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handoutMasterIdLst>
    <p:handoutMasterId r:id="rId17"/>
  </p:handoutMasterIdLst>
  <p:sldIdLst>
    <p:sldId id="295" r:id="rId2"/>
    <p:sldId id="260" r:id="rId3"/>
    <p:sldId id="290" r:id="rId4"/>
    <p:sldId id="292" r:id="rId5"/>
    <p:sldId id="267" r:id="rId6"/>
    <p:sldId id="294" r:id="rId7"/>
    <p:sldId id="281" r:id="rId8"/>
    <p:sldId id="276" r:id="rId9"/>
    <p:sldId id="296" r:id="rId10"/>
    <p:sldId id="286" r:id="rId11"/>
    <p:sldId id="283" r:id="rId12"/>
    <p:sldId id="282" r:id="rId13"/>
    <p:sldId id="293" r:id="rId14"/>
    <p:sldId id="289" r:id="rId15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0941" autoAdjust="0"/>
  </p:normalViewPr>
  <p:slideViewPr>
    <p:cSldViewPr>
      <p:cViewPr varScale="1">
        <p:scale>
          <a:sx n="103" d="100"/>
          <a:sy n="103" d="100"/>
        </p:scale>
        <p:origin x="-114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6.094449187601244E-2"/>
          <c:y val="0"/>
          <c:w val="0.69538178861145261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62%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bg1"/>
                        </a:solidFill>
                      </a:rPr>
                      <a:t>38%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Physicians</c:v>
                </c:pt>
                <c:pt idx="1">
                  <c:v>Allied Health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1856</c:v>
                </c:pt>
                <c:pt idx="1">
                  <c:v>1134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7.7693669179271591E-2"/>
          <c:y val="0.65007920473598102"/>
          <c:w val="0.49241848935549803"/>
          <c:h val="0.34460084797092738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b="0" dirty="0" smtClean="0"/>
              <a:t>Breakdown</a:t>
            </a:r>
            <a:r>
              <a:rPr lang="en-US" b="0" baseline="0" dirty="0" smtClean="0"/>
              <a:t> of </a:t>
            </a:r>
          </a:p>
          <a:p>
            <a:pPr>
              <a:defRPr/>
            </a:pPr>
            <a:r>
              <a:rPr lang="en-US" b="0" baseline="0" dirty="0" smtClean="0"/>
              <a:t>Allied Health</a:t>
            </a:r>
            <a:endParaRPr lang="en-US" b="0" dirty="0"/>
          </a:p>
        </c:rich>
      </c:tx>
      <c:layout>
        <c:manualLayout>
          <c:xMode val="edge"/>
          <c:yMode val="edge"/>
          <c:x val="0.20721347331583573"/>
          <c:y val="0"/>
        </c:manualLayout>
      </c:layout>
    </c:title>
    <c:plotArea>
      <c:layout>
        <c:manualLayout>
          <c:layoutTarget val="inner"/>
          <c:xMode val="edge"/>
          <c:yMode val="edge"/>
          <c:x val="0.41569909230096236"/>
          <c:y val="0.23457161604799401"/>
          <c:w val="0.58311066649455701"/>
          <c:h val="0.7259132786973057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Sheet1!$A$2:$A$8</c:f>
              <c:strCache>
                <c:ptCount val="6"/>
                <c:pt idx="0">
                  <c:v>Pharmacist </c:v>
                </c:pt>
                <c:pt idx="1">
                  <c:v>Nurse</c:v>
                </c:pt>
                <c:pt idx="2">
                  <c:v>Nurse Practitioner</c:v>
                </c:pt>
                <c:pt idx="3">
                  <c:v>Physician Assistant</c:v>
                </c:pt>
                <c:pt idx="4">
                  <c:v>Dietitian</c:v>
                </c:pt>
                <c:pt idx="5">
                  <c:v>Physicologist / Exercise Specialist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248</c:v>
                </c:pt>
                <c:pt idx="1">
                  <c:v>193</c:v>
                </c:pt>
                <c:pt idx="2">
                  <c:v>186</c:v>
                </c:pt>
                <c:pt idx="3">
                  <c:v>105</c:v>
                </c:pt>
                <c:pt idx="4">
                  <c:v>104</c:v>
                </c:pt>
                <c:pt idx="5">
                  <c:v>5</c:v>
                </c:pt>
              </c:numCache>
            </c:numRef>
          </c:val>
        </c:ser>
        <c:firstSliceAng val="0"/>
      </c:pieChart>
    </c:plotArea>
    <c:legend>
      <c:legendPos val="l"/>
      <c:layout>
        <c:manualLayout>
          <c:xMode val="edge"/>
          <c:yMode val="edge"/>
          <c:x val="3.3386836260852003E-2"/>
          <c:y val="0.24135695538057747"/>
          <c:w val="0.34375"/>
          <c:h val="0.7572627296587926"/>
        </c:manualLayout>
      </c:layout>
      <c:txPr>
        <a:bodyPr/>
        <a:lstStyle/>
        <a:p>
          <a:pPr>
            <a:defRPr sz="1400" baseline="0"/>
          </a:pPr>
          <a:endParaRPr lang="en-US"/>
        </a:p>
      </c:txPr>
    </c:legend>
    <c:plotVisOnly val="1"/>
  </c:chart>
  <c:spPr>
    <a:ln w="9525"/>
  </c:spPr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2124B3-F0A0-4474-8074-F24994848BBE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3D2BA26-2D27-4DD4-86F4-67AAB6695772}">
      <dgm:prSet phldrT="[Text]"/>
      <dgm:spPr/>
      <dgm:t>
        <a:bodyPr/>
        <a:lstStyle/>
        <a:p>
          <a:r>
            <a:rPr lang="en-US" dirty="0" smtClean="0"/>
            <a:t>Lipidologists</a:t>
          </a:r>
          <a:endParaRPr lang="en-US" dirty="0"/>
        </a:p>
      </dgm:t>
    </dgm:pt>
    <dgm:pt modelId="{CCAF981E-2D3B-4319-9F40-3E73797D4885}" type="parTrans" cxnId="{2F424AA3-02BE-4B42-8519-2C92599F6D00}">
      <dgm:prSet/>
      <dgm:spPr/>
      <dgm:t>
        <a:bodyPr/>
        <a:lstStyle/>
        <a:p>
          <a:endParaRPr lang="en-US"/>
        </a:p>
      </dgm:t>
    </dgm:pt>
    <dgm:pt modelId="{1718698B-3614-4A8E-9D00-FCA24778C5A1}" type="sibTrans" cxnId="{2F424AA3-02BE-4B42-8519-2C92599F6D00}">
      <dgm:prSet/>
      <dgm:spPr/>
      <dgm:t>
        <a:bodyPr/>
        <a:lstStyle/>
        <a:p>
          <a:endParaRPr lang="en-US"/>
        </a:p>
      </dgm:t>
    </dgm:pt>
    <dgm:pt modelId="{0144FA3A-BB37-4B63-9FE3-719D61F614BA}">
      <dgm:prSet phldrT="[Text]"/>
      <dgm:spPr/>
      <dgm:t>
        <a:bodyPr/>
        <a:lstStyle/>
        <a:p>
          <a:r>
            <a:rPr lang="en-US" dirty="0" smtClean="0"/>
            <a:t>Pharmacy</a:t>
          </a:r>
          <a:endParaRPr lang="en-US" dirty="0"/>
        </a:p>
      </dgm:t>
    </dgm:pt>
    <dgm:pt modelId="{AC94A8B8-6ADD-4D56-A3E2-3D5C3DCEDDA8}" type="parTrans" cxnId="{B25F749F-B501-49AC-85C3-C01C78D674D4}">
      <dgm:prSet/>
      <dgm:spPr/>
      <dgm:t>
        <a:bodyPr/>
        <a:lstStyle/>
        <a:p>
          <a:endParaRPr lang="en-US"/>
        </a:p>
      </dgm:t>
    </dgm:pt>
    <dgm:pt modelId="{548D87F9-5368-4187-8BD7-B9C34C97CAB4}" type="sibTrans" cxnId="{B25F749F-B501-49AC-85C3-C01C78D674D4}">
      <dgm:prSet/>
      <dgm:spPr/>
      <dgm:t>
        <a:bodyPr/>
        <a:lstStyle/>
        <a:p>
          <a:endParaRPr lang="en-US"/>
        </a:p>
      </dgm:t>
    </dgm:pt>
    <dgm:pt modelId="{4B85CCBA-0323-4EBB-962C-B42780598134}">
      <dgm:prSet phldrT="[Text]"/>
      <dgm:spPr/>
      <dgm:t>
        <a:bodyPr/>
        <a:lstStyle/>
        <a:p>
          <a:r>
            <a:rPr lang="en-US" dirty="0" smtClean="0"/>
            <a:t>Nursing</a:t>
          </a:r>
          <a:endParaRPr lang="en-US" dirty="0"/>
        </a:p>
      </dgm:t>
    </dgm:pt>
    <dgm:pt modelId="{58AA07EB-FCB9-4463-B9B5-F5639C25D744}" type="parTrans" cxnId="{2DF7F49F-D9C9-4911-BE0D-009AF52EA251}">
      <dgm:prSet/>
      <dgm:spPr/>
      <dgm:t>
        <a:bodyPr/>
        <a:lstStyle/>
        <a:p>
          <a:endParaRPr lang="en-US"/>
        </a:p>
      </dgm:t>
    </dgm:pt>
    <dgm:pt modelId="{A0BCD0F3-EE2E-41EB-A75A-D19042FBB034}" type="sibTrans" cxnId="{2DF7F49F-D9C9-4911-BE0D-009AF52EA251}">
      <dgm:prSet/>
      <dgm:spPr/>
      <dgm:t>
        <a:bodyPr/>
        <a:lstStyle/>
        <a:p>
          <a:endParaRPr lang="en-US"/>
        </a:p>
      </dgm:t>
    </dgm:pt>
    <dgm:pt modelId="{F956FB47-D3A6-4955-A676-1F0C2AABEA9A}">
      <dgm:prSet phldrT="[Text]"/>
      <dgm:spPr/>
      <dgm:t>
        <a:bodyPr/>
        <a:lstStyle/>
        <a:p>
          <a:r>
            <a:rPr lang="en-US" dirty="0" smtClean="0"/>
            <a:t>Dietetics</a:t>
          </a:r>
          <a:endParaRPr lang="en-US" dirty="0"/>
        </a:p>
      </dgm:t>
    </dgm:pt>
    <dgm:pt modelId="{E8A0180A-1784-42DD-B117-711DFE2BFCCB}" type="parTrans" cxnId="{E56EE521-3DC3-4112-8D7A-DC8EF12C34F3}">
      <dgm:prSet/>
      <dgm:spPr/>
      <dgm:t>
        <a:bodyPr/>
        <a:lstStyle/>
        <a:p>
          <a:endParaRPr lang="en-US"/>
        </a:p>
      </dgm:t>
    </dgm:pt>
    <dgm:pt modelId="{8BDD9BC9-3354-4D55-93D4-7014B1EE7135}" type="sibTrans" cxnId="{E56EE521-3DC3-4112-8D7A-DC8EF12C34F3}">
      <dgm:prSet/>
      <dgm:spPr/>
      <dgm:t>
        <a:bodyPr/>
        <a:lstStyle/>
        <a:p>
          <a:endParaRPr lang="en-US"/>
        </a:p>
      </dgm:t>
    </dgm:pt>
    <dgm:pt modelId="{F18919BC-9E7E-4B66-B52C-BEEF193B7D1D}">
      <dgm:prSet phldrT="[Text]"/>
      <dgm:spPr/>
      <dgm:t>
        <a:bodyPr/>
        <a:lstStyle/>
        <a:p>
          <a:r>
            <a:rPr lang="en-US" dirty="0" smtClean="0"/>
            <a:t>Laboratory</a:t>
          </a:r>
          <a:endParaRPr lang="en-US" dirty="0"/>
        </a:p>
      </dgm:t>
    </dgm:pt>
    <dgm:pt modelId="{EC2D5677-0602-46F0-A361-F46250CD5755}" type="parTrans" cxnId="{6CBA7D3B-0EC4-49A9-8B2E-D366407FE6C5}">
      <dgm:prSet/>
      <dgm:spPr/>
      <dgm:t>
        <a:bodyPr/>
        <a:lstStyle/>
        <a:p>
          <a:endParaRPr lang="en-US"/>
        </a:p>
      </dgm:t>
    </dgm:pt>
    <dgm:pt modelId="{0A023110-F68F-48D7-8C29-60339C998036}" type="sibTrans" cxnId="{6CBA7D3B-0EC4-49A9-8B2E-D366407FE6C5}">
      <dgm:prSet/>
      <dgm:spPr/>
      <dgm:t>
        <a:bodyPr/>
        <a:lstStyle/>
        <a:p>
          <a:endParaRPr lang="en-US"/>
        </a:p>
      </dgm:t>
    </dgm:pt>
    <dgm:pt modelId="{2847EF18-2ADF-4226-BC9C-343A70E06743}" type="pres">
      <dgm:prSet presAssocID="{5E2124B3-F0A0-4474-8074-F24994848BB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B402C-9C22-4A3A-8CB2-61AB84820F5E}" type="pres">
      <dgm:prSet presAssocID="{83D2BA26-2D27-4DD4-86F4-67AAB66957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5FE4F9-58D3-42A4-82CF-C9604059FDCF}" type="pres">
      <dgm:prSet presAssocID="{83D2BA26-2D27-4DD4-86F4-67AAB6695772}" presName="spNode" presStyleCnt="0"/>
      <dgm:spPr/>
      <dgm:t>
        <a:bodyPr/>
        <a:lstStyle/>
        <a:p>
          <a:endParaRPr lang="en-US"/>
        </a:p>
      </dgm:t>
    </dgm:pt>
    <dgm:pt modelId="{75ACB2E6-C1D7-43CD-8765-A79BF01CCA9F}" type="pres">
      <dgm:prSet presAssocID="{1718698B-3614-4A8E-9D00-FCA24778C5A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0F1893D-D37A-44E2-8CB4-B96061B24B14}" type="pres">
      <dgm:prSet presAssocID="{0144FA3A-BB37-4B63-9FE3-719D61F614B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C7176-4507-4A75-88FB-667011DF01FD}" type="pres">
      <dgm:prSet presAssocID="{0144FA3A-BB37-4B63-9FE3-719D61F614BA}" presName="spNode" presStyleCnt="0"/>
      <dgm:spPr/>
      <dgm:t>
        <a:bodyPr/>
        <a:lstStyle/>
        <a:p>
          <a:endParaRPr lang="en-US"/>
        </a:p>
      </dgm:t>
    </dgm:pt>
    <dgm:pt modelId="{F3724C8C-CE17-48B6-BD93-671F2AB18358}" type="pres">
      <dgm:prSet presAssocID="{548D87F9-5368-4187-8BD7-B9C34C97CAB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A7608E9-A3CC-4D0A-A909-E28FAE3C64CF}" type="pres">
      <dgm:prSet presAssocID="{4B85CCBA-0323-4EBB-962C-B4278059813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07B7C-FDB6-4711-BCC3-F76A44EE4513}" type="pres">
      <dgm:prSet presAssocID="{4B85CCBA-0323-4EBB-962C-B42780598134}" presName="spNode" presStyleCnt="0"/>
      <dgm:spPr/>
      <dgm:t>
        <a:bodyPr/>
        <a:lstStyle/>
        <a:p>
          <a:endParaRPr lang="en-US"/>
        </a:p>
      </dgm:t>
    </dgm:pt>
    <dgm:pt modelId="{CC75055A-04FD-43CE-A6D4-04BF033CEFCE}" type="pres">
      <dgm:prSet presAssocID="{A0BCD0F3-EE2E-41EB-A75A-D19042FBB034}" presName="sibTrans" presStyleLbl="sibTrans1D1" presStyleIdx="2" presStyleCnt="5"/>
      <dgm:spPr/>
      <dgm:t>
        <a:bodyPr/>
        <a:lstStyle/>
        <a:p>
          <a:endParaRPr lang="en-US"/>
        </a:p>
      </dgm:t>
    </dgm:pt>
    <dgm:pt modelId="{BE488434-F568-4095-AF25-9D393C2430E4}" type="pres">
      <dgm:prSet presAssocID="{F956FB47-D3A6-4955-A676-1F0C2AABEA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5CA3C-7D6A-462F-8042-3824257DCD2B}" type="pres">
      <dgm:prSet presAssocID="{F956FB47-D3A6-4955-A676-1F0C2AABEA9A}" presName="spNode" presStyleCnt="0"/>
      <dgm:spPr/>
      <dgm:t>
        <a:bodyPr/>
        <a:lstStyle/>
        <a:p>
          <a:endParaRPr lang="en-US"/>
        </a:p>
      </dgm:t>
    </dgm:pt>
    <dgm:pt modelId="{A2329393-A337-426D-B973-A38B906870DB}" type="pres">
      <dgm:prSet presAssocID="{8BDD9BC9-3354-4D55-93D4-7014B1EE7135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2200821-F4F0-4CB4-921E-1F577578F1CE}" type="pres">
      <dgm:prSet presAssocID="{F18919BC-9E7E-4B66-B52C-BEEF193B7D1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5F2E1F-1ABC-4002-B2BD-2C4EF5DB7D5B}" type="pres">
      <dgm:prSet presAssocID="{F18919BC-9E7E-4B66-B52C-BEEF193B7D1D}" presName="spNode" presStyleCnt="0"/>
      <dgm:spPr/>
      <dgm:t>
        <a:bodyPr/>
        <a:lstStyle/>
        <a:p>
          <a:endParaRPr lang="en-US"/>
        </a:p>
      </dgm:t>
    </dgm:pt>
    <dgm:pt modelId="{A43157BB-91CA-4FAF-B3FD-8E3508CD7981}" type="pres">
      <dgm:prSet presAssocID="{0A023110-F68F-48D7-8C29-60339C998036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CBFFA214-FF2E-4D8F-8A0C-1754DAB37843}" type="presOf" srcId="{F18919BC-9E7E-4B66-B52C-BEEF193B7D1D}" destId="{F2200821-F4F0-4CB4-921E-1F577578F1CE}" srcOrd="0" destOrd="0" presId="urn:microsoft.com/office/officeart/2005/8/layout/cycle5"/>
    <dgm:cxn modelId="{4BC328E3-2D32-431B-8F8A-1B2A65413897}" type="presOf" srcId="{0A023110-F68F-48D7-8C29-60339C998036}" destId="{A43157BB-91CA-4FAF-B3FD-8E3508CD7981}" srcOrd="0" destOrd="0" presId="urn:microsoft.com/office/officeart/2005/8/layout/cycle5"/>
    <dgm:cxn modelId="{82EEF2CB-60CE-49D0-80FA-C2870FD827A6}" type="presOf" srcId="{1718698B-3614-4A8E-9D00-FCA24778C5A1}" destId="{75ACB2E6-C1D7-43CD-8765-A79BF01CCA9F}" srcOrd="0" destOrd="0" presId="urn:microsoft.com/office/officeart/2005/8/layout/cycle5"/>
    <dgm:cxn modelId="{6E1C7E34-9595-47C1-A9B4-ECC30BD6DC9C}" type="presOf" srcId="{8BDD9BC9-3354-4D55-93D4-7014B1EE7135}" destId="{A2329393-A337-426D-B973-A38B906870DB}" srcOrd="0" destOrd="0" presId="urn:microsoft.com/office/officeart/2005/8/layout/cycle5"/>
    <dgm:cxn modelId="{E56EE521-3DC3-4112-8D7A-DC8EF12C34F3}" srcId="{5E2124B3-F0A0-4474-8074-F24994848BBE}" destId="{F956FB47-D3A6-4955-A676-1F0C2AABEA9A}" srcOrd="3" destOrd="0" parTransId="{E8A0180A-1784-42DD-B117-711DFE2BFCCB}" sibTransId="{8BDD9BC9-3354-4D55-93D4-7014B1EE7135}"/>
    <dgm:cxn modelId="{B25F749F-B501-49AC-85C3-C01C78D674D4}" srcId="{5E2124B3-F0A0-4474-8074-F24994848BBE}" destId="{0144FA3A-BB37-4B63-9FE3-719D61F614BA}" srcOrd="1" destOrd="0" parTransId="{AC94A8B8-6ADD-4D56-A3E2-3D5C3DCEDDA8}" sibTransId="{548D87F9-5368-4187-8BD7-B9C34C97CAB4}"/>
    <dgm:cxn modelId="{2F424AA3-02BE-4B42-8519-2C92599F6D00}" srcId="{5E2124B3-F0A0-4474-8074-F24994848BBE}" destId="{83D2BA26-2D27-4DD4-86F4-67AAB6695772}" srcOrd="0" destOrd="0" parTransId="{CCAF981E-2D3B-4319-9F40-3E73797D4885}" sibTransId="{1718698B-3614-4A8E-9D00-FCA24778C5A1}"/>
    <dgm:cxn modelId="{2DF7F49F-D9C9-4911-BE0D-009AF52EA251}" srcId="{5E2124B3-F0A0-4474-8074-F24994848BBE}" destId="{4B85CCBA-0323-4EBB-962C-B42780598134}" srcOrd="2" destOrd="0" parTransId="{58AA07EB-FCB9-4463-B9B5-F5639C25D744}" sibTransId="{A0BCD0F3-EE2E-41EB-A75A-D19042FBB034}"/>
    <dgm:cxn modelId="{9FE36740-73FF-48AF-A35C-E3C88CAFDCBC}" type="presOf" srcId="{F956FB47-D3A6-4955-A676-1F0C2AABEA9A}" destId="{BE488434-F568-4095-AF25-9D393C2430E4}" srcOrd="0" destOrd="0" presId="urn:microsoft.com/office/officeart/2005/8/layout/cycle5"/>
    <dgm:cxn modelId="{B9263A8A-3241-4CBA-BA91-001F7B3B768C}" type="presOf" srcId="{0144FA3A-BB37-4B63-9FE3-719D61F614BA}" destId="{F0F1893D-D37A-44E2-8CB4-B96061B24B14}" srcOrd="0" destOrd="0" presId="urn:microsoft.com/office/officeart/2005/8/layout/cycle5"/>
    <dgm:cxn modelId="{BFBE9676-9F50-481A-BC48-C65282E8E7CE}" type="presOf" srcId="{4B85CCBA-0323-4EBB-962C-B42780598134}" destId="{9A7608E9-A3CC-4D0A-A909-E28FAE3C64CF}" srcOrd="0" destOrd="0" presId="urn:microsoft.com/office/officeart/2005/8/layout/cycle5"/>
    <dgm:cxn modelId="{DB83DC4D-E2CC-46FB-9F15-C7817D63C56C}" type="presOf" srcId="{A0BCD0F3-EE2E-41EB-A75A-D19042FBB034}" destId="{CC75055A-04FD-43CE-A6D4-04BF033CEFCE}" srcOrd="0" destOrd="0" presId="urn:microsoft.com/office/officeart/2005/8/layout/cycle5"/>
    <dgm:cxn modelId="{6CBA7D3B-0EC4-49A9-8B2E-D366407FE6C5}" srcId="{5E2124B3-F0A0-4474-8074-F24994848BBE}" destId="{F18919BC-9E7E-4B66-B52C-BEEF193B7D1D}" srcOrd="4" destOrd="0" parTransId="{EC2D5677-0602-46F0-A361-F46250CD5755}" sibTransId="{0A023110-F68F-48D7-8C29-60339C998036}"/>
    <dgm:cxn modelId="{2F410075-3BDD-4134-8C4C-1E53FE55612C}" type="presOf" srcId="{83D2BA26-2D27-4DD4-86F4-67AAB6695772}" destId="{B6EB402C-9C22-4A3A-8CB2-61AB84820F5E}" srcOrd="0" destOrd="0" presId="urn:microsoft.com/office/officeart/2005/8/layout/cycle5"/>
    <dgm:cxn modelId="{A19FC319-FC10-4363-B0C5-0DDB3CE01E34}" type="presOf" srcId="{5E2124B3-F0A0-4474-8074-F24994848BBE}" destId="{2847EF18-2ADF-4226-BC9C-343A70E06743}" srcOrd="0" destOrd="0" presId="urn:microsoft.com/office/officeart/2005/8/layout/cycle5"/>
    <dgm:cxn modelId="{61E14375-6AA6-4C5F-AB87-DB61D8D857CD}" type="presOf" srcId="{548D87F9-5368-4187-8BD7-B9C34C97CAB4}" destId="{F3724C8C-CE17-48B6-BD93-671F2AB18358}" srcOrd="0" destOrd="0" presId="urn:microsoft.com/office/officeart/2005/8/layout/cycle5"/>
    <dgm:cxn modelId="{95564A21-584D-4B48-991D-769138954F8A}" type="presParOf" srcId="{2847EF18-2ADF-4226-BC9C-343A70E06743}" destId="{B6EB402C-9C22-4A3A-8CB2-61AB84820F5E}" srcOrd="0" destOrd="0" presId="urn:microsoft.com/office/officeart/2005/8/layout/cycle5"/>
    <dgm:cxn modelId="{2AF89AD3-7964-42B6-8F57-3A7943F8C577}" type="presParOf" srcId="{2847EF18-2ADF-4226-BC9C-343A70E06743}" destId="{D15FE4F9-58D3-42A4-82CF-C9604059FDCF}" srcOrd="1" destOrd="0" presId="urn:microsoft.com/office/officeart/2005/8/layout/cycle5"/>
    <dgm:cxn modelId="{5F3BACF5-58BF-4A76-A72A-34258053D808}" type="presParOf" srcId="{2847EF18-2ADF-4226-BC9C-343A70E06743}" destId="{75ACB2E6-C1D7-43CD-8765-A79BF01CCA9F}" srcOrd="2" destOrd="0" presId="urn:microsoft.com/office/officeart/2005/8/layout/cycle5"/>
    <dgm:cxn modelId="{EA4F1922-1BDB-40AB-BCC7-E9BACB83B120}" type="presParOf" srcId="{2847EF18-2ADF-4226-BC9C-343A70E06743}" destId="{F0F1893D-D37A-44E2-8CB4-B96061B24B14}" srcOrd="3" destOrd="0" presId="urn:microsoft.com/office/officeart/2005/8/layout/cycle5"/>
    <dgm:cxn modelId="{4CA19E44-9B83-4693-B63F-E7C593046B05}" type="presParOf" srcId="{2847EF18-2ADF-4226-BC9C-343A70E06743}" destId="{423C7176-4507-4A75-88FB-667011DF01FD}" srcOrd="4" destOrd="0" presId="urn:microsoft.com/office/officeart/2005/8/layout/cycle5"/>
    <dgm:cxn modelId="{83209B0B-98F1-429B-8DB7-5FF49933B50A}" type="presParOf" srcId="{2847EF18-2ADF-4226-BC9C-343A70E06743}" destId="{F3724C8C-CE17-48B6-BD93-671F2AB18358}" srcOrd="5" destOrd="0" presId="urn:microsoft.com/office/officeart/2005/8/layout/cycle5"/>
    <dgm:cxn modelId="{8DE575EE-4180-47B7-A017-3C07C4DF59CA}" type="presParOf" srcId="{2847EF18-2ADF-4226-BC9C-343A70E06743}" destId="{9A7608E9-A3CC-4D0A-A909-E28FAE3C64CF}" srcOrd="6" destOrd="0" presId="urn:microsoft.com/office/officeart/2005/8/layout/cycle5"/>
    <dgm:cxn modelId="{9E285EBD-9FCB-4260-B61B-55E44CAE22EA}" type="presParOf" srcId="{2847EF18-2ADF-4226-BC9C-343A70E06743}" destId="{DC807B7C-FDB6-4711-BCC3-F76A44EE4513}" srcOrd="7" destOrd="0" presId="urn:microsoft.com/office/officeart/2005/8/layout/cycle5"/>
    <dgm:cxn modelId="{5409E28D-83E3-46FE-A965-9C54F43A519C}" type="presParOf" srcId="{2847EF18-2ADF-4226-BC9C-343A70E06743}" destId="{CC75055A-04FD-43CE-A6D4-04BF033CEFCE}" srcOrd="8" destOrd="0" presId="urn:microsoft.com/office/officeart/2005/8/layout/cycle5"/>
    <dgm:cxn modelId="{5EAE59BA-A581-46EC-AEAA-6DDAE2227B3C}" type="presParOf" srcId="{2847EF18-2ADF-4226-BC9C-343A70E06743}" destId="{BE488434-F568-4095-AF25-9D393C2430E4}" srcOrd="9" destOrd="0" presId="urn:microsoft.com/office/officeart/2005/8/layout/cycle5"/>
    <dgm:cxn modelId="{96459FD0-4581-438F-B558-6834B5D19E17}" type="presParOf" srcId="{2847EF18-2ADF-4226-BC9C-343A70E06743}" destId="{2D45CA3C-7D6A-462F-8042-3824257DCD2B}" srcOrd="10" destOrd="0" presId="urn:microsoft.com/office/officeart/2005/8/layout/cycle5"/>
    <dgm:cxn modelId="{F668A3F5-B5F8-4462-8419-180508756E42}" type="presParOf" srcId="{2847EF18-2ADF-4226-BC9C-343A70E06743}" destId="{A2329393-A337-426D-B973-A38B906870DB}" srcOrd="11" destOrd="0" presId="urn:microsoft.com/office/officeart/2005/8/layout/cycle5"/>
    <dgm:cxn modelId="{1C0D3CDB-38F4-44B2-B374-8A36EDCF1057}" type="presParOf" srcId="{2847EF18-2ADF-4226-BC9C-343A70E06743}" destId="{F2200821-F4F0-4CB4-921E-1F577578F1CE}" srcOrd="12" destOrd="0" presId="urn:microsoft.com/office/officeart/2005/8/layout/cycle5"/>
    <dgm:cxn modelId="{165253BE-0889-4038-A788-1CC2042FDE4A}" type="presParOf" srcId="{2847EF18-2ADF-4226-BC9C-343A70E06743}" destId="{FC5F2E1F-1ABC-4002-B2BD-2C4EF5DB7D5B}" srcOrd="13" destOrd="0" presId="urn:microsoft.com/office/officeart/2005/8/layout/cycle5"/>
    <dgm:cxn modelId="{56D1D608-13B0-4942-A399-87B7D74B505B}" type="presParOf" srcId="{2847EF18-2ADF-4226-BC9C-343A70E06743}" destId="{A43157BB-91CA-4FAF-B3FD-8E3508CD7981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EB402C-9C22-4A3A-8CB2-61AB84820F5E}">
      <dsp:nvSpPr>
        <dsp:cNvPr id="0" name=""/>
        <dsp:cNvSpPr/>
      </dsp:nvSpPr>
      <dsp:spPr>
        <a:xfrm>
          <a:off x="3338196" y="2537"/>
          <a:ext cx="1477007" cy="9600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Lipidologists</a:t>
          </a:r>
          <a:endParaRPr lang="en-US" sz="1700" kern="1200" dirty="0"/>
        </a:p>
      </dsp:txBody>
      <dsp:txXfrm>
        <a:off x="3338196" y="2537"/>
        <a:ext cx="1477007" cy="960054"/>
      </dsp:txXfrm>
    </dsp:sp>
    <dsp:sp modelId="{75ACB2E6-C1D7-43CD-8765-A79BF01CCA9F}">
      <dsp:nvSpPr>
        <dsp:cNvPr id="0" name=""/>
        <dsp:cNvSpPr/>
      </dsp:nvSpPr>
      <dsp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2852769" y="244103"/>
              </a:moveTo>
              <a:arcTo wR="1916728" hR="1916728" stAng="17953945" swAng="1210729"/>
            </a:path>
          </a:pathLst>
        </a:custGeom>
        <a:noFill/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1893D-D37A-44E2-8CB4-B96061B24B14}">
      <dsp:nvSpPr>
        <dsp:cNvPr id="0" name=""/>
        <dsp:cNvSpPr/>
      </dsp:nvSpPr>
      <dsp:spPr>
        <a:xfrm>
          <a:off x="5161113" y="1326964"/>
          <a:ext cx="1477007" cy="960054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Pharmacy</a:t>
          </a:r>
          <a:endParaRPr lang="en-US" sz="1700" kern="1200" dirty="0"/>
        </a:p>
      </dsp:txBody>
      <dsp:txXfrm>
        <a:off x="5161113" y="1326964"/>
        <a:ext cx="1477007" cy="960054"/>
      </dsp:txXfrm>
    </dsp:sp>
    <dsp:sp modelId="{F3724C8C-CE17-48B6-BD93-671F2AB18358}">
      <dsp:nvSpPr>
        <dsp:cNvPr id="0" name=""/>
        <dsp:cNvSpPr/>
      </dsp:nvSpPr>
      <dsp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3828848" y="2049558"/>
              </a:moveTo>
              <a:arcTo wR="1916728" hR="1916728" stAng="21838429" swAng="1359100"/>
            </a:path>
          </a:pathLst>
        </a:custGeom>
        <a:noFill/>
        <a:ln w="10000" cap="flat" cmpd="sng" algn="ctr">
          <a:solidFill>
            <a:schemeClr val="accent2">
              <a:hueOff val="1170380"/>
              <a:satOff val="-1460"/>
              <a:lumOff val="34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7608E9-A3CC-4D0A-A909-E28FAE3C64CF}">
      <dsp:nvSpPr>
        <dsp:cNvPr id="0" name=""/>
        <dsp:cNvSpPr/>
      </dsp:nvSpPr>
      <dsp:spPr>
        <a:xfrm>
          <a:off x="4464820" y="3469931"/>
          <a:ext cx="1477007" cy="960054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Nursing</a:t>
          </a:r>
          <a:endParaRPr lang="en-US" sz="1700" kern="1200" dirty="0"/>
        </a:p>
      </dsp:txBody>
      <dsp:txXfrm>
        <a:off x="4464820" y="3469931"/>
        <a:ext cx="1477007" cy="960054"/>
      </dsp:txXfrm>
    </dsp:sp>
    <dsp:sp modelId="{CC75055A-04FD-43CE-A6D4-04BF033CEFCE}">
      <dsp:nvSpPr>
        <dsp:cNvPr id="0" name=""/>
        <dsp:cNvSpPr/>
      </dsp:nvSpPr>
      <dsp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2151710" y="3818998"/>
              </a:moveTo>
              <a:arcTo wR="1916728" hR="1916728" stAng="4977485" swAng="845031"/>
            </a:path>
          </a:pathLst>
        </a:custGeom>
        <a:noFill/>
        <a:ln w="100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88434-F568-4095-AF25-9D393C2430E4}">
      <dsp:nvSpPr>
        <dsp:cNvPr id="0" name=""/>
        <dsp:cNvSpPr/>
      </dsp:nvSpPr>
      <dsp:spPr>
        <a:xfrm>
          <a:off x="2211571" y="3469931"/>
          <a:ext cx="1477007" cy="960054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Dietetics</a:t>
          </a:r>
          <a:endParaRPr lang="en-US" sz="1700" kern="1200" dirty="0"/>
        </a:p>
      </dsp:txBody>
      <dsp:txXfrm>
        <a:off x="2211571" y="3469931"/>
        <a:ext cx="1477007" cy="960054"/>
      </dsp:txXfrm>
    </dsp:sp>
    <dsp:sp modelId="{A2329393-A337-426D-B973-A38B906870DB}">
      <dsp:nvSpPr>
        <dsp:cNvPr id="0" name=""/>
        <dsp:cNvSpPr/>
      </dsp:nvSpPr>
      <dsp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203259" y="2775722"/>
              </a:moveTo>
              <a:arcTo wR="1916728" hR="1916728" stAng="9202471" swAng="1359100"/>
            </a:path>
          </a:pathLst>
        </a:custGeom>
        <a:noFill/>
        <a:ln w="10000" cap="flat" cmpd="sng" algn="ctr">
          <a:solidFill>
            <a:schemeClr val="accent2">
              <a:hueOff val="3511139"/>
              <a:satOff val="-4379"/>
              <a:lumOff val="103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200821-F4F0-4CB4-921E-1F577578F1CE}">
      <dsp:nvSpPr>
        <dsp:cNvPr id="0" name=""/>
        <dsp:cNvSpPr/>
      </dsp:nvSpPr>
      <dsp:spPr>
        <a:xfrm>
          <a:off x="1515279" y="1326964"/>
          <a:ext cx="1477007" cy="960054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Laboratory</a:t>
          </a:r>
          <a:endParaRPr lang="en-US" sz="1700" kern="1200" dirty="0"/>
        </a:p>
      </dsp:txBody>
      <dsp:txXfrm>
        <a:off x="1515279" y="1326964"/>
        <a:ext cx="1477007" cy="960054"/>
      </dsp:txXfrm>
    </dsp:sp>
    <dsp:sp modelId="{A43157BB-91CA-4FAF-B3FD-8E3508CD7981}">
      <dsp:nvSpPr>
        <dsp:cNvPr id="0" name=""/>
        <dsp:cNvSpPr/>
      </dsp:nvSpPr>
      <dsp:spPr>
        <a:xfrm>
          <a:off x="2159971" y="482564"/>
          <a:ext cx="3833456" cy="3833456"/>
        </a:xfrm>
        <a:custGeom>
          <a:avLst/>
          <a:gdLst/>
          <a:ahLst/>
          <a:cxnLst/>
          <a:rect l="0" t="0" r="0" b="0"/>
          <a:pathLst>
            <a:path>
              <a:moveTo>
                <a:pt x="461166" y="669656"/>
              </a:moveTo>
              <a:arcTo wR="1916728" hR="1916728" stAng="13235325" swAng="1210729"/>
            </a:path>
          </a:pathLst>
        </a:custGeom>
        <a:noFill/>
        <a:ln w="100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National Lipid Association Overview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7E32F4-F11A-4514-8BB8-DC43F5D71D3D}" type="datetimeFigureOut">
              <a:rPr lang="en-US"/>
              <a:pPr>
                <a:defRPr/>
              </a:pPr>
              <a:t>9/21/2010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6816 Southpoint Parkway#1000, Jacksonville, FL 32216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867106A-4CBC-4823-A8CD-CAE0D0D40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National Lipid Association Overview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165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625" y="4419600"/>
            <a:ext cx="51466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6816 Southpoint Parkway#1000, Jacksonville, FL 32216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0788"/>
            <a:ext cx="304165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87" tIns="46644" rIns="93287" bIns="4664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CE8487A-78BA-4F1E-A4ED-839A1C6B1D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00334-FE6B-49C7-BADD-60AE72C913A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6816 Southpoint Parkway#1000, Jacksonville, FL 32216</a:t>
            </a:r>
          </a:p>
        </p:txBody>
      </p:sp>
      <p:sp>
        <p:nvSpPr>
          <p:cNvPr id="1946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National Lipid Association Overview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Lipid Association Overview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6816 Southpoint Parkway#1000, Jacksonville, FL 32216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87A-78BA-4F1E-A4ED-839A1C6B1D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Lipid Association Overview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6816 Southpoint Parkway#1000, Jacksonville, FL 32216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87A-78BA-4F1E-A4ED-839A1C6B1D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6B6F7-C546-422D-B6F8-6C51E9A65DD3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6816 Southpoint Parkway#1000, Jacksonville, FL 32216</a:t>
            </a:r>
          </a:p>
        </p:txBody>
      </p:sp>
      <p:sp>
        <p:nvSpPr>
          <p:cNvPr id="2560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National Lipid Association Overview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Lipid Association Overview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6816 Southpoint Parkway#1000, Jacksonville, FL 32216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87A-78BA-4F1E-A4ED-839A1C6B1D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00334-FE6B-49C7-BADD-60AE72C913A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6816 Southpoint Parkway#1000, Jacksonville, FL 32216</a:t>
            </a:r>
          </a:p>
        </p:txBody>
      </p:sp>
      <p:sp>
        <p:nvSpPr>
          <p:cNvPr id="1946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National Lipid Association Overview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C4C828-5585-455A-A91F-0C88AFA377C4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6816 Southpoint Parkway#1000, Jacksonville, FL 32216</a:t>
            </a:r>
          </a:p>
        </p:txBody>
      </p:sp>
      <p:sp>
        <p:nvSpPr>
          <p:cNvPr id="2253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National Lipid Association Overview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Lipid Association Overview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6816 Southpoint Parkway#1000, Jacksonville, FL 32216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87A-78BA-4F1E-A4ED-839A1C6B1D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86C36-4B84-4819-91A9-C8939D5E2A0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6816 Southpoint Parkway#1000, Jacksonville, FL 32216</a:t>
            </a:r>
          </a:p>
        </p:txBody>
      </p:sp>
      <p:sp>
        <p:nvSpPr>
          <p:cNvPr id="2355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National Lipid Association Overview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13BB28-7FCC-4AC6-9E69-3A8086E1223B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6816 Southpoint Parkway#1000, Jacksonville, FL 32216</a:t>
            </a:r>
          </a:p>
        </p:txBody>
      </p:sp>
      <p:sp>
        <p:nvSpPr>
          <p:cNvPr id="2458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National Lipid Association Overview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356F2E-B9AB-49E7-9713-0C8BCB48A2CD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4037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6816 Southpoint Parkway#1000, Jacksonville, FL 32216</a:t>
            </a:r>
          </a:p>
        </p:txBody>
      </p:sp>
      <p:sp>
        <p:nvSpPr>
          <p:cNvPr id="4403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National Lipid Association Overview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National Lipid Association Overview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6816 Southpoint Parkway#1000, Jacksonville, FL 32216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487A-78BA-4F1E-A4ED-839A1C6B1D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2" name="Picture 11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6190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2A212-11B5-434C-AE04-80F781888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FDCD1-C852-4574-8AF3-F725DC70C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066800"/>
            <a:ext cx="8153400" cy="304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>
            <a:lvl1pPr>
              <a:buClr>
                <a:srgbClr val="FF0000"/>
              </a:buClr>
              <a:buFont typeface="Webdings" pitchFamily="18" charset="2"/>
              <a:buChar char="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61901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3D596CC-7B50-4097-9082-30E2A1DD4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9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61901"/>
          </a:xfrm>
          <a:prstGeom prst="rect">
            <a:avLst/>
          </a:prstGeom>
        </p:spPr>
      </p:pic>
      <p:sp>
        <p:nvSpPr>
          <p:cNvPr id="11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81EECA6-A87D-485A-BBC2-78828A11E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8FBB0DC-E55B-402C-9698-855BCD0A6E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6096B6-993A-4A6D-B92E-AFD0703A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0211-9098-4B93-A25D-276267BFB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97B962A0-AC7B-4B2A-9591-8B2F7118B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2" name="Picture 11" descr="banner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61901"/>
          </a:xfrm>
          <a:prstGeom prst="rect">
            <a:avLst/>
          </a:prstGeom>
        </p:spPr>
      </p:pic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0925B-1455-4071-8048-7C929DC4D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609600" y="7620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" name="Picture 9" descr="banner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961901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85" r:id="rId2"/>
    <p:sldLayoutId id="2147484091" r:id="rId3"/>
    <p:sldLayoutId id="2147484092" r:id="rId4"/>
    <p:sldLayoutId id="2147484093" r:id="rId5"/>
    <p:sldLayoutId id="2147484086" r:id="rId6"/>
    <p:sldLayoutId id="2147484087" r:id="rId7"/>
    <p:sldLayoutId id="2147484094" r:id="rId8"/>
    <p:sldLayoutId id="2147484088" r:id="rId9"/>
    <p:sldLayoutId id="2147484095" r:id="rId10"/>
    <p:sldLayoutId id="21474840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gif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752600"/>
            <a:ext cx="8153400" cy="2057400"/>
          </a:xfrm>
        </p:spPr>
        <p:txBody>
          <a:bodyPr/>
          <a:lstStyle/>
          <a:p>
            <a:r>
              <a:rPr lang="en-US" dirty="0" smtClean="0"/>
              <a:t>An Introduction to the</a:t>
            </a:r>
            <a:br>
              <a:rPr lang="en-US" dirty="0" smtClean="0"/>
            </a:br>
            <a:r>
              <a:rPr lang="en-US" dirty="0" smtClean="0"/>
              <a:t>National Lipid 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791200"/>
            <a:ext cx="8153400" cy="533400"/>
          </a:xfrm>
        </p:spPr>
        <p:txBody>
          <a:bodyPr/>
          <a:lstStyle/>
          <a:p>
            <a:pPr algn="r">
              <a:buNone/>
            </a:pPr>
            <a:r>
              <a:rPr lang="en-US" sz="1400" dirty="0" smtClean="0"/>
              <a:t>Presented by:</a:t>
            </a:r>
          </a:p>
          <a:p>
            <a:pPr algn="r">
              <a:buNone/>
            </a:pPr>
            <a:r>
              <a:rPr lang="en-US" sz="1400" dirty="0" smtClean="0"/>
              <a:t>Insert Date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2775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Professional Development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981200"/>
            <a:ext cx="8458199" cy="4495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800" dirty="0" smtClean="0"/>
              <a:t>Core curriculum embraces the evolving field of Lipidology</a:t>
            </a:r>
          </a:p>
          <a:p>
            <a:pPr eaLnBrk="1" hangingPunct="1">
              <a:defRPr/>
            </a:pPr>
            <a:r>
              <a:rPr lang="en-US" sz="2800" dirty="0" smtClean="0"/>
              <a:t>Professional Pathway Development provides education for all levels – Basic through Certification</a:t>
            </a:r>
          </a:p>
          <a:p>
            <a:pPr eaLnBrk="1" hangingPunct="1">
              <a:defRPr/>
            </a:pPr>
            <a:r>
              <a:rPr lang="en-US" sz="2800" dirty="0" smtClean="0"/>
              <a:t>CME program provides didactic training, practical application, and clinical tools</a:t>
            </a:r>
          </a:p>
          <a:p>
            <a:pPr eaLnBrk="1" hangingPunct="1">
              <a:defRPr/>
            </a:pPr>
            <a:r>
              <a:rPr lang="en-US" sz="2800" dirty="0" smtClean="0"/>
              <a:t>Primary goal is to enhance knowledge and competency resulting in certification and improved patient outcomes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 t="8205" b="4102"/>
          <a:stretch>
            <a:fillRect/>
          </a:stretch>
        </p:blipFill>
        <p:spPr bwMode="auto">
          <a:xfrm>
            <a:off x="1981200" y="1676400"/>
            <a:ext cx="4724400" cy="4925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838200"/>
            <a:ext cx="8153400" cy="990600"/>
          </a:xfrm>
        </p:spPr>
        <p:txBody>
          <a:bodyPr/>
          <a:lstStyle/>
          <a:p>
            <a:r>
              <a:rPr lang="en-US" dirty="0" smtClean="0"/>
              <a:t>Core Curriculum </a:t>
            </a: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f Dev Track Image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 l="13000" t="12000" r="12000" b="18667"/>
          <a:stretch>
            <a:fillRect/>
          </a:stretch>
        </p:blipFill>
        <p:spPr>
          <a:xfrm>
            <a:off x="1264920" y="1836137"/>
            <a:ext cx="6583680" cy="4564663"/>
          </a:xfrm>
        </p:spPr>
      </p:pic>
      <p:sp>
        <p:nvSpPr>
          <p:cNvPr id="6" name="Title 4"/>
          <p:cNvSpPr txBox="1">
            <a:spLocks/>
          </p:cNvSpPr>
          <p:nvPr/>
        </p:nvSpPr>
        <p:spPr bwMode="auto">
          <a:xfrm>
            <a:off x="609600" y="838200"/>
            <a:ext cx="784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Professional Development Pathway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609600" y="1828800"/>
            <a:ext cx="3581400" cy="3505200"/>
          </a:xfrm>
          <a:solidFill>
            <a:schemeClr val="bg1"/>
          </a:solidFill>
          <a:ln>
            <a:noFill/>
          </a:ln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An online community for  members to connect, collaborate and contribute: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Topics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Groups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Blogs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Slides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Videos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Podcasts</a:t>
            </a: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www.lipid.org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" name="Picture 6" descr="NLA Website.jpg"/>
          <p:cNvPicPr>
            <a:picLocks noChangeAspect="1"/>
          </p:cNvPicPr>
          <p:nvPr/>
        </p:nvPicPr>
        <p:blipFill>
          <a:blip r:embed="rId3" cstate="print"/>
          <a:srcRect r="35769"/>
          <a:stretch>
            <a:fillRect/>
          </a:stretch>
        </p:blipFill>
        <p:spPr>
          <a:xfrm>
            <a:off x="4419600" y="1981200"/>
            <a:ext cx="3910388" cy="339034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101600" dir="36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nla communit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914400"/>
            <a:ext cx="3324808" cy="1044331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86200" y="56388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+mj-lt"/>
              </a:rPr>
              <a:t>@ </a:t>
            </a:r>
            <a:r>
              <a:rPr lang="en-US" sz="2800" smtClean="0">
                <a:latin typeface="+mj-lt"/>
              </a:rPr>
              <a:t>www.lipid.org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905000"/>
            <a:ext cx="3124200" cy="4572000"/>
          </a:xfrm>
        </p:spPr>
        <p:txBody>
          <a:bodyPr/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latin typeface="Tw Cen MT"/>
                <a:ea typeface="Times New Roman"/>
                <a:cs typeface="Times New Roman"/>
              </a:rPr>
              <a:t>American Board of Clinical Lipidology –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latin typeface="Tw Cen MT"/>
                <a:ea typeface="Times New Roman"/>
                <a:cs typeface="Times New Roman"/>
              </a:rPr>
              <a:t>Physician Certification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dirty="0" smtClean="0">
                <a:latin typeface="Tw Cen MT"/>
                <a:ea typeface="Times New Roman"/>
                <a:cs typeface="Times New Roman"/>
              </a:rPr>
              <a:t>An independent physician certifying organization offering the highest benchmark of professional competency in clinical </a:t>
            </a:r>
            <a:r>
              <a:rPr lang="en-US" sz="2000" dirty="0" err="1" smtClean="0">
                <a:latin typeface="Tw Cen MT"/>
                <a:ea typeface="Times New Roman"/>
                <a:cs typeface="Times New Roman"/>
              </a:rPr>
              <a:t>lipidology</a:t>
            </a:r>
            <a:r>
              <a:rPr lang="en-US" sz="2000" dirty="0" smtClean="0">
                <a:latin typeface="Tw Cen MT"/>
                <a:ea typeface="Times New Roman"/>
                <a:cs typeface="Times New Roman"/>
              </a:rPr>
              <a:t>.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w Cen MT"/>
                <a:ea typeface="Times New Roman"/>
                <a:cs typeface="Times New Roman"/>
              </a:rPr>
              <a:t>www.lipidboard.org</a:t>
            </a:r>
            <a:r>
              <a:rPr lang="en-US" sz="2400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en-US" sz="2400" dirty="0" smtClean="0">
                <a:latin typeface="Times New Roman"/>
                <a:ea typeface="Times New Roman"/>
                <a:cs typeface="Times New Roman"/>
              </a:rPr>
            </a:br>
            <a:r>
              <a:rPr lang="en-US" sz="2000" dirty="0" smtClean="0">
                <a:latin typeface="Calibri"/>
                <a:ea typeface="Calibri"/>
                <a:cs typeface="Times New Roman"/>
              </a:rPr>
              <a:t> 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Certification in Clinical Lipidology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506328" y="1905000"/>
            <a:ext cx="3276600" cy="4572000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n-US" sz="2000" b="1" dirty="0" smtClean="0">
                <a:latin typeface="Tw Cen MT"/>
                <a:ea typeface="Times New Roman"/>
                <a:cs typeface="Times New Roman"/>
              </a:rPr>
              <a:t>Accreditation Council for Clinical Lipidology –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000" b="1" dirty="0" smtClean="0">
                <a:latin typeface="Tw Cen MT"/>
                <a:ea typeface="Times New Roman"/>
                <a:cs typeface="Times New Roman"/>
              </a:rPr>
              <a:t>Allied Health Certification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n-US" sz="2000" dirty="0" smtClean="0">
                <a:latin typeface="Tw Cen MT"/>
                <a:ea typeface="Times New Roman"/>
                <a:cs typeface="Times New Roman"/>
              </a:rPr>
              <a:t>Offers two unique pathways to certification and competency testing: </a:t>
            </a:r>
            <a:r>
              <a:rPr lang="en-US" sz="2000" smtClean="0">
                <a:latin typeface="Tw Cen MT"/>
                <a:ea typeface="Times New Roman"/>
                <a:cs typeface="Times New Roman"/>
              </a:rPr>
              <a:t>the </a:t>
            </a:r>
            <a:r>
              <a:rPr lang="en-US" sz="2000" b="1" smtClean="0">
                <a:latin typeface="Tw Cen MT"/>
                <a:ea typeface="Times New Roman"/>
                <a:cs typeface="Times New Roman"/>
              </a:rPr>
              <a:t>Clinical </a:t>
            </a:r>
            <a:r>
              <a:rPr lang="en-US" sz="2000" b="1" dirty="0" smtClean="0">
                <a:latin typeface="Tw Cen MT"/>
                <a:ea typeface="Times New Roman"/>
                <a:cs typeface="Times New Roman"/>
              </a:rPr>
              <a:t>Lipid Specialist </a:t>
            </a:r>
            <a:r>
              <a:rPr lang="en-US" sz="2000" dirty="0" smtClean="0">
                <a:latin typeface="Tw Cen MT"/>
                <a:ea typeface="Times New Roman"/>
                <a:cs typeface="Times New Roman"/>
              </a:rPr>
              <a:t>and the </a:t>
            </a:r>
            <a:r>
              <a:rPr lang="en-US" sz="2000" b="1" dirty="0" smtClean="0">
                <a:latin typeface="Tw Cen MT"/>
                <a:ea typeface="Times New Roman"/>
                <a:cs typeface="Times New Roman"/>
              </a:rPr>
              <a:t>Basic Competency in Clinical Lipidology </a:t>
            </a:r>
            <a:r>
              <a:rPr lang="en-US" sz="2000" dirty="0" smtClean="0">
                <a:latin typeface="Tw Cen MT"/>
                <a:ea typeface="Times New Roman"/>
                <a:cs typeface="Times New Roman"/>
              </a:rPr>
              <a:t>programs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/>
                </a:solidFill>
                <a:latin typeface="Tw Cen MT"/>
                <a:cs typeface="Times New Roman"/>
              </a:rPr>
              <a:t>www.lipidspecialist.org</a:t>
            </a:r>
            <a:endParaRPr lang="en-US" sz="2000" b="1" dirty="0">
              <a:solidFill>
                <a:schemeClr val="tx2"/>
              </a:solidFill>
              <a:latin typeface="Tw Cen MT"/>
            </a:endParaRPr>
          </a:p>
        </p:txBody>
      </p:sp>
      <p:pic>
        <p:nvPicPr>
          <p:cNvPr id="6" name="Picture 2" descr="Z:\ACCL\Logos and Artwork\ACCL 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7128" y="1905000"/>
            <a:ext cx="1143000" cy="61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BCL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3" y="1981203"/>
            <a:ext cx="839419" cy="10533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Who Is the NLA?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27432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sz="2800" dirty="0" smtClean="0"/>
              <a:t>A nonprofit, multidisciplinary medical society of more than 3,000 members dedicated to enhancing lipid management in clinical practice and reducing mortalities associated with atherosclerotic disease.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2800" dirty="0" smtClean="0">
              <a:latin typeface="Arial" charset="0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  <a:buNone/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i="1" dirty="0" smtClean="0"/>
              <a:t>	 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057400"/>
            <a:ext cx="8153400" cy="4038600"/>
          </a:xfrm>
        </p:spPr>
        <p:txBody>
          <a:bodyPr/>
          <a:lstStyle/>
          <a:p>
            <a:pPr algn="ctr">
              <a:buNone/>
            </a:pPr>
            <a:r>
              <a:rPr lang="en-US" sz="2800" dirty="0" smtClean="0"/>
              <a:t>The NLA provides a comprehensive educational approach for the community of practitioners in the field of clinical </a:t>
            </a:r>
            <a:r>
              <a:rPr lang="en-US" sz="2800" dirty="0" err="1" smtClean="0"/>
              <a:t>lipidology</a:t>
            </a:r>
            <a:r>
              <a:rPr lang="en-US" sz="2800" dirty="0" smtClean="0"/>
              <a:t>, which embraces lipid and lipoprotein metabolism, </a:t>
            </a:r>
            <a:r>
              <a:rPr lang="en-US" sz="2800" dirty="0" err="1" smtClean="0"/>
              <a:t>cardiometabolic</a:t>
            </a:r>
            <a:r>
              <a:rPr lang="en-US" sz="2800" dirty="0" smtClean="0"/>
              <a:t> disorders, and obesity.</a:t>
            </a:r>
            <a:endParaRPr lang="en-US" sz="28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The Community of </a:t>
            </a:r>
            <a:r>
              <a:rPr lang="en-US" dirty="0" err="1" smtClean="0"/>
              <a:t>Lipidology</a:t>
            </a:r>
            <a:endParaRPr lang="en-US" dirty="0" smtClean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NLA Mission and Goals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00200"/>
            <a:ext cx="8153400" cy="4495800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</a:pPr>
            <a:endParaRPr lang="en-US" sz="2800" dirty="0" smtClean="0">
              <a:latin typeface="Arial" charset="0"/>
            </a:endParaRPr>
          </a:p>
          <a:p>
            <a:r>
              <a:rPr lang="en-US" sz="2800" dirty="0" smtClean="0"/>
              <a:t>Improve and expand education</a:t>
            </a:r>
          </a:p>
          <a:p>
            <a:r>
              <a:rPr lang="en-US" sz="2800" dirty="0" smtClean="0"/>
              <a:t>Develop a lipid workplace</a:t>
            </a:r>
          </a:p>
          <a:p>
            <a:r>
              <a:rPr lang="en-US" sz="2800" dirty="0" smtClean="0"/>
              <a:t>Identify practice trends and solutions</a:t>
            </a:r>
          </a:p>
          <a:p>
            <a:r>
              <a:rPr lang="en-US" sz="2800" dirty="0" smtClean="0"/>
              <a:t>Apply best-outcome patient strategies</a:t>
            </a:r>
          </a:p>
          <a:p>
            <a:r>
              <a:rPr lang="en-US" sz="2800" dirty="0" smtClean="0"/>
              <a:t>Build lifelong career opportunities</a:t>
            </a:r>
            <a:endParaRPr lang="en-US" sz="2000" i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algn="ctr" eaLnBrk="1" hangingPunct="1">
              <a:lnSpc>
                <a:spcPct val="80000"/>
              </a:lnSpc>
              <a:buNone/>
            </a:pPr>
            <a:r>
              <a:rPr lang="en-US" sz="2800" i="1" dirty="0" smtClean="0"/>
              <a:t>The extraction of science and medicine bringing a new paradigm to patient care and risk reduction.</a:t>
            </a:r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</a:pPr>
            <a:endParaRPr lang="en-US" sz="2000" b="1" i="1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400" b="1" i="1" dirty="0" smtClean="0"/>
              <a:t>	 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12775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Multidisciplinary Approach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52400" y="19050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3124200" y="3886200"/>
            <a:ext cx="2364234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PATIENT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6629400" y="4419600"/>
            <a:ext cx="2286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  <p:graphicFrame>
        <p:nvGraphicFramePr>
          <p:cNvPr id="10" name="Chart 9"/>
          <p:cNvGraphicFramePr/>
          <p:nvPr/>
        </p:nvGraphicFramePr>
        <p:xfrm>
          <a:off x="4648200" y="1600200"/>
          <a:ext cx="3942522" cy="3631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800" y="1219200"/>
            <a:ext cx="80473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/>
                </a:solidFill>
                <a:latin typeface="Tw Cen MT" pitchFamily="34" charset="0"/>
              </a:rPr>
              <a:t>Breakdown of Membership </a:t>
            </a:r>
            <a:endParaRPr lang="en-US" sz="4400" dirty="0">
              <a:solidFill>
                <a:schemeClr val="tx2"/>
              </a:solidFill>
              <a:latin typeface="Tw Cen MT" pitchFamily="34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381000" y="2514600"/>
          <a:ext cx="39624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" name="Straight Arrow Connector 7"/>
          <p:cNvCxnSpPr/>
          <p:nvPr/>
        </p:nvCxnSpPr>
        <p:spPr>
          <a:xfrm rot="10800000" flipV="1">
            <a:off x="3962400" y="3581400"/>
            <a:ext cx="990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612775" y="838200"/>
            <a:ext cx="8153400" cy="990600"/>
          </a:xfrm>
        </p:spPr>
        <p:txBody>
          <a:bodyPr/>
          <a:lstStyle/>
          <a:p>
            <a:r>
              <a:rPr lang="en-US" dirty="0" smtClean="0"/>
              <a:t>5 Regional Chapters</a:t>
            </a:r>
          </a:p>
        </p:txBody>
      </p:sp>
      <p:pic>
        <p:nvPicPr>
          <p:cNvPr id="20" name="Picture 19" descr="NELA.jpg"/>
          <p:cNvPicPr>
            <a:picLocks noChangeAspect="1"/>
          </p:cNvPicPr>
          <p:nvPr/>
        </p:nvPicPr>
        <p:blipFill>
          <a:blip r:embed="rId3" cstate="print"/>
          <a:srcRect l="7847" t="9091" r="20924" b="26263"/>
          <a:stretch>
            <a:fillRect/>
          </a:stretch>
        </p:blipFill>
        <p:spPr>
          <a:xfrm>
            <a:off x="6217015" y="947947"/>
            <a:ext cx="2241185" cy="2633453"/>
          </a:xfrm>
          <a:prstGeom prst="rect">
            <a:avLst/>
          </a:prstGeom>
        </p:spPr>
      </p:pic>
      <p:pic>
        <p:nvPicPr>
          <p:cNvPr id="21" name="Picture 20" descr="PL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697248"/>
            <a:ext cx="2658100" cy="3103352"/>
          </a:xfrm>
          <a:prstGeom prst="rect">
            <a:avLst/>
          </a:prstGeom>
        </p:spPr>
      </p:pic>
      <p:pic>
        <p:nvPicPr>
          <p:cNvPr id="22" name="Picture 21" descr="SEL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52237" y="3523488"/>
            <a:ext cx="2677363" cy="2877312"/>
          </a:xfrm>
          <a:prstGeom prst="rect">
            <a:avLst/>
          </a:prstGeom>
        </p:spPr>
      </p:pic>
      <p:pic>
        <p:nvPicPr>
          <p:cNvPr id="23" name="Picture 22" descr="SWLAa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1634" y="3505200"/>
            <a:ext cx="3294766" cy="3025567"/>
          </a:xfrm>
          <a:prstGeom prst="rect">
            <a:avLst/>
          </a:prstGeom>
        </p:spPr>
      </p:pic>
      <p:pic>
        <p:nvPicPr>
          <p:cNvPr id="19" name="Picture 18" descr="MWL.jpg"/>
          <p:cNvPicPr>
            <a:picLocks noChangeAspect="1"/>
          </p:cNvPicPr>
          <p:nvPr/>
        </p:nvPicPr>
        <p:blipFill>
          <a:blip r:embed="rId7" cstate="print"/>
          <a:srcRect t="1559" r="-1456" b="10915"/>
          <a:stretch>
            <a:fillRect/>
          </a:stretch>
        </p:blipFill>
        <p:spPr>
          <a:xfrm>
            <a:off x="3420474" y="1828799"/>
            <a:ext cx="2675526" cy="2155790"/>
          </a:xfrm>
          <a:prstGeom prst="rect">
            <a:avLst/>
          </a:prstGeom>
        </p:spPr>
      </p:pic>
      <p:sp>
        <p:nvSpPr>
          <p:cNvPr id="2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>
          <a:xfrm>
            <a:off x="612775" y="8382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smtClean="0"/>
              <a:t>Educational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153400" cy="4495800"/>
          </a:xfrm>
        </p:spPr>
        <p:txBody>
          <a:bodyPr>
            <a:normAutofit lnSpcReduction="10000"/>
          </a:bodyPr>
          <a:lstStyle/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Annual Scientific Sessions 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Regional Clinical Lipid Updates 2x / Year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Self Assessment Programs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Virtual Lipid Clinic Case Activities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Advanced Training  Courses</a:t>
            </a:r>
          </a:p>
          <a:p>
            <a:pPr marL="320040" indent="-320040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n-US" dirty="0" smtClean="0"/>
              <a:t>Journal of Clinical Lipidology</a:t>
            </a:r>
          </a:p>
          <a:p>
            <a:pPr marL="320040" indent="-320040" eaLnBrk="1" fontAlgn="auto" hangingPunct="1">
              <a:spcAft>
                <a:spcPts val="0"/>
              </a:spcAft>
              <a:defRPr/>
            </a:pPr>
            <a:endParaRPr lang="en-US" dirty="0" smtClean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US" dirty="0" smtClean="0"/>
          </a:p>
        </p:txBody>
      </p:sp>
      <p:pic>
        <p:nvPicPr>
          <p:cNvPr id="15" name="Picture 14" descr="LMTC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4876800"/>
            <a:ext cx="1839214" cy="40944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6" name="Picture 15" descr="Masters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15200" y="4343400"/>
            <a:ext cx="1295403" cy="474411"/>
          </a:xfrm>
          <a:prstGeom prst="rect">
            <a:avLst/>
          </a:prstGeom>
        </p:spPr>
      </p:pic>
      <p:pic>
        <p:nvPicPr>
          <p:cNvPr id="20" name="Picture 19" descr="Pages from NLASAP#3 QBk Cvr_2P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48400" y="3200400"/>
            <a:ext cx="777240" cy="1005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Washingt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2438400"/>
            <a:ext cx="841867" cy="8696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8" name="Picture 17" descr="Pages from NLASAP#1 QBk Cvr_2P2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867400" y="3124200"/>
            <a:ext cx="777240" cy="1005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Chicag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1752600"/>
            <a:ext cx="1303380" cy="886898"/>
          </a:xfrm>
          <a:prstGeom prst="rect">
            <a:avLst/>
          </a:prstGeom>
        </p:spPr>
      </p:pic>
      <p:pic>
        <p:nvPicPr>
          <p:cNvPr id="21" name="Picture 20" descr="Pages from NLASAP#4 QBk Cvr_2P24 (2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200" y="3124200"/>
            <a:ext cx="777240" cy="100584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journal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682234" y="5486400"/>
            <a:ext cx="794766" cy="1066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algn="r">
              <a:defRPr sz="1000" b="0">
                <a:solidFill>
                  <a:schemeClr val="bg1"/>
                </a:solidFill>
                <a:latin typeface="Tw Cen MT"/>
              </a:defRPr>
            </a:lvl1pPr>
          </a:lstStyle>
          <a:p>
            <a:pPr>
              <a:defRPr/>
            </a:pPr>
            <a:r>
              <a:rPr lang="en-US" dirty="0" smtClean="0"/>
              <a:t>www.lipid.org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153400" cy="304800"/>
          </a:xfrm>
        </p:spPr>
        <p:txBody>
          <a:bodyPr/>
          <a:lstStyle/>
          <a:p>
            <a:r>
              <a:rPr lang="en-US" dirty="0" smtClean="0"/>
              <a:t>2011 Scientific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5257800"/>
            <a:ext cx="2282952" cy="533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200" dirty="0" smtClean="0"/>
              <a:t>Hosted by the SWLA and PLA</a:t>
            </a:r>
            <a:endParaRPr lang="en-US" sz="12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508248" y="5257800"/>
            <a:ext cx="228295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ebdings" pitchFamily="18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Hosted by the NELA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477000" y="52578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F0000"/>
              </a:buClr>
              <a:buSzPct val="60000"/>
              <a:buFont typeface="Webdings" pitchFamily="18" charset="2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Hosted by the MWLA and SELA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NLA NYC logo.jpg"/>
          <p:cNvPicPr>
            <a:picLocks noChangeAspect="1"/>
          </p:cNvPicPr>
          <p:nvPr/>
        </p:nvPicPr>
        <p:blipFill>
          <a:blip r:embed="rId2" cstate="print"/>
          <a:srcRect l="9934" b="31733"/>
          <a:stretch>
            <a:fillRect/>
          </a:stretch>
        </p:blipFill>
        <p:spPr>
          <a:xfrm>
            <a:off x="3276600" y="2286000"/>
            <a:ext cx="2735878" cy="2813004"/>
          </a:xfrm>
          <a:prstGeom prst="rect">
            <a:avLst/>
          </a:prstGeom>
        </p:spPr>
      </p:pic>
      <p:pic>
        <p:nvPicPr>
          <p:cNvPr id="7" name="Picture 6" descr="NLA Spring logo.jpg"/>
          <p:cNvPicPr>
            <a:picLocks noChangeAspect="1"/>
          </p:cNvPicPr>
          <p:nvPr/>
        </p:nvPicPr>
        <p:blipFill>
          <a:blip r:embed="rId3" cstate="print"/>
          <a:srcRect l="10045" b="3521"/>
          <a:stretch>
            <a:fillRect/>
          </a:stretch>
        </p:blipFill>
        <p:spPr>
          <a:xfrm>
            <a:off x="609600" y="2590799"/>
            <a:ext cx="2211010" cy="2254911"/>
          </a:xfrm>
          <a:prstGeom prst="rect">
            <a:avLst/>
          </a:prstGeom>
        </p:spPr>
      </p:pic>
      <p:pic>
        <p:nvPicPr>
          <p:cNvPr id="8" name="Picture 7" descr="NLA Summer logo.jpg"/>
          <p:cNvPicPr>
            <a:picLocks noChangeAspect="1"/>
          </p:cNvPicPr>
          <p:nvPr/>
        </p:nvPicPr>
        <p:blipFill>
          <a:blip r:embed="rId4" cstate="print"/>
          <a:srcRect l="10033" b="3521"/>
          <a:stretch>
            <a:fillRect/>
          </a:stretch>
        </p:blipFill>
        <p:spPr>
          <a:xfrm>
            <a:off x="6477000" y="2514600"/>
            <a:ext cx="2213773" cy="2254913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5519</TotalTime>
  <Words>491</Words>
  <Application>Microsoft Office PowerPoint</Application>
  <PresentationFormat>On-screen Show (4:3)</PresentationFormat>
  <Paragraphs>138</Paragraphs>
  <Slides>14</Slides>
  <Notes>12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Median</vt:lpstr>
      <vt:lpstr>An Introduction to the National Lipid Association</vt:lpstr>
      <vt:lpstr>Who Is the NLA?</vt:lpstr>
      <vt:lpstr>The Community of Lipidology</vt:lpstr>
      <vt:lpstr>NLA Mission and Goals</vt:lpstr>
      <vt:lpstr>Multidisciplinary Approach</vt:lpstr>
      <vt:lpstr>Slide 6</vt:lpstr>
      <vt:lpstr>5 Regional Chapters</vt:lpstr>
      <vt:lpstr>Educational Activities</vt:lpstr>
      <vt:lpstr>2011 Scientific Meetings</vt:lpstr>
      <vt:lpstr>Professional Development</vt:lpstr>
      <vt:lpstr>Core Curriculum </vt:lpstr>
      <vt:lpstr>Slide 12</vt:lpstr>
      <vt:lpstr>Slide 13</vt:lpstr>
      <vt:lpstr>Certification in Clinical Lipidology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Slide</dc:title>
  <dc:creator>Adam</dc:creator>
  <cp:lastModifiedBy>Amy P Waller</cp:lastModifiedBy>
  <cp:revision>190</cp:revision>
  <dcterms:created xsi:type="dcterms:W3CDTF">2007-09-11T20:11:50Z</dcterms:created>
  <dcterms:modified xsi:type="dcterms:W3CDTF">2010-09-21T14:32:55Z</dcterms:modified>
</cp:coreProperties>
</file>