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293" r:id="rId2"/>
    <p:sldId id="294" r:id="rId3"/>
    <p:sldId id="295" r:id="rId4"/>
    <p:sldId id="318" r:id="rId5"/>
    <p:sldId id="297" r:id="rId6"/>
    <p:sldId id="299" r:id="rId7"/>
    <p:sldId id="278" r:id="rId8"/>
    <p:sldId id="300" r:id="rId9"/>
    <p:sldId id="301" r:id="rId10"/>
    <p:sldId id="313" r:id="rId11"/>
    <p:sldId id="302" r:id="rId12"/>
    <p:sldId id="314" r:id="rId13"/>
    <p:sldId id="303" r:id="rId14"/>
    <p:sldId id="312" r:id="rId15"/>
    <p:sldId id="311" r:id="rId16"/>
    <p:sldId id="304" r:id="rId17"/>
    <p:sldId id="319" r:id="rId18"/>
    <p:sldId id="320" r:id="rId19"/>
    <p:sldId id="310" r:id="rId20"/>
    <p:sldId id="308" r:id="rId21"/>
    <p:sldId id="317" r:id="rId2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3E3E1"/>
    <a:srgbClr val="DDEFEE"/>
    <a:srgbClr val="2CC0C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4"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6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atin typeface="Arial" charset="0"/>
              </a:defRPr>
            </a:lvl1pPr>
          </a:lstStyle>
          <a:p>
            <a:pPr>
              <a:defRPr/>
            </a:pPr>
            <a:fld id="{1916A48F-AC0A-4D97-BCC7-6B41CD46D9D7}" type="datetimeFigureOut">
              <a:rPr lang="en-US"/>
              <a:pPr>
                <a:defRPr/>
              </a:pPr>
              <a:t>3/14/2010</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atin typeface="Arial" charset="0"/>
              </a:defRPr>
            </a:lvl1pPr>
          </a:lstStyle>
          <a:p>
            <a:pPr>
              <a:defRPr/>
            </a:pPr>
            <a:fld id="{3D2AB145-6B4D-4C81-9E88-53095FA15AA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atin typeface="Arial" charset="0"/>
              </a:defRPr>
            </a:lvl1pPr>
          </a:lstStyle>
          <a:p>
            <a:pPr>
              <a:defRPr/>
            </a:pPr>
            <a:fld id="{2D824ADA-83D1-4751-8501-D9C69C073A47}" type="datetimeFigureOut">
              <a:rPr lang="en-US"/>
              <a:pPr>
                <a:defRPr/>
              </a:pPr>
              <a:t>3/14/2010</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atin typeface="Arial" charset="0"/>
              </a:defRPr>
            </a:lvl1pPr>
          </a:lstStyle>
          <a:p>
            <a:pPr>
              <a:defRPr/>
            </a:pPr>
            <a:fld id="{5B8C197E-7C8B-4665-B9E4-CE77127A018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86E75AC-CC40-4C6B-8EF3-C12314322062}" type="slidenum">
              <a:rPr lang="en-US" smtClean="0">
                <a:latin typeface="Arial" pitchFamily="34" charset="0"/>
              </a:rPr>
              <a:pPr/>
              <a:t>1</a:t>
            </a:fld>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34061C-F5FB-43C6-9857-A1CA79DE46AF}" type="slidenum">
              <a:rPr lang="en-US" smtClean="0">
                <a:latin typeface="Arial" pitchFamily="34" charset="0"/>
              </a:rPr>
              <a:pPr/>
              <a:t>10</a:t>
            </a:fld>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A361B4-952D-40B3-ABFB-5B3A70D905E9}" type="slidenum">
              <a:rPr lang="en-US" smtClean="0">
                <a:latin typeface="Arial" pitchFamily="34" charset="0"/>
              </a:rPr>
              <a:pPr/>
              <a:t>11</a:t>
            </a:fld>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18D01C-A5FA-45A9-99FC-48B340606DD8}" type="slidenum">
              <a:rPr lang="en-US" smtClean="0">
                <a:latin typeface="Arial" pitchFamily="34" charset="0"/>
              </a:rPr>
              <a:pPr/>
              <a:t>12</a:t>
            </a:fld>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16CAB2-844A-4BF6-B719-80C39F606032}" type="slidenum">
              <a:rPr lang="en-US" smtClean="0">
                <a:latin typeface="Arial" pitchFamily="34" charset="0"/>
              </a:rPr>
              <a:pPr/>
              <a:t>13</a:t>
            </a:fld>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3F0A85-ED73-4D72-8CD8-F25E048E6824}" type="slidenum">
              <a:rPr lang="en-US" smtClean="0">
                <a:latin typeface="Arial" pitchFamily="34" charset="0"/>
              </a:rPr>
              <a:pPr/>
              <a:t>14</a:t>
            </a:fld>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7031DE-266E-4436-9182-9D86FFC54973}" type="slidenum">
              <a:rPr lang="en-US" smtClean="0">
                <a:latin typeface="Arial" pitchFamily="34" charset="0"/>
              </a:rPr>
              <a:pPr/>
              <a:t>15</a:t>
            </a:fld>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E3F2F4-2D76-4AA5-A27F-D93989E42706}" type="slidenum">
              <a:rPr lang="en-US" smtClean="0">
                <a:latin typeface="Arial" pitchFamily="34" charset="0"/>
              </a:rPr>
              <a:pPr/>
              <a:t>16</a:t>
            </a:fld>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488814-1CAB-4341-999B-80D7AA07B204}" type="slidenum">
              <a:rPr lang="en-US" smtClean="0">
                <a:latin typeface="Arial" pitchFamily="34" charset="0"/>
              </a:rPr>
              <a:pPr/>
              <a:t>17</a:t>
            </a:fld>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7DC0E7-0936-4DB7-A5CA-69D645D5FD61}" type="slidenum">
              <a:rPr lang="en-US" smtClean="0">
                <a:latin typeface="Arial" pitchFamily="34" charset="0"/>
              </a:rPr>
              <a:pPr/>
              <a:t>18</a:t>
            </a:fld>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320D92-4A4A-4D8B-847E-982AAFD036A5}" type="slidenum">
              <a:rPr lang="en-US" smtClean="0">
                <a:latin typeface="Arial" pitchFamily="34" charset="0"/>
              </a:rPr>
              <a:pPr/>
              <a:t>19</a:t>
            </a:fld>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04E080-F39A-4CF0-AC1E-6C87E5898549}" type="slidenum">
              <a:rPr lang="en-US" smtClean="0">
                <a:latin typeface="Arial" pitchFamily="34" charset="0"/>
              </a:rPr>
              <a:pPr/>
              <a:t>2</a:t>
            </a:fld>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4BC0AF5-AFE7-4021-892D-00DDA68817DC}" type="slidenum">
              <a:rPr lang="en-US" smtClean="0">
                <a:latin typeface="Arial" pitchFamily="34" charset="0"/>
                <a:ea typeface="MS PGothic" pitchFamily="34" charset="-128"/>
              </a:rPr>
              <a:pPr/>
              <a:t>20</a:t>
            </a:fld>
            <a:endParaRPr lang="en-US" smtClean="0">
              <a:latin typeface="Arial" pitchFamily="34" charset="0"/>
              <a:ea typeface="MS PGothic" pitchFamily="34" charset="-128"/>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xfrm>
            <a:off x="914400" y="4416425"/>
            <a:ext cx="5029200" cy="4183063"/>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747AF53B-DF0C-415E-9DCB-D1FE24B9EA92}" type="slidenum">
              <a:rPr lang="en-US" sz="1200">
                <a:ea typeface="MS PGothic" pitchFamily="34" charset="-128"/>
              </a:rPr>
              <a:pPr algn="r"/>
              <a:t>21</a:t>
            </a:fld>
            <a:endParaRPr lang="en-US" sz="1200">
              <a:ea typeface="MS PGothic" pitchFamily="34" charset="-128"/>
            </a:endParaRP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xfrm>
            <a:off x="914400" y="4416425"/>
            <a:ext cx="5029200" cy="4183063"/>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75E4726-26A7-4056-9696-0B46E4C360EE}" type="slidenum">
              <a:rPr lang="en-US" smtClean="0">
                <a:latin typeface="Arial" pitchFamily="34" charset="0"/>
                <a:ea typeface="MS PGothic" pitchFamily="34" charset="-128"/>
              </a:rPr>
              <a:pPr/>
              <a:t>3</a:t>
            </a:fld>
            <a:endParaRPr lang="en-US" smtClean="0">
              <a:latin typeface="Arial" pitchFamily="34" charset="0"/>
              <a:ea typeface="MS PGothic" pitchFamily="34" charset="-128"/>
            </a:endParaRPr>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6" name="Rectangle 3"/>
          <p:cNvSpPr>
            <a:spLocks noGrp="1" noChangeArrowheads="1"/>
          </p:cNvSpPr>
          <p:nvPr>
            <p:ph type="body" idx="1"/>
          </p:nvPr>
        </p:nvSpPr>
        <p:spPr bwMode="auto">
          <a:xfrm>
            <a:off x="914400" y="4416425"/>
            <a:ext cx="5029200" cy="4183063"/>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DCF1621B-400A-443A-B4D1-311BFFD740C7}" type="slidenum">
              <a:rPr lang="en-US" sz="1200">
                <a:ea typeface="MS PGothic" pitchFamily="34" charset="-128"/>
              </a:rPr>
              <a:pPr algn="r"/>
              <a:t>4</a:t>
            </a:fld>
            <a:endParaRPr lang="en-US" sz="1200">
              <a:ea typeface="MS PGothic" pitchFamily="34" charset="-128"/>
            </a:endParaRPr>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xfrm>
            <a:off x="914400" y="4416425"/>
            <a:ext cx="5029200" cy="4183063"/>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63325B5-49BD-4BDA-AB80-F138B65A5F77}" type="slidenum">
              <a:rPr lang="en-US" smtClean="0">
                <a:latin typeface="Arial" pitchFamily="34" charset="0"/>
                <a:ea typeface="MS PGothic" pitchFamily="34" charset="-128"/>
              </a:rPr>
              <a:pPr/>
              <a:t>5</a:t>
            </a:fld>
            <a:endParaRPr lang="en-US" smtClean="0">
              <a:latin typeface="Arial" pitchFamily="34" charset="0"/>
              <a:ea typeface="MS PGothic" pitchFamily="34" charset="-128"/>
            </a:endParaRPr>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xfrm>
            <a:off x="914400" y="4416425"/>
            <a:ext cx="5029200" cy="4183063"/>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CEB1A0-7050-4250-93FA-BC434450DC58}" type="slidenum">
              <a:rPr lang="en-US" smtClean="0">
                <a:latin typeface="Arial" pitchFamily="34" charset="0"/>
              </a:rPr>
              <a:pPr/>
              <a:t>6</a:t>
            </a:fld>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7ABEB80-A334-4A00-827F-9483D355ED6E}" type="slidenum">
              <a:rPr lang="en-US" smtClean="0">
                <a:latin typeface="Arial" pitchFamily="34" charset="0"/>
              </a:rPr>
              <a:pPr/>
              <a:t>7</a:t>
            </a:fld>
            <a:endParaRPr lang="en-US" smtClean="0">
              <a:latin typeface="Arial" pitchFamily="34" charset="0"/>
            </a:endParaRPr>
          </a:p>
        </p:txBody>
      </p:sp>
      <p:sp>
        <p:nvSpPr>
          <p:cNvPr id="32771" name="Rectangle 7"/>
          <p:cNvSpPr txBox="1">
            <a:spLocks noGrp="1" noChangeArrowheads="1"/>
          </p:cNvSpPr>
          <p:nvPr/>
        </p:nvSpPr>
        <p:spPr bwMode="auto">
          <a:xfrm>
            <a:off x="3917950" y="8836025"/>
            <a:ext cx="2938463" cy="460375"/>
          </a:xfrm>
          <a:prstGeom prst="rect">
            <a:avLst/>
          </a:prstGeom>
          <a:noFill/>
          <a:ln w="9525">
            <a:noFill/>
            <a:miter lim="800000"/>
            <a:headEnd/>
            <a:tailEnd/>
          </a:ln>
        </p:spPr>
        <p:txBody>
          <a:bodyPr lIns="88441" tIns="44220" rIns="88441" bIns="44220" anchor="b"/>
          <a:lstStyle/>
          <a:p>
            <a:pPr algn="r" defTabSz="884238"/>
            <a:fld id="{06C60CC6-2329-4764-80B5-71E0D41B6579}" type="slidenum">
              <a:rPr lang="en-US" sz="1200"/>
              <a:pPr algn="r" defTabSz="884238"/>
              <a:t>7</a:t>
            </a:fld>
            <a:endParaRPr lang="en-US" sz="1200"/>
          </a:p>
        </p:txBody>
      </p:sp>
      <p:sp>
        <p:nvSpPr>
          <p:cNvPr id="3277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2773" name="Rectangle 3"/>
          <p:cNvSpPr>
            <a:spLocks noGrp="1" noChangeArrowheads="1"/>
          </p:cNvSpPr>
          <p:nvPr>
            <p:ph type="body" idx="1"/>
          </p:nvPr>
        </p:nvSpPr>
        <p:spPr bwMode="auto">
          <a:xfrm>
            <a:off x="914400" y="4416425"/>
            <a:ext cx="5029200" cy="4183063"/>
          </a:xfrm>
          <a:solidFill>
            <a:srgbClr val="FFFFFF"/>
          </a:solidFill>
          <a:ln>
            <a:solidFill>
              <a:srgbClr val="000000"/>
            </a:solidFill>
            <a:miter lim="800000"/>
            <a:headEnd/>
            <a:tailEnd/>
          </a:ln>
        </p:spPr>
        <p:txBody>
          <a:bodyPr wrap="square" lIns="88441" tIns="44220" rIns="88441" bIns="44220"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A813CF-FEAD-40A1-BFBE-D420E7956783}" type="slidenum">
              <a:rPr lang="en-US" smtClean="0">
                <a:latin typeface="Arial" pitchFamily="34" charset="0"/>
              </a:rPr>
              <a:pPr/>
              <a:t>8</a:t>
            </a:fld>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F20901-7030-4583-B855-94A1580EAAE1}" type="slidenum">
              <a:rPr lang="en-US" smtClean="0">
                <a:latin typeface="Arial" pitchFamily="34" charset="0"/>
              </a:rPr>
              <a:pPr/>
              <a:t>9</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Group 18"/>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latin typeface="Arial" charset="0"/>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latin typeface="Arial" charset="0"/>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24" descr="ACCORD logo.wmf"/>
          <p:cNvPicPr>
            <a:picLocks noChangeAspect="1"/>
          </p:cNvPicPr>
          <p:nvPr/>
        </p:nvPicPr>
        <p:blipFill>
          <a:blip r:embed="rId3" cstate="print"/>
          <a:srcRect/>
          <a:stretch>
            <a:fillRect/>
          </a:stretch>
        </p:blipFill>
        <p:spPr bwMode="auto">
          <a:xfrm>
            <a:off x="203200" y="5562600"/>
            <a:ext cx="4106863" cy="1295400"/>
          </a:xfrm>
          <a:prstGeom prst="rect">
            <a:avLst/>
          </a:prstGeom>
          <a:noFill/>
          <a:ln w="9525">
            <a:noFill/>
            <a:miter lim="800000"/>
            <a:headEnd/>
            <a:tailEnd/>
          </a:ln>
        </p:spPr>
      </p:pic>
      <p:sp>
        <p:nvSpPr>
          <p:cNvPr id="9" name="Title 8"/>
          <p:cNvSpPr>
            <a:spLocks noGrp="1"/>
          </p:cNvSpPr>
          <p:nvPr>
            <p:ph type="ctrTitle"/>
          </p:nvPr>
        </p:nvSpPr>
        <p:spPr>
          <a:xfrm>
            <a:off x="685800" y="175261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2" name="Date Placeholder 29"/>
          <p:cNvSpPr>
            <a:spLocks noGrp="1"/>
          </p:cNvSpPr>
          <p:nvPr>
            <p:ph type="dt" sz="half" idx="10"/>
          </p:nvPr>
        </p:nvSpPr>
        <p:spPr/>
        <p:txBody>
          <a:bodyPr/>
          <a:lstStyle>
            <a:lvl1pPr>
              <a:defRPr>
                <a:solidFill>
                  <a:srgbClr val="FFFFFF"/>
                </a:solidFill>
              </a:defRPr>
            </a:lvl1pPr>
            <a:extLst/>
          </a:lstStyle>
          <a:p>
            <a:pPr>
              <a:defRPr/>
            </a:pPr>
            <a:fld id="{CBEC385B-B8F2-48F5-BD6D-2778F6B9052B}" type="datetimeFigureOut">
              <a:rPr lang="en-US"/>
              <a:pPr>
                <a:defRPr/>
              </a:pPr>
              <a:t>3/14/2010</a:t>
            </a:fld>
            <a:endParaRPr lang="en-US" dirty="0"/>
          </a:p>
        </p:txBody>
      </p:sp>
      <p:sp>
        <p:nvSpPr>
          <p:cNvPr id="13"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4" name="Slide Number Placeholder 26"/>
          <p:cNvSpPr>
            <a:spLocks noGrp="1"/>
          </p:cNvSpPr>
          <p:nvPr>
            <p:ph type="sldNum" sz="quarter" idx="12"/>
          </p:nvPr>
        </p:nvSpPr>
        <p:spPr/>
        <p:txBody>
          <a:bodyPr/>
          <a:lstStyle>
            <a:lvl1pPr>
              <a:defRPr>
                <a:solidFill>
                  <a:srgbClr val="FFFFFF"/>
                </a:solidFill>
              </a:defRPr>
            </a:lvl1pPr>
            <a:extLst/>
          </a:lstStyle>
          <a:p>
            <a:pPr>
              <a:defRPr/>
            </a:pPr>
            <a:fld id="{7B881DD8-CFC4-430D-83B9-DED0D6E31ED6}" type="slidenum">
              <a:rPr lang="en-US"/>
              <a:pPr>
                <a:defRPr/>
              </a:pPr>
              <a:t>‹#›</a:t>
            </a:fld>
            <a:endParaRPr lang="en-US" dirty="0"/>
          </a:p>
        </p:txBody>
      </p:sp>
    </p:spTree>
  </p:cSld>
  <p:clrMapOvr>
    <a:masterClrMapping/>
  </p:clrMapOvr>
  <p:transition spd="med" advClick="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60EDF948-61FC-4202-ACD1-C3B03FE5BBCD}" type="datetimeFigureOut">
              <a:rPr lang="en-US"/>
              <a:pPr>
                <a:defRPr/>
              </a:pPr>
              <a:t>3/14/2010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C646E23-9C78-4B65-A15F-20012F1CA350}" type="slidenum">
              <a:rPr lang="en-US"/>
              <a:pPr>
                <a:defRPr/>
              </a:pPr>
              <a:t>‹#›</a:t>
            </a:fld>
            <a:endParaRPr lang="en-US" dirty="0"/>
          </a:p>
        </p:txBody>
      </p:sp>
    </p:spTree>
  </p:cSld>
  <p:clrMapOvr>
    <a:masterClrMapping/>
  </p:clrMapOvr>
  <p:transition spd="med" advClick="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3"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3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3"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38"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A105C22B-999D-4340-BA09-4621CAD54DFF}" type="datetimeFigureOut">
              <a:rPr lang="en-US"/>
              <a:pPr>
                <a:defRPr/>
              </a:pPr>
              <a:t>3/14/2010</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62EAEE48-4D41-44DD-862C-43D4278AF39C}"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spd="med"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1078408-4DD4-4EB1-8165-491ED2AF952B}" type="datetimeFigureOut">
              <a:rPr lang="en-US"/>
              <a:pPr>
                <a:defRPr/>
              </a:pPr>
              <a:t>3/14/2010</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C3C8CD20-1C81-42A0-9D02-F5FC149FF214}" type="slidenum">
              <a:rPr lang="en-US"/>
              <a:pPr>
                <a:defRPr/>
              </a:pPr>
              <a:t>‹#›</a:t>
            </a:fld>
            <a:endParaRPr lang="en-US" dirty="0"/>
          </a:p>
        </p:txBody>
      </p:sp>
    </p:spTree>
  </p:cSld>
  <p:clrMapOvr>
    <a:masterClrMapping/>
  </p:clrMapOvr>
  <p:transition spd="med"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481138"/>
            <a:ext cx="8229600" cy="4525962"/>
          </a:xfrm>
        </p:spPr>
        <p:txBody>
          <a:bodyPr/>
          <a:lstStyle/>
          <a:p>
            <a:pPr lvl="0"/>
            <a:endParaRPr lang="en-US" noProof="0" dirty="0"/>
          </a:p>
        </p:txBody>
      </p:sp>
      <p:sp>
        <p:nvSpPr>
          <p:cNvPr id="4" name="Date Placeholder 9"/>
          <p:cNvSpPr>
            <a:spLocks noGrp="1"/>
          </p:cNvSpPr>
          <p:nvPr>
            <p:ph type="dt" sz="half" idx="10"/>
          </p:nvPr>
        </p:nvSpPr>
        <p:spPr/>
        <p:txBody>
          <a:bodyPr/>
          <a:lstStyle>
            <a:lvl1pPr>
              <a:defRPr/>
            </a:lvl1pPr>
          </a:lstStyle>
          <a:p>
            <a:pPr>
              <a:defRPr/>
            </a:pPr>
            <a:fld id="{2B23DEA5-EFC6-4418-95E9-3DB2B4776662}" type="datetimeFigureOut">
              <a:rPr lang="en-US"/>
              <a:pPr>
                <a:defRPr/>
              </a:pPr>
              <a:t>3/14/2010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23E5F40-ADE8-408C-AB92-AB4C8B600E83}" type="slidenum">
              <a:rPr lang="en-US"/>
              <a:pPr>
                <a:defRPr/>
              </a:pPr>
              <a:t>‹#›</a:t>
            </a:fld>
            <a:endParaRPr lang="en-US" dirty="0"/>
          </a:p>
        </p:txBody>
      </p:sp>
    </p:spTree>
  </p:cSld>
  <p:clrMapOvr>
    <a:masterClrMapping/>
  </p:clrMapOvr>
  <p:transition spd="med"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481138"/>
            <a:ext cx="8229600" cy="4525962"/>
          </a:xfrm>
        </p:spPr>
        <p:txBody>
          <a:bodyPr/>
          <a:lstStyle/>
          <a:p>
            <a:pPr lvl="0"/>
            <a:endParaRPr lang="en-US" noProof="0"/>
          </a:p>
        </p:txBody>
      </p:sp>
      <p:sp>
        <p:nvSpPr>
          <p:cNvPr id="4" name="Date Placeholder 9"/>
          <p:cNvSpPr>
            <a:spLocks noGrp="1"/>
          </p:cNvSpPr>
          <p:nvPr>
            <p:ph type="dt" sz="half" idx="10"/>
          </p:nvPr>
        </p:nvSpPr>
        <p:spPr/>
        <p:txBody>
          <a:bodyPr/>
          <a:lstStyle>
            <a:lvl1pPr>
              <a:defRPr/>
            </a:lvl1pPr>
          </a:lstStyle>
          <a:p>
            <a:pPr>
              <a:defRPr/>
            </a:pPr>
            <a:fld id="{75C7E287-1069-42B1-9092-09C25AC17988}" type="datetimeFigureOut">
              <a:rPr lang="en-US"/>
              <a:pPr>
                <a:defRPr/>
              </a:pPr>
              <a:t>3/14/2010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D53F6F8-F6FB-4A99-8C33-B696C30DCA3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latin typeface="Arial" charset="0"/>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latin typeface="Arial" charset="0"/>
            </a:endParaRPr>
          </a:p>
        </p:txBody>
      </p:sp>
      <p:sp>
        <p:nvSpPr>
          <p:cNvPr id="14" name="Right Triangle 13"/>
          <p:cNvSpPr>
            <a:spLocks/>
          </p:cNvSpPr>
          <p:nvPr/>
        </p:nvSpPr>
        <p:spPr bwMode="auto">
          <a:xfrm>
            <a:off x="-6043" y="5791254"/>
            <a:ext cx="3402315" cy="1080868"/>
          </a:xfrm>
          <a:prstGeom prst="rtTriangle">
            <a:avLst/>
          </a:prstGeom>
          <a:blipFill>
            <a:blip r:embed="rId8"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2057"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defRPr>
            </a:lvl1pPr>
            <a:extLst/>
          </a:lstStyle>
          <a:p>
            <a:pPr>
              <a:defRPr/>
            </a:pPr>
            <a:fld id="{5821E9DD-75A1-4974-A033-3326C6C58B19}" type="datetimeFigureOut">
              <a:rPr lang="en-US"/>
              <a:pPr>
                <a:defRPr/>
              </a:pPr>
              <a:t>3/14/2010</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charset="0"/>
              </a:defRPr>
            </a:lvl1pPr>
            <a:extLst/>
          </a:lstStyle>
          <a:p>
            <a:pPr>
              <a:defRPr/>
            </a:pPr>
            <a:fld id="{58AC18A0-CFCE-4256-9A80-E043434C5365}" type="slidenum">
              <a:rPr lang="en-US"/>
              <a:pPr>
                <a:defRPr/>
              </a:pPr>
              <a:t>‹#›</a:t>
            </a:fld>
            <a:endParaRPr lang="en-US" dirty="0"/>
          </a:p>
        </p:txBody>
      </p:sp>
      <p:pic>
        <p:nvPicPr>
          <p:cNvPr id="2061" name="Picture 15" descr="ACCORD logo.wmf"/>
          <p:cNvPicPr>
            <a:picLocks noChangeAspect="1"/>
          </p:cNvPicPr>
          <p:nvPr/>
        </p:nvPicPr>
        <p:blipFill>
          <a:blip r:embed="rId9" cstate="print"/>
          <a:srcRect/>
          <a:stretch>
            <a:fillRect/>
          </a:stretch>
        </p:blipFill>
        <p:spPr bwMode="auto">
          <a:xfrm>
            <a:off x="0" y="6400800"/>
            <a:ext cx="1566863" cy="457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 id="2147483695" r:id="rId2"/>
    <p:sldLayoutId id="2147483700" r:id="rId3"/>
    <p:sldLayoutId id="2147483696" r:id="rId4"/>
    <p:sldLayoutId id="2147483697" r:id="rId5"/>
    <p:sldLayoutId id="2147483698" r:id="rId6"/>
  </p:sldLayoutIdLst>
  <p:transition spd="med" advClick="0">
    <p:fade/>
  </p:transition>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Gill Sans MT" pitchFamily="34" charset="0"/>
        </a:defRPr>
      </a:lvl2pPr>
      <a:lvl3pPr algn="l" rtl="0" eaLnBrk="0" fontAlgn="base" hangingPunct="0">
        <a:spcBef>
          <a:spcPct val="0"/>
        </a:spcBef>
        <a:spcAft>
          <a:spcPct val="0"/>
        </a:spcAft>
        <a:defRPr sz="4100" b="1">
          <a:solidFill>
            <a:schemeClr val="tx2"/>
          </a:solidFill>
          <a:latin typeface="Gill Sans MT" pitchFamily="34" charset="0"/>
        </a:defRPr>
      </a:lvl3pPr>
      <a:lvl4pPr algn="l" rtl="0" eaLnBrk="0" fontAlgn="base" hangingPunct="0">
        <a:spcBef>
          <a:spcPct val="0"/>
        </a:spcBef>
        <a:spcAft>
          <a:spcPct val="0"/>
        </a:spcAft>
        <a:defRPr sz="4100" b="1">
          <a:solidFill>
            <a:schemeClr val="tx2"/>
          </a:solidFill>
          <a:latin typeface="Gill Sans MT" pitchFamily="34" charset="0"/>
        </a:defRPr>
      </a:lvl4pPr>
      <a:lvl5pPr algn="l" rtl="0" eaLnBrk="0" fontAlgn="base" hangingPunct="0">
        <a:spcBef>
          <a:spcPct val="0"/>
        </a:spcBef>
        <a:spcAft>
          <a:spcPct val="0"/>
        </a:spcAft>
        <a:defRPr sz="4100" b="1">
          <a:solidFill>
            <a:schemeClr val="tx2"/>
          </a:solidFill>
          <a:latin typeface="Gill Sans MT" pitchFamily="34" charset="0"/>
        </a:defRPr>
      </a:lvl5pPr>
      <a:lvl6pPr marL="457200" algn="l" rtl="0" fontAlgn="base">
        <a:spcBef>
          <a:spcPct val="0"/>
        </a:spcBef>
        <a:spcAft>
          <a:spcPct val="0"/>
        </a:spcAft>
        <a:defRPr sz="4100" b="1">
          <a:solidFill>
            <a:schemeClr val="tx2"/>
          </a:solidFill>
          <a:latin typeface="Gill Sans MT" pitchFamily="34" charset="0"/>
        </a:defRPr>
      </a:lvl6pPr>
      <a:lvl7pPr marL="914400" algn="l" rtl="0" fontAlgn="base">
        <a:spcBef>
          <a:spcPct val="0"/>
        </a:spcBef>
        <a:spcAft>
          <a:spcPct val="0"/>
        </a:spcAft>
        <a:defRPr sz="4100" b="1">
          <a:solidFill>
            <a:schemeClr val="tx2"/>
          </a:solidFill>
          <a:latin typeface="Gill Sans MT" pitchFamily="34" charset="0"/>
        </a:defRPr>
      </a:lvl7pPr>
      <a:lvl8pPr marL="1371600" algn="l" rtl="0" fontAlgn="base">
        <a:spcBef>
          <a:spcPct val="0"/>
        </a:spcBef>
        <a:spcAft>
          <a:spcPct val="0"/>
        </a:spcAft>
        <a:defRPr sz="4100" b="1">
          <a:solidFill>
            <a:schemeClr val="tx2"/>
          </a:solidFill>
          <a:latin typeface="Gill Sans MT" pitchFamily="34" charset="0"/>
        </a:defRPr>
      </a:lvl8pPr>
      <a:lvl9pPr marL="1828800" algn="l" rtl="0" fontAlgn="base">
        <a:spcBef>
          <a:spcPct val="0"/>
        </a:spcBef>
        <a:spcAft>
          <a:spcPct val="0"/>
        </a:spcAft>
        <a:defRPr sz="4100" b="1">
          <a:solidFill>
            <a:schemeClr val="tx2"/>
          </a:solidFill>
          <a:latin typeface="Gill Sans MT"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png"/><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45744" y="609600"/>
            <a:ext cx="8458200" cy="1905000"/>
          </a:xfrm>
        </p:spPr>
        <p:txBody>
          <a:bodyPr>
            <a:normAutofit fontScale="90000"/>
          </a:bodyPr>
          <a:lstStyle/>
          <a:p>
            <a:pPr algn="l">
              <a:defRPr/>
            </a:pPr>
            <a:r>
              <a:rPr lang="en-US" sz="3200" dirty="0" smtClean="0">
                <a:latin typeface="Arial" pitchFamily="34" charset="0"/>
                <a:cs typeface="Arial" pitchFamily="34" charset="0"/>
              </a:rPr>
              <a:t>Effects of Combination Lipid Therapy on Cardiovascular Events in Type 2 Diabetes Mellitus:  The Action to Control Cardiovascular Risk in Diabetes (ACCORD) Lipid Trial</a:t>
            </a:r>
            <a:endParaRPr lang="en-US" sz="3200" dirty="0">
              <a:latin typeface="Arial" pitchFamily="34" charset="0"/>
              <a:cs typeface="Arial" pitchFamily="34" charset="0"/>
            </a:endParaRPr>
          </a:p>
        </p:txBody>
      </p:sp>
      <p:sp>
        <p:nvSpPr>
          <p:cNvPr id="5123" name="Subtitle 4"/>
          <p:cNvSpPr>
            <a:spLocks noGrp="1"/>
          </p:cNvSpPr>
          <p:nvPr>
            <p:ph type="subTitle" idx="1"/>
          </p:nvPr>
        </p:nvSpPr>
        <p:spPr>
          <a:xfrm>
            <a:off x="533400" y="2895600"/>
            <a:ext cx="8001000" cy="1200150"/>
          </a:xfrm>
        </p:spPr>
        <p:txBody>
          <a:bodyPr/>
          <a:lstStyle/>
          <a:p>
            <a:pPr marR="0" algn="l"/>
            <a:r>
              <a:rPr lang="en-US" sz="2400" b="1" smtClean="0">
                <a:latin typeface="Arial" pitchFamily="34" charset="0"/>
                <a:cs typeface="Arial" pitchFamily="34" charset="0"/>
              </a:rPr>
              <a:t>Henry C. Ginsberg, MD</a:t>
            </a:r>
          </a:p>
          <a:p>
            <a:pPr marR="0" algn="l"/>
            <a:r>
              <a:rPr lang="en-US" sz="2000" i="1" smtClean="0">
                <a:latin typeface="Arial" pitchFamily="34" charset="0"/>
                <a:cs typeface="Arial" pitchFamily="34" charset="0"/>
              </a:rPr>
              <a:t>College of Physicians &amp; Surgeons , Columbia University,  New York</a:t>
            </a:r>
          </a:p>
          <a:p>
            <a:pPr marR="0" algn="l"/>
            <a:endParaRPr lang="en-US" sz="2000" i="1" smtClean="0">
              <a:latin typeface="Arial" pitchFamily="34" charset="0"/>
              <a:cs typeface="Arial" pitchFamily="34" charset="0"/>
            </a:endParaRPr>
          </a:p>
          <a:p>
            <a:pPr marR="0" algn="l"/>
            <a:r>
              <a:rPr lang="en-US" sz="2000" b="1" i="1" smtClean="0">
                <a:latin typeface="Arial" pitchFamily="34" charset="0"/>
                <a:cs typeface="Arial" pitchFamily="34" charset="0"/>
              </a:rPr>
              <a:t>For The ACCORD Study Group</a:t>
            </a:r>
          </a:p>
        </p:txBody>
      </p:sp>
    </p:spTree>
  </p:cSld>
  <p:clrMapOvr>
    <a:masterClrMapping/>
  </p:clrMapOvr>
  <p:transition spd="med"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r>
              <a:rPr lang="en-US" altLang="en-US" sz="3200" b="1">
                <a:cs typeface="Arial" pitchFamily="34" charset="0"/>
              </a:rPr>
              <a:t>Lab Measures During Follow-up</a:t>
            </a:r>
          </a:p>
        </p:txBody>
      </p:sp>
      <p:grpSp>
        <p:nvGrpSpPr>
          <p:cNvPr id="14339" name="Group 119"/>
          <p:cNvGrpSpPr>
            <a:grpSpLocks noChangeAspect="1"/>
          </p:cNvGrpSpPr>
          <p:nvPr/>
        </p:nvGrpSpPr>
        <p:grpSpPr bwMode="auto">
          <a:xfrm>
            <a:off x="1236663" y="1019175"/>
            <a:ext cx="6624637" cy="4848225"/>
            <a:chOff x="779" y="642"/>
            <a:chExt cx="4173" cy="3054"/>
          </a:xfrm>
        </p:grpSpPr>
        <p:sp>
          <p:nvSpPr>
            <p:cNvPr id="14340" name="AutoShape 118"/>
            <p:cNvSpPr>
              <a:spLocks noChangeAspect="1" noChangeArrowheads="1" noTextEdit="1"/>
            </p:cNvSpPr>
            <p:nvPr/>
          </p:nvSpPr>
          <p:spPr bwMode="auto">
            <a:xfrm>
              <a:off x="779" y="642"/>
              <a:ext cx="4165" cy="3054"/>
            </a:xfrm>
            <a:prstGeom prst="rect">
              <a:avLst/>
            </a:prstGeom>
            <a:noFill/>
            <a:ln w="9525">
              <a:noFill/>
              <a:miter lim="800000"/>
              <a:headEnd/>
              <a:tailEnd/>
            </a:ln>
          </p:spPr>
          <p:txBody>
            <a:bodyPr/>
            <a:lstStyle/>
            <a:p>
              <a:endParaRPr lang="en-US"/>
            </a:p>
          </p:txBody>
        </p:sp>
        <p:sp>
          <p:nvSpPr>
            <p:cNvPr id="14341" name="Rectangle 120"/>
            <p:cNvSpPr>
              <a:spLocks noChangeArrowheads="1"/>
            </p:cNvSpPr>
            <p:nvPr/>
          </p:nvSpPr>
          <p:spPr bwMode="auto">
            <a:xfrm>
              <a:off x="2969" y="658"/>
              <a:ext cx="700" cy="189"/>
            </a:xfrm>
            <a:prstGeom prst="rect">
              <a:avLst/>
            </a:prstGeom>
            <a:noFill/>
            <a:ln w="9525">
              <a:noFill/>
              <a:miter lim="800000"/>
              <a:headEnd/>
              <a:tailEnd/>
            </a:ln>
          </p:spPr>
          <p:txBody>
            <a:bodyPr wrap="none" lIns="0" tIns="0" rIns="0" bIns="0">
              <a:spAutoFit/>
            </a:bodyPr>
            <a:lstStyle/>
            <a:p>
              <a:r>
                <a:rPr lang="en-US" sz="1500" b="1">
                  <a:solidFill>
                    <a:srgbClr val="000000"/>
                  </a:solidFill>
                  <a:latin typeface="Calibri" pitchFamily="34" charset="0"/>
                </a:rPr>
                <a:t>Fenofibrate</a:t>
              </a:r>
              <a:endParaRPr lang="en-US"/>
            </a:p>
          </p:txBody>
        </p:sp>
        <p:sp>
          <p:nvSpPr>
            <p:cNvPr id="14342" name="Rectangle 121"/>
            <p:cNvSpPr>
              <a:spLocks noChangeArrowheads="1"/>
            </p:cNvSpPr>
            <p:nvPr/>
          </p:nvSpPr>
          <p:spPr bwMode="auto">
            <a:xfrm>
              <a:off x="3792" y="658"/>
              <a:ext cx="494" cy="189"/>
            </a:xfrm>
            <a:prstGeom prst="rect">
              <a:avLst/>
            </a:prstGeom>
            <a:noFill/>
            <a:ln w="9525">
              <a:noFill/>
              <a:miter lim="800000"/>
              <a:headEnd/>
              <a:tailEnd/>
            </a:ln>
          </p:spPr>
          <p:txBody>
            <a:bodyPr wrap="none" lIns="0" tIns="0" rIns="0" bIns="0">
              <a:spAutoFit/>
            </a:bodyPr>
            <a:lstStyle/>
            <a:p>
              <a:r>
                <a:rPr lang="en-US" sz="1500" b="1">
                  <a:solidFill>
                    <a:srgbClr val="000000"/>
                  </a:solidFill>
                  <a:latin typeface="Calibri" pitchFamily="34" charset="0"/>
                </a:rPr>
                <a:t>Placebo</a:t>
              </a:r>
              <a:endParaRPr lang="en-US"/>
            </a:p>
          </p:txBody>
        </p:sp>
        <p:sp>
          <p:nvSpPr>
            <p:cNvPr id="14343" name="Rectangle 122"/>
            <p:cNvSpPr>
              <a:spLocks noChangeArrowheads="1"/>
            </p:cNvSpPr>
            <p:nvPr/>
          </p:nvSpPr>
          <p:spPr bwMode="auto">
            <a:xfrm>
              <a:off x="804" y="823"/>
              <a:ext cx="1729" cy="189"/>
            </a:xfrm>
            <a:prstGeom prst="rect">
              <a:avLst/>
            </a:prstGeom>
            <a:noFill/>
            <a:ln w="9525">
              <a:noFill/>
              <a:miter lim="800000"/>
              <a:headEnd/>
              <a:tailEnd/>
            </a:ln>
          </p:spPr>
          <p:txBody>
            <a:bodyPr wrap="none" lIns="0" tIns="0" rIns="0" bIns="0">
              <a:spAutoFit/>
            </a:bodyPr>
            <a:lstStyle/>
            <a:p>
              <a:r>
                <a:rPr lang="en-US" sz="1500" b="1">
                  <a:solidFill>
                    <a:srgbClr val="000000"/>
                  </a:solidFill>
                  <a:latin typeface="Calibri" pitchFamily="34" charset="0"/>
                </a:rPr>
                <a:t>Laboratory Measures (no. (%))</a:t>
              </a:r>
              <a:endParaRPr lang="en-US"/>
            </a:p>
          </p:txBody>
        </p:sp>
        <p:sp>
          <p:nvSpPr>
            <p:cNvPr id="14344" name="Rectangle 123"/>
            <p:cNvSpPr>
              <a:spLocks noChangeArrowheads="1"/>
            </p:cNvSpPr>
            <p:nvPr/>
          </p:nvSpPr>
          <p:spPr bwMode="auto">
            <a:xfrm>
              <a:off x="3043" y="823"/>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(N=2765)</a:t>
              </a:r>
              <a:endParaRPr lang="en-US"/>
            </a:p>
          </p:txBody>
        </p:sp>
        <p:sp>
          <p:nvSpPr>
            <p:cNvPr id="14345" name="Rectangle 124"/>
            <p:cNvSpPr>
              <a:spLocks noChangeArrowheads="1"/>
            </p:cNvSpPr>
            <p:nvPr/>
          </p:nvSpPr>
          <p:spPr bwMode="auto">
            <a:xfrm>
              <a:off x="3767" y="823"/>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(N=2753)</a:t>
              </a:r>
              <a:endParaRPr lang="en-US"/>
            </a:p>
          </p:txBody>
        </p:sp>
        <p:sp>
          <p:nvSpPr>
            <p:cNvPr id="14346" name="Rectangle 125"/>
            <p:cNvSpPr>
              <a:spLocks noChangeArrowheads="1"/>
            </p:cNvSpPr>
            <p:nvPr/>
          </p:nvSpPr>
          <p:spPr bwMode="auto">
            <a:xfrm>
              <a:off x="4491" y="823"/>
              <a:ext cx="461" cy="189"/>
            </a:xfrm>
            <a:prstGeom prst="rect">
              <a:avLst/>
            </a:prstGeom>
            <a:noFill/>
            <a:ln w="9525">
              <a:noFill/>
              <a:miter lim="800000"/>
              <a:headEnd/>
              <a:tailEnd/>
            </a:ln>
          </p:spPr>
          <p:txBody>
            <a:bodyPr wrap="none" lIns="0" tIns="0" rIns="0" bIns="0">
              <a:spAutoFit/>
            </a:bodyPr>
            <a:lstStyle/>
            <a:p>
              <a:r>
                <a:rPr lang="en-US" sz="1500" b="1">
                  <a:solidFill>
                    <a:srgbClr val="000000"/>
                  </a:solidFill>
                  <a:latin typeface="Calibri" pitchFamily="34" charset="0"/>
                </a:rPr>
                <a:t>P value</a:t>
              </a:r>
              <a:endParaRPr lang="en-US"/>
            </a:p>
          </p:txBody>
        </p:sp>
        <p:sp>
          <p:nvSpPr>
            <p:cNvPr id="14347" name="Rectangle 126"/>
            <p:cNvSpPr>
              <a:spLocks noChangeArrowheads="1"/>
            </p:cNvSpPr>
            <p:nvPr/>
          </p:nvSpPr>
          <p:spPr bwMode="auto">
            <a:xfrm>
              <a:off x="804" y="1095"/>
              <a:ext cx="1045"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ALT ever &gt; 3X ULN</a:t>
              </a:r>
              <a:endParaRPr lang="en-US"/>
            </a:p>
          </p:txBody>
        </p:sp>
        <p:sp>
          <p:nvSpPr>
            <p:cNvPr id="14348" name="Rectangle 127"/>
            <p:cNvSpPr>
              <a:spLocks noChangeArrowheads="1"/>
            </p:cNvSpPr>
            <p:nvPr/>
          </p:nvSpPr>
          <p:spPr bwMode="auto">
            <a:xfrm>
              <a:off x="3043" y="1095"/>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52 (1.9%)</a:t>
              </a:r>
              <a:endParaRPr lang="en-US"/>
            </a:p>
          </p:txBody>
        </p:sp>
        <p:sp>
          <p:nvSpPr>
            <p:cNvPr id="14349" name="Rectangle 128"/>
            <p:cNvSpPr>
              <a:spLocks noChangeArrowheads="1"/>
            </p:cNvSpPr>
            <p:nvPr/>
          </p:nvSpPr>
          <p:spPr bwMode="auto">
            <a:xfrm>
              <a:off x="3767" y="1095"/>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40 (1.5%)</a:t>
              </a:r>
              <a:endParaRPr lang="en-US"/>
            </a:p>
          </p:txBody>
        </p:sp>
        <p:sp>
          <p:nvSpPr>
            <p:cNvPr id="14350" name="Rectangle 129"/>
            <p:cNvSpPr>
              <a:spLocks noChangeArrowheads="1"/>
            </p:cNvSpPr>
            <p:nvPr/>
          </p:nvSpPr>
          <p:spPr bwMode="auto">
            <a:xfrm>
              <a:off x="4574" y="1095"/>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0.21</a:t>
              </a:r>
              <a:endParaRPr lang="en-US"/>
            </a:p>
          </p:txBody>
        </p:sp>
        <p:sp>
          <p:nvSpPr>
            <p:cNvPr id="14351" name="Rectangle 130"/>
            <p:cNvSpPr>
              <a:spLocks noChangeArrowheads="1"/>
            </p:cNvSpPr>
            <p:nvPr/>
          </p:nvSpPr>
          <p:spPr bwMode="auto">
            <a:xfrm>
              <a:off x="804" y="1309"/>
              <a:ext cx="1045"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ALT ever &gt; 5X ULN</a:t>
              </a:r>
              <a:endParaRPr lang="en-US"/>
            </a:p>
          </p:txBody>
        </p:sp>
        <p:sp>
          <p:nvSpPr>
            <p:cNvPr id="14352" name="Rectangle 131"/>
            <p:cNvSpPr>
              <a:spLocks noChangeArrowheads="1"/>
            </p:cNvSpPr>
            <p:nvPr/>
          </p:nvSpPr>
          <p:spPr bwMode="auto">
            <a:xfrm>
              <a:off x="3043" y="1309"/>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16 (0.6%)</a:t>
              </a:r>
              <a:endParaRPr lang="en-US"/>
            </a:p>
          </p:txBody>
        </p:sp>
        <p:sp>
          <p:nvSpPr>
            <p:cNvPr id="14353" name="Rectangle 132"/>
            <p:cNvSpPr>
              <a:spLocks noChangeArrowheads="1"/>
            </p:cNvSpPr>
            <p:nvPr/>
          </p:nvSpPr>
          <p:spPr bwMode="auto">
            <a:xfrm>
              <a:off x="3792" y="1309"/>
              <a:ext cx="502"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6 (0.2%)</a:t>
              </a:r>
              <a:endParaRPr lang="en-US"/>
            </a:p>
          </p:txBody>
        </p:sp>
        <p:sp>
          <p:nvSpPr>
            <p:cNvPr id="14354" name="Rectangle 133"/>
            <p:cNvSpPr>
              <a:spLocks noChangeArrowheads="1"/>
            </p:cNvSpPr>
            <p:nvPr/>
          </p:nvSpPr>
          <p:spPr bwMode="auto">
            <a:xfrm>
              <a:off x="4574" y="1309"/>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0.03</a:t>
              </a:r>
              <a:endParaRPr lang="en-US"/>
            </a:p>
          </p:txBody>
        </p:sp>
        <p:sp>
          <p:nvSpPr>
            <p:cNvPr id="14355" name="Rectangle 134"/>
            <p:cNvSpPr>
              <a:spLocks noChangeArrowheads="1"/>
            </p:cNvSpPr>
            <p:nvPr/>
          </p:nvSpPr>
          <p:spPr bwMode="auto">
            <a:xfrm>
              <a:off x="804" y="1622"/>
              <a:ext cx="98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CK ever &gt; 5X ULN</a:t>
              </a:r>
              <a:endParaRPr lang="en-US"/>
            </a:p>
          </p:txBody>
        </p:sp>
        <p:sp>
          <p:nvSpPr>
            <p:cNvPr id="14356" name="Rectangle 135"/>
            <p:cNvSpPr>
              <a:spLocks noChangeArrowheads="1"/>
            </p:cNvSpPr>
            <p:nvPr/>
          </p:nvSpPr>
          <p:spPr bwMode="auto">
            <a:xfrm>
              <a:off x="3043" y="1622"/>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51 (1.9%)</a:t>
              </a:r>
              <a:endParaRPr lang="en-US"/>
            </a:p>
          </p:txBody>
        </p:sp>
        <p:sp>
          <p:nvSpPr>
            <p:cNvPr id="14357" name="Rectangle 136"/>
            <p:cNvSpPr>
              <a:spLocks noChangeArrowheads="1"/>
            </p:cNvSpPr>
            <p:nvPr/>
          </p:nvSpPr>
          <p:spPr bwMode="auto">
            <a:xfrm>
              <a:off x="3767" y="1622"/>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59 (2.2%)</a:t>
              </a:r>
              <a:endParaRPr lang="en-US"/>
            </a:p>
          </p:txBody>
        </p:sp>
        <p:sp>
          <p:nvSpPr>
            <p:cNvPr id="14358" name="Rectangle 137"/>
            <p:cNvSpPr>
              <a:spLocks noChangeArrowheads="1"/>
            </p:cNvSpPr>
            <p:nvPr/>
          </p:nvSpPr>
          <p:spPr bwMode="auto">
            <a:xfrm>
              <a:off x="4574" y="1622"/>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0.43</a:t>
              </a:r>
              <a:endParaRPr lang="en-US"/>
            </a:p>
          </p:txBody>
        </p:sp>
        <p:sp>
          <p:nvSpPr>
            <p:cNvPr id="14359" name="Rectangle 138"/>
            <p:cNvSpPr>
              <a:spLocks noChangeArrowheads="1"/>
            </p:cNvSpPr>
            <p:nvPr/>
          </p:nvSpPr>
          <p:spPr bwMode="auto">
            <a:xfrm>
              <a:off x="804" y="1836"/>
              <a:ext cx="1054"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CK ever &gt; 10X ULN</a:t>
              </a:r>
              <a:endParaRPr lang="en-US"/>
            </a:p>
          </p:txBody>
        </p:sp>
        <p:sp>
          <p:nvSpPr>
            <p:cNvPr id="14360" name="Rectangle 139"/>
            <p:cNvSpPr>
              <a:spLocks noChangeArrowheads="1"/>
            </p:cNvSpPr>
            <p:nvPr/>
          </p:nvSpPr>
          <p:spPr bwMode="auto">
            <a:xfrm>
              <a:off x="3043" y="1836"/>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10 (0.4%)</a:t>
              </a:r>
              <a:endParaRPr lang="en-US"/>
            </a:p>
          </p:txBody>
        </p:sp>
        <p:sp>
          <p:nvSpPr>
            <p:cNvPr id="14361" name="Rectangle 140"/>
            <p:cNvSpPr>
              <a:spLocks noChangeArrowheads="1"/>
            </p:cNvSpPr>
            <p:nvPr/>
          </p:nvSpPr>
          <p:spPr bwMode="auto">
            <a:xfrm>
              <a:off x="3792" y="1836"/>
              <a:ext cx="502"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9 (0.3%)</a:t>
              </a:r>
              <a:endParaRPr lang="en-US"/>
            </a:p>
          </p:txBody>
        </p:sp>
        <p:sp>
          <p:nvSpPr>
            <p:cNvPr id="14362" name="Rectangle 141"/>
            <p:cNvSpPr>
              <a:spLocks noChangeArrowheads="1"/>
            </p:cNvSpPr>
            <p:nvPr/>
          </p:nvSpPr>
          <p:spPr bwMode="auto">
            <a:xfrm>
              <a:off x="4574" y="1836"/>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0.83</a:t>
              </a:r>
              <a:endParaRPr lang="en-US"/>
            </a:p>
          </p:txBody>
        </p:sp>
        <p:sp>
          <p:nvSpPr>
            <p:cNvPr id="14363" name="Line 165"/>
            <p:cNvSpPr>
              <a:spLocks noChangeShapeType="1"/>
            </p:cNvSpPr>
            <p:nvPr/>
          </p:nvSpPr>
          <p:spPr bwMode="auto">
            <a:xfrm>
              <a:off x="779" y="971"/>
              <a:ext cx="1918" cy="1"/>
            </a:xfrm>
            <a:prstGeom prst="line">
              <a:avLst/>
            </a:prstGeom>
            <a:noFill/>
            <a:ln w="0">
              <a:solidFill>
                <a:srgbClr val="000000"/>
              </a:solidFill>
              <a:round/>
              <a:headEnd/>
              <a:tailEnd/>
            </a:ln>
          </p:spPr>
          <p:txBody>
            <a:bodyPr/>
            <a:lstStyle/>
            <a:p>
              <a:endParaRPr lang="en-US"/>
            </a:p>
          </p:txBody>
        </p:sp>
        <p:sp>
          <p:nvSpPr>
            <p:cNvPr id="14364" name="Rectangle 166"/>
            <p:cNvSpPr>
              <a:spLocks noChangeArrowheads="1"/>
            </p:cNvSpPr>
            <p:nvPr/>
          </p:nvSpPr>
          <p:spPr bwMode="auto">
            <a:xfrm>
              <a:off x="779" y="971"/>
              <a:ext cx="1918" cy="9"/>
            </a:xfrm>
            <a:prstGeom prst="rect">
              <a:avLst/>
            </a:prstGeom>
            <a:solidFill>
              <a:srgbClr val="000000"/>
            </a:solidFill>
            <a:ln w="9525">
              <a:noFill/>
              <a:miter lim="800000"/>
              <a:headEnd/>
              <a:tailEnd/>
            </a:ln>
          </p:spPr>
          <p:txBody>
            <a:bodyPr/>
            <a:lstStyle/>
            <a:p>
              <a:endParaRPr lang="en-US"/>
            </a:p>
          </p:txBody>
        </p:sp>
        <p:sp>
          <p:nvSpPr>
            <p:cNvPr id="14365" name="Line 167"/>
            <p:cNvSpPr>
              <a:spLocks noChangeShapeType="1"/>
            </p:cNvSpPr>
            <p:nvPr/>
          </p:nvSpPr>
          <p:spPr bwMode="auto">
            <a:xfrm>
              <a:off x="2977" y="971"/>
              <a:ext cx="584" cy="1"/>
            </a:xfrm>
            <a:prstGeom prst="line">
              <a:avLst/>
            </a:prstGeom>
            <a:noFill/>
            <a:ln w="0">
              <a:solidFill>
                <a:srgbClr val="000000"/>
              </a:solidFill>
              <a:round/>
              <a:headEnd/>
              <a:tailEnd/>
            </a:ln>
          </p:spPr>
          <p:txBody>
            <a:bodyPr/>
            <a:lstStyle/>
            <a:p>
              <a:endParaRPr lang="en-US"/>
            </a:p>
          </p:txBody>
        </p:sp>
        <p:sp>
          <p:nvSpPr>
            <p:cNvPr id="14366" name="Rectangle 168"/>
            <p:cNvSpPr>
              <a:spLocks noChangeArrowheads="1"/>
            </p:cNvSpPr>
            <p:nvPr/>
          </p:nvSpPr>
          <p:spPr bwMode="auto">
            <a:xfrm>
              <a:off x="2977" y="971"/>
              <a:ext cx="584" cy="9"/>
            </a:xfrm>
            <a:prstGeom prst="rect">
              <a:avLst/>
            </a:prstGeom>
            <a:solidFill>
              <a:srgbClr val="000000"/>
            </a:solidFill>
            <a:ln w="9525">
              <a:noFill/>
              <a:miter lim="800000"/>
              <a:headEnd/>
              <a:tailEnd/>
            </a:ln>
          </p:spPr>
          <p:txBody>
            <a:bodyPr/>
            <a:lstStyle/>
            <a:p>
              <a:endParaRPr lang="en-US"/>
            </a:p>
          </p:txBody>
        </p:sp>
        <p:sp>
          <p:nvSpPr>
            <p:cNvPr id="14367" name="Line 169"/>
            <p:cNvSpPr>
              <a:spLocks noChangeShapeType="1"/>
            </p:cNvSpPr>
            <p:nvPr/>
          </p:nvSpPr>
          <p:spPr bwMode="auto">
            <a:xfrm>
              <a:off x="3693" y="971"/>
              <a:ext cx="601" cy="1"/>
            </a:xfrm>
            <a:prstGeom prst="line">
              <a:avLst/>
            </a:prstGeom>
            <a:noFill/>
            <a:ln w="0">
              <a:solidFill>
                <a:srgbClr val="000000"/>
              </a:solidFill>
              <a:round/>
              <a:headEnd/>
              <a:tailEnd/>
            </a:ln>
          </p:spPr>
          <p:txBody>
            <a:bodyPr/>
            <a:lstStyle/>
            <a:p>
              <a:endParaRPr lang="en-US"/>
            </a:p>
          </p:txBody>
        </p:sp>
        <p:sp>
          <p:nvSpPr>
            <p:cNvPr id="14368" name="Rectangle 170"/>
            <p:cNvSpPr>
              <a:spLocks noChangeArrowheads="1"/>
            </p:cNvSpPr>
            <p:nvPr/>
          </p:nvSpPr>
          <p:spPr bwMode="auto">
            <a:xfrm>
              <a:off x="3693" y="971"/>
              <a:ext cx="601" cy="9"/>
            </a:xfrm>
            <a:prstGeom prst="rect">
              <a:avLst/>
            </a:prstGeom>
            <a:solidFill>
              <a:srgbClr val="000000"/>
            </a:solidFill>
            <a:ln w="9525">
              <a:noFill/>
              <a:miter lim="800000"/>
              <a:headEnd/>
              <a:tailEnd/>
            </a:ln>
          </p:spPr>
          <p:txBody>
            <a:bodyPr/>
            <a:lstStyle/>
            <a:p>
              <a:endParaRPr lang="en-US"/>
            </a:p>
          </p:txBody>
        </p:sp>
        <p:sp>
          <p:nvSpPr>
            <p:cNvPr id="14369" name="Line 171"/>
            <p:cNvSpPr>
              <a:spLocks noChangeShapeType="1"/>
            </p:cNvSpPr>
            <p:nvPr/>
          </p:nvSpPr>
          <p:spPr bwMode="auto">
            <a:xfrm>
              <a:off x="4409" y="971"/>
              <a:ext cx="535" cy="1"/>
            </a:xfrm>
            <a:prstGeom prst="line">
              <a:avLst/>
            </a:prstGeom>
            <a:noFill/>
            <a:ln w="0">
              <a:solidFill>
                <a:srgbClr val="000000"/>
              </a:solidFill>
              <a:round/>
              <a:headEnd/>
              <a:tailEnd/>
            </a:ln>
          </p:spPr>
          <p:txBody>
            <a:bodyPr/>
            <a:lstStyle/>
            <a:p>
              <a:endParaRPr lang="en-US"/>
            </a:p>
          </p:txBody>
        </p:sp>
        <p:sp>
          <p:nvSpPr>
            <p:cNvPr id="14370" name="Rectangle 172"/>
            <p:cNvSpPr>
              <a:spLocks noChangeArrowheads="1"/>
            </p:cNvSpPr>
            <p:nvPr/>
          </p:nvSpPr>
          <p:spPr bwMode="auto">
            <a:xfrm>
              <a:off x="4409" y="971"/>
              <a:ext cx="535" cy="9"/>
            </a:xfrm>
            <a:prstGeom prst="rect">
              <a:avLst/>
            </a:prstGeom>
            <a:solidFill>
              <a:srgbClr val="000000"/>
            </a:solidFill>
            <a:ln w="9525">
              <a:noFill/>
              <a:miter lim="800000"/>
              <a:headEnd/>
              <a:tailEnd/>
            </a:ln>
          </p:spPr>
          <p:txBody>
            <a:bodyPr/>
            <a:lstStyle/>
            <a:p>
              <a:endParaRPr lang="en-US"/>
            </a:p>
          </p:txBody>
        </p:sp>
      </p:grpSp>
    </p:spTree>
  </p:cSld>
  <p:clrMapOvr>
    <a:masterClrMapping/>
  </p:clrMapOvr>
  <p:transition spd="med"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r>
              <a:rPr lang="en-US" altLang="en-US" sz="3200" b="1">
                <a:cs typeface="Arial" pitchFamily="34" charset="0"/>
              </a:rPr>
              <a:t>Lab Measures During Follow-up</a:t>
            </a:r>
          </a:p>
        </p:txBody>
      </p:sp>
      <p:grpSp>
        <p:nvGrpSpPr>
          <p:cNvPr id="15363" name="Group 119"/>
          <p:cNvGrpSpPr>
            <a:grpSpLocks noChangeAspect="1"/>
          </p:cNvGrpSpPr>
          <p:nvPr/>
        </p:nvGrpSpPr>
        <p:grpSpPr bwMode="auto">
          <a:xfrm>
            <a:off x="1236663" y="1019175"/>
            <a:ext cx="6611937" cy="4848225"/>
            <a:chOff x="779" y="642"/>
            <a:chExt cx="4165" cy="3054"/>
          </a:xfrm>
        </p:grpSpPr>
        <p:sp>
          <p:nvSpPr>
            <p:cNvPr id="15365" name="AutoShape 118"/>
            <p:cNvSpPr>
              <a:spLocks noChangeAspect="1" noChangeArrowheads="1" noTextEdit="1"/>
            </p:cNvSpPr>
            <p:nvPr/>
          </p:nvSpPr>
          <p:spPr bwMode="auto">
            <a:xfrm>
              <a:off x="779" y="642"/>
              <a:ext cx="4165" cy="3054"/>
            </a:xfrm>
            <a:prstGeom prst="rect">
              <a:avLst/>
            </a:prstGeom>
            <a:noFill/>
            <a:ln w="9525">
              <a:noFill/>
              <a:miter lim="800000"/>
              <a:headEnd/>
              <a:tailEnd/>
            </a:ln>
          </p:spPr>
          <p:txBody>
            <a:bodyPr/>
            <a:lstStyle/>
            <a:p>
              <a:endParaRPr lang="en-US"/>
            </a:p>
          </p:txBody>
        </p:sp>
        <p:sp>
          <p:nvSpPr>
            <p:cNvPr id="15366" name="Rectangle 120"/>
            <p:cNvSpPr>
              <a:spLocks noChangeArrowheads="1"/>
            </p:cNvSpPr>
            <p:nvPr/>
          </p:nvSpPr>
          <p:spPr bwMode="auto">
            <a:xfrm>
              <a:off x="2969" y="658"/>
              <a:ext cx="700" cy="189"/>
            </a:xfrm>
            <a:prstGeom prst="rect">
              <a:avLst/>
            </a:prstGeom>
            <a:noFill/>
            <a:ln w="9525">
              <a:noFill/>
              <a:miter lim="800000"/>
              <a:headEnd/>
              <a:tailEnd/>
            </a:ln>
          </p:spPr>
          <p:txBody>
            <a:bodyPr wrap="none" lIns="0" tIns="0" rIns="0" bIns="0">
              <a:spAutoFit/>
            </a:bodyPr>
            <a:lstStyle/>
            <a:p>
              <a:r>
                <a:rPr lang="en-US" sz="1500" b="1">
                  <a:solidFill>
                    <a:srgbClr val="000000"/>
                  </a:solidFill>
                  <a:latin typeface="Calibri" pitchFamily="34" charset="0"/>
                </a:rPr>
                <a:t>Fenofibrate</a:t>
              </a:r>
              <a:endParaRPr lang="en-US"/>
            </a:p>
          </p:txBody>
        </p:sp>
        <p:sp>
          <p:nvSpPr>
            <p:cNvPr id="15367" name="Rectangle 121"/>
            <p:cNvSpPr>
              <a:spLocks noChangeArrowheads="1"/>
            </p:cNvSpPr>
            <p:nvPr/>
          </p:nvSpPr>
          <p:spPr bwMode="auto">
            <a:xfrm>
              <a:off x="3792" y="658"/>
              <a:ext cx="494" cy="189"/>
            </a:xfrm>
            <a:prstGeom prst="rect">
              <a:avLst/>
            </a:prstGeom>
            <a:noFill/>
            <a:ln w="9525">
              <a:noFill/>
              <a:miter lim="800000"/>
              <a:headEnd/>
              <a:tailEnd/>
            </a:ln>
          </p:spPr>
          <p:txBody>
            <a:bodyPr wrap="none" lIns="0" tIns="0" rIns="0" bIns="0">
              <a:spAutoFit/>
            </a:bodyPr>
            <a:lstStyle/>
            <a:p>
              <a:r>
                <a:rPr lang="en-US" sz="1500" b="1">
                  <a:solidFill>
                    <a:srgbClr val="000000"/>
                  </a:solidFill>
                  <a:latin typeface="Calibri" pitchFamily="34" charset="0"/>
                </a:rPr>
                <a:t>Placebo</a:t>
              </a:r>
              <a:endParaRPr lang="en-US"/>
            </a:p>
          </p:txBody>
        </p:sp>
        <p:sp>
          <p:nvSpPr>
            <p:cNvPr id="15368" name="Rectangle 122"/>
            <p:cNvSpPr>
              <a:spLocks noChangeArrowheads="1"/>
            </p:cNvSpPr>
            <p:nvPr/>
          </p:nvSpPr>
          <p:spPr bwMode="auto">
            <a:xfrm>
              <a:off x="804" y="823"/>
              <a:ext cx="1729" cy="189"/>
            </a:xfrm>
            <a:prstGeom prst="rect">
              <a:avLst/>
            </a:prstGeom>
            <a:noFill/>
            <a:ln w="9525">
              <a:noFill/>
              <a:miter lim="800000"/>
              <a:headEnd/>
              <a:tailEnd/>
            </a:ln>
          </p:spPr>
          <p:txBody>
            <a:bodyPr wrap="none" lIns="0" tIns="0" rIns="0" bIns="0">
              <a:spAutoFit/>
            </a:bodyPr>
            <a:lstStyle/>
            <a:p>
              <a:r>
                <a:rPr lang="en-US" sz="1500" b="1">
                  <a:solidFill>
                    <a:srgbClr val="000000"/>
                  </a:solidFill>
                  <a:latin typeface="Calibri" pitchFamily="34" charset="0"/>
                </a:rPr>
                <a:t>Laboratory Measures (no. (%))</a:t>
              </a:r>
              <a:endParaRPr lang="en-US"/>
            </a:p>
          </p:txBody>
        </p:sp>
        <p:sp>
          <p:nvSpPr>
            <p:cNvPr id="15369" name="Rectangle 123"/>
            <p:cNvSpPr>
              <a:spLocks noChangeArrowheads="1"/>
            </p:cNvSpPr>
            <p:nvPr/>
          </p:nvSpPr>
          <p:spPr bwMode="auto">
            <a:xfrm>
              <a:off x="3043" y="823"/>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(N=2765)</a:t>
              </a:r>
              <a:endParaRPr lang="en-US"/>
            </a:p>
          </p:txBody>
        </p:sp>
        <p:sp>
          <p:nvSpPr>
            <p:cNvPr id="15370" name="Rectangle 124"/>
            <p:cNvSpPr>
              <a:spLocks noChangeArrowheads="1"/>
            </p:cNvSpPr>
            <p:nvPr/>
          </p:nvSpPr>
          <p:spPr bwMode="auto">
            <a:xfrm>
              <a:off x="3767" y="823"/>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(N=2753)</a:t>
              </a:r>
              <a:endParaRPr lang="en-US"/>
            </a:p>
          </p:txBody>
        </p:sp>
        <p:sp>
          <p:nvSpPr>
            <p:cNvPr id="15371" name="Rectangle 125"/>
            <p:cNvSpPr>
              <a:spLocks noChangeArrowheads="1"/>
            </p:cNvSpPr>
            <p:nvPr/>
          </p:nvSpPr>
          <p:spPr bwMode="auto">
            <a:xfrm>
              <a:off x="4491" y="823"/>
              <a:ext cx="461" cy="189"/>
            </a:xfrm>
            <a:prstGeom prst="rect">
              <a:avLst/>
            </a:prstGeom>
            <a:noFill/>
            <a:ln w="9525">
              <a:noFill/>
              <a:miter lim="800000"/>
              <a:headEnd/>
              <a:tailEnd/>
            </a:ln>
          </p:spPr>
          <p:txBody>
            <a:bodyPr wrap="none" lIns="0" tIns="0" rIns="0" bIns="0">
              <a:spAutoFit/>
            </a:bodyPr>
            <a:lstStyle/>
            <a:p>
              <a:r>
                <a:rPr lang="en-US" sz="1500" b="1">
                  <a:solidFill>
                    <a:srgbClr val="000000"/>
                  </a:solidFill>
                  <a:latin typeface="Calibri" pitchFamily="34" charset="0"/>
                </a:rPr>
                <a:t>P value</a:t>
              </a:r>
              <a:endParaRPr lang="en-US"/>
            </a:p>
          </p:txBody>
        </p:sp>
        <p:sp>
          <p:nvSpPr>
            <p:cNvPr id="15372" name="Rectangle 126"/>
            <p:cNvSpPr>
              <a:spLocks noChangeArrowheads="1"/>
            </p:cNvSpPr>
            <p:nvPr/>
          </p:nvSpPr>
          <p:spPr bwMode="auto">
            <a:xfrm>
              <a:off x="804" y="1095"/>
              <a:ext cx="1045"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ALT ever &gt; 3X ULN</a:t>
              </a:r>
              <a:endParaRPr lang="en-US"/>
            </a:p>
          </p:txBody>
        </p:sp>
        <p:sp>
          <p:nvSpPr>
            <p:cNvPr id="15373" name="Rectangle 127"/>
            <p:cNvSpPr>
              <a:spLocks noChangeArrowheads="1"/>
            </p:cNvSpPr>
            <p:nvPr/>
          </p:nvSpPr>
          <p:spPr bwMode="auto">
            <a:xfrm>
              <a:off x="3043" y="1095"/>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52 (1.9%)</a:t>
              </a:r>
              <a:endParaRPr lang="en-US"/>
            </a:p>
          </p:txBody>
        </p:sp>
        <p:sp>
          <p:nvSpPr>
            <p:cNvPr id="15374" name="Rectangle 128"/>
            <p:cNvSpPr>
              <a:spLocks noChangeArrowheads="1"/>
            </p:cNvSpPr>
            <p:nvPr/>
          </p:nvSpPr>
          <p:spPr bwMode="auto">
            <a:xfrm>
              <a:off x="3767" y="1095"/>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40 (1.5%)</a:t>
              </a:r>
              <a:endParaRPr lang="en-US"/>
            </a:p>
          </p:txBody>
        </p:sp>
        <p:sp>
          <p:nvSpPr>
            <p:cNvPr id="15375" name="Rectangle 129"/>
            <p:cNvSpPr>
              <a:spLocks noChangeArrowheads="1"/>
            </p:cNvSpPr>
            <p:nvPr/>
          </p:nvSpPr>
          <p:spPr bwMode="auto">
            <a:xfrm>
              <a:off x="4574" y="1095"/>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0.21</a:t>
              </a:r>
              <a:endParaRPr lang="en-US"/>
            </a:p>
          </p:txBody>
        </p:sp>
        <p:sp>
          <p:nvSpPr>
            <p:cNvPr id="15376" name="Rectangle 130"/>
            <p:cNvSpPr>
              <a:spLocks noChangeArrowheads="1"/>
            </p:cNvSpPr>
            <p:nvPr/>
          </p:nvSpPr>
          <p:spPr bwMode="auto">
            <a:xfrm>
              <a:off x="804" y="1309"/>
              <a:ext cx="1045"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ALT ever &gt; 5X ULN</a:t>
              </a:r>
              <a:endParaRPr lang="en-US"/>
            </a:p>
          </p:txBody>
        </p:sp>
        <p:sp>
          <p:nvSpPr>
            <p:cNvPr id="15377" name="Rectangle 131"/>
            <p:cNvSpPr>
              <a:spLocks noChangeArrowheads="1"/>
            </p:cNvSpPr>
            <p:nvPr/>
          </p:nvSpPr>
          <p:spPr bwMode="auto">
            <a:xfrm>
              <a:off x="3043" y="1309"/>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16 (0.6%)</a:t>
              </a:r>
              <a:endParaRPr lang="en-US"/>
            </a:p>
          </p:txBody>
        </p:sp>
        <p:sp>
          <p:nvSpPr>
            <p:cNvPr id="15378" name="Rectangle 132"/>
            <p:cNvSpPr>
              <a:spLocks noChangeArrowheads="1"/>
            </p:cNvSpPr>
            <p:nvPr/>
          </p:nvSpPr>
          <p:spPr bwMode="auto">
            <a:xfrm>
              <a:off x="3792" y="1309"/>
              <a:ext cx="502"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6 (0.2%)</a:t>
              </a:r>
              <a:endParaRPr lang="en-US"/>
            </a:p>
          </p:txBody>
        </p:sp>
        <p:sp>
          <p:nvSpPr>
            <p:cNvPr id="15379" name="Rectangle 133"/>
            <p:cNvSpPr>
              <a:spLocks noChangeArrowheads="1"/>
            </p:cNvSpPr>
            <p:nvPr/>
          </p:nvSpPr>
          <p:spPr bwMode="auto">
            <a:xfrm>
              <a:off x="4574" y="1309"/>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0.03</a:t>
              </a:r>
              <a:endParaRPr lang="en-US"/>
            </a:p>
          </p:txBody>
        </p:sp>
        <p:sp>
          <p:nvSpPr>
            <p:cNvPr id="15380" name="Rectangle 134"/>
            <p:cNvSpPr>
              <a:spLocks noChangeArrowheads="1"/>
            </p:cNvSpPr>
            <p:nvPr/>
          </p:nvSpPr>
          <p:spPr bwMode="auto">
            <a:xfrm>
              <a:off x="804" y="1622"/>
              <a:ext cx="98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CK ever &gt; 5X ULN</a:t>
              </a:r>
              <a:endParaRPr lang="en-US"/>
            </a:p>
          </p:txBody>
        </p:sp>
        <p:sp>
          <p:nvSpPr>
            <p:cNvPr id="15381" name="Rectangle 135"/>
            <p:cNvSpPr>
              <a:spLocks noChangeArrowheads="1"/>
            </p:cNvSpPr>
            <p:nvPr/>
          </p:nvSpPr>
          <p:spPr bwMode="auto">
            <a:xfrm>
              <a:off x="3043" y="1622"/>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51 (1.9%)</a:t>
              </a:r>
              <a:endParaRPr lang="en-US"/>
            </a:p>
          </p:txBody>
        </p:sp>
        <p:sp>
          <p:nvSpPr>
            <p:cNvPr id="15382" name="Rectangle 136"/>
            <p:cNvSpPr>
              <a:spLocks noChangeArrowheads="1"/>
            </p:cNvSpPr>
            <p:nvPr/>
          </p:nvSpPr>
          <p:spPr bwMode="auto">
            <a:xfrm>
              <a:off x="3767" y="1622"/>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59 (2.2%)</a:t>
              </a:r>
              <a:endParaRPr lang="en-US"/>
            </a:p>
          </p:txBody>
        </p:sp>
        <p:sp>
          <p:nvSpPr>
            <p:cNvPr id="15383" name="Rectangle 137"/>
            <p:cNvSpPr>
              <a:spLocks noChangeArrowheads="1"/>
            </p:cNvSpPr>
            <p:nvPr/>
          </p:nvSpPr>
          <p:spPr bwMode="auto">
            <a:xfrm>
              <a:off x="4574" y="1622"/>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0.43</a:t>
              </a:r>
              <a:endParaRPr lang="en-US"/>
            </a:p>
          </p:txBody>
        </p:sp>
        <p:sp>
          <p:nvSpPr>
            <p:cNvPr id="15384" name="Rectangle 138"/>
            <p:cNvSpPr>
              <a:spLocks noChangeArrowheads="1"/>
            </p:cNvSpPr>
            <p:nvPr/>
          </p:nvSpPr>
          <p:spPr bwMode="auto">
            <a:xfrm>
              <a:off x="804" y="1836"/>
              <a:ext cx="1054"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CK ever &gt; 10X ULN</a:t>
              </a:r>
              <a:endParaRPr lang="en-US"/>
            </a:p>
          </p:txBody>
        </p:sp>
        <p:sp>
          <p:nvSpPr>
            <p:cNvPr id="15385" name="Rectangle 139"/>
            <p:cNvSpPr>
              <a:spLocks noChangeArrowheads="1"/>
            </p:cNvSpPr>
            <p:nvPr/>
          </p:nvSpPr>
          <p:spPr bwMode="auto">
            <a:xfrm>
              <a:off x="3043" y="1836"/>
              <a:ext cx="56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10 (0.4%)</a:t>
              </a:r>
              <a:endParaRPr lang="en-US"/>
            </a:p>
          </p:txBody>
        </p:sp>
        <p:sp>
          <p:nvSpPr>
            <p:cNvPr id="15386" name="Rectangle 140"/>
            <p:cNvSpPr>
              <a:spLocks noChangeArrowheads="1"/>
            </p:cNvSpPr>
            <p:nvPr/>
          </p:nvSpPr>
          <p:spPr bwMode="auto">
            <a:xfrm>
              <a:off x="3792" y="1836"/>
              <a:ext cx="502"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9 (0.3%)</a:t>
              </a:r>
              <a:endParaRPr lang="en-US"/>
            </a:p>
          </p:txBody>
        </p:sp>
        <p:sp>
          <p:nvSpPr>
            <p:cNvPr id="15387" name="Rectangle 141"/>
            <p:cNvSpPr>
              <a:spLocks noChangeArrowheads="1"/>
            </p:cNvSpPr>
            <p:nvPr/>
          </p:nvSpPr>
          <p:spPr bwMode="auto">
            <a:xfrm>
              <a:off x="4574" y="1836"/>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0.83</a:t>
              </a:r>
              <a:endParaRPr lang="en-US"/>
            </a:p>
          </p:txBody>
        </p:sp>
        <p:sp>
          <p:nvSpPr>
            <p:cNvPr id="15388" name="Rectangle 142"/>
            <p:cNvSpPr>
              <a:spLocks noChangeArrowheads="1"/>
            </p:cNvSpPr>
            <p:nvPr/>
          </p:nvSpPr>
          <p:spPr bwMode="auto">
            <a:xfrm>
              <a:off x="804" y="2206"/>
              <a:ext cx="150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Serum creatinine elevation</a:t>
              </a:r>
              <a:endParaRPr lang="en-US"/>
            </a:p>
          </p:txBody>
        </p:sp>
        <p:sp>
          <p:nvSpPr>
            <p:cNvPr id="15389" name="Rectangle 143"/>
            <p:cNvSpPr>
              <a:spLocks noChangeArrowheads="1"/>
            </p:cNvSpPr>
            <p:nvPr/>
          </p:nvSpPr>
          <p:spPr bwMode="auto">
            <a:xfrm>
              <a:off x="2985" y="2395"/>
              <a:ext cx="70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235 (27.9%)</a:t>
              </a:r>
              <a:endParaRPr lang="en-US"/>
            </a:p>
          </p:txBody>
        </p:sp>
        <p:sp>
          <p:nvSpPr>
            <p:cNvPr id="15390" name="Rectangle 144"/>
            <p:cNvSpPr>
              <a:spLocks noChangeArrowheads="1"/>
            </p:cNvSpPr>
            <p:nvPr/>
          </p:nvSpPr>
          <p:spPr bwMode="auto">
            <a:xfrm>
              <a:off x="3709" y="2395"/>
              <a:ext cx="70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157 (18.7%)</a:t>
              </a:r>
              <a:endParaRPr lang="en-US"/>
            </a:p>
          </p:txBody>
        </p:sp>
        <p:sp>
          <p:nvSpPr>
            <p:cNvPr id="15391" name="Rectangle 145"/>
            <p:cNvSpPr>
              <a:spLocks noChangeArrowheads="1"/>
            </p:cNvSpPr>
            <p:nvPr/>
          </p:nvSpPr>
          <p:spPr bwMode="auto">
            <a:xfrm>
              <a:off x="4516" y="2395"/>
              <a:ext cx="43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&lt;0.001</a:t>
              </a:r>
              <a:endParaRPr lang="en-US"/>
            </a:p>
          </p:txBody>
        </p:sp>
        <p:sp>
          <p:nvSpPr>
            <p:cNvPr id="15392" name="Rectangle 146"/>
            <p:cNvSpPr>
              <a:spLocks noChangeArrowheads="1"/>
            </p:cNvSpPr>
            <p:nvPr/>
          </p:nvSpPr>
          <p:spPr bwMode="auto">
            <a:xfrm>
              <a:off x="2985" y="2568"/>
              <a:ext cx="70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698 (36.7%)</a:t>
              </a:r>
              <a:endParaRPr lang="en-US"/>
            </a:p>
          </p:txBody>
        </p:sp>
        <p:sp>
          <p:nvSpPr>
            <p:cNvPr id="15393" name="Rectangle 147"/>
            <p:cNvSpPr>
              <a:spLocks noChangeArrowheads="1"/>
            </p:cNvSpPr>
            <p:nvPr/>
          </p:nvSpPr>
          <p:spPr bwMode="auto">
            <a:xfrm>
              <a:off x="3709" y="2568"/>
              <a:ext cx="70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350 (18.5%)</a:t>
              </a:r>
              <a:endParaRPr lang="en-US"/>
            </a:p>
          </p:txBody>
        </p:sp>
        <p:sp>
          <p:nvSpPr>
            <p:cNvPr id="15394" name="Rectangle 148"/>
            <p:cNvSpPr>
              <a:spLocks noChangeArrowheads="1"/>
            </p:cNvSpPr>
            <p:nvPr/>
          </p:nvSpPr>
          <p:spPr bwMode="auto">
            <a:xfrm>
              <a:off x="4516" y="2568"/>
              <a:ext cx="43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&lt;0.001</a:t>
              </a:r>
              <a:endParaRPr lang="en-US"/>
            </a:p>
          </p:txBody>
        </p:sp>
        <p:sp>
          <p:nvSpPr>
            <p:cNvPr id="15395" name="Rectangle 149"/>
            <p:cNvSpPr>
              <a:spLocks noChangeArrowheads="1"/>
            </p:cNvSpPr>
            <p:nvPr/>
          </p:nvSpPr>
          <p:spPr bwMode="auto">
            <a:xfrm>
              <a:off x="804" y="2881"/>
              <a:ext cx="1794"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Post-randomization incidence of</a:t>
              </a:r>
              <a:endParaRPr lang="en-US"/>
            </a:p>
          </p:txBody>
        </p:sp>
        <p:sp>
          <p:nvSpPr>
            <p:cNvPr id="15396" name="Rectangle 150"/>
            <p:cNvSpPr>
              <a:spLocks noChangeArrowheads="1"/>
            </p:cNvSpPr>
            <p:nvPr/>
          </p:nvSpPr>
          <p:spPr bwMode="auto">
            <a:xfrm>
              <a:off x="804" y="3046"/>
              <a:ext cx="1087"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microalbuminuria (</a:t>
              </a:r>
              <a:endParaRPr lang="en-US"/>
            </a:p>
          </p:txBody>
        </p:sp>
        <p:sp>
          <p:nvSpPr>
            <p:cNvPr id="15397" name="Rectangle 151"/>
            <p:cNvSpPr>
              <a:spLocks noChangeArrowheads="1"/>
            </p:cNvSpPr>
            <p:nvPr/>
          </p:nvSpPr>
          <p:spPr bwMode="auto">
            <a:xfrm>
              <a:off x="1775" y="3046"/>
              <a:ext cx="132"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&gt;</a:t>
              </a:r>
              <a:endParaRPr lang="en-US"/>
            </a:p>
          </p:txBody>
        </p:sp>
        <p:sp>
          <p:nvSpPr>
            <p:cNvPr id="15398" name="Rectangle 152"/>
            <p:cNvSpPr>
              <a:spLocks noChangeArrowheads="1"/>
            </p:cNvSpPr>
            <p:nvPr/>
          </p:nvSpPr>
          <p:spPr bwMode="auto">
            <a:xfrm>
              <a:off x="1775" y="3177"/>
              <a:ext cx="58" cy="9"/>
            </a:xfrm>
            <a:prstGeom prst="rect">
              <a:avLst/>
            </a:prstGeom>
            <a:solidFill>
              <a:srgbClr val="000000"/>
            </a:solidFill>
            <a:ln w="9525">
              <a:noFill/>
              <a:miter lim="800000"/>
              <a:headEnd/>
              <a:tailEnd/>
            </a:ln>
          </p:spPr>
          <p:txBody>
            <a:bodyPr/>
            <a:lstStyle/>
            <a:p>
              <a:endParaRPr lang="en-US"/>
            </a:p>
          </p:txBody>
        </p:sp>
        <p:sp>
          <p:nvSpPr>
            <p:cNvPr id="15399" name="Rectangle 153"/>
            <p:cNvSpPr>
              <a:spLocks noChangeArrowheads="1"/>
            </p:cNvSpPr>
            <p:nvPr/>
          </p:nvSpPr>
          <p:spPr bwMode="auto">
            <a:xfrm>
              <a:off x="1833" y="3046"/>
              <a:ext cx="1119"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 30 to &lt; 300 mg/g*)</a:t>
              </a:r>
              <a:endParaRPr lang="en-US"/>
            </a:p>
          </p:txBody>
        </p:sp>
        <p:sp>
          <p:nvSpPr>
            <p:cNvPr id="15400" name="Rectangle 154"/>
            <p:cNvSpPr>
              <a:spLocks noChangeArrowheads="1"/>
            </p:cNvSpPr>
            <p:nvPr/>
          </p:nvSpPr>
          <p:spPr bwMode="auto">
            <a:xfrm>
              <a:off x="2952" y="3046"/>
              <a:ext cx="774"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1050 (38.2%)</a:t>
              </a:r>
              <a:endParaRPr lang="en-US"/>
            </a:p>
          </p:txBody>
        </p:sp>
        <p:sp>
          <p:nvSpPr>
            <p:cNvPr id="15401" name="Rectangle 155"/>
            <p:cNvSpPr>
              <a:spLocks noChangeArrowheads="1"/>
            </p:cNvSpPr>
            <p:nvPr/>
          </p:nvSpPr>
          <p:spPr bwMode="auto">
            <a:xfrm>
              <a:off x="3676" y="3046"/>
              <a:ext cx="774"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1137 (41.6%)</a:t>
              </a:r>
              <a:endParaRPr lang="en-US"/>
            </a:p>
          </p:txBody>
        </p:sp>
        <p:sp>
          <p:nvSpPr>
            <p:cNvPr id="15402" name="Rectangle 156"/>
            <p:cNvSpPr>
              <a:spLocks noChangeArrowheads="1"/>
            </p:cNvSpPr>
            <p:nvPr/>
          </p:nvSpPr>
          <p:spPr bwMode="auto">
            <a:xfrm>
              <a:off x="4574" y="3046"/>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0.01</a:t>
              </a:r>
              <a:endParaRPr lang="en-US"/>
            </a:p>
          </p:txBody>
        </p:sp>
        <p:sp>
          <p:nvSpPr>
            <p:cNvPr id="15403" name="Rectangle 157"/>
            <p:cNvSpPr>
              <a:spLocks noChangeArrowheads="1"/>
            </p:cNvSpPr>
            <p:nvPr/>
          </p:nvSpPr>
          <p:spPr bwMode="auto">
            <a:xfrm>
              <a:off x="804" y="3375"/>
              <a:ext cx="1794"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Post-randomization incidence of</a:t>
              </a:r>
              <a:endParaRPr lang="en-US"/>
            </a:p>
          </p:txBody>
        </p:sp>
        <p:sp>
          <p:nvSpPr>
            <p:cNvPr id="15404" name="Rectangle 158"/>
            <p:cNvSpPr>
              <a:spLocks noChangeArrowheads="1"/>
            </p:cNvSpPr>
            <p:nvPr/>
          </p:nvSpPr>
          <p:spPr bwMode="auto">
            <a:xfrm>
              <a:off x="804" y="3540"/>
              <a:ext cx="1119"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macroalbuminuria (</a:t>
              </a:r>
              <a:endParaRPr lang="en-US"/>
            </a:p>
          </p:txBody>
        </p:sp>
        <p:sp>
          <p:nvSpPr>
            <p:cNvPr id="15405" name="Rectangle 159"/>
            <p:cNvSpPr>
              <a:spLocks noChangeArrowheads="1"/>
            </p:cNvSpPr>
            <p:nvPr/>
          </p:nvSpPr>
          <p:spPr bwMode="auto">
            <a:xfrm>
              <a:off x="1800" y="3540"/>
              <a:ext cx="132"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&gt;</a:t>
              </a:r>
              <a:endParaRPr lang="en-US"/>
            </a:p>
          </p:txBody>
        </p:sp>
        <p:sp>
          <p:nvSpPr>
            <p:cNvPr id="15406" name="Rectangle 160"/>
            <p:cNvSpPr>
              <a:spLocks noChangeArrowheads="1"/>
            </p:cNvSpPr>
            <p:nvPr/>
          </p:nvSpPr>
          <p:spPr bwMode="auto">
            <a:xfrm>
              <a:off x="1800" y="3671"/>
              <a:ext cx="57" cy="9"/>
            </a:xfrm>
            <a:prstGeom prst="rect">
              <a:avLst/>
            </a:prstGeom>
            <a:solidFill>
              <a:srgbClr val="000000"/>
            </a:solidFill>
            <a:ln w="9525">
              <a:noFill/>
              <a:miter lim="800000"/>
              <a:headEnd/>
              <a:tailEnd/>
            </a:ln>
          </p:spPr>
          <p:txBody>
            <a:bodyPr/>
            <a:lstStyle/>
            <a:p>
              <a:endParaRPr lang="en-US"/>
            </a:p>
          </p:txBody>
        </p:sp>
        <p:sp>
          <p:nvSpPr>
            <p:cNvPr id="15407" name="Rectangle 161"/>
            <p:cNvSpPr>
              <a:spLocks noChangeArrowheads="1"/>
            </p:cNvSpPr>
            <p:nvPr/>
          </p:nvSpPr>
          <p:spPr bwMode="auto">
            <a:xfrm>
              <a:off x="1857" y="3540"/>
              <a:ext cx="71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 300 mg/g*)</a:t>
              </a:r>
              <a:endParaRPr lang="en-US"/>
            </a:p>
          </p:txBody>
        </p:sp>
        <p:sp>
          <p:nvSpPr>
            <p:cNvPr id="15408" name="Rectangle 162"/>
            <p:cNvSpPr>
              <a:spLocks noChangeArrowheads="1"/>
            </p:cNvSpPr>
            <p:nvPr/>
          </p:nvSpPr>
          <p:spPr bwMode="auto">
            <a:xfrm>
              <a:off x="2985" y="3540"/>
              <a:ext cx="70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289 (10.5%)</a:t>
              </a:r>
              <a:endParaRPr lang="en-US"/>
            </a:p>
          </p:txBody>
        </p:sp>
        <p:sp>
          <p:nvSpPr>
            <p:cNvPr id="15409" name="Rectangle 163"/>
            <p:cNvSpPr>
              <a:spLocks noChangeArrowheads="1"/>
            </p:cNvSpPr>
            <p:nvPr/>
          </p:nvSpPr>
          <p:spPr bwMode="auto">
            <a:xfrm>
              <a:off x="3709" y="3540"/>
              <a:ext cx="708"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337 (12.3%)</a:t>
              </a:r>
              <a:endParaRPr lang="en-US"/>
            </a:p>
          </p:txBody>
        </p:sp>
        <p:sp>
          <p:nvSpPr>
            <p:cNvPr id="15410" name="Rectangle 164"/>
            <p:cNvSpPr>
              <a:spLocks noChangeArrowheads="1"/>
            </p:cNvSpPr>
            <p:nvPr/>
          </p:nvSpPr>
          <p:spPr bwMode="auto">
            <a:xfrm>
              <a:off x="4574" y="3540"/>
              <a:ext cx="296" cy="189"/>
            </a:xfrm>
            <a:prstGeom prst="rect">
              <a:avLst/>
            </a:prstGeom>
            <a:noFill/>
            <a:ln w="9525">
              <a:noFill/>
              <a:miter lim="800000"/>
              <a:headEnd/>
              <a:tailEnd/>
            </a:ln>
          </p:spPr>
          <p:txBody>
            <a:bodyPr wrap="none" lIns="0" tIns="0" rIns="0" bIns="0">
              <a:spAutoFit/>
            </a:bodyPr>
            <a:lstStyle/>
            <a:p>
              <a:r>
                <a:rPr lang="en-US" sz="1500">
                  <a:solidFill>
                    <a:srgbClr val="000000"/>
                  </a:solidFill>
                  <a:latin typeface="Calibri" pitchFamily="34" charset="0"/>
                </a:rPr>
                <a:t>0.03</a:t>
              </a:r>
              <a:endParaRPr lang="en-US"/>
            </a:p>
          </p:txBody>
        </p:sp>
        <p:sp>
          <p:nvSpPr>
            <p:cNvPr id="15411" name="Line 165"/>
            <p:cNvSpPr>
              <a:spLocks noChangeShapeType="1"/>
            </p:cNvSpPr>
            <p:nvPr/>
          </p:nvSpPr>
          <p:spPr bwMode="auto">
            <a:xfrm>
              <a:off x="779" y="971"/>
              <a:ext cx="1918" cy="1"/>
            </a:xfrm>
            <a:prstGeom prst="line">
              <a:avLst/>
            </a:prstGeom>
            <a:noFill/>
            <a:ln w="0">
              <a:solidFill>
                <a:srgbClr val="000000"/>
              </a:solidFill>
              <a:round/>
              <a:headEnd/>
              <a:tailEnd/>
            </a:ln>
          </p:spPr>
          <p:txBody>
            <a:bodyPr/>
            <a:lstStyle/>
            <a:p>
              <a:endParaRPr lang="en-US"/>
            </a:p>
          </p:txBody>
        </p:sp>
        <p:sp>
          <p:nvSpPr>
            <p:cNvPr id="15412" name="Rectangle 166"/>
            <p:cNvSpPr>
              <a:spLocks noChangeArrowheads="1"/>
            </p:cNvSpPr>
            <p:nvPr/>
          </p:nvSpPr>
          <p:spPr bwMode="auto">
            <a:xfrm>
              <a:off x="779" y="971"/>
              <a:ext cx="1918" cy="9"/>
            </a:xfrm>
            <a:prstGeom prst="rect">
              <a:avLst/>
            </a:prstGeom>
            <a:solidFill>
              <a:srgbClr val="000000"/>
            </a:solidFill>
            <a:ln w="9525">
              <a:noFill/>
              <a:miter lim="800000"/>
              <a:headEnd/>
              <a:tailEnd/>
            </a:ln>
          </p:spPr>
          <p:txBody>
            <a:bodyPr/>
            <a:lstStyle/>
            <a:p>
              <a:endParaRPr lang="en-US"/>
            </a:p>
          </p:txBody>
        </p:sp>
        <p:sp>
          <p:nvSpPr>
            <p:cNvPr id="15413" name="Line 167"/>
            <p:cNvSpPr>
              <a:spLocks noChangeShapeType="1"/>
            </p:cNvSpPr>
            <p:nvPr/>
          </p:nvSpPr>
          <p:spPr bwMode="auto">
            <a:xfrm>
              <a:off x="2977" y="971"/>
              <a:ext cx="584" cy="1"/>
            </a:xfrm>
            <a:prstGeom prst="line">
              <a:avLst/>
            </a:prstGeom>
            <a:noFill/>
            <a:ln w="0">
              <a:solidFill>
                <a:srgbClr val="000000"/>
              </a:solidFill>
              <a:round/>
              <a:headEnd/>
              <a:tailEnd/>
            </a:ln>
          </p:spPr>
          <p:txBody>
            <a:bodyPr/>
            <a:lstStyle/>
            <a:p>
              <a:endParaRPr lang="en-US"/>
            </a:p>
          </p:txBody>
        </p:sp>
        <p:sp>
          <p:nvSpPr>
            <p:cNvPr id="15414" name="Rectangle 168"/>
            <p:cNvSpPr>
              <a:spLocks noChangeArrowheads="1"/>
            </p:cNvSpPr>
            <p:nvPr/>
          </p:nvSpPr>
          <p:spPr bwMode="auto">
            <a:xfrm>
              <a:off x="2977" y="971"/>
              <a:ext cx="584" cy="9"/>
            </a:xfrm>
            <a:prstGeom prst="rect">
              <a:avLst/>
            </a:prstGeom>
            <a:solidFill>
              <a:srgbClr val="000000"/>
            </a:solidFill>
            <a:ln w="9525">
              <a:noFill/>
              <a:miter lim="800000"/>
              <a:headEnd/>
              <a:tailEnd/>
            </a:ln>
          </p:spPr>
          <p:txBody>
            <a:bodyPr/>
            <a:lstStyle/>
            <a:p>
              <a:endParaRPr lang="en-US"/>
            </a:p>
          </p:txBody>
        </p:sp>
        <p:sp>
          <p:nvSpPr>
            <p:cNvPr id="15415" name="Line 169"/>
            <p:cNvSpPr>
              <a:spLocks noChangeShapeType="1"/>
            </p:cNvSpPr>
            <p:nvPr/>
          </p:nvSpPr>
          <p:spPr bwMode="auto">
            <a:xfrm>
              <a:off x="3693" y="971"/>
              <a:ext cx="601" cy="1"/>
            </a:xfrm>
            <a:prstGeom prst="line">
              <a:avLst/>
            </a:prstGeom>
            <a:noFill/>
            <a:ln w="0">
              <a:solidFill>
                <a:srgbClr val="000000"/>
              </a:solidFill>
              <a:round/>
              <a:headEnd/>
              <a:tailEnd/>
            </a:ln>
          </p:spPr>
          <p:txBody>
            <a:bodyPr/>
            <a:lstStyle/>
            <a:p>
              <a:endParaRPr lang="en-US"/>
            </a:p>
          </p:txBody>
        </p:sp>
        <p:sp>
          <p:nvSpPr>
            <p:cNvPr id="15416" name="Rectangle 170"/>
            <p:cNvSpPr>
              <a:spLocks noChangeArrowheads="1"/>
            </p:cNvSpPr>
            <p:nvPr/>
          </p:nvSpPr>
          <p:spPr bwMode="auto">
            <a:xfrm>
              <a:off x="3693" y="971"/>
              <a:ext cx="601" cy="9"/>
            </a:xfrm>
            <a:prstGeom prst="rect">
              <a:avLst/>
            </a:prstGeom>
            <a:solidFill>
              <a:srgbClr val="000000"/>
            </a:solidFill>
            <a:ln w="9525">
              <a:noFill/>
              <a:miter lim="800000"/>
              <a:headEnd/>
              <a:tailEnd/>
            </a:ln>
          </p:spPr>
          <p:txBody>
            <a:bodyPr/>
            <a:lstStyle/>
            <a:p>
              <a:endParaRPr lang="en-US"/>
            </a:p>
          </p:txBody>
        </p:sp>
        <p:sp>
          <p:nvSpPr>
            <p:cNvPr id="15417" name="Line 171"/>
            <p:cNvSpPr>
              <a:spLocks noChangeShapeType="1"/>
            </p:cNvSpPr>
            <p:nvPr/>
          </p:nvSpPr>
          <p:spPr bwMode="auto">
            <a:xfrm>
              <a:off x="4409" y="971"/>
              <a:ext cx="535" cy="1"/>
            </a:xfrm>
            <a:prstGeom prst="line">
              <a:avLst/>
            </a:prstGeom>
            <a:noFill/>
            <a:ln w="0">
              <a:solidFill>
                <a:srgbClr val="000000"/>
              </a:solidFill>
              <a:round/>
              <a:headEnd/>
              <a:tailEnd/>
            </a:ln>
          </p:spPr>
          <p:txBody>
            <a:bodyPr/>
            <a:lstStyle/>
            <a:p>
              <a:endParaRPr lang="en-US"/>
            </a:p>
          </p:txBody>
        </p:sp>
        <p:sp>
          <p:nvSpPr>
            <p:cNvPr id="15418" name="Rectangle 172"/>
            <p:cNvSpPr>
              <a:spLocks noChangeArrowheads="1"/>
            </p:cNvSpPr>
            <p:nvPr/>
          </p:nvSpPr>
          <p:spPr bwMode="auto">
            <a:xfrm>
              <a:off x="4409" y="971"/>
              <a:ext cx="535" cy="9"/>
            </a:xfrm>
            <a:prstGeom prst="rect">
              <a:avLst/>
            </a:prstGeom>
            <a:solidFill>
              <a:srgbClr val="000000"/>
            </a:solidFill>
            <a:ln w="9525">
              <a:noFill/>
              <a:miter lim="800000"/>
              <a:headEnd/>
              <a:tailEnd/>
            </a:ln>
          </p:spPr>
          <p:txBody>
            <a:bodyPr/>
            <a:lstStyle/>
            <a:p>
              <a:endParaRPr lang="en-US"/>
            </a:p>
          </p:txBody>
        </p:sp>
      </p:grpSp>
      <p:sp>
        <p:nvSpPr>
          <p:cNvPr id="15364" name="AutoShape 1"/>
          <p:cNvSpPr>
            <a:spLocks noChangeAspect="1" noChangeArrowheads="1"/>
          </p:cNvSpPr>
          <p:nvPr/>
        </p:nvSpPr>
        <p:spPr bwMode="auto">
          <a:xfrm>
            <a:off x="1219200" y="963613"/>
            <a:ext cx="6705600" cy="4916487"/>
          </a:xfrm>
          <a:prstGeom prst="rect">
            <a:avLst/>
          </a:prstGeom>
          <a:noFill/>
          <a:ln w="9525">
            <a:noFill/>
            <a:miter lim="800000"/>
            <a:headEnd/>
            <a:tailEnd/>
          </a:ln>
        </p:spPr>
        <p:txBody>
          <a:bodyPr/>
          <a:lstStyle/>
          <a:p>
            <a:endParaRPr lang="en-US"/>
          </a:p>
        </p:txBody>
      </p:sp>
    </p:spTree>
  </p:cSld>
  <p:clrMapOvr>
    <a:masterClrMapping/>
  </p:clrMapOvr>
  <p:transition spd="med"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endParaRPr lang="en-US" altLang="en-US" sz="3200" b="1">
              <a:cs typeface="Arial" pitchFamily="34" charset="0"/>
            </a:endParaRPr>
          </a:p>
        </p:txBody>
      </p:sp>
      <p:sp>
        <p:nvSpPr>
          <p:cNvPr id="16387" name="Rectangle 2"/>
          <p:cNvSpPr>
            <a:spLocks noChangeArrowheads="1"/>
          </p:cNvSpPr>
          <p:nvPr/>
        </p:nvSpPr>
        <p:spPr bwMode="auto">
          <a:xfrm>
            <a:off x="838200" y="609600"/>
            <a:ext cx="7772400" cy="762000"/>
          </a:xfrm>
          <a:prstGeom prst="rect">
            <a:avLst/>
          </a:prstGeom>
          <a:noFill/>
          <a:ln w="9525">
            <a:noFill/>
            <a:miter lim="800000"/>
            <a:headEnd/>
            <a:tailEnd/>
          </a:ln>
        </p:spPr>
        <p:txBody>
          <a:bodyPr anchor="ctr"/>
          <a:lstStyle/>
          <a:p>
            <a:pPr algn="ctr"/>
            <a:r>
              <a:rPr lang="en-US" altLang="en-US" sz="3200" b="1">
                <a:cs typeface="Arial" pitchFamily="34" charset="0"/>
              </a:rPr>
              <a:t>Primary Outcome</a:t>
            </a:r>
          </a:p>
        </p:txBody>
      </p:sp>
      <p:grpSp>
        <p:nvGrpSpPr>
          <p:cNvPr id="16388" name="Group 4"/>
          <p:cNvGrpSpPr>
            <a:grpSpLocks noChangeAspect="1"/>
          </p:cNvGrpSpPr>
          <p:nvPr/>
        </p:nvGrpSpPr>
        <p:grpSpPr bwMode="auto">
          <a:xfrm>
            <a:off x="228600" y="1882775"/>
            <a:ext cx="8699500" cy="1954213"/>
            <a:chOff x="144" y="1186"/>
            <a:chExt cx="5480" cy="1231"/>
          </a:xfrm>
        </p:grpSpPr>
        <p:sp>
          <p:nvSpPr>
            <p:cNvPr id="16389" name="AutoShape 3"/>
            <p:cNvSpPr>
              <a:spLocks noChangeAspect="1" noChangeArrowheads="1" noTextEdit="1"/>
            </p:cNvSpPr>
            <p:nvPr/>
          </p:nvSpPr>
          <p:spPr bwMode="auto">
            <a:xfrm>
              <a:off x="144" y="1186"/>
              <a:ext cx="5480" cy="1231"/>
            </a:xfrm>
            <a:prstGeom prst="rect">
              <a:avLst/>
            </a:prstGeom>
            <a:noFill/>
            <a:ln w="9525">
              <a:noFill/>
              <a:miter lim="800000"/>
              <a:headEnd/>
              <a:tailEnd/>
            </a:ln>
          </p:spPr>
          <p:txBody>
            <a:bodyPr/>
            <a:lstStyle/>
            <a:p>
              <a:endParaRPr lang="en-US"/>
            </a:p>
          </p:txBody>
        </p:sp>
        <p:sp>
          <p:nvSpPr>
            <p:cNvPr id="16390" name="Rectangle 6"/>
            <p:cNvSpPr>
              <a:spLocks noChangeArrowheads="1"/>
            </p:cNvSpPr>
            <p:nvPr/>
          </p:nvSpPr>
          <p:spPr bwMode="auto">
            <a:xfrm>
              <a:off x="3566" y="1513"/>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Rate</a:t>
              </a:r>
              <a:endParaRPr lang="en-US"/>
            </a:p>
          </p:txBody>
        </p:sp>
        <p:sp>
          <p:nvSpPr>
            <p:cNvPr id="16391" name="Rectangle 8"/>
            <p:cNvSpPr>
              <a:spLocks noChangeArrowheads="1"/>
            </p:cNvSpPr>
            <p:nvPr/>
          </p:nvSpPr>
          <p:spPr bwMode="auto">
            <a:xfrm>
              <a:off x="3519" y="1669"/>
              <a:ext cx="390"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(%/yr)</a:t>
              </a:r>
              <a:endParaRPr lang="en-US"/>
            </a:p>
          </p:txBody>
        </p:sp>
        <p:sp>
          <p:nvSpPr>
            <p:cNvPr id="16392" name="Rectangle 11"/>
            <p:cNvSpPr>
              <a:spLocks noChangeArrowheads="1"/>
            </p:cNvSpPr>
            <p:nvPr/>
          </p:nvSpPr>
          <p:spPr bwMode="auto">
            <a:xfrm>
              <a:off x="167" y="1887"/>
              <a:ext cx="1341"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Primary Outcome:            </a:t>
              </a:r>
              <a:endParaRPr lang="en-US"/>
            </a:p>
          </p:txBody>
        </p:sp>
        <p:sp>
          <p:nvSpPr>
            <p:cNvPr id="16393" name="Rectangle 12"/>
            <p:cNvSpPr>
              <a:spLocks noChangeArrowheads="1"/>
            </p:cNvSpPr>
            <p:nvPr/>
          </p:nvSpPr>
          <p:spPr bwMode="auto">
            <a:xfrm>
              <a:off x="167" y="2012"/>
              <a:ext cx="1349" cy="8"/>
            </a:xfrm>
            <a:prstGeom prst="rect">
              <a:avLst/>
            </a:prstGeom>
            <a:solidFill>
              <a:srgbClr val="000000"/>
            </a:solidFill>
            <a:ln w="9525">
              <a:noFill/>
              <a:miter lim="800000"/>
              <a:headEnd/>
              <a:tailEnd/>
            </a:ln>
          </p:spPr>
          <p:txBody>
            <a:bodyPr/>
            <a:lstStyle/>
            <a:p>
              <a:endParaRPr lang="en-US"/>
            </a:p>
          </p:txBody>
        </p:sp>
        <p:sp>
          <p:nvSpPr>
            <p:cNvPr id="16394" name="Rectangle 13"/>
            <p:cNvSpPr>
              <a:spLocks noChangeArrowheads="1"/>
            </p:cNvSpPr>
            <p:nvPr/>
          </p:nvSpPr>
          <p:spPr bwMode="auto">
            <a:xfrm>
              <a:off x="167" y="2051"/>
              <a:ext cx="1310"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Major Fatal or Nonfatal </a:t>
              </a:r>
              <a:endParaRPr lang="en-US"/>
            </a:p>
          </p:txBody>
        </p:sp>
        <p:sp>
          <p:nvSpPr>
            <p:cNvPr id="16395" name="Rectangle 14"/>
            <p:cNvSpPr>
              <a:spLocks noChangeArrowheads="1"/>
            </p:cNvSpPr>
            <p:nvPr/>
          </p:nvSpPr>
          <p:spPr bwMode="auto">
            <a:xfrm>
              <a:off x="167" y="2214"/>
              <a:ext cx="1146"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Cardiovascular Event</a:t>
              </a:r>
              <a:endParaRPr lang="en-US"/>
            </a:p>
          </p:txBody>
        </p:sp>
        <p:sp>
          <p:nvSpPr>
            <p:cNvPr id="16396" name="Rectangle 17"/>
            <p:cNvSpPr>
              <a:spLocks noChangeArrowheads="1"/>
            </p:cNvSpPr>
            <p:nvPr/>
          </p:nvSpPr>
          <p:spPr bwMode="auto">
            <a:xfrm>
              <a:off x="3067" y="2059"/>
              <a:ext cx="291"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310</a:t>
              </a:r>
              <a:endParaRPr lang="en-US" sz="2400" b="1"/>
            </a:p>
          </p:txBody>
        </p:sp>
        <p:sp>
          <p:nvSpPr>
            <p:cNvPr id="16397" name="Rectangle 18"/>
            <p:cNvSpPr>
              <a:spLocks noChangeArrowheads="1"/>
            </p:cNvSpPr>
            <p:nvPr/>
          </p:nvSpPr>
          <p:spPr bwMode="auto">
            <a:xfrm>
              <a:off x="3590" y="2059"/>
              <a:ext cx="342"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2.41</a:t>
              </a:r>
              <a:endParaRPr lang="en-US" sz="2400" b="1"/>
            </a:p>
          </p:txBody>
        </p:sp>
        <p:sp>
          <p:nvSpPr>
            <p:cNvPr id="16398" name="Rectangle 22"/>
            <p:cNvSpPr>
              <a:spLocks noChangeArrowheads="1"/>
            </p:cNvSpPr>
            <p:nvPr/>
          </p:nvSpPr>
          <p:spPr bwMode="auto">
            <a:xfrm>
              <a:off x="3208" y="1202"/>
              <a:ext cx="468"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Placebo</a:t>
              </a:r>
              <a:endParaRPr lang="en-US"/>
            </a:p>
          </p:txBody>
        </p:sp>
        <p:sp>
          <p:nvSpPr>
            <p:cNvPr id="16399" name="Rectangle 24"/>
            <p:cNvSpPr>
              <a:spLocks noChangeArrowheads="1"/>
            </p:cNvSpPr>
            <p:nvPr/>
          </p:nvSpPr>
          <p:spPr bwMode="auto">
            <a:xfrm>
              <a:off x="3184" y="1342"/>
              <a:ext cx="530" cy="195"/>
            </a:xfrm>
            <a:prstGeom prst="rect">
              <a:avLst/>
            </a:prstGeom>
            <a:noFill/>
            <a:ln w="9525">
              <a:noFill/>
              <a:miter lim="800000"/>
              <a:headEnd/>
              <a:tailEnd/>
            </a:ln>
          </p:spPr>
          <p:txBody>
            <a:bodyPr wrap="none" lIns="0" tIns="0" rIns="0" bIns="0">
              <a:spAutoFit/>
            </a:bodyPr>
            <a:lstStyle/>
            <a:p>
              <a:r>
                <a:rPr lang="en-US" sz="1600">
                  <a:solidFill>
                    <a:srgbClr val="000000"/>
                  </a:solidFill>
                  <a:latin typeface="Calibri" pitchFamily="34" charset="0"/>
                </a:rPr>
                <a:t>(N=2753)</a:t>
              </a:r>
              <a:endParaRPr lang="en-US"/>
            </a:p>
          </p:txBody>
        </p:sp>
        <p:sp>
          <p:nvSpPr>
            <p:cNvPr id="16400" name="Rectangle 25"/>
            <p:cNvSpPr>
              <a:spLocks noChangeArrowheads="1"/>
            </p:cNvSpPr>
            <p:nvPr/>
          </p:nvSpPr>
          <p:spPr bwMode="auto">
            <a:xfrm>
              <a:off x="167" y="1685"/>
              <a:ext cx="62" cy="39"/>
            </a:xfrm>
            <a:prstGeom prst="rect">
              <a:avLst/>
            </a:prstGeom>
            <a:noFill/>
            <a:ln w="9525">
              <a:noFill/>
              <a:miter lim="800000"/>
              <a:headEnd/>
              <a:tailEnd/>
            </a:ln>
          </p:spPr>
          <p:txBody>
            <a:bodyPr wrap="none" lIns="0" tIns="0" rIns="0" bIns="0">
              <a:spAutoFit/>
            </a:bodyPr>
            <a:lstStyle/>
            <a:p>
              <a:endParaRPr lang="en-US"/>
            </a:p>
          </p:txBody>
        </p:sp>
        <p:sp>
          <p:nvSpPr>
            <p:cNvPr id="16401" name="Rectangle 28"/>
            <p:cNvSpPr>
              <a:spLocks noChangeArrowheads="1"/>
            </p:cNvSpPr>
            <p:nvPr/>
          </p:nvSpPr>
          <p:spPr bwMode="auto">
            <a:xfrm>
              <a:off x="3036" y="1521"/>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N of </a:t>
              </a:r>
              <a:endParaRPr lang="en-US"/>
            </a:p>
          </p:txBody>
        </p:sp>
        <p:sp>
          <p:nvSpPr>
            <p:cNvPr id="16402" name="Rectangle 29"/>
            <p:cNvSpPr>
              <a:spLocks noChangeArrowheads="1"/>
            </p:cNvSpPr>
            <p:nvPr/>
          </p:nvSpPr>
          <p:spPr bwMode="auto">
            <a:xfrm>
              <a:off x="2974" y="1685"/>
              <a:ext cx="405"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Events</a:t>
              </a:r>
              <a:endParaRPr lang="en-US"/>
            </a:p>
          </p:txBody>
        </p:sp>
        <p:sp>
          <p:nvSpPr>
            <p:cNvPr id="16403" name="Rectangle 32"/>
            <p:cNvSpPr>
              <a:spLocks noChangeArrowheads="1"/>
            </p:cNvSpPr>
            <p:nvPr/>
          </p:nvSpPr>
          <p:spPr bwMode="auto">
            <a:xfrm>
              <a:off x="2880" y="1825"/>
              <a:ext cx="1084" cy="15"/>
            </a:xfrm>
            <a:prstGeom prst="rect">
              <a:avLst/>
            </a:prstGeom>
            <a:solidFill>
              <a:srgbClr val="000000"/>
            </a:solidFill>
            <a:ln w="9525">
              <a:noFill/>
              <a:miter lim="800000"/>
              <a:headEnd/>
              <a:tailEnd/>
            </a:ln>
          </p:spPr>
          <p:txBody>
            <a:bodyPr/>
            <a:lstStyle/>
            <a:p>
              <a:endParaRPr lang="en-US"/>
            </a:p>
          </p:txBody>
        </p:sp>
        <p:sp>
          <p:nvSpPr>
            <p:cNvPr id="16404" name="Rectangle 34"/>
            <p:cNvSpPr>
              <a:spLocks noChangeArrowheads="1"/>
            </p:cNvSpPr>
            <p:nvPr/>
          </p:nvSpPr>
          <p:spPr bwMode="auto">
            <a:xfrm>
              <a:off x="2880" y="1490"/>
              <a:ext cx="1084" cy="15"/>
            </a:xfrm>
            <a:prstGeom prst="rect">
              <a:avLst/>
            </a:prstGeom>
            <a:solidFill>
              <a:srgbClr val="000000"/>
            </a:solidFill>
            <a:ln w="9525">
              <a:noFill/>
              <a:miter lim="800000"/>
              <a:headEnd/>
              <a:tailEnd/>
            </a:ln>
          </p:spPr>
          <p:txBody>
            <a:bodyPr/>
            <a:lstStyle/>
            <a:p>
              <a:endParaRPr lang="en-US"/>
            </a:p>
          </p:txBody>
        </p:sp>
      </p:grpSp>
    </p:spTree>
  </p:cSld>
  <p:clrMapOvr>
    <a:masterClrMapping/>
  </p:clrMapOvr>
  <p:transition spd="med"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endParaRPr lang="en-US" altLang="en-US" sz="3200" b="1">
              <a:cs typeface="Arial" pitchFamily="34" charset="0"/>
            </a:endParaRPr>
          </a:p>
        </p:txBody>
      </p:sp>
      <p:sp>
        <p:nvSpPr>
          <p:cNvPr id="17411"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endParaRPr lang="en-US" altLang="en-US" sz="3200" b="1">
              <a:cs typeface="Arial" pitchFamily="34" charset="0"/>
            </a:endParaRPr>
          </a:p>
        </p:txBody>
      </p:sp>
      <p:sp>
        <p:nvSpPr>
          <p:cNvPr id="17412" name="Rectangle 2"/>
          <p:cNvSpPr>
            <a:spLocks noChangeArrowheads="1"/>
          </p:cNvSpPr>
          <p:nvPr/>
        </p:nvSpPr>
        <p:spPr bwMode="auto">
          <a:xfrm>
            <a:off x="838200" y="609600"/>
            <a:ext cx="7772400" cy="762000"/>
          </a:xfrm>
          <a:prstGeom prst="rect">
            <a:avLst/>
          </a:prstGeom>
          <a:noFill/>
          <a:ln w="9525">
            <a:noFill/>
            <a:miter lim="800000"/>
            <a:headEnd/>
            <a:tailEnd/>
          </a:ln>
        </p:spPr>
        <p:txBody>
          <a:bodyPr anchor="ctr"/>
          <a:lstStyle/>
          <a:p>
            <a:pPr algn="ctr"/>
            <a:r>
              <a:rPr lang="en-US" altLang="en-US" sz="3200" b="1">
                <a:cs typeface="Arial" pitchFamily="34" charset="0"/>
              </a:rPr>
              <a:t>Primary Outcome</a:t>
            </a:r>
          </a:p>
        </p:txBody>
      </p:sp>
      <p:grpSp>
        <p:nvGrpSpPr>
          <p:cNvPr id="17413" name="Group 4"/>
          <p:cNvGrpSpPr>
            <a:grpSpLocks noChangeAspect="1"/>
          </p:cNvGrpSpPr>
          <p:nvPr/>
        </p:nvGrpSpPr>
        <p:grpSpPr bwMode="auto">
          <a:xfrm>
            <a:off x="228600" y="1882775"/>
            <a:ext cx="8699500" cy="1954213"/>
            <a:chOff x="144" y="1186"/>
            <a:chExt cx="5480" cy="1231"/>
          </a:xfrm>
        </p:grpSpPr>
        <p:sp>
          <p:nvSpPr>
            <p:cNvPr id="17414" name="AutoShape 3"/>
            <p:cNvSpPr>
              <a:spLocks noChangeAspect="1" noChangeArrowheads="1" noTextEdit="1"/>
            </p:cNvSpPr>
            <p:nvPr/>
          </p:nvSpPr>
          <p:spPr bwMode="auto">
            <a:xfrm>
              <a:off x="144" y="1186"/>
              <a:ext cx="5480" cy="1231"/>
            </a:xfrm>
            <a:prstGeom prst="rect">
              <a:avLst/>
            </a:prstGeom>
            <a:noFill/>
            <a:ln w="9525">
              <a:noFill/>
              <a:miter lim="800000"/>
              <a:headEnd/>
              <a:tailEnd/>
            </a:ln>
          </p:spPr>
          <p:txBody>
            <a:bodyPr/>
            <a:lstStyle/>
            <a:p>
              <a:endParaRPr lang="en-US"/>
            </a:p>
          </p:txBody>
        </p:sp>
        <p:sp>
          <p:nvSpPr>
            <p:cNvPr id="17415" name="Rectangle 5"/>
            <p:cNvSpPr>
              <a:spLocks noChangeArrowheads="1"/>
            </p:cNvSpPr>
            <p:nvPr/>
          </p:nvSpPr>
          <p:spPr bwMode="auto">
            <a:xfrm>
              <a:off x="2397" y="1513"/>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Rate</a:t>
              </a:r>
              <a:endParaRPr lang="en-US"/>
            </a:p>
          </p:txBody>
        </p:sp>
        <p:sp>
          <p:nvSpPr>
            <p:cNvPr id="17416" name="Rectangle 6"/>
            <p:cNvSpPr>
              <a:spLocks noChangeArrowheads="1"/>
            </p:cNvSpPr>
            <p:nvPr/>
          </p:nvSpPr>
          <p:spPr bwMode="auto">
            <a:xfrm>
              <a:off x="3566" y="1513"/>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Rate</a:t>
              </a:r>
              <a:endParaRPr lang="en-US"/>
            </a:p>
          </p:txBody>
        </p:sp>
        <p:sp>
          <p:nvSpPr>
            <p:cNvPr id="17417" name="Rectangle 7"/>
            <p:cNvSpPr>
              <a:spLocks noChangeArrowheads="1"/>
            </p:cNvSpPr>
            <p:nvPr/>
          </p:nvSpPr>
          <p:spPr bwMode="auto">
            <a:xfrm>
              <a:off x="2350" y="1669"/>
              <a:ext cx="390"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(%/yr)</a:t>
              </a:r>
              <a:endParaRPr lang="en-US"/>
            </a:p>
          </p:txBody>
        </p:sp>
        <p:sp>
          <p:nvSpPr>
            <p:cNvPr id="17418" name="Rectangle 8"/>
            <p:cNvSpPr>
              <a:spLocks noChangeArrowheads="1"/>
            </p:cNvSpPr>
            <p:nvPr/>
          </p:nvSpPr>
          <p:spPr bwMode="auto">
            <a:xfrm>
              <a:off x="3519" y="1669"/>
              <a:ext cx="390"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(%/yr)</a:t>
              </a:r>
              <a:endParaRPr lang="en-US"/>
            </a:p>
          </p:txBody>
        </p:sp>
        <p:sp>
          <p:nvSpPr>
            <p:cNvPr id="17419" name="Rectangle 11"/>
            <p:cNvSpPr>
              <a:spLocks noChangeArrowheads="1"/>
            </p:cNvSpPr>
            <p:nvPr/>
          </p:nvSpPr>
          <p:spPr bwMode="auto">
            <a:xfrm>
              <a:off x="167" y="1887"/>
              <a:ext cx="1341"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Primary Outcome:            </a:t>
              </a:r>
              <a:endParaRPr lang="en-US"/>
            </a:p>
          </p:txBody>
        </p:sp>
        <p:sp>
          <p:nvSpPr>
            <p:cNvPr id="17420" name="Rectangle 12"/>
            <p:cNvSpPr>
              <a:spLocks noChangeArrowheads="1"/>
            </p:cNvSpPr>
            <p:nvPr/>
          </p:nvSpPr>
          <p:spPr bwMode="auto">
            <a:xfrm>
              <a:off x="167" y="2012"/>
              <a:ext cx="1349" cy="8"/>
            </a:xfrm>
            <a:prstGeom prst="rect">
              <a:avLst/>
            </a:prstGeom>
            <a:solidFill>
              <a:srgbClr val="000000"/>
            </a:solidFill>
            <a:ln w="9525">
              <a:noFill/>
              <a:miter lim="800000"/>
              <a:headEnd/>
              <a:tailEnd/>
            </a:ln>
          </p:spPr>
          <p:txBody>
            <a:bodyPr/>
            <a:lstStyle/>
            <a:p>
              <a:endParaRPr lang="en-US"/>
            </a:p>
          </p:txBody>
        </p:sp>
        <p:sp>
          <p:nvSpPr>
            <p:cNvPr id="17421" name="Rectangle 13"/>
            <p:cNvSpPr>
              <a:spLocks noChangeArrowheads="1"/>
            </p:cNvSpPr>
            <p:nvPr/>
          </p:nvSpPr>
          <p:spPr bwMode="auto">
            <a:xfrm>
              <a:off x="167" y="2051"/>
              <a:ext cx="1310"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Major Fatal or Nonfatal </a:t>
              </a:r>
              <a:endParaRPr lang="en-US"/>
            </a:p>
          </p:txBody>
        </p:sp>
        <p:sp>
          <p:nvSpPr>
            <p:cNvPr id="17422" name="Rectangle 14"/>
            <p:cNvSpPr>
              <a:spLocks noChangeArrowheads="1"/>
            </p:cNvSpPr>
            <p:nvPr/>
          </p:nvSpPr>
          <p:spPr bwMode="auto">
            <a:xfrm>
              <a:off x="167" y="2214"/>
              <a:ext cx="1146"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Cardiovascular Event</a:t>
              </a:r>
              <a:endParaRPr lang="en-US"/>
            </a:p>
          </p:txBody>
        </p:sp>
        <p:sp>
          <p:nvSpPr>
            <p:cNvPr id="17423" name="Rectangle 15"/>
            <p:cNvSpPr>
              <a:spLocks noChangeArrowheads="1"/>
            </p:cNvSpPr>
            <p:nvPr/>
          </p:nvSpPr>
          <p:spPr bwMode="auto">
            <a:xfrm>
              <a:off x="1890" y="2059"/>
              <a:ext cx="291"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291</a:t>
              </a:r>
              <a:endParaRPr lang="en-US" sz="2400" b="1"/>
            </a:p>
          </p:txBody>
        </p:sp>
        <p:sp>
          <p:nvSpPr>
            <p:cNvPr id="17424" name="Rectangle 16"/>
            <p:cNvSpPr>
              <a:spLocks noChangeArrowheads="1"/>
            </p:cNvSpPr>
            <p:nvPr/>
          </p:nvSpPr>
          <p:spPr bwMode="auto">
            <a:xfrm>
              <a:off x="2420" y="2059"/>
              <a:ext cx="342"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2.24</a:t>
              </a:r>
              <a:endParaRPr lang="en-US" sz="2400" b="1"/>
            </a:p>
          </p:txBody>
        </p:sp>
        <p:sp>
          <p:nvSpPr>
            <p:cNvPr id="17425" name="Rectangle 17"/>
            <p:cNvSpPr>
              <a:spLocks noChangeArrowheads="1"/>
            </p:cNvSpPr>
            <p:nvPr/>
          </p:nvSpPr>
          <p:spPr bwMode="auto">
            <a:xfrm>
              <a:off x="3067" y="2059"/>
              <a:ext cx="291"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310</a:t>
              </a:r>
              <a:endParaRPr lang="en-US" sz="2400" b="1"/>
            </a:p>
          </p:txBody>
        </p:sp>
        <p:sp>
          <p:nvSpPr>
            <p:cNvPr id="17426" name="Rectangle 18"/>
            <p:cNvSpPr>
              <a:spLocks noChangeArrowheads="1"/>
            </p:cNvSpPr>
            <p:nvPr/>
          </p:nvSpPr>
          <p:spPr bwMode="auto">
            <a:xfrm>
              <a:off x="3590" y="2059"/>
              <a:ext cx="342"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2.41</a:t>
              </a:r>
              <a:endParaRPr lang="en-US" sz="2400" b="1"/>
            </a:p>
          </p:txBody>
        </p:sp>
        <p:sp>
          <p:nvSpPr>
            <p:cNvPr id="17427" name="Rectangle 21"/>
            <p:cNvSpPr>
              <a:spLocks noChangeArrowheads="1"/>
            </p:cNvSpPr>
            <p:nvPr/>
          </p:nvSpPr>
          <p:spPr bwMode="auto">
            <a:xfrm>
              <a:off x="1937" y="1202"/>
              <a:ext cx="663"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Fenofibrate</a:t>
              </a:r>
              <a:endParaRPr lang="en-US"/>
            </a:p>
          </p:txBody>
        </p:sp>
        <p:sp>
          <p:nvSpPr>
            <p:cNvPr id="17428" name="Rectangle 22"/>
            <p:cNvSpPr>
              <a:spLocks noChangeArrowheads="1"/>
            </p:cNvSpPr>
            <p:nvPr/>
          </p:nvSpPr>
          <p:spPr bwMode="auto">
            <a:xfrm>
              <a:off x="3208" y="1202"/>
              <a:ext cx="468"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Placebo</a:t>
              </a:r>
              <a:endParaRPr lang="en-US"/>
            </a:p>
          </p:txBody>
        </p:sp>
        <p:sp>
          <p:nvSpPr>
            <p:cNvPr id="17429" name="Rectangle 23"/>
            <p:cNvSpPr>
              <a:spLocks noChangeArrowheads="1"/>
            </p:cNvSpPr>
            <p:nvPr/>
          </p:nvSpPr>
          <p:spPr bwMode="auto">
            <a:xfrm>
              <a:off x="2015" y="1342"/>
              <a:ext cx="530" cy="195"/>
            </a:xfrm>
            <a:prstGeom prst="rect">
              <a:avLst/>
            </a:prstGeom>
            <a:noFill/>
            <a:ln w="9525">
              <a:noFill/>
              <a:miter lim="800000"/>
              <a:headEnd/>
              <a:tailEnd/>
            </a:ln>
          </p:spPr>
          <p:txBody>
            <a:bodyPr wrap="none" lIns="0" tIns="0" rIns="0" bIns="0">
              <a:spAutoFit/>
            </a:bodyPr>
            <a:lstStyle/>
            <a:p>
              <a:r>
                <a:rPr lang="en-US" sz="1600">
                  <a:solidFill>
                    <a:srgbClr val="000000"/>
                  </a:solidFill>
                  <a:latin typeface="Calibri" pitchFamily="34" charset="0"/>
                </a:rPr>
                <a:t>(N=2765)</a:t>
              </a:r>
              <a:endParaRPr lang="en-US"/>
            </a:p>
          </p:txBody>
        </p:sp>
        <p:sp>
          <p:nvSpPr>
            <p:cNvPr id="17430" name="Rectangle 24"/>
            <p:cNvSpPr>
              <a:spLocks noChangeArrowheads="1"/>
            </p:cNvSpPr>
            <p:nvPr/>
          </p:nvSpPr>
          <p:spPr bwMode="auto">
            <a:xfrm>
              <a:off x="3184" y="1342"/>
              <a:ext cx="530" cy="195"/>
            </a:xfrm>
            <a:prstGeom prst="rect">
              <a:avLst/>
            </a:prstGeom>
            <a:noFill/>
            <a:ln w="9525">
              <a:noFill/>
              <a:miter lim="800000"/>
              <a:headEnd/>
              <a:tailEnd/>
            </a:ln>
          </p:spPr>
          <p:txBody>
            <a:bodyPr wrap="none" lIns="0" tIns="0" rIns="0" bIns="0">
              <a:spAutoFit/>
            </a:bodyPr>
            <a:lstStyle/>
            <a:p>
              <a:r>
                <a:rPr lang="en-US" sz="1600">
                  <a:solidFill>
                    <a:srgbClr val="000000"/>
                  </a:solidFill>
                  <a:latin typeface="Calibri" pitchFamily="34" charset="0"/>
                </a:rPr>
                <a:t>(N=2753)</a:t>
              </a:r>
              <a:endParaRPr lang="en-US"/>
            </a:p>
          </p:txBody>
        </p:sp>
        <p:sp>
          <p:nvSpPr>
            <p:cNvPr id="17431" name="Rectangle 25"/>
            <p:cNvSpPr>
              <a:spLocks noChangeArrowheads="1"/>
            </p:cNvSpPr>
            <p:nvPr/>
          </p:nvSpPr>
          <p:spPr bwMode="auto">
            <a:xfrm>
              <a:off x="167" y="1685"/>
              <a:ext cx="62" cy="39"/>
            </a:xfrm>
            <a:prstGeom prst="rect">
              <a:avLst/>
            </a:prstGeom>
            <a:noFill/>
            <a:ln w="9525">
              <a:noFill/>
              <a:miter lim="800000"/>
              <a:headEnd/>
              <a:tailEnd/>
            </a:ln>
          </p:spPr>
          <p:txBody>
            <a:bodyPr wrap="none" lIns="0" tIns="0" rIns="0" bIns="0">
              <a:spAutoFit/>
            </a:bodyPr>
            <a:lstStyle/>
            <a:p>
              <a:endParaRPr lang="en-US"/>
            </a:p>
          </p:txBody>
        </p:sp>
        <p:sp>
          <p:nvSpPr>
            <p:cNvPr id="17432" name="Rectangle 26"/>
            <p:cNvSpPr>
              <a:spLocks noChangeArrowheads="1"/>
            </p:cNvSpPr>
            <p:nvPr/>
          </p:nvSpPr>
          <p:spPr bwMode="auto">
            <a:xfrm>
              <a:off x="1859" y="1521"/>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N of </a:t>
              </a:r>
              <a:endParaRPr lang="en-US"/>
            </a:p>
          </p:txBody>
        </p:sp>
        <p:sp>
          <p:nvSpPr>
            <p:cNvPr id="17433" name="Rectangle 27"/>
            <p:cNvSpPr>
              <a:spLocks noChangeArrowheads="1"/>
            </p:cNvSpPr>
            <p:nvPr/>
          </p:nvSpPr>
          <p:spPr bwMode="auto">
            <a:xfrm>
              <a:off x="1797" y="1685"/>
              <a:ext cx="405"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Events</a:t>
              </a:r>
              <a:endParaRPr lang="en-US"/>
            </a:p>
          </p:txBody>
        </p:sp>
        <p:sp>
          <p:nvSpPr>
            <p:cNvPr id="17434" name="Rectangle 28"/>
            <p:cNvSpPr>
              <a:spLocks noChangeArrowheads="1"/>
            </p:cNvSpPr>
            <p:nvPr/>
          </p:nvSpPr>
          <p:spPr bwMode="auto">
            <a:xfrm>
              <a:off x="3036" y="1521"/>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N of </a:t>
              </a:r>
              <a:endParaRPr lang="en-US"/>
            </a:p>
          </p:txBody>
        </p:sp>
        <p:sp>
          <p:nvSpPr>
            <p:cNvPr id="17435" name="Rectangle 29"/>
            <p:cNvSpPr>
              <a:spLocks noChangeArrowheads="1"/>
            </p:cNvSpPr>
            <p:nvPr/>
          </p:nvSpPr>
          <p:spPr bwMode="auto">
            <a:xfrm>
              <a:off x="2974" y="1685"/>
              <a:ext cx="405"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Events</a:t>
              </a:r>
              <a:endParaRPr lang="en-US"/>
            </a:p>
          </p:txBody>
        </p:sp>
        <p:sp>
          <p:nvSpPr>
            <p:cNvPr id="17436" name="Rectangle 30"/>
            <p:cNvSpPr>
              <a:spLocks noChangeArrowheads="1"/>
            </p:cNvSpPr>
            <p:nvPr/>
          </p:nvSpPr>
          <p:spPr bwMode="auto">
            <a:xfrm>
              <a:off x="1703" y="1490"/>
              <a:ext cx="1091" cy="15"/>
            </a:xfrm>
            <a:prstGeom prst="rect">
              <a:avLst/>
            </a:prstGeom>
            <a:solidFill>
              <a:srgbClr val="000000"/>
            </a:solidFill>
            <a:ln w="9525">
              <a:noFill/>
              <a:miter lim="800000"/>
              <a:headEnd/>
              <a:tailEnd/>
            </a:ln>
          </p:spPr>
          <p:txBody>
            <a:bodyPr/>
            <a:lstStyle/>
            <a:p>
              <a:endParaRPr lang="en-US"/>
            </a:p>
          </p:txBody>
        </p:sp>
        <p:sp>
          <p:nvSpPr>
            <p:cNvPr id="17437" name="Rectangle 31"/>
            <p:cNvSpPr>
              <a:spLocks noChangeArrowheads="1"/>
            </p:cNvSpPr>
            <p:nvPr/>
          </p:nvSpPr>
          <p:spPr bwMode="auto">
            <a:xfrm>
              <a:off x="1703" y="1825"/>
              <a:ext cx="1091" cy="15"/>
            </a:xfrm>
            <a:prstGeom prst="rect">
              <a:avLst/>
            </a:prstGeom>
            <a:solidFill>
              <a:srgbClr val="000000"/>
            </a:solidFill>
            <a:ln w="9525">
              <a:noFill/>
              <a:miter lim="800000"/>
              <a:headEnd/>
              <a:tailEnd/>
            </a:ln>
          </p:spPr>
          <p:txBody>
            <a:bodyPr/>
            <a:lstStyle/>
            <a:p>
              <a:endParaRPr lang="en-US"/>
            </a:p>
          </p:txBody>
        </p:sp>
        <p:sp>
          <p:nvSpPr>
            <p:cNvPr id="17438" name="Rectangle 32"/>
            <p:cNvSpPr>
              <a:spLocks noChangeArrowheads="1"/>
            </p:cNvSpPr>
            <p:nvPr/>
          </p:nvSpPr>
          <p:spPr bwMode="auto">
            <a:xfrm>
              <a:off x="2880" y="1825"/>
              <a:ext cx="1084" cy="15"/>
            </a:xfrm>
            <a:prstGeom prst="rect">
              <a:avLst/>
            </a:prstGeom>
            <a:solidFill>
              <a:srgbClr val="000000"/>
            </a:solidFill>
            <a:ln w="9525">
              <a:noFill/>
              <a:miter lim="800000"/>
              <a:headEnd/>
              <a:tailEnd/>
            </a:ln>
          </p:spPr>
          <p:txBody>
            <a:bodyPr/>
            <a:lstStyle/>
            <a:p>
              <a:endParaRPr lang="en-US"/>
            </a:p>
          </p:txBody>
        </p:sp>
        <p:sp>
          <p:nvSpPr>
            <p:cNvPr id="17439" name="Rectangle 34"/>
            <p:cNvSpPr>
              <a:spLocks noChangeArrowheads="1"/>
            </p:cNvSpPr>
            <p:nvPr/>
          </p:nvSpPr>
          <p:spPr bwMode="auto">
            <a:xfrm>
              <a:off x="2880" y="1490"/>
              <a:ext cx="1084" cy="15"/>
            </a:xfrm>
            <a:prstGeom prst="rect">
              <a:avLst/>
            </a:prstGeom>
            <a:solidFill>
              <a:srgbClr val="000000"/>
            </a:solidFill>
            <a:ln w="9525">
              <a:noFill/>
              <a:miter lim="800000"/>
              <a:headEnd/>
              <a:tailEnd/>
            </a:ln>
          </p:spPr>
          <p:txBody>
            <a:bodyPr/>
            <a:lstStyle/>
            <a:p>
              <a:endParaRPr lang="en-US"/>
            </a:p>
          </p:txBody>
        </p:sp>
      </p:grpSp>
    </p:spTree>
  </p:cSld>
  <p:clrMapOvr>
    <a:masterClrMapping/>
  </p:clrMapOvr>
  <p:transition spd="med"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endParaRPr lang="en-US" altLang="en-US" sz="3200" b="1">
              <a:cs typeface="Arial" pitchFamily="34" charset="0"/>
            </a:endParaRPr>
          </a:p>
        </p:txBody>
      </p:sp>
      <p:sp>
        <p:nvSpPr>
          <p:cNvPr id="18435"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endParaRPr lang="en-US" altLang="en-US" sz="3200" b="1">
              <a:cs typeface="Arial" pitchFamily="34" charset="0"/>
            </a:endParaRPr>
          </a:p>
        </p:txBody>
      </p:sp>
      <p:sp>
        <p:nvSpPr>
          <p:cNvPr id="18436" name="Rectangle 2"/>
          <p:cNvSpPr>
            <a:spLocks noChangeArrowheads="1"/>
          </p:cNvSpPr>
          <p:nvPr/>
        </p:nvSpPr>
        <p:spPr bwMode="auto">
          <a:xfrm>
            <a:off x="838200" y="609600"/>
            <a:ext cx="7772400" cy="762000"/>
          </a:xfrm>
          <a:prstGeom prst="rect">
            <a:avLst/>
          </a:prstGeom>
          <a:noFill/>
          <a:ln w="9525">
            <a:noFill/>
            <a:miter lim="800000"/>
            <a:headEnd/>
            <a:tailEnd/>
          </a:ln>
        </p:spPr>
        <p:txBody>
          <a:bodyPr anchor="ctr"/>
          <a:lstStyle/>
          <a:p>
            <a:pPr algn="ctr"/>
            <a:r>
              <a:rPr lang="en-US" altLang="en-US" sz="3200" b="1">
                <a:cs typeface="Arial" pitchFamily="34" charset="0"/>
              </a:rPr>
              <a:t>Primary Outcome</a:t>
            </a:r>
          </a:p>
        </p:txBody>
      </p:sp>
      <p:grpSp>
        <p:nvGrpSpPr>
          <p:cNvPr id="18437" name="Group 4"/>
          <p:cNvGrpSpPr>
            <a:grpSpLocks noChangeAspect="1"/>
          </p:cNvGrpSpPr>
          <p:nvPr/>
        </p:nvGrpSpPr>
        <p:grpSpPr bwMode="auto">
          <a:xfrm>
            <a:off x="228600" y="1882775"/>
            <a:ext cx="8736013" cy="2116138"/>
            <a:chOff x="144" y="1186"/>
            <a:chExt cx="5503" cy="1333"/>
          </a:xfrm>
        </p:grpSpPr>
        <p:sp>
          <p:nvSpPr>
            <p:cNvPr id="18438" name="AutoShape 3"/>
            <p:cNvSpPr>
              <a:spLocks noChangeAspect="1" noChangeArrowheads="1" noTextEdit="1"/>
            </p:cNvSpPr>
            <p:nvPr/>
          </p:nvSpPr>
          <p:spPr bwMode="auto">
            <a:xfrm>
              <a:off x="144" y="1186"/>
              <a:ext cx="5480" cy="1231"/>
            </a:xfrm>
            <a:prstGeom prst="rect">
              <a:avLst/>
            </a:prstGeom>
            <a:noFill/>
            <a:ln w="9525">
              <a:noFill/>
              <a:miter lim="800000"/>
              <a:headEnd/>
              <a:tailEnd/>
            </a:ln>
          </p:spPr>
          <p:txBody>
            <a:bodyPr/>
            <a:lstStyle/>
            <a:p>
              <a:endParaRPr lang="en-US"/>
            </a:p>
          </p:txBody>
        </p:sp>
        <p:sp>
          <p:nvSpPr>
            <p:cNvPr id="18439" name="Rectangle 5"/>
            <p:cNvSpPr>
              <a:spLocks noChangeArrowheads="1"/>
            </p:cNvSpPr>
            <p:nvPr/>
          </p:nvSpPr>
          <p:spPr bwMode="auto">
            <a:xfrm>
              <a:off x="2397" y="1513"/>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Rate</a:t>
              </a:r>
              <a:endParaRPr lang="en-US"/>
            </a:p>
          </p:txBody>
        </p:sp>
        <p:sp>
          <p:nvSpPr>
            <p:cNvPr id="18440" name="Rectangle 6"/>
            <p:cNvSpPr>
              <a:spLocks noChangeArrowheads="1"/>
            </p:cNvSpPr>
            <p:nvPr/>
          </p:nvSpPr>
          <p:spPr bwMode="auto">
            <a:xfrm>
              <a:off x="3566" y="1513"/>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Rate</a:t>
              </a:r>
              <a:endParaRPr lang="en-US"/>
            </a:p>
          </p:txBody>
        </p:sp>
        <p:sp>
          <p:nvSpPr>
            <p:cNvPr id="18441" name="Rectangle 7"/>
            <p:cNvSpPr>
              <a:spLocks noChangeArrowheads="1"/>
            </p:cNvSpPr>
            <p:nvPr/>
          </p:nvSpPr>
          <p:spPr bwMode="auto">
            <a:xfrm>
              <a:off x="2350" y="1669"/>
              <a:ext cx="390"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(%/yr)</a:t>
              </a:r>
              <a:endParaRPr lang="en-US"/>
            </a:p>
          </p:txBody>
        </p:sp>
        <p:sp>
          <p:nvSpPr>
            <p:cNvPr id="18442" name="Rectangle 8"/>
            <p:cNvSpPr>
              <a:spLocks noChangeArrowheads="1"/>
            </p:cNvSpPr>
            <p:nvPr/>
          </p:nvSpPr>
          <p:spPr bwMode="auto">
            <a:xfrm>
              <a:off x="3519" y="1669"/>
              <a:ext cx="390"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(%/yr)</a:t>
              </a:r>
              <a:endParaRPr lang="en-US"/>
            </a:p>
          </p:txBody>
        </p:sp>
        <p:sp>
          <p:nvSpPr>
            <p:cNvPr id="18443" name="Rectangle 9"/>
            <p:cNvSpPr>
              <a:spLocks noChangeArrowheads="1"/>
            </p:cNvSpPr>
            <p:nvPr/>
          </p:nvSpPr>
          <p:spPr bwMode="auto">
            <a:xfrm>
              <a:off x="4275" y="1677"/>
              <a:ext cx="663"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HR (95% CI)</a:t>
              </a:r>
              <a:endParaRPr lang="en-US"/>
            </a:p>
          </p:txBody>
        </p:sp>
        <p:sp>
          <p:nvSpPr>
            <p:cNvPr id="18444" name="Rectangle 10"/>
            <p:cNvSpPr>
              <a:spLocks noChangeArrowheads="1"/>
            </p:cNvSpPr>
            <p:nvPr/>
          </p:nvSpPr>
          <p:spPr bwMode="auto">
            <a:xfrm>
              <a:off x="5195" y="1677"/>
              <a:ext cx="452"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P Value</a:t>
              </a:r>
              <a:endParaRPr lang="en-US"/>
            </a:p>
          </p:txBody>
        </p:sp>
        <p:sp>
          <p:nvSpPr>
            <p:cNvPr id="18445" name="Rectangle 11"/>
            <p:cNvSpPr>
              <a:spLocks noChangeArrowheads="1"/>
            </p:cNvSpPr>
            <p:nvPr/>
          </p:nvSpPr>
          <p:spPr bwMode="auto">
            <a:xfrm>
              <a:off x="167" y="1887"/>
              <a:ext cx="1341"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Primary Outcome:            </a:t>
              </a:r>
              <a:endParaRPr lang="en-US"/>
            </a:p>
          </p:txBody>
        </p:sp>
        <p:sp>
          <p:nvSpPr>
            <p:cNvPr id="18446" name="Rectangle 12"/>
            <p:cNvSpPr>
              <a:spLocks noChangeArrowheads="1"/>
            </p:cNvSpPr>
            <p:nvPr/>
          </p:nvSpPr>
          <p:spPr bwMode="auto">
            <a:xfrm>
              <a:off x="167" y="2012"/>
              <a:ext cx="1349" cy="8"/>
            </a:xfrm>
            <a:prstGeom prst="rect">
              <a:avLst/>
            </a:prstGeom>
            <a:solidFill>
              <a:srgbClr val="000000"/>
            </a:solidFill>
            <a:ln w="9525">
              <a:noFill/>
              <a:miter lim="800000"/>
              <a:headEnd/>
              <a:tailEnd/>
            </a:ln>
          </p:spPr>
          <p:txBody>
            <a:bodyPr/>
            <a:lstStyle/>
            <a:p>
              <a:endParaRPr lang="en-US"/>
            </a:p>
          </p:txBody>
        </p:sp>
        <p:sp>
          <p:nvSpPr>
            <p:cNvPr id="18447" name="Rectangle 13"/>
            <p:cNvSpPr>
              <a:spLocks noChangeArrowheads="1"/>
            </p:cNvSpPr>
            <p:nvPr/>
          </p:nvSpPr>
          <p:spPr bwMode="auto">
            <a:xfrm>
              <a:off x="167" y="2051"/>
              <a:ext cx="1310"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Major Fatal or Nonfatal </a:t>
              </a:r>
              <a:endParaRPr lang="en-US"/>
            </a:p>
          </p:txBody>
        </p:sp>
        <p:sp>
          <p:nvSpPr>
            <p:cNvPr id="18448" name="Rectangle 14"/>
            <p:cNvSpPr>
              <a:spLocks noChangeArrowheads="1"/>
            </p:cNvSpPr>
            <p:nvPr/>
          </p:nvSpPr>
          <p:spPr bwMode="auto">
            <a:xfrm>
              <a:off x="167" y="2214"/>
              <a:ext cx="1146"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Cardiovascular Event</a:t>
              </a:r>
              <a:endParaRPr lang="en-US"/>
            </a:p>
          </p:txBody>
        </p:sp>
        <p:sp>
          <p:nvSpPr>
            <p:cNvPr id="18449" name="Rectangle 15"/>
            <p:cNvSpPr>
              <a:spLocks noChangeArrowheads="1"/>
            </p:cNvSpPr>
            <p:nvPr/>
          </p:nvSpPr>
          <p:spPr bwMode="auto">
            <a:xfrm>
              <a:off x="1890" y="2059"/>
              <a:ext cx="291"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291</a:t>
              </a:r>
              <a:endParaRPr lang="en-US" sz="2400" b="1"/>
            </a:p>
          </p:txBody>
        </p:sp>
        <p:sp>
          <p:nvSpPr>
            <p:cNvPr id="18450" name="Rectangle 16"/>
            <p:cNvSpPr>
              <a:spLocks noChangeArrowheads="1"/>
            </p:cNvSpPr>
            <p:nvPr/>
          </p:nvSpPr>
          <p:spPr bwMode="auto">
            <a:xfrm>
              <a:off x="2420" y="2059"/>
              <a:ext cx="342"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2.24</a:t>
              </a:r>
              <a:endParaRPr lang="en-US" sz="2400" b="1"/>
            </a:p>
          </p:txBody>
        </p:sp>
        <p:sp>
          <p:nvSpPr>
            <p:cNvPr id="18451" name="Rectangle 17"/>
            <p:cNvSpPr>
              <a:spLocks noChangeArrowheads="1"/>
            </p:cNvSpPr>
            <p:nvPr/>
          </p:nvSpPr>
          <p:spPr bwMode="auto">
            <a:xfrm>
              <a:off x="3067" y="2059"/>
              <a:ext cx="291"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310</a:t>
              </a:r>
              <a:endParaRPr lang="en-US" sz="2400" b="1"/>
            </a:p>
          </p:txBody>
        </p:sp>
        <p:sp>
          <p:nvSpPr>
            <p:cNvPr id="18452" name="Rectangle 18"/>
            <p:cNvSpPr>
              <a:spLocks noChangeArrowheads="1"/>
            </p:cNvSpPr>
            <p:nvPr/>
          </p:nvSpPr>
          <p:spPr bwMode="auto">
            <a:xfrm>
              <a:off x="3590" y="2059"/>
              <a:ext cx="342"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2.41</a:t>
              </a:r>
              <a:endParaRPr lang="en-US" sz="2400" b="1"/>
            </a:p>
          </p:txBody>
        </p:sp>
        <p:sp>
          <p:nvSpPr>
            <p:cNvPr id="18453" name="Rectangle 19"/>
            <p:cNvSpPr>
              <a:spLocks noChangeArrowheads="1"/>
            </p:cNvSpPr>
            <p:nvPr/>
          </p:nvSpPr>
          <p:spPr bwMode="auto">
            <a:xfrm>
              <a:off x="4182" y="2059"/>
              <a:ext cx="949" cy="46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      0.92 </a:t>
              </a:r>
            </a:p>
            <a:p>
              <a:r>
                <a:rPr lang="en-US" sz="2400" b="1">
                  <a:solidFill>
                    <a:srgbClr val="000000"/>
                  </a:solidFill>
                  <a:latin typeface="Calibri" pitchFamily="34" charset="0"/>
                </a:rPr>
                <a:t>(0.79 - 1.08)</a:t>
              </a:r>
              <a:endParaRPr lang="en-US" sz="2400" b="1"/>
            </a:p>
          </p:txBody>
        </p:sp>
        <p:sp>
          <p:nvSpPr>
            <p:cNvPr id="18454" name="Rectangle 20"/>
            <p:cNvSpPr>
              <a:spLocks noChangeArrowheads="1"/>
            </p:cNvSpPr>
            <p:nvPr/>
          </p:nvSpPr>
          <p:spPr bwMode="auto">
            <a:xfrm>
              <a:off x="5289" y="2059"/>
              <a:ext cx="342" cy="230"/>
            </a:xfrm>
            <a:prstGeom prst="rect">
              <a:avLst/>
            </a:prstGeom>
            <a:noFill/>
            <a:ln w="9525">
              <a:noFill/>
              <a:miter lim="800000"/>
              <a:headEnd/>
              <a:tailEnd/>
            </a:ln>
          </p:spPr>
          <p:txBody>
            <a:bodyPr wrap="none" lIns="0" tIns="0" rIns="0" bIns="0">
              <a:spAutoFit/>
            </a:bodyPr>
            <a:lstStyle/>
            <a:p>
              <a:r>
                <a:rPr lang="en-US" sz="2400" b="1">
                  <a:solidFill>
                    <a:srgbClr val="000000"/>
                  </a:solidFill>
                  <a:latin typeface="Calibri" pitchFamily="34" charset="0"/>
                </a:rPr>
                <a:t>0.32</a:t>
              </a:r>
              <a:endParaRPr lang="en-US" sz="2400" b="1"/>
            </a:p>
          </p:txBody>
        </p:sp>
        <p:sp>
          <p:nvSpPr>
            <p:cNvPr id="18455" name="Rectangle 21"/>
            <p:cNvSpPr>
              <a:spLocks noChangeArrowheads="1"/>
            </p:cNvSpPr>
            <p:nvPr/>
          </p:nvSpPr>
          <p:spPr bwMode="auto">
            <a:xfrm>
              <a:off x="1937" y="1202"/>
              <a:ext cx="663"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Fenofibrate</a:t>
              </a:r>
              <a:endParaRPr lang="en-US"/>
            </a:p>
          </p:txBody>
        </p:sp>
        <p:sp>
          <p:nvSpPr>
            <p:cNvPr id="18456" name="Rectangle 22"/>
            <p:cNvSpPr>
              <a:spLocks noChangeArrowheads="1"/>
            </p:cNvSpPr>
            <p:nvPr/>
          </p:nvSpPr>
          <p:spPr bwMode="auto">
            <a:xfrm>
              <a:off x="3208" y="1202"/>
              <a:ext cx="468"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Placebo</a:t>
              </a:r>
              <a:endParaRPr lang="en-US"/>
            </a:p>
          </p:txBody>
        </p:sp>
        <p:sp>
          <p:nvSpPr>
            <p:cNvPr id="18457" name="Rectangle 23"/>
            <p:cNvSpPr>
              <a:spLocks noChangeArrowheads="1"/>
            </p:cNvSpPr>
            <p:nvPr/>
          </p:nvSpPr>
          <p:spPr bwMode="auto">
            <a:xfrm>
              <a:off x="2015" y="1342"/>
              <a:ext cx="530" cy="195"/>
            </a:xfrm>
            <a:prstGeom prst="rect">
              <a:avLst/>
            </a:prstGeom>
            <a:noFill/>
            <a:ln w="9525">
              <a:noFill/>
              <a:miter lim="800000"/>
              <a:headEnd/>
              <a:tailEnd/>
            </a:ln>
          </p:spPr>
          <p:txBody>
            <a:bodyPr wrap="none" lIns="0" tIns="0" rIns="0" bIns="0">
              <a:spAutoFit/>
            </a:bodyPr>
            <a:lstStyle/>
            <a:p>
              <a:r>
                <a:rPr lang="en-US" sz="1600">
                  <a:solidFill>
                    <a:srgbClr val="000000"/>
                  </a:solidFill>
                  <a:latin typeface="Calibri" pitchFamily="34" charset="0"/>
                </a:rPr>
                <a:t>(N=2765)</a:t>
              </a:r>
              <a:endParaRPr lang="en-US"/>
            </a:p>
          </p:txBody>
        </p:sp>
        <p:sp>
          <p:nvSpPr>
            <p:cNvPr id="18458" name="Rectangle 24"/>
            <p:cNvSpPr>
              <a:spLocks noChangeArrowheads="1"/>
            </p:cNvSpPr>
            <p:nvPr/>
          </p:nvSpPr>
          <p:spPr bwMode="auto">
            <a:xfrm>
              <a:off x="3184" y="1342"/>
              <a:ext cx="530" cy="195"/>
            </a:xfrm>
            <a:prstGeom prst="rect">
              <a:avLst/>
            </a:prstGeom>
            <a:noFill/>
            <a:ln w="9525">
              <a:noFill/>
              <a:miter lim="800000"/>
              <a:headEnd/>
              <a:tailEnd/>
            </a:ln>
          </p:spPr>
          <p:txBody>
            <a:bodyPr wrap="none" lIns="0" tIns="0" rIns="0" bIns="0">
              <a:spAutoFit/>
            </a:bodyPr>
            <a:lstStyle/>
            <a:p>
              <a:r>
                <a:rPr lang="en-US" sz="1600">
                  <a:solidFill>
                    <a:srgbClr val="000000"/>
                  </a:solidFill>
                  <a:latin typeface="Calibri" pitchFamily="34" charset="0"/>
                </a:rPr>
                <a:t>(N=2753)</a:t>
              </a:r>
              <a:endParaRPr lang="en-US"/>
            </a:p>
          </p:txBody>
        </p:sp>
        <p:sp>
          <p:nvSpPr>
            <p:cNvPr id="18459" name="Rectangle 25"/>
            <p:cNvSpPr>
              <a:spLocks noChangeArrowheads="1"/>
            </p:cNvSpPr>
            <p:nvPr/>
          </p:nvSpPr>
          <p:spPr bwMode="auto">
            <a:xfrm>
              <a:off x="167" y="1685"/>
              <a:ext cx="62" cy="39"/>
            </a:xfrm>
            <a:prstGeom prst="rect">
              <a:avLst/>
            </a:prstGeom>
            <a:noFill/>
            <a:ln w="9525">
              <a:noFill/>
              <a:miter lim="800000"/>
              <a:headEnd/>
              <a:tailEnd/>
            </a:ln>
          </p:spPr>
          <p:txBody>
            <a:bodyPr wrap="none" lIns="0" tIns="0" rIns="0" bIns="0">
              <a:spAutoFit/>
            </a:bodyPr>
            <a:lstStyle/>
            <a:p>
              <a:endParaRPr lang="en-US"/>
            </a:p>
          </p:txBody>
        </p:sp>
        <p:sp>
          <p:nvSpPr>
            <p:cNvPr id="18460" name="Rectangle 26"/>
            <p:cNvSpPr>
              <a:spLocks noChangeArrowheads="1"/>
            </p:cNvSpPr>
            <p:nvPr/>
          </p:nvSpPr>
          <p:spPr bwMode="auto">
            <a:xfrm>
              <a:off x="1859" y="1521"/>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N of </a:t>
              </a:r>
              <a:endParaRPr lang="en-US"/>
            </a:p>
          </p:txBody>
        </p:sp>
        <p:sp>
          <p:nvSpPr>
            <p:cNvPr id="18461" name="Rectangle 27"/>
            <p:cNvSpPr>
              <a:spLocks noChangeArrowheads="1"/>
            </p:cNvSpPr>
            <p:nvPr/>
          </p:nvSpPr>
          <p:spPr bwMode="auto">
            <a:xfrm>
              <a:off x="1797" y="1685"/>
              <a:ext cx="405"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Events</a:t>
              </a:r>
              <a:endParaRPr lang="en-US"/>
            </a:p>
          </p:txBody>
        </p:sp>
        <p:sp>
          <p:nvSpPr>
            <p:cNvPr id="18462" name="Rectangle 28"/>
            <p:cNvSpPr>
              <a:spLocks noChangeArrowheads="1"/>
            </p:cNvSpPr>
            <p:nvPr/>
          </p:nvSpPr>
          <p:spPr bwMode="auto">
            <a:xfrm>
              <a:off x="3036" y="1521"/>
              <a:ext cx="304"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N of </a:t>
              </a:r>
              <a:endParaRPr lang="en-US"/>
            </a:p>
          </p:txBody>
        </p:sp>
        <p:sp>
          <p:nvSpPr>
            <p:cNvPr id="18463" name="Rectangle 29"/>
            <p:cNvSpPr>
              <a:spLocks noChangeArrowheads="1"/>
            </p:cNvSpPr>
            <p:nvPr/>
          </p:nvSpPr>
          <p:spPr bwMode="auto">
            <a:xfrm>
              <a:off x="2974" y="1685"/>
              <a:ext cx="405" cy="195"/>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Events</a:t>
              </a:r>
              <a:endParaRPr lang="en-US"/>
            </a:p>
          </p:txBody>
        </p:sp>
        <p:sp>
          <p:nvSpPr>
            <p:cNvPr id="18464" name="Rectangle 30"/>
            <p:cNvSpPr>
              <a:spLocks noChangeArrowheads="1"/>
            </p:cNvSpPr>
            <p:nvPr/>
          </p:nvSpPr>
          <p:spPr bwMode="auto">
            <a:xfrm>
              <a:off x="1703" y="1490"/>
              <a:ext cx="1091" cy="15"/>
            </a:xfrm>
            <a:prstGeom prst="rect">
              <a:avLst/>
            </a:prstGeom>
            <a:solidFill>
              <a:srgbClr val="000000"/>
            </a:solidFill>
            <a:ln w="9525">
              <a:noFill/>
              <a:miter lim="800000"/>
              <a:headEnd/>
              <a:tailEnd/>
            </a:ln>
          </p:spPr>
          <p:txBody>
            <a:bodyPr/>
            <a:lstStyle/>
            <a:p>
              <a:endParaRPr lang="en-US"/>
            </a:p>
          </p:txBody>
        </p:sp>
        <p:sp>
          <p:nvSpPr>
            <p:cNvPr id="18465" name="Rectangle 31"/>
            <p:cNvSpPr>
              <a:spLocks noChangeArrowheads="1"/>
            </p:cNvSpPr>
            <p:nvPr/>
          </p:nvSpPr>
          <p:spPr bwMode="auto">
            <a:xfrm>
              <a:off x="1703" y="1825"/>
              <a:ext cx="1091" cy="15"/>
            </a:xfrm>
            <a:prstGeom prst="rect">
              <a:avLst/>
            </a:prstGeom>
            <a:solidFill>
              <a:srgbClr val="000000"/>
            </a:solidFill>
            <a:ln w="9525">
              <a:noFill/>
              <a:miter lim="800000"/>
              <a:headEnd/>
              <a:tailEnd/>
            </a:ln>
          </p:spPr>
          <p:txBody>
            <a:bodyPr/>
            <a:lstStyle/>
            <a:p>
              <a:endParaRPr lang="en-US"/>
            </a:p>
          </p:txBody>
        </p:sp>
        <p:sp>
          <p:nvSpPr>
            <p:cNvPr id="18466" name="Rectangle 32"/>
            <p:cNvSpPr>
              <a:spLocks noChangeArrowheads="1"/>
            </p:cNvSpPr>
            <p:nvPr/>
          </p:nvSpPr>
          <p:spPr bwMode="auto">
            <a:xfrm>
              <a:off x="2880" y="1825"/>
              <a:ext cx="1084" cy="15"/>
            </a:xfrm>
            <a:prstGeom prst="rect">
              <a:avLst/>
            </a:prstGeom>
            <a:solidFill>
              <a:srgbClr val="000000"/>
            </a:solidFill>
            <a:ln w="9525">
              <a:noFill/>
              <a:miter lim="800000"/>
              <a:headEnd/>
              <a:tailEnd/>
            </a:ln>
          </p:spPr>
          <p:txBody>
            <a:bodyPr/>
            <a:lstStyle/>
            <a:p>
              <a:endParaRPr lang="en-US"/>
            </a:p>
          </p:txBody>
        </p:sp>
        <p:sp>
          <p:nvSpPr>
            <p:cNvPr id="18467" name="Rectangle 33"/>
            <p:cNvSpPr>
              <a:spLocks noChangeArrowheads="1"/>
            </p:cNvSpPr>
            <p:nvPr/>
          </p:nvSpPr>
          <p:spPr bwMode="auto">
            <a:xfrm>
              <a:off x="4042" y="1825"/>
              <a:ext cx="1060" cy="15"/>
            </a:xfrm>
            <a:prstGeom prst="rect">
              <a:avLst/>
            </a:prstGeom>
            <a:solidFill>
              <a:srgbClr val="000000"/>
            </a:solidFill>
            <a:ln w="9525">
              <a:noFill/>
              <a:miter lim="800000"/>
              <a:headEnd/>
              <a:tailEnd/>
            </a:ln>
          </p:spPr>
          <p:txBody>
            <a:bodyPr/>
            <a:lstStyle/>
            <a:p>
              <a:endParaRPr lang="en-US"/>
            </a:p>
          </p:txBody>
        </p:sp>
        <p:sp>
          <p:nvSpPr>
            <p:cNvPr id="18468" name="Rectangle 34"/>
            <p:cNvSpPr>
              <a:spLocks noChangeArrowheads="1"/>
            </p:cNvSpPr>
            <p:nvPr/>
          </p:nvSpPr>
          <p:spPr bwMode="auto">
            <a:xfrm>
              <a:off x="2880" y="1490"/>
              <a:ext cx="1084" cy="15"/>
            </a:xfrm>
            <a:prstGeom prst="rect">
              <a:avLst/>
            </a:prstGeom>
            <a:solidFill>
              <a:srgbClr val="000000"/>
            </a:solidFill>
            <a:ln w="9525">
              <a:noFill/>
              <a:miter lim="800000"/>
              <a:headEnd/>
              <a:tailEnd/>
            </a:ln>
          </p:spPr>
          <p:txBody>
            <a:bodyPr/>
            <a:lstStyle/>
            <a:p>
              <a:endParaRPr lang="en-US"/>
            </a:p>
          </p:txBody>
        </p:sp>
        <p:sp>
          <p:nvSpPr>
            <p:cNvPr id="18469" name="Rectangle 35"/>
            <p:cNvSpPr>
              <a:spLocks noChangeArrowheads="1"/>
            </p:cNvSpPr>
            <p:nvPr/>
          </p:nvSpPr>
          <p:spPr bwMode="auto">
            <a:xfrm>
              <a:off x="5156" y="1825"/>
              <a:ext cx="468" cy="15"/>
            </a:xfrm>
            <a:prstGeom prst="rect">
              <a:avLst/>
            </a:prstGeom>
            <a:solidFill>
              <a:srgbClr val="000000"/>
            </a:solidFill>
            <a:ln w="9525">
              <a:noFill/>
              <a:miter lim="800000"/>
              <a:headEnd/>
              <a:tailEnd/>
            </a:ln>
          </p:spPr>
          <p:txBody>
            <a:bodyPr/>
            <a:lstStyle/>
            <a:p>
              <a:endParaRPr lang="en-US"/>
            </a:p>
          </p:txBody>
        </p:sp>
      </p:grpSp>
    </p:spTree>
  </p:cSld>
  <p:clrMapOvr>
    <a:masterClrMapping/>
  </p:clrMapOvr>
  <p:transition spd="med"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endParaRPr lang="en-US" altLang="en-US" sz="3200" b="1">
              <a:cs typeface="Arial" pitchFamily="34" charset="0"/>
            </a:endParaRPr>
          </a:p>
        </p:txBody>
      </p:sp>
      <p:sp>
        <p:nvSpPr>
          <p:cNvPr id="19459" name="Rectangle 2"/>
          <p:cNvSpPr>
            <a:spLocks noChangeArrowheads="1"/>
          </p:cNvSpPr>
          <p:nvPr/>
        </p:nvSpPr>
        <p:spPr bwMode="auto">
          <a:xfrm>
            <a:off x="838200" y="76200"/>
            <a:ext cx="7772400" cy="762000"/>
          </a:xfrm>
          <a:prstGeom prst="rect">
            <a:avLst/>
          </a:prstGeom>
          <a:noFill/>
          <a:ln w="9525">
            <a:noFill/>
            <a:miter lim="800000"/>
            <a:headEnd/>
            <a:tailEnd/>
          </a:ln>
        </p:spPr>
        <p:txBody>
          <a:bodyPr anchor="ctr"/>
          <a:lstStyle/>
          <a:p>
            <a:pPr algn="ctr"/>
            <a:r>
              <a:rPr lang="en-US" altLang="en-US" sz="3200" b="1">
                <a:cs typeface="Arial" pitchFamily="34" charset="0"/>
              </a:rPr>
              <a:t>Prespecified Secondary Outcomes</a:t>
            </a:r>
            <a:endParaRPr lang="en-US" altLang="en-US" sz="1200" b="1">
              <a:solidFill>
                <a:srgbClr val="FF0000"/>
              </a:solidFill>
              <a:cs typeface="Arial" pitchFamily="34" charset="0"/>
            </a:endParaRPr>
          </a:p>
        </p:txBody>
      </p:sp>
      <p:pic>
        <p:nvPicPr>
          <p:cNvPr id="19460" name="Picture 1"/>
          <p:cNvPicPr>
            <a:picLocks noChangeAspect="1" noChangeArrowheads="1"/>
          </p:cNvPicPr>
          <p:nvPr/>
        </p:nvPicPr>
        <p:blipFill>
          <a:blip r:embed="rId3" cstate="print"/>
          <a:srcRect/>
          <a:stretch>
            <a:fillRect/>
          </a:stretch>
        </p:blipFill>
        <p:spPr bwMode="auto">
          <a:xfrm>
            <a:off x="762000" y="838200"/>
            <a:ext cx="7864475" cy="5105400"/>
          </a:xfrm>
          <a:prstGeom prst="rect">
            <a:avLst/>
          </a:prstGeom>
          <a:noFill/>
          <a:ln w="9525">
            <a:noFill/>
            <a:miter lim="800000"/>
            <a:headEnd/>
            <a:tailEnd/>
          </a:ln>
        </p:spPr>
      </p:pic>
    </p:spTree>
  </p:cSld>
  <p:clrMapOvr>
    <a:masterClrMapping/>
  </p:clrMapOvr>
  <p:transition spd="med"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Documents and Settings\BBYINGTO\Desktop\Lipid Final Paper\Figures 021110\Primary Outcome.TIF"/>
          <p:cNvPicPr>
            <a:picLocks noChangeAspect="1" noChangeArrowheads="1"/>
          </p:cNvPicPr>
          <p:nvPr/>
        </p:nvPicPr>
        <p:blipFill>
          <a:blip r:embed="rId3" cstate="print"/>
          <a:srcRect/>
          <a:stretch>
            <a:fillRect/>
          </a:stretch>
        </p:blipFill>
        <p:spPr bwMode="auto">
          <a:xfrm>
            <a:off x="0" y="939800"/>
            <a:ext cx="4513263" cy="4622800"/>
          </a:xfrm>
          <a:prstGeom prst="rect">
            <a:avLst/>
          </a:prstGeom>
          <a:noFill/>
          <a:ln w="9525">
            <a:noFill/>
            <a:miter lim="800000"/>
            <a:headEnd/>
            <a:tailEnd/>
          </a:ln>
        </p:spPr>
      </p:pic>
      <p:pic>
        <p:nvPicPr>
          <p:cNvPr id="20483" name="Picture 3" descr="C:\Documents and Settings\BBYINGTO\Desktop\Lipid Final Paper\Figures 021110\Total Mortality.TIF"/>
          <p:cNvPicPr>
            <a:picLocks noChangeAspect="1" noChangeArrowheads="1"/>
          </p:cNvPicPr>
          <p:nvPr/>
        </p:nvPicPr>
        <p:blipFill>
          <a:blip r:embed="rId4" cstate="print"/>
          <a:srcRect/>
          <a:stretch>
            <a:fillRect/>
          </a:stretch>
        </p:blipFill>
        <p:spPr bwMode="auto">
          <a:xfrm>
            <a:off x="4673600" y="1016000"/>
            <a:ext cx="4391025" cy="4495800"/>
          </a:xfrm>
          <a:prstGeom prst="rect">
            <a:avLst/>
          </a:prstGeom>
          <a:noFill/>
          <a:ln w="9525">
            <a:noFill/>
            <a:miter lim="800000"/>
            <a:headEnd/>
            <a:tailEnd/>
          </a:ln>
        </p:spPr>
      </p:pic>
    </p:spTree>
  </p:cSld>
  <p:clrMapOvr>
    <a:masterClrMapping/>
  </p:clrMapOvr>
  <p:transition spd="med"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7"/>
          <p:cNvGraphicFramePr>
            <a:graphicFrameLocks noChangeAspect="1"/>
          </p:cNvGraphicFramePr>
          <p:nvPr/>
        </p:nvGraphicFramePr>
        <p:xfrm>
          <a:off x="800100" y="514350"/>
          <a:ext cx="7543800" cy="5829300"/>
        </p:xfrm>
        <a:graphic>
          <a:graphicData uri="http://schemas.openxmlformats.org/presentationml/2006/ole">
            <p:oleObj spid="_x0000_s1026" name="Acrobat Document" r:id="rId4" imgW="11499120" imgH="8893080" progId="AcroExch.Document.7">
              <p:embed/>
            </p:oleObj>
          </a:graphicData>
        </a:graphic>
      </p:graphicFrame>
      <p:pic>
        <p:nvPicPr>
          <p:cNvPr id="1027" name="Picture 10" descr="C:\Documents and Settings\BBYINGTO\Desktop\forest2_Feb10 1 of 2a.tif"/>
          <p:cNvPicPr>
            <a:picLocks noChangeAspect="1" noChangeArrowheads="1"/>
          </p:cNvPicPr>
          <p:nvPr/>
        </p:nvPicPr>
        <p:blipFill>
          <a:blip r:embed="rId5" cstate="print"/>
          <a:srcRect/>
          <a:stretch>
            <a:fillRect/>
          </a:stretch>
        </p:blipFill>
        <p:spPr bwMode="auto">
          <a:xfrm>
            <a:off x="152400" y="457200"/>
            <a:ext cx="8991600" cy="6948488"/>
          </a:xfrm>
          <a:prstGeom prst="rect">
            <a:avLst/>
          </a:prstGeom>
          <a:noFill/>
          <a:ln w="9525">
            <a:noFill/>
            <a:miter lim="800000"/>
            <a:headEnd/>
            <a:tailEnd/>
          </a:ln>
        </p:spPr>
      </p:pic>
      <p:sp>
        <p:nvSpPr>
          <p:cNvPr id="1028" name="Rectangle 2"/>
          <p:cNvSpPr>
            <a:spLocks noChangeArrowheads="1"/>
          </p:cNvSpPr>
          <p:nvPr/>
        </p:nvSpPr>
        <p:spPr bwMode="auto">
          <a:xfrm>
            <a:off x="296863" y="304800"/>
            <a:ext cx="8534400" cy="762000"/>
          </a:xfrm>
          <a:prstGeom prst="rect">
            <a:avLst/>
          </a:prstGeom>
          <a:noFill/>
          <a:ln w="9525">
            <a:noFill/>
            <a:miter lim="800000"/>
            <a:headEnd/>
            <a:tailEnd/>
          </a:ln>
        </p:spPr>
        <p:txBody>
          <a:bodyPr anchor="ctr"/>
          <a:lstStyle/>
          <a:p>
            <a:pPr algn="ctr"/>
            <a:r>
              <a:rPr lang="en-US" altLang="en-US" sz="2000" b="1">
                <a:cs typeface="Arial" pitchFamily="34" charset="0"/>
              </a:rPr>
              <a:t>Primary Outcome By Treatment Group and Baseline Subgroups</a:t>
            </a:r>
          </a:p>
        </p:txBody>
      </p:sp>
    </p:spTree>
  </p:cSld>
  <p:clrMapOvr>
    <a:masterClrMapping/>
  </p:clrMapOvr>
  <p:transition spd="med"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Documents and Settings\BBYINGTO\Desktop\forest1_Feb10 2 of 2a.tiff"/>
          <p:cNvPicPr>
            <a:picLocks noChangeAspect="1" noChangeArrowheads="1"/>
          </p:cNvPicPr>
          <p:nvPr/>
        </p:nvPicPr>
        <p:blipFill>
          <a:blip r:embed="rId3" cstate="print"/>
          <a:srcRect/>
          <a:stretch>
            <a:fillRect/>
          </a:stretch>
        </p:blipFill>
        <p:spPr bwMode="auto">
          <a:xfrm>
            <a:off x="1588" y="533400"/>
            <a:ext cx="9142412" cy="7064375"/>
          </a:xfrm>
          <a:prstGeom prst="rect">
            <a:avLst/>
          </a:prstGeom>
          <a:noFill/>
          <a:ln w="9525">
            <a:noFill/>
            <a:miter lim="800000"/>
            <a:headEnd/>
            <a:tailEnd/>
          </a:ln>
        </p:spPr>
      </p:pic>
      <p:sp>
        <p:nvSpPr>
          <p:cNvPr id="21507" name="Rectangle 2"/>
          <p:cNvSpPr>
            <a:spLocks noChangeArrowheads="1"/>
          </p:cNvSpPr>
          <p:nvPr/>
        </p:nvSpPr>
        <p:spPr bwMode="auto">
          <a:xfrm>
            <a:off x="296863" y="304800"/>
            <a:ext cx="8534400" cy="762000"/>
          </a:xfrm>
          <a:prstGeom prst="rect">
            <a:avLst/>
          </a:prstGeom>
          <a:noFill/>
          <a:ln w="9525">
            <a:noFill/>
            <a:miter lim="800000"/>
            <a:headEnd/>
            <a:tailEnd/>
          </a:ln>
        </p:spPr>
        <p:txBody>
          <a:bodyPr anchor="ctr"/>
          <a:lstStyle/>
          <a:p>
            <a:pPr algn="ctr"/>
            <a:r>
              <a:rPr lang="en-US" altLang="en-US" sz="2000" b="1">
                <a:cs typeface="Arial" pitchFamily="34" charset="0"/>
              </a:rPr>
              <a:t>Primary Outcome By Treatment Group and Baseline Subgroups</a:t>
            </a:r>
          </a:p>
        </p:txBody>
      </p:sp>
    </p:spTree>
  </p:cSld>
  <p:clrMapOvr>
    <a:masterClrMapping/>
  </p:clrMapOvr>
  <p:transition spd="med"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36" name="Rectangle 168"/>
          <p:cNvSpPr>
            <a:spLocks noGrp="1"/>
          </p:cNvSpPr>
          <p:nvPr>
            <p:ph type="title" idx="4294967295"/>
          </p:nvPr>
        </p:nvSpPr>
        <p:spPr bwMode="auto">
          <a:xfrm>
            <a:off x="477837" y="311150"/>
            <a:ext cx="8229600" cy="1143000"/>
          </a:xfrm>
        </p:spPr>
        <p:txBody>
          <a:bodyPr wrap="square" lIns="91440" tIns="45720" rIns="91440" bIns="45720" numCol="1" anchorCtr="0" compatLnSpc="1">
            <a:prstTxWarp prst="textNoShape">
              <a:avLst/>
            </a:prstTxWarp>
          </a:bodyPr>
          <a:lstStyle/>
          <a:p>
            <a:pPr algn="ctr">
              <a:defRPr/>
            </a:pPr>
            <a:r>
              <a:rPr lang="en-US" sz="2800" smtClean="0">
                <a:effectLst/>
                <a:latin typeface="Arial" charset="0"/>
              </a:rPr>
              <a:t>Comparison of ACCORD subgroup results with those from prior fibrate studies</a:t>
            </a:r>
          </a:p>
        </p:txBody>
      </p:sp>
      <p:graphicFrame>
        <p:nvGraphicFramePr>
          <p:cNvPr id="34997" name="Group 181"/>
          <p:cNvGraphicFramePr>
            <a:graphicFrameLocks noGrp="1"/>
          </p:cNvGraphicFramePr>
          <p:nvPr/>
        </p:nvGraphicFramePr>
        <p:xfrm>
          <a:off x="1752600" y="1676400"/>
          <a:ext cx="5943600" cy="4179888"/>
        </p:xfrm>
        <a:graphic>
          <a:graphicData uri="http://schemas.openxmlformats.org/drawingml/2006/table">
            <a:tbl>
              <a:tblPr/>
              <a:tblGrid>
                <a:gridCol w="1477963"/>
                <a:gridCol w="1673225"/>
                <a:gridCol w="1395412"/>
                <a:gridCol w="1397000"/>
              </a:tblGrid>
              <a:tr h="909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Trial</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(Drug)</a:t>
                      </a:r>
                      <a:endParaRPr kumimoji="0" lang="en-US" sz="14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Primary Endpoint: Entire Cohort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(P-value)</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Lipid Subgroup Criterion</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Primary Endpoint: Subgroup</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6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HHS</a:t>
                      </a:r>
                      <a:r>
                        <a:rPr kumimoji="0" lang="en-US" sz="18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a:t>
                      </a:r>
                      <a:r>
                        <a:rPr kumimoji="0" lang="en-US" sz="16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(Gemfibrozil)</a:t>
                      </a:r>
                      <a:endParaRPr kumimoji="0" lang="en-US" sz="16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-34%    (0.02)</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TG &gt; 200 mg/dl</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LDL-C/HDL-C &gt; 5.0</a:t>
                      </a:r>
                      <a:endParaRPr kumimoji="0" lang="da-DK"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-71%</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BIP</a:t>
                      </a:r>
                      <a:r>
                        <a:rPr kumimoji="0" lang="en-US" sz="18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a:t>
                      </a:r>
                      <a:endParaRPr kumimoji="0" lang="en-US" sz="1800" b="0" i="0" u="none" strike="noStrike" cap="none" normalizeH="0" baseline="0" smtClean="0">
                        <a:ln>
                          <a:noFill/>
                        </a:ln>
                        <a:solidFill>
                          <a:schemeClr val="tx1"/>
                        </a:solidFill>
                        <a:effectLst/>
                        <a:latin typeface="Arial" charset="0"/>
                        <a:ea typeface="MS Mincho"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(Bezafibrate)</a:t>
                      </a:r>
                      <a:endParaRPr kumimoji="0" lang="en-US" sz="16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-7.3%    (0.24)</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TG </a:t>
                      </a:r>
                      <a:r>
                        <a:rPr kumimoji="0" lang="en-US" sz="1400" b="0" i="0" u="sng" strike="noStrike" cap="none" normalizeH="0" baseline="0" smtClean="0">
                          <a:ln>
                            <a:noFill/>
                          </a:ln>
                          <a:solidFill>
                            <a:schemeClr val="tx1"/>
                          </a:solidFill>
                          <a:effectLst/>
                          <a:latin typeface="Times New Roman" pitchFamily="18" charset="0"/>
                          <a:ea typeface="MS Mincho" charset="-128"/>
                          <a:cs typeface="Times New Roman" pitchFamily="18" charset="0"/>
                        </a:rPr>
                        <a:t>&gt;</a:t>
                      </a: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200 mg/dl</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-39.5%</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8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FIELD</a:t>
                      </a:r>
                      <a:endParaRPr kumimoji="0" lang="en-US" sz="1800" b="0" i="0" u="none" strike="noStrike" cap="none" normalizeH="0" baseline="0" smtClean="0">
                        <a:ln>
                          <a:noFill/>
                        </a:ln>
                        <a:solidFill>
                          <a:schemeClr val="tx1"/>
                        </a:solidFill>
                        <a:effectLst/>
                        <a:latin typeface="Arial" charset="0"/>
                        <a:ea typeface="MS Mincho"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(Fenofibrate)</a:t>
                      </a:r>
                      <a:endParaRPr kumimoji="0" lang="en-US" sz="16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-11%     (0.16)</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TG </a:t>
                      </a:r>
                      <a:r>
                        <a:rPr kumimoji="0" lang="da-DK" sz="1400" b="0" i="0" u="sng" strike="noStrike" cap="none" normalizeH="0" baseline="0" smtClean="0">
                          <a:ln>
                            <a:noFill/>
                          </a:ln>
                          <a:solidFill>
                            <a:schemeClr val="tx1"/>
                          </a:solidFill>
                          <a:effectLst/>
                          <a:latin typeface="Times New Roman" pitchFamily="18" charset="0"/>
                          <a:ea typeface="MS Mincho" charset="-128"/>
                          <a:cs typeface="Times New Roman" pitchFamily="18" charset="0"/>
                        </a:rPr>
                        <a:t>&gt;</a:t>
                      </a: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204 mg/dl</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HDL-C &lt; 42 mg/dl</a:t>
                      </a:r>
                      <a:endParaRPr kumimoji="0" lang="da-DK"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-27%</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9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ea typeface="MS Mincho" charset="-128"/>
                          <a:cs typeface="Times New Roman" pitchFamily="18" charset="0"/>
                        </a:rPr>
                        <a:t>ACCORD</a:t>
                      </a:r>
                      <a:endParaRPr kumimoji="0" lang="en-US" sz="1800" b="0" i="0" u="none" strike="noStrike" cap="none" normalizeH="0" baseline="0" smtClean="0">
                        <a:ln>
                          <a:noFill/>
                        </a:ln>
                        <a:solidFill>
                          <a:schemeClr val="tx1"/>
                        </a:solidFill>
                        <a:effectLst/>
                        <a:latin typeface="Arial" charset="0"/>
                        <a:ea typeface="MS Mincho"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(Fenofibrate)</a:t>
                      </a:r>
                      <a:endParaRPr kumimoji="0" lang="en-US" sz="16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-8%     (0.32)</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TG </a:t>
                      </a:r>
                      <a:r>
                        <a:rPr kumimoji="0" lang="da-DK" sz="1400" b="0" i="0" u="sng" strike="noStrike" cap="none" normalizeH="0" baseline="0" smtClean="0">
                          <a:ln>
                            <a:noFill/>
                          </a:ln>
                          <a:solidFill>
                            <a:schemeClr val="tx1"/>
                          </a:solidFill>
                          <a:effectLst/>
                          <a:latin typeface="Times New Roman" pitchFamily="18" charset="0"/>
                          <a:ea typeface="MS Mincho" charset="-128"/>
                          <a:cs typeface="Times New Roman" pitchFamily="18" charset="0"/>
                        </a:rPr>
                        <a:t>&gt;</a:t>
                      </a: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204 mg/dl</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HDL-C </a:t>
                      </a:r>
                      <a:r>
                        <a:rPr kumimoji="0" lang="da-DK" sz="1400" b="0" i="0" u="sng" strike="noStrike" cap="none" normalizeH="0" baseline="0" smtClean="0">
                          <a:ln>
                            <a:noFill/>
                          </a:ln>
                          <a:solidFill>
                            <a:schemeClr val="tx1"/>
                          </a:solidFill>
                          <a:effectLst/>
                          <a:latin typeface="Times New Roman" pitchFamily="18" charset="0"/>
                          <a:ea typeface="MS Mincho" charset="-128"/>
                          <a:cs typeface="Times New Roman" pitchFamily="18" charset="0"/>
                        </a:rPr>
                        <a:t>&lt;</a:t>
                      </a:r>
                      <a:r>
                        <a:rPr kumimoji="0" lang="da-DK"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34 mg/dl</a:t>
                      </a:r>
                      <a:endParaRPr kumimoji="0" lang="da-DK"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MS Mincho" charset="-128"/>
                          <a:cs typeface="Times New Roman" pitchFamily="18" charset="0"/>
                        </a:rPr>
                        <a:t>     -31% </a:t>
                      </a:r>
                      <a:endParaRPr kumimoji="0" lang="en-US" sz="1400" b="0" i="0" u="none" strike="noStrike" cap="none" normalizeH="0" baseline="0" smtClean="0">
                        <a:ln>
                          <a:noFill/>
                        </a:ln>
                        <a:solidFill>
                          <a:schemeClr val="tx1"/>
                        </a:solidFill>
                        <a:effectLst/>
                        <a:latin typeface="Arial" charset="0"/>
                        <a:ea typeface="MS Mincho"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
          <p:cNvSpPr>
            <a:spLocks noGrp="1"/>
          </p:cNvSpPr>
          <p:nvPr>
            <p:ph idx="1"/>
          </p:nvPr>
        </p:nvSpPr>
        <p:spPr/>
        <p:txBody>
          <a:bodyPr/>
          <a:lstStyle/>
          <a:p>
            <a:pPr>
              <a:buFont typeface="Wingdings 3" pitchFamily="18" charset="2"/>
              <a:buNone/>
            </a:pPr>
            <a:r>
              <a:rPr lang="en-US" smtClean="0">
                <a:latin typeface="Arial" pitchFamily="34" charset="0"/>
                <a:cs typeface="Arial" pitchFamily="34" charset="0"/>
              </a:rPr>
              <a:t>Dr. Ginsberg reports receiving </a:t>
            </a:r>
          </a:p>
          <a:p>
            <a:pPr lvl="1">
              <a:spcBef>
                <a:spcPts val="1200"/>
              </a:spcBef>
              <a:spcAft>
                <a:spcPts val="1200"/>
              </a:spcAft>
            </a:pPr>
            <a:r>
              <a:rPr lang="en-US" smtClean="0">
                <a:latin typeface="Arial" pitchFamily="34" charset="0"/>
                <a:cs typeface="Arial" pitchFamily="34" charset="0"/>
              </a:rPr>
              <a:t>Consulting fees from Merck, Merck Schering Plough, Bristol-Myers Squibb, AstraZeneca, Abbott, Roche, Isis/Genzyme, GlaxoSmithKline, Novartis, Pfizer, and Regeneron/ SanofiAventis. </a:t>
            </a:r>
          </a:p>
          <a:p>
            <a:pPr lvl="1">
              <a:spcBef>
                <a:spcPts val="1200"/>
              </a:spcBef>
              <a:spcAft>
                <a:spcPts val="1200"/>
              </a:spcAft>
            </a:pPr>
            <a:r>
              <a:rPr lang="en-US" smtClean="0">
                <a:latin typeface="Arial" pitchFamily="34" charset="0"/>
                <a:cs typeface="Arial" pitchFamily="34" charset="0"/>
              </a:rPr>
              <a:t>Grant support from Merck, ISIS/Genzyme, Roche, and AstraZeneca.</a:t>
            </a:r>
          </a:p>
        </p:txBody>
      </p:sp>
      <p:sp>
        <p:nvSpPr>
          <p:cNvPr id="3" name="Title 2"/>
          <p:cNvSpPr>
            <a:spLocks noGrp="1"/>
          </p:cNvSpPr>
          <p:nvPr>
            <p:ph type="title"/>
          </p:nvPr>
        </p:nvSpPr>
        <p:spPr/>
        <p:txBody>
          <a:bodyPr/>
          <a:lstStyle/>
          <a:p>
            <a:pPr>
              <a:defRPr/>
            </a:pPr>
            <a:r>
              <a:rPr lang="en-US" sz="3200" dirty="0" smtClean="0">
                <a:solidFill>
                  <a:schemeClr val="tx1"/>
                </a:solidFill>
                <a:latin typeface="Arial" pitchFamily="34" charset="0"/>
                <a:cs typeface="Arial" pitchFamily="34" charset="0"/>
              </a:rPr>
              <a:t>Disclosure</a:t>
            </a:r>
            <a:endParaRPr lang="en-US" sz="3200" dirty="0">
              <a:solidFill>
                <a:schemeClr val="tx1"/>
              </a:solidFill>
              <a:latin typeface="Arial" pitchFamily="34" charset="0"/>
              <a:cs typeface="Arial" pitchFamily="34" charset="0"/>
            </a:endParaRPr>
          </a:p>
        </p:txBody>
      </p:sp>
    </p:spTree>
  </p:cSld>
  <p:clrMapOvr>
    <a:masterClrMapping/>
  </p:clrMapOvr>
  <p:transition spd="med"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3400" y="185738"/>
            <a:ext cx="7772400" cy="728662"/>
          </a:xfrm>
          <a:prstGeom prst="rect">
            <a:avLst/>
          </a:prstGeom>
          <a:noFill/>
          <a:ln w="9525">
            <a:noFill/>
            <a:miter lim="800000"/>
            <a:headEnd/>
            <a:tailEnd/>
          </a:ln>
        </p:spPr>
        <p:txBody>
          <a:bodyPr anchor="ctr"/>
          <a:lstStyle/>
          <a:p>
            <a:pPr algn="ctr"/>
            <a:r>
              <a:rPr lang="en-US" altLang="en-US" sz="3200" b="1">
                <a:cs typeface="Arial" pitchFamily="34" charset="0"/>
              </a:rPr>
              <a:t>Conclusion (1)</a:t>
            </a:r>
          </a:p>
        </p:txBody>
      </p:sp>
      <p:sp>
        <p:nvSpPr>
          <p:cNvPr id="23555" name="Rectangle 3"/>
          <p:cNvSpPr>
            <a:spLocks noChangeArrowheads="1"/>
          </p:cNvSpPr>
          <p:nvPr/>
        </p:nvSpPr>
        <p:spPr bwMode="auto">
          <a:xfrm>
            <a:off x="176213" y="1285875"/>
            <a:ext cx="8953500" cy="5114925"/>
          </a:xfrm>
          <a:prstGeom prst="rect">
            <a:avLst/>
          </a:prstGeom>
          <a:noFill/>
          <a:ln w="9525">
            <a:noFill/>
            <a:miter lim="800000"/>
            <a:headEnd/>
            <a:tailEnd/>
          </a:ln>
        </p:spPr>
        <p:txBody>
          <a:bodyPr/>
          <a:lstStyle/>
          <a:p>
            <a:pPr marL="398463" indent="-347663">
              <a:lnSpc>
                <a:spcPct val="150000"/>
              </a:lnSpc>
              <a:spcAft>
                <a:spcPts val="1200"/>
              </a:spcAft>
              <a:buClr>
                <a:srgbClr val="00FFFF"/>
              </a:buClr>
              <a:buFontTx/>
              <a:buChar char="•"/>
            </a:pPr>
            <a:r>
              <a:rPr lang="en-US" sz="2600" b="1">
                <a:cs typeface="Arial" pitchFamily="34" charset="0"/>
              </a:rPr>
              <a:t>ACCORD Lipid does not support use of the combination of fenofibrate and simvastatin compared to simvastatin alone to reduce CVD events in the majority of patients with T2DM who have HDL-C and TG levels that are close to the normal range</a:t>
            </a:r>
          </a:p>
          <a:p>
            <a:pPr marL="398463" indent="-347663">
              <a:lnSpc>
                <a:spcPct val="200000"/>
              </a:lnSpc>
              <a:buClr>
                <a:srgbClr val="00FFFF"/>
              </a:buClr>
            </a:pPr>
            <a:endParaRPr lang="en-US" sz="2600" b="1">
              <a:cs typeface="Arial" pitchFamily="34" charset="0"/>
            </a:endParaRPr>
          </a:p>
          <a:p>
            <a:pPr marL="398463" indent="-347663">
              <a:buClr>
                <a:srgbClr val="00FFFF"/>
              </a:buClr>
              <a:buFontTx/>
              <a:buChar char="•"/>
            </a:pPr>
            <a:endParaRPr lang="en-US" altLang="en-US" sz="2600">
              <a:cs typeface="Arial" pitchFamily="34" charset="0"/>
            </a:endParaRPr>
          </a:p>
          <a:p>
            <a:pPr marL="398463" indent="-347663">
              <a:buClr>
                <a:srgbClr val="00FFFF"/>
              </a:buClr>
              <a:buFontTx/>
              <a:buChar char="•"/>
            </a:pPr>
            <a:endParaRPr lang="en-US" altLang="en-US" sz="2600">
              <a:cs typeface="Arial" pitchFamily="34" charset="0"/>
            </a:endParaRPr>
          </a:p>
        </p:txBody>
      </p:sp>
    </p:spTree>
  </p:cSld>
  <p:clrMapOvr>
    <a:masterClrMapping/>
  </p:clrMapOvr>
  <p:transition spd="med"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533400" y="185738"/>
            <a:ext cx="7772400" cy="728662"/>
          </a:xfrm>
          <a:prstGeom prst="rect">
            <a:avLst/>
          </a:prstGeom>
          <a:noFill/>
          <a:ln w="9525">
            <a:noFill/>
            <a:miter lim="800000"/>
            <a:headEnd/>
            <a:tailEnd/>
          </a:ln>
        </p:spPr>
        <p:txBody>
          <a:bodyPr anchor="ctr"/>
          <a:lstStyle/>
          <a:p>
            <a:pPr algn="ctr"/>
            <a:r>
              <a:rPr lang="en-US" altLang="en-US" sz="3200" b="1">
                <a:cs typeface="Arial" pitchFamily="34" charset="0"/>
              </a:rPr>
              <a:t>Conclusion (2)</a:t>
            </a:r>
          </a:p>
        </p:txBody>
      </p:sp>
      <p:sp>
        <p:nvSpPr>
          <p:cNvPr id="24579" name="Rectangle 3"/>
          <p:cNvSpPr>
            <a:spLocks noChangeArrowheads="1"/>
          </p:cNvSpPr>
          <p:nvPr/>
        </p:nvSpPr>
        <p:spPr bwMode="auto">
          <a:xfrm>
            <a:off x="190500" y="1371600"/>
            <a:ext cx="8953500" cy="5114925"/>
          </a:xfrm>
          <a:prstGeom prst="rect">
            <a:avLst/>
          </a:prstGeom>
          <a:noFill/>
          <a:ln w="9525">
            <a:noFill/>
            <a:miter lim="800000"/>
            <a:headEnd/>
            <a:tailEnd/>
          </a:ln>
        </p:spPr>
        <p:txBody>
          <a:bodyPr/>
          <a:lstStyle/>
          <a:p>
            <a:pPr marL="398463" indent="-347663">
              <a:lnSpc>
                <a:spcPct val="150000"/>
              </a:lnSpc>
              <a:spcAft>
                <a:spcPts val="1200"/>
              </a:spcAft>
              <a:buClr>
                <a:srgbClr val="00FFFF"/>
              </a:buClr>
              <a:buFontTx/>
              <a:buChar char="•"/>
            </a:pPr>
            <a:r>
              <a:rPr lang="en-US" altLang="en-US" sz="2600" b="1">
                <a:cs typeface="Arial" pitchFamily="34" charset="0"/>
              </a:rPr>
              <a:t>Subgroup analyses suggesting heterogeneity in response to combination therapy by gender and by the presence of significant dyslipidemia require further investigation</a:t>
            </a:r>
          </a:p>
          <a:p>
            <a:pPr marL="398463" indent="-347663">
              <a:buClr>
                <a:srgbClr val="00FFFF"/>
              </a:buClr>
              <a:buFontTx/>
              <a:buChar char="•"/>
            </a:pPr>
            <a:endParaRPr lang="en-US" altLang="en-US" sz="2600">
              <a:cs typeface="Arial" pitchFamily="34" charset="0"/>
            </a:endParaRPr>
          </a:p>
        </p:txBody>
      </p:sp>
    </p:spTree>
  </p:cSld>
  <p:clrMapOvr>
    <a:masterClrMapping/>
  </p:clrMapOvr>
  <p:transition spd="med"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533400" y="185738"/>
            <a:ext cx="7772400" cy="728662"/>
          </a:xfrm>
          <a:prstGeom prst="rect">
            <a:avLst/>
          </a:prstGeom>
          <a:noFill/>
          <a:ln w="9525">
            <a:noFill/>
            <a:miter lim="800000"/>
            <a:headEnd/>
            <a:tailEnd/>
          </a:ln>
        </p:spPr>
        <p:txBody>
          <a:bodyPr anchor="ctr"/>
          <a:lstStyle/>
          <a:p>
            <a:pPr algn="ctr"/>
            <a:r>
              <a:rPr lang="en-US" altLang="en-US" sz="2800" b="1">
                <a:cs typeface="Arial" pitchFamily="34" charset="0"/>
              </a:rPr>
              <a:t>ACCORD Study Design</a:t>
            </a:r>
          </a:p>
        </p:txBody>
      </p:sp>
      <p:sp>
        <p:nvSpPr>
          <p:cNvPr id="7171" name="Rectangle 3"/>
          <p:cNvSpPr>
            <a:spLocks noChangeArrowheads="1"/>
          </p:cNvSpPr>
          <p:nvPr/>
        </p:nvSpPr>
        <p:spPr bwMode="auto">
          <a:xfrm>
            <a:off x="190500" y="1371600"/>
            <a:ext cx="8953500" cy="5114925"/>
          </a:xfrm>
          <a:prstGeom prst="rect">
            <a:avLst/>
          </a:prstGeom>
          <a:noFill/>
          <a:ln w="9525">
            <a:noFill/>
            <a:miter lim="800000"/>
            <a:headEnd/>
            <a:tailEnd/>
          </a:ln>
        </p:spPr>
        <p:txBody>
          <a:bodyPr/>
          <a:lstStyle/>
          <a:p>
            <a:pPr marL="398463" indent="-347663">
              <a:buClr>
                <a:srgbClr val="00FFFF"/>
              </a:buClr>
              <a:buFontTx/>
              <a:buChar char="•"/>
            </a:pPr>
            <a:r>
              <a:rPr lang="en-US" sz="2200">
                <a:cs typeface="Arial" pitchFamily="34" charset="0"/>
              </a:rPr>
              <a:t>Designed to independently test three medical strategies to reduce cardiovascular disease in diabetic patients</a:t>
            </a:r>
          </a:p>
          <a:p>
            <a:pPr marL="398463" indent="-347663">
              <a:buClr>
                <a:srgbClr val="00FFFF"/>
              </a:buClr>
              <a:buFontTx/>
              <a:buChar char="•"/>
            </a:pPr>
            <a:endParaRPr lang="en-US" sz="2200">
              <a:cs typeface="Arial" pitchFamily="34" charset="0"/>
            </a:endParaRPr>
          </a:p>
          <a:p>
            <a:pPr marL="1033463" lvl="1" indent="-285750">
              <a:buClr>
                <a:srgbClr val="00FFFF"/>
              </a:buClr>
              <a:buFont typeface="Arial" pitchFamily="34" charset="0"/>
              <a:buChar char="•"/>
            </a:pPr>
            <a:r>
              <a:rPr lang="en-US" altLang="en-US" sz="2200" b="1">
                <a:cs typeface="Arial" pitchFamily="34" charset="0"/>
              </a:rPr>
              <a:t>Lipid Trial question</a:t>
            </a:r>
            <a:r>
              <a:rPr lang="en-US" altLang="en-US" sz="2200">
                <a:cs typeface="Arial" pitchFamily="34" charset="0"/>
              </a:rPr>
              <a:t>: </a:t>
            </a:r>
            <a:r>
              <a:rPr lang="en-US" sz="2200">
                <a:cs typeface="Arial" pitchFamily="34" charset="0"/>
              </a:rPr>
              <a:t>whether combination therapy with a statin plus a fibrate would reduce cardiovascular disease compared to</a:t>
            </a:r>
            <a:r>
              <a:rPr lang="en-US" sz="2200">
                <a:solidFill>
                  <a:srgbClr val="FFFF00"/>
                </a:solidFill>
                <a:cs typeface="Arial" pitchFamily="34" charset="0"/>
              </a:rPr>
              <a:t> </a:t>
            </a:r>
            <a:r>
              <a:rPr lang="en-US" sz="2200">
                <a:cs typeface="Arial" pitchFamily="34" charset="0"/>
              </a:rPr>
              <a:t>statin monotherapy in people with type 2 diabetes mellitus at high risk for cardiovascular disease.</a:t>
            </a:r>
          </a:p>
          <a:p>
            <a:pPr marL="1033463" lvl="1" indent="-285750">
              <a:buClr>
                <a:srgbClr val="00FFFF"/>
              </a:buClr>
            </a:pPr>
            <a:endParaRPr lang="en-US" altLang="en-US" sz="2200">
              <a:cs typeface="Arial" pitchFamily="34" charset="0"/>
            </a:endParaRPr>
          </a:p>
          <a:p>
            <a:pPr marL="398463" indent="-347663">
              <a:buClr>
                <a:srgbClr val="00FFFF"/>
              </a:buClr>
              <a:buFontTx/>
              <a:buChar char="•"/>
            </a:pPr>
            <a:r>
              <a:rPr lang="en-US" altLang="en-US" sz="2200">
                <a:cs typeface="Arial" pitchFamily="34" charset="0"/>
              </a:rPr>
              <a:t>Randomized, placebo-controlled, double-blind clinical trial conducted in 77 clinical sites in the U.S. and Canada</a:t>
            </a:r>
          </a:p>
          <a:p>
            <a:pPr marL="398463" indent="-347663">
              <a:buClr>
                <a:srgbClr val="00FFFF"/>
              </a:buClr>
            </a:pPr>
            <a:endParaRPr lang="en-US" altLang="en-US" sz="2200">
              <a:cs typeface="Arial" pitchFamily="34" charset="0"/>
            </a:endParaRPr>
          </a:p>
        </p:txBody>
      </p:sp>
    </p:spTree>
  </p:cSld>
  <p:clrMapOvr>
    <a:masterClrMapping/>
  </p:clrMapOvr>
  <p:transition spd="med" advClick="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3400" y="185738"/>
            <a:ext cx="7772400" cy="728662"/>
          </a:xfrm>
          <a:prstGeom prst="rect">
            <a:avLst/>
          </a:prstGeom>
          <a:noFill/>
          <a:ln w="9525">
            <a:noFill/>
            <a:miter lim="800000"/>
            <a:headEnd/>
            <a:tailEnd/>
          </a:ln>
        </p:spPr>
        <p:txBody>
          <a:bodyPr anchor="ctr"/>
          <a:lstStyle/>
          <a:p>
            <a:pPr algn="ctr"/>
            <a:r>
              <a:rPr lang="en-US" altLang="en-US" sz="2800" b="1">
                <a:cs typeface="Arial" pitchFamily="34" charset="0"/>
              </a:rPr>
              <a:t>ACCORD Study Design</a:t>
            </a:r>
          </a:p>
        </p:txBody>
      </p:sp>
      <p:sp>
        <p:nvSpPr>
          <p:cNvPr id="8195" name="Rectangle 3"/>
          <p:cNvSpPr>
            <a:spLocks noChangeArrowheads="1"/>
          </p:cNvSpPr>
          <p:nvPr/>
        </p:nvSpPr>
        <p:spPr bwMode="auto">
          <a:xfrm>
            <a:off x="176213" y="762000"/>
            <a:ext cx="8953500" cy="5114925"/>
          </a:xfrm>
          <a:prstGeom prst="rect">
            <a:avLst/>
          </a:prstGeom>
          <a:noFill/>
          <a:ln w="9525">
            <a:noFill/>
            <a:miter lim="800000"/>
            <a:headEnd/>
            <a:tailEnd/>
          </a:ln>
        </p:spPr>
        <p:txBody>
          <a:bodyPr/>
          <a:lstStyle/>
          <a:p>
            <a:pPr marL="398463" indent="-347663">
              <a:buClr>
                <a:srgbClr val="00FFFF"/>
              </a:buClr>
            </a:pPr>
            <a:endParaRPr lang="en-US" altLang="en-US" sz="2200">
              <a:cs typeface="Arial" pitchFamily="34" charset="0"/>
            </a:endParaRPr>
          </a:p>
          <a:p>
            <a:pPr marL="398463" indent="-347663">
              <a:buClr>
                <a:srgbClr val="00FFFF"/>
              </a:buClr>
              <a:buFontTx/>
              <a:buChar char="•"/>
            </a:pPr>
            <a:r>
              <a:rPr lang="en-US" altLang="en-US" sz="2200">
                <a:cs typeface="Arial" pitchFamily="34" charset="0"/>
              </a:rPr>
              <a:t>Overall ACCORD Glycemia Trial: 10,251 participants</a:t>
            </a:r>
          </a:p>
          <a:p>
            <a:pPr marL="398463" indent="-347663">
              <a:buClr>
                <a:srgbClr val="00FFFF"/>
              </a:buClr>
            </a:pPr>
            <a:endParaRPr lang="en-US" altLang="en-US" sz="2200">
              <a:cs typeface="Arial" pitchFamily="34" charset="0"/>
            </a:endParaRPr>
          </a:p>
          <a:p>
            <a:pPr marL="1033463" lvl="1" indent="-285750">
              <a:buClr>
                <a:srgbClr val="00FFFF"/>
              </a:buClr>
              <a:buFontTx/>
              <a:buChar char="•"/>
            </a:pPr>
            <a:r>
              <a:rPr lang="en-US" altLang="en-US" sz="2200" b="1">
                <a:cs typeface="Arial" pitchFamily="34" charset="0"/>
              </a:rPr>
              <a:t>Lipid Trial:</a:t>
            </a:r>
            <a:r>
              <a:rPr lang="en-US" altLang="en-US" sz="2200">
                <a:cs typeface="Arial" pitchFamily="34" charset="0"/>
              </a:rPr>
              <a:t> 5,518 in Lipid Trial </a:t>
            </a:r>
          </a:p>
          <a:p>
            <a:pPr marL="1490663" lvl="2" indent="-285750">
              <a:buClr>
                <a:srgbClr val="00FFFF"/>
              </a:buClr>
              <a:buFontTx/>
              <a:buChar char="•"/>
            </a:pPr>
            <a:r>
              <a:rPr lang="en-US" altLang="en-US" sz="2200">
                <a:cs typeface="Arial" pitchFamily="34" charset="0"/>
              </a:rPr>
              <a:t>2765 randomized to fenofibrate</a:t>
            </a:r>
          </a:p>
          <a:p>
            <a:pPr marL="1490663" lvl="2" indent="-285750">
              <a:buClr>
                <a:srgbClr val="00FFFF"/>
              </a:buClr>
              <a:buFontTx/>
              <a:buChar char="•"/>
            </a:pPr>
            <a:r>
              <a:rPr lang="en-US" altLang="en-US" sz="2200">
                <a:cs typeface="Arial" pitchFamily="34" charset="0"/>
              </a:rPr>
              <a:t>2753 randomized to placebo</a:t>
            </a:r>
          </a:p>
          <a:p>
            <a:pPr marL="1033463" lvl="1" indent="-285750">
              <a:buClr>
                <a:srgbClr val="00FFFF"/>
              </a:buClr>
            </a:pPr>
            <a:endParaRPr lang="en-US" altLang="en-US" sz="2200">
              <a:cs typeface="Arial" pitchFamily="34" charset="0"/>
            </a:endParaRPr>
          </a:p>
          <a:p>
            <a:pPr marL="398463" indent="-347663">
              <a:buClr>
                <a:srgbClr val="00FFFF"/>
              </a:buClr>
              <a:buFontTx/>
              <a:buChar char="•"/>
            </a:pPr>
            <a:r>
              <a:rPr lang="en-US" altLang="en-US" sz="2200">
                <a:cs typeface="Arial" pitchFamily="34" charset="0"/>
              </a:rPr>
              <a:t>Primary Outcome: First occurrence of a major cardiovascular event (nonfatal MI, nonfatal stroke, cardiovascular death)</a:t>
            </a:r>
          </a:p>
          <a:p>
            <a:pPr marL="398463" indent="-347663">
              <a:buClr>
                <a:srgbClr val="00FFFF"/>
              </a:buClr>
              <a:buFontTx/>
              <a:buChar char="•"/>
            </a:pPr>
            <a:endParaRPr lang="en-US" altLang="en-US" i="1"/>
          </a:p>
          <a:p>
            <a:pPr marL="398463" indent="-347663">
              <a:buClr>
                <a:srgbClr val="00FFFF"/>
              </a:buClr>
              <a:buFontTx/>
              <a:buChar char="•"/>
            </a:pPr>
            <a:r>
              <a:rPr lang="en-US" altLang="en-US" sz="2200"/>
              <a:t>87% power to detect a 20% reduction in event rate, assuming placebo rate of 2.4%/yr and 5.6 yrs follow-up in participants  without events.</a:t>
            </a:r>
          </a:p>
          <a:p>
            <a:pPr marL="398463" indent="-347663">
              <a:buClr>
                <a:srgbClr val="00FFFF"/>
              </a:buClr>
              <a:buFontTx/>
              <a:buChar char="•"/>
            </a:pPr>
            <a:endParaRPr lang="en-US" altLang="en-US" sz="2200">
              <a:cs typeface="Arial" pitchFamily="34" charset="0"/>
            </a:endParaRPr>
          </a:p>
          <a:p>
            <a:pPr marL="398463" indent="-347663">
              <a:buClr>
                <a:srgbClr val="00FFFF"/>
              </a:buClr>
              <a:buFontTx/>
              <a:buChar char="•"/>
            </a:pPr>
            <a:endParaRPr lang="en-US" altLang="en-US" sz="2200">
              <a:cs typeface="Arial" pitchFamily="34" charset="0"/>
            </a:endParaRPr>
          </a:p>
          <a:p>
            <a:pPr marL="398463" indent="-347663">
              <a:buClr>
                <a:srgbClr val="00FFFF"/>
              </a:buClr>
              <a:buFontTx/>
              <a:buChar char="•"/>
            </a:pPr>
            <a:endParaRPr lang="en-US" altLang="en-US" sz="2200">
              <a:cs typeface="Arial" pitchFamily="34" charset="0"/>
            </a:endParaRPr>
          </a:p>
        </p:txBody>
      </p:sp>
    </p:spTree>
  </p:cSld>
  <p:clrMapOvr>
    <a:masterClrMapping/>
  </p:clrMapOvr>
  <p:transition spd="med"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0"/>
            <a:ext cx="7772400" cy="1143000"/>
          </a:xfrm>
          <a:prstGeom prst="rect">
            <a:avLst/>
          </a:prstGeom>
          <a:noFill/>
          <a:ln w="9525">
            <a:noFill/>
            <a:miter lim="800000"/>
            <a:headEnd/>
            <a:tailEnd/>
          </a:ln>
        </p:spPr>
        <p:txBody>
          <a:bodyPr anchor="ctr"/>
          <a:lstStyle/>
          <a:p>
            <a:pPr algn="ctr"/>
            <a:r>
              <a:rPr lang="en-US" altLang="en-US" sz="3200" b="1">
                <a:cs typeface="Arial" pitchFamily="34" charset="0"/>
              </a:rPr>
              <a:t>ACCORD Lipid Trial Eligibility</a:t>
            </a:r>
          </a:p>
        </p:txBody>
      </p:sp>
      <p:sp>
        <p:nvSpPr>
          <p:cNvPr id="9219" name="Rectangle 3"/>
          <p:cNvSpPr>
            <a:spLocks noChangeArrowheads="1"/>
          </p:cNvSpPr>
          <p:nvPr/>
        </p:nvSpPr>
        <p:spPr bwMode="auto">
          <a:xfrm>
            <a:off x="609600" y="914400"/>
            <a:ext cx="8305800" cy="5257800"/>
          </a:xfrm>
          <a:prstGeom prst="rect">
            <a:avLst/>
          </a:prstGeom>
          <a:noFill/>
          <a:ln w="9525">
            <a:noFill/>
            <a:miter lim="800000"/>
            <a:headEnd/>
            <a:tailEnd/>
          </a:ln>
        </p:spPr>
        <p:txBody>
          <a:bodyPr/>
          <a:lstStyle/>
          <a:p>
            <a:pPr marL="342900" indent="-342900">
              <a:spcAft>
                <a:spcPts val="1200"/>
              </a:spcAft>
              <a:buClr>
                <a:srgbClr val="00FFFF"/>
              </a:buClr>
              <a:buFontTx/>
              <a:buChar char="•"/>
            </a:pPr>
            <a:r>
              <a:rPr lang="en-US" altLang="en-US" sz="2300">
                <a:cs typeface="Arial" pitchFamily="34" charset="0"/>
              </a:rPr>
              <a:t>Stable Type 2 Diabetes &gt;3 months</a:t>
            </a:r>
          </a:p>
          <a:p>
            <a:pPr marL="342900" indent="-342900">
              <a:spcAft>
                <a:spcPts val="1200"/>
              </a:spcAft>
              <a:buClr>
                <a:srgbClr val="00FFFF"/>
              </a:buClr>
              <a:buFontTx/>
              <a:buChar char="•"/>
            </a:pPr>
            <a:r>
              <a:rPr lang="en-US" altLang="en-US" sz="2300">
                <a:cs typeface="Arial" pitchFamily="34" charset="0"/>
              </a:rPr>
              <a:t>HbA1c 7.5% to 11%</a:t>
            </a:r>
          </a:p>
          <a:p>
            <a:pPr marL="342900" indent="-342900">
              <a:spcAft>
                <a:spcPts val="1200"/>
              </a:spcAft>
              <a:buClr>
                <a:srgbClr val="00FFFF"/>
              </a:buClr>
              <a:buFontTx/>
              <a:buChar char="•"/>
            </a:pPr>
            <a:r>
              <a:rPr lang="en-US" altLang="en-US" sz="2300">
                <a:cs typeface="Arial" pitchFamily="34" charset="0"/>
              </a:rPr>
              <a:t>High risk of CVD events = clinical </a:t>
            </a:r>
            <a:r>
              <a:rPr lang="en-US" altLang="en-US" sz="2300" u="sng">
                <a:cs typeface="Arial" pitchFamily="34" charset="0"/>
              </a:rPr>
              <a:t>or</a:t>
            </a:r>
            <a:r>
              <a:rPr lang="en-US" altLang="en-US" sz="2300">
                <a:cs typeface="Arial" pitchFamily="34" charset="0"/>
              </a:rPr>
              <a:t> subclinical disease </a:t>
            </a:r>
            <a:r>
              <a:rPr lang="en-US" altLang="en-US" sz="2300" u="sng">
                <a:cs typeface="Arial" pitchFamily="34" charset="0"/>
              </a:rPr>
              <a:t>or</a:t>
            </a:r>
            <a:r>
              <a:rPr lang="en-US" altLang="en-US" sz="2300">
                <a:cs typeface="Arial" pitchFamily="34" charset="0"/>
              </a:rPr>
              <a:t> 2+ risk factors </a:t>
            </a:r>
          </a:p>
          <a:p>
            <a:pPr marL="342900" indent="-342900">
              <a:buClr>
                <a:srgbClr val="00FFFF"/>
              </a:buClr>
              <a:buFontTx/>
              <a:buChar char="•"/>
            </a:pPr>
            <a:r>
              <a:rPr lang="en-US" altLang="en-US" sz="2300">
                <a:cs typeface="Arial" pitchFamily="34" charset="0"/>
              </a:rPr>
              <a:t>Age (limited to &lt;80 years after Vanguard)</a:t>
            </a:r>
          </a:p>
          <a:p>
            <a:pPr marL="742950" lvl="1" indent="-285750">
              <a:buClr>
                <a:srgbClr val="00FFFF"/>
              </a:buClr>
              <a:buFont typeface="Arial" pitchFamily="34" charset="0"/>
              <a:buChar char="•"/>
            </a:pPr>
            <a:r>
              <a:rPr lang="en-US" altLang="en-US">
                <a:cs typeface="Arial" pitchFamily="34" charset="0"/>
              </a:rPr>
              <a:t>	≥ 40 yrs with history of clinical CVD (secondary prevention)</a:t>
            </a:r>
          </a:p>
          <a:p>
            <a:pPr marL="742950" lvl="1" indent="-285750">
              <a:spcAft>
                <a:spcPts val="1200"/>
              </a:spcAft>
              <a:buClr>
                <a:srgbClr val="00FFFF"/>
              </a:buClr>
              <a:buFont typeface="Arial" pitchFamily="34" charset="0"/>
              <a:buChar char="•"/>
            </a:pPr>
            <a:r>
              <a:rPr lang="en-US" altLang="en-US">
                <a:cs typeface="Arial" pitchFamily="34" charset="0"/>
              </a:rPr>
              <a:t>	≥ 55 yrs otherwise</a:t>
            </a:r>
            <a:endParaRPr lang="en-US" altLang="en-US" sz="2300">
              <a:cs typeface="Arial" pitchFamily="34" charset="0"/>
            </a:endParaRPr>
          </a:p>
          <a:p>
            <a:pPr marL="342900" indent="-342900">
              <a:buClr>
                <a:srgbClr val="00FFFF"/>
              </a:buClr>
              <a:buFontTx/>
              <a:buChar char="•"/>
            </a:pPr>
            <a:r>
              <a:rPr lang="en-US" altLang="en-US" sz="2300">
                <a:cs typeface="Arial" pitchFamily="34" charset="0"/>
              </a:rPr>
              <a:t>Lipids</a:t>
            </a:r>
          </a:p>
          <a:p>
            <a:pPr marL="742950" lvl="1" indent="-285750">
              <a:buClr>
                <a:srgbClr val="00FFFF"/>
              </a:buClr>
              <a:buSzPct val="85000"/>
              <a:buFont typeface="Arial" pitchFamily="34" charset="0"/>
              <a:buChar char="•"/>
            </a:pPr>
            <a:r>
              <a:rPr lang="en-US" altLang="en-US">
                <a:cs typeface="Arial" pitchFamily="34" charset="0"/>
              </a:rPr>
              <a:t>	60 </a:t>
            </a:r>
            <a:r>
              <a:rPr lang="en-US" altLang="en-US" u="sng">
                <a:cs typeface="Arial" pitchFamily="34" charset="0"/>
              </a:rPr>
              <a:t>&lt;</a:t>
            </a:r>
            <a:r>
              <a:rPr lang="en-US" altLang="en-US">
                <a:cs typeface="Arial" pitchFamily="34" charset="0"/>
              </a:rPr>
              <a:t> LDL-C </a:t>
            </a:r>
            <a:r>
              <a:rPr lang="en-US" altLang="en-US" u="sng">
                <a:cs typeface="Arial" pitchFamily="34" charset="0"/>
              </a:rPr>
              <a:t>&lt;</a:t>
            </a:r>
            <a:r>
              <a:rPr lang="en-US" altLang="en-US">
                <a:cs typeface="Arial" pitchFamily="34" charset="0"/>
              </a:rPr>
              <a:t> 180 mg/dl</a:t>
            </a:r>
          </a:p>
          <a:p>
            <a:pPr marL="742950" lvl="1" indent="-285750">
              <a:buClr>
                <a:srgbClr val="00FFFF"/>
              </a:buClr>
              <a:buSzPct val="85000"/>
              <a:buFont typeface="Arial" pitchFamily="34" charset="0"/>
              <a:buChar char="•"/>
            </a:pPr>
            <a:r>
              <a:rPr lang="en-US" altLang="en-US">
                <a:cs typeface="Arial" pitchFamily="34" charset="0"/>
              </a:rPr>
              <a:t>	HDL-C &lt; 55 mg/dl for women/Blacks;  &lt; 50 mg/dl otherwise	</a:t>
            </a:r>
          </a:p>
          <a:p>
            <a:pPr marL="742950" lvl="1" indent="-285750">
              <a:buClr>
                <a:srgbClr val="00FFFF"/>
              </a:buClr>
              <a:buSzPct val="85000"/>
              <a:buFont typeface="Arial" pitchFamily="34" charset="0"/>
              <a:buChar char="•"/>
            </a:pPr>
            <a:r>
              <a:rPr lang="en-US" altLang="en-US">
                <a:cs typeface="Arial" pitchFamily="34" charset="0"/>
              </a:rPr>
              <a:t>	Triglycerides &lt; 750 mg/dl if on no therapy;  &lt; 400 mg/dl otherwise</a:t>
            </a:r>
          </a:p>
          <a:p>
            <a:pPr marL="742950" lvl="1" indent="-285750">
              <a:buClr>
                <a:srgbClr val="00FFFF"/>
              </a:buClr>
              <a:buSzPct val="85000"/>
            </a:pPr>
            <a:endParaRPr lang="en-US" altLang="en-US">
              <a:cs typeface="Arial" pitchFamily="34" charset="0"/>
            </a:endParaRPr>
          </a:p>
          <a:p>
            <a:pPr marL="342900" indent="-342900">
              <a:buClr>
                <a:srgbClr val="00FFFF"/>
              </a:buClr>
              <a:buFontTx/>
              <a:buChar char="•"/>
            </a:pPr>
            <a:r>
              <a:rPr lang="en-US" sz="2300">
                <a:cs typeface="Arial" pitchFamily="34" charset="0"/>
              </a:rPr>
              <a:t>No contraindication to either fenofibrate or simvastatin</a:t>
            </a:r>
          </a:p>
        </p:txBody>
      </p:sp>
    </p:spTree>
  </p:cSld>
  <p:clrMapOvr>
    <a:masterClrMapping/>
  </p:clrMapOvr>
  <p:transition spd="med"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4399" y="311150"/>
            <a:ext cx="7391401" cy="838200"/>
          </a:xfrm>
        </p:spPr>
        <p:txBody>
          <a:bodyPr/>
          <a:lstStyle/>
          <a:p>
            <a:pPr algn="ctr" eaLnBrk="1" hangingPunct="1">
              <a:defRPr/>
            </a:pPr>
            <a:r>
              <a:rPr lang="en-US" sz="3200" dirty="0" smtClean="0">
                <a:latin typeface="Arial" pitchFamily="34" charset="0"/>
                <a:cs typeface="Arial" pitchFamily="34" charset="0"/>
              </a:rPr>
              <a:t>ACCORD Lipid Protocol</a:t>
            </a:r>
          </a:p>
        </p:txBody>
      </p:sp>
      <p:sp>
        <p:nvSpPr>
          <p:cNvPr id="10243" name="Rectangle 3"/>
          <p:cNvSpPr>
            <a:spLocks noGrp="1" noChangeArrowheads="1"/>
          </p:cNvSpPr>
          <p:nvPr>
            <p:ph type="body" idx="1"/>
          </p:nvPr>
        </p:nvSpPr>
        <p:spPr>
          <a:xfrm>
            <a:off x="152400" y="1631950"/>
            <a:ext cx="8991600" cy="5378450"/>
          </a:xfrm>
        </p:spPr>
        <p:txBody>
          <a:bodyPr/>
          <a:lstStyle/>
          <a:p>
            <a:pPr eaLnBrk="1" hangingPunct="1">
              <a:spcBef>
                <a:spcPct val="0"/>
              </a:spcBef>
              <a:buClr>
                <a:srgbClr val="00FFFF"/>
              </a:buClr>
            </a:pPr>
            <a:r>
              <a:rPr lang="en-US" sz="2200" smtClean="0">
                <a:latin typeface="Arial" pitchFamily="34" charset="0"/>
                <a:cs typeface="Arial" pitchFamily="34" charset="0"/>
              </a:rPr>
              <a:t>All participants on open-labeled simvastatin, 20 to 40 mg/day</a:t>
            </a:r>
          </a:p>
          <a:p>
            <a:pPr lvl="1" eaLnBrk="1" hangingPunct="1">
              <a:spcBef>
                <a:spcPct val="0"/>
              </a:spcBef>
              <a:buClr>
                <a:srgbClr val="00FFFF"/>
              </a:buClr>
            </a:pPr>
            <a:r>
              <a:rPr lang="en-US" sz="2200" smtClean="0">
                <a:latin typeface="Arial" pitchFamily="34" charset="0"/>
                <a:cs typeface="Arial" pitchFamily="34" charset="0"/>
              </a:rPr>
              <a:t>Simvastatin dose complied with lipid guidelines</a:t>
            </a:r>
          </a:p>
          <a:p>
            <a:pPr lvl="1" eaLnBrk="1" hangingPunct="1">
              <a:spcBef>
                <a:spcPct val="0"/>
              </a:spcBef>
              <a:buClr>
                <a:srgbClr val="00FFFF"/>
              </a:buClr>
            </a:pPr>
            <a:endParaRPr lang="en-US" sz="2200" smtClean="0">
              <a:solidFill>
                <a:srgbClr val="FFFF00"/>
              </a:solidFill>
              <a:latin typeface="Arial" pitchFamily="34" charset="0"/>
              <a:cs typeface="Arial" pitchFamily="34" charset="0"/>
            </a:endParaRPr>
          </a:p>
          <a:p>
            <a:pPr eaLnBrk="1" hangingPunct="1">
              <a:spcBef>
                <a:spcPct val="0"/>
              </a:spcBef>
              <a:buClr>
                <a:srgbClr val="00FFFF"/>
              </a:buClr>
            </a:pPr>
            <a:r>
              <a:rPr lang="en-US" sz="2200" smtClean="0">
                <a:latin typeface="Arial" pitchFamily="34" charset="0"/>
                <a:cs typeface="Arial" pitchFamily="34" charset="0"/>
              </a:rPr>
              <a:t>Patients randomized to double-blind placebo or fenofibrate, 54 to 160mg/day</a:t>
            </a:r>
          </a:p>
          <a:p>
            <a:pPr lvl="1" eaLnBrk="1" hangingPunct="1">
              <a:spcBef>
                <a:spcPct val="0"/>
              </a:spcBef>
              <a:buClr>
                <a:srgbClr val="00FFFF"/>
              </a:buClr>
            </a:pPr>
            <a:r>
              <a:rPr lang="en-US" sz="2200" smtClean="0">
                <a:latin typeface="Arial" pitchFamily="34" charset="0"/>
                <a:cs typeface="Arial" pitchFamily="34" charset="0"/>
              </a:rPr>
              <a:t>Dosing based upon eGFR level</a:t>
            </a:r>
          </a:p>
          <a:p>
            <a:pPr lvl="1" eaLnBrk="1" hangingPunct="1">
              <a:spcBef>
                <a:spcPct val="0"/>
              </a:spcBef>
              <a:buClr>
                <a:srgbClr val="00FFFF"/>
              </a:buClr>
              <a:buFont typeface="Verdana" pitchFamily="34" charset="0"/>
              <a:buNone/>
            </a:pPr>
            <a:endParaRPr lang="en-US" sz="2200" smtClean="0">
              <a:latin typeface="Arial" pitchFamily="34" charset="0"/>
              <a:cs typeface="Arial" pitchFamily="34" charset="0"/>
            </a:endParaRPr>
          </a:p>
          <a:p>
            <a:pPr eaLnBrk="1" hangingPunct="1">
              <a:spcBef>
                <a:spcPct val="0"/>
              </a:spcBef>
              <a:buClr>
                <a:srgbClr val="00FFFF"/>
              </a:buClr>
            </a:pPr>
            <a:r>
              <a:rPr lang="en-US" sz="2200" smtClean="0">
                <a:latin typeface="Arial" pitchFamily="34" charset="0"/>
                <a:cs typeface="Arial" pitchFamily="34" charset="0"/>
              </a:rPr>
              <a:t>Only blinded ACCORD trial</a:t>
            </a:r>
          </a:p>
          <a:p>
            <a:pPr eaLnBrk="1" hangingPunct="1">
              <a:spcBef>
                <a:spcPct val="0"/>
              </a:spcBef>
              <a:buClr>
                <a:srgbClr val="00FFFF"/>
              </a:buClr>
            </a:pPr>
            <a:endParaRPr lang="en-US" sz="2200" smtClean="0">
              <a:latin typeface="Arial" pitchFamily="34" charset="0"/>
              <a:cs typeface="Arial" pitchFamily="34" charset="0"/>
            </a:endParaRPr>
          </a:p>
          <a:p>
            <a:pPr eaLnBrk="1" hangingPunct="1">
              <a:spcBef>
                <a:spcPct val="0"/>
              </a:spcBef>
              <a:buClr>
                <a:srgbClr val="00FFFF"/>
              </a:buClr>
            </a:pPr>
            <a:r>
              <a:rPr lang="en-US" sz="2200" smtClean="0">
                <a:latin typeface="Arial" pitchFamily="34" charset="0"/>
                <a:cs typeface="Arial" pitchFamily="34" charset="0"/>
              </a:rPr>
              <a:t>Observed Follow-up: 4 to 8 years (mean 4.7 years)</a:t>
            </a:r>
          </a:p>
        </p:txBody>
      </p:sp>
    </p:spTree>
  </p:cSld>
  <p:clrMapOvr>
    <a:masterClrMapping/>
  </p:clrMapOvr>
  <p:transition spd="med"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23" name="Group 67"/>
          <p:cNvGraphicFramePr>
            <a:graphicFrameLocks noGrp="1"/>
          </p:cNvGraphicFramePr>
          <p:nvPr>
            <p:ph idx="1"/>
          </p:nvPr>
        </p:nvGraphicFramePr>
        <p:xfrm>
          <a:off x="228600" y="914400"/>
          <a:ext cx="8686800" cy="4872038"/>
        </p:xfrm>
        <a:graphic>
          <a:graphicData uri="http://schemas.openxmlformats.org/drawingml/2006/table">
            <a:tbl>
              <a:tblPr/>
              <a:tblGrid>
                <a:gridCol w="2492375"/>
                <a:gridCol w="1701800"/>
                <a:gridCol w="2844800"/>
                <a:gridCol w="1647825"/>
              </a:tblGrid>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Gill Sans MT" pitchFamily="34" charset="0"/>
                          <a:cs typeface="Times New Roman" pitchFamily="18" charset="0"/>
                        </a:rPr>
                        <a:t>Characteristic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Gill Sans MT" pitchFamily="34" charset="0"/>
                          <a:cs typeface="Times New Roman" pitchFamily="18" charset="0"/>
                        </a:rPr>
                        <a:t>Mean or %</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Gill Sans MT" pitchFamily="34" charset="0"/>
                          <a:cs typeface="Times New Roman" pitchFamily="18" charset="0"/>
                        </a:rPr>
                        <a:t>Characteristic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Gill Sans MT" pitchFamily="34" charset="0"/>
                          <a:cs typeface="Times New Roman" pitchFamily="18" charset="0"/>
                        </a:rPr>
                        <a:t>Mean or %</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Age (yrs)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62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rPr>
                        <a:t>Total Cholesterol (mg/dl)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rPr>
                        <a:t>175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Women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LDL-C (mg/dl)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101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Race / Ethnicity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Gill Sans MT"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HDL-C (mg/dl)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38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   White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68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Triglyceride (mg/dl)*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162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   Black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Blood pressure (mm Hg)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134/74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   Hispanic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Serum creatinine (mg/dl)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0.9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Secondary prevent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37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Current smoking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8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DM duration (yrs)</a:t>
                      </a:r>
                      <a:r>
                        <a:rPr kumimoji="0" lang="en-US" sz="2000" b="0" i="0" u="none" strike="noStrike" cap="none" normalizeH="0" baseline="30000" smtClean="0">
                          <a:ln>
                            <a:noFill/>
                          </a:ln>
                          <a:solidFill>
                            <a:schemeClr val="tx1"/>
                          </a:solidFill>
                          <a:effectLst/>
                          <a:latin typeface="Gill Sans MT" pitchFamily="34" charset="0"/>
                          <a:cs typeface="Times New Roman" pitchFamily="18" charset="0"/>
                        </a:rPr>
                        <a:t>*</a:t>
                      </a:r>
                      <a:endParaRPr kumimoji="0" lang="en-US" sz="2000" b="0" i="0" u="none" strike="noStrike" cap="none" normalizeH="0" baseline="0" smtClean="0">
                        <a:ln>
                          <a:noFill/>
                        </a:ln>
                        <a:solidFill>
                          <a:schemeClr val="tx1"/>
                        </a:solidFill>
                        <a:effectLst/>
                        <a:latin typeface="Gill Sans MT"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On a statin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A</a:t>
                      </a:r>
                      <a:r>
                        <a:rPr kumimoji="0" lang="en-US" sz="2000" b="0" i="0" u="none" strike="noStrike" cap="none" normalizeH="0" baseline="0" smtClean="0">
                          <a:ln>
                            <a:noFill/>
                          </a:ln>
                          <a:solidFill>
                            <a:schemeClr val="tx1"/>
                          </a:solidFill>
                          <a:effectLst/>
                          <a:latin typeface="Gill Sans MT" pitchFamily="34" charset="0"/>
                          <a:cs typeface="Arial" charset="0"/>
                        </a:rPr>
                        <a:t>1c</a:t>
                      </a:r>
                      <a:r>
                        <a:rPr kumimoji="0" lang="en-US" sz="2000" b="0" i="0" u="none" strike="noStrike" cap="none" normalizeH="0" baseline="0" smtClean="0">
                          <a:ln>
                            <a:noFill/>
                          </a:ln>
                          <a:solidFill>
                            <a:schemeClr val="tx1"/>
                          </a:solidFill>
                          <a:effectLst/>
                          <a:latin typeface="Gill Sans MT" pitchFamily="34" charset="0"/>
                          <a:cs typeface="Times New Roman" pitchFamily="18" charset="0"/>
                        </a:rPr>
                        <a:t> (%)</a:t>
                      </a:r>
                      <a:r>
                        <a:rPr kumimoji="0" lang="en-US" sz="2000" b="0" i="0" u="none" strike="noStrike" cap="none" normalizeH="0" baseline="30000" smtClean="0">
                          <a:ln>
                            <a:noFill/>
                          </a:ln>
                          <a:solidFill>
                            <a:schemeClr val="tx1"/>
                          </a:solidFill>
                          <a:effectLst/>
                          <a:latin typeface="Gill Sans MT" pitchFamily="34" charset="0"/>
                          <a:cs typeface="Times New Roman" pitchFamily="18" charset="0"/>
                        </a:rPr>
                        <a:t> *</a:t>
                      </a:r>
                      <a:endParaRPr kumimoji="0" lang="en-US" sz="2000" b="0" i="0" u="none" strike="noStrike" cap="none" normalizeH="0" baseline="0" smtClean="0">
                        <a:ln>
                          <a:noFill/>
                        </a:ln>
                        <a:solidFill>
                          <a:schemeClr val="tx1"/>
                        </a:solidFill>
                        <a:effectLst/>
                        <a:latin typeface="Gill Sans MT"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Arial" charset="0"/>
                        </a:rPr>
                        <a:t>8.3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cs typeface="Times New Roman" pitchFamily="18" charset="0"/>
                        </a:rPr>
                        <a:t>On another LLA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rPr>
                        <a:t>BMI (kg/m</a:t>
                      </a:r>
                      <a:r>
                        <a:rPr kumimoji="0" lang="en-US" sz="2000" b="0" i="0" u="none" strike="noStrike" cap="none" normalizeH="0" baseline="30000" smtClean="0">
                          <a:ln>
                            <a:noFill/>
                          </a:ln>
                          <a:solidFill>
                            <a:schemeClr val="tx1"/>
                          </a:solidFill>
                          <a:effectLst/>
                          <a:latin typeface="Gill Sans MT" pitchFamily="34" charset="0"/>
                        </a:rPr>
                        <a:t>2</a:t>
                      </a:r>
                      <a:r>
                        <a:rPr kumimoji="0" lang="en-US" sz="2000" b="0" i="0" u="none" strike="noStrike" cap="none" normalizeH="0" baseline="0" smtClean="0">
                          <a:ln>
                            <a:noFill/>
                          </a:ln>
                          <a:solidFill>
                            <a:schemeClr val="tx1"/>
                          </a:solidFill>
                          <a:effectLst/>
                          <a:latin typeface="Gill Sans MT"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rPr>
                        <a:t>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rPr>
                        <a:t>On Insulin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Gill Sans MT" pitchFamily="34" charset="0"/>
                        </a:rPr>
                        <a:t>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1188866" name="Rectangle 2"/>
          <p:cNvSpPr>
            <a:spLocks noGrp="1" noChangeArrowheads="1"/>
          </p:cNvSpPr>
          <p:nvPr>
            <p:ph type="title"/>
          </p:nvPr>
        </p:nvSpPr>
        <p:spPr>
          <a:xfrm>
            <a:off x="228600" y="228600"/>
            <a:ext cx="8153400" cy="715962"/>
          </a:xfrm>
        </p:spPr>
        <p:txBody>
          <a:bodyPr/>
          <a:lstStyle/>
          <a:p>
            <a:pPr>
              <a:defRPr/>
            </a:pPr>
            <a:r>
              <a:rPr lang="en-US" sz="3200" dirty="0" smtClean="0"/>
              <a:t>Baseline Characteristics</a:t>
            </a:r>
            <a:endParaRPr lang="en-US" sz="3200" dirty="0"/>
          </a:p>
        </p:txBody>
      </p:sp>
      <p:sp>
        <p:nvSpPr>
          <p:cNvPr id="11329" name="TextBox 3"/>
          <p:cNvSpPr txBox="1">
            <a:spLocks noChangeArrowheads="1"/>
          </p:cNvSpPr>
          <p:nvPr/>
        </p:nvSpPr>
        <p:spPr bwMode="auto">
          <a:xfrm>
            <a:off x="6019800" y="6248400"/>
            <a:ext cx="1795463" cy="369888"/>
          </a:xfrm>
          <a:prstGeom prst="rect">
            <a:avLst/>
          </a:prstGeom>
          <a:noFill/>
          <a:ln w="9525">
            <a:noFill/>
            <a:miter lim="800000"/>
            <a:headEnd/>
            <a:tailEnd/>
          </a:ln>
        </p:spPr>
        <p:txBody>
          <a:bodyPr wrap="none">
            <a:spAutoFit/>
          </a:bodyPr>
          <a:lstStyle/>
          <a:p>
            <a:r>
              <a:rPr lang="en-US" baseline="30000">
                <a:cs typeface="Times New Roman" pitchFamily="18" charset="0"/>
              </a:rPr>
              <a:t>*</a:t>
            </a:r>
            <a:r>
              <a:rPr lang="en-US">
                <a:cs typeface="Times New Roman" pitchFamily="18" charset="0"/>
              </a:rPr>
              <a:t> </a:t>
            </a:r>
            <a:r>
              <a:rPr lang="en-US" i="1">
                <a:cs typeface="Times New Roman" pitchFamily="18" charset="0"/>
              </a:rPr>
              <a:t>Median values</a:t>
            </a:r>
            <a:endParaRPr lang="en-US" i="1"/>
          </a:p>
        </p:txBody>
      </p:sp>
    </p:spTree>
  </p:cSld>
  <p:clrMapOvr>
    <a:masterClrMapping/>
  </p:clrMapOvr>
  <p:transition spd="med"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p:cNvPicPr>
            <a:picLocks noChangeAspect="1" noChangeArrowheads="1"/>
          </p:cNvPicPr>
          <p:nvPr/>
        </p:nvPicPr>
        <p:blipFill>
          <a:blip r:embed="rId3" cstate="print"/>
          <a:srcRect/>
          <a:stretch>
            <a:fillRect/>
          </a:stretch>
        </p:blipFill>
        <p:spPr bwMode="auto">
          <a:xfrm>
            <a:off x="176213" y="290513"/>
            <a:ext cx="4173537" cy="2605087"/>
          </a:xfrm>
          <a:prstGeom prst="rect">
            <a:avLst/>
          </a:prstGeom>
          <a:noFill/>
          <a:ln w="9525">
            <a:noFill/>
            <a:miter lim="800000"/>
            <a:headEnd/>
            <a:tailEnd/>
          </a:ln>
        </p:spPr>
      </p:pic>
      <p:pic>
        <p:nvPicPr>
          <p:cNvPr id="12291" name="Picture 6"/>
          <p:cNvPicPr>
            <a:picLocks noChangeAspect="1" noChangeArrowheads="1"/>
          </p:cNvPicPr>
          <p:nvPr/>
        </p:nvPicPr>
        <p:blipFill>
          <a:blip r:embed="rId4" cstate="print"/>
          <a:srcRect/>
          <a:stretch>
            <a:fillRect/>
          </a:stretch>
        </p:blipFill>
        <p:spPr bwMode="auto">
          <a:xfrm>
            <a:off x="4605338" y="285750"/>
            <a:ext cx="4267200" cy="2590800"/>
          </a:xfrm>
          <a:prstGeom prst="rect">
            <a:avLst/>
          </a:prstGeom>
          <a:noFill/>
          <a:ln w="9525">
            <a:noFill/>
            <a:miter lim="800000"/>
            <a:headEnd/>
            <a:tailEnd/>
          </a:ln>
        </p:spPr>
      </p:pic>
      <p:pic>
        <p:nvPicPr>
          <p:cNvPr id="12292" name="Picture 7"/>
          <p:cNvPicPr>
            <a:picLocks noChangeAspect="1" noChangeArrowheads="1"/>
          </p:cNvPicPr>
          <p:nvPr/>
        </p:nvPicPr>
        <p:blipFill>
          <a:blip r:embed="rId5" cstate="print"/>
          <a:srcRect/>
          <a:stretch>
            <a:fillRect/>
          </a:stretch>
        </p:blipFill>
        <p:spPr bwMode="auto">
          <a:xfrm>
            <a:off x="187325" y="3111500"/>
            <a:ext cx="4191000" cy="2701925"/>
          </a:xfrm>
          <a:prstGeom prst="rect">
            <a:avLst/>
          </a:prstGeom>
          <a:noFill/>
          <a:ln w="9525">
            <a:noFill/>
            <a:miter lim="800000"/>
            <a:headEnd/>
            <a:tailEnd/>
          </a:ln>
        </p:spPr>
      </p:pic>
      <p:pic>
        <p:nvPicPr>
          <p:cNvPr id="12293" name="Picture 8"/>
          <p:cNvPicPr>
            <a:picLocks noChangeAspect="1" noChangeArrowheads="1"/>
          </p:cNvPicPr>
          <p:nvPr/>
        </p:nvPicPr>
        <p:blipFill>
          <a:blip r:embed="rId6" cstate="print"/>
          <a:srcRect/>
          <a:stretch>
            <a:fillRect/>
          </a:stretch>
        </p:blipFill>
        <p:spPr bwMode="auto">
          <a:xfrm>
            <a:off x="4654550" y="3171825"/>
            <a:ext cx="4225925" cy="2611438"/>
          </a:xfrm>
          <a:prstGeom prst="rect">
            <a:avLst/>
          </a:prstGeom>
          <a:noFill/>
          <a:ln w="9525">
            <a:noFill/>
            <a:miter lim="800000"/>
            <a:headEnd/>
            <a:tailEnd/>
          </a:ln>
        </p:spPr>
      </p:pic>
    </p:spTree>
  </p:cSld>
  <p:clrMapOvr>
    <a:masterClrMapping/>
  </p:clrMapOvr>
  <p:transition spd="med"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700088" y="152400"/>
            <a:ext cx="7772400" cy="1143000"/>
          </a:xfrm>
          <a:prstGeom prst="rect">
            <a:avLst/>
          </a:prstGeom>
          <a:noFill/>
          <a:ln w="9525">
            <a:noFill/>
            <a:miter lim="800000"/>
            <a:headEnd/>
            <a:tailEnd/>
          </a:ln>
        </p:spPr>
        <p:txBody>
          <a:bodyPr anchor="ctr"/>
          <a:lstStyle/>
          <a:p>
            <a:pPr algn="ctr"/>
            <a:r>
              <a:rPr lang="en-US" altLang="en-US" sz="3200" b="1">
                <a:cs typeface="Arial" pitchFamily="34" charset="0"/>
              </a:rPr>
              <a:t>Adverse Experiences During Follow-up</a:t>
            </a:r>
          </a:p>
        </p:txBody>
      </p:sp>
      <p:pic>
        <p:nvPicPr>
          <p:cNvPr id="13315" name="Picture 4"/>
          <p:cNvPicPr>
            <a:picLocks noChangeAspect="1" noChangeArrowheads="1"/>
          </p:cNvPicPr>
          <p:nvPr/>
        </p:nvPicPr>
        <p:blipFill>
          <a:blip r:embed="rId3" cstate="print"/>
          <a:srcRect/>
          <a:stretch>
            <a:fillRect/>
          </a:stretch>
        </p:blipFill>
        <p:spPr bwMode="auto">
          <a:xfrm>
            <a:off x="914400" y="1295400"/>
            <a:ext cx="7439025" cy="4572000"/>
          </a:xfrm>
          <a:prstGeom prst="rect">
            <a:avLst/>
          </a:prstGeom>
          <a:noFill/>
          <a:ln w="9525">
            <a:noFill/>
            <a:miter lim="800000"/>
            <a:headEnd/>
            <a:tailEnd/>
          </a:ln>
        </p:spPr>
      </p:pic>
    </p:spTree>
  </p:cSld>
  <p:clrMapOvr>
    <a:masterClrMapping/>
  </p:clrMapOvr>
  <p:transition spd="med" advClick="0">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1205</TotalTime>
  <Words>1005</Words>
  <Application>Microsoft Office PowerPoint</Application>
  <PresentationFormat>On-screen Show (4:3)</PresentationFormat>
  <Paragraphs>287</Paragraphs>
  <Slides>21</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2" baseType="lpstr">
      <vt:lpstr>Arial</vt:lpstr>
      <vt:lpstr>Gill Sans MT</vt:lpstr>
      <vt:lpstr>Wingdings 3</vt:lpstr>
      <vt:lpstr>Verdana</vt:lpstr>
      <vt:lpstr>Wingdings 2</vt:lpstr>
      <vt:lpstr>Calibri</vt:lpstr>
      <vt:lpstr>Times New Roman</vt:lpstr>
      <vt:lpstr>MS Mincho</vt:lpstr>
      <vt:lpstr>MS PGothic</vt:lpstr>
      <vt:lpstr>Concourse</vt:lpstr>
      <vt:lpstr>Acrobat Document</vt:lpstr>
      <vt:lpstr>Effects of Combination Lipid Therapy on Cardiovascular Events in Type 2 Diabetes Mellitus:  The Action to Control Cardiovascular Risk in Diabetes (ACCORD) Lipid Trial</vt:lpstr>
      <vt:lpstr>Disclosure</vt:lpstr>
      <vt:lpstr>Slide 3</vt:lpstr>
      <vt:lpstr>Slide 4</vt:lpstr>
      <vt:lpstr>Slide 5</vt:lpstr>
      <vt:lpstr>ACCORD Lipid Protocol</vt:lpstr>
      <vt:lpstr>Baseline Characteristics</vt:lpstr>
      <vt:lpstr>Slide 8</vt:lpstr>
      <vt:lpstr>Slide 9</vt:lpstr>
      <vt:lpstr>Slide 10</vt:lpstr>
      <vt:lpstr>Slide 11</vt:lpstr>
      <vt:lpstr>Slide 12</vt:lpstr>
      <vt:lpstr>Slide 13</vt:lpstr>
      <vt:lpstr>Slide 14</vt:lpstr>
      <vt:lpstr>Slide 15</vt:lpstr>
      <vt:lpstr>Slide 16</vt:lpstr>
      <vt:lpstr>Slide 17</vt:lpstr>
      <vt:lpstr>Slide 18</vt:lpstr>
      <vt:lpstr>Comparison of ACCORD subgroup results with those from prior fibrate studies</vt:lpstr>
      <vt:lpstr>Slide 20</vt:lpstr>
      <vt:lpstr>Slide 21</vt:lpstr>
    </vt:vector>
  </TitlesOfParts>
  <Company>WFUBMC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Glycemia Intervention Data Report</dc:title>
  <dc:creator>Cindy Stowe</dc:creator>
  <cp:lastModifiedBy>td</cp:lastModifiedBy>
  <cp:revision>121</cp:revision>
  <dcterms:created xsi:type="dcterms:W3CDTF">2008-04-23T20:05:46Z</dcterms:created>
  <dcterms:modified xsi:type="dcterms:W3CDTF">2010-03-14T13:26:04Z</dcterms:modified>
</cp:coreProperties>
</file>