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9"/>
  </p:notesMasterIdLst>
  <p:sldIdLst>
    <p:sldId id="256" r:id="rId2"/>
    <p:sldId id="259" r:id="rId3"/>
    <p:sldId id="258"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306" r:id="rId33"/>
    <p:sldId id="289" r:id="rId34"/>
    <p:sldId id="290" r:id="rId35"/>
    <p:sldId id="292" r:id="rId36"/>
    <p:sldId id="293" r:id="rId37"/>
    <p:sldId id="294" r:id="rId38"/>
    <p:sldId id="295" r:id="rId39"/>
    <p:sldId id="296" r:id="rId40"/>
    <p:sldId id="297" r:id="rId41"/>
    <p:sldId id="298" r:id="rId42"/>
    <p:sldId id="299" r:id="rId43"/>
    <p:sldId id="304" r:id="rId44"/>
    <p:sldId id="305" r:id="rId45"/>
    <p:sldId id="301" r:id="rId46"/>
    <p:sldId id="302" r:id="rId47"/>
    <p:sldId id="303" r:id="rId48"/>
  </p:sldIdLst>
  <p:sldSz cx="12192000" cy="6858000"/>
  <p:notesSz cx="7010400" cy="9296400"/>
  <p:custDataLst>
    <p:tags r:id="rId50"/>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l Orringer" initials="CO" lastIdx="85" clrIdx="0"/>
  <p:cmAuthor id="1" name="merle myerson" initials="mm" lastIdx="73" clrIdx="1">
    <p:extLst/>
  </p:cmAuthor>
  <p:cmAuthor id="2" name="Wild, Robert A. (HSC)" initials="WRA(" lastIdx="1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59" autoAdjust="0"/>
    <p:restoredTop sz="94434" autoAdjust="0"/>
  </p:normalViewPr>
  <p:slideViewPr>
    <p:cSldViewPr snapToGrid="0">
      <p:cViewPr varScale="1">
        <p:scale>
          <a:sx n="65" d="100"/>
          <a:sy n="65" d="100"/>
        </p:scale>
        <p:origin x="379" y="53"/>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ags" Target="tags/tag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9568164-1CFA-42FA-A5B9-D268A38D7BB6}" type="datetimeFigureOut">
              <a:rPr lang="en-US" smtClean="0"/>
              <a:t>10/25/2016</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9A5B333-87E0-4C1D-B25F-A3145D704BE6}" type="slidenum">
              <a:rPr lang="en-US" smtClean="0"/>
              <a:t>‹#›</a:t>
            </a:fld>
            <a:endParaRPr lang="en-US" dirty="0"/>
          </a:p>
        </p:txBody>
      </p:sp>
    </p:spTree>
    <p:extLst>
      <p:ext uri="{BB962C8B-B14F-4D97-AF65-F5344CB8AC3E}">
        <p14:creationId xmlns:p14="http://schemas.microsoft.com/office/powerpoint/2010/main" val="414126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p:cNvSpPr>
            <a:spLocks noGrp="1"/>
          </p:cNvSpPr>
          <p:nvPr>
            <p:ph type="body" sz="quarter" idx="12"/>
          </p:nvPr>
        </p:nvSpPr>
        <p:spPr>
          <a:xfrm>
            <a:off x="609600" y="6318504"/>
            <a:ext cx="10972800" cy="457200"/>
          </a:xfrm>
        </p:spPr>
        <p:txBody>
          <a:bodyPr/>
          <a:lstStyle>
            <a:lvl1pPr marL="266700" indent="-266700">
              <a:lnSpc>
                <a:spcPct val="95000"/>
              </a:lnSpc>
              <a:spcAft>
                <a:spcPts val="0"/>
              </a:spcAft>
              <a:buFont typeface="+mj-lt"/>
              <a:buNone/>
              <a:defRPr sz="1400" b="1">
                <a:solidFill>
                  <a:srgbClr val="FFCC00"/>
                </a:solidFill>
                <a:latin typeface="Arial Narrow" pitchFamily="34" charset="0"/>
              </a:defRPr>
            </a:lvl1pPr>
          </a:lstStyle>
          <a:p>
            <a:pPr lvl="0"/>
            <a:r>
              <a:rPr lang="en-US" dirty="0"/>
              <a:t>Click to edit Master text styles</a:t>
            </a:r>
          </a:p>
        </p:txBody>
      </p:sp>
      <p:sp>
        <p:nvSpPr>
          <p:cNvPr id="6" name="Text Placeholder 5"/>
          <p:cNvSpPr>
            <a:spLocks noGrp="1"/>
          </p:cNvSpPr>
          <p:nvPr>
            <p:ph type="body" sz="quarter" idx="11"/>
          </p:nvPr>
        </p:nvSpPr>
        <p:spPr>
          <a:xfrm>
            <a:off x="633984" y="5965005"/>
            <a:ext cx="10910400" cy="297004"/>
          </a:xfrm>
        </p:spPr>
        <p:txBody>
          <a:bodyPr lIns="90000" rIns="90000" anchor="b">
            <a:spAutoFit/>
          </a:bodyPr>
          <a:lstStyle>
            <a:lvl1pPr marL="285750" indent="-285750">
              <a:lnSpc>
                <a:spcPct val="95000"/>
              </a:lnSpc>
              <a:spcAft>
                <a:spcPts val="0"/>
              </a:spcAft>
              <a:buFont typeface="Arial" pitchFamily="34" charset="0"/>
              <a:buChar char="•"/>
              <a:defRPr sz="1400"/>
            </a:lvl1pPr>
            <a:lvl2pPr>
              <a:defRPr sz="1400"/>
            </a:lvl2pPr>
          </a:lstStyle>
          <a:p>
            <a:pPr lvl="0"/>
            <a:r>
              <a:rPr lang="en-US"/>
              <a:t>Click to edit Master text styles</a:t>
            </a:r>
          </a:p>
        </p:txBody>
      </p:sp>
    </p:spTree>
    <p:extLst>
      <p:ext uri="{BB962C8B-B14F-4D97-AF65-F5344CB8AC3E}">
        <p14:creationId xmlns:p14="http://schemas.microsoft.com/office/powerpoint/2010/main" val="13776457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7"/>
          <p:cNvSpPr>
            <a:spLocks noGrp="1"/>
          </p:cNvSpPr>
          <p:nvPr>
            <p:ph type="body" sz="quarter" idx="12"/>
          </p:nvPr>
        </p:nvSpPr>
        <p:spPr>
          <a:xfrm>
            <a:off x="609600" y="6318504"/>
            <a:ext cx="10972800" cy="457200"/>
          </a:xfrm>
        </p:spPr>
        <p:txBody>
          <a:bodyPr/>
          <a:lstStyle>
            <a:lvl1pPr marL="266700" indent="-266700">
              <a:lnSpc>
                <a:spcPct val="95000"/>
              </a:lnSpc>
              <a:spcAft>
                <a:spcPts val="0"/>
              </a:spcAft>
              <a:buFont typeface="+mj-lt"/>
              <a:buNone/>
              <a:defRPr sz="1400" b="1">
                <a:solidFill>
                  <a:srgbClr val="FFCC00"/>
                </a:solidFill>
                <a:latin typeface="Arial Narrow" pitchFamily="34" charset="0"/>
              </a:defRPr>
            </a:lvl1pPr>
          </a:lstStyle>
          <a:p>
            <a:pPr lvl="0"/>
            <a:r>
              <a:rPr lang="en-US" dirty="0"/>
              <a:t>Click to edit Master text styles</a:t>
            </a:r>
          </a:p>
        </p:txBody>
      </p:sp>
      <p:sp>
        <p:nvSpPr>
          <p:cNvPr id="6" name="Text Placeholder 5"/>
          <p:cNvSpPr>
            <a:spLocks noGrp="1"/>
          </p:cNvSpPr>
          <p:nvPr>
            <p:ph type="body" sz="quarter" idx="11"/>
          </p:nvPr>
        </p:nvSpPr>
        <p:spPr>
          <a:xfrm>
            <a:off x="633984" y="5965005"/>
            <a:ext cx="10910400" cy="297004"/>
          </a:xfrm>
        </p:spPr>
        <p:txBody>
          <a:bodyPr lIns="90000" rIns="90000" anchor="b">
            <a:spAutoFit/>
          </a:bodyPr>
          <a:lstStyle>
            <a:lvl1pPr marL="285750" indent="-285750">
              <a:lnSpc>
                <a:spcPct val="95000"/>
              </a:lnSpc>
              <a:spcAft>
                <a:spcPts val="0"/>
              </a:spcAft>
              <a:buFont typeface="Arial" pitchFamily="34" charset="0"/>
              <a:buChar char="•"/>
              <a:defRPr sz="1400"/>
            </a:lvl1pPr>
            <a:lvl2pPr>
              <a:defRPr sz="1400"/>
            </a:lvl2pPr>
          </a:lstStyle>
          <a:p>
            <a:pPr lvl="0"/>
            <a:r>
              <a:rPr lang="en-US"/>
              <a:t>Click to edit Master text styles</a:t>
            </a:r>
          </a:p>
        </p:txBody>
      </p:sp>
    </p:spTree>
    <p:extLst>
      <p:ext uri="{BB962C8B-B14F-4D97-AF65-F5344CB8AC3E}">
        <p14:creationId xmlns:p14="http://schemas.microsoft.com/office/powerpoint/2010/main" val="2714447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10/25/2016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10/25/2016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10/25/2016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10/25/2016</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10/25/2016</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10/25/2016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10/25/2016</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5000" t="1000" r="15000" b="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b="1" dirty="0"/>
              <a:t>National Lipid Association</a:t>
            </a:r>
            <a:br>
              <a:rPr lang="en-US" sz="5400" b="1" dirty="0"/>
            </a:br>
            <a:br>
              <a:rPr lang="en-US" sz="5400" b="1" dirty="0"/>
            </a:br>
            <a:r>
              <a:rPr lang="en-US" sz="3600" b="1" dirty="0"/>
              <a:t>Recommendations for Patient-Centered Management of Dyslipidemia Part 2:  Women’s Health</a:t>
            </a:r>
            <a:endParaRPr lang="en-US" sz="5400" b="1" dirty="0"/>
          </a:p>
        </p:txBody>
      </p:sp>
      <p:sp>
        <p:nvSpPr>
          <p:cNvPr id="3" name="Subtitle 2"/>
          <p:cNvSpPr>
            <a:spLocks noGrp="1"/>
          </p:cNvSpPr>
          <p:nvPr>
            <p:ph type="subTitle" idx="1"/>
          </p:nvPr>
        </p:nvSpPr>
        <p:spPr/>
        <p:txBody>
          <a:bodyPr>
            <a:normAutofit fontScale="85000" lnSpcReduction="20000"/>
          </a:bodyPr>
          <a:lstStyle/>
          <a:p>
            <a:r>
              <a:rPr lang="en-US" dirty="0"/>
              <a:t>Jacobson ta, et al</a:t>
            </a:r>
          </a:p>
          <a:p>
            <a:r>
              <a:rPr lang="en-US" i="1" dirty="0"/>
              <a:t>Journal of clinical </a:t>
            </a:r>
            <a:r>
              <a:rPr lang="en-US" i="1" dirty="0" err="1"/>
              <a:t>lipidology</a:t>
            </a:r>
            <a:endParaRPr lang="en-US" i="1" dirty="0"/>
          </a:p>
          <a:p>
            <a:r>
              <a:rPr lang="en-US" dirty="0" err="1"/>
              <a:t>Doi</a:t>
            </a:r>
            <a:r>
              <a:rPr lang="en-US" dirty="0"/>
              <a:t>:  10.1016/jacl.2015.09.002</a:t>
            </a:r>
          </a:p>
        </p:txBody>
      </p:sp>
    </p:spTree>
    <p:extLst>
      <p:ext uri="{BB962C8B-B14F-4D97-AF65-F5344CB8AC3E}">
        <p14:creationId xmlns:p14="http://schemas.microsoft.com/office/powerpoint/2010/main" val="2081252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National Lipid Association </a:t>
            </a:r>
            <a:br>
              <a:rPr lang="en-US" sz="2800" b="1" dirty="0"/>
            </a:br>
            <a:r>
              <a:rPr lang="en-US" sz="2800" b="1" dirty="0"/>
              <a:t>Clinical Recommendations for Patient-Centered </a:t>
            </a:r>
            <a:br>
              <a:rPr lang="en-US" sz="2800" b="1" dirty="0"/>
            </a:br>
            <a:r>
              <a:rPr lang="en-US" sz="2800" b="1" dirty="0"/>
              <a:t>Management of Dyslipidemia</a:t>
            </a:r>
          </a:p>
        </p:txBody>
      </p:sp>
      <p:sp>
        <p:nvSpPr>
          <p:cNvPr id="3" name="Content Placeholder 2"/>
          <p:cNvSpPr>
            <a:spLocks noGrp="1"/>
          </p:cNvSpPr>
          <p:nvPr>
            <p:ph idx="1"/>
          </p:nvPr>
        </p:nvSpPr>
        <p:spPr>
          <a:xfrm>
            <a:off x="1201002" y="1845734"/>
            <a:ext cx="9954677" cy="4023360"/>
          </a:xfrm>
        </p:spPr>
        <p:txBody>
          <a:bodyPr>
            <a:noAutofit/>
          </a:bodyPr>
          <a:lstStyle/>
          <a:p>
            <a:pPr marL="0" indent="0">
              <a:buNone/>
            </a:pPr>
            <a:r>
              <a:rPr lang="en-US" sz="2400" b="1" dirty="0"/>
              <a:t>Part 1</a:t>
            </a:r>
          </a:p>
          <a:p>
            <a:r>
              <a:rPr lang="en-US" sz="2400" dirty="0"/>
              <a:t>Executive summary released in 2014 with the Full Report released in 2015.  Document serves as a guide for clinicians for treating patients with dyslipidemia.  LDL-C and non-HDL-C goals were retained for their importance in the prevention of heart attack and stroke.  Evidence from randomized clinical trials (including primary, subgroup, and pooled analyses), epidemiological, metabolic, mechanistic, and genetic studies included</a:t>
            </a:r>
          </a:p>
          <a:p>
            <a:endParaRPr lang="en-US" sz="2400" dirty="0"/>
          </a:p>
          <a:p>
            <a:pPr marL="0" indent="0">
              <a:buNone/>
            </a:pPr>
            <a:r>
              <a:rPr lang="en-US" sz="2400" b="1" dirty="0"/>
              <a:t>Part 2</a:t>
            </a:r>
          </a:p>
          <a:p>
            <a:pPr marL="0" indent="0">
              <a:buNone/>
            </a:pPr>
            <a:r>
              <a:rPr lang="en-US" sz="2400" dirty="0"/>
              <a:t>Released in 2015 and serve to provide a unique set of recommendations for management of dyslipidemia in special populations.</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709858" y="286603"/>
            <a:ext cx="1554163" cy="1446663"/>
          </a:xfrm>
          <a:prstGeom prst="rect">
            <a:avLst/>
          </a:prstGeom>
        </p:spPr>
      </p:pic>
    </p:spTree>
    <p:extLst>
      <p:ext uri="{BB962C8B-B14F-4D97-AF65-F5344CB8AC3E}">
        <p14:creationId xmlns:p14="http://schemas.microsoft.com/office/powerpoint/2010/main" val="1932105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National Lipid Association </a:t>
            </a:r>
            <a:br>
              <a:rPr lang="en-US" sz="2800" b="1" dirty="0"/>
            </a:br>
            <a:r>
              <a:rPr lang="en-US" sz="2800" b="1" dirty="0"/>
              <a:t>Recommendations for Patient-Centered Management of Dyslipidemia  </a:t>
            </a:r>
          </a:p>
        </p:txBody>
      </p:sp>
      <p:sp>
        <p:nvSpPr>
          <p:cNvPr id="3" name="Content Placeholder 2"/>
          <p:cNvSpPr>
            <a:spLocks noGrp="1"/>
          </p:cNvSpPr>
          <p:nvPr>
            <p:ph idx="1"/>
          </p:nvPr>
        </p:nvSpPr>
        <p:spPr>
          <a:xfrm>
            <a:off x="1248246" y="1873030"/>
            <a:ext cx="10058400" cy="4023360"/>
          </a:xfrm>
        </p:spPr>
        <p:txBody>
          <a:bodyPr>
            <a:normAutofit fontScale="85000" lnSpcReduction="20000"/>
          </a:bodyPr>
          <a:lstStyle/>
          <a:p>
            <a:pPr>
              <a:buClrTx/>
              <a:buFont typeface="Arial" panose="020B0604020202020204" pitchFamily="34" charset="0"/>
              <a:buChar char="•"/>
            </a:pPr>
            <a:r>
              <a:rPr lang="en-US" sz="2400" b="1" dirty="0">
                <a:solidFill>
                  <a:srgbClr val="FF0000"/>
                </a:solidFill>
              </a:rPr>
              <a:t>Target of therapy: non-HDL-cholesterol and LDL-Cholesterol</a:t>
            </a:r>
          </a:p>
          <a:p>
            <a:pPr lvl="1">
              <a:buClrTx/>
            </a:pPr>
            <a:r>
              <a:rPr lang="en-US" sz="2400" dirty="0"/>
              <a:t>Non-HDL-C and LDL-C goals depend on absolute ASCVD risk</a:t>
            </a:r>
          </a:p>
          <a:p>
            <a:pPr lvl="1">
              <a:buClrTx/>
            </a:pPr>
            <a:r>
              <a:rPr lang="en-US" sz="2400" dirty="0" err="1"/>
              <a:t>Apolipoprotein</a:t>
            </a:r>
            <a:r>
              <a:rPr lang="en-US" sz="2400" dirty="0"/>
              <a:t> B is a secondary, optional target of treatment </a:t>
            </a:r>
          </a:p>
          <a:p>
            <a:pPr lvl="1">
              <a:buClrTx/>
            </a:pPr>
            <a:r>
              <a:rPr lang="en-US" sz="2400" dirty="0"/>
              <a:t>In selected patients with two major risk factors, any of the three risk calculators may be used to determine absolute ASCVD risk.  If ≥ 3 major risk factors are present, the patient is considered at high risk and without need to calculate risk.</a:t>
            </a:r>
          </a:p>
          <a:p>
            <a:pPr lvl="1">
              <a:buClrTx/>
            </a:pPr>
            <a:r>
              <a:rPr lang="en-US" sz="2400" dirty="0"/>
              <a:t>Statins first line therapy </a:t>
            </a:r>
          </a:p>
          <a:p>
            <a:pPr lvl="1">
              <a:buClrTx/>
            </a:pPr>
            <a:r>
              <a:rPr lang="en-US" sz="2400" dirty="0"/>
              <a:t>Triglycerides are target of therapy when very high (≥500 mg/</a:t>
            </a:r>
            <a:r>
              <a:rPr lang="en-US" sz="2400" dirty="0" err="1"/>
              <a:t>dL</a:t>
            </a:r>
            <a:r>
              <a:rPr lang="en-US" sz="2400" dirty="0"/>
              <a:t>)</a:t>
            </a:r>
          </a:p>
          <a:p>
            <a:pPr marL="0" indent="0">
              <a:buNone/>
            </a:pPr>
            <a:r>
              <a:rPr lang="en-US" sz="2400" b="1" dirty="0">
                <a:solidFill>
                  <a:srgbClr val="FF0000"/>
                </a:solidFill>
              </a:rPr>
              <a:t>Goals:</a:t>
            </a:r>
          </a:p>
          <a:p>
            <a:pPr lvl="1">
              <a:buClrTx/>
              <a:buFont typeface="Wingdings" panose="05000000000000000000" pitchFamily="2" charset="2"/>
              <a:buChar char="Ø"/>
            </a:pPr>
            <a:r>
              <a:rPr lang="en-US" sz="2400" b="1" dirty="0">
                <a:solidFill>
                  <a:srgbClr val="FF0000"/>
                </a:solidFill>
              </a:rPr>
              <a:t>Non-HDL-C &lt; 130 for all risk groups except &lt; 100 for very high risk </a:t>
            </a:r>
          </a:p>
          <a:p>
            <a:pPr lvl="1">
              <a:buClrTx/>
              <a:buFont typeface="Wingdings" panose="05000000000000000000" pitchFamily="2" charset="2"/>
              <a:buChar char="Ø"/>
            </a:pPr>
            <a:r>
              <a:rPr lang="en-US" sz="2400" b="1" dirty="0">
                <a:solidFill>
                  <a:srgbClr val="FF0000"/>
                </a:solidFill>
              </a:rPr>
              <a:t>LDL-C &lt; 100 for all risk groups except &lt; 70 for very high risk </a:t>
            </a:r>
            <a:r>
              <a:rPr lang="en-US" sz="2000" b="1" dirty="0">
                <a:solidFill>
                  <a:srgbClr val="FF0000"/>
                </a:solidFill>
              </a:rPr>
              <a:t>	</a:t>
            </a:r>
          </a:p>
          <a:p>
            <a:pPr marL="0" indent="0">
              <a:buNone/>
            </a:pPr>
            <a:endParaRPr lang="en-US" sz="2400" dirty="0"/>
          </a:p>
          <a:p>
            <a:pPr marL="0" indent="0">
              <a:buNone/>
            </a:pPr>
            <a:r>
              <a:rPr lang="en-US" sz="2200" dirty="0"/>
              <a:t>Jacobson TA, et al. </a:t>
            </a:r>
            <a:r>
              <a:rPr lang="en-US" sz="2200" i="1" dirty="0"/>
              <a:t>Journal of Clinical </a:t>
            </a:r>
            <a:r>
              <a:rPr lang="en-US" sz="2200" i="1" dirty="0" err="1"/>
              <a:t>Lipidology</a:t>
            </a:r>
            <a:r>
              <a:rPr lang="en-US" sz="2200" i="1" dirty="0"/>
              <a:t>. </a:t>
            </a:r>
            <a:r>
              <a:rPr lang="en-US" sz="2200" dirty="0"/>
              <a:t>2015;9:129-169</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0529565" y="290697"/>
            <a:ext cx="1554163" cy="1446663"/>
          </a:xfrm>
          <a:prstGeom prst="rect">
            <a:avLst/>
          </a:prstGeom>
        </p:spPr>
      </p:pic>
    </p:spTree>
    <p:extLst>
      <p:ext uri="{BB962C8B-B14F-4D97-AF65-F5344CB8AC3E}">
        <p14:creationId xmlns:p14="http://schemas.microsoft.com/office/powerpoint/2010/main" val="1753137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Risk Calculators </a:t>
            </a:r>
          </a:p>
        </p:txBody>
      </p:sp>
      <p:sp>
        <p:nvSpPr>
          <p:cNvPr id="3" name="Content Placeholder 2"/>
          <p:cNvSpPr>
            <a:spLocks noGrp="1"/>
          </p:cNvSpPr>
          <p:nvPr>
            <p:ph idx="1"/>
          </p:nvPr>
        </p:nvSpPr>
        <p:spPr>
          <a:xfrm>
            <a:off x="1220110" y="1886678"/>
            <a:ext cx="10058400" cy="4023360"/>
          </a:xfrm>
        </p:spPr>
        <p:txBody>
          <a:bodyPr>
            <a:normAutofit/>
          </a:bodyPr>
          <a:lstStyle/>
          <a:p>
            <a:pPr marL="0" indent="0">
              <a:buNone/>
            </a:pPr>
            <a:r>
              <a:rPr lang="en-US" sz="2400" dirty="0"/>
              <a:t>NLA Part 1 Recommendations: use quantitative risk scoring as an option for patients with 2 major ASCVD risk factors, in the absence of any high or very high risk conditions, to facilitate treatment decisions.  </a:t>
            </a:r>
          </a:p>
          <a:p>
            <a:pPr marL="0" indent="0">
              <a:buNone/>
            </a:pPr>
            <a:endParaRPr lang="en-US" sz="2400" dirty="0"/>
          </a:p>
          <a:p>
            <a:pPr marL="0" indent="0">
              <a:buNone/>
            </a:pPr>
            <a:r>
              <a:rPr lang="en-US" sz="2400" dirty="0"/>
              <a:t>Thresholds for high risk are ≥ 10 –year risk for a hard CHD event using NCEP ATP III, ≥ 15% 10-year risk using ACC/AHA Pooled Cohort Equations, and ≥ 45% risk for CVD using Framingham long-term 30-year risk.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580000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743575" y="9525"/>
            <a:ext cx="6448425" cy="838200"/>
          </a:xfrm>
        </p:spPr>
        <p:txBody>
          <a:bodyPr>
            <a:normAutofit/>
          </a:bodyPr>
          <a:lstStyle/>
          <a:p>
            <a:pPr algn="ctr"/>
            <a:r>
              <a:rPr lang="en-US" dirty="0"/>
              <a:t>CVD Risk Calculators</a:t>
            </a:r>
          </a:p>
        </p:txBody>
      </p:sp>
      <p:graphicFrame>
        <p:nvGraphicFramePr>
          <p:cNvPr id="6" name="Table 5"/>
          <p:cNvGraphicFramePr>
            <a:graphicFrameLocks noGrp="1"/>
          </p:cNvGraphicFramePr>
          <p:nvPr>
            <p:extLst>
              <p:ext uri="{D42A27DB-BD31-4B8C-83A1-F6EECF244321}">
                <p14:modId xmlns:p14="http://schemas.microsoft.com/office/powerpoint/2010/main" val="2292914511"/>
              </p:ext>
            </p:extLst>
          </p:nvPr>
        </p:nvGraphicFramePr>
        <p:xfrm>
          <a:off x="1981199" y="685802"/>
          <a:ext cx="8177096" cy="5478209"/>
        </p:xfrm>
        <a:graphic>
          <a:graphicData uri="http://schemas.openxmlformats.org/drawingml/2006/table">
            <a:tbl>
              <a:tblPr firstRow="1" firstCol="1" bandRow="1">
                <a:tableStyleId>{5C22544A-7EE6-4342-B048-85BDC9FD1C3A}</a:tableStyleId>
              </a:tblPr>
              <a:tblGrid>
                <a:gridCol w="1283480">
                  <a:extLst>
                    <a:ext uri="{9D8B030D-6E8A-4147-A177-3AD203B41FA5}">
                      <a16:colId xmlns:a16="http://schemas.microsoft.com/office/drawing/2014/main" val="20000"/>
                    </a:ext>
                  </a:extLst>
                </a:gridCol>
                <a:gridCol w="2540402">
                  <a:extLst>
                    <a:ext uri="{9D8B030D-6E8A-4147-A177-3AD203B41FA5}">
                      <a16:colId xmlns:a16="http://schemas.microsoft.com/office/drawing/2014/main" val="20001"/>
                    </a:ext>
                  </a:extLst>
                </a:gridCol>
                <a:gridCol w="2133443">
                  <a:extLst>
                    <a:ext uri="{9D8B030D-6E8A-4147-A177-3AD203B41FA5}">
                      <a16:colId xmlns:a16="http://schemas.microsoft.com/office/drawing/2014/main" val="20002"/>
                    </a:ext>
                  </a:extLst>
                </a:gridCol>
                <a:gridCol w="2219771">
                  <a:extLst>
                    <a:ext uri="{9D8B030D-6E8A-4147-A177-3AD203B41FA5}">
                      <a16:colId xmlns:a16="http://schemas.microsoft.com/office/drawing/2014/main" val="20003"/>
                    </a:ext>
                  </a:extLst>
                </a:gridCol>
              </a:tblGrid>
              <a:tr h="907434">
                <a:tc>
                  <a:txBody>
                    <a:bodyPr/>
                    <a:lstStyle/>
                    <a:p>
                      <a:pPr marL="0" marR="0">
                        <a:spcBef>
                          <a:spcPts val="0"/>
                        </a:spcBef>
                        <a:spcAft>
                          <a:spcPts val="0"/>
                        </a:spcAft>
                      </a:pPr>
                      <a:r>
                        <a:rPr lang="en-US" sz="800" dirty="0">
                          <a:effectLst/>
                        </a:rPr>
                        <a:t> </a:t>
                      </a:r>
                      <a:endParaRPr lang="en-US" sz="8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Framingham Risk Score</a:t>
                      </a:r>
                      <a:endParaRPr lang="en-US" sz="1800" b="1" baseline="30000"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POOLED COHORT EQUATIONS (ACC/AHA)</a:t>
                      </a:r>
                      <a:endParaRPr lang="en-US" sz="18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800" b="1" dirty="0">
                          <a:solidFill>
                            <a:schemeClr val="tx1"/>
                          </a:solidFill>
                          <a:effectLst/>
                        </a:rPr>
                        <a:t>REYNOLDS</a:t>
                      </a:r>
                    </a:p>
                    <a:p>
                      <a:pPr marL="0" marR="0" algn="ctr">
                        <a:spcBef>
                          <a:spcPts val="0"/>
                        </a:spcBef>
                        <a:spcAft>
                          <a:spcPts val="0"/>
                        </a:spcAft>
                      </a:pPr>
                      <a:r>
                        <a:rPr lang="en-US" sz="1800" b="1" dirty="0">
                          <a:solidFill>
                            <a:schemeClr val="tx1"/>
                          </a:solidFill>
                          <a:effectLst/>
                          <a:latin typeface="Arial"/>
                          <a:ea typeface="Calibri"/>
                          <a:cs typeface="Times New Roman"/>
                        </a:rPr>
                        <a:t>RISK</a:t>
                      </a: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6087">
                <a:tc>
                  <a:txBody>
                    <a:bodyPr/>
                    <a:lstStyle/>
                    <a:p>
                      <a:pPr marL="0" marR="0">
                        <a:spcBef>
                          <a:spcPts val="0"/>
                        </a:spcBef>
                        <a:spcAft>
                          <a:spcPts val="0"/>
                        </a:spcAft>
                      </a:pPr>
                      <a:r>
                        <a:rPr lang="en-US" sz="1400" dirty="0">
                          <a:effectLst/>
                        </a:rPr>
                        <a:t>Population</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General population from one area. Framingham MA (USA)</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Population-based cohort studies funded by NHLBI </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Men and Women from USA, no known CVD (men were non-diabetic)</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35261">
                <a:tc>
                  <a:txBody>
                    <a:bodyPr/>
                    <a:lstStyle/>
                    <a:p>
                      <a:pPr marL="0" marR="0">
                        <a:spcBef>
                          <a:spcPts val="0"/>
                        </a:spcBef>
                        <a:spcAft>
                          <a:spcPts val="0"/>
                        </a:spcAft>
                      </a:pPr>
                      <a:r>
                        <a:rPr lang="en-US" sz="1400" dirty="0">
                          <a:effectLst/>
                        </a:rPr>
                        <a:t>Age</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30-74 years</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 </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Men 57-80?;</a:t>
                      </a:r>
                      <a:r>
                        <a:rPr lang="en-US" sz="1000" b="1" baseline="0" dirty="0">
                          <a:solidFill>
                            <a:schemeClr val="tx1"/>
                          </a:solidFill>
                          <a:effectLst/>
                        </a:rPr>
                        <a:t> </a:t>
                      </a:r>
                      <a:r>
                        <a:rPr lang="en-US" sz="1000" b="1" dirty="0">
                          <a:solidFill>
                            <a:schemeClr val="tx1"/>
                          </a:solidFill>
                          <a:effectLst/>
                        </a:rPr>
                        <a:t>Women ≥45</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72172">
                <a:tc>
                  <a:txBody>
                    <a:bodyPr/>
                    <a:lstStyle/>
                    <a:p>
                      <a:pPr marL="0" marR="0">
                        <a:spcBef>
                          <a:spcPts val="0"/>
                        </a:spcBef>
                        <a:spcAft>
                          <a:spcPts val="0"/>
                        </a:spcAft>
                      </a:pPr>
                      <a:r>
                        <a:rPr lang="en-US" sz="1400" dirty="0">
                          <a:effectLst/>
                        </a:rPr>
                        <a:t>Data collection</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1968-1971 original Framingham cohort, 1971-1975 and 1984-1987</a:t>
                      </a:r>
                    </a:p>
                    <a:p>
                      <a:pPr marL="0" marR="0">
                        <a:spcBef>
                          <a:spcPts val="0"/>
                        </a:spcBef>
                        <a:spcAft>
                          <a:spcPts val="0"/>
                        </a:spcAft>
                      </a:pPr>
                      <a:r>
                        <a:rPr lang="en-US" sz="1000" b="1" dirty="0">
                          <a:solidFill>
                            <a:schemeClr val="tx1"/>
                          </a:solidFill>
                          <a:effectLst/>
                        </a:rPr>
                        <a:t>Offspring Studies</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latin typeface="+mn-lt"/>
                          <a:ea typeface="+mn-ea"/>
                          <a:cs typeface="+mn-cs"/>
                        </a:rPr>
                        <a:t>1967-1992</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a:solidFill>
                            <a:schemeClr val="tx1"/>
                          </a:solidFill>
                          <a:effectLst/>
                        </a:rPr>
                        <a:t>Men: 1995 – 2008, followed for median of 10.8 years</a:t>
                      </a:r>
                    </a:p>
                    <a:p>
                      <a:pPr marL="0" marR="0">
                        <a:spcBef>
                          <a:spcPts val="0"/>
                        </a:spcBef>
                        <a:spcAft>
                          <a:spcPts val="0"/>
                        </a:spcAft>
                      </a:pPr>
                      <a:r>
                        <a:rPr lang="en-US" sz="1000" b="1">
                          <a:solidFill>
                            <a:schemeClr val="tx1"/>
                          </a:solidFill>
                          <a:effectLst/>
                        </a:rPr>
                        <a:t>Women: 1992-2004, followed for a median of 10.2 years</a:t>
                      </a:r>
                      <a:endParaRPr lang="en-US" sz="1000" b="1">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70520">
                <a:tc>
                  <a:txBody>
                    <a:bodyPr/>
                    <a:lstStyle/>
                    <a:p>
                      <a:pPr marL="0" marR="0">
                        <a:spcBef>
                          <a:spcPts val="0"/>
                        </a:spcBef>
                        <a:spcAft>
                          <a:spcPts val="0"/>
                        </a:spcAft>
                      </a:pPr>
                      <a:r>
                        <a:rPr lang="en-US" sz="1400" dirty="0">
                          <a:effectLst/>
                        </a:rPr>
                        <a:t>Years risk prediction</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10-year risk of CHD events</a:t>
                      </a:r>
                    </a:p>
                    <a:p>
                      <a:pPr marL="0" marR="0">
                        <a:spcBef>
                          <a:spcPts val="0"/>
                        </a:spcBef>
                        <a:spcAft>
                          <a:spcPts val="0"/>
                        </a:spcAft>
                      </a:pPr>
                      <a:r>
                        <a:rPr lang="en-US" sz="1000" b="1" dirty="0">
                          <a:solidFill>
                            <a:schemeClr val="tx1"/>
                          </a:solidFill>
                          <a:effectLst/>
                        </a:rPr>
                        <a:t>30-year risk of CHD and stroke</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a:solidFill>
                            <a:schemeClr val="tx1"/>
                          </a:solidFill>
                          <a:effectLst/>
                        </a:rPr>
                        <a:t>10-year risk of ASCVD</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a:solidFill>
                            <a:schemeClr val="tx1"/>
                          </a:solidFill>
                          <a:effectLst/>
                        </a:rPr>
                        <a:t>10-year risk for CVD</a:t>
                      </a:r>
                      <a:endParaRPr lang="en-US" sz="1000" b="1">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840217">
                <a:tc>
                  <a:txBody>
                    <a:bodyPr/>
                    <a:lstStyle/>
                    <a:p>
                      <a:pPr marL="0" marR="0">
                        <a:spcBef>
                          <a:spcPts val="0"/>
                        </a:spcBef>
                        <a:spcAft>
                          <a:spcPts val="0"/>
                        </a:spcAft>
                      </a:pPr>
                      <a:r>
                        <a:rPr lang="en-US" sz="1400" dirty="0">
                          <a:effectLst/>
                        </a:rPr>
                        <a:t>Variables</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sex, age, total cholesterol, HDL-C, smoking status, systolic blood pressure (treated/not treated), diabetes</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Sex, age, race (White or Black), total cholesterol, HDL-C, Systolic blood pressure, treatment for high blood pressure (if systolic &gt; 120 mmHg), Diabetes, smoking status </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Sex, age, smoking status, total cholesterol, HDL-C, </a:t>
                      </a:r>
                      <a:r>
                        <a:rPr lang="en-US" sz="1000" b="1" dirty="0" err="1">
                          <a:solidFill>
                            <a:schemeClr val="tx1"/>
                          </a:solidFill>
                          <a:effectLst/>
                        </a:rPr>
                        <a:t>CRPhs</a:t>
                      </a:r>
                      <a:r>
                        <a:rPr lang="en-US" sz="1000" b="1" dirty="0">
                          <a:solidFill>
                            <a:schemeClr val="tx1"/>
                          </a:solidFill>
                          <a:effectLst/>
                        </a:rPr>
                        <a:t>, parental history of MI &lt; 60 years of age, HbA1c (if diabetic)</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1008260">
                <a:tc>
                  <a:txBody>
                    <a:bodyPr/>
                    <a:lstStyle/>
                    <a:p>
                      <a:pPr marL="0" marR="0">
                        <a:spcBef>
                          <a:spcPts val="0"/>
                        </a:spcBef>
                        <a:spcAft>
                          <a:spcPts val="0"/>
                        </a:spcAft>
                      </a:pPr>
                      <a:r>
                        <a:rPr lang="en-US" sz="1400" dirty="0">
                          <a:effectLst/>
                        </a:rPr>
                        <a:t>Guidelines using score</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NCEP ATP III</a:t>
                      </a:r>
                    </a:p>
                    <a:p>
                      <a:pPr marL="0" marR="0">
                        <a:spcBef>
                          <a:spcPts val="0"/>
                        </a:spcBef>
                        <a:spcAft>
                          <a:spcPts val="0"/>
                        </a:spcAft>
                      </a:pPr>
                      <a:r>
                        <a:rPr lang="en-US" sz="1000" b="1" dirty="0">
                          <a:solidFill>
                            <a:schemeClr val="tx1"/>
                          </a:solidFill>
                          <a:effectLst/>
                        </a:rPr>
                        <a:t>Canadian Cardiovascular Society</a:t>
                      </a:r>
                    </a:p>
                    <a:p>
                      <a:pPr marL="0" marR="0">
                        <a:spcBef>
                          <a:spcPts val="0"/>
                        </a:spcBef>
                        <a:spcAft>
                          <a:spcPts val="0"/>
                        </a:spcAft>
                      </a:pPr>
                      <a:r>
                        <a:rPr lang="en-US" sz="1000" b="1" dirty="0">
                          <a:solidFill>
                            <a:schemeClr val="tx1"/>
                          </a:solidFill>
                          <a:effectLst/>
                        </a:rPr>
                        <a:t>International Atherosclerosis Society</a:t>
                      </a:r>
                    </a:p>
                    <a:p>
                      <a:pPr marL="0" marR="0">
                        <a:spcBef>
                          <a:spcPts val="0"/>
                        </a:spcBef>
                        <a:spcAft>
                          <a:spcPts val="0"/>
                        </a:spcAft>
                      </a:pPr>
                      <a:r>
                        <a:rPr lang="en-US" sz="1000" b="1" dirty="0">
                          <a:solidFill>
                            <a:schemeClr val="tx1"/>
                          </a:solidFill>
                          <a:effectLst/>
                        </a:rPr>
                        <a:t>National Lipid Association Recommendations</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2013  ACC/AHA Guideline on the Treatment of Blood Cholesterol to Reduce Atherosclerotic Cardiovascular Risk in Adults</a:t>
                      </a:r>
                    </a:p>
                    <a:p>
                      <a:pPr marL="0" marR="0">
                        <a:spcBef>
                          <a:spcPts val="0"/>
                        </a:spcBef>
                        <a:spcAft>
                          <a:spcPts val="0"/>
                        </a:spcAft>
                      </a:pPr>
                      <a:r>
                        <a:rPr lang="en-US" sz="1000" b="1" dirty="0">
                          <a:solidFill>
                            <a:schemeClr val="tx1"/>
                          </a:solidFill>
                          <a:effectLst/>
                        </a:rPr>
                        <a:t>National Lipid Association Recommendations</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latin typeface="Arial"/>
                          <a:ea typeface="Calibri"/>
                          <a:cs typeface="Times New Roman"/>
                        </a:rPr>
                        <a:t>National Lipid Association Recommendations</a:t>
                      </a:r>
                      <a:r>
                        <a:rPr lang="en-US" sz="1000" b="1" baseline="0" dirty="0">
                          <a:solidFill>
                            <a:schemeClr val="tx1"/>
                          </a:solidFill>
                          <a:effectLst/>
                          <a:latin typeface="Arial"/>
                          <a:ea typeface="Calibri"/>
                          <a:cs typeface="Times New Roman"/>
                        </a:rPr>
                        <a:t> </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504129">
                <a:tc>
                  <a:txBody>
                    <a:bodyPr/>
                    <a:lstStyle/>
                    <a:p>
                      <a:pPr marL="0" marR="0">
                        <a:spcBef>
                          <a:spcPts val="0"/>
                        </a:spcBef>
                        <a:spcAft>
                          <a:spcPts val="0"/>
                        </a:spcAft>
                      </a:pPr>
                      <a:r>
                        <a:rPr lang="en-US" sz="1400" dirty="0">
                          <a:effectLst/>
                        </a:rPr>
                        <a:t>Discrimination and Calibration </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c-statistic: 0.65, 0.71, 0.77</a:t>
                      </a:r>
                    </a:p>
                    <a:p>
                      <a:pPr marL="0" marR="0">
                        <a:spcBef>
                          <a:spcPts val="0"/>
                        </a:spcBef>
                        <a:spcAft>
                          <a:spcPts val="0"/>
                        </a:spcAft>
                      </a:pPr>
                      <a:r>
                        <a:rPr lang="en-US" sz="1000" b="1" dirty="0">
                          <a:solidFill>
                            <a:schemeClr val="tx1"/>
                          </a:solidFill>
                          <a:effectLst/>
                        </a:rPr>
                        <a:t>O/E: 1.18, 1.51</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c-statistic: 0.65, 0.71</a:t>
                      </a:r>
                    </a:p>
                    <a:p>
                      <a:pPr marL="0" marR="0">
                        <a:spcBef>
                          <a:spcPts val="0"/>
                        </a:spcBef>
                        <a:spcAft>
                          <a:spcPts val="0"/>
                        </a:spcAft>
                      </a:pPr>
                      <a:r>
                        <a:rPr lang="en-US" sz="1000" b="1" dirty="0">
                          <a:solidFill>
                            <a:schemeClr val="tx1"/>
                          </a:solidFill>
                          <a:effectLst/>
                        </a:rPr>
                        <a:t>O/E: 1.20; may be better than FRS at higher categories of predicted risk</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unknown</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504129">
                <a:tc>
                  <a:txBody>
                    <a:bodyPr/>
                    <a:lstStyle/>
                    <a:p>
                      <a:pPr marL="0" marR="0">
                        <a:spcBef>
                          <a:spcPts val="0"/>
                        </a:spcBef>
                        <a:spcAft>
                          <a:spcPts val="0"/>
                        </a:spcAft>
                      </a:pPr>
                      <a:r>
                        <a:rPr lang="en-US" sz="1400" dirty="0">
                          <a:effectLst/>
                        </a:rPr>
                        <a:t>Notes</a:t>
                      </a:r>
                      <a:endParaRPr lang="en-US" sz="1400" dirty="0">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000" b="1" dirty="0">
                          <a:solidFill>
                            <a:schemeClr val="tx1"/>
                          </a:solidFill>
                          <a:effectLst/>
                        </a:rPr>
                        <a:t> </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Risk scores account for White and Black Race</a:t>
                      </a:r>
                    </a:p>
                    <a:p>
                      <a:pPr marL="0" marR="0">
                        <a:spcBef>
                          <a:spcPts val="0"/>
                        </a:spcBef>
                        <a:spcAft>
                          <a:spcPts val="0"/>
                        </a:spcAft>
                      </a:pPr>
                      <a:r>
                        <a:rPr lang="en-US" sz="1000" b="1" dirty="0">
                          <a:solidFill>
                            <a:schemeClr val="tx1"/>
                          </a:solidFill>
                          <a:effectLst/>
                        </a:rPr>
                        <a:t>Eliminated targets for LDL-C</a:t>
                      </a:r>
                      <a:endParaRPr lang="en-US" sz="1000" b="1" dirty="0">
                        <a:solidFill>
                          <a:schemeClr val="tx1"/>
                        </a:solidFill>
                        <a:effectLst/>
                        <a:latin typeface="Arial"/>
                        <a:ea typeface="Calibri"/>
                        <a:cs typeface="Times New Roman"/>
                      </a:endParaRPr>
                    </a:p>
                  </a:txBody>
                  <a:tcPr marL="50281" marR="502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spcBef>
                          <a:spcPts val="0"/>
                        </a:spcBef>
                        <a:spcAft>
                          <a:spcPts val="0"/>
                        </a:spcAft>
                      </a:pPr>
                      <a:r>
                        <a:rPr lang="en-US" sz="1000" b="1" dirty="0">
                          <a:solidFill>
                            <a:schemeClr val="tx1"/>
                          </a:solidFill>
                          <a:effectLst/>
                        </a:rPr>
                        <a:t>Men were in the Physicians Health Study and Women in the Women’s Health Study</a:t>
                      </a:r>
                      <a:endParaRPr lang="en-US" sz="1000" b="1" dirty="0">
                        <a:solidFill>
                          <a:schemeClr val="tx1"/>
                        </a:solidFill>
                        <a:effectLst/>
                        <a:latin typeface="Arial"/>
                        <a:ea typeface="Calibri"/>
                        <a:cs typeface="Times New Roman"/>
                      </a:endParaRPr>
                    </a:p>
                  </a:txBody>
                  <a:tcPr marL="45340" marR="4534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bl>
          </a:graphicData>
        </a:graphic>
      </p:graphicFrame>
      <p:sp>
        <p:nvSpPr>
          <p:cNvPr id="5" name="TextBox 4"/>
          <p:cNvSpPr txBox="1"/>
          <p:nvPr/>
        </p:nvSpPr>
        <p:spPr>
          <a:xfrm>
            <a:off x="2750635" y="5821109"/>
            <a:ext cx="685800" cy="685800"/>
          </a:xfrm>
          <a:prstGeom prst="rect">
            <a:avLst/>
          </a:prstGeom>
          <a:noFill/>
        </p:spPr>
        <p:txBody>
          <a:bodyPr wrap="none" lIns="0" tIns="0" rIns="0" bIns="0" rtlCol="0">
            <a:noAutofit/>
          </a:bodyPr>
          <a:lstStyle/>
          <a:p>
            <a:pPr>
              <a:lnSpc>
                <a:spcPct val="90000"/>
              </a:lnSpc>
            </a:pPr>
            <a:endParaRPr lang="en-US" sz="900" dirty="0"/>
          </a:p>
        </p:txBody>
      </p:sp>
      <p:pic>
        <p:nvPicPr>
          <p:cNvPr id="7" name="Picture 6"/>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0" y="0"/>
            <a:ext cx="1554163" cy="1446663"/>
          </a:xfrm>
          <a:prstGeom prst="rect">
            <a:avLst/>
          </a:prstGeom>
        </p:spPr>
      </p:pic>
    </p:spTree>
    <p:extLst>
      <p:ext uri="{BB962C8B-B14F-4D97-AF65-F5344CB8AC3E}">
        <p14:creationId xmlns:p14="http://schemas.microsoft.com/office/powerpoint/2010/main" val="3383920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9980" y="903940"/>
            <a:ext cx="7877651" cy="829326"/>
          </a:xfrm>
        </p:spPr>
        <p:txBody>
          <a:bodyPr>
            <a:noAutofit/>
          </a:bodyPr>
          <a:lstStyle/>
          <a:p>
            <a:pPr>
              <a:defRPr/>
            </a:pPr>
            <a:br>
              <a:rPr lang="en-US" sz="2800" b="1" dirty="0">
                <a:cs typeface="Arial" pitchFamily="34" charset="0"/>
              </a:rPr>
            </a:br>
            <a:r>
              <a:rPr lang="en-US" sz="2800" b="1" dirty="0">
                <a:cs typeface="Arial" pitchFamily="34" charset="0"/>
              </a:rPr>
              <a:t>National Lipid Association Recommendations:</a:t>
            </a:r>
            <a:br>
              <a:rPr lang="en-US" sz="2800" b="1" dirty="0">
                <a:cs typeface="Arial" pitchFamily="34" charset="0"/>
              </a:rPr>
            </a:br>
            <a:r>
              <a:rPr lang="en-US" sz="2800" b="1" dirty="0">
                <a:cs typeface="Arial" pitchFamily="34" charset="0"/>
              </a:rPr>
              <a:t>Lipid Goals by Risk Category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10322986"/>
              </p:ext>
            </p:extLst>
          </p:nvPr>
        </p:nvGraphicFramePr>
        <p:xfrm>
          <a:off x="2423159" y="1806096"/>
          <a:ext cx="6975472" cy="4266899"/>
        </p:xfrm>
        <a:graphic>
          <a:graphicData uri="http://schemas.openxmlformats.org/drawingml/2006/table">
            <a:tbl>
              <a:tblPr firstRow="1" firstCol="1" bandRow="1">
                <a:tableStyleId>{93296810-A885-4BE3-A3E7-6D5BEEA58F35}</a:tableStyleId>
              </a:tblPr>
              <a:tblGrid>
                <a:gridCol w="1503772">
                  <a:extLst>
                    <a:ext uri="{9D8B030D-6E8A-4147-A177-3AD203B41FA5}">
                      <a16:colId xmlns:a16="http://schemas.microsoft.com/office/drawing/2014/main" val="20000"/>
                    </a:ext>
                  </a:extLst>
                </a:gridCol>
                <a:gridCol w="1395227">
                  <a:extLst>
                    <a:ext uri="{9D8B030D-6E8A-4147-A177-3AD203B41FA5}">
                      <a16:colId xmlns:a16="http://schemas.microsoft.com/office/drawing/2014/main" val="20001"/>
                    </a:ext>
                  </a:extLst>
                </a:gridCol>
                <a:gridCol w="829049">
                  <a:extLst>
                    <a:ext uri="{9D8B030D-6E8A-4147-A177-3AD203B41FA5}">
                      <a16:colId xmlns:a16="http://schemas.microsoft.com/office/drawing/2014/main" val="20002"/>
                    </a:ext>
                  </a:extLst>
                </a:gridCol>
                <a:gridCol w="1152580">
                  <a:extLst>
                    <a:ext uri="{9D8B030D-6E8A-4147-A177-3AD203B41FA5}">
                      <a16:colId xmlns:a16="http://schemas.microsoft.com/office/drawing/2014/main" val="20003"/>
                    </a:ext>
                  </a:extLst>
                </a:gridCol>
                <a:gridCol w="932265">
                  <a:extLst>
                    <a:ext uri="{9D8B030D-6E8A-4147-A177-3AD203B41FA5}">
                      <a16:colId xmlns:a16="http://schemas.microsoft.com/office/drawing/2014/main" val="20004"/>
                    </a:ext>
                  </a:extLst>
                </a:gridCol>
                <a:gridCol w="1162579">
                  <a:extLst>
                    <a:ext uri="{9D8B030D-6E8A-4147-A177-3AD203B41FA5}">
                      <a16:colId xmlns:a16="http://schemas.microsoft.com/office/drawing/2014/main" val="20005"/>
                    </a:ext>
                  </a:extLst>
                </a:gridCol>
              </a:tblGrid>
              <a:tr h="704466">
                <a:tc>
                  <a:txBody>
                    <a:bodyPr/>
                    <a:lstStyle/>
                    <a:p>
                      <a:pPr marL="0" marR="0" algn="ctr">
                        <a:spcBef>
                          <a:spcPts val="0"/>
                        </a:spcBef>
                        <a:spcAft>
                          <a:spcPts val="0"/>
                        </a:spcAft>
                      </a:pPr>
                      <a:r>
                        <a:rPr lang="en-US" sz="1400" dirty="0">
                          <a:solidFill>
                            <a:schemeClr val="tx1"/>
                          </a:solidFill>
                          <a:effectLst/>
                        </a:rPr>
                        <a:t>Risk Category,</a:t>
                      </a:r>
                    </a:p>
                    <a:p>
                      <a:pPr marL="0" marR="0" algn="ctr">
                        <a:spcBef>
                          <a:spcPts val="0"/>
                        </a:spcBef>
                        <a:spcAft>
                          <a:spcPts val="0"/>
                        </a:spcAft>
                      </a:pPr>
                      <a:r>
                        <a:rPr lang="en-US" sz="1400" dirty="0">
                          <a:solidFill>
                            <a:schemeClr val="tx1"/>
                          </a:solidFill>
                          <a:effectLst/>
                        </a:rPr>
                        <a:t>(# major ASCVD risk factors)</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solidFill>
                          <a:schemeClr val="tx1"/>
                        </a:solidFill>
                        <a:effectLst/>
                      </a:endParaRPr>
                    </a:p>
                    <a:p>
                      <a:pPr marL="0" marR="0" algn="ctr">
                        <a:spcBef>
                          <a:spcPts val="0"/>
                        </a:spcBef>
                        <a:spcAft>
                          <a:spcPts val="0"/>
                        </a:spcAft>
                      </a:pPr>
                      <a:endParaRPr lang="en-US" sz="1400" dirty="0">
                        <a:solidFill>
                          <a:schemeClr val="tx1"/>
                        </a:solidFill>
                        <a:effectLst/>
                      </a:endParaRPr>
                    </a:p>
                    <a:p>
                      <a:pPr marL="0" marR="0" algn="ctr">
                        <a:spcBef>
                          <a:spcPts val="0"/>
                        </a:spcBef>
                        <a:spcAft>
                          <a:spcPts val="0"/>
                        </a:spcAft>
                      </a:pPr>
                      <a:r>
                        <a:rPr lang="en-US" sz="1400" dirty="0">
                          <a:solidFill>
                            <a:schemeClr val="tx1"/>
                          </a:solidFill>
                          <a:effectLst/>
                        </a:rPr>
                        <a:t>Criteria</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solidFill>
                          <a:schemeClr val="tx1"/>
                        </a:solidFill>
                        <a:effectLst/>
                      </a:endParaRPr>
                    </a:p>
                    <a:p>
                      <a:pPr marL="0" marR="0" algn="ctr">
                        <a:spcBef>
                          <a:spcPts val="0"/>
                        </a:spcBef>
                        <a:spcAft>
                          <a:spcPts val="0"/>
                        </a:spcAft>
                      </a:pPr>
                      <a:r>
                        <a:rPr lang="en-US" sz="1400" dirty="0">
                          <a:solidFill>
                            <a:schemeClr val="tx1"/>
                          </a:solidFill>
                          <a:effectLst/>
                        </a:rPr>
                        <a:t>LDL-C mg/</a:t>
                      </a:r>
                      <a:r>
                        <a:rPr lang="en-US" sz="1400" dirty="0" err="1">
                          <a:solidFill>
                            <a:schemeClr val="tx1"/>
                          </a:solidFill>
                          <a:effectLst/>
                        </a:rPr>
                        <a:t>dL</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solidFill>
                          <a:schemeClr val="tx1"/>
                        </a:solidFill>
                        <a:effectLst/>
                      </a:endParaRPr>
                    </a:p>
                    <a:p>
                      <a:pPr marL="0" marR="0" algn="ctr">
                        <a:spcBef>
                          <a:spcPts val="0"/>
                        </a:spcBef>
                        <a:spcAft>
                          <a:spcPts val="0"/>
                        </a:spcAft>
                      </a:pPr>
                      <a:r>
                        <a:rPr lang="en-US" sz="1400" dirty="0">
                          <a:solidFill>
                            <a:schemeClr val="tx1"/>
                          </a:solidFill>
                          <a:effectLst/>
                        </a:rPr>
                        <a:t>Non-HDL-C mg/</a:t>
                      </a:r>
                      <a:r>
                        <a:rPr lang="en-US" sz="1400" dirty="0" err="1">
                          <a:solidFill>
                            <a:schemeClr val="tx1"/>
                          </a:solidFill>
                          <a:effectLst/>
                        </a:rPr>
                        <a:t>dL</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solidFill>
                          <a:schemeClr val="tx1"/>
                        </a:solidFill>
                        <a:effectLst/>
                      </a:endParaRPr>
                    </a:p>
                    <a:p>
                      <a:pPr marL="0" marR="0" algn="ctr">
                        <a:spcBef>
                          <a:spcPts val="0"/>
                        </a:spcBef>
                        <a:spcAft>
                          <a:spcPts val="0"/>
                        </a:spcAft>
                      </a:pPr>
                      <a:r>
                        <a:rPr lang="en-US" sz="1400" dirty="0">
                          <a:solidFill>
                            <a:schemeClr val="tx1"/>
                          </a:solidFill>
                          <a:effectLst/>
                        </a:rPr>
                        <a:t>Apo B mg/</a:t>
                      </a:r>
                      <a:r>
                        <a:rPr lang="en-US" sz="1400" dirty="0" err="1">
                          <a:solidFill>
                            <a:schemeClr val="tx1"/>
                          </a:solidFill>
                          <a:effectLst/>
                        </a:rPr>
                        <a:t>dL</a:t>
                      </a: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a16="http://schemas.microsoft.com/office/drawing/2014/main" val="10000"/>
                  </a:ext>
                </a:extLst>
              </a:tr>
              <a:tr h="905741">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2000" dirty="0">
                          <a:effectLst/>
                        </a:rPr>
                        <a:t>Very High</a:t>
                      </a:r>
                    </a:p>
                  </a:txBody>
                  <a:tcPr marL="51435" marR="51435" marT="0" marB="0"/>
                </a:tc>
                <a:tc>
                  <a:txBody>
                    <a:bodyPr/>
                    <a:lstStyle/>
                    <a:p>
                      <a:pPr marL="0" marR="0">
                        <a:spcBef>
                          <a:spcPts val="0"/>
                        </a:spcBef>
                        <a:spcAft>
                          <a:spcPts val="0"/>
                        </a:spcAft>
                      </a:pPr>
                      <a:r>
                        <a:rPr lang="en-US" sz="900" dirty="0">
                          <a:effectLst/>
                        </a:rPr>
                        <a:t>ASCVD</a:t>
                      </a:r>
                    </a:p>
                    <a:p>
                      <a:pPr marL="0" marR="0">
                        <a:spcBef>
                          <a:spcPts val="0"/>
                        </a:spcBef>
                        <a:spcAft>
                          <a:spcPts val="0"/>
                        </a:spcAft>
                      </a:pPr>
                      <a:r>
                        <a:rPr lang="en-US" sz="900" dirty="0">
                          <a:effectLst/>
                        </a:rPr>
                        <a:t>DM type 1 or 2</a:t>
                      </a:r>
                    </a:p>
                    <a:p>
                      <a:pPr marL="0" marR="0">
                        <a:spcBef>
                          <a:spcPts val="0"/>
                        </a:spcBef>
                        <a:spcAft>
                          <a:spcPts val="0"/>
                        </a:spcAft>
                      </a:pPr>
                      <a:r>
                        <a:rPr lang="en-US" sz="900" dirty="0">
                          <a:effectLst/>
                        </a:rPr>
                        <a:t>≥2 other major </a:t>
                      </a:r>
                      <a:r>
                        <a:rPr lang="en-US" sz="900" baseline="0" dirty="0">
                          <a:effectLst/>
                        </a:rPr>
                        <a:t> risk factors</a:t>
                      </a:r>
                      <a:endParaRPr lang="en-US" sz="900" dirty="0">
                        <a:effectLst/>
                      </a:endParaRPr>
                    </a:p>
                    <a:p>
                      <a:pPr marL="0" marR="0">
                        <a:spcBef>
                          <a:spcPts val="0"/>
                        </a:spcBef>
                        <a:spcAft>
                          <a:spcPts val="0"/>
                        </a:spcAft>
                      </a:pPr>
                      <a:r>
                        <a:rPr lang="en-US" sz="900" dirty="0">
                          <a:effectLst/>
                        </a:rPr>
                        <a:t>Evidence of end organ</a:t>
                      </a:r>
                      <a:r>
                        <a:rPr lang="en-US" sz="900" baseline="0" dirty="0">
                          <a:effectLst/>
                        </a:rPr>
                        <a:t> damage</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2000" dirty="0">
                          <a:effectLst/>
                        </a:rPr>
                        <a:t>&lt; 70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&lt;100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 80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latin typeface="Arial" panose="020B0604020202020204" pitchFamily="34" charset="0"/>
                        <a:cs typeface="Arial" panose="020B0604020202020204" pitchFamily="34" charset="0"/>
                      </a:endParaRPr>
                    </a:p>
                  </a:txBody>
                  <a:tcPr marL="51435" marR="51435" marT="0" marB="0"/>
                </a:tc>
                <a:extLst>
                  <a:ext uri="{0D108BD9-81ED-4DB2-BD59-A6C34878D82A}">
                    <a16:rowId xmlns:a16="http://schemas.microsoft.com/office/drawing/2014/main" val="10001"/>
                  </a:ext>
                </a:extLst>
              </a:tr>
              <a:tr h="754785">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2000" dirty="0">
                          <a:effectLst/>
                        </a:rPr>
                        <a:t>High (≥3)</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spcBef>
                          <a:spcPts val="0"/>
                        </a:spcBef>
                        <a:spcAft>
                          <a:spcPts val="0"/>
                        </a:spcAft>
                      </a:pPr>
                      <a:r>
                        <a:rPr lang="en-US" sz="900" dirty="0">
                          <a:effectLst/>
                        </a:rPr>
                        <a:t>DM type 1</a:t>
                      </a:r>
                      <a:r>
                        <a:rPr lang="en-US" sz="900" baseline="0" dirty="0">
                          <a:effectLst/>
                        </a:rPr>
                        <a:t> or 2</a:t>
                      </a:r>
                    </a:p>
                    <a:p>
                      <a:pPr marL="0" marR="0">
                        <a:spcBef>
                          <a:spcPts val="0"/>
                        </a:spcBef>
                        <a:spcAft>
                          <a:spcPts val="0"/>
                        </a:spcAft>
                      </a:pPr>
                      <a:r>
                        <a:rPr lang="en-US" sz="900" baseline="0" dirty="0">
                          <a:effectLst/>
                        </a:rPr>
                        <a:t>CKD stage 3B or 4</a:t>
                      </a:r>
                    </a:p>
                    <a:p>
                      <a:pPr marL="0" marR="0">
                        <a:spcBef>
                          <a:spcPts val="0"/>
                        </a:spcBef>
                        <a:spcAft>
                          <a:spcPts val="0"/>
                        </a:spcAft>
                      </a:pPr>
                      <a:r>
                        <a:rPr lang="en-US" sz="900" baseline="0" dirty="0">
                          <a:effectLst/>
                        </a:rPr>
                        <a:t>LDL-C ≥ 190 mg/</a:t>
                      </a:r>
                      <a:r>
                        <a:rPr lang="en-US" sz="900" baseline="0" dirty="0" err="1">
                          <a:effectLst/>
                        </a:rPr>
                        <a:t>dL</a:t>
                      </a:r>
                      <a:endParaRPr lang="en-US" sz="900" baseline="0" dirty="0">
                        <a:effectLst/>
                      </a:endParaRPr>
                    </a:p>
                    <a:p>
                      <a:pPr marL="0" marR="0">
                        <a:spcBef>
                          <a:spcPts val="0"/>
                        </a:spcBef>
                        <a:spcAft>
                          <a:spcPts val="0"/>
                        </a:spcAft>
                      </a:pPr>
                      <a:r>
                        <a:rPr lang="en-US" sz="900" baseline="0" dirty="0">
                          <a:effectLst/>
                        </a:rPr>
                        <a:t>Quantitative risk score reaches highest level</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r>
                        <a:rPr lang="en-US" sz="2000" dirty="0">
                          <a:effectLst/>
                        </a:rPr>
                        <a:t>&lt; 100 </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r>
                        <a:rPr lang="en-US" sz="1400" dirty="0">
                          <a:effectLst/>
                        </a:rPr>
                        <a:t>&lt;130 </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&lt;90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latin typeface="Arial" panose="020B0604020202020204" pitchFamily="34" charset="0"/>
                        <a:cs typeface="Arial" panose="020B0604020202020204" pitchFamily="34" charset="0"/>
                      </a:endParaRPr>
                    </a:p>
                  </a:txBody>
                  <a:tcPr marL="51435" marR="51435" marT="0" marB="0"/>
                </a:tc>
                <a:extLst>
                  <a:ext uri="{0D108BD9-81ED-4DB2-BD59-A6C34878D82A}">
                    <a16:rowId xmlns:a16="http://schemas.microsoft.com/office/drawing/2014/main" val="10002"/>
                  </a:ext>
                </a:extLst>
              </a:tr>
              <a:tr h="754785">
                <a:tc>
                  <a:txBody>
                    <a:bodyPr/>
                    <a:lstStyle/>
                    <a:p>
                      <a:pPr marL="0" marR="0" algn="ctr">
                        <a:spcBef>
                          <a:spcPts val="0"/>
                        </a:spcBef>
                        <a:spcAft>
                          <a:spcPts val="0"/>
                        </a:spcAft>
                      </a:pPr>
                      <a:r>
                        <a:rPr lang="en-US" sz="2000" dirty="0">
                          <a:effectLst/>
                        </a:rPr>
                        <a:t>Moderate</a:t>
                      </a:r>
                    </a:p>
                    <a:p>
                      <a:pPr marL="0" marR="0" algn="ctr">
                        <a:spcBef>
                          <a:spcPts val="0"/>
                        </a:spcBef>
                        <a:spcAft>
                          <a:spcPts val="0"/>
                        </a:spcAft>
                      </a:pPr>
                      <a:r>
                        <a:rPr lang="en-US" sz="2000" dirty="0">
                          <a:effectLst/>
                        </a:rPr>
                        <a:t>(2) </a:t>
                      </a:r>
                    </a:p>
                  </a:txBody>
                  <a:tcPr marL="51435" marR="51435" marT="0" marB="0"/>
                </a:tc>
                <a:tc>
                  <a:txBody>
                    <a:bodyPr/>
                    <a:lstStyle/>
                    <a:p>
                      <a:pPr marL="0" marR="0">
                        <a:spcBef>
                          <a:spcPts val="0"/>
                        </a:spcBef>
                        <a:spcAft>
                          <a:spcPts val="0"/>
                        </a:spcAft>
                      </a:pPr>
                      <a:r>
                        <a:rPr lang="en-US" sz="900" dirty="0">
                          <a:effectLst/>
                          <a:latin typeface="+mn-lt"/>
                          <a:ea typeface="Calibri" panose="020F0502020204030204" pitchFamily="34" charset="0"/>
                          <a:cs typeface="Arial" panose="020B0604020202020204" pitchFamily="34" charset="0"/>
                        </a:rPr>
                        <a:t>2 major risk factors</a:t>
                      </a:r>
                    </a:p>
                    <a:p>
                      <a:pPr marL="0" marR="0">
                        <a:spcBef>
                          <a:spcPts val="0"/>
                        </a:spcBef>
                        <a:spcAft>
                          <a:spcPts val="0"/>
                        </a:spcAft>
                      </a:pPr>
                      <a:r>
                        <a:rPr lang="en-US" sz="900" dirty="0">
                          <a:effectLst/>
                          <a:latin typeface="+mn-lt"/>
                          <a:ea typeface="Calibri" panose="020F0502020204030204" pitchFamily="34" charset="0"/>
                          <a:cs typeface="Arial" panose="020B0604020202020204" pitchFamily="34" charset="0"/>
                        </a:rPr>
                        <a:t>Consider quantitative </a:t>
                      </a:r>
                    </a:p>
                    <a:p>
                      <a:pPr marL="0" marR="0">
                        <a:spcBef>
                          <a:spcPts val="0"/>
                        </a:spcBef>
                        <a:spcAft>
                          <a:spcPts val="0"/>
                        </a:spcAft>
                      </a:pPr>
                      <a:r>
                        <a:rPr lang="en-US" sz="900" dirty="0">
                          <a:effectLst/>
                          <a:latin typeface="+mn-lt"/>
                          <a:ea typeface="Calibri" panose="020F0502020204030204" pitchFamily="34" charset="0"/>
                          <a:cs typeface="Arial" panose="020B0604020202020204" pitchFamily="34" charset="0"/>
                        </a:rPr>
                        <a:t>  risk scoring </a:t>
                      </a:r>
                    </a:p>
                    <a:p>
                      <a:pPr marL="0" marR="0">
                        <a:spcBef>
                          <a:spcPts val="0"/>
                        </a:spcBef>
                        <a:spcAft>
                          <a:spcPts val="0"/>
                        </a:spcAft>
                      </a:pPr>
                      <a:r>
                        <a:rPr lang="en-US" sz="900" dirty="0">
                          <a:effectLst/>
                          <a:latin typeface="+mn-lt"/>
                          <a:ea typeface="Calibri" panose="020F0502020204030204" pitchFamily="34" charset="0"/>
                          <a:cs typeface="Arial" panose="020B0604020202020204" pitchFamily="34" charset="0"/>
                        </a:rPr>
                        <a:t>Consider other risk indicators</a:t>
                      </a:r>
                      <a:r>
                        <a:rPr lang="en-US" sz="900" baseline="0" dirty="0">
                          <a:effectLst/>
                          <a:latin typeface="+mn-lt"/>
                          <a:ea typeface="Calibri" panose="020F0502020204030204" pitchFamily="34" charset="0"/>
                          <a:cs typeface="Arial" panose="020B0604020202020204" pitchFamily="34" charset="0"/>
                        </a:rPr>
                        <a:t> </a:t>
                      </a:r>
                      <a:endParaRPr lang="en-US" sz="900" dirty="0">
                        <a:effectLst/>
                        <a:latin typeface="+mn-lt"/>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2000" dirty="0">
                          <a:effectLst/>
                        </a:rPr>
                        <a:t>&lt;100</a:t>
                      </a: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&lt;130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&lt;90</a:t>
                      </a:r>
                      <a:endParaRPr lang="en-US" sz="14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latin typeface="Arial" panose="020B0604020202020204" pitchFamily="34" charset="0"/>
                        <a:cs typeface="Arial" panose="020B0604020202020204" pitchFamily="34" charset="0"/>
                      </a:endParaRPr>
                    </a:p>
                  </a:txBody>
                  <a:tcPr marL="51435" marR="51435" marT="0" marB="0"/>
                </a:tc>
                <a:extLst>
                  <a:ext uri="{0D108BD9-81ED-4DB2-BD59-A6C34878D82A}">
                    <a16:rowId xmlns:a16="http://schemas.microsoft.com/office/drawing/2014/main" val="10003"/>
                  </a:ext>
                </a:extLst>
              </a:tr>
              <a:tr h="670920">
                <a:tc>
                  <a:txBody>
                    <a:bodyPr/>
                    <a:lstStyle/>
                    <a:p>
                      <a:pPr marL="0" marR="0" algn="ct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Low</a:t>
                      </a:r>
                    </a:p>
                    <a:p>
                      <a:pPr marL="0" marR="0" algn="ct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(0-1)</a:t>
                      </a:r>
                    </a:p>
                  </a:txBody>
                  <a:tcPr marL="51435" marR="51435" marT="0" marB="0"/>
                </a:tc>
                <a:tc>
                  <a:txBody>
                    <a:bodyPr/>
                    <a:lstStyle/>
                    <a:p>
                      <a:pPr marL="0" marR="0">
                        <a:spcBef>
                          <a:spcPts val="0"/>
                        </a:spcBef>
                        <a:spcAft>
                          <a:spcPts val="0"/>
                        </a:spcAft>
                      </a:pPr>
                      <a:r>
                        <a:rPr lang="en-US" sz="900" dirty="0">
                          <a:effectLst/>
                          <a:latin typeface="Arial" panose="020B0604020202020204" pitchFamily="34" charset="0"/>
                          <a:ea typeface="Calibri" panose="020F0502020204030204" pitchFamily="34" charset="0"/>
                          <a:cs typeface="Arial" panose="020B0604020202020204" pitchFamily="34" charset="0"/>
                        </a:rPr>
                        <a:t>Consider other risk indicators</a:t>
                      </a:r>
                      <a:r>
                        <a:rPr lang="en-US" sz="900" baseline="0" dirty="0">
                          <a:effectLst/>
                          <a:latin typeface="Arial" panose="020B0604020202020204" pitchFamily="34" charset="0"/>
                          <a:ea typeface="Calibri" panose="020F0502020204030204" pitchFamily="34" charset="0"/>
                          <a:cs typeface="Arial" panose="020B0604020202020204" pitchFamily="34" charset="0"/>
                        </a:rPr>
                        <a:t> if known </a:t>
                      </a:r>
                      <a:endParaRPr lang="en-US" sz="9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2000" dirty="0">
                          <a:effectLst/>
                          <a:latin typeface="Arial" panose="020B0604020202020204" pitchFamily="34" charset="0"/>
                          <a:ea typeface="Calibri" panose="020F0502020204030204" pitchFamily="34" charset="0"/>
                          <a:cs typeface="Arial" panose="020B0604020202020204" pitchFamily="34" charset="0"/>
                        </a:rPr>
                        <a:t>&lt;100</a:t>
                      </a: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&lt;130</a:t>
                      </a:r>
                    </a:p>
                  </a:txBody>
                  <a:tcPr marL="51435" marR="51435" marT="0" marB="0"/>
                </a:tc>
                <a:tc>
                  <a:txBody>
                    <a:bodyPr/>
                    <a:lstStyle/>
                    <a:p>
                      <a:pPr marL="0" marR="0" algn="ctr">
                        <a:spcBef>
                          <a:spcPts val="0"/>
                        </a:spcBef>
                        <a:spcAft>
                          <a:spcPts val="0"/>
                        </a:spcAft>
                      </a:pPr>
                      <a:endParaRPr lang="en-US" sz="1400" dirty="0">
                        <a:effectLst/>
                      </a:endParaRPr>
                    </a:p>
                    <a:p>
                      <a:pPr marL="0" marR="0" algn="ctr">
                        <a:spcBef>
                          <a:spcPts val="0"/>
                        </a:spcBef>
                        <a:spcAft>
                          <a:spcPts val="0"/>
                        </a:spcAft>
                      </a:pPr>
                      <a:r>
                        <a:rPr lang="en-US" sz="1400" dirty="0">
                          <a:effectLst/>
                        </a:rPr>
                        <a:t>&lt;90</a:t>
                      </a:r>
                    </a:p>
                  </a:txBody>
                  <a:tcPr marL="51435" marR="51435" marT="0" marB="0"/>
                </a:tc>
                <a:tc>
                  <a:txBody>
                    <a:bodyPr/>
                    <a:lstStyle/>
                    <a:p>
                      <a:pPr marL="0" marR="0" algn="ctr">
                        <a:spcBef>
                          <a:spcPts val="0"/>
                        </a:spcBef>
                        <a:spcAft>
                          <a:spcPts val="0"/>
                        </a:spcAft>
                      </a:pPr>
                      <a:endParaRPr lang="en-US" sz="1400" dirty="0">
                        <a:effectLst/>
                        <a:latin typeface="Arial" panose="020B0604020202020204" pitchFamily="34" charset="0"/>
                        <a:cs typeface="Arial" panose="020B0604020202020204" pitchFamily="34" charset="0"/>
                      </a:endParaRPr>
                    </a:p>
                  </a:txBody>
                  <a:tcPr marL="51435" marR="51435" marT="0" marB="0"/>
                </a:tc>
                <a:extLst>
                  <a:ext uri="{0D108BD9-81ED-4DB2-BD59-A6C34878D82A}">
                    <a16:rowId xmlns:a16="http://schemas.microsoft.com/office/drawing/2014/main" val="10004"/>
                  </a:ext>
                </a:extLst>
              </a:tr>
              <a:tr h="476202">
                <a:tc>
                  <a:txBody>
                    <a:bodyPr/>
                    <a:lstStyle/>
                    <a:p>
                      <a:pPr marL="0" marR="0" algn="ctr">
                        <a:spcBef>
                          <a:spcPts val="0"/>
                        </a:spcBef>
                        <a:spcAft>
                          <a:spcPts val="0"/>
                        </a:spcAft>
                      </a:pPr>
                      <a:endParaRPr lang="en-US" sz="2000" dirty="0">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tc>
                  <a:txBody>
                    <a:bodyPr/>
                    <a:lstStyle/>
                    <a:p>
                      <a:pPr marL="0" marR="0">
                        <a:spcBef>
                          <a:spcPts val="0"/>
                        </a:spcBef>
                        <a:spcAft>
                          <a:spcPts val="0"/>
                        </a:spcAft>
                      </a:pPr>
                      <a:endParaRPr lang="en-US" sz="900" baseline="0" dirty="0">
                        <a:effectLst/>
                      </a:endParaRPr>
                    </a:p>
                  </a:txBody>
                  <a:tcPr marL="51435" marR="51435" marT="0" marB="0"/>
                </a:tc>
                <a:tc>
                  <a:txBody>
                    <a:bodyPr/>
                    <a:lstStyle/>
                    <a:p>
                      <a:pPr marL="0" marR="0" algn="ctr">
                        <a:spcBef>
                          <a:spcPts val="0"/>
                        </a:spcBef>
                        <a:spcAft>
                          <a:spcPts val="0"/>
                        </a:spcAft>
                      </a:pPr>
                      <a:endParaRPr lang="en-US" sz="1400" dirty="0">
                        <a:effectLst/>
                      </a:endParaRPr>
                    </a:p>
                  </a:txBody>
                  <a:tcPr marL="51435" marR="51435" marT="0" marB="0"/>
                </a:tc>
                <a:tc>
                  <a:txBody>
                    <a:bodyPr/>
                    <a:lstStyle/>
                    <a:p>
                      <a:pPr marL="0" marR="0" algn="ctr">
                        <a:spcBef>
                          <a:spcPts val="0"/>
                        </a:spcBef>
                        <a:spcAft>
                          <a:spcPts val="0"/>
                        </a:spcAft>
                      </a:pPr>
                      <a:endParaRPr lang="en-US" sz="1400" dirty="0">
                        <a:effectLst/>
                      </a:endParaRPr>
                    </a:p>
                  </a:txBody>
                  <a:tcPr marL="51435" marR="51435" marT="0" marB="0"/>
                </a:tc>
                <a:tc>
                  <a:txBody>
                    <a:bodyPr/>
                    <a:lstStyle/>
                    <a:p>
                      <a:pPr marL="0" marR="0" algn="ctr">
                        <a:spcBef>
                          <a:spcPts val="0"/>
                        </a:spcBef>
                        <a:spcAft>
                          <a:spcPts val="0"/>
                        </a:spcAft>
                      </a:pPr>
                      <a:endParaRPr lang="en-US" sz="1400" dirty="0">
                        <a:effectLst/>
                      </a:endParaRPr>
                    </a:p>
                  </a:txBody>
                  <a:tcPr marL="51435" marR="51435" marT="0" marB="0"/>
                </a:tc>
                <a:tc>
                  <a:txBody>
                    <a:bodyPr/>
                    <a:lstStyle/>
                    <a:p>
                      <a:pPr marL="0" marR="0" algn="ctr">
                        <a:spcBef>
                          <a:spcPts val="0"/>
                        </a:spcBef>
                        <a:spcAft>
                          <a:spcPts val="0"/>
                        </a:spcAft>
                      </a:pPr>
                      <a:endParaRPr lang="en-US" sz="1400" dirty="0">
                        <a:effectLst/>
                        <a:latin typeface="Arial" panose="020B0604020202020204" pitchFamily="34" charset="0"/>
                        <a:cs typeface="Arial" panose="020B0604020202020204" pitchFamily="34" charset="0"/>
                      </a:endParaRPr>
                    </a:p>
                  </a:txBody>
                  <a:tcPr marL="51435" marR="51435" marT="0" marB="0"/>
                </a:tc>
                <a:extLst>
                  <a:ext uri="{0D108BD9-81ED-4DB2-BD59-A6C34878D82A}">
                    <a16:rowId xmlns:a16="http://schemas.microsoft.com/office/drawing/2014/main" val="10005"/>
                  </a:ext>
                </a:extLst>
              </a:tr>
            </a:tbl>
          </a:graphicData>
        </a:graphic>
      </p:graphicFrame>
      <p:sp>
        <p:nvSpPr>
          <p:cNvPr id="118832" name="Rectangle 1"/>
          <p:cNvSpPr>
            <a:spLocks noChangeArrowheads="1"/>
          </p:cNvSpPr>
          <p:nvPr/>
        </p:nvSpPr>
        <p:spPr bwMode="auto">
          <a:xfrm>
            <a:off x="2778920" y="-53292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endParaRPr lang="en-US" sz="1800">
              <a:latin typeface="Arial" panose="020B0604020202020204" pitchFamily="34" charset="0"/>
            </a:endParaRPr>
          </a:p>
        </p:txBody>
      </p:sp>
      <p:sp>
        <p:nvSpPr>
          <p:cNvPr id="3" name="TextBox 2"/>
          <p:cNvSpPr txBox="1"/>
          <p:nvPr/>
        </p:nvSpPr>
        <p:spPr>
          <a:xfrm>
            <a:off x="3127333" y="1806096"/>
            <a:ext cx="685800" cy="685800"/>
          </a:xfrm>
          <a:prstGeom prst="rect">
            <a:avLst/>
          </a:prstGeom>
          <a:noFill/>
        </p:spPr>
        <p:txBody>
          <a:bodyPr wrap="none" lIns="0" tIns="0" rIns="0" bIns="0" rtlCol="0">
            <a:noAutofit/>
          </a:bodyPr>
          <a:lstStyle/>
          <a:p>
            <a:pPr>
              <a:lnSpc>
                <a:spcPct val="90000"/>
              </a:lnSpc>
            </a:pPr>
            <a:endParaRPr lang="en-US" sz="1350" dirty="0"/>
          </a:p>
        </p:txBody>
      </p:sp>
      <p:sp>
        <p:nvSpPr>
          <p:cNvPr id="4" name="TextBox 3"/>
          <p:cNvSpPr txBox="1"/>
          <p:nvPr/>
        </p:nvSpPr>
        <p:spPr>
          <a:xfrm>
            <a:off x="2917031" y="5841044"/>
            <a:ext cx="685800" cy="685800"/>
          </a:xfrm>
          <a:prstGeom prst="rect">
            <a:avLst/>
          </a:prstGeom>
          <a:noFill/>
        </p:spPr>
        <p:txBody>
          <a:bodyPr wrap="none" lIns="0" tIns="0" rIns="0" bIns="0" rtlCol="0">
            <a:noAutofit/>
          </a:bodyPr>
          <a:lstStyle/>
          <a:p>
            <a:pPr>
              <a:lnSpc>
                <a:spcPct val="90000"/>
              </a:lnSpc>
            </a:pPr>
            <a:r>
              <a:rPr lang="en-US" sz="900" dirty="0" err="1"/>
              <a:t>Jacoboson</a:t>
            </a:r>
            <a:r>
              <a:rPr lang="en-US" sz="900" dirty="0"/>
              <a:t>, TA, et al. Journal of </a:t>
            </a:r>
            <a:r>
              <a:rPr lang="en-US" sz="900" dirty="0" err="1"/>
              <a:t>Clincial</a:t>
            </a:r>
            <a:r>
              <a:rPr lang="en-US" sz="900" dirty="0"/>
              <a:t> </a:t>
            </a:r>
            <a:r>
              <a:rPr lang="en-US" sz="900" dirty="0" err="1"/>
              <a:t>Lipidology</a:t>
            </a:r>
            <a:r>
              <a:rPr lang="en-US" sz="900" dirty="0"/>
              <a:t>. 2015:9:129</a:t>
            </a:r>
          </a:p>
        </p:txBody>
      </p:sp>
      <p:pic>
        <p:nvPicPr>
          <p:cNvPr id="7" name="Picture 6"/>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345685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Management Plan Initiate Lifestyle Modification Therapy</a:t>
            </a:r>
          </a:p>
        </p:txBody>
      </p:sp>
      <p:sp>
        <p:nvSpPr>
          <p:cNvPr id="3" name="Content Placeholder 2"/>
          <p:cNvSpPr>
            <a:spLocks noGrp="1"/>
          </p:cNvSpPr>
          <p:nvPr>
            <p:ph idx="1"/>
          </p:nvPr>
        </p:nvSpPr>
        <p:spPr>
          <a:xfrm>
            <a:off x="1233758" y="1886678"/>
            <a:ext cx="10058400" cy="4023360"/>
          </a:xfrm>
        </p:spPr>
        <p:txBody>
          <a:bodyPr>
            <a:normAutofit/>
          </a:bodyPr>
          <a:lstStyle/>
          <a:p>
            <a:pPr marL="0" indent="0">
              <a:buNone/>
            </a:pPr>
            <a:r>
              <a:rPr lang="en-US" sz="2400" dirty="0">
                <a:cs typeface="Arial" panose="020B0604020202020204" pitchFamily="34" charset="0"/>
              </a:rPr>
              <a:t>Therapeutic lifestyle changes are advised for all patients regardless of level of risk</a:t>
            </a:r>
          </a:p>
          <a:p>
            <a:pPr marL="0" indent="0">
              <a:buNone/>
            </a:pPr>
            <a:endParaRPr lang="en-US" sz="2400" dirty="0">
              <a:cs typeface="Arial" panose="020B0604020202020204" pitchFamily="34" charset="0"/>
            </a:endParaRPr>
          </a:p>
          <a:p>
            <a:pPr lvl="0">
              <a:buClrTx/>
              <a:buFont typeface="Wingdings" panose="05000000000000000000" pitchFamily="2" charset="2"/>
              <a:buChar char="Ø"/>
            </a:pPr>
            <a:r>
              <a:rPr lang="en-US" sz="2400" dirty="0">
                <a:cs typeface="Arial" panose="020B0604020202020204" pitchFamily="34" charset="0"/>
              </a:rPr>
              <a:t>Diet: heart-healthy, Mediterranean, DASH diet </a:t>
            </a:r>
          </a:p>
          <a:p>
            <a:pPr lvl="0">
              <a:buClrTx/>
              <a:buFont typeface="Wingdings" panose="05000000000000000000" pitchFamily="2" charset="2"/>
              <a:buChar char="Ø"/>
            </a:pPr>
            <a:r>
              <a:rPr lang="en-US" sz="2400" dirty="0">
                <a:cs typeface="Arial" panose="020B0604020202020204" pitchFamily="34" charset="0"/>
              </a:rPr>
              <a:t>Weight reduction if indicated</a:t>
            </a:r>
          </a:p>
          <a:p>
            <a:pPr lvl="0">
              <a:buClrTx/>
              <a:buFont typeface="Wingdings" panose="05000000000000000000" pitchFamily="2" charset="2"/>
              <a:buChar char="Ø"/>
            </a:pPr>
            <a:r>
              <a:rPr lang="en-US" sz="2400" dirty="0">
                <a:cs typeface="Arial" panose="020B0604020202020204" pitchFamily="34" charset="0"/>
              </a:rPr>
              <a:t>Increased physical activity </a:t>
            </a:r>
          </a:p>
          <a:p>
            <a:pPr lvl="0">
              <a:buClrTx/>
              <a:buFont typeface="Wingdings" panose="05000000000000000000" pitchFamily="2" charset="2"/>
              <a:buChar char="Ø"/>
            </a:pPr>
            <a:r>
              <a:rPr lang="en-US" sz="2400" dirty="0">
                <a:cs typeface="Arial" panose="020B0604020202020204" pitchFamily="34" charset="0"/>
              </a:rPr>
              <a:t>Smoking cessation</a:t>
            </a:r>
          </a:p>
          <a:p>
            <a:pPr lvl="0">
              <a:buClrTx/>
              <a:buFont typeface="Wingdings" panose="05000000000000000000" pitchFamily="2" charset="2"/>
              <a:buChar char="Ø"/>
            </a:pPr>
            <a:r>
              <a:rPr lang="en-US" sz="2400" dirty="0">
                <a:cs typeface="Arial" panose="020B0604020202020204" pitchFamily="34" charset="0"/>
              </a:rPr>
              <a:t>Blood pressure control</a:t>
            </a:r>
          </a:p>
          <a:p>
            <a:pPr lvl="0">
              <a:buClrTx/>
              <a:buFont typeface="Wingdings" panose="05000000000000000000" pitchFamily="2" charset="2"/>
              <a:buChar char="Ø"/>
            </a:pPr>
            <a:r>
              <a:rPr lang="en-US" sz="2400" dirty="0">
                <a:cs typeface="Arial" panose="020B0604020202020204" pitchFamily="34" charset="0"/>
              </a:rPr>
              <a:t>Reduction of elevated fasting blood glucose </a:t>
            </a:r>
          </a:p>
          <a:p>
            <a:endParaRPr lang="en-US"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5170967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Management Plan Pharmacologic </a:t>
            </a:r>
          </a:p>
        </p:txBody>
      </p:sp>
      <p:sp>
        <p:nvSpPr>
          <p:cNvPr id="3" name="Content Placeholder 2"/>
          <p:cNvSpPr>
            <a:spLocks noGrp="1"/>
          </p:cNvSpPr>
          <p:nvPr>
            <p:ph idx="1"/>
          </p:nvPr>
        </p:nvSpPr>
        <p:spPr/>
        <p:txBody>
          <a:bodyPr>
            <a:normAutofit fontScale="85000" lnSpcReduction="20000"/>
          </a:bodyPr>
          <a:lstStyle/>
          <a:p>
            <a:r>
              <a:rPr lang="en-US" sz="2800" dirty="0"/>
              <a:t>Reduction of </a:t>
            </a:r>
            <a:r>
              <a:rPr lang="en-US" sz="2800" dirty="0" err="1"/>
              <a:t>atherogenic</a:t>
            </a:r>
            <a:r>
              <a:rPr lang="en-US" sz="2800" dirty="0"/>
              <a:t> cholesterol (non-HDL-C and LDL-C) is a first priority </a:t>
            </a:r>
          </a:p>
          <a:p>
            <a:r>
              <a:rPr lang="en-US" sz="2800" dirty="0"/>
              <a:t>Non-HDL-C and LDL-C are co-primary targets of therapy with non-HDL-C the primary target in patients who’s Triglycerides are &lt; 500 mg/</a:t>
            </a:r>
            <a:r>
              <a:rPr lang="en-US" sz="2800" dirty="0" err="1"/>
              <a:t>dL</a:t>
            </a:r>
            <a:r>
              <a:rPr lang="en-US" sz="2800" dirty="0"/>
              <a:t>. </a:t>
            </a:r>
          </a:p>
          <a:p>
            <a:r>
              <a:rPr lang="en-US" sz="2800" dirty="0"/>
              <a:t>If Triglycerides ≥ 500 they are the primary target of therapy</a:t>
            </a:r>
          </a:p>
          <a:p>
            <a:r>
              <a:rPr lang="en-US" sz="2800" dirty="0"/>
              <a:t>Statin drugs are first line (if no contraindications) for </a:t>
            </a:r>
            <a:r>
              <a:rPr lang="en-US" sz="2800" dirty="0" err="1"/>
              <a:t>atherogenic</a:t>
            </a:r>
            <a:r>
              <a:rPr lang="en-US" sz="2800" dirty="0"/>
              <a:t> cholesterol lowering.  Slide #23: Tables for degree of potency and expected lowering. </a:t>
            </a:r>
          </a:p>
          <a:p>
            <a:r>
              <a:rPr lang="en-US" sz="2800" dirty="0"/>
              <a:t>Other LDL-C lowering drugs: intestine absorption inhibitor, bile acid </a:t>
            </a:r>
            <a:r>
              <a:rPr lang="en-US" sz="2800" dirty="0" err="1"/>
              <a:t>sequestrants</a:t>
            </a:r>
            <a:r>
              <a:rPr lang="en-US" sz="2800" dirty="0"/>
              <a:t>, niacin</a:t>
            </a:r>
          </a:p>
          <a:p>
            <a:r>
              <a:rPr lang="en-US" sz="2800" dirty="0"/>
              <a:t>Triglycerides: fibrates, fish oil, and niacin </a:t>
            </a:r>
          </a:p>
          <a:p>
            <a:r>
              <a:rPr lang="en-US" sz="2800" dirty="0"/>
              <a:t>HDL-C is not a target of therapy</a:t>
            </a:r>
          </a:p>
          <a:p>
            <a:endParaRPr lang="en-US"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8500968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3120" y="282509"/>
            <a:ext cx="10058400" cy="1450757"/>
          </a:xfrm>
        </p:spPr>
        <p:txBody>
          <a:bodyPr>
            <a:normAutofit/>
          </a:bodyPr>
          <a:lstStyle/>
          <a:p>
            <a:pPr algn="ctr"/>
            <a:r>
              <a:rPr lang="en-US" sz="2800" b="1" dirty="0"/>
              <a:t>Primary Prevention of Atherosclerotic Cardiovascular Disease (ASCVD</a:t>
            </a:r>
            <a:r>
              <a:rPr lang="en-US" sz="2800" dirty="0"/>
              <a:t>)</a:t>
            </a:r>
          </a:p>
        </p:txBody>
      </p:sp>
      <p:sp>
        <p:nvSpPr>
          <p:cNvPr id="3" name="Content Placeholder 2"/>
          <p:cNvSpPr>
            <a:spLocks noGrp="1"/>
          </p:cNvSpPr>
          <p:nvPr>
            <p:ph idx="1"/>
          </p:nvPr>
        </p:nvSpPr>
        <p:spPr>
          <a:xfrm>
            <a:off x="1206462" y="1913973"/>
            <a:ext cx="10058400" cy="4023360"/>
          </a:xfrm>
        </p:spPr>
        <p:txBody>
          <a:bodyPr>
            <a:normAutofit fontScale="92500"/>
          </a:bodyPr>
          <a:lstStyle/>
          <a:p>
            <a:pPr marL="0" indent="0">
              <a:buNone/>
            </a:pPr>
            <a:r>
              <a:rPr lang="en-US" sz="2400" dirty="0"/>
              <a:t>Primary prevention strategies are critical to reduce morbidity and mortality for women at risk for ASCVD</a:t>
            </a:r>
          </a:p>
          <a:p>
            <a:pPr marL="0" indent="0">
              <a:buNone/>
            </a:pPr>
            <a:endParaRPr lang="en-US" sz="2400" dirty="0"/>
          </a:p>
          <a:p>
            <a:pPr marL="0" indent="0">
              <a:buNone/>
            </a:pPr>
            <a:r>
              <a:rPr lang="en-US" sz="2400" dirty="0"/>
              <a:t>Relatively fewer women have been included in trials of primary prevention. Available data support the conclusion that women and men of comparable ASCVD risk experience similar reductions in events when treated with statin therapy </a:t>
            </a:r>
          </a:p>
          <a:p>
            <a:pPr marL="0" indent="0">
              <a:buNone/>
            </a:pPr>
            <a:endParaRPr lang="en-US" sz="2400" dirty="0"/>
          </a:p>
          <a:p>
            <a:pPr marL="0" indent="0">
              <a:buNone/>
            </a:pPr>
            <a:r>
              <a:rPr lang="en-US" sz="2400" dirty="0"/>
              <a:t>Women without ASCVD should undergo risk assessment and stratification and the intensity of lipid-lowering therapy should be matched to the level of risk as described in the NLA Recommendations for Patient-Centered Management of Dyslipidemia Part 1</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10793422" y="286603"/>
            <a:ext cx="1398578" cy="1446663"/>
          </a:xfrm>
          <a:prstGeom prst="rect">
            <a:avLst/>
          </a:prstGeom>
        </p:spPr>
      </p:pic>
    </p:spTree>
    <p:extLst>
      <p:ext uri="{BB962C8B-B14F-4D97-AF65-F5344CB8AC3E}">
        <p14:creationId xmlns:p14="http://schemas.microsoft.com/office/powerpoint/2010/main" val="3081888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Secondary Prevention </a:t>
            </a:r>
          </a:p>
        </p:txBody>
      </p:sp>
      <p:sp>
        <p:nvSpPr>
          <p:cNvPr id="3" name="Content Placeholder 2"/>
          <p:cNvSpPr>
            <a:spLocks noGrp="1"/>
          </p:cNvSpPr>
          <p:nvPr>
            <p:ph idx="1"/>
          </p:nvPr>
        </p:nvSpPr>
        <p:spPr>
          <a:xfrm>
            <a:off x="1225569" y="1913972"/>
            <a:ext cx="10058400" cy="4023360"/>
          </a:xfrm>
        </p:spPr>
        <p:txBody>
          <a:bodyPr>
            <a:normAutofit/>
          </a:bodyPr>
          <a:lstStyle/>
          <a:p>
            <a:pPr marL="0" indent="0">
              <a:buNone/>
            </a:pPr>
            <a:r>
              <a:rPr lang="en-US" sz="2200" dirty="0"/>
              <a:t>Women with manifest ASCVD benefit from statin therapy </a:t>
            </a:r>
          </a:p>
          <a:p>
            <a:pPr marL="0" indent="0">
              <a:buNone/>
            </a:pPr>
            <a:endParaRPr lang="en-US" sz="2200" dirty="0"/>
          </a:p>
          <a:p>
            <a:pPr marL="0" indent="0">
              <a:buNone/>
            </a:pPr>
            <a:r>
              <a:rPr lang="en-US" sz="2200" dirty="0"/>
              <a:t>“ . . . The NLA Expert Panel recommends consideration for the use of moderate-or high-intensity statin therapy, irrespective of baseline </a:t>
            </a:r>
            <a:r>
              <a:rPr lang="en-US" sz="2200" dirty="0" err="1"/>
              <a:t>atherogenic</a:t>
            </a:r>
            <a:r>
              <a:rPr lang="en-US" sz="2200" dirty="0"/>
              <a:t> cholesterol levels, for patients with ASCVD or diabetes mellitus . . . “</a:t>
            </a:r>
          </a:p>
          <a:p>
            <a:pPr marL="0" indent="0">
              <a:buNone/>
            </a:pPr>
            <a:endParaRPr lang="en-US" sz="2200" dirty="0"/>
          </a:p>
          <a:p>
            <a:pPr marL="0" indent="0">
              <a:buNone/>
            </a:pPr>
            <a:r>
              <a:rPr lang="en-US" sz="1800" i="1" dirty="0"/>
              <a:t>National Lipid Association Recommendations for Patient-Centered Management of Dyslipidemia: Part 1</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944952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Gender Differences in Statin Lipid-Lowering Therapy </a:t>
            </a:r>
          </a:p>
        </p:txBody>
      </p:sp>
      <p:sp>
        <p:nvSpPr>
          <p:cNvPr id="3" name="Content Placeholder 2"/>
          <p:cNvSpPr>
            <a:spLocks noGrp="1"/>
          </p:cNvSpPr>
          <p:nvPr>
            <p:ph idx="1"/>
          </p:nvPr>
        </p:nvSpPr>
        <p:spPr>
          <a:xfrm>
            <a:off x="1233758" y="1927621"/>
            <a:ext cx="10058400" cy="4023360"/>
          </a:xfrm>
        </p:spPr>
        <p:txBody>
          <a:bodyPr>
            <a:normAutofit fontScale="92500" lnSpcReduction="10000"/>
          </a:bodyPr>
          <a:lstStyle/>
          <a:p>
            <a:pPr marL="0" indent="0">
              <a:buNone/>
            </a:pPr>
            <a:r>
              <a:rPr lang="en-US" sz="2400" dirty="0"/>
              <a:t>Research has shown that benefits extend similarly to both men and women</a:t>
            </a:r>
          </a:p>
          <a:p>
            <a:pPr marL="0" indent="0">
              <a:buNone/>
            </a:pPr>
            <a:r>
              <a:rPr lang="en-US" sz="2400" dirty="0"/>
              <a:t>Relatively less data available for gender-specific adverse events in women</a:t>
            </a:r>
          </a:p>
          <a:p>
            <a:pPr marL="0" indent="0">
              <a:buNone/>
            </a:pPr>
            <a:r>
              <a:rPr lang="en-US" sz="2400" dirty="0"/>
              <a:t>It has been estimated that women tend to be 1.5-1.7 times greater risk for clinically significant adverse drug reactions compared to men</a:t>
            </a:r>
          </a:p>
          <a:p>
            <a:pPr marL="0" indent="0">
              <a:buNone/>
            </a:pPr>
            <a:r>
              <a:rPr lang="en-US" sz="1600" dirty="0"/>
              <a:t>  Tran C. </a:t>
            </a:r>
            <a:r>
              <a:rPr lang="en-US" sz="1600" i="1" dirty="0"/>
              <a:t>J </a:t>
            </a:r>
            <a:r>
              <a:rPr lang="en-US" sz="1600" i="1" dirty="0" err="1"/>
              <a:t>Clin</a:t>
            </a:r>
            <a:r>
              <a:rPr lang="en-US" sz="1600" i="1" dirty="0"/>
              <a:t> </a:t>
            </a:r>
            <a:r>
              <a:rPr lang="en-US" sz="1600" i="1" dirty="0" err="1"/>
              <a:t>Pharmacol</a:t>
            </a:r>
            <a:r>
              <a:rPr lang="en-US" sz="1600" i="1" dirty="0"/>
              <a:t>. </a:t>
            </a:r>
            <a:r>
              <a:rPr lang="en-US" sz="1600" dirty="0"/>
              <a:t>1998;38:1003 </a:t>
            </a:r>
          </a:p>
          <a:p>
            <a:pPr marL="0" indent="0">
              <a:buNone/>
            </a:pPr>
            <a:r>
              <a:rPr lang="en-US" sz="1600" dirty="0"/>
              <a:t>  Bhardwaj S. </a:t>
            </a:r>
            <a:r>
              <a:rPr lang="en-US" sz="1600" i="1" dirty="0" err="1"/>
              <a:t>Clin</a:t>
            </a:r>
            <a:r>
              <a:rPr lang="en-US" sz="1600" i="1" dirty="0"/>
              <a:t> </a:t>
            </a:r>
            <a:r>
              <a:rPr lang="en-US" sz="1600" i="1" dirty="0" err="1"/>
              <a:t>Interv</a:t>
            </a:r>
            <a:r>
              <a:rPr lang="en-US" sz="1600" i="1" dirty="0"/>
              <a:t> Aging. </a:t>
            </a:r>
            <a:r>
              <a:rPr lang="en-US" sz="1600" dirty="0"/>
              <a:t>2013;8:47</a:t>
            </a:r>
          </a:p>
          <a:p>
            <a:pPr marL="0" indent="0">
              <a:buNone/>
            </a:pPr>
            <a:r>
              <a:rPr lang="en-US" sz="1600" dirty="0"/>
              <a:t>  Wenger NK. </a:t>
            </a:r>
            <a:r>
              <a:rPr lang="en-US" sz="1600" i="1" dirty="0"/>
              <a:t>Heart. </a:t>
            </a:r>
            <a:r>
              <a:rPr lang="en-US" sz="1600" dirty="0"/>
              <a:t>2008;94:434</a:t>
            </a:r>
          </a:p>
          <a:p>
            <a:pPr marL="0" indent="0">
              <a:buNone/>
            </a:pPr>
            <a:r>
              <a:rPr lang="en-US" sz="1600" dirty="0"/>
              <a:t>  Mora S. </a:t>
            </a:r>
            <a:r>
              <a:rPr lang="en-US" sz="1600" i="1" dirty="0"/>
              <a:t>Circulation. </a:t>
            </a:r>
            <a:r>
              <a:rPr lang="en-US" sz="1600" dirty="0"/>
              <a:t>2010;121:1069</a:t>
            </a:r>
          </a:p>
          <a:p>
            <a:pPr marL="0" indent="0">
              <a:buNone/>
            </a:pPr>
            <a:r>
              <a:rPr lang="en-US" sz="2400" b="1" dirty="0"/>
              <a:t>Recommendation</a:t>
            </a:r>
            <a:r>
              <a:rPr lang="en-US" sz="2400" dirty="0"/>
              <a:t>: Clinicians should be aware of the potential for elevated adverse events with taking statins, particularly glucose elevations and myalgia which may be due to differences in age, comorbidities, BMI and body fat, muscle mass, and polypharmacy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860825" y="290697"/>
            <a:ext cx="1554163" cy="1446663"/>
          </a:xfrm>
          <a:prstGeom prst="rect">
            <a:avLst/>
          </a:prstGeom>
        </p:spPr>
      </p:pic>
    </p:spTree>
    <p:extLst>
      <p:ext uri="{BB962C8B-B14F-4D97-AF65-F5344CB8AC3E}">
        <p14:creationId xmlns:p14="http://schemas.microsoft.com/office/powerpoint/2010/main" val="138058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000"/>
            <a:lum/>
          </a:blip>
          <a:srcRect/>
          <a:stretch>
            <a:fillRect l="15000" t="1000" r="15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a:t>National Lipid Association</a:t>
            </a:r>
            <a:br>
              <a:rPr lang="en-US" sz="2800" b="1" dirty="0"/>
            </a:br>
            <a:r>
              <a:rPr lang="en-US" sz="2800" b="1" dirty="0"/>
              <a:t>Recommendations for </a:t>
            </a:r>
            <a:br>
              <a:rPr lang="en-US" sz="2800" b="1" dirty="0"/>
            </a:br>
            <a:r>
              <a:rPr lang="en-US" sz="2800" b="1" dirty="0"/>
              <a:t>Patient-Centered Management of Dyslipidemia Part 2</a:t>
            </a:r>
          </a:p>
        </p:txBody>
      </p:sp>
      <p:sp>
        <p:nvSpPr>
          <p:cNvPr id="3" name="Content Placeholder 2"/>
          <p:cNvSpPr>
            <a:spLocks noGrp="1"/>
          </p:cNvSpPr>
          <p:nvPr>
            <p:ph idx="1"/>
          </p:nvPr>
        </p:nvSpPr>
        <p:spPr/>
        <p:txBody>
          <a:bodyPr>
            <a:normAutofit/>
          </a:bodyPr>
          <a:lstStyle/>
          <a:p>
            <a:pPr algn="ctr"/>
            <a:endParaRPr lang="en-US" sz="2400" dirty="0"/>
          </a:p>
          <a:p>
            <a:pPr marL="0" indent="0" algn="ctr">
              <a:buNone/>
            </a:pPr>
            <a:r>
              <a:rPr lang="en-US" sz="3200" dirty="0"/>
              <a:t>Women’s Health </a:t>
            </a:r>
          </a:p>
          <a:p>
            <a:pPr marL="0" indent="0" algn="ctr">
              <a:buNone/>
            </a:pPr>
            <a:r>
              <a:rPr lang="en-US" sz="3200" dirty="0"/>
              <a:t>Slide Deck</a:t>
            </a:r>
          </a:p>
          <a:p>
            <a:pPr marL="0" indent="0" algn="ctr">
              <a:buNone/>
            </a:pPr>
            <a:endParaRPr lang="en-US" sz="3200" dirty="0"/>
          </a:p>
          <a:p>
            <a:pPr marL="0" indent="0" algn="ctr">
              <a:buNone/>
            </a:pPr>
            <a:r>
              <a:rPr lang="en-US" sz="3200" dirty="0"/>
              <a:t>Prepared by </a:t>
            </a:r>
          </a:p>
          <a:p>
            <a:pPr marL="0" indent="0" algn="ctr">
              <a:buNone/>
            </a:pPr>
            <a:r>
              <a:rPr lang="en-US" sz="3200" dirty="0"/>
              <a:t>Merle Myerson MD, Ed D, FACC, FNLA</a:t>
            </a:r>
          </a:p>
        </p:txBody>
      </p:sp>
    </p:spTree>
    <p:extLst>
      <p:ext uri="{BB962C8B-B14F-4D97-AF65-F5344CB8AC3E}">
        <p14:creationId xmlns:p14="http://schemas.microsoft.com/office/powerpoint/2010/main" val="2179928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369186"/>
            <a:ext cx="10515600" cy="1325563"/>
          </a:xfrm>
        </p:spPr>
        <p:txBody>
          <a:bodyPr>
            <a:normAutofit/>
          </a:bodyPr>
          <a:lstStyle/>
          <a:p>
            <a:pPr>
              <a:defRPr/>
            </a:pPr>
            <a:r>
              <a:rPr lang="en-US" sz="2800" b="1" dirty="0">
                <a:cs typeface="Arial" pitchFamily="34" charset="0"/>
              </a:rPr>
              <a:t>Lipid-Lowering Therapy</a:t>
            </a:r>
            <a:br>
              <a:rPr lang="en-US" sz="2800" b="1" dirty="0">
                <a:cs typeface="Arial" pitchFamily="34" charset="0"/>
              </a:rPr>
            </a:br>
            <a:r>
              <a:rPr lang="en-US" sz="2800" b="1" dirty="0">
                <a:cs typeface="Arial" pitchFamily="34" charset="0"/>
              </a:rPr>
              <a:t>Statins</a:t>
            </a:r>
          </a:p>
        </p:txBody>
      </p:sp>
      <p:sp>
        <p:nvSpPr>
          <p:cNvPr id="3" name="Content Placeholder 2"/>
          <p:cNvSpPr>
            <a:spLocks noGrp="1"/>
          </p:cNvSpPr>
          <p:nvPr>
            <p:ph idx="1"/>
          </p:nvPr>
        </p:nvSpPr>
        <p:spPr/>
        <p:txBody>
          <a:bodyPr/>
          <a:lstStyle/>
          <a:p>
            <a:pPr marL="0" indent="0" algn="ctr">
              <a:buNone/>
              <a:defRPr/>
            </a:pPr>
            <a:endParaRPr lang="en-US" u="sng" dirty="0">
              <a:latin typeface="Arial" pitchFamily="34" charset="0"/>
              <a:cs typeface="Arial" pitchFamily="34" charset="0"/>
            </a:endParaRPr>
          </a:p>
          <a:p>
            <a:pPr>
              <a:defRPr/>
            </a:pPr>
            <a:r>
              <a:rPr lang="en-US" sz="2400" dirty="0">
                <a:cs typeface="Arial" pitchFamily="34" charset="0"/>
              </a:rPr>
              <a:t>Most researched lipid medication in terms of efficacy, safety, morbidity and mortality</a:t>
            </a:r>
          </a:p>
          <a:p>
            <a:pPr>
              <a:defRPr/>
            </a:pPr>
            <a:r>
              <a:rPr lang="en-US" sz="2400" dirty="0">
                <a:cs typeface="Arial" pitchFamily="34" charset="0"/>
              </a:rPr>
              <a:t>Felt to have pleiotropic effects—benefits other than LDLC-lowering: anti-inflammatory, anti-thrombotic</a:t>
            </a:r>
          </a:p>
          <a:p>
            <a:pPr>
              <a:defRPr/>
            </a:pPr>
            <a:r>
              <a:rPr lang="en-US" sz="2400" dirty="0">
                <a:cs typeface="Arial" pitchFamily="34" charset="0"/>
              </a:rPr>
              <a:t>Lower Triglycerides, particularly in high doses</a:t>
            </a:r>
          </a:p>
          <a:p>
            <a:pPr>
              <a:defRPr/>
            </a:pPr>
            <a:r>
              <a:rPr lang="en-US" sz="2400" dirty="0">
                <a:cs typeface="Arial" pitchFamily="34" charset="0"/>
              </a:rPr>
              <a:t>Minimal raise in HDL-C </a:t>
            </a:r>
          </a:p>
          <a:p>
            <a:pPr>
              <a:defRPr/>
            </a:pPr>
            <a:r>
              <a:rPr lang="en-US" sz="2400" dirty="0">
                <a:cs typeface="Arial" pitchFamily="34" charset="0"/>
              </a:rPr>
              <a:t>Relatively potent vs. other LDL-C lowering medications</a:t>
            </a:r>
          </a:p>
        </p:txBody>
      </p:sp>
      <p:sp>
        <p:nvSpPr>
          <p:cNvPr id="4" name="Text Placeholder 3"/>
          <p:cNvSpPr>
            <a:spLocks noGrp="1"/>
          </p:cNvSpPr>
          <p:nvPr>
            <p:ph type="body" sz="quarter" idx="12"/>
          </p:nvPr>
        </p:nvSpPr>
        <p:spPr>
          <a:xfrm>
            <a:off x="1981200" y="6729414"/>
            <a:ext cx="8229600" cy="46037"/>
          </a:xfrm>
        </p:spPr>
        <p:txBody>
          <a:bodyPr>
            <a:normAutofit fontScale="25000" lnSpcReduction="20000"/>
          </a:bodyPr>
          <a:lstStyle/>
          <a:p>
            <a:pPr>
              <a:defRPr/>
            </a:pPr>
            <a:endParaRPr lang="en-US" dirty="0"/>
          </a:p>
        </p:txBody>
      </p:sp>
      <p:sp>
        <p:nvSpPr>
          <p:cNvPr id="5" name="Text Placeholder 4"/>
          <p:cNvSpPr>
            <a:spLocks noGrp="1"/>
          </p:cNvSpPr>
          <p:nvPr>
            <p:ph type="body" sz="quarter" idx="11"/>
          </p:nvPr>
        </p:nvSpPr>
        <p:spPr>
          <a:xfrm flipV="1">
            <a:off x="2000251" y="6478447"/>
            <a:ext cx="8181975" cy="297004"/>
          </a:xfrm>
        </p:spPr>
        <p:txBody>
          <a:bodyPr/>
          <a:lstStyle/>
          <a:p>
            <a:pPr>
              <a:defRPr/>
            </a:pPr>
            <a:endParaRPr lang="en-US" dirty="0"/>
          </a:p>
        </p:txBody>
      </p:sp>
      <p:pic>
        <p:nvPicPr>
          <p:cNvPr id="6" name="Picture 5"/>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528635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2800" b="1" dirty="0">
                <a:cs typeface="Arial" panose="020B0604020202020204" pitchFamily="34" charset="0"/>
              </a:rPr>
              <a:t>Statin Drugs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3378764"/>
              </p:ext>
            </p:extLst>
          </p:nvPr>
        </p:nvGraphicFramePr>
        <p:xfrm>
          <a:off x="1981200" y="2046249"/>
          <a:ext cx="8229600" cy="3998253"/>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71">
                <a:tc>
                  <a:txBody>
                    <a:bodyPr/>
                    <a:lstStyle/>
                    <a:p>
                      <a:r>
                        <a:rPr lang="en-US" sz="1800" dirty="0">
                          <a:solidFill>
                            <a:schemeClr val="bg2"/>
                          </a:solidFill>
                          <a:latin typeface="Arial" panose="020B0604020202020204" pitchFamily="34" charset="0"/>
                          <a:cs typeface="Arial" panose="020B0604020202020204" pitchFamily="34" charset="0"/>
                        </a:rPr>
                        <a:t>Drug</a:t>
                      </a:r>
                    </a:p>
                  </a:txBody>
                  <a:tcPr marT="45724" marB="45724"/>
                </a:tc>
                <a:tc>
                  <a:txBody>
                    <a:bodyPr/>
                    <a:lstStyle/>
                    <a:p>
                      <a:r>
                        <a:rPr lang="en-US" sz="1800" dirty="0"/>
                        <a:t>Comments </a:t>
                      </a:r>
                    </a:p>
                  </a:txBody>
                  <a:tcPr marT="45724" marB="45724"/>
                </a:tc>
                <a:extLst>
                  <a:ext uri="{0D108BD9-81ED-4DB2-BD59-A6C34878D82A}">
                    <a16:rowId xmlns:a16="http://schemas.microsoft.com/office/drawing/2014/main" val="10000"/>
                  </a:ext>
                </a:extLst>
              </a:tr>
              <a:tr h="396274">
                <a:tc>
                  <a:txBody>
                    <a:bodyPr/>
                    <a:lstStyle/>
                    <a:p>
                      <a:r>
                        <a:rPr lang="en-US" sz="2000" dirty="0">
                          <a:latin typeface="Arial" panose="020B0604020202020204" pitchFamily="34" charset="0"/>
                          <a:cs typeface="Arial" panose="020B0604020202020204" pitchFamily="34" charset="0"/>
                        </a:rPr>
                        <a:t>Atorvastatin (Lipitor)</a:t>
                      </a:r>
                    </a:p>
                  </a:txBody>
                  <a:tcPr marT="45724" marB="45724"/>
                </a:tc>
                <a:tc>
                  <a:txBody>
                    <a:bodyPr/>
                    <a:lstStyle/>
                    <a:p>
                      <a:r>
                        <a:rPr lang="en-US" sz="1800" dirty="0">
                          <a:latin typeface="Arial" panose="020B0604020202020204" pitchFamily="34" charset="0"/>
                          <a:cs typeface="Arial" panose="020B0604020202020204" pitchFamily="34" charset="0"/>
                        </a:rPr>
                        <a:t>available as a</a:t>
                      </a:r>
                      <a:r>
                        <a:rPr lang="en-US" sz="1800" baseline="0" dirty="0">
                          <a:latin typeface="Arial" panose="020B0604020202020204" pitchFamily="34" charset="0"/>
                          <a:cs typeface="Arial" panose="020B0604020202020204" pitchFamily="34" charset="0"/>
                        </a:rPr>
                        <a:t> </a:t>
                      </a:r>
                      <a:r>
                        <a:rPr lang="en-US" sz="2000" baseline="0" dirty="0">
                          <a:latin typeface="Arial" panose="020B0604020202020204" pitchFamily="34" charset="0"/>
                          <a:cs typeface="Arial" panose="020B0604020202020204" pitchFamily="34" charset="0"/>
                        </a:rPr>
                        <a:t>generic</a:t>
                      </a:r>
                      <a:r>
                        <a:rPr lang="en-US" sz="1800" baseline="0" dirty="0">
                          <a:latin typeface="Arial" panose="020B0604020202020204" pitchFamily="34" charset="0"/>
                          <a:cs typeface="Arial" panose="020B0604020202020204" pitchFamily="34" charset="0"/>
                        </a:rPr>
                        <a:t> </a:t>
                      </a:r>
                      <a:endParaRPr lang="en-US" sz="1800" dirty="0">
                        <a:latin typeface="Arial" panose="020B0604020202020204" pitchFamily="34" charset="0"/>
                        <a:cs typeface="Arial" panose="020B0604020202020204" pitchFamily="34" charset="0"/>
                      </a:endParaRPr>
                    </a:p>
                  </a:txBody>
                  <a:tcPr marT="45724" marB="45724"/>
                </a:tc>
                <a:extLst>
                  <a:ext uri="{0D108BD9-81ED-4DB2-BD59-A6C34878D82A}">
                    <a16:rowId xmlns:a16="http://schemas.microsoft.com/office/drawing/2014/main" val="10001"/>
                  </a:ext>
                </a:extLst>
              </a:tr>
              <a:tr h="396274">
                <a:tc>
                  <a:txBody>
                    <a:bodyPr/>
                    <a:lstStyle/>
                    <a:p>
                      <a:r>
                        <a:rPr lang="en-US" sz="2000" dirty="0" err="1">
                          <a:latin typeface="Arial" panose="020B0604020202020204" pitchFamily="34" charset="0"/>
                          <a:cs typeface="Arial" panose="020B0604020202020204" pitchFamily="34" charset="0"/>
                        </a:rPr>
                        <a:t>Fluvastatin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Lescol</a:t>
                      </a:r>
                      <a:r>
                        <a:rPr lang="en-US" sz="2000" dirty="0">
                          <a:latin typeface="Arial" panose="020B0604020202020204" pitchFamily="34" charset="0"/>
                          <a:cs typeface="Arial" panose="020B0604020202020204" pitchFamily="34" charset="0"/>
                        </a:rPr>
                        <a:t>)</a:t>
                      </a:r>
                    </a:p>
                  </a:txBody>
                  <a:tcPr marT="45724" marB="45724"/>
                </a:tc>
                <a:tc>
                  <a:txBody>
                    <a:bodyPr/>
                    <a:lstStyle/>
                    <a:p>
                      <a:r>
                        <a:rPr lang="en-US" sz="1800" dirty="0">
                          <a:latin typeface="Arial" panose="020B0604020202020204" pitchFamily="34" charset="0"/>
                          <a:cs typeface="Arial" panose="020B0604020202020204" pitchFamily="34" charset="0"/>
                        </a:rPr>
                        <a:t>available</a:t>
                      </a:r>
                      <a:r>
                        <a:rPr lang="en-US" sz="1800" baseline="0" dirty="0">
                          <a:latin typeface="Arial" panose="020B0604020202020204" pitchFamily="34" charset="0"/>
                          <a:cs typeface="Arial" panose="020B0604020202020204" pitchFamily="34" charset="0"/>
                        </a:rPr>
                        <a:t> as a generic </a:t>
                      </a:r>
                      <a:endParaRPr lang="en-US" sz="1800" dirty="0">
                        <a:latin typeface="Arial" panose="020B0604020202020204" pitchFamily="34" charset="0"/>
                        <a:cs typeface="Arial" panose="020B0604020202020204" pitchFamily="34" charset="0"/>
                      </a:endParaRPr>
                    </a:p>
                  </a:txBody>
                  <a:tcPr marT="45724" marB="45724"/>
                </a:tc>
                <a:extLst>
                  <a:ext uri="{0D108BD9-81ED-4DB2-BD59-A6C34878D82A}">
                    <a16:rowId xmlns:a16="http://schemas.microsoft.com/office/drawing/2014/main" val="10002"/>
                  </a:ext>
                </a:extLst>
              </a:tr>
              <a:tr h="396274">
                <a:tc>
                  <a:txBody>
                    <a:bodyPr/>
                    <a:lstStyle/>
                    <a:p>
                      <a:r>
                        <a:rPr lang="en-US" sz="2000" dirty="0">
                          <a:latin typeface="Arial" panose="020B0604020202020204" pitchFamily="34" charset="0"/>
                          <a:cs typeface="Arial" panose="020B0604020202020204" pitchFamily="34" charset="0"/>
                        </a:rPr>
                        <a:t>Lovastatin (</a:t>
                      </a:r>
                      <a:r>
                        <a:rPr lang="en-US" sz="2000" dirty="0" err="1">
                          <a:latin typeface="Arial" panose="020B0604020202020204" pitchFamily="34" charset="0"/>
                          <a:cs typeface="Arial" panose="020B0604020202020204" pitchFamily="34" charset="0"/>
                        </a:rPr>
                        <a:t>Mevacor</a:t>
                      </a:r>
                      <a:r>
                        <a:rPr lang="en-US" sz="2000" dirty="0">
                          <a:latin typeface="Arial" panose="020B0604020202020204" pitchFamily="34" charset="0"/>
                          <a:cs typeface="Arial" panose="020B0604020202020204" pitchFamily="34" charset="0"/>
                        </a:rPr>
                        <a:t>)</a:t>
                      </a:r>
                    </a:p>
                  </a:txBody>
                  <a:tcPr marT="45724" marB="45724"/>
                </a:tc>
                <a:tc>
                  <a:txBody>
                    <a:bodyPr/>
                    <a:lstStyle/>
                    <a:p>
                      <a:r>
                        <a:rPr lang="en-US" sz="1800" dirty="0">
                          <a:latin typeface="Arial" panose="020B0604020202020204" pitchFamily="34" charset="0"/>
                          <a:cs typeface="Arial" panose="020B0604020202020204" pitchFamily="34" charset="0"/>
                        </a:rPr>
                        <a:t>available as a generic </a:t>
                      </a:r>
                    </a:p>
                  </a:txBody>
                  <a:tcPr marT="45724" marB="45724"/>
                </a:tc>
                <a:extLst>
                  <a:ext uri="{0D108BD9-81ED-4DB2-BD59-A6C34878D82A}">
                    <a16:rowId xmlns:a16="http://schemas.microsoft.com/office/drawing/2014/main" val="10003"/>
                  </a:ext>
                </a:extLst>
              </a:tr>
              <a:tr h="396274">
                <a:tc>
                  <a:txBody>
                    <a:bodyPr/>
                    <a:lstStyle/>
                    <a:p>
                      <a:r>
                        <a:rPr lang="en-US" sz="2000" dirty="0" err="1">
                          <a:latin typeface="Arial" panose="020B0604020202020204" pitchFamily="34" charset="0"/>
                          <a:cs typeface="Arial" panose="020B0604020202020204" pitchFamily="34" charset="0"/>
                        </a:rPr>
                        <a:t>Pitavastatin</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Livalo</a:t>
                      </a:r>
                      <a:r>
                        <a:rPr lang="en-US" sz="2000" dirty="0">
                          <a:latin typeface="Arial" panose="020B0604020202020204" pitchFamily="34" charset="0"/>
                          <a:cs typeface="Arial" panose="020B0604020202020204" pitchFamily="34" charset="0"/>
                        </a:rPr>
                        <a:t>) </a:t>
                      </a:r>
                    </a:p>
                  </a:txBody>
                  <a:tcPr marT="45724" marB="45724"/>
                </a:tc>
                <a:tc>
                  <a:txBody>
                    <a:bodyPr/>
                    <a:lstStyle/>
                    <a:p>
                      <a:endParaRPr lang="en-US" sz="2000" dirty="0">
                        <a:latin typeface="Arial" panose="020B0604020202020204" pitchFamily="34" charset="0"/>
                        <a:cs typeface="Arial" panose="020B0604020202020204" pitchFamily="34" charset="0"/>
                      </a:endParaRPr>
                    </a:p>
                  </a:txBody>
                  <a:tcPr marT="45724" marB="45724"/>
                </a:tc>
                <a:extLst>
                  <a:ext uri="{0D108BD9-81ED-4DB2-BD59-A6C34878D82A}">
                    <a16:rowId xmlns:a16="http://schemas.microsoft.com/office/drawing/2014/main" val="10004"/>
                  </a:ext>
                </a:extLst>
              </a:tr>
              <a:tr h="396274">
                <a:tc>
                  <a:txBody>
                    <a:bodyPr/>
                    <a:lstStyle/>
                    <a:p>
                      <a:r>
                        <a:rPr lang="en-US" sz="2000" dirty="0">
                          <a:latin typeface="Arial" panose="020B0604020202020204" pitchFamily="34" charset="0"/>
                          <a:cs typeface="Arial" panose="020B0604020202020204" pitchFamily="34" charset="0"/>
                        </a:rPr>
                        <a:t>Pravastatin (</a:t>
                      </a:r>
                      <a:r>
                        <a:rPr lang="en-US" sz="2000" dirty="0" err="1">
                          <a:latin typeface="Arial" panose="020B0604020202020204" pitchFamily="34" charset="0"/>
                          <a:cs typeface="Arial" panose="020B0604020202020204" pitchFamily="34" charset="0"/>
                        </a:rPr>
                        <a:t>Pravachol</a:t>
                      </a:r>
                      <a:r>
                        <a:rPr lang="en-US" sz="2000" dirty="0">
                          <a:latin typeface="Arial" panose="020B0604020202020204" pitchFamily="34" charset="0"/>
                          <a:cs typeface="Arial" panose="020B0604020202020204" pitchFamily="34" charset="0"/>
                        </a:rPr>
                        <a:t>)</a:t>
                      </a:r>
                    </a:p>
                  </a:txBody>
                  <a:tcPr marT="45724" marB="45724"/>
                </a:tc>
                <a:tc>
                  <a:txBody>
                    <a:bodyPr/>
                    <a:lstStyle/>
                    <a:p>
                      <a:r>
                        <a:rPr lang="en-US" sz="1800" dirty="0">
                          <a:latin typeface="Arial" panose="020B0604020202020204" pitchFamily="34" charset="0"/>
                          <a:cs typeface="Arial" panose="020B0604020202020204" pitchFamily="34" charset="0"/>
                        </a:rPr>
                        <a:t>available as a generic </a:t>
                      </a:r>
                    </a:p>
                  </a:txBody>
                  <a:tcPr marT="45724" marB="45724"/>
                </a:tc>
                <a:extLst>
                  <a:ext uri="{0D108BD9-81ED-4DB2-BD59-A6C34878D82A}">
                    <a16:rowId xmlns:a16="http://schemas.microsoft.com/office/drawing/2014/main" val="10005"/>
                  </a:ext>
                </a:extLst>
              </a:tr>
              <a:tr h="1005924">
                <a:tc>
                  <a:txBody>
                    <a:bodyPr/>
                    <a:lstStyle/>
                    <a:p>
                      <a:r>
                        <a:rPr lang="en-US" sz="2000" dirty="0" err="1">
                          <a:latin typeface="Arial" panose="020B0604020202020204" pitchFamily="34" charset="0"/>
                          <a:cs typeface="Arial" panose="020B0604020202020204" pitchFamily="34" charset="0"/>
                        </a:rPr>
                        <a:t>Rosuvastatin</a:t>
                      </a:r>
                      <a:r>
                        <a:rPr lang="en-US" sz="2000" baseline="0" dirty="0">
                          <a:latin typeface="Arial" panose="020B0604020202020204" pitchFamily="34" charset="0"/>
                          <a:cs typeface="Arial" panose="020B0604020202020204" pitchFamily="34" charset="0"/>
                        </a:rPr>
                        <a:t> (Crestor)</a:t>
                      </a:r>
                      <a:endParaRPr lang="en-US" sz="2000" dirty="0">
                        <a:latin typeface="Arial" panose="020B0604020202020204" pitchFamily="34" charset="0"/>
                        <a:cs typeface="Arial" panose="020B0604020202020204" pitchFamily="34" charset="0"/>
                      </a:endParaRPr>
                    </a:p>
                  </a:txBody>
                  <a:tcPr marT="45724" marB="45724"/>
                </a:tc>
                <a:tc>
                  <a:txBody>
                    <a:bodyPr/>
                    <a:lstStyle/>
                    <a:p>
                      <a:endParaRPr lang="en-US" sz="2000" dirty="0">
                        <a:latin typeface="Arial" panose="020B0604020202020204" pitchFamily="34" charset="0"/>
                        <a:cs typeface="Arial" panose="020B0604020202020204" pitchFamily="34" charset="0"/>
                      </a:endParaRPr>
                    </a:p>
                  </a:txBody>
                  <a:tcPr marT="45724" marB="45724"/>
                </a:tc>
                <a:extLst>
                  <a:ext uri="{0D108BD9-81ED-4DB2-BD59-A6C34878D82A}">
                    <a16:rowId xmlns:a16="http://schemas.microsoft.com/office/drawing/2014/main" val="10006"/>
                  </a:ext>
                </a:extLst>
              </a:tr>
              <a:tr h="396274">
                <a:tc>
                  <a:txBody>
                    <a:bodyPr/>
                    <a:lstStyle/>
                    <a:p>
                      <a:r>
                        <a:rPr lang="en-US" sz="2000" dirty="0">
                          <a:latin typeface="Arial" panose="020B0604020202020204" pitchFamily="34" charset="0"/>
                          <a:cs typeface="Arial" panose="020B0604020202020204" pitchFamily="34" charset="0"/>
                        </a:rPr>
                        <a:t>Simvastatin (Zocor)</a:t>
                      </a:r>
                    </a:p>
                  </a:txBody>
                  <a:tcPr marT="45724" marB="45724"/>
                </a:tc>
                <a:tc>
                  <a:txBody>
                    <a:bodyPr/>
                    <a:lstStyle/>
                    <a:p>
                      <a:r>
                        <a:rPr lang="en-US" sz="1800" dirty="0">
                          <a:latin typeface="Arial" panose="020B0604020202020204" pitchFamily="34" charset="0"/>
                          <a:cs typeface="Arial" panose="020B0604020202020204" pitchFamily="34" charset="0"/>
                        </a:rPr>
                        <a:t>Available as a generic </a:t>
                      </a:r>
                    </a:p>
                    <a:p>
                      <a:r>
                        <a:rPr lang="en-US" sz="1800" dirty="0">
                          <a:latin typeface="Arial" panose="020B0604020202020204" pitchFamily="34" charset="0"/>
                          <a:cs typeface="Arial" panose="020B0604020202020204" pitchFamily="34" charset="0"/>
                        </a:rPr>
                        <a:t>Avoid with doses &gt;</a:t>
                      </a:r>
                      <a:r>
                        <a:rPr lang="en-US" sz="1800" baseline="0" dirty="0">
                          <a:latin typeface="Arial" panose="020B0604020202020204" pitchFamily="34" charset="0"/>
                          <a:cs typeface="Arial" panose="020B0604020202020204" pitchFamily="34" charset="0"/>
                        </a:rPr>
                        <a:t> 40 mg/day</a:t>
                      </a:r>
                      <a:endParaRPr lang="en-US" sz="1800" dirty="0">
                        <a:latin typeface="Arial" panose="020B0604020202020204" pitchFamily="34" charset="0"/>
                        <a:cs typeface="Arial" panose="020B0604020202020204" pitchFamily="34" charset="0"/>
                      </a:endParaRPr>
                    </a:p>
                  </a:txBody>
                  <a:tcPr marT="45724" marB="45724"/>
                </a:tc>
                <a:extLst>
                  <a:ext uri="{0D108BD9-81ED-4DB2-BD59-A6C34878D82A}">
                    <a16:rowId xmlns:a16="http://schemas.microsoft.com/office/drawing/2014/main" val="10007"/>
                  </a:ext>
                </a:extLst>
              </a:tr>
            </a:tbl>
          </a:graphicData>
        </a:graphic>
      </p:graphicFrame>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1022842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a:xfrm>
            <a:off x="1158557" y="895066"/>
            <a:ext cx="7772400" cy="838200"/>
          </a:xfrm>
        </p:spPr>
        <p:txBody>
          <a:bodyPr>
            <a:normAutofit/>
          </a:bodyPr>
          <a:lstStyle/>
          <a:p>
            <a:r>
              <a:rPr lang="en-US" altLang="en-US" sz="2800" b="1" dirty="0"/>
              <a:t>Statins Doses</a:t>
            </a:r>
            <a:br>
              <a:rPr lang="en-US" altLang="en-US" sz="2800" b="1" dirty="0"/>
            </a:br>
            <a:r>
              <a:rPr lang="en-US" altLang="en-US" sz="2800" b="1" dirty="0"/>
              <a:t>2013 ACC/AHA Guideline </a:t>
            </a:r>
          </a:p>
        </p:txBody>
      </p:sp>
      <p:sp>
        <p:nvSpPr>
          <p:cNvPr id="39939" name="Content Placeholder 2"/>
          <p:cNvSpPr>
            <a:spLocks noGrp="1"/>
          </p:cNvSpPr>
          <p:nvPr>
            <p:ph idx="1"/>
          </p:nvPr>
        </p:nvSpPr>
        <p:spPr>
          <a:xfrm>
            <a:off x="857529" y="1733266"/>
            <a:ext cx="7772400" cy="5105400"/>
          </a:xfrm>
        </p:spPr>
        <p:txBody>
          <a:bodyPr>
            <a:normAutofit/>
          </a:bodyPr>
          <a:lstStyle/>
          <a:p>
            <a:pPr lvl="2">
              <a:defRPr/>
            </a:pPr>
            <a:endParaRPr lang="en-US" dirty="0"/>
          </a:p>
          <a:p>
            <a:pPr marL="384048" lvl="2" indent="0">
              <a:buNone/>
              <a:defRPr/>
            </a:pPr>
            <a:r>
              <a:rPr lang="en-US" sz="2400" b="1" dirty="0"/>
              <a:t>High Intensity  </a:t>
            </a:r>
            <a:r>
              <a:rPr lang="en-US" dirty="0"/>
              <a:t>↓ LDL-C ≥ 50%</a:t>
            </a:r>
            <a:endParaRPr lang="en-US" sz="2400" dirty="0"/>
          </a:p>
          <a:p>
            <a:pPr lvl="2">
              <a:defRPr/>
            </a:pPr>
            <a:r>
              <a:rPr lang="en-US" dirty="0" err="1"/>
              <a:t>Rosuva</a:t>
            </a:r>
            <a:r>
              <a:rPr lang="en-US" dirty="0"/>
              <a:t> (Crestor)      20 - 40 	</a:t>
            </a:r>
          </a:p>
          <a:p>
            <a:pPr lvl="2">
              <a:defRPr/>
            </a:pPr>
            <a:r>
              <a:rPr lang="en-US" dirty="0" err="1"/>
              <a:t>Atorva</a:t>
            </a:r>
            <a:r>
              <a:rPr lang="en-US" dirty="0"/>
              <a:t>   (Lipitor)       40 – 80</a:t>
            </a:r>
          </a:p>
          <a:p>
            <a:pPr marL="384048" lvl="2" indent="0">
              <a:buNone/>
              <a:defRPr/>
            </a:pPr>
            <a:endParaRPr lang="en-US" sz="2400" b="1" dirty="0"/>
          </a:p>
          <a:p>
            <a:pPr marL="384048" lvl="2" indent="0">
              <a:buNone/>
              <a:defRPr/>
            </a:pPr>
            <a:r>
              <a:rPr lang="en-US" sz="2400" b="1" dirty="0"/>
              <a:t>Moderate Intensity  </a:t>
            </a:r>
            <a:r>
              <a:rPr lang="en-US" sz="2400" dirty="0"/>
              <a:t>↓LDL-C 30% to &lt; 50%</a:t>
            </a:r>
            <a:endParaRPr lang="en-US" sz="2400" b="1" dirty="0"/>
          </a:p>
          <a:p>
            <a:pPr lvl="2">
              <a:defRPr/>
            </a:pPr>
            <a:r>
              <a:rPr lang="en-US" dirty="0" err="1"/>
              <a:t>Atorva</a:t>
            </a:r>
            <a:r>
              <a:rPr lang="en-US" dirty="0"/>
              <a:t>                      10 – 20</a:t>
            </a:r>
          </a:p>
          <a:p>
            <a:pPr lvl="2">
              <a:defRPr/>
            </a:pPr>
            <a:r>
              <a:rPr lang="en-US" dirty="0" err="1"/>
              <a:t>Rosuva</a:t>
            </a:r>
            <a:r>
              <a:rPr lang="en-US" dirty="0"/>
              <a:t>	   5 - 10</a:t>
            </a:r>
          </a:p>
          <a:p>
            <a:pPr lvl="2">
              <a:defRPr/>
            </a:pPr>
            <a:r>
              <a:rPr lang="en-US" dirty="0" err="1"/>
              <a:t>Simva</a:t>
            </a:r>
            <a:r>
              <a:rPr lang="en-US" dirty="0"/>
              <a:t>	   20 – 40</a:t>
            </a:r>
          </a:p>
          <a:p>
            <a:pPr lvl="2">
              <a:defRPr/>
            </a:pPr>
            <a:r>
              <a:rPr lang="en-US" dirty="0" err="1"/>
              <a:t>Pitava</a:t>
            </a:r>
            <a:r>
              <a:rPr lang="en-US" dirty="0"/>
              <a:t> (</a:t>
            </a:r>
            <a:r>
              <a:rPr lang="en-US" dirty="0" err="1"/>
              <a:t>Livalo</a:t>
            </a:r>
            <a:r>
              <a:rPr lang="en-US" dirty="0"/>
              <a:t>)          2 - 4</a:t>
            </a:r>
          </a:p>
          <a:p>
            <a:pPr lvl="2">
              <a:defRPr/>
            </a:pPr>
            <a:r>
              <a:rPr lang="en-US" dirty="0" err="1"/>
              <a:t>Prava</a:t>
            </a:r>
            <a:r>
              <a:rPr lang="en-US" dirty="0"/>
              <a:t>  	   40  - 80</a:t>
            </a:r>
          </a:p>
          <a:p>
            <a:pPr lvl="2">
              <a:defRPr/>
            </a:pPr>
            <a:r>
              <a:rPr lang="en-US" dirty="0"/>
              <a:t>Lovastatin	   40</a:t>
            </a:r>
          </a:p>
          <a:p>
            <a:pPr lvl="2">
              <a:defRPr/>
            </a:pPr>
            <a:r>
              <a:rPr lang="en-US" dirty="0" err="1"/>
              <a:t>Fluva</a:t>
            </a:r>
            <a:r>
              <a:rPr lang="en-US" dirty="0"/>
              <a:t> (</a:t>
            </a:r>
            <a:r>
              <a:rPr lang="en-US" dirty="0" err="1"/>
              <a:t>Lescol</a:t>
            </a:r>
            <a:r>
              <a:rPr lang="en-US" dirty="0"/>
              <a:t>) XL     40 mg twice daily or XL 80 mg once daily </a:t>
            </a:r>
          </a:p>
          <a:p>
            <a:pPr lvl="2">
              <a:defRPr/>
            </a:pPr>
            <a:endParaRPr lang="en-US" dirty="0"/>
          </a:p>
          <a:p>
            <a:pPr marL="201168" lvl="1" indent="0">
              <a:buNone/>
              <a:defRPr/>
            </a:pPr>
            <a:r>
              <a:rPr lang="en-US" sz="2200" b="1" dirty="0"/>
              <a:t>   Low Intensity:   any dose lower than moderate</a:t>
            </a:r>
          </a:p>
          <a:p>
            <a:pPr marL="1371600" lvl="3" indent="0">
              <a:buNone/>
              <a:defRPr/>
            </a:pPr>
            <a:endParaRPr lang="en-US"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7079122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cs typeface="Arial" pitchFamily="34" charset="0"/>
              </a:rPr>
              <a:t>FDA DRUG SAFETY COMMUNICATION</a:t>
            </a:r>
            <a:br>
              <a:rPr lang="en-US" sz="2800" b="1" dirty="0">
                <a:cs typeface="Arial" pitchFamily="34" charset="0"/>
              </a:rPr>
            </a:br>
            <a:r>
              <a:rPr lang="en-US" sz="2800" b="1" dirty="0">
                <a:cs typeface="Arial" pitchFamily="34" charset="0"/>
              </a:rPr>
              <a:t>Statins</a:t>
            </a:r>
            <a:br>
              <a:rPr lang="en-US" sz="3200" b="1" dirty="0">
                <a:cs typeface="Arial" pitchFamily="34" charset="0"/>
              </a:rPr>
            </a:br>
            <a:r>
              <a:rPr lang="en-US" sz="2800" b="1" dirty="0">
                <a:cs typeface="Arial" pitchFamily="34" charset="0"/>
              </a:rPr>
              <a:t>February 28, 2012</a:t>
            </a:r>
          </a:p>
        </p:txBody>
      </p:sp>
      <p:sp>
        <p:nvSpPr>
          <p:cNvPr id="3" name="Content Placeholder 2"/>
          <p:cNvSpPr>
            <a:spLocks noGrp="1"/>
          </p:cNvSpPr>
          <p:nvPr>
            <p:ph idx="1"/>
          </p:nvPr>
        </p:nvSpPr>
        <p:spPr>
          <a:xfrm>
            <a:off x="1220110" y="1873030"/>
            <a:ext cx="10058400" cy="4023360"/>
          </a:xfrm>
        </p:spPr>
        <p:txBody>
          <a:bodyPr>
            <a:noAutofit/>
          </a:bodyPr>
          <a:lstStyle/>
          <a:p>
            <a:pPr marL="0" indent="0">
              <a:buNone/>
            </a:pPr>
            <a:r>
              <a:rPr lang="en-US" sz="2200" b="1" dirty="0">
                <a:cs typeface="Arial" pitchFamily="34" charset="0"/>
              </a:rPr>
              <a:t>Liver enzyme tests </a:t>
            </a:r>
          </a:p>
          <a:p>
            <a:pPr marL="0" indent="0">
              <a:buNone/>
            </a:pPr>
            <a:r>
              <a:rPr lang="en-US" sz="2200" dirty="0">
                <a:cs typeface="Arial" pitchFamily="34" charset="0"/>
              </a:rPr>
              <a:t>Should be performed before starting statin therapy and as clinically indicated thereafter.  FDA has concluded that serious liver injury with statins is rare and unpredictable in individual patients and that routine monitoring does not appear to be effective in detecting or preventing serious liver injury.</a:t>
            </a:r>
          </a:p>
          <a:p>
            <a:endParaRPr lang="en-US" sz="2200" dirty="0">
              <a:cs typeface="Arial" pitchFamily="34" charset="0"/>
            </a:endParaRPr>
          </a:p>
          <a:p>
            <a:pPr marL="0" indent="0">
              <a:buNone/>
            </a:pPr>
            <a:r>
              <a:rPr lang="en-US" sz="2200" b="1" dirty="0">
                <a:cs typeface="Arial" pitchFamily="34" charset="0"/>
              </a:rPr>
              <a:t>Diabetes</a:t>
            </a:r>
          </a:p>
          <a:p>
            <a:pPr marL="0" indent="0">
              <a:buNone/>
            </a:pPr>
            <a:r>
              <a:rPr lang="en-US" sz="2200" dirty="0">
                <a:cs typeface="Arial" pitchFamily="34" charset="0"/>
              </a:rPr>
              <a:t>FDA’s review of studies: While statin randomized controlled trials and epidemiological studies show an increase in HbA1c and incident Type 2 diabetes with statin therapy as compared to placebo, the risk for incident diabetes is low (odds ratio 1.09 95% CI 1.02-1.17) and the benefits of statin therapy in appropriate patients exceeds risk. </a:t>
            </a:r>
            <a:r>
              <a:rPr lang="en-US" sz="2200" dirty="0">
                <a:cs typeface="Arial" pitchFamily="34" charset="0"/>
                <a:sym typeface="Wingdings" pitchFamily="2" charset="2"/>
              </a:rPr>
              <a:t>(Maki KC, et al. </a:t>
            </a:r>
            <a:r>
              <a:rPr lang="en-US" sz="2200" i="1" dirty="0">
                <a:cs typeface="Arial" pitchFamily="34" charset="0"/>
                <a:sym typeface="Wingdings" pitchFamily="2" charset="2"/>
              </a:rPr>
              <a:t>Journal of Clinical </a:t>
            </a:r>
            <a:r>
              <a:rPr lang="en-US" sz="2200" i="1" dirty="0" err="1">
                <a:cs typeface="Arial" pitchFamily="34" charset="0"/>
                <a:sym typeface="Wingdings" pitchFamily="2" charset="2"/>
              </a:rPr>
              <a:t>Lipidology</a:t>
            </a:r>
            <a:r>
              <a:rPr lang="en-US" sz="2200" i="1" dirty="0">
                <a:cs typeface="Arial" pitchFamily="34" charset="0"/>
                <a:sym typeface="Wingdings" pitchFamily="2" charset="2"/>
              </a:rPr>
              <a:t>. </a:t>
            </a:r>
            <a:r>
              <a:rPr lang="en-US" sz="2200" dirty="0">
                <a:cs typeface="Arial" pitchFamily="34" charset="0"/>
                <a:sym typeface="Wingdings" pitchFamily="2" charset="2"/>
              </a:rPr>
              <a:t>2014;8(3S).  </a:t>
            </a:r>
            <a:endParaRPr lang="en-US" sz="2200" dirty="0">
              <a:cs typeface="Arial" pitchFamily="34" charset="0"/>
            </a:endParaRP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8360906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cs typeface="Arial" pitchFamily="34" charset="0"/>
              </a:rPr>
              <a:t>FDA DRUG SAFETY COMMUNICATION</a:t>
            </a:r>
            <a:br>
              <a:rPr lang="en-US" sz="2800" b="1" dirty="0">
                <a:cs typeface="Arial" pitchFamily="34" charset="0"/>
              </a:rPr>
            </a:br>
            <a:r>
              <a:rPr lang="en-US" sz="2800" b="1" dirty="0">
                <a:cs typeface="Arial" pitchFamily="34" charset="0"/>
              </a:rPr>
              <a:t>Statins</a:t>
            </a:r>
          </a:p>
        </p:txBody>
      </p:sp>
      <p:sp>
        <p:nvSpPr>
          <p:cNvPr id="3" name="Content Placeholder 2"/>
          <p:cNvSpPr>
            <a:spLocks noGrp="1"/>
          </p:cNvSpPr>
          <p:nvPr>
            <p:ph idx="1"/>
          </p:nvPr>
        </p:nvSpPr>
        <p:spPr>
          <a:xfrm>
            <a:off x="1220110" y="1900325"/>
            <a:ext cx="10058400" cy="4023360"/>
          </a:xfrm>
        </p:spPr>
        <p:txBody>
          <a:bodyPr>
            <a:normAutofit lnSpcReduction="10000"/>
          </a:bodyPr>
          <a:lstStyle/>
          <a:p>
            <a:pPr marL="0" indent="0">
              <a:buNone/>
            </a:pPr>
            <a:r>
              <a:rPr lang="en-US" sz="2200" b="1" dirty="0">
                <a:cs typeface="Arial" pitchFamily="34" charset="0"/>
              </a:rPr>
              <a:t>Cognitive Adverse Events</a:t>
            </a:r>
          </a:p>
          <a:p>
            <a:pPr marL="0" indent="0">
              <a:buNone/>
            </a:pPr>
            <a:r>
              <a:rPr lang="en-US" sz="2200" dirty="0">
                <a:cs typeface="Arial" pitchFamily="34" charset="0"/>
              </a:rPr>
              <a:t>Post-marketing adverse event reports and data from observational and clinical studies did not suggest that cognitive changes associated with statin use are common or lead to clinically significant cognitive decline</a:t>
            </a:r>
          </a:p>
          <a:p>
            <a:pPr marL="0" indent="0">
              <a:buNone/>
            </a:pPr>
            <a:r>
              <a:rPr lang="en-US" sz="2200" dirty="0">
                <a:cs typeface="Arial" pitchFamily="34" charset="0"/>
              </a:rPr>
              <a:t>“ Patients should know that although cognitive symptoms have been reported by some statin users, information from such case reports cannot be considered to be reliable, is not conclusive, and has not been proven in a cause-and-effect manner.” </a:t>
            </a:r>
            <a:r>
              <a:rPr lang="en-US" sz="1800" dirty="0">
                <a:cs typeface="Arial" pitchFamily="34" charset="0"/>
              </a:rPr>
              <a:t>Rojas-Fernandez. </a:t>
            </a:r>
            <a:r>
              <a:rPr lang="en-US" sz="1800" i="1" dirty="0">
                <a:cs typeface="Arial" pitchFamily="34" charset="0"/>
              </a:rPr>
              <a:t>Journal of Clinical </a:t>
            </a:r>
            <a:r>
              <a:rPr lang="en-US" sz="1800" i="1" dirty="0" err="1">
                <a:cs typeface="Arial" pitchFamily="34" charset="0"/>
              </a:rPr>
              <a:t>Lipidology</a:t>
            </a:r>
            <a:r>
              <a:rPr lang="en-US" sz="1800" i="1" dirty="0">
                <a:cs typeface="Arial" pitchFamily="34" charset="0"/>
              </a:rPr>
              <a:t>. </a:t>
            </a:r>
            <a:r>
              <a:rPr lang="en-US" sz="1800" dirty="0">
                <a:cs typeface="Arial" pitchFamily="34" charset="0"/>
              </a:rPr>
              <a:t>2014;8(3S)</a:t>
            </a:r>
            <a:endParaRPr lang="en-US" sz="2200" dirty="0">
              <a:cs typeface="Arial" pitchFamily="34" charset="0"/>
            </a:endParaRPr>
          </a:p>
          <a:p>
            <a:pPr marL="0" indent="0">
              <a:buNone/>
            </a:pPr>
            <a:r>
              <a:rPr lang="en-US" sz="2200" b="1" dirty="0">
                <a:cs typeface="Arial" pitchFamily="34" charset="0"/>
              </a:rPr>
              <a:t>Lovastatin and Simvastatin</a:t>
            </a:r>
          </a:p>
          <a:p>
            <a:pPr marL="0" indent="0">
              <a:buNone/>
            </a:pPr>
            <a:r>
              <a:rPr lang="en-US" sz="2200" dirty="0">
                <a:cs typeface="Arial" pitchFamily="34" charset="0"/>
              </a:rPr>
              <a:t>Both metabolized via CYP450, increased risk of myopathy and interaction with other medications</a:t>
            </a:r>
          </a:p>
          <a:p>
            <a:pPr marL="0" indent="0">
              <a:buNone/>
            </a:pPr>
            <a:endParaRPr lang="en-US" sz="2400" i="1" dirty="0">
              <a:cs typeface="Arial" pitchFamily="34" charset="0"/>
            </a:endParaRP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37486643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a:t>
            </a:r>
            <a:br>
              <a:rPr lang="en-US" sz="2800" b="1" dirty="0"/>
            </a:br>
            <a:r>
              <a:rPr lang="en-US" sz="2800" b="1" dirty="0"/>
              <a:t>Statins </a:t>
            </a:r>
          </a:p>
        </p:txBody>
      </p:sp>
      <p:sp>
        <p:nvSpPr>
          <p:cNvPr id="3" name="Content Placeholder 2"/>
          <p:cNvSpPr>
            <a:spLocks noGrp="1"/>
          </p:cNvSpPr>
          <p:nvPr>
            <p:ph idx="1"/>
          </p:nvPr>
        </p:nvSpPr>
        <p:spPr>
          <a:xfrm>
            <a:off x="1220110" y="1900325"/>
            <a:ext cx="10058400" cy="4023360"/>
          </a:xfrm>
        </p:spPr>
        <p:txBody>
          <a:bodyPr>
            <a:normAutofit/>
          </a:bodyPr>
          <a:lstStyle/>
          <a:p>
            <a:pPr marL="0" indent="0">
              <a:buNone/>
            </a:pPr>
            <a:r>
              <a:rPr lang="en-US" sz="2200" dirty="0"/>
              <a:t>Myopathy </a:t>
            </a:r>
          </a:p>
          <a:p>
            <a:pPr marL="0" indent="0">
              <a:buNone/>
            </a:pPr>
            <a:endParaRPr lang="en-US" sz="2200" dirty="0"/>
          </a:p>
          <a:p>
            <a:pPr marL="0" indent="0">
              <a:buNone/>
            </a:pPr>
            <a:r>
              <a:rPr lang="en-US" sz="2200" dirty="0"/>
              <a:t>Muscle soreness is the most common side effect of statins.  This may occur with or without elevation in serum </a:t>
            </a:r>
            <a:r>
              <a:rPr lang="en-US" sz="2200" dirty="0" err="1"/>
              <a:t>creatine</a:t>
            </a:r>
            <a:r>
              <a:rPr lang="en-US" sz="2200" dirty="0"/>
              <a:t> kinase.  </a:t>
            </a:r>
          </a:p>
          <a:p>
            <a:pPr marL="0" indent="0">
              <a:buNone/>
            </a:pPr>
            <a:endParaRPr lang="en-US" sz="2200" dirty="0"/>
          </a:p>
          <a:p>
            <a:pPr marL="0" indent="0">
              <a:buNone/>
            </a:pPr>
            <a:r>
              <a:rPr lang="en-US" sz="2200" dirty="0"/>
              <a:t>The statin can be stopped to see if symptoms resolve and then have a retrial to see if symptoms return.  Options can include reducing the dose, trial of a different statin, alternate-day dosing of a statin with a long half life or use of non-statin drugs.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9607808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Non-statin lipid-lowering therapy </a:t>
            </a:r>
          </a:p>
        </p:txBody>
      </p:sp>
      <p:sp>
        <p:nvSpPr>
          <p:cNvPr id="3" name="Content Placeholder 2"/>
          <p:cNvSpPr>
            <a:spLocks noGrp="1"/>
          </p:cNvSpPr>
          <p:nvPr>
            <p:ph idx="1"/>
          </p:nvPr>
        </p:nvSpPr>
        <p:spPr/>
        <p:txBody>
          <a:bodyPr>
            <a:normAutofit/>
          </a:bodyPr>
          <a:lstStyle/>
          <a:p>
            <a:endParaRPr lang="en-US" sz="2200" dirty="0"/>
          </a:p>
          <a:p>
            <a:r>
              <a:rPr lang="en-US" sz="2200" dirty="0"/>
              <a:t>There is limited gender-specific evidence for the benefit of non-statin drugs in the prevention of ASCVD events.  </a:t>
            </a:r>
          </a:p>
          <a:p>
            <a:pPr marL="0" indent="0">
              <a:buNone/>
            </a:pPr>
            <a:endParaRPr lang="en-US" sz="2200" dirty="0"/>
          </a:p>
          <a:p>
            <a:r>
              <a:rPr lang="en-US" sz="2200" dirty="0"/>
              <a:t>2013 ACC/AHA Guidelines: No studies showing adding </a:t>
            </a:r>
            <a:r>
              <a:rPr lang="en-US" sz="2200" dirty="0" err="1"/>
              <a:t>nonstatin</a:t>
            </a:r>
            <a:r>
              <a:rPr lang="en-US" sz="2200" dirty="0"/>
              <a:t> drugs (</a:t>
            </a:r>
            <a:r>
              <a:rPr lang="en-US" sz="2200" dirty="0" err="1"/>
              <a:t>fibric</a:t>
            </a:r>
            <a:r>
              <a:rPr lang="en-US" sz="2200" dirty="0"/>
              <a:t> acids, niacin, ezetimibe, bile-acid binders) to statins add preventive benefit</a:t>
            </a:r>
          </a:p>
          <a:p>
            <a:pPr lvl="1" algn="ctr">
              <a:defRPr/>
            </a:pPr>
            <a:endParaRPr lang="en-US" dirty="0"/>
          </a:p>
          <a:p>
            <a:pPr marL="0" indent="0">
              <a:buNone/>
            </a:pPr>
            <a:endParaRPr lang="en-US" sz="24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2781662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Non-Statin Drugs </a:t>
            </a:r>
          </a:p>
        </p:txBody>
      </p:sp>
      <p:sp>
        <p:nvSpPr>
          <p:cNvPr id="3" name="Content Placeholder 2"/>
          <p:cNvSpPr>
            <a:spLocks noGrp="1"/>
          </p:cNvSpPr>
          <p:nvPr>
            <p:ph idx="1"/>
          </p:nvPr>
        </p:nvSpPr>
        <p:spPr>
          <a:xfrm>
            <a:off x="1206689" y="1837346"/>
            <a:ext cx="10515600" cy="4822948"/>
          </a:xfrm>
        </p:spPr>
        <p:txBody>
          <a:bodyPr>
            <a:normAutofit lnSpcReduction="10000"/>
          </a:bodyPr>
          <a:lstStyle/>
          <a:p>
            <a:pPr marL="0" indent="0">
              <a:buNone/>
            </a:pPr>
            <a:r>
              <a:rPr lang="en-US" dirty="0"/>
              <a:t>IMPROVE-IT </a:t>
            </a:r>
          </a:p>
          <a:p>
            <a:pPr>
              <a:buClrTx/>
              <a:buFont typeface="Arial" panose="020B0604020202020204" pitchFamily="34" charset="0"/>
              <a:buChar char="•"/>
            </a:pPr>
            <a:r>
              <a:rPr lang="en-US" sz="2200" dirty="0"/>
              <a:t>Randomized double blind controlled trial: High risk secondary prevention, participants followed for 6-7 years </a:t>
            </a:r>
          </a:p>
          <a:p>
            <a:pPr>
              <a:buClrTx/>
              <a:buFont typeface="Arial" panose="020B0604020202020204" pitchFamily="34" charset="0"/>
              <a:buChar char="•"/>
            </a:pPr>
            <a:r>
              <a:rPr lang="en-US" sz="2200" dirty="0"/>
              <a:t>Simvastatin 40 mg + ezetimibe vs. Simvastatin 40 + placebo</a:t>
            </a:r>
          </a:p>
          <a:p>
            <a:pPr>
              <a:buClrTx/>
              <a:buFont typeface="Arial" panose="020B0604020202020204" pitchFamily="34" charset="0"/>
              <a:buChar char="•"/>
            </a:pPr>
            <a:r>
              <a:rPr lang="en-US" sz="2200" dirty="0"/>
              <a:t>No effect on total mortality but reduced rate of stroke and MI</a:t>
            </a:r>
          </a:p>
          <a:p>
            <a:pPr>
              <a:buClrTx/>
              <a:buFont typeface="Arial" panose="020B0604020202020204" pitchFamily="34" charset="0"/>
              <a:buChar char="•"/>
            </a:pPr>
            <a:r>
              <a:rPr lang="en-US" sz="2200" dirty="0"/>
              <a:t>LDL-C 69 </a:t>
            </a:r>
            <a:r>
              <a:rPr lang="en-US" sz="2200" dirty="0">
                <a:sym typeface="Wingdings" panose="05000000000000000000" pitchFamily="2" charset="2"/>
              </a:rPr>
              <a:t> 54 in intervention group</a:t>
            </a:r>
          </a:p>
          <a:p>
            <a:pPr>
              <a:buClrTx/>
              <a:buFont typeface="Arial" panose="020B0604020202020204" pitchFamily="34" charset="0"/>
              <a:buChar char="•"/>
            </a:pPr>
            <a:r>
              <a:rPr lang="en-US" sz="2200" dirty="0">
                <a:sym typeface="Wingdings" panose="05000000000000000000" pitchFamily="2" charset="2"/>
              </a:rPr>
              <a:t>No safety signal of harm </a:t>
            </a:r>
          </a:p>
          <a:p>
            <a:pPr>
              <a:buClrTx/>
              <a:buFont typeface="Wingdings" panose="05000000000000000000" pitchFamily="2" charset="2"/>
              <a:buChar char="v"/>
            </a:pPr>
            <a:r>
              <a:rPr lang="en-US" sz="2200" b="1" i="1" dirty="0">
                <a:sym typeface="Wingdings" panose="05000000000000000000" pitchFamily="2" charset="2"/>
              </a:rPr>
              <a:t>Lower is better  (maybe goals do matter)</a:t>
            </a:r>
          </a:p>
          <a:p>
            <a:pPr>
              <a:buClrTx/>
              <a:buFont typeface="Wingdings" panose="05000000000000000000" pitchFamily="2" charset="2"/>
              <a:buChar char="v"/>
            </a:pPr>
            <a:r>
              <a:rPr lang="en-US" sz="2200" b="1" dirty="0">
                <a:sym typeface="Wingdings" panose="05000000000000000000" pitchFamily="2" charset="2"/>
              </a:rPr>
              <a:t>Value of non-statins</a:t>
            </a:r>
          </a:p>
          <a:p>
            <a:pPr marL="0" indent="0">
              <a:buNone/>
            </a:pPr>
            <a:endParaRPr lang="en-US" sz="1800" dirty="0"/>
          </a:p>
          <a:p>
            <a:pPr marL="0" indent="0">
              <a:buNone/>
            </a:pPr>
            <a:r>
              <a:rPr lang="en-US" sz="1800" dirty="0"/>
              <a:t>Cannon CP. N </a:t>
            </a:r>
            <a:r>
              <a:rPr lang="en-US" sz="1800" dirty="0" err="1"/>
              <a:t>Engl</a:t>
            </a:r>
            <a:r>
              <a:rPr lang="en-US" sz="1800" dirty="0"/>
              <a:t> J Med. 2015 Jun 18;372(25):2387-97.</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963572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Non-Statin Drugs </a:t>
            </a:r>
          </a:p>
        </p:txBody>
      </p:sp>
      <p:sp>
        <p:nvSpPr>
          <p:cNvPr id="3" name="Content Placeholder 2"/>
          <p:cNvSpPr>
            <a:spLocks noGrp="1"/>
          </p:cNvSpPr>
          <p:nvPr>
            <p:ph idx="1"/>
          </p:nvPr>
        </p:nvSpPr>
        <p:spPr>
          <a:xfrm>
            <a:off x="1247406" y="1873030"/>
            <a:ext cx="10058400" cy="4023360"/>
          </a:xfrm>
        </p:spPr>
        <p:txBody>
          <a:bodyPr>
            <a:normAutofit/>
          </a:bodyPr>
          <a:lstStyle/>
          <a:p>
            <a:pPr marL="0" indent="0">
              <a:buNone/>
            </a:pPr>
            <a:r>
              <a:rPr lang="en-US" sz="2200" u="sng" dirty="0"/>
              <a:t>LDL-C Lowering </a:t>
            </a:r>
            <a:r>
              <a:rPr lang="en-US" sz="2200" dirty="0"/>
              <a:t>					</a:t>
            </a:r>
            <a:r>
              <a:rPr lang="en-US" sz="2200" u="sng" dirty="0"/>
              <a:t>Triglyceride Lowering</a:t>
            </a:r>
          </a:p>
          <a:p>
            <a:pPr marL="0" indent="0">
              <a:buNone/>
            </a:pPr>
            <a:r>
              <a:rPr lang="en-US" sz="2200" dirty="0"/>
              <a:t>Bile Acid </a:t>
            </a:r>
            <a:r>
              <a:rPr lang="en-US" sz="2200" dirty="0" err="1"/>
              <a:t>Sequestrants</a:t>
            </a:r>
            <a:r>
              <a:rPr lang="en-US" sz="2200" dirty="0"/>
              <a:t>				Fibrates</a:t>
            </a:r>
          </a:p>
          <a:p>
            <a:pPr marL="0" indent="0">
              <a:buNone/>
            </a:pPr>
            <a:r>
              <a:rPr lang="en-US" sz="2200" dirty="0"/>
              <a:t>Cholesterol Absorption Inhibitor			Omega-3 fatty acids</a:t>
            </a:r>
          </a:p>
          <a:p>
            <a:pPr marL="0" indent="0">
              <a:buNone/>
            </a:pPr>
            <a:r>
              <a:rPr lang="en-US" sz="2200" dirty="0"/>
              <a:t>Niacin						Niacin (high dose) </a:t>
            </a:r>
          </a:p>
          <a:p>
            <a:pPr marL="0" indent="0">
              <a:buNone/>
            </a:pPr>
            <a:r>
              <a:rPr lang="en-US" sz="2200" dirty="0"/>
              <a:t>Mipomersen [</a:t>
            </a:r>
            <a:r>
              <a:rPr lang="en-US" sz="2200" dirty="0" err="1"/>
              <a:t>HoFH</a:t>
            </a:r>
            <a:r>
              <a:rPr lang="en-US" sz="2200" dirty="0"/>
              <a:t> only]</a:t>
            </a:r>
          </a:p>
          <a:p>
            <a:pPr marL="0" indent="0">
              <a:buNone/>
            </a:pPr>
            <a:r>
              <a:rPr lang="en-US" sz="2200" dirty="0" err="1"/>
              <a:t>Lomitapide</a:t>
            </a:r>
            <a:r>
              <a:rPr lang="en-US" sz="2200" dirty="0"/>
              <a:t> [HOFH only ]</a:t>
            </a:r>
          </a:p>
          <a:p>
            <a:pPr marL="0" indent="0">
              <a:buNone/>
            </a:pPr>
            <a:r>
              <a:rPr lang="en-US" sz="2200" dirty="0"/>
              <a:t>PCSK-9 Inhibitors</a:t>
            </a:r>
          </a:p>
          <a:p>
            <a:pPr marL="0" indent="0">
              <a:buNone/>
            </a:pPr>
            <a:endParaRPr lang="en-US" sz="24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023540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Non-Statin Drugs </a:t>
            </a:r>
          </a:p>
        </p:txBody>
      </p:sp>
      <p:sp>
        <p:nvSpPr>
          <p:cNvPr id="3" name="Content Placeholder 2"/>
          <p:cNvSpPr>
            <a:spLocks noGrp="1"/>
          </p:cNvSpPr>
          <p:nvPr>
            <p:ph idx="1"/>
          </p:nvPr>
        </p:nvSpPr>
        <p:spPr>
          <a:xfrm>
            <a:off x="1233758" y="1886677"/>
            <a:ext cx="10058400" cy="4023360"/>
          </a:xfrm>
        </p:spPr>
        <p:txBody>
          <a:bodyPr>
            <a:normAutofit lnSpcReduction="10000"/>
          </a:bodyPr>
          <a:lstStyle/>
          <a:p>
            <a:pPr marL="0" indent="0">
              <a:buNone/>
            </a:pPr>
            <a:r>
              <a:rPr lang="en-US" sz="2200" dirty="0"/>
              <a:t>Recommendations for use of non-statin drugs for women are the same as those outlined in the NLA Recommendations Part 1:</a:t>
            </a:r>
          </a:p>
          <a:p>
            <a:r>
              <a:rPr lang="en-US" sz="2200" dirty="0"/>
              <a:t>Non statin drug therapy may be considered for patients with contraindications for, or intolerance to, statin therapy </a:t>
            </a:r>
          </a:p>
          <a:p>
            <a:r>
              <a:rPr lang="en-US" sz="2200" dirty="0"/>
              <a:t>Non statin drug therapy can be added to statin therapy when non-HDL-C and LDL-C levels remain above goal</a:t>
            </a:r>
          </a:p>
          <a:p>
            <a:pPr marL="0" indent="0">
              <a:buNone/>
            </a:pPr>
            <a:r>
              <a:rPr lang="en-US" sz="2200" i="1" dirty="0">
                <a:solidFill>
                  <a:srgbClr val="FF0000"/>
                </a:solidFill>
              </a:rPr>
              <a:t>Note that: </a:t>
            </a:r>
          </a:p>
          <a:p>
            <a:pPr marL="0" indent="0">
              <a:buNone/>
            </a:pPr>
            <a:r>
              <a:rPr lang="en-US" sz="2200" dirty="0"/>
              <a:t>Women treated with niacin and </a:t>
            </a:r>
            <a:r>
              <a:rPr lang="en-US" sz="2200" dirty="0" err="1"/>
              <a:t>laropiprant</a:t>
            </a:r>
            <a:r>
              <a:rPr lang="en-US" sz="2200" dirty="0"/>
              <a:t> in the HPS2 -THRIVE study had an excess of events and trend toward harm compared to men. </a:t>
            </a:r>
          </a:p>
          <a:p>
            <a:pPr marL="0" indent="0">
              <a:buNone/>
            </a:pPr>
            <a:endParaRPr lang="en-US" sz="1800" dirty="0"/>
          </a:p>
          <a:p>
            <a:pPr marL="0" indent="0">
              <a:buNone/>
            </a:pPr>
            <a:r>
              <a:rPr lang="en-US" sz="1800" dirty="0"/>
              <a:t>HPS2-THRIVE Collaborative Group. </a:t>
            </a:r>
            <a:r>
              <a:rPr lang="en-US" sz="1800" i="1" dirty="0"/>
              <a:t>N </a:t>
            </a:r>
            <a:r>
              <a:rPr lang="en-US" sz="1800" i="1" dirty="0" err="1"/>
              <a:t>Engl</a:t>
            </a:r>
            <a:r>
              <a:rPr lang="en-US" sz="1800" i="1" dirty="0"/>
              <a:t> J Med. </a:t>
            </a:r>
            <a:r>
              <a:rPr lang="en-US" sz="1800" dirty="0"/>
              <a:t>2014;371:203.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5727407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National Lipid Association </a:t>
            </a:r>
            <a:br>
              <a:rPr lang="en-US" sz="2800" b="1" dirty="0"/>
            </a:br>
            <a:r>
              <a:rPr lang="en-US" sz="2800" b="1" dirty="0"/>
              <a:t>Recommendations for Patient-Centered </a:t>
            </a:r>
            <a:br>
              <a:rPr lang="en-US" sz="2800" b="1" dirty="0"/>
            </a:br>
            <a:r>
              <a:rPr lang="en-US" sz="2800" b="1" dirty="0"/>
              <a:t>Management of Dyslipidemia Part 2 - Lifespan</a:t>
            </a:r>
          </a:p>
        </p:txBody>
      </p:sp>
      <p:sp>
        <p:nvSpPr>
          <p:cNvPr id="3" name="Content Placeholder 2"/>
          <p:cNvSpPr>
            <a:spLocks noGrp="1"/>
          </p:cNvSpPr>
          <p:nvPr>
            <p:ph idx="1"/>
          </p:nvPr>
        </p:nvSpPr>
        <p:spPr>
          <a:xfrm>
            <a:off x="1218809" y="1854200"/>
            <a:ext cx="11013831" cy="4351338"/>
          </a:xfrm>
        </p:spPr>
        <p:txBody>
          <a:bodyPr/>
          <a:lstStyle/>
          <a:p>
            <a:pPr marL="0" indent="0">
              <a:buNone/>
            </a:pPr>
            <a:endParaRPr lang="en-US" dirty="0"/>
          </a:p>
          <a:p>
            <a:pPr marL="0" indent="0">
              <a:buNone/>
            </a:pPr>
            <a:r>
              <a:rPr lang="en-US" sz="2200" dirty="0"/>
              <a:t>Writing Committee </a:t>
            </a:r>
          </a:p>
          <a:p>
            <a:pPr marL="0" indent="0">
              <a:buNone/>
            </a:pPr>
            <a:r>
              <a:rPr lang="en-US" sz="2200" dirty="0"/>
              <a:t>   Gender Differences 		Pam Morris, MD, FNLA</a:t>
            </a:r>
          </a:p>
          <a:p>
            <a:pPr marL="0" indent="0">
              <a:buNone/>
            </a:pPr>
            <a:r>
              <a:rPr lang="en-US" sz="2200" dirty="0"/>
              <a:t>   Unique women’s issues  	Robert A Wild, MD, MPH, PHD, FNLA, NCMP</a:t>
            </a:r>
          </a:p>
          <a:p>
            <a:pPr marL="0" indent="0">
              <a:buNone/>
            </a:pPr>
            <a:r>
              <a:rPr lang="en-US" sz="2200" dirty="0"/>
              <a:t>				Thomas Dayspring, MD, FNLA,NCMP</a:t>
            </a:r>
          </a:p>
          <a:p>
            <a:pPr marL="0" indent="0">
              <a:buNone/>
            </a:pPr>
            <a:r>
              <a:rPr lang="en-US" sz="2200" dirty="0"/>
              <a:t>				James A Underberg, MD, MS, FNLA</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90697"/>
            <a:ext cx="1554163" cy="1446663"/>
          </a:xfrm>
          <a:prstGeom prst="rect">
            <a:avLst/>
          </a:prstGeom>
        </p:spPr>
      </p:pic>
    </p:spTree>
    <p:extLst>
      <p:ext uri="{BB962C8B-B14F-4D97-AF65-F5344CB8AC3E}">
        <p14:creationId xmlns:p14="http://schemas.microsoft.com/office/powerpoint/2010/main" val="40187625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a:t>
            </a:r>
            <a:br>
              <a:rPr lang="en-US" sz="2800" b="1" dirty="0"/>
            </a:br>
            <a:r>
              <a:rPr lang="en-US" sz="2800" b="1" dirty="0"/>
              <a:t>Statins</a:t>
            </a:r>
          </a:p>
        </p:txBody>
      </p:sp>
      <p:sp>
        <p:nvSpPr>
          <p:cNvPr id="3" name="Content Placeholder 2"/>
          <p:cNvSpPr>
            <a:spLocks noGrp="1"/>
          </p:cNvSpPr>
          <p:nvPr>
            <p:ph idx="1"/>
          </p:nvPr>
        </p:nvSpPr>
        <p:spPr>
          <a:xfrm>
            <a:off x="1233985" y="1733266"/>
            <a:ext cx="10515600" cy="4524009"/>
          </a:xfrm>
        </p:spPr>
        <p:txBody>
          <a:bodyPr>
            <a:normAutofit lnSpcReduction="10000"/>
          </a:bodyPr>
          <a:lstStyle/>
          <a:p>
            <a:pPr marL="0" indent="0">
              <a:buNone/>
            </a:pPr>
            <a:r>
              <a:rPr lang="en-US" sz="2200" dirty="0"/>
              <a:t>Pregnancy</a:t>
            </a:r>
          </a:p>
          <a:p>
            <a:pPr marL="0" indent="0">
              <a:buNone/>
            </a:pPr>
            <a:endParaRPr lang="en-US" sz="2200" dirty="0"/>
          </a:p>
          <a:p>
            <a:pPr marL="0" indent="0">
              <a:buNone/>
            </a:pPr>
            <a:r>
              <a:rPr lang="en-US" sz="2200" dirty="0"/>
              <a:t>All women should have lipid testing prior to pregnancy or early in pregnancy (at least before the end of the first trimester).</a:t>
            </a:r>
          </a:p>
          <a:p>
            <a:pPr marL="0" indent="0">
              <a:buNone/>
            </a:pPr>
            <a:endParaRPr lang="en-US" sz="2200" dirty="0"/>
          </a:p>
          <a:p>
            <a:pPr marL="0" indent="0">
              <a:buNone/>
            </a:pPr>
            <a:r>
              <a:rPr lang="en-US" sz="2200" dirty="0"/>
              <a:t>For women on lipid-lowering medication prior to pregnancy, all medications except bile acid </a:t>
            </a:r>
            <a:r>
              <a:rPr lang="en-US" sz="2200" dirty="0" err="1"/>
              <a:t>sequestrants</a:t>
            </a:r>
            <a:r>
              <a:rPr lang="en-US" sz="2200" dirty="0"/>
              <a:t> should be stopped. Omega -3-FA are currently recommended to be stopped in preparation for pregnancy.  Certain women with FH may also be treated with LDL apheresis</a:t>
            </a:r>
          </a:p>
          <a:p>
            <a:pPr marL="0" indent="0">
              <a:buNone/>
            </a:pPr>
            <a:endParaRPr lang="en-US" sz="2200" dirty="0"/>
          </a:p>
          <a:p>
            <a:pPr marL="0" indent="0">
              <a:buNone/>
            </a:pPr>
            <a:r>
              <a:rPr lang="en-US" sz="2200" dirty="0"/>
              <a:t>Very high triglycerides (≥ 500 mg/dL with risk for pancreatitis) may be treated with diet/lifestyle management, omega-3-fatty acids,  </a:t>
            </a:r>
            <a:r>
              <a:rPr lang="en-US" sz="2200" dirty="0" err="1"/>
              <a:t>fenofibrate</a:t>
            </a:r>
            <a:r>
              <a:rPr lang="en-US" sz="2200" dirty="0"/>
              <a:t> or gemfibrozil beginning in the 2</a:t>
            </a:r>
            <a:r>
              <a:rPr lang="en-US" sz="2200" baseline="30000" dirty="0"/>
              <a:t>nd</a:t>
            </a:r>
            <a:r>
              <a:rPr lang="en-US" sz="2200" dirty="0"/>
              <a:t> trimester based on clinical judgement.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933826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 in Pregnancy </a:t>
            </a:r>
            <a:br>
              <a:rPr lang="en-US" sz="2800" b="1" dirty="0"/>
            </a:br>
            <a:endParaRPr lang="en-US" sz="2800" b="1" dirty="0"/>
          </a:p>
        </p:txBody>
      </p:sp>
      <p:sp>
        <p:nvSpPr>
          <p:cNvPr id="3" name="Content Placeholder 2"/>
          <p:cNvSpPr>
            <a:spLocks noGrp="1"/>
          </p:cNvSpPr>
          <p:nvPr>
            <p:ph idx="1"/>
          </p:nvPr>
        </p:nvSpPr>
        <p:spPr>
          <a:xfrm>
            <a:off x="1111838" y="1733266"/>
            <a:ext cx="10058400" cy="4023360"/>
          </a:xfrm>
        </p:spPr>
        <p:txBody>
          <a:bodyPr>
            <a:normAutofit/>
          </a:bodyPr>
          <a:lstStyle/>
          <a:p>
            <a:pPr>
              <a:buFont typeface="Wingdings" panose="05000000000000000000" pitchFamily="2" charset="2"/>
              <a:buChar char="Ø"/>
            </a:pPr>
            <a:r>
              <a:rPr lang="en-US" dirty="0">
                <a:solidFill>
                  <a:schemeClr val="tx1"/>
                </a:solidFill>
              </a:rPr>
              <a:t> </a:t>
            </a:r>
            <a:r>
              <a:rPr lang="en-US" i="1" dirty="0">
                <a:solidFill>
                  <a:schemeClr val="tx1"/>
                </a:solidFill>
              </a:rPr>
              <a:t>statin</a:t>
            </a:r>
            <a:r>
              <a:rPr lang="en-US" dirty="0">
                <a:solidFill>
                  <a:schemeClr val="tx1"/>
                </a:solidFill>
              </a:rPr>
              <a:t> drugs are contraindicated</a:t>
            </a:r>
          </a:p>
          <a:p>
            <a:pPr>
              <a:buFont typeface="Wingdings" panose="05000000000000000000" pitchFamily="2" charset="2"/>
              <a:buChar char="Ø"/>
            </a:pPr>
            <a:r>
              <a:rPr lang="en-US" dirty="0">
                <a:solidFill>
                  <a:schemeClr val="tx1"/>
                </a:solidFill>
              </a:rPr>
              <a:t>Animal reproduction studies have shown adverse effects with use of </a:t>
            </a:r>
            <a:r>
              <a:rPr lang="en-US" i="1" dirty="0">
                <a:solidFill>
                  <a:schemeClr val="tx1"/>
                </a:solidFill>
              </a:rPr>
              <a:t>fibrates, ezetimibe, cholestyramine, and omega 3 fatty acids</a:t>
            </a:r>
            <a:r>
              <a:rPr lang="en-US" dirty="0">
                <a:solidFill>
                  <a:schemeClr val="tx1"/>
                </a:solidFill>
              </a:rPr>
              <a:t> but there are no studies on pregnant human subjects Use of these agents should therefore be employed only after careful consideration of the risk-benefit ratio</a:t>
            </a:r>
          </a:p>
          <a:p>
            <a:pPr>
              <a:buFont typeface="Wingdings" panose="05000000000000000000" pitchFamily="2" charset="2"/>
              <a:buChar char="Ø"/>
            </a:pPr>
            <a:r>
              <a:rPr lang="en-US" i="1" dirty="0" err="1">
                <a:solidFill>
                  <a:schemeClr val="tx1"/>
                </a:solidFill>
              </a:rPr>
              <a:t>Lomitapide</a:t>
            </a:r>
            <a:r>
              <a:rPr lang="en-US" dirty="0">
                <a:solidFill>
                  <a:schemeClr val="tx1"/>
                </a:solidFill>
              </a:rPr>
              <a:t> is contraindicated in pregnancy </a:t>
            </a:r>
          </a:p>
          <a:p>
            <a:pPr>
              <a:buFont typeface="Wingdings" panose="05000000000000000000" pitchFamily="2" charset="2"/>
              <a:buChar char="Ø"/>
            </a:pPr>
            <a:r>
              <a:rPr lang="en-US" dirty="0">
                <a:solidFill>
                  <a:schemeClr val="tx1"/>
                </a:solidFill>
              </a:rPr>
              <a:t>Animal reproduction studies using </a:t>
            </a:r>
            <a:r>
              <a:rPr lang="en-US" dirty="0" err="1">
                <a:solidFill>
                  <a:schemeClr val="tx1"/>
                </a:solidFill>
              </a:rPr>
              <a:t>colesevelam</a:t>
            </a:r>
            <a:r>
              <a:rPr lang="en-US" dirty="0">
                <a:solidFill>
                  <a:schemeClr val="tx1"/>
                </a:solidFill>
              </a:rPr>
              <a:t> have shown no evidence of risk but no studies have been done on pregnant human subjects using this drug. </a:t>
            </a:r>
          </a:p>
          <a:p>
            <a:pPr>
              <a:buFont typeface="Wingdings" panose="05000000000000000000" pitchFamily="2" charset="2"/>
              <a:buChar char="Ø"/>
            </a:pPr>
            <a:r>
              <a:rPr lang="en-US" dirty="0">
                <a:solidFill>
                  <a:schemeClr val="tx1"/>
                </a:solidFill>
              </a:rPr>
              <a:t>At present there is no definitive information on use of PCSK9 Inhibitors or </a:t>
            </a:r>
            <a:r>
              <a:rPr lang="en-US" dirty="0" err="1">
                <a:solidFill>
                  <a:schemeClr val="tx1"/>
                </a:solidFill>
              </a:rPr>
              <a:t>mipomersin</a:t>
            </a:r>
            <a:r>
              <a:rPr lang="en-US">
                <a:solidFill>
                  <a:schemeClr val="tx1"/>
                </a:solidFill>
              </a:rPr>
              <a:t>  </a:t>
            </a:r>
            <a:r>
              <a:rPr lang="en-US" dirty="0">
                <a:solidFill>
                  <a:schemeClr val="tx1"/>
                </a:solidFill>
              </a:rPr>
              <a:t>in pregnancy</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7051396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 for Women Who are Breast Feeding </a:t>
            </a:r>
            <a:endParaRPr lang="en-US" sz="2800"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err="1"/>
              <a:t>Colesevelam</a:t>
            </a:r>
            <a:r>
              <a:rPr lang="en-US" dirty="0"/>
              <a:t> can be used.  For other bile acid </a:t>
            </a:r>
            <a:r>
              <a:rPr lang="en-US" dirty="0" err="1"/>
              <a:t>sequestrants</a:t>
            </a:r>
            <a:r>
              <a:rPr lang="en-US" dirty="0"/>
              <a:t>, use can be considered after weighing all risks and benefits</a:t>
            </a:r>
          </a:p>
          <a:p>
            <a:pPr>
              <a:buFont typeface="Wingdings" panose="05000000000000000000" pitchFamily="2" charset="2"/>
              <a:buChar char="Ø"/>
            </a:pPr>
            <a:r>
              <a:rPr lang="en-US" dirty="0"/>
              <a:t>For patients with severe hypertriglyceridemia use of omega-3-fatty acids and fibrates can be considered after weighing all risks and benefits.  It is advisable to avoid estrogenic oral contraception as this may increase triglyceride levels </a:t>
            </a:r>
          </a:p>
        </p:txBody>
      </p:sp>
    </p:spTree>
    <p:extLst>
      <p:ext uri="{BB962C8B-B14F-4D97-AF65-F5344CB8AC3E}">
        <p14:creationId xmlns:p14="http://schemas.microsoft.com/office/powerpoint/2010/main" val="21871594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a:t>
            </a:r>
            <a:br>
              <a:rPr lang="en-US" sz="2800" b="1" dirty="0"/>
            </a:br>
            <a:r>
              <a:rPr lang="en-US" sz="2800" b="1" dirty="0"/>
              <a:t>Pregnancy: FDA Classification </a:t>
            </a:r>
          </a:p>
        </p:txBody>
      </p:sp>
      <p:sp>
        <p:nvSpPr>
          <p:cNvPr id="3" name="Content Placeholder 2"/>
          <p:cNvSpPr>
            <a:spLocks noGrp="1"/>
          </p:cNvSpPr>
          <p:nvPr>
            <p:ph idx="1"/>
          </p:nvPr>
        </p:nvSpPr>
        <p:spPr>
          <a:xfrm>
            <a:off x="1247405" y="1941268"/>
            <a:ext cx="10058400" cy="4023360"/>
          </a:xfrm>
        </p:spPr>
        <p:txBody>
          <a:bodyPr>
            <a:normAutofit/>
          </a:bodyPr>
          <a:lstStyle/>
          <a:p>
            <a:pPr marL="0" indent="0">
              <a:buNone/>
            </a:pPr>
            <a:r>
              <a:rPr lang="en-US" sz="2200" dirty="0"/>
              <a:t>FDA Categories were removed from drug labeling per the new FDA labeling guidance effective June 30, 2015.  Instead, drug labeling will include a summary of the risks of using a drug during pregnancy and lactation, discussion of data supporting that summary and relevant information to assist health care providers in treatment decisions.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341336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 </a:t>
            </a:r>
            <a:br>
              <a:rPr lang="en-US" sz="2800" b="1" dirty="0"/>
            </a:br>
            <a:r>
              <a:rPr lang="en-US" sz="2800" b="1" dirty="0"/>
              <a:t>Pregnancy and Familial Hypercholesterolemia </a:t>
            </a:r>
          </a:p>
        </p:txBody>
      </p:sp>
      <p:sp>
        <p:nvSpPr>
          <p:cNvPr id="3" name="Content Placeholder 2"/>
          <p:cNvSpPr>
            <a:spLocks noGrp="1"/>
          </p:cNvSpPr>
          <p:nvPr>
            <p:ph idx="1"/>
          </p:nvPr>
        </p:nvSpPr>
        <p:spPr>
          <a:xfrm>
            <a:off x="1220110" y="1845734"/>
            <a:ext cx="10058400" cy="4023360"/>
          </a:xfrm>
        </p:spPr>
        <p:txBody>
          <a:bodyPr>
            <a:normAutofit fontScale="92500" lnSpcReduction="20000"/>
          </a:bodyPr>
          <a:lstStyle/>
          <a:p>
            <a:pPr marL="0" indent="0">
              <a:buNone/>
            </a:pPr>
            <a:r>
              <a:rPr lang="en-US" sz="2400" dirty="0"/>
              <a:t>Familial Hypercholesterolemia manifests as markedly elevated LDL-C levels due to genetic mutations, most commonly with the LDL receptor.  Most patients are heterozygous (1/300) while the homozygous condition is very rare.  Patients with FH are at increased risk for premature atherosclerosis.  </a:t>
            </a:r>
          </a:p>
          <a:p>
            <a:pPr marL="0" indent="0">
              <a:buNone/>
            </a:pPr>
            <a:endParaRPr lang="en-US" sz="2400" dirty="0"/>
          </a:p>
          <a:p>
            <a:pPr marL="0" indent="0">
              <a:buNone/>
            </a:pPr>
            <a:r>
              <a:rPr lang="en-US" sz="2400" dirty="0"/>
              <a:t>Despite high circulating levels of </a:t>
            </a:r>
            <a:r>
              <a:rPr lang="en-US" sz="2400" dirty="0" err="1"/>
              <a:t>atherogenic</a:t>
            </a:r>
            <a:r>
              <a:rPr lang="en-US" sz="2400" dirty="0"/>
              <a:t> lipoproteins, data do not support an association between maternal lipid levels and maternal or perinatal outcomes. Inadequately studied </a:t>
            </a:r>
          </a:p>
          <a:p>
            <a:pPr marL="0" indent="0">
              <a:buNone/>
            </a:pPr>
            <a:r>
              <a:rPr lang="en-US" sz="1600" dirty="0" err="1"/>
              <a:t>Vrijkotte</a:t>
            </a:r>
            <a:r>
              <a:rPr lang="en-US" sz="1600" dirty="0"/>
              <a:t> TG. </a:t>
            </a:r>
            <a:r>
              <a:rPr lang="en-US" sz="1600" i="1" dirty="0"/>
              <a:t>J </a:t>
            </a:r>
            <a:r>
              <a:rPr lang="en-US" sz="1600" i="1" dirty="0" err="1"/>
              <a:t>Clin</a:t>
            </a:r>
            <a:r>
              <a:rPr lang="en-US" sz="1600" i="1" dirty="0"/>
              <a:t> </a:t>
            </a:r>
            <a:r>
              <a:rPr lang="en-US" sz="1600" i="1" dirty="0" err="1"/>
              <a:t>Endocrinol</a:t>
            </a:r>
            <a:r>
              <a:rPr lang="en-US" sz="1600" i="1" dirty="0"/>
              <a:t> </a:t>
            </a:r>
            <a:r>
              <a:rPr lang="en-US" sz="1600" i="1" dirty="0" err="1"/>
              <a:t>Metab</a:t>
            </a:r>
            <a:r>
              <a:rPr lang="en-US" sz="1600" i="1" dirty="0"/>
              <a:t>. </a:t>
            </a:r>
            <a:r>
              <a:rPr lang="en-US" sz="1600" dirty="0"/>
              <a:t>2012;97:3917</a:t>
            </a:r>
          </a:p>
          <a:p>
            <a:pPr marL="0" indent="0">
              <a:buNone/>
            </a:pPr>
            <a:endParaRPr lang="en-US" sz="1600" dirty="0"/>
          </a:p>
          <a:p>
            <a:pPr marL="0" indent="0">
              <a:buNone/>
            </a:pPr>
            <a:r>
              <a:rPr lang="en-US" sz="2400" dirty="0"/>
              <a:t>No definitive data are available to guide stopping treatment but it is felt that statins and other systematically absorbed lipid drug therapy should be stopped a minimum of one month and possibly as long as 3 months prior to attempted conception. </a:t>
            </a:r>
          </a:p>
          <a:p>
            <a:pPr marL="0" indent="0">
              <a:buNone/>
            </a:pPr>
            <a:endParaRPr lang="en-US" sz="2400" dirty="0"/>
          </a:p>
          <a:p>
            <a:pPr marL="0" indent="0">
              <a:buNone/>
            </a:pPr>
            <a:endParaRPr lang="en-US" sz="2400" dirty="0"/>
          </a:p>
          <a:p>
            <a:pPr marL="0" indent="0">
              <a:buNone/>
            </a:pPr>
            <a:endParaRPr lang="en-US" sz="24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30271515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Lipid-lowering Therapy </a:t>
            </a:r>
            <a:br>
              <a:rPr lang="en-US" sz="2800" b="1" dirty="0"/>
            </a:br>
            <a:r>
              <a:rPr lang="en-US" sz="2800" b="1" dirty="0"/>
              <a:t>Lactation </a:t>
            </a:r>
          </a:p>
        </p:txBody>
      </p:sp>
      <p:sp>
        <p:nvSpPr>
          <p:cNvPr id="3" name="Content Placeholder 2"/>
          <p:cNvSpPr>
            <a:spLocks noGrp="1"/>
          </p:cNvSpPr>
          <p:nvPr>
            <p:ph idx="1"/>
          </p:nvPr>
        </p:nvSpPr>
        <p:spPr/>
        <p:txBody>
          <a:bodyPr>
            <a:normAutofit/>
          </a:bodyPr>
          <a:lstStyle/>
          <a:p>
            <a:r>
              <a:rPr lang="en-US" sz="2200" dirty="0"/>
              <a:t>Patients with FH can receive bile acid </a:t>
            </a:r>
            <a:r>
              <a:rPr lang="en-US" sz="2200" dirty="0" err="1"/>
              <a:t>sequestrants</a:t>
            </a:r>
            <a:endParaRPr lang="en-US" sz="2200" dirty="0"/>
          </a:p>
          <a:p>
            <a:r>
              <a:rPr lang="en-US" sz="2200" dirty="0"/>
              <a:t>Patients with severe hypertriglyceridemia can receive fibrates and omega-3 fatty acids and should avoid estrogenic contraception even with late breast feeding.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1915654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Dyslipidemia in Pregnancy</a:t>
            </a:r>
          </a:p>
        </p:txBody>
      </p:sp>
      <p:sp>
        <p:nvSpPr>
          <p:cNvPr id="3" name="Content Placeholder 2"/>
          <p:cNvSpPr>
            <a:spLocks noGrp="1"/>
          </p:cNvSpPr>
          <p:nvPr>
            <p:ph idx="1"/>
          </p:nvPr>
        </p:nvSpPr>
        <p:spPr/>
        <p:txBody>
          <a:bodyPr/>
          <a:lstStyle/>
          <a:p>
            <a:r>
              <a:rPr lang="en-US" dirty="0"/>
              <a:t>Pregnancy is a metabolic stress test</a:t>
            </a:r>
          </a:p>
          <a:p>
            <a:r>
              <a:rPr lang="en-US" dirty="0"/>
              <a:t>Best time to screen is before or during first trimester</a:t>
            </a:r>
          </a:p>
          <a:p>
            <a:r>
              <a:rPr lang="en-US" dirty="0"/>
              <a:t>Hypertriglyceridemia associated with preeclampsia and gestational diabetes</a:t>
            </a:r>
          </a:p>
          <a:p>
            <a:pPr>
              <a:buClrTx/>
            </a:pPr>
            <a:r>
              <a:rPr lang="en-US" dirty="0"/>
              <a:t>Preeclampsia and Gestational diabetes are risk factors for later CVD as strong or stronger than smoking </a:t>
            </a:r>
          </a:p>
          <a:p>
            <a:pPr lvl="1">
              <a:buClrTx/>
              <a:buFont typeface="Wingdings" panose="05000000000000000000" pitchFamily="2" charset="2"/>
              <a:buChar char="Ø"/>
            </a:pPr>
            <a:r>
              <a:rPr lang="en-US" dirty="0"/>
              <a:t>Lack of awareness among Primary Care Physicians and Obstetricians</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90697"/>
            <a:ext cx="1554163" cy="1446663"/>
          </a:xfrm>
          <a:prstGeom prst="rect">
            <a:avLst/>
          </a:prstGeom>
        </p:spPr>
      </p:pic>
    </p:spTree>
    <p:extLst>
      <p:ext uri="{BB962C8B-B14F-4D97-AF65-F5344CB8AC3E}">
        <p14:creationId xmlns:p14="http://schemas.microsoft.com/office/powerpoint/2010/main" val="21823771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Polycystic Ovarian Syndrome (PCOS)</a:t>
            </a:r>
          </a:p>
        </p:txBody>
      </p:sp>
      <p:sp>
        <p:nvSpPr>
          <p:cNvPr id="3" name="Content Placeholder 2"/>
          <p:cNvSpPr>
            <a:spLocks noGrp="1"/>
          </p:cNvSpPr>
          <p:nvPr>
            <p:ph idx="1"/>
          </p:nvPr>
        </p:nvSpPr>
        <p:spPr>
          <a:xfrm>
            <a:off x="1247406" y="1886677"/>
            <a:ext cx="10058400" cy="4023360"/>
          </a:xfrm>
        </p:spPr>
        <p:txBody>
          <a:bodyPr>
            <a:normAutofit lnSpcReduction="10000"/>
          </a:bodyPr>
          <a:lstStyle/>
          <a:p>
            <a:pPr marL="0" indent="0">
              <a:buNone/>
            </a:pPr>
            <a:r>
              <a:rPr lang="en-US" sz="2200" dirty="0"/>
              <a:t>Diagnosis is by identifying at least two of the following criteria: androgen excess (clinical or in the blood) , ovulatory dysfunction, and/or presence of polycystic ovaries by ultrasound. </a:t>
            </a:r>
          </a:p>
          <a:p>
            <a:pPr marL="0" indent="0">
              <a:buNone/>
            </a:pPr>
            <a:endParaRPr lang="en-US" sz="2200" dirty="0"/>
          </a:p>
          <a:p>
            <a:pPr marL="0" indent="0">
              <a:buNone/>
            </a:pPr>
            <a:r>
              <a:rPr lang="en-US" sz="2200" dirty="0"/>
              <a:t>Affects 7-22% of reproductive-age women.  Women with PCOs are at increased risk for metabolic syndrome, diabetes mellitus, and complications of pregnancy.  Majority have insulin resistance aggravated by obesity. </a:t>
            </a:r>
          </a:p>
          <a:p>
            <a:pPr marL="0" indent="0">
              <a:buNone/>
            </a:pPr>
            <a:endParaRPr lang="en-US" sz="2200" dirty="0"/>
          </a:p>
          <a:p>
            <a:pPr marL="0" indent="0">
              <a:buNone/>
            </a:pPr>
            <a:r>
              <a:rPr lang="en-US" sz="2200" dirty="0"/>
              <a:t>Patients with PCOS should be evaluated for dyslipidemia and diabetes.  The pattern seen is generally that of  insulin resistance (elevated Triglycerides and low HDL-C along with a predominance of small, dense LDL particles).  If baseline values are normal, testing should be repeated at least every two years.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8810227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Polycystic Ovarian Syndrome (PCOS)</a:t>
            </a:r>
          </a:p>
        </p:txBody>
      </p:sp>
      <p:sp>
        <p:nvSpPr>
          <p:cNvPr id="3" name="Content Placeholder 2"/>
          <p:cNvSpPr>
            <a:spLocks noGrp="1"/>
          </p:cNvSpPr>
          <p:nvPr>
            <p:ph idx="1"/>
          </p:nvPr>
        </p:nvSpPr>
        <p:spPr>
          <a:xfrm>
            <a:off x="1247405" y="1886678"/>
            <a:ext cx="10058400" cy="4023360"/>
          </a:xfrm>
        </p:spPr>
        <p:txBody>
          <a:bodyPr>
            <a:noAutofit/>
          </a:bodyPr>
          <a:lstStyle/>
          <a:p>
            <a:pPr marL="0" indent="0">
              <a:buNone/>
            </a:pPr>
            <a:r>
              <a:rPr lang="en-US" sz="2200" dirty="0"/>
              <a:t>The accuracy of risk assessment remains  uncertain for women with PCOS but risk stratification and treatment goals should be the same as described for the general population in the NLA Recommendations Part 1</a:t>
            </a:r>
          </a:p>
          <a:p>
            <a:pPr marL="0" indent="0">
              <a:buNone/>
            </a:pPr>
            <a:endParaRPr lang="en-US" sz="2200" dirty="0"/>
          </a:p>
          <a:p>
            <a:pPr marL="0" indent="0">
              <a:buNone/>
            </a:pPr>
            <a:r>
              <a:rPr lang="en-US" sz="2200" dirty="0"/>
              <a:t>Treatment of the dyslipidemia should be focused on reversing all components of the metabolic syndrome through diet, exercise, and medication if needed.  Implications for those at high risk for maternal and/or fetal complications should be considered</a:t>
            </a:r>
          </a:p>
          <a:p>
            <a:pPr marL="0" indent="0">
              <a:buNone/>
            </a:pPr>
            <a:endParaRPr lang="en-US" sz="2200" dirty="0"/>
          </a:p>
          <a:p>
            <a:pPr marL="0" indent="0">
              <a:buNone/>
            </a:pPr>
            <a:r>
              <a:rPr lang="en-US" sz="2200" dirty="0"/>
              <a:t>Combined oral contraceptives are often used to control menses, reduce endometrial and ovarian cancer risk and reduce hirsutism.  Use of combined oral contraceptive may result in increase in Triglycerides and thrombotic risk  and patients should be monitored.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2346042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Oral Contraception </a:t>
            </a:r>
          </a:p>
        </p:txBody>
      </p:sp>
      <p:sp>
        <p:nvSpPr>
          <p:cNvPr id="3" name="Content Placeholder 2"/>
          <p:cNvSpPr>
            <a:spLocks noGrp="1"/>
          </p:cNvSpPr>
          <p:nvPr>
            <p:ph idx="1"/>
          </p:nvPr>
        </p:nvSpPr>
        <p:spPr>
          <a:xfrm>
            <a:off x="1220110" y="1927620"/>
            <a:ext cx="10058400" cy="4023360"/>
          </a:xfrm>
        </p:spPr>
        <p:txBody>
          <a:bodyPr>
            <a:normAutofit/>
          </a:bodyPr>
          <a:lstStyle/>
          <a:p>
            <a:pPr marL="0" indent="0">
              <a:buNone/>
            </a:pPr>
            <a:r>
              <a:rPr lang="en-US" sz="2200" dirty="0"/>
              <a:t>Estrogen in combined oral contraceptives may increase Triglycerides and HDL-C and lower LDL-C.  The more estrogen, the greater the TG-raising effect and may cause marked elevations (&gt; 500 mg/</a:t>
            </a:r>
            <a:r>
              <a:rPr lang="en-US" sz="2200" dirty="0" err="1"/>
              <a:t>dL</a:t>
            </a:r>
            <a:r>
              <a:rPr lang="en-US" sz="2200" dirty="0"/>
              <a:t>) in women with high baseline TG. </a:t>
            </a:r>
          </a:p>
          <a:p>
            <a:pPr marL="0" indent="0">
              <a:buNone/>
            </a:pPr>
            <a:endParaRPr lang="en-US" sz="2200" dirty="0"/>
          </a:p>
          <a:p>
            <a:pPr marL="0" indent="0">
              <a:buNone/>
            </a:pPr>
            <a:r>
              <a:rPr lang="en-US" sz="2200" dirty="0"/>
              <a:t>Androgenic </a:t>
            </a:r>
            <a:r>
              <a:rPr lang="en-US" sz="2200" dirty="0" err="1"/>
              <a:t>progestins</a:t>
            </a:r>
            <a:r>
              <a:rPr lang="en-US" sz="2200" dirty="0"/>
              <a:t> (</a:t>
            </a:r>
            <a:r>
              <a:rPr lang="en-US" sz="2200" dirty="0" err="1"/>
              <a:t>norgestrel</a:t>
            </a:r>
            <a:r>
              <a:rPr lang="en-US" sz="2200" dirty="0"/>
              <a:t> and </a:t>
            </a:r>
            <a:r>
              <a:rPr lang="en-US" sz="2200" dirty="0" err="1"/>
              <a:t>levonorgestrel</a:t>
            </a:r>
            <a:r>
              <a:rPr lang="en-US" sz="2200" dirty="0"/>
              <a:t>) can raise LDL-C and lower HDL-C.  Others are usually lipid neutral. </a:t>
            </a:r>
          </a:p>
          <a:p>
            <a:pPr marL="0" indent="0">
              <a:buNone/>
            </a:pPr>
            <a:endParaRPr lang="en-US" sz="2200" dirty="0"/>
          </a:p>
          <a:p>
            <a:pPr marL="0" indent="0">
              <a:buNone/>
            </a:pPr>
            <a:r>
              <a:rPr lang="en-US" sz="2200" dirty="0"/>
              <a:t>Transdermal contraceptive may be less prone to producing clinically important elevations in TG concentration with similar thrombotic risk as compared to oral contraceptives.</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560040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National Lipid Association (NLA)</a:t>
            </a:r>
          </a:p>
        </p:txBody>
      </p:sp>
      <p:sp>
        <p:nvSpPr>
          <p:cNvPr id="3" name="Content Placeholder 2"/>
          <p:cNvSpPr>
            <a:spLocks noGrp="1"/>
          </p:cNvSpPr>
          <p:nvPr>
            <p:ph idx="1"/>
          </p:nvPr>
        </p:nvSpPr>
        <p:spPr>
          <a:xfrm>
            <a:off x="1201002" y="1845734"/>
            <a:ext cx="9954677" cy="4023360"/>
          </a:xfrm>
        </p:spPr>
        <p:txBody>
          <a:bodyPr>
            <a:normAutofit/>
          </a:bodyPr>
          <a:lstStyle/>
          <a:p>
            <a:pPr marL="0" indent="0">
              <a:buNone/>
            </a:pPr>
            <a:r>
              <a:rPr lang="en-US" sz="2200" dirty="0"/>
              <a:t>The National Lipid Association (NLA) was created as an extension of the success established by the Southeast Lipid Association formed in 1997 by a group of pioneering lipid researchers and clinicians from the Southeastern United States.  The NLA was formed in 2000 to advance the practice of  clinical </a:t>
            </a:r>
            <a:r>
              <a:rPr lang="en-US" sz="2200" dirty="0" err="1"/>
              <a:t>lipidology</a:t>
            </a:r>
            <a:r>
              <a:rPr lang="en-US" sz="2200" dirty="0"/>
              <a:t>.</a:t>
            </a:r>
          </a:p>
          <a:p>
            <a:pPr marL="0" indent="0">
              <a:buNone/>
            </a:pPr>
            <a:endParaRPr lang="en-US" sz="2200" dirty="0"/>
          </a:p>
          <a:p>
            <a:pPr marL="0" indent="0">
              <a:buNone/>
            </a:pPr>
            <a:r>
              <a:rPr lang="en-US" sz="2200" dirty="0"/>
              <a:t>The NLA is a multi-disciplinary society. Members include physicians, nurse practitioners, nurses, physician assistants, PhD researchers, pharmacists, dieticians and all professionals who desire to advance improvement in the practice of clinical </a:t>
            </a:r>
            <a:r>
              <a:rPr lang="en-US" sz="2200" dirty="0" err="1"/>
              <a:t>lipidology</a:t>
            </a:r>
            <a:r>
              <a:rPr lang="en-US" sz="2200" dirty="0"/>
              <a:t>.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5417120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Lipid Changes with the Menopause</a:t>
            </a:r>
          </a:p>
        </p:txBody>
      </p:sp>
      <p:sp>
        <p:nvSpPr>
          <p:cNvPr id="3" name="Content Placeholder 2"/>
          <p:cNvSpPr>
            <a:spLocks noGrp="1"/>
          </p:cNvSpPr>
          <p:nvPr>
            <p:ph idx="1"/>
          </p:nvPr>
        </p:nvSpPr>
        <p:spPr>
          <a:xfrm>
            <a:off x="1233758" y="1900325"/>
            <a:ext cx="10058400" cy="4023360"/>
          </a:xfrm>
        </p:spPr>
        <p:txBody>
          <a:bodyPr>
            <a:normAutofit/>
          </a:bodyPr>
          <a:lstStyle/>
          <a:p>
            <a:pPr marL="0" indent="0">
              <a:buNone/>
            </a:pPr>
            <a:r>
              <a:rPr lang="en-US" sz="2200" dirty="0"/>
              <a:t>Both LDL-C and apolipoprotein B increase in the few years prior to menopausal symptoms, peak, and then plateau.  HDL-C tends to decrease after menopause.  These changes are related to declining ovarian production of estradiol and population average weight gain. </a:t>
            </a:r>
          </a:p>
          <a:p>
            <a:pPr marL="0" indent="0">
              <a:buNone/>
            </a:pPr>
            <a:endParaRPr lang="en-US" sz="2200" dirty="0"/>
          </a:p>
          <a:p>
            <a:pPr marL="0" indent="0">
              <a:buNone/>
            </a:pPr>
            <a:r>
              <a:rPr lang="en-US" sz="2200" dirty="0"/>
              <a:t>The absolute risk of ASCVD increases substantially during and after the menopause. </a:t>
            </a:r>
          </a:p>
          <a:p>
            <a:pPr marL="0" indent="0">
              <a:buNone/>
            </a:pPr>
            <a:endParaRPr lang="en-US" sz="2400" dirty="0"/>
          </a:p>
          <a:p>
            <a:pPr marL="0" indent="0">
              <a:buNone/>
            </a:pPr>
            <a:endParaRPr lang="en-US" sz="24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30038564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Hormone Replacement Therapy </a:t>
            </a:r>
          </a:p>
        </p:txBody>
      </p:sp>
      <p:sp>
        <p:nvSpPr>
          <p:cNvPr id="3" name="Content Placeholder 2"/>
          <p:cNvSpPr>
            <a:spLocks noGrp="1"/>
          </p:cNvSpPr>
          <p:nvPr>
            <p:ph idx="1"/>
          </p:nvPr>
        </p:nvSpPr>
        <p:spPr>
          <a:xfrm>
            <a:off x="1206462" y="1941269"/>
            <a:ext cx="10058400" cy="4023360"/>
          </a:xfrm>
        </p:spPr>
        <p:txBody>
          <a:bodyPr>
            <a:normAutofit/>
          </a:bodyPr>
          <a:lstStyle/>
          <a:p>
            <a:pPr marL="0" indent="0">
              <a:buNone/>
            </a:pPr>
            <a:r>
              <a:rPr lang="en-US" sz="2200" dirty="0"/>
              <a:t>Hormone replacement therapy is primarily indicated to control menopause-related quality of life issues.  </a:t>
            </a:r>
          </a:p>
          <a:p>
            <a:pPr marL="0" indent="0">
              <a:buNone/>
            </a:pPr>
            <a:endParaRPr lang="en-US" sz="2200" dirty="0"/>
          </a:p>
          <a:p>
            <a:pPr marL="0" indent="0">
              <a:buNone/>
            </a:pPr>
            <a:r>
              <a:rPr lang="en-US" sz="2200" dirty="0"/>
              <a:t>Results from the Women’s Health Initiative suggest that women at higher risk for ASCVD events are more likely to have even higher risk when they take oral hormone replacement therapy. Risk for CVD increases with age </a:t>
            </a:r>
          </a:p>
          <a:p>
            <a:pPr marL="0" indent="0">
              <a:buNone/>
            </a:pPr>
            <a:r>
              <a:rPr lang="en-US" sz="2400" dirty="0"/>
              <a:t>	</a:t>
            </a:r>
            <a:r>
              <a:rPr lang="en-US" sz="1800" dirty="0"/>
              <a:t>Wild RA. </a:t>
            </a:r>
            <a:r>
              <a:rPr lang="en-US" sz="1800" i="1" dirty="0" err="1"/>
              <a:t>Semin</a:t>
            </a:r>
            <a:r>
              <a:rPr lang="en-US" sz="1800" i="1" dirty="0"/>
              <a:t> </a:t>
            </a:r>
            <a:r>
              <a:rPr lang="en-US" sz="1800" i="1" dirty="0" err="1"/>
              <a:t>Reprod</a:t>
            </a:r>
            <a:r>
              <a:rPr lang="en-US" sz="1800" i="1" dirty="0"/>
              <a:t> Med. 2014;32:433</a:t>
            </a:r>
          </a:p>
          <a:p>
            <a:pPr marL="0" indent="0">
              <a:buNone/>
            </a:pPr>
            <a:r>
              <a:rPr lang="en-US" sz="1800" i="1" dirty="0"/>
              <a:t>	</a:t>
            </a:r>
          </a:p>
          <a:p>
            <a:pPr marL="0" indent="0">
              <a:buNone/>
            </a:pPr>
            <a:endParaRPr lang="en-US" sz="1800" i="1" dirty="0"/>
          </a:p>
          <a:p>
            <a:pPr marL="0" indent="0">
              <a:buNone/>
            </a:pPr>
            <a:endParaRPr lang="en-US" sz="24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1919733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Hormone Replacement Therapy </a:t>
            </a:r>
          </a:p>
        </p:txBody>
      </p:sp>
      <p:sp>
        <p:nvSpPr>
          <p:cNvPr id="3" name="Content Placeholder 2"/>
          <p:cNvSpPr>
            <a:spLocks noGrp="1"/>
          </p:cNvSpPr>
          <p:nvPr>
            <p:ph idx="1"/>
          </p:nvPr>
        </p:nvSpPr>
        <p:spPr>
          <a:xfrm>
            <a:off x="1220110" y="1886677"/>
            <a:ext cx="10058400" cy="4023360"/>
          </a:xfrm>
        </p:spPr>
        <p:txBody>
          <a:bodyPr>
            <a:normAutofit/>
          </a:bodyPr>
          <a:lstStyle/>
          <a:p>
            <a:pPr marL="0" indent="0">
              <a:buNone/>
            </a:pPr>
            <a:r>
              <a:rPr lang="en-US" sz="2200" dirty="0"/>
              <a:t>Recommendations:</a:t>
            </a:r>
          </a:p>
          <a:p>
            <a:pPr marL="0" indent="0">
              <a:buNone/>
            </a:pPr>
            <a:r>
              <a:rPr lang="en-US" sz="2200" dirty="0"/>
              <a:t>Prescribe the lowest </a:t>
            </a:r>
            <a:r>
              <a:rPr lang="en-US" sz="2200" i="1" dirty="0"/>
              <a:t>effective</a:t>
            </a:r>
            <a:r>
              <a:rPr lang="en-US" sz="2200" dirty="0"/>
              <a:t> dose of HRT</a:t>
            </a:r>
          </a:p>
          <a:p>
            <a:pPr marL="0" indent="0">
              <a:buNone/>
            </a:pPr>
            <a:r>
              <a:rPr lang="en-US" sz="2200" dirty="0"/>
              <a:t>Doses lower than 0.3 mg of oral conjugated estrogen or equivalent given at night will not control hot flashes for most women.</a:t>
            </a:r>
          </a:p>
          <a:p>
            <a:pPr marL="0" indent="0">
              <a:buNone/>
            </a:pPr>
            <a:r>
              <a:rPr lang="en-US" sz="2200" dirty="0"/>
              <a:t>Transdermal or vaginal delivery may be associated with fewer adverse events than the oral route</a:t>
            </a:r>
          </a:p>
          <a:p>
            <a:pPr marL="0" indent="0">
              <a:buNone/>
            </a:pPr>
            <a:r>
              <a:rPr lang="en-US" sz="2200" dirty="0"/>
              <a:t>Vaginal and transdermal preparations have smaller effects on clotting factors, lipid metabolism, inflammatory biomarkers, and sex hormone binding globulin synthesis.</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3183698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Recommendations for Women’s Health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
        <p:nvSpPr>
          <p:cNvPr id="3" name="Content Placeholder 2"/>
          <p:cNvSpPr>
            <a:spLocks noGrp="1"/>
          </p:cNvSpPr>
          <p:nvPr>
            <p:ph idx="1"/>
          </p:nvPr>
        </p:nvSpPr>
        <p:spPr/>
        <p:txBody>
          <a:bodyPr/>
          <a:lstStyle/>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In general, women should be treated according to the National Lipid Association Recommendations for Patient-Centered Management of Dyslipidemia—Part 1 with the following special considerations.</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First-line cholesterol-lowering drug therapy, unless contraindicated, is moderate-to high-intensity statin. If goal levels of </a:t>
            </a:r>
            <a:r>
              <a:rPr lang="en-US" sz="2400" dirty="0" err="1">
                <a:solidFill>
                  <a:prstClr val="black"/>
                </a:solidFill>
              </a:rPr>
              <a:t>atherogenic</a:t>
            </a:r>
            <a:r>
              <a:rPr lang="en-US" sz="2400" dirty="0">
                <a:solidFill>
                  <a:prstClr val="black"/>
                </a:solidFill>
              </a:rPr>
              <a:t> cholesterol are not achieved, statin dose may be increased or the patient switched to a more efficacious agent. Statin therapy should be considered for patients at very high risk (known ASCVD, or diabetes with ≥ 2 major risk factors) even if pre-treatment levels are below the treatment goals.</a:t>
            </a:r>
          </a:p>
          <a:p>
            <a:endParaRPr lang="en-US" dirty="0"/>
          </a:p>
        </p:txBody>
      </p:sp>
    </p:spTree>
    <p:extLst>
      <p:ext uri="{BB962C8B-B14F-4D97-AF65-F5344CB8AC3E}">
        <p14:creationId xmlns:p14="http://schemas.microsoft.com/office/powerpoint/2010/main" val="7305761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Recommendations for Women’s Health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
        <p:nvSpPr>
          <p:cNvPr id="3" name="Content Placeholder 2"/>
          <p:cNvSpPr>
            <a:spLocks noGrp="1"/>
          </p:cNvSpPr>
          <p:nvPr>
            <p:ph idx="1"/>
          </p:nvPr>
        </p:nvSpPr>
        <p:spPr>
          <a:xfrm>
            <a:off x="1219200" y="1967654"/>
            <a:ext cx="10058400" cy="4023360"/>
          </a:xfrm>
        </p:spPr>
        <p:txBody>
          <a:bodyPr/>
          <a:lstStyle/>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Non-statin drug therapy may be considered for women with contraindications or intolerance to statin therapy, or in combination with statin therapy for patients who need additional lowering of </a:t>
            </a:r>
            <a:r>
              <a:rPr lang="en-US" sz="2400" dirty="0" err="1">
                <a:solidFill>
                  <a:prstClr val="black"/>
                </a:solidFill>
              </a:rPr>
              <a:t>atherogenic</a:t>
            </a:r>
            <a:r>
              <a:rPr lang="en-US" sz="2400" dirty="0">
                <a:solidFill>
                  <a:prstClr val="black"/>
                </a:solidFill>
              </a:rPr>
              <a:t> cholesterol to achieve treatment goals.</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Women taking statins may be at increased risk for certain adverse events, particularly myalgia.  </a:t>
            </a:r>
          </a:p>
          <a:p>
            <a:endParaRPr lang="en-US" dirty="0"/>
          </a:p>
        </p:txBody>
      </p:sp>
    </p:spTree>
    <p:extLst>
      <p:ext uri="{BB962C8B-B14F-4D97-AF65-F5344CB8AC3E}">
        <p14:creationId xmlns:p14="http://schemas.microsoft.com/office/powerpoint/2010/main" val="2017206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62897"/>
            <a:ext cx="10058400" cy="1450757"/>
          </a:xfrm>
        </p:spPr>
        <p:txBody>
          <a:bodyPr>
            <a:normAutofit/>
          </a:bodyPr>
          <a:lstStyle/>
          <a:p>
            <a:r>
              <a:rPr lang="en-US" sz="2800" b="1" dirty="0"/>
              <a:t>Recommendations for Pregnancy to Menopause </a:t>
            </a:r>
          </a:p>
        </p:txBody>
      </p:sp>
      <p:sp>
        <p:nvSpPr>
          <p:cNvPr id="3" name="Content Placeholder 2"/>
          <p:cNvSpPr>
            <a:spLocks noGrp="1"/>
          </p:cNvSpPr>
          <p:nvPr>
            <p:ph idx="1"/>
          </p:nvPr>
        </p:nvSpPr>
        <p:spPr>
          <a:xfrm>
            <a:off x="1219200" y="1845734"/>
            <a:ext cx="10058400" cy="4023360"/>
          </a:xfrm>
        </p:spPr>
        <p:txBody>
          <a:bodyPr>
            <a:normAutofit/>
          </a:bodyPr>
          <a:lstStyle/>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Women should be screened for dyslipidemia before pregnancy or as part of the routine obstetrical laboratory examination</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For women taking lipid-lowering medications prior to pregnancy, all except bile acid </a:t>
            </a:r>
            <a:r>
              <a:rPr lang="en-US" sz="2400" dirty="0" err="1">
                <a:solidFill>
                  <a:prstClr val="black"/>
                </a:solidFill>
              </a:rPr>
              <a:t>sequestrants</a:t>
            </a:r>
            <a:r>
              <a:rPr lang="en-US" sz="2400" dirty="0">
                <a:solidFill>
                  <a:prstClr val="black"/>
                </a:solidFill>
              </a:rPr>
              <a:t> should be stopped when the woman becomes pregnant, or is trying to become pregnant</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Women should be educated on the importance of pregnancy avoidance when lipid-altering therapies other than bile acid </a:t>
            </a:r>
            <a:r>
              <a:rPr lang="en-US" sz="2400" dirty="0" err="1">
                <a:solidFill>
                  <a:prstClr val="black"/>
                </a:solidFill>
              </a:rPr>
              <a:t>sequestrants</a:t>
            </a:r>
            <a:r>
              <a:rPr lang="en-US" sz="2400" dirty="0">
                <a:solidFill>
                  <a:prstClr val="black"/>
                </a:solidFill>
              </a:rPr>
              <a:t> are used.</a:t>
            </a:r>
          </a:p>
          <a:p>
            <a:pPr marL="0" indent="0" algn="ctr">
              <a:buNone/>
            </a:pPr>
            <a:endParaRPr lang="en-US" sz="22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407356581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Recommendations for Pregnancy to Menopause </a:t>
            </a:r>
          </a:p>
        </p:txBody>
      </p:sp>
      <p:sp>
        <p:nvSpPr>
          <p:cNvPr id="3" name="Content Placeholder 2"/>
          <p:cNvSpPr>
            <a:spLocks noGrp="1"/>
          </p:cNvSpPr>
          <p:nvPr>
            <p:ph idx="1"/>
          </p:nvPr>
        </p:nvSpPr>
        <p:spPr>
          <a:xfrm>
            <a:off x="1219200" y="1845734"/>
            <a:ext cx="10058400" cy="4023360"/>
          </a:xfrm>
        </p:spPr>
        <p:txBody>
          <a:bodyPr>
            <a:normAutofit fontScale="92500" lnSpcReduction="20000"/>
          </a:bodyPr>
          <a:lstStyle/>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Total cholesterol and Triglyceride levels in women with normal pregnancies should  generally not exceed 250 mg/</a:t>
            </a:r>
            <a:r>
              <a:rPr lang="en-US" sz="2400" dirty="0" err="1">
                <a:solidFill>
                  <a:prstClr val="black"/>
                </a:solidFill>
              </a:rPr>
              <a:t>dL</a:t>
            </a:r>
            <a:r>
              <a:rPr lang="en-US" sz="2400" dirty="0">
                <a:solidFill>
                  <a:prstClr val="black"/>
                </a:solidFill>
              </a:rPr>
              <a:t>. If they do, the clinician should evaluate for preexisting or acquired secondary causes.</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Hypercholesterolemia during pregnancy and breast feeding, especially in women with FH may be treated with bile acid </a:t>
            </a:r>
            <a:r>
              <a:rPr lang="en-US" sz="2400" dirty="0" err="1">
                <a:solidFill>
                  <a:prstClr val="black"/>
                </a:solidFill>
              </a:rPr>
              <a:t>sequestrants</a:t>
            </a:r>
            <a:r>
              <a:rPr lang="en-US" sz="2400" dirty="0">
                <a:solidFill>
                  <a:prstClr val="black"/>
                </a:solidFill>
              </a:rPr>
              <a:t>.  Women with homozygous FH may be considered for treatment with LDL apheresis  LDL apheresis may also be considered in heterozygous FH patients with ASCVD.</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Very high Triglycerides (≥ 500 mg/</a:t>
            </a:r>
            <a:r>
              <a:rPr lang="en-US" sz="2400" dirty="0" err="1">
                <a:solidFill>
                  <a:prstClr val="black"/>
                </a:solidFill>
              </a:rPr>
              <a:t>dL</a:t>
            </a:r>
            <a:r>
              <a:rPr lang="en-US" sz="2400" dirty="0">
                <a:solidFill>
                  <a:prstClr val="black"/>
                </a:solidFill>
              </a:rPr>
              <a:t>) may be treated during pregnancy with diet and lifestyle plus prescription omega-3 fatty acid.  </a:t>
            </a:r>
            <a:r>
              <a:rPr lang="en-US" sz="2400" dirty="0" err="1">
                <a:solidFill>
                  <a:prstClr val="black"/>
                </a:solidFill>
              </a:rPr>
              <a:t>Fenofibrate</a:t>
            </a:r>
            <a:r>
              <a:rPr lang="en-US" sz="2400" dirty="0">
                <a:solidFill>
                  <a:prstClr val="black"/>
                </a:solidFill>
              </a:rPr>
              <a:t> and gemfibrozil may be given starting early in the 2</a:t>
            </a:r>
            <a:r>
              <a:rPr lang="en-US" sz="2400" baseline="30000" dirty="0">
                <a:solidFill>
                  <a:prstClr val="black"/>
                </a:solidFill>
              </a:rPr>
              <a:t>nd</a:t>
            </a:r>
            <a:r>
              <a:rPr lang="en-US" sz="2400" dirty="0">
                <a:solidFill>
                  <a:prstClr val="black"/>
                </a:solidFill>
              </a:rPr>
              <a:t> trimester based on clinical judgement.  These agents can be used during breast feeding.</a:t>
            </a:r>
          </a:p>
          <a:p>
            <a:pPr marL="0" indent="0" algn="ctr">
              <a:buNone/>
            </a:pPr>
            <a:endParaRPr lang="en-US" sz="22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19532943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Recommendations for Pregnancy to Menopause </a:t>
            </a:r>
          </a:p>
        </p:txBody>
      </p:sp>
      <p:sp>
        <p:nvSpPr>
          <p:cNvPr id="3" name="Content Placeholder 2"/>
          <p:cNvSpPr>
            <a:spLocks noGrp="1"/>
          </p:cNvSpPr>
          <p:nvPr>
            <p:ph idx="1"/>
          </p:nvPr>
        </p:nvSpPr>
        <p:spPr>
          <a:xfrm>
            <a:off x="1219200" y="1845734"/>
            <a:ext cx="10058400" cy="4023360"/>
          </a:xfrm>
        </p:spPr>
        <p:txBody>
          <a:bodyPr>
            <a:normAutofit/>
          </a:bodyPr>
          <a:lstStyle/>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PCOS is a high-risk condition for dyslipidemia, metabolic syndrome, preeclampsia, hypertension, diabetes, and premature delivery.  All patients with PCOS should be screened for these and followed carefully. </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Contraceptive choice impacts dyslipidemia.  COC should generally not be used by women ≥ 35 years of age who smoke because of risk for stroke and MI.</a:t>
            </a:r>
          </a:p>
          <a:p>
            <a:pPr marL="228600" lvl="0" indent="-228600">
              <a:spcBef>
                <a:spcPts val="1000"/>
              </a:spcBef>
              <a:spcAft>
                <a:spcPts val="0"/>
              </a:spcAft>
              <a:buClrTx/>
              <a:buSzTx/>
              <a:buFont typeface="Arial" panose="020B0604020202020204" pitchFamily="34" charset="0"/>
              <a:buChar char="•"/>
            </a:pPr>
            <a:endParaRPr lang="en-US" sz="2400" dirty="0">
              <a:solidFill>
                <a:prstClr val="black"/>
              </a:solidFill>
            </a:endParaRPr>
          </a:p>
          <a:p>
            <a:pPr marL="228600" lvl="0" indent="-228600">
              <a:spcBef>
                <a:spcPts val="1000"/>
              </a:spcBef>
              <a:spcAft>
                <a:spcPts val="0"/>
              </a:spcAft>
              <a:buClrTx/>
              <a:buSzTx/>
              <a:buFont typeface="Arial" panose="020B0604020202020204" pitchFamily="34" charset="0"/>
              <a:buChar char="•"/>
            </a:pPr>
            <a:r>
              <a:rPr lang="en-US" sz="2400" dirty="0">
                <a:solidFill>
                  <a:prstClr val="black"/>
                </a:solidFill>
              </a:rPr>
              <a:t>Sex hormone therapy should not be used for prevention of ASCVD. Menopause sex hormone therapy is an option for treatment of significant menopause symptoms during menopause transition for women at minimal risk for ASCVD.</a:t>
            </a:r>
          </a:p>
          <a:p>
            <a:pPr marL="0" indent="0" algn="ctr">
              <a:buNone/>
            </a:pPr>
            <a:endParaRPr lang="en-US" sz="2200"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614056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Women’s Health </a:t>
            </a:r>
          </a:p>
        </p:txBody>
      </p:sp>
      <p:sp>
        <p:nvSpPr>
          <p:cNvPr id="3" name="Content Placeholder 2"/>
          <p:cNvSpPr>
            <a:spLocks noGrp="1"/>
          </p:cNvSpPr>
          <p:nvPr>
            <p:ph idx="1"/>
          </p:nvPr>
        </p:nvSpPr>
        <p:spPr/>
        <p:txBody>
          <a:bodyPr>
            <a:normAutofit fontScale="92500" lnSpcReduction="10000"/>
          </a:bodyPr>
          <a:lstStyle/>
          <a:p>
            <a:r>
              <a:rPr lang="en-US" sz="2400" dirty="0"/>
              <a:t>More women than men die from cardiovascular disease (CVD)</a:t>
            </a:r>
          </a:p>
          <a:p>
            <a:r>
              <a:rPr lang="en-US" sz="2400" dirty="0"/>
              <a:t>Women have traditionally been under-represented in all research designs addressing CVD findings are often generalized to women</a:t>
            </a:r>
          </a:p>
          <a:p>
            <a:pPr lvl="1">
              <a:buFont typeface="Wingdings" panose="05000000000000000000" pitchFamily="2" charset="2"/>
              <a:buChar char="Ø"/>
            </a:pPr>
            <a:r>
              <a:rPr lang="en-US" sz="2000" dirty="0"/>
              <a:t>Paucity of research age &lt; 40 years</a:t>
            </a:r>
          </a:p>
          <a:p>
            <a:r>
              <a:rPr lang="en-US" sz="2400" dirty="0"/>
              <a:t>Unique female issues:</a:t>
            </a:r>
          </a:p>
          <a:p>
            <a:pPr marL="914400" lvl="2" indent="0">
              <a:buNone/>
            </a:pPr>
            <a:r>
              <a:rPr lang="en-US" sz="2400" dirty="0"/>
              <a:t>Polycystic ovary syndrome</a:t>
            </a:r>
          </a:p>
          <a:p>
            <a:pPr marL="0" indent="0">
              <a:buNone/>
            </a:pPr>
            <a:r>
              <a:rPr lang="en-US" sz="2400" dirty="0"/>
              <a:t>	Pregnancy</a:t>
            </a:r>
          </a:p>
          <a:p>
            <a:pPr marL="0" indent="0">
              <a:buNone/>
            </a:pPr>
            <a:r>
              <a:rPr lang="en-US" sz="2400" dirty="0"/>
              <a:t>	Breast feeding</a:t>
            </a:r>
          </a:p>
          <a:p>
            <a:pPr marL="0" indent="0">
              <a:buNone/>
            </a:pPr>
            <a:r>
              <a:rPr lang="en-US" sz="2400" dirty="0"/>
              <a:t>	Menopause </a:t>
            </a:r>
          </a:p>
          <a:p>
            <a:pPr marL="0" indent="0">
              <a:buNone/>
            </a:pPr>
            <a:r>
              <a:rPr lang="en-US" sz="2400" dirty="0"/>
              <a:t>	Contraception</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96008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1066800" y="1779355"/>
            <a:ext cx="10058400" cy="4022725"/>
          </a:xfrm>
        </p:spPr>
        <p:txBody>
          <a:bodyPr/>
          <a:lstStyle/>
          <a:p>
            <a:pPr marL="0" indent="0" algn="ctr">
              <a:buNone/>
            </a:pPr>
            <a:endParaRPr lang="en-US" dirty="0"/>
          </a:p>
          <a:p>
            <a:pPr marL="0" indent="0" algn="ctr">
              <a:buNone/>
            </a:pPr>
            <a:endParaRPr lang="en-US" dirty="0"/>
          </a:p>
          <a:p>
            <a:pPr marL="0" indent="0" algn="ctr">
              <a:buNone/>
            </a:pPr>
            <a:r>
              <a:rPr lang="en-US" sz="3200" dirty="0"/>
              <a:t>Background on Development of </a:t>
            </a:r>
          </a:p>
          <a:p>
            <a:pPr marL="0" indent="0" algn="ctr">
              <a:buNone/>
            </a:pPr>
            <a:r>
              <a:rPr lang="en-US" sz="3200" dirty="0"/>
              <a:t>Clinical Guidelines and Recommendations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29179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cs typeface="Arial" panose="020B0604020202020204" pitchFamily="34" charset="0"/>
              </a:rPr>
              <a:t>Cholesterol Guidelines Development</a:t>
            </a:r>
          </a:p>
        </p:txBody>
      </p:sp>
      <p:sp>
        <p:nvSpPr>
          <p:cNvPr id="3" name="Content Placeholder 2"/>
          <p:cNvSpPr>
            <a:spLocks noGrp="1"/>
          </p:cNvSpPr>
          <p:nvPr>
            <p:ph idx="1"/>
          </p:nvPr>
        </p:nvSpPr>
        <p:spPr>
          <a:xfrm>
            <a:off x="1097280" y="2048397"/>
            <a:ext cx="10515600" cy="3838209"/>
          </a:xfrm>
        </p:spPr>
        <p:txBody>
          <a:bodyPr>
            <a:normAutofit/>
          </a:bodyPr>
          <a:lstStyle/>
          <a:p>
            <a:r>
              <a:rPr lang="en-US" sz="2300" u="sng" dirty="0">
                <a:cs typeface="Arial" panose="020B0604020202020204" pitchFamily="34" charset="0"/>
              </a:rPr>
              <a:t>2001</a:t>
            </a:r>
            <a:r>
              <a:rPr lang="en-US" sz="2300" dirty="0">
                <a:cs typeface="Arial" panose="020B0604020202020204" pitchFamily="34" charset="0"/>
              </a:rPr>
              <a:t>: National Cholesterol Education Program Adult Treatment Panel (ATP) III issued</a:t>
            </a:r>
          </a:p>
          <a:p>
            <a:r>
              <a:rPr lang="en-US" sz="2300" u="sng" dirty="0">
                <a:cs typeface="Arial" panose="020B0604020202020204" pitchFamily="34" charset="0"/>
              </a:rPr>
              <a:t>2007</a:t>
            </a:r>
            <a:r>
              <a:rPr lang="en-US" sz="2300" dirty="0">
                <a:cs typeface="Arial" panose="020B0604020202020204" pitchFamily="34" charset="0"/>
              </a:rPr>
              <a:t>: NHLBI convened an expert panel to update the guidelines </a:t>
            </a:r>
          </a:p>
          <a:p>
            <a:r>
              <a:rPr lang="en-US" sz="2300" u="sng" dirty="0">
                <a:cs typeface="Arial" panose="020B0604020202020204" pitchFamily="34" charset="0"/>
              </a:rPr>
              <a:t>2008</a:t>
            </a:r>
            <a:r>
              <a:rPr lang="en-US" sz="2300" dirty="0">
                <a:cs typeface="Arial" panose="020B0604020202020204" pitchFamily="34" charset="0"/>
              </a:rPr>
              <a:t>: ATP IV members appointed</a:t>
            </a:r>
          </a:p>
          <a:p>
            <a:r>
              <a:rPr lang="en-US" sz="2300" u="sng" dirty="0">
                <a:cs typeface="Arial" panose="020B0604020202020204" pitchFamily="34" charset="0"/>
              </a:rPr>
              <a:t>June 2013</a:t>
            </a:r>
            <a:r>
              <a:rPr lang="en-US" sz="2300" dirty="0">
                <a:cs typeface="Arial" panose="020B0604020202020204" pitchFamily="34" charset="0"/>
              </a:rPr>
              <a:t>: NHLBI announced that the work of the panel would not be published as ATP IV.  NHLBI asks American College of Cardiology (ACC) &amp; American Heart Association (AHA) to complete and publish a guideline</a:t>
            </a:r>
          </a:p>
          <a:p>
            <a:r>
              <a:rPr lang="en-US" sz="2300" u="sng" dirty="0">
                <a:cs typeface="Arial" panose="020B0604020202020204" pitchFamily="34" charset="0"/>
              </a:rPr>
              <a:t>November 12, 2013</a:t>
            </a:r>
            <a:r>
              <a:rPr lang="en-US" sz="2300" dirty="0">
                <a:cs typeface="Arial" panose="020B0604020202020204" pitchFamily="34" charset="0"/>
              </a:rPr>
              <a:t>: “2013 ACC/AHA Guideline on the Treatment of Blood Cholesterol to Reduce Atherosclerotic Cardiovascular Risk in Adults”</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304109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6218" y="1257869"/>
            <a:ext cx="7772400" cy="5029200"/>
          </a:xfrm>
        </p:spPr>
        <p:txBody>
          <a:bodyPr>
            <a:normAutofit lnSpcReduction="10000"/>
          </a:bodyPr>
          <a:lstStyle/>
          <a:p>
            <a:pPr marL="0" indent="0">
              <a:lnSpc>
                <a:spcPct val="95000"/>
              </a:lnSpc>
              <a:spcBef>
                <a:spcPct val="0"/>
              </a:spcBef>
              <a:buNone/>
              <a:defRPr/>
            </a:pPr>
            <a:r>
              <a:rPr lang="en-US" sz="3000" b="1" spc="-50" dirty="0">
                <a:latin typeface="+mj-lt"/>
                <a:ea typeface="+mj-ea"/>
                <a:cs typeface="+mj-cs"/>
              </a:rPr>
              <a:t>2013 ACC/AHA Guideline </a:t>
            </a:r>
            <a:endParaRPr lang="en-US" dirty="0"/>
          </a:p>
          <a:p>
            <a:pPr marL="201168" lvl="1" indent="0">
              <a:buNone/>
              <a:defRPr/>
            </a:pPr>
            <a:r>
              <a:rPr lang="en-US" sz="2200" dirty="0"/>
              <a:t>4 Statin Benefit Groups: </a:t>
            </a:r>
            <a:r>
              <a:rPr lang="en-US" sz="2200" i="1" dirty="0"/>
              <a:t>Individuals who should engage in a risk: benefit discussion with their provider</a:t>
            </a:r>
          </a:p>
          <a:p>
            <a:pPr lvl="1">
              <a:defRPr/>
            </a:pPr>
            <a:r>
              <a:rPr lang="en-US" sz="2200" dirty="0"/>
              <a:t>Those with history atherosclerotic CV events</a:t>
            </a:r>
          </a:p>
          <a:p>
            <a:pPr lvl="1">
              <a:defRPr/>
            </a:pPr>
            <a:r>
              <a:rPr lang="en-US" sz="2200" dirty="0"/>
              <a:t>Those with LDLC </a:t>
            </a:r>
            <a:r>
              <a:rPr lang="en-US" sz="2200" u="sng" dirty="0"/>
              <a:t>&gt;</a:t>
            </a:r>
            <a:r>
              <a:rPr lang="en-US" sz="2200" dirty="0"/>
              <a:t> 190    age 21 - 75</a:t>
            </a:r>
          </a:p>
          <a:p>
            <a:pPr lvl="1">
              <a:defRPr/>
            </a:pPr>
            <a:r>
              <a:rPr lang="en-US" sz="2200" dirty="0"/>
              <a:t>Those with diabetes 1 or 2  age 40 – 75</a:t>
            </a:r>
          </a:p>
          <a:p>
            <a:pPr lvl="1">
              <a:defRPr/>
            </a:pPr>
            <a:r>
              <a:rPr lang="en-US" sz="2200" dirty="0"/>
              <a:t>Those with no diabetes, age 40-75, 10 yr. ASCVD risk ≥ 7.5%</a:t>
            </a:r>
          </a:p>
          <a:p>
            <a:pPr marL="457200" lvl="1" indent="0">
              <a:buNone/>
              <a:defRPr/>
            </a:pPr>
            <a:endParaRPr lang="en-US" sz="2200" dirty="0"/>
          </a:p>
          <a:p>
            <a:pPr lvl="1">
              <a:defRPr/>
            </a:pPr>
            <a:r>
              <a:rPr lang="en-US" sz="2200" dirty="0"/>
              <a:t>Depending on risk, initiate risk-benefit discussion for use of moderate or high dose statin therapy</a:t>
            </a:r>
          </a:p>
          <a:p>
            <a:pPr lvl="1">
              <a:defRPr/>
            </a:pPr>
            <a:r>
              <a:rPr lang="en-US" sz="2200" dirty="0"/>
              <a:t>There was insufficient evidence to support the use of LDL-C targets or goals </a:t>
            </a:r>
          </a:p>
          <a:p>
            <a:pPr lvl="1">
              <a:defRPr/>
            </a:pPr>
            <a:r>
              <a:rPr lang="en-US" sz="2200" dirty="0"/>
              <a:t>No studies showing adding non statin drugs (</a:t>
            </a:r>
            <a:r>
              <a:rPr lang="en-US" sz="2200" dirty="0" err="1"/>
              <a:t>fibric</a:t>
            </a:r>
            <a:r>
              <a:rPr lang="en-US" sz="2200" dirty="0"/>
              <a:t> acids, niacin, ezetimibe, bile-acid binders) to statins add preventive benefit</a:t>
            </a:r>
          </a:p>
          <a:p>
            <a:pPr lvl="1">
              <a:defRPr/>
            </a:pPr>
            <a:r>
              <a:rPr lang="en-US" sz="2200" dirty="0"/>
              <a:t>No LDL-C treatment targets </a:t>
            </a:r>
          </a:p>
          <a:p>
            <a:pPr lvl="1" algn="ctr">
              <a:defRPr/>
            </a:pPr>
            <a:endParaRPr lang="en-US" dirty="0"/>
          </a:p>
          <a:p>
            <a:pPr lvl="1" algn="ctr">
              <a:defRPr/>
            </a:pPr>
            <a:endParaRPr lang="en-US" dirty="0"/>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2854013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1094720" cy="1450757"/>
          </a:xfrm>
        </p:spPr>
        <p:txBody>
          <a:bodyPr>
            <a:normAutofit/>
          </a:bodyPr>
          <a:lstStyle/>
          <a:p>
            <a:r>
              <a:rPr lang="en-US" sz="2800" b="1" dirty="0">
                <a:cs typeface="Arial" panose="020B0604020202020204" pitchFamily="34" charset="0"/>
              </a:rPr>
              <a:t>2013 ACC/AHA Guideline </a:t>
            </a:r>
          </a:p>
        </p:txBody>
      </p:sp>
      <p:sp>
        <p:nvSpPr>
          <p:cNvPr id="3" name="Content Placeholder 2"/>
          <p:cNvSpPr>
            <a:spLocks noGrp="1"/>
          </p:cNvSpPr>
          <p:nvPr>
            <p:ph idx="1"/>
          </p:nvPr>
        </p:nvSpPr>
        <p:spPr>
          <a:xfrm>
            <a:off x="1261053" y="1873030"/>
            <a:ext cx="10058400" cy="4023360"/>
          </a:xfrm>
        </p:spPr>
        <p:txBody>
          <a:bodyPr>
            <a:normAutofit/>
          </a:bodyPr>
          <a:lstStyle/>
          <a:p>
            <a:pPr marL="0" indent="0">
              <a:buNone/>
            </a:pPr>
            <a:r>
              <a:rPr lang="en-US" sz="2400" u="sng" dirty="0">
                <a:cs typeface="Arial" panose="020B0604020202020204" pitchFamily="34" charset="0"/>
              </a:rPr>
              <a:t>Risk Calculator</a:t>
            </a:r>
          </a:p>
          <a:p>
            <a:pPr marL="0" indent="0">
              <a:buNone/>
            </a:pPr>
            <a:r>
              <a:rPr lang="en-US" sz="2400" dirty="0">
                <a:cs typeface="Arial" panose="020B0604020202020204" pitchFamily="34" charset="0"/>
              </a:rPr>
              <a:t>“This guideline recommends using the new Pooled Cohort Risk Assessment Equations developed by the Risk Assessment Work Group to estimate the 10-year ASCVD risk  . . . for the identification of candidates for statin therapy.”</a:t>
            </a:r>
          </a:p>
          <a:p>
            <a:pPr marL="0" indent="0">
              <a:buNone/>
            </a:pPr>
            <a:endParaRPr lang="en-US" sz="2400" dirty="0">
              <a:cs typeface="Arial" panose="020B0604020202020204" pitchFamily="34" charset="0"/>
            </a:endParaRPr>
          </a:p>
          <a:p>
            <a:pPr marL="0" indent="0">
              <a:buNone/>
            </a:pPr>
            <a:r>
              <a:rPr lang="en-US" sz="2400" dirty="0">
                <a:cs typeface="Arial" panose="020B0604020202020204" pitchFamily="34" charset="0"/>
              </a:rPr>
              <a:t>Web-based and includes: sex, age, race (White or African-American), total cholesterol, HDL-cholesterol, systolic blood pressure, treatment for high blood pressure (if SBP &gt; 120), diabetes, smoking </a:t>
            </a:r>
          </a:p>
        </p:txBody>
      </p:sp>
      <p:pic>
        <p:nvPicPr>
          <p:cNvPr id="4" name="Picture 3"/>
          <p:cNvPicPr/>
          <p:nvPr/>
        </p:nvPicPr>
        <p:blipFill>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tretch>
            <a:fillRect/>
          </a:stretch>
        </p:blipFill>
        <p:spPr>
          <a:xfrm>
            <a:off x="9601517" y="286603"/>
            <a:ext cx="1554163" cy="1446663"/>
          </a:xfrm>
          <a:prstGeom prst="rect">
            <a:avLst/>
          </a:prstGeom>
        </p:spPr>
      </p:pic>
    </p:spTree>
    <p:extLst>
      <p:ext uri="{BB962C8B-B14F-4D97-AF65-F5344CB8AC3E}">
        <p14:creationId xmlns:p14="http://schemas.microsoft.com/office/powerpoint/2010/main" val="5478079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b7e35745cc40abb54c2bd260a92f167514e81a"/>
</p:tagLst>
</file>

<file path=ppt/theme/theme1.xml><?xml version="1.0" encoding="utf-8"?>
<a:theme xmlns:a="http://schemas.openxmlformats.org/drawingml/2006/main" name="Retrospect">
  <a:themeElements>
    <a:clrScheme name="Custom 1">
      <a:dk1>
        <a:sysClr val="windowText" lastClr="000000"/>
      </a:dk1>
      <a:lt1>
        <a:sysClr val="window" lastClr="FFFFFF"/>
      </a:lt1>
      <a:dk2>
        <a:srgbClr val="212745"/>
      </a:dk2>
      <a:lt2>
        <a:srgbClr val="B4DCFA"/>
      </a:lt2>
      <a:accent1>
        <a:srgbClr val="F68D7B"/>
      </a:accent1>
      <a:accent2>
        <a:srgbClr val="C3260C"/>
      </a:accent2>
      <a:accent3>
        <a:srgbClr val="A7EA52"/>
      </a:accent3>
      <a:accent4>
        <a:srgbClr val="5DCEAF"/>
      </a:accent4>
      <a:accent5>
        <a:srgbClr val="FF8021"/>
      </a:accent5>
      <a:accent6>
        <a:srgbClr val="F14124"/>
      </a:accent6>
      <a:hlink>
        <a:srgbClr val="56C7AA"/>
      </a:hlink>
      <a:folHlink>
        <a:srgbClr val="59A8D1"/>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11511</TotalTime>
  <Words>3830</Words>
  <Application>Microsoft Office PowerPoint</Application>
  <PresentationFormat>Widescreen</PresentationFormat>
  <Paragraphs>407</Paragraphs>
  <Slides>47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Arial</vt:lpstr>
      <vt:lpstr>Arial Narrow</vt:lpstr>
      <vt:lpstr>Calibri</vt:lpstr>
      <vt:lpstr>Calibri Light</vt:lpstr>
      <vt:lpstr>Times New Roman</vt:lpstr>
      <vt:lpstr>Wingdings</vt:lpstr>
      <vt:lpstr>Retrospect</vt:lpstr>
      <vt:lpstr>National Lipid Association  Recommendations for Patient-Centered Management of Dyslipidemia Part 2:  Women’s Health</vt:lpstr>
      <vt:lpstr>National Lipid Association Recommendations for  Patient-Centered Management of Dyslipidemia Part 2</vt:lpstr>
      <vt:lpstr>National Lipid Association  Recommendations for Patient-Centered  Management of Dyslipidemia Part 2 - Lifespan</vt:lpstr>
      <vt:lpstr>National Lipid Association (NLA)</vt:lpstr>
      <vt:lpstr>Women’s Health </vt:lpstr>
      <vt:lpstr>PowerPoint Presentation</vt:lpstr>
      <vt:lpstr>Cholesterol Guidelines Development</vt:lpstr>
      <vt:lpstr>PowerPoint Presentation</vt:lpstr>
      <vt:lpstr>2013 ACC/AHA Guideline </vt:lpstr>
      <vt:lpstr>National Lipid Association  Clinical Recommendations for Patient-Centered  Management of Dyslipidemia</vt:lpstr>
      <vt:lpstr>National Lipid Association  Recommendations for Patient-Centered Management of Dyslipidemia  </vt:lpstr>
      <vt:lpstr>Risk Calculators </vt:lpstr>
      <vt:lpstr>CVD Risk Calculators</vt:lpstr>
      <vt:lpstr> National Lipid Association Recommendations: Lipid Goals by Risk Category </vt:lpstr>
      <vt:lpstr>Management Plan Initiate Lifestyle Modification Therapy</vt:lpstr>
      <vt:lpstr>Management Plan Pharmacologic </vt:lpstr>
      <vt:lpstr>Primary Prevention of Atherosclerotic Cardiovascular Disease (ASCVD)</vt:lpstr>
      <vt:lpstr>Secondary Prevention </vt:lpstr>
      <vt:lpstr>Gender Differences in Statin Lipid-Lowering Therapy </vt:lpstr>
      <vt:lpstr>Lipid-Lowering Therapy Statins</vt:lpstr>
      <vt:lpstr>Statin Drugs </vt:lpstr>
      <vt:lpstr>Statins Doses 2013 ACC/AHA Guideline </vt:lpstr>
      <vt:lpstr>FDA DRUG SAFETY COMMUNICATION Statins February 28, 2012</vt:lpstr>
      <vt:lpstr>FDA DRUG SAFETY COMMUNICATION Statins</vt:lpstr>
      <vt:lpstr>Lipid-lowering Therapy Statins </vt:lpstr>
      <vt:lpstr>Non-statin lipid-lowering therapy </vt:lpstr>
      <vt:lpstr>Non-Statin Drugs </vt:lpstr>
      <vt:lpstr>Non-Statin Drugs </vt:lpstr>
      <vt:lpstr>Non-Statin Drugs </vt:lpstr>
      <vt:lpstr>Lipid-lowering Therapy Statins</vt:lpstr>
      <vt:lpstr>Lipid-lowering Therapy in Pregnancy  </vt:lpstr>
      <vt:lpstr>Lipid-lowering Therapy for Women Who are Breast Feeding </vt:lpstr>
      <vt:lpstr>Lipid-lowering Therapy Pregnancy: FDA Classification </vt:lpstr>
      <vt:lpstr>Lipid-lowering Therapy  Pregnancy and Familial Hypercholesterolemia </vt:lpstr>
      <vt:lpstr>Lipid-lowering Therapy  Lactation </vt:lpstr>
      <vt:lpstr>Dyslipidemia in Pregnancy</vt:lpstr>
      <vt:lpstr>Polycystic Ovarian Syndrome (PCOS)</vt:lpstr>
      <vt:lpstr>Polycystic Ovarian Syndrome (PCOS)</vt:lpstr>
      <vt:lpstr>Oral Contraception </vt:lpstr>
      <vt:lpstr>Lipid Changes with the Menopause</vt:lpstr>
      <vt:lpstr>Hormone Replacement Therapy </vt:lpstr>
      <vt:lpstr>Hormone Replacement Therapy </vt:lpstr>
      <vt:lpstr>Recommendations for Women’s Health </vt:lpstr>
      <vt:lpstr>Recommendations for Women’s Health </vt:lpstr>
      <vt:lpstr>Recommendations for Pregnancy to Menopause </vt:lpstr>
      <vt:lpstr>Recommendations for Pregnancy to Menopause </vt:lpstr>
      <vt:lpstr>Recommendations for Pregnancy to Menopause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Orientation</dc:title>
  <dc:creator>Brian Hart</dc:creator>
  <cp:lastModifiedBy>Clark Morgan</cp:lastModifiedBy>
  <cp:revision>327</cp:revision>
  <cp:lastPrinted>2016-02-01T15:53:33Z</cp:lastPrinted>
  <dcterms:created xsi:type="dcterms:W3CDTF">2015-07-01T20:13:51Z</dcterms:created>
  <dcterms:modified xsi:type="dcterms:W3CDTF">2016-10-25T20:51:09Z</dcterms:modified>
</cp:coreProperties>
</file>