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877" r:id="rId2"/>
    <p:sldId id="874" r:id="rId3"/>
    <p:sldId id="873" r:id="rId4"/>
    <p:sldId id="871" r:id="rId5"/>
    <p:sldId id="872" r:id="rId6"/>
    <p:sldId id="875" r:id="rId7"/>
    <p:sldId id="876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0099"/>
    <a:srgbClr val="66FF66"/>
    <a:srgbClr val="FF9B9B"/>
    <a:srgbClr val="3333FF"/>
    <a:srgbClr val="FFC46D"/>
    <a:srgbClr val="00CCFF"/>
    <a:srgbClr val="FF9933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682" autoAdjust="0"/>
    <p:restoredTop sz="93333" autoAdjust="0"/>
  </p:normalViewPr>
  <p:slideViewPr>
    <p:cSldViewPr>
      <p:cViewPr>
        <p:scale>
          <a:sx n="100" d="100"/>
          <a:sy n="100" d="100"/>
        </p:scale>
        <p:origin x="-216" y="612"/>
      </p:cViewPr>
      <p:guideLst>
        <p:guide orient="horz" pos="2160"/>
        <p:guide orient="horz" pos="960"/>
        <p:guide orient="horz" pos="640"/>
        <p:guide orient="horz" pos="4032"/>
        <p:guide pos="2880"/>
        <p:guide pos="589"/>
        <p:guide pos="51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-96" y="-22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6413" y="8697913"/>
            <a:ext cx="765175" cy="27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algn="ctr" defTabSz="868363">
              <a:lnSpc>
                <a:spcPct val="90000"/>
              </a:lnSpc>
            </a:pPr>
            <a:r>
              <a:rPr lang="en-US" sz="1200">
                <a:solidFill>
                  <a:schemeClr val="tx1"/>
                </a:solidFill>
              </a:rPr>
              <a:t>Page </a:t>
            </a:r>
            <a:fld id="{A0246D45-4F87-452E-AF3B-D9A3118EE096}" type="slidenum">
              <a:rPr lang="en-US" sz="1200">
                <a:solidFill>
                  <a:schemeClr val="tx1"/>
                </a:solidFill>
              </a:rPr>
              <a:pPr algn="ctr" defTabSz="868363">
                <a:lnSpc>
                  <a:spcPct val="90000"/>
                </a:lnSpc>
              </a:pPr>
              <a:t>‹#›</a:t>
            </a:fld>
            <a:endParaRPr lang="en-US" sz="12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049588" y="8697913"/>
            <a:ext cx="75723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algn="ctr" defTabSz="868363">
              <a:lnSpc>
                <a:spcPct val="90000"/>
              </a:lnSpc>
            </a:pPr>
            <a:r>
              <a:rPr lang="en-US" sz="1200">
                <a:solidFill>
                  <a:schemeClr val="tx1"/>
                </a:solidFill>
              </a:rPr>
              <a:t>Page </a:t>
            </a:r>
            <a:fld id="{EEB41AEF-9F92-464E-9002-53DC199C892D}" type="slidenum">
              <a:rPr lang="en-US" sz="1200">
                <a:solidFill>
                  <a:schemeClr val="tx1"/>
                </a:solidFill>
              </a:rPr>
              <a:pPr algn="ctr" defTabSz="868363">
                <a:lnSpc>
                  <a:spcPct val="90000"/>
                </a:lnSpc>
              </a:pPr>
              <a:t>‹#›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4113" y="693738"/>
            <a:ext cx="4549775" cy="3413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3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4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5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7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8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9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5875" y="288925"/>
            <a:ext cx="1844675" cy="5743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1850" y="288925"/>
            <a:ext cx="5381625" cy="5743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1850" y="1447800"/>
            <a:ext cx="3613150" cy="4584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7400" y="1447800"/>
            <a:ext cx="3613150" cy="4584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100000">
              <a:srgbClr val="0000CC">
                <a:gamma/>
                <a:shade val="46275"/>
                <a:invGamma/>
              </a:srgb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0578" name="Picture 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-1588" y="-3175"/>
            <a:ext cx="9147176" cy="6864350"/>
          </a:xfrm>
          <a:prstGeom prst="rect">
            <a:avLst/>
          </a:prstGeom>
          <a:noFill/>
        </p:spPr>
      </p:pic>
      <p:sp>
        <p:nvSpPr>
          <p:cNvPr id="156057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1850" y="288925"/>
            <a:ext cx="7091363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6058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1850" y="1447800"/>
            <a:ext cx="7378700" cy="4584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60581" name="Text Box 5"/>
          <p:cNvSpPr txBox="1">
            <a:spLocks noChangeArrowheads="1"/>
          </p:cNvSpPr>
          <p:nvPr userDrawn="1"/>
        </p:nvSpPr>
        <p:spPr bwMode="auto">
          <a:xfrm>
            <a:off x="101600" y="6613525"/>
            <a:ext cx="2527300" cy="2143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i="1">
                <a:cs typeface="Arial" charset="0"/>
              </a:rPr>
              <a:t>© 2006 National Lipid Association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wipe dir="r"/>
  </p:transition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9pPr>
    </p:titleStyle>
    <p:bodyStyle>
      <a:lvl1pPr marL="171450" indent="-171450" algn="l" rtl="0" fontAlgn="base">
        <a:lnSpc>
          <a:spcPct val="90000"/>
        </a:lnSpc>
        <a:spcBef>
          <a:spcPct val="70000"/>
        </a:spcBef>
        <a:spcAft>
          <a:spcPct val="0"/>
        </a:spcAft>
        <a:buSzPct val="100000"/>
        <a:buChar char="•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</a:defRPr>
      </a:lvl2pPr>
      <a:lvl3pPr marL="971550" indent="-171450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</a:defRPr>
      </a:lvl3pPr>
      <a:lvl4pPr marL="1314450" indent="-114300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1600200" indent="-171450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057400" indent="-171450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514600" indent="-171450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2971800" indent="-171450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429000" indent="-171450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1604" name="Picture 4" descr="Lipid_Title_bkgr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88" y="-3175"/>
            <a:ext cx="9147176" cy="6864350"/>
          </a:xfrm>
          <a:prstGeom prst="rect">
            <a:avLst/>
          </a:prstGeom>
          <a:noFill/>
        </p:spPr>
      </p:pic>
      <p:sp>
        <p:nvSpPr>
          <p:cNvPr id="1561603" name="Rectangle 3"/>
          <p:cNvSpPr>
            <a:spLocks noChangeArrowheads="1"/>
          </p:cNvSpPr>
          <p:nvPr/>
        </p:nvSpPr>
        <p:spPr bwMode="auto">
          <a:xfrm>
            <a:off x="533400" y="863600"/>
            <a:ext cx="8077200" cy="3568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algn="r" eaLnBrk="1" hangingPunct="1">
              <a:lnSpc>
                <a:spcPct val="90000"/>
              </a:lnSpc>
            </a:pPr>
            <a:r>
              <a:rPr lang="en-US" sz="5000" b="1">
                <a:solidFill>
                  <a:schemeClr val="tx1"/>
                </a:solidFill>
                <a:latin typeface="Arial Narrow" pitchFamily="34" charset="0"/>
              </a:rPr>
              <a:t>Statin Safety: Key Conclusions and Recommendations </a:t>
            </a:r>
            <a:br>
              <a:rPr lang="en-US" sz="5000" b="1">
                <a:solidFill>
                  <a:schemeClr val="tx1"/>
                </a:solidFill>
                <a:latin typeface="Arial Narrow" pitchFamily="34" charset="0"/>
              </a:rPr>
            </a:br>
            <a:r>
              <a:rPr lang="en-US" sz="5000" b="1">
                <a:solidFill>
                  <a:schemeClr val="tx1"/>
                </a:solidFill>
                <a:latin typeface="Arial Narrow" pitchFamily="34" charset="0"/>
              </a:rPr>
              <a:t>of the NLA</a:t>
            </a:r>
            <a:endParaRPr lang="en-US" sz="5500" b="1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5400"/>
            <a:ext cx="6019800" cy="1219200"/>
          </a:xfrm>
        </p:spPr>
        <p:txBody>
          <a:bodyPr/>
          <a:lstStyle/>
          <a:p>
            <a:r>
              <a:rPr lang="en-US" sz="3400"/>
              <a:t>Conclusions of the NLA Safety Task Force for Muscle Safety</a:t>
            </a:r>
            <a:endParaRPr lang="en-US"/>
          </a:p>
        </p:txBody>
      </p:sp>
      <p:sp>
        <p:nvSpPr>
          <p:cNvPr id="155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850" y="1446213"/>
            <a:ext cx="7143750" cy="4624387"/>
          </a:xfrm>
        </p:spPr>
        <p:txBody>
          <a:bodyPr/>
          <a:lstStyle/>
          <a:p>
            <a:r>
              <a:rPr lang="en-US" sz="2000"/>
              <a:t>Myopathy and rhabdomyolysis are associated with statin therapy, as a class effect</a:t>
            </a:r>
          </a:p>
          <a:p>
            <a:r>
              <a:rPr lang="en-US" sz="2000"/>
              <a:t>Elevated creatine kinase (CK) levels may indicate statin-induced muscle damage</a:t>
            </a:r>
          </a:p>
          <a:p>
            <a:r>
              <a:rPr lang="en-US" sz="2000"/>
              <a:t>Muscle weakness or pain without CK elevation may  indicate statin-induced muscle damage  </a:t>
            </a:r>
          </a:p>
          <a:p>
            <a:r>
              <a:rPr lang="en-US" sz="2000"/>
              <a:t>Myopathy and rhabdomyolysis risk increases with increased statin dose and serum levels</a:t>
            </a:r>
          </a:p>
          <a:p>
            <a:r>
              <a:rPr lang="en-US" sz="2000"/>
              <a:t>Myopathy and rhabdomyolysis risk increases with drug-drug interactions that retard statin metabolism</a:t>
            </a:r>
          </a:p>
          <a:p>
            <a:r>
              <a:rPr lang="en-US" sz="2000"/>
              <a:t>Drugs that can interact to amplify statin related myopathy include gemfibrozil and CYP-3A4 inhibitors</a:t>
            </a:r>
          </a:p>
        </p:txBody>
      </p:sp>
      <p:sp>
        <p:nvSpPr>
          <p:cNvPr id="1555460" name="Rectangle 4"/>
          <p:cNvSpPr>
            <a:spLocks noChangeArrowheads="1"/>
          </p:cNvSpPr>
          <p:nvPr/>
        </p:nvSpPr>
        <p:spPr bwMode="auto">
          <a:xfrm>
            <a:off x="844550" y="6213475"/>
            <a:ext cx="4419600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chemeClr val="accent2"/>
                </a:solidFill>
              </a:rPr>
              <a:t>Thompson PD et al. </a:t>
            </a:r>
            <a:r>
              <a:rPr lang="en-US" sz="1200" b="1" i="1">
                <a:solidFill>
                  <a:schemeClr val="accent2"/>
                </a:solidFill>
              </a:rPr>
              <a:t>Am J Cardiol.</a:t>
            </a:r>
            <a:r>
              <a:rPr lang="en-US" sz="1200" b="1">
                <a:solidFill>
                  <a:schemeClr val="accent2"/>
                </a:solidFill>
              </a:rPr>
              <a:t> 2006;97:69C-76C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50800"/>
            <a:ext cx="5873750" cy="1371600"/>
          </a:xfrm>
        </p:spPr>
        <p:txBody>
          <a:bodyPr/>
          <a:lstStyle/>
          <a:p>
            <a:r>
              <a:rPr lang="en-US" sz="3400"/>
              <a:t>Conclusions of the NLA Safety Task Force on Liver Function</a:t>
            </a:r>
            <a:endParaRPr lang="en-US"/>
          </a:p>
        </p:txBody>
      </p:sp>
      <p:sp>
        <p:nvSpPr>
          <p:cNvPr id="155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850" y="1447800"/>
            <a:ext cx="7397750" cy="4673600"/>
          </a:xfrm>
        </p:spPr>
        <p:txBody>
          <a:bodyPr/>
          <a:lstStyle/>
          <a:p>
            <a:pPr>
              <a:spcBef>
                <a:spcPct val="60000"/>
              </a:spcBef>
            </a:pPr>
            <a:r>
              <a:rPr lang="en-US"/>
              <a:t>Statin use is associated with elevated serum aminotransferase levels, but it is unclear whether this is a causual link</a:t>
            </a:r>
          </a:p>
          <a:p>
            <a:pPr>
              <a:spcBef>
                <a:spcPct val="60000"/>
              </a:spcBef>
            </a:pPr>
            <a:r>
              <a:rPr lang="en-US"/>
              <a:t>Statin-associated serum aminotransferase elevation is not predictive of liver damage</a:t>
            </a:r>
          </a:p>
          <a:p>
            <a:pPr>
              <a:spcBef>
                <a:spcPct val="60000"/>
              </a:spcBef>
            </a:pPr>
            <a:r>
              <a:rPr lang="en-US"/>
              <a:t>Very rare case reports of liver failure have occurred in patients receiving statin therapy</a:t>
            </a:r>
          </a:p>
          <a:p>
            <a:pPr>
              <a:spcBef>
                <a:spcPct val="60000"/>
              </a:spcBef>
            </a:pPr>
            <a:r>
              <a:rPr lang="en-US"/>
              <a:t>Patients on statin therapy do not require routine liver function testing</a:t>
            </a:r>
          </a:p>
          <a:p>
            <a:pPr>
              <a:spcBef>
                <a:spcPct val="60000"/>
              </a:spcBef>
            </a:pPr>
            <a:r>
              <a:rPr lang="en-US"/>
              <a:t>Statin therapy is not contraindicated in any hepatic conditions, with the exception of decompensated cirrhosis and acute liver failure</a:t>
            </a:r>
          </a:p>
        </p:txBody>
      </p:sp>
      <p:sp>
        <p:nvSpPr>
          <p:cNvPr id="1554436" name="Rectangle 4"/>
          <p:cNvSpPr>
            <a:spLocks noChangeArrowheads="1"/>
          </p:cNvSpPr>
          <p:nvPr/>
        </p:nvSpPr>
        <p:spPr bwMode="auto">
          <a:xfrm>
            <a:off x="838200" y="6210300"/>
            <a:ext cx="4127500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chemeClr val="accent2"/>
                </a:solidFill>
              </a:rPr>
              <a:t>Cohen DE et al. </a:t>
            </a:r>
            <a:r>
              <a:rPr lang="en-US" sz="1200" b="1" i="1">
                <a:solidFill>
                  <a:schemeClr val="accent2"/>
                </a:solidFill>
              </a:rPr>
              <a:t>Am J Cardiol.</a:t>
            </a:r>
            <a:r>
              <a:rPr lang="en-US" sz="1200" b="1">
                <a:solidFill>
                  <a:schemeClr val="accent2"/>
                </a:solidFill>
              </a:rPr>
              <a:t> 2006;97:77C-81C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2700"/>
            <a:ext cx="5873750" cy="1295400"/>
          </a:xfrm>
        </p:spPr>
        <p:txBody>
          <a:bodyPr/>
          <a:lstStyle/>
          <a:p>
            <a:r>
              <a:rPr lang="en-US" sz="3400"/>
              <a:t>Conclusions of the NLA Safety Task Force on Renal Issues</a:t>
            </a:r>
            <a:endParaRPr lang="en-US"/>
          </a:p>
        </p:txBody>
      </p:sp>
      <p:sp>
        <p:nvSpPr>
          <p:cNvPr id="155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850" y="1444625"/>
            <a:ext cx="7378700" cy="4584700"/>
          </a:xfrm>
        </p:spPr>
        <p:txBody>
          <a:bodyPr/>
          <a:lstStyle/>
          <a:p>
            <a:r>
              <a:rPr lang="en-US"/>
              <a:t>Marketed doses of statins do not produce clinically meaningful proteinuria</a:t>
            </a:r>
          </a:p>
          <a:p>
            <a:r>
              <a:rPr lang="en-US"/>
              <a:t>There is no association between statin use and renal tubular damage</a:t>
            </a:r>
          </a:p>
          <a:p>
            <a:r>
              <a:rPr lang="en-US"/>
              <a:t>There is no evidence that statin use leads to renal glomerular damage </a:t>
            </a:r>
          </a:p>
          <a:p>
            <a:r>
              <a:rPr lang="en-US"/>
              <a:t>There is no convincing link between statin use and hematouria</a:t>
            </a:r>
          </a:p>
          <a:p>
            <a:r>
              <a:rPr lang="en-US"/>
              <a:t>Some evidence indicates statins may provide some kidney protection</a:t>
            </a:r>
            <a:endParaRPr lang="en-US" sz="2000"/>
          </a:p>
        </p:txBody>
      </p:sp>
      <p:sp>
        <p:nvSpPr>
          <p:cNvPr id="1552388" name="Text Box 4"/>
          <p:cNvSpPr txBox="1">
            <a:spLocks noChangeArrowheads="1"/>
          </p:cNvSpPr>
          <p:nvPr/>
        </p:nvSpPr>
        <p:spPr bwMode="auto">
          <a:xfrm>
            <a:off x="835025" y="6223000"/>
            <a:ext cx="4267200" cy="2571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sz="1200" b="1">
                <a:solidFill>
                  <a:schemeClr val="accent2"/>
                </a:solidFill>
              </a:rPr>
              <a:t>Kasiske BL et al. </a:t>
            </a:r>
            <a:r>
              <a:rPr lang="en-US" sz="1200" b="1" i="1">
                <a:solidFill>
                  <a:schemeClr val="accent2"/>
                </a:solidFill>
              </a:rPr>
              <a:t>Am J Cardiol.</a:t>
            </a:r>
            <a:r>
              <a:rPr lang="en-US" sz="1200" b="1">
                <a:solidFill>
                  <a:schemeClr val="accent2"/>
                </a:solidFill>
              </a:rPr>
              <a:t> 2006;97:82C-85C</a:t>
            </a:r>
            <a:endParaRPr lang="en-US" sz="120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5400"/>
            <a:ext cx="5721350" cy="1219200"/>
          </a:xfrm>
        </p:spPr>
        <p:txBody>
          <a:bodyPr/>
          <a:lstStyle/>
          <a:p>
            <a:r>
              <a:rPr lang="en-US" sz="3400"/>
              <a:t>Conclusions of the NLA Safety Task Force on Neurology</a:t>
            </a:r>
            <a:endParaRPr lang="en-US"/>
          </a:p>
        </p:txBody>
      </p:sp>
      <p:sp>
        <p:nvSpPr>
          <p:cNvPr id="155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850" y="1441450"/>
            <a:ext cx="6692900" cy="4495800"/>
          </a:xfrm>
        </p:spPr>
        <p:txBody>
          <a:bodyPr/>
          <a:lstStyle/>
          <a:p>
            <a:r>
              <a:rPr lang="en-US" sz="2400"/>
              <a:t>There is no association between statin use and clinically meaningful peripheral neuropathy</a:t>
            </a:r>
          </a:p>
          <a:p>
            <a:r>
              <a:rPr lang="en-US" sz="2400"/>
              <a:t>There is no convincing evidence that statins cause impaired memory or cognitive dysfunction</a:t>
            </a:r>
          </a:p>
          <a:p>
            <a:r>
              <a:rPr lang="en-US" sz="2400"/>
              <a:t>Clinical trial data indicate that lowering lipids with statins does not increase risk of cerebral hemorrhage</a:t>
            </a:r>
            <a:endParaRPr lang="en-US"/>
          </a:p>
        </p:txBody>
      </p:sp>
      <p:sp>
        <p:nvSpPr>
          <p:cNvPr id="1553412" name="Rectangle 4"/>
          <p:cNvSpPr>
            <a:spLocks noChangeArrowheads="1"/>
          </p:cNvSpPr>
          <p:nvPr/>
        </p:nvSpPr>
        <p:spPr bwMode="auto">
          <a:xfrm>
            <a:off x="838200" y="6210300"/>
            <a:ext cx="3889375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chemeClr val="accent2"/>
                </a:solidFill>
              </a:rPr>
              <a:t>Brass LM et al. </a:t>
            </a:r>
            <a:r>
              <a:rPr lang="en-US" sz="1200" b="1" i="1">
                <a:solidFill>
                  <a:schemeClr val="accent2"/>
                </a:solidFill>
              </a:rPr>
              <a:t>Am J Cardiol.</a:t>
            </a:r>
            <a:r>
              <a:rPr lang="en-US" sz="1200" b="1">
                <a:solidFill>
                  <a:schemeClr val="accent2"/>
                </a:solidFill>
              </a:rPr>
              <a:t> 2006;97:86C-88C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7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22325" y="25400"/>
            <a:ext cx="5873750" cy="1219200"/>
          </a:xfrm>
        </p:spPr>
        <p:txBody>
          <a:bodyPr/>
          <a:lstStyle/>
          <a:p>
            <a:r>
              <a:rPr lang="en-US" sz="3400"/>
              <a:t>Recommendations Regarding Patient Monitoring</a:t>
            </a:r>
            <a:endParaRPr lang="en-US"/>
          </a:p>
        </p:txBody>
      </p:sp>
      <p:sp>
        <p:nvSpPr>
          <p:cNvPr id="155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850" y="1441450"/>
            <a:ext cx="6764338" cy="2971800"/>
          </a:xfrm>
        </p:spPr>
        <p:txBody>
          <a:bodyPr/>
          <a:lstStyle/>
          <a:p>
            <a:r>
              <a:rPr lang="en-US" sz="2400"/>
              <a:t>Monitoring CK levels is recommended only for symptomatic patients</a:t>
            </a:r>
          </a:p>
          <a:p>
            <a:r>
              <a:rPr lang="en-US" sz="2400"/>
              <a:t>Patients on statin therapy do not require routine monitoring of liver function*, renal function, or cognitive function</a:t>
            </a:r>
            <a:endParaRPr lang="en-US"/>
          </a:p>
        </p:txBody>
      </p:sp>
      <p:sp>
        <p:nvSpPr>
          <p:cNvPr id="1557508" name="Text Box 4"/>
          <p:cNvSpPr txBox="1">
            <a:spLocks noChangeArrowheads="1"/>
          </p:cNvSpPr>
          <p:nvPr/>
        </p:nvSpPr>
        <p:spPr bwMode="auto">
          <a:xfrm>
            <a:off x="839788" y="5915025"/>
            <a:ext cx="5465762" cy="581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tabLst>
                <a:tab pos="114300" algn="l"/>
              </a:tabLst>
            </a:pPr>
            <a:r>
              <a:rPr lang="en-US" sz="1600">
                <a:solidFill>
                  <a:schemeClr val="tx1"/>
                </a:solidFill>
              </a:rPr>
              <a:t>*	Note: Liver function monitoring is currently recommended 	by the regulatory authorities and manufacturers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19150" y="292100"/>
            <a:ext cx="7091363" cy="1143000"/>
          </a:xfrm>
        </p:spPr>
        <p:txBody>
          <a:bodyPr/>
          <a:lstStyle/>
          <a:p>
            <a:r>
              <a:rPr lang="en-US"/>
              <a:t>Messages for Patients</a:t>
            </a:r>
          </a:p>
        </p:txBody>
      </p:sp>
      <p:sp>
        <p:nvSpPr>
          <p:cNvPr id="155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850" y="1447800"/>
            <a:ext cx="6635750" cy="4584700"/>
          </a:xfrm>
        </p:spPr>
        <p:txBody>
          <a:bodyPr/>
          <a:lstStyle/>
          <a:p>
            <a:r>
              <a:rPr lang="en-US" sz="2400"/>
              <a:t>Statins can produce muscle pain and weakness, which can very rarely become an important medical problem</a:t>
            </a:r>
          </a:p>
          <a:p>
            <a:r>
              <a:rPr lang="en-US" sz="2400"/>
              <a:t>Serious liver damage due to statins is extremely rare</a:t>
            </a:r>
          </a:p>
          <a:p>
            <a:r>
              <a:rPr lang="en-US" sz="2400"/>
              <a:t>Marketed doses of statins do not have any direct adverse effects on the kidney</a:t>
            </a:r>
          </a:p>
          <a:p>
            <a:r>
              <a:rPr lang="en-US" sz="2400"/>
              <a:t>Statins do not cause peripheral neuropathy and do not impair memory or cognition</a:t>
            </a:r>
            <a:endParaRPr lang="en-US" sz="2000"/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endParaRPr lang="en-US" sz="20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owerpnt">
  <a:themeElements>
    <a:clrScheme name="">
      <a:dk1>
        <a:srgbClr val="2A0403"/>
      </a:dk1>
      <a:lt1>
        <a:srgbClr val="FFFFFF"/>
      </a:lt1>
      <a:dk2>
        <a:srgbClr val="E08B35"/>
      </a:dk2>
      <a:lt2>
        <a:srgbClr val="FFF076"/>
      </a:lt2>
      <a:accent1>
        <a:srgbClr val="E91714"/>
      </a:accent1>
      <a:accent2>
        <a:srgbClr val="FFF4C8"/>
      </a:accent2>
      <a:accent3>
        <a:srgbClr val="EDC4AE"/>
      </a:accent3>
      <a:accent4>
        <a:srgbClr val="DADADA"/>
      </a:accent4>
      <a:accent5>
        <a:srgbClr val="F2ABAA"/>
      </a:accent5>
      <a:accent6>
        <a:srgbClr val="E7DDB5"/>
      </a:accent6>
      <a:hlink>
        <a:srgbClr val="FF9F3C"/>
      </a:hlink>
      <a:folHlink>
        <a:srgbClr val="FFDC69"/>
      </a:folHlink>
    </a:clrScheme>
    <a:fontScheme name="1_Powerpnt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5400" cap="flat" cmpd="sng" algn="ctr">
          <a:solidFill>
            <a:srgbClr val="FFC5C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5400" cap="flat" cmpd="sng" algn="ctr">
          <a:solidFill>
            <a:srgbClr val="FFC5C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owerp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owerpn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owerpn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owerpn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owerpn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owerpn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owerpn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46319454</TotalTime>
  <Pages>27</Pages>
  <Words>418</Words>
  <Application>Microsoft PowerPoint 4.0</Application>
  <PresentationFormat>On-screen Show (4:3)</PresentationFormat>
  <Paragraphs>37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Times New Roman</vt:lpstr>
      <vt:lpstr>Arial Narrow</vt:lpstr>
      <vt:lpstr>Arial</vt:lpstr>
      <vt:lpstr>1_Powerpnt</vt:lpstr>
      <vt:lpstr>Slide 1</vt:lpstr>
      <vt:lpstr>Conclusions of the NLA Safety Task Force for Muscle Safety</vt:lpstr>
      <vt:lpstr>Conclusions of the NLA Safety Task Force on Liver Function</vt:lpstr>
      <vt:lpstr>Conclusions of the NLA Safety Task Force on Renal Issues</vt:lpstr>
      <vt:lpstr>Conclusions of the NLA Safety Task Force on Neurology</vt:lpstr>
      <vt:lpstr>Recommendations Regarding Patient Monitoring</vt:lpstr>
      <vt:lpstr>Messages for Patients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Statin Safety Summary</dc:title>
  <dc:subject/>
  <dc:creator>National Lipid Association</dc:creator>
  <cp:keywords/>
  <dc:description>Copyright 2006. All rights reserved.</dc:description>
  <cp:lastModifiedBy> </cp:lastModifiedBy>
  <cp:revision>713</cp:revision>
  <cp:lastPrinted>1997-12-18T04:02:56Z</cp:lastPrinted>
  <dcterms:created xsi:type="dcterms:W3CDTF">1998-12-02T03:47:46Z</dcterms:created>
  <dcterms:modified xsi:type="dcterms:W3CDTF">2011-05-04T13:59:55Z</dcterms:modified>
</cp:coreProperties>
</file>