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tags/tag2.xml" ContentType="application/vnd.openxmlformats-officedocument.presentationml.tags+xml"/>
  <Override PartName="/ppt/notesSlides/notesSlide75.xml" ContentType="application/vnd.openxmlformats-officedocument.presentationml.notesSlide+xml"/>
  <Override PartName="/ppt/tags/tag3.xml" ContentType="application/vnd.openxmlformats-officedocument.presentationml.tags+xml"/>
  <Override PartName="/ppt/notesSlides/notesSlide76.xml" ContentType="application/vnd.openxmlformats-officedocument.presentationml.notesSlide+xml"/>
  <Override PartName="/ppt/tags/tag4.xml" ContentType="application/vnd.openxmlformats-officedocument.presentationml.tags+xml"/>
  <Override PartName="/ppt/notesSlides/notesSlide77.xml" ContentType="application/vnd.openxmlformats-officedocument.presentationml.notesSlide+xml"/>
  <Override PartName="/ppt/tags/tag5.xml" ContentType="application/vnd.openxmlformats-officedocument.presentationml.tags+xml"/>
  <Override PartName="/ppt/notesSlides/notesSlide78.xml" ContentType="application/vnd.openxmlformats-officedocument.presentationml.notesSlide+xml"/>
  <Override PartName="/ppt/tags/tag6.xml" ContentType="application/vnd.openxmlformats-officedocument.presentationml.tags+xml"/>
  <Override PartName="/ppt/notesSlides/notesSlide79.xml" ContentType="application/vnd.openxmlformats-officedocument.presentationml.notesSlide+xml"/>
  <Override PartName="/ppt/tags/tag7.xml" ContentType="application/vnd.openxmlformats-officedocument.presentationml.tags+xml"/>
  <Override PartName="/ppt/notesSlides/notesSlide80.xml" ContentType="application/vnd.openxmlformats-officedocument.presentationml.notesSlide+xml"/>
  <Override PartName="/ppt/tags/tag8.xml" ContentType="application/vnd.openxmlformats-officedocument.presentationml.tags+xml"/>
  <Override PartName="/ppt/notesSlides/notesSlide81.xml" ContentType="application/vnd.openxmlformats-officedocument.presentationml.notesSlide+xml"/>
  <Override PartName="/ppt/tags/tag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331" r:id="rId2"/>
    <p:sldId id="421" r:id="rId3"/>
    <p:sldId id="413" r:id="rId4"/>
    <p:sldId id="412" r:id="rId5"/>
    <p:sldId id="430" r:id="rId6"/>
    <p:sldId id="428" r:id="rId7"/>
    <p:sldId id="432" r:id="rId8"/>
    <p:sldId id="433" r:id="rId9"/>
    <p:sldId id="429" r:id="rId10"/>
    <p:sldId id="409" r:id="rId11"/>
    <p:sldId id="381" r:id="rId12"/>
    <p:sldId id="378" r:id="rId13"/>
    <p:sldId id="379" r:id="rId14"/>
    <p:sldId id="380" r:id="rId15"/>
    <p:sldId id="366" r:id="rId16"/>
    <p:sldId id="367" r:id="rId17"/>
    <p:sldId id="368" r:id="rId18"/>
    <p:sldId id="414" r:id="rId19"/>
    <p:sldId id="369" r:id="rId20"/>
    <p:sldId id="370" r:id="rId21"/>
    <p:sldId id="371" r:id="rId22"/>
    <p:sldId id="375" r:id="rId23"/>
    <p:sldId id="376" r:id="rId24"/>
    <p:sldId id="388" r:id="rId25"/>
    <p:sldId id="389" r:id="rId26"/>
    <p:sldId id="390" r:id="rId27"/>
    <p:sldId id="382" r:id="rId28"/>
    <p:sldId id="386" r:id="rId29"/>
    <p:sldId id="387" r:id="rId30"/>
    <p:sldId id="385" r:id="rId31"/>
    <p:sldId id="384" r:id="rId32"/>
    <p:sldId id="361" r:id="rId33"/>
    <p:sldId id="423" r:id="rId34"/>
    <p:sldId id="422" r:id="rId35"/>
    <p:sldId id="348" r:id="rId36"/>
    <p:sldId id="349" r:id="rId37"/>
    <p:sldId id="350" r:id="rId38"/>
    <p:sldId id="351" r:id="rId39"/>
    <p:sldId id="352" r:id="rId40"/>
    <p:sldId id="397" r:id="rId41"/>
    <p:sldId id="398" r:id="rId42"/>
    <p:sldId id="325" r:id="rId43"/>
    <p:sldId id="291" r:id="rId44"/>
    <p:sldId id="292" r:id="rId45"/>
    <p:sldId id="293" r:id="rId46"/>
    <p:sldId id="294" r:id="rId47"/>
    <p:sldId id="295" r:id="rId48"/>
    <p:sldId id="296" r:id="rId49"/>
    <p:sldId id="297" r:id="rId50"/>
    <p:sldId id="298" r:id="rId51"/>
    <p:sldId id="299" r:id="rId52"/>
    <p:sldId id="300" r:id="rId53"/>
    <p:sldId id="301" r:id="rId54"/>
    <p:sldId id="324" r:id="rId55"/>
    <p:sldId id="353" r:id="rId56"/>
    <p:sldId id="356" r:id="rId57"/>
    <p:sldId id="320" r:id="rId58"/>
    <p:sldId id="321" r:id="rId59"/>
    <p:sldId id="418" r:id="rId60"/>
    <p:sldId id="322" r:id="rId61"/>
    <p:sldId id="329" r:id="rId62"/>
    <p:sldId id="330" r:id="rId63"/>
    <p:sldId id="308" r:id="rId64"/>
    <p:sldId id="323" r:id="rId65"/>
    <p:sldId id="309" r:id="rId66"/>
    <p:sldId id="311" r:id="rId67"/>
    <p:sldId id="312" r:id="rId68"/>
    <p:sldId id="313" r:id="rId69"/>
    <p:sldId id="314" r:id="rId70"/>
    <p:sldId id="315" r:id="rId71"/>
    <p:sldId id="316" r:id="rId72"/>
    <p:sldId id="317" r:id="rId73"/>
    <p:sldId id="318" r:id="rId74"/>
    <p:sldId id="391" r:id="rId75"/>
    <p:sldId id="392" r:id="rId76"/>
    <p:sldId id="415" r:id="rId77"/>
    <p:sldId id="393" r:id="rId78"/>
    <p:sldId id="394" r:id="rId79"/>
    <p:sldId id="395" r:id="rId80"/>
    <p:sldId id="396" r:id="rId81"/>
    <p:sldId id="360" r:id="rId82"/>
    <p:sldId id="319" r:id="rId83"/>
    <p:sldId id="419" r:id="rId84"/>
    <p:sldId id="420"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57" r:id="rId102"/>
    <p:sldId id="358" r:id="rId103"/>
    <p:sldId id="359" r:id="rId104"/>
    <p:sldId id="400" r:id="rId105"/>
    <p:sldId id="401" r:id="rId106"/>
    <p:sldId id="402" r:id="rId107"/>
    <p:sldId id="403" r:id="rId108"/>
    <p:sldId id="404" r:id="rId109"/>
    <p:sldId id="405" r:id="rId110"/>
    <p:sldId id="406" r:id="rId111"/>
    <p:sldId id="407" r:id="rId112"/>
    <p:sldId id="408" r:id="rId113"/>
    <p:sldId id="424" r:id="rId114"/>
    <p:sldId id="425" r:id="rId115"/>
    <p:sldId id="426" r:id="rId116"/>
    <p:sldId id="427"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84369" autoAdjust="0"/>
  </p:normalViewPr>
  <p:slideViewPr>
    <p:cSldViewPr>
      <p:cViewPr>
        <p:scale>
          <a:sx n="70" d="100"/>
          <a:sy n="70" d="100"/>
        </p:scale>
        <p:origin x="-2022" y="-72"/>
      </p:cViewPr>
      <p:guideLst>
        <p:guide orient="horz" pos="2160"/>
        <p:guide pos="2880"/>
      </p:guideLst>
    </p:cSldViewPr>
  </p:slideViewPr>
  <p:notesTextViewPr>
    <p:cViewPr>
      <p:scale>
        <a:sx n="1" d="1"/>
        <a:sy n="1" d="1"/>
      </p:scale>
      <p:origin x="0" y="0"/>
    </p:cViewPr>
  </p:notesTextViewPr>
  <p:sorterViewPr>
    <p:cViewPr>
      <p:scale>
        <a:sx n="95" d="100"/>
        <a:sy n="95" d="100"/>
      </p:scale>
      <p:origin x="0" y="4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543583-633B-4717-8D48-0C36BE3EAB2A}" type="datetimeFigureOut">
              <a:rPr lang="en-US" smtClean="0"/>
              <a:t>9/26/2013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F51E2-77DD-47B7-85AE-0D1DECDA08F1}" type="slidenum">
              <a:rPr lang="en-US" smtClean="0"/>
              <a:t>‹#›</a:t>
            </a:fld>
            <a:endParaRPr lang="en-US"/>
          </a:p>
        </p:txBody>
      </p:sp>
    </p:spTree>
    <p:extLst>
      <p:ext uri="{BB962C8B-B14F-4D97-AF65-F5344CB8AC3E}">
        <p14:creationId xmlns:p14="http://schemas.microsoft.com/office/powerpoint/2010/main" val="126503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Enzyme" TargetMode="External"/><Relationship Id="rId13" Type="http://schemas.openxmlformats.org/officeDocument/2006/relationships/hyperlink" Target="http://en.wikipedia.org/wiki/Disseminated_intravascular_coagulation" TargetMode="External"/><Relationship Id="rId18" Type="http://schemas.openxmlformats.org/officeDocument/2006/relationships/hyperlink" Target="http://en.wikipedia.org/wiki/Nephron#Renal_tubule" TargetMode="External"/><Relationship Id="rId26" Type="http://schemas.openxmlformats.org/officeDocument/2006/relationships/hyperlink" Target="http://en.wiktionary.org/wiki/filtrate" TargetMode="External"/><Relationship Id="rId3" Type="http://schemas.openxmlformats.org/officeDocument/2006/relationships/hyperlink" Target="http://en.wikipedia.org/wiki/Fascial_compartment" TargetMode="External"/><Relationship Id="rId21" Type="http://schemas.openxmlformats.org/officeDocument/2006/relationships/hyperlink" Target="http://en.wikipedia.org/wiki/Haptoglobin" TargetMode="External"/><Relationship Id="rId34" Type="http://schemas.openxmlformats.org/officeDocument/2006/relationships/hyperlink" Target="http://en.wikipedia.org/wiki/Digital_object_identifier" TargetMode="External"/><Relationship Id="rId7" Type="http://schemas.openxmlformats.org/officeDocument/2006/relationships/hyperlink" Target="http://en.wikipedia.org/wiki/Myoglobin" TargetMode="External"/><Relationship Id="rId12" Type="http://schemas.openxmlformats.org/officeDocument/2006/relationships/hyperlink" Target="http://en.wikipedia.org/wiki/DNA" TargetMode="External"/><Relationship Id="rId17" Type="http://schemas.openxmlformats.org/officeDocument/2006/relationships/hyperlink" Target="http://en.wikipedia.org/wiki/Hypocalcemia" TargetMode="External"/><Relationship Id="rId25" Type="http://schemas.openxmlformats.org/officeDocument/2006/relationships/hyperlink" Target="http://en.wikipedia.org/wiki/Rhabdomyolysis#cite_note-Ropper-12" TargetMode="External"/><Relationship Id="rId33" Type="http://schemas.openxmlformats.org/officeDocument/2006/relationships/hyperlink" Target="http://en.wikipedia.org/wiki/Vitamin_D" TargetMode="External"/><Relationship Id="rId2" Type="http://schemas.openxmlformats.org/officeDocument/2006/relationships/slide" Target="../slides/slide2.xml"/><Relationship Id="rId16" Type="http://schemas.openxmlformats.org/officeDocument/2006/relationships/hyperlink" Target="http://en.wikipedia.org/wiki/Cardiac_dysrhythmia" TargetMode="External"/><Relationship Id="rId20" Type="http://schemas.openxmlformats.org/officeDocument/2006/relationships/hyperlink" Target="http://en.wikipedia.org/wiki/Rhabdomyolysis#cite_note-Elsayed-7" TargetMode="External"/><Relationship Id="rId29" Type="http://schemas.openxmlformats.org/officeDocument/2006/relationships/hyperlink" Target="http://en.wikipedia.org/wiki/Urinary_cast" TargetMode="External"/><Relationship Id="rId1" Type="http://schemas.openxmlformats.org/officeDocument/2006/relationships/notesMaster" Target="../notesMasters/notesMaster1.xml"/><Relationship Id="rId6" Type="http://schemas.openxmlformats.org/officeDocument/2006/relationships/hyperlink" Target="http://en.wikipedia.org/wiki/Heme" TargetMode="External"/><Relationship Id="rId11" Type="http://schemas.openxmlformats.org/officeDocument/2006/relationships/hyperlink" Target="http://en.wikipedia.org/wiki/Purine" TargetMode="External"/><Relationship Id="rId24" Type="http://schemas.openxmlformats.org/officeDocument/2006/relationships/hyperlink" Target="http://en.wikipedia.org/wiki/Gram_per_litre" TargetMode="External"/><Relationship Id="rId32" Type="http://schemas.openxmlformats.org/officeDocument/2006/relationships/hyperlink" Target="http://en.wikipedia.org/wiki/Glomerular_filtration_rate" TargetMode="External"/><Relationship Id="rId37" Type="http://schemas.openxmlformats.org/officeDocument/2006/relationships/hyperlink" Target="http://en.wikipedia.org/wiki/Special:BookSources/0-07-141620-X" TargetMode="External"/><Relationship Id="rId5" Type="http://schemas.openxmlformats.org/officeDocument/2006/relationships/hyperlink" Target="http://en.wikipedia.org/wiki/Phosphate" TargetMode="External"/><Relationship Id="rId15" Type="http://schemas.openxmlformats.org/officeDocument/2006/relationships/hyperlink" Target="http://en.wikipedia.org/wiki/Hyperkalemia" TargetMode="External"/><Relationship Id="rId23" Type="http://schemas.openxmlformats.org/officeDocument/2006/relationships/hyperlink" Target="http://en.wikipedia.org/wiki/Blood_plasma" TargetMode="External"/><Relationship Id="rId28" Type="http://schemas.openxmlformats.org/officeDocument/2006/relationships/hyperlink" Target="http://en.wikipedia.org/wiki/Nephron" TargetMode="External"/><Relationship Id="rId36" Type="http://schemas.openxmlformats.org/officeDocument/2006/relationships/hyperlink" Target="http://en.wikipedia.org/wiki/International_Standard_Book_Number" TargetMode="External"/><Relationship Id="rId10" Type="http://schemas.openxmlformats.org/officeDocument/2006/relationships/hyperlink" Target="http://en.wikipedia.org/wiki/Uric_acid" TargetMode="External"/><Relationship Id="rId19" Type="http://schemas.openxmlformats.org/officeDocument/2006/relationships/hyperlink" Target="http://en.wikipedia.org/wiki/Rhabdomyolysis#cite_note-Bosch-2" TargetMode="External"/><Relationship Id="rId31" Type="http://schemas.openxmlformats.org/officeDocument/2006/relationships/hyperlink" Target="http://en.wikipedia.org/wiki/Acute_tubular_necrosis" TargetMode="External"/><Relationship Id="rId4" Type="http://schemas.openxmlformats.org/officeDocument/2006/relationships/hyperlink" Target="http://en.wikipedia.org/wiki/Compartment_syndrome" TargetMode="External"/><Relationship Id="rId9" Type="http://schemas.openxmlformats.org/officeDocument/2006/relationships/hyperlink" Target="http://en.wikipedia.org/wiki/Creatine_kinase" TargetMode="External"/><Relationship Id="rId14" Type="http://schemas.openxmlformats.org/officeDocument/2006/relationships/hyperlink" Target="http://en.wikipedia.org/wiki/Rhabdomyolysis#cite_note-Vanholder2000-3" TargetMode="External"/><Relationship Id="rId22" Type="http://schemas.openxmlformats.org/officeDocument/2006/relationships/hyperlink" Target="http://en.wikipedia.org/wiki/Myoglobinuria" TargetMode="External"/><Relationship Id="rId27" Type="http://schemas.openxmlformats.org/officeDocument/2006/relationships/hyperlink" Target="http://en.wikipedia.org/wiki/Tamm-Horsfall_protein" TargetMode="External"/><Relationship Id="rId30" Type="http://schemas.openxmlformats.org/officeDocument/2006/relationships/hyperlink" Target="http://en.wikipedia.org/wiki/Vasoconstriction" TargetMode="External"/><Relationship Id="rId35" Type="http://schemas.openxmlformats.org/officeDocument/2006/relationships/hyperlink" Target="http://dx.doi.org/10.1036/007146971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Adverse_drug_reactio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en.wikipedia.org/w/index.php?title=Naranjo_algorithm&amp;action=edit&amp;section=1" TargetMode="External"/><Relationship Id="rId4" Type="http://schemas.openxmlformats.org/officeDocument/2006/relationships/hyperlink" Target="http://en.wikipedia.org/wiki/Dru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Dru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ontent.onlinejacc.org/article.aspx?articleid=155520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content.onlinejacc.org/article.aspx?articleid=1555209"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rotein"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en.wikipedia.org/wiki/Gen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www.territorioscuola.com/wiki/?title=Endurance" TargetMode="External"/><Relationship Id="rId3" Type="http://schemas.openxmlformats.org/officeDocument/2006/relationships/hyperlink" Target="http://www.territorioscuola.com/wiki/?title=Mitochondria" TargetMode="External"/><Relationship Id="rId7" Type="http://schemas.openxmlformats.org/officeDocument/2006/relationships/hyperlink" Target="http://www.territorioscuola.com/wiki/?title=Capillary" TargetMode="External"/><Relationship Id="rId12" Type="http://schemas.openxmlformats.org/officeDocument/2006/relationships/hyperlink" Target="http://www.territorioscuola.com/wiki/?title=Sprinting"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www.territorioscuola.com/wiki/?title=Aerobic_metabolism" TargetMode="External"/><Relationship Id="rId11" Type="http://schemas.openxmlformats.org/officeDocument/2006/relationships/hyperlink" Target="http://www.territorioscuola.com/wiki/?title=Weightlifting" TargetMode="External"/><Relationship Id="rId5" Type="http://schemas.openxmlformats.org/officeDocument/2006/relationships/hyperlink" Target="http://www.territorioscuola.com/wiki/?title=Myoglobin" TargetMode="External"/><Relationship Id="rId10" Type="http://schemas.openxmlformats.org/officeDocument/2006/relationships/hyperlink" Target="http://www.territorioscuola.com/wiki/?title=Lactic_acid" TargetMode="External"/><Relationship Id="rId4" Type="http://schemas.openxmlformats.org/officeDocument/2006/relationships/hyperlink" Target="http://www.territorioscuola.com/wiki/?title=Oxygen" TargetMode="External"/><Relationship Id="rId9" Type="http://schemas.openxmlformats.org/officeDocument/2006/relationships/hyperlink" Target="http://www.territorioscuola.com/wiki/?title=Marathon_(sport)"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www.territorioscuola.com/wiki/?title=Endurance" TargetMode="External"/><Relationship Id="rId3" Type="http://schemas.openxmlformats.org/officeDocument/2006/relationships/hyperlink" Target="http://www.territorioscuola.com/wiki/?title=Mitochondria" TargetMode="External"/><Relationship Id="rId7" Type="http://schemas.openxmlformats.org/officeDocument/2006/relationships/hyperlink" Target="http://www.territorioscuola.com/wiki/?title=Capillary" TargetMode="External"/><Relationship Id="rId12" Type="http://schemas.openxmlformats.org/officeDocument/2006/relationships/hyperlink" Target="http://www.territorioscuola.com/wiki/?title=Sprinting"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www.territorioscuola.com/wiki/?title=Aerobic_metabolism" TargetMode="External"/><Relationship Id="rId11" Type="http://schemas.openxmlformats.org/officeDocument/2006/relationships/hyperlink" Target="http://www.territorioscuola.com/wiki/?title=Weightlifting" TargetMode="External"/><Relationship Id="rId5" Type="http://schemas.openxmlformats.org/officeDocument/2006/relationships/hyperlink" Target="http://www.territorioscuola.com/wiki/?title=Myoglobin" TargetMode="External"/><Relationship Id="rId10" Type="http://schemas.openxmlformats.org/officeDocument/2006/relationships/hyperlink" Target="http://www.territorioscuola.com/wiki/?title=Lactic_acid" TargetMode="External"/><Relationship Id="rId4" Type="http://schemas.openxmlformats.org/officeDocument/2006/relationships/hyperlink" Target="http://www.territorioscuola.com/wiki/?title=Oxygen" TargetMode="External"/><Relationship Id="rId9" Type="http://schemas.openxmlformats.org/officeDocument/2006/relationships/hyperlink" Target="http://www.territorioscuola.com/wiki/?title=Marathon_(sport)"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ncbi.nlm.nih.gov/bookshelf/?book=gene&amp;part=glossary&amp;rendertype=def-item&amp;id=mutation"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www.ncbi.nlm.nih.gov/bookshelf/br.fcgi?book=gene&amp;part=cftd&amp;rendertype=figure&amp;id=cftd.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en.wikipedia.org/wiki/Cytoskeleton" TargetMode="External"/><Relationship Id="rId3" Type="http://schemas.openxmlformats.org/officeDocument/2006/relationships/hyperlink" Target="http://en.wikipedia.org/wiki/Cell_membrane" TargetMode="External"/><Relationship Id="rId7" Type="http://schemas.openxmlformats.org/officeDocument/2006/relationships/hyperlink" Target="http://en.wikipedia.org/wiki/Dystrophin"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en.wikipedia.org/wiki/Muscular_dystrophy" TargetMode="External"/><Relationship Id="rId11" Type="http://schemas.openxmlformats.org/officeDocument/2006/relationships/hyperlink" Target="http://en.wikipedia.org/wiki/Calpain" TargetMode="External"/><Relationship Id="rId5" Type="http://schemas.openxmlformats.org/officeDocument/2006/relationships/hyperlink" Target="http://en.wikipedia.org/wiki/Plasma_membrane" TargetMode="External"/><Relationship Id="rId10" Type="http://schemas.openxmlformats.org/officeDocument/2006/relationships/hyperlink" Target="http://en.wikipedia.org/wiki/Calcium_ion" TargetMode="External"/><Relationship Id="rId4" Type="http://schemas.openxmlformats.org/officeDocument/2006/relationships/hyperlink" Target="#cite_note-0"/><Relationship Id="rId9" Type="http://schemas.openxmlformats.org/officeDocument/2006/relationships/hyperlink" Target="http://en.wikipedia.org/wiki/Calcium_channel"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medscape.com/viewarticle/577980"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as.webmd.com/event.ng/Type=click&amp;FlightID=398716&amp;AdID=770564&amp;TargetID=114703&amp;Values=60,72,81,90,145,150,205,208,229,234,236,249,308,309,357,427,662,1469,1474,1963,2019,2183,3173,3175,3187,3417,3436,3443,6837,7159,12181,13062,13858,14127,14128,14130,15191,16013,18257,20184,20835,24347,24389,25586,26086,26513,27263,31795,31899,31913,31922,43128,49066,49544,49694,51034,51163,52316,53348,53648,53726,53875,54338,54474,55409,55967&amp;Redirect=http:/www.medscape.com/infosite/oncologyforum/article-2?src=ad_txt"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swollen, inflamed muscle may directly compress structures in the same </a:t>
            </a:r>
            <a:r>
              <a:rPr lang="en-US" sz="1200" b="0" i="0" u="none" strike="noStrike" kern="1200" dirty="0" err="1" smtClean="0">
                <a:solidFill>
                  <a:schemeClr val="tx1"/>
                </a:solidFill>
                <a:effectLst/>
                <a:latin typeface="+mn-lt"/>
                <a:ea typeface="+mn-ea"/>
                <a:cs typeface="+mn-cs"/>
                <a:hlinkClick r:id="rId3" tooltip="Fascial compartment"/>
              </a:rPr>
              <a:t>fascial</a:t>
            </a:r>
            <a:r>
              <a:rPr lang="en-US" sz="1200" b="0" i="0" u="none" strike="noStrike" kern="1200" dirty="0" smtClean="0">
                <a:solidFill>
                  <a:schemeClr val="tx1"/>
                </a:solidFill>
                <a:effectLst/>
                <a:latin typeface="+mn-lt"/>
                <a:ea typeface="+mn-ea"/>
                <a:cs typeface="+mn-cs"/>
                <a:hlinkClick r:id="rId3" tooltip="Fascial compartment"/>
              </a:rPr>
              <a:t> compartment</a:t>
            </a:r>
            <a:r>
              <a:rPr lang="en-US" sz="1200" b="0" i="0" kern="1200" dirty="0" smtClean="0">
                <a:solidFill>
                  <a:schemeClr val="tx1"/>
                </a:solidFill>
                <a:effectLst/>
                <a:latin typeface="+mn-lt"/>
                <a:ea typeface="+mn-ea"/>
                <a:cs typeface="+mn-cs"/>
              </a:rPr>
              <a:t>, causing </a:t>
            </a:r>
            <a:r>
              <a:rPr lang="en-US" sz="1200" b="0" i="0" u="none" strike="noStrike" kern="1200" dirty="0" smtClean="0">
                <a:solidFill>
                  <a:schemeClr val="tx1"/>
                </a:solidFill>
                <a:effectLst/>
                <a:latin typeface="+mn-lt"/>
                <a:ea typeface="+mn-ea"/>
                <a:cs typeface="+mn-cs"/>
                <a:hlinkClick r:id="rId4" tooltip="Compartment syndrome"/>
              </a:rPr>
              <a:t>compartment syndrome</a:t>
            </a:r>
            <a:r>
              <a:rPr lang="en-US" sz="1200" b="0" i="0" kern="1200" dirty="0" smtClean="0">
                <a:solidFill>
                  <a:schemeClr val="tx1"/>
                </a:solidFill>
                <a:effectLst/>
                <a:latin typeface="+mn-lt"/>
                <a:ea typeface="+mn-ea"/>
                <a:cs typeface="+mn-cs"/>
              </a:rPr>
              <a:t>. The swelling may also further compromise blood supply into the area. Finally, destroyed muscle cells release potassium ions, </a:t>
            </a:r>
            <a:r>
              <a:rPr lang="en-US" sz="1200" b="0" i="0" u="none" strike="noStrike" kern="1200" dirty="0" smtClean="0">
                <a:solidFill>
                  <a:schemeClr val="tx1"/>
                </a:solidFill>
                <a:effectLst/>
                <a:latin typeface="+mn-lt"/>
                <a:ea typeface="+mn-ea"/>
                <a:cs typeface="+mn-cs"/>
                <a:hlinkClick r:id="rId5" tooltip="Phosphate"/>
              </a:rPr>
              <a:t>phosphate</a:t>
            </a:r>
            <a:r>
              <a:rPr lang="en-US" sz="1200" b="0" i="0" kern="1200" dirty="0" smtClean="0">
                <a:solidFill>
                  <a:schemeClr val="tx1"/>
                </a:solidFill>
                <a:effectLst/>
                <a:latin typeface="+mn-lt"/>
                <a:ea typeface="+mn-ea"/>
                <a:cs typeface="+mn-cs"/>
              </a:rPr>
              <a:t> ions, the </a:t>
            </a:r>
            <a:r>
              <a:rPr lang="en-US" sz="1200" b="0" i="0" u="none" strike="noStrike" kern="1200" dirty="0" err="1" smtClean="0">
                <a:solidFill>
                  <a:schemeClr val="tx1"/>
                </a:solidFill>
                <a:effectLst/>
                <a:latin typeface="+mn-lt"/>
                <a:ea typeface="+mn-ea"/>
                <a:cs typeface="+mn-cs"/>
                <a:hlinkClick r:id="rId6" tooltip="Heme"/>
              </a:rPr>
              <a:t>heme</a:t>
            </a:r>
            <a:r>
              <a:rPr lang="en-US" sz="1200" b="0" i="0" kern="1200" dirty="0" smtClean="0">
                <a:solidFill>
                  <a:schemeClr val="tx1"/>
                </a:solidFill>
                <a:effectLst/>
                <a:latin typeface="+mn-lt"/>
                <a:ea typeface="+mn-ea"/>
                <a:cs typeface="+mn-cs"/>
              </a:rPr>
              <a:t>-containing protein </a:t>
            </a:r>
            <a:r>
              <a:rPr lang="en-US" sz="1200" b="0" i="0" u="none" strike="noStrike" kern="1200" dirty="0" smtClean="0">
                <a:solidFill>
                  <a:schemeClr val="tx1"/>
                </a:solidFill>
                <a:effectLst/>
                <a:latin typeface="+mn-lt"/>
                <a:ea typeface="+mn-ea"/>
                <a:cs typeface="+mn-cs"/>
                <a:hlinkClick r:id="rId7" tooltip="Myoglobin"/>
              </a:rPr>
              <a:t>myoglobin</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8" tooltip="Enzyme"/>
              </a:rPr>
              <a:t>enzyme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9" tooltip="Creatine kinase"/>
              </a:rPr>
              <a:t>creatine</a:t>
            </a:r>
            <a:r>
              <a:rPr lang="en-US" sz="1200" b="0" i="0" u="none" strike="noStrike" kern="1200" dirty="0" smtClean="0">
                <a:solidFill>
                  <a:schemeClr val="tx1"/>
                </a:solidFill>
                <a:effectLst/>
                <a:latin typeface="+mn-lt"/>
                <a:ea typeface="+mn-ea"/>
                <a:cs typeface="+mn-cs"/>
                <a:hlinkClick r:id="rId9" tooltip="Creatine kinase"/>
              </a:rPr>
              <a:t> kinase</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0" tooltip="Uric acid"/>
              </a:rPr>
              <a:t>uric acid</a:t>
            </a:r>
            <a:r>
              <a:rPr lang="en-US" sz="1200" b="0" i="0" kern="1200" dirty="0" smtClean="0">
                <a:solidFill>
                  <a:schemeClr val="tx1"/>
                </a:solidFill>
                <a:effectLst/>
                <a:latin typeface="+mn-lt"/>
                <a:ea typeface="+mn-ea"/>
                <a:cs typeface="+mn-cs"/>
              </a:rPr>
              <a:t> (a breakdown product of </a:t>
            </a:r>
            <a:r>
              <a:rPr lang="en-US" sz="1200" b="0" i="0" u="none" strike="noStrike" kern="1200" dirty="0" smtClean="0">
                <a:solidFill>
                  <a:schemeClr val="tx1"/>
                </a:solidFill>
                <a:effectLst/>
                <a:latin typeface="+mn-lt"/>
                <a:ea typeface="+mn-ea"/>
                <a:cs typeface="+mn-cs"/>
                <a:hlinkClick r:id="rId11" tooltip="Purine"/>
              </a:rPr>
              <a:t>purines</a:t>
            </a:r>
            <a:r>
              <a:rPr lang="en-US" sz="1200" b="0" i="0" kern="1200" dirty="0" smtClean="0">
                <a:solidFill>
                  <a:schemeClr val="tx1"/>
                </a:solidFill>
                <a:effectLst/>
                <a:latin typeface="+mn-lt"/>
                <a:ea typeface="+mn-ea"/>
                <a:cs typeface="+mn-cs"/>
              </a:rPr>
              <a:t> from </a:t>
            </a:r>
            <a:r>
              <a:rPr lang="en-US" sz="1200" b="0" i="0" u="none" strike="noStrike" kern="1200" dirty="0" smtClean="0">
                <a:solidFill>
                  <a:schemeClr val="tx1"/>
                </a:solidFill>
                <a:effectLst/>
                <a:latin typeface="+mn-lt"/>
                <a:ea typeface="+mn-ea"/>
                <a:cs typeface="+mn-cs"/>
                <a:hlinkClick r:id="rId12" tooltip="DNA"/>
              </a:rPr>
              <a:t>DNA</a:t>
            </a:r>
            <a:r>
              <a:rPr lang="en-US" sz="1200" b="0" i="0" kern="1200" dirty="0" smtClean="0">
                <a:solidFill>
                  <a:schemeClr val="tx1"/>
                </a:solidFill>
                <a:effectLst/>
                <a:latin typeface="+mn-lt"/>
                <a:ea typeface="+mn-ea"/>
                <a:cs typeface="+mn-cs"/>
              </a:rPr>
              <a:t>) into the blood. Activation of the coagulation system may precipitate </a:t>
            </a:r>
            <a:r>
              <a:rPr lang="en-US" sz="1200" b="0" i="0" u="none" strike="noStrike" kern="1200" dirty="0" smtClean="0">
                <a:solidFill>
                  <a:schemeClr val="tx1"/>
                </a:solidFill>
                <a:effectLst/>
                <a:latin typeface="+mn-lt"/>
                <a:ea typeface="+mn-ea"/>
                <a:cs typeface="+mn-cs"/>
                <a:hlinkClick r:id="rId13" tooltip="Disseminated intravascular coagulation"/>
              </a:rPr>
              <a:t>disseminated intravascular coagulation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4"/>
              </a:rPr>
              <a:t>[3]</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5" tooltip="Hyperkalemia"/>
              </a:rPr>
              <a:t>High potassium levels</a:t>
            </a:r>
            <a:r>
              <a:rPr lang="en-US" sz="1200" b="0" i="0" kern="1200" dirty="0" smtClean="0">
                <a:solidFill>
                  <a:schemeClr val="tx1"/>
                </a:solidFill>
                <a:effectLst/>
                <a:latin typeface="+mn-lt"/>
                <a:ea typeface="+mn-ea"/>
                <a:cs typeface="+mn-cs"/>
              </a:rPr>
              <a:t> may lead to potentially fatal </a:t>
            </a:r>
            <a:r>
              <a:rPr lang="en-US" sz="1200" b="0" i="0" u="none" strike="noStrike" kern="1200" dirty="0" smtClean="0">
                <a:solidFill>
                  <a:schemeClr val="tx1"/>
                </a:solidFill>
                <a:effectLst/>
                <a:latin typeface="+mn-lt"/>
                <a:ea typeface="+mn-ea"/>
                <a:cs typeface="+mn-cs"/>
                <a:hlinkClick r:id="rId16" tooltip="Cardiac dysrhythmia"/>
              </a:rPr>
              <a:t>disruptions in heart rhythm</a:t>
            </a:r>
            <a:r>
              <a:rPr lang="en-US" sz="1200" b="0" i="0" kern="1200" dirty="0" smtClean="0">
                <a:solidFill>
                  <a:schemeClr val="tx1"/>
                </a:solidFill>
                <a:effectLst/>
                <a:latin typeface="+mn-lt"/>
                <a:ea typeface="+mn-ea"/>
                <a:cs typeface="+mn-cs"/>
              </a:rPr>
              <a:t>. Phosphate binds to calcium from the circulation, leading to </a:t>
            </a:r>
            <a:r>
              <a:rPr lang="en-US" sz="1200" b="0" i="0" u="none" strike="noStrike" kern="1200" dirty="0" smtClean="0">
                <a:solidFill>
                  <a:schemeClr val="tx1"/>
                </a:solidFill>
                <a:effectLst/>
                <a:latin typeface="+mn-lt"/>
                <a:ea typeface="+mn-ea"/>
                <a:cs typeface="+mn-cs"/>
                <a:hlinkClick r:id="rId17" tooltip="Hypocalcemia"/>
              </a:rPr>
              <a:t>low calcium levels in the blood</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4"/>
              </a:rPr>
              <a:t>[3]</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Rhabdomyolysis</a:t>
            </a:r>
            <a:r>
              <a:rPr lang="en-US" sz="1200" b="0" i="0" kern="1200" dirty="0" smtClean="0">
                <a:solidFill>
                  <a:schemeClr val="tx1"/>
                </a:solidFill>
                <a:effectLst/>
                <a:latin typeface="+mn-lt"/>
                <a:ea typeface="+mn-ea"/>
                <a:cs typeface="+mn-cs"/>
              </a:rPr>
              <a:t> may cause renal failure by several mechanisms. The most important problem is the accumulation of myoglobin in the </a:t>
            </a:r>
            <a:r>
              <a:rPr lang="en-US" sz="1200" b="0" i="0" u="none" strike="noStrike" kern="1200" dirty="0" smtClean="0">
                <a:solidFill>
                  <a:schemeClr val="tx1"/>
                </a:solidFill>
                <a:effectLst/>
                <a:latin typeface="+mn-lt"/>
                <a:ea typeface="+mn-ea"/>
                <a:cs typeface="+mn-cs"/>
                <a:hlinkClick r:id="rId18" tooltip="Nephron"/>
              </a:rPr>
              <a:t>kidney tubules</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9"/>
              </a:rPr>
              <a:t>[2]</a:t>
            </a:r>
            <a:r>
              <a:rPr lang="en-US" sz="1200" b="0" i="0" u="none" strike="noStrike" kern="1200" baseline="30000" dirty="0" smtClean="0">
                <a:solidFill>
                  <a:schemeClr val="tx1"/>
                </a:solidFill>
                <a:effectLst/>
                <a:latin typeface="+mn-lt"/>
                <a:ea typeface="+mn-ea"/>
                <a:cs typeface="+mn-cs"/>
                <a:hlinkClick r:id="rId14"/>
              </a:rPr>
              <a:t>[3]</a:t>
            </a:r>
            <a:r>
              <a:rPr lang="en-US" sz="1200" b="0" i="0" u="none" strike="noStrike" kern="1200" baseline="30000" dirty="0" smtClean="0">
                <a:solidFill>
                  <a:schemeClr val="tx1"/>
                </a:solidFill>
                <a:effectLst/>
                <a:latin typeface="+mn-lt"/>
                <a:ea typeface="+mn-ea"/>
                <a:cs typeface="+mn-cs"/>
                <a:hlinkClick r:id="rId20"/>
              </a:rPr>
              <a:t>[7]</a:t>
            </a:r>
            <a:r>
              <a:rPr lang="en-US" sz="1200" b="0" i="0" kern="1200" dirty="0" smtClean="0">
                <a:solidFill>
                  <a:schemeClr val="tx1"/>
                </a:solidFill>
                <a:effectLst/>
                <a:latin typeface="+mn-lt"/>
                <a:ea typeface="+mn-ea"/>
                <a:cs typeface="+mn-cs"/>
              </a:rPr>
              <a:t> Normally, the blood protein </a:t>
            </a:r>
            <a:r>
              <a:rPr lang="en-US" sz="1200" b="0" i="0" u="none" strike="noStrike" kern="1200" dirty="0" err="1" smtClean="0">
                <a:solidFill>
                  <a:schemeClr val="tx1"/>
                </a:solidFill>
                <a:effectLst/>
                <a:latin typeface="+mn-lt"/>
                <a:ea typeface="+mn-ea"/>
                <a:cs typeface="+mn-cs"/>
                <a:hlinkClick r:id="rId21" tooltip="Haptoglobin"/>
              </a:rPr>
              <a:t>haptoglobin</a:t>
            </a:r>
            <a:r>
              <a:rPr lang="en-US" sz="1200" b="0" i="0" kern="1200" dirty="0" smtClean="0">
                <a:solidFill>
                  <a:schemeClr val="tx1"/>
                </a:solidFill>
                <a:effectLst/>
                <a:latin typeface="+mn-lt"/>
                <a:ea typeface="+mn-ea"/>
                <a:cs typeface="+mn-cs"/>
              </a:rPr>
              <a:t> binds circulating myoglobin and other </a:t>
            </a:r>
            <a:r>
              <a:rPr lang="en-US" sz="1200" b="0" i="0" kern="1200" dirty="0" err="1" smtClean="0">
                <a:solidFill>
                  <a:schemeClr val="tx1"/>
                </a:solidFill>
                <a:effectLst/>
                <a:latin typeface="+mn-lt"/>
                <a:ea typeface="+mn-ea"/>
                <a:cs typeface="+mn-cs"/>
              </a:rPr>
              <a:t>heme</a:t>
            </a:r>
            <a:r>
              <a:rPr lang="en-US" sz="1200" b="0" i="0" kern="1200" dirty="0" smtClean="0">
                <a:solidFill>
                  <a:schemeClr val="tx1"/>
                </a:solidFill>
                <a:effectLst/>
                <a:latin typeface="+mn-lt"/>
                <a:ea typeface="+mn-ea"/>
                <a:cs typeface="+mn-cs"/>
              </a:rPr>
              <a:t>-containing substances, but in </a:t>
            </a:r>
            <a:r>
              <a:rPr lang="en-US" sz="1200" b="0" i="0" kern="1200" dirty="0" err="1" smtClean="0">
                <a:solidFill>
                  <a:schemeClr val="tx1"/>
                </a:solidFill>
                <a:effectLst/>
                <a:latin typeface="+mn-lt"/>
                <a:ea typeface="+mn-ea"/>
                <a:cs typeface="+mn-cs"/>
              </a:rPr>
              <a:t>rhabdomyolysis</a:t>
            </a:r>
            <a:r>
              <a:rPr lang="en-US" sz="1200" b="0" i="0" kern="1200" dirty="0" smtClean="0">
                <a:solidFill>
                  <a:schemeClr val="tx1"/>
                </a:solidFill>
                <a:effectLst/>
                <a:latin typeface="+mn-lt"/>
                <a:ea typeface="+mn-ea"/>
                <a:cs typeface="+mn-cs"/>
              </a:rPr>
              <a:t> the quantity of myoglobin exceeds the binding capacity of </a:t>
            </a:r>
            <a:r>
              <a:rPr lang="en-US" sz="1200" b="0" i="0" kern="1200" dirty="0" err="1" smtClean="0">
                <a:solidFill>
                  <a:schemeClr val="tx1"/>
                </a:solidFill>
                <a:effectLst/>
                <a:latin typeface="+mn-lt"/>
                <a:ea typeface="+mn-ea"/>
                <a:cs typeface="+mn-cs"/>
              </a:rPr>
              <a:t>haptoglobin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20"/>
              </a:rPr>
              <a:t>[7]</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2" tooltip="Myoglobinuria"/>
              </a:rPr>
              <a:t>Myoglobinuria</a:t>
            </a:r>
            <a:r>
              <a:rPr lang="en-US" sz="1200" b="0" i="0" kern="1200" dirty="0" smtClean="0">
                <a:solidFill>
                  <a:schemeClr val="tx1"/>
                </a:solidFill>
                <a:effectLst/>
                <a:latin typeface="+mn-lt"/>
                <a:ea typeface="+mn-ea"/>
                <a:cs typeface="+mn-cs"/>
              </a:rPr>
              <a:t>, the presence of myoglobin in the urine, occurs when the level </a:t>
            </a:r>
            <a:r>
              <a:rPr lang="en-US" sz="1200" b="0" i="0" kern="1200" dirty="0" err="1" smtClean="0">
                <a:solidFill>
                  <a:schemeClr val="tx1"/>
                </a:solidFill>
                <a:effectLst/>
                <a:latin typeface="+mn-lt"/>
                <a:ea typeface="+mn-ea"/>
                <a:cs typeface="+mn-cs"/>
              </a:rPr>
              <a:t>in</a:t>
            </a:r>
            <a:r>
              <a:rPr lang="en-US" sz="1200" b="0" i="0" u="none" strike="noStrike" kern="1200" dirty="0" err="1" smtClean="0">
                <a:solidFill>
                  <a:schemeClr val="tx1"/>
                </a:solidFill>
                <a:effectLst/>
                <a:latin typeface="+mn-lt"/>
                <a:ea typeface="+mn-ea"/>
                <a:cs typeface="+mn-cs"/>
                <a:hlinkClick r:id="rId23" tooltip="Blood plasma"/>
              </a:rPr>
              <a:t>plasma</a:t>
            </a:r>
            <a:r>
              <a:rPr lang="en-US" sz="1200" b="0" i="0" kern="1200" dirty="0" smtClean="0">
                <a:solidFill>
                  <a:schemeClr val="tx1"/>
                </a:solidFill>
                <a:effectLst/>
                <a:latin typeface="+mn-lt"/>
                <a:ea typeface="+mn-ea"/>
                <a:cs typeface="+mn-cs"/>
              </a:rPr>
              <a:t> exceeds 0.5–1.5 </a:t>
            </a:r>
            <a:r>
              <a:rPr lang="en-US" sz="1200" b="0" i="0" u="none" strike="noStrike" kern="1200" dirty="0" smtClean="0">
                <a:solidFill>
                  <a:schemeClr val="tx1"/>
                </a:solidFill>
                <a:effectLst/>
                <a:latin typeface="+mn-lt"/>
                <a:ea typeface="+mn-ea"/>
                <a:cs typeface="+mn-cs"/>
                <a:hlinkClick r:id="rId24" tooltip="Gram per litre"/>
              </a:rPr>
              <a:t>mg/dl</a:t>
            </a:r>
            <a:r>
              <a:rPr lang="en-US" sz="1200" b="0" i="0" kern="1200" dirty="0" smtClean="0">
                <a:solidFill>
                  <a:schemeClr val="tx1"/>
                </a:solidFill>
                <a:effectLst/>
                <a:latin typeface="+mn-lt"/>
                <a:ea typeface="+mn-ea"/>
                <a:cs typeface="+mn-cs"/>
              </a:rPr>
              <a:t>; once plasma levels reach 100 mg/dl, the concentration in the urine becomes sufficient for it to be visibly discolored.</a:t>
            </a:r>
            <a:r>
              <a:rPr lang="en-US" sz="1200" b="0" i="0" u="none" strike="noStrike" kern="1200" baseline="30000" dirty="0" smtClean="0">
                <a:solidFill>
                  <a:schemeClr val="tx1"/>
                </a:solidFill>
                <a:effectLst/>
                <a:latin typeface="+mn-lt"/>
                <a:ea typeface="+mn-ea"/>
                <a:cs typeface="+mn-cs"/>
                <a:hlinkClick r:id="rId19"/>
              </a:rPr>
              <a:t>[2]</a:t>
            </a:r>
            <a:r>
              <a:rPr lang="en-US" sz="1200" b="0" i="0" kern="1200" dirty="0" smtClean="0">
                <a:solidFill>
                  <a:schemeClr val="tx1"/>
                </a:solidFill>
                <a:effectLst/>
                <a:latin typeface="+mn-lt"/>
                <a:ea typeface="+mn-ea"/>
                <a:cs typeface="+mn-cs"/>
              </a:rPr>
              <a:t> About 200 grams of muscle needs to be destroyed for visible </a:t>
            </a:r>
            <a:r>
              <a:rPr lang="en-US" sz="1200" b="0" i="0" kern="1200" dirty="0" err="1" smtClean="0">
                <a:solidFill>
                  <a:schemeClr val="tx1"/>
                </a:solidFill>
                <a:effectLst/>
                <a:latin typeface="+mn-lt"/>
                <a:ea typeface="+mn-ea"/>
                <a:cs typeface="+mn-cs"/>
              </a:rPr>
              <a:t>myoglobinuria</a:t>
            </a:r>
            <a:r>
              <a:rPr lang="en-US" sz="1200" b="0" i="0" kern="1200" dirty="0" smtClean="0">
                <a:solidFill>
                  <a:schemeClr val="tx1"/>
                </a:solidFill>
                <a:effectLst/>
                <a:latin typeface="+mn-lt"/>
                <a:ea typeface="+mn-ea"/>
                <a:cs typeface="+mn-cs"/>
              </a:rPr>
              <a:t> to occur.</a:t>
            </a:r>
            <a:r>
              <a:rPr lang="en-US" sz="1200" b="0" i="0" u="none" strike="noStrike" kern="1200" baseline="30000" dirty="0" smtClean="0">
                <a:solidFill>
                  <a:schemeClr val="tx1"/>
                </a:solidFill>
                <a:effectLst/>
                <a:latin typeface="+mn-lt"/>
                <a:ea typeface="+mn-ea"/>
                <a:cs typeface="+mn-cs"/>
                <a:hlinkClick r:id="rId25"/>
              </a:rPr>
              <a:t>[12]</a:t>
            </a:r>
            <a:r>
              <a:rPr lang="en-US" sz="1200" b="0" i="0" kern="1200" dirty="0" smtClean="0">
                <a:solidFill>
                  <a:schemeClr val="tx1"/>
                </a:solidFill>
                <a:effectLst/>
                <a:latin typeface="+mn-lt"/>
                <a:ea typeface="+mn-ea"/>
                <a:cs typeface="+mn-cs"/>
              </a:rPr>
              <a:t> As the kidneys reabsorb more water from the </a:t>
            </a:r>
            <a:r>
              <a:rPr lang="en-US" sz="1200" b="0" i="0" u="none" strike="noStrike" kern="1200" dirty="0" smtClean="0">
                <a:solidFill>
                  <a:schemeClr val="tx1"/>
                </a:solidFill>
                <a:effectLst/>
                <a:latin typeface="+mn-lt"/>
                <a:ea typeface="+mn-ea"/>
                <a:cs typeface="+mn-cs"/>
                <a:hlinkClick r:id="rId26" tooltip="wikt:filtrate"/>
              </a:rPr>
              <a:t>filtrate</a:t>
            </a:r>
            <a:r>
              <a:rPr lang="en-US" sz="1200" b="0" i="0" kern="1200" dirty="0" smtClean="0">
                <a:solidFill>
                  <a:schemeClr val="tx1"/>
                </a:solidFill>
                <a:effectLst/>
                <a:latin typeface="+mn-lt"/>
                <a:ea typeface="+mn-ea"/>
                <a:cs typeface="+mn-cs"/>
              </a:rPr>
              <a:t>, myoglobin interacts with </a:t>
            </a:r>
            <a:r>
              <a:rPr lang="en-US" sz="1200" b="0" i="0" u="none" strike="noStrike" kern="1200" dirty="0" smtClean="0">
                <a:solidFill>
                  <a:schemeClr val="tx1"/>
                </a:solidFill>
                <a:effectLst/>
                <a:latin typeface="+mn-lt"/>
                <a:ea typeface="+mn-ea"/>
                <a:cs typeface="+mn-cs"/>
                <a:hlinkClick r:id="rId27" tooltip="Tamm-Horsfall protein"/>
              </a:rPr>
              <a:t>Tamm–</a:t>
            </a:r>
            <a:r>
              <a:rPr lang="en-US" sz="1200" b="0" i="0" u="none" strike="noStrike" kern="1200" dirty="0" err="1" smtClean="0">
                <a:solidFill>
                  <a:schemeClr val="tx1"/>
                </a:solidFill>
                <a:effectLst/>
                <a:latin typeface="+mn-lt"/>
                <a:ea typeface="+mn-ea"/>
                <a:cs typeface="+mn-cs"/>
                <a:hlinkClick r:id="rId27" tooltip="Tamm-Horsfall protein"/>
              </a:rPr>
              <a:t>Horsfall</a:t>
            </a:r>
            <a:r>
              <a:rPr lang="en-US" sz="1200" b="0" i="0" u="none" strike="noStrike" kern="1200" dirty="0" smtClean="0">
                <a:solidFill>
                  <a:schemeClr val="tx1"/>
                </a:solidFill>
                <a:effectLst/>
                <a:latin typeface="+mn-lt"/>
                <a:ea typeface="+mn-ea"/>
                <a:cs typeface="+mn-cs"/>
                <a:hlinkClick r:id="rId27" tooltip="Tamm-Horsfall protein"/>
              </a:rPr>
              <a:t> protein</a:t>
            </a:r>
            <a:r>
              <a:rPr lang="en-US" sz="1200" b="0" i="0" kern="1200" dirty="0" smtClean="0">
                <a:solidFill>
                  <a:schemeClr val="tx1"/>
                </a:solidFill>
                <a:effectLst/>
                <a:latin typeface="+mn-lt"/>
                <a:ea typeface="+mn-ea"/>
                <a:cs typeface="+mn-cs"/>
              </a:rPr>
              <a:t> in the </a:t>
            </a:r>
            <a:r>
              <a:rPr lang="en-US" sz="1200" b="0" i="0" u="none" strike="noStrike" kern="1200" dirty="0" smtClean="0">
                <a:solidFill>
                  <a:schemeClr val="tx1"/>
                </a:solidFill>
                <a:effectLst/>
                <a:latin typeface="+mn-lt"/>
                <a:ea typeface="+mn-ea"/>
                <a:cs typeface="+mn-cs"/>
                <a:hlinkClick r:id="rId28" tooltip="Nephron"/>
              </a:rPr>
              <a:t>nephron</a:t>
            </a:r>
            <a:r>
              <a:rPr lang="en-US" sz="1200" b="0" i="0" kern="1200" dirty="0" smtClean="0">
                <a:solidFill>
                  <a:schemeClr val="tx1"/>
                </a:solidFill>
                <a:effectLst/>
                <a:latin typeface="+mn-lt"/>
                <a:ea typeface="+mn-ea"/>
                <a:cs typeface="+mn-cs"/>
              </a:rPr>
              <a:t> to form </a:t>
            </a:r>
            <a:r>
              <a:rPr lang="en-US" sz="1200" b="0" i="0" u="none" strike="noStrike" kern="1200" dirty="0" smtClean="0">
                <a:solidFill>
                  <a:schemeClr val="tx1"/>
                </a:solidFill>
                <a:effectLst/>
                <a:latin typeface="+mn-lt"/>
                <a:ea typeface="+mn-ea"/>
                <a:cs typeface="+mn-cs"/>
                <a:hlinkClick r:id="rId29" tooltip="Urinary cast"/>
              </a:rPr>
              <a:t>casts</a:t>
            </a:r>
            <a:r>
              <a:rPr lang="en-US" sz="1200" b="0" i="0" kern="1200" dirty="0" smtClean="0">
                <a:solidFill>
                  <a:schemeClr val="tx1"/>
                </a:solidFill>
                <a:effectLst/>
                <a:latin typeface="+mn-lt"/>
                <a:ea typeface="+mn-ea"/>
                <a:cs typeface="+mn-cs"/>
              </a:rPr>
              <a:t> (solid aggregates) that obstruct the normal flow of fluid; the condition is worsened further by high levels of uric acid and acidification of the filtrate, which increase cast formation.</a:t>
            </a:r>
            <a:r>
              <a:rPr lang="en-US" sz="1200" b="0" i="0" u="none" strike="noStrike" kern="1200" baseline="30000" dirty="0" smtClean="0">
                <a:solidFill>
                  <a:schemeClr val="tx1"/>
                </a:solidFill>
                <a:effectLst/>
                <a:latin typeface="+mn-lt"/>
                <a:ea typeface="+mn-ea"/>
                <a:cs typeface="+mn-cs"/>
                <a:hlinkClick r:id="rId19"/>
              </a:rPr>
              <a:t>[2]</a:t>
            </a:r>
            <a:r>
              <a:rPr lang="en-US" sz="1200" b="0" i="0" kern="1200" dirty="0" smtClean="0">
                <a:solidFill>
                  <a:schemeClr val="tx1"/>
                </a:solidFill>
                <a:effectLst/>
                <a:latin typeface="+mn-lt"/>
                <a:ea typeface="+mn-ea"/>
                <a:cs typeface="+mn-cs"/>
              </a:rPr>
              <a:t> Iron released from the </a:t>
            </a:r>
            <a:r>
              <a:rPr lang="en-US" sz="1200" b="0" i="0" kern="1200" dirty="0" err="1" smtClean="0">
                <a:solidFill>
                  <a:schemeClr val="tx1"/>
                </a:solidFill>
                <a:effectLst/>
                <a:latin typeface="+mn-lt"/>
                <a:ea typeface="+mn-ea"/>
                <a:cs typeface="+mn-cs"/>
              </a:rPr>
              <a:t>heme</a:t>
            </a:r>
            <a:r>
              <a:rPr lang="en-US" sz="1200" b="0" i="0" kern="1200" dirty="0" smtClean="0">
                <a:solidFill>
                  <a:schemeClr val="tx1"/>
                </a:solidFill>
                <a:effectLst/>
                <a:latin typeface="+mn-lt"/>
                <a:ea typeface="+mn-ea"/>
                <a:cs typeface="+mn-cs"/>
              </a:rPr>
              <a:t> generates reactive oxygen species, damaging the kidney cells. In addition to the </a:t>
            </a:r>
            <a:r>
              <a:rPr lang="en-US" sz="1200" b="0" i="0" kern="1200" dirty="0" err="1" smtClean="0">
                <a:solidFill>
                  <a:schemeClr val="tx1"/>
                </a:solidFill>
                <a:effectLst/>
                <a:latin typeface="+mn-lt"/>
                <a:ea typeface="+mn-ea"/>
                <a:cs typeface="+mn-cs"/>
              </a:rPr>
              <a:t>myoglobinuria</a:t>
            </a:r>
            <a:r>
              <a:rPr lang="en-US" sz="1200" b="0" i="0" kern="1200" dirty="0" smtClean="0">
                <a:solidFill>
                  <a:schemeClr val="tx1"/>
                </a:solidFill>
                <a:effectLst/>
                <a:latin typeface="+mn-lt"/>
                <a:ea typeface="+mn-ea"/>
                <a:cs typeface="+mn-cs"/>
              </a:rPr>
              <a:t>, two other mechanisms contribute to renal impairment: low blood pressure leads </a:t>
            </a:r>
            <a:r>
              <a:rPr lang="en-US" sz="1200" b="0" i="0" kern="1200" dirty="0" err="1" smtClean="0">
                <a:solidFill>
                  <a:schemeClr val="tx1"/>
                </a:solidFill>
                <a:effectLst/>
                <a:latin typeface="+mn-lt"/>
                <a:ea typeface="+mn-ea"/>
                <a:cs typeface="+mn-cs"/>
              </a:rPr>
              <a:t>to</a:t>
            </a:r>
            <a:r>
              <a:rPr lang="en-US" sz="1200" b="0" i="0" u="none" strike="noStrike" kern="1200" dirty="0" err="1" smtClean="0">
                <a:solidFill>
                  <a:schemeClr val="tx1"/>
                </a:solidFill>
                <a:effectLst/>
                <a:latin typeface="+mn-lt"/>
                <a:ea typeface="+mn-ea"/>
                <a:cs typeface="+mn-cs"/>
                <a:hlinkClick r:id="rId30" tooltip="Vasoconstriction"/>
              </a:rPr>
              <a:t>constriction</a:t>
            </a:r>
            <a:r>
              <a:rPr lang="en-US" sz="1200" b="0" i="0" u="none" strike="noStrike" kern="1200" dirty="0" smtClean="0">
                <a:solidFill>
                  <a:schemeClr val="tx1"/>
                </a:solidFill>
                <a:effectLst/>
                <a:latin typeface="+mn-lt"/>
                <a:ea typeface="+mn-ea"/>
                <a:cs typeface="+mn-cs"/>
                <a:hlinkClick r:id="rId30" tooltip="Vasoconstriction"/>
              </a:rPr>
              <a:t> of the blood vessels</a:t>
            </a:r>
            <a:r>
              <a:rPr lang="en-US" sz="1200" b="0" i="0" kern="1200" dirty="0" smtClean="0">
                <a:solidFill>
                  <a:schemeClr val="tx1"/>
                </a:solidFill>
                <a:effectLst/>
                <a:latin typeface="+mn-lt"/>
                <a:ea typeface="+mn-ea"/>
                <a:cs typeface="+mn-cs"/>
              </a:rPr>
              <a:t> and therefore a relative lack of blood flow to the kidney, and finally uric acid may form crystals in the tubules of the kidneys, causing obstruction. Together, these processes lead to </a:t>
            </a:r>
            <a:r>
              <a:rPr lang="en-US" sz="1200" b="0" i="0" u="none" strike="noStrike" kern="1200" dirty="0" smtClean="0">
                <a:solidFill>
                  <a:schemeClr val="tx1"/>
                </a:solidFill>
                <a:effectLst/>
                <a:latin typeface="+mn-lt"/>
                <a:ea typeface="+mn-ea"/>
                <a:cs typeface="+mn-cs"/>
                <a:hlinkClick r:id="rId31" tooltip="Acute tubular necrosis"/>
              </a:rPr>
              <a:t>acute tubular necrosis</a:t>
            </a:r>
            <a:r>
              <a:rPr lang="en-US" sz="1200" b="0" i="0" kern="1200" dirty="0" smtClean="0">
                <a:solidFill>
                  <a:schemeClr val="tx1"/>
                </a:solidFill>
                <a:effectLst/>
                <a:latin typeface="+mn-lt"/>
                <a:ea typeface="+mn-ea"/>
                <a:cs typeface="+mn-cs"/>
              </a:rPr>
              <a:t>, the destruction of the cells of tubules.</a:t>
            </a:r>
            <a:r>
              <a:rPr lang="en-US" sz="1200" b="0" i="0" u="none" strike="noStrike" kern="1200" baseline="30000" dirty="0" smtClean="0">
                <a:solidFill>
                  <a:schemeClr val="tx1"/>
                </a:solidFill>
                <a:effectLst/>
                <a:latin typeface="+mn-lt"/>
                <a:ea typeface="+mn-ea"/>
                <a:cs typeface="+mn-cs"/>
                <a:hlinkClick r:id="rId14"/>
              </a:rPr>
              <a:t>[3]</a:t>
            </a:r>
            <a:r>
              <a:rPr lang="en-US" sz="1200" b="0" i="0" u="none" strike="noStrike" kern="1200" baseline="30000" dirty="0" smtClean="0">
                <a:solidFill>
                  <a:schemeClr val="tx1"/>
                </a:solidFill>
                <a:effectLst/>
                <a:latin typeface="+mn-lt"/>
                <a:ea typeface="+mn-ea"/>
                <a:cs typeface="+mn-cs"/>
                <a:hlinkClick r:id="rId20"/>
              </a:rPr>
              <a:t>[7]</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2" tooltip="Glomerular filtration rate"/>
              </a:rPr>
              <a:t>Glomerular filtration rate</a:t>
            </a:r>
            <a:r>
              <a:rPr lang="en-US" sz="1200" b="0" i="0" kern="1200" dirty="0" smtClean="0">
                <a:solidFill>
                  <a:schemeClr val="tx1"/>
                </a:solidFill>
                <a:effectLst/>
                <a:latin typeface="+mn-lt"/>
                <a:ea typeface="+mn-ea"/>
                <a:cs typeface="+mn-cs"/>
              </a:rPr>
              <a:t> falls and the kidney is unable to perform its normal excretory functions. This causes disruption of electrolyte regulation, leading to a further rise in potassium levels, and interferes with </a:t>
            </a:r>
            <a:r>
              <a:rPr lang="en-US" sz="1200" b="0" i="0" u="none" strike="noStrike" kern="1200" dirty="0" smtClean="0">
                <a:solidFill>
                  <a:schemeClr val="tx1"/>
                </a:solidFill>
                <a:effectLst/>
                <a:latin typeface="+mn-lt"/>
                <a:ea typeface="+mn-ea"/>
                <a:cs typeface="+mn-cs"/>
                <a:hlinkClick r:id="rId33" tooltip="Vitamin D"/>
              </a:rPr>
              <a:t>vitamin D</a:t>
            </a:r>
            <a:r>
              <a:rPr lang="en-US" sz="1200" b="0" i="0" kern="1200" dirty="0" smtClean="0">
                <a:solidFill>
                  <a:schemeClr val="tx1"/>
                </a:solidFill>
                <a:effectLst/>
                <a:latin typeface="+mn-lt"/>
                <a:ea typeface="+mn-ea"/>
                <a:cs typeface="+mn-cs"/>
              </a:rPr>
              <a:t> processing, further worsening the low calcium levels.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12. </a:t>
            </a:r>
            <a:r>
              <a:rPr lang="en-US" sz="1200" b="0" i="0" kern="1200" dirty="0" err="1" smtClean="0">
                <a:solidFill>
                  <a:schemeClr val="tx1"/>
                </a:solidFill>
                <a:effectLst/>
                <a:latin typeface="+mn-lt"/>
                <a:ea typeface="+mn-ea"/>
                <a:cs typeface="+mn-cs"/>
              </a:rPr>
              <a:t>Ropper</a:t>
            </a:r>
            <a:r>
              <a:rPr lang="en-US" sz="1200" b="0" i="0" kern="1200" dirty="0" smtClean="0">
                <a:solidFill>
                  <a:schemeClr val="tx1"/>
                </a:solidFill>
                <a:effectLst/>
                <a:latin typeface="+mn-lt"/>
                <a:ea typeface="+mn-ea"/>
                <a:cs typeface="+mn-cs"/>
              </a:rPr>
              <a:t> AH, Brown RH (2005). "45: </a:t>
            </a:r>
            <a:r>
              <a:rPr lang="en-US" sz="1200" b="0" i="0" kern="1200" dirty="0" err="1" smtClean="0">
                <a:solidFill>
                  <a:schemeClr val="tx1"/>
                </a:solidFill>
                <a:effectLst/>
                <a:latin typeface="+mn-lt"/>
                <a:ea typeface="+mn-ea"/>
                <a:cs typeface="+mn-cs"/>
              </a:rPr>
              <a:t>Electrophysiologic</a:t>
            </a:r>
            <a:r>
              <a:rPr lang="en-US" sz="1200" b="0" i="0" kern="1200" dirty="0" smtClean="0">
                <a:solidFill>
                  <a:schemeClr val="tx1"/>
                </a:solidFill>
                <a:effectLst/>
                <a:latin typeface="+mn-lt"/>
                <a:ea typeface="+mn-ea"/>
                <a:cs typeface="+mn-cs"/>
              </a:rPr>
              <a:t> and laboratory aids in the diagnosis of neuromuscular disease". In </a:t>
            </a:r>
            <a:r>
              <a:rPr lang="en-US" sz="1200" b="0" i="0" kern="1200" dirty="0" err="1" smtClean="0">
                <a:solidFill>
                  <a:schemeClr val="tx1"/>
                </a:solidFill>
                <a:effectLst/>
                <a:latin typeface="+mn-lt"/>
                <a:ea typeface="+mn-ea"/>
                <a:cs typeface="+mn-cs"/>
              </a:rPr>
              <a:t>Ropper</a:t>
            </a:r>
            <a:r>
              <a:rPr lang="en-US" sz="1200" b="0" i="0" kern="1200" dirty="0" smtClean="0">
                <a:solidFill>
                  <a:schemeClr val="tx1"/>
                </a:solidFill>
                <a:effectLst/>
                <a:latin typeface="+mn-lt"/>
                <a:ea typeface="+mn-ea"/>
                <a:cs typeface="+mn-cs"/>
              </a:rPr>
              <a:t> AH, Brown RH. </a:t>
            </a:r>
            <a:r>
              <a:rPr lang="en-US" sz="1200" b="0" i="1" kern="1200" dirty="0" smtClean="0">
                <a:solidFill>
                  <a:schemeClr val="tx1"/>
                </a:solidFill>
                <a:effectLst/>
                <a:latin typeface="+mn-lt"/>
                <a:ea typeface="+mn-ea"/>
                <a:cs typeface="+mn-cs"/>
              </a:rPr>
              <a:t>Adams and Victor's Principles of Neurology</a:t>
            </a:r>
            <a:r>
              <a:rPr lang="en-US" sz="1200" b="0" i="0" kern="1200" dirty="0" smtClean="0">
                <a:solidFill>
                  <a:schemeClr val="tx1"/>
                </a:solidFill>
                <a:effectLst/>
                <a:latin typeface="+mn-lt"/>
                <a:ea typeface="+mn-ea"/>
                <a:cs typeface="+mn-cs"/>
              </a:rPr>
              <a:t> (8th ed.). New York: McGraw-Hill Professional. pp. 1092–1109.</a:t>
            </a:r>
            <a:r>
              <a:rPr lang="en-US" sz="1200" b="0" i="0" u="none" strike="noStrike" kern="1200" dirty="0" smtClean="0">
                <a:solidFill>
                  <a:schemeClr val="tx1"/>
                </a:solidFill>
                <a:effectLst/>
                <a:latin typeface="+mn-lt"/>
                <a:ea typeface="+mn-ea"/>
                <a:cs typeface="+mn-cs"/>
                <a:hlinkClick r:id="rId34" tooltip="Digital object identifier"/>
              </a:rPr>
              <a:t>doi</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35"/>
              </a:rPr>
              <a:t>10.1036/0071469710</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6" tooltip="International Standard Book Number"/>
              </a:rPr>
              <a:t>ISBN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7" tooltip="Special:BookSources/0-07-141620-X"/>
              </a:rPr>
              <a:t>0-07-141620-X</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7905C93-DA75-41FC-A090-6BCFAB63FD9F}" type="slidenum">
              <a:rPr lang="en-US" smtClean="0"/>
              <a:t>2</a:t>
            </a:fld>
            <a:endParaRPr lang="en-US"/>
          </a:p>
        </p:txBody>
      </p:sp>
    </p:spTree>
    <p:extLst>
      <p:ext uri="{BB962C8B-B14F-4D97-AF65-F5344CB8AC3E}">
        <p14:creationId xmlns:p14="http://schemas.microsoft.com/office/powerpoint/2010/main" val="198680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Background:</a:t>
            </a:r>
            <a:r>
              <a:rPr lang="en-US" dirty="0" smtClean="0"/>
              <a:t> Muscle symptoms in patients who are treated with statins and have normal </a:t>
            </a:r>
            <a:r>
              <a:rPr lang="en-US" dirty="0" err="1" smtClean="0"/>
              <a:t>creatine</a:t>
            </a:r>
            <a:r>
              <a:rPr lang="en-US" smtClean="0"/>
              <a:t> kinase levels are not well understood</a:t>
            </a:r>
            <a:endParaRPr lang="en-US"/>
          </a:p>
        </p:txBody>
      </p:sp>
      <p:sp>
        <p:nvSpPr>
          <p:cNvPr id="4" name="Slide Number Placeholder 3"/>
          <p:cNvSpPr>
            <a:spLocks noGrp="1"/>
          </p:cNvSpPr>
          <p:nvPr>
            <p:ph type="sldNum" sz="quarter" idx="10"/>
          </p:nvPr>
        </p:nvSpPr>
        <p:spPr/>
        <p:txBody>
          <a:bodyPr/>
          <a:lstStyle/>
          <a:p>
            <a:fld id="{CD5F51E2-77DD-47B7-85AE-0D1DECDA08F1}" type="slidenum">
              <a:rPr lang="en-US" smtClean="0"/>
              <a:t>18</a:t>
            </a:fld>
            <a:endParaRPr lang="en-US"/>
          </a:p>
        </p:txBody>
      </p:sp>
    </p:spTree>
    <p:extLst>
      <p:ext uri="{BB962C8B-B14F-4D97-AF65-F5344CB8AC3E}">
        <p14:creationId xmlns:p14="http://schemas.microsoft.com/office/powerpoint/2010/main" val="238230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addition to decreased cholesterol synthesis, HMG-CoA </a:t>
            </a:r>
            <a:r>
              <a:rPr lang="en-US" sz="1200" b="0" i="0" u="none" strike="noStrike" kern="1200" baseline="0" dirty="0" err="1" smtClean="0">
                <a:solidFill>
                  <a:schemeClr val="tx1"/>
                </a:solidFill>
                <a:latin typeface="+mn-lt"/>
                <a:ea typeface="+mn-ea"/>
                <a:cs typeface="+mn-cs"/>
              </a:rPr>
              <a:t>reductase</a:t>
            </a:r>
            <a:r>
              <a:rPr lang="en-US" sz="1200" b="0" i="0" u="none" strike="noStrike" kern="1200" baseline="0" dirty="0" smtClean="0">
                <a:solidFill>
                  <a:schemeClr val="tx1"/>
                </a:solidFill>
                <a:latin typeface="+mn-lt"/>
                <a:ea typeface="+mn-ea"/>
                <a:cs typeface="+mn-cs"/>
              </a:rPr>
              <a:t> inhibition by statins causes a commensurate</a:t>
            </a:r>
          </a:p>
          <a:p>
            <a:r>
              <a:rPr lang="en-US" sz="1200" b="0" i="0" u="none" strike="noStrike" kern="1200" baseline="0" dirty="0" smtClean="0">
                <a:solidFill>
                  <a:schemeClr val="tx1"/>
                </a:solidFill>
                <a:latin typeface="+mn-lt"/>
                <a:ea typeface="+mn-ea"/>
                <a:cs typeface="+mn-cs"/>
              </a:rPr>
              <a:t>reduction in the levels of downstream metabolic products including </a:t>
            </a:r>
            <a:r>
              <a:rPr lang="en-US" sz="1200" b="0" i="0" u="sng" strike="noStrike" kern="1200" baseline="0" dirty="0" err="1" smtClean="0">
                <a:solidFill>
                  <a:schemeClr val="tx1"/>
                </a:solidFill>
                <a:latin typeface="+mn-lt"/>
                <a:ea typeface="+mn-ea"/>
                <a:cs typeface="+mn-cs"/>
              </a:rPr>
              <a:t>isoprenoids</a:t>
            </a:r>
            <a:r>
              <a:rPr lang="en-US" sz="1200" b="0" i="0" u="sng" strike="noStrike" kern="1200" baseline="0" dirty="0" smtClean="0">
                <a:solidFill>
                  <a:schemeClr val="tx1"/>
                </a:solidFill>
                <a:latin typeface="+mn-lt"/>
                <a:ea typeface="+mn-ea"/>
                <a:cs typeface="+mn-cs"/>
              </a:rPr>
              <a:t>, </a:t>
            </a:r>
            <a:r>
              <a:rPr lang="en-US" sz="1200" b="0" i="0" u="sng" strike="noStrike" kern="1200" baseline="0" dirty="0" err="1" smtClean="0">
                <a:solidFill>
                  <a:schemeClr val="tx1"/>
                </a:solidFill>
                <a:latin typeface="+mn-lt"/>
                <a:ea typeface="+mn-ea"/>
                <a:cs typeface="+mn-cs"/>
              </a:rPr>
              <a:t>dolichol</a:t>
            </a:r>
            <a:r>
              <a:rPr lang="en-US" sz="1200" b="0" i="0" u="sng" strike="noStrike" kern="1200" baseline="0" dirty="0" smtClean="0">
                <a:solidFill>
                  <a:schemeClr val="tx1"/>
                </a:solidFill>
                <a:latin typeface="+mn-lt"/>
                <a:ea typeface="+mn-ea"/>
                <a:cs typeface="+mn-cs"/>
              </a:rPr>
              <a:t>, and ubiquinone</a:t>
            </a:r>
          </a:p>
          <a:p>
            <a:r>
              <a:rPr lang="en-US" sz="1200" b="0" i="0" u="sng" strike="noStrike" kern="1200" baseline="0" dirty="0" smtClean="0">
                <a:solidFill>
                  <a:schemeClr val="tx1"/>
                </a:solidFill>
                <a:latin typeface="+mn-lt"/>
                <a:ea typeface="+mn-ea"/>
                <a:cs typeface="+mn-cs"/>
              </a:rPr>
              <a:t>(coenzyme Q10).</a:t>
            </a:r>
            <a:r>
              <a:rPr lang="en-US" sz="1200" b="0" i="0" u="none" strike="noStrike" kern="1200" baseline="0" dirty="0" smtClean="0">
                <a:solidFill>
                  <a:schemeClr val="tx1"/>
                </a:solidFill>
                <a:latin typeface="+mn-lt"/>
                <a:ea typeface="+mn-ea"/>
                <a:cs typeface="+mn-cs"/>
              </a:rPr>
              <a:t>10–13 Among these are the </a:t>
            </a:r>
            <a:r>
              <a:rPr lang="en-US" sz="1200" b="0" i="0" u="none" strike="noStrike" kern="1200" baseline="0" dirty="0" err="1" smtClean="0">
                <a:solidFill>
                  <a:schemeClr val="tx1"/>
                </a:solidFill>
                <a:latin typeface="+mn-lt"/>
                <a:ea typeface="+mn-ea"/>
                <a:cs typeface="+mn-cs"/>
              </a:rPr>
              <a:t>isoprenoid</a:t>
            </a:r>
            <a:r>
              <a:rPr lang="en-US" sz="1200" b="0" i="0" u="none" strike="noStrike" kern="1200" baseline="0" dirty="0" smtClean="0">
                <a:solidFill>
                  <a:schemeClr val="tx1"/>
                </a:solidFill>
                <a:latin typeface="+mn-lt"/>
                <a:ea typeface="+mn-ea"/>
                <a:cs typeface="+mn-cs"/>
              </a:rPr>
              <a:t> secondary metabolic intermediates </a:t>
            </a:r>
            <a:r>
              <a:rPr lang="en-US" sz="1200" b="0" i="0" u="none" strike="noStrike" kern="1200" baseline="0" dirty="0" err="1" smtClean="0">
                <a:solidFill>
                  <a:schemeClr val="tx1"/>
                </a:solidFill>
                <a:latin typeface="+mn-lt"/>
                <a:ea typeface="+mn-ea"/>
                <a:cs typeface="+mn-cs"/>
              </a:rPr>
              <a:t>geranylgeranyl</a:t>
            </a:r>
            <a:r>
              <a:rPr lang="en-US" sz="1200" b="0" i="0" u="none" strike="noStrike" kern="1200" baseline="0" dirty="0" smtClean="0">
                <a:solidFill>
                  <a:schemeClr val="tx1"/>
                </a:solidFill>
                <a:latin typeface="+mn-lt"/>
                <a:ea typeface="+mn-ea"/>
                <a:cs typeface="+mn-cs"/>
              </a:rPr>
              <a:t> pyrophosphate</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farnesylpyrophosphate</a:t>
            </a:r>
            <a:r>
              <a:rPr lang="en-US" sz="1200" b="0" i="0" u="none" strike="noStrike" kern="1200" baseline="0" dirty="0" smtClean="0">
                <a:solidFill>
                  <a:schemeClr val="tx1"/>
                </a:solidFill>
                <a:latin typeface="+mn-lt"/>
                <a:ea typeface="+mn-ea"/>
                <a:cs typeface="+mn-cs"/>
              </a:rPr>
              <a:t> that are involved in protein </a:t>
            </a:r>
            <a:r>
              <a:rPr lang="en-US" sz="1200" b="0" i="0" u="none" strike="noStrike" kern="1200" baseline="0" dirty="0" err="1" smtClean="0">
                <a:solidFill>
                  <a:schemeClr val="tx1"/>
                </a:solidFill>
                <a:latin typeface="+mn-lt"/>
                <a:ea typeface="+mn-ea"/>
                <a:cs typeface="+mn-cs"/>
              </a:rPr>
              <a:t>isoprenylation</a:t>
            </a:r>
            <a:r>
              <a:rPr lang="en-US" sz="1200" b="0" i="0" u="none" strike="noStrike" kern="1200" baseline="0" dirty="0" smtClean="0">
                <a:solidFill>
                  <a:schemeClr val="tx1"/>
                </a:solidFill>
                <a:latin typeface="+mn-lt"/>
                <a:ea typeface="+mn-ea"/>
                <a:cs typeface="+mn-cs"/>
              </a:rPr>
              <a:t> and activation of small </a:t>
            </a:r>
            <a:r>
              <a:rPr lang="en-US" sz="1200" b="0" i="0" u="none" strike="noStrike" kern="1200" baseline="0" dirty="0" err="1" smtClean="0">
                <a:solidFill>
                  <a:schemeClr val="tx1"/>
                </a:solidFill>
                <a:latin typeface="+mn-lt"/>
                <a:ea typeface="+mn-ea"/>
                <a:cs typeface="+mn-cs"/>
              </a:rPr>
              <a:t>GTPases</a:t>
            </a:r>
            <a:r>
              <a:rPr lang="en-US" sz="1200" b="0" i="0" u="none" strike="noStrike" kern="1200" baseline="0" dirty="0" smtClean="0">
                <a:solidFill>
                  <a:schemeClr val="tx1"/>
                </a:solidFill>
                <a:latin typeface="+mn-lt"/>
                <a:ea typeface="+mn-ea"/>
                <a:cs typeface="+mn-cs"/>
              </a:rPr>
              <a:t> such as Rho</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Rab</a:t>
            </a:r>
            <a:r>
              <a:rPr lang="en-US" sz="1200" b="0" i="0" u="none" strike="noStrike" kern="1200" baseline="0" dirty="0" smtClean="0">
                <a:solidFill>
                  <a:schemeClr val="tx1"/>
                </a:solidFill>
                <a:latin typeface="+mn-lt"/>
                <a:ea typeface="+mn-ea"/>
                <a:cs typeface="+mn-cs"/>
              </a:rPr>
              <a:t>. The important role for diminished </a:t>
            </a:r>
            <a:r>
              <a:rPr lang="en-US" sz="1200" b="0" i="0" u="none" strike="noStrike" kern="1200" baseline="0" dirty="0" err="1" smtClean="0">
                <a:solidFill>
                  <a:schemeClr val="tx1"/>
                </a:solidFill>
                <a:latin typeface="+mn-lt"/>
                <a:ea typeface="+mn-ea"/>
                <a:cs typeface="+mn-cs"/>
              </a:rPr>
              <a:t>isoprenylation</a:t>
            </a:r>
            <a:r>
              <a:rPr lang="en-US" sz="1200" b="0" i="0" u="none" strike="noStrike" kern="1200" baseline="0" dirty="0" smtClean="0">
                <a:solidFill>
                  <a:schemeClr val="tx1"/>
                </a:solidFill>
                <a:latin typeface="+mn-lt"/>
                <a:ea typeface="+mn-ea"/>
                <a:cs typeface="+mn-cs"/>
              </a:rPr>
              <a:t> in the mechanism of statin </a:t>
            </a:r>
            <a:r>
              <a:rPr lang="en-US" sz="1200" b="0" i="0" u="none" strike="noStrike" kern="1200" baseline="0" dirty="0" err="1" smtClean="0">
                <a:solidFill>
                  <a:schemeClr val="tx1"/>
                </a:solidFill>
                <a:latin typeface="+mn-lt"/>
                <a:ea typeface="+mn-ea"/>
                <a:cs typeface="+mn-cs"/>
              </a:rPr>
              <a:t>myotoxicity</a:t>
            </a:r>
            <a:r>
              <a:rPr lang="en-US" sz="1200" b="0" i="0" u="none" strike="noStrike" kern="1200" baseline="0" dirty="0" smtClean="0">
                <a:solidFill>
                  <a:schemeClr val="tx1"/>
                </a:solidFill>
                <a:latin typeface="+mn-lt"/>
                <a:ea typeface="+mn-ea"/>
                <a:cs typeface="+mn-cs"/>
              </a:rPr>
              <a:t> is related to induction of</a:t>
            </a:r>
          </a:p>
          <a:p>
            <a:r>
              <a:rPr lang="en-US" sz="1200" b="0" i="0" u="none" strike="noStrike" kern="1200" baseline="0" dirty="0" smtClean="0">
                <a:solidFill>
                  <a:schemeClr val="tx1"/>
                </a:solidFill>
                <a:latin typeface="+mn-lt"/>
                <a:ea typeface="+mn-ea"/>
                <a:cs typeface="+mn-cs"/>
              </a:rPr>
              <a:t>the muscle atrophy-linked protein atrogin-1.12</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 expanded Methods section is available in the Online Data</a:t>
            </a:r>
          </a:p>
          <a:p>
            <a:r>
              <a:rPr lang="en-US" sz="1200" b="0" i="0" u="none" strike="noStrike" kern="1200" baseline="0" dirty="0" smtClean="0">
                <a:solidFill>
                  <a:schemeClr val="tx1"/>
                </a:solidFill>
                <a:latin typeface="+mn-lt"/>
                <a:ea typeface="+mn-ea"/>
                <a:cs typeface="+mn-cs"/>
              </a:rPr>
              <a:t>Supplement at http://circres.ahajournals.org.</a:t>
            </a:r>
          </a:p>
          <a:p>
            <a:r>
              <a:rPr lang="en-US" sz="1200" b="1" i="0" u="none" strike="noStrike" kern="1200" baseline="0" dirty="0" smtClean="0">
                <a:solidFill>
                  <a:schemeClr val="tx1"/>
                </a:solidFill>
                <a:latin typeface="+mn-lt"/>
                <a:ea typeface="+mn-ea"/>
                <a:cs typeface="+mn-cs"/>
              </a:rPr>
              <a:t>Gene Expression Analysis</a:t>
            </a:r>
          </a:p>
          <a:p>
            <a:r>
              <a:rPr lang="en-US" sz="1200" b="0" i="0" u="none" strike="noStrike" kern="1200" baseline="0" dirty="0" smtClean="0">
                <a:solidFill>
                  <a:schemeClr val="tx1"/>
                </a:solidFill>
                <a:latin typeface="+mn-lt"/>
                <a:ea typeface="+mn-ea"/>
                <a:cs typeface="+mn-cs"/>
              </a:rPr>
              <a:t>Tissue and cell culture expression of transporters was determined by quantitative polymerase chain reaction, and Western blotting and</a:t>
            </a:r>
          </a:p>
          <a:p>
            <a:r>
              <a:rPr lang="en-US" sz="1200" b="0" i="0" u="none" strike="noStrike" kern="1200" baseline="0" dirty="0" smtClean="0">
                <a:solidFill>
                  <a:schemeClr val="tx1"/>
                </a:solidFill>
                <a:latin typeface="+mn-lt"/>
                <a:ea typeface="+mn-ea"/>
                <a:cs typeface="+mn-cs"/>
              </a:rPr>
              <a:t>immunofluorescence microscopy were performed as described in the Online Data Supplement.</a:t>
            </a:r>
          </a:p>
          <a:p>
            <a:r>
              <a:rPr lang="en-US" sz="1200" b="1" i="0" u="none" strike="noStrike" kern="1200" baseline="0" dirty="0" smtClean="0">
                <a:solidFill>
                  <a:schemeClr val="tx1"/>
                </a:solidFill>
                <a:latin typeface="+mn-lt"/>
                <a:ea typeface="+mn-ea"/>
                <a:cs typeface="+mn-cs"/>
              </a:rPr>
              <a:t>Identification of Statin Transporters</a:t>
            </a:r>
          </a:p>
          <a:p>
            <a:r>
              <a:rPr lang="en-US" sz="1200" b="0" i="0" u="none" strike="noStrike" kern="1200" baseline="0" dirty="0" smtClean="0">
                <a:solidFill>
                  <a:schemeClr val="tx1"/>
                </a:solidFill>
                <a:latin typeface="+mn-lt"/>
                <a:ea typeface="+mn-ea"/>
                <a:cs typeface="+mn-cs"/>
              </a:rPr>
              <a:t>Heterologous expression of transporters in human cervical cancer cells (</a:t>
            </a:r>
            <a:r>
              <a:rPr lang="en-US" sz="1200" b="0" i="0" u="none" strike="noStrike" kern="1200" baseline="0" dirty="0" err="1" smtClean="0">
                <a:solidFill>
                  <a:schemeClr val="tx1"/>
                </a:solidFill>
                <a:latin typeface="+mn-lt"/>
                <a:ea typeface="+mn-ea"/>
                <a:cs typeface="+mn-cs"/>
              </a:rPr>
              <a:t>HeLa</a:t>
            </a:r>
            <a:r>
              <a:rPr lang="en-US" sz="1200" b="0" i="0" u="none" strike="noStrike" kern="1200" baseline="0" dirty="0" smtClean="0">
                <a:solidFill>
                  <a:schemeClr val="tx1"/>
                </a:solidFill>
                <a:latin typeface="+mn-lt"/>
                <a:ea typeface="+mn-ea"/>
                <a:cs typeface="+mn-cs"/>
              </a:rPr>
              <a:t>) by recombinant </a:t>
            </a:r>
            <a:r>
              <a:rPr lang="en-US" sz="1200" b="0" i="0" u="none" strike="noStrike" kern="1200" baseline="0" dirty="0" err="1" smtClean="0">
                <a:solidFill>
                  <a:schemeClr val="tx1"/>
                </a:solidFill>
                <a:latin typeface="+mn-lt"/>
                <a:ea typeface="+mn-ea"/>
                <a:cs typeface="+mn-cs"/>
              </a:rPr>
              <a:t>vaccinia</a:t>
            </a:r>
            <a:r>
              <a:rPr lang="en-US" sz="1200" b="0" i="0" u="none" strike="noStrike" kern="1200" baseline="0" dirty="0" smtClean="0">
                <a:solidFill>
                  <a:schemeClr val="tx1"/>
                </a:solidFill>
                <a:latin typeface="+mn-lt"/>
                <a:ea typeface="+mn-ea"/>
                <a:cs typeface="+mn-cs"/>
              </a:rPr>
              <a:t> virus method and statin</a:t>
            </a:r>
          </a:p>
          <a:p>
            <a:r>
              <a:rPr lang="en-US" sz="1200" b="0" i="0" u="none" strike="noStrike" kern="1200" baseline="0" dirty="0" smtClean="0">
                <a:solidFill>
                  <a:schemeClr val="tx1"/>
                </a:solidFill>
                <a:latin typeface="+mn-lt"/>
                <a:ea typeface="+mn-ea"/>
                <a:cs typeface="+mn-cs"/>
              </a:rPr>
              <a:t>transport activity assays were performed as described previously39 with modifications detailed in the Online Data Supplement.</a:t>
            </a:r>
          </a:p>
          <a:p>
            <a:r>
              <a:rPr lang="en-US" sz="1200" b="1" i="0" u="none" strike="noStrike" kern="1200" baseline="0" dirty="0" smtClean="0">
                <a:solidFill>
                  <a:schemeClr val="tx1"/>
                </a:solidFill>
                <a:latin typeface="+mn-lt"/>
                <a:ea typeface="+mn-ea"/>
                <a:cs typeface="+mn-cs"/>
              </a:rPr>
              <a:t>Statin Accumulation and Toxicity in Skeletal</a:t>
            </a:r>
          </a:p>
          <a:p>
            <a:r>
              <a:rPr lang="en-US" sz="1200" b="1" i="0" u="none" strike="noStrike" kern="1200" baseline="0" dirty="0" smtClean="0">
                <a:solidFill>
                  <a:schemeClr val="tx1"/>
                </a:solidFill>
                <a:latin typeface="+mn-lt"/>
                <a:ea typeface="+mn-ea"/>
                <a:cs typeface="+mn-cs"/>
              </a:rPr>
              <a:t>Muscle Cells</a:t>
            </a:r>
          </a:p>
          <a:p>
            <a:r>
              <a:rPr lang="en-US" sz="1200" b="0" i="0" u="none" strike="noStrike" kern="1200" baseline="0" dirty="0" smtClean="0">
                <a:solidFill>
                  <a:schemeClr val="tx1"/>
                </a:solidFill>
                <a:latin typeface="+mn-lt"/>
                <a:ea typeface="+mn-ea"/>
                <a:cs typeface="+mn-cs"/>
              </a:rPr>
              <a:t>Overexpression of transporters in cultured primary differentiated human skeletal muscle myoblast (HSMM) (</a:t>
            </a:r>
            <a:r>
              <a:rPr lang="en-US" sz="1200" b="0" i="0" u="none" strike="noStrike" kern="1200" baseline="0" dirty="0" err="1" smtClean="0">
                <a:solidFill>
                  <a:schemeClr val="tx1"/>
                </a:solidFill>
                <a:latin typeface="+mn-lt"/>
                <a:ea typeface="+mn-ea"/>
                <a:cs typeface="+mn-cs"/>
              </a:rPr>
              <a:t>Lonza</a:t>
            </a:r>
            <a:r>
              <a:rPr lang="en-US" sz="1200" b="0" i="0" u="none" strike="noStrike" kern="1200" baseline="0" dirty="0" smtClean="0">
                <a:solidFill>
                  <a:schemeClr val="tx1"/>
                </a:solidFill>
                <a:latin typeface="+mn-lt"/>
                <a:ea typeface="+mn-ea"/>
                <a:cs typeface="+mn-cs"/>
              </a:rPr>
              <a:t>, Walkersville,</a:t>
            </a:r>
          </a:p>
          <a:p>
            <a:r>
              <a:rPr lang="en-US" sz="1200" b="0" i="0" u="none" strike="noStrike" kern="1200" baseline="0" dirty="0" err="1" smtClean="0">
                <a:solidFill>
                  <a:schemeClr val="tx1"/>
                </a:solidFill>
                <a:latin typeface="+mn-lt"/>
                <a:ea typeface="+mn-ea"/>
                <a:cs typeface="+mn-cs"/>
              </a:rPr>
              <a:t>Md</a:t>
            </a:r>
            <a:r>
              <a:rPr lang="en-US" sz="1200" b="0" i="0" u="none" strike="noStrike" kern="1200" baseline="0" dirty="0" smtClean="0">
                <a:solidFill>
                  <a:schemeClr val="tx1"/>
                </a:solidFill>
                <a:latin typeface="+mn-lt"/>
                <a:ea typeface="+mn-ea"/>
                <a:cs typeface="+mn-cs"/>
              </a:rPr>
              <a:t>) cells by adenoviral gene delivery, statin cellular accumulation assays, as well as toxicity assays (ATP content, mitochondrial</a:t>
            </a:r>
          </a:p>
          <a:p>
            <a:r>
              <a:rPr lang="en-US" sz="1200" b="0" i="0" u="none" strike="noStrike" kern="1200" baseline="0" dirty="0" err="1" smtClean="0">
                <a:solidFill>
                  <a:schemeClr val="tx1"/>
                </a:solidFill>
                <a:latin typeface="+mn-lt"/>
                <a:ea typeface="+mn-ea"/>
                <a:cs typeface="+mn-cs"/>
              </a:rPr>
              <a:t>methylthiazolyldiphenyl-tetrazolium</a:t>
            </a:r>
            <a:r>
              <a:rPr lang="en-US" sz="1200" b="0" i="0" u="none" strike="noStrike" kern="1200" baseline="0" dirty="0" smtClean="0">
                <a:solidFill>
                  <a:schemeClr val="tx1"/>
                </a:solidFill>
                <a:latin typeface="+mn-lt"/>
                <a:ea typeface="+mn-ea"/>
                <a:cs typeface="+mn-cs"/>
              </a:rPr>
              <a:t> bromide reduction, </a:t>
            </a:r>
            <a:r>
              <a:rPr lang="en-US" sz="1200" b="0" i="0" u="none" strike="noStrike" kern="1200" baseline="0" dirty="0" err="1" smtClean="0">
                <a:solidFill>
                  <a:schemeClr val="tx1"/>
                </a:solidFill>
                <a:latin typeface="+mn-lt"/>
                <a:ea typeface="+mn-ea"/>
                <a:cs typeface="+mn-cs"/>
              </a:rPr>
              <a:t>caspase</a:t>
            </a:r>
            <a:r>
              <a:rPr lang="en-US" sz="1200" b="0" i="0" u="none" strike="noStrike" kern="1200" baseline="0" dirty="0" smtClean="0">
                <a:solidFill>
                  <a:schemeClr val="tx1"/>
                </a:solidFill>
                <a:latin typeface="+mn-lt"/>
                <a:ea typeface="+mn-ea"/>
                <a:cs typeface="+mn-cs"/>
              </a:rPr>
              <a:t> 3/7</a:t>
            </a:r>
          </a:p>
          <a:p>
            <a:r>
              <a:rPr lang="en-US" sz="1200" b="0" i="0" u="none" strike="noStrike" kern="1200" baseline="0" dirty="0" smtClean="0">
                <a:solidFill>
                  <a:schemeClr val="tx1"/>
                </a:solidFill>
                <a:latin typeface="+mn-lt"/>
                <a:ea typeface="+mn-ea"/>
                <a:cs typeface="+mn-cs"/>
              </a:rPr>
              <a:t>activation) are described in detail in the Online Data Supplement.</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20</a:t>
            </a:fld>
            <a:endParaRPr lang="en-US"/>
          </a:p>
        </p:txBody>
      </p:sp>
    </p:spTree>
    <p:extLst>
      <p:ext uri="{BB962C8B-B14F-4D97-AF65-F5344CB8AC3E}">
        <p14:creationId xmlns:p14="http://schemas.microsoft.com/office/powerpoint/2010/main" val="362532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Immunofluorescence localization of MRP1, MRP4, and MRP5 (green), Golgi (red), and nuclei (blue) in differentiated</a:t>
            </a:r>
          </a:p>
          <a:p>
            <a:r>
              <a:rPr lang="en-US" sz="1200" b="0" i="0" u="none" strike="noStrike" kern="1200" baseline="0" dirty="0" smtClean="0">
                <a:solidFill>
                  <a:schemeClr val="tx1"/>
                </a:solidFill>
                <a:latin typeface="+mn-lt"/>
                <a:ea typeface="+mn-ea"/>
                <a:cs typeface="+mn-cs"/>
              </a:rPr>
              <a:t>HSMM cells using confocal microscopy. Scale bar20 m. B, Intracellular accumulation of [3H]</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and [3H]atorvastatin</a:t>
            </a:r>
          </a:p>
          <a:p>
            <a:r>
              <a:rPr lang="en-US" sz="1200" b="0" i="0" u="none" strike="noStrike" kern="1200" baseline="0" dirty="0" smtClean="0">
                <a:solidFill>
                  <a:schemeClr val="tx1"/>
                </a:solidFill>
                <a:latin typeface="+mn-lt"/>
                <a:ea typeface="+mn-ea"/>
                <a:cs typeface="+mn-cs"/>
              </a:rPr>
              <a:t>after 30 minutes in HSMM cells </a:t>
            </a:r>
            <a:r>
              <a:rPr lang="en-US" sz="1200" b="0" i="0" u="none" strike="noStrike" kern="1200" baseline="0" dirty="0" err="1" smtClean="0">
                <a:solidFill>
                  <a:schemeClr val="tx1"/>
                </a:solidFill>
                <a:latin typeface="+mn-lt"/>
                <a:ea typeface="+mn-ea"/>
                <a:cs typeface="+mn-cs"/>
              </a:rPr>
              <a:t>cotreated</a:t>
            </a:r>
            <a:r>
              <a:rPr lang="en-US" sz="1200" b="0" i="0" u="none" strike="noStrike" kern="1200" baseline="0" dirty="0" smtClean="0">
                <a:solidFill>
                  <a:schemeClr val="tx1"/>
                </a:solidFill>
                <a:latin typeface="+mn-lt"/>
                <a:ea typeface="+mn-ea"/>
                <a:cs typeface="+mn-cs"/>
              </a:rPr>
              <a:t> with or without 100 </a:t>
            </a:r>
            <a:r>
              <a:rPr lang="en-US" sz="1200" b="0" i="0" u="none" strike="noStrike" kern="1200" baseline="0" dirty="0" err="1" smtClean="0">
                <a:solidFill>
                  <a:schemeClr val="tx1"/>
                </a:solidFill>
                <a:latin typeface="+mn-lt"/>
                <a:ea typeface="+mn-ea"/>
                <a:cs typeface="+mn-cs"/>
              </a:rPr>
              <a:t>mol</a:t>
            </a:r>
            <a:r>
              <a:rPr lang="en-US" sz="1200" b="0" i="0" u="none" strike="noStrike" kern="1200" baseline="0" dirty="0" smtClean="0">
                <a:solidFill>
                  <a:schemeClr val="tx1"/>
                </a:solidFill>
                <a:latin typeface="+mn-lt"/>
                <a:ea typeface="+mn-ea"/>
                <a:cs typeface="+mn-cs"/>
              </a:rPr>
              <a:t>/L </a:t>
            </a:r>
            <a:r>
              <a:rPr lang="en-US" sz="1200" b="0" i="0" u="none" strike="noStrike" kern="1200" baseline="0" dirty="0" err="1" smtClean="0">
                <a:solidFill>
                  <a:schemeClr val="tx1"/>
                </a:solidFill>
                <a:latin typeface="+mn-lt"/>
                <a:ea typeface="+mn-ea"/>
                <a:cs typeface="+mn-cs"/>
              </a:rPr>
              <a:t>cerivastatin</a:t>
            </a:r>
            <a:r>
              <a:rPr lang="en-US" sz="1200" b="0" i="0" u="none" strike="noStrike" kern="1200" baseline="0" dirty="0" smtClean="0">
                <a:solidFill>
                  <a:schemeClr val="tx1"/>
                </a:solidFill>
                <a:latin typeface="+mn-lt"/>
                <a:ea typeface="+mn-ea"/>
                <a:cs typeface="+mn-cs"/>
              </a:rPr>
              <a:t> or the nonspecific MRP inhibitors </a:t>
            </a:r>
            <a:r>
              <a:rPr lang="en-US" sz="1200" b="0" i="0" u="none" strike="noStrike" kern="1200" baseline="0" dirty="0" err="1" smtClean="0">
                <a:solidFill>
                  <a:schemeClr val="tx1"/>
                </a:solidFill>
                <a:latin typeface="+mn-lt"/>
                <a:ea typeface="+mn-ea"/>
                <a:cs typeface="+mn-cs"/>
              </a:rPr>
              <a:t>dipyridamole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MK-571, </a:t>
            </a:r>
            <a:r>
              <a:rPr lang="en-US" sz="1200" b="0" i="0" u="none" strike="noStrike" kern="1200" baseline="0" dirty="0" err="1" smtClean="0">
                <a:solidFill>
                  <a:schemeClr val="tx1"/>
                </a:solidFill>
                <a:latin typeface="+mn-lt"/>
                <a:ea typeface="+mn-ea"/>
                <a:cs typeface="+mn-cs"/>
              </a:rPr>
              <a:t>quercetin</a:t>
            </a:r>
            <a:r>
              <a:rPr lang="en-US" sz="1200" b="0" i="0" u="none" strike="noStrike" kern="1200" baseline="0" dirty="0" smtClean="0">
                <a:solidFill>
                  <a:schemeClr val="tx1"/>
                </a:solidFill>
                <a:latin typeface="+mn-lt"/>
                <a:ea typeface="+mn-ea"/>
                <a:cs typeface="+mn-cs"/>
              </a:rPr>
              <a:t>, and verapamil at 100 </a:t>
            </a:r>
            <a:r>
              <a:rPr lang="en-US" sz="1200" b="0" i="0" u="none" strike="noStrike" kern="1200" baseline="0" dirty="0" err="1" smtClean="0">
                <a:solidFill>
                  <a:schemeClr val="tx1"/>
                </a:solidFill>
                <a:latin typeface="+mn-lt"/>
                <a:ea typeface="+mn-ea"/>
                <a:cs typeface="+mn-cs"/>
              </a:rPr>
              <a:t>mol</a:t>
            </a:r>
            <a:r>
              <a:rPr lang="en-US" sz="1200" b="0" i="0" u="none" strike="noStrike" kern="1200" baseline="0" dirty="0" smtClean="0">
                <a:solidFill>
                  <a:schemeClr val="tx1"/>
                </a:solidFill>
                <a:latin typeface="+mn-lt"/>
                <a:ea typeface="+mn-ea"/>
                <a:cs typeface="+mn-cs"/>
              </a:rPr>
              <a:t>/L. Results are presented as percentages of DMSO </a:t>
            </a:r>
            <a:r>
              <a:rPr lang="en-US" sz="1200" b="0" i="0" u="none" strike="noStrike" kern="1200" baseline="0" dirty="0" err="1" smtClean="0">
                <a:solidFill>
                  <a:schemeClr val="tx1"/>
                </a:solidFill>
                <a:latin typeface="+mn-lt"/>
                <a:ea typeface="+mn-ea"/>
                <a:cs typeface="+mn-cs"/>
              </a:rPr>
              <a:t>controlSEM</a:t>
            </a:r>
            <a:r>
              <a:rPr lang="en-US" sz="1200" b="0" i="0" u="none" strike="noStrike" kern="1200" baseline="0" dirty="0" smtClean="0">
                <a:solidFill>
                  <a:schemeClr val="tx1"/>
                </a:solidFill>
                <a:latin typeface="+mn-lt"/>
                <a:ea typeface="+mn-ea"/>
                <a:cs typeface="+mn-cs"/>
              </a:rPr>
              <a:t> (n3 to 4).</a:t>
            </a:r>
          </a:p>
          <a:p>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0.01,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0.001 compared with DMSO control</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Discussion</a:t>
            </a:r>
          </a:p>
          <a:p>
            <a:r>
              <a:rPr lang="en-US" sz="1200" b="0" i="0" u="none" strike="noStrike" kern="1200" baseline="0" dirty="0" smtClean="0">
                <a:solidFill>
                  <a:schemeClr val="tx1"/>
                </a:solidFill>
                <a:latin typeface="+mn-lt"/>
                <a:ea typeface="+mn-ea"/>
                <a:cs typeface="+mn-cs"/>
              </a:rPr>
              <a:t>Drug transporters have recently been implicated in </a:t>
            </a:r>
            <a:r>
              <a:rPr lang="en-US" sz="1200" b="0" i="0" u="none" strike="noStrike" kern="1200" baseline="0" dirty="0" err="1" smtClean="0">
                <a:solidFill>
                  <a:schemeClr val="tx1"/>
                </a:solidFill>
                <a:latin typeface="+mn-lt"/>
                <a:ea typeface="+mn-ea"/>
                <a:cs typeface="+mn-cs"/>
              </a:rPr>
              <a:t>statininduced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myopathy. However, those that have been previously</a:t>
            </a:r>
          </a:p>
          <a:p>
            <a:r>
              <a:rPr lang="en-US" sz="1200" b="0" i="0" u="none" strike="noStrike" kern="1200" baseline="0" dirty="0" smtClean="0">
                <a:solidFill>
                  <a:schemeClr val="tx1"/>
                </a:solidFill>
                <a:latin typeface="+mn-lt"/>
                <a:ea typeface="+mn-ea"/>
                <a:cs typeface="+mn-cs"/>
              </a:rPr>
              <a:t>considered have been the transporters located in the liver and</a:t>
            </a:r>
          </a:p>
          <a:p>
            <a:r>
              <a:rPr lang="en-US" sz="1200" b="0" i="0" u="none" strike="noStrike" kern="1200" baseline="0" dirty="0" smtClean="0">
                <a:solidFill>
                  <a:schemeClr val="tx1"/>
                </a:solidFill>
                <a:latin typeface="+mn-lt"/>
                <a:ea typeface="+mn-ea"/>
                <a:cs typeface="+mn-cs"/>
              </a:rPr>
              <a:t>small intestine, which are largely responsible for controlling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known statin efflux transporters, namely P-</a:t>
            </a:r>
            <a:r>
              <a:rPr lang="en-US" sz="1200" b="0" i="0" u="none" strike="noStrike" kern="1200" baseline="0" dirty="0" err="1" smtClean="0">
                <a:solidFill>
                  <a:schemeClr val="tx1"/>
                </a:solidFill>
                <a:latin typeface="+mn-lt"/>
                <a:ea typeface="+mn-ea"/>
                <a:cs typeface="+mn-cs"/>
              </a:rPr>
              <a:t>gp</a:t>
            </a:r>
            <a:r>
              <a:rPr lang="en-US" sz="1200" b="0" i="0" u="none" strike="noStrike" kern="1200" baseline="0" dirty="0" smtClean="0">
                <a:solidFill>
                  <a:schemeClr val="tx1"/>
                </a:solidFill>
                <a:latin typeface="+mn-lt"/>
                <a:ea typeface="+mn-ea"/>
                <a:cs typeface="+mn-cs"/>
              </a:rPr>
              <a:t>, MRP2</a:t>
            </a:r>
          </a:p>
          <a:p>
            <a:r>
              <a:rPr lang="en-US" sz="1200" b="0" i="0" u="none" strike="noStrike" kern="1200" baseline="0" dirty="0" smtClean="0">
                <a:solidFill>
                  <a:schemeClr val="tx1"/>
                </a:solidFill>
                <a:latin typeface="+mn-lt"/>
                <a:ea typeface="+mn-ea"/>
                <a:cs typeface="+mn-cs"/>
              </a:rPr>
              <a:t>and BCRP are not expressed in human skeletal muscle</a:t>
            </a:r>
          </a:p>
          <a:p>
            <a:r>
              <a:rPr lang="en-US" sz="1200" b="0" i="0" u="none" strike="noStrike" kern="1200" baseline="0" dirty="0" smtClean="0">
                <a:solidFill>
                  <a:schemeClr val="tx1"/>
                </a:solidFill>
                <a:latin typeface="+mn-lt"/>
                <a:ea typeface="+mn-ea"/>
                <a:cs typeface="+mn-cs"/>
              </a:rPr>
              <a:t>(Figure 1A). However, isoforms of the MRP transporter</a:t>
            </a:r>
          </a:p>
          <a:p>
            <a:r>
              <a:rPr lang="en-US" sz="1200" b="0" i="0" u="none" strike="noStrike" kern="1200" baseline="0" dirty="0" smtClean="0">
                <a:solidFill>
                  <a:schemeClr val="tx1"/>
                </a:solidFill>
                <a:latin typeface="+mn-lt"/>
                <a:ea typeface="+mn-ea"/>
                <a:cs typeface="+mn-cs"/>
              </a:rPr>
              <a:t>family such as MRP1, MRP4, and MRP5 are highly expressed</a:t>
            </a:r>
          </a:p>
          <a:p>
            <a:r>
              <a:rPr lang="en-US" sz="1200" b="0" i="0" u="none" strike="noStrike" kern="1200" baseline="0" dirty="0" smtClean="0">
                <a:solidFill>
                  <a:schemeClr val="tx1"/>
                </a:solidFill>
                <a:latin typeface="+mn-lt"/>
                <a:ea typeface="+mn-ea"/>
                <a:cs typeface="+mn-cs"/>
              </a:rPr>
              <a:t>in skeletal muscle, although previous to this report,</a:t>
            </a:r>
          </a:p>
          <a:p>
            <a:r>
              <a:rPr lang="en-US" sz="1200" b="0" i="0" u="none" strike="noStrike" kern="1200" baseline="0" dirty="0" smtClean="0">
                <a:solidFill>
                  <a:schemeClr val="tx1"/>
                </a:solidFill>
                <a:latin typeface="+mn-lt"/>
                <a:ea typeface="+mn-ea"/>
                <a:cs typeface="+mn-cs"/>
              </a:rPr>
              <a:t>their capacity for statin efflux was unknown. Here, we</a:t>
            </a:r>
          </a:p>
          <a:p>
            <a:r>
              <a:rPr lang="en-US" sz="1200" b="0" i="0" u="none" strike="noStrike" kern="1200" baseline="0" dirty="0" smtClean="0">
                <a:solidFill>
                  <a:schemeClr val="tx1"/>
                </a:solidFill>
                <a:latin typeface="+mn-lt"/>
                <a:ea typeface="+mn-ea"/>
                <a:cs typeface="+mn-cs"/>
              </a:rPr>
              <a:t>demonstrate that the 3 human skeletal muscle MRPs (MRP1,</a:t>
            </a:r>
          </a:p>
          <a:p>
            <a:r>
              <a:rPr lang="en-US" sz="1200" b="0" i="0" u="none" strike="noStrike" kern="1200" baseline="0" dirty="0" smtClean="0">
                <a:solidFill>
                  <a:schemeClr val="tx1"/>
                </a:solidFill>
                <a:latin typeface="+mn-lt"/>
                <a:ea typeface="+mn-ea"/>
                <a:cs typeface="+mn-cs"/>
              </a:rPr>
              <a:t>MRP4, and MRP5) transport </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and/or atorvastatin.</a:t>
            </a:r>
          </a:p>
          <a:p>
            <a:r>
              <a:rPr lang="en-US" sz="1200" b="0" i="0" u="none" strike="noStrike" kern="1200" baseline="0" dirty="0" smtClean="0">
                <a:solidFill>
                  <a:schemeClr val="tx1"/>
                </a:solidFill>
                <a:latin typeface="+mn-lt"/>
                <a:ea typeface="+mn-ea"/>
                <a:cs typeface="+mn-cs"/>
              </a:rPr>
              <a:t>These transporters are expressed on the </a:t>
            </a:r>
            <a:r>
              <a:rPr lang="en-US" sz="1200" b="0" i="0" u="none" strike="noStrike" kern="1200" baseline="0" dirty="0" err="1" smtClean="0">
                <a:solidFill>
                  <a:schemeClr val="tx1"/>
                </a:solidFill>
                <a:latin typeface="+mn-lt"/>
                <a:ea typeface="+mn-ea"/>
                <a:cs typeface="+mn-cs"/>
              </a:rPr>
              <a:t>sarcolemmal</a:t>
            </a:r>
            <a:r>
              <a:rPr lang="en-US" sz="1200" b="0" i="0" u="none" strike="noStrike" kern="1200" baseline="0" dirty="0" smtClean="0">
                <a:solidFill>
                  <a:schemeClr val="tx1"/>
                </a:solidFill>
                <a:latin typeface="+mn-lt"/>
                <a:ea typeface="+mn-ea"/>
                <a:cs typeface="+mn-cs"/>
              </a:rPr>
              <a:t> membrane</a:t>
            </a:r>
          </a:p>
          <a:p>
            <a:r>
              <a:rPr lang="en-US" sz="1200" b="0" i="0" u="none" strike="noStrike" kern="1200" baseline="0" dirty="0" smtClean="0">
                <a:solidFill>
                  <a:schemeClr val="tx1"/>
                </a:solidFill>
                <a:latin typeface="+mn-lt"/>
                <a:ea typeface="+mn-ea"/>
                <a:cs typeface="+mn-cs"/>
              </a:rPr>
              <a:t>of muscle fibers, indicating a protective role against</a:t>
            </a:r>
          </a:p>
          <a:p>
            <a:r>
              <a:rPr lang="en-US" sz="1200" b="0" i="0" u="none" strike="noStrike" kern="1200" baseline="0" dirty="0" smtClean="0">
                <a:solidFill>
                  <a:schemeClr val="tx1"/>
                </a:solidFill>
                <a:latin typeface="+mn-lt"/>
                <a:ea typeface="+mn-ea"/>
                <a:cs typeface="+mn-cs"/>
              </a:rPr>
              <a:t>intracellular statin accumulation.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dynamic interplay between uptake and efflux transporter</a:t>
            </a:r>
          </a:p>
          <a:p>
            <a:r>
              <a:rPr lang="en-US" sz="1200" b="0" i="0" u="none" strike="noStrike" kern="1200" baseline="0" dirty="0" smtClean="0">
                <a:solidFill>
                  <a:schemeClr val="tx1"/>
                </a:solidFill>
                <a:latin typeface="+mn-lt"/>
                <a:ea typeface="+mn-ea"/>
                <a:cs typeface="+mn-cs"/>
              </a:rPr>
              <a:t>activities likely controls muscle fiber statin concentrations,</a:t>
            </a:r>
          </a:p>
          <a:p>
            <a:r>
              <a:rPr lang="en-US" sz="1200" b="0" i="0" u="none" strike="noStrike" kern="1200" baseline="0" dirty="0" smtClean="0">
                <a:solidFill>
                  <a:schemeClr val="tx1"/>
                </a:solidFill>
                <a:latin typeface="+mn-lt"/>
                <a:ea typeface="+mn-ea"/>
                <a:cs typeface="+mn-cs"/>
              </a:rPr>
              <a:t>which determines susceptibility to toxicity. We have</a:t>
            </a:r>
          </a:p>
          <a:p>
            <a:r>
              <a:rPr lang="en-US" sz="1200" b="0" i="0" u="none" strike="noStrike" kern="1200" baseline="0" dirty="0" smtClean="0">
                <a:solidFill>
                  <a:schemeClr val="tx1"/>
                </a:solidFill>
                <a:latin typeface="+mn-lt"/>
                <a:ea typeface="+mn-ea"/>
                <a:cs typeface="+mn-cs"/>
              </a:rPr>
              <a:t>shown that the toxicity of </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and atorvastatin in</a:t>
            </a:r>
          </a:p>
          <a:p>
            <a:r>
              <a:rPr lang="en-US" sz="1200" b="0" i="0" u="none" strike="noStrike" kern="1200" baseline="0" dirty="0" smtClean="0">
                <a:solidFill>
                  <a:schemeClr val="tx1"/>
                </a:solidFill>
                <a:latin typeface="+mn-lt"/>
                <a:ea typeface="+mn-ea"/>
                <a:cs typeface="+mn-cs"/>
              </a:rPr>
              <a:t>primary human skeletal muscle cells is dependent on the</a:t>
            </a:r>
          </a:p>
          <a:p>
            <a:r>
              <a:rPr lang="en-US" sz="1200" b="0" i="0" u="none" strike="noStrike" kern="1200" baseline="0" dirty="0" smtClean="0">
                <a:solidFill>
                  <a:schemeClr val="tx1"/>
                </a:solidFill>
                <a:latin typeface="+mn-lt"/>
                <a:ea typeface="+mn-ea"/>
                <a:cs typeface="+mn-cs"/>
              </a:rPr>
              <a:t>achieved intracellular drug concentrations. This is highlighted</a:t>
            </a:r>
          </a:p>
          <a:p>
            <a:r>
              <a:rPr lang="en-US" sz="1200" b="0" i="0" u="none" strike="noStrike" kern="1200" baseline="0" dirty="0" smtClean="0">
                <a:solidFill>
                  <a:schemeClr val="tx1"/>
                </a:solidFill>
                <a:latin typeface="+mn-lt"/>
                <a:ea typeface="+mn-ea"/>
                <a:cs typeface="+mn-cs"/>
              </a:rPr>
              <a:t>by the findings that reduction of cellular statin accumulation</a:t>
            </a:r>
          </a:p>
          <a:p>
            <a:r>
              <a:rPr lang="en-US" sz="1200" b="0" i="0" u="none" strike="noStrike" kern="1200" baseline="0" dirty="0" smtClean="0">
                <a:solidFill>
                  <a:schemeClr val="tx1"/>
                </a:solidFill>
                <a:latin typeface="+mn-lt"/>
                <a:ea typeface="+mn-ea"/>
                <a:cs typeface="+mn-cs"/>
              </a:rPr>
              <a:t>by MRP1 overexpression in cultured skeletal muscle cells</a:t>
            </a:r>
          </a:p>
          <a:p>
            <a:r>
              <a:rPr lang="en-US" sz="1200" b="0" i="0" u="none" strike="noStrike" kern="1200" baseline="0" dirty="0" err="1" smtClean="0">
                <a:solidFill>
                  <a:schemeClr val="tx1"/>
                </a:solidFill>
                <a:latin typeface="+mn-lt"/>
                <a:ea typeface="+mn-ea"/>
                <a:cs typeface="+mn-cs"/>
              </a:rPr>
              <a:t>heterologously</a:t>
            </a:r>
            <a:r>
              <a:rPr lang="en-US" sz="1200" b="0" i="0" u="none" strike="noStrike" kern="1200" baseline="0" dirty="0" smtClean="0">
                <a:solidFill>
                  <a:schemeClr val="tx1"/>
                </a:solidFill>
                <a:latin typeface="+mn-lt"/>
                <a:ea typeface="+mn-ea"/>
                <a:cs typeface="+mn-cs"/>
              </a:rPr>
              <a:t> expressing OATP2B1 (Figure 6B) afforded</a:t>
            </a:r>
          </a:p>
          <a:p>
            <a:r>
              <a:rPr lang="en-US" sz="1200" b="0" i="0" u="none" strike="noStrike" kern="1200" baseline="0" dirty="0" err="1" smtClean="0">
                <a:solidFill>
                  <a:schemeClr val="tx1"/>
                </a:solidFill>
                <a:latin typeface="+mn-lt"/>
                <a:ea typeface="+mn-ea"/>
                <a:cs typeface="+mn-cs"/>
              </a:rPr>
              <a:t>cytoprotection</a:t>
            </a:r>
            <a:r>
              <a:rPr lang="en-US" sz="1200" b="0" i="0" u="none" strike="noStrike" kern="1200" baseline="0" dirty="0" smtClean="0">
                <a:solidFill>
                  <a:schemeClr val="tx1"/>
                </a:solidFill>
                <a:latin typeface="+mn-lt"/>
                <a:ea typeface="+mn-ea"/>
                <a:cs typeface="+mn-cs"/>
              </a:rPr>
              <a:t> against statin exposure (Figure 7C and 7D).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our evaluation of the literature, the</a:t>
            </a:r>
          </a:p>
          <a:p>
            <a:r>
              <a:rPr lang="en-US" sz="1200" b="0" i="0" u="none" strike="noStrike" kern="1200" baseline="0" dirty="0" smtClean="0">
                <a:solidFill>
                  <a:schemeClr val="tx1"/>
                </a:solidFill>
                <a:latin typeface="+mn-lt"/>
                <a:ea typeface="+mn-ea"/>
                <a:cs typeface="+mn-cs"/>
              </a:rPr>
              <a:t>plasma-to-skeletal muscle concentration ratio of statins in</a:t>
            </a:r>
          </a:p>
          <a:p>
            <a:r>
              <a:rPr lang="en-US" sz="1200" b="0" i="0" u="none" strike="noStrike" kern="1200" baseline="0" dirty="0" smtClean="0">
                <a:solidFill>
                  <a:schemeClr val="tx1"/>
                </a:solidFill>
                <a:latin typeface="+mn-lt"/>
                <a:ea typeface="+mn-ea"/>
                <a:cs typeface="+mn-cs"/>
              </a:rPr>
              <a:t>humans is not known, but this value will undoubtedly be</a:t>
            </a:r>
          </a:p>
          <a:p>
            <a:r>
              <a:rPr lang="en-US" sz="1200" b="0" i="0" u="none" strike="noStrike" kern="1200" baseline="0" dirty="0" smtClean="0">
                <a:solidFill>
                  <a:schemeClr val="tx1"/>
                </a:solidFill>
                <a:latin typeface="+mn-lt"/>
                <a:ea typeface="+mn-ea"/>
                <a:cs typeface="+mn-cs"/>
              </a:rPr>
              <a:t>dependent on the relative expression and intrinsic activities of</a:t>
            </a:r>
          </a:p>
          <a:p>
            <a:r>
              <a:rPr lang="en-US" sz="1200" b="0" i="0" u="none" strike="noStrike" kern="1200" baseline="0" dirty="0" smtClean="0">
                <a:solidFill>
                  <a:schemeClr val="tx1"/>
                </a:solidFill>
                <a:latin typeface="+mn-lt"/>
                <a:ea typeface="+mn-ea"/>
                <a:cs typeface="+mn-cs"/>
              </a:rPr>
              <a:t>the attendant uptake (OATP2B1) and efflux (MRP1, MRP4,</a:t>
            </a:r>
          </a:p>
          <a:p>
            <a:r>
              <a:rPr lang="en-US" sz="1200" b="0" i="0" u="none" strike="noStrike" kern="1200" baseline="0" dirty="0" smtClean="0">
                <a:solidFill>
                  <a:schemeClr val="tx1"/>
                </a:solidFill>
                <a:latin typeface="+mn-lt"/>
                <a:ea typeface="+mn-ea"/>
                <a:cs typeface="+mn-cs"/>
              </a:rPr>
              <a:t>MRP5) transporters. The present results would also suggest</a:t>
            </a:r>
          </a:p>
          <a:p>
            <a:r>
              <a:rPr lang="en-US" sz="1200" b="0" i="0" u="none" strike="noStrike" kern="1200" baseline="0" dirty="0" smtClean="0">
                <a:solidFill>
                  <a:schemeClr val="tx1"/>
                </a:solidFill>
                <a:latin typeface="+mn-lt"/>
                <a:ea typeface="+mn-ea"/>
                <a:cs typeface="+mn-cs"/>
              </a:rPr>
              <a:t>that drug–statin interactions occurring not only at the level of</a:t>
            </a:r>
          </a:p>
          <a:p>
            <a:r>
              <a:rPr lang="en-US" sz="1200" b="0" i="0" u="none" strike="noStrike" kern="1200" baseline="0" dirty="0" smtClean="0">
                <a:solidFill>
                  <a:schemeClr val="tx1"/>
                </a:solidFill>
                <a:latin typeface="+mn-lt"/>
                <a:ea typeface="+mn-ea"/>
                <a:cs typeface="+mn-cs"/>
              </a:rPr>
              <a:t>the hepatocyte cell membrane but also in skeletal muscle</a:t>
            </a:r>
          </a:p>
          <a:p>
            <a:r>
              <a:rPr lang="en-US" sz="1200" b="0" i="0" u="none" strike="noStrike" kern="1200" baseline="0" dirty="0" smtClean="0">
                <a:solidFill>
                  <a:schemeClr val="tx1"/>
                </a:solidFill>
                <a:latin typeface="+mn-lt"/>
                <a:ea typeface="+mn-ea"/>
                <a:cs typeface="+mn-cs"/>
              </a:rPr>
              <a:t>fibers could contribute to myopathy.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conclusion, statin transporters are present in human</a:t>
            </a:r>
          </a:p>
          <a:p>
            <a:r>
              <a:rPr lang="en-US" sz="1200" b="0" i="0" u="none" strike="noStrike" kern="1200" baseline="0" dirty="0" smtClean="0">
                <a:solidFill>
                  <a:schemeClr val="tx1"/>
                </a:solidFill>
                <a:latin typeface="+mn-lt"/>
                <a:ea typeface="+mn-ea"/>
                <a:cs typeface="+mn-cs"/>
              </a:rPr>
              <a:t>skeletal muscle that control intracellular drug exposure. We</a:t>
            </a:r>
          </a:p>
          <a:p>
            <a:r>
              <a:rPr lang="en-US" sz="1200" b="0" i="0" u="none" strike="noStrike" kern="1200" baseline="0" dirty="0" smtClean="0">
                <a:solidFill>
                  <a:schemeClr val="tx1"/>
                </a:solidFill>
                <a:latin typeface="+mn-lt"/>
                <a:ea typeface="+mn-ea"/>
                <a:cs typeface="+mn-cs"/>
              </a:rPr>
              <a:t>propose a role for OATP2B1 in sensitizing skeletal muscle</a:t>
            </a:r>
          </a:p>
          <a:p>
            <a:r>
              <a:rPr lang="en-US" sz="1200" b="0" i="0" u="none" strike="noStrike" kern="1200" baseline="0" dirty="0" smtClean="0">
                <a:solidFill>
                  <a:schemeClr val="tx1"/>
                </a:solidFill>
                <a:latin typeface="+mn-lt"/>
                <a:ea typeface="+mn-ea"/>
                <a:cs typeface="+mn-cs"/>
              </a:rPr>
              <a:t>cells to statin toxicity and that the novel statin efflux</a:t>
            </a:r>
          </a:p>
          <a:p>
            <a:r>
              <a:rPr lang="en-US" sz="1200" b="0" i="0" u="none" strike="noStrike" kern="1200" baseline="0" dirty="0" smtClean="0">
                <a:solidFill>
                  <a:schemeClr val="tx1"/>
                </a:solidFill>
                <a:latin typeface="+mn-lt"/>
                <a:ea typeface="+mn-ea"/>
                <a:cs typeface="+mn-cs"/>
              </a:rPr>
              <a:t>transporters MRP1, MRP4, and MRP5 protect muscle from</a:t>
            </a:r>
          </a:p>
          <a:p>
            <a:r>
              <a:rPr lang="en-US" sz="1200" b="0" i="0" u="none" strike="noStrike" kern="1200" baseline="0" dirty="0" smtClean="0">
                <a:solidFill>
                  <a:schemeClr val="tx1"/>
                </a:solidFill>
                <a:latin typeface="+mn-lt"/>
                <a:ea typeface="+mn-ea"/>
                <a:cs typeface="+mn-cs"/>
              </a:rPr>
              <a:t>toxicity. The dynamic functional interplay between these</a:t>
            </a:r>
          </a:p>
          <a:p>
            <a:r>
              <a:rPr lang="en-US" sz="1200" b="0" i="0" u="none" strike="noStrike" kern="1200" baseline="0" dirty="0" smtClean="0">
                <a:solidFill>
                  <a:schemeClr val="tx1"/>
                </a:solidFill>
                <a:latin typeface="+mn-lt"/>
                <a:ea typeface="+mn-ea"/>
                <a:cs typeface="+mn-cs"/>
              </a:rPr>
              <a:t>uptake and efflux transporters in vivo likely determines risk</a:t>
            </a:r>
          </a:p>
          <a:p>
            <a:r>
              <a:rPr lang="en-US" sz="1200" b="0" i="0" u="none" strike="noStrike" kern="1200" baseline="0" dirty="0" smtClean="0">
                <a:solidFill>
                  <a:schemeClr val="tx1"/>
                </a:solidFill>
                <a:latin typeface="+mn-lt"/>
                <a:ea typeface="+mn-ea"/>
                <a:cs typeface="+mn-cs"/>
              </a:rPr>
              <a:t>for statin-induced myopathy.</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22</a:t>
            </a:fld>
            <a:endParaRPr lang="en-US"/>
          </a:p>
        </p:txBody>
      </p:sp>
    </p:spTree>
    <p:extLst>
      <p:ext uri="{BB962C8B-B14F-4D97-AF65-F5344CB8AC3E}">
        <p14:creationId xmlns:p14="http://schemas.microsoft.com/office/powerpoint/2010/main" val="408167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conclusion, statin transporters are present in human</a:t>
            </a:r>
          </a:p>
          <a:p>
            <a:r>
              <a:rPr lang="en-US" sz="1200" b="0" i="0" u="none" strike="noStrike" kern="1200" baseline="0" dirty="0" smtClean="0">
                <a:solidFill>
                  <a:schemeClr val="tx1"/>
                </a:solidFill>
                <a:latin typeface="+mn-lt"/>
                <a:ea typeface="+mn-ea"/>
                <a:cs typeface="+mn-cs"/>
              </a:rPr>
              <a:t>skeletal muscle that control intracellular drug exposure. We</a:t>
            </a:r>
          </a:p>
          <a:p>
            <a:r>
              <a:rPr lang="en-US" sz="1200" b="0" i="0" u="none" strike="noStrike" kern="1200" baseline="0" dirty="0" smtClean="0">
                <a:solidFill>
                  <a:schemeClr val="tx1"/>
                </a:solidFill>
                <a:latin typeface="+mn-lt"/>
                <a:ea typeface="+mn-ea"/>
                <a:cs typeface="+mn-cs"/>
              </a:rPr>
              <a:t>propose a role for OATP2B1 in sensitizing skeletal muscle</a:t>
            </a:r>
          </a:p>
          <a:p>
            <a:r>
              <a:rPr lang="en-US" sz="1200" b="0" i="0" u="none" strike="noStrike" kern="1200" baseline="0" dirty="0" smtClean="0">
                <a:solidFill>
                  <a:schemeClr val="tx1"/>
                </a:solidFill>
                <a:latin typeface="+mn-lt"/>
                <a:ea typeface="+mn-ea"/>
                <a:cs typeface="+mn-cs"/>
              </a:rPr>
              <a:t>cells to statin toxicity and that the novel statin efflux</a:t>
            </a:r>
          </a:p>
          <a:p>
            <a:r>
              <a:rPr lang="en-US" sz="1200" b="0" i="0" u="none" strike="noStrike" kern="1200" baseline="0" dirty="0" smtClean="0">
                <a:solidFill>
                  <a:schemeClr val="tx1"/>
                </a:solidFill>
                <a:latin typeface="+mn-lt"/>
                <a:ea typeface="+mn-ea"/>
                <a:cs typeface="+mn-cs"/>
              </a:rPr>
              <a:t>transporters MRP1, MRP4, and MRP5 protect muscle from</a:t>
            </a:r>
          </a:p>
          <a:p>
            <a:r>
              <a:rPr lang="en-US" sz="1200" b="0" i="0" u="none" strike="noStrike" kern="1200" baseline="0" dirty="0" smtClean="0">
                <a:solidFill>
                  <a:schemeClr val="tx1"/>
                </a:solidFill>
                <a:latin typeface="+mn-lt"/>
                <a:ea typeface="+mn-ea"/>
                <a:cs typeface="+mn-cs"/>
              </a:rPr>
              <a:t>toxicity. The dynamic functional interplay between these</a:t>
            </a:r>
          </a:p>
          <a:p>
            <a:r>
              <a:rPr lang="en-US" sz="1200" b="0" i="0" u="none" strike="noStrike" kern="1200" baseline="0" dirty="0" smtClean="0">
                <a:solidFill>
                  <a:schemeClr val="tx1"/>
                </a:solidFill>
                <a:latin typeface="+mn-lt"/>
                <a:ea typeface="+mn-ea"/>
                <a:cs typeface="+mn-cs"/>
              </a:rPr>
              <a:t>uptake and efflux transporters in vivo likely determines risk</a:t>
            </a:r>
          </a:p>
          <a:p>
            <a:r>
              <a:rPr lang="en-US" sz="1200" b="0" i="0" u="none" strike="noStrike" kern="1200" baseline="0" dirty="0" smtClean="0">
                <a:solidFill>
                  <a:schemeClr val="tx1"/>
                </a:solidFill>
                <a:latin typeface="+mn-lt"/>
                <a:ea typeface="+mn-ea"/>
                <a:cs typeface="+mn-cs"/>
              </a:rPr>
              <a:t>for statin-induced myopathy.</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23</a:t>
            </a:fld>
            <a:endParaRPr lang="en-US"/>
          </a:p>
        </p:txBody>
      </p:sp>
    </p:spTree>
    <p:extLst>
      <p:ext uri="{BB962C8B-B14F-4D97-AF65-F5344CB8AC3E}">
        <p14:creationId xmlns:p14="http://schemas.microsoft.com/office/powerpoint/2010/main" val="291401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18. Parker BA, </a:t>
            </a:r>
            <a:r>
              <a:rPr lang="en-US" sz="1200" b="0" i="0" u="none" strike="noStrike" kern="1200" baseline="0" dirty="0" err="1" smtClean="0">
                <a:solidFill>
                  <a:schemeClr val="tx1"/>
                </a:solidFill>
                <a:latin typeface="+mn-lt"/>
                <a:ea typeface="+mn-ea"/>
                <a:cs typeface="+mn-cs"/>
              </a:rPr>
              <a:t>Augeri</a:t>
            </a:r>
            <a:r>
              <a:rPr lang="en-US" sz="1200" b="0" i="0" u="none" strike="noStrike" kern="1200" baseline="0" dirty="0" smtClean="0">
                <a:solidFill>
                  <a:schemeClr val="tx1"/>
                </a:solidFill>
                <a:latin typeface="+mn-lt"/>
                <a:ea typeface="+mn-ea"/>
                <a:cs typeface="+mn-cs"/>
              </a:rPr>
              <a:t> AL, </a:t>
            </a:r>
            <a:r>
              <a:rPr lang="en-US" sz="1200" b="0" i="0" u="none" strike="noStrike" kern="1200" baseline="0" dirty="0" err="1" smtClean="0">
                <a:solidFill>
                  <a:schemeClr val="tx1"/>
                </a:solidFill>
                <a:latin typeface="+mn-lt"/>
                <a:ea typeface="+mn-ea"/>
                <a:cs typeface="+mn-cs"/>
              </a:rPr>
              <a:t>Capizzi</a:t>
            </a:r>
            <a:r>
              <a:rPr lang="en-US" sz="1200" b="0" i="0" u="none" strike="noStrike" kern="1200" baseline="0" dirty="0" smtClean="0">
                <a:solidFill>
                  <a:schemeClr val="tx1"/>
                </a:solidFill>
                <a:latin typeface="+mn-lt"/>
                <a:ea typeface="+mn-ea"/>
                <a:cs typeface="+mn-cs"/>
              </a:rPr>
              <a:t> JA, et al. Effect of statins on </a:t>
            </a:r>
            <a:r>
              <a:rPr lang="en-US" sz="1200" b="0" i="0" u="none" strike="noStrike" kern="1200" baseline="0" dirty="0" err="1" smtClean="0">
                <a:solidFill>
                  <a:schemeClr val="tx1"/>
                </a:solidFill>
                <a:latin typeface="+mn-lt"/>
                <a:ea typeface="+mn-ea"/>
                <a:cs typeface="+mn-cs"/>
              </a:rPr>
              <a:t>creatine</a:t>
            </a:r>
            <a:r>
              <a:rPr lang="en-US" sz="1200" b="0" i="0" u="none" strike="noStrike" kern="1200" baseline="0" dirty="0" smtClean="0">
                <a:solidFill>
                  <a:schemeClr val="tx1"/>
                </a:solidFill>
                <a:latin typeface="+mn-lt"/>
                <a:ea typeface="+mn-ea"/>
                <a:cs typeface="+mn-cs"/>
              </a:rPr>
              <a:t> kinase levels before and after a marathon run. Am. J.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2012; 109(2):</a:t>
            </a:r>
          </a:p>
          <a:p>
            <a:r>
              <a:rPr lang="en-US" sz="1200" b="0" i="0" u="none" strike="noStrike" kern="1200" baseline="0" dirty="0" smtClean="0">
                <a:solidFill>
                  <a:schemeClr val="tx1"/>
                </a:solidFill>
                <a:latin typeface="+mn-lt"/>
                <a:ea typeface="+mn-ea"/>
                <a:cs typeface="+mn-cs"/>
              </a:rPr>
              <a:t>282Y7.</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measured total CK in 37 statin-using athletes (29 men and eight women) and 43 controls (30 men</a:t>
            </a:r>
          </a:p>
          <a:p>
            <a:r>
              <a:rPr lang="en-US" sz="1200" b="0" i="0" u="none" strike="noStrike" kern="1200" baseline="0" dirty="0" smtClean="0">
                <a:solidFill>
                  <a:schemeClr val="tx1"/>
                </a:solidFill>
                <a:latin typeface="+mn-lt"/>
                <a:ea typeface="+mn-ea"/>
                <a:cs typeface="+mn-cs"/>
              </a:rPr>
              <a:t>and 13 women) running the race. Subjects were on a variety of statin medications and doses. Venous blood samples were</a:t>
            </a:r>
          </a:p>
          <a:p>
            <a:r>
              <a:rPr lang="en-US" sz="1200" b="0" i="0" u="none" strike="noStrike" kern="1200" baseline="0" dirty="0" smtClean="0">
                <a:solidFill>
                  <a:schemeClr val="tx1"/>
                </a:solidFill>
                <a:latin typeface="+mn-lt"/>
                <a:ea typeface="+mn-ea"/>
                <a:cs typeface="+mn-cs"/>
              </a:rPr>
              <a:t>obtained the day before and within 1 h and 24-h after the race. The exercise-related increase in CK 24 h after exercise,</a:t>
            </a:r>
          </a:p>
          <a:p>
            <a:r>
              <a:rPr lang="en-US" sz="1200" b="0" i="0" u="none" strike="noStrike" kern="1200" baseline="0" dirty="0" smtClean="0">
                <a:solidFill>
                  <a:schemeClr val="tx1"/>
                </a:solidFill>
                <a:latin typeface="+mn-lt"/>
                <a:ea typeface="+mn-ea"/>
                <a:cs typeface="+mn-cs"/>
              </a:rPr>
              <a:t>adjusted for changes in plasma volume, was greater in statin users than controls (Fig. 3). Notably, there was no relationship</a:t>
            </a:r>
          </a:p>
          <a:p>
            <a:r>
              <a:rPr lang="en-US" sz="1200" b="0" i="0" u="none" strike="noStrike" kern="1200" baseline="0" dirty="0" smtClean="0">
                <a:solidFill>
                  <a:schemeClr val="tx1"/>
                </a:solidFill>
                <a:latin typeface="+mn-lt"/>
                <a:ea typeface="+mn-ea"/>
                <a:cs typeface="+mn-cs"/>
              </a:rPr>
              <a:t>between statin potency and the changes in CK immediately and 24 h after exercise, although increases in CK at</a:t>
            </a:r>
          </a:p>
          <a:p>
            <a:r>
              <a:rPr lang="en-US" sz="1200" b="0" i="0" u="none" strike="noStrike" kern="1200" baseline="0" dirty="0" smtClean="0">
                <a:solidFill>
                  <a:schemeClr val="tx1"/>
                </a:solidFill>
                <a:latin typeface="+mn-lt"/>
                <a:ea typeface="+mn-ea"/>
                <a:cs typeface="+mn-cs"/>
              </a:rPr>
              <a:t>both finish and 24 h after the race measurements were directly related to age in the statin users.</a:t>
            </a:r>
            <a:endParaRPr lang="en-US" dirty="0"/>
          </a:p>
        </p:txBody>
      </p:sp>
      <p:sp>
        <p:nvSpPr>
          <p:cNvPr id="4" name="Slide Number Placeholder 3"/>
          <p:cNvSpPr>
            <a:spLocks noGrp="1"/>
          </p:cNvSpPr>
          <p:nvPr>
            <p:ph type="sldNum" sz="quarter" idx="10"/>
          </p:nvPr>
        </p:nvSpPr>
        <p:spPr/>
        <p:txBody>
          <a:bodyPr/>
          <a:lstStyle/>
          <a:p>
            <a:fld id="{658A0259-9025-4301-9205-B17854B8263F}" type="slidenum">
              <a:rPr lang="en-US" smtClean="0"/>
              <a:t>24</a:t>
            </a:fld>
            <a:endParaRPr lang="en-US"/>
          </a:p>
        </p:txBody>
      </p:sp>
    </p:spTree>
    <p:extLst>
      <p:ext uri="{BB962C8B-B14F-4D97-AF65-F5344CB8AC3E}">
        <p14:creationId xmlns:p14="http://schemas.microsoft.com/office/powerpoint/2010/main" val="274711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15. </a:t>
            </a:r>
            <a:r>
              <a:rPr lang="en-US" sz="1200" b="0" i="0" u="none" strike="noStrike" kern="1200" baseline="0" dirty="0" err="1" smtClean="0">
                <a:solidFill>
                  <a:schemeClr val="tx1"/>
                </a:solidFill>
                <a:latin typeface="+mn-lt"/>
                <a:ea typeface="+mn-ea"/>
                <a:cs typeface="+mn-cs"/>
              </a:rPr>
              <a:t>Marcoff</a:t>
            </a:r>
            <a:r>
              <a:rPr lang="en-US" sz="1200" b="0" i="0" u="none" strike="noStrike" kern="1200" baseline="0" dirty="0" smtClean="0">
                <a:solidFill>
                  <a:schemeClr val="tx1"/>
                </a:solidFill>
                <a:latin typeface="+mn-lt"/>
                <a:ea typeface="+mn-ea"/>
                <a:cs typeface="+mn-cs"/>
              </a:rPr>
              <a:t> L, Thompson PD. The role of coenzyme Q10 in statin-associated myopathy: a systematic review. J. Am. Coll.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2007; 49(23):2231Y7.</a:t>
            </a:r>
          </a:p>
          <a:p>
            <a:r>
              <a:rPr lang="en-US" sz="1200" b="0" i="0" u="none" strike="noStrike" kern="1200" baseline="0" dirty="0" smtClean="0">
                <a:solidFill>
                  <a:schemeClr val="tx1"/>
                </a:solidFill>
                <a:latin typeface="+mn-lt"/>
                <a:ea typeface="+mn-ea"/>
                <a:cs typeface="+mn-cs"/>
              </a:rPr>
              <a:t>18. Parker BA, </a:t>
            </a:r>
            <a:r>
              <a:rPr lang="en-US" sz="1200" b="0" i="0" u="none" strike="noStrike" kern="1200" baseline="0" dirty="0" err="1" smtClean="0">
                <a:solidFill>
                  <a:schemeClr val="tx1"/>
                </a:solidFill>
                <a:latin typeface="+mn-lt"/>
                <a:ea typeface="+mn-ea"/>
                <a:cs typeface="+mn-cs"/>
              </a:rPr>
              <a:t>Augeri</a:t>
            </a:r>
            <a:r>
              <a:rPr lang="en-US" sz="1200" b="0" i="0" u="none" strike="noStrike" kern="1200" baseline="0" dirty="0" smtClean="0">
                <a:solidFill>
                  <a:schemeClr val="tx1"/>
                </a:solidFill>
                <a:latin typeface="+mn-lt"/>
                <a:ea typeface="+mn-ea"/>
                <a:cs typeface="+mn-cs"/>
              </a:rPr>
              <a:t> AL, </a:t>
            </a:r>
            <a:r>
              <a:rPr lang="en-US" sz="1200" b="0" i="0" u="none" strike="noStrike" kern="1200" baseline="0" dirty="0" err="1" smtClean="0">
                <a:solidFill>
                  <a:schemeClr val="tx1"/>
                </a:solidFill>
                <a:latin typeface="+mn-lt"/>
                <a:ea typeface="+mn-ea"/>
                <a:cs typeface="+mn-cs"/>
              </a:rPr>
              <a:t>Capizzi</a:t>
            </a:r>
            <a:r>
              <a:rPr lang="en-US" sz="1200" b="0" i="0" u="none" strike="noStrike" kern="1200" baseline="0" dirty="0" smtClean="0">
                <a:solidFill>
                  <a:schemeClr val="tx1"/>
                </a:solidFill>
                <a:latin typeface="+mn-lt"/>
                <a:ea typeface="+mn-ea"/>
                <a:cs typeface="+mn-cs"/>
              </a:rPr>
              <a:t> JA, et al. Effect of statins on </a:t>
            </a:r>
            <a:r>
              <a:rPr lang="en-US" sz="1200" b="0" i="0" u="none" strike="noStrike" kern="1200" baseline="0" dirty="0" err="1" smtClean="0">
                <a:solidFill>
                  <a:schemeClr val="tx1"/>
                </a:solidFill>
                <a:latin typeface="+mn-lt"/>
                <a:ea typeface="+mn-ea"/>
                <a:cs typeface="+mn-cs"/>
              </a:rPr>
              <a:t>creatine</a:t>
            </a:r>
            <a:r>
              <a:rPr lang="en-US" sz="1200" b="0" i="0" u="none" strike="noStrike" kern="1200" baseline="0" dirty="0" smtClean="0">
                <a:solidFill>
                  <a:schemeClr val="tx1"/>
                </a:solidFill>
                <a:latin typeface="+mn-lt"/>
                <a:ea typeface="+mn-ea"/>
                <a:cs typeface="+mn-cs"/>
              </a:rPr>
              <a:t> kinase levels before and after a marathon run. Am. J.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2012; 109(2):</a:t>
            </a:r>
          </a:p>
          <a:p>
            <a:r>
              <a:rPr lang="en-US" sz="1200" b="0" i="0" u="none" strike="noStrike" kern="1200" baseline="0" dirty="0" smtClean="0">
                <a:solidFill>
                  <a:schemeClr val="tx1"/>
                </a:solidFill>
                <a:latin typeface="+mn-lt"/>
                <a:ea typeface="+mn-ea"/>
                <a:cs typeface="+mn-cs"/>
              </a:rPr>
              <a:t>282Y7.</a:t>
            </a:r>
          </a:p>
          <a:p>
            <a:endParaRPr lang="en-US" sz="1200" b="0" i="0" u="none" strike="noStrike" kern="1200" baseline="0" dirty="0" smtClean="0">
              <a:solidFill>
                <a:schemeClr val="tx1"/>
              </a:solidFill>
              <a:latin typeface="+mn-lt"/>
              <a:ea typeface="+mn-ea"/>
              <a:cs typeface="+mn-cs"/>
            </a:endParaRPr>
          </a:p>
          <a:p>
            <a:r>
              <a:rPr lang="en-US" dirty="0" smtClean="0"/>
              <a:t>The most popular but largely untested theory for statin myopathy at rest and during exercise is depletion of intramuscular CoQ10 producing mitochondrial dysfunction, subsequent abnormal muscle energy metabolism, and, ultimately, symptoms. We have recently summarized the data linking CoQ10 to statin myopathy (15).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our knowledge, only two small studies have administered CoQ10 to patients with statin myalgia but neither tested muscle</a:t>
            </a:r>
          </a:p>
          <a:p>
            <a:r>
              <a:rPr lang="en-US" sz="1200" b="0" i="0" u="none" strike="noStrike" kern="1200" baseline="0" dirty="0" smtClean="0">
                <a:solidFill>
                  <a:schemeClr val="tx1"/>
                </a:solidFill>
                <a:latin typeface="+mn-lt"/>
                <a:ea typeface="+mn-ea"/>
                <a:cs typeface="+mn-cs"/>
              </a:rPr>
              <a:t>injury after exercise, and these reports produced contrasting results. One study randomly assigned patients with previous</a:t>
            </a:r>
          </a:p>
          <a:p>
            <a:r>
              <a:rPr lang="en-US" sz="1200" b="0" i="0" u="none" strike="noStrike" kern="1200" baseline="0" dirty="0" smtClean="0">
                <a:solidFill>
                  <a:schemeClr val="tx1"/>
                </a:solidFill>
                <a:latin typeface="+mn-lt"/>
                <a:ea typeface="+mn-ea"/>
                <a:cs typeface="+mn-cs"/>
              </a:rPr>
              <a:t>statin myalgia and currently on statin treatment to low-dose </a:t>
            </a:r>
            <a:r>
              <a:rPr lang="pt-BR" sz="1200" b="0" i="0" u="none" strike="noStrike" kern="1200" baseline="0" dirty="0" smtClean="0">
                <a:solidFill>
                  <a:schemeClr val="tx1"/>
                </a:solidFill>
                <a:latin typeface="+mn-lt"/>
                <a:ea typeface="+mn-ea"/>
                <a:cs typeface="+mn-cs"/>
              </a:rPr>
              <a:t>CoQ10(100mgIdj1, n = 18) or vitamin E (400 IUIdj1, n = 14)</a:t>
            </a:r>
          </a:p>
          <a:p>
            <a:r>
              <a:rPr lang="en-US" sz="1200" b="0" i="0" u="none" strike="noStrike" kern="1200" baseline="0" dirty="0" smtClean="0">
                <a:solidFill>
                  <a:schemeClr val="tx1"/>
                </a:solidFill>
                <a:latin typeface="+mn-lt"/>
                <a:ea typeface="+mn-ea"/>
                <a:cs typeface="+mn-cs"/>
              </a:rPr>
              <a:t>for 30 d. Pain severity decreased by 40% and pain interference with daily activities decreased by 38% in the group treated</a:t>
            </a:r>
          </a:p>
          <a:p>
            <a:r>
              <a:rPr lang="en-US" sz="1200" b="0" i="0" u="none" strike="noStrike" kern="1200" baseline="0" dirty="0" smtClean="0">
                <a:solidFill>
                  <a:schemeClr val="tx1"/>
                </a:solidFill>
                <a:latin typeface="+mn-lt"/>
                <a:ea typeface="+mn-ea"/>
                <a:cs typeface="+mn-cs"/>
              </a:rPr>
              <a:t>with CoQ10, but neither pain severity nor pain interference with daily activities changed with vitamin E. Another study randomized</a:t>
            </a:r>
          </a:p>
          <a:p>
            <a:r>
              <a:rPr lang="en-US" sz="1200" b="0" i="0" u="none" strike="noStrike" kern="1200" baseline="0" dirty="0" smtClean="0">
                <a:solidFill>
                  <a:schemeClr val="tx1"/>
                </a:solidFill>
                <a:latin typeface="+mn-lt"/>
                <a:ea typeface="+mn-ea"/>
                <a:cs typeface="+mn-cs"/>
              </a:rPr>
              <a:t>44 patients with statin myalgia to CoQ10 200 mgIdj1 or placebo during upward dose titration of simvastatin from</a:t>
            </a:r>
          </a:p>
          <a:p>
            <a:r>
              <a:rPr lang="en-US" sz="1200" b="0" i="0" u="none" strike="noStrike" kern="1200" baseline="0" dirty="0" smtClean="0">
                <a:solidFill>
                  <a:schemeClr val="tx1"/>
                </a:solidFill>
                <a:latin typeface="+mn-lt"/>
                <a:ea typeface="+mn-ea"/>
                <a:cs typeface="+mn-cs"/>
              </a:rPr>
              <a:t>10 to 40 mgIdj1 but found no difference in myalgia score, adherence to simvastatin treatment, or the number of patients</a:t>
            </a:r>
          </a:p>
          <a:p>
            <a:r>
              <a:rPr lang="en-US" sz="1200" b="0" i="0" u="none" strike="noStrike" kern="1200" baseline="0" dirty="0" smtClean="0">
                <a:solidFill>
                  <a:schemeClr val="tx1"/>
                </a:solidFill>
                <a:latin typeface="+mn-lt"/>
                <a:ea typeface="+mn-ea"/>
                <a:cs typeface="+mn-cs"/>
              </a:rPr>
              <a:t>tolerating the highest simvastatin dose.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SLCO1B1 encodes the organic </a:t>
            </a:r>
            <a:r>
              <a:rPr lang="en-US" sz="1200" b="0" i="0" u="none" strike="noStrike" kern="1200" baseline="0" dirty="0" err="1" smtClean="0">
                <a:solidFill>
                  <a:schemeClr val="tx1"/>
                </a:solidFill>
                <a:latin typeface="+mn-lt"/>
                <a:ea typeface="+mn-ea"/>
                <a:cs typeface="+mn-cs"/>
              </a:rPr>
              <a:t>aniontransporting</a:t>
            </a:r>
            <a:r>
              <a:rPr lang="en-US" sz="1200" b="0" i="0" u="none" strike="noStrike" kern="1200" baseline="0" dirty="0" smtClean="0">
                <a:solidFill>
                  <a:schemeClr val="tx1"/>
                </a:solidFill>
                <a:latin typeface="+mn-lt"/>
                <a:ea typeface="+mn-ea"/>
                <a:cs typeface="+mn-cs"/>
              </a:rPr>
              <a:t> polypeptide OATP1B1, thereby regulating the hepatic uptake of statins</a:t>
            </a:r>
            <a:endParaRPr lang="en-US" dirty="0"/>
          </a:p>
        </p:txBody>
      </p:sp>
      <p:sp>
        <p:nvSpPr>
          <p:cNvPr id="4" name="Slide Number Placeholder 3"/>
          <p:cNvSpPr>
            <a:spLocks noGrp="1"/>
          </p:cNvSpPr>
          <p:nvPr>
            <p:ph type="sldNum" sz="quarter" idx="10"/>
          </p:nvPr>
        </p:nvSpPr>
        <p:spPr/>
        <p:txBody>
          <a:bodyPr/>
          <a:lstStyle/>
          <a:p>
            <a:fld id="{658A0259-9025-4301-9205-B17854B8263F}" type="slidenum">
              <a:rPr lang="en-US" smtClean="0"/>
              <a:t>25</a:t>
            </a:fld>
            <a:endParaRPr lang="en-US"/>
          </a:p>
        </p:txBody>
      </p:sp>
    </p:spTree>
    <p:extLst>
      <p:ext uri="{BB962C8B-B14F-4D97-AF65-F5344CB8AC3E}">
        <p14:creationId xmlns:p14="http://schemas.microsoft.com/office/powerpoint/2010/main" val="28375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Sustained muscular contraction during periods of glycogen depletion and reduced adenosine-5¶-triphosphate availability</a:t>
            </a:r>
          </a:p>
          <a:p>
            <a:r>
              <a:rPr lang="en-US" sz="1200" b="0" i="0" u="none" strike="noStrike" kern="1200" baseline="0" dirty="0" smtClean="0">
                <a:solidFill>
                  <a:schemeClr val="tx1"/>
                </a:solidFill>
                <a:latin typeface="+mn-lt"/>
                <a:ea typeface="+mn-ea"/>
                <a:cs typeface="+mn-cs"/>
              </a:rPr>
              <a:t>result in membrane permeability and fiber damage, permitting muscle enzyme efflux that is proportional to the duration and</a:t>
            </a:r>
          </a:p>
          <a:p>
            <a:r>
              <a:rPr lang="en-US" sz="1200" b="0" i="0" u="none" strike="noStrike" kern="1200" baseline="0" dirty="0" smtClean="0">
                <a:solidFill>
                  <a:schemeClr val="tx1"/>
                </a:solidFill>
                <a:latin typeface="+mn-lt"/>
                <a:ea typeface="+mn-ea"/>
                <a:cs typeface="+mn-cs"/>
              </a:rPr>
              <a:t>intensity of the exercise. There are several mechanisms by which statins could amplify this process (Fig. 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most popular but largely untested theory for statin myopathy at rest and during exercise is depletion of intramuscular</a:t>
            </a:r>
          </a:p>
          <a:p>
            <a:r>
              <a:rPr lang="en-US" sz="1200" b="0" i="0" u="none" strike="noStrike" kern="1200" baseline="0" dirty="0" smtClean="0">
                <a:solidFill>
                  <a:schemeClr val="tx1"/>
                </a:solidFill>
                <a:latin typeface="+mn-lt"/>
                <a:ea typeface="+mn-ea"/>
                <a:cs typeface="+mn-cs"/>
              </a:rPr>
              <a:t>CoQ10 producing mitochondrial dysfunction, subsequent abnormal muscle energy metabolism, and, ultimately,</a:t>
            </a:r>
          </a:p>
          <a:p>
            <a:r>
              <a:rPr lang="en-US" sz="1200" b="0" i="0" u="none" strike="noStrike" kern="1200" baseline="0" dirty="0" smtClean="0">
                <a:solidFill>
                  <a:schemeClr val="tx1"/>
                </a:solidFill>
                <a:latin typeface="+mn-lt"/>
                <a:ea typeface="+mn-ea"/>
                <a:cs typeface="+mn-cs"/>
              </a:rPr>
              <a:t>symptoms. We have recently summarized the data linking CoQ10 to statin myopathy (15). Serum CoQ10 levels decrease</a:t>
            </a:r>
          </a:p>
          <a:p>
            <a:r>
              <a:rPr lang="en-US" sz="1200" b="0" i="0" u="none" strike="noStrike" kern="1200" baseline="0" dirty="0" smtClean="0">
                <a:solidFill>
                  <a:schemeClr val="tx1"/>
                </a:solidFill>
                <a:latin typeface="+mn-lt"/>
                <a:ea typeface="+mn-ea"/>
                <a:cs typeface="+mn-cs"/>
              </a:rPr>
              <a:t>during statin therapy, but CoQ10 is transported in lower density</a:t>
            </a:r>
          </a:p>
          <a:p>
            <a:r>
              <a:rPr lang="en-US" sz="1200" b="0" i="0" u="none" strike="noStrike" kern="1200" baseline="0" dirty="0" smtClean="0">
                <a:solidFill>
                  <a:schemeClr val="tx1"/>
                </a:solidFill>
                <a:latin typeface="+mn-lt"/>
                <a:ea typeface="+mn-ea"/>
                <a:cs typeface="+mn-cs"/>
              </a:rPr>
              <a:t>lipoprotein particles, and its decrease is commensurate with</a:t>
            </a:r>
          </a:p>
          <a:p>
            <a:r>
              <a:rPr lang="en-US" sz="1200" b="0" i="0" u="none" strike="noStrike" kern="1200" baseline="0" dirty="0" smtClean="0">
                <a:solidFill>
                  <a:schemeClr val="tx1"/>
                </a:solidFill>
                <a:latin typeface="+mn-lt"/>
                <a:ea typeface="+mn-ea"/>
                <a:cs typeface="+mn-cs"/>
              </a:rPr>
              <a:t>decreases in blood cholesterol. This suggests that the decrease</a:t>
            </a:r>
          </a:p>
          <a:p>
            <a:r>
              <a:rPr lang="en-US" sz="1200" b="0" i="0" u="none" strike="noStrike" kern="1200" baseline="0" dirty="0" smtClean="0">
                <a:solidFill>
                  <a:schemeClr val="tx1"/>
                </a:solidFill>
                <a:latin typeface="+mn-lt"/>
                <a:ea typeface="+mn-ea"/>
                <a:cs typeface="+mn-cs"/>
              </a:rPr>
              <a:t>in serum CoQ10 is caused by a reduction in transport particles.</a:t>
            </a:r>
          </a:p>
          <a:p>
            <a:r>
              <a:rPr lang="en-US" sz="1200" b="0" i="0" u="none" strike="noStrike" kern="1200" baseline="0" dirty="0" smtClean="0">
                <a:solidFill>
                  <a:schemeClr val="tx1"/>
                </a:solidFill>
                <a:latin typeface="+mn-lt"/>
                <a:ea typeface="+mn-ea"/>
                <a:cs typeface="+mn-cs"/>
              </a:rPr>
              <a:t>CoQ10 levels do not decrease during </a:t>
            </a:r>
            <a:r>
              <a:rPr lang="en-US" sz="1200" b="0" i="0" u="none" strike="noStrike" kern="1200" baseline="0" dirty="0" err="1" smtClean="0">
                <a:solidFill>
                  <a:schemeClr val="tx1"/>
                </a:solidFill>
                <a:latin typeface="+mn-lt"/>
                <a:ea typeface="+mn-ea"/>
                <a:cs typeface="+mn-cs"/>
              </a:rPr>
              <a:t>ezetimibe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cholestyramine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therapy, however, despite reductions in LDL levels,</a:t>
            </a:r>
          </a:p>
          <a:p>
            <a:r>
              <a:rPr lang="en-US" sz="1200" b="0" i="0" u="none" strike="noStrike" kern="1200" baseline="0" dirty="0" smtClean="0">
                <a:solidFill>
                  <a:schemeClr val="tx1"/>
                </a:solidFill>
                <a:latin typeface="+mn-lt"/>
                <a:ea typeface="+mn-ea"/>
                <a:cs typeface="+mn-cs"/>
              </a:rPr>
              <a:t>so it is possible that the effect of statins on CoQ10 is independent</a:t>
            </a:r>
          </a:p>
          <a:p>
            <a:r>
              <a:rPr lang="en-US" sz="1200" b="0" i="0" u="none" strike="noStrike" kern="1200" baseline="0" dirty="0" smtClean="0">
                <a:solidFill>
                  <a:schemeClr val="tx1"/>
                </a:solidFill>
                <a:latin typeface="+mn-lt"/>
                <a:ea typeface="+mn-ea"/>
                <a:cs typeface="+mn-cs"/>
              </a:rPr>
              <a:t>of their reductions in transport particles. Muscle biopsy</a:t>
            </a:r>
          </a:p>
          <a:p>
            <a:r>
              <a:rPr lang="en-US" sz="1200" b="0" i="0" u="none" strike="noStrike" kern="1200" baseline="0" dirty="0" smtClean="0">
                <a:solidFill>
                  <a:schemeClr val="tx1"/>
                </a:solidFill>
                <a:latin typeface="+mn-lt"/>
                <a:ea typeface="+mn-ea"/>
                <a:cs typeface="+mn-cs"/>
              </a:rPr>
              <a:t>studies have failed to detect consistent reductions in muscle</a:t>
            </a:r>
          </a:p>
          <a:p>
            <a:r>
              <a:rPr lang="en-US" sz="1200" b="0" i="0" u="none" strike="noStrike" kern="1200" baseline="0" dirty="0" smtClean="0">
                <a:solidFill>
                  <a:schemeClr val="tx1"/>
                </a:solidFill>
                <a:latin typeface="+mn-lt"/>
                <a:ea typeface="+mn-ea"/>
                <a:cs typeface="+mn-cs"/>
              </a:rPr>
              <a:t>CoQ10 levels, although one study in statin-naive subjects found microscopic evidence of statin myopathy and reductions</a:t>
            </a:r>
          </a:p>
          <a:p>
            <a:r>
              <a:rPr lang="en-US" sz="1200" b="0" i="0" u="none" strike="noStrike" kern="1200" baseline="0" dirty="0" smtClean="0">
                <a:solidFill>
                  <a:schemeClr val="tx1"/>
                </a:solidFill>
                <a:latin typeface="+mn-lt"/>
                <a:ea typeface="+mn-ea"/>
                <a:cs typeface="+mn-cs"/>
              </a:rPr>
              <a:t>of 30% in intramuscular CoQ10 levels in subjects treated</a:t>
            </a:r>
          </a:p>
          <a:p>
            <a:r>
              <a:rPr lang="en-US" sz="1200" b="0" i="0" u="none" strike="noStrike" kern="1200" baseline="0" dirty="0" smtClean="0">
                <a:solidFill>
                  <a:schemeClr val="tx1"/>
                </a:solidFill>
                <a:latin typeface="+mn-lt"/>
                <a:ea typeface="+mn-ea"/>
                <a:cs typeface="+mn-cs"/>
              </a:rPr>
              <a:t>with simvastatin 80 mg for 8 wk. Another report noted muscle</a:t>
            </a:r>
          </a:p>
          <a:p>
            <a:r>
              <a:rPr lang="en-US" sz="1200" b="0" i="0" u="none" strike="noStrike" kern="1200" baseline="0" dirty="0" smtClean="0">
                <a:solidFill>
                  <a:schemeClr val="tx1"/>
                </a:solidFill>
                <a:latin typeface="+mn-lt"/>
                <a:ea typeface="+mn-ea"/>
                <a:cs typeface="+mn-cs"/>
              </a:rPr>
              <a:t>CoQ10 levels 2 to 4 SD below normal in 50% of patients</a:t>
            </a:r>
          </a:p>
          <a:p>
            <a:r>
              <a:rPr lang="en-US" sz="1200" b="0" i="0" u="none" strike="noStrike" kern="1200" baseline="0" dirty="0" smtClean="0">
                <a:solidFill>
                  <a:schemeClr val="tx1"/>
                </a:solidFill>
                <a:latin typeface="+mn-lt"/>
                <a:ea typeface="+mn-ea"/>
                <a:cs typeface="+mn-cs"/>
              </a:rPr>
              <a:t>with statin myopathy.</a:t>
            </a:r>
            <a:endParaRPr lang="en-US" dirty="0"/>
          </a:p>
        </p:txBody>
      </p:sp>
      <p:sp>
        <p:nvSpPr>
          <p:cNvPr id="4" name="Slide Number Placeholder 3"/>
          <p:cNvSpPr>
            <a:spLocks noGrp="1"/>
          </p:cNvSpPr>
          <p:nvPr>
            <p:ph type="sldNum" sz="quarter" idx="10"/>
          </p:nvPr>
        </p:nvSpPr>
        <p:spPr/>
        <p:txBody>
          <a:bodyPr/>
          <a:lstStyle/>
          <a:p>
            <a:fld id="{658A0259-9025-4301-9205-B17854B8263F}" type="slidenum">
              <a:rPr lang="en-US" smtClean="0"/>
              <a:t>26</a:t>
            </a:fld>
            <a:endParaRPr lang="en-US"/>
          </a:p>
        </p:txBody>
      </p:sp>
    </p:spTree>
    <p:extLst>
      <p:ext uri="{BB962C8B-B14F-4D97-AF65-F5344CB8AC3E}">
        <p14:creationId xmlns:p14="http://schemas.microsoft.com/office/powerpoint/2010/main" val="393697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NHLBI Funded.</a:t>
            </a:r>
          </a:p>
          <a:p>
            <a:endParaRPr lang="en-US" smtClean="0"/>
          </a:p>
          <a:p>
            <a:r>
              <a:rPr lang="en-US" smtClean="0"/>
              <a:t>Division </a:t>
            </a:r>
            <a:r>
              <a:rPr lang="en-US" dirty="0" smtClean="0"/>
              <a:t>of Cardiology, Henry Low Heart Center, Hartford Hospital, Hartford, CT, USA.</a:t>
            </a:r>
          </a:p>
          <a:p>
            <a:r>
              <a:rPr lang="en-US" b="1" dirty="0" smtClean="0"/>
              <a:t>Abstract</a:t>
            </a:r>
          </a:p>
          <a:p>
            <a:r>
              <a:rPr lang="en-US" b="1" cap="all" dirty="0" smtClean="0"/>
              <a:t>BACKGROUND:</a:t>
            </a:r>
          </a:p>
          <a:p>
            <a:r>
              <a:rPr lang="en-US" dirty="0" smtClean="0"/>
              <a:t>Many clinicians believe that statins cause muscle pain, but this has not been observed in clinical trials, and the effect of statins on muscle performance has not been carefully studied.</a:t>
            </a:r>
          </a:p>
          <a:p>
            <a:endParaRPr lang="en-US" dirty="0" smtClean="0"/>
          </a:p>
          <a:p>
            <a:r>
              <a:rPr lang="en-US" sz="1200" b="1" i="0" u="none" strike="noStrike" kern="1200" baseline="0" dirty="0" smtClean="0">
                <a:solidFill>
                  <a:schemeClr val="tx1"/>
                </a:solidFill>
                <a:latin typeface="+mn-lt"/>
                <a:ea typeface="+mn-ea"/>
                <a:cs typeface="+mn-cs"/>
              </a:rPr>
              <a:t>Study Measurements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Body anthropometrics, hand-grip isometric strength of the dominant hand, elbow and knee extension/flexion </a:t>
            </a:r>
            <a:r>
              <a:rPr lang="en-US" sz="1200" b="0" i="0" u="sng" strike="noStrike" kern="1200" baseline="0" dirty="0" smtClean="0">
                <a:solidFill>
                  <a:schemeClr val="tx1"/>
                </a:solidFill>
                <a:latin typeface="+mn-lt"/>
                <a:ea typeface="+mn-ea"/>
                <a:cs typeface="+mn-cs"/>
              </a:rPr>
              <a:t>isometric and isokinetic strength</a:t>
            </a:r>
            <a:r>
              <a:rPr lang="en-US" sz="1200" b="0" i="0" u="none" strike="noStrike" kern="1200" baseline="0" dirty="0" smtClean="0">
                <a:solidFill>
                  <a:schemeClr val="tx1"/>
                </a:solidFill>
                <a:latin typeface="+mn-lt"/>
                <a:ea typeface="+mn-ea"/>
                <a:cs typeface="+mn-cs"/>
              </a:rPr>
              <a:t>, knee endurance fatigue index8 of the dominant limb, </a:t>
            </a:r>
            <a:r>
              <a:rPr lang="en-US" sz="1200" b="0" i="0" u="sng" strike="noStrike" kern="1200" baseline="0" dirty="0" smtClean="0">
                <a:solidFill>
                  <a:schemeClr val="tx1"/>
                </a:solidFill>
                <a:latin typeface="+mn-lt"/>
                <a:ea typeface="+mn-ea"/>
                <a:cs typeface="+mn-cs"/>
              </a:rPr>
              <a:t>maximal oxygen uptake, resting and peak respiratory gas exchange ratio and </a:t>
            </a:r>
            <a:r>
              <a:rPr lang="en-US" sz="1200" b="0" i="0" u="sng" strike="noStrike" kern="1200" baseline="0" dirty="0" err="1" smtClean="0">
                <a:solidFill>
                  <a:schemeClr val="tx1"/>
                </a:solidFill>
                <a:latin typeface="+mn-lt"/>
                <a:ea typeface="+mn-ea"/>
                <a:cs typeface="+mn-cs"/>
              </a:rPr>
              <a:t>ventilatory</a:t>
            </a:r>
            <a:r>
              <a:rPr lang="en-US" sz="1200" b="0" i="0" u="sng" strike="noStrike" kern="1200" baseline="0" dirty="0" smtClean="0">
                <a:solidFill>
                  <a:schemeClr val="tx1"/>
                </a:solidFill>
                <a:latin typeface="+mn-lt"/>
                <a:ea typeface="+mn-ea"/>
                <a:cs typeface="+mn-cs"/>
              </a:rPr>
              <a:t> threshold</a:t>
            </a:r>
            <a:r>
              <a:rPr lang="en-US" sz="1200" b="0" i="0" u="none" strike="noStrike" kern="1200" baseline="0" dirty="0" smtClean="0">
                <a:solidFill>
                  <a:schemeClr val="tx1"/>
                </a:solidFill>
                <a:latin typeface="+mn-lt"/>
                <a:ea typeface="+mn-ea"/>
                <a:cs typeface="+mn-cs"/>
              </a:rPr>
              <a:t>, and habitual self-reported and directly measured physical activity were measured at baseline and after 6 months of drug treatment as described.6 Compliance with study medications was assessed by pill counts of unused medication at 3 months and again at 6 months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Myalgia/Muscle Symptoms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Muscle complaints were assessed at the baseline, at the 3- and 6-month visits, and by phone twice monthly with the Short-Form Brief Pain Inventory as described.6 Subjects met the study definition for “myalgia” if all of the following occurred: (1) They reported new or increased muscle pain, cramps, or aching not associated with exercise; (2) symptoms persisted for at least 2 weeks; (3) symptoms resolved within 2 weeks of stopping the study drug; and (4) symptoms reoccurred within 4 weeks of restarting the study medication. Subjects who tested positive for myalgia with these criteria subsequently performed repeat serological, muscle, and aerobic testing immediately after reoccurrence of muscle symptoms.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Changes in Serological Markers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Atorvastatin produced a 20.8±141.1 U/L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&lt;0.0001) increase in CK, although no subject demonstrated a CK value &gt;10 times the ULN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Muscle Complaints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Twenty-three atorvastatin and 14 placebo subjects reported new, unexplained muscle pain. Nineteen atorvastatin and 10 placebo subjects ultimately met the study definition for myalgia (</a:t>
            </a:r>
            <a:r>
              <a:rPr lang="el-GR" sz="1200" b="0" i="0" u="none" strike="noStrike" kern="1200" baseline="0" dirty="0" smtClean="0">
                <a:solidFill>
                  <a:schemeClr val="tx1"/>
                </a:solidFill>
                <a:latin typeface="+mn-lt"/>
                <a:ea typeface="+mn-ea"/>
                <a:cs typeface="+mn-cs"/>
              </a:rPr>
              <a:t>χ2=3.74;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=0.05).   </a:t>
            </a:r>
            <a:r>
              <a:rPr lang="en-US" sz="1200" b="0" i="0" u="none" strike="noStrike" kern="1200" baseline="0" dirty="0" err="1" smtClean="0">
                <a:solidFill>
                  <a:schemeClr val="tx1"/>
                </a:solidFill>
                <a:latin typeface="+mn-lt"/>
                <a:ea typeface="+mn-ea"/>
                <a:cs typeface="+mn-cs"/>
              </a:rPr>
              <a:t>Myalgic</a:t>
            </a:r>
            <a:r>
              <a:rPr lang="en-US" sz="1200" b="0" i="0" u="none" strike="noStrike" kern="1200" baseline="0" dirty="0" smtClean="0">
                <a:solidFill>
                  <a:schemeClr val="tx1"/>
                </a:solidFill>
                <a:latin typeface="+mn-lt"/>
                <a:ea typeface="+mn-ea"/>
                <a:cs typeface="+mn-cs"/>
              </a:rPr>
              <a:t> subjects </a:t>
            </a:r>
            <a:r>
              <a:rPr lang="en-US" sz="1200" b="0" i="0" u="sng" strike="noStrike" kern="1200" baseline="0" dirty="0" smtClean="0">
                <a:solidFill>
                  <a:schemeClr val="tx1"/>
                </a:solidFill>
                <a:latin typeface="+mn-lt"/>
                <a:ea typeface="+mn-ea"/>
                <a:cs typeface="+mn-cs"/>
              </a:rPr>
              <a:t>on atorvastatin </a:t>
            </a:r>
            <a:r>
              <a:rPr lang="en-US" sz="1200" b="0" i="0" u="none" strike="noStrike" kern="1200" baseline="0" dirty="0" smtClean="0">
                <a:solidFill>
                  <a:schemeClr val="tx1"/>
                </a:solidFill>
                <a:latin typeface="+mn-lt"/>
                <a:ea typeface="+mn-ea"/>
                <a:cs typeface="+mn-cs"/>
              </a:rPr>
              <a:t>reported predominantly leg symptoms: hip flexor, quadriceps, hamstring, and/or calf aches (n=10); quadriceps or calf cramps (n=5); and/or quadriceps, hamstring, and/or calf fatigue (n=6).   </a:t>
            </a:r>
            <a:r>
              <a:rPr lang="en-US" sz="1200" b="0" i="0" u="none" strike="noStrike" kern="1200" baseline="0" dirty="0" err="1" smtClean="0">
                <a:solidFill>
                  <a:schemeClr val="tx1"/>
                </a:solidFill>
                <a:latin typeface="+mn-lt"/>
                <a:ea typeface="+mn-ea"/>
                <a:cs typeface="+mn-cs"/>
              </a:rPr>
              <a:t>Myalgic</a:t>
            </a:r>
            <a:r>
              <a:rPr lang="en-US" sz="1200" b="0" i="0" u="none" strike="noStrike" kern="1200" baseline="0" dirty="0" smtClean="0">
                <a:solidFill>
                  <a:schemeClr val="tx1"/>
                </a:solidFill>
                <a:latin typeface="+mn-lt"/>
                <a:ea typeface="+mn-ea"/>
                <a:cs typeface="+mn-cs"/>
              </a:rPr>
              <a:t> subjects on </a:t>
            </a:r>
            <a:r>
              <a:rPr lang="en-US" sz="1200" b="0" i="0" u="sng" strike="noStrike" kern="1200" baseline="0" dirty="0" smtClean="0">
                <a:solidFill>
                  <a:schemeClr val="tx1"/>
                </a:solidFill>
                <a:latin typeface="+mn-lt"/>
                <a:ea typeface="+mn-ea"/>
                <a:cs typeface="+mn-cs"/>
              </a:rPr>
              <a:t>placebo </a:t>
            </a:r>
            <a:r>
              <a:rPr lang="en-US" sz="1200" b="0" i="0" u="none" strike="noStrike" kern="1200" baseline="0" dirty="0" smtClean="0">
                <a:solidFill>
                  <a:schemeClr val="tx1"/>
                </a:solidFill>
                <a:latin typeface="+mn-lt"/>
                <a:ea typeface="+mn-ea"/>
                <a:cs typeface="+mn-cs"/>
              </a:rPr>
              <a:t>reported </a:t>
            </a:r>
            <a:r>
              <a:rPr lang="en-US" sz="1200" b="0" i="0" u="sng" strike="noStrike" kern="1200" baseline="0" dirty="0" smtClean="0">
                <a:solidFill>
                  <a:schemeClr val="tx1"/>
                </a:solidFill>
                <a:latin typeface="+mn-lt"/>
                <a:ea typeface="+mn-ea"/>
                <a:cs typeface="+mn-cs"/>
              </a:rPr>
              <a:t>more diverse symptoms </a:t>
            </a:r>
            <a:r>
              <a:rPr lang="en-US" sz="1200" b="0" i="0" u="none" strike="noStrike" kern="1200" baseline="0" dirty="0" smtClean="0">
                <a:solidFill>
                  <a:schemeClr val="tx1"/>
                </a:solidFill>
                <a:latin typeface="+mn-lt"/>
                <a:ea typeface="+mn-ea"/>
                <a:cs typeface="+mn-cs"/>
              </a:rPr>
              <a:t>such as whole-body fatigue (n=3), worsening of pain in previous injuries (n=3), groin pain (n=3), and foot cramping (n=1), but they were otherwise similar (Table 1). Time to symptom onset was shorter in atorvastatin </a:t>
            </a:r>
            <a:r>
              <a:rPr lang="en-US" sz="1200" b="0" i="0" u="none" strike="noStrike" kern="1200" baseline="0" dirty="0" err="1" smtClean="0">
                <a:solidFill>
                  <a:schemeClr val="tx1"/>
                </a:solidFill>
                <a:latin typeface="+mn-lt"/>
                <a:ea typeface="+mn-ea"/>
                <a:cs typeface="+mn-cs"/>
              </a:rPr>
              <a:t>myalgic</a:t>
            </a:r>
            <a:r>
              <a:rPr lang="en-US" sz="1200" b="0" i="0" u="none" strike="noStrike" kern="1200" baseline="0" dirty="0" smtClean="0">
                <a:solidFill>
                  <a:schemeClr val="tx1"/>
                </a:solidFill>
                <a:latin typeface="+mn-lt"/>
                <a:ea typeface="+mn-ea"/>
                <a:cs typeface="+mn-cs"/>
              </a:rPr>
              <a:t> subjects than in </a:t>
            </a:r>
            <a:r>
              <a:rPr lang="en-US" sz="1200" b="0" i="0" u="none" strike="noStrike" kern="1200" baseline="0" dirty="0" err="1" smtClean="0">
                <a:solidFill>
                  <a:schemeClr val="tx1"/>
                </a:solidFill>
                <a:latin typeface="+mn-lt"/>
                <a:ea typeface="+mn-ea"/>
                <a:cs typeface="+mn-cs"/>
              </a:rPr>
              <a:t>myalgic</a:t>
            </a:r>
            <a:r>
              <a:rPr lang="en-US" sz="1200" b="0" i="0" u="none" strike="noStrike" kern="1200" baseline="0" dirty="0" smtClean="0">
                <a:solidFill>
                  <a:schemeClr val="tx1"/>
                </a:solidFill>
                <a:latin typeface="+mn-lt"/>
                <a:ea typeface="+mn-ea"/>
                <a:cs typeface="+mn-cs"/>
              </a:rPr>
              <a:t> subjects on placebo (35±31 versus 61±33 days;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=0.045). </a:t>
            </a:r>
            <a:r>
              <a:rPr lang="en-US" sz="1200" b="0" i="0" u="none" strike="noStrike" kern="1200" baseline="0" dirty="0" err="1" smtClean="0">
                <a:solidFill>
                  <a:schemeClr val="tx1"/>
                </a:solidFill>
                <a:latin typeface="+mn-lt"/>
                <a:ea typeface="+mn-ea"/>
                <a:cs typeface="+mn-cs"/>
              </a:rPr>
              <a:t>Myalgic</a:t>
            </a:r>
            <a:r>
              <a:rPr lang="en-US" sz="1200" b="0" i="0" u="none" strike="noStrike" kern="1200" baseline="0" dirty="0" smtClean="0">
                <a:solidFill>
                  <a:schemeClr val="tx1"/>
                </a:solidFill>
                <a:latin typeface="+mn-lt"/>
                <a:ea typeface="+mn-ea"/>
                <a:cs typeface="+mn-cs"/>
              </a:rPr>
              <a:t> versus </a:t>
            </a:r>
            <a:r>
              <a:rPr lang="en-US" sz="1200" b="0" i="0" u="none" strike="noStrike" kern="1200" baseline="0" dirty="0" err="1" smtClean="0">
                <a:solidFill>
                  <a:schemeClr val="tx1"/>
                </a:solidFill>
                <a:latin typeface="+mn-lt"/>
                <a:ea typeface="+mn-ea"/>
                <a:cs typeface="+mn-cs"/>
              </a:rPr>
              <a:t>nonmyalgic</a:t>
            </a:r>
            <a:r>
              <a:rPr lang="en-US" sz="1200" b="0" i="0" u="none" strike="noStrike" kern="1200" baseline="0" dirty="0" smtClean="0">
                <a:solidFill>
                  <a:schemeClr val="tx1"/>
                </a:solidFill>
                <a:latin typeface="+mn-lt"/>
                <a:ea typeface="+mn-ea"/>
                <a:cs typeface="+mn-cs"/>
              </a:rPr>
              <a:t> subjects on atorvastatin or placebo did not exhibit differences in CK, ALT, lipid (Table 2), or vitamin D changes with treatment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&gt;0.19).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reported incidence of myalgia during statin therapy has varied from 1% to 25%.3,10,11 </a:t>
            </a:r>
          </a:p>
          <a:p>
            <a:r>
              <a:rPr lang="en-US" sz="1200" b="0" i="0" u="none" strike="noStrike" kern="1200" baseline="0" dirty="0" smtClean="0">
                <a:solidFill>
                  <a:schemeClr val="tx1"/>
                </a:solidFill>
                <a:latin typeface="+mn-lt"/>
                <a:ea typeface="+mn-ea"/>
                <a:cs typeface="+mn-cs"/>
              </a:rPr>
              <a:t>Determining the true incidence of mild muscle complaints from prior studies is difficult because these complaints are typically not solicited and because most large trials typically define myopathy as either myositis or </a:t>
            </a:r>
            <a:r>
              <a:rPr lang="en-US" sz="1200" b="0" i="0" u="none" strike="noStrike" kern="1200" baseline="0" dirty="0" err="1" smtClean="0">
                <a:solidFill>
                  <a:schemeClr val="tx1"/>
                </a:solidFill>
                <a:latin typeface="+mn-lt"/>
                <a:ea typeface="+mn-ea"/>
                <a:cs typeface="+mn-cs"/>
              </a:rPr>
              <a:t>rhabdomyolysis</a:t>
            </a:r>
            <a:r>
              <a:rPr lang="en-US" sz="1200" b="0" i="0" u="none" strike="noStrike" kern="1200" baseline="0" dirty="0" smtClean="0">
                <a:solidFill>
                  <a:schemeClr val="tx1"/>
                </a:solidFill>
                <a:latin typeface="+mn-lt"/>
                <a:ea typeface="+mn-ea"/>
                <a:cs typeface="+mn-cs"/>
              </a:rPr>
              <a:t> and require CK levels to be &gt;10 times the ULN. </a:t>
            </a:r>
            <a:r>
              <a:rPr lang="en-US" sz="1200" b="1" i="0" u="none" strike="noStrike" kern="1200" baseline="0" dirty="0" smtClean="0">
                <a:solidFill>
                  <a:schemeClr val="tx1"/>
                </a:solidFill>
                <a:latin typeface="+mn-lt"/>
                <a:ea typeface="+mn-ea"/>
                <a:cs typeface="+mn-cs"/>
              </a:rPr>
              <a:t>We used a standardized study protocol and definition and observed that high-dose atorvastatin doubled the incidence of reproducible muscle complaints, from 4.6% to 9.4% of subjects</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27</a:t>
            </a:fld>
            <a:endParaRPr lang="en-US"/>
          </a:p>
        </p:txBody>
      </p:sp>
    </p:spTree>
    <p:extLst>
      <p:ext uri="{BB962C8B-B14F-4D97-AF65-F5344CB8AC3E}">
        <p14:creationId xmlns:p14="http://schemas.microsoft.com/office/powerpoint/2010/main" val="277014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Group </a:t>
            </a:r>
            <a:r>
              <a:rPr lang="en-US" sz="1200" b="0" i="0" u="none" strike="noStrike" kern="1200" baseline="0" dirty="0" err="1" smtClean="0">
                <a:solidFill>
                  <a:schemeClr val="tx1"/>
                </a:solidFill>
                <a:latin typeface="+mn-lt"/>
                <a:ea typeface="+mn-ea"/>
                <a:cs typeface="+mn-cs"/>
              </a:rPr>
              <a:t>mean±SD</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creatine</a:t>
            </a:r>
            <a:r>
              <a:rPr lang="en-US" sz="1200" b="0" i="0" u="none" strike="noStrike" kern="1200" baseline="0" dirty="0" smtClean="0">
                <a:solidFill>
                  <a:schemeClr val="tx1"/>
                </a:solidFill>
                <a:latin typeface="+mn-lt"/>
                <a:ea typeface="+mn-ea"/>
                <a:cs typeface="+mn-cs"/>
              </a:rPr>
              <a:t> kinase (CK; top) and alanine aminotransferase (ALT; bottom) before (Pre) and after (Post) 6 months of atorvastatin (ATOR) or placebo (PL) treatment. Brackets indicate the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value for group-by-time interaction. *Significant difference between groups within a time point at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&lt;0.05. </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28</a:t>
            </a:fld>
            <a:endParaRPr lang="en-US"/>
          </a:p>
        </p:txBody>
      </p:sp>
    </p:spTree>
    <p:extLst>
      <p:ext uri="{BB962C8B-B14F-4D97-AF65-F5344CB8AC3E}">
        <p14:creationId xmlns:p14="http://schemas.microsoft.com/office/powerpoint/2010/main" val="37278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Source</a:t>
            </a:r>
          </a:p>
          <a:p>
            <a:r>
              <a:rPr lang="en-US" dirty="0" smtClean="0"/>
              <a:t>Department of Internal Medicine, University of Connecticut, Farmington, Connecticut, USA.</a:t>
            </a:r>
          </a:p>
          <a:p>
            <a:r>
              <a:rPr lang="en-US" b="1" dirty="0" smtClean="0"/>
              <a:t>Abstract</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30</a:t>
            </a:fld>
            <a:endParaRPr lang="en-US"/>
          </a:p>
        </p:txBody>
      </p:sp>
    </p:spTree>
    <p:extLst>
      <p:ext uri="{BB962C8B-B14F-4D97-AF65-F5344CB8AC3E}">
        <p14:creationId xmlns:p14="http://schemas.microsoft.com/office/powerpoint/2010/main" val="782513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smtClean="0"/>
              <a:t>Design</a:t>
            </a:r>
            <a:r>
              <a:rPr lang="en-US" sz="1200" dirty="0" smtClean="0"/>
              <a:t>  A retrospective cohort study with propensity score matching.</a:t>
            </a:r>
          </a:p>
          <a:p>
            <a:pPr fontAlgn="base"/>
            <a:r>
              <a:rPr lang="en-US" sz="1200" b="1" dirty="0" smtClean="0"/>
              <a:t>Setting</a:t>
            </a:r>
            <a:r>
              <a:rPr lang="en-US" sz="1200" dirty="0" smtClean="0"/>
              <a:t>  San Antonio Military Multi-Market.</a:t>
            </a:r>
          </a:p>
          <a:p>
            <a:pPr fontAlgn="base"/>
            <a:endParaRPr lang="en-US" sz="1200" dirty="0" smtClean="0"/>
          </a:p>
          <a:p>
            <a:r>
              <a:rPr lang="en-US" sz="1200" b="0" i="0" kern="1200" dirty="0" smtClean="0">
                <a:solidFill>
                  <a:schemeClr val="tx1"/>
                </a:solidFill>
                <a:effectLst/>
                <a:latin typeface="+mn-lt"/>
                <a:ea typeface="+mn-ea"/>
                <a:cs typeface="+mn-cs"/>
              </a:rPr>
              <a:t>MEDSCAPE   DALLAS, TX – The use of statins appears to be associated with an increased risk of musculoskeletal injuries, including an increased risk of dislocations, strains, and sprains, according to a new analysis</a:t>
            </a:r>
            <a:r>
              <a:rPr lang="en-US" sz="1200" b="0" i="0" u="none" strike="noStrike"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Researchers suggest the full range of musculoskeletal adverse events might not be fully known and that further studies are needed, especially in active individuals.</a:t>
            </a:r>
          </a:p>
          <a:p>
            <a:r>
              <a:rPr lang="en-US" sz="1200" b="0" i="0" kern="1200" dirty="0" smtClean="0">
                <a:solidFill>
                  <a:schemeClr val="tx1"/>
                </a:solidFill>
                <a:effectLst/>
                <a:latin typeface="+mn-lt"/>
                <a:ea typeface="+mn-ea"/>
                <a:cs typeface="+mn-cs"/>
              </a:rPr>
              <a:t>"These findings are concerning because starting statin therapy at a young age for primary prevention of cardiovascular diseases has been widely advocated," report </a:t>
            </a:r>
            <a:r>
              <a:rPr lang="en-US" sz="1200" b="1" i="0" kern="1200" dirty="0" err="1" smtClean="0">
                <a:solidFill>
                  <a:schemeClr val="tx1"/>
                </a:solidFill>
                <a:effectLst/>
                <a:latin typeface="+mn-lt"/>
                <a:ea typeface="+mn-ea"/>
                <a:cs typeface="+mn-cs"/>
              </a:rPr>
              <a:t>Dr</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Ishak</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Mansi</a:t>
            </a:r>
            <a:r>
              <a:rPr lang="en-US" sz="1200" b="0" i="0" kern="1200" dirty="0" smtClean="0">
                <a:solidFill>
                  <a:schemeClr val="tx1"/>
                </a:solidFill>
                <a:effectLst/>
                <a:latin typeface="+mn-lt"/>
                <a:ea typeface="+mn-ea"/>
                <a:cs typeface="+mn-cs"/>
              </a:rPr>
              <a:t>(VA North Texas Health Care System, Dallas) and colleagues in a paper published online June 3, 2013 in the </a:t>
            </a:r>
            <a:r>
              <a:rPr lang="en-US" sz="1200" b="0" i="1" kern="1200" dirty="0" smtClean="0">
                <a:solidFill>
                  <a:schemeClr val="tx1"/>
                </a:solidFill>
                <a:effectLst/>
                <a:latin typeface="+mn-lt"/>
                <a:ea typeface="+mn-ea"/>
                <a:cs typeface="+mn-cs"/>
              </a:rPr>
              <a:t>Journal of the American Medical Association: Internal Medicine</a:t>
            </a:r>
            <a:r>
              <a:rPr lang="en-US" sz="1200" b="0" i="0" kern="1200" dirty="0" smtClean="0">
                <a:solidFill>
                  <a:schemeClr val="tx1"/>
                </a:solidFill>
                <a:effectLst/>
                <a:latin typeface="+mn-lt"/>
                <a:ea typeface="+mn-ea"/>
                <a:cs typeface="+mn-cs"/>
              </a:rPr>
              <a:t>. "Moreover, the numbers needed to be exposed for one additional person to be harmed were 37 to 58 individuals for various outcomes."</a:t>
            </a:r>
          </a:p>
          <a:p>
            <a:r>
              <a:rPr lang="en-US" sz="1200" b="0" i="0" kern="1200" dirty="0" smtClean="0">
                <a:solidFill>
                  <a:schemeClr val="tx1"/>
                </a:solidFill>
                <a:effectLst/>
                <a:latin typeface="+mn-lt"/>
                <a:ea typeface="+mn-ea"/>
                <a:cs typeface="+mn-cs"/>
              </a:rPr>
              <a:t>The study included 6967 statin users propensity-matched with 6967 nonusers. Of the statin users, the majority was treated with </a:t>
            </a:r>
            <a:r>
              <a:rPr lang="en-US" sz="1200" b="1" i="0" kern="1200" dirty="0" smtClean="0">
                <a:solidFill>
                  <a:schemeClr val="tx1"/>
                </a:solidFill>
                <a:effectLst/>
                <a:latin typeface="+mn-lt"/>
                <a:ea typeface="+mn-ea"/>
                <a:cs typeface="+mn-cs"/>
              </a:rPr>
              <a:t>simvastatin</a:t>
            </a:r>
            <a:r>
              <a:rPr lang="en-US" sz="1200" b="0" i="0" kern="1200" dirty="0" smtClean="0">
                <a:solidFill>
                  <a:schemeClr val="tx1"/>
                </a:solidFill>
                <a:effectLst/>
                <a:latin typeface="+mn-lt"/>
                <a:ea typeface="+mn-ea"/>
                <a:cs typeface="+mn-cs"/>
              </a:rPr>
              <a:t> (73.5%) and approximately one-third had been prescribed maximum doses of the drugs, including simvastatin 80 mg, </a:t>
            </a:r>
            <a:r>
              <a:rPr lang="en-US" sz="1200" b="1" i="0" kern="1200" dirty="0" smtClean="0">
                <a:solidFill>
                  <a:schemeClr val="tx1"/>
                </a:solidFill>
                <a:effectLst/>
                <a:latin typeface="+mn-lt"/>
                <a:ea typeface="+mn-ea"/>
                <a:cs typeface="+mn-cs"/>
              </a:rPr>
              <a:t>atorvastatin</a:t>
            </a:r>
            <a:r>
              <a:rPr lang="en-US" sz="1200" b="0" i="0" kern="1200" dirty="0" smtClean="0">
                <a:solidFill>
                  <a:schemeClr val="tx1"/>
                </a:solidFill>
                <a:effectLst/>
                <a:latin typeface="+mn-lt"/>
                <a:ea typeface="+mn-ea"/>
                <a:cs typeface="+mn-cs"/>
              </a:rPr>
              <a:t> 80 mg, or </a:t>
            </a:r>
            <a:r>
              <a:rPr lang="en-US" sz="1200" b="1" i="0" kern="1200" dirty="0" err="1" smtClean="0">
                <a:solidFill>
                  <a:schemeClr val="tx1"/>
                </a:solidFill>
                <a:effectLst/>
                <a:latin typeface="+mn-lt"/>
                <a:ea typeface="+mn-ea"/>
                <a:cs typeface="+mn-cs"/>
              </a:rPr>
              <a:t>rosuvastatin</a:t>
            </a:r>
            <a:r>
              <a:rPr lang="en-US" sz="1200" b="0" i="0" kern="1200" dirty="0" smtClean="0">
                <a:solidFill>
                  <a:schemeClr val="tx1"/>
                </a:solidFill>
                <a:effectLst/>
                <a:latin typeface="+mn-lt"/>
                <a:ea typeface="+mn-ea"/>
                <a:cs typeface="+mn-cs"/>
              </a:rPr>
              <a:t>(Crestor, AstraZeneca) 40 mg. Simvastatin 80 mg is currently restricted on the US market because of concerns about muscle damage.</a:t>
            </a:r>
          </a:p>
          <a:p>
            <a:r>
              <a:rPr lang="en-US" sz="1200" b="0" i="0" kern="1200" dirty="0" smtClean="0">
                <a:solidFill>
                  <a:schemeClr val="tx1"/>
                </a:solidFill>
                <a:effectLst/>
                <a:latin typeface="+mn-lt"/>
                <a:ea typeface="+mn-ea"/>
                <a:cs typeface="+mn-cs"/>
              </a:rPr>
              <a:t>In the propensity-matched analysis, treatment with a statin was associated with a 19% increased risk of any type of musculoskeletal injury (p&lt;0.001), a 13% increased risk of dislocations, strains, and sprains (p=0.001), and a 9% increased risk of musculoskeletal pain (p=0.02). There was a trend toward a 7% higher risk of osteoarthritis/</a:t>
            </a:r>
            <a:r>
              <a:rPr lang="en-US" sz="1200" b="0" i="0" kern="1200" dirty="0" err="1" smtClean="0">
                <a:solidFill>
                  <a:schemeClr val="tx1"/>
                </a:solidFill>
                <a:effectLst/>
                <a:latin typeface="+mn-lt"/>
                <a:ea typeface="+mn-ea"/>
                <a:cs typeface="+mn-cs"/>
              </a:rPr>
              <a:t>arthropathies</a:t>
            </a:r>
            <a:r>
              <a:rPr lang="en-US" sz="1200" b="0" i="0" kern="1200" dirty="0" smtClean="0">
                <a:solidFill>
                  <a:schemeClr val="tx1"/>
                </a:solidFill>
                <a:effectLst/>
                <a:latin typeface="+mn-lt"/>
                <a:ea typeface="+mn-ea"/>
                <a:cs typeface="+mn-cs"/>
              </a:rPr>
              <a:t>, but the association was not statistically significant in the propensity-matched analysis. There was an increased risk of osteoarthritis/</a:t>
            </a:r>
            <a:r>
              <a:rPr lang="en-US" sz="1200" b="0" i="0" kern="1200" dirty="0" err="1" smtClean="0">
                <a:solidFill>
                  <a:schemeClr val="tx1"/>
                </a:solidFill>
                <a:effectLst/>
                <a:latin typeface="+mn-lt"/>
                <a:ea typeface="+mn-ea"/>
                <a:cs typeface="+mn-cs"/>
              </a:rPr>
              <a:t>arthropathies</a:t>
            </a:r>
            <a:r>
              <a:rPr lang="en-US" sz="1200" b="0" i="0" kern="1200" dirty="0" smtClean="0">
                <a:solidFill>
                  <a:schemeClr val="tx1"/>
                </a:solidFill>
                <a:effectLst/>
                <a:latin typeface="+mn-lt"/>
                <a:ea typeface="+mn-ea"/>
                <a:cs typeface="+mn-cs"/>
              </a:rPr>
              <a:t> in two analyses that first adjusted for and then excluded patients with comorbidities at baseline.</a:t>
            </a:r>
          </a:p>
          <a:p>
            <a:r>
              <a:rPr lang="en-US" sz="1200" b="0" i="0" kern="1200" dirty="0" smtClean="0">
                <a:solidFill>
                  <a:schemeClr val="tx1"/>
                </a:solidFill>
                <a:effectLst/>
                <a:latin typeface="+mn-lt"/>
                <a:ea typeface="+mn-ea"/>
                <a:cs typeface="+mn-cs"/>
              </a:rPr>
              <a:t>In contrast, researchers observed no association between the number of years an individual took simvastatin and the risk of musculoskeletal injuries.</a:t>
            </a:r>
          </a:p>
          <a:p>
            <a:r>
              <a:rPr lang="en-US" sz="1200" b="0" i="0" kern="1200" dirty="0" smtClean="0">
                <a:solidFill>
                  <a:schemeClr val="tx1"/>
                </a:solidFill>
                <a:effectLst/>
                <a:latin typeface="+mn-lt"/>
                <a:ea typeface="+mn-ea"/>
                <a:cs typeface="+mn-cs"/>
              </a:rPr>
              <a:t>The group says that musculoskeletal adverse events with statins may represent a lesser known side effect of the drug class and should be studied further, especially in individuals who continue to be physically active. A better understanding of the full risks of statins will also "provide more complete data for cost/benefit and cost-effectiveness analyses of statin use," write </a:t>
            </a:r>
            <a:r>
              <a:rPr lang="en-US" sz="1200" b="0" i="0" kern="1200" dirty="0" err="1" smtClean="0">
                <a:solidFill>
                  <a:schemeClr val="tx1"/>
                </a:solidFill>
                <a:effectLst/>
                <a:latin typeface="+mn-lt"/>
                <a:ea typeface="+mn-ea"/>
                <a:cs typeface="+mn-cs"/>
              </a:rPr>
              <a:t>Mansi</a:t>
            </a:r>
            <a:r>
              <a:rPr lang="en-US" sz="1200" b="0" i="0" kern="1200" dirty="0" smtClean="0">
                <a:solidFill>
                  <a:schemeClr val="tx1"/>
                </a:solidFill>
                <a:effectLst/>
                <a:latin typeface="+mn-lt"/>
                <a:ea typeface="+mn-ea"/>
                <a:cs typeface="+mn-cs"/>
              </a:rPr>
              <a:t> et al.</a:t>
            </a:r>
          </a:p>
          <a:p>
            <a:pPr fontAlgn="base"/>
            <a:endParaRPr lang="en-US" sz="1200" dirty="0" smtClean="0"/>
          </a:p>
          <a:p>
            <a:endParaRPr lang="en-US" dirty="0"/>
          </a:p>
        </p:txBody>
      </p:sp>
      <p:sp>
        <p:nvSpPr>
          <p:cNvPr id="4" name="Slide Number Placeholder 3"/>
          <p:cNvSpPr>
            <a:spLocks noGrp="1"/>
          </p:cNvSpPr>
          <p:nvPr>
            <p:ph type="sldNum" sz="quarter" idx="10"/>
          </p:nvPr>
        </p:nvSpPr>
        <p:spPr/>
        <p:txBody>
          <a:bodyPr/>
          <a:lstStyle/>
          <a:p>
            <a:fld id="{87905C93-DA75-41FC-A090-6BCFAB63FD9F}" type="slidenum">
              <a:rPr lang="en-US" smtClean="0"/>
              <a:t>3</a:t>
            </a:fld>
            <a:endParaRPr lang="en-US"/>
          </a:p>
        </p:txBody>
      </p:sp>
    </p:spTree>
    <p:extLst>
      <p:ext uri="{BB962C8B-B14F-4D97-AF65-F5344CB8AC3E}">
        <p14:creationId xmlns:p14="http://schemas.microsoft.com/office/powerpoint/2010/main" val="28970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Statins, Exercise, and Exercise Training Paul D. Thompson, MD, FACC Beth Parker, PhD</a:t>
            </a:r>
          </a:p>
          <a:p>
            <a:r>
              <a:rPr lang="en-US" sz="1200" b="0" i="0" u="none" strike="noStrike" kern="1200" baseline="0" dirty="0" smtClean="0">
                <a:solidFill>
                  <a:schemeClr val="tx1"/>
                </a:solidFill>
                <a:latin typeface="+mn-lt"/>
                <a:ea typeface="+mn-ea"/>
                <a:cs typeface="+mn-cs"/>
              </a:rPr>
              <a:t>PII: S0735-1097(13)01402-2 DOI: 10.1016/j.jacc.2013.03.030</a:t>
            </a:r>
          </a:p>
          <a:p>
            <a:r>
              <a:rPr lang="en-US" sz="1200" b="0" i="0" u="none" strike="noStrike" kern="1200" baseline="0" dirty="0" smtClean="0">
                <a:solidFill>
                  <a:schemeClr val="tx1"/>
                </a:solidFill>
                <a:latin typeface="+mn-lt"/>
                <a:ea typeface="+mn-ea"/>
                <a:cs typeface="+mn-cs"/>
              </a:rPr>
              <a:t>Reference: JAC 18759</a:t>
            </a:r>
          </a:p>
          <a:p>
            <a:r>
              <a:rPr lang="en-US" sz="1200" b="0" i="0" u="none" strike="noStrike" kern="1200" baseline="0" dirty="0" smtClean="0">
                <a:solidFill>
                  <a:schemeClr val="tx1"/>
                </a:solidFill>
                <a:latin typeface="+mn-lt"/>
                <a:ea typeface="+mn-ea"/>
                <a:cs typeface="+mn-cs"/>
              </a:rPr>
              <a:t>To appear in: </a:t>
            </a:r>
            <a:r>
              <a:rPr lang="en-US" sz="1200" b="0" i="1" u="none" strike="noStrike" kern="1200" baseline="0" dirty="0" smtClean="0">
                <a:solidFill>
                  <a:schemeClr val="tx1"/>
                </a:solidFill>
                <a:latin typeface="+mn-lt"/>
                <a:ea typeface="+mn-ea"/>
                <a:cs typeface="+mn-cs"/>
              </a:rPr>
              <a:t>Journal of the American College of Cardiology</a:t>
            </a:r>
          </a:p>
          <a:p>
            <a:r>
              <a:rPr lang="en-US" sz="1200" b="0" i="0" u="none" strike="noStrike" kern="1200" baseline="0" dirty="0" smtClean="0">
                <a:solidFill>
                  <a:schemeClr val="tx1"/>
                </a:solidFill>
                <a:latin typeface="+mn-lt"/>
                <a:ea typeface="+mn-ea"/>
                <a:cs typeface="+mn-cs"/>
              </a:rPr>
              <a:t>Received Date: 25 February 2013</a:t>
            </a:r>
          </a:p>
          <a:p>
            <a:r>
              <a:rPr lang="en-US" sz="1200" b="0" i="0" u="none" strike="noStrike" kern="1200" baseline="0" dirty="0" smtClean="0">
                <a:solidFill>
                  <a:schemeClr val="tx1"/>
                </a:solidFill>
                <a:latin typeface="+mn-lt"/>
                <a:ea typeface="+mn-ea"/>
                <a:cs typeface="+mn-cs"/>
              </a:rPr>
              <a:t>Accepted Date: 1 March 2013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 </a:t>
            </a:r>
            <a:r>
              <a:rPr lang="en-US" sz="1200" b="0" i="0" u="none" strike="noStrike" kern="1200" baseline="0" dirty="0" err="1" smtClean="0">
                <a:solidFill>
                  <a:schemeClr val="tx1"/>
                </a:solidFill>
                <a:latin typeface="+mn-lt"/>
                <a:ea typeface="+mn-ea"/>
                <a:cs typeface="+mn-cs"/>
              </a:rPr>
              <a:t>Ghatak</a:t>
            </a:r>
            <a:r>
              <a:rPr lang="en-US" sz="1200" b="0" i="0" u="none" strike="noStrike" kern="1200" baseline="0" dirty="0" smtClean="0">
                <a:solidFill>
                  <a:schemeClr val="tx1"/>
                </a:solidFill>
                <a:latin typeface="+mn-lt"/>
                <a:ea typeface="+mn-ea"/>
                <a:cs typeface="+mn-cs"/>
              </a:rPr>
              <a:t> A, </a:t>
            </a:r>
            <a:r>
              <a:rPr lang="en-US" sz="1200" b="0" i="0" u="none" strike="noStrike" kern="1200" baseline="0" dirty="0" err="1" smtClean="0">
                <a:solidFill>
                  <a:schemeClr val="tx1"/>
                </a:solidFill>
                <a:latin typeface="+mn-lt"/>
                <a:ea typeface="+mn-ea"/>
                <a:cs typeface="+mn-cs"/>
              </a:rPr>
              <a:t>Faheem</a:t>
            </a:r>
            <a:r>
              <a:rPr lang="en-US" sz="1200" b="0" i="0" u="none" strike="noStrike" kern="1200" baseline="0" dirty="0" smtClean="0">
                <a:solidFill>
                  <a:schemeClr val="tx1"/>
                </a:solidFill>
                <a:latin typeface="+mn-lt"/>
                <a:ea typeface="+mn-ea"/>
                <a:cs typeface="+mn-cs"/>
              </a:rPr>
              <a:t> O, Thompson PD. The genetics of statin-induced myopathy. </a:t>
            </a:r>
            <a:r>
              <a:rPr lang="en-US" sz="1200" b="0" i="1" u="none" strike="noStrike" kern="1200" baseline="0" dirty="0" smtClean="0">
                <a:solidFill>
                  <a:schemeClr val="tx1"/>
                </a:solidFill>
                <a:latin typeface="+mn-lt"/>
                <a:ea typeface="+mn-ea"/>
                <a:cs typeface="+mn-cs"/>
              </a:rPr>
              <a:t>Atherosclerosis</a:t>
            </a:r>
            <a:r>
              <a:rPr lang="en-US" sz="1200" b="0" i="0" u="none" strike="noStrike" kern="1200" baseline="0" dirty="0" smtClean="0">
                <a:solidFill>
                  <a:schemeClr val="tx1"/>
                </a:solidFill>
                <a:latin typeface="+mn-lt"/>
                <a:ea typeface="+mn-ea"/>
                <a:cs typeface="+mn-cs"/>
              </a:rPr>
              <a:t>. 2010;210:337-343.  - hepatic organic anion transporter protein </a:t>
            </a:r>
            <a:r>
              <a:rPr lang="en-US" sz="1200" b="1" i="0" u="none" strike="noStrike" kern="1200" baseline="0" dirty="0" smtClean="0">
                <a:solidFill>
                  <a:schemeClr val="tx1"/>
                </a:solidFill>
                <a:latin typeface="+mn-lt"/>
                <a:ea typeface="+mn-ea"/>
                <a:cs typeface="+mn-cs"/>
              </a:rPr>
              <a:t>SLCO1B1</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Statins are life-saving medications and so effective that some have suggested they</a:t>
            </a:r>
          </a:p>
          <a:p>
            <a:r>
              <a:rPr lang="en-US" sz="1200" b="0" i="0" u="none" strike="noStrike" kern="1200" baseline="0" dirty="0" smtClean="0">
                <a:solidFill>
                  <a:schemeClr val="tx1"/>
                </a:solidFill>
                <a:latin typeface="+mn-lt"/>
                <a:ea typeface="+mn-ea"/>
                <a:cs typeface="+mn-cs"/>
              </a:rPr>
              <a:t>be added to the drinking water to “fluorinate” the vascular bed against atherosclerotic</a:t>
            </a:r>
          </a:p>
          <a:p>
            <a:r>
              <a:rPr lang="en-US" sz="1200" b="0" i="0" u="none" strike="noStrike" kern="1200" baseline="0" dirty="0" smtClean="0">
                <a:solidFill>
                  <a:schemeClr val="tx1"/>
                </a:solidFill>
                <a:latin typeface="+mn-lt"/>
                <a:ea typeface="+mn-ea"/>
                <a:cs typeface="+mn-cs"/>
              </a:rPr>
              <a:t>disease. But statins, in both research models and clinically, can have deleterious effects</a:t>
            </a:r>
          </a:p>
          <a:p>
            <a:r>
              <a:rPr lang="en-US" sz="1200" b="0" i="0" u="none" strike="noStrike" kern="1200" baseline="0" dirty="0" smtClean="0">
                <a:solidFill>
                  <a:schemeClr val="tx1"/>
                </a:solidFill>
                <a:latin typeface="+mn-lt"/>
                <a:ea typeface="+mn-ea"/>
                <a:cs typeface="+mn-cs"/>
              </a:rPr>
              <a:t>on skeletal muscle. The most serious side effects are myositis and </a:t>
            </a:r>
            <a:r>
              <a:rPr lang="en-US" sz="1200" b="0" i="0" u="none" strike="noStrike" kern="1200" baseline="0" dirty="0" err="1" smtClean="0">
                <a:solidFill>
                  <a:schemeClr val="tx1"/>
                </a:solidFill>
                <a:latin typeface="+mn-lt"/>
                <a:ea typeface="+mn-ea"/>
                <a:cs typeface="+mn-cs"/>
              </a:rPr>
              <a:t>rhabdomyolysis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manifested by marked elevations in </a:t>
            </a:r>
            <a:r>
              <a:rPr lang="en-US" sz="1200" b="0" i="0" u="none" strike="noStrike" kern="1200" baseline="0" dirty="0" err="1" smtClean="0">
                <a:solidFill>
                  <a:schemeClr val="tx1"/>
                </a:solidFill>
                <a:latin typeface="+mn-lt"/>
                <a:ea typeface="+mn-ea"/>
                <a:cs typeface="+mn-cs"/>
              </a:rPr>
              <a:t>creatine</a:t>
            </a:r>
            <a:r>
              <a:rPr lang="en-US" sz="1200" b="0" i="0" u="none" strike="noStrike" kern="1200" baseline="0" dirty="0" smtClean="0">
                <a:solidFill>
                  <a:schemeClr val="tx1"/>
                </a:solidFill>
                <a:latin typeface="+mn-lt"/>
                <a:ea typeface="+mn-ea"/>
                <a:cs typeface="+mn-cs"/>
              </a:rPr>
              <a:t> kinase (CK) and associated in several</a:t>
            </a:r>
          </a:p>
          <a:p>
            <a:r>
              <a:rPr lang="en-US" sz="1200" b="0" i="0" u="none" strike="noStrike" kern="1200" baseline="0" dirty="0" smtClean="0">
                <a:solidFill>
                  <a:schemeClr val="tx1"/>
                </a:solidFill>
                <a:latin typeface="+mn-lt"/>
                <a:ea typeface="+mn-ea"/>
                <a:cs typeface="+mn-cs"/>
              </a:rPr>
              <a:t>studies, with variants in the hepatic </a:t>
            </a:r>
            <a:r>
              <a:rPr lang="en-US" sz="1200" b="1" i="0" u="none" strike="noStrike" kern="1200" baseline="0" dirty="0" smtClean="0">
                <a:solidFill>
                  <a:schemeClr val="tx1"/>
                </a:solidFill>
                <a:latin typeface="+mn-lt"/>
                <a:ea typeface="+mn-ea"/>
                <a:cs typeface="+mn-cs"/>
              </a:rPr>
              <a:t>organic anion transporter protein SLCO1B1. </a:t>
            </a:r>
            <a:r>
              <a:rPr lang="en-US" sz="1200" b="0" i="0" u="none" strike="noStrike" kern="1200" baseline="0" dirty="0" smtClean="0">
                <a:solidFill>
                  <a:schemeClr val="tx1"/>
                </a:solidFill>
                <a:latin typeface="+mn-lt"/>
                <a:ea typeface="+mn-ea"/>
                <a:cs typeface="+mn-cs"/>
              </a:rPr>
              <a:t>These</a:t>
            </a:r>
          </a:p>
          <a:p>
            <a:r>
              <a:rPr lang="en-US" sz="1200" b="0" i="0" u="none" strike="noStrike" kern="1200" baseline="0" dirty="0" smtClean="0">
                <a:solidFill>
                  <a:schemeClr val="tx1"/>
                </a:solidFill>
                <a:latin typeface="+mn-lt"/>
                <a:ea typeface="+mn-ea"/>
                <a:cs typeface="+mn-cs"/>
              </a:rPr>
              <a:t>variations result in reduced statin hepatic uptake and expose more of the periphery and</a:t>
            </a:r>
          </a:p>
          <a:p>
            <a:r>
              <a:rPr lang="en-US" sz="1200" b="0" i="0" u="none" strike="noStrike" kern="1200" baseline="0" dirty="0" smtClean="0">
                <a:solidFill>
                  <a:schemeClr val="tx1"/>
                </a:solidFill>
                <a:latin typeface="+mn-lt"/>
                <a:ea typeface="+mn-ea"/>
                <a:cs typeface="+mn-cs"/>
              </a:rPr>
              <a:t>skeletal muscle to the drug. </a:t>
            </a:r>
            <a:r>
              <a:rPr lang="en-US" sz="1200" b="0" i="0" u="none" strike="noStrike" kern="1200" baseline="0" dirty="0" err="1" smtClean="0">
                <a:solidFill>
                  <a:schemeClr val="tx1"/>
                </a:solidFill>
                <a:latin typeface="+mn-lt"/>
                <a:ea typeface="+mn-ea"/>
                <a:cs typeface="+mn-cs"/>
              </a:rPr>
              <a:t>Rhabdomyolysis</a:t>
            </a:r>
            <a:r>
              <a:rPr lang="en-US" sz="1200" b="0" i="0" u="none" strike="noStrike" kern="1200" baseline="0" dirty="0" smtClean="0">
                <a:solidFill>
                  <a:schemeClr val="tx1"/>
                </a:solidFill>
                <a:latin typeface="+mn-lt"/>
                <a:ea typeface="+mn-ea"/>
                <a:cs typeface="+mn-cs"/>
              </a:rPr>
              <a:t> is extremely rare in the absence of</a:t>
            </a:r>
          </a:p>
          <a:p>
            <a:r>
              <a:rPr lang="en-US" sz="1200" b="0" i="0" u="none" strike="noStrike" kern="1200" baseline="0" dirty="0" smtClean="0">
                <a:solidFill>
                  <a:schemeClr val="tx1"/>
                </a:solidFill>
                <a:latin typeface="+mn-lt"/>
                <a:ea typeface="+mn-ea"/>
                <a:cs typeface="+mn-cs"/>
              </a:rPr>
              <a:t>concomitant medications such as </a:t>
            </a:r>
            <a:r>
              <a:rPr lang="en-US" sz="1200" b="0" i="0" u="none" strike="noStrike" kern="1200" baseline="0" dirty="0" err="1" smtClean="0">
                <a:solidFill>
                  <a:schemeClr val="tx1"/>
                </a:solidFill>
                <a:latin typeface="+mn-lt"/>
                <a:ea typeface="+mn-ea"/>
                <a:cs typeface="+mn-cs"/>
              </a:rPr>
              <a:t>gemfibrozil</a:t>
            </a:r>
            <a:r>
              <a:rPr lang="en-US" sz="1200" b="0" i="0" u="none" strike="noStrike" kern="1200" baseline="0" dirty="0" smtClean="0">
                <a:solidFill>
                  <a:schemeClr val="tx1"/>
                </a:solidFill>
                <a:latin typeface="+mn-lt"/>
                <a:ea typeface="+mn-ea"/>
                <a:cs typeface="+mn-cs"/>
              </a:rPr>
              <a:t>, cyclosporine, human immunodeficiency</a:t>
            </a:r>
          </a:p>
          <a:p>
            <a:r>
              <a:rPr lang="en-US" sz="1200" b="0" i="0" u="none" strike="noStrike" kern="1200" baseline="0" dirty="0" smtClean="0">
                <a:solidFill>
                  <a:schemeClr val="tx1"/>
                </a:solidFill>
                <a:latin typeface="+mn-lt"/>
                <a:ea typeface="+mn-ea"/>
                <a:cs typeface="+mn-cs"/>
              </a:rPr>
              <a:t>virus protease inhibitors, azole antifungals, and macrolide antibiotics that increase statin</a:t>
            </a:r>
          </a:p>
          <a:p>
            <a:r>
              <a:rPr lang="en-US" sz="1200" b="0" i="0" u="none" strike="noStrike" kern="1200" baseline="0" dirty="0" smtClean="0">
                <a:solidFill>
                  <a:schemeClr val="tx1"/>
                </a:solidFill>
                <a:latin typeface="+mn-lt"/>
                <a:ea typeface="+mn-ea"/>
                <a:cs typeface="+mn-cs"/>
              </a:rPr>
              <a:t>blood and muscle levels.2 Statins have also been associated with a rare inflammatory</a:t>
            </a:r>
          </a:p>
          <a:p>
            <a:r>
              <a:rPr lang="en-US" sz="1200" b="0" i="0" u="none" strike="noStrike" kern="1200" baseline="0" dirty="0" smtClean="0">
                <a:solidFill>
                  <a:schemeClr val="tx1"/>
                </a:solidFill>
                <a:latin typeface="+mn-lt"/>
                <a:ea typeface="+mn-ea"/>
                <a:cs typeface="+mn-cs"/>
              </a:rPr>
              <a:t>myositis that does not resolve with drug cessation, often requires immunosuppressive</a:t>
            </a:r>
          </a:p>
          <a:p>
            <a:r>
              <a:rPr lang="en-US" sz="1200" b="0" i="0" u="none" strike="noStrike" kern="1200" baseline="0" dirty="0" smtClean="0">
                <a:solidFill>
                  <a:schemeClr val="tx1"/>
                </a:solidFill>
                <a:latin typeface="+mn-lt"/>
                <a:ea typeface="+mn-ea"/>
                <a:cs typeface="+mn-cs"/>
              </a:rPr>
              <a:t>therapy and has antibodies against </a:t>
            </a:r>
            <a:r>
              <a:rPr lang="en-US" sz="1200" b="0" i="0" u="none" strike="noStrike" kern="1200" baseline="0" dirty="0" err="1" smtClean="0">
                <a:solidFill>
                  <a:schemeClr val="tx1"/>
                </a:solidFill>
                <a:latin typeface="+mn-lt"/>
                <a:ea typeface="+mn-ea"/>
                <a:cs typeface="+mn-cs"/>
              </a:rPr>
              <a:t>hydoxy</a:t>
            </a:r>
            <a:r>
              <a:rPr lang="en-US" sz="1200" b="0" i="0" u="none" strike="noStrike" kern="1200" baseline="0" dirty="0" smtClean="0">
                <a:solidFill>
                  <a:schemeClr val="tx1"/>
                </a:solidFill>
                <a:latin typeface="+mn-lt"/>
                <a:ea typeface="+mn-ea"/>
                <a:cs typeface="+mn-cs"/>
              </a:rPr>
              <a:t>-methyl-</a:t>
            </a:r>
            <a:r>
              <a:rPr lang="en-US" sz="1200" b="0" i="0" u="none" strike="noStrike" kern="1200" baseline="0" dirty="0" err="1" smtClean="0">
                <a:solidFill>
                  <a:schemeClr val="tx1"/>
                </a:solidFill>
                <a:latin typeface="+mn-lt"/>
                <a:ea typeface="+mn-ea"/>
                <a:cs typeface="+mn-cs"/>
              </a:rPr>
              <a:t>glutaryl</a:t>
            </a:r>
            <a:r>
              <a:rPr lang="en-US" sz="1200" b="0" i="0" u="none" strike="noStrike" kern="1200" baseline="0" dirty="0" smtClean="0">
                <a:solidFill>
                  <a:schemeClr val="tx1"/>
                </a:solidFill>
                <a:latin typeface="+mn-lt"/>
                <a:ea typeface="+mn-ea"/>
                <a:cs typeface="+mn-cs"/>
              </a:rPr>
              <a:t> Co A reductase.3 Much more</a:t>
            </a:r>
          </a:p>
          <a:p>
            <a:r>
              <a:rPr lang="en-US" sz="1200" b="0" i="0" u="none" strike="noStrike" kern="1200" baseline="0" dirty="0" smtClean="0">
                <a:solidFill>
                  <a:schemeClr val="tx1"/>
                </a:solidFill>
                <a:latin typeface="+mn-lt"/>
                <a:ea typeface="+mn-ea"/>
                <a:cs typeface="+mn-cs"/>
              </a:rPr>
              <a:t>common, however, are milder muscle complaints including myalgia, muscle cramps, and</a:t>
            </a:r>
          </a:p>
          <a:p>
            <a:r>
              <a:rPr lang="en-US" sz="1200" b="0" i="0" u="none" strike="noStrike" kern="1200" baseline="0" dirty="0" smtClean="0">
                <a:solidFill>
                  <a:schemeClr val="tx1"/>
                </a:solidFill>
                <a:latin typeface="+mn-lt"/>
                <a:ea typeface="+mn-ea"/>
                <a:cs typeface="+mn-cs"/>
              </a:rPr>
              <a:t>weakness.</a:t>
            </a:r>
          </a:p>
          <a:p>
            <a:r>
              <a:rPr lang="en-US" sz="1200" b="0" i="0" u="none" strike="noStrike" kern="1200" baseline="0" dirty="0" smtClean="0">
                <a:solidFill>
                  <a:schemeClr val="tx1"/>
                </a:solidFill>
                <a:latin typeface="+mn-lt"/>
                <a:ea typeface="+mn-ea"/>
                <a:cs typeface="+mn-cs"/>
              </a:rPr>
              <a:t>The incidence of these milder muscle complaints was 10.5% in the French</a:t>
            </a:r>
          </a:p>
          <a:p>
            <a:r>
              <a:rPr lang="en-US" sz="1200" b="0" i="0" u="none" strike="noStrike" kern="1200" baseline="0" dirty="0" smtClean="0">
                <a:solidFill>
                  <a:schemeClr val="tx1"/>
                </a:solidFill>
                <a:latin typeface="+mn-lt"/>
                <a:ea typeface="+mn-ea"/>
                <a:cs typeface="+mn-cs"/>
              </a:rPr>
              <a:t>PRIMO study of 7924 </a:t>
            </a:r>
            <a:r>
              <a:rPr lang="en-US" sz="1200" b="0" i="0" u="none" strike="noStrike" kern="1200" baseline="0" dirty="0" err="1" smtClean="0">
                <a:solidFill>
                  <a:schemeClr val="tx1"/>
                </a:solidFill>
                <a:latin typeface="+mn-lt"/>
                <a:ea typeface="+mn-ea"/>
                <a:cs typeface="+mn-cs"/>
              </a:rPr>
              <a:t>hyperlipidemic</a:t>
            </a:r>
            <a:r>
              <a:rPr lang="en-US" sz="1200" b="0" i="0" u="none" strike="noStrike" kern="1200" baseline="0" dirty="0" smtClean="0">
                <a:solidFill>
                  <a:schemeClr val="tx1"/>
                </a:solidFill>
                <a:latin typeface="+mn-lt"/>
                <a:ea typeface="+mn-ea"/>
                <a:cs typeface="+mn-cs"/>
              </a:rPr>
              <a:t> patients treated with high dose statins for at lease 3</a:t>
            </a:r>
          </a:p>
          <a:p>
            <a:r>
              <a:rPr lang="en-US" sz="1200" b="0" i="0" u="none" strike="noStrike" kern="1200" baseline="0" dirty="0" smtClean="0">
                <a:solidFill>
                  <a:schemeClr val="tx1"/>
                </a:solidFill>
                <a:latin typeface="+mn-lt"/>
                <a:ea typeface="+mn-ea"/>
                <a:cs typeface="+mn-cs"/>
              </a:rPr>
              <a:t>months.4 We observed a similar incidence (11.3%) of muscle complaints among 203</a:t>
            </a:r>
          </a:p>
          <a:p>
            <a:r>
              <a:rPr lang="en-US" sz="1200" b="0" i="0" u="none" strike="noStrike" kern="1200" baseline="0" dirty="0" smtClean="0">
                <a:solidFill>
                  <a:schemeClr val="tx1"/>
                </a:solidFill>
                <a:latin typeface="+mn-lt"/>
                <a:ea typeface="+mn-ea"/>
                <a:cs typeface="+mn-cs"/>
              </a:rPr>
              <a:t>statin-naïve subjects treated for 6 months with atorvastatin 80 mg daily.5 Only 9.4% of</a:t>
            </a:r>
          </a:p>
          <a:p>
            <a:r>
              <a:rPr lang="en-US" sz="1200" b="0" i="0" u="none" strike="noStrike" kern="1200" baseline="0" dirty="0" smtClean="0">
                <a:solidFill>
                  <a:schemeClr val="tx1"/>
                </a:solidFill>
                <a:latin typeface="+mn-lt"/>
                <a:ea typeface="+mn-ea"/>
                <a:cs typeface="+mn-cs"/>
              </a:rPr>
              <a:t>our subjects met the study definition of statin myalgia, which required new muscle</a:t>
            </a:r>
          </a:p>
          <a:p>
            <a:r>
              <a:rPr lang="en-US" sz="1200" b="0" i="0" u="none" strike="noStrike" kern="1200" baseline="0" dirty="0" smtClean="0">
                <a:solidFill>
                  <a:schemeClr val="tx1"/>
                </a:solidFill>
                <a:latin typeface="+mn-lt"/>
                <a:ea typeface="+mn-ea"/>
                <a:cs typeface="+mn-cs"/>
              </a:rPr>
              <a:t>symptoms that persisted for at least 2 weeks, resolved within 2 weeks of drug cessation,</a:t>
            </a:r>
          </a:p>
          <a:p>
            <a:r>
              <a:rPr lang="en-US" sz="1200" b="0" i="0" u="none" strike="noStrike" kern="1200" baseline="0" dirty="0" smtClean="0">
                <a:solidFill>
                  <a:schemeClr val="tx1"/>
                </a:solidFill>
                <a:latin typeface="+mn-lt"/>
                <a:ea typeface="+mn-ea"/>
                <a:cs typeface="+mn-cs"/>
              </a:rPr>
              <a:t>and reappeared within 4 weeks of restarting the atorvastatin.5 Interestingly, 6.0% of the</a:t>
            </a:r>
          </a:p>
          <a:p>
            <a:r>
              <a:rPr lang="en-US" sz="1200" b="0" i="0" u="none" strike="noStrike" kern="1200" baseline="0" dirty="0" smtClean="0">
                <a:solidFill>
                  <a:schemeClr val="tx1"/>
                </a:solidFill>
                <a:latin typeface="+mn-lt"/>
                <a:ea typeface="+mn-ea"/>
                <a:cs typeface="+mn-cs"/>
              </a:rPr>
              <a:t>placebo control group (n=217) developed similar muscle symptoms and 4.6% of these</a:t>
            </a:r>
          </a:p>
          <a:p>
            <a:r>
              <a:rPr lang="en-US" sz="1200" b="0" i="0" u="none" strike="noStrike" kern="1200" baseline="0" dirty="0" smtClean="0">
                <a:solidFill>
                  <a:schemeClr val="tx1"/>
                </a:solidFill>
                <a:latin typeface="+mn-lt"/>
                <a:ea typeface="+mn-ea"/>
                <a:cs typeface="+mn-cs"/>
              </a:rPr>
              <a:t>placebo-treated individuals met the study criteria for drug related myalgia. These results</a:t>
            </a:r>
          </a:p>
          <a:p>
            <a:r>
              <a:rPr lang="en-US" sz="1200" b="0" i="0" u="none" strike="noStrike" kern="1200" baseline="0" dirty="0" smtClean="0">
                <a:solidFill>
                  <a:schemeClr val="tx1"/>
                </a:solidFill>
                <a:latin typeface="+mn-lt"/>
                <a:ea typeface="+mn-ea"/>
                <a:cs typeface="+mn-cs"/>
              </a:rPr>
              <a:t>suggest that the true incidence of statin myalgia with high dose statins during 6 months of</a:t>
            </a:r>
          </a:p>
          <a:p>
            <a:r>
              <a:rPr lang="en-US" sz="1200" b="0" i="0" u="none" strike="noStrike" kern="1200" baseline="0" dirty="0" smtClean="0">
                <a:solidFill>
                  <a:schemeClr val="tx1"/>
                </a:solidFill>
                <a:latin typeface="+mn-lt"/>
                <a:ea typeface="+mn-ea"/>
                <a:cs typeface="+mn-cs"/>
              </a:rPr>
              <a:t>treatment is only approximately 4.8%, or the rate in the atorvastatin minus the placebo</a:t>
            </a:r>
          </a:p>
          <a:p>
            <a:r>
              <a:rPr lang="en-US" sz="1200" b="0" i="0" u="none" strike="noStrike" kern="1200" baseline="0" dirty="0" smtClean="0">
                <a:solidFill>
                  <a:schemeClr val="tx1"/>
                </a:solidFill>
                <a:latin typeface="+mn-lt"/>
                <a:ea typeface="+mn-ea"/>
                <a:cs typeface="+mn-cs"/>
              </a:rPr>
              <a:t>treated subjects. Notably, this is only half the rate reported in the PRIMO study, which</a:t>
            </a:r>
          </a:p>
          <a:p>
            <a:r>
              <a:rPr lang="en-US" sz="1200" b="0" i="0" u="none" strike="noStrike" kern="1200" baseline="0" dirty="0" smtClean="0">
                <a:solidFill>
                  <a:schemeClr val="tx1"/>
                </a:solidFill>
                <a:latin typeface="+mn-lt"/>
                <a:ea typeface="+mn-ea"/>
                <a:cs typeface="+mn-cs"/>
              </a:rPr>
              <a:t>was not placebo controlled and did not use a standardized challenge-</a:t>
            </a:r>
            <a:r>
              <a:rPr lang="en-US" sz="1200" b="0" i="0" u="none" strike="noStrike" kern="1200" baseline="0" dirty="0" err="1" smtClean="0">
                <a:solidFill>
                  <a:schemeClr val="tx1"/>
                </a:solidFill>
                <a:latin typeface="+mn-lt"/>
                <a:ea typeface="+mn-ea"/>
                <a:cs typeface="+mn-cs"/>
              </a:rPr>
              <a:t>dechallenge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definition of myalgia.4</a:t>
            </a:r>
          </a:p>
          <a:p>
            <a:r>
              <a:rPr lang="en-US" sz="1200" b="0" i="0" u="none" strike="noStrike" kern="1200" baseline="0" dirty="0" smtClean="0">
                <a:solidFill>
                  <a:schemeClr val="tx1"/>
                </a:solidFill>
                <a:latin typeface="+mn-lt"/>
                <a:ea typeface="+mn-ea"/>
                <a:cs typeface="+mn-cs"/>
              </a:rPr>
              <a:t>The mechanisms mediating statin myopathy are unclear, but possibilities include</a:t>
            </a:r>
          </a:p>
          <a:p>
            <a:r>
              <a:rPr lang="en-US" sz="1200" b="0" i="0" u="none" strike="noStrike" kern="1200" baseline="0" dirty="0" smtClean="0">
                <a:solidFill>
                  <a:schemeClr val="tx1"/>
                </a:solidFill>
                <a:latin typeface="+mn-lt"/>
                <a:ea typeface="+mn-ea"/>
                <a:cs typeface="+mn-cs"/>
              </a:rPr>
              <a:t>decreased </a:t>
            </a:r>
            <a:r>
              <a:rPr lang="en-US" sz="1200" b="0" i="0" u="none" strike="noStrike" kern="1200" baseline="0" dirty="0" err="1" smtClean="0">
                <a:solidFill>
                  <a:schemeClr val="tx1"/>
                </a:solidFill>
                <a:latin typeface="+mn-lt"/>
                <a:ea typeface="+mn-ea"/>
                <a:cs typeface="+mn-cs"/>
              </a:rPr>
              <a:t>sarcolemmal</a:t>
            </a:r>
            <a:r>
              <a:rPr lang="en-US" sz="1200" b="0" i="0" u="none" strike="noStrike" kern="1200" baseline="0" dirty="0" smtClean="0">
                <a:solidFill>
                  <a:schemeClr val="tx1"/>
                </a:solidFill>
                <a:latin typeface="+mn-lt"/>
                <a:ea typeface="+mn-ea"/>
                <a:cs typeface="+mn-cs"/>
              </a:rPr>
              <a:t> or endoplasmic reticulum cholesterol, reduced production of</a:t>
            </a:r>
          </a:p>
          <a:p>
            <a:r>
              <a:rPr lang="en-US" sz="1200" b="0" i="0" u="none" strike="noStrike" kern="1200" baseline="0" dirty="0" err="1" smtClean="0">
                <a:solidFill>
                  <a:schemeClr val="tx1"/>
                </a:solidFill>
                <a:latin typeface="+mn-lt"/>
                <a:ea typeface="+mn-ea"/>
                <a:cs typeface="+mn-cs"/>
              </a:rPr>
              <a:t>prenylated</a:t>
            </a:r>
            <a:r>
              <a:rPr lang="en-US" sz="1200" b="0" i="0" u="none" strike="noStrike" kern="1200" baseline="0" dirty="0" smtClean="0">
                <a:solidFill>
                  <a:schemeClr val="tx1"/>
                </a:solidFill>
                <a:latin typeface="+mn-lt"/>
                <a:ea typeface="+mn-ea"/>
                <a:cs typeface="+mn-cs"/>
              </a:rPr>
              <a:t> proteins including the mitochondrial electron transport protein coenzyme Q10,</a:t>
            </a:r>
          </a:p>
          <a:p>
            <a:r>
              <a:rPr lang="en-US" sz="1200" b="0" i="0" u="none" strike="noStrike" kern="1200" baseline="0" dirty="0" smtClean="0">
                <a:solidFill>
                  <a:schemeClr val="tx1"/>
                </a:solidFill>
                <a:latin typeface="+mn-lt"/>
                <a:ea typeface="+mn-ea"/>
                <a:cs typeface="+mn-cs"/>
              </a:rPr>
              <a:t>reduced fat catabolism, increased </a:t>
            </a:r>
            <a:r>
              <a:rPr lang="en-US" sz="1200" b="0" i="0" u="none" strike="noStrike" kern="1200" baseline="0" dirty="0" err="1" smtClean="0">
                <a:solidFill>
                  <a:schemeClr val="tx1"/>
                </a:solidFill>
                <a:latin typeface="+mn-lt"/>
                <a:ea typeface="+mn-ea"/>
                <a:cs typeface="+mn-cs"/>
              </a:rPr>
              <a:t>myocellular</a:t>
            </a:r>
            <a:r>
              <a:rPr lang="en-US" sz="1200" b="0" i="0" u="none" strike="noStrike" kern="1200" baseline="0" dirty="0" smtClean="0">
                <a:solidFill>
                  <a:schemeClr val="tx1"/>
                </a:solidFill>
                <a:latin typeface="+mn-lt"/>
                <a:ea typeface="+mn-ea"/>
                <a:cs typeface="+mn-cs"/>
              </a:rPr>
              <a:t> concentrations of cholesterol and plant</a:t>
            </a:r>
          </a:p>
          <a:p>
            <a:r>
              <a:rPr lang="en-US" sz="1200" b="0" i="0" u="none" strike="noStrike" kern="1200" baseline="0" dirty="0" smtClean="0">
                <a:solidFill>
                  <a:schemeClr val="tx1"/>
                </a:solidFill>
                <a:latin typeface="+mn-lt"/>
                <a:ea typeface="+mn-ea"/>
                <a:cs typeface="+mn-cs"/>
              </a:rPr>
              <a:t>sterols, failure to repair damaged skeletal muscle, vitamin D deficiency, and</a:t>
            </a:r>
          </a:p>
          <a:p>
            <a:r>
              <a:rPr lang="en-US" sz="1200" b="0" i="0" u="none" strike="noStrike" kern="1200" baseline="0" dirty="0" smtClean="0">
                <a:solidFill>
                  <a:schemeClr val="tx1"/>
                </a:solidFill>
                <a:latin typeface="+mn-lt"/>
                <a:ea typeface="+mn-ea"/>
                <a:cs typeface="+mn-cs"/>
              </a:rPr>
              <a:t>inflammation.2 Increasingly, interest has focused on altered cellular energy utilization</a:t>
            </a:r>
          </a:p>
          <a:p>
            <a:r>
              <a:rPr lang="en-US" sz="1200" b="0" i="0" u="none" strike="noStrike" kern="1200" baseline="0" dirty="0" smtClean="0">
                <a:solidFill>
                  <a:schemeClr val="tx1"/>
                </a:solidFill>
                <a:latin typeface="+mn-lt"/>
                <a:ea typeface="+mn-ea"/>
                <a:cs typeface="+mn-cs"/>
              </a:rPr>
              <a:t>and mitochondrial dysfunction, with the dysfunction activating pathways leading to</a:t>
            </a:r>
          </a:p>
          <a:p>
            <a:r>
              <a:rPr lang="en-US" sz="1200" b="0" i="0" u="none" strike="noStrike" kern="1200" baseline="0" dirty="0" smtClean="0">
                <a:solidFill>
                  <a:schemeClr val="tx1"/>
                </a:solidFill>
                <a:latin typeface="+mn-lt"/>
                <a:ea typeface="+mn-ea"/>
                <a:cs typeface="+mn-cs"/>
              </a:rPr>
              <a:t>muscle atrophy.6-8</a:t>
            </a:r>
          </a:p>
          <a:p>
            <a:r>
              <a:rPr lang="en-US" sz="1200" b="0" i="0" u="none" strike="noStrike" kern="1200" baseline="0" dirty="0" smtClean="0">
                <a:solidFill>
                  <a:schemeClr val="tx1"/>
                </a:solidFill>
                <a:latin typeface="+mn-lt"/>
                <a:ea typeface="+mn-ea"/>
                <a:cs typeface="+mn-cs"/>
              </a:rPr>
              <a:t>This issue of JACC presents results from an exercise training study that further</a:t>
            </a:r>
          </a:p>
          <a:p>
            <a:r>
              <a:rPr lang="en-US" sz="1200" b="0" i="0" u="none" strike="noStrike" kern="1200" baseline="0" dirty="0" smtClean="0">
                <a:solidFill>
                  <a:schemeClr val="tx1"/>
                </a:solidFill>
                <a:latin typeface="+mn-lt"/>
                <a:ea typeface="+mn-ea"/>
                <a:cs typeface="+mn-cs"/>
              </a:rPr>
              <a:t>implicate altered mitochondrial function in statin-associated muscle dysfunction. </a:t>
            </a:r>
            <a:r>
              <a:rPr lang="en-US" sz="1200" b="0" i="0" u="none" strike="noStrike" kern="1200" baseline="0" dirty="0" err="1" smtClean="0">
                <a:solidFill>
                  <a:schemeClr val="tx1"/>
                </a:solidFill>
                <a:latin typeface="+mn-lt"/>
                <a:ea typeface="+mn-ea"/>
                <a:cs typeface="+mn-cs"/>
              </a:rPr>
              <a:t>Metkus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colleagues randomized previously sedentary, statin-naive adults with at least 2 risk</a:t>
            </a:r>
          </a:p>
          <a:p>
            <a:r>
              <a:rPr lang="en-US" sz="1200" b="0" i="0" u="none" strike="noStrike" kern="1200" baseline="0" dirty="0" smtClean="0">
                <a:solidFill>
                  <a:schemeClr val="tx1"/>
                </a:solidFill>
                <a:latin typeface="+mn-lt"/>
                <a:ea typeface="+mn-ea"/>
                <a:cs typeface="+mn-cs"/>
              </a:rPr>
              <a:t>factors for the metabolic syndrome to 12 weeks of supervised, aerobic exercise training</a:t>
            </a:r>
          </a:p>
          <a:p>
            <a:r>
              <a:rPr lang="en-US" sz="1200" b="0" i="0" u="none" strike="noStrike" kern="1200" baseline="0" dirty="0" smtClean="0">
                <a:solidFill>
                  <a:schemeClr val="tx1"/>
                </a:solidFill>
                <a:latin typeface="+mn-lt"/>
                <a:ea typeface="+mn-ea"/>
                <a:cs typeface="+mn-cs"/>
              </a:rPr>
              <a:t>alone (n=19) or in combination with 40 mg of simvastatin (n=18).9 Maximal oxygen</a:t>
            </a:r>
          </a:p>
          <a:p>
            <a:r>
              <a:rPr lang="en-US" sz="1200" b="0" i="0" u="none" strike="noStrike" kern="1200" baseline="0" dirty="0" smtClean="0">
                <a:solidFill>
                  <a:schemeClr val="tx1"/>
                </a:solidFill>
                <a:latin typeface="+mn-lt"/>
                <a:ea typeface="+mn-ea"/>
                <a:cs typeface="+mn-cs"/>
              </a:rPr>
              <a:t>uptake, expressed as either an absolute value or relative to body weight, increased 10%</a:t>
            </a:r>
          </a:p>
          <a:p>
            <a:r>
              <a:rPr lang="en-US" sz="1200" b="0" i="0" u="none" strike="noStrike" kern="1200" baseline="0" dirty="0" smtClean="0">
                <a:solidFill>
                  <a:schemeClr val="tx1"/>
                </a:solidFill>
                <a:latin typeface="+mn-lt"/>
                <a:ea typeface="+mn-ea"/>
                <a:cs typeface="+mn-cs"/>
              </a:rPr>
              <a:t>with training in the exercise only group, but only 1.5% in the exercise and simvastatin</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32</a:t>
            </a:fld>
            <a:endParaRPr lang="en-US"/>
          </a:p>
        </p:txBody>
      </p:sp>
    </p:spTree>
    <p:extLst>
      <p:ext uri="{BB962C8B-B14F-4D97-AF65-F5344CB8AC3E}">
        <p14:creationId xmlns:p14="http://schemas.microsoft.com/office/powerpoint/2010/main" val="1377525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Persons with heart disease and diabetes were excluded. Neither subjects nor investigators knew which agent the subject had received. Subjects rated their energy and fatigue with exertion relative to baseline, on a five-point scale, from “much worse” to “much better.”</a:t>
            </a:r>
          </a:p>
          <a:p>
            <a:r>
              <a:rPr lang="en-US" sz="1200" b="0" i="0" kern="1200" dirty="0" smtClean="0">
                <a:solidFill>
                  <a:schemeClr val="tx1"/>
                </a:solidFill>
                <a:effectLst/>
                <a:latin typeface="+mn-lt"/>
                <a:ea typeface="+mn-ea"/>
                <a:cs typeface="+mn-cs"/>
              </a:rPr>
              <a:t>Those placed on statins were significantly more likely than those on placebo to report worsening in energy, fatigue-with-exertion, or both. Both statins contributed to the finding, though the effect appeared to be stronger in those on simvastatin. (Simvastatin led to significantly greater cholesterol reduction.)</a:t>
            </a:r>
          </a:p>
          <a:p>
            <a:r>
              <a:rPr lang="en-US" sz="1200" b="0" i="0" kern="1200" dirty="0" smtClean="0">
                <a:solidFill>
                  <a:schemeClr val="tx1"/>
                </a:solidFill>
                <a:effectLst/>
                <a:latin typeface="+mn-lt"/>
                <a:ea typeface="+mn-ea"/>
                <a:cs typeface="+mn-cs"/>
              </a:rPr>
              <a:t>“Side effects of statins generally rise with increasing dose, and these doses were modest by current standards,” said </a:t>
            </a:r>
            <a:r>
              <a:rPr lang="en-US" sz="1200" b="0" i="0" kern="1200" dirty="0" err="1" smtClean="0">
                <a:solidFill>
                  <a:schemeClr val="tx1"/>
                </a:solidFill>
                <a:effectLst/>
                <a:latin typeface="+mn-lt"/>
                <a:ea typeface="+mn-ea"/>
                <a:cs typeface="+mn-cs"/>
              </a:rPr>
              <a:t>Golomb</a:t>
            </a:r>
            <a:r>
              <a:rPr lang="en-US" sz="1200" b="0" i="0" kern="1200" dirty="0" smtClean="0">
                <a:solidFill>
                  <a:schemeClr val="tx1"/>
                </a:solidFill>
                <a:effectLst/>
                <a:latin typeface="+mn-lt"/>
                <a:ea typeface="+mn-ea"/>
                <a:cs typeface="+mn-cs"/>
              </a:rPr>
              <a:t>. “Yet occurrence of this problem was not rare – even at these doses, and particularly in women.”</a:t>
            </a:r>
          </a:p>
          <a:p>
            <a:r>
              <a:rPr lang="en-US" sz="1200" b="0" i="0" kern="1200" dirty="0" smtClean="0">
                <a:solidFill>
                  <a:schemeClr val="tx1"/>
                </a:solidFill>
                <a:effectLst/>
                <a:latin typeface="+mn-lt"/>
                <a:ea typeface="+mn-ea"/>
                <a:cs typeface="+mn-cs"/>
              </a:rPr>
              <a:t>The magnitude of the effect observed can be seen in the research findings if, for example, 4 of 10 treated women on simvastatin cited worsened energy </a:t>
            </a:r>
            <a:r>
              <a:rPr lang="en-US" sz="1200" b="0" i="1" kern="1200" dirty="0" smtClean="0">
                <a:solidFill>
                  <a:schemeClr val="tx1"/>
                </a:solidFill>
                <a:effectLst/>
                <a:latin typeface="+mn-lt"/>
                <a:ea typeface="+mn-ea"/>
                <a:cs typeface="+mn-cs"/>
              </a:rPr>
              <a:t>or </a:t>
            </a:r>
            <a:r>
              <a:rPr lang="en-US" sz="1200" b="0" i="0" kern="1200" dirty="0" err="1" smtClean="0">
                <a:solidFill>
                  <a:schemeClr val="tx1"/>
                </a:solidFill>
                <a:effectLst/>
                <a:latin typeface="+mn-lt"/>
                <a:ea typeface="+mn-ea"/>
                <a:cs typeface="+mn-cs"/>
              </a:rPr>
              <a:t>exertional</a:t>
            </a:r>
            <a:r>
              <a:rPr lang="en-US" sz="1200" b="0" i="0" kern="1200" dirty="0" smtClean="0">
                <a:solidFill>
                  <a:schemeClr val="tx1"/>
                </a:solidFill>
                <a:effectLst/>
                <a:latin typeface="+mn-lt"/>
                <a:ea typeface="+mn-ea"/>
                <a:cs typeface="+mn-cs"/>
              </a:rPr>
              <a:t> fatigue; 2 in 10 cited worsening in both, or rated either one as “much worse”; or if 1 in 10 study participants rated energy and </a:t>
            </a:r>
            <a:r>
              <a:rPr lang="en-US" sz="1200" b="0" i="0" kern="1200" dirty="0" err="1" smtClean="0">
                <a:solidFill>
                  <a:schemeClr val="tx1"/>
                </a:solidFill>
                <a:effectLst/>
                <a:latin typeface="+mn-lt"/>
                <a:ea typeface="+mn-ea"/>
                <a:cs typeface="+mn-cs"/>
              </a:rPr>
              <a:t>exertional</a:t>
            </a:r>
            <a:r>
              <a:rPr lang="en-US" sz="1200" b="0" i="0" kern="1200" dirty="0" smtClean="0">
                <a:solidFill>
                  <a:schemeClr val="tx1"/>
                </a:solidFill>
                <a:effectLst/>
                <a:latin typeface="+mn-lt"/>
                <a:ea typeface="+mn-ea"/>
                <a:cs typeface="+mn-cs"/>
              </a:rPr>
              <a:t> fatigue as “much worse.”</a:t>
            </a:r>
          </a:p>
          <a:p>
            <a:r>
              <a:rPr lang="en-US" sz="1200" b="0" i="0" kern="1200" dirty="0" smtClean="0">
                <a:solidFill>
                  <a:schemeClr val="tx1"/>
                </a:solidFill>
                <a:effectLst/>
                <a:latin typeface="+mn-lt"/>
                <a:ea typeface="+mn-ea"/>
                <a:cs typeface="+mn-cs"/>
              </a:rPr>
              <a:t>“Energy is central to quality of life. It also predicts interest in activity,” said </a:t>
            </a:r>
            <a:r>
              <a:rPr lang="en-US" sz="1200" b="0" i="0" kern="1200" dirty="0" err="1" smtClean="0">
                <a:solidFill>
                  <a:schemeClr val="tx1"/>
                </a:solidFill>
                <a:effectLst/>
                <a:latin typeface="+mn-lt"/>
                <a:ea typeface="+mn-ea"/>
                <a:cs typeface="+mn-cs"/>
              </a:rPr>
              <a:t>Golomb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Exertional</a:t>
            </a:r>
            <a:r>
              <a:rPr lang="en-US" sz="1200" b="0" i="0" kern="1200" dirty="0" smtClean="0">
                <a:solidFill>
                  <a:schemeClr val="tx1"/>
                </a:solidFill>
                <a:effectLst/>
                <a:latin typeface="+mn-lt"/>
                <a:ea typeface="+mn-ea"/>
                <a:cs typeface="+mn-cs"/>
              </a:rPr>
              <a:t> fatigue not only predicts actual participation in exercise, but both lower energy and greater </a:t>
            </a:r>
            <a:r>
              <a:rPr lang="en-US" sz="1200" b="0" i="0" kern="1200" dirty="0" err="1" smtClean="0">
                <a:solidFill>
                  <a:schemeClr val="tx1"/>
                </a:solidFill>
                <a:effectLst/>
                <a:latin typeface="+mn-lt"/>
                <a:ea typeface="+mn-ea"/>
                <a:cs typeface="+mn-cs"/>
              </a:rPr>
              <a:t>exertional</a:t>
            </a:r>
            <a:r>
              <a:rPr lang="en-US" sz="1200" b="0" i="0" kern="1200" dirty="0" smtClean="0">
                <a:solidFill>
                  <a:schemeClr val="tx1"/>
                </a:solidFill>
                <a:effectLst/>
                <a:latin typeface="+mn-lt"/>
                <a:ea typeface="+mn-ea"/>
                <a:cs typeface="+mn-cs"/>
              </a:rPr>
              <a:t> fatigue may signal triggering of mechanisms by which statins may adversely affect cell health.”</a:t>
            </a:r>
          </a:p>
          <a:p>
            <a:r>
              <a:rPr lang="en-US" sz="1200" b="0" i="0" kern="1200" dirty="0" smtClean="0">
                <a:solidFill>
                  <a:schemeClr val="tx1"/>
                </a:solidFill>
                <a:effectLst/>
                <a:latin typeface="+mn-lt"/>
                <a:ea typeface="+mn-ea"/>
                <a:cs typeface="+mn-cs"/>
              </a:rPr>
              <a:t>For these reasons, the researchers state that decreases in energy, and increases in </a:t>
            </a:r>
            <a:r>
              <a:rPr lang="en-US" sz="1200" b="0" i="0" kern="1200" dirty="0" err="1" smtClean="0">
                <a:solidFill>
                  <a:schemeClr val="tx1"/>
                </a:solidFill>
                <a:effectLst/>
                <a:latin typeface="+mn-lt"/>
                <a:ea typeface="+mn-ea"/>
                <a:cs typeface="+mn-cs"/>
              </a:rPr>
              <a:t>exertional</a:t>
            </a:r>
            <a:r>
              <a:rPr lang="en-US" sz="1200" b="0" i="0" kern="1200" dirty="0" smtClean="0">
                <a:solidFill>
                  <a:schemeClr val="tx1"/>
                </a:solidFill>
                <a:effectLst/>
                <a:latin typeface="+mn-lt"/>
                <a:ea typeface="+mn-ea"/>
                <a:cs typeface="+mn-cs"/>
              </a:rPr>
              <a:t> fatigue on statins represent important findings which should be taken into account in risk-benefit determinations for statins.  According to </a:t>
            </a:r>
            <a:r>
              <a:rPr lang="en-US" sz="1200" b="0" i="0" kern="1200" dirty="0" err="1" smtClean="0">
                <a:solidFill>
                  <a:schemeClr val="tx1"/>
                </a:solidFill>
                <a:effectLst/>
                <a:latin typeface="+mn-lt"/>
                <a:ea typeface="+mn-ea"/>
                <a:cs typeface="+mn-cs"/>
              </a:rPr>
              <a:t>Golomb</a:t>
            </a:r>
            <a:r>
              <a:rPr lang="en-US" sz="1200" b="0" i="0" kern="1200" dirty="0" smtClean="0">
                <a:solidFill>
                  <a:schemeClr val="tx1"/>
                </a:solidFill>
                <a:effectLst/>
                <a:latin typeface="+mn-lt"/>
                <a:ea typeface="+mn-ea"/>
                <a:cs typeface="+mn-cs"/>
              </a:rPr>
              <a:t>, this is particularly true for groups for whom evidence does not support mortality benefit on statins – such as most patients without heart disease, and women and those over 70 or 75, even if heart disease is present.</a:t>
            </a:r>
          </a:p>
          <a:p>
            <a:r>
              <a:rPr lang="en-US" sz="1200" b="0" i="0" kern="1200" dirty="0" smtClean="0">
                <a:solidFill>
                  <a:schemeClr val="tx1"/>
                </a:solidFill>
                <a:effectLst/>
                <a:latin typeface="+mn-lt"/>
                <a:ea typeface="+mn-ea"/>
                <a:cs typeface="+mn-cs"/>
              </a:rPr>
              <a:t>Additional contributors to the paper include Marcella A. Evans, Department of Anatomy and Neurobiology, UC Irvine; Joel E. </a:t>
            </a:r>
            <a:r>
              <a:rPr lang="en-US" sz="1200" b="0" i="0" kern="1200" dirty="0" err="1" smtClean="0">
                <a:solidFill>
                  <a:schemeClr val="tx1"/>
                </a:solidFill>
                <a:effectLst/>
                <a:latin typeface="+mn-lt"/>
                <a:ea typeface="+mn-ea"/>
                <a:cs typeface="+mn-cs"/>
              </a:rPr>
              <a:t>Dimsdale</a:t>
            </a:r>
            <a:r>
              <a:rPr lang="en-US" sz="1200" b="0" i="0" kern="1200" dirty="0" smtClean="0">
                <a:solidFill>
                  <a:schemeClr val="tx1"/>
                </a:solidFill>
                <a:effectLst/>
                <a:latin typeface="+mn-lt"/>
                <a:ea typeface="+mn-ea"/>
                <a:cs typeface="+mn-cs"/>
              </a:rPr>
              <a:t>, MD, UC San Diego Department of Psychiatry; and </a:t>
            </a:r>
            <a:r>
              <a:rPr lang="en-US" sz="1200" b="0" i="0" kern="1200" dirty="0" err="1" smtClean="0">
                <a:solidFill>
                  <a:schemeClr val="tx1"/>
                </a:solidFill>
                <a:effectLst/>
                <a:latin typeface="+mn-lt"/>
                <a:ea typeface="+mn-ea"/>
                <a:cs typeface="+mn-cs"/>
              </a:rPr>
              <a:t>Halbert</a:t>
            </a:r>
            <a:r>
              <a:rPr lang="en-US" sz="1200" b="0" i="0" kern="1200" dirty="0" smtClean="0">
                <a:solidFill>
                  <a:schemeClr val="tx1"/>
                </a:solidFill>
                <a:effectLst/>
                <a:latin typeface="+mn-lt"/>
                <a:ea typeface="+mn-ea"/>
                <a:cs typeface="+mn-cs"/>
              </a:rPr>
              <a:t> L. White, UC San Diego Department of Economics. </a:t>
            </a:r>
          </a:p>
          <a:p>
            <a:r>
              <a:rPr lang="en-US" sz="1200" b="0" i="0" kern="1200" dirty="0" smtClean="0">
                <a:solidFill>
                  <a:schemeClr val="tx1"/>
                </a:solidFill>
                <a:effectLst/>
                <a:latin typeface="+mn-lt"/>
                <a:ea typeface="+mn-ea"/>
                <a:cs typeface="+mn-cs"/>
              </a:rPr>
              <a:t>This study was funded by the National Heart, Lung and Blood Institute, part of the National Institutes of Health, # RO1 HL63055; and supported by the UCSD General Clinical Research Center, NIH # MO1 RR00827.</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34</a:t>
            </a:fld>
            <a:endParaRPr lang="en-US"/>
          </a:p>
        </p:txBody>
      </p:sp>
    </p:spTree>
    <p:extLst>
      <p:ext uri="{BB962C8B-B14F-4D97-AF65-F5344CB8AC3E}">
        <p14:creationId xmlns:p14="http://schemas.microsoft.com/office/powerpoint/2010/main" val="277197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Conclusion</a:t>
            </a:r>
          </a:p>
          <a:p>
            <a:r>
              <a:rPr lang="en-US" sz="1200" b="0" i="0" u="none" strike="noStrike" kern="1200" baseline="0" dirty="0" smtClean="0">
                <a:solidFill>
                  <a:schemeClr val="tx1"/>
                </a:solidFill>
                <a:latin typeface="+mn-lt"/>
                <a:ea typeface="+mn-ea"/>
                <a:cs typeface="+mn-cs"/>
              </a:rPr>
              <a:t>Findings from this study extend existing literature on MAEs. Information based on patient self-report suggests that MAEs can arise with all</a:t>
            </a:r>
          </a:p>
          <a:p>
            <a:r>
              <a:rPr lang="en-US" sz="1200" b="0" i="0" u="none" strike="noStrike" kern="1200" baseline="0" dirty="0" smtClean="0">
                <a:solidFill>
                  <a:schemeClr val="tx1"/>
                </a:solidFill>
                <a:latin typeface="+mn-lt"/>
                <a:ea typeface="+mn-ea"/>
                <a:cs typeface="+mn-cs"/>
              </a:rPr>
              <a:t>statins, are dose dependent, can develop (although</a:t>
            </a:r>
          </a:p>
          <a:p>
            <a:r>
              <a:rPr lang="en-US" sz="1200" b="0" i="0" u="none" strike="noStrike" kern="1200" baseline="0" dirty="0" smtClean="0">
                <a:solidFill>
                  <a:schemeClr val="tx1"/>
                </a:solidFill>
                <a:latin typeface="+mn-lt"/>
                <a:ea typeface="+mn-ea"/>
                <a:cs typeface="+mn-cs"/>
              </a:rPr>
              <a:t>less commonly) even well after statin initiation,</a:t>
            </a:r>
          </a:p>
          <a:p>
            <a:r>
              <a:rPr lang="en-US" sz="1200" b="0" i="0" u="none" strike="noStrike" kern="1200" baseline="0" dirty="0" smtClean="0">
                <a:solidFill>
                  <a:schemeClr val="tx1"/>
                </a:solidFill>
                <a:latin typeface="+mn-lt"/>
                <a:ea typeface="+mn-ea"/>
                <a:cs typeface="+mn-cs"/>
              </a:rPr>
              <a:t>have significant functional and QOL implications,</a:t>
            </a:r>
          </a:p>
          <a:p>
            <a:r>
              <a:rPr lang="en-US" sz="1200" b="0" i="0" u="none" strike="noStrike" kern="1200" baseline="0" dirty="0" smtClean="0">
                <a:solidFill>
                  <a:schemeClr val="tx1"/>
                </a:solidFill>
                <a:latin typeface="+mn-lt"/>
                <a:ea typeface="+mn-ea"/>
                <a:cs typeface="+mn-cs"/>
              </a:rPr>
              <a:t>and do not universally show full recovery. Many</a:t>
            </a:r>
          </a:p>
          <a:p>
            <a:r>
              <a:rPr lang="en-US" sz="1200" b="0" i="0" u="none" strike="noStrike" kern="1200" baseline="0" dirty="0" smtClean="0">
                <a:solidFill>
                  <a:schemeClr val="tx1"/>
                </a:solidFill>
                <a:latin typeface="+mn-lt"/>
                <a:ea typeface="+mn-ea"/>
                <a:cs typeface="+mn-cs"/>
              </a:rPr>
              <a:t>individuals exhibiting MAEs were in groups for</a:t>
            </a:r>
          </a:p>
          <a:p>
            <a:r>
              <a:rPr lang="en-US" sz="1200" b="0" i="0" u="none" strike="noStrike" kern="1200" baseline="0" dirty="0" smtClean="0">
                <a:solidFill>
                  <a:schemeClr val="tx1"/>
                </a:solidFill>
                <a:latin typeface="+mn-lt"/>
                <a:ea typeface="+mn-ea"/>
                <a:cs typeface="+mn-cs"/>
              </a:rPr>
              <a:t>whom there is no expected mortality benefit from</a:t>
            </a:r>
          </a:p>
          <a:p>
            <a:r>
              <a:rPr lang="en-US" sz="1200" b="0" i="0" u="none" strike="noStrike" kern="1200" baseline="0" dirty="0" smtClean="0">
                <a:solidFill>
                  <a:schemeClr val="tx1"/>
                </a:solidFill>
                <a:latin typeface="+mn-lt"/>
                <a:ea typeface="+mn-ea"/>
                <a:cs typeface="+mn-cs"/>
              </a:rPr>
              <a:t>statins. Physicians should be aware of </a:t>
            </a:r>
            <a:r>
              <a:rPr lang="en-US" sz="1200" b="0" i="0" u="none" strike="noStrike" kern="1200" baseline="0" dirty="0" err="1" smtClean="0">
                <a:solidFill>
                  <a:schemeClr val="tx1"/>
                </a:solidFill>
                <a:latin typeface="+mn-lt"/>
                <a:ea typeface="+mn-ea"/>
                <a:cs typeface="+mn-cs"/>
              </a:rPr>
              <a:t>statinassociated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MAEs and their functional and QOL</a:t>
            </a:r>
          </a:p>
          <a:p>
            <a:r>
              <a:rPr lang="en-US" sz="1200" b="0" i="0" u="none" strike="noStrike" kern="1200" baseline="0" dirty="0" smtClean="0">
                <a:solidFill>
                  <a:schemeClr val="tx1"/>
                </a:solidFill>
                <a:latin typeface="+mn-lt"/>
                <a:ea typeface="+mn-ea"/>
                <a:cs typeface="+mn-cs"/>
              </a:rPr>
              <a:t>implications to enable more informed </a:t>
            </a:r>
            <a:r>
              <a:rPr lang="en-US" sz="1200" b="0" i="0" u="none" strike="noStrike" kern="1200" baseline="0" dirty="0" err="1" smtClean="0">
                <a:solidFill>
                  <a:schemeClr val="tx1"/>
                </a:solidFill>
                <a:latin typeface="+mn-lt"/>
                <a:ea typeface="+mn-ea"/>
                <a:cs typeface="+mn-cs"/>
              </a:rPr>
              <a:t>riskbenefit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decisions, and to allow effective treatment</a:t>
            </a:r>
          </a:p>
          <a:p>
            <a:r>
              <a:rPr lang="en-US" sz="1200" b="0" i="0" u="none" strike="noStrike" kern="1200" baseline="0" dirty="0" smtClean="0">
                <a:solidFill>
                  <a:schemeClr val="tx1"/>
                </a:solidFill>
                <a:latin typeface="+mn-lt"/>
                <a:ea typeface="+mn-ea"/>
                <a:cs typeface="+mn-cs"/>
              </a:rPr>
              <a:t>modification when MAEs occur.</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35</a:t>
            </a:fld>
            <a:endParaRPr lang="en-US"/>
          </a:p>
        </p:txBody>
      </p:sp>
    </p:spTree>
    <p:extLst>
      <p:ext uri="{BB962C8B-B14F-4D97-AF65-F5344CB8AC3E}">
        <p14:creationId xmlns:p14="http://schemas.microsoft.com/office/powerpoint/2010/main" val="715124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36</a:t>
            </a:fld>
            <a:endParaRPr lang="en-US"/>
          </a:p>
        </p:txBody>
      </p:sp>
    </p:spTree>
    <p:extLst>
      <p:ext uri="{BB962C8B-B14F-4D97-AF65-F5344CB8AC3E}">
        <p14:creationId xmlns:p14="http://schemas.microsoft.com/office/powerpoint/2010/main" val="249887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Pharmacotherapy 2010;30(6):541–553</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 VAS.   Negative impact of statin-associated muscle-related adverse effects on six everyday activities (A) and eight general </a:t>
            </a:r>
            <a:r>
              <a:rPr lang="en-US" sz="1200" b="0" i="0" u="none" strike="noStrike" kern="1200" baseline="0" dirty="0" err="1" smtClean="0">
                <a:solidFill>
                  <a:schemeClr val="tx1"/>
                </a:solidFill>
                <a:latin typeface="+mn-lt"/>
                <a:ea typeface="+mn-ea"/>
                <a:cs typeface="+mn-cs"/>
              </a:rPr>
              <a:t>qualityof</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life (QOL) domains (B). Data indicate mean ratings of patients with probable or definite muscle-related adverse effects based on</a:t>
            </a:r>
          </a:p>
          <a:p>
            <a:r>
              <a:rPr lang="en-US" sz="1200" b="0" i="0" u="none" strike="noStrike" kern="1200" baseline="0" dirty="0" err="1" smtClean="0">
                <a:solidFill>
                  <a:schemeClr val="tx1"/>
                </a:solidFill>
                <a:latin typeface="+mn-lt"/>
                <a:ea typeface="+mn-ea"/>
                <a:cs typeface="+mn-cs"/>
              </a:rPr>
              <a:t>Naranjo</a:t>
            </a:r>
            <a:r>
              <a:rPr lang="en-US" sz="1200" b="0" i="0" u="none" strike="noStrike" kern="1200" baseline="0" dirty="0" smtClean="0">
                <a:solidFill>
                  <a:schemeClr val="tx1"/>
                </a:solidFill>
                <a:latin typeface="+mn-lt"/>
                <a:ea typeface="+mn-ea"/>
                <a:cs typeface="+mn-cs"/>
              </a:rPr>
              <a:t> criteria.27 Error bars indicate standard error, 2-sided p&lt;0.000000001 for all domains. Some patients indicated positive</a:t>
            </a:r>
          </a:p>
          <a:p>
            <a:r>
              <a:rPr lang="en-US" sz="1200" b="0" i="0" u="none" strike="noStrike" kern="1200" baseline="0" dirty="0" smtClean="0">
                <a:solidFill>
                  <a:schemeClr val="tx1"/>
                </a:solidFill>
                <a:latin typeface="+mn-lt"/>
                <a:ea typeface="+mn-ea"/>
                <a:cs typeface="+mn-cs"/>
              </a:rPr>
              <a:t>values for both everyday muscle-related activity (26 patients) and general QOL domains (18 patients). Some patients responded</a:t>
            </a:r>
          </a:p>
          <a:p>
            <a:r>
              <a:rPr lang="en-US" sz="1200" b="0" i="0" u="none" strike="noStrike" kern="1200" baseline="0" dirty="0" smtClean="0">
                <a:solidFill>
                  <a:schemeClr val="tx1"/>
                </a:solidFill>
                <a:latin typeface="+mn-lt"/>
                <a:ea typeface="+mn-ea"/>
                <a:cs typeface="+mn-cs"/>
              </a:rPr>
              <a:t>with positive values to all QOL domains (everyday muscle-related activity [4 patients], general QOL [8 patients]) indicating possible</a:t>
            </a:r>
          </a:p>
          <a:p>
            <a:r>
              <a:rPr lang="en-US" sz="1200" b="0" i="0" u="none" strike="noStrike" kern="1200" baseline="0" dirty="0" smtClean="0">
                <a:solidFill>
                  <a:schemeClr val="tx1"/>
                </a:solidFill>
                <a:latin typeface="+mn-lt"/>
                <a:ea typeface="+mn-ea"/>
                <a:cs typeface="+mn-cs"/>
              </a:rPr>
              <a:t>misinterpretation of the visual analog scales. All other patients indicating positive values (everyday muscle-related activity [22</a:t>
            </a:r>
          </a:p>
          <a:p>
            <a:r>
              <a:rPr lang="en-US" sz="1200" b="0" i="0" u="none" strike="noStrike" kern="1200" baseline="0" dirty="0" smtClean="0">
                <a:solidFill>
                  <a:schemeClr val="tx1"/>
                </a:solidFill>
                <a:latin typeface="+mn-lt"/>
                <a:ea typeface="+mn-ea"/>
                <a:cs typeface="+mn-cs"/>
              </a:rPr>
              <a:t>patients], general QOL [10 patients]) reported at least one or more other domains with negative impact on QOL</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fourth key finding is that statin-associated MAEs significantly affected many domains of</a:t>
            </a:r>
          </a:p>
          <a:p>
            <a:r>
              <a:rPr lang="en-US" sz="1200" b="0" i="0" u="none" strike="noStrike" kern="1200" baseline="0" dirty="0" smtClean="0">
                <a:solidFill>
                  <a:schemeClr val="tx1"/>
                </a:solidFill>
                <a:latin typeface="+mn-lt"/>
                <a:ea typeface="+mn-ea"/>
                <a:cs typeface="+mn-cs"/>
              </a:rPr>
              <a:t>QOL. Walking and running were particularly affected, which is relevant to mortality because of</a:t>
            </a:r>
          </a:p>
          <a:p>
            <a:r>
              <a:rPr lang="en-US" sz="1200" b="0" i="0" u="none" strike="noStrike" kern="1200" baseline="0" dirty="0" smtClean="0">
                <a:solidFill>
                  <a:schemeClr val="tx1"/>
                </a:solidFill>
                <a:latin typeface="+mn-lt"/>
                <a:ea typeface="+mn-ea"/>
                <a:cs typeface="+mn-cs"/>
              </a:rPr>
              <a:t>the established benefits of exercise to health and QOL extending to cardiovascular disease,51, 52</a:t>
            </a:r>
          </a:p>
          <a:p>
            <a:r>
              <a:rPr lang="en-US" sz="1200" b="0" i="0" u="none" strike="noStrike" kern="1200" baseline="0" dirty="0" smtClean="0">
                <a:solidFill>
                  <a:schemeClr val="tx1"/>
                </a:solidFill>
                <a:latin typeface="+mn-lt"/>
                <a:ea typeface="+mn-ea"/>
                <a:cs typeface="+mn-cs"/>
              </a:rPr>
              <a:t>peripheral arterial disease,53, 54 cognitive function,55 mood,56 bone density,57 all elements of metabolic</a:t>
            </a:r>
          </a:p>
          <a:p>
            <a:r>
              <a:rPr lang="en-US" sz="1200" b="0" i="0" u="none" strike="noStrike" kern="1200" baseline="0" dirty="0" smtClean="0">
                <a:solidFill>
                  <a:schemeClr val="tx1"/>
                </a:solidFill>
                <a:latin typeface="+mn-lt"/>
                <a:ea typeface="+mn-ea"/>
                <a:cs typeface="+mn-cs"/>
              </a:rPr>
              <a:t>syndrome,58 diabetes mellitus,59 as well as cancer60, 61 and all-cause mortality52, 62 in observational</a:t>
            </a:r>
          </a:p>
          <a:p>
            <a:r>
              <a:rPr lang="en-US" sz="1200" b="0" i="0" u="none" strike="noStrike" kern="1200" baseline="0" dirty="0" smtClean="0">
                <a:solidFill>
                  <a:schemeClr val="tx1"/>
                </a:solidFill>
                <a:latin typeface="+mn-lt"/>
                <a:ea typeface="+mn-ea"/>
                <a:cs typeface="+mn-cs"/>
              </a:rPr>
              <a:t>studies. General QOL domains were also significantly negatively impacted; among queried</a:t>
            </a:r>
          </a:p>
          <a:p>
            <a:r>
              <a:rPr lang="en-US" sz="1200" b="0" i="0" u="none" strike="noStrike" kern="1200" baseline="0" dirty="0" smtClean="0">
                <a:solidFill>
                  <a:schemeClr val="tx1"/>
                </a:solidFill>
                <a:latin typeface="+mn-lt"/>
                <a:ea typeface="+mn-ea"/>
                <a:cs typeface="+mn-cs"/>
              </a:rPr>
              <a:t>domains, pain was the most affected followed by recreational function. These data are buttressed</a:t>
            </a:r>
          </a:p>
          <a:p>
            <a:r>
              <a:rPr lang="en-US" sz="1200" b="0" i="0" u="none" strike="noStrike" kern="1200" baseline="0" dirty="0" smtClean="0">
                <a:solidFill>
                  <a:schemeClr val="tx1"/>
                </a:solidFill>
                <a:latin typeface="+mn-lt"/>
                <a:ea typeface="+mn-ea"/>
                <a:cs typeface="+mn-cs"/>
              </a:rPr>
              <a:t>by existing literature; it has been postulated that statins may interfere with muscle response to</a:t>
            </a:r>
          </a:p>
          <a:p>
            <a:r>
              <a:rPr lang="en-US" sz="1200" b="0" i="0" u="none" strike="noStrike" kern="1200" baseline="0" dirty="0" smtClean="0">
                <a:solidFill>
                  <a:schemeClr val="tx1"/>
                </a:solidFill>
                <a:latin typeface="+mn-lt"/>
                <a:ea typeface="+mn-ea"/>
                <a:cs typeface="+mn-cs"/>
              </a:rPr>
              <a:t>physical exertion,63 and in a clinical observational setting, a great number of patients who indicated</a:t>
            </a:r>
          </a:p>
          <a:p>
            <a:r>
              <a:rPr lang="en-US" sz="1200" b="0" i="0" u="none" strike="noStrike" kern="1200" baseline="0" dirty="0" smtClean="0">
                <a:solidFill>
                  <a:schemeClr val="tx1"/>
                </a:solidFill>
                <a:latin typeface="+mn-lt"/>
                <a:ea typeface="+mn-ea"/>
                <a:cs typeface="+mn-cs"/>
              </a:rPr>
              <a:t>MAEs noted that symptoms prevented even moderate exertion.24 Moreover, a previous study</a:t>
            </a:r>
          </a:p>
          <a:p>
            <a:r>
              <a:rPr lang="en-US" sz="1200" b="0" i="0" u="none" strike="noStrike" kern="1200" baseline="0" dirty="0" smtClean="0">
                <a:solidFill>
                  <a:schemeClr val="tx1"/>
                </a:solidFill>
                <a:latin typeface="+mn-lt"/>
                <a:ea typeface="+mn-ea"/>
                <a:cs typeface="+mn-cs"/>
              </a:rPr>
              <a:t>has shown a majority of professional athletes with familial hyperlipidemia could not tolerate</a:t>
            </a:r>
          </a:p>
          <a:p>
            <a:r>
              <a:rPr lang="en-US" sz="1200" b="0" i="0" u="none" strike="noStrike" kern="1200" baseline="0" dirty="0" smtClean="0">
                <a:solidFill>
                  <a:schemeClr val="tx1"/>
                </a:solidFill>
                <a:latin typeface="+mn-lt"/>
                <a:ea typeface="+mn-ea"/>
                <a:cs typeface="+mn-cs"/>
              </a:rPr>
              <a:t>statins because of MAEs.</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Discussion</a:t>
            </a:r>
          </a:p>
          <a:p>
            <a:r>
              <a:rPr lang="en-US" sz="1200" b="0" i="0" u="none" strike="noStrike" kern="1200" baseline="0" dirty="0" smtClean="0">
                <a:solidFill>
                  <a:schemeClr val="tx1"/>
                </a:solidFill>
                <a:latin typeface="+mn-lt"/>
                <a:ea typeface="+mn-ea"/>
                <a:cs typeface="+mn-cs"/>
              </a:rPr>
              <a:t>To our knowledge, this study is the first to use</a:t>
            </a:r>
          </a:p>
          <a:p>
            <a:r>
              <a:rPr lang="en-US" sz="1200" b="0" i="0" u="none" strike="noStrike" kern="1200" baseline="0" dirty="0" smtClean="0">
                <a:solidFill>
                  <a:schemeClr val="tx1"/>
                </a:solidFill>
                <a:latin typeface="+mn-lt"/>
                <a:ea typeface="+mn-ea"/>
                <a:cs typeface="+mn-cs"/>
              </a:rPr>
              <a:t>patient-targeted </a:t>
            </a:r>
            <a:r>
              <a:rPr lang="en-US" sz="1200" b="0" i="0" u="none" strike="noStrike" kern="1200" baseline="0" dirty="0" err="1" smtClean="0">
                <a:solidFill>
                  <a:schemeClr val="tx1"/>
                </a:solidFill>
                <a:latin typeface="+mn-lt"/>
                <a:ea typeface="+mn-ea"/>
                <a:cs typeface="+mn-cs"/>
              </a:rPr>
              <a:t>postmarketing</a:t>
            </a:r>
            <a:r>
              <a:rPr lang="en-US" sz="1200" b="0" i="0" u="none" strike="noStrike" kern="1200" baseline="0" dirty="0" smtClean="0">
                <a:solidFill>
                  <a:schemeClr val="tx1"/>
                </a:solidFill>
                <a:latin typeface="+mn-lt"/>
                <a:ea typeface="+mn-ea"/>
                <a:cs typeface="+mn-cs"/>
              </a:rPr>
              <a:t> surveillance as an</a:t>
            </a:r>
          </a:p>
          <a:p>
            <a:r>
              <a:rPr lang="en-US" sz="1200" b="0" i="0" u="none" strike="noStrike" kern="1200" baseline="0" dirty="0" smtClean="0">
                <a:solidFill>
                  <a:schemeClr val="tx1"/>
                </a:solidFill>
                <a:latin typeface="+mn-lt"/>
                <a:ea typeface="+mn-ea"/>
                <a:cs typeface="+mn-cs"/>
              </a:rPr>
              <a:t>approach to characterize muscle-related problems</a:t>
            </a:r>
          </a:p>
          <a:p>
            <a:r>
              <a:rPr lang="en-US" sz="1200" b="0" i="0" u="none" strike="noStrike" kern="1200" baseline="0" dirty="0" smtClean="0">
                <a:solidFill>
                  <a:schemeClr val="tx1"/>
                </a:solidFill>
                <a:latin typeface="+mn-lt"/>
                <a:ea typeface="+mn-ea"/>
                <a:cs typeface="+mn-cs"/>
              </a:rPr>
              <a:t>associated with statins and to expand our understanding</a:t>
            </a:r>
          </a:p>
          <a:p>
            <a:r>
              <a:rPr lang="en-US" sz="1200" b="0" i="0" u="none" strike="noStrike" kern="1200" baseline="0" dirty="0" smtClean="0">
                <a:solidFill>
                  <a:schemeClr val="tx1"/>
                </a:solidFill>
                <a:latin typeface="+mn-lt"/>
                <a:ea typeface="+mn-ea"/>
                <a:cs typeface="+mn-cs"/>
              </a:rPr>
              <a:t>of statin-associated MAEs. </a:t>
            </a:r>
            <a:r>
              <a:rPr lang="en-US" sz="1200" b="0" i="0" u="none" strike="noStrike" kern="1200" baseline="0" dirty="0" err="1" smtClean="0">
                <a:solidFill>
                  <a:schemeClr val="tx1"/>
                </a:solidFill>
                <a:latin typeface="+mn-lt"/>
                <a:ea typeface="+mn-ea"/>
                <a:cs typeface="+mn-cs"/>
              </a:rPr>
              <a:t>Musclerelated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adverse effects were reported with all</a:t>
            </a:r>
          </a:p>
          <a:p>
            <a:r>
              <a:rPr lang="en-US" sz="1200" b="0" i="0" u="none" strike="noStrike" kern="1200" baseline="0" dirty="0" smtClean="0">
                <a:solidFill>
                  <a:schemeClr val="tx1"/>
                </a:solidFill>
                <a:latin typeface="+mn-lt"/>
                <a:ea typeface="+mn-ea"/>
                <a:cs typeface="+mn-cs"/>
              </a:rPr>
              <a:t>prescribed statins, with most cases meeting</a:t>
            </a:r>
          </a:p>
          <a:p>
            <a:r>
              <a:rPr lang="en-US" sz="1200" b="0" i="0" u="none" strike="noStrike" kern="1200" baseline="0" dirty="0" smtClean="0">
                <a:solidFill>
                  <a:schemeClr val="tx1"/>
                </a:solidFill>
                <a:latin typeface="+mn-lt"/>
                <a:ea typeface="+mn-ea"/>
                <a:cs typeface="+mn-cs"/>
              </a:rPr>
              <a:t>existing literature criteria for probable or definite</a:t>
            </a:r>
          </a:p>
          <a:p>
            <a:r>
              <a:rPr lang="en-US" sz="1200" b="0" i="0" u="none" strike="noStrike" kern="1200" baseline="0" dirty="0" smtClean="0">
                <a:solidFill>
                  <a:schemeClr val="tx1"/>
                </a:solidFill>
                <a:latin typeface="+mn-lt"/>
                <a:ea typeface="+mn-ea"/>
                <a:cs typeface="+mn-cs"/>
              </a:rPr>
              <a:t>adverse-effect causality. Symptoms entailed pain,</a:t>
            </a:r>
          </a:p>
          <a:p>
            <a:r>
              <a:rPr lang="en-US" sz="1200" b="0" i="0" u="none" strike="noStrike" kern="1200" baseline="0" dirty="0" smtClean="0">
                <a:solidFill>
                  <a:schemeClr val="tx1"/>
                </a:solidFill>
                <a:latin typeface="+mn-lt"/>
                <a:ea typeface="+mn-ea"/>
                <a:cs typeface="+mn-cs"/>
              </a:rPr>
              <a:t>weakness, and/or fatigue, and commonly all</a:t>
            </a:r>
          </a:p>
          <a:p>
            <a:r>
              <a:rPr lang="en-US" sz="1200" b="0" i="0" u="none" strike="noStrike" kern="1200" baseline="0" dirty="0" smtClean="0">
                <a:solidFill>
                  <a:schemeClr val="tx1"/>
                </a:solidFill>
                <a:latin typeface="+mn-lt"/>
                <a:ea typeface="+mn-ea"/>
                <a:cs typeface="+mn-cs"/>
              </a:rPr>
              <a:t>three. “Trials” yielding MAEs correlated strongly</a:t>
            </a:r>
          </a:p>
          <a:p>
            <a:r>
              <a:rPr lang="en-US" sz="1200" b="0" i="0" u="none" strike="noStrike" kern="1200" baseline="0" dirty="0" smtClean="0">
                <a:solidFill>
                  <a:schemeClr val="tx1"/>
                </a:solidFill>
                <a:latin typeface="+mn-lt"/>
                <a:ea typeface="+mn-ea"/>
                <a:cs typeface="+mn-cs"/>
              </a:rPr>
              <a:t>with the potency of the statin in that trial. In</a:t>
            </a:r>
          </a:p>
          <a:p>
            <a:r>
              <a:rPr lang="en-US" sz="1200" b="0" i="0" u="none" strike="noStrike" kern="1200" baseline="0" dirty="0" smtClean="0">
                <a:solidFill>
                  <a:schemeClr val="tx1"/>
                </a:solidFill>
                <a:latin typeface="+mn-lt"/>
                <a:ea typeface="+mn-ea"/>
                <a:cs typeface="+mn-cs"/>
              </a:rPr>
              <a:t>addition, a powerful relationship was seen</a:t>
            </a:r>
          </a:p>
          <a:p>
            <a:r>
              <a:rPr lang="en-US" sz="1200" b="0" i="0" u="none" strike="noStrike" kern="1200" baseline="0" dirty="0" smtClean="0">
                <a:solidFill>
                  <a:schemeClr val="tx1"/>
                </a:solidFill>
                <a:latin typeface="+mn-lt"/>
                <a:ea typeface="+mn-ea"/>
                <a:cs typeface="+mn-cs"/>
              </a:rPr>
              <a:t>between the relative potency of the </a:t>
            </a:r>
            <a:r>
              <a:rPr lang="en-US" sz="1200" b="0" i="0" u="none" strike="noStrike" kern="1200" baseline="0" dirty="0" err="1" smtClean="0">
                <a:solidFill>
                  <a:schemeClr val="tx1"/>
                </a:solidFill>
                <a:latin typeface="+mn-lt"/>
                <a:ea typeface="+mn-ea"/>
                <a:cs typeface="+mn-cs"/>
              </a:rPr>
              <a:t>cholesterollowering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agent and the recurrence of </a:t>
            </a:r>
            <a:r>
              <a:rPr lang="en-US" sz="1200" b="0" i="0" u="none" strike="noStrike" kern="1200" baseline="0" dirty="0" err="1" smtClean="0">
                <a:solidFill>
                  <a:schemeClr val="tx1"/>
                </a:solidFill>
                <a:latin typeface="+mn-lt"/>
                <a:ea typeface="+mn-ea"/>
                <a:cs typeface="+mn-cs"/>
              </a:rPr>
              <a:t>musclerelated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symptoms with </a:t>
            </a:r>
            <a:r>
              <a:rPr lang="en-US" sz="1200" b="0" i="0" u="none" strike="noStrike" kern="1200" baseline="0" dirty="0" err="1" smtClean="0">
                <a:solidFill>
                  <a:schemeClr val="tx1"/>
                </a:solidFill>
                <a:latin typeface="+mn-lt"/>
                <a:ea typeface="+mn-ea"/>
                <a:cs typeface="+mn-cs"/>
              </a:rPr>
              <a:t>rechallenge</a:t>
            </a:r>
            <a:r>
              <a:rPr lang="en-US" sz="1200" b="0" i="0" u="none" strike="noStrike" kern="1200" baseline="0" dirty="0" smtClean="0">
                <a:solidFill>
                  <a:schemeClr val="tx1"/>
                </a:solidFill>
                <a:latin typeface="+mn-lt"/>
                <a:ea typeface="+mn-ea"/>
                <a:cs typeface="+mn-cs"/>
              </a:rPr>
              <a:t>. The time</a:t>
            </a:r>
          </a:p>
          <a:p>
            <a:r>
              <a:rPr lang="en-US" sz="1200" b="0" i="0" u="none" strike="noStrike" kern="1200" baseline="0" dirty="0" smtClean="0">
                <a:solidFill>
                  <a:schemeClr val="tx1"/>
                </a:solidFill>
                <a:latin typeface="+mn-lt"/>
                <a:ea typeface="+mn-ea"/>
                <a:cs typeface="+mn-cs"/>
              </a:rPr>
              <a:t>course for symptom onset was variable; however,</a:t>
            </a:r>
          </a:p>
          <a:p>
            <a:r>
              <a:rPr lang="en-US" sz="1200" b="0" i="0" u="none" strike="noStrike" kern="1200" baseline="0" dirty="0" smtClean="0">
                <a:solidFill>
                  <a:schemeClr val="tx1"/>
                </a:solidFill>
                <a:latin typeface="+mn-lt"/>
                <a:ea typeface="+mn-ea"/>
                <a:cs typeface="+mn-cs"/>
              </a:rPr>
              <a:t>time to onset for recurrence of MAEs with</a:t>
            </a:r>
          </a:p>
          <a:p>
            <a:r>
              <a:rPr lang="en-US" sz="1200" b="0" i="0" u="none" strike="noStrike" kern="1200" baseline="0" dirty="0" err="1" smtClean="0">
                <a:solidFill>
                  <a:schemeClr val="tx1"/>
                </a:solidFill>
                <a:latin typeface="+mn-lt"/>
                <a:ea typeface="+mn-ea"/>
                <a:cs typeface="+mn-cs"/>
              </a:rPr>
              <a:t>rechallenge</a:t>
            </a:r>
            <a:r>
              <a:rPr lang="en-US" sz="1200" b="0" i="0" u="none" strike="noStrike" kern="1200" baseline="0" dirty="0" smtClean="0">
                <a:solidFill>
                  <a:schemeClr val="tx1"/>
                </a:solidFill>
                <a:latin typeface="+mn-lt"/>
                <a:ea typeface="+mn-ea"/>
                <a:cs typeface="+mn-cs"/>
              </a:rPr>
              <a:t> was significantly shorter than time to</a:t>
            </a:r>
          </a:p>
          <a:p>
            <a:r>
              <a:rPr lang="en-US" sz="1200" b="0" i="0" u="none" strike="noStrike" kern="1200" baseline="0" dirty="0" smtClean="0">
                <a:solidFill>
                  <a:schemeClr val="tx1"/>
                </a:solidFill>
                <a:latin typeface="+mn-lt"/>
                <a:ea typeface="+mn-ea"/>
                <a:cs typeface="+mn-cs"/>
              </a:rPr>
              <a:t>onset for initial statin-associated MAEs. Findings</a:t>
            </a:r>
          </a:p>
          <a:p>
            <a:r>
              <a:rPr lang="en-US" sz="1200" b="0" i="0" u="none" strike="noStrike" kern="1200" baseline="0" dirty="0" smtClean="0">
                <a:solidFill>
                  <a:schemeClr val="tx1"/>
                </a:solidFill>
                <a:latin typeface="+mn-lt"/>
                <a:ea typeface="+mn-ea"/>
                <a:cs typeface="+mn-cs"/>
              </a:rPr>
              <a:t>agree with others’ observations that recovery</a:t>
            </a:r>
          </a:p>
          <a:p>
            <a:r>
              <a:rPr lang="en-US" sz="1200" b="0" i="0" u="none" strike="noStrike" kern="1200" baseline="0" dirty="0" smtClean="0">
                <a:solidFill>
                  <a:schemeClr val="tx1"/>
                </a:solidFill>
                <a:latin typeface="+mn-lt"/>
                <a:ea typeface="+mn-ea"/>
                <a:cs typeface="+mn-cs"/>
              </a:rPr>
              <a:t>from statin-associated MAEs is not universally</a:t>
            </a:r>
          </a:p>
          <a:p>
            <a:r>
              <a:rPr lang="en-US" sz="1200" b="0" i="0" u="none" strike="noStrike" kern="1200" baseline="0" dirty="0" smtClean="0">
                <a:solidFill>
                  <a:schemeClr val="tx1"/>
                </a:solidFill>
                <a:latin typeface="+mn-lt"/>
                <a:ea typeface="+mn-ea"/>
                <a:cs typeface="+mn-cs"/>
              </a:rPr>
              <a:t>complete.21, 22, 46 Visual analog scales as well as</a:t>
            </a:r>
          </a:p>
          <a:p>
            <a:r>
              <a:rPr lang="en-US" sz="1200" b="0" i="0" u="none" strike="noStrike" kern="1200" baseline="0" dirty="0" smtClean="0">
                <a:solidFill>
                  <a:schemeClr val="tx1"/>
                </a:solidFill>
                <a:latin typeface="+mn-lt"/>
                <a:ea typeface="+mn-ea"/>
                <a:cs typeface="+mn-cs"/>
              </a:rPr>
              <a:t>patient narratives indicated that symptoms had a</a:t>
            </a:r>
          </a:p>
          <a:p>
            <a:r>
              <a:rPr lang="en-US" sz="1200" b="0" i="0" u="none" strike="noStrike" kern="1200" baseline="0" dirty="0" smtClean="0">
                <a:solidFill>
                  <a:schemeClr val="tx1"/>
                </a:solidFill>
                <a:latin typeface="+mn-lt"/>
                <a:ea typeface="+mn-ea"/>
                <a:cs typeface="+mn-cs"/>
              </a:rPr>
              <a:t>significant and sometimes life-altering negative…</a:t>
            </a:r>
          </a:p>
          <a:p>
            <a:endParaRPr lang="en-US" sz="1200" b="0" i="0" u="none" strike="noStrike" kern="1200" baseline="0" dirty="0" smtClean="0">
              <a:solidFill>
                <a:schemeClr val="tx1"/>
              </a:solidFill>
              <a:latin typeface="+mn-lt"/>
              <a:ea typeface="+mn-ea"/>
              <a:cs typeface="+mn-cs"/>
            </a:endParaRPr>
          </a:p>
          <a:p>
            <a:r>
              <a:rPr lang="en-US" sz="1200" b="1" i="0" u="sng" kern="1200" dirty="0" err="1" smtClean="0">
                <a:solidFill>
                  <a:schemeClr val="tx1"/>
                </a:solidFill>
                <a:effectLst/>
                <a:latin typeface="+mn-lt"/>
                <a:ea typeface="+mn-ea"/>
                <a:cs typeface="+mn-cs"/>
              </a:rPr>
              <a:t>Naranjo</a:t>
            </a:r>
            <a:r>
              <a:rPr lang="en-US" sz="1200" b="1" i="0" u="sng" kern="1200" dirty="0" smtClean="0">
                <a:solidFill>
                  <a:schemeClr val="tx1"/>
                </a:solidFill>
                <a:effectLst/>
                <a:latin typeface="+mn-lt"/>
                <a:ea typeface="+mn-ea"/>
                <a:cs typeface="+mn-cs"/>
              </a:rPr>
              <a:t> algorithm</a:t>
            </a:r>
          </a:p>
          <a:p>
            <a:pPr rtl="0"/>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 </a:t>
            </a:r>
            <a:r>
              <a:rPr lang="en-US" sz="1200" b="1" i="0" kern="1200" dirty="0" err="1" smtClean="0">
                <a:solidFill>
                  <a:schemeClr val="tx1"/>
                </a:solidFill>
                <a:effectLst/>
                <a:latin typeface="+mn-lt"/>
                <a:ea typeface="+mn-ea"/>
                <a:cs typeface="+mn-cs"/>
              </a:rPr>
              <a:t>Naranjo</a:t>
            </a:r>
            <a:r>
              <a:rPr lang="en-US" sz="1200" b="1" i="0" kern="1200" dirty="0" smtClean="0">
                <a:solidFill>
                  <a:schemeClr val="tx1"/>
                </a:solidFill>
                <a:effectLst/>
                <a:latin typeface="+mn-lt"/>
                <a:ea typeface="+mn-ea"/>
                <a:cs typeface="+mn-cs"/>
              </a:rPr>
              <a:t> algorithm</a:t>
            </a:r>
            <a:r>
              <a:rPr lang="en-US" sz="1200" b="0"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Naranjo</a:t>
            </a:r>
            <a:r>
              <a:rPr lang="en-US" sz="1200" b="1" i="0" kern="1200" dirty="0" smtClean="0">
                <a:solidFill>
                  <a:schemeClr val="tx1"/>
                </a:solidFill>
                <a:effectLst/>
                <a:latin typeface="+mn-lt"/>
                <a:ea typeface="+mn-ea"/>
                <a:cs typeface="+mn-cs"/>
              </a:rPr>
              <a:t> Scale</a:t>
            </a:r>
            <a:r>
              <a:rPr lang="en-US" sz="1200" b="0" i="0" kern="1200" dirty="0" smtClean="0">
                <a:solidFill>
                  <a:schemeClr val="tx1"/>
                </a:solidFill>
                <a:effectLst/>
                <a:latin typeface="+mn-lt"/>
                <a:ea typeface="+mn-ea"/>
                <a:cs typeface="+mn-cs"/>
              </a:rPr>
              <a:t>, or </a:t>
            </a:r>
            <a:r>
              <a:rPr lang="en-US" sz="1200" b="1" i="0" kern="1200" dirty="0" err="1" smtClean="0">
                <a:solidFill>
                  <a:schemeClr val="tx1"/>
                </a:solidFill>
                <a:effectLst/>
                <a:latin typeface="+mn-lt"/>
                <a:ea typeface="+mn-ea"/>
                <a:cs typeface="+mn-cs"/>
              </a:rPr>
              <a:t>Naranjo</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Nomogram</a:t>
            </a:r>
            <a:r>
              <a:rPr lang="en-US" sz="1200" b="0" i="0" kern="1200" dirty="0" smtClean="0">
                <a:solidFill>
                  <a:schemeClr val="tx1"/>
                </a:solidFill>
                <a:effectLst/>
                <a:latin typeface="+mn-lt"/>
                <a:ea typeface="+mn-ea"/>
                <a:cs typeface="+mn-cs"/>
              </a:rPr>
              <a:t> is a questionnaire designed by </a:t>
            </a:r>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et al.</a:t>
            </a:r>
            <a:r>
              <a:rPr lang="en-US" sz="1200" b="0" i="0" kern="1200" dirty="0" smtClean="0">
                <a:solidFill>
                  <a:schemeClr val="tx1"/>
                </a:solidFill>
                <a:effectLst/>
                <a:latin typeface="+mn-lt"/>
                <a:ea typeface="+mn-ea"/>
                <a:cs typeface="+mn-cs"/>
              </a:rPr>
              <a:t> for determining the likelihood of whether an ADR (</a:t>
            </a:r>
            <a:r>
              <a:rPr lang="en-US" sz="1200" b="0" i="0" u="none" strike="noStrike" kern="1200" dirty="0" smtClean="0">
                <a:solidFill>
                  <a:schemeClr val="tx1"/>
                </a:solidFill>
                <a:effectLst/>
                <a:latin typeface="+mn-lt"/>
                <a:ea typeface="+mn-ea"/>
                <a:cs typeface="+mn-cs"/>
                <a:hlinkClick r:id="rId3" tooltip="Adverse drug reaction"/>
              </a:rPr>
              <a:t>adverse drug reaction</a:t>
            </a:r>
            <a:r>
              <a:rPr lang="en-US" sz="1200" b="0" i="0" kern="1200" dirty="0" smtClean="0">
                <a:solidFill>
                  <a:schemeClr val="tx1"/>
                </a:solidFill>
                <a:effectLst/>
                <a:latin typeface="+mn-lt"/>
                <a:ea typeface="+mn-ea"/>
                <a:cs typeface="+mn-cs"/>
              </a:rPr>
              <a:t>) is actually due to the </a:t>
            </a:r>
            <a:r>
              <a:rPr lang="en-US" sz="1200" b="0" i="0" u="none" strike="noStrike" kern="1200" dirty="0" smtClean="0">
                <a:solidFill>
                  <a:schemeClr val="tx1"/>
                </a:solidFill>
                <a:effectLst/>
                <a:latin typeface="+mn-lt"/>
                <a:ea typeface="+mn-ea"/>
                <a:cs typeface="+mn-cs"/>
                <a:hlinkClick r:id="rId4" tooltip="Drug"/>
              </a:rPr>
              <a:t>drug</a:t>
            </a:r>
            <a:r>
              <a:rPr lang="en-US" sz="1200" b="0" i="0" kern="1200" dirty="0" smtClean="0">
                <a:solidFill>
                  <a:schemeClr val="tx1"/>
                </a:solidFill>
                <a:effectLst/>
                <a:latin typeface="+mn-lt"/>
                <a:ea typeface="+mn-ea"/>
                <a:cs typeface="+mn-cs"/>
              </a:rPr>
              <a:t> rather than the result of other factors. Probability is assigned via a score termed definite, probable, possible or doubtful. Values obtained from this algorithm are sometimes used in peer reviews to verify the validity of author's conclusions regarding adverse drug reactions. It is also called the </a:t>
            </a:r>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Scale or </a:t>
            </a:r>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Score.</a:t>
            </a:r>
          </a:p>
          <a:p>
            <a:pPr rtl="0"/>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5" tooltip="Edit section: Questionnaire"/>
              </a:rPr>
              <a:t>edit</a:t>
            </a:r>
            <a:r>
              <a:rPr lang="en-US" sz="1200" b="0" i="0" kern="1200" dirty="0" smtClean="0">
                <a:solidFill>
                  <a:schemeClr val="tx1"/>
                </a:solidFill>
                <a:effectLst/>
                <a:latin typeface="+mn-lt"/>
                <a:ea typeface="+mn-ea"/>
                <a:cs typeface="+mn-cs"/>
              </a:rPr>
              <a:t>]Questionnaire</a:t>
            </a:r>
          </a:p>
          <a:p>
            <a:pPr rtl="0"/>
            <a:r>
              <a:rPr lang="en-US" sz="1200" b="0" i="0" kern="1200" dirty="0" smtClean="0">
                <a:solidFill>
                  <a:schemeClr val="tx1"/>
                </a:solidFill>
                <a:effectLst/>
                <a:latin typeface="+mn-lt"/>
                <a:ea typeface="+mn-ea"/>
                <a:cs typeface="+mn-cs"/>
              </a:rPr>
              <a:t>1. Are there previous conclusive reports on this reaction?</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2. Did the adverse events appear after the suspected drug was given?</a:t>
            </a:r>
          </a:p>
          <a:p>
            <a:pPr rtl="0"/>
            <a:r>
              <a:rPr lang="en-US" sz="1200" b="0" i="1" kern="1200" dirty="0" smtClean="0">
                <a:solidFill>
                  <a:schemeClr val="tx1"/>
                </a:solidFill>
                <a:effectLst/>
                <a:latin typeface="+mn-lt"/>
                <a:ea typeface="+mn-ea"/>
                <a:cs typeface="+mn-cs"/>
              </a:rPr>
              <a:t>Yes (+2) No (-1)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3. Did the adverse reaction improve when the drug was discontinued or a specific antagonist was given?</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4. Did the adverse reaction appear when the drug was </a:t>
            </a:r>
            <a:r>
              <a:rPr lang="en-US" sz="1200" b="0" i="0" kern="1200" dirty="0" err="1" smtClean="0">
                <a:solidFill>
                  <a:schemeClr val="tx1"/>
                </a:solidFill>
                <a:effectLst/>
                <a:latin typeface="+mn-lt"/>
                <a:ea typeface="+mn-ea"/>
                <a:cs typeface="+mn-cs"/>
              </a:rPr>
              <a:t>readministered</a:t>
            </a:r>
            <a:r>
              <a:rPr lang="en-US" sz="1200" b="0" i="0" kern="1200" dirty="0" smtClean="0">
                <a:solidFill>
                  <a:schemeClr val="tx1"/>
                </a:solidFill>
                <a:effectLst/>
                <a:latin typeface="+mn-lt"/>
                <a:ea typeface="+mn-ea"/>
                <a:cs typeface="+mn-cs"/>
              </a:rPr>
              <a:t>?</a:t>
            </a:r>
          </a:p>
          <a:p>
            <a:pPr rtl="0"/>
            <a:r>
              <a:rPr lang="en-US" sz="1200" b="0" i="1" kern="1200" dirty="0" smtClean="0">
                <a:solidFill>
                  <a:schemeClr val="tx1"/>
                </a:solidFill>
                <a:effectLst/>
                <a:latin typeface="+mn-lt"/>
                <a:ea typeface="+mn-ea"/>
                <a:cs typeface="+mn-cs"/>
              </a:rPr>
              <a:t>Yes (+2) No (-1)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5. Are there alternative causes that could have caused the reaction?</a:t>
            </a:r>
          </a:p>
          <a:p>
            <a:pPr rtl="0"/>
            <a:r>
              <a:rPr lang="en-US" sz="1200" b="0" i="1" kern="1200" dirty="0" smtClean="0">
                <a:solidFill>
                  <a:schemeClr val="tx1"/>
                </a:solidFill>
                <a:effectLst/>
                <a:latin typeface="+mn-lt"/>
                <a:ea typeface="+mn-ea"/>
                <a:cs typeface="+mn-cs"/>
              </a:rPr>
              <a:t>Yes (-1) No (+2)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6. Did the reaction reappear when a placebo was given?</a:t>
            </a:r>
          </a:p>
          <a:p>
            <a:pPr rtl="0"/>
            <a:r>
              <a:rPr lang="en-US" sz="1200" b="0" i="1" kern="1200" dirty="0" smtClean="0">
                <a:solidFill>
                  <a:schemeClr val="tx1"/>
                </a:solidFill>
                <a:effectLst/>
                <a:latin typeface="+mn-lt"/>
                <a:ea typeface="+mn-ea"/>
                <a:cs typeface="+mn-cs"/>
              </a:rPr>
              <a:t>Yes (-1) No (+1)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7. Was the drug detected in any body fluid in toxic concentrations?</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8. Was the reaction more severe when the dose was increased, or less severe when the dose was decreased?</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9. Did the patient have a similar reaction to the same or similar drugs in any previous exposure?</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10. Was the adverse event confirmed by any objective evidence?</a:t>
            </a:r>
          </a:p>
          <a:p>
            <a:pPr rtl="0"/>
            <a:r>
              <a:rPr lang="en-US" sz="1200" b="0" i="1" kern="1200" dirty="0" smtClean="0">
                <a:solidFill>
                  <a:schemeClr val="tx1"/>
                </a:solidFill>
                <a:effectLst/>
                <a:latin typeface="+mn-lt"/>
                <a:ea typeface="+mn-ea"/>
                <a:cs typeface="+mn-cs"/>
              </a:rPr>
              <a:t>Yes (+1) No (0) Do not know or not done (0)</a:t>
            </a:r>
            <a:endParaRPr lang="en-US" sz="1200" b="0" i="0" kern="1200" dirty="0" smtClean="0">
              <a:solidFill>
                <a:schemeClr val="tx1"/>
              </a:solidFill>
              <a:effectLst/>
              <a:latin typeface="+mn-lt"/>
              <a:ea typeface="+mn-ea"/>
              <a:cs typeface="+mn-cs"/>
            </a:endParaRPr>
          </a:p>
          <a:p>
            <a:pPr rtl="0"/>
            <a:r>
              <a:rPr lang="en-US" sz="1200" b="1" i="0" kern="1200" dirty="0" smtClean="0">
                <a:solidFill>
                  <a:schemeClr val="tx1"/>
                </a:solidFill>
                <a:effectLst/>
                <a:latin typeface="+mn-lt"/>
                <a:ea typeface="+mn-ea"/>
                <a:cs typeface="+mn-cs"/>
              </a:rPr>
              <a:t>Scoring</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&gt; 9 = definite ADR</a:t>
            </a:r>
          </a:p>
          <a:p>
            <a:pPr rtl="0"/>
            <a:r>
              <a:rPr lang="en-US" sz="1200" b="0" i="0" kern="1200" dirty="0" smtClean="0">
                <a:solidFill>
                  <a:schemeClr val="tx1"/>
                </a:solidFill>
                <a:effectLst/>
                <a:latin typeface="+mn-lt"/>
                <a:ea typeface="+mn-ea"/>
                <a:cs typeface="+mn-cs"/>
              </a:rPr>
              <a:t>5-8 = probable ADR</a:t>
            </a:r>
          </a:p>
          <a:p>
            <a:pPr rtl="0"/>
            <a:r>
              <a:rPr lang="en-US" sz="1200" b="0" i="0" kern="1200" dirty="0" smtClean="0">
                <a:solidFill>
                  <a:schemeClr val="tx1"/>
                </a:solidFill>
                <a:effectLst/>
                <a:latin typeface="+mn-lt"/>
                <a:ea typeface="+mn-ea"/>
                <a:cs typeface="+mn-cs"/>
              </a:rPr>
              <a:t>1-4 = possible ADR</a:t>
            </a:r>
          </a:p>
          <a:p>
            <a:pPr rtl="0"/>
            <a:r>
              <a:rPr lang="en-US" sz="1200" b="0" i="0" kern="1200" dirty="0" smtClean="0">
                <a:solidFill>
                  <a:schemeClr val="tx1"/>
                </a:solidFill>
                <a:effectLst/>
                <a:latin typeface="+mn-lt"/>
                <a:ea typeface="+mn-ea"/>
                <a:cs typeface="+mn-cs"/>
              </a:rPr>
              <a:t>0 = doubtful ADR</a:t>
            </a:r>
          </a:p>
          <a:p>
            <a:pPr rtl="0"/>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References</a:t>
            </a:r>
          </a:p>
          <a:p>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CA, Busto U, Sellers EM et al. (1981). "A method for estimating the probability of adverse drug reactions". </a:t>
            </a:r>
            <a:r>
              <a:rPr lang="en-US" sz="1200" b="0" i="1" kern="1200" dirty="0" err="1" smtClean="0">
                <a:solidFill>
                  <a:schemeClr val="tx1"/>
                </a:solidFill>
                <a:effectLst/>
                <a:latin typeface="+mn-lt"/>
                <a:ea typeface="+mn-ea"/>
                <a:cs typeface="+mn-cs"/>
              </a:rPr>
              <a:t>Clin</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Pharmacol</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Ther</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30</a:t>
            </a:r>
            <a:r>
              <a:rPr lang="en-US" sz="1200" b="0" i="0" kern="1200" dirty="0" smtClean="0">
                <a:solidFill>
                  <a:schemeClr val="tx1"/>
                </a:solidFill>
                <a:effectLst/>
                <a:latin typeface="+mn-lt"/>
                <a:ea typeface="+mn-ea"/>
                <a:cs typeface="+mn-cs"/>
              </a:rPr>
              <a:t> (2): 239–45</a:t>
            </a:r>
          </a:p>
          <a:p>
            <a:pPr rtl="0"/>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38</a:t>
            </a:fld>
            <a:endParaRPr lang="en-US"/>
          </a:p>
        </p:txBody>
      </p:sp>
    </p:spTree>
    <p:extLst>
      <p:ext uri="{BB962C8B-B14F-4D97-AF65-F5344CB8AC3E}">
        <p14:creationId xmlns:p14="http://schemas.microsoft.com/office/powerpoint/2010/main" val="3230676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32</a:t>
            </a:r>
            <a:r>
              <a:rPr lang="en-US" sz="1200" b="1" i="0" u="none" strike="noStrike" kern="1200" baseline="0" dirty="0" smtClean="0">
                <a:solidFill>
                  <a:schemeClr val="tx1"/>
                </a:solidFill>
                <a:latin typeface="+mn-lt"/>
                <a:ea typeface="+mn-ea"/>
                <a:cs typeface="+mn-cs"/>
              </a:rPr>
              <a:t>. Clark P, </a:t>
            </a:r>
            <a:r>
              <a:rPr lang="en-US" sz="1200" b="1" i="0" u="none" strike="noStrike" kern="1200" baseline="0" dirty="0" err="1" smtClean="0">
                <a:solidFill>
                  <a:schemeClr val="tx1"/>
                </a:solidFill>
                <a:latin typeface="+mn-lt"/>
                <a:ea typeface="+mn-ea"/>
                <a:cs typeface="+mn-cs"/>
              </a:rPr>
              <a:t>Lavielle</a:t>
            </a:r>
            <a:r>
              <a:rPr lang="en-US" sz="1200" b="1" i="0" u="none" strike="noStrike" kern="1200" baseline="0" dirty="0" smtClean="0">
                <a:solidFill>
                  <a:schemeClr val="tx1"/>
                </a:solidFill>
                <a:latin typeface="+mn-lt"/>
                <a:ea typeface="+mn-ea"/>
                <a:cs typeface="+mn-cs"/>
              </a:rPr>
              <a:t> P, Martinez H</a:t>
            </a:r>
            <a:r>
              <a:rPr lang="en-US" sz="1200" b="0" i="0" u="none" strike="noStrike" kern="1200" baseline="0" dirty="0" smtClean="0">
                <a:solidFill>
                  <a:schemeClr val="tx1"/>
                </a:solidFill>
                <a:latin typeface="+mn-lt"/>
                <a:ea typeface="+mn-ea"/>
                <a:cs typeface="+mn-cs"/>
              </a:rPr>
              <a:t>. Learning from pain scales: </a:t>
            </a:r>
            <a:r>
              <a:rPr lang="fr-FR" sz="1200" b="0" i="0" u="none" strike="noStrike" kern="1200" baseline="0" dirty="0" smtClean="0">
                <a:solidFill>
                  <a:schemeClr val="tx1"/>
                </a:solidFill>
                <a:latin typeface="+mn-lt"/>
                <a:ea typeface="+mn-ea"/>
                <a:cs typeface="+mn-cs"/>
              </a:rPr>
              <a:t>patient perspective. J </a:t>
            </a:r>
            <a:r>
              <a:rPr lang="fr-FR" sz="1200" b="0" i="0" u="none" strike="noStrike" kern="1200" baseline="0" dirty="0" err="1" smtClean="0">
                <a:solidFill>
                  <a:schemeClr val="tx1"/>
                </a:solidFill>
                <a:latin typeface="+mn-lt"/>
                <a:ea typeface="+mn-ea"/>
                <a:cs typeface="+mn-cs"/>
              </a:rPr>
              <a:t>Rheumatol</a:t>
            </a:r>
            <a:r>
              <a:rPr lang="fr-FR" sz="1200" b="0" i="0" u="none" strike="noStrike" kern="1200" baseline="0" dirty="0" smtClean="0">
                <a:solidFill>
                  <a:schemeClr val="tx1"/>
                </a:solidFill>
                <a:latin typeface="+mn-lt"/>
                <a:ea typeface="+mn-ea"/>
                <a:cs typeface="+mn-cs"/>
              </a:rPr>
              <a:t> 2003;30:1584–8.</a:t>
            </a:r>
          </a:p>
          <a:p>
            <a:r>
              <a:rPr lang="en-US" sz="1200" b="0" i="0" u="none" strike="noStrike" kern="1200" baseline="0" dirty="0" smtClean="0">
                <a:solidFill>
                  <a:schemeClr val="tx1"/>
                </a:solidFill>
                <a:latin typeface="+mn-lt"/>
                <a:ea typeface="+mn-ea"/>
                <a:cs typeface="+mn-cs"/>
              </a:rPr>
              <a:t>33</a:t>
            </a:r>
            <a:r>
              <a:rPr lang="en-US" sz="1200" b="1" i="0" u="none" strike="noStrike" kern="1200" baseline="0" dirty="0" smtClean="0">
                <a:solidFill>
                  <a:schemeClr val="tx1"/>
                </a:solidFill>
                <a:latin typeface="+mn-lt"/>
                <a:ea typeface="+mn-ea"/>
                <a:cs typeface="+mn-cs"/>
              </a:rPr>
              <a:t>. Rosier EM, </a:t>
            </a:r>
            <a:r>
              <a:rPr lang="en-US" sz="1200" b="1" i="0" u="none" strike="noStrike" kern="1200" baseline="0" dirty="0" err="1" smtClean="0">
                <a:solidFill>
                  <a:schemeClr val="tx1"/>
                </a:solidFill>
                <a:latin typeface="+mn-lt"/>
                <a:ea typeface="+mn-ea"/>
                <a:cs typeface="+mn-cs"/>
              </a:rPr>
              <a:t>Iadarola</a:t>
            </a:r>
            <a:r>
              <a:rPr lang="en-US" sz="1200" b="1" i="0" u="none" strike="noStrike" kern="1200" baseline="0" dirty="0" smtClean="0">
                <a:solidFill>
                  <a:schemeClr val="tx1"/>
                </a:solidFill>
                <a:latin typeface="+mn-lt"/>
                <a:ea typeface="+mn-ea"/>
                <a:cs typeface="+mn-cs"/>
              </a:rPr>
              <a:t> MJ, </a:t>
            </a:r>
            <a:r>
              <a:rPr lang="en-US" sz="1200" b="1" i="0" u="none" strike="noStrike" kern="1200" baseline="0" dirty="0" err="1" smtClean="0">
                <a:solidFill>
                  <a:schemeClr val="tx1"/>
                </a:solidFill>
                <a:latin typeface="+mn-lt"/>
                <a:ea typeface="+mn-ea"/>
                <a:cs typeface="+mn-cs"/>
              </a:rPr>
              <a:t>Coghill</a:t>
            </a:r>
            <a:r>
              <a:rPr lang="en-US" sz="1200" b="1" i="0" u="none" strike="noStrike" kern="1200" baseline="0" dirty="0" smtClean="0">
                <a:solidFill>
                  <a:schemeClr val="tx1"/>
                </a:solidFill>
                <a:latin typeface="+mn-lt"/>
                <a:ea typeface="+mn-ea"/>
                <a:cs typeface="+mn-cs"/>
              </a:rPr>
              <a:t> RC</a:t>
            </a:r>
            <a:r>
              <a:rPr lang="en-US" sz="1200" b="0" i="0" u="none" strike="noStrike" kern="1200" baseline="0" dirty="0" smtClean="0">
                <a:solidFill>
                  <a:schemeClr val="tx1"/>
                </a:solidFill>
                <a:latin typeface="+mn-lt"/>
                <a:ea typeface="+mn-ea"/>
                <a:cs typeface="+mn-cs"/>
              </a:rPr>
              <a:t>. Reproducibility of pain measurement and pain perception. Pain 2002;98:205–16</a:t>
            </a:r>
          </a:p>
          <a:p>
            <a:r>
              <a:rPr lang="en-US" sz="1200" b="0" i="0" u="none" strike="noStrike" kern="1200" baseline="0" dirty="0" smtClean="0">
                <a:solidFill>
                  <a:schemeClr val="tx1"/>
                </a:solidFill>
                <a:latin typeface="+mn-lt"/>
                <a:ea typeface="+mn-ea"/>
                <a:cs typeface="+mn-cs"/>
              </a:rPr>
              <a:t>34</a:t>
            </a:r>
            <a:r>
              <a:rPr lang="en-US" sz="1200" b="1" i="0" u="none" strike="noStrike" kern="1200" baseline="0" dirty="0" smtClean="0">
                <a:solidFill>
                  <a:schemeClr val="tx1"/>
                </a:solidFill>
                <a:latin typeface="+mn-lt"/>
                <a:ea typeface="+mn-ea"/>
                <a:cs typeface="+mn-cs"/>
              </a:rPr>
              <a:t>. Gill TM, Feinstein AR</a:t>
            </a:r>
            <a:r>
              <a:rPr lang="en-US" sz="1200" b="0" i="0" u="none" strike="noStrike" kern="1200" baseline="0" dirty="0" smtClean="0">
                <a:solidFill>
                  <a:schemeClr val="tx1"/>
                </a:solidFill>
                <a:latin typeface="+mn-lt"/>
                <a:ea typeface="+mn-ea"/>
                <a:cs typeface="+mn-cs"/>
              </a:rPr>
              <a:t>. A critical appraisal of the quality of quality-of-life measurements. JAMA 1994;272:619–26.</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39</a:t>
            </a:fld>
            <a:endParaRPr lang="en-US"/>
          </a:p>
        </p:txBody>
      </p:sp>
    </p:spTree>
    <p:extLst>
      <p:ext uri="{BB962C8B-B14F-4D97-AF65-F5344CB8AC3E}">
        <p14:creationId xmlns:p14="http://schemas.microsoft.com/office/powerpoint/2010/main" val="2014248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CA, Busto U, Sellers EM et al. (1981). "A method for estimating the probability of adverse drug reactions". </a:t>
            </a:r>
            <a:r>
              <a:rPr lang="en-US" sz="1200" b="0" i="1" kern="1200" dirty="0" err="1" smtClean="0">
                <a:solidFill>
                  <a:schemeClr val="tx1"/>
                </a:solidFill>
                <a:effectLst/>
                <a:latin typeface="+mn-lt"/>
                <a:ea typeface="+mn-ea"/>
                <a:cs typeface="+mn-cs"/>
              </a:rPr>
              <a:t>Clin</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Pharmacol</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Ther</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30</a:t>
            </a:r>
            <a:r>
              <a:rPr lang="en-US" sz="1200" b="0" i="0" kern="1200" dirty="0" smtClean="0">
                <a:solidFill>
                  <a:schemeClr val="tx1"/>
                </a:solidFill>
                <a:effectLst/>
                <a:latin typeface="+mn-lt"/>
                <a:ea typeface="+mn-ea"/>
                <a:cs typeface="+mn-cs"/>
              </a:rPr>
              <a:t> (2): 239–45.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err="1" smtClean="0"/>
              <a:t>Naranjo</a:t>
            </a:r>
            <a:r>
              <a:rPr lang="en-US" b="1" dirty="0" smtClean="0"/>
              <a:t> algorithm</a:t>
            </a:r>
            <a:r>
              <a:rPr lang="en-US" dirty="0" smtClean="0"/>
              <a:t>, </a:t>
            </a:r>
            <a:r>
              <a:rPr lang="en-US" b="1" dirty="0" err="1" smtClean="0"/>
              <a:t>Naranjo</a:t>
            </a:r>
            <a:r>
              <a:rPr lang="en-US" b="1" dirty="0" smtClean="0"/>
              <a:t> Scale</a:t>
            </a:r>
            <a:r>
              <a:rPr lang="en-US" dirty="0" smtClean="0"/>
              <a:t>, or </a:t>
            </a:r>
            <a:r>
              <a:rPr lang="en-US" b="1" dirty="0" err="1" smtClean="0"/>
              <a:t>Naranjo</a:t>
            </a:r>
            <a:r>
              <a:rPr lang="en-US" b="1" dirty="0" smtClean="0"/>
              <a:t> </a:t>
            </a:r>
            <a:r>
              <a:rPr lang="en-US" b="1" dirty="0" err="1" smtClean="0"/>
              <a:t>Nomogram</a:t>
            </a:r>
            <a:r>
              <a:rPr lang="en-US" dirty="0" smtClean="0"/>
              <a:t> is a questionnaire designed by </a:t>
            </a:r>
            <a:r>
              <a:rPr lang="en-US" dirty="0" err="1" smtClean="0"/>
              <a:t>Naranjo</a:t>
            </a:r>
            <a:r>
              <a:rPr lang="en-US" dirty="0" smtClean="0"/>
              <a:t> </a:t>
            </a:r>
            <a:r>
              <a:rPr lang="en-US" i="1" dirty="0" smtClean="0"/>
              <a:t>et al.</a:t>
            </a:r>
            <a:r>
              <a:rPr lang="en-US" dirty="0" smtClean="0"/>
              <a:t> for determining the likelihood of whether an ADR (adverse drug reaction) is actually due to the </a:t>
            </a:r>
            <a:r>
              <a:rPr lang="en-US" dirty="0" smtClean="0">
                <a:hlinkClick r:id="rId3" tooltip="Drug"/>
              </a:rPr>
              <a:t>drug</a:t>
            </a:r>
            <a:r>
              <a:rPr lang="en-US" dirty="0" smtClean="0"/>
              <a:t> rather than the result of other factors. Probability is assigned via a score termed definite, probable, possible or doubtful. Values obtained from this algorithm are sometimes used in peer reviews to verify the validity of author's conclusions regarding adverse drug reactions. It is also called the </a:t>
            </a:r>
            <a:r>
              <a:rPr lang="en-US" dirty="0" err="1" smtClean="0"/>
              <a:t>Naranjo</a:t>
            </a:r>
            <a:r>
              <a:rPr lang="en-US" dirty="0" smtClean="0"/>
              <a:t> Scale or </a:t>
            </a:r>
            <a:r>
              <a:rPr lang="en-US" dirty="0" err="1" smtClean="0"/>
              <a:t>Naranjo</a:t>
            </a:r>
            <a:r>
              <a:rPr lang="en-US" dirty="0" smtClean="0"/>
              <a:t> Score.</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40</a:t>
            </a:fld>
            <a:endParaRPr lang="en-US"/>
          </a:p>
        </p:txBody>
      </p:sp>
    </p:spTree>
    <p:extLst>
      <p:ext uri="{BB962C8B-B14F-4D97-AF65-F5344CB8AC3E}">
        <p14:creationId xmlns:p14="http://schemas.microsoft.com/office/powerpoint/2010/main" val="3688564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Naranjo</a:t>
            </a:r>
            <a:r>
              <a:rPr lang="en-US" sz="1200" b="0" i="0" kern="1200" dirty="0" smtClean="0">
                <a:solidFill>
                  <a:schemeClr val="tx1"/>
                </a:solidFill>
                <a:effectLst/>
                <a:latin typeface="+mn-lt"/>
                <a:ea typeface="+mn-ea"/>
                <a:cs typeface="+mn-cs"/>
              </a:rPr>
              <a:t> CA, Busto U, Sellers EM et al. (1981). "A method for estimating the probability of adverse drug reactions". </a:t>
            </a:r>
            <a:r>
              <a:rPr lang="en-US" sz="1200" b="0" i="1" kern="1200" dirty="0" err="1" smtClean="0">
                <a:solidFill>
                  <a:schemeClr val="tx1"/>
                </a:solidFill>
                <a:effectLst/>
                <a:latin typeface="+mn-lt"/>
                <a:ea typeface="+mn-ea"/>
                <a:cs typeface="+mn-cs"/>
              </a:rPr>
              <a:t>Clin</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Pharmacol</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Ther</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30</a:t>
            </a:r>
            <a:r>
              <a:rPr lang="en-US" sz="1200" b="0" i="0" kern="1200" dirty="0" smtClean="0">
                <a:solidFill>
                  <a:schemeClr val="tx1"/>
                </a:solidFill>
                <a:effectLst/>
                <a:latin typeface="+mn-lt"/>
                <a:ea typeface="+mn-ea"/>
                <a:cs typeface="+mn-cs"/>
              </a:rPr>
              <a:t> (2): 239–45</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41</a:t>
            </a:fld>
            <a:endParaRPr lang="en-US"/>
          </a:p>
        </p:txBody>
      </p:sp>
    </p:spTree>
    <p:extLst>
      <p:ext uri="{BB962C8B-B14F-4D97-AF65-F5344CB8AC3E}">
        <p14:creationId xmlns:p14="http://schemas.microsoft.com/office/powerpoint/2010/main" val="3321890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mitochondrial oxidative phosphorylation (OXPHOS) capacity</a:t>
            </a:r>
          </a:p>
          <a:p>
            <a:endParaRPr lang="en-US" sz="1200" b="0" i="0" kern="1200" dirty="0" smtClean="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Participants</a:t>
            </a:r>
          </a:p>
          <a:p>
            <a:pPr fontAlgn="base"/>
            <a:r>
              <a:rPr lang="en-US" sz="1200" b="0" i="0" kern="1200" dirty="0" smtClean="0">
                <a:solidFill>
                  <a:schemeClr val="tx1"/>
                </a:solidFill>
                <a:effectLst/>
                <a:latin typeface="+mn-lt"/>
                <a:ea typeface="+mn-ea"/>
                <a:cs typeface="+mn-cs"/>
              </a:rPr>
              <a:t>Twenty male subjects were recruited to participate in the study: 10 patients with hypercholesterolemia, in medical treatment with simvastatin (10 to 40 mg/day: 10 mg/day, n = 1; 20 mg/day, n = 4; and 40 mg/day, n = 5) for at least 12 months (average: 5 years) (recruited via the Unit for Inherited Cardiac Diseases, Department of Cardiology, </a:t>
            </a:r>
            <a:r>
              <a:rPr lang="en-US" sz="1200" b="0" i="0" kern="1200" dirty="0" err="1" smtClean="0">
                <a:solidFill>
                  <a:schemeClr val="tx1"/>
                </a:solidFill>
                <a:effectLst/>
                <a:latin typeface="+mn-lt"/>
                <a:ea typeface="+mn-ea"/>
                <a:cs typeface="+mn-cs"/>
              </a:rPr>
              <a:t>Rigshospitalet</a:t>
            </a:r>
            <a:r>
              <a:rPr lang="en-US" sz="1200" b="0" i="0" kern="1200" dirty="0" smtClean="0">
                <a:solidFill>
                  <a:schemeClr val="tx1"/>
                </a:solidFill>
                <a:effectLst/>
                <a:latin typeface="+mn-lt"/>
                <a:ea typeface="+mn-ea"/>
                <a:cs typeface="+mn-cs"/>
              </a:rPr>
              <a:t>), and 10 healthy control subjects. The groups were matched for age, weight, body mass index, fat percentage (total and abdominal), and maximal oxygen uptake (V</a:t>
            </a:r>
            <a:r>
              <a:rPr lang="en-US" sz="1200" b="0" i="0" kern="1200" cap="small"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2MAX</a:t>
            </a:r>
            <a:r>
              <a:rPr lang="en-US" sz="1200" b="0" i="0" kern="1200" dirty="0" smtClean="0">
                <a:solidFill>
                  <a:schemeClr val="tx1"/>
                </a:solidFill>
                <a:effectLst/>
                <a:latin typeface="+mn-lt"/>
                <a:ea typeface="+mn-ea"/>
                <a:cs typeface="+mn-cs"/>
              </a:rPr>
              <a:t>) (Table </a:t>
            </a:r>
            <a:r>
              <a:rPr lang="en-US" sz="1200" b="0" i="0" kern="12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 The patients with hypercholesterolemia took 1 dose of medication per day in the evening and did not take any other medication, and control subjects did not take any medication. Medication was not withdrawn prior to the test days. Subjects with a family history of type 2 diabetes were excluded from the study. Muscle pain was evaluated with the visual analog scale. After the subjects were recruited and the blood and skeletal muscle were analyzed, 1 of the control subjects turned out to have impaired glucose tolerance; therefore, data from this subject were omitted, leaving 9 in the control group.</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summary, we found that patients treated with simvastatin have impaired glucose tolerance compared with healthy control subjects. Furthermore, we found that skeletal muscle from patients treated long term with simvastatin displayed a decreased maximal OXPHOS capacity that may well be explained by a concomitant decrease in Q</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protein content without any changes in mitochondrial content. The result is a compromised energetic state within the skeletal muscle, possibly explaining side effects such as myalgia and exercise intolerance. Finally, we have reported that simvastatin-treated patients have an increased mitochondrial substrate sensitivity when complex I substrate was used, which is a true intrinsic mitochondrial event, and we hypothesize that this could be a compensatory mechanism for increased ROS production.</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43</a:t>
            </a:fld>
            <a:endParaRPr lang="en-US"/>
          </a:p>
        </p:txBody>
      </p:sp>
    </p:spTree>
    <p:extLst>
      <p:ext uri="{BB962C8B-B14F-4D97-AF65-F5344CB8AC3E}">
        <p14:creationId xmlns:p14="http://schemas.microsoft.com/office/powerpoint/2010/main" val="1243271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Plasma glucose (A) and insulin (B) concentrations in patients with hypercholesterolemia</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soild</a:t>
            </a:r>
            <a:r>
              <a:rPr lang="en-US" sz="1200" b="0" i="0" u="none" strike="noStrike" kern="1200" baseline="0" dirty="0" smtClean="0">
                <a:solidFill>
                  <a:schemeClr val="tx1"/>
                </a:solidFill>
                <a:latin typeface="+mn-lt"/>
                <a:ea typeface="+mn-ea"/>
                <a:cs typeface="+mn-cs"/>
              </a:rPr>
              <a:t> circles and </a:t>
            </a:r>
            <a:r>
              <a:rPr lang="en-US" sz="1200" b="0" i="0" u="none" strike="noStrike" kern="1200" baseline="0" dirty="0" err="1" smtClean="0">
                <a:solidFill>
                  <a:schemeClr val="tx1"/>
                </a:solidFill>
                <a:latin typeface="+mn-lt"/>
                <a:ea typeface="+mn-ea"/>
                <a:cs typeface="+mn-cs"/>
              </a:rPr>
              <a:t>soild</a:t>
            </a:r>
            <a:r>
              <a:rPr lang="en-US" sz="1200" b="0" i="0" u="none" strike="noStrike" kern="1200" baseline="0" dirty="0" smtClean="0">
                <a:solidFill>
                  <a:schemeClr val="tx1"/>
                </a:solidFill>
                <a:latin typeface="+mn-lt"/>
                <a:ea typeface="+mn-ea"/>
                <a:cs typeface="+mn-cs"/>
              </a:rPr>
              <a:t> bars) and in control subjects (open circles</a:t>
            </a:r>
          </a:p>
          <a:p>
            <a:r>
              <a:rPr lang="en-US" sz="1200" b="0" i="0" u="none" strike="noStrike" kern="1200" baseline="0" dirty="0" smtClean="0">
                <a:solidFill>
                  <a:schemeClr val="tx1"/>
                </a:solidFill>
                <a:latin typeface="+mn-lt"/>
                <a:ea typeface="+mn-ea"/>
                <a:cs typeface="+mn-cs"/>
              </a:rPr>
              <a:t>and open bars) are shown. Data are mean  SE. *p  0.05 for patients</a:t>
            </a:r>
          </a:p>
          <a:p>
            <a:r>
              <a:rPr lang="en-US" sz="1200" b="0" i="0" u="none" strike="noStrike" kern="1200" baseline="0" dirty="0" smtClean="0">
                <a:solidFill>
                  <a:schemeClr val="tx1"/>
                </a:solidFill>
                <a:latin typeface="+mn-lt"/>
                <a:ea typeface="+mn-ea"/>
                <a:cs typeface="+mn-cs"/>
              </a:rPr>
              <a:t>versus control subjects. AUC  area under the curve; OGTT  oral glucose</a:t>
            </a:r>
          </a:p>
          <a:p>
            <a:r>
              <a:rPr lang="en-US" sz="1200" b="0" i="0" u="none" strike="noStrike" kern="1200" baseline="0" dirty="0" smtClean="0">
                <a:solidFill>
                  <a:schemeClr val="tx1"/>
                </a:solidFill>
                <a:latin typeface="+mn-lt"/>
                <a:ea typeface="+mn-ea"/>
                <a:cs typeface="+mn-cs"/>
              </a:rPr>
              <a:t>tolerance test</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44</a:t>
            </a:fld>
            <a:endParaRPr lang="en-US"/>
          </a:p>
        </p:txBody>
      </p:sp>
    </p:spTree>
    <p:extLst>
      <p:ext uri="{BB962C8B-B14F-4D97-AF65-F5344CB8AC3E}">
        <p14:creationId xmlns:p14="http://schemas.microsoft.com/office/powerpoint/2010/main" val="109054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From:  Prevention, Diagnosis, and Treatment of the Overtraining Syndrome: Joint Consensus</a:t>
            </a:r>
          </a:p>
          <a:p>
            <a:r>
              <a:rPr lang="en-US" sz="1200" b="0" i="0" u="none" strike="noStrike" kern="1200" baseline="0" dirty="0" smtClean="0">
                <a:solidFill>
                  <a:schemeClr val="tx1"/>
                </a:solidFill>
                <a:latin typeface="+mn-lt"/>
                <a:ea typeface="+mn-ea"/>
                <a:cs typeface="+mn-cs"/>
              </a:rPr>
              <a:t>Statement of the European College of Sport Science and the American College of</a:t>
            </a:r>
          </a:p>
          <a:p>
            <a:r>
              <a:rPr lang="en-US" sz="1200" b="0" i="0" u="none" strike="noStrike" kern="1200" baseline="0" dirty="0" smtClean="0">
                <a:solidFill>
                  <a:schemeClr val="tx1"/>
                </a:solidFill>
                <a:latin typeface="+mn-lt"/>
                <a:ea typeface="+mn-ea"/>
                <a:cs typeface="+mn-cs"/>
              </a:rPr>
              <a:t>Sports Medicine (MSSE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Romain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Meeusen</a:t>
            </a:r>
            <a:r>
              <a:rPr lang="en-US" sz="1200" b="0" i="0" u="none" strike="noStrike" kern="1200" baseline="0" dirty="0" smtClean="0">
                <a:solidFill>
                  <a:schemeClr val="tx1"/>
                </a:solidFill>
                <a:latin typeface="+mn-lt"/>
                <a:ea typeface="+mn-ea"/>
                <a:cs typeface="+mn-cs"/>
              </a:rPr>
              <a:t>, Belgium (Chair)</a:t>
            </a:r>
          </a:p>
          <a:p>
            <a:r>
              <a:rPr lang="en-US" sz="1200" b="0" i="0" u="none" strike="noStrike" kern="1200" baseline="0" dirty="0" smtClean="0">
                <a:solidFill>
                  <a:schemeClr val="tx1"/>
                </a:solidFill>
                <a:latin typeface="+mn-lt"/>
                <a:ea typeface="+mn-ea"/>
                <a:cs typeface="+mn-cs"/>
              </a:rPr>
              <a:t>Martine </a:t>
            </a:r>
            <a:r>
              <a:rPr lang="en-US" sz="1200" b="0" i="0" u="none" strike="noStrike" kern="1200" baseline="0" dirty="0" err="1" smtClean="0">
                <a:solidFill>
                  <a:schemeClr val="tx1"/>
                </a:solidFill>
                <a:latin typeface="+mn-lt"/>
                <a:ea typeface="+mn-ea"/>
                <a:cs typeface="+mn-cs"/>
              </a:rPr>
              <a:t>Duclos</a:t>
            </a:r>
            <a:r>
              <a:rPr lang="en-US" sz="1200" b="0" i="0" u="none" strike="noStrike" kern="1200" baseline="0" dirty="0" smtClean="0">
                <a:solidFill>
                  <a:schemeClr val="tx1"/>
                </a:solidFill>
                <a:latin typeface="+mn-lt"/>
                <a:ea typeface="+mn-ea"/>
                <a:cs typeface="+mn-cs"/>
              </a:rPr>
              <a:t>, France</a:t>
            </a:r>
          </a:p>
          <a:p>
            <a:r>
              <a:rPr lang="en-US" sz="1200" b="0" i="0" u="none" strike="noStrike" kern="1200" baseline="0" dirty="0" smtClean="0">
                <a:solidFill>
                  <a:schemeClr val="tx1"/>
                </a:solidFill>
                <a:latin typeface="+mn-lt"/>
                <a:ea typeface="+mn-ea"/>
                <a:cs typeface="+mn-cs"/>
              </a:rPr>
              <a:t>Carl Foster, United States</a:t>
            </a:r>
          </a:p>
          <a:p>
            <a:r>
              <a:rPr lang="en-US" sz="1200" b="0" i="0" u="none" strike="noStrike" kern="1200" baseline="0" dirty="0" smtClean="0">
                <a:solidFill>
                  <a:schemeClr val="tx1"/>
                </a:solidFill>
                <a:latin typeface="+mn-lt"/>
                <a:ea typeface="+mn-ea"/>
                <a:cs typeface="+mn-cs"/>
              </a:rPr>
              <a:t>Andrew Fry, United States</a:t>
            </a:r>
          </a:p>
          <a:p>
            <a:r>
              <a:rPr lang="en-US" sz="1200" b="0" i="0" u="none" strike="noStrike" kern="1200" baseline="0" dirty="0" smtClean="0">
                <a:solidFill>
                  <a:schemeClr val="tx1"/>
                </a:solidFill>
                <a:latin typeface="+mn-lt"/>
                <a:ea typeface="+mn-ea"/>
                <a:cs typeface="+mn-cs"/>
              </a:rPr>
              <a:t>Michael Gleeson, United Kingdom</a:t>
            </a:r>
          </a:p>
          <a:p>
            <a:r>
              <a:rPr lang="en-US" sz="1200" b="0" i="0" u="none" strike="noStrike" kern="1200" baseline="0" dirty="0" smtClean="0">
                <a:solidFill>
                  <a:schemeClr val="tx1"/>
                </a:solidFill>
                <a:latin typeface="+mn-lt"/>
                <a:ea typeface="+mn-ea"/>
                <a:cs typeface="+mn-cs"/>
              </a:rPr>
              <a:t>David </a:t>
            </a:r>
            <a:r>
              <a:rPr lang="en-US" sz="1200" b="0" i="0" u="none" strike="noStrike" kern="1200" baseline="0" dirty="0" err="1" smtClean="0">
                <a:solidFill>
                  <a:schemeClr val="tx1"/>
                </a:solidFill>
                <a:latin typeface="+mn-lt"/>
                <a:ea typeface="+mn-ea"/>
                <a:cs typeface="+mn-cs"/>
              </a:rPr>
              <a:t>Nieman</a:t>
            </a:r>
            <a:r>
              <a:rPr lang="en-US" sz="1200" b="0" i="0" u="none" strike="noStrike" kern="1200" baseline="0" dirty="0" smtClean="0">
                <a:solidFill>
                  <a:schemeClr val="tx1"/>
                </a:solidFill>
                <a:latin typeface="+mn-lt"/>
                <a:ea typeface="+mn-ea"/>
                <a:cs typeface="+mn-cs"/>
              </a:rPr>
              <a:t>, United States</a:t>
            </a:r>
          </a:p>
          <a:p>
            <a:r>
              <a:rPr lang="en-US" sz="1200" b="0" i="0" u="none" strike="noStrike" kern="1200" baseline="0" dirty="0" smtClean="0">
                <a:solidFill>
                  <a:schemeClr val="tx1"/>
                </a:solidFill>
                <a:latin typeface="+mn-lt"/>
                <a:ea typeface="+mn-ea"/>
                <a:cs typeface="+mn-cs"/>
              </a:rPr>
              <a:t>John </a:t>
            </a:r>
            <a:r>
              <a:rPr lang="en-US" sz="1200" b="0" i="0" u="none" strike="noStrike" kern="1200" baseline="0" dirty="0" err="1" smtClean="0">
                <a:solidFill>
                  <a:schemeClr val="tx1"/>
                </a:solidFill>
                <a:latin typeface="+mn-lt"/>
                <a:ea typeface="+mn-ea"/>
                <a:cs typeface="+mn-cs"/>
              </a:rPr>
              <a:t>Raglin</a:t>
            </a:r>
            <a:r>
              <a:rPr lang="en-US" sz="1200" b="0" i="0" u="none" strike="noStrike" kern="1200" baseline="0" dirty="0" smtClean="0">
                <a:solidFill>
                  <a:schemeClr val="tx1"/>
                </a:solidFill>
                <a:latin typeface="+mn-lt"/>
                <a:ea typeface="+mn-ea"/>
                <a:cs typeface="+mn-cs"/>
              </a:rPr>
              <a:t>, United States</a:t>
            </a:r>
          </a:p>
          <a:p>
            <a:r>
              <a:rPr lang="en-US" sz="1200" b="0" i="0" u="none" strike="noStrike" kern="1200" baseline="0" dirty="0" smtClean="0">
                <a:solidFill>
                  <a:schemeClr val="tx1"/>
                </a:solidFill>
                <a:latin typeface="+mn-lt"/>
                <a:ea typeface="+mn-ea"/>
                <a:cs typeface="+mn-cs"/>
              </a:rPr>
              <a:t>Gerard </a:t>
            </a:r>
            <a:r>
              <a:rPr lang="en-US" sz="1200" b="0" i="0" u="none" strike="noStrike" kern="1200" baseline="0" dirty="0" err="1" smtClean="0">
                <a:solidFill>
                  <a:schemeClr val="tx1"/>
                </a:solidFill>
                <a:latin typeface="+mn-lt"/>
                <a:ea typeface="+mn-ea"/>
                <a:cs typeface="+mn-cs"/>
              </a:rPr>
              <a:t>Rietjens</a:t>
            </a:r>
            <a:r>
              <a:rPr lang="en-US" sz="1200" b="0" i="0" u="none" strike="noStrike" kern="1200" baseline="0" dirty="0" smtClean="0">
                <a:solidFill>
                  <a:schemeClr val="tx1"/>
                </a:solidFill>
                <a:latin typeface="+mn-lt"/>
                <a:ea typeface="+mn-ea"/>
                <a:cs typeface="+mn-cs"/>
              </a:rPr>
              <a:t>, the Netherlands</a:t>
            </a:r>
          </a:p>
          <a:p>
            <a:r>
              <a:rPr lang="en-US" sz="1200" b="0" i="0" u="none" strike="noStrike" kern="1200" baseline="0" dirty="0" err="1" smtClean="0">
                <a:solidFill>
                  <a:schemeClr val="tx1"/>
                </a:solidFill>
                <a:latin typeface="+mn-lt"/>
                <a:ea typeface="+mn-ea"/>
                <a:cs typeface="+mn-cs"/>
              </a:rPr>
              <a:t>Ju¨rgen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Steinacker</a:t>
            </a:r>
            <a:r>
              <a:rPr lang="en-US" sz="1200" b="0" i="0" u="none" strike="noStrike" kern="1200" baseline="0" dirty="0" smtClean="0">
                <a:solidFill>
                  <a:schemeClr val="tx1"/>
                </a:solidFill>
                <a:latin typeface="+mn-lt"/>
                <a:ea typeface="+mn-ea"/>
                <a:cs typeface="+mn-cs"/>
              </a:rPr>
              <a:t>, Germany</a:t>
            </a:r>
          </a:p>
          <a:p>
            <a:r>
              <a:rPr lang="en-US" sz="1200" b="0" i="0" u="none" strike="noStrike" kern="1200" baseline="0" dirty="0" smtClean="0">
                <a:solidFill>
                  <a:schemeClr val="tx1"/>
                </a:solidFill>
                <a:latin typeface="+mn-lt"/>
                <a:ea typeface="+mn-ea"/>
                <a:cs typeface="+mn-cs"/>
              </a:rPr>
              <a:t>Axel </a:t>
            </a:r>
            <a:r>
              <a:rPr lang="en-US" sz="1200" b="0" i="0" u="none" strike="noStrike" kern="1200" baseline="0" dirty="0" err="1" smtClean="0">
                <a:solidFill>
                  <a:schemeClr val="tx1"/>
                </a:solidFill>
                <a:latin typeface="+mn-lt"/>
                <a:ea typeface="+mn-ea"/>
                <a:cs typeface="+mn-cs"/>
              </a:rPr>
              <a:t>Urhausen</a:t>
            </a:r>
            <a:r>
              <a:rPr lang="en-US" sz="1200" b="0" i="0" u="none" strike="noStrike" kern="1200" baseline="0" dirty="0" smtClean="0">
                <a:solidFill>
                  <a:schemeClr val="tx1"/>
                </a:solidFill>
                <a:latin typeface="+mn-lt"/>
                <a:ea typeface="+mn-ea"/>
                <a:cs typeface="+mn-cs"/>
              </a:rPr>
              <a:t>, Luxembourg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3—Flowchart. Diagnosis of OTS in athletes. When previous training load was high enough, the occurrence of persistent problems in</a:t>
            </a:r>
          </a:p>
          <a:p>
            <a:r>
              <a:rPr lang="en-US" sz="1200" b="0" i="0" u="none" strike="noStrike" kern="1200" baseline="0" dirty="0" smtClean="0">
                <a:solidFill>
                  <a:schemeClr val="tx1"/>
                </a:solidFill>
                <a:latin typeface="+mn-lt"/>
                <a:ea typeface="+mn-ea"/>
                <a:cs typeface="+mn-cs"/>
              </a:rPr>
              <a:t>performance creates a suspicion for OTS. The flowchart starts with the key symptoms: decrease in performance; duration of symptoms; then other</a:t>
            </a:r>
          </a:p>
          <a:p>
            <a:r>
              <a:rPr lang="en-US" sz="1200" b="0" i="0" u="none" strike="noStrike" kern="1200" baseline="0" dirty="0" smtClean="0">
                <a:solidFill>
                  <a:schemeClr val="tx1"/>
                </a:solidFill>
                <a:latin typeface="+mn-lt"/>
                <a:ea typeface="+mn-ea"/>
                <a:cs typeface="+mn-cs"/>
              </a:rPr>
              <a:t>major diseases that are related to underperformance are ruled out; then performance changes are defined and then possible confounding conditions</a:t>
            </a:r>
          </a:p>
          <a:p>
            <a:r>
              <a:rPr lang="en-US" sz="1200" b="0" i="0" u="none" strike="noStrike" kern="1200" baseline="0" dirty="0" smtClean="0">
                <a:solidFill>
                  <a:schemeClr val="tx1"/>
                </a:solidFill>
                <a:latin typeface="+mn-lt"/>
                <a:ea typeface="+mn-ea"/>
                <a:cs typeface="+mn-cs"/>
              </a:rPr>
              <a:t>and diseases are checked. This flowchart is based on the existing evidence together with the expertise/experience of the authors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Many recent articles have referred to the work of </a:t>
            </a:r>
            <a:r>
              <a:rPr lang="en-US" sz="1200" b="0" i="0" u="none" strike="noStrike" kern="1200" baseline="0" dirty="0" err="1" smtClean="0">
                <a:solidFill>
                  <a:schemeClr val="tx1"/>
                </a:solidFill>
                <a:latin typeface="+mn-lt"/>
                <a:ea typeface="+mn-ea"/>
                <a:cs typeface="+mn-cs"/>
              </a:rPr>
              <a:t>Kreider</a:t>
            </a:r>
            <a:r>
              <a:rPr lang="en-US" sz="1200" b="0" i="0" u="none" strike="noStrike" kern="1200" baseline="0" dirty="0" smtClean="0">
                <a:solidFill>
                  <a:schemeClr val="tx1"/>
                </a:solidFill>
                <a:latin typeface="+mn-lt"/>
                <a:ea typeface="+mn-ea"/>
                <a:cs typeface="+mn-cs"/>
              </a:rPr>
              <a:t> et al. (77) for the definition of OT and OR.</a:t>
            </a:r>
          </a:p>
          <a:p>
            <a:r>
              <a:rPr lang="en-US" sz="1200" b="0" i="0" u="none" strike="noStrike" kern="1200" baseline="0" dirty="0" smtClean="0">
                <a:solidFill>
                  <a:schemeClr val="tx1"/>
                </a:solidFill>
                <a:latin typeface="+mn-lt"/>
                <a:ea typeface="+mn-ea"/>
                <a:cs typeface="+mn-cs"/>
              </a:rPr>
              <a:t>Overreaching—an accumulation of training and/or </a:t>
            </a:r>
            <a:r>
              <a:rPr lang="en-US" sz="1200" b="0" i="0" u="none" strike="noStrike" kern="1200" baseline="0" dirty="0" err="1" smtClean="0">
                <a:solidFill>
                  <a:schemeClr val="tx1"/>
                </a:solidFill>
                <a:latin typeface="+mn-lt"/>
                <a:ea typeface="+mn-ea"/>
                <a:cs typeface="+mn-cs"/>
              </a:rPr>
              <a:t>nontraining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stress resulting in short-term decrement in performance</a:t>
            </a:r>
          </a:p>
          <a:p>
            <a:r>
              <a:rPr lang="en-US" sz="1200" b="0" i="0" u="none" strike="noStrike" kern="1200" baseline="0" dirty="0" smtClean="0">
                <a:solidFill>
                  <a:schemeClr val="tx1"/>
                </a:solidFill>
                <a:latin typeface="+mn-lt"/>
                <a:ea typeface="+mn-ea"/>
                <a:cs typeface="+mn-cs"/>
              </a:rPr>
              <a:t>capacity with or without related physiological and</a:t>
            </a:r>
          </a:p>
          <a:p>
            <a:r>
              <a:rPr lang="en-US" sz="1200" b="0" i="0" u="none" strike="noStrike" kern="1200" baseline="0" dirty="0" smtClean="0">
                <a:solidFill>
                  <a:schemeClr val="tx1"/>
                </a:solidFill>
                <a:latin typeface="+mn-lt"/>
                <a:ea typeface="+mn-ea"/>
                <a:cs typeface="+mn-cs"/>
              </a:rPr>
              <a:t>psychological signs and symptoms of maladaptation in which</a:t>
            </a:r>
          </a:p>
          <a:p>
            <a:r>
              <a:rPr lang="en-US" sz="1200" b="0" i="0" u="none" strike="noStrike" kern="1200" baseline="0" dirty="0" smtClean="0">
                <a:solidFill>
                  <a:schemeClr val="tx1"/>
                </a:solidFill>
                <a:latin typeface="+mn-lt"/>
                <a:ea typeface="+mn-ea"/>
                <a:cs typeface="+mn-cs"/>
              </a:rPr>
              <a:t>restoration of performance capacity may take from several</a:t>
            </a:r>
          </a:p>
          <a:p>
            <a:r>
              <a:rPr lang="en-US" sz="1200" b="0" i="0" u="none" strike="noStrike" kern="1200" baseline="0" dirty="0" smtClean="0">
                <a:solidFill>
                  <a:schemeClr val="tx1"/>
                </a:solidFill>
                <a:latin typeface="+mn-lt"/>
                <a:ea typeface="+mn-ea"/>
                <a:cs typeface="+mn-cs"/>
              </a:rPr>
              <a:t>days to several weeks.</a:t>
            </a:r>
          </a:p>
          <a:p>
            <a:r>
              <a:rPr lang="en-US" sz="1200" b="0" i="0" u="none" strike="noStrike" kern="1200" baseline="0" dirty="0" smtClean="0">
                <a:solidFill>
                  <a:schemeClr val="tx1"/>
                </a:solidFill>
                <a:latin typeface="+mn-lt"/>
                <a:ea typeface="+mn-ea"/>
                <a:cs typeface="+mn-cs"/>
              </a:rPr>
              <a:t>Overtraining—an accumulation of training and/or </a:t>
            </a:r>
            <a:r>
              <a:rPr lang="en-US" sz="1200" b="0" i="0" u="none" strike="noStrike" kern="1200" baseline="0" dirty="0" err="1" smtClean="0">
                <a:solidFill>
                  <a:schemeClr val="tx1"/>
                </a:solidFill>
                <a:latin typeface="+mn-lt"/>
                <a:ea typeface="+mn-ea"/>
                <a:cs typeface="+mn-cs"/>
              </a:rPr>
              <a:t>nontraining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stress resulting in long-term decrement in performance</a:t>
            </a:r>
          </a:p>
          <a:p>
            <a:r>
              <a:rPr lang="en-US" sz="1200" b="0" i="0" u="none" strike="noStrike" kern="1200" baseline="0" dirty="0" smtClean="0">
                <a:solidFill>
                  <a:schemeClr val="tx1"/>
                </a:solidFill>
                <a:latin typeface="+mn-lt"/>
                <a:ea typeface="+mn-ea"/>
                <a:cs typeface="+mn-cs"/>
              </a:rPr>
              <a:t>capacity with or without related physiological and</a:t>
            </a:r>
          </a:p>
          <a:p>
            <a:r>
              <a:rPr lang="en-US" sz="1200" b="0" i="0" u="none" strike="noStrike" kern="1200" baseline="0" dirty="0" smtClean="0">
                <a:solidFill>
                  <a:schemeClr val="tx1"/>
                </a:solidFill>
                <a:latin typeface="+mn-lt"/>
                <a:ea typeface="+mn-ea"/>
                <a:cs typeface="+mn-cs"/>
              </a:rPr>
              <a:t>psychological signs and symptoms of maladaptation in which</a:t>
            </a:r>
          </a:p>
          <a:p>
            <a:r>
              <a:rPr lang="en-US" sz="1200" b="0" i="0" u="none" strike="noStrike" kern="1200" baseline="0" dirty="0" smtClean="0">
                <a:solidFill>
                  <a:schemeClr val="tx1"/>
                </a:solidFill>
                <a:latin typeface="+mn-lt"/>
                <a:ea typeface="+mn-ea"/>
                <a:cs typeface="+mn-cs"/>
              </a:rPr>
              <a:t>restoration of performance capacity may take several weeks</a:t>
            </a:r>
          </a:p>
          <a:p>
            <a:r>
              <a:rPr lang="en-US" sz="1200" b="0" i="0" u="none" strike="noStrike" kern="1200" baseline="0" dirty="0" smtClean="0">
                <a:solidFill>
                  <a:schemeClr val="tx1"/>
                </a:solidFill>
                <a:latin typeface="+mn-lt"/>
                <a:ea typeface="+mn-ea"/>
                <a:cs typeface="+mn-cs"/>
              </a:rPr>
              <a:t>or months.</a:t>
            </a:r>
          </a:p>
          <a:p>
            <a:r>
              <a:rPr lang="en-US" sz="1200" b="0" i="0" u="none" strike="noStrike" kern="1200" baseline="0" dirty="0" smtClean="0">
                <a:solidFill>
                  <a:schemeClr val="tx1"/>
                </a:solidFill>
                <a:latin typeface="+mn-lt"/>
                <a:ea typeface="+mn-ea"/>
                <a:cs typeface="+mn-cs"/>
              </a:rPr>
              <a:t>As stated by several authors (13,55), these definitions</a:t>
            </a:r>
          </a:p>
          <a:p>
            <a:r>
              <a:rPr lang="en-US" sz="1200" b="0" i="0" u="none" strike="noStrike" kern="1200" baseline="0" dirty="0" smtClean="0">
                <a:solidFill>
                  <a:schemeClr val="tx1"/>
                </a:solidFill>
                <a:latin typeface="+mn-lt"/>
                <a:ea typeface="+mn-ea"/>
                <a:cs typeface="+mn-cs"/>
              </a:rPr>
              <a:t>suggest that the difference between OT and OR is the</a:t>
            </a:r>
          </a:p>
          <a:p>
            <a:r>
              <a:rPr lang="en-US" sz="1200" b="0" i="0" u="none" strike="noStrike" kern="1200" baseline="0" dirty="0" smtClean="0">
                <a:solidFill>
                  <a:schemeClr val="tx1"/>
                </a:solidFill>
                <a:latin typeface="+mn-lt"/>
                <a:ea typeface="+mn-ea"/>
                <a:cs typeface="+mn-cs"/>
              </a:rPr>
              <a:t>amount of time needed for performance restoration and not</a:t>
            </a:r>
          </a:p>
          <a:p>
            <a:r>
              <a:rPr lang="en-US" sz="1200" b="0" i="0" u="none" strike="noStrike" kern="1200" baseline="0" dirty="0" smtClean="0">
                <a:solidFill>
                  <a:schemeClr val="tx1"/>
                </a:solidFill>
                <a:latin typeface="+mn-lt"/>
                <a:ea typeface="+mn-ea"/>
                <a:cs typeface="+mn-cs"/>
              </a:rPr>
              <a:t>the type or duration of training stress or degree of impairment.</a:t>
            </a:r>
          </a:p>
        </p:txBody>
      </p:sp>
      <p:sp>
        <p:nvSpPr>
          <p:cNvPr id="4" name="Slide Number Placeholder 3"/>
          <p:cNvSpPr>
            <a:spLocks noGrp="1"/>
          </p:cNvSpPr>
          <p:nvPr>
            <p:ph type="sldNum" sz="quarter" idx="10"/>
          </p:nvPr>
        </p:nvSpPr>
        <p:spPr/>
        <p:txBody>
          <a:bodyPr/>
          <a:lstStyle/>
          <a:p>
            <a:fld id="{87905C93-DA75-41FC-A090-6BCFAB63FD9F}" type="slidenum">
              <a:rPr lang="en-US" smtClean="0"/>
              <a:t>4</a:t>
            </a:fld>
            <a:endParaRPr lang="en-US"/>
          </a:p>
        </p:txBody>
      </p:sp>
    </p:spTree>
    <p:extLst>
      <p:ext uri="{BB962C8B-B14F-4D97-AF65-F5344CB8AC3E}">
        <p14:creationId xmlns:p14="http://schemas.microsoft.com/office/powerpoint/2010/main" val="317164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Fig 1 (top)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Simplified View of the Electron Transport Chain Illustrating the Electron Carrier Function of Q</a:t>
            </a:r>
            <a:r>
              <a:rPr lang="en-US" sz="1200" b="0" i="0" kern="1200" baseline="-25000" dirty="0" smtClean="0">
                <a:solidFill>
                  <a:schemeClr val="tx1"/>
                </a:solidFill>
                <a:effectLst/>
                <a:latin typeface="+mn-lt"/>
                <a:ea typeface="+mn-ea"/>
                <a:cs typeface="+mn-cs"/>
              </a:rPr>
              <a:t>10</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Reactive oxygen species–producing complexes are emphasized. Below each complex is listed the substrates and inhibitors that were used. ADP = adenosine </a:t>
            </a:r>
            <a:r>
              <a:rPr lang="en-US" sz="1200" b="0" i="0" kern="1200" dirty="0" err="1" smtClean="0">
                <a:solidFill>
                  <a:schemeClr val="tx1"/>
                </a:solidFill>
                <a:effectLst/>
                <a:latin typeface="+mn-lt"/>
                <a:ea typeface="+mn-ea"/>
                <a:cs typeface="+mn-cs"/>
              </a:rPr>
              <a:t>diphosphate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Asc</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ascorbate</a:t>
            </a:r>
            <a:r>
              <a:rPr lang="en-US" sz="1200" b="0" i="0" kern="1200" dirty="0" smtClean="0">
                <a:solidFill>
                  <a:schemeClr val="tx1"/>
                </a:solidFill>
                <a:effectLst/>
                <a:latin typeface="+mn-lt"/>
                <a:ea typeface="+mn-ea"/>
                <a:cs typeface="+mn-cs"/>
              </a:rPr>
              <a:t>; ATP = adenosine triphosphate; Pi = phosphate; Q</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 coenzyme Q</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TMPD = </a:t>
            </a:r>
            <a:r>
              <a:rPr lang="en-US" sz="1200" b="0" i="1" kern="1200" dirty="0" smtClean="0">
                <a:solidFill>
                  <a:schemeClr val="tx1"/>
                </a:solidFill>
                <a:effectLst/>
                <a:latin typeface="+mn-lt"/>
                <a:ea typeface="+mn-ea"/>
                <a:cs typeface="+mn-cs"/>
              </a:rPr>
              <a:t>N,N,N′,N′-</a:t>
            </a:r>
            <a:r>
              <a:rPr lang="en-US" sz="1200" b="0" i="0" kern="1200" dirty="0" err="1" smtClean="0">
                <a:solidFill>
                  <a:schemeClr val="tx1"/>
                </a:solidFill>
                <a:effectLst/>
                <a:latin typeface="+mn-lt"/>
                <a:ea typeface="+mn-ea"/>
                <a:cs typeface="+mn-cs"/>
              </a:rPr>
              <a:t>tetramethyl</a:t>
            </a:r>
            <a:r>
              <a:rPr lang="en-US" sz="1200" b="0" i="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phenylenediamine</a:t>
            </a:r>
            <a:r>
              <a:rPr lang="en-US" sz="1200" b="0" i="0" kern="1200" dirty="0" smtClean="0">
                <a:solidFill>
                  <a:schemeClr val="tx1"/>
                </a:solidFill>
                <a:effectLst/>
                <a:latin typeface="+mn-lt"/>
                <a:ea typeface="+mn-ea"/>
                <a:cs typeface="+mn-cs"/>
              </a:rPr>
              <a:t>.</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Mitochondrial OXPHOS Capacity for Complexes I, II, I + II, and IV</a:t>
            </a:r>
          </a:p>
          <a:p>
            <a:pPr fontAlgn="base"/>
            <a:r>
              <a:rPr lang="en-US" sz="1200" b="0" i="0" kern="1200" dirty="0" smtClean="0">
                <a:solidFill>
                  <a:schemeClr val="tx1"/>
                </a:solidFill>
                <a:effectLst/>
                <a:latin typeface="+mn-lt"/>
                <a:ea typeface="+mn-ea"/>
                <a:cs typeface="+mn-cs"/>
              </a:rPr>
              <a:t>Oxidative phosphorylation (OXPHOS) capacity (measured as 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flux rates per mg tissue) in skeletal muscle from patients with hypercholesterolemia </a:t>
            </a:r>
            <a:r>
              <a:rPr lang="en-US" sz="1200" b="1" i="0" kern="1200" dirty="0" smtClean="0">
                <a:solidFill>
                  <a:schemeClr val="tx1"/>
                </a:solidFill>
                <a:effectLst/>
                <a:latin typeface="+mn-lt"/>
                <a:ea typeface="+mn-ea"/>
                <a:cs typeface="+mn-cs"/>
              </a:rPr>
              <a:t>(solid bars)</a:t>
            </a:r>
            <a:r>
              <a:rPr lang="en-US" sz="1200" b="0" i="0" kern="1200" dirty="0" smtClean="0">
                <a:solidFill>
                  <a:schemeClr val="tx1"/>
                </a:solidFill>
                <a:effectLst/>
                <a:latin typeface="+mn-lt"/>
                <a:ea typeface="+mn-ea"/>
                <a:cs typeface="+mn-cs"/>
              </a:rPr>
              <a:t> and control subjects </a:t>
            </a:r>
            <a:r>
              <a:rPr lang="en-US" sz="1200" b="1" i="0" kern="1200" dirty="0" smtClean="0">
                <a:solidFill>
                  <a:schemeClr val="tx1"/>
                </a:solidFill>
                <a:effectLst/>
                <a:latin typeface="+mn-lt"/>
                <a:ea typeface="+mn-ea"/>
                <a:cs typeface="+mn-cs"/>
              </a:rPr>
              <a:t>(open bars)</a:t>
            </a:r>
            <a:r>
              <a:rPr lang="en-US" sz="1200" b="0" i="0" kern="1200" dirty="0" smtClean="0">
                <a:solidFill>
                  <a:schemeClr val="tx1"/>
                </a:solidFill>
                <a:effectLst/>
                <a:latin typeface="+mn-lt"/>
                <a:ea typeface="+mn-ea"/>
                <a:cs typeface="+mn-cs"/>
              </a:rPr>
              <a:t> is shown. The following substrates were used: complex I: malate, glutamate, pyruvate, ADP; complex II: malate, glutamate, pyruvate, ADP, rotenone (inhibiting complex I), succinate; complex I + II: malate, glutamate, pyruvate, ADP, succinate; and complex IV: ADP, cytochrome </a:t>
            </a:r>
            <a:r>
              <a:rPr lang="en-US" sz="1200" b="0" i="1"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antimycin</a:t>
            </a:r>
            <a:r>
              <a:rPr lang="en-US" sz="1200" b="0" i="0" kern="1200" dirty="0" smtClean="0">
                <a:solidFill>
                  <a:schemeClr val="tx1"/>
                </a:solidFill>
                <a:effectLst/>
                <a:latin typeface="+mn-lt"/>
                <a:ea typeface="+mn-ea"/>
                <a:cs typeface="+mn-cs"/>
              </a:rPr>
              <a:t> A, TMPD + </a:t>
            </a:r>
            <a:r>
              <a:rPr lang="en-US" sz="1200" b="0" i="0" kern="1200" dirty="0" err="1" smtClean="0">
                <a:solidFill>
                  <a:schemeClr val="tx1"/>
                </a:solidFill>
                <a:effectLst/>
                <a:latin typeface="+mn-lt"/>
                <a:ea typeface="+mn-ea"/>
                <a:cs typeface="+mn-cs"/>
              </a:rPr>
              <a:t>Asc</a:t>
            </a:r>
            <a:r>
              <a:rPr lang="en-US" sz="1200" b="0" i="0" kern="1200" dirty="0" smtClean="0">
                <a:solidFill>
                  <a:schemeClr val="tx1"/>
                </a:solidFill>
                <a:effectLst/>
                <a:latin typeface="+mn-lt"/>
                <a:ea typeface="+mn-ea"/>
                <a:cs typeface="+mn-cs"/>
              </a:rPr>
              <a:t>. The y-axis to the right refers to the 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flux rates for complex IV. Data are mean ± SE. *p &lt; 0.05 for patients versus control subjects. Abbreviations as in (Figure </a:t>
            </a:r>
            <a:r>
              <a:rPr lang="en-US" sz="1200" b="0" i="0" kern="12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Fig 2 (bottom right)</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45</a:t>
            </a:fld>
            <a:endParaRPr lang="en-US"/>
          </a:p>
        </p:txBody>
      </p:sp>
    </p:spTree>
    <p:extLst>
      <p:ext uri="{BB962C8B-B14F-4D97-AF65-F5344CB8AC3E}">
        <p14:creationId xmlns:p14="http://schemas.microsoft.com/office/powerpoint/2010/main" val="333430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MITOCHONDRIAL RESPIRATION. </a:t>
            </a:r>
            <a:r>
              <a:rPr lang="en-US" sz="1200" b="0" i="0" u="none" strike="noStrike" kern="1200" baseline="0" dirty="0" smtClean="0">
                <a:solidFill>
                  <a:schemeClr val="tx1"/>
                </a:solidFill>
                <a:latin typeface="+mn-lt"/>
                <a:ea typeface="+mn-ea"/>
                <a:cs typeface="+mn-cs"/>
              </a:rPr>
              <a:t>Mitochondrial respiratory capacity was measured in </a:t>
            </a:r>
            <a:r>
              <a:rPr lang="en-US" sz="1200" b="0" i="0" u="none" strike="noStrike" kern="1200" baseline="0" dirty="0" err="1" smtClean="0">
                <a:solidFill>
                  <a:schemeClr val="tx1"/>
                </a:solidFill>
                <a:latin typeface="+mn-lt"/>
                <a:ea typeface="+mn-ea"/>
                <a:cs typeface="+mn-cs"/>
              </a:rPr>
              <a:t>permeabilized</a:t>
            </a:r>
            <a:r>
              <a:rPr lang="en-US" sz="1200" b="0" i="0" u="none" strike="noStrike" kern="1200" baseline="0" dirty="0" smtClean="0">
                <a:solidFill>
                  <a:schemeClr val="tx1"/>
                </a:solidFill>
                <a:latin typeface="+mn-lt"/>
                <a:ea typeface="+mn-ea"/>
                <a:cs typeface="+mn-cs"/>
              </a:rPr>
              <a:t> skeletal muscle</a:t>
            </a:r>
          </a:p>
          <a:p>
            <a:r>
              <a:rPr lang="en-US" sz="1200" b="0" i="0" u="none" strike="noStrike" kern="1200" baseline="0" dirty="0" smtClean="0">
                <a:solidFill>
                  <a:schemeClr val="tx1"/>
                </a:solidFill>
                <a:latin typeface="+mn-lt"/>
                <a:ea typeface="+mn-ea"/>
                <a:cs typeface="+mn-cs"/>
              </a:rPr>
              <a:t>fibers. The details of the procedure have been described previously (30). Briefly, all respiratory measurements were</a:t>
            </a:r>
          </a:p>
          <a:p>
            <a:r>
              <a:rPr lang="en-US" sz="1200" b="0" i="0" u="none" strike="noStrike" kern="1200" baseline="0" dirty="0" smtClean="0">
                <a:solidFill>
                  <a:schemeClr val="tx1"/>
                </a:solidFill>
                <a:latin typeface="+mn-lt"/>
                <a:ea typeface="+mn-ea"/>
                <a:cs typeface="+mn-cs"/>
              </a:rPr>
              <a:t>carried out in duplicate after </a:t>
            </a:r>
            <a:r>
              <a:rPr lang="en-US" sz="1200" b="0" i="0" u="none" strike="noStrike" kern="1200" baseline="0" dirty="0" err="1" smtClean="0">
                <a:solidFill>
                  <a:schemeClr val="tx1"/>
                </a:solidFill>
                <a:latin typeface="+mn-lt"/>
                <a:ea typeface="+mn-ea"/>
                <a:cs typeface="+mn-cs"/>
              </a:rPr>
              <a:t>hyperoxygenation</a:t>
            </a:r>
            <a:r>
              <a:rPr lang="en-US" sz="1200" b="0" i="0" u="none" strike="noStrike" kern="1200" baseline="0" dirty="0" smtClean="0">
                <a:solidFill>
                  <a:schemeClr val="tx1"/>
                </a:solidFill>
                <a:latin typeface="+mn-lt"/>
                <a:ea typeface="+mn-ea"/>
                <a:cs typeface="+mn-cs"/>
              </a:rPr>
              <a:t> to avoid any potential oxygen limitation to respiration. Five different</a:t>
            </a:r>
          </a:p>
          <a:p>
            <a:r>
              <a:rPr lang="en-US" sz="1200" b="0" i="0" u="none" strike="noStrike" kern="1200" baseline="0" dirty="0" smtClean="0">
                <a:solidFill>
                  <a:schemeClr val="tx1"/>
                </a:solidFill>
                <a:latin typeface="+mn-lt"/>
                <a:ea typeface="+mn-ea"/>
                <a:cs typeface="+mn-cs"/>
              </a:rPr>
              <a:t>substrate and inhibitor protocols were employed simultaneously</a:t>
            </a:r>
          </a:p>
          <a:p>
            <a:r>
              <a:rPr lang="en-US" sz="1200" b="0" i="0" u="none" strike="noStrike" kern="1200" baseline="0" dirty="0" smtClean="0">
                <a:solidFill>
                  <a:schemeClr val="tx1"/>
                </a:solidFill>
                <a:latin typeface="+mn-lt"/>
                <a:ea typeface="+mn-ea"/>
                <a:cs typeface="+mn-cs"/>
              </a:rPr>
              <a:t>(Oxygraph-2k, </a:t>
            </a:r>
            <a:r>
              <a:rPr lang="en-US" sz="1200" b="0" i="0" u="none" strike="noStrike" kern="1200" baseline="0" dirty="0" err="1" smtClean="0">
                <a:solidFill>
                  <a:schemeClr val="tx1"/>
                </a:solidFill>
                <a:latin typeface="+mn-lt"/>
                <a:ea typeface="+mn-ea"/>
                <a:cs typeface="+mn-cs"/>
              </a:rPr>
              <a:t>Oroboros</a:t>
            </a:r>
            <a:r>
              <a:rPr lang="en-US" sz="1200" b="0" i="0" u="none" strike="noStrike" kern="1200" baseline="0" dirty="0" smtClean="0">
                <a:solidFill>
                  <a:schemeClr val="tx1"/>
                </a:solidFill>
                <a:latin typeface="+mn-lt"/>
                <a:ea typeface="+mn-ea"/>
                <a:cs typeface="+mn-cs"/>
              </a:rPr>
              <a:t> Instruments, Innsbruck,</a:t>
            </a:r>
          </a:p>
          <a:p>
            <a:r>
              <a:rPr lang="en-US" sz="1200" b="0" i="0" u="none" strike="noStrike" kern="1200" baseline="0" dirty="0" smtClean="0">
                <a:solidFill>
                  <a:schemeClr val="tx1"/>
                </a:solidFill>
                <a:latin typeface="+mn-lt"/>
                <a:ea typeface="+mn-ea"/>
                <a:cs typeface="+mn-cs"/>
              </a:rPr>
              <a:t>Austria)</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46</a:t>
            </a:fld>
            <a:endParaRPr lang="en-US"/>
          </a:p>
        </p:txBody>
      </p:sp>
    </p:spTree>
    <p:extLst>
      <p:ext uri="{BB962C8B-B14F-4D97-AF65-F5344CB8AC3E}">
        <p14:creationId xmlns:p14="http://schemas.microsoft.com/office/powerpoint/2010/main" val="3114458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nl-NL" dirty="0" smtClean="0"/>
              <a:t>Normal plasma Mg is 1.7-2.3 mg/dl (0.69-0.94 mmol/l).</a:t>
            </a:r>
            <a:endParaRPr lang="en-US" dirty="0" smtClean="0"/>
          </a:p>
          <a:p>
            <a:endParaRPr lang="en-US" dirty="0" smtClean="0"/>
          </a:p>
          <a:p>
            <a:r>
              <a:rPr lang="en-US" dirty="0" smtClean="0"/>
              <a:t>1. SEARCH and STRENTH studies demonstrated</a:t>
            </a:r>
            <a:r>
              <a:rPr lang="en-US" baseline="0" dirty="0" smtClean="0"/>
              <a:t> high prevalence of SLCO1B1 variant.</a:t>
            </a:r>
          </a:p>
          <a:p>
            <a:r>
              <a:rPr lang="en-US" b="0" dirty="0" smtClean="0"/>
              <a:t>Solute carrier organic anion transporter family member 1B1 is a </a:t>
            </a:r>
            <a:r>
              <a:rPr lang="en-US" b="0" dirty="0" smtClean="0">
                <a:hlinkClick r:id="rId3" action="ppaction://hlinkfile" tooltip="Protein"/>
              </a:rPr>
              <a:t>protein</a:t>
            </a:r>
            <a:r>
              <a:rPr lang="en-US" b="0" dirty="0" smtClean="0"/>
              <a:t> </a:t>
            </a:r>
            <a:r>
              <a:rPr lang="en-US" dirty="0" smtClean="0"/>
              <a:t>that in humans is encoded by the </a:t>
            </a:r>
            <a:r>
              <a:rPr lang="en-US" i="1" dirty="0" smtClean="0"/>
              <a:t>SLCO1B1</a:t>
            </a:r>
            <a:r>
              <a:rPr lang="en-US" dirty="0" smtClean="0"/>
              <a:t> </a:t>
            </a:r>
            <a:r>
              <a:rPr lang="en-US" dirty="0" smtClean="0">
                <a:hlinkClick r:id="rId4" action="ppaction://hlinkfile" tooltip="Gene"/>
              </a:rPr>
              <a:t>gene</a:t>
            </a:r>
            <a:endParaRPr lang="en-US" baseline="0" dirty="0" smtClean="0"/>
          </a:p>
          <a:p>
            <a:endParaRPr lang="en-US" sz="1400" b="1" dirty="0">
              <a:solidFill>
                <a:srgbClr val="FFFF00"/>
              </a:solidFill>
            </a:endParaRPr>
          </a:p>
          <a:p>
            <a:r>
              <a:rPr lang="en-US" sz="1400" u="sng" dirty="0">
                <a:solidFill>
                  <a:srgbClr val="FFFF00"/>
                </a:solidFill>
              </a:rPr>
              <a:t>2. Vitamin D Deficiency is Associated With </a:t>
            </a:r>
            <a:r>
              <a:rPr lang="en-US" sz="1400" u="sng" dirty="0" err="1">
                <a:solidFill>
                  <a:srgbClr val="FFFF00"/>
                </a:solidFill>
              </a:rPr>
              <a:t>Myalgias</a:t>
            </a:r>
            <a:r>
              <a:rPr lang="en-US" sz="1400" u="sng" dirty="0">
                <a:solidFill>
                  <a:srgbClr val="FFFF00"/>
                </a:solidFill>
              </a:rPr>
              <a:t> in </a:t>
            </a:r>
            <a:r>
              <a:rPr lang="en-US" sz="1400" u="sng" dirty="0" err="1">
                <a:solidFill>
                  <a:srgbClr val="FFFF00"/>
                </a:solidFill>
              </a:rPr>
              <a:t>Hyperlipidemic</a:t>
            </a:r>
            <a:r>
              <a:rPr lang="en-US" sz="1400" u="sng" dirty="0">
                <a:solidFill>
                  <a:srgbClr val="FFFF00"/>
                </a:solidFill>
              </a:rPr>
              <a:t> Subjects Taking </a:t>
            </a:r>
            <a:r>
              <a:rPr lang="en-US" sz="1400" u="sng" dirty="0" err="1">
                <a:solidFill>
                  <a:srgbClr val="FFFF00"/>
                </a:solidFill>
              </a:rPr>
              <a:t>Statins</a:t>
            </a:r>
            <a:r>
              <a:rPr lang="en-US" sz="1400" u="sng" dirty="0">
                <a:solidFill>
                  <a:srgbClr val="FFFF00"/>
                </a:solidFill>
              </a:rPr>
              <a:t>      </a:t>
            </a:r>
            <a:r>
              <a:rPr lang="en-US" b="0" u="sng" dirty="0" smtClean="0"/>
              <a:t>(AHA 2008 abstract)</a:t>
            </a:r>
          </a:p>
          <a:p>
            <a:r>
              <a:rPr lang="en-US" b="0" u="sng" dirty="0" smtClean="0"/>
              <a:t>P. Barton </a:t>
            </a:r>
            <a:r>
              <a:rPr lang="en-US" b="0" u="sng" dirty="0" err="1" smtClean="0"/>
              <a:t>Duell</a:t>
            </a:r>
            <a:r>
              <a:rPr lang="en-US" b="0" u="sng" dirty="0" smtClean="0"/>
              <a:t>; William E Connor Oregon Health &amp; Science </a:t>
            </a:r>
            <a:r>
              <a:rPr lang="en-US" b="0" u="sng" dirty="0" err="1" smtClean="0"/>
              <a:t>Univ</a:t>
            </a:r>
            <a:r>
              <a:rPr lang="en-US" b="0" u="sng" dirty="0" smtClean="0"/>
              <a:t>, Portland, OR.</a:t>
            </a:r>
          </a:p>
          <a:p>
            <a:r>
              <a:rPr lang="en-US" dirty="0" smtClean="0"/>
              <a:t>Statin-associated </a:t>
            </a:r>
            <a:r>
              <a:rPr lang="en-US" dirty="0" err="1" smtClean="0"/>
              <a:t>myalgias</a:t>
            </a:r>
            <a:r>
              <a:rPr lang="en-US" dirty="0" smtClean="0"/>
              <a:t> were reported by 38.8% of patients. These patients had a 32% lower mean vitamin D level (20.5 </a:t>
            </a:r>
            <a:r>
              <a:rPr lang="en-US" dirty="0" err="1" smtClean="0"/>
              <a:t>vs</a:t>
            </a:r>
            <a:r>
              <a:rPr lang="en-US" dirty="0" smtClean="0"/>
              <a:t> 30.1 </a:t>
            </a:r>
            <a:r>
              <a:rPr lang="en-US" dirty="0" err="1" smtClean="0"/>
              <a:t>ng</a:t>
            </a:r>
            <a:r>
              <a:rPr lang="en-US" dirty="0" smtClean="0"/>
              <a:t>/</a:t>
            </a:r>
            <a:r>
              <a:rPr lang="en-US" dirty="0" err="1" smtClean="0"/>
              <a:t>mL</a:t>
            </a:r>
            <a:r>
              <a:rPr lang="en-US" dirty="0" smtClean="0"/>
              <a:t>, </a:t>
            </a:r>
            <a:r>
              <a:rPr lang="en-US" i="1" dirty="0" smtClean="0"/>
              <a:t>P</a:t>
            </a:r>
            <a:r>
              <a:rPr lang="en-US" dirty="0" smtClean="0"/>
              <a:t> = .0003) and were more likely to be female (68% </a:t>
            </a:r>
            <a:r>
              <a:rPr lang="en-US" dirty="0" err="1" smtClean="0"/>
              <a:t>vs</a:t>
            </a:r>
            <a:r>
              <a:rPr lang="en-US" dirty="0" smtClean="0"/>
              <a:t> 49%, </a:t>
            </a:r>
            <a:r>
              <a:rPr lang="en-US" i="1" dirty="0" smtClean="0"/>
              <a:t>P</a:t>
            </a:r>
            <a:r>
              <a:rPr lang="en-US" dirty="0" smtClean="0"/>
              <a:t> = .095). Vitamin D levels were similar in men and women (24.3 </a:t>
            </a:r>
            <a:r>
              <a:rPr lang="en-US" dirty="0" err="1" smtClean="0"/>
              <a:t>vs</a:t>
            </a:r>
            <a:r>
              <a:rPr lang="en-US" dirty="0" smtClean="0"/>
              <a:t> 28.8 </a:t>
            </a:r>
            <a:r>
              <a:rPr lang="en-US" dirty="0" err="1" smtClean="0"/>
              <a:t>ng</a:t>
            </a:r>
            <a:r>
              <a:rPr lang="en-US" dirty="0" smtClean="0"/>
              <a:t>/</a:t>
            </a:r>
            <a:r>
              <a:rPr lang="en-US" dirty="0" err="1" smtClean="0"/>
              <a:t>mL</a:t>
            </a:r>
            <a:r>
              <a:rPr lang="en-US" dirty="0" smtClean="0"/>
              <a:t>, </a:t>
            </a:r>
            <a:r>
              <a:rPr lang="en-US" i="1" dirty="0" smtClean="0"/>
              <a:t>P</a:t>
            </a:r>
            <a:r>
              <a:rPr lang="en-US" dirty="0" smtClean="0"/>
              <a:t> = .09). Deficiency was prevalent in the group (62.6% &lt;30 </a:t>
            </a:r>
            <a:r>
              <a:rPr lang="en-US" dirty="0" err="1" smtClean="0"/>
              <a:t>ng</a:t>
            </a:r>
            <a:r>
              <a:rPr lang="en-US" dirty="0" smtClean="0"/>
              <a:t>/</a:t>
            </a:r>
            <a:r>
              <a:rPr lang="en-US" dirty="0" err="1" smtClean="0"/>
              <a:t>mL</a:t>
            </a:r>
            <a:r>
              <a:rPr lang="en-US" dirty="0" smtClean="0"/>
              <a:t>; 31.9% &lt;20 </a:t>
            </a:r>
            <a:r>
              <a:rPr lang="en-US" dirty="0" err="1" smtClean="0"/>
              <a:t>ng</a:t>
            </a:r>
            <a:r>
              <a:rPr lang="en-US" dirty="0" smtClean="0"/>
              <a:t>/</a:t>
            </a:r>
            <a:r>
              <a:rPr lang="en-US" dirty="0" err="1" smtClean="0"/>
              <a:t>mL</a:t>
            </a:r>
            <a:r>
              <a:rPr lang="en-US" dirty="0" smtClean="0"/>
              <a:t>).  Patients with </a:t>
            </a:r>
            <a:r>
              <a:rPr lang="en-US" dirty="0" err="1" smtClean="0"/>
              <a:t>myalgias</a:t>
            </a:r>
            <a:r>
              <a:rPr lang="en-US" dirty="0" smtClean="0"/>
              <a:t> were more likely to have vitamin D levels &lt;30 </a:t>
            </a:r>
            <a:r>
              <a:rPr lang="en-US" dirty="0" err="1" smtClean="0"/>
              <a:t>ng</a:t>
            </a:r>
            <a:r>
              <a:rPr lang="en-US" dirty="0" smtClean="0"/>
              <a:t>/</a:t>
            </a:r>
            <a:r>
              <a:rPr lang="en-US" dirty="0" err="1" smtClean="0"/>
              <a:t>mL</a:t>
            </a:r>
            <a:r>
              <a:rPr lang="en-US" dirty="0" smtClean="0"/>
              <a:t> (81.3% </a:t>
            </a:r>
            <a:r>
              <a:rPr lang="en-US" dirty="0" err="1" smtClean="0"/>
              <a:t>vs</a:t>
            </a:r>
            <a:r>
              <a:rPr lang="en-US" dirty="0" smtClean="0"/>
              <a:t> 52.5%, </a:t>
            </a:r>
            <a:r>
              <a:rPr lang="en-US" i="1" dirty="0" smtClean="0"/>
              <a:t>P</a:t>
            </a:r>
            <a:r>
              <a:rPr lang="en-US" dirty="0" smtClean="0"/>
              <a:t> &lt; .01) and &lt;20 </a:t>
            </a:r>
            <a:r>
              <a:rPr lang="en-US" dirty="0" err="1" smtClean="0"/>
              <a:t>ng</a:t>
            </a:r>
            <a:r>
              <a:rPr lang="en-US" dirty="0" smtClean="0"/>
              <a:t>/</a:t>
            </a:r>
            <a:r>
              <a:rPr lang="en-US" dirty="0" err="1" smtClean="0"/>
              <a:t>mL</a:t>
            </a:r>
            <a:r>
              <a:rPr lang="en-US" dirty="0" smtClean="0"/>
              <a:t> (62.5% </a:t>
            </a:r>
            <a:r>
              <a:rPr lang="en-US" dirty="0" err="1" smtClean="0"/>
              <a:t>vs</a:t>
            </a:r>
            <a:r>
              <a:rPr lang="en-US" dirty="0" smtClean="0"/>
              <a:t> 18.6%, </a:t>
            </a:r>
            <a:r>
              <a:rPr lang="en-US" i="1" dirty="0" smtClean="0"/>
              <a:t>P</a:t>
            </a:r>
            <a:r>
              <a:rPr lang="en-US" dirty="0" smtClean="0"/>
              <a:t> &lt; .01).</a:t>
            </a:r>
          </a:p>
          <a:p>
            <a:endParaRPr lang="en-US" dirty="0" smtClean="0"/>
          </a:p>
          <a:p>
            <a:r>
              <a:rPr lang="en-US" b="0" u="sng" dirty="0" smtClean="0"/>
              <a:t>3. Ahmed W et.al. </a:t>
            </a:r>
            <a:r>
              <a:rPr lang="en-US" b="0" u="sng" dirty="0" err="1" smtClean="0"/>
              <a:t>Transl</a:t>
            </a:r>
            <a:r>
              <a:rPr lang="en-US" b="0" u="sng" dirty="0" smtClean="0"/>
              <a:t> Res. 2009 Jan;153(1):11-6. </a:t>
            </a:r>
            <a:r>
              <a:rPr lang="en-US" b="0" u="sng" dirty="0" err="1" smtClean="0"/>
              <a:t>Epub</a:t>
            </a:r>
            <a:r>
              <a:rPr lang="en-US" b="0" u="sng" dirty="0" smtClean="0"/>
              <a:t> 2008 Dec 6. (Cincinnati). Low serum 25 (OH) vitamin D levels (&lt;32 </a:t>
            </a:r>
            <a:r>
              <a:rPr lang="en-US" b="0" u="sng" dirty="0" err="1" smtClean="0"/>
              <a:t>ng</a:t>
            </a:r>
            <a:r>
              <a:rPr lang="en-US" b="0" u="sng" dirty="0" smtClean="0"/>
              <a:t>/</a:t>
            </a:r>
            <a:r>
              <a:rPr lang="en-US" b="0" u="sng" dirty="0" err="1" smtClean="0"/>
              <a:t>mL</a:t>
            </a:r>
            <a:r>
              <a:rPr lang="en-US" b="0" u="sng" dirty="0" smtClean="0"/>
              <a:t>) are associated with reversible </a:t>
            </a:r>
            <a:r>
              <a:rPr lang="en-US" b="0" u="sng" dirty="0" err="1" smtClean="0"/>
              <a:t>myositis-myalgia</a:t>
            </a:r>
            <a:r>
              <a:rPr lang="en-US" b="0" u="sng" dirty="0" smtClean="0"/>
              <a:t> in statin-treated patients.</a:t>
            </a:r>
          </a:p>
          <a:p>
            <a:r>
              <a:rPr lang="en-US" dirty="0" smtClean="0"/>
              <a:t>Our specific aims were to determine whether low serum 25 (OH) vitamin D (D2 + D3) (&lt;32 </a:t>
            </a:r>
            <a:r>
              <a:rPr lang="en-US" dirty="0" err="1" smtClean="0"/>
              <a:t>ng</a:t>
            </a:r>
            <a:r>
              <a:rPr lang="en-US" dirty="0" smtClean="0"/>
              <a:t>/</a:t>
            </a:r>
            <a:r>
              <a:rPr lang="en-US" dirty="0" err="1" smtClean="0"/>
              <a:t>mL</a:t>
            </a:r>
            <a:r>
              <a:rPr lang="en-US" dirty="0" smtClean="0"/>
              <a:t>) was associated with </a:t>
            </a:r>
            <a:r>
              <a:rPr lang="en-US" dirty="0" err="1" smtClean="0"/>
              <a:t>myalgia</a:t>
            </a:r>
            <a:r>
              <a:rPr lang="en-US" dirty="0" smtClean="0"/>
              <a:t> in statin-treated patients and whether the </a:t>
            </a:r>
            <a:r>
              <a:rPr lang="en-US" dirty="0" err="1" smtClean="0"/>
              <a:t>myalgia</a:t>
            </a:r>
            <a:r>
              <a:rPr lang="en-US" dirty="0" smtClean="0"/>
              <a:t> could be reversed by vitamin D supplementation while continuing </a:t>
            </a:r>
            <a:r>
              <a:rPr lang="en-US" dirty="0" err="1" smtClean="0"/>
              <a:t>statins</a:t>
            </a:r>
            <a:r>
              <a:rPr lang="en-US" dirty="0" smtClean="0"/>
              <a:t>. After excluding subjects who took corticosteroids or supplemental vitamin D, serum 25 (OH) D was measured in 621 statin-treated patients, which consisted of 128 patients with </a:t>
            </a:r>
            <a:r>
              <a:rPr lang="en-US" dirty="0" err="1" smtClean="0"/>
              <a:t>myalgia</a:t>
            </a:r>
            <a:r>
              <a:rPr lang="en-US" dirty="0" smtClean="0"/>
              <a:t> at entry and 493 asymptomatic patients. The 128 </a:t>
            </a:r>
            <a:r>
              <a:rPr lang="en-US" dirty="0" err="1" smtClean="0"/>
              <a:t>myalgic</a:t>
            </a:r>
            <a:r>
              <a:rPr lang="en-US" dirty="0" smtClean="0"/>
              <a:t> patients had lower mean +/- standard deviation (SD) serum vitamin D than the 493 asymptomatic patients (28.6 +/- 13.2 </a:t>
            </a:r>
            <a:r>
              <a:rPr lang="en-US" dirty="0" err="1" smtClean="0"/>
              <a:t>vs</a:t>
            </a:r>
            <a:r>
              <a:rPr lang="en-US" dirty="0" smtClean="0"/>
              <a:t> 34.2 +/- 13.8 </a:t>
            </a:r>
            <a:r>
              <a:rPr lang="en-US" dirty="0" err="1" smtClean="0"/>
              <a:t>ng</a:t>
            </a:r>
            <a:r>
              <a:rPr lang="en-US" dirty="0" smtClean="0"/>
              <a:t>/</a:t>
            </a:r>
            <a:r>
              <a:rPr lang="en-US" dirty="0" err="1" smtClean="0"/>
              <a:t>mL</a:t>
            </a:r>
            <a:r>
              <a:rPr lang="en-US" dirty="0" smtClean="0"/>
              <a:t>, P &lt; 0.0001), but they did not differ (p &gt; 0.05) by age, body mass index (BMI), type 2 diabetes, or </a:t>
            </a:r>
            <a:r>
              <a:rPr lang="en-US" dirty="0" err="1" smtClean="0"/>
              <a:t>creatine</a:t>
            </a:r>
            <a:r>
              <a:rPr lang="en-US" dirty="0" smtClean="0"/>
              <a:t> </a:t>
            </a:r>
            <a:r>
              <a:rPr lang="en-US" dirty="0" err="1" smtClean="0"/>
              <a:t>kinase</a:t>
            </a:r>
            <a:r>
              <a:rPr lang="en-US" dirty="0" smtClean="0"/>
              <a:t> levels. By analysis of variance, which was adjusted for race, sex, and age, the least square mean (+/- standard error [SE]) serum vitamin D was lower in the 128 patients with </a:t>
            </a:r>
            <a:r>
              <a:rPr lang="en-US" dirty="0" err="1" smtClean="0"/>
              <a:t>myalgia</a:t>
            </a:r>
            <a:r>
              <a:rPr lang="en-US" dirty="0" smtClean="0"/>
              <a:t> than in the 493 asymptomatic patients (28.7 +/- 1.2 </a:t>
            </a:r>
            <a:r>
              <a:rPr lang="en-US" dirty="0" err="1" smtClean="0"/>
              <a:t>vs</a:t>
            </a:r>
            <a:r>
              <a:rPr lang="en-US" dirty="0" smtClean="0"/>
              <a:t> 34.3 +/- 0.6 </a:t>
            </a:r>
            <a:r>
              <a:rPr lang="en-US" dirty="0" err="1" smtClean="0"/>
              <a:t>ng</a:t>
            </a:r>
            <a:r>
              <a:rPr lang="en-US" dirty="0" smtClean="0"/>
              <a:t>/</a:t>
            </a:r>
            <a:r>
              <a:rPr lang="en-US" dirty="0" err="1" smtClean="0"/>
              <a:t>mL</a:t>
            </a:r>
            <a:r>
              <a:rPr lang="en-US" dirty="0" smtClean="0"/>
              <a:t>, P &lt; 0.0001). Serum 25 (OH) D was low in 82 of 128 (64%) patients with </a:t>
            </a:r>
            <a:r>
              <a:rPr lang="en-US" dirty="0" err="1" smtClean="0"/>
              <a:t>myalgia</a:t>
            </a:r>
            <a:r>
              <a:rPr lang="en-US" dirty="0" smtClean="0"/>
              <a:t> versus 214 of 493 (43%) asymptomatic patients (chi(2) = 17.4, P &lt; 0.0001). Of the 82 vitamin-D-deficient, </a:t>
            </a:r>
            <a:r>
              <a:rPr lang="en-US" dirty="0" err="1" smtClean="0"/>
              <a:t>myalgic</a:t>
            </a:r>
            <a:r>
              <a:rPr lang="en-US" dirty="0" smtClean="0"/>
              <a:t> patients, while continuing </a:t>
            </a:r>
            <a:r>
              <a:rPr lang="en-US" dirty="0" err="1" smtClean="0"/>
              <a:t>statins</a:t>
            </a:r>
            <a:r>
              <a:rPr lang="en-US" dirty="0" smtClean="0"/>
              <a:t>, 38 were given vitamin D (50,000 units/week for 12 weeks), with a resultant increase in serum vitamin D from 20.4 +/- 7.3 to 48.2 +/- 17.9 </a:t>
            </a:r>
            <a:r>
              <a:rPr lang="en-US" dirty="0" err="1" smtClean="0"/>
              <a:t>ng</a:t>
            </a:r>
            <a:r>
              <a:rPr lang="en-US" dirty="0" smtClean="0"/>
              <a:t>/</a:t>
            </a:r>
            <a:r>
              <a:rPr lang="en-US" dirty="0" err="1" smtClean="0"/>
              <a:t>mL</a:t>
            </a:r>
            <a:r>
              <a:rPr lang="en-US" dirty="0" smtClean="0"/>
              <a:t> (P &lt; 0.0001) and resolution of </a:t>
            </a:r>
            <a:r>
              <a:rPr lang="en-US" dirty="0" err="1" smtClean="0"/>
              <a:t>myalgia</a:t>
            </a:r>
            <a:r>
              <a:rPr lang="en-US" dirty="0" smtClean="0"/>
              <a:t> in 35 (92%). We speculate that symptomatic </a:t>
            </a:r>
            <a:r>
              <a:rPr lang="en-US" dirty="0" err="1" smtClean="0"/>
              <a:t>myalgia</a:t>
            </a:r>
            <a:r>
              <a:rPr lang="en-US" dirty="0" smtClean="0"/>
              <a:t> in statin-treated patients with concurrent vitamin D deficiency may reflect a reversible interaction between vitamin D deficiency and </a:t>
            </a:r>
            <a:r>
              <a:rPr lang="en-US" dirty="0" err="1" smtClean="0"/>
              <a:t>statins</a:t>
            </a:r>
            <a:r>
              <a:rPr lang="en-US" dirty="0" smtClean="0"/>
              <a:t> on skeletal muscle.</a:t>
            </a:r>
          </a:p>
          <a:p>
            <a:r>
              <a:rPr lang="en-US" dirty="0" smtClean="0"/>
              <a:t/>
            </a:r>
            <a:br>
              <a:rPr lang="en-US" dirty="0" smtClean="0"/>
            </a:br>
            <a:endParaRPr lang="en-US" b="0" u="sng"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38418C1F-59F4-44AA-8A47-C2801C5DC2E2}" type="slidenum">
              <a:rPr lang="en-US" smtClean="0"/>
              <a:pPr>
                <a:defRPr/>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Times New Roman" pitchFamily="18" charset="0"/>
              </a:rPr>
              <a:t>Rajesh K Nair et.al. </a:t>
            </a:r>
          </a:p>
          <a:p>
            <a:endParaRPr lang="en-US" b="1" dirty="0" smtClean="0"/>
          </a:p>
          <a:p>
            <a:r>
              <a:rPr lang="en-US" b="1" dirty="0" smtClean="0"/>
              <a:t>Summary</a:t>
            </a:r>
          </a:p>
          <a:p>
            <a:r>
              <a:rPr lang="en-US" dirty="0" smtClean="0"/>
              <a:t>The incidence of statin intolerance due to non-severe side effects is estimated to be 5-10%. As an increasing number of patients become eligible for lipid-lowering treatment, this is becoming a more prevalent issue. Very limited, if any, data exist so far in the management of this subgroup of patients. Clinic letters from </a:t>
            </a:r>
            <a:r>
              <a:rPr lang="en-US" u="sng" dirty="0" smtClean="0"/>
              <a:t>1,100 patients </a:t>
            </a:r>
            <a:r>
              <a:rPr lang="en-US" dirty="0" smtClean="0"/>
              <a:t>who attended the </a:t>
            </a:r>
            <a:r>
              <a:rPr lang="en-US" u="sng" dirty="0" smtClean="0"/>
              <a:t>Lipid Clinic at Hull Royal Infirmary </a:t>
            </a:r>
            <a:r>
              <a:rPr lang="en-US" dirty="0" smtClean="0"/>
              <a:t>from January 2000 until December 2004 were searched for 'statin intolerance'. Forty patients (19 male, 21 female, median age 62 years) were identified with intolerance to at least one statin drug but with an absolute indication to be on treatment. Out of the 40 patients, 26 (65%, 11 male, 15 female) were eventually able to tolerate a statin for at least six months without their initial side effect, the most commonly successful </a:t>
            </a:r>
            <a:r>
              <a:rPr lang="en-US" dirty="0" err="1" smtClean="0"/>
              <a:t>statins</a:t>
            </a:r>
            <a:r>
              <a:rPr lang="en-US" dirty="0" smtClean="0"/>
              <a:t> being rosuvastatin (n=9) and </a:t>
            </a:r>
            <a:r>
              <a:rPr lang="en-US" dirty="0" err="1" smtClean="0"/>
              <a:t>pravastatin</a:t>
            </a:r>
            <a:r>
              <a:rPr lang="en-US" dirty="0" smtClean="0"/>
              <a:t> (n=8). Overall, this required a median of two switches (range one to four) in statin treatment. Fourteen (35%) were unable to continue treatment after a median of 1.5 switches (range one to three), either because of continued intolerance or a decision not to proceed with more alternatives. In conclusion, nearly two thirds of patients with initial problems with a particular statin are able to take an alternative statin without side effects. This supports the trial of different </a:t>
            </a:r>
            <a:r>
              <a:rPr lang="en-US" dirty="0" err="1" smtClean="0"/>
              <a:t>statins</a:t>
            </a:r>
            <a:r>
              <a:rPr lang="en-US" dirty="0" smtClean="0"/>
              <a:t> in intolerant patients.</a:t>
            </a:r>
          </a:p>
          <a:p>
            <a:endParaRPr lang="en-US" dirty="0" smtClean="0"/>
          </a:p>
          <a:p>
            <a:r>
              <a:rPr lang="en-US" u="sng" dirty="0" smtClean="0"/>
              <a:t>Bottom slide</a:t>
            </a:r>
            <a:r>
              <a:rPr lang="en-US" dirty="0" smtClean="0"/>
              <a:t>:  Of those remaining, </a:t>
            </a:r>
            <a:r>
              <a:rPr lang="en-US" u="sng" dirty="0" smtClean="0"/>
              <a:t>26 out of the 40 patients (65%; </a:t>
            </a:r>
            <a:r>
              <a:rPr lang="en-US" dirty="0" smtClean="0"/>
              <a:t>11 male, 15 female) were eventually able to tolerate an alternate statin without the initial side effect and remained symptom and complication free in the six-month follow-up ( table 2 ). This required a median of two switches (range one to four) in statin treatment. Fourteen (35%; eight male, six female) were unable to continue statin treatment after a median of 1.5 switches (range one to three), either because of continued intolerance to other agents or a decision not to proceed with trying more alternatives. </a:t>
            </a:r>
          </a:p>
          <a:p>
            <a:endParaRPr lang="en-US" dirty="0" smtClean="0"/>
          </a:p>
          <a:p>
            <a:r>
              <a:rPr lang="en-US" b="1" dirty="0" smtClean="0"/>
              <a:t>Discussion</a:t>
            </a:r>
          </a:p>
          <a:p>
            <a:r>
              <a:rPr lang="en-US" dirty="0" smtClean="0"/>
              <a:t>This is the first study to document the degree of success in switching from a poorly tolerated statin to another of the same class. We found that nearly two thirds of patients (65%) referred to a specialist clinic because of this problem eventually managed to take an alternative statin without side effects. This figure may have been still higher if more patients were willing to persevere with statin switching.</a:t>
            </a:r>
          </a:p>
          <a:p>
            <a:r>
              <a:rPr lang="en-US" dirty="0" smtClean="0"/>
              <a:t>The incidence of statin intolerance in the real-world situation is thought to be between 5% and 10%,</a:t>
            </a:r>
            <a:r>
              <a:rPr lang="en-US" baseline="30000" dirty="0" smtClean="0"/>
              <a:t>[2,3]</a:t>
            </a:r>
            <a:r>
              <a:rPr lang="en-US" dirty="0" smtClean="0"/>
              <a:t> which is higher than that found in most clinical trials. Although the prevalence in our study is 4% of referrals, it is unlikely to be a true prevalence since it involves a selected population attending a specialist lipid clinic. The most common side effects reported are </a:t>
            </a:r>
            <a:r>
              <a:rPr lang="en-US" dirty="0" err="1" smtClean="0"/>
              <a:t>myalgia</a:t>
            </a:r>
            <a:r>
              <a:rPr lang="en-US" dirty="0" smtClean="0"/>
              <a:t> (prevalence up to 9%),</a:t>
            </a:r>
            <a:r>
              <a:rPr lang="en-US" baseline="30000" dirty="0" smtClean="0"/>
              <a:t>[4]</a:t>
            </a:r>
            <a:r>
              <a:rPr lang="en-US" dirty="0" smtClean="0"/>
              <a:t> non-specific gastrointestinal symptoms, headache, sleep disturbance and minor elevation in </a:t>
            </a:r>
            <a:r>
              <a:rPr lang="en-US" dirty="0" err="1" smtClean="0"/>
              <a:t>transaminases</a:t>
            </a:r>
            <a:r>
              <a:rPr lang="en-US" dirty="0" smtClean="0"/>
              <a:t>.</a:t>
            </a:r>
            <a:r>
              <a:rPr lang="en-US" baseline="30000" dirty="0" smtClean="0"/>
              <a:t>[5]</a:t>
            </a:r>
            <a:r>
              <a:rPr lang="en-US" dirty="0" smtClean="0"/>
              <a:t> Thus, the side effect profile of patients in this study is similar to that found previously. There were a higher proportion of patients with initial side effects due to simvastatin and atorvastatin, but this is likely to be a consequence of local prescribing patterns rather than an increase in problems with these particular drugs.</a:t>
            </a:r>
          </a:p>
          <a:p>
            <a:r>
              <a:rPr lang="en-US" dirty="0" smtClean="0"/>
              <a:t>The reasons as to why some </a:t>
            </a:r>
            <a:r>
              <a:rPr lang="en-US" dirty="0" err="1" smtClean="0"/>
              <a:t>statins</a:t>
            </a:r>
            <a:r>
              <a:rPr lang="en-US" dirty="0" smtClean="0"/>
              <a:t> should be tolerated when others are not remain speculative. Certainly, currently prescribed </a:t>
            </a:r>
            <a:r>
              <a:rPr lang="en-US" dirty="0" err="1" smtClean="0"/>
              <a:t>statins</a:t>
            </a:r>
            <a:r>
              <a:rPr lang="en-US" dirty="0" smtClean="0"/>
              <a:t> can differ in the rate of their metabolism, with atorvastatin and rosuvastatin having particularly long half-lives. Though all </a:t>
            </a:r>
            <a:r>
              <a:rPr lang="en-US" dirty="0" err="1" smtClean="0"/>
              <a:t>statins</a:t>
            </a:r>
            <a:r>
              <a:rPr lang="en-US" dirty="0" smtClean="0"/>
              <a:t> undergo significant liver metabolism their individual pathways vary. Whereas simvastatin and atorvastatin are mainly </a:t>
            </a:r>
            <a:r>
              <a:rPr lang="en-US" dirty="0" err="1" smtClean="0"/>
              <a:t>metabolised</a:t>
            </a:r>
            <a:r>
              <a:rPr lang="en-US" dirty="0" smtClean="0"/>
              <a:t> by the </a:t>
            </a:r>
            <a:r>
              <a:rPr lang="en-US" dirty="0" err="1" smtClean="0"/>
              <a:t>cytochrome</a:t>
            </a:r>
            <a:r>
              <a:rPr lang="en-US" dirty="0" smtClean="0"/>
              <a:t> P450 </a:t>
            </a:r>
            <a:r>
              <a:rPr lang="en-US" dirty="0" err="1" smtClean="0"/>
              <a:t>isoform</a:t>
            </a:r>
            <a:r>
              <a:rPr lang="en-US" dirty="0" smtClean="0"/>
              <a:t> CYP3A4, </a:t>
            </a:r>
            <a:r>
              <a:rPr lang="en-US" dirty="0" err="1" smtClean="0"/>
              <a:t>fluvastatin</a:t>
            </a:r>
            <a:r>
              <a:rPr lang="en-US" dirty="0" smtClean="0"/>
              <a:t> </a:t>
            </a:r>
            <a:r>
              <a:rPr lang="en-US" dirty="0" err="1" smtClean="0"/>
              <a:t>utilises</a:t>
            </a:r>
            <a:r>
              <a:rPr lang="en-US" dirty="0" smtClean="0"/>
              <a:t> the CYP2C9 </a:t>
            </a:r>
            <a:r>
              <a:rPr lang="en-US" dirty="0" err="1" smtClean="0"/>
              <a:t>isoform</a:t>
            </a:r>
            <a:r>
              <a:rPr lang="en-US" dirty="0" smtClean="0"/>
              <a:t>. </a:t>
            </a:r>
            <a:r>
              <a:rPr lang="en-US" u="sng" dirty="0" smtClean="0"/>
              <a:t>Rosuvastatin is not extensively </a:t>
            </a:r>
            <a:r>
              <a:rPr lang="en-US" u="sng" dirty="0" err="1" smtClean="0"/>
              <a:t>metabolised</a:t>
            </a:r>
            <a:r>
              <a:rPr lang="en-US" u="sng" dirty="0" smtClean="0"/>
              <a:t> except for some interaction with the CYP2C9 enzyme and is largely excreted unchanged </a:t>
            </a:r>
            <a:r>
              <a:rPr lang="en-US" u="sng" dirty="0" err="1" smtClean="0"/>
              <a:t>faecally</a:t>
            </a:r>
            <a:r>
              <a:rPr lang="en-US" dirty="0" smtClean="0"/>
              <a:t>. </a:t>
            </a:r>
            <a:r>
              <a:rPr lang="en-US" u="sng" dirty="0" err="1" smtClean="0"/>
              <a:t>Pravastatin</a:t>
            </a:r>
            <a:r>
              <a:rPr lang="en-US" u="sng" dirty="0" smtClean="0"/>
              <a:t> is unique since it is </a:t>
            </a:r>
            <a:r>
              <a:rPr lang="en-US" u="sng" dirty="0" err="1" smtClean="0"/>
              <a:t>metabolised</a:t>
            </a:r>
            <a:r>
              <a:rPr lang="en-US" u="sng" dirty="0" smtClean="0"/>
              <a:t> by hepatic pathways independent of the </a:t>
            </a:r>
            <a:r>
              <a:rPr lang="en-US" u="sng" dirty="0" err="1" smtClean="0"/>
              <a:t>cytochromes</a:t>
            </a:r>
            <a:r>
              <a:rPr lang="en-US" u="sng" dirty="0" smtClean="0"/>
              <a:t> and has significant renal excretion</a:t>
            </a:r>
            <a:r>
              <a:rPr lang="en-US" dirty="0" smtClean="0"/>
              <a:t>. Some </a:t>
            </a:r>
            <a:r>
              <a:rPr lang="en-US" dirty="0" err="1" smtClean="0"/>
              <a:t>statins</a:t>
            </a:r>
            <a:r>
              <a:rPr lang="en-US" dirty="0" smtClean="0"/>
              <a:t>, such as </a:t>
            </a:r>
            <a:r>
              <a:rPr lang="en-US" dirty="0" err="1" smtClean="0"/>
              <a:t>pravastatin</a:t>
            </a:r>
            <a:r>
              <a:rPr lang="en-US" dirty="0" smtClean="0"/>
              <a:t> and rosuvastatin, are structurally much more hydrophilic than others so may differ in crossing cell membranes and the blood-brain barrier.</a:t>
            </a:r>
            <a:r>
              <a:rPr lang="en-US" baseline="30000" dirty="0" smtClean="0"/>
              <a:t>[5]</a:t>
            </a:r>
            <a:r>
              <a:rPr lang="en-US" dirty="0" smtClean="0"/>
              <a:t> </a:t>
            </a:r>
            <a:r>
              <a:rPr lang="en-US" u="sng" dirty="0" smtClean="0"/>
              <a:t>It is of interest that the two </a:t>
            </a:r>
            <a:r>
              <a:rPr lang="en-US" u="sng" dirty="0" err="1" smtClean="0"/>
              <a:t>statins</a:t>
            </a:r>
            <a:r>
              <a:rPr lang="en-US" u="sng" dirty="0" smtClean="0"/>
              <a:t> that were most frequently tolerated in this study were those which are water soluble, although the number of patients involved were too small to be able to establish these as the drugs of choice in statin-intolerant patients</a:t>
            </a:r>
            <a:r>
              <a:rPr lang="en-US" dirty="0" smtClean="0"/>
              <a:t>.</a:t>
            </a:r>
          </a:p>
          <a:p>
            <a:endParaRPr lang="en-US" dirty="0" smtClean="0"/>
          </a:p>
          <a:p>
            <a:r>
              <a:rPr lang="en-US" dirty="0" smtClean="0"/>
              <a:t>In conclusion, this retrospective study supports the trial of alternative </a:t>
            </a:r>
            <a:r>
              <a:rPr lang="en-US" dirty="0" err="1" smtClean="0"/>
              <a:t>statins</a:t>
            </a:r>
            <a:r>
              <a:rPr lang="en-US" dirty="0" smtClean="0"/>
              <a:t> in patients presenting with initial intolerance due to non-severe adverse effects. Future studies may be able to identify the statin(s) of choice for this growing group of patients.</a:t>
            </a:r>
          </a:p>
          <a:p>
            <a:endParaRPr lang="en-US" dirty="0"/>
          </a:p>
        </p:txBody>
      </p:sp>
      <p:sp>
        <p:nvSpPr>
          <p:cNvPr id="4" name="Slide Number Placeholder 3"/>
          <p:cNvSpPr>
            <a:spLocks noGrp="1"/>
          </p:cNvSpPr>
          <p:nvPr>
            <p:ph type="sldNum" sz="quarter" idx="10"/>
          </p:nvPr>
        </p:nvSpPr>
        <p:spPr/>
        <p:txBody>
          <a:bodyPr/>
          <a:lstStyle/>
          <a:p>
            <a:fld id="{8F55E18C-52AF-48A3-9A40-C8C165B17009}" type="slidenum">
              <a:rPr lang="en-US" smtClean="0"/>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smtClean="0"/>
              <a:t>1.  Rajesh K Nair; </a:t>
            </a:r>
            <a:r>
              <a:rPr lang="en-US" dirty="0" err="1" smtClean="0"/>
              <a:t>Rangaprasad</a:t>
            </a:r>
            <a:r>
              <a:rPr lang="en-US" dirty="0" smtClean="0"/>
              <a:t> L </a:t>
            </a:r>
            <a:r>
              <a:rPr lang="en-US" dirty="0" err="1" smtClean="0"/>
              <a:t>Karadi</a:t>
            </a:r>
            <a:r>
              <a:rPr lang="en-US" dirty="0" smtClean="0"/>
              <a:t>; Eric S Kilpatrick. Posted: Br J </a:t>
            </a:r>
            <a:r>
              <a:rPr lang="en-US" dirty="0" err="1" smtClean="0"/>
              <a:t>Cardiol</a:t>
            </a:r>
            <a:r>
              <a:rPr lang="en-US" dirty="0" smtClean="0"/>
              <a:t>. 2008;15(3):158-160.</a:t>
            </a:r>
          </a:p>
          <a:p>
            <a:r>
              <a:rPr lang="en-US" dirty="0" smtClean="0"/>
              <a:t> </a:t>
            </a:r>
          </a:p>
          <a:p>
            <a:pPr defTabSz="898307" eaLnBrk="0" fontAlgn="base" hangingPunct="0">
              <a:spcBef>
                <a:spcPct val="30000"/>
              </a:spcBef>
              <a:spcAft>
                <a:spcPct val="0"/>
              </a:spcAft>
              <a:defRPr/>
            </a:pPr>
            <a:r>
              <a:rPr lang="en-US" dirty="0" smtClean="0"/>
              <a:t>The incidence of statin intolerance due to non-severe side effects is estimated to be 5-10%. As an increasing number of patients become eligible for lipid-lowering treatment, this is becoming a more prevalent issue. Very limited, if any, data exist so far in the management of this subgroup of patients. Clinic letters from 1,100 patients who attended the Lipid Clinic at Hull Royal Infirmary from January 2000 until December 2004 were searched for 'statin intolerance'. Forty patients (19 male, 21 female, median age 62 years) were identified with intolerance to at least one statin drug but with an absolute indication to be on treatment. Out of the 40 patients, 26 (65%, 11 male, 15 female) were eventually able to tolerate a statin for at least six months without their initial side effect, the most commonly successful </a:t>
            </a:r>
            <a:r>
              <a:rPr lang="en-US" dirty="0" err="1" smtClean="0"/>
              <a:t>statins</a:t>
            </a:r>
            <a:r>
              <a:rPr lang="en-US" dirty="0" smtClean="0"/>
              <a:t> being </a:t>
            </a:r>
            <a:r>
              <a:rPr lang="en-US" dirty="0" err="1" smtClean="0"/>
              <a:t>rosuvastatin</a:t>
            </a:r>
            <a:r>
              <a:rPr lang="en-US" dirty="0" smtClean="0"/>
              <a:t> (n=9) and </a:t>
            </a:r>
            <a:r>
              <a:rPr lang="en-US" dirty="0" err="1" smtClean="0"/>
              <a:t>pravastatin</a:t>
            </a:r>
            <a:r>
              <a:rPr lang="en-US" dirty="0" smtClean="0"/>
              <a:t> (n=8). Overall, this required a median of two switches (range one to four) in statin treatment. Fourteen (35%) were unable to continue treatment after a median of 1.5 switches (range one to three), either because of continued intolerance or a decision not to proceed with more alternatives. In conclusion, nearly two thirds of patients with initial problems with a particular statin are able to take an alternative statin without side effects. This supports the trial of different </a:t>
            </a:r>
            <a:r>
              <a:rPr lang="en-US" dirty="0" err="1" smtClean="0"/>
              <a:t>statins</a:t>
            </a:r>
            <a:r>
              <a:rPr lang="en-US" dirty="0" smtClean="0"/>
              <a:t> in intolerant patients.</a:t>
            </a:r>
          </a:p>
          <a:p>
            <a:pPr defTabSz="898307" eaLnBrk="0" fontAlgn="base" hangingPunct="0">
              <a:spcBef>
                <a:spcPct val="30000"/>
              </a:spcBef>
              <a:spcAft>
                <a:spcPct val="0"/>
              </a:spcAft>
              <a:defRPr/>
            </a:pPr>
            <a:endParaRPr lang="en-US" dirty="0" smtClean="0"/>
          </a:p>
          <a:p>
            <a:r>
              <a:rPr lang="en-US" dirty="0" smtClean="0"/>
              <a:t>This is the first study to document the degree of success in switching from a poorly tolerated statin to another of the same class. We found that nearly two thirds of patients (65%) referred to a specialist clinic because of this problem eventually managed to take an alternative statin without side effects. This figure may have been still higher if more patients were willing to persevere with statin switching.</a:t>
            </a:r>
          </a:p>
          <a:p>
            <a:r>
              <a:rPr lang="en-US" dirty="0" smtClean="0"/>
              <a:t>The incidence of statin intolerance in the real-world situation is thought to be between 5% and 10%,</a:t>
            </a:r>
            <a:r>
              <a:rPr lang="en-US" baseline="30000" dirty="0" smtClean="0"/>
              <a:t>[2,3]</a:t>
            </a:r>
            <a:r>
              <a:rPr lang="en-US" dirty="0" smtClean="0"/>
              <a:t> which is higher than that found in most clinical trials. Although the prevalence in our study is 4% of referrals, it is unlikely to be a true prevalence since it involves a selected population attending a specialist lipid clinic. The most common side effects reported are </a:t>
            </a:r>
            <a:r>
              <a:rPr lang="en-US" dirty="0" err="1" smtClean="0"/>
              <a:t>myalgia</a:t>
            </a:r>
            <a:r>
              <a:rPr lang="en-US" dirty="0" smtClean="0"/>
              <a:t> (prevalence up to 9%),</a:t>
            </a:r>
            <a:r>
              <a:rPr lang="en-US" baseline="30000" dirty="0" smtClean="0"/>
              <a:t>[4]</a:t>
            </a:r>
            <a:r>
              <a:rPr lang="en-US" dirty="0" smtClean="0"/>
              <a:t> non-specific gastrointestinal symptoms, headache, sleep disturbance and minor elevation in </a:t>
            </a:r>
            <a:r>
              <a:rPr lang="en-US" dirty="0" err="1" smtClean="0"/>
              <a:t>transaminases</a:t>
            </a:r>
            <a:r>
              <a:rPr lang="en-US" dirty="0" smtClean="0"/>
              <a:t>.</a:t>
            </a:r>
            <a:r>
              <a:rPr lang="en-US" baseline="30000" dirty="0" smtClean="0"/>
              <a:t>[5]</a:t>
            </a:r>
            <a:r>
              <a:rPr lang="en-US" dirty="0" smtClean="0"/>
              <a:t> Thus, the side effect profile of patients in this study is similar to that found previously. There were a higher proportion of patients with initial side effects due to </a:t>
            </a:r>
            <a:r>
              <a:rPr lang="en-US" dirty="0" err="1" smtClean="0"/>
              <a:t>simvastatin</a:t>
            </a:r>
            <a:r>
              <a:rPr lang="en-US" dirty="0" smtClean="0"/>
              <a:t> and </a:t>
            </a:r>
            <a:r>
              <a:rPr lang="en-US" dirty="0" err="1" smtClean="0"/>
              <a:t>atorvastatin</a:t>
            </a:r>
            <a:r>
              <a:rPr lang="en-US" dirty="0" smtClean="0"/>
              <a:t>, but this is likely to be a consequence of local prescribing patterns rather than an increase in problems with these particular drugs.</a:t>
            </a:r>
          </a:p>
          <a:p>
            <a:r>
              <a:rPr lang="en-US" dirty="0" smtClean="0"/>
              <a:t>The reasons as to why some </a:t>
            </a:r>
            <a:r>
              <a:rPr lang="en-US" dirty="0" err="1" smtClean="0"/>
              <a:t>statins</a:t>
            </a:r>
            <a:r>
              <a:rPr lang="en-US" dirty="0" smtClean="0"/>
              <a:t> should be tolerated when others are not remain speculative. Certainly, currently prescribed </a:t>
            </a:r>
            <a:r>
              <a:rPr lang="en-US" dirty="0" err="1" smtClean="0"/>
              <a:t>statins</a:t>
            </a:r>
            <a:r>
              <a:rPr lang="en-US" dirty="0" smtClean="0"/>
              <a:t> can differ in the rate of their metabolism, with </a:t>
            </a:r>
            <a:r>
              <a:rPr lang="en-US" dirty="0" err="1" smtClean="0"/>
              <a:t>atorvastatin</a:t>
            </a:r>
            <a:r>
              <a:rPr lang="en-US" dirty="0" smtClean="0"/>
              <a:t> and </a:t>
            </a:r>
            <a:r>
              <a:rPr lang="en-US" dirty="0" err="1" smtClean="0"/>
              <a:t>rosuvastatin</a:t>
            </a:r>
            <a:r>
              <a:rPr lang="en-US" dirty="0" smtClean="0"/>
              <a:t> having particularly long half-lives. Though all </a:t>
            </a:r>
            <a:r>
              <a:rPr lang="en-US" dirty="0" err="1" smtClean="0"/>
              <a:t>statins</a:t>
            </a:r>
            <a:r>
              <a:rPr lang="en-US" dirty="0" smtClean="0"/>
              <a:t> undergo significant liver metabolism their individual pathways vary. Whereas </a:t>
            </a:r>
            <a:r>
              <a:rPr lang="en-US" dirty="0" err="1" smtClean="0"/>
              <a:t>simvastatin</a:t>
            </a:r>
            <a:r>
              <a:rPr lang="en-US" dirty="0" smtClean="0"/>
              <a:t> and </a:t>
            </a:r>
            <a:r>
              <a:rPr lang="en-US" dirty="0" err="1" smtClean="0"/>
              <a:t>atorvastatin</a:t>
            </a:r>
            <a:r>
              <a:rPr lang="en-US" dirty="0" smtClean="0"/>
              <a:t> are mainly </a:t>
            </a:r>
            <a:r>
              <a:rPr lang="en-US" dirty="0" err="1" smtClean="0"/>
              <a:t>metabolised</a:t>
            </a:r>
            <a:r>
              <a:rPr lang="en-US" dirty="0" smtClean="0"/>
              <a:t> by the </a:t>
            </a:r>
            <a:r>
              <a:rPr lang="en-US" dirty="0" err="1" smtClean="0"/>
              <a:t>cytochrome</a:t>
            </a:r>
            <a:r>
              <a:rPr lang="en-US" dirty="0" smtClean="0"/>
              <a:t> P450 </a:t>
            </a:r>
            <a:r>
              <a:rPr lang="en-US" dirty="0" err="1" smtClean="0"/>
              <a:t>isoform</a:t>
            </a:r>
            <a:r>
              <a:rPr lang="en-US" dirty="0" smtClean="0"/>
              <a:t> CYP3A4, </a:t>
            </a:r>
            <a:r>
              <a:rPr lang="en-US" dirty="0" err="1" smtClean="0"/>
              <a:t>fluvastatin</a:t>
            </a:r>
            <a:r>
              <a:rPr lang="en-US" dirty="0" smtClean="0"/>
              <a:t> </a:t>
            </a:r>
            <a:r>
              <a:rPr lang="en-US" dirty="0" err="1" smtClean="0"/>
              <a:t>utilises</a:t>
            </a:r>
            <a:r>
              <a:rPr lang="en-US" dirty="0" smtClean="0"/>
              <a:t> the CYP2C9 </a:t>
            </a:r>
            <a:r>
              <a:rPr lang="en-US" dirty="0" err="1" smtClean="0"/>
              <a:t>isoform</a:t>
            </a:r>
            <a:r>
              <a:rPr lang="en-US" dirty="0" smtClean="0"/>
              <a:t>. </a:t>
            </a:r>
            <a:r>
              <a:rPr lang="en-US" dirty="0" err="1" smtClean="0"/>
              <a:t>Rosuvastatin</a:t>
            </a:r>
            <a:r>
              <a:rPr lang="en-US" dirty="0" smtClean="0"/>
              <a:t> is not extensively </a:t>
            </a:r>
            <a:r>
              <a:rPr lang="en-US" dirty="0" err="1" smtClean="0"/>
              <a:t>metabolised</a:t>
            </a:r>
            <a:r>
              <a:rPr lang="en-US" dirty="0" smtClean="0"/>
              <a:t> except for some interaction with the CYP2C9 enzyme and is largely excreted unchanged </a:t>
            </a:r>
            <a:r>
              <a:rPr lang="en-US" dirty="0" err="1" smtClean="0"/>
              <a:t>faecally</a:t>
            </a:r>
            <a:r>
              <a:rPr lang="en-US" dirty="0" smtClean="0"/>
              <a:t>. </a:t>
            </a:r>
            <a:r>
              <a:rPr lang="en-US" dirty="0" err="1" smtClean="0"/>
              <a:t>Pravastatin</a:t>
            </a:r>
            <a:r>
              <a:rPr lang="en-US" dirty="0" smtClean="0"/>
              <a:t> is unique since it is </a:t>
            </a:r>
            <a:r>
              <a:rPr lang="en-US" dirty="0" err="1" smtClean="0"/>
              <a:t>metabolised</a:t>
            </a:r>
            <a:r>
              <a:rPr lang="en-US" dirty="0" smtClean="0"/>
              <a:t> by hepatic pathways independent of the </a:t>
            </a:r>
            <a:r>
              <a:rPr lang="en-US" dirty="0" err="1" smtClean="0"/>
              <a:t>cytochromes</a:t>
            </a:r>
            <a:r>
              <a:rPr lang="en-US" dirty="0" smtClean="0"/>
              <a:t> and has significant renal excretion. Some </a:t>
            </a:r>
            <a:r>
              <a:rPr lang="en-US" dirty="0" err="1" smtClean="0"/>
              <a:t>statins</a:t>
            </a:r>
            <a:r>
              <a:rPr lang="en-US" dirty="0" smtClean="0"/>
              <a:t>, such as </a:t>
            </a:r>
            <a:r>
              <a:rPr lang="en-US" dirty="0" err="1" smtClean="0"/>
              <a:t>pravastatin</a:t>
            </a:r>
            <a:r>
              <a:rPr lang="en-US" dirty="0" smtClean="0"/>
              <a:t> and </a:t>
            </a:r>
            <a:r>
              <a:rPr lang="en-US" dirty="0" err="1" smtClean="0"/>
              <a:t>rosuvastatin</a:t>
            </a:r>
            <a:r>
              <a:rPr lang="en-US" dirty="0" smtClean="0"/>
              <a:t>, are structurally much more hydrophilic than others so may differ in crossing cell membranes and the blood-brain barrier.</a:t>
            </a:r>
            <a:r>
              <a:rPr lang="en-US" baseline="30000" dirty="0" smtClean="0"/>
              <a:t>[5]</a:t>
            </a:r>
            <a:r>
              <a:rPr lang="en-US" dirty="0" smtClean="0"/>
              <a:t> It is of interest that the two </a:t>
            </a:r>
            <a:r>
              <a:rPr lang="en-US" dirty="0" err="1" smtClean="0"/>
              <a:t>statins</a:t>
            </a:r>
            <a:r>
              <a:rPr lang="en-US" dirty="0" smtClean="0"/>
              <a:t> that were most frequently tolerated in this study were those which are water soluble, although the number of patients involved were too small to be able to establish these as the drugs of choice in statin-intolerant patients.</a:t>
            </a:r>
          </a:p>
          <a:p>
            <a:r>
              <a:rPr lang="en-US" dirty="0" smtClean="0"/>
              <a:t>In conclusion, this retrospective study supports the trial of alternative </a:t>
            </a:r>
            <a:r>
              <a:rPr lang="en-US" dirty="0" err="1" smtClean="0"/>
              <a:t>statins</a:t>
            </a:r>
            <a:r>
              <a:rPr lang="en-US" dirty="0" smtClean="0"/>
              <a:t> in patients presenting with initial intolerance due to non-severe adverse effects. Future studies may be able to identify the statin(s) of choice for this growing group of patients.</a:t>
            </a:r>
          </a:p>
          <a:p>
            <a:endParaRPr lang="en-US" dirty="0" smtClean="0"/>
          </a:p>
          <a:p>
            <a:r>
              <a:rPr lang="en-US" i="1" dirty="0">
                <a:latin typeface="Times New Roman" pitchFamily="18" charset="0"/>
              </a:rPr>
              <a:t>2. </a:t>
            </a:r>
            <a:r>
              <a:rPr lang="en-US" u="sng" dirty="0">
                <a:latin typeface="Times New Roman" pitchFamily="18" charset="0"/>
              </a:rPr>
              <a:t>Prevalence of Musculoskeletal Pain and Statin Use Catherine </a:t>
            </a:r>
            <a:r>
              <a:rPr lang="en-US" u="sng" dirty="0" err="1">
                <a:latin typeface="Times New Roman" pitchFamily="18" charset="0"/>
              </a:rPr>
              <a:t>Buettner</a:t>
            </a:r>
            <a:r>
              <a:rPr lang="sv-SE" u="sng" dirty="0">
                <a:latin typeface="Times New Roman" pitchFamily="18" charset="0"/>
              </a:rPr>
              <a:t>J Gen Intern Med 2008;23(8):1182–6</a:t>
            </a:r>
          </a:p>
          <a:p>
            <a:r>
              <a:rPr lang="en-US" dirty="0">
                <a:latin typeface="Times New Roman" pitchFamily="18" charset="0"/>
              </a:rPr>
              <a:t>METHODS: Cross-sectional analysis using data from the National Health and Nutrition Examination Survey (NHANES) 1999–2002. Participants were 3,580 adults</a:t>
            </a:r>
          </a:p>
          <a:p>
            <a:r>
              <a:rPr lang="en-US" dirty="0">
                <a:latin typeface="Times New Roman" pitchFamily="18" charset="0"/>
              </a:rPr>
              <a:t>≥40 years without arthritis who were interviewed at home and examined in a mobile examination center. Participants were asked about </a:t>
            </a:r>
            <a:r>
              <a:rPr lang="en-US" dirty="0" err="1">
                <a:latin typeface="Times New Roman" pitchFamily="18" charset="0"/>
              </a:rPr>
              <a:t>sociodemographic</a:t>
            </a:r>
            <a:r>
              <a:rPr lang="en-US" dirty="0">
                <a:latin typeface="Times New Roman" pitchFamily="18" charset="0"/>
              </a:rPr>
              <a:t> characteristics,</a:t>
            </a:r>
          </a:p>
          <a:p>
            <a:r>
              <a:rPr lang="en-US" dirty="0">
                <a:latin typeface="Times New Roman" pitchFamily="18" charset="0"/>
              </a:rPr>
              <a:t>health conditions, medication use, and musculoskeletal pain. Height, weight, blood pressure, ankle brachial index, and cholesterol were measured.</a:t>
            </a:r>
          </a:p>
          <a:p>
            <a:endParaRPr lang="en-US" dirty="0">
              <a:latin typeface="Times New Roman" pitchFamily="18" charset="0"/>
            </a:endParaRPr>
          </a:p>
          <a:p>
            <a:r>
              <a:rPr lang="en-US" dirty="0">
                <a:latin typeface="Times New Roman" pitchFamily="18" charset="0"/>
              </a:rPr>
              <a:t>MEASUREMENTS AND MAIN </a:t>
            </a:r>
            <a:r>
              <a:rPr lang="en-US" b="1" dirty="0">
                <a:latin typeface="Times New Roman" pitchFamily="18" charset="0"/>
              </a:rPr>
              <a:t>RESULTS</a:t>
            </a:r>
            <a:r>
              <a:rPr lang="en-US" dirty="0">
                <a:latin typeface="Times New Roman" pitchFamily="18" charset="0"/>
              </a:rPr>
              <a:t>: Prevalence and adjusted odds ratios (OR) of any musculoskeletal pain and musculoskeletal pain in 4 different anatomical</a:t>
            </a:r>
          </a:p>
          <a:p>
            <a:r>
              <a:rPr lang="en-US" dirty="0">
                <a:latin typeface="Times New Roman" pitchFamily="18" charset="0"/>
              </a:rPr>
              <a:t>regions (neck/upper back, upper extremities, lower back, and lower extremities) by statin use during the last 30 days. Among statin users (n=402), </a:t>
            </a:r>
            <a:r>
              <a:rPr lang="en-US" u="sng" dirty="0">
                <a:latin typeface="Times New Roman" pitchFamily="18" charset="0"/>
              </a:rPr>
              <a:t>22.0% </a:t>
            </a:r>
            <a:r>
              <a:rPr lang="en-US" dirty="0">
                <a:latin typeface="Times New Roman" pitchFamily="18" charset="0"/>
              </a:rPr>
              <a:t>(95%</a:t>
            </a:r>
          </a:p>
          <a:p>
            <a:r>
              <a:rPr lang="en-US" dirty="0">
                <a:latin typeface="Times New Roman" pitchFamily="18" charset="0"/>
              </a:rPr>
              <a:t>CI 18.0–26.7%) </a:t>
            </a:r>
            <a:r>
              <a:rPr lang="en-US" u="sng" dirty="0">
                <a:latin typeface="Times New Roman" pitchFamily="18" charset="0"/>
              </a:rPr>
              <a:t>reported musculoskeletal pain in at least 1 anatomical region during the last 30 days</a:t>
            </a:r>
            <a:r>
              <a:rPr lang="en-US" dirty="0">
                <a:latin typeface="Times New Roman" pitchFamily="18" charset="0"/>
              </a:rPr>
              <a:t>, compared with 16.7% (95%CI 15.1–18.4%) of those who did not use</a:t>
            </a:r>
          </a:p>
          <a:p>
            <a:r>
              <a:rPr lang="en-US" dirty="0">
                <a:latin typeface="Times New Roman" pitchFamily="18" charset="0"/>
              </a:rPr>
              <a:t>a statin. Compared to persons who did not use </a:t>
            </a:r>
            <a:r>
              <a:rPr lang="en-US" dirty="0" err="1">
                <a:latin typeface="Times New Roman" pitchFamily="18" charset="0"/>
              </a:rPr>
              <a:t>statins</a:t>
            </a:r>
            <a:r>
              <a:rPr lang="en-US" dirty="0">
                <a:latin typeface="Times New Roman" pitchFamily="18" charset="0"/>
              </a:rPr>
              <a:t>, those who used </a:t>
            </a:r>
            <a:r>
              <a:rPr lang="en-US" dirty="0" err="1">
                <a:latin typeface="Times New Roman" pitchFamily="18" charset="0"/>
              </a:rPr>
              <a:t>statins</a:t>
            </a:r>
            <a:r>
              <a:rPr lang="en-US" dirty="0">
                <a:latin typeface="Times New Roman" pitchFamily="18" charset="0"/>
              </a:rPr>
              <a:t> had multivariable-adjusted odds ratios (95%CI; p value) of </a:t>
            </a:r>
            <a:r>
              <a:rPr lang="en-US" u="sng" dirty="0">
                <a:latin typeface="Times New Roman" pitchFamily="18" charset="0"/>
              </a:rPr>
              <a:t>1.50</a:t>
            </a:r>
            <a:r>
              <a:rPr lang="en-US" dirty="0">
                <a:latin typeface="Times New Roman" pitchFamily="18" charset="0"/>
              </a:rPr>
              <a:t> (1.07–2.11; p=.01) for any</a:t>
            </a:r>
          </a:p>
          <a:p>
            <a:r>
              <a:rPr lang="en-US" dirty="0">
                <a:latin typeface="Times New Roman" pitchFamily="18" charset="0"/>
              </a:rPr>
              <a:t>musculoskeletal pain, 1.59 (1.04–2.44, p=.03) for lower back pain, and1.50 (1.02–2.22, p=.03) for lower extremity</a:t>
            </a:r>
          </a:p>
          <a:p>
            <a:r>
              <a:rPr lang="en-US" dirty="0">
                <a:latin typeface="Times New Roman" pitchFamily="18" charset="0"/>
              </a:rPr>
              <a:t>Pain. </a:t>
            </a:r>
            <a:r>
              <a:rPr lang="en-US" b="1" dirty="0">
                <a:latin typeface="Times New Roman" pitchFamily="18" charset="0"/>
              </a:rPr>
              <a:t>CONCLUSION</a:t>
            </a:r>
            <a:r>
              <a:rPr lang="en-US" dirty="0">
                <a:latin typeface="Times New Roman" pitchFamily="18" charset="0"/>
              </a:rPr>
              <a:t>: Musculoskeletal pain is common in adults ≥40 years without arthritis. In this nationally</a:t>
            </a:r>
          </a:p>
          <a:p>
            <a:r>
              <a:rPr lang="en-US" dirty="0">
                <a:latin typeface="Times New Roman" pitchFamily="18" charset="0"/>
              </a:rPr>
              <a:t>representative sample, statin users were significantly more likely to report musculoskeletal pain.</a:t>
            </a:r>
          </a:p>
          <a:p>
            <a:endParaRPr lang="en-US" dirty="0">
              <a:latin typeface="Times New Roman" pitchFamily="18" charset="0"/>
            </a:endParaRPr>
          </a:p>
          <a:p>
            <a:r>
              <a:rPr lang="en-US" u="sng" dirty="0">
                <a:latin typeface="Times New Roman" pitchFamily="18" charset="0"/>
              </a:rPr>
              <a:t>COMMENT</a:t>
            </a:r>
            <a:r>
              <a:rPr lang="en-US" dirty="0">
                <a:latin typeface="Times New Roman" pitchFamily="18" charset="0"/>
              </a:rPr>
              <a:t>: Using the NHANES-supplied sample weights, we estimate that </a:t>
            </a:r>
            <a:r>
              <a:rPr lang="en-US" u="sng" dirty="0">
                <a:latin typeface="Times New Roman" pitchFamily="18" charset="0"/>
              </a:rPr>
              <a:t>8.2 million individuals ≥ 40 years of age</a:t>
            </a:r>
          </a:p>
          <a:p>
            <a:r>
              <a:rPr lang="en-US" dirty="0">
                <a:latin typeface="Times New Roman" pitchFamily="18" charset="0"/>
              </a:rPr>
              <a:t>use </a:t>
            </a:r>
            <a:r>
              <a:rPr lang="en-US" dirty="0" err="1">
                <a:latin typeface="Times New Roman" pitchFamily="18" charset="0"/>
              </a:rPr>
              <a:t>statins</a:t>
            </a:r>
            <a:r>
              <a:rPr lang="en-US" dirty="0">
                <a:latin typeface="Times New Roman" pitchFamily="18" charset="0"/>
              </a:rPr>
              <a:t> in the United States.   Of these, 22% (representing 1.8 million people) report musculoskeletal pain in at least 1 anatomical region and 11% (representing 0.9 million people) report lower extremity pain in the last month. Based on the observed differences in the prevalence of pain according to</a:t>
            </a:r>
          </a:p>
          <a:p>
            <a:r>
              <a:rPr lang="en-US" dirty="0">
                <a:latin typeface="Times New Roman" pitchFamily="18" charset="0"/>
              </a:rPr>
              <a:t>statin use (22% among statin users compared to 16.7% among non-statin users), we estimate that nearly 25% of cases of</a:t>
            </a:r>
          </a:p>
          <a:p>
            <a:r>
              <a:rPr lang="en-US" dirty="0">
                <a:latin typeface="Times New Roman" pitchFamily="18" charset="0"/>
              </a:rPr>
              <a:t>musculoskeletal pain at any region among statin users (corresponding to 450,000 individuals) appear to be associated</a:t>
            </a:r>
          </a:p>
          <a:p>
            <a:r>
              <a:rPr lang="en-US" dirty="0">
                <a:latin typeface="Times New Roman" pitchFamily="18" charset="0"/>
              </a:rPr>
              <a:t>with statin use. Likewise, we estimate that </a:t>
            </a:r>
            <a:r>
              <a:rPr lang="en-US" dirty="0" err="1">
                <a:latin typeface="Times New Roman" pitchFamily="18" charset="0"/>
              </a:rPr>
              <a:t>statins</a:t>
            </a:r>
            <a:r>
              <a:rPr lang="en-US" dirty="0">
                <a:latin typeface="Times New Roman" pitchFamily="18" charset="0"/>
              </a:rPr>
              <a:t> could account for approximately 45% of cases of lower extremity</a:t>
            </a:r>
          </a:p>
          <a:p>
            <a:r>
              <a:rPr lang="en-US" dirty="0">
                <a:latin typeface="Times New Roman" pitchFamily="18" charset="0"/>
              </a:rPr>
              <a:t>pain among statin users.</a:t>
            </a:r>
          </a:p>
          <a:p>
            <a:endParaRPr lang="en-US" u="sng" dirty="0">
              <a:latin typeface="Times New Roman" pitchFamily="18" charset="0"/>
            </a:endParaRPr>
          </a:p>
          <a:p>
            <a:r>
              <a:rPr lang="en-US" u="sng" dirty="0">
                <a:latin typeface="Times New Roman" pitchFamily="18" charset="0"/>
              </a:rPr>
              <a:t>3. </a:t>
            </a:r>
            <a:r>
              <a:rPr lang="en-US" b="0" u="sng" dirty="0" smtClean="0"/>
              <a:t>Statin Adverse Effects: A Review of the Literature and Evidence for a Mitochondrial Mechanism Beatrice A. </a:t>
            </a:r>
            <a:r>
              <a:rPr lang="en-US" b="0" u="sng" dirty="0" err="1" smtClean="0"/>
              <a:t>Golomb</a:t>
            </a:r>
            <a:r>
              <a:rPr lang="en-US" b="0" u="sng" dirty="0" smtClean="0"/>
              <a:t>; Marcella A. Evans.</a:t>
            </a:r>
            <a:r>
              <a:rPr lang="en-US" dirty="0" smtClean="0"/>
              <a:t> Am J </a:t>
            </a:r>
            <a:r>
              <a:rPr lang="en-US" dirty="0" err="1" smtClean="0"/>
              <a:t>Cardiovasc</a:t>
            </a:r>
            <a:r>
              <a:rPr lang="en-US" dirty="0" smtClean="0"/>
              <a:t> Drugs. 2008;8(6):373-418. </a:t>
            </a:r>
          </a:p>
          <a:p>
            <a:r>
              <a:rPr lang="en-US" b="1" dirty="0" smtClean="0"/>
              <a:t>Abstract</a:t>
            </a:r>
          </a:p>
          <a:p>
            <a:r>
              <a:rPr lang="en-US" dirty="0" smtClean="0"/>
              <a:t>HMG-</a:t>
            </a:r>
            <a:r>
              <a:rPr lang="en-US" dirty="0" err="1" smtClean="0"/>
              <a:t>CoA</a:t>
            </a:r>
            <a:r>
              <a:rPr lang="en-US" dirty="0" smtClean="0"/>
              <a:t> </a:t>
            </a:r>
            <a:r>
              <a:rPr lang="en-US" dirty="0" err="1" smtClean="0"/>
              <a:t>reductase</a:t>
            </a:r>
            <a:r>
              <a:rPr lang="en-US" dirty="0" smtClean="0"/>
              <a:t> inhibitors (</a:t>
            </a:r>
            <a:r>
              <a:rPr lang="en-US" dirty="0" err="1" smtClean="0"/>
              <a:t>statins</a:t>
            </a:r>
            <a:r>
              <a:rPr lang="en-US" dirty="0" smtClean="0"/>
              <a:t>) are a widely used class of drug, and like all medications, have potential for adverse effects (AEs). Here we review the statin AE literature, first focusing on muscle AEs as the most reported problem both in the literature and by patients. Evidence regarding the statin muscle AE mechanism, dose effect, drug interactions, and genetic predisposition is examined. We hypothesize, and provide evidence, that the demonstrated mitochondrial mechanisms for muscle AEs have implications to other </a:t>
            </a:r>
            <a:r>
              <a:rPr lang="en-US" dirty="0" err="1" smtClean="0"/>
              <a:t>nonmuscle</a:t>
            </a:r>
            <a:r>
              <a:rPr lang="en-US" dirty="0" smtClean="0"/>
              <a:t> AEs in patients treated with </a:t>
            </a:r>
            <a:r>
              <a:rPr lang="en-US" dirty="0" err="1" smtClean="0"/>
              <a:t>statins</a:t>
            </a:r>
            <a:r>
              <a:rPr lang="en-US" dirty="0" smtClean="0"/>
              <a:t>. In meta-analyses of randomized controlled trials (RCTs), muscle AEs are more frequent with </a:t>
            </a:r>
            <a:r>
              <a:rPr lang="en-US" dirty="0" err="1" smtClean="0"/>
              <a:t>statins</a:t>
            </a:r>
            <a:r>
              <a:rPr lang="en-US" dirty="0" smtClean="0"/>
              <a:t> than with placebo. A number of manifestations of muscle AEs have been reported, with </a:t>
            </a:r>
            <a:r>
              <a:rPr lang="en-US" dirty="0" err="1" smtClean="0"/>
              <a:t>rhabdomyolysis</a:t>
            </a:r>
            <a:r>
              <a:rPr lang="en-US" dirty="0" smtClean="0"/>
              <a:t> the most feared. AEs are dose dependent, and risk is amplified by drug interactions that functionally increase statin potency, often through inhibition of the </a:t>
            </a:r>
            <a:r>
              <a:rPr lang="en-US" dirty="0" err="1" smtClean="0"/>
              <a:t>cytochrome</a:t>
            </a:r>
            <a:r>
              <a:rPr lang="en-US" dirty="0" smtClean="0"/>
              <a:t> P450 3A4 system. An array of additional risk factors for statin AEs are those that amplify (or reflect) mitochondrial or metabolic vulnerability, such as metabolic syndrome factors, thyroid disease, and genetic mutations linked to mitochondrial dysfunction. Converging evidence supports a mitochondrial foundation for muscle AEs associated with </a:t>
            </a:r>
            <a:r>
              <a:rPr lang="en-US" dirty="0" err="1" smtClean="0"/>
              <a:t>statins</a:t>
            </a:r>
            <a:r>
              <a:rPr lang="en-US" dirty="0" smtClean="0"/>
              <a:t>, and both theoretical and empirical considerations suggest that mitochondrial dysfunction may also underlie many </a:t>
            </a:r>
            <a:r>
              <a:rPr lang="en-US" dirty="0" err="1" smtClean="0"/>
              <a:t>nonmuscle</a:t>
            </a:r>
            <a:r>
              <a:rPr lang="en-US" dirty="0" smtClean="0"/>
              <a:t> statin AEs. Evidence from RCTs and studies of other designs indicates existence of additional statin-associated AEs, such as cognitive loss, neuropathy, pancreatic and hepatic dysfunction, and sexual dysfunction. Physician awareness of statin AEs is reportedly low even for the AEs most widely reported by patients. Awareness and vigilance for AEs should be maintained to enable informed treatment decisions, treatment modification if appropriate, improved quality of patient care, and reduced patient morbidity.</a:t>
            </a:r>
          </a:p>
          <a:p>
            <a:endParaRPr lang="en-US" dirty="0" smtClean="0"/>
          </a:p>
          <a:p>
            <a:r>
              <a:rPr lang="en-US" i="0" u="sng" dirty="0" smtClean="0"/>
              <a:t>4. </a:t>
            </a:r>
            <a:r>
              <a:rPr lang="en-US" i="0" u="sng" dirty="0" err="1" smtClean="0"/>
              <a:t>Bruckert</a:t>
            </a:r>
            <a:r>
              <a:rPr lang="en-US" i="0" u="sng" dirty="0" smtClean="0"/>
              <a:t> E. </a:t>
            </a:r>
            <a:r>
              <a:rPr lang="en-US" b="0" u="sng" dirty="0" smtClean="0"/>
              <a:t>Mild to Moderate Muscular Symptoms with High-Dosage Statin Therapy in </a:t>
            </a:r>
            <a:r>
              <a:rPr lang="en-US" b="0" u="sng" dirty="0" err="1" smtClean="0"/>
              <a:t>Hyperlipidemic</a:t>
            </a:r>
            <a:r>
              <a:rPr lang="en-US" b="0" u="sng" dirty="0" smtClean="0"/>
              <a:t> Patients —The PRIMO Study.</a:t>
            </a:r>
            <a:r>
              <a:rPr lang="en-US" b="0" u="sng" baseline="0" dirty="0" smtClean="0"/>
              <a:t>  Cardiovascular Drugs &amp; Therapy 2005;19:403.  </a:t>
            </a:r>
            <a:r>
              <a:rPr lang="en-US" b="0" u="none" baseline="0" dirty="0" smtClean="0"/>
              <a:t>(Paris)</a:t>
            </a:r>
          </a:p>
          <a:p>
            <a:r>
              <a:rPr lang="en-US" i="1" dirty="0" smtClean="0"/>
              <a:t>Objectives</a:t>
            </a:r>
            <a:r>
              <a:rPr lang="en-US" dirty="0" smtClean="0"/>
              <a:t>: To characterize the risk factors, rate of occurrence, onset, nature and impact of mild to moderate muscular symptoms with high-dosage HMG-</a:t>
            </a:r>
            <a:r>
              <a:rPr lang="en-US" dirty="0" err="1" smtClean="0"/>
              <a:t>CoA</a:t>
            </a:r>
            <a:r>
              <a:rPr lang="en-US" dirty="0" smtClean="0"/>
              <a:t> </a:t>
            </a:r>
            <a:r>
              <a:rPr lang="en-US" dirty="0" err="1" smtClean="0"/>
              <a:t>reductase</a:t>
            </a:r>
            <a:r>
              <a:rPr lang="en-US" dirty="0" smtClean="0"/>
              <a:t> inhibitor (statin) therapy in general practice. </a:t>
            </a:r>
            <a:r>
              <a:rPr lang="en-US" i="1" dirty="0" smtClean="0"/>
              <a:t>Methods</a:t>
            </a:r>
            <a:r>
              <a:rPr lang="en-US" dirty="0" smtClean="0"/>
              <a:t>: The </a:t>
            </a:r>
            <a:r>
              <a:rPr lang="en-US" dirty="0" err="1" smtClean="0"/>
              <a:t>Prédiction</a:t>
            </a:r>
            <a:r>
              <a:rPr lang="en-US" dirty="0" smtClean="0"/>
              <a:t> du </a:t>
            </a:r>
            <a:r>
              <a:rPr lang="en-US" dirty="0" err="1" smtClean="0"/>
              <a:t>Risque</a:t>
            </a:r>
            <a:r>
              <a:rPr lang="en-US" dirty="0" smtClean="0"/>
              <a:t> </a:t>
            </a:r>
            <a:r>
              <a:rPr lang="en-US" dirty="0" err="1" smtClean="0"/>
              <a:t>Musculaire</a:t>
            </a:r>
            <a:r>
              <a:rPr lang="en-US" dirty="0" smtClean="0"/>
              <a:t> en </a:t>
            </a:r>
            <a:r>
              <a:rPr lang="en-US" dirty="0" err="1" smtClean="0"/>
              <a:t>Observationnel</a:t>
            </a:r>
            <a:r>
              <a:rPr lang="en-US" dirty="0" smtClean="0"/>
              <a:t> (Prediction of Muscular Risk in Observational conditions, PRIMO) survey was an observational study of muscular symptoms in an unselected population of 7924 </a:t>
            </a:r>
            <a:r>
              <a:rPr lang="en-US" dirty="0" err="1" smtClean="0"/>
              <a:t>hyperlipidemic</a:t>
            </a:r>
            <a:r>
              <a:rPr lang="en-US" dirty="0" smtClean="0"/>
              <a:t> patients receiving high-dosage statin therapy in a usual care, outpatient setting in France. Information on patient demographics, treatment history and muscular symptoms was obtained by question-</a:t>
            </a:r>
            <a:r>
              <a:rPr lang="en-US" dirty="0" err="1" smtClean="0"/>
              <a:t>naires</a:t>
            </a:r>
            <a:r>
              <a:rPr lang="en-US" dirty="0" smtClean="0"/>
              <a:t>. </a:t>
            </a:r>
          </a:p>
          <a:p>
            <a:r>
              <a:rPr lang="en-US" i="1" dirty="0" smtClean="0"/>
              <a:t>Results</a:t>
            </a:r>
            <a:r>
              <a:rPr lang="en-US" dirty="0" smtClean="0"/>
              <a:t>: Multivariate analysis revealed the strongest predictors for muscular symptoms to be a personal history of muscle pain during lipid-lowering therapy (odds ratio, OR, 10.12, 95% CI 8.23–12.45; </a:t>
            </a:r>
            <a:r>
              <a:rPr lang="en-US" i="1" dirty="0" smtClean="0"/>
              <a:t>P</a:t>
            </a:r>
            <a:r>
              <a:rPr lang="en-US" dirty="0" smtClean="0"/>
              <a:t> &lt; 0.0001), unexplained cramps (OR 4.14; 95% CI 3.46–4.95; </a:t>
            </a:r>
            <a:r>
              <a:rPr lang="en-US" i="1" dirty="0" smtClean="0"/>
              <a:t>P</a:t>
            </a:r>
            <a:r>
              <a:rPr lang="en-US" dirty="0" smtClean="0"/>
              <a:t> &lt; 0.0001) and a history of </a:t>
            </a:r>
            <a:r>
              <a:rPr lang="en-US" dirty="0" err="1" smtClean="0"/>
              <a:t>creatine</a:t>
            </a:r>
            <a:r>
              <a:rPr lang="en-US" dirty="0" smtClean="0"/>
              <a:t> </a:t>
            </a:r>
            <a:r>
              <a:rPr lang="en-US" dirty="0" err="1" smtClean="0"/>
              <a:t>kinase</a:t>
            </a:r>
            <a:r>
              <a:rPr lang="en-US" dirty="0" smtClean="0"/>
              <a:t> (CK) elevation (OR 2.04; 95% CI 1.55–2.68; </a:t>
            </a:r>
            <a:r>
              <a:rPr lang="en-US" i="1" dirty="0" smtClean="0"/>
              <a:t>P</a:t>
            </a:r>
            <a:r>
              <a:rPr lang="en-US" dirty="0" smtClean="0"/>
              <a:t> &lt; 0.0001). Overall, muscular symptoms were reported by 832 patients (10.5%), with a median time of onset of 1 month following initiation of statin therapy. Muscular pain prevented even moderate exertion during everyday activities in 315 patients (38%), while 31 (4%) were confined to bed or unable to work. </a:t>
            </a:r>
            <a:r>
              <a:rPr lang="en-US" dirty="0" err="1" smtClean="0"/>
              <a:t>Fluvastatin</a:t>
            </a:r>
            <a:r>
              <a:rPr lang="en-US" dirty="0" smtClean="0"/>
              <a:t> XL was associated with the lowest rate of muscular symptoms (5.1%) among individual </a:t>
            </a:r>
            <a:r>
              <a:rPr lang="en-US" dirty="0" err="1" smtClean="0"/>
              <a:t>statins</a:t>
            </a:r>
            <a:r>
              <a:rPr lang="en-US" dirty="0" smtClean="0"/>
              <a:t>. </a:t>
            </a:r>
          </a:p>
          <a:p>
            <a:endParaRPr lang="en-US" b="0" i="0" u="sng" dirty="0" smtClean="0"/>
          </a:p>
          <a:p>
            <a:pPr defTabSz="898307" eaLnBrk="0" fontAlgn="base" hangingPunct="0">
              <a:spcBef>
                <a:spcPct val="30000"/>
              </a:spcBef>
              <a:spcAft>
                <a:spcPct val="0"/>
              </a:spcAft>
              <a:defRPr/>
            </a:pPr>
            <a:r>
              <a:rPr lang="en-US" dirty="0" smtClean="0"/>
              <a:t>PRIMO demonstrated that mild to moderate muscular symptoms with high-dosage statin therapy may be more common and exert a greater impact on everyday lives than previously thought. Knowledge of the risk factors for muscular symptoms will allow identification and improved management of high-risk patients. The risk of muscular symptoms with </a:t>
            </a:r>
            <a:r>
              <a:rPr lang="en-US" dirty="0" err="1" smtClean="0"/>
              <a:t>fluvastatin</a:t>
            </a:r>
            <a:r>
              <a:rPr lang="en-US" dirty="0" smtClean="0"/>
              <a:t> XL treatment may be lower than with high dosages of other </a:t>
            </a:r>
            <a:r>
              <a:rPr lang="en-US" dirty="0" err="1" smtClean="0"/>
              <a:t>statins</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38418C1F-59F4-44AA-8A47-C2801C5DC2E2}" type="slidenum">
              <a:rPr lang="en-US" smtClean="0"/>
              <a:pPr>
                <a:defRPr/>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u="sng" dirty="0" smtClean="0"/>
              <a:t>4. </a:t>
            </a:r>
            <a:r>
              <a:rPr lang="en-US" i="0" u="sng" dirty="0" err="1" smtClean="0"/>
              <a:t>Bruckert</a:t>
            </a:r>
            <a:r>
              <a:rPr lang="en-US" i="0" u="sng" dirty="0" smtClean="0"/>
              <a:t> E. </a:t>
            </a:r>
            <a:r>
              <a:rPr lang="en-US" b="0" u="sng" dirty="0" smtClean="0"/>
              <a:t>Mild to Moderate Muscular Symptoms with High-Dosage Statin Therapy in </a:t>
            </a:r>
            <a:r>
              <a:rPr lang="en-US" b="0" u="sng" dirty="0" err="1" smtClean="0"/>
              <a:t>Hyperlipidemic</a:t>
            </a:r>
            <a:r>
              <a:rPr lang="en-US" b="0" u="sng" dirty="0" smtClean="0"/>
              <a:t> Patients —The PRIMO Study.</a:t>
            </a:r>
            <a:r>
              <a:rPr lang="en-US" b="0" u="sng" baseline="0" dirty="0" smtClean="0"/>
              <a:t>  Cardiovascular Drugs &amp; Therapy 2005;19:403.  </a:t>
            </a:r>
            <a:r>
              <a:rPr lang="en-US" b="0" u="none" baseline="0" dirty="0" smtClean="0"/>
              <a:t>(Paris)</a:t>
            </a:r>
          </a:p>
          <a:p>
            <a:r>
              <a:rPr lang="en-US" i="1" dirty="0" smtClean="0"/>
              <a:t>Objectives</a:t>
            </a:r>
            <a:r>
              <a:rPr lang="en-US" dirty="0" smtClean="0"/>
              <a:t>: To characterize the risk factors, rate of occurrence, onset, nature and impact of mild to moderate muscular symptoms with high-dosage HMG-</a:t>
            </a:r>
            <a:r>
              <a:rPr lang="en-US" dirty="0" err="1" smtClean="0"/>
              <a:t>CoA</a:t>
            </a:r>
            <a:r>
              <a:rPr lang="en-US" dirty="0" smtClean="0"/>
              <a:t> </a:t>
            </a:r>
            <a:r>
              <a:rPr lang="en-US" dirty="0" err="1" smtClean="0"/>
              <a:t>reductase</a:t>
            </a:r>
            <a:r>
              <a:rPr lang="en-US" dirty="0" smtClean="0"/>
              <a:t> inhibitor (statin) therapy in general practice. </a:t>
            </a:r>
            <a:r>
              <a:rPr lang="en-US" i="1" dirty="0" smtClean="0"/>
              <a:t>Methods</a:t>
            </a:r>
            <a:r>
              <a:rPr lang="en-US" dirty="0" smtClean="0"/>
              <a:t>: The </a:t>
            </a:r>
            <a:r>
              <a:rPr lang="en-US" dirty="0" err="1" smtClean="0"/>
              <a:t>Prédiction</a:t>
            </a:r>
            <a:r>
              <a:rPr lang="en-US" dirty="0" smtClean="0"/>
              <a:t> du </a:t>
            </a:r>
            <a:r>
              <a:rPr lang="en-US" dirty="0" err="1" smtClean="0"/>
              <a:t>Risque</a:t>
            </a:r>
            <a:r>
              <a:rPr lang="en-US" dirty="0" smtClean="0"/>
              <a:t> </a:t>
            </a:r>
            <a:r>
              <a:rPr lang="en-US" dirty="0" err="1" smtClean="0"/>
              <a:t>Musculaire</a:t>
            </a:r>
            <a:r>
              <a:rPr lang="en-US" dirty="0" smtClean="0"/>
              <a:t> en </a:t>
            </a:r>
            <a:r>
              <a:rPr lang="en-US" dirty="0" err="1" smtClean="0"/>
              <a:t>Observationnel</a:t>
            </a:r>
            <a:r>
              <a:rPr lang="en-US" dirty="0" smtClean="0"/>
              <a:t> (Prediction of Muscular Risk in Observational conditions, PRIMO) survey was an observational study of muscular symptoms in an unselected population of </a:t>
            </a:r>
            <a:r>
              <a:rPr lang="en-US" b="1" dirty="0" smtClean="0"/>
              <a:t>7924 </a:t>
            </a:r>
            <a:r>
              <a:rPr lang="en-US" b="1" dirty="0" err="1" smtClean="0"/>
              <a:t>hyperlipidemic</a:t>
            </a:r>
            <a:r>
              <a:rPr lang="en-US" b="1" dirty="0" smtClean="0"/>
              <a:t> patients </a:t>
            </a:r>
            <a:r>
              <a:rPr lang="en-US" dirty="0" smtClean="0"/>
              <a:t>receiving high-dosage statin therapy in a usual care, outpatient setting in France. Information on patient demographics, treatment history and muscular symptoms was obtained by question-</a:t>
            </a:r>
            <a:r>
              <a:rPr lang="en-US" dirty="0" err="1" smtClean="0"/>
              <a:t>naires</a:t>
            </a:r>
            <a:r>
              <a:rPr lang="en-US" dirty="0" smtClean="0"/>
              <a:t>. </a:t>
            </a:r>
          </a:p>
          <a:p>
            <a:r>
              <a:rPr lang="en-US" i="1" dirty="0" smtClean="0"/>
              <a:t>Results</a:t>
            </a:r>
            <a:r>
              <a:rPr lang="en-US" dirty="0" smtClean="0"/>
              <a:t>: Multivariate analysis revealed the strongest predictors for muscular symptoms to be a personal history of muscle pain during lipid-lowering therapy (odds ratio, OR, 10.12, 95% CI 8.23–12.45; </a:t>
            </a:r>
            <a:r>
              <a:rPr lang="en-US" i="1" dirty="0" smtClean="0"/>
              <a:t>P</a:t>
            </a:r>
            <a:r>
              <a:rPr lang="en-US" dirty="0" smtClean="0"/>
              <a:t> &lt; 0.0001), unexplained cramps (OR 4.14; 95% CI 3.46–4.95; </a:t>
            </a:r>
            <a:r>
              <a:rPr lang="en-US" i="1" dirty="0" smtClean="0"/>
              <a:t>P</a:t>
            </a:r>
            <a:r>
              <a:rPr lang="en-US" dirty="0" smtClean="0"/>
              <a:t> &lt; 0.0001) and a history of </a:t>
            </a:r>
            <a:r>
              <a:rPr lang="en-US" dirty="0" err="1" smtClean="0"/>
              <a:t>creatine</a:t>
            </a:r>
            <a:r>
              <a:rPr lang="en-US" dirty="0" smtClean="0"/>
              <a:t> </a:t>
            </a:r>
            <a:r>
              <a:rPr lang="en-US" dirty="0" err="1" smtClean="0"/>
              <a:t>kinase</a:t>
            </a:r>
            <a:r>
              <a:rPr lang="en-US" dirty="0" smtClean="0"/>
              <a:t> (CK) elevation (OR 2.04; 95% CI 1.55–2.68; </a:t>
            </a:r>
            <a:r>
              <a:rPr lang="en-US" i="1" dirty="0" smtClean="0"/>
              <a:t>P</a:t>
            </a:r>
            <a:r>
              <a:rPr lang="en-US" dirty="0" smtClean="0"/>
              <a:t> &lt; 0.0001). Overall, muscular symptoms were reported </a:t>
            </a:r>
            <a:r>
              <a:rPr lang="en-US" b="1" dirty="0" smtClean="0"/>
              <a:t>by 832 patients </a:t>
            </a:r>
            <a:r>
              <a:rPr lang="en-US" dirty="0" smtClean="0"/>
              <a:t>(10.5%), with a median time of onset of 1 month following initiation of statin therapy. Muscular pain prevented even moderate exertion during everyday activities in 315 patients (38%), while 31 (4%) were confined to bed or unable to work. </a:t>
            </a:r>
            <a:r>
              <a:rPr lang="en-US" dirty="0" err="1" smtClean="0"/>
              <a:t>Fluvastatin</a:t>
            </a:r>
            <a:r>
              <a:rPr lang="en-US" dirty="0" smtClean="0"/>
              <a:t> XL was associated with the lowest rate of muscular symptoms (5.1%) among individual </a:t>
            </a:r>
            <a:r>
              <a:rPr lang="en-US" dirty="0" err="1" smtClean="0"/>
              <a:t>statins</a:t>
            </a:r>
            <a:r>
              <a:rPr lang="en-US" dirty="0" smtClean="0"/>
              <a:t>. </a:t>
            </a:r>
          </a:p>
          <a:p>
            <a:endParaRPr lang="en-US" b="0" i="0" u="sng" dirty="0" smtClean="0"/>
          </a:p>
          <a:p>
            <a:pPr defTabSz="898307" eaLnBrk="0" fontAlgn="base" hangingPunct="0">
              <a:spcBef>
                <a:spcPct val="30000"/>
              </a:spcBef>
              <a:spcAft>
                <a:spcPct val="0"/>
              </a:spcAft>
              <a:defRPr/>
            </a:pPr>
            <a:r>
              <a:rPr lang="en-US" dirty="0" smtClean="0"/>
              <a:t>PRIMO demonstrated that mild to moderate muscular symptoms with high-dosage statin therapy may be more common and exert a greater impact on everyday lives than previously thought. Knowledge of the risk factors for muscular symptoms will allow identification and improved management of high-risk patients. The risk of muscular symptoms with </a:t>
            </a:r>
            <a:r>
              <a:rPr lang="en-US" dirty="0" err="1" smtClean="0"/>
              <a:t>fluvastatin</a:t>
            </a:r>
            <a:r>
              <a:rPr lang="en-US" dirty="0" smtClean="0"/>
              <a:t> XL treatment may be lower than with high dosages of other </a:t>
            </a:r>
            <a:r>
              <a:rPr lang="en-US" dirty="0" err="1" smtClean="0"/>
              <a:t>statins</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38418C1F-59F4-44AA-8A47-C2801C5DC2E2}" type="slidenum">
              <a:rPr lang="en-US" smtClean="0"/>
              <a:pPr>
                <a:defRPr/>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Eccentric Exercise</a:t>
            </a:r>
          </a:p>
          <a:p>
            <a:r>
              <a:rPr lang="en-US" sz="1200" b="0" i="0" u="none" strike="noStrike" kern="1200" baseline="0" dirty="0" smtClean="0">
                <a:solidFill>
                  <a:schemeClr val="tx1"/>
                </a:solidFill>
                <a:latin typeface="+mn-lt"/>
                <a:ea typeface="+mn-ea"/>
                <a:cs typeface="+mn-cs"/>
              </a:rPr>
              <a:t>To perform the 300 1-leg, eccentric (muscle-lengthening) contractions, 14 subjects lowered themselves into a mechanical chair using</a:t>
            </a:r>
          </a:p>
          <a:p>
            <a:r>
              <a:rPr lang="en-US" sz="1200" b="0" i="0" u="none" strike="noStrike" kern="1200" baseline="0" dirty="0" smtClean="0">
                <a:solidFill>
                  <a:schemeClr val="tx1"/>
                </a:solidFill>
                <a:latin typeface="+mn-lt"/>
                <a:ea typeface="+mn-ea"/>
                <a:cs typeface="+mn-cs"/>
              </a:rPr>
              <a:t>only the exercised leg. Once seated, the subject was assisted to the standing position by the mechanical chair. Each eccentric action took</a:t>
            </a:r>
          </a:p>
          <a:p>
            <a:r>
              <a:rPr lang="en-US" sz="1200" b="0" i="0" u="none" strike="noStrike" kern="1200" baseline="0" dirty="0" smtClean="0">
                <a:solidFill>
                  <a:schemeClr val="tx1"/>
                </a:solidFill>
                <a:latin typeface="+mn-lt"/>
                <a:ea typeface="+mn-ea"/>
                <a:cs typeface="+mn-cs"/>
              </a:rPr>
              <a:t>four seconds, and the entire exercise lasted 30 minutes.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Blood Samples and Muscle Biopsy Procedure</a:t>
            </a:r>
          </a:p>
          <a:p>
            <a:r>
              <a:rPr lang="en-US" sz="1200" b="0" i="0" u="none" strike="noStrike" kern="1200" baseline="0" dirty="0" smtClean="0">
                <a:solidFill>
                  <a:schemeClr val="tx1"/>
                </a:solidFill>
                <a:latin typeface="+mn-lt"/>
                <a:ea typeface="+mn-ea"/>
                <a:cs typeface="+mn-cs"/>
              </a:rPr>
              <a:t>Blood samples were taken from an </a:t>
            </a:r>
            <a:r>
              <a:rPr lang="en-US" sz="1200" b="0" i="0" u="none" strike="noStrike" kern="1200" baseline="0" dirty="0" err="1" smtClean="0">
                <a:solidFill>
                  <a:schemeClr val="tx1"/>
                </a:solidFill>
                <a:latin typeface="+mn-lt"/>
                <a:ea typeface="+mn-ea"/>
                <a:cs typeface="+mn-cs"/>
              </a:rPr>
              <a:t>antecubital</a:t>
            </a:r>
            <a:r>
              <a:rPr lang="en-US" sz="1200" b="0" i="0" u="none" strike="noStrike" kern="1200" baseline="0" dirty="0" smtClean="0">
                <a:solidFill>
                  <a:schemeClr val="tx1"/>
                </a:solidFill>
                <a:latin typeface="+mn-lt"/>
                <a:ea typeface="+mn-ea"/>
                <a:cs typeface="+mn-cs"/>
              </a:rPr>
              <a:t> vein after a 10-hour fast before and after statin or placebo treatment and analyzed for</a:t>
            </a:r>
          </a:p>
          <a:p>
            <a:r>
              <a:rPr lang="en-US" sz="1200" b="0" i="0" u="none" strike="noStrike" kern="1200" baseline="0" dirty="0" smtClean="0">
                <a:solidFill>
                  <a:schemeClr val="tx1"/>
                </a:solidFill>
                <a:latin typeface="+mn-lt"/>
                <a:ea typeface="+mn-ea"/>
                <a:cs typeface="+mn-cs"/>
              </a:rPr>
              <a:t>serum cholesterol, LDL cholesterol, high-density lipoprotein (HDL) cholesterol, triglycerides, and CK levels. Muscle biopsies were</a:t>
            </a:r>
          </a:p>
          <a:p>
            <a:r>
              <a:rPr lang="en-US" sz="1200" b="0" i="0" u="none" strike="noStrike" kern="1200" baseline="0" dirty="0" smtClean="0">
                <a:solidFill>
                  <a:schemeClr val="tx1"/>
                </a:solidFill>
                <a:latin typeface="+mn-lt"/>
                <a:ea typeface="+mn-ea"/>
                <a:cs typeface="+mn-cs"/>
              </a:rPr>
              <a:t>performed using a Bergstrom 5-mm biopsy needle with applied suction. Skin was first anesthetized with </a:t>
            </a:r>
            <a:r>
              <a:rPr lang="en-US" sz="1200" b="0" i="0" u="none" strike="noStrike" kern="1200" baseline="0" dirty="0" err="1" smtClean="0">
                <a:solidFill>
                  <a:schemeClr val="tx1"/>
                </a:solidFill>
                <a:latin typeface="+mn-lt"/>
                <a:ea typeface="+mn-ea"/>
                <a:cs typeface="+mn-cs"/>
              </a:rPr>
              <a:t>lidocaine</a:t>
            </a:r>
            <a:r>
              <a:rPr lang="en-US" sz="1200" b="0" i="0" u="none" strike="noStrike" kern="1200" baseline="0" dirty="0" smtClean="0">
                <a:solidFill>
                  <a:schemeClr val="tx1"/>
                </a:solidFill>
                <a:latin typeface="+mn-lt"/>
                <a:ea typeface="+mn-ea"/>
                <a:cs typeface="+mn-cs"/>
              </a:rPr>
              <a:t>, and a small</a:t>
            </a:r>
          </a:p>
          <a:p>
            <a:r>
              <a:rPr lang="en-US" sz="1200" b="0" i="0" u="none" strike="noStrike" kern="1200" baseline="0" dirty="0" smtClean="0">
                <a:solidFill>
                  <a:schemeClr val="tx1"/>
                </a:solidFill>
                <a:latin typeface="+mn-lt"/>
                <a:ea typeface="+mn-ea"/>
                <a:cs typeface="+mn-cs"/>
              </a:rPr>
              <a:t>incision was made in the skin and fascia. The biopsy needle was inserted and 100 mg of tissue removed, rapidly frozen in liquid</a:t>
            </a:r>
          </a:p>
          <a:p>
            <a:r>
              <a:rPr lang="en-US" sz="1200" b="0" i="0" u="none" strike="noStrike" kern="1200" baseline="0" dirty="0" smtClean="0">
                <a:solidFill>
                  <a:schemeClr val="tx1"/>
                </a:solidFill>
                <a:latin typeface="+mn-lt"/>
                <a:ea typeface="+mn-ea"/>
                <a:cs typeface="+mn-cs"/>
              </a:rPr>
              <a:t>nitrogen (LN2), and stored at 80°. The time point of 8 hours after exercise…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study examined gene expression changes in response to exercise and statin treatment in eight volunteers. There are 4</a:t>
            </a:r>
          </a:p>
          <a:p>
            <a:r>
              <a:rPr lang="en-US" sz="1200" b="0" i="0" u="none" strike="noStrike" kern="1200" baseline="0" dirty="0" smtClean="0">
                <a:solidFill>
                  <a:schemeClr val="tx1"/>
                </a:solidFill>
                <a:latin typeface="+mn-lt"/>
                <a:ea typeface="+mn-ea"/>
                <a:cs typeface="+mn-cs"/>
              </a:rPr>
              <a:t>primary findings from the microarray experiment. First, there was little difference in global gene expression between the</a:t>
            </a:r>
          </a:p>
          <a:p>
            <a:r>
              <a:rPr lang="en-US" sz="1200" b="0" i="0" u="none" strike="noStrike" kern="1200" baseline="0" dirty="0" err="1" smtClean="0">
                <a:solidFill>
                  <a:schemeClr val="tx1"/>
                </a:solidFill>
                <a:latin typeface="+mn-lt"/>
                <a:ea typeface="+mn-ea"/>
                <a:cs typeface="+mn-cs"/>
              </a:rPr>
              <a:t>nonexercised</a:t>
            </a:r>
            <a:r>
              <a:rPr lang="en-US" sz="1200" b="0" i="0" u="none" strike="noStrike" kern="1200" baseline="0" dirty="0" smtClean="0">
                <a:solidFill>
                  <a:schemeClr val="tx1"/>
                </a:solidFill>
                <a:latin typeface="+mn-lt"/>
                <a:ea typeface="+mn-ea"/>
                <a:cs typeface="+mn-cs"/>
              </a:rPr>
              <a:t> legs in placebo subjects. Second, eccentric exercise alone increased the expression of many genes,</a:t>
            </a:r>
          </a:p>
          <a:p>
            <a:r>
              <a:rPr lang="en-US" sz="1200" b="0" i="0" u="none" strike="noStrike" kern="1200" baseline="0" dirty="0" smtClean="0">
                <a:solidFill>
                  <a:schemeClr val="tx1"/>
                </a:solidFill>
                <a:latin typeface="+mn-lt"/>
                <a:ea typeface="+mn-ea"/>
                <a:cs typeface="+mn-cs"/>
              </a:rPr>
              <a:t>especially those involved in cell cycle, growth and transcription.</a:t>
            </a:r>
          </a:p>
          <a:p>
            <a:r>
              <a:rPr lang="en-US" sz="1200" b="0" i="0" u="none" strike="noStrike" kern="1200" baseline="0" dirty="0" smtClean="0">
                <a:solidFill>
                  <a:schemeClr val="tx1"/>
                </a:solidFill>
                <a:latin typeface="+mn-lt"/>
                <a:ea typeface="+mn-ea"/>
                <a:cs typeface="+mn-cs"/>
              </a:rPr>
              <a:t>These results are similar to a previous study in our laboratory that used a similar eccentric exercise model in the</a:t>
            </a:r>
          </a:p>
          <a:p>
            <a:r>
              <a:rPr lang="en-US" sz="1200" b="0" i="0" u="none" strike="noStrike" kern="1200" baseline="0" dirty="0" smtClean="0">
                <a:solidFill>
                  <a:schemeClr val="tx1"/>
                </a:solidFill>
                <a:latin typeface="+mn-lt"/>
                <a:ea typeface="+mn-ea"/>
                <a:cs typeface="+mn-cs"/>
              </a:rPr>
              <a:t>leg.14 Third, statin treatment without exercise produced little alteration in gene expression. And fourth, </a:t>
            </a:r>
            <a:r>
              <a:rPr lang="en-US" sz="1200" b="1" i="0" u="none" strike="noStrike" kern="1200" baseline="0" dirty="0" smtClean="0">
                <a:solidFill>
                  <a:schemeClr val="tx1"/>
                </a:solidFill>
                <a:latin typeface="+mn-lt"/>
                <a:ea typeface="+mn-ea"/>
                <a:cs typeface="+mn-cs"/>
              </a:rPr>
              <a:t>statin treatment</a:t>
            </a:r>
          </a:p>
          <a:p>
            <a:r>
              <a:rPr lang="en-US" sz="1200" b="1" i="0" u="none" strike="noStrike" kern="1200" baseline="0" dirty="0" smtClean="0">
                <a:solidFill>
                  <a:schemeClr val="tx1"/>
                </a:solidFill>
                <a:latin typeface="+mn-lt"/>
                <a:ea typeface="+mn-ea"/>
                <a:cs typeface="+mn-cs"/>
              </a:rPr>
              <a:t>plus exercise produced substantial changes in gene expression </a:t>
            </a:r>
            <a:r>
              <a:rPr lang="en-US" sz="1200" b="0" i="0" u="none" strike="noStrike" kern="1200" baseline="0" dirty="0" smtClean="0">
                <a:solidFill>
                  <a:schemeClr val="tx1"/>
                </a:solidFill>
                <a:latin typeface="+mn-lt"/>
                <a:ea typeface="+mn-ea"/>
                <a:cs typeface="+mn-cs"/>
              </a:rPr>
              <a:t>compared with statin treatment alone or exercise alone;</a:t>
            </a:r>
          </a:p>
          <a:p>
            <a:r>
              <a:rPr lang="en-US" sz="1200" b="0" i="0" u="none" strike="noStrike" kern="1200" baseline="0" dirty="0" smtClean="0">
                <a:solidFill>
                  <a:schemeClr val="tx1"/>
                </a:solidFill>
                <a:latin typeface="+mn-lt"/>
                <a:ea typeface="+mn-ea"/>
                <a:cs typeface="+mn-cs"/>
              </a:rPr>
              <a:t>this analysis showed that statin plus exercise considerably affected the UPP (Figure 1b). This finding is significant</a:t>
            </a:r>
          </a:p>
          <a:p>
            <a:r>
              <a:rPr lang="en-US" sz="1200" b="0" i="0" u="none" strike="noStrike" kern="1200" baseline="0" dirty="0" smtClean="0">
                <a:solidFill>
                  <a:schemeClr val="tx1"/>
                </a:solidFill>
                <a:latin typeface="+mn-lt"/>
                <a:ea typeface="+mn-ea"/>
                <a:cs typeface="+mn-cs"/>
              </a:rPr>
              <a:t>because the UPP is tightly regulated and responsible for the recognition and degradation of the majority of proteins in</a:t>
            </a:r>
          </a:p>
          <a:p>
            <a:r>
              <a:rPr lang="en-US" sz="1200" b="0" i="0" u="none" strike="noStrike" kern="1200" baseline="0" dirty="0" smtClean="0">
                <a:solidFill>
                  <a:schemeClr val="tx1"/>
                </a:solidFill>
                <a:latin typeface="+mn-lt"/>
                <a:ea typeface="+mn-ea"/>
                <a:cs typeface="+mn-cs"/>
              </a:rPr>
              <a:t>skeletal muscle. Because the UPP has not been identified as being altered by statin treatment, we chose to further explore</a:t>
            </a:r>
          </a:p>
          <a:p>
            <a:r>
              <a:rPr lang="en-US" sz="1200" b="0" i="0" u="none" strike="noStrike" kern="1200" baseline="0" dirty="0" smtClean="0">
                <a:solidFill>
                  <a:schemeClr val="tx1"/>
                </a:solidFill>
                <a:latin typeface="+mn-lt"/>
                <a:ea typeface="+mn-ea"/>
                <a:cs typeface="+mn-cs"/>
              </a:rPr>
              <a:t>this important muscle protein regulatory pathway using</a:t>
            </a:r>
          </a:p>
          <a:p>
            <a:r>
              <a:rPr lang="en-US" sz="1200" b="0" i="0" u="none" strike="noStrike" kern="1200" baseline="0" dirty="0" err="1" smtClean="0">
                <a:solidFill>
                  <a:schemeClr val="tx1"/>
                </a:solidFill>
                <a:latin typeface="+mn-lt"/>
                <a:ea typeface="+mn-ea"/>
                <a:cs typeface="+mn-cs"/>
              </a:rPr>
              <a:t>qRT</a:t>
            </a:r>
            <a:r>
              <a:rPr lang="en-US" sz="1200" b="0" i="0" u="none" strike="noStrike" kern="1200" baseline="0" dirty="0" smtClean="0">
                <a:solidFill>
                  <a:schemeClr val="tx1"/>
                </a:solidFill>
                <a:latin typeface="+mn-lt"/>
                <a:ea typeface="+mn-ea"/>
                <a:cs typeface="+mn-cs"/>
              </a:rPr>
              <a:t>-PCR.</a:t>
            </a:r>
          </a:p>
          <a:p>
            <a:r>
              <a:rPr lang="en-US" sz="1200" b="0" i="0" u="none" strike="noStrike" kern="1200" baseline="0" dirty="0" smtClean="0">
                <a:solidFill>
                  <a:schemeClr val="tx1"/>
                </a:solidFill>
                <a:latin typeface="+mn-lt"/>
                <a:ea typeface="+mn-ea"/>
                <a:cs typeface="+mn-cs"/>
              </a:rPr>
              <a:t>In response to eccentric exercise alone, 34% of the gene</a:t>
            </a:r>
          </a:p>
          <a:p>
            <a:r>
              <a:rPr lang="en-US" sz="1200" b="0" i="0" u="none" strike="noStrike" kern="1200" baseline="0" dirty="0" smtClean="0">
                <a:solidFill>
                  <a:schemeClr val="tx1"/>
                </a:solidFill>
                <a:latin typeface="+mn-lt"/>
                <a:ea typeface="+mn-ea"/>
                <a:cs typeface="+mn-cs"/>
              </a:rPr>
              <a:t>alterations were related to cell cycle/growth and transcription,</a:t>
            </a:r>
          </a:p>
          <a:p>
            <a:r>
              <a:rPr lang="en-US" sz="1200" b="0" i="0" u="none" strike="noStrike" kern="1200" baseline="0" dirty="0" smtClean="0">
                <a:solidFill>
                  <a:schemeClr val="tx1"/>
                </a:solidFill>
                <a:latin typeface="+mn-lt"/>
                <a:ea typeface="+mn-ea"/>
                <a:cs typeface="+mn-cs"/>
              </a:rPr>
              <a:t>whereas only 8% were related to the UPP (Figure 1a).</a:t>
            </a:r>
          </a:p>
          <a:p>
            <a:r>
              <a:rPr lang="en-US" sz="1200" b="0" i="0" u="none" strike="noStrike" kern="1200" baseline="0" dirty="0" smtClean="0">
                <a:solidFill>
                  <a:schemeClr val="tx1"/>
                </a:solidFill>
                <a:latin typeface="+mn-lt"/>
                <a:ea typeface="+mn-ea"/>
                <a:cs typeface="+mn-cs"/>
              </a:rPr>
              <a:t>Eccentric exercise has previously been shown to induce the</a:t>
            </a:r>
          </a:p>
          <a:p>
            <a:r>
              <a:rPr lang="en-US" sz="1200" b="0" i="0" u="none" strike="noStrike" kern="1200" baseline="0" dirty="0" err="1" smtClean="0">
                <a:solidFill>
                  <a:schemeClr val="tx1"/>
                </a:solidFill>
                <a:latin typeface="+mn-lt"/>
                <a:ea typeface="+mn-ea"/>
                <a:cs typeface="+mn-cs"/>
              </a:rPr>
              <a:t>upregulation</a:t>
            </a:r>
            <a:r>
              <a:rPr lang="en-US" sz="1200" b="0" i="0" u="none" strike="noStrike" kern="1200" baseline="0" dirty="0" smtClean="0">
                <a:solidFill>
                  <a:schemeClr val="tx1"/>
                </a:solidFill>
                <a:latin typeface="+mn-lt"/>
                <a:ea typeface="+mn-ea"/>
                <a:cs typeface="+mn-cs"/>
              </a:rPr>
              <a:t> of genes involved in regeneration and repair and</a:t>
            </a:r>
          </a:p>
          <a:p>
            <a:r>
              <a:rPr lang="en-US" sz="1200" b="0" i="0" u="none" strike="noStrike" kern="1200" baseline="0" dirty="0" smtClean="0">
                <a:solidFill>
                  <a:schemeClr val="tx1"/>
                </a:solidFill>
                <a:latin typeface="+mn-lt"/>
                <a:ea typeface="+mn-ea"/>
                <a:cs typeface="+mn-cs"/>
              </a:rPr>
              <a:t>result in an overall gene expression profile indicative of</a:t>
            </a:r>
          </a:p>
          <a:p>
            <a:r>
              <a:rPr lang="en-US" sz="1200" b="0" i="0" u="none" strike="noStrike" kern="1200" baseline="0" dirty="0" smtClean="0">
                <a:solidFill>
                  <a:schemeClr val="tx1"/>
                </a:solidFill>
                <a:latin typeface="+mn-lt"/>
                <a:ea typeface="+mn-ea"/>
                <a:cs typeface="+mn-cs"/>
              </a:rPr>
              <a:t>protein accumulation. Thus, there is a distinct transcriptional</a:t>
            </a:r>
          </a:p>
          <a:p>
            <a:r>
              <a:rPr lang="it-IT" sz="1200" b="0" i="0" u="none" strike="noStrike" kern="1200" baseline="0" dirty="0" smtClean="0">
                <a:solidFill>
                  <a:schemeClr val="tx1"/>
                </a:solidFill>
                <a:latin typeface="+mn-lt"/>
                <a:ea typeface="+mn-ea"/>
                <a:cs typeface="+mn-cs"/>
              </a:rPr>
              <a:t>profile in skeletal muscle in response to eccentric exercise,</a:t>
            </a:r>
          </a:p>
          <a:p>
            <a:r>
              <a:rPr lang="en-US" sz="1200" b="0" i="0" u="none" strike="noStrike" kern="1200" baseline="0" dirty="0" smtClean="0">
                <a:solidFill>
                  <a:schemeClr val="tx1"/>
                </a:solidFill>
                <a:latin typeface="+mn-lt"/>
                <a:ea typeface="+mn-ea"/>
                <a:cs typeface="+mn-cs"/>
              </a:rPr>
              <a:t>which is characterized by the expression of genes involved in</a:t>
            </a:r>
          </a:p>
          <a:p>
            <a:r>
              <a:rPr lang="en-US" sz="1200" b="0" i="0" u="none" strike="noStrike" kern="1200" baseline="0" dirty="0" smtClean="0">
                <a:solidFill>
                  <a:schemeClr val="tx1"/>
                </a:solidFill>
                <a:latin typeface="+mn-lt"/>
                <a:ea typeface="+mn-ea"/>
                <a:cs typeface="+mn-cs"/>
              </a:rPr>
              <a:t>the progression of the cell cycle. In contrast, in response to</a:t>
            </a:r>
          </a:p>
          <a:p>
            <a:r>
              <a:rPr lang="en-US" sz="1200" b="0" i="0" u="none" strike="noStrike" kern="1200" baseline="0" dirty="0" smtClean="0">
                <a:solidFill>
                  <a:schemeClr val="tx1"/>
                </a:solidFill>
                <a:latin typeface="+mn-lt"/>
                <a:ea typeface="+mn-ea"/>
                <a:cs typeface="+mn-cs"/>
              </a:rPr>
              <a:t>disuse, denervation, and muscle damage, previous studies</a:t>
            </a:r>
          </a:p>
          <a:p>
            <a:r>
              <a:rPr lang="en-US" sz="1200" b="0" i="0" u="none" strike="noStrike" kern="1200" baseline="0" dirty="0" smtClean="0">
                <a:solidFill>
                  <a:schemeClr val="tx1"/>
                </a:solidFill>
                <a:latin typeface="+mn-lt"/>
                <a:ea typeface="+mn-ea"/>
                <a:cs typeface="+mn-cs"/>
              </a:rPr>
              <a:t>have found that mRNAs for the expression of UPP components</a:t>
            </a:r>
          </a:p>
          <a:p>
            <a:r>
              <a:rPr lang="en-US" sz="1200" b="0" i="0" u="none" strike="noStrike" kern="1200" baseline="0" dirty="0" smtClean="0">
                <a:solidFill>
                  <a:schemeClr val="tx1"/>
                </a:solidFill>
                <a:latin typeface="+mn-lt"/>
                <a:ea typeface="+mn-ea"/>
                <a:cs typeface="+mn-cs"/>
              </a:rPr>
              <a:t>are increased 2- to 3-fold, reflecting an increased rate of</a:t>
            </a:r>
          </a:p>
          <a:p>
            <a:r>
              <a:rPr lang="en-US" sz="1200" b="0" i="0" u="none" strike="noStrike" kern="1200" baseline="0" dirty="0" smtClean="0">
                <a:solidFill>
                  <a:schemeClr val="tx1"/>
                </a:solidFill>
                <a:latin typeface="+mn-lt"/>
                <a:ea typeface="+mn-ea"/>
                <a:cs typeface="+mn-cs"/>
              </a:rPr>
              <a:t>protein breakdown.20</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conclusion, our study suggests that FBXO3 and other</a:t>
            </a:r>
          </a:p>
          <a:p>
            <a:r>
              <a:rPr lang="en-US" sz="1200" b="0" i="0" u="none" strike="noStrike" kern="1200" baseline="0" dirty="0" smtClean="0">
                <a:solidFill>
                  <a:schemeClr val="tx1"/>
                </a:solidFill>
                <a:latin typeface="+mn-lt"/>
                <a:ea typeface="+mn-ea"/>
                <a:cs typeface="+mn-cs"/>
              </a:rPr>
              <a:t>members of the UPP are transcriptionally activated in response</a:t>
            </a:r>
          </a:p>
          <a:p>
            <a:r>
              <a:rPr lang="en-US" sz="1200" b="0" i="0" u="none" strike="noStrike" kern="1200" baseline="0" dirty="0" smtClean="0">
                <a:solidFill>
                  <a:schemeClr val="tx1"/>
                </a:solidFill>
                <a:latin typeface="+mn-lt"/>
                <a:ea typeface="+mn-ea"/>
                <a:cs typeface="+mn-cs"/>
              </a:rPr>
              <a:t>to statins plus exercise, but are not induced by statins</a:t>
            </a:r>
          </a:p>
          <a:p>
            <a:r>
              <a:rPr lang="en-US" sz="1200" b="0" i="0" u="none" strike="noStrike" kern="1200" baseline="0" dirty="0" smtClean="0">
                <a:solidFill>
                  <a:schemeClr val="tx1"/>
                </a:solidFill>
                <a:latin typeface="+mn-lt"/>
                <a:ea typeface="+mn-ea"/>
                <a:cs typeface="+mn-cs"/>
              </a:rPr>
              <a:t>or exercise alone. Further studies are needed to determine the</a:t>
            </a:r>
          </a:p>
          <a:p>
            <a:r>
              <a:rPr lang="en-US" sz="1200" b="0" i="0" u="none" strike="noStrike" kern="1200" baseline="0" dirty="0" smtClean="0">
                <a:solidFill>
                  <a:schemeClr val="tx1"/>
                </a:solidFill>
                <a:latin typeface="+mn-lt"/>
                <a:ea typeface="+mn-ea"/>
                <a:cs typeface="+mn-cs"/>
              </a:rPr>
              <a:t>specificity of </a:t>
            </a:r>
            <a:r>
              <a:rPr lang="en-US" sz="1200" b="0" i="0" u="none" strike="noStrike" kern="1200" baseline="0" dirty="0" err="1" smtClean="0">
                <a:solidFill>
                  <a:schemeClr val="tx1"/>
                </a:solidFill>
                <a:latin typeface="+mn-lt"/>
                <a:ea typeface="+mn-ea"/>
                <a:cs typeface="+mn-cs"/>
              </a:rPr>
              <a:t>upregulation</a:t>
            </a:r>
            <a:r>
              <a:rPr lang="en-US" sz="1200" b="0" i="0" u="none" strike="noStrike" kern="1200" baseline="0" dirty="0" smtClean="0">
                <a:solidFill>
                  <a:schemeClr val="tx1"/>
                </a:solidFill>
                <a:latin typeface="+mn-lt"/>
                <a:ea typeface="+mn-ea"/>
                <a:cs typeface="+mn-cs"/>
              </a:rPr>
              <a:t> of the alternatively spliced isoform</a:t>
            </a:r>
          </a:p>
          <a:p>
            <a:r>
              <a:rPr lang="en-US" sz="1200" b="0" i="0" u="none" strike="noStrike" kern="1200" baseline="0" dirty="0" smtClean="0">
                <a:solidFill>
                  <a:schemeClr val="tx1"/>
                </a:solidFill>
                <a:latin typeface="+mn-lt"/>
                <a:ea typeface="+mn-ea"/>
                <a:cs typeface="+mn-cs"/>
              </a:rPr>
              <a:t>of FBXO3 for statins plus exercise. However, our data</a:t>
            </a:r>
          </a:p>
          <a:p>
            <a:r>
              <a:rPr lang="en-US" sz="1200" b="0" i="0" u="none" strike="noStrike" kern="1200" baseline="0" dirty="0" smtClean="0">
                <a:solidFill>
                  <a:schemeClr val="tx1"/>
                </a:solidFill>
                <a:latin typeface="+mn-lt"/>
                <a:ea typeface="+mn-ea"/>
                <a:cs typeface="+mn-cs"/>
              </a:rPr>
              <a:t>suggest that this isoform of FBXO3 is a strong candidate gene</a:t>
            </a:r>
          </a:p>
          <a:p>
            <a:r>
              <a:rPr lang="en-US" sz="1200" b="0" i="0" u="none" strike="noStrike" kern="1200" baseline="0" dirty="0" smtClean="0">
                <a:solidFill>
                  <a:schemeClr val="tx1"/>
                </a:solidFill>
                <a:latin typeface="+mn-lt"/>
                <a:ea typeface="+mn-ea"/>
                <a:cs typeface="+mn-cs"/>
              </a:rPr>
              <a:t>for mediating statin plus exercise alterations of muscle</a:t>
            </a:r>
          </a:p>
          <a:p>
            <a:r>
              <a:rPr lang="en-US" sz="1200" b="0" i="0" u="none" strike="noStrike" kern="1200" baseline="0" dirty="0" smtClean="0">
                <a:solidFill>
                  <a:schemeClr val="tx1"/>
                </a:solidFill>
                <a:latin typeface="+mn-lt"/>
                <a:ea typeface="+mn-ea"/>
                <a:cs typeface="+mn-cs"/>
              </a:rPr>
              <a:t>ubiquitin ligase machinery. Moreover, the role of FBXO3,</a:t>
            </a:r>
          </a:p>
          <a:p>
            <a:r>
              <a:rPr lang="en-US" sz="1200" b="0" i="0" u="none" strike="noStrike" kern="1200" baseline="0" dirty="0" smtClean="0">
                <a:solidFill>
                  <a:schemeClr val="tx1"/>
                </a:solidFill>
                <a:latin typeface="+mn-lt"/>
                <a:ea typeface="+mn-ea"/>
                <a:cs typeface="+mn-cs"/>
              </a:rPr>
              <a:t>and its relationship to the better-studied FBX32 (Atrogin-1)</a:t>
            </a:r>
          </a:p>
          <a:p>
            <a:r>
              <a:rPr lang="en-US" sz="1200" b="0" i="0" u="none" strike="noStrike" kern="1200" baseline="0" dirty="0" smtClean="0">
                <a:solidFill>
                  <a:schemeClr val="tx1"/>
                </a:solidFill>
                <a:latin typeface="+mn-lt"/>
                <a:ea typeface="+mn-ea"/>
                <a:cs typeface="+mn-cs"/>
              </a:rPr>
              <a:t>protein requires detailed study.</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55</a:t>
            </a:fld>
            <a:endParaRPr lang="en-US"/>
          </a:p>
        </p:txBody>
      </p:sp>
    </p:spTree>
    <p:extLst>
      <p:ext uri="{BB962C8B-B14F-4D97-AF65-F5344CB8AC3E}">
        <p14:creationId xmlns:p14="http://schemas.microsoft.com/office/powerpoint/2010/main" val="4177078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0C3AA0B9-CFA0-4D77-A879-CCCFF3357543}" type="slidenum">
              <a:rPr lang="en-US"/>
              <a:pPr/>
              <a:t>56</a:t>
            </a:fld>
            <a:endParaRPr lang="en-US"/>
          </a:p>
        </p:txBody>
      </p:sp>
      <p:sp>
        <p:nvSpPr>
          <p:cNvPr id="606211" name="Rectangle 2"/>
          <p:cNvSpPr>
            <a:spLocks noGrp="1" noRot="1" noChangeAspect="1" noChangeArrowheads="1" noTextEdit="1"/>
          </p:cNvSpPr>
          <p:nvPr>
            <p:ph type="sldImg"/>
          </p:nvPr>
        </p:nvSpPr>
        <p:spPr>
          <a:ln/>
        </p:spPr>
      </p:sp>
      <p:sp>
        <p:nvSpPr>
          <p:cNvPr id="606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From: </a:t>
            </a:r>
            <a:r>
              <a:rPr lang="en-US" sz="1200" b="1" i="0" kern="1200" dirty="0" smtClean="0">
                <a:solidFill>
                  <a:schemeClr val="tx1"/>
                </a:solidFill>
                <a:effectLst/>
                <a:latin typeface="+mn-lt"/>
                <a:ea typeface="+mn-ea"/>
                <a:cs typeface="+mn-cs"/>
              </a:rPr>
              <a:t>New insights into mechanisms of statin-associated </a:t>
            </a:r>
            <a:r>
              <a:rPr lang="en-US" sz="1200" b="1" i="0" kern="1200" dirty="0" err="1" smtClean="0">
                <a:solidFill>
                  <a:schemeClr val="tx1"/>
                </a:solidFill>
                <a:effectLst/>
                <a:latin typeface="+mn-lt"/>
                <a:ea typeface="+mn-ea"/>
                <a:cs typeface="+mn-cs"/>
              </a:rPr>
              <a:t>myotoxicity</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Pascal </a:t>
            </a:r>
            <a:r>
              <a:rPr lang="en-US" sz="1200" b="0" i="0" kern="1200" dirty="0" err="1" smtClean="0">
                <a:solidFill>
                  <a:schemeClr val="tx1"/>
                </a:solidFill>
                <a:effectLst/>
                <a:latin typeface="+mn-lt"/>
                <a:ea typeface="+mn-ea"/>
                <a:cs typeface="+mn-cs"/>
              </a:rPr>
              <a:t>Sirvent</a:t>
            </a:r>
            <a:r>
              <a:rPr lang="en-US" sz="1200" b="0" i="0" kern="1200" baseline="30000" dirty="0" smtClean="0">
                <a:solidFill>
                  <a:schemeClr val="tx1"/>
                </a:solidFill>
                <a:effectLst/>
                <a:latin typeface="+mn-lt"/>
                <a:ea typeface="+mn-ea"/>
                <a:cs typeface="+mn-cs"/>
              </a:rPr>
              <a:t> et.al.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Current Opinion in Pharmacology, Volume 8, Issue 3,</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June 2008, Pages 333–338</a:t>
            </a:r>
          </a:p>
          <a:p>
            <a:pPr fontAlgn="base"/>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possible direct </a:t>
            </a:r>
            <a:r>
              <a:rPr lang="en-US" sz="1200" b="0" i="0" kern="1200" dirty="0" err="1" smtClean="0">
                <a:solidFill>
                  <a:schemeClr val="tx1"/>
                </a:solidFill>
                <a:effectLst/>
                <a:latin typeface="+mn-lt"/>
                <a:ea typeface="+mn-ea"/>
                <a:cs typeface="+mn-cs"/>
              </a:rPr>
              <a:t>physiopathological</a:t>
            </a:r>
            <a:r>
              <a:rPr lang="en-US" sz="1200" b="0" i="0" kern="1200" dirty="0" smtClean="0">
                <a:solidFill>
                  <a:schemeClr val="tx1"/>
                </a:solidFill>
                <a:effectLst/>
                <a:latin typeface="+mn-lt"/>
                <a:ea typeface="+mn-ea"/>
                <a:cs typeface="+mn-cs"/>
              </a:rPr>
              <a:t> effect of statins. Although statin </a:t>
            </a:r>
            <a:r>
              <a:rPr lang="en-US" sz="1200" b="0" i="0" kern="1200" dirty="0" err="1" smtClean="0">
                <a:solidFill>
                  <a:schemeClr val="tx1"/>
                </a:solidFill>
                <a:effectLst/>
                <a:latin typeface="+mn-lt"/>
                <a:ea typeface="+mn-ea"/>
                <a:cs typeface="+mn-cs"/>
              </a:rPr>
              <a:t>myotoxycity</a:t>
            </a:r>
            <a:r>
              <a:rPr lang="en-US" sz="1200" b="0" i="0" kern="1200" dirty="0" smtClean="0">
                <a:solidFill>
                  <a:schemeClr val="tx1"/>
                </a:solidFill>
                <a:effectLst/>
                <a:latin typeface="+mn-lt"/>
                <a:ea typeface="+mn-ea"/>
                <a:cs typeface="+mn-cs"/>
              </a:rPr>
              <a:t> may occur through the reduction of cholesterol synthesis, a direct effect of statins has been reported </a:t>
            </a:r>
            <a:r>
              <a:rPr lang="en-US" sz="1200" b="0" i="1" kern="1200" dirty="0" smtClean="0">
                <a:solidFill>
                  <a:schemeClr val="tx1"/>
                </a:solidFill>
                <a:effectLst/>
                <a:latin typeface="+mn-lt"/>
                <a:ea typeface="+mn-ea"/>
                <a:cs typeface="+mn-cs"/>
              </a:rPr>
              <a:t>in vitro</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in vivo</a:t>
            </a:r>
            <a:r>
              <a:rPr lang="en-US" sz="1200" b="0" i="0" kern="1200" dirty="0" smtClean="0">
                <a:solidFill>
                  <a:schemeClr val="tx1"/>
                </a:solidFill>
                <a:effectLst/>
                <a:latin typeface="+mn-lt"/>
                <a:ea typeface="+mn-ea"/>
                <a:cs typeface="+mn-cs"/>
              </a:rPr>
              <a:t> in muscle fibers from both animal and human models. This diagram summarizes some of the most recent data suggesting a </a:t>
            </a:r>
            <a:r>
              <a:rPr lang="en-US" sz="1200" b="0" i="0" kern="1200" dirty="0" err="1" smtClean="0">
                <a:solidFill>
                  <a:schemeClr val="tx1"/>
                </a:solidFill>
                <a:effectLst/>
                <a:latin typeface="+mn-lt"/>
                <a:ea typeface="+mn-ea"/>
                <a:cs typeface="+mn-cs"/>
              </a:rPr>
              <a:t>physiopathological</a:t>
            </a:r>
            <a:r>
              <a:rPr lang="en-US" sz="1200" b="0" i="0" kern="1200" dirty="0" smtClean="0">
                <a:solidFill>
                  <a:schemeClr val="tx1"/>
                </a:solidFill>
                <a:effectLst/>
                <a:latin typeface="+mn-lt"/>
                <a:ea typeface="+mn-ea"/>
                <a:cs typeface="+mn-cs"/>
              </a:rPr>
              <a:t> mechanism. Statins diffuse into muscle fibers and inhibit complex I of the mitochondrial respiratory chain (RC). This depolarizes the inner membrane (</a:t>
            </a:r>
            <a:r>
              <a:rPr lang="en-US" sz="1200" b="0" i="0" kern="1200" dirty="0" err="1" smtClean="0">
                <a:solidFill>
                  <a:schemeClr val="tx1"/>
                </a:solidFill>
                <a:effectLst/>
                <a:latin typeface="+mn-lt"/>
                <a:ea typeface="+mn-ea"/>
                <a:cs typeface="+mn-cs"/>
              </a:rPr>
              <a:t>Δ</a:t>
            </a:r>
            <a:r>
              <a:rPr lang="en-US" sz="1200" b="0" i="1" kern="1200" dirty="0" err="1" smtClean="0">
                <a:solidFill>
                  <a:schemeClr val="tx1"/>
                </a:solidFill>
                <a:effectLst/>
                <a:latin typeface="+mn-lt"/>
                <a:ea typeface="+mn-ea"/>
                <a:cs typeface="+mn-cs"/>
              </a:rPr>
              <a:t>ψ</a:t>
            </a:r>
            <a:r>
              <a:rPr lang="en-US" sz="1200" b="0" i="0" kern="1200" dirty="0" smtClean="0">
                <a:solidFill>
                  <a:schemeClr val="tx1"/>
                </a:solidFill>
                <a:effectLst/>
                <a:latin typeface="+mn-lt"/>
                <a:ea typeface="+mn-ea"/>
                <a:cs typeface="+mn-cs"/>
              </a:rPr>
              <a:t>) triggering a calcium release through the permeability transient pore (PTP) and sodium calcium exchanger (NCE). This results in a first elevation of cytoplasmic calcium that will be partially </a:t>
            </a:r>
            <a:r>
              <a:rPr lang="en-US" sz="1200" b="0" i="0" kern="1200" dirty="0" err="1" smtClean="0">
                <a:solidFill>
                  <a:schemeClr val="tx1"/>
                </a:solidFill>
                <a:effectLst/>
                <a:latin typeface="+mn-lt"/>
                <a:ea typeface="+mn-ea"/>
                <a:cs typeface="+mn-cs"/>
              </a:rPr>
              <a:t>uptaken</a:t>
            </a:r>
            <a:r>
              <a:rPr lang="en-US" sz="1200" b="0" i="0" kern="1200" dirty="0" smtClean="0">
                <a:solidFill>
                  <a:schemeClr val="tx1"/>
                </a:solidFill>
                <a:effectLst/>
                <a:latin typeface="+mn-lt"/>
                <a:ea typeface="+mn-ea"/>
                <a:cs typeface="+mn-cs"/>
              </a:rPr>
              <a:t> by the </a:t>
            </a:r>
            <a:r>
              <a:rPr lang="en-US" sz="1200" b="0" i="0" kern="1200" dirty="0" err="1" smtClean="0">
                <a:solidFill>
                  <a:schemeClr val="tx1"/>
                </a:solidFill>
                <a:effectLst/>
                <a:latin typeface="+mn-lt"/>
                <a:ea typeface="+mn-ea"/>
                <a:cs typeface="+mn-cs"/>
              </a:rPr>
              <a:t>sarcoendoplasmic</a:t>
            </a:r>
            <a:r>
              <a:rPr lang="en-US" sz="1200" b="0" i="0" kern="1200" dirty="0" smtClean="0">
                <a:solidFill>
                  <a:schemeClr val="tx1"/>
                </a:solidFill>
                <a:effectLst/>
                <a:latin typeface="+mn-lt"/>
                <a:ea typeface="+mn-ea"/>
                <a:cs typeface="+mn-cs"/>
              </a:rPr>
              <a:t> reticulum calcium pump (SERCA) to the sarcoplasmic reticulum (SR). When overloaded, SR may spontaneously release calcium through the ryanodine receptor (RyR1) to generate a calcium wave. A direct effect of statins on RyR1 may not be excluded (dotted line). Impaired mitochondrial function and consequently calcium signaling may account for muscle symptoms.</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57</a:t>
            </a:fld>
            <a:endParaRPr lang="en-US"/>
          </a:p>
        </p:txBody>
      </p:sp>
    </p:spTree>
    <p:extLst>
      <p:ext uri="{BB962C8B-B14F-4D97-AF65-F5344CB8AC3E}">
        <p14:creationId xmlns:p14="http://schemas.microsoft.com/office/powerpoint/2010/main" val="3784476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smtClean="0"/>
              <a:t>Source</a:t>
            </a:r>
          </a:p>
          <a:p>
            <a:pPr fontAlgn="base"/>
            <a:r>
              <a:rPr lang="en-US" dirty="0" smtClean="0"/>
              <a:t>Department of Exercise and Nutrition Sciences, University at Buffalo, New York 14214, USA.</a:t>
            </a:r>
          </a:p>
          <a:p>
            <a:pPr fontAlgn="base"/>
            <a:r>
              <a:rPr lang="en-US" b="1" dirty="0" smtClean="0"/>
              <a:t>Abstract</a:t>
            </a:r>
            <a:endParaRPr lang="en-US" dirty="0" smtClean="0"/>
          </a:p>
          <a:p>
            <a:pPr fontAlgn="base"/>
            <a:r>
              <a:rPr lang="en-US" b="1" cap="all" dirty="0" smtClean="0"/>
              <a:t>OBJECTIVE:</a:t>
            </a:r>
          </a:p>
          <a:p>
            <a:pPr fontAlgn="base"/>
            <a:r>
              <a:rPr lang="en-US" dirty="0" smtClean="0"/>
              <a:t>Statins (3-hydroxy-3-methylglutaryl coenzyme A [HMG CoA] </a:t>
            </a:r>
            <a:r>
              <a:rPr lang="en-US" dirty="0" err="1" smtClean="0"/>
              <a:t>reductase</a:t>
            </a:r>
            <a:r>
              <a:rPr lang="en-US" dirty="0" smtClean="0"/>
              <a:t> inhibitors) reduce blood lipoproteins and reduce the risk of cardiovascular events. However, they may reduce fat metabolism. This study tested the hypothesis that total body fat oxidation is reduced by </a:t>
            </a:r>
            <a:r>
              <a:rPr lang="en-US" dirty="0" err="1" smtClean="0"/>
              <a:t>statinsin</a:t>
            </a:r>
            <a:r>
              <a:rPr lang="en-US" dirty="0" smtClean="0"/>
              <a:t> older subjects and the reduction is not due to substrate availability.</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58</a:t>
            </a:fld>
            <a:endParaRPr lang="en-US"/>
          </a:p>
        </p:txBody>
      </p:sp>
    </p:spTree>
    <p:extLst>
      <p:ext uri="{BB962C8B-B14F-4D97-AF65-F5344CB8AC3E}">
        <p14:creationId xmlns:p14="http://schemas.microsoft.com/office/powerpoint/2010/main" val="109806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the effects of exercise training to those of simvastatin in combination with exercise on changes in cardiorespiratory fitness and skeletal muscle citrate synthase activity, a marker of skeletal muscle mitochondrial content, in previously sedentary, overweight or obese patients with at least 2 metabolic syndrome risk factors</a:t>
            </a:r>
          </a:p>
          <a:p>
            <a:endParaRPr lang="en-US" dirty="0" smtClean="0"/>
          </a:p>
          <a:p>
            <a:r>
              <a:rPr lang="en-US" sz="1200" b="0" i="0" u="none" strike="noStrike" kern="1200" baseline="0" dirty="0" smtClean="0">
                <a:solidFill>
                  <a:schemeClr val="tx1"/>
                </a:solidFill>
                <a:latin typeface="+mn-lt"/>
                <a:ea typeface="+mn-ea"/>
                <a:cs typeface="+mn-cs"/>
              </a:rPr>
              <a:t>Forty-one eligible volunteers were randomized to the exercise alone (n=21) or exercise</a:t>
            </a:r>
          </a:p>
          <a:p>
            <a:r>
              <a:rPr lang="en-US" sz="1200" b="0" i="0" u="none" strike="noStrike" kern="1200" baseline="0" dirty="0" smtClean="0">
                <a:solidFill>
                  <a:schemeClr val="tx1"/>
                </a:solidFill>
                <a:latin typeface="+mn-lt"/>
                <a:ea typeface="+mn-ea"/>
                <a:cs typeface="+mn-cs"/>
              </a:rPr>
              <a:t>plus statin (n=20) groups. All participants were statin-naïve. Three participants withdrew from</a:t>
            </a:r>
          </a:p>
          <a:p>
            <a:r>
              <a:rPr lang="en-US" sz="1200" b="0" i="0" u="none" strike="noStrike" kern="1200" baseline="0" dirty="0" smtClean="0">
                <a:solidFill>
                  <a:schemeClr val="tx1"/>
                </a:solidFill>
                <a:latin typeface="+mn-lt"/>
                <a:ea typeface="+mn-ea"/>
                <a:cs typeface="+mn-cs"/>
              </a:rPr>
              <a:t>the exercise group; one due to time constraints, one because of a desire to lose weight, and one</a:t>
            </a:r>
          </a:p>
          <a:p>
            <a:r>
              <a:rPr lang="en-US" sz="1200" b="0" i="0" u="none" strike="noStrike" kern="1200" baseline="0" dirty="0" smtClean="0">
                <a:solidFill>
                  <a:schemeClr val="tx1"/>
                </a:solidFill>
                <a:latin typeface="+mn-lt"/>
                <a:ea typeface="+mn-ea"/>
                <a:cs typeface="+mn-cs"/>
              </a:rPr>
              <a:t>because of a foot injury occurring outside of the intervention, One participant was released from</a:t>
            </a:r>
          </a:p>
          <a:p>
            <a:r>
              <a:rPr lang="en-US" sz="1200" b="0" i="0" u="none" strike="noStrike" kern="1200" baseline="0" dirty="0" smtClean="0">
                <a:solidFill>
                  <a:schemeClr val="tx1"/>
                </a:solidFill>
                <a:latin typeface="+mn-lt"/>
                <a:ea typeface="+mn-ea"/>
                <a:cs typeface="+mn-cs"/>
              </a:rPr>
              <a:t>the exercise plus statin group due to complications unrelated to the intervention. Thirty-seven</a:t>
            </a:r>
          </a:p>
          <a:p>
            <a:r>
              <a:rPr lang="en-US" sz="1200" b="0" i="0" u="none" strike="noStrike" kern="1200" baseline="0" dirty="0" smtClean="0">
                <a:solidFill>
                  <a:schemeClr val="tx1"/>
                </a:solidFill>
                <a:latin typeface="+mn-lt"/>
                <a:ea typeface="+mn-ea"/>
                <a:cs typeface="+mn-cs"/>
              </a:rPr>
              <a:t>participants (13 males and 24 females) completed the study. Cardiorespiratory fitness and blood</a:t>
            </a:r>
          </a:p>
          <a:p>
            <a:r>
              <a:rPr lang="en-US" sz="1200" b="0" i="0" u="none" strike="noStrike" kern="1200" baseline="0" dirty="0" smtClean="0">
                <a:solidFill>
                  <a:schemeClr val="tx1"/>
                </a:solidFill>
                <a:latin typeface="+mn-lt"/>
                <a:ea typeface="+mn-ea"/>
                <a:cs typeface="+mn-cs"/>
              </a:rPr>
              <a:t>variables are available from 18 participants in the exercise only group and 19 participants from</a:t>
            </a:r>
          </a:p>
          <a:p>
            <a:r>
              <a:rPr lang="en-US" sz="1200" b="0" i="0" u="none" strike="noStrike" kern="1200" baseline="0" dirty="0" smtClean="0">
                <a:solidFill>
                  <a:schemeClr val="tx1"/>
                </a:solidFill>
                <a:latin typeface="+mn-lt"/>
                <a:ea typeface="+mn-ea"/>
                <a:cs typeface="+mn-cs"/>
              </a:rPr>
              <a:t>the exercise plus statin group. Skeletal muscle citrate synthase activity data is available in a</a:t>
            </a:r>
          </a:p>
          <a:p>
            <a:r>
              <a:rPr lang="en-US" sz="1200" b="0" i="0" u="none" strike="noStrike" kern="1200" baseline="0" dirty="0" smtClean="0">
                <a:solidFill>
                  <a:schemeClr val="tx1"/>
                </a:solidFill>
                <a:latin typeface="+mn-lt"/>
                <a:ea typeface="+mn-ea"/>
                <a:cs typeface="+mn-cs"/>
              </a:rPr>
              <a:t>subset of participants (12 statin plus exercise subjects and 17 exercise only subjects).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ExRx</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The supervised exercise training program began with 30 minutes of treadmill walking or</a:t>
            </a:r>
          </a:p>
          <a:p>
            <a:r>
              <a:rPr lang="en-US" sz="1200" b="0" i="0" u="none" strike="noStrike" kern="1200" baseline="0" dirty="0" smtClean="0">
                <a:solidFill>
                  <a:schemeClr val="tx1"/>
                </a:solidFill>
                <a:latin typeface="+mn-lt"/>
                <a:ea typeface="+mn-ea"/>
                <a:cs typeface="+mn-cs"/>
              </a:rPr>
              <a:t>jogging at 60-75% of heart rate reserve (equivalent to approximately 60-75% of VO2peak) on </a:t>
            </a:r>
            <a:r>
              <a:rPr lang="en-US" sz="1200" b="0" i="0" u="sng" strike="noStrike" kern="1200" baseline="0" dirty="0" smtClean="0">
                <a:solidFill>
                  <a:schemeClr val="tx1"/>
                </a:solidFill>
                <a:latin typeface="+mn-lt"/>
                <a:ea typeface="+mn-ea"/>
                <a:cs typeface="+mn-cs"/>
              </a:rPr>
              <a:t>3</a:t>
            </a:r>
          </a:p>
          <a:p>
            <a:r>
              <a:rPr lang="en-US" sz="1200" b="0" i="0" u="sng" strike="noStrike" kern="1200" baseline="0" dirty="0" smtClean="0">
                <a:solidFill>
                  <a:schemeClr val="tx1"/>
                </a:solidFill>
                <a:latin typeface="+mn-lt"/>
                <a:ea typeface="+mn-ea"/>
                <a:cs typeface="+mn-cs"/>
              </a:rPr>
              <a:t>days during the first week and on 5 days during the second week</a:t>
            </a:r>
            <a:r>
              <a:rPr lang="en-US" sz="1200" b="0" i="0" u="none" strike="noStrike" kern="1200" baseline="0" dirty="0" smtClean="0">
                <a:solidFill>
                  <a:schemeClr val="tx1"/>
                </a:solidFill>
                <a:latin typeface="+mn-lt"/>
                <a:ea typeface="+mn-ea"/>
                <a:cs typeface="+mn-cs"/>
              </a:rPr>
              <a:t>, where 60% of heart rate</a:t>
            </a:r>
          </a:p>
          <a:p>
            <a:r>
              <a:rPr lang="en-US" sz="1200" b="0" i="0" u="none" strike="noStrike" kern="1200" baseline="0" dirty="0" smtClean="0">
                <a:solidFill>
                  <a:schemeClr val="tx1"/>
                </a:solidFill>
                <a:latin typeface="+mn-lt"/>
                <a:ea typeface="+mn-ea"/>
                <a:cs typeface="+mn-cs"/>
              </a:rPr>
              <a:t>reserve = [(peak heart rate during treadmill test – resting heart rate) X 0.60] + resting heart rate.</a:t>
            </a:r>
          </a:p>
          <a:p>
            <a:r>
              <a:rPr lang="en-US" sz="1200" b="0" i="0" u="none" strike="noStrike" kern="1200" baseline="0" dirty="0" smtClean="0">
                <a:solidFill>
                  <a:schemeClr val="tx1"/>
                </a:solidFill>
                <a:latin typeface="+mn-lt"/>
                <a:ea typeface="+mn-ea"/>
                <a:cs typeface="+mn-cs"/>
              </a:rPr>
              <a:t>During the </a:t>
            </a:r>
            <a:r>
              <a:rPr lang="en-US" sz="1200" b="0" i="0" u="sng" strike="noStrike" kern="1200" baseline="0" dirty="0" smtClean="0">
                <a:solidFill>
                  <a:schemeClr val="tx1"/>
                </a:solidFill>
                <a:latin typeface="+mn-lt"/>
                <a:ea typeface="+mn-ea"/>
                <a:cs typeface="+mn-cs"/>
              </a:rPr>
              <a:t>remaining 12 weeks, participants completed 45 minutes of treadmill walking or</a:t>
            </a:r>
          </a:p>
          <a:p>
            <a:r>
              <a:rPr lang="en-US" sz="1200" b="0" i="0" u="sng" strike="noStrike" kern="1200" baseline="0" dirty="0" smtClean="0">
                <a:solidFill>
                  <a:schemeClr val="tx1"/>
                </a:solidFill>
                <a:latin typeface="+mn-lt"/>
                <a:ea typeface="+mn-ea"/>
                <a:cs typeface="+mn-cs"/>
              </a:rPr>
              <a:t>jogging at 60-75% of heart rate reserve 5 days per wee</a:t>
            </a:r>
            <a:r>
              <a:rPr lang="en-US" sz="1200" b="0" i="0" u="none" strike="noStrike" kern="1200" baseline="0" dirty="0" smtClean="0">
                <a:solidFill>
                  <a:schemeClr val="tx1"/>
                </a:solidFill>
                <a:latin typeface="+mn-lt"/>
                <a:ea typeface="+mn-ea"/>
                <a:cs typeface="+mn-cs"/>
              </a:rPr>
              <a:t>k. Exercise intensity was monitored via</a:t>
            </a:r>
          </a:p>
          <a:p>
            <a:r>
              <a:rPr lang="en-US" sz="1200" b="0" i="0" u="none" strike="noStrike" kern="1200" baseline="0" dirty="0" smtClean="0">
                <a:solidFill>
                  <a:schemeClr val="tx1"/>
                </a:solidFill>
                <a:latin typeface="+mn-lt"/>
                <a:ea typeface="+mn-ea"/>
                <a:cs typeface="+mn-cs"/>
              </a:rPr>
              <a:t>Polar heart rate monitors as previously described (19). Adherence was calculated as the number</a:t>
            </a:r>
          </a:p>
          <a:p>
            <a:r>
              <a:rPr lang="en-US" sz="1200" b="0" i="0" u="none" strike="noStrike" kern="1200" baseline="0" dirty="0" smtClean="0">
                <a:solidFill>
                  <a:schemeClr val="tx1"/>
                </a:solidFill>
                <a:latin typeface="+mn-lt"/>
                <a:ea typeface="+mn-ea"/>
                <a:cs typeface="+mn-cs"/>
              </a:rPr>
              <a:t>of exercise sessions completed divided by the number of sessions prescribed. Exercise sessions</a:t>
            </a:r>
          </a:p>
          <a:p>
            <a:r>
              <a:rPr lang="en-US" sz="1200" b="0" i="0" u="none" strike="noStrike" kern="1200" baseline="0" dirty="0" smtClean="0">
                <a:solidFill>
                  <a:schemeClr val="tx1"/>
                </a:solidFill>
                <a:latin typeface="+mn-lt"/>
                <a:ea typeface="+mn-ea"/>
                <a:cs typeface="+mn-cs"/>
              </a:rPr>
              <a:t>were performed in a fitness facility on the MU campus under close supervision by study staff.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EFFECTS OF INTERVENTION ON SKELETAL MUSCLE CITRATE SYNTHASE</a:t>
            </a:r>
          </a:p>
          <a:p>
            <a:r>
              <a:rPr lang="en-US" sz="1200" b="0" i="0" u="none" strike="noStrike" kern="1200" baseline="0" dirty="0" smtClean="0">
                <a:solidFill>
                  <a:schemeClr val="tx1"/>
                </a:solidFill>
                <a:latin typeface="+mn-lt"/>
                <a:ea typeface="+mn-ea"/>
                <a:cs typeface="+mn-cs"/>
              </a:rPr>
              <a:t>ACTIVITY</a:t>
            </a:r>
          </a:p>
          <a:p>
            <a:r>
              <a:rPr lang="en-US" sz="1200" b="0" i="0" u="none" strike="noStrike" kern="1200" baseline="0" dirty="0" smtClean="0">
                <a:solidFill>
                  <a:schemeClr val="tx1"/>
                </a:solidFill>
                <a:latin typeface="+mn-lt"/>
                <a:ea typeface="+mn-ea"/>
                <a:cs typeface="+mn-cs"/>
              </a:rPr>
              <a:t>Simvastatin prevented exercise training induced increases in skeletal muscle citrate</a:t>
            </a:r>
          </a:p>
          <a:p>
            <a:r>
              <a:rPr lang="en-US" sz="1200" b="0" i="0" u="none" strike="noStrike" kern="1200" baseline="0" dirty="0" smtClean="0">
                <a:solidFill>
                  <a:schemeClr val="tx1"/>
                </a:solidFill>
                <a:latin typeface="+mn-lt"/>
                <a:ea typeface="+mn-ea"/>
                <a:cs typeface="+mn-cs"/>
              </a:rPr>
              <a:t>synthase activity, a marker of mitochondrial content (P&lt;0.05 for between-group difference in</a:t>
            </a:r>
          </a:p>
          <a:p>
            <a:r>
              <a:rPr lang="en-US" sz="1200" b="0" i="0" u="none" strike="noStrike" kern="1200" baseline="0" dirty="0" smtClean="0">
                <a:solidFill>
                  <a:schemeClr val="tx1"/>
                </a:solidFill>
                <a:latin typeface="+mn-lt"/>
                <a:ea typeface="+mn-ea"/>
                <a:cs typeface="+mn-cs"/>
              </a:rPr>
              <a:t>change from baseline; </a:t>
            </a:r>
            <a:r>
              <a:rPr lang="en-US" sz="1200" b="1" i="0" u="none" strike="noStrike" kern="1200" baseline="0" dirty="0" smtClean="0">
                <a:solidFill>
                  <a:schemeClr val="tx1"/>
                </a:solidFill>
                <a:latin typeface="+mn-lt"/>
                <a:ea typeface="+mn-ea"/>
                <a:cs typeface="+mn-cs"/>
              </a:rPr>
              <a:t>Figure 2</a:t>
            </a:r>
            <a:r>
              <a:rPr lang="en-US" sz="1200" b="0" i="0" u="none" strike="noStrike" kern="1200" baseline="0" dirty="0" smtClean="0">
                <a:solidFill>
                  <a:schemeClr val="tx1"/>
                </a:solidFill>
                <a:latin typeface="+mn-lt"/>
                <a:ea typeface="+mn-ea"/>
                <a:cs typeface="+mn-cs"/>
              </a:rPr>
              <a:t>). Skeletal muscle citrate synthase activity increased by 13% in</a:t>
            </a:r>
          </a:p>
          <a:p>
            <a:r>
              <a:rPr lang="en-US" sz="1200" b="0" i="0" u="none" strike="noStrike" kern="1200" baseline="0" dirty="0" smtClean="0">
                <a:solidFill>
                  <a:schemeClr val="tx1"/>
                </a:solidFill>
                <a:latin typeface="+mn-lt"/>
                <a:ea typeface="+mn-ea"/>
                <a:cs typeface="+mn-cs"/>
              </a:rPr>
              <a:t>the exercise only group (P&lt;0.05 for change from baseline) and decreased by 4.5% in the exercise</a:t>
            </a:r>
          </a:p>
          <a:p>
            <a:r>
              <a:rPr lang="en-US" sz="1200" b="0" i="0" u="none" strike="noStrike" kern="1200" baseline="0" dirty="0" smtClean="0">
                <a:solidFill>
                  <a:schemeClr val="tx1"/>
                </a:solidFill>
                <a:latin typeface="+mn-lt"/>
                <a:ea typeface="+mn-ea"/>
                <a:cs typeface="+mn-cs"/>
              </a:rPr>
              <a:t>plus statin group (not significant for change from baseline; </a:t>
            </a:r>
            <a:r>
              <a:rPr lang="en-US" sz="1200" b="1" i="0" u="none" strike="noStrike" kern="1200" baseline="0" dirty="0" smtClean="0">
                <a:solidFill>
                  <a:schemeClr val="tx1"/>
                </a:solidFill>
                <a:latin typeface="+mn-lt"/>
                <a:ea typeface="+mn-ea"/>
                <a:cs typeface="+mn-cs"/>
              </a:rPr>
              <a:t>Figure 2</a:t>
            </a:r>
            <a:r>
              <a:rPr lang="en-US" sz="1200" b="0" i="0" u="none" strike="noStrike" kern="1200" baseline="0" dirty="0" smtClean="0">
                <a:solidFill>
                  <a:schemeClr val="tx1"/>
                </a:solidFill>
                <a:latin typeface="+mn-lt"/>
                <a:ea typeface="+mn-ea"/>
                <a:cs typeface="+mn-cs"/>
              </a:rPr>
              <a:t>). Similar patterns were</a:t>
            </a:r>
          </a:p>
          <a:p>
            <a:r>
              <a:rPr lang="en-US" sz="1200" b="0" i="0" u="none" strike="noStrike" kern="1200" baseline="0" dirty="0" smtClean="0">
                <a:solidFill>
                  <a:schemeClr val="tx1"/>
                </a:solidFill>
                <a:latin typeface="+mn-lt"/>
                <a:ea typeface="+mn-ea"/>
                <a:cs typeface="+mn-cs"/>
              </a:rPr>
              <a:t>observed in the protein content of skeletal muscle mitochondrial complexes I, II, III, and IV (data</a:t>
            </a:r>
          </a:p>
          <a:p>
            <a:r>
              <a:rPr lang="en-US" sz="1200" b="0" i="0" u="none" strike="noStrike" kern="1200" baseline="0" dirty="0" smtClean="0">
                <a:solidFill>
                  <a:schemeClr val="tx1"/>
                </a:solidFill>
                <a:latin typeface="+mn-lt"/>
                <a:ea typeface="+mn-ea"/>
                <a:cs typeface="+mn-cs"/>
              </a:rPr>
              <a:t>not shown), providing further evidence that statins minimized or negated responses to exercise</a:t>
            </a:r>
          </a:p>
          <a:p>
            <a:r>
              <a:rPr lang="en-US" sz="1200" b="0" i="0" u="none" strike="noStrike" kern="1200" baseline="0" dirty="0" smtClean="0">
                <a:solidFill>
                  <a:schemeClr val="tx1"/>
                </a:solidFill>
                <a:latin typeface="+mn-lt"/>
                <a:ea typeface="+mn-ea"/>
                <a:cs typeface="+mn-cs"/>
              </a:rPr>
              <a:t>training.</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DISCUSSION</a:t>
            </a:r>
          </a:p>
          <a:p>
            <a:r>
              <a:rPr lang="en-US" sz="1200" b="0" i="0" u="none" strike="noStrike" kern="1200" baseline="0" dirty="0" smtClean="0">
                <a:solidFill>
                  <a:schemeClr val="tx1"/>
                </a:solidFill>
                <a:latin typeface="+mn-lt"/>
                <a:ea typeface="+mn-ea"/>
                <a:cs typeface="+mn-cs"/>
              </a:rPr>
              <a:t>In this trial, simvastatin abated improvements in cardiorespiratory fitness and skeletal</a:t>
            </a:r>
          </a:p>
          <a:p>
            <a:r>
              <a:rPr lang="en-US" sz="1200" b="0" i="0" u="none" strike="noStrike" kern="1200" baseline="0" dirty="0" smtClean="0">
                <a:solidFill>
                  <a:schemeClr val="tx1"/>
                </a:solidFill>
                <a:latin typeface="+mn-lt"/>
                <a:ea typeface="+mn-ea"/>
                <a:cs typeface="+mn-cs"/>
              </a:rPr>
              <a:t>muscle citrate synthase activity, a marker of mitochondrial content, following 12 weeks of</a:t>
            </a:r>
          </a:p>
          <a:p>
            <a:r>
              <a:rPr lang="en-US" sz="1200" b="0" i="0" u="none" strike="noStrike" kern="1200" baseline="0" dirty="0" smtClean="0">
                <a:solidFill>
                  <a:schemeClr val="tx1"/>
                </a:solidFill>
                <a:latin typeface="+mn-lt"/>
                <a:ea typeface="+mn-ea"/>
                <a:cs typeface="+mn-cs"/>
              </a:rPr>
              <a:t>aerobic exercise training in overweight and obese volunteers at risk for the metabolic syndrome.</a:t>
            </a:r>
          </a:p>
          <a:p>
            <a:r>
              <a:rPr lang="en-US" sz="1200" b="0" i="0" u="none" strike="noStrike" kern="1200" baseline="0" dirty="0" smtClean="0">
                <a:solidFill>
                  <a:schemeClr val="tx1"/>
                </a:solidFill>
                <a:latin typeface="+mn-lt"/>
                <a:ea typeface="+mn-ea"/>
                <a:cs typeface="+mn-cs"/>
              </a:rPr>
              <a:t>The results have direct clinical ramifications as patients at risk for the metabolic syndrome are</a:t>
            </a:r>
          </a:p>
          <a:p>
            <a:r>
              <a:rPr lang="en-US" sz="1200" b="0" i="0" u="none" strike="noStrike" kern="1200" baseline="0" dirty="0" smtClean="0">
                <a:solidFill>
                  <a:schemeClr val="tx1"/>
                </a:solidFill>
                <a:latin typeface="+mn-lt"/>
                <a:ea typeface="+mn-ea"/>
                <a:cs typeface="+mn-cs"/>
              </a:rPr>
              <a:t>commonly prescribed statins to lower blood lipids and at the same time advised to exercise to</a:t>
            </a:r>
          </a:p>
          <a:p>
            <a:r>
              <a:rPr lang="en-US" sz="1200" b="0" i="0" u="none" strike="noStrike" kern="1200" baseline="0" dirty="0" smtClean="0">
                <a:solidFill>
                  <a:schemeClr val="tx1"/>
                </a:solidFill>
                <a:latin typeface="+mn-lt"/>
                <a:ea typeface="+mn-ea"/>
                <a:cs typeface="+mn-cs"/>
              </a:rPr>
              <a:t>improve fitness, both of which are independently proven to lower cardiovascular disease risk.</a:t>
            </a:r>
          </a:p>
          <a:p>
            <a:r>
              <a:rPr lang="en-US" sz="1200" b="0" i="0" u="none" strike="noStrike" kern="1200" baseline="0" dirty="0" smtClean="0">
                <a:solidFill>
                  <a:schemeClr val="tx1"/>
                </a:solidFill>
                <a:latin typeface="+mn-lt"/>
                <a:ea typeface="+mn-ea"/>
                <a:cs typeface="+mn-cs"/>
              </a:rPr>
              <a:t>During exercise, skeletal muscle energy flux and mitochondrial respiration are increased</a:t>
            </a:r>
          </a:p>
          <a:p>
            <a:r>
              <a:rPr lang="en-US" sz="1200" b="0" i="0" u="none" strike="noStrike" kern="1200" baseline="0" dirty="0" smtClean="0">
                <a:solidFill>
                  <a:schemeClr val="tx1"/>
                </a:solidFill>
                <a:latin typeface="+mn-lt"/>
                <a:ea typeface="+mn-ea"/>
                <a:cs typeface="+mn-cs"/>
              </a:rPr>
              <a:t>to provide ATP for muscle contractions. Exercise also stimulates transcriptional responses that if</a:t>
            </a:r>
          </a:p>
          <a:p>
            <a:r>
              <a:rPr lang="en-US" sz="1200" b="0" i="0" u="none" strike="noStrike" kern="1200" baseline="0" dirty="0" smtClean="0">
                <a:solidFill>
                  <a:schemeClr val="tx1"/>
                </a:solidFill>
                <a:latin typeface="+mn-lt"/>
                <a:ea typeface="+mn-ea"/>
                <a:cs typeface="+mn-cs"/>
              </a:rPr>
              <a:t>repeated over time, promote mitochondrial biogenesis (increase in number or content) </a:t>
            </a:r>
            <a:r>
              <a:rPr lang="en-US" sz="1200" b="0" i="0" u="none" strike="noStrike" kern="1200" baseline="0" dirty="0" err="1" smtClean="0">
                <a:solidFill>
                  <a:schemeClr val="tx1"/>
                </a:solidFill>
                <a:latin typeface="+mn-lt"/>
                <a:ea typeface="+mn-ea"/>
                <a:cs typeface="+mn-cs"/>
              </a:rPr>
              <a:t>andincrease</a:t>
            </a:r>
            <a:r>
              <a:rPr lang="en-US" sz="1200" b="0" i="0" u="none" strike="noStrike" kern="1200" baseline="0" dirty="0" smtClean="0">
                <a:solidFill>
                  <a:schemeClr val="tx1"/>
                </a:solidFill>
                <a:latin typeface="+mn-lt"/>
                <a:ea typeface="+mn-ea"/>
                <a:cs typeface="+mn-cs"/>
              </a:rPr>
              <a:t> mitochondrial oxidative capacity (improved function). These adaptations, which lead to</a:t>
            </a:r>
          </a:p>
          <a:p>
            <a:r>
              <a:rPr lang="en-US" sz="1200" b="0" i="0" u="none" strike="noStrike" kern="1200" baseline="0" dirty="0" smtClean="0">
                <a:solidFill>
                  <a:schemeClr val="tx1"/>
                </a:solidFill>
                <a:latin typeface="+mn-lt"/>
                <a:ea typeface="+mn-ea"/>
                <a:cs typeface="+mn-cs"/>
              </a:rPr>
              <a:t>greater capacity for skeletal muscle oxygen consumption, are a key component of </a:t>
            </a:r>
            <a:r>
              <a:rPr lang="en-US" sz="1200" b="0" i="0" u="none" strike="noStrike" kern="1200" baseline="0" dirty="0" err="1" smtClean="0">
                <a:solidFill>
                  <a:schemeClr val="tx1"/>
                </a:solidFill>
                <a:latin typeface="+mn-lt"/>
                <a:ea typeface="+mn-ea"/>
                <a:cs typeface="+mn-cs"/>
              </a:rPr>
              <a:t>exercisemediated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improvements in cardiorespiratory fitness. Our findings suggest that simvastatin may</a:t>
            </a:r>
          </a:p>
          <a:p>
            <a:r>
              <a:rPr lang="en-US" sz="1200" b="0" i="0" u="none" strike="noStrike" kern="1200" baseline="0" dirty="0" smtClean="0">
                <a:solidFill>
                  <a:schemeClr val="tx1"/>
                </a:solidFill>
                <a:latin typeface="+mn-lt"/>
                <a:ea typeface="+mn-ea"/>
                <a:cs typeface="+mn-cs"/>
              </a:rPr>
              <a:t>mitigate improvements in fitness in response to exercise training by impairing increases in</a:t>
            </a:r>
          </a:p>
          <a:p>
            <a:r>
              <a:rPr lang="en-US" sz="1200" b="0" i="0" u="none" strike="noStrike" kern="1200" baseline="0" dirty="0" smtClean="0">
                <a:solidFill>
                  <a:schemeClr val="tx1"/>
                </a:solidFill>
                <a:latin typeface="+mn-lt"/>
                <a:ea typeface="+mn-ea"/>
                <a:cs typeface="+mn-cs"/>
              </a:rPr>
              <a:t>skeletal muscle mitochondrial content and function. In support of these data, physiologic doses</a:t>
            </a:r>
          </a:p>
          <a:p>
            <a:r>
              <a:rPr lang="en-US" sz="1200" b="0" i="0" u="none" strike="noStrike" kern="1200" baseline="0" dirty="0" smtClean="0">
                <a:solidFill>
                  <a:schemeClr val="tx1"/>
                </a:solidFill>
                <a:latin typeface="+mn-lt"/>
                <a:ea typeface="+mn-ea"/>
                <a:cs typeface="+mn-cs"/>
              </a:rPr>
              <a:t>of simvastatin disrupt mitochondrial respiration, increase oxidative stress, and activate</a:t>
            </a:r>
          </a:p>
          <a:p>
            <a:r>
              <a:rPr lang="en-US" sz="1200" b="0" i="0" u="none" strike="noStrike" kern="1200" baseline="0" dirty="0" smtClean="0">
                <a:solidFill>
                  <a:schemeClr val="tx1"/>
                </a:solidFill>
                <a:latin typeface="+mn-lt"/>
                <a:ea typeface="+mn-ea"/>
                <a:cs typeface="+mn-cs"/>
              </a:rPr>
              <a:t>mitochondrial apoptotic pathways in isolated skeletal muscle fibers (27). Similar observations</a:t>
            </a:r>
          </a:p>
          <a:p>
            <a:r>
              <a:rPr lang="en-US" sz="1200" b="0" i="0" u="none" strike="noStrike" kern="1200" baseline="0" dirty="0" smtClean="0">
                <a:solidFill>
                  <a:schemeClr val="tx1"/>
                </a:solidFill>
                <a:latin typeface="+mn-lt"/>
                <a:ea typeface="+mn-ea"/>
                <a:cs typeface="+mn-cs"/>
              </a:rPr>
              <a:t>have been reported in studies of muscle fibers taken from patients using statins (28), and high</a:t>
            </a:r>
          </a:p>
          <a:p>
            <a:r>
              <a:rPr lang="en-US" sz="1200" b="0" i="0" u="none" strike="noStrike" kern="1200" baseline="0" dirty="0" smtClean="0">
                <a:solidFill>
                  <a:schemeClr val="tx1"/>
                </a:solidFill>
                <a:latin typeface="+mn-lt"/>
                <a:ea typeface="+mn-ea"/>
                <a:cs typeface="+mn-cs"/>
              </a:rPr>
              <a:t>dose simvastatin (80 mg per day) has been shown to decrease skeletal muscle mitochondrial</a:t>
            </a:r>
          </a:p>
          <a:p>
            <a:r>
              <a:rPr lang="en-US" sz="1200" b="0" i="0" u="none" strike="noStrike" kern="1200" baseline="0" dirty="0" smtClean="0">
                <a:solidFill>
                  <a:schemeClr val="tx1"/>
                </a:solidFill>
                <a:latin typeface="+mn-lt"/>
                <a:ea typeface="+mn-ea"/>
                <a:cs typeface="+mn-cs"/>
              </a:rPr>
              <a:t>content in the absence of exercise (29,30). Statins have also been shown to reduce skeletal</a:t>
            </a:r>
          </a:p>
          <a:p>
            <a:r>
              <a:rPr lang="en-US" sz="1200" b="0" i="0" u="none" strike="noStrike" kern="1200" baseline="0" dirty="0" smtClean="0">
                <a:solidFill>
                  <a:schemeClr val="tx1"/>
                </a:solidFill>
                <a:latin typeface="+mn-lt"/>
                <a:ea typeface="+mn-ea"/>
                <a:cs typeface="+mn-cs"/>
              </a:rPr>
              <a:t>muscle force production (31), running capacity (17,18) and voluntary running volume (31) in</a:t>
            </a:r>
          </a:p>
          <a:p>
            <a:r>
              <a:rPr lang="en-US" sz="1200" b="0" i="0" u="none" strike="noStrike" kern="1200" baseline="0" dirty="0" smtClean="0">
                <a:solidFill>
                  <a:schemeClr val="tx1"/>
                </a:solidFill>
                <a:latin typeface="+mn-lt"/>
                <a:ea typeface="+mn-ea"/>
                <a:cs typeface="+mn-cs"/>
              </a:rPr>
              <a:t>rodents. Collectively, these data indicate that statins may induce mitochondrial oxidative stress</a:t>
            </a:r>
          </a:p>
          <a:p>
            <a:r>
              <a:rPr lang="en-US" sz="1200" b="0" i="0" u="none" strike="noStrike" kern="1200" baseline="0" dirty="0" smtClean="0">
                <a:solidFill>
                  <a:schemeClr val="tx1"/>
                </a:solidFill>
                <a:latin typeface="+mn-lt"/>
                <a:ea typeface="+mn-ea"/>
                <a:cs typeface="+mn-cs"/>
              </a:rPr>
              <a:t>which activates pathways of apoptosis or autophagy, mitigating increases in mitochondrial</a:t>
            </a:r>
          </a:p>
          <a:p>
            <a:r>
              <a:rPr lang="en-US" sz="1200" b="0" i="0" u="none" strike="noStrike" kern="1200" baseline="0" dirty="0" smtClean="0">
                <a:solidFill>
                  <a:schemeClr val="tx1"/>
                </a:solidFill>
                <a:latin typeface="+mn-lt"/>
                <a:ea typeface="+mn-ea"/>
                <a:cs typeface="+mn-cs"/>
              </a:rPr>
              <a:t>content and oxidative capacity in response to exercise training.</a:t>
            </a:r>
          </a:p>
          <a:p>
            <a:r>
              <a:rPr lang="en-US" sz="1200" b="0" i="0" u="none" strike="noStrike" kern="1200" baseline="0" dirty="0" smtClean="0">
                <a:solidFill>
                  <a:schemeClr val="tx1"/>
                </a:solidFill>
                <a:latin typeface="+mn-lt"/>
                <a:ea typeface="+mn-ea"/>
                <a:cs typeface="+mn-cs"/>
              </a:rPr>
              <a:t>It should be mentioned that a placebo was not given to participants. It should be mentioned that a placebo was not given to participants in the exercise only</a:t>
            </a:r>
          </a:p>
          <a:p>
            <a:r>
              <a:rPr lang="en-US" sz="1200" b="0" i="0" u="none" strike="noStrike" kern="1200" baseline="0" dirty="0" smtClean="0">
                <a:solidFill>
                  <a:schemeClr val="tx1"/>
                </a:solidFill>
                <a:latin typeface="+mn-lt"/>
                <a:ea typeface="+mn-ea"/>
                <a:cs typeface="+mn-cs"/>
              </a:rPr>
              <a:t>group. Thus, participants were aware of their group assignment, introducing the possibility of a</a:t>
            </a:r>
          </a:p>
          <a:p>
            <a:r>
              <a:rPr lang="en-US" sz="1200" b="0" i="0" u="none" strike="noStrike" kern="1200" baseline="0" dirty="0" smtClean="0">
                <a:solidFill>
                  <a:schemeClr val="tx1"/>
                </a:solidFill>
                <a:latin typeface="+mn-lt"/>
                <a:ea typeface="+mn-ea"/>
                <a:cs typeface="+mn-cs"/>
              </a:rPr>
              <a:t>‘placebo effect’. However, we do not think a placebo effect was the cause of our outcomes when</a:t>
            </a:r>
          </a:p>
          <a:p>
            <a:r>
              <a:rPr lang="en-US" sz="1200" b="0" i="0" u="none" strike="noStrike" kern="1200" baseline="0" dirty="0" smtClean="0">
                <a:solidFill>
                  <a:schemeClr val="tx1"/>
                </a:solidFill>
                <a:latin typeface="+mn-lt"/>
                <a:ea typeface="+mn-ea"/>
                <a:cs typeface="+mn-cs"/>
              </a:rPr>
              <a:t>our data are considered in light of accumulating evidence that statins can cause undesirable</a:t>
            </a:r>
          </a:p>
          <a:p>
            <a:r>
              <a:rPr lang="en-US" sz="1200" b="0" i="0" u="none" strike="noStrike" kern="1200" baseline="0" dirty="0" smtClean="0">
                <a:solidFill>
                  <a:schemeClr val="tx1"/>
                </a:solidFill>
                <a:latin typeface="+mn-lt"/>
                <a:ea typeface="+mn-ea"/>
                <a:cs typeface="+mn-cs"/>
              </a:rPr>
              <a:t>effects on skeletal muscle mitochondrial function ((13-18,27-30,32). One of the primary</a:t>
            </a:r>
          </a:p>
          <a:p>
            <a:r>
              <a:rPr lang="en-US" sz="1200" b="0" i="0" u="none" strike="noStrike" kern="1200" baseline="0" dirty="0" smtClean="0">
                <a:solidFill>
                  <a:schemeClr val="tx1"/>
                </a:solidFill>
                <a:latin typeface="+mn-lt"/>
                <a:ea typeface="+mn-ea"/>
                <a:cs typeface="+mn-cs"/>
              </a:rPr>
              <a:t>strengths of this trial is the robust agreement between changes in functional (cardiorespiratory</a:t>
            </a:r>
          </a:p>
          <a:p>
            <a:r>
              <a:rPr lang="en-US" sz="1200" b="0" i="0" u="none" strike="noStrike" kern="1200" baseline="0" dirty="0" smtClean="0">
                <a:solidFill>
                  <a:schemeClr val="tx1"/>
                </a:solidFill>
                <a:latin typeface="+mn-lt"/>
                <a:ea typeface="+mn-ea"/>
                <a:cs typeface="+mn-cs"/>
              </a:rPr>
              <a:t>fitness) and biochemical (skeletal muscle citrate synthase) outcomes in response to the</a:t>
            </a:r>
          </a:p>
          <a:p>
            <a:r>
              <a:rPr lang="en-US" sz="1200" b="0" i="0" u="none" strike="noStrike" kern="1200" baseline="0" dirty="0" smtClean="0">
                <a:solidFill>
                  <a:schemeClr val="tx1"/>
                </a:solidFill>
                <a:latin typeface="+mn-lt"/>
                <a:ea typeface="+mn-ea"/>
                <a:cs typeface="+mn-cs"/>
              </a:rPr>
              <a:t>interventions.</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5</a:t>
            </a:fld>
            <a:endParaRPr lang="en-US"/>
          </a:p>
        </p:txBody>
      </p:sp>
    </p:spTree>
    <p:extLst>
      <p:ext uri="{BB962C8B-B14F-4D97-AF65-F5344CB8AC3E}">
        <p14:creationId xmlns:p14="http://schemas.microsoft.com/office/powerpoint/2010/main" val="3179998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i="0" u="none" strike="noStrike" kern="1200" baseline="0" dirty="0" err="1" smtClean="0">
                <a:solidFill>
                  <a:schemeClr val="tx1"/>
                </a:solidFill>
                <a:latin typeface="+mn-lt"/>
                <a:ea typeface="+mn-ea"/>
                <a:cs typeface="+mn-cs"/>
              </a:rPr>
              <a:t>Kronos</a:t>
            </a:r>
            <a:r>
              <a:rPr lang="en-US" sz="1200" b="1" i="0" u="none" strike="noStrike" kern="1200" baseline="0" dirty="0" smtClean="0">
                <a:solidFill>
                  <a:schemeClr val="tx1"/>
                </a:solidFill>
                <a:latin typeface="+mn-lt"/>
                <a:ea typeface="+mn-ea"/>
                <a:cs typeface="+mn-cs"/>
              </a:rPr>
              <a:t> Longevity Research Institute, 2390 E. Camelback Rd, Suite 440,</a:t>
            </a:r>
          </a:p>
          <a:p>
            <a:r>
              <a:rPr lang="en-US" sz="1200" b="1" i="0" u="none" strike="noStrike" kern="1200" baseline="0" dirty="0" smtClean="0">
                <a:solidFill>
                  <a:schemeClr val="tx1"/>
                </a:solidFill>
                <a:latin typeface="+mn-lt"/>
                <a:ea typeface="+mn-ea"/>
                <a:cs typeface="+mn-cs"/>
              </a:rPr>
              <a:t>Phoenix, AZ 85016, USA</a:t>
            </a:r>
          </a:p>
          <a:p>
            <a:r>
              <a:rPr lang="en-US" sz="1200" b="0" i="0" u="none" strike="noStrike" kern="1200" baseline="0" dirty="0" smtClean="0">
                <a:solidFill>
                  <a:schemeClr val="tx1"/>
                </a:solidFill>
                <a:latin typeface="+mn-lt"/>
                <a:ea typeface="+mn-ea"/>
                <a:cs typeface="+mn-cs"/>
              </a:rPr>
              <a:t>e-mail: tinna.traustadottir@kronosinstitute.org</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Study population   </a:t>
            </a:r>
            <a:r>
              <a:rPr lang="en-US" sz="1200" b="0" i="0" u="none" strike="noStrike" kern="1200" baseline="0" dirty="0" smtClean="0">
                <a:solidFill>
                  <a:schemeClr val="tx1"/>
                </a:solidFill>
                <a:latin typeface="+mn-lt"/>
                <a:ea typeface="+mn-ea"/>
                <a:cs typeface="+mn-cs"/>
              </a:rPr>
              <a:t>We recruited 12 healthy men and women, ages 55–</a:t>
            </a:r>
          </a:p>
          <a:p>
            <a:r>
              <a:rPr lang="en-US" sz="1200" b="0" i="0" u="none" strike="noStrike" kern="1200" baseline="0" dirty="0" smtClean="0">
                <a:solidFill>
                  <a:schemeClr val="tx1"/>
                </a:solidFill>
                <a:latin typeface="+mn-lt"/>
                <a:ea typeface="+mn-ea"/>
                <a:cs typeface="+mn-cs"/>
              </a:rPr>
              <a:t>76 years for this pilot study. Criteria for inclusion included LDL-cholesterol levels above 3.3 </a:t>
            </a:r>
            <a:r>
              <a:rPr lang="en-US" sz="1200" b="0" i="0" u="none" strike="noStrike" kern="1200" baseline="0" dirty="0" err="1" smtClean="0">
                <a:solidFill>
                  <a:schemeClr val="tx1"/>
                </a:solidFill>
                <a:latin typeface="+mn-lt"/>
                <a:ea typeface="+mn-ea"/>
                <a:cs typeface="+mn-cs"/>
              </a:rPr>
              <a:t>mmol</a:t>
            </a:r>
            <a:r>
              <a:rPr lang="en-US" sz="1200" b="0" i="0" u="none" strike="noStrike" kern="1200" baseline="0" dirty="0" smtClean="0">
                <a:solidFill>
                  <a:schemeClr val="tx1"/>
                </a:solidFill>
                <a:latin typeface="+mn-lt"/>
                <a:ea typeface="+mn-ea"/>
                <a:cs typeface="+mn-cs"/>
              </a:rPr>
              <a:t>/l</a:t>
            </a:r>
          </a:p>
          <a:p>
            <a:r>
              <a:rPr lang="en-US" sz="1200" b="0" i="0" u="none" strike="noStrike" kern="1200" baseline="0" dirty="0" smtClean="0">
                <a:solidFill>
                  <a:schemeClr val="tx1"/>
                </a:solidFill>
                <a:latin typeface="+mn-lt"/>
                <a:ea typeface="+mn-ea"/>
                <a:cs typeface="+mn-cs"/>
              </a:rPr>
              <a:t>(130 mg/dl), not overly obese as determined by body mass index (BMI)&lt;32 kg/m2, no contraindications to</a:t>
            </a:r>
          </a:p>
          <a:p>
            <a:r>
              <a:rPr lang="en-US" sz="1200" b="0" i="0" u="none" strike="noStrike" kern="1200" baseline="0" dirty="0" smtClean="0">
                <a:solidFill>
                  <a:schemeClr val="tx1"/>
                </a:solidFill>
                <a:latin typeface="+mn-lt"/>
                <a:ea typeface="+mn-ea"/>
                <a:cs typeface="+mn-cs"/>
              </a:rPr>
              <a:t>exercise testing, and not currently on any </a:t>
            </a:r>
            <a:r>
              <a:rPr lang="en-US" sz="1200" b="0" i="0" u="none" strike="noStrike" kern="1200" baseline="0" dirty="0" err="1" smtClean="0">
                <a:solidFill>
                  <a:schemeClr val="tx1"/>
                </a:solidFill>
                <a:latin typeface="+mn-lt"/>
                <a:ea typeface="+mn-ea"/>
                <a:cs typeface="+mn-cs"/>
              </a:rPr>
              <a:t>cholesterollowering</a:t>
            </a:r>
            <a:r>
              <a:rPr lang="en-US" sz="1200" b="0" i="0" u="none" strike="noStrike" kern="1200" baseline="0" dirty="0" smtClean="0">
                <a:solidFill>
                  <a:schemeClr val="tx1"/>
                </a:solidFill>
                <a:latin typeface="+mn-lt"/>
                <a:ea typeface="+mn-ea"/>
                <a:cs typeface="+mn-cs"/>
              </a:rPr>
              <a:t> medications.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12 subjects enrolled, two were excluded from participation, one due to a borderline-positive stress test</a:t>
            </a:r>
          </a:p>
          <a:p>
            <a:r>
              <a:rPr lang="en-US" sz="1200" b="0" i="0" u="none" strike="noStrike" kern="1200" baseline="0" dirty="0" smtClean="0">
                <a:solidFill>
                  <a:schemeClr val="tx1"/>
                </a:solidFill>
                <a:latin typeface="+mn-lt"/>
                <a:ea typeface="+mn-ea"/>
                <a:cs typeface="+mn-cs"/>
              </a:rPr>
              <a:t>at screening and the other due to a BMI&gt;32. Thus, </a:t>
            </a:r>
            <a:r>
              <a:rPr lang="en-US" sz="1200" b="1" i="0" u="sng" strike="noStrike" kern="1200" baseline="0" dirty="0" smtClean="0">
                <a:solidFill>
                  <a:schemeClr val="tx1"/>
                </a:solidFill>
                <a:latin typeface="+mn-lt"/>
                <a:ea typeface="+mn-ea"/>
                <a:cs typeface="+mn-cs"/>
              </a:rPr>
              <a:t>ten subjects completed the study, nine men and one</a:t>
            </a:r>
          </a:p>
          <a:p>
            <a:r>
              <a:rPr lang="en-US" sz="1200" b="1" i="0" u="sng" strike="noStrike" kern="1200" baseline="0" dirty="0" smtClean="0">
                <a:solidFill>
                  <a:schemeClr val="tx1"/>
                </a:solidFill>
                <a:latin typeface="+mn-lt"/>
                <a:ea typeface="+mn-ea"/>
                <a:cs typeface="+mn-cs"/>
              </a:rPr>
              <a:t>woman.</a:t>
            </a:r>
          </a:p>
          <a:p>
            <a:endParaRPr lang="en-US" sz="1200" b="1" i="0" u="sng"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Before and after 12 weeks of testing</a:t>
            </a:r>
            <a:endParaRPr lang="en-US" sz="1200" b="1" i="0" u="sng"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Maximal oxygen consumption (VO2 max) </a:t>
            </a:r>
            <a:r>
              <a:rPr lang="en-US" sz="1200" b="0" i="0" u="none" strike="noStrike" kern="1200" baseline="0" dirty="0" smtClean="0">
                <a:solidFill>
                  <a:schemeClr val="tx1"/>
                </a:solidFill>
                <a:latin typeface="+mn-lt"/>
                <a:ea typeface="+mn-ea"/>
                <a:cs typeface="+mn-cs"/>
              </a:rPr>
              <a:t>Maximal aerobic capacity was measured using a graded</a:t>
            </a:r>
          </a:p>
          <a:p>
            <a:r>
              <a:rPr lang="en-US" sz="1200" b="0" i="0" u="none" strike="noStrike" kern="1200" baseline="0" dirty="0" smtClean="0">
                <a:solidFill>
                  <a:schemeClr val="tx1"/>
                </a:solidFill>
                <a:latin typeface="+mn-lt"/>
                <a:ea typeface="+mn-ea"/>
                <a:cs typeface="+mn-cs"/>
              </a:rPr>
              <a:t>exercise test (GXT). The GXT was performed on an electronically-braked </a:t>
            </a:r>
            <a:r>
              <a:rPr lang="en-US" sz="1200" b="1" i="0" u="none" strike="noStrike" kern="1200" baseline="0" dirty="0" smtClean="0">
                <a:solidFill>
                  <a:schemeClr val="tx1"/>
                </a:solidFill>
                <a:latin typeface="+mn-lt"/>
                <a:ea typeface="+mn-ea"/>
                <a:cs typeface="+mn-cs"/>
              </a:rPr>
              <a:t>stationary cycle ergometer</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Ergoline</a:t>
            </a:r>
            <a:r>
              <a:rPr lang="en-US" sz="1200" b="0" i="0" u="none" strike="noStrike" kern="1200" baseline="0" dirty="0" smtClean="0">
                <a:solidFill>
                  <a:schemeClr val="tx1"/>
                </a:solidFill>
                <a:latin typeface="+mn-lt"/>
                <a:ea typeface="+mn-ea"/>
                <a:cs typeface="+mn-cs"/>
              </a:rPr>
              <a:t> 900) with an integrated metabolic measurement cart (</a:t>
            </a:r>
            <a:r>
              <a:rPr lang="en-US" sz="1200" b="0" i="0" u="none" strike="noStrike" kern="1200" baseline="0" dirty="0" err="1" smtClean="0">
                <a:solidFill>
                  <a:schemeClr val="tx1"/>
                </a:solidFill>
                <a:latin typeface="+mn-lt"/>
                <a:ea typeface="+mn-ea"/>
                <a:cs typeface="+mn-cs"/>
              </a:rPr>
              <a:t>SensorMedics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Vmax</a:t>
            </a:r>
            <a:r>
              <a:rPr lang="en-US" sz="1200" b="0" i="0" u="none" strike="noStrike" kern="1200" baseline="0" dirty="0" smtClean="0">
                <a:solidFill>
                  <a:schemeClr val="tx1"/>
                </a:solidFill>
                <a:latin typeface="+mn-lt"/>
                <a:ea typeface="+mn-ea"/>
                <a:cs typeface="+mn-cs"/>
              </a:rPr>
              <a:t> Series 229, Yorba</a:t>
            </a:r>
          </a:p>
          <a:p>
            <a:r>
              <a:rPr lang="en-US" sz="1200" b="0" i="0" u="none" strike="noStrike" kern="1200" baseline="0" dirty="0" smtClean="0">
                <a:solidFill>
                  <a:schemeClr val="tx1"/>
                </a:solidFill>
                <a:latin typeface="+mn-lt"/>
                <a:ea typeface="+mn-ea"/>
                <a:cs typeface="+mn-cs"/>
              </a:rPr>
              <a:t>Linda, Calif.) that measured oxygen uptake via </a:t>
            </a:r>
            <a:r>
              <a:rPr lang="en-US" sz="1200" b="0" i="0" u="none" strike="noStrike" kern="1200" baseline="0" dirty="0" err="1" smtClean="0">
                <a:solidFill>
                  <a:schemeClr val="tx1"/>
                </a:solidFill>
                <a:latin typeface="+mn-lt"/>
                <a:ea typeface="+mn-ea"/>
                <a:cs typeface="+mn-cs"/>
              </a:rPr>
              <a:t>opencircuit</a:t>
            </a:r>
            <a:r>
              <a:rPr lang="en-US" sz="1200" b="0" i="0" u="none" strike="noStrike" kern="1200" baseline="0" dirty="0" smtClean="0">
                <a:solidFill>
                  <a:schemeClr val="tx1"/>
                </a:solidFill>
                <a:latin typeface="+mn-lt"/>
                <a:ea typeface="+mn-ea"/>
                <a:cs typeface="+mn-cs"/>
              </a:rPr>
              <a:t> indirect </a:t>
            </a:r>
            <a:r>
              <a:rPr lang="en-US" sz="1200" b="0" i="0" u="none" strike="noStrike" kern="1200" baseline="0" dirty="0" err="1" smtClean="0">
                <a:solidFill>
                  <a:schemeClr val="tx1"/>
                </a:solidFill>
                <a:latin typeface="+mn-lt"/>
                <a:ea typeface="+mn-ea"/>
                <a:cs typeface="+mn-cs"/>
              </a:rPr>
              <a:t>calorimetry</a:t>
            </a:r>
            <a:r>
              <a:rPr lang="en-US" sz="1200" b="0" i="0" u="none" strike="noStrike" kern="1200" baseline="0" dirty="0" smtClean="0">
                <a:solidFill>
                  <a:schemeClr val="tx1"/>
                </a:solidFill>
                <a:latin typeface="+mn-lt"/>
                <a:ea typeface="+mn-ea"/>
                <a:cs typeface="+mn-cs"/>
              </a:rPr>
              <a:t> throughout the test. A</a:t>
            </a:r>
          </a:p>
          <a:p>
            <a:r>
              <a:rPr lang="en-US" sz="1200" b="0" i="0" u="none" strike="noStrike" kern="1200" baseline="0" dirty="0" smtClean="0">
                <a:solidFill>
                  <a:schemeClr val="tx1"/>
                </a:solidFill>
                <a:latin typeface="+mn-lt"/>
                <a:ea typeface="+mn-ea"/>
                <a:cs typeface="+mn-cs"/>
              </a:rPr>
              <a:t>continuous 12-lead EKG (Marquette </a:t>
            </a:r>
            <a:r>
              <a:rPr lang="en-US" sz="1200" b="0" i="0" u="none" strike="noStrike" kern="1200" baseline="0" dirty="0" err="1" smtClean="0">
                <a:solidFill>
                  <a:schemeClr val="tx1"/>
                </a:solidFill>
                <a:latin typeface="+mn-lt"/>
                <a:ea typeface="+mn-ea"/>
                <a:cs typeface="+mn-cs"/>
              </a:rPr>
              <a:t>CardioSoft</a:t>
            </a:r>
            <a:r>
              <a:rPr lang="en-US" sz="1200" b="0" i="0" u="none" strike="noStrike" kern="1200" baseline="0" dirty="0" smtClean="0">
                <a:solidFill>
                  <a:schemeClr val="tx1"/>
                </a:solidFill>
                <a:latin typeface="+mn-lt"/>
                <a:ea typeface="+mn-ea"/>
                <a:cs typeface="+mn-cs"/>
              </a:rPr>
              <a:t>, Milwaukee, Wis.) was recorded, and blood pressure was</a:t>
            </a:r>
          </a:p>
          <a:p>
            <a:r>
              <a:rPr lang="en-US" sz="1200" b="0" i="0" u="none" strike="noStrike" kern="1200" baseline="0" dirty="0" smtClean="0">
                <a:solidFill>
                  <a:schemeClr val="tx1"/>
                </a:solidFill>
                <a:latin typeface="+mn-lt"/>
                <a:ea typeface="+mn-ea"/>
                <a:cs typeface="+mn-cs"/>
              </a:rPr>
              <a:t>measured every 3 min throughout exercise and recovery (</a:t>
            </a:r>
            <a:r>
              <a:rPr lang="en-US" sz="1200" b="0" i="0" u="none" strike="noStrike" kern="1200" baseline="0" dirty="0" err="1" smtClean="0">
                <a:solidFill>
                  <a:schemeClr val="tx1"/>
                </a:solidFill>
                <a:latin typeface="+mn-lt"/>
                <a:ea typeface="+mn-ea"/>
                <a:cs typeface="+mn-cs"/>
              </a:rPr>
              <a:t>SunTech</a:t>
            </a:r>
            <a:r>
              <a:rPr lang="en-US" sz="1200" b="0" i="0" u="none" strike="noStrike" kern="1200" baseline="0" dirty="0" smtClean="0">
                <a:solidFill>
                  <a:schemeClr val="tx1"/>
                </a:solidFill>
                <a:latin typeface="+mn-lt"/>
                <a:ea typeface="+mn-ea"/>
                <a:cs typeface="+mn-cs"/>
              </a:rPr>
              <a:t> Tango, Raleigh, N.C.). The initial</a:t>
            </a:r>
          </a:p>
          <a:p>
            <a:r>
              <a:rPr lang="en-US" sz="1200" b="0" i="0" u="none" strike="noStrike" kern="1200" baseline="0" dirty="0" smtClean="0">
                <a:solidFill>
                  <a:schemeClr val="tx1"/>
                </a:solidFill>
                <a:latin typeface="+mn-lt"/>
                <a:ea typeface="+mn-ea"/>
                <a:cs typeface="+mn-cs"/>
              </a:rPr>
              <a:t>workload during the GXT was 15 or 20 W (chosen based on the individual’s predicted maximal workload</a:t>
            </a:r>
          </a:p>
          <a:p>
            <a:r>
              <a:rPr lang="en-US" sz="1200" b="0" i="0" u="none" strike="noStrike" kern="1200" baseline="0" dirty="0" smtClean="0">
                <a:solidFill>
                  <a:schemeClr val="tx1"/>
                </a:solidFill>
                <a:latin typeface="+mn-lt"/>
                <a:ea typeface="+mn-ea"/>
                <a:cs typeface="+mn-cs"/>
              </a:rPr>
              <a:t>so that the test would be completed in 7–12 min), followed  by an incremental increase in workload (same</a:t>
            </a:r>
          </a:p>
          <a:p>
            <a:r>
              <a:rPr lang="en-US" sz="1200" b="0" i="0" u="none" strike="noStrike" kern="1200" baseline="0" dirty="0" smtClean="0">
                <a:solidFill>
                  <a:schemeClr val="tx1"/>
                </a:solidFill>
                <a:latin typeface="+mn-lt"/>
                <a:ea typeface="+mn-ea"/>
                <a:cs typeface="+mn-cs"/>
              </a:rPr>
              <a:t>watts as the initial workload) every minute thereafter until the subject was at a point of </a:t>
            </a:r>
            <a:r>
              <a:rPr lang="en-US" sz="1200" b="0" i="0" u="sng" strike="noStrike" kern="1200" baseline="0" dirty="0" smtClean="0">
                <a:solidFill>
                  <a:schemeClr val="tx1"/>
                </a:solidFill>
                <a:latin typeface="+mn-lt"/>
                <a:ea typeface="+mn-ea"/>
                <a:cs typeface="+mn-cs"/>
              </a:rPr>
              <a:t>volitional fatigue.</a:t>
            </a:r>
          </a:p>
          <a:p>
            <a:endParaRPr lang="en-US" sz="1200" b="0" i="0" u="sng"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Maximal oxygen uptake was considered to be achieved if two of the following three criteria were met: (1) a plateau in VO2 with an increase in workload, (2) a respiratory</a:t>
            </a:r>
          </a:p>
          <a:p>
            <a:r>
              <a:rPr lang="en-US" sz="1200" b="0" i="0" u="none" strike="noStrike" kern="1200" baseline="0" dirty="0" smtClean="0">
                <a:solidFill>
                  <a:schemeClr val="tx1"/>
                </a:solidFill>
                <a:latin typeface="+mn-lt"/>
                <a:ea typeface="+mn-ea"/>
                <a:cs typeface="+mn-cs"/>
              </a:rPr>
              <a:t>exchange ratio (RER) ≥1.10 or (3) heart rate within ten beats of the age-predicted maximal heart rate</a:t>
            </a:r>
          </a:p>
          <a:p>
            <a:r>
              <a:rPr lang="fr-FR" sz="1200" b="0" i="0" u="none" strike="noStrike" kern="1200" baseline="0" dirty="0" smtClean="0">
                <a:solidFill>
                  <a:schemeClr val="tx1"/>
                </a:solidFill>
                <a:latin typeface="+mn-lt"/>
                <a:ea typeface="+mn-ea"/>
                <a:cs typeface="+mn-cs"/>
              </a:rPr>
              <a:t>(</a:t>
            </a:r>
            <a:r>
              <a:rPr lang="fr-FR" sz="1200" b="0" i="0" u="none" strike="noStrike" kern="1200" baseline="0" dirty="0" err="1" smtClean="0">
                <a:solidFill>
                  <a:schemeClr val="tx1"/>
                </a:solidFill>
                <a:latin typeface="+mn-lt"/>
                <a:ea typeface="+mn-ea"/>
                <a:cs typeface="+mn-cs"/>
              </a:rPr>
              <a:t>Kohrt</a:t>
            </a:r>
            <a:r>
              <a:rPr lang="fr-FR" sz="1200" b="0" i="0" u="none" strike="noStrike" kern="1200" baseline="0" dirty="0" smtClean="0">
                <a:solidFill>
                  <a:schemeClr val="tx1"/>
                </a:solidFill>
                <a:latin typeface="+mn-lt"/>
                <a:ea typeface="+mn-ea"/>
                <a:cs typeface="+mn-cs"/>
              </a:rPr>
              <a:t> et al. 1991). Standard </a:t>
            </a:r>
            <a:r>
              <a:rPr lang="fr-FR" sz="1200" b="0" i="0" u="none" strike="noStrike" kern="1200" baseline="0" dirty="0" err="1" smtClean="0">
                <a:solidFill>
                  <a:schemeClr val="tx1"/>
                </a:solidFill>
                <a:latin typeface="+mn-lt"/>
                <a:ea typeface="+mn-ea"/>
                <a:cs typeface="+mn-cs"/>
              </a:rPr>
              <a:t>contraindications</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exercise</a:t>
            </a:r>
            <a:r>
              <a:rPr lang="fr-F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testing and termination criteria as outlined by the ACSM were followed (American College of Sports Medicine 1991).</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Maximal muscle strength (1-RM)</a:t>
            </a:r>
          </a:p>
          <a:p>
            <a:r>
              <a:rPr lang="en-US" sz="1200" b="0" i="0" u="none" strike="noStrike" kern="1200" baseline="0" dirty="0" smtClean="0">
                <a:solidFill>
                  <a:schemeClr val="tx1"/>
                </a:solidFill>
                <a:latin typeface="+mn-lt"/>
                <a:ea typeface="+mn-ea"/>
                <a:cs typeface="+mn-cs"/>
              </a:rPr>
              <a:t>Maximal strength via a standard one-repetition maximum (1-RM) test was determined for upper and lower</a:t>
            </a:r>
          </a:p>
          <a:p>
            <a:r>
              <a:rPr lang="en-US" sz="1200" b="0" i="0" u="none" strike="noStrike" kern="1200" baseline="0" dirty="0" smtClean="0">
                <a:solidFill>
                  <a:schemeClr val="tx1"/>
                </a:solidFill>
                <a:latin typeface="+mn-lt"/>
                <a:ea typeface="+mn-ea"/>
                <a:cs typeface="+mn-cs"/>
              </a:rPr>
              <a:t>body using a Keiser pneumatic bi-axial chest press and seated leg press fitted…</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Muscle power output</a:t>
            </a:r>
          </a:p>
          <a:p>
            <a:r>
              <a:rPr lang="en-US" sz="1200" b="0" i="0" u="none" strike="noStrike" kern="1200" baseline="0" dirty="0" smtClean="0">
                <a:solidFill>
                  <a:schemeClr val="tx1"/>
                </a:solidFill>
                <a:latin typeface="+mn-lt"/>
                <a:ea typeface="+mn-ea"/>
                <a:cs typeface="+mn-cs"/>
              </a:rPr>
              <a:t>After re-assessing 1-RM, power output for each subject was determined using the Keiser pneumatic bi-axial</a:t>
            </a:r>
          </a:p>
          <a:p>
            <a:r>
              <a:rPr lang="en-US" sz="1200" b="0" i="0" u="none" strike="noStrike" kern="1200" baseline="0" dirty="0" smtClean="0">
                <a:solidFill>
                  <a:schemeClr val="tx1"/>
                </a:solidFill>
                <a:latin typeface="+mn-lt"/>
                <a:ea typeface="+mn-ea"/>
                <a:cs typeface="+mn-cs"/>
              </a:rPr>
              <a:t>chest press and seated leg press previously described. Power was determined at 30%, 40%, 50%, 60%, and</a:t>
            </a:r>
          </a:p>
          <a:p>
            <a:r>
              <a:rPr lang="en-US" sz="1200" b="0" i="0" u="none" strike="noStrike" kern="1200" baseline="0" dirty="0" smtClean="0">
                <a:solidFill>
                  <a:schemeClr val="tx1"/>
                </a:solidFill>
                <a:latin typeface="+mn-lt"/>
                <a:ea typeface="+mn-ea"/>
                <a:cs typeface="+mn-cs"/>
              </a:rPr>
              <a:t>70% 1-RM for the chest press and 40%, 50%, 60%, 70% and 80% 1-RM for the leg press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High-intensity muscular endurance</a:t>
            </a:r>
          </a:p>
          <a:p>
            <a:r>
              <a:rPr lang="en-US" sz="1200" b="0" i="0" u="none" strike="noStrike" kern="1200" baseline="0" dirty="0" smtClean="0">
                <a:solidFill>
                  <a:schemeClr val="tx1"/>
                </a:solidFill>
                <a:latin typeface="+mn-lt"/>
                <a:ea typeface="+mn-ea"/>
                <a:cs typeface="+mn-cs"/>
              </a:rPr>
              <a:t>Each subject performed as many repetitions as possible, through a full range of motion, at a workload set to</a:t>
            </a:r>
          </a:p>
          <a:p>
            <a:r>
              <a:rPr lang="en-US" sz="1200" b="0" i="0" u="none" strike="noStrike" kern="1200" baseline="0" dirty="0" smtClean="0">
                <a:solidFill>
                  <a:schemeClr val="tx1"/>
                </a:solidFill>
                <a:latin typeface="+mn-lt"/>
                <a:ea typeface="+mn-ea"/>
                <a:cs typeface="+mn-cs"/>
              </a:rPr>
              <a:t>80% of 1-RM for the leg press and 70% of 1-RM for chest press. Failure to complete the full range of</a:t>
            </a:r>
          </a:p>
          <a:p>
            <a:r>
              <a:rPr lang="en-US" sz="1200" b="0" i="0" u="none" strike="noStrike" kern="1200" baseline="0" dirty="0" smtClean="0">
                <a:solidFill>
                  <a:schemeClr val="tx1"/>
                </a:solidFill>
                <a:latin typeface="+mn-lt"/>
                <a:ea typeface="+mn-ea"/>
                <a:cs typeface="+mn-cs"/>
              </a:rPr>
              <a:t>motion for two consecutive repetitions ended the test. The number of repetitions completed was used as a</a:t>
            </a:r>
          </a:p>
          <a:p>
            <a:r>
              <a:rPr lang="en-US" sz="1200" b="0" i="0" u="none" strike="noStrike" kern="1200" baseline="0" dirty="0" smtClean="0">
                <a:solidFill>
                  <a:schemeClr val="tx1"/>
                </a:solidFill>
                <a:latin typeface="+mn-lt"/>
                <a:ea typeface="+mn-ea"/>
                <a:cs typeface="+mn-cs"/>
              </a:rPr>
              <a:t>marker of muscular endurance.</a:t>
            </a:r>
            <a:endParaRPr lang="en-US" dirty="0"/>
          </a:p>
        </p:txBody>
      </p:sp>
      <p:sp>
        <p:nvSpPr>
          <p:cNvPr id="4" name="Slide Number Placeholder 3"/>
          <p:cNvSpPr>
            <a:spLocks noGrp="1"/>
          </p:cNvSpPr>
          <p:nvPr>
            <p:ph type="sldNum" sz="quarter" idx="10"/>
          </p:nvPr>
        </p:nvSpPr>
        <p:spPr/>
        <p:txBody>
          <a:bodyPr/>
          <a:lstStyle/>
          <a:p>
            <a:fld id="{068C5A12-831E-416D-AFF6-990D860E7305}" type="slidenum">
              <a:rPr lang="en-US" smtClean="0"/>
              <a:pPr/>
              <a:t>59</a:t>
            </a:fld>
            <a:endParaRPr lang="en-US"/>
          </a:p>
        </p:txBody>
      </p:sp>
    </p:spTree>
    <p:extLst>
      <p:ext uri="{BB962C8B-B14F-4D97-AF65-F5344CB8AC3E}">
        <p14:creationId xmlns:p14="http://schemas.microsoft.com/office/powerpoint/2010/main" val="2676212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smtClean="0">
                <a:solidFill>
                  <a:schemeClr val="tx1"/>
                </a:solidFill>
                <a:latin typeface="+mn-lt"/>
                <a:ea typeface="+mn-ea"/>
                <a:cs typeface="+mn-cs"/>
              </a:rPr>
              <a:t>The alterations to mitochondrial content and function discussed above likely play a role in contributing to skeletal </a:t>
            </a:r>
            <a:r>
              <a:rPr lang="en-US" sz="1200" kern="1200" baseline="0" dirty="0" err="1" smtClean="0">
                <a:solidFill>
                  <a:schemeClr val="tx1"/>
                </a:solidFill>
                <a:latin typeface="+mn-lt"/>
                <a:ea typeface="+mn-ea"/>
                <a:cs typeface="+mn-cs"/>
              </a:rPr>
              <a:t>myopathies</a:t>
            </a:r>
            <a:r>
              <a:rPr lang="en-US" sz="1200" kern="1200" baseline="0" dirty="0" smtClean="0">
                <a:solidFill>
                  <a:schemeClr val="tx1"/>
                </a:solidFill>
                <a:latin typeface="+mn-lt"/>
                <a:ea typeface="+mn-ea"/>
                <a:cs typeface="+mn-cs"/>
              </a:rPr>
              <a:t> that can occur during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therapy. The known</a:t>
            </a:r>
          </a:p>
          <a:p>
            <a:r>
              <a:rPr lang="en-US" sz="1200" kern="1200" baseline="0" dirty="0" smtClean="0">
                <a:solidFill>
                  <a:schemeClr val="tx1"/>
                </a:solidFill>
                <a:latin typeface="+mn-lt"/>
                <a:ea typeface="+mn-ea"/>
                <a:cs typeface="+mn-cs"/>
              </a:rPr>
              <a:t>side effects of muscle pain and weakness can impair mobility or exercise capacity and may hinder functional capacity of patients. Indeed, leg strength was reduced in four older patients while on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therapy, but improved within 2 wk of stopping treatment (47). On return to treatment, each patient reported</a:t>
            </a:r>
          </a:p>
          <a:p>
            <a:r>
              <a:rPr lang="en-US" sz="1200" kern="1200" baseline="0" dirty="0" smtClean="0">
                <a:solidFill>
                  <a:schemeClr val="tx1"/>
                </a:solidFill>
                <a:latin typeface="+mn-lt"/>
                <a:ea typeface="+mn-ea"/>
                <a:cs typeface="+mn-cs"/>
              </a:rPr>
              <a:t>muscle pain and weakness again. The effect of four different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treatments on muscle pain and weakness has also been</a:t>
            </a:r>
          </a:p>
          <a:p>
            <a:r>
              <a:rPr lang="en-US" sz="1200" kern="1200" baseline="0" dirty="0" smtClean="0">
                <a:solidFill>
                  <a:schemeClr val="tx1"/>
                </a:solidFill>
                <a:latin typeface="+mn-lt"/>
                <a:ea typeface="+mn-ea"/>
                <a:cs typeface="+mn-cs"/>
              </a:rPr>
              <a:t>evaluated in professional athletes with familial </a:t>
            </a:r>
            <a:r>
              <a:rPr lang="en-US" sz="1200" kern="1200" baseline="0" dirty="0" err="1" smtClean="0">
                <a:solidFill>
                  <a:schemeClr val="tx1"/>
                </a:solidFill>
                <a:latin typeface="+mn-lt"/>
                <a:ea typeface="+mn-ea"/>
                <a:cs typeface="+mn-cs"/>
              </a:rPr>
              <a:t>hypercholesterolaemia</a:t>
            </a:r>
            <a:r>
              <a:rPr lang="en-US" sz="1200"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Sinzinger</a:t>
            </a:r>
            <a:r>
              <a:rPr lang="en-US" sz="1200" b="1" kern="1200" baseline="0" dirty="0" smtClean="0">
                <a:solidFill>
                  <a:schemeClr val="tx1"/>
                </a:solidFill>
                <a:latin typeface="+mn-lt"/>
                <a:ea typeface="+mn-ea"/>
                <a:cs typeface="+mn-cs"/>
              </a:rPr>
              <a:t> H, O’Grady J. Professional athletes suffering from familial</a:t>
            </a:r>
          </a:p>
          <a:p>
            <a:r>
              <a:rPr lang="en-US" sz="1200" b="1" kern="1200" baseline="0" dirty="0" err="1" smtClean="0">
                <a:solidFill>
                  <a:schemeClr val="tx1"/>
                </a:solidFill>
                <a:latin typeface="+mn-lt"/>
                <a:ea typeface="+mn-ea"/>
                <a:cs typeface="+mn-cs"/>
              </a:rPr>
              <a:t>hypercholesterolaemia</a:t>
            </a:r>
            <a:r>
              <a:rPr lang="en-US" sz="1200" b="1" kern="1200" baseline="0" dirty="0" smtClean="0">
                <a:solidFill>
                  <a:schemeClr val="tx1"/>
                </a:solidFill>
                <a:latin typeface="+mn-lt"/>
                <a:ea typeface="+mn-ea"/>
                <a:cs typeface="+mn-cs"/>
              </a:rPr>
              <a:t> rarely tolerate </a:t>
            </a:r>
            <a:r>
              <a:rPr lang="en-US" sz="1200" b="1" kern="1200" baseline="0" dirty="0" err="1" smtClean="0">
                <a:solidFill>
                  <a:schemeClr val="tx1"/>
                </a:solidFill>
                <a:latin typeface="+mn-lt"/>
                <a:ea typeface="+mn-ea"/>
                <a:cs typeface="+mn-cs"/>
              </a:rPr>
              <a:t>statin</a:t>
            </a:r>
            <a:r>
              <a:rPr lang="en-US" sz="1200" b="1" kern="1200" baseline="0" dirty="0" smtClean="0">
                <a:solidFill>
                  <a:schemeClr val="tx1"/>
                </a:solidFill>
                <a:latin typeface="+mn-lt"/>
                <a:ea typeface="+mn-ea"/>
                <a:cs typeface="+mn-cs"/>
              </a:rPr>
              <a:t> treatment because of muscular problems. </a:t>
            </a:r>
            <a:r>
              <a:rPr lang="en-US" sz="1200" b="1" i="1" kern="1200" baseline="0" dirty="0" smtClean="0">
                <a:solidFill>
                  <a:schemeClr val="tx1"/>
                </a:solidFill>
                <a:latin typeface="+mn-lt"/>
                <a:ea typeface="+mn-ea"/>
                <a:cs typeface="+mn-cs"/>
              </a:rPr>
              <a:t>Br J </a:t>
            </a:r>
            <a:r>
              <a:rPr lang="en-US" sz="1200" b="1" i="1" kern="1200" baseline="0" dirty="0" err="1" smtClean="0">
                <a:solidFill>
                  <a:schemeClr val="tx1"/>
                </a:solidFill>
                <a:latin typeface="+mn-lt"/>
                <a:ea typeface="+mn-ea"/>
                <a:cs typeface="+mn-cs"/>
              </a:rPr>
              <a:t>Clin</a:t>
            </a:r>
            <a:r>
              <a:rPr lang="en-US" sz="1200" b="1" i="1" kern="1200" baseline="0" dirty="0" smtClean="0">
                <a:solidFill>
                  <a:schemeClr val="tx1"/>
                </a:solidFill>
                <a:latin typeface="+mn-lt"/>
                <a:ea typeface="+mn-ea"/>
                <a:cs typeface="+mn-cs"/>
              </a:rPr>
              <a:t> </a:t>
            </a:r>
            <a:r>
              <a:rPr lang="en-US" sz="1200" b="1" i="1" kern="1200" baseline="0" dirty="0" err="1" smtClean="0">
                <a:solidFill>
                  <a:schemeClr val="tx1"/>
                </a:solidFill>
                <a:latin typeface="+mn-lt"/>
                <a:ea typeface="+mn-ea"/>
                <a:cs typeface="+mn-cs"/>
              </a:rPr>
              <a:t>Pharmacol</a:t>
            </a:r>
            <a:r>
              <a:rPr lang="en-US" sz="1200" b="1" i="1" kern="1200" baseline="0" dirty="0" smtClean="0">
                <a:solidFill>
                  <a:schemeClr val="tx1"/>
                </a:solidFill>
                <a:latin typeface="+mn-lt"/>
                <a:ea typeface="+mn-ea"/>
                <a:cs typeface="+mn-cs"/>
              </a:rPr>
              <a:t> 57: 525–528, 2004.</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Out of 22 athletes, 16 were not able to tolerate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treatment of any form due to adverse muscle symptoms. These were relieved in 1–3 wk following removal of treatment</a:t>
            </a:r>
          </a:p>
          <a:p>
            <a:r>
              <a:rPr lang="en-US" sz="1200" kern="1200" baseline="0" dirty="0" smtClean="0">
                <a:solidFill>
                  <a:schemeClr val="tx1"/>
                </a:solidFill>
                <a:latin typeface="+mn-lt"/>
                <a:ea typeface="+mn-ea"/>
                <a:cs typeface="+mn-cs"/>
              </a:rPr>
              <a:t>and indicate </a:t>
            </a:r>
            <a:r>
              <a:rPr lang="en-US" sz="1200" kern="1200" baseline="0" dirty="0" err="1" smtClean="0">
                <a:solidFill>
                  <a:schemeClr val="tx1"/>
                </a:solidFill>
                <a:latin typeface="+mn-lt"/>
                <a:ea typeface="+mn-ea"/>
                <a:cs typeface="+mn-cs"/>
              </a:rPr>
              <a:t>statins</a:t>
            </a:r>
            <a:r>
              <a:rPr lang="en-US" sz="1200" kern="1200" baseline="0" dirty="0" smtClean="0">
                <a:solidFill>
                  <a:schemeClr val="tx1"/>
                </a:solidFill>
                <a:latin typeface="+mn-lt"/>
                <a:ea typeface="+mn-ea"/>
                <a:cs typeface="+mn-cs"/>
              </a:rPr>
              <a:t> can induce muscle </a:t>
            </a:r>
            <a:r>
              <a:rPr lang="en-US" sz="1200" kern="1200" baseline="0" dirty="0" err="1" smtClean="0">
                <a:solidFill>
                  <a:schemeClr val="tx1"/>
                </a:solidFill>
                <a:latin typeface="+mn-lt"/>
                <a:ea typeface="+mn-ea"/>
                <a:cs typeface="+mn-cs"/>
              </a:rPr>
              <a:t>myopathy</a:t>
            </a:r>
            <a:r>
              <a:rPr lang="en-US" sz="1200" kern="1200" baseline="0" dirty="0" smtClean="0">
                <a:solidFill>
                  <a:schemeClr val="tx1"/>
                </a:solidFill>
                <a:latin typeface="+mn-lt"/>
                <a:ea typeface="+mn-ea"/>
                <a:cs typeface="+mn-cs"/>
              </a:rPr>
              <a:t> in athletes.</a:t>
            </a:r>
          </a:p>
          <a:p>
            <a:endParaRPr lang="en-US" sz="1200" kern="1200" baseline="0" dirty="0" smtClean="0">
              <a:solidFill>
                <a:schemeClr val="tx1"/>
              </a:solidFill>
              <a:latin typeface="+mn-lt"/>
              <a:ea typeface="+mn-ea"/>
              <a:cs typeface="+mn-cs"/>
            </a:endParaRPr>
          </a:p>
          <a:p>
            <a:r>
              <a:rPr lang="en-US" sz="1200" u="sng" kern="1200" baseline="0" dirty="0" smtClean="0">
                <a:solidFill>
                  <a:schemeClr val="tx1"/>
                </a:solidFill>
                <a:latin typeface="+mn-lt"/>
                <a:ea typeface="+mn-ea"/>
                <a:cs typeface="+mn-cs"/>
              </a:rPr>
              <a:t>In summary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statins</a:t>
            </a:r>
            <a:r>
              <a:rPr lang="en-US" sz="1200" kern="1200" baseline="0" dirty="0" smtClean="0">
                <a:solidFill>
                  <a:schemeClr val="tx1"/>
                </a:solidFill>
                <a:latin typeface="+mn-lt"/>
                <a:ea typeface="+mn-ea"/>
                <a:cs typeface="+mn-cs"/>
              </a:rPr>
              <a:t> have the potential to adversely affect aerobic exercise tolerance, possibly through impaired mitochondrial</a:t>
            </a:r>
          </a:p>
          <a:p>
            <a:r>
              <a:rPr lang="en-US" sz="1200" kern="1200" baseline="0" dirty="0" smtClean="0">
                <a:solidFill>
                  <a:schemeClr val="tx1"/>
                </a:solidFill>
                <a:latin typeface="+mn-lt"/>
                <a:ea typeface="+mn-ea"/>
                <a:cs typeface="+mn-cs"/>
              </a:rPr>
              <a:t>function, decreased mitochondrial content, and apoptotic pathways. Although clinically serious </a:t>
            </a:r>
            <a:r>
              <a:rPr lang="en-US" sz="1200" kern="1200" baseline="0" dirty="0" err="1" smtClean="0">
                <a:solidFill>
                  <a:schemeClr val="tx1"/>
                </a:solidFill>
                <a:latin typeface="+mn-lt"/>
                <a:ea typeface="+mn-ea"/>
                <a:cs typeface="+mn-cs"/>
              </a:rPr>
              <a:t>myopathies</a:t>
            </a:r>
            <a:r>
              <a:rPr lang="en-US" sz="1200" kern="1200" baseline="0" dirty="0" smtClean="0">
                <a:solidFill>
                  <a:schemeClr val="tx1"/>
                </a:solidFill>
                <a:latin typeface="+mn-lt"/>
                <a:ea typeface="+mn-ea"/>
                <a:cs typeface="+mn-cs"/>
              </a:rPr>
              <a:t> are rare</a:t>
            </a:r>
          </a:p>
          <a:p>
            <a:r>
              <a:rPr lang="en-US" sz="1200" kern="1200" baseline="0" dirty="0" smtClean="0">
                <a:solidFill>
                  <a:schemeClr val="tx1"/>
                </a:solidFill>
                <a:latin typeface="+mn-lt"/>
                <a:ea typeface="+mn-ea"/>
                <a:cs typeface="+mn-cs"/>
              </a:rPr>
              <a:t>side effects of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therapy, minor impairments to mitochondrial function that do not elicit severe symptoms could hinder</a:t>
            </a:r>
          </a:p>
          <a:p>
            <a:r>
              <a:rPr lang="en-US" sz="1200" kern="1200" baseline="0" dirty="0" smtClean="0">
                <a:solidFill>
                  <a:schemeClr val="tx1"/>
                </a:solidFill>
                <a:latin typeface="+mn-lt"/>
                <a:ea typeface="+mn-ea"/>
                <a:cs typeface="+mn-cs"/>
              </a:rPr>
              <a:t>mitochondrial adaptations to aerobic exercise. Thus mitochondrial adaptations, which are a primary response to aerobic</a:t>
            </a:r>
          </a:p>
          <a:p>
            <a:r>
              <a:rPr lang="en-US" sz="1200" kern="1200" baseline="0" dirty="0" smtClean="0">
                <a:solidFill>
                  <a:schemeClr val="tx1"/>
                </a:solidFill>
                <a:latin typeface="+mn-lt"/>
                <a:ea typeface="+mn-ea"/>
                <a:cs typeface="+mn-cs"/>
              </a:rPr>
              <a:t>exercise, could be limited in patients who are consuming </a:t>
            </a:r>
            <a:r>
              <a:rPr lang="en-US" sz="1200" kern="1200" baseline="0" dirty="0" err="1" smtClean="0">
                <a:solidFill>
                  <a:schemeClr val="tx1"/>
                </a:solidFill>
                <a:latin typeface="+mn-lt"/>
                <a:ea typeface="+mn-ea"/>
                <a:cs typeface="+mn-cs"/>
              </a:rPr>
              <a:t>statins</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87DE64BD-301E-47AB-A3A2-13F514314F81}" type="slidenum">
              <a:rPr lang="en-US" smtClean="0"/>
              <a:pPr>
                <a:defRPr/>
              </a:pPr>
              <a:t>60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smtClean="0"/>
              <a:t>References:</a:t>
            </a:r>
          </a:p>
          <a:p>
            <a:r>
              <a:rPr lang="en-US" sz="1200" kern="1200" baseline="0" dirty="0" smtClean="0">
                <a:solidFill>
                  <a:schemeClr val="tx1"/>
                </a:solidFill>
                <a:latin typeface="+mn-lt"/>
                <a:ea typeface="+mn-ea"/>
                <a:cs typeface="+mn-cs"/>
              </a:rPr>
              <a:t>1. </a:t>
            </a:r>
            <a:r>
              <a:rPr lang="en-US" sz="1200" b="1" kern="1200" baseline="0" dirty="0" err="1" smtClean="0">
                <a:solidFill>
                  <a:schemeClr val="tx1"/>
                </a:solidFill>
                <a:latin typeface="+mn-lt"/>
                <a:ea typeface="+mn-ea"/>
                <a:cs typeface="+mn-cs"/>
              </a:rPr>
              <a:t>Ades</a:t>
            </a:r>
            <a:r>
              <a:rPr lang="en-US" sz="1200" b="1" kern="1200" baseline="0" dirty="0" smtClean="0">
                <a:solidFill>
                  <a:schemeClr val="tx1"/>
                </a:solidFill>
                <a:latin typeface="+mn-lt"/>
                <a:ea typeface="+mn-ea"/>
                <a:cs typeface="+mn-cs"/>
              </a:rPr>
              <a:t> PA, </a:t>
            </a:r>
            <a:r>
              <a:rPr lang="en-US" sz="1200" b="1" kern="1200" baseline="0" dirty="0" err="1" smtClean="0">
                <a:solidFill>
                  <a:schemeClr val="tx1"/>
                </a:solidFill>
                <a:latin typeface="+mn-lt"/>
                <a:ea typeface="+mn-ea"/>
                <a:cs typeface="+mn-cs"/>
              </a:rPr>
              <a:t>Gunther</a:t>
            </a:r>
            <a:r>
              <a:rPr lang="en-US" sz="1200" b="1" kern="1200" baseline="0" dirty="0" smtClean="0">
                <a:solidFill>
                  <a:schemeClr val="tx1"/>
                </a:solidFill>
                <a:latin typeface="+mn-lt"/>
                <a:ea typeface="+mn-ea"/>
                <a:cs typeface="+mn-cs"/>
              </a:rPr>
              <a:t> PG, Meyer WL, Gibson TC, </a:t>
            </a:r>
            <a:r>
              <a:rPr lang="en-US" sz="1200" b="1" kern="1200" baseline="0" dirty="0" err="1" smtClean="0">
                <a:solidFill>
                  <a:schemeClr val="tx1"/>
                </a:solidFill>
                <a:latin typeface="+mn-lt"/>
                <a:ea typeface="+mn-ea"/>
                <a:cs typeface="+mn-cs"/>
              </a:rPr>
              <a:t>Maddalena</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Orfeo</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 Cardiac and skeletal muscle adaptations to training in systemic hypertension</a:t>
            </a:r>
          </a:p>
          <a:p>
            <a:r>
              <a:rPr lang="en-US" sz="1200" kern="1200" baseline="0" dirty="0" smtClean="0">
                <a:solidFill>
                  <a:schemeClr val="tx1"/>
                </a:solidFill>
                <a:latin typeface="+mn-lt"/>
                <a:ea typeface="+mn-ea"/>
                <a:cs typeface="+mn-cs"/>
              </a:rPr>
              <a:t>and effect of beta blockade (</a:t>
            </a:r>
            <a:r>
              <a:rPr lang="en-US" sz="1200" kern="1200" baseline="0" dirty="0" err="1" smtClean="0">
                <a:solidFill>
                  <a:schemeClr val="tx1"/>
                </a:solidFill>
                <a:latin typeface="+mn-lt"/>
                <a:ea typeface="+mn-ea"/>
                <a:cs typeface="+mn-cs"/>
              </a:rPr>
              <a:t>metoprolol</a:t>
            </a:r>
            <a:r>
              <a:rPr lang="en-US" sz="1200" kern="1200" baseline="0" dirty="0" smtClean="0">
                <a:solidFill>
                  <a:schemeClr val="tx1"/>
                </a:solidFill>
                <a:latin typeface="+mn-lt"/>
                <a:ea typeface="+mn-ea"/>
                <a:cs typeface="+mn-cs"/>
              </a:rPr>
              <a:t> or </a:t>
            </a:r>
            <a:r>
              <a:rPr lang="en-US" sz="1200" kern="1200" baseline="0" dirty="0" err="1" smtClean="0">
                <a:solidFill>
                  <a:schemeClr val="tx1"/>
                </a:solidFill>
                <a:latin typeface="+mn-lt"/>
                <a:ea typeface="+mn-ea"/>
                <a:cs typeface="+mn-cs"/>
              </a:rPr>
              <a:t>propranolol</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Am J</a:t>
            </a:r>
          </a:p>
          <a:p>
            <a:r>
              <a:rPr lang="en-US" sz="1200" i="1" kern="1200" baseline="0" dirty="0" err="1" smtClean="0">
                <a:solidFill>
                  <a:schemeClr val="tx1"/>
                </a:solidFill>
                <a:latin typeface="+mn-lt"/>
                <a:ea typeface="+mn-ea"/>
                <a:cs typeface="+mn-cs"/>
              </a:rPr>
              <a:t>Cardiol</a:t>
            </a:r>
            <a:r>
              <a:rPr lang="en-US" sz="1200" i="1" kern="1200" baseline="0" dirty="0" smtClean="0">
                <a:solidFill>
                  <a:schemeClr val="tx1"/>
                </a:solidFill>
                <a:latin typeface="+mn-lt"/>
                <a:ea typeface="+mn-ea"/>
                <a:cs typeface="+mn-cs"/>
              </a:rPr>
              <a:t> 66: 591–596, 1990.</a:t>
            </a:r>
          </a:p>
          <a:p>
            <a:r>
              <a:rPr lang="en-US" sz="1200" kern="1200" baseline="0" dirty="0" smtClean="0">
                <a:solidFill>
                  <a:schemeClr val="tx1"/>
                </a:solidFill>
                <a:latin typeface="+mn-lt"/>
                <a:ea typeface="+mn-ea"/>
                <a:cs typeface="+mn-cs"/>
              </a:rPr>
              <a:t>2. </a:t>
            </a:r>
            <a:r>
              <a:rPr lang="en-US" sz="1200" b="1" kern="1200" baseline="0" dirty="0" err="1" smtClean="0">
                <a:solidFill>
                  <a:schemeClr val="tx1"/>
                </a:solidFill>
                <a:latin typeface="+mn-lt"/>
                <a:ea typeface="+mn-ea"/>
                <a:cs typeface="+mn-cs"/>
              </a:rPr>
              <a:t>Appelkvist</a:t>
            </a:r>
            <a:r>
              <a:rPr lang="en-US" sz="1200" b="1" kern="1200" baseline="0" dirty="0" smtClean="0">
                <a:solidFill>
                  <a:schemeClr val="tx1"/>
                </a:solidFill>
                <a:latin typeface="+mn-lt"/>
                <a:ea typeface="+mn-ea"/>
                <a:cs typeface="+mn-cs"/>
              </a:rPr>
              <a:t> EL, </a:t>
            </a:r>
            <a:r>
              <a:rPr lang="en-US" sz="1200" b="1" kern="1200" baseline="0" dirty="0" err="1" smtClean="0">
                <a:solidFill>
                  <a:schemeClr val="tx1"/>
                </a:solidFill>
                <a:latin typeface="+mn-lt"/>
                <a:ea typeface="+mn-ea"/>
                <a:cs typeface="+mn-cs"/>
              </a:rPr>
              <a:t>Aberg</a:t>
            </a:r>
            <a:r>
              <a:rPr lang="en-US" sz="1200" b="1" kern="1200" baseline="0" dirty="0" smtClean="0">
                <a:solidFill>
                  <a:schemeClr val="tx1"/>
                </a:solidFill>
                <a:latin typeface="+mn-lt"/>
                <a:ea typeface="+mn-ea"/>
                <a:cs typeface="+mn-cs"/>
              </a:rPr>
              <a:t> F, Guan Z, </a:t>
            </a:r>
            <a:r>
              <a:rPr lang="en-US" sz="1200" b="1" kern="1200" baseline="0" dirty="0" err="1" smtClean="0">
                <a:solidFill>
                  <a:schemeClr val="tx1"/>
                </a:solidFill>
                <a:latin typeface="+mn-lt"/>
                <a:ea typeface="+mn-ea"/>
                <a:cs typeface="+mn-cs"/>
              </a:rPr>
              <a:t>Parmryd</a:t>
            </a:r>
            <a:r>
              <a:rPr lang="en-US" sz="1200" b="1" kern="1200" baseline="0" dirty="0" smtClean="0">
                <a:solidFill>
                  <a:schemeClr val="tx1"/>
                </a:solidFill>
                <a:latin typeface="+mn-lt"/>
                <a:ea typeface="+mn-ea"/>
                <a:cs typeface="+mn-cs"/>
              </a:rPr>
              <a:t> I, </a:t>
            </a:r>
            <a:r>
              <a:rPr lang="en-US" sz="1200" b="1" kern="1200" baseline="0" dirty="0" err="1" smtClean="0">
                <a:solidFill>
                  <a:schemeClr val="tx1"/>
                </a:solidFill>
                <a:latin typeface="+mn-lt"/>
                <a:ea typeface="+mn-ea"/>
                <a:cs typeface="+mn-cs"/>
              </a:rPr>
              <a:t>Dallner</a:t>
            </a:r>
            <a:r>
              <a:rPr lang="en-US" sz="1200" b="1" kern="1200" baseline="0" dirty="0" smtClean="0">
                <a:solidFill>
                  <a:schemeClr val="tx1"/>
                </a:solidFill>
                <a:latin typeface="+mn-lt"/>
                <a:ea typeface="+mn-ea"/>
                <a:cs typeface="+mn-cs"/>
              </a:rPr>
              <a:t> G. Regulation of</a:t>
            </a:r>
          </a:p>
          <a:p>
            <a:r>
              <a:rPr lang="en-US" sz="1200" kern="1200" baseline="0" dirty="0" smtClean="0">
                <a:solidFill>
                  <a:schemeClr val="tx1"/>
                </a:solidFill>
                <a:latin typeface="+mn-lt"/>
                <a:ea typeface="+mn-ea"/>
                <a:cs typeface="+mn-cs"/>
              </a:rPr>
              <a:t>coenzyme Q biosynthesis. </a:t>
            </a:r>
            <a:r>
              <a:rPr lang="en-US" sz="1200" i="1" kern="1200" baseline="0" dirty="0" smtClean="0">
                <a:solidFill>
                  <a:schemeClr val="tx1"/>
                </a:solidFill>
                <a:latin typeface="+mn-lt"/>
                <a:ea typeface="+mn-ea"/>
                <a:cs typeface="+mn-cs"/>
              </a:rPr>
              <a:t>Molecular Aspects of Medicine 15, </a:t>
            </a:r>
            <a:r>
              <a:rPr lang="en-US" sz="1200" i="1" kern="1200" baseline="0" dirty="0" err="1" smtClean="0">
                <a:solidFill>
                  <a:schemeClr val="tx1"/>
                </a:solidFill>
                <a:latin typeface="+mn-lt"/>
                <a:ea typeface="+mn-ea"/>
                <a:cs typeface="+mn-cs"/>
              </a:rPr>
              <a:t>Suppl</a:t>
            </a:r>
            <a:r>
              <a:rPr lang="en-US" sz="1200" i="1"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s37–s46, 1994.</a:t>
            </a:r>
          </a:p>
          <a:p>
            <a:r>
              <a:rPr lang="en-US" sz="1200" kern="1200" baseline="0" dirty="0" smtClean="0">
                <a:solidFill>
                  <a:schemeClr val="tx1"/>
                </a:solidFill>
                <a:latin typeface="+mn-lt"/>
                <a:ea typeface="+mn-ea"/>
                <a:cs typeface="+mn-cs"/>
              </a:rPr>
              <a:t>3. </a:t>
            </a:r>
            <a:r>
              <a:rPr lang="en-US" sz="1200" b="1" kern="1200" baseline="0" dirty="0" smtClean="0">
                <a:solidFill>
                  <a:schemeClr val="tx1"/>
                </a:solidFill>
                <a:latin typeface="+mn-lt"/>
                <a:ea typeface="+mn-ea"/>
                <a:cs typeface="+mn-cs"/>
              </a:rPr>
              <a:t>Baker JG. The selectivity of beta-</a:t>
            </a:r>
            <a:r>
              <a:rPr lang="en-US" sz="1200" b="1" kern="1200" baseline="0" dirty="0" err="1" smtClean="0">
                <a:solidFill>
                  <a:schemeClr val="tx1"/>
                </a:solidFill>
                <a:latin typeface="+mn-lt"/>
                <a:ea typeface="+mn-ea"/>
                <a:cs typeface="+mn-cs"/>
              </a:rPr>
              <a:t>adrenoceptor</a:t>
            </a:r>
            <a:r>
              <a:rPr lang="en-US" sz="1200" b="1" kern="1200" baseline="0" dirty="0" smtClean="0">
                <a:solidFill>
                  <a:schemeClr val="tx1"/>
                </a:solidFill>
                <a:latin typeface="+mn-lt"/>
                <a:ea typeface="+mn-ea"/>
                <a:cs typeface="+mn-cs"/>
              </a:rPr>
              <a:t> antagonists at the human</a:t>
            </a:r>
          </a:p>
          <a:p>
            <a:r>
              <a:rPr lang="sv-SE" sz="1200" kern="1200" baseline="0" dirty="0" smtClean="0">
                <a:solidFill>
                  <a:schemeClr val="tx1"/>
                </a:solidFill>
                <a:latin typeface="+mn-lt"/>
                <a:ea typeface="+mn-ea"/>
                <a:cs typeface="+mn-cs"/>
              </a:rPr>
              <a:t>beta1, beta2 and beta3 adrenoceptors. </a:t>
            </a:r>
            <a:r>
              <a:rPr lang="sv-SE" sz="1200" i="1" kern="1200" baseline="0" dirty="0" smtClean="0">
                <a:solidFill>
                  <a:schemeClr val="tx1"/>
                </a:solidFill>
                <a:latin typeface="+mn-lt"/>
                <a:ea typeface="+mn-ea"/>
                <a:cs typeface="+mn-cs"/>
              </a:rPr>
              <a:t>Br J Pharmacol 144: 317–322,</a:t>
            </a:r>
          </a:p>
          <a:p>
            <a:r>
              <a:rPr lang="en-US" sz="1200" kern="1200" baseline="0" dirty="0" smtClean="0">
                <a:solidFill>
                  <a:schemeClr val="tx1"/>
                </a:solidFill>
                <a:latin typeface="+mn-lt"/>
                <a:ea typeface="+mn-ea"/>
                <a:cs typeface="+mn-cs"/>
              </a:rPr>
              <a:t>2005.</a:t>
            </a:r>
          </a:p>
          <a:p>
            <a:r>
              <a:rPr lang="en-US" sz="1200" kern="1200" baseline="0" dirty="0" smtClean="0">
                <a:solidFill>
                  <a:schemeClr val="tx1"/>
                </a:solidFill>
                <a:latin typeface="+mn-lt"/>
                <a:ea typeface="+mn-ea"/>
                <a:cs typeface="+mn-cs"/>
              </a:rPr>
              <a:t>4. </a:t>
            </a:r>
            <a:r>
              <a:rPr lang="en-US" sz="1200" b="1" kern="1200" baseline="0" dirty="0" err="1" smtClean="0">
                <a:solidFill>
                  <a:schemeClr val="tx1"/>
                </a:solidFill>
                <a:latin typeface="+mn-lt"/>
                <a:ea typeface="+mn-ea"/>
                <a:cs typeface="+mn-cs"/>
              </a:rPr>
              <a:t>Balaban</a:t>
            </a:r>
            <a:r>
              <a:rPr lang="en-US" sz="1200" b="1" kern="1200" baseline="0" dirty="0" smtClean="0">
                <a:solidFill>
                  <a:schemeClr val="tx1"/>
                </a:solidFill>
                <a:latin typeface="+mn-lt"/>
                <a:ea typeface="+mn-ea"/>
                <a:cs typeface="+mn-cs"/>
              </a:rPr>
              <a:t> RS, </a:t>
            </a:r>
            <a:r>
              <a:rPr lang="en-US" sz="1200" b="1" kern="1200" baseline="0" dirty="0" err="1" smtClean="0">
                <a:solidFill>
                  <a:schemeClr val="tx1"/>
                </a:solidFill>
                <a:latin typeface="+mn-lt"/>
                <a:ea typeface="+mn-ea"/>
                <a:cs typeface="+mn-cs"/>
              </a:rPr>
              <a:t>Nemoto</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Finkel</a:t>
            </a:r>
            <a:r>
              <a:rPr lang="en-US" sz="1200" b="1" kern="1200" baseline="0" dirty="0" smtClean="0">
                <a:solidFill>
                  <a:schemeClr val="tx1"/>
                </a:solidFill>
                <a:latin typeface="+mn-lt"/>
                <a:ea typeface="+mn-ea"/>
                <a:cs typeface="+mn-cs"/>
              </a:rPr>
              <a:t> T. Mitochondria, oxidants, and aging.</a:t>
            </a:r>
          </a:p>
          <a:p>
            <a:r>
              <a:rPr lang="en-US" sz="1200" i="1" kern="1200" baseline="0" dirty="0" smtClean="0">
                <a:solidFill>
                  <a:schemeClr val="tx1"/>
                </a:solidFill>
                <a:latin typeface="+mn-lt"/>
                <a:ea typeface="+mn-ea"/>
                <a:cs typeface="+mn-cs"/>
              </a:rPr>
              <a:t>Cell 120: 483–495, 2005.</a:t>
            </a:r>
          </a:p>
          <a:p>
            <a:r>
              <a:rPr lang="en-US" sz="1200" kern="1200" baseline="0" dirty="0" smtClean="0">
                <a:solidFill>
                  <a:schemeClr val="tx1"/>
                </a:solidFill>
                <a:latin typeface="+mn-lt"/>
                <a:ea typeface="+mn-ea"/>
                <a:cs typeface="+mn-cs"/>
              </a:rPr>
              <a:t>5. </a:t>
            </a:r>
            <a:r>
              <a:rPr lang="en-US" sz="1200" b="1" kern="1200" baseline="0" dirty="0" smtClean="0">
                <a:solidFill>
                  <a:schemeClr val="tx1"/>
                </a:solidFill>
                <a:latin typeface="+mn-lt"/>
                <a:ea typeface="+mn-ea"/>
                <a:cs typeface="+mn-cs"/>
              </a:rPr>
              <a:t>Blanco-</a:t>
            </a:r>
            <a:r>
              <a:rPr lang="en-US" sz="1200" b="1" kern="1200" baseline="0" dirty="0" err="1" smtClean="0">
                <a:solidFill>
                  <a:schemeClr val="tx1"/>
                </a:solidFill>
                <a:latin typeface="+mn-lt"/>
                <a:ea typeface="+mn-ea"/>
                <a:cs typeface="+mn-cs"/>
              </a:rPr>
              <a:t>Colio</a:t>
            </a:r>
            <a:r>
              <a:rPr lang="en-US" sz="1200" b="1" kern="1200" baseline="0" dirty="0" smtClean="0">
                <a:solidFill>
                  <a:schemeClr val="tx1"/>
                </a:solidFill>
                <a:latin typeface="+mn-lt"/>
                <a:ea typeface="+mn-ea"/>
                <a:cs typeface="+mn-cs"/>
              </a:rPr>
              <a:t> LM, Villa A, </a:t>
            </a:r>
            <a:r>
              <a:rPr lang="en-US" sz="1200" b="1" kern="1200" baseline="0" dirty="0" err="1" smtClean="0">
                <a:solidFill>
                  <a:schemeClr val="tx1"/>
                </a:solidFill>
                <a:latin typeface="+mn-lt"/>
                <a:ea typeface="+mn-ea"/>
                <a:cs typeface="+mn-cs"/>
              </a:rPr>
              <a:t>Ortego</a:t>
            </a:r>
            <a:r>
              <a:rPr lang="en-US" sz="1200" b="1" kern="1200" baseline="0" dirty="0" smtClean="0">
                <a:solidFill>
                  <a:schemeClr val="tx1"/>
                </a:solidFill>
                <a:latin typeface="+mn-lt"/>
                <a:ea typeface="+mn-ea"/>
                <a:cs typeface="+mn-cs"/>
              </a:rPr>
              <a:t> M, Hernandez-</a:t>
            </a:r>
            <a:r>
              <a:rPr lang="en-US" sz="1200" b="1" kern="1200" baseline="0" dirty="0" err="1" smtClean="0">
                <a:solidFill>
                  <a:schemeClr val="tx1"/>
                </a:solidFill>
                <a:latin typeface="+mn-lt"/>
                <a:ea typeface="+mn-ea"/>
                <a:cs typeface="+mn-cs"/>
              </a:rPr>
              <a:t>Presa</a:t>
            </a:r>
            <a:r>
              <a:rPr lang="en-US" sz="1200" b="1" kern="1200" baseline="0" dirty="0" smtClean="0">
                <a:solidFill>
                  <a:schemeClr val="tx1"/>
                </a:solidFill>
                <a:latin typeface="+mn-lt"/>
                <a:ea typeface="+mn-ea"/>
                <a:cs typeface="+mn-cs"/>
              </a:rPr>
              <a:t> MA, </a:t>
            </a:r>
            <a:r>
              <a:rPr lang="en-US" sz="1200" b="1" kern="1200" baseline="0" dirty="0" err="1" smtClean="0">
                <a:solidFill>
                  <a:schemeClr val="tx1"/>
                </a:solidFill>
                <a:latin typeface="+mn-lt"/>
                <a:ea typeface="+mn-ea"/>
                <a:cs typeface="+mn-cs"/>
              </a:rPr>
              <a:t>Pascual</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 Plaza JJ, </a:t>
            </a:r>
            <a:r>
              <a:rPr lang="en-US" sz="1200" b="1" kern="1200" baseline="0" dirty="0" err="1" smtClean="0">
                <a:solidFill>
                  <a:schemeClr val="tx1"/>
                </a:solidFill>
                <a:latin typeface="+mn-lt"/>
                <a:ea typeface="+mn-ea"/>
                <a:cs typeface="+mn-cs"/>
              </a:rPr>
              <a:t>Egido</a:t>
            </a:r>
            <a:r>
              <a:rPr lang="en-US" sz="1200" b="1" kern="1200" baseline="0" dirty="0" smtClean="0">
                <a:solidFill>
                  <a:schemeClr val="tx1"/>
                </a:solidFill>
                <a:latin typeface="+mn-lt"/>
                <a:ea typeface="+mn-ea"/>
                <a:cs typeface="+mn-cs"/>
              </a:rPr>
              <a:t> J. 3-Hydroxy-3-methyl-glutaryl coenzyme A </a:t>
            </a:r>
            <a:r>
              <a:rPr lang="en-US" sz="1200" b="1" kern="1200" baseline="0" dirty="0" err="1" smtClean="0">
                <a:solidFill>
                  <a:schemeClr val="tx1"/>
                </a:solidFill>
                <a:latin typeface="+mn-lt"/>
                <a:ea typeface="+mn-ea"/>
                <a:cs typeface="+mn-cs"/>
              </a:rPr>
              <a:t>reductase</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inhibitors, </a:t>
            </a:r>
            <a:r>
              <a:rPr lang="en-US" sz="1200" kern="1200" baseline="0" dirty="0" err="1" smtClean="0">
                <a:solidFill>
                  <a:schemeClr val="tx1"/>
                </a:solidFill>
                <a:latin typeface="+mn-lt"/>
                <a:ea typeface="+mn-ea"/>
                <a:cs typeface="+mn-cs"/>
              </a:rPr>
              <a:t>atorvastatin</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simvastatin</a:t>
            </a:r>
            <a:r>
              <a:rPr lang="en-US" sz="1200" kern="1200" baseline="0" dirty="0" smtClean="0">
                <a:solidFill>
                  <a:schemeClr val="tx1"/>
                </a:solidFill>
                <a:latin typeface="+mn-lt"/>
                <a:ea typeface="+mn-ea"/>
                <a:cs typeface="+mn-cs"/>
              </a:rPr>
              <a:t>, induce apoptosis of vascular</a:t>
            </a:r>
          </a:p>
          <a:p>
            <a:r>
              <a:rPr lang="en-US" sz="1200" kern="1200" baseline="0" dirty="0" smtClean="0">
                <a:solidFill>
                  <a:schemeClr val="tx1"/>
                </a:solidFill>
                <a:latin typeface="+mn-lt"/>
                <a:ea typeface="+mn-ea"/>
                <a:cs typeface="+mn-cs"/>
              </a:rPr>
              <a:t>smooth muscle cells by </a:t>
            </a:r>
            <a:r>
              <a:rPr lang="en-US" sz="1200" kern="1200" baseline="0" dirty="0" err="1" smtClean="0">
                <a:solidFill>
                  <a:schemeClr val="tx1"/>
                </a:solidFill>
                <a:latin typeface="+mn-lt"/>
                <a:ea typeface="+mn-ea"/>
                <a:cs typeface="+mn-cs"/>
              </a:rPr>
              <a:t>downregulation</a:t>
            </a:r>
            <a:r>
              <a:rPr lang="en-US" sz="1200" kern="1200" baseline="0" dirty="0" smtClean="0">
                <a:solidFill>
                  <a:schemeClr val="tx1"/>
                </a:solidFill>
                <a:latin typeface="+mn-lt"/>
                <a:ea typeface="+mn-ea"/>
                <a:cs typeface="+mn-cs"/>
              </a:rPr>
              <a:t> of Bcl-2 expression and Rho A</a:t>
            </a:r>
          </a:p>
          <a:p>
            <a:r>
              <a:rPr lang="en-US" sz="1200" kern="1200" baseline="0" dirty="0" err="1" smtClean="0">
                <a:solidFill>
                  <a:schemeClr val="tx1"/>
                </a:solidFill>
                <a:latin typeface="+mn-lt"/>
                <a:ea typeface="+mn-ea"/>
                <a:cs typeface="+mn-cs"/>
              </a:rPr>
              <a:t>prenylation</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Atherosclerosis 161: 17–26, 2002.</a:t>
            </a:r>
          </a:p>
          <a:p>
            <a:r>
              <a:rPr lang="en-US" sz="1200" kern="1200" baseline="0" dirty="0" smtClean="0">
                <a:solidFill>
                  <a:schemeClr val="tx1"/>
                </a:solidFill>
                <a:latin typeface="+mn-lt"/>
                <a:ea typeface="+mn-ea"/>
                <a:cs typeface="+mn-cs"/>
              </a:rPr>
              <a:t>6. </a:t>
            </a:r>
            <a:r>
              <a:rPr lang="en-US" sz="1200" b="1" kern="1200" baseline="0" dirty="0" err="1" smtClean="0">
                <a:solidFill>
                  <a:schemeClr val="tx1"/>
                </a:solidFill>
                <a:latin typeface="+mn-lt"/>
                <a:ea typeface="+mn-ea"/>
                <a:cs typeface="+mn-cs"/>
              </a:rPr>
              <a:t>Bogacka</a:t>
            </a:r>
            <a:r>
              <a:rPr lang="en-US" sz="1200" b="1" kern="1200" baseline="0" dirty="0" smtClean="0">
                <a:solidFill>
                  <a:schemeClr val="tx1"/>
                </a:solidFill>
                <a:latin typeface="+mn-lt"/>
                <a:ea typeface="+mn-ea"/>
                <a:cs typeface="+mn-cs"/>
              </a:rPr>
              <a:t> I, </a:t>
            </a:r>
            <a:r>
              <a:rPr lang="en-US" sz="1200" b="1" kern="1200" baseline="0" dirty="0" err="1" smtClean="0">
                <a:solidFill>
                  <a:schemeClr val="tx1"/>
                </a:solidFill>
                <a:latin typeface="+mn-lt"/>
                <a:ea typeface="+mn-ea"/>
                <a:cs typeface="+mn-cs"/>
              </a:rPr>
              <a:t>Xie</a:t>
            </a:r>
            <a:r>
              <a:rPr lang="en-US" sz="1200" b="1" kern="1200" baseline="0" dirty="0" smtClean="0">
                <a:solidFill>
                  <a:schemeClr val="tx1"/>
                </a:solidFill>
                <a:latin typeface="+mn-lt"/>
                <a:ea typeface="+mn-ea"/>
                <a:cs typeface="+mn-cs"/>
              </a:rPr>
              <a:t> H, Bray GA, Smith SR. </a:t>
            </a:r>
            <a:r>
              <a:rPr lang="en-US" sz="1200" b="1" kern="1200" baseline="0" dirty="0" err="1" smtClean="0">
                <a:solidFill>
                  <a:schemeClr val="tx1"/>
                </a:solidFill>
                <a:latin typeface="+mn-lt"/>
                <a:ea typeface="+mn-ea"/>
                <a:cs typeface="+mn-cs"/>
              </a:rPr>
              <a:t>Pioglitazone</a:t>
            </a:r>
            <a:r>
              <a:rPr lang="en-US" sz="1200" b="1" kern="1200" baseline="0" dirty="0" smtClean="0">
                <a:solidFill>
                  <a:schemeClr val="tx1"/>
                </a:solidFill>
                <a:latin typeface="+mn-lt"/>
                <a:ea typeface="+mn-ea"/>
                <a:cs typeface="+mn-cs"/>
              </a:rPr>
              <a:t> induces mitochondrial</a:t>
            </a:r>
          </a:p>
          <a:p>
            <a:r>
              <a:rPr lang="en-US" sz="1200" kern="1200" baseline="0" dirty="0" smtClean="0">
                <a:solidFill>
                  <a:schemeClr val="tx1"/>
                </a:solidFill>
                <a:latin typeface="+mn-lt"/>
                <a:ea typeface="+mn-ea"/>
                <a:cs typeface="+mn-cs"/>
              </a:rPr>
              <a:t>biogenesis in human subcutaneous adipose tissue in vivo. </a:t>
            </a:r>
            <a:r>
              <a:rPr lang="en-US" sz="1200" i="1" kern="1200" baseline="0" dirty="0" smtClean="0">
                <a:solidFill>
                  <a:schemeClr val="tx1"/>
                </a:solidFill>
                <a:latin typeface="+mn-lt"/>
                <a:ea typeface="+mn-ea"/>
                <a:cs typeface="+mn-cs"/>
              </a:rPr>
              <a:t>Diabetes</a:t>
            </a:r>
          </a:p>
          <a:p>
            <a:r>
              <a:rPr lang="en-US" sz="1200" kern="1200" baseline="0" dirty="0" smtClean="0">
                <a:solidFill>
                  <a:schemeClr val="tx1"/>
                </a:solidFill>
                <a:latin typeface="+mn-lt"/>
                <a:ea typeface="+mn-ea"/>
                <a:cs typeface="+mn-cs"/>
              </a:rPr>
              <a:t>54: 1392–1399, 2005.</a:t>
            </a:r>
          </a:p>
          <a:p>
            <a:r>
              <a:rPr lang="en-US" sz="1200" kern="1200" baseline="0" dirty="0" smtClean="0">
                <a:solidFill>
                  <a:schemeClr val="tx1"/>
                </a:solidFill>
                <a:latin typeface="+mn-lt"/>
                <a:ea typeface="+mn-ea"/>
                <a:cs typeface="+mn-cs"/>
              </a:rPr>
              <a:t>7. </a:t>
            </a:r>
            <a:r>
              <a:rPr lang="en-US" sz="1200" b="1" kern="1200" baseline="0" dirty="0" err="1" smtClean="0">
                <a:solidFill>
                  <a:schemeClr val="tx1"/>
                </a:solidFill>
                <a:latin typeface="+mn-lt"/>
                <a:ea typeface="+mn-ea"/>
                <a:cs typeface="+mn-cs"/>
              </a:rPr>
              <a:t>Breyer</a:t>
            </a:r>
            <a:r>
              <a:rPr lang="en-US" sz="1200" b="1" kern="1200" baseline="0" dirty="0" smtClean="0">
                <a:solidFill>
                  <a:schemeClr val="tx1"/>
                </a:solidFill>
                <a:latin typeface="+mn-lt"/>
                <a:ea typeface="+mn-ea"/>
                <a:cs typeface="+mn-cs"/>
              </a:rPr>
              <a:t> RM, </a:t>
            </a:r>
            <a:r>
              <a:rPr lang="en-US" sz="1200" b="1" kern="1200" baseline="0" dirty="0" err="1" smtClean="0">
                <a:solidFill>
                  <a:schemeClr val="tx1"/>
                </a:solidFill>
                <a:latin typeface="+mn-lt"/>
                <a:ea typeface="+mn-ea"/>
                <a:cs typeface="+mn-cs"/>
              </a:rPr>
              <a:t>Bagdassarian</a:t>
            </a:r>
            <a:r>
              <a:rPr lang="en-US" sz="1200" b="1" kern="1200" baseline="0" dirty="0" smtClean="0">
                <a:solidFill>
                  <a:schemeClr val="tx1"/>
                </a:solidFill>
                <a:latin typeface="+mn-lt"/>
                <a:ea typeface="+mn-ea"/>
                <a:cs typeface="+mn-cs"/>
              </a:rPr>
              <a:t> CK, Myers SA, </a:t>
            </a:r>
            <a:r>
              <a:rPr lang="en-US" sz="1200" b="1" kern="1200" baseline="0" dirty="0" err="1" smtClean="0">
                <a:solidFill>
                  <a:schemeClr val="tx1"/>
                </a:solidFill>
                <a:latin typeface="+mn-lt"/>
                <a:ea typeface="+mn-ea"/>
                <a:cs typeface="+mn-cs"/>
              </a:rPr>
              <a:t>Breyer</a:t>
            </a:r>
            <a:r>
              <a:rPr lang="en-US" sz="1200" b="1" kern="1200" baseline="0" dirty="0" smtClean="0">
                <a:solidFill>
                  <a:schemeClr val="tx1"/>
                </a:solidFill>
                <a:latin typeface="+mn-lt"/>
                <a:ea typeface="+mn-ea"/>
                <a:cs typeface="+mn-cs"/>
              </a:rPr>
              <a:t> MD. </a:t>
            </a:r>
            <a:r>
              <a:rPr lang="en-US" sz="1200" b="1" kern="1200" baseline="0" dirty="0" err="1" smtClean="0">
                <a:solidFill>
                  <a:schemeClr val="tx1"/>
                </a:solidFill>
                <a:latin typeface="+mn-lt"/>
                <a:ea typeface="+mn-ea"/>
                <a:cs typeface="+mn-cs"/>
              </a:rPr>
              <a:t>Prostanoid</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receptors: subtypes and signaling. </a:t>
            </a:r>
            <a:r>
              <a:rPr lang="en-US" sz="1200" i="1" kern="1200" baseline="0" dirty="0" err="1" smtClean="0">
                <a:solidFill>
                  <a:schemeClr val="tx1"/>
                </a:solidFill>
                <a:latin typeface="+mn-lt"/>
                <a:ea typeface="+mn-ea"/>
                <a:cs typeface="+mn-cs"/>
              </a:rPr>
              <a:t>Annu</a:t>
            </a:r>
            <a:r>
              <a:rPr lang="en-US" sz="1200" i="1" kern="1200" baseline="0" dirty="0" smtClean="0">
                <a:solidFill>
                  <a:schemeClr val="tx1"/>
                </a:solidFill>
                <a:latin typeface="+mn-lt"/>
                <a:ea typeface="+mn-ea"/>
                <a:cs typeface="+mn-cs"/>
              </a:rPr>
              <a:t> Rev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Toxicol</a:t>
            </a:r>
            <a:r>
              <a:rPr lang="en-US" sz="1200" i="1" kern="1200" baseline="0" dirty="0" smtClean="0">
                <a:solidFill>
                  <a:schemeClr val="tx1"/>
                </a:solidFill>
                <a:latin typeface="+mn-lt"/>
                <a:ea typeface="+mn-ea"/>
                <a:cs typeface="+mn-cs"/>
              </a:rPr>
              <a:t> 41:</a:t>
            </a:r>
          </a:p>
          <a:p>
            <a:r>
              <a:rPr lang="en-US" sz="1200" kern="1200" baseline="0" dirty="0" smtClean="0">
                <a:solidFill>
                  <a:schemeClr val="tx1"/>
                </a:solidFill>
                <a:latin typeface="+mn-lt"/>
                <a:ea typeface="+mn-ea"/>
                <a:cs typeface="+mn-cs"/>
              </a:rPr>
              <a:t>661–690, 2001.</a:t>
            </a:r>
          </a:p>
          <a:p>
            <a:r>
              <a:rPr lang="en-US" sz="1200" kern="1200" baseline="0" dirty="0" smtClean="0">
                <a:solidFill>
                  <a:schemeClr val="tx1"/>
                </a:solidFill>
                <a:latin typeface="+mn-lt"/>
                <a:ea typeface="+mn-ea"/>
                <a:cs typeface="+mn-cs"/>
              </a:rPr>
              <a:t>8. </a:t>
            </a:r>
            <a:r>
              <a:rPr lang="en-US" sz="1200" b="1" kern="1200" baseline="0" dirty="0" err="1" smtClean="0">
                <a:solidFill>
                  <a:schemeClr val="tx1"/>
                </a:solidFill>
                <a:latin typeface="+mn-lt"/>
                <a:ea typeface="+mn-ea"/>
                <a:cs typeface="+mn-cs"/>
              </a:rPr>
              <a:t>Bruckert</a:t>
            </a:r>
            <a:r>
              <a:rPr lang="en-US" sz="1200" b="1" kern="1200" baseline="0" dirty="0" smtClean="0">
                <a:solidFill>
                  <a:schemeClr val="tx1"/>
                </a:solidFill>
                <a:latin typeface="+mn-lt"/>
                <a:ea typeface="+mn-ea"/>
                <a:cs typeface="+mn-cs"/>
              </a:rPr>
              <a:t> E, </a:t>
            </a:r>
            <a:r>
              <a:rPr lang="en-US" sz="1200" b="1" kern="1200" baseline="0" dirty="0" err="1" smtClean="0">
                <a:solidFill>
                  <a:schemeClr val="tx1"/>
                </a:solidFill>
                <a:latin typeface="+mn-lt"/>
                <a:ea typeface="+mn-ea"/>
                <a:cs typeface="+mn-cs"/>
              </a:rPr>
              <a:t>Hayem</a:t>
            </a:r>
            <a:r>
              <a:rPr lang="en-US" sz="1200" b="1" kern="1200" baseline="0" dirty="0" smtClean="0">
                <a:solidFill>
                  <a:schemeClr val="tx1"/>
                </a:solidFill>
                <a:latin typeface="+mn-lt"/>
                <a:ea typeface="+mn-ea"/>
                <a:cs typeface="+mn-cs"/>
              </a:rPr>
              <a:t> G, </a:t>
            </a:r>
            <a:r>
              <a:rPr lang="en-US" sz="1200" b="1" kern="1200" baseline="0" dirty="0" err="1" smtClean="0">
                <a:solidFill>
                  <a:schemeClr val="tx1"/>
                </a:solidFill>
                <a:latin typeface="+mn-lt"/>
                <a:ea typeface="+mn-ea"/>
                <a:cs typeface="+mn-cs"/>
              </a:rPr>
              <a:t>Dejager</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Yau</a:t>
            </a:r>
            <a:r>
              <a:rPr lang="en-US" sz="1200" b="1" kern="1200" baseline="0" dirty="0" smtClean="0">
                <a:solidFill>
                  <a:schemeClr val="tx1"/>
                </a:solidFill>
                <a:latin typeface="+mn-lt"/>
                <a:ea typeface="+mn-ea"/>
                <a:cs typeface="+mn-cs"/>
              </a:rPr>
              <a:t> C, </a:t>
            </a:r>
            <a:r>
              <a:rPr lang="en-US" sz="1200" b="1" kern="1200" baseline="0" dirty="0" err="1" smtClean="0">
                <a:solidFill>
                  <a:schemeClr val="tx1"/>
                </a:solidFill>
                <a:latin typeface="+mn-lt"/>
                <a:ea typeface="+mn-ea"/>
                <a:cs typeface="+mn-cs"/>
              </a:rPr>
              <a:t>Begaud</a:t>
            </a:r>
            <a:r>
              <a:rPr lang="en-US" sz="1200" b="1" kern="1200" baseline="0" dirty="0" smtClean="0">
                <a:solidFill>
                  <a:schemeClr val="tx1"/>
                </a:solidFill>
                <a:latin typeface="+mn-lt"/>
                <a:ea typeface="+mn-ea"/>
                <a:cs typeface="+mn-cs"/>
              </a:rPr>
              <a:t> B. Mild to moderate</a:t>
            </a:r>
          </a:p>
          <a:p>
            <a:r>
              <a:rPr lang="en-US" sz="1200" kern="1200" baseline="0" dirty="0" smtClean="0">
                <a:solidFill>
                  <a:schemeClr val="tx1"/>
                </a:solidFill>
                <a:latin typeface="+mn-lt"/>
                <a:ea typeface="+mn-ea"/>
                <a:cs typeface="+mn-cs"/>
              </a:rPr>
              <a:t>muscular symptoms with high-dosage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therapy in </a:t>
            </a:r>
            <a:r>
              <a:rPr lang="en-US" sz="1200" kern="1200" baseline="0" dirty="0" err="1" smtClean="0">
                <a:solidFill>
                  <a:schemeClr val="tx1"/>
                </a:solidFill>
                <a:latin typeface="+mn-lt"/>
                <a:ea typeface="+mn-ea"/>
                <a:cs typeface="+mn-cs"/>
              </a:rPr>
              <a:t>hyperlipidemic</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patients–the PRIMO study. </a:t>
            </a:r>
            <a:r>
              <a:rPr lang="en-US" sz="1200" i="1" kern="1200" baseline="0" dirty="0" err="1" smtClean="0">
                <a:solidFill>
                  <a:schemeClr val="tx1"/>
                </a:solidFill>
                <a:latin typeface="+mn-lt"/>
                <a:ea typeface="+mn-ea"/>
                <a:cs typeface="+mn-cs"/>
              </a:rPr>
              <a:t>Cardiovasc</a:t>
            </a:r>
            <a:r>
              <a:rPr lang="en-US" sz="1200" i="1" kern="1200" baseline="0" dirty="0" smtClean="0">
                <a:solidFill>
                  <a:schemeClr val="tx1"/>
                </a:solidFill>
                <a:latin typeface="+mn-lt"/>
                <a:ea typeface="+mn-ea"/>
                <a:cs typeface="+mn-cs"/>
              </a:rPr>
              <a:t> Drugs </a:t>
            </a:r>
            <a:r>
              <a:rPr lang="en-US" sz="1200" i="1" kern="1200" baseline="0" dirty="0" err="1" smtClean="0">
                <a:solidFill>
                  <a:schemeClr val="tx1"/>
                </a:solidFill>
                <a:latin typeface="+mn-lt"/>
                <a:ea typeface="+mn-ea"/>
                <a:cs typeface="+mn-cs"/>
              </a:rPr>
              <a:t>Ther</a:t>
            </a:r>
            <a:r>
              <a:rPr lang="en-US" sz="1200" i="1" kern="1200" baseline="0" dirty="0" smtClean="0">
                <a:solidFill>
                  <a:schemeClr val="tx1"/>
                </a:solidFill>
                <a:latin typeface="+mn-lt"/>
                <a:ea typeface="+mn-ea"/>
                <a:cs typeface="+mn-cs"/>
              </a:rPr>
              <a:t> 19: 403–414, 2005.</a:t>
            </a:r>
          </a:p>
          <a:p>
            <a:r>
              <a:rPr lang="en-US" sz="1200" kern="1200" baseline="0" dirty="0" smtClean="0">
                <a:solidFill>
                  <a:schemeClr val="tx1"/>
                </a:solidFill>
                <a:latin typeface="+mn-lt"/>
                <a:ea typeface="+mn-ea"/>
                <a:cs typeface="+mn-cs"/>
              </a:rPr>
              <a:t>9. </a:t>
            </a:r>
            <a:r>
              <a:rPr lang="en-US" sz="1200" b="1" kern="1200" baseline="0" dirty="0" err="1" smtClean="0">
                <a:solidFill>
                  <a:schemeClr val="tx1"/>
                </a:solidFill>
                <a:latin typeface="+mn-lt"/>
                <a:ea typeface="+mn-ea"/>
                <a:cs typeface="+mn-cs"/>
              </a:rPr>
              <a:t>Chandrasekharan</a:t>
            </a:r>
            <a:r>
              <a:rPr lang="en-US" sz="1200" b="1" kern="1200" baseline="0" dirty="0" smtClean="0">
                <a:solidFill>
                  <a:schemeClr val="tx1"/>
                </a:solidFill>
                <a:latin typeface="+mn-lt"/>
                <a:ea typeface="+mn-ea"/>
                <a:cs typeface="+mn-cs"/>
              </a:rPr>
              <a:t> NV, Dai H, </a:t>
            </a:r>
            <a:r>
              <a:rPr lang="en-US" sz="1200" b="1" kern="1200" baseline="0" dirty="0" err="1" smtClean="0">
                <a:solidFill>
                  <a:schemeClr val="tx1"/>
                </a:solidFill>
                <a:latin typeface="+mn-lt"/>
                <a:ea typeface="+mn-ea"/>
                <a:cs typeface="+mn-cs"/>
              </a:rPr>
              <a:t>Roos</a:t>
            </a:r>
            <a:r>
              <a:rPr lang="en-US" sz="1200" b="1" kern="1200" baseline="0" dirty="0" smtClean="0">
                <a:solidFill>
                  <a:schemeClr val="tx1"/>
                </a:solidFill>
                <a:latin typeface="+mn-lt"/>
                <a:ea typeface="+mn-ea"/>
                <a:cs typeface="+mn-cs"/>
              </a:rPr>
              <a:t> KL, </a:t>
            </a:r>
            <a:r>
              <a:rPr lang="en-US" sz="1200" b="1" kern="1200" baseline="0" dirty="0" err="1" smtClean="0">
                <a:solidFill>
                  <a:schemeClr val="tx1"/>
                </a:solidFill>
                <a:latin typeface="+mn-lt"/>
                <a:ea typeface="+mn-ea"/>
                <a:cs typeface="+mn-cs"/>
              </a:rPr>
              <a:t>Evanson</a:t>
            </a:r>
            <a:r>
              <a:rPr lang="en-US" sz="1200" b="1" kern="1200" baseline="0" dirty="0" smtClean="0">
                <a:solidFill>
                  <a:schemeClr val="tx1"/>
                </a:solidFill>
                <a:latin typeface="+mn-lt"/>
                <a:ea typeface="+mn-ea"/>
                <a:cs typeface="+mn-cs"/>
              </a:rPr>
              <a:t> NK, </a:t>
            </a:r>
            <a:r>
              <a:rPr lang="en-US" sz="1200" b="1" kern="1200" baseline="0" dirty="0" err="1" smtClean="0">
                <a:solidFill>
                  <a:schemeClr val="tx1"/>
                </a:solidFill>
                <a:latin typeface="+mn-lt"/>
                <a:ea typeface="+mn-ea"/>
                <a:cs typeface="+mn-cs"/>
              </a:rPr>
              <a:t>Tomsik</a:t>
            </a:r>
            <a:r>
              <a:rPr lang="en-US" sz="1200" b="1" kern="1200" baseline="0" dirty="0" smtClean="0">
                <a:solidFill>
                  <a:schemeClr val="tx1"/>
                </a:solidFill>
                <a:latin typeface="+mn-lt"/>
                <a:ea typeface="+mn-ea"/>
                <a:cs typeface="+mn-cs"/>
              </a:rPr>
              <a:t> J, Elton</a:t>
            </a:r>
          </a:p>
          <a:p>
            <a:r>
              <a:rPr lang="en-US" sz="1200" b="1" kern="1200" baseline="0" dirty="0" smtClean="0">
                <a:solidFill>
                  <a:schemeClr val="tx1"/>
                </a:solidFill>
                <a:latin typeface="+mn-lt"/>
                <a:ea typeface="+mn-ea"/>
                <a:cs typeface="+mn-cs"/>
              </a:rPr>
              <a:t>TS, Simmons DL. COX-3, a cyclooxygenase-1 variant inhibited by</a:t>
            </a:r>
          </a:p>
          <a:p>
            <a:r>
              <a:rPr lang="en-US" sz="1200" kern="1200" baseline="0" dirty="0" smtClean="0">
                <a:solidFill>
                  <a:schemeClr val="tx1"/>
                </a:solidFill>
                <a:latin typeface="+mn-lt"/>
                <a:ea typeface="+mn-ea"/>
                <a:cs typeface="+mn-cs"/>
              </a:rPr>
              <a:t>acetaminophen and other analgesic/antipyretic drugs: cloning, structure,</a:t>
            </a:r>
          </a:p>
          <a:p>
            <a:r>
              <a:rPr lang="en-US" sz="1200" kern="1200" baseline="0" dirty="0" smtClean="0">
                <a:solidFill>
                  <a:schemeClr val="tx1"/>
                </a:solidFill>
                <a:latin typeface="+mn-lt"/>
                <a:ea typeface="+mn-ea"/>
                <a:cs typeface="+mn-cs"/>
              </a:rPr>
              <a:t>and expression. </a:t>
            </a:r>
            <a:r>
              <a:rPr lang="en-US" sz="1200" i="1" kern="1200" baseline="0" dirty="0" smtClean="0">
                <a:solidFill>
                  <a:schemeClr val="tx1"/>
                </a:solidFill>
                <a:latin typeface="+mn-lt"/>
                <a:ea typeface="+mn-ea"/>
                <a:cs typeface="+mn-cs"/>
              </a:rPr>
              <a:t>Proc </a:t>
            </a:r>
            <a:r>
              <a:rPr lang="en-US" sz="1200" i="1" kern="1200" baseline="0" dirty="0" err="1" smtClean="0">
                <a:solidFill>
                  <a:schemeClr val="tx1"/>
                </a:solidFill>
                <a:latin typeface="+mn-lt"/>
                <a:ea typeface="+mn-ea"/>
                <a:cs typeface="+mn-cs"/>
              </a:rPr>
              <a:t>Natl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Acad</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Sci</a:t>
            </a:r>
            <a:r>
              <a:rPr lang="en-US" sz="1200" i="1" kern="1200" baseline="0" dirty="0" smtClean="0">
                <a:solidFill>
                  <a:schemeClr val="tx1"/>
                </a:solidFill>
                <a:latin typeface="+mn-lt"/>
                <a:ea typeface="+mn-ea"/>
                <a:cs typeface="+mn-cs"/>
              </a:rPr>
              <a:t> USA 99: 13926–13931, 2002.</a:t>
            </a:r>
          </a:p>
          <a:p>
            <a:r>
              <a:rPr lang="en-US" sz="1200" kern="1200" baseline="0" dirty="0" smtClean="0">
                <a:solidFill>
                  <a:schemeClr val="tx1"/>
                </a:solidFill>
                <a:latin typeface="+mn-lt"/>
                <a:ea typeface="+mn-ea"/>
                <a:cs typeface="+mn-cs"/>
              </a:rPr>
              <a:t>10. </a:t>
            </a:r>
            <a:r>
              <a:rPr lang="en-US" sz="1200" b="1" kern="1200" baseline="0" dirty="0" err="1" smtClean="0">
                <a:solidFill>
                  <a:schemeClr val="tx1"/>
                </a:solidFill>
                <a:latin typeface="+mn-lt"/>
                <a:ea typeface="+mn-ea"/>
                <a:cs typeface="+mn-cs"/>
              </a:rPr>
              <a:t>Chicco</a:t>
            </a:r>
            <a:r>
              <a:rPr lang="en-US" sz="1200" b="1" kern="1200" baseline="0" dirty="0" smtClean="0">
                <a:solidFill>
                  <a:schemeClr val="tx1"/>
                </a:solidFill>
                <a:latin typeface="+mn-lt"/>
                <a:ea typeface="+mn-ea"/>
                <a:cs typeface="+mn-cs"/>
              </a:rPr>
              <a:t> AJ, </a:t>
            </a:r>
            <a:r>
              <a:rPr lang="en-US" sz="1200" b="1" kern="1200" baseline="0" dirty="0" err="1" smtClean="0">
                <a:solidFill>
                  <a:schemeClr val="tx1"/>
                </a:solidFill>
                <a:latin typeface="+mn-lt"/>
                <a:ea typeface="+mn-ea"/>
                <a:cs typeface="+mn-cs"/>
              </a:rPr>
              <a:t>Sparagna</a:t>
            </a:r>
            <a:r>
              <a:rPr lang="en-US" sz="1200" b="1" kern="1200" baseline="0" dirty="0" smtClean="0">
                <a:solidFill>
                  <a:schemeClr val="tx1"/>
                </a:solidFill>
                <a:latin typeface="+mn-lt"/>
                <a:ea typeface="+mn-ea"/>
                <a:cs typeface="+mn-cs"/>
              </a:rPr>
              <a:t> GC. Role of </a:t>
            </a:r>
            <a:r>
              <a:rPr lang="en-US" sz="1200" b="1" kern="1200" baseline="0" dirty="0" err="1" smtClean="0">
                <a:solidFill>
                  <a:schemeClr val="tx1"/>
                </a:solidFill>
                <a:latin typeface="+mn-lt"/>
                <a:ea typeface="+mn-ea"/>
                <a:cs typeface="+mn-cs"/>
              </a:rPr>
              <a:t>cardiolipin</a:t>
            </a:r>
            <a:r>
              <a:rPr lang="en-US" sz="1200" b="1" kern="1200" baseline="0" dirty="0" smtClean="0">
                <a:solidFill>
                  <a:schemeClr val="tx1"/>
                </a:solidFill>
                <a:latin typeface="+mn-lt"/>
                <a:ea typeface="+mn-ea"/>
                <a:cs typeface="+mn-cs"/>
              </a:rPr>
              <a:t> alterations in mitochondrial</a:t>
            </a:r>
          </a:p>
          <a:p>
            <a:r>
              <a:rPr lang="en-US" sz="1200" kern="1200" baseline="0" dirty="0" smtClean="0">
                <a:solidFill>
                  <a:schemeClr val="tx1"/>
                </a:solidFill>
                <a:latin typeface="+mn-lt"/>
                <a:ea typeface="+mn-ea"/>
                <a:cs typeface="+mn-cs"/>
              </a:rPr>
              <a:t>dysfunction and disease.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Cell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292: C33–C44,</a:t>
            </a:r>
          </a:p>
          <a:p>
            <a:r>
              <a:rPr lang="en-US" sz="1200" kern="1200" baseline="0" dirty="0" smtClean="0">
                <a:solidFill>
                  <a:schemeClr val="tx1"/>
                </a:solidFill>
                <a:latin typeface="+mn-lt"/>
                <a:ea typeface="+mn-ea"/>
                <a:cs typeface="+mn-cs"/>
              </a:rPr>
              <a:t>2007.</a:t>
            </a:r>
          </a:p>
          <a:p>
            <a:r>
              <a:rPr lang="en-US" sz="1200" kern="1200" baseline="0" dirty="0" smtClean="0">
                <a:solidFill>
                  <a:schemeClr val="tx1"/>
                </a:solidFill>
                <a:latin typeface="+mn-lt"/>
                <a:ea typeface="+mn-ea"/>
                <a:cs typeface="+mn-cs"/>
              </a:rPr>
              <a:t>11. </a:t>
            </a:r>
            <a:r>
              <a:rPr lang="en-US" sz="1200" b="1" kern="1200" baseline="0" dirty="0" err="1" smtClean="0">
                <a:solidFill>
                  <a:schemeClr val="tx1"/>
                </a:solidFill>
                <a:latin typeface="+mn-lt"/>
                <a:ea typeface="+mn-ea"/>
                <a:cs typeface="+mn-cs"/>
              </a:rPr>
              <a:t>Chobanian</a:t>
            </a:r>
            <a:r>
              <a:rPr lang="en-US" sz="1200" b="1" kern="1200" baseline="0" dirty="0" smtClean="0">
                <a:solidFill>
                  <a:schemeClr val="tx1"/>
                </a:solidFill>
                <a:latin typeface="+mn-lt"/>
                <a:ea typeface="+mn-ea"/>
                <a:cs typeface="+mn-cs"/>
              </a:rPr>
              <a:t> AV, </a:t>
            </a:r>
            <a:r>
              <a:rPr lang="en-US" sz="1200" b="1" kern="1200" baseline="0" dirty="0" err="1" smtClean="0">
                <a:solidFill>
                  <a:schemeClr val="tx1"/>
                </a:solidFill>
                <a:latin typeface="+mn-lt"/>
                <a:ea typeface="+mn-ea"/>
                <a:cs typeface="+mn-cs"/>
              </a:rPr>
              <a:t>Bakris</a:t>
            </a:r>
            <a:r>
              <a:rPr lang="en-US" sz="1200" b="1" kern="1200" baseline="0" dirty="0" smtClean="0">
                <a:solidFill>
                  <a:schemeClr val="tx1"/>
                </a:solidFill>
                <a:latin typeface="+mn-lt"/>
                <a:ea typeface="+mn-ea"/>
                <a:cs typeface="+mn-cs"/>
              </a:rPr>
              <a:t> GL, Black HR, Cushman WC, Green LA, </a:t>
            </a:r>
            <a:r>
              <a:rPr lang="en-US" sz="1200" b="1" kern="1200" baseline="0" dirty="0" err="1" smtClean="0">
                <a:solidFill>
                  <a:schemeClr val="tx1"/>
                </a:solidFill>
                <a:latin typeface="+mn-lt"/>
                <a:ea typeface="+mn-ea"/>
                <a:cs typeface="+mn-cs"/>
              </a:rPr>
              <a:t>Izzo</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JL </a:t>
            </a:r>
            <a:r>
              <a:rPr lang="en-US" sz="1200" b="1" kern="1200" baseline="0" dirty="0" err="1" smtClean="0">
                <a:solidFill>
                  <a:schemeClr val="tx1"/>
                </a:solidFill>
                <a:latin typeface="+mn-lt"/>
                <a:ea typeface="+mn-ea"/>
                <a:cs typeface="+mn-cs"/>
              </a:rPr>
              <a:t>Jr</a:t>
            </a:r>
            <a:r>
              <a:rPr lang="en-US" sz="1200" b="1" kern="1200" baseline="0" dirty="0" smtClean="0">
                <a:solidFill>
                  <a:schemeClr val="tx1"/>
                </a:solidFill>
                <a:latin typeface="+mn-lt"/>
                <a:ea typeface="+mn-ea"/>
                <a:cs typeface="+mn-cs"/>
              </a:rPr>
              <a:t>, Jones DW, </a:t>
            </a:r>
            <a:r>
              <a:rPr lang="en-US" sz="1200" b="1" kern="1200" baseline="0" dirty="0" err="1" smtClean="0">
                <a:solidFill>
                  <a:schemeClr val="tx1"/>
                </a:solidFill>
                <a:latin typeface="+mn-lt"/>
                <a:ea typeface="+mn-ea"/>
                <a:cs typeface="+mn-cs"/>
              </a:rPr>
              <a:t>Materson</a:t>
            </a:r>
            <a:r>
              <a:rPr lang="en-US" sz="1200" b="1" kern="1200" baseline="0" dirty="0" smtClean="0">
                <a:solidFill>
                  <a:schemeClr val="tx1"/>
                </a:solidFill>
                <a:latin typeface="+mn-lt"/>
                <a:ea typeface="+mn-ea"/>
                <a:cs typeface="+mn-cs"/>
              </a:rPr>
              <a:t> BJ, </a:t>
            </a:r>
            <a:r>
              <a:rPr lang="en-US" sz="1200" b="1" kern="1200" baseline="0" dirty="0" err="1" smtClean="0">
                <a:solidFill>
                  <a:schemeClr val="tx1"/>
                </a:solidFill>
                <a:latin typeface="+mn-lt"/>
                <a:ea typeface="+mn-ea"/>
                <a:cs typeface="+mn-cs"/>
              </a:rPr>
              <a:t>Oparil</a:t>
            </a:r>
            <a:r>
              <a:rPr lang="en-US" sz="1200" b="1" kern="1200" baseline="0" dirty="0" smtClean="0">
                <a:solidFill>
                  <a:schemeClr val="tx1"/>
                </a:solidFill>
                <a:latin typeface="+mn-lt"/>
                <a:ea typeface="+mn-ea"/>
                <a:cs typeface="+mn-cs"/>
              </a:rPr>
              <a:t> S, Wright JT </a:t>
            </a:r>
            <a:r>
              <a:rPr lang="en-US" sz="1200" b="1" kern="1200" baseline="0" dirty="0" err="1" smtClean="0">
                <a:solidFill>
                  <a:schemeClr val="tx1"/>
                </a:solidFill>
                <a:latin typeface="+mn-lt"/>
                <a:ea typeface="+mn-ea"/>
                <a:cs typeface="+mn-cs"/>
              </a:rPr>
              <a:t>Jr</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Roccella</a:t>
            </a:r>
            <a:r>
              <a:rPr lang="en-US" sz="1200" b="1" kern="1200" baseline="0" dirty="0" smtClean="0">
                <a:solidFill>
                  <a:schemeClr val="tx1"/>
                </a:solidFill>
                <a:latin typeface="+mn-lt"/>
                <a:ea typeface="+mn-ea"/>
                <a:cs typeface="+mn-cs"/>
              </a:rPr>
              <a:t> EJ.</a:t>
            </a:r>
          </a:p>
          <a:p>
            <a:r>
              <a:rPr lang="en-US" sz="1200" kern="1200" baseline="0" dirty="0" smtClean="0">
                <a:solidFill>
                  <a:schemeClr val="tx1"/>
                </a:solidFill>
                <a:latin typeface="+mn-lt"/>
                <a:ea typeface="+mn-ea"/>
                <a:cs typeface="+mn-cs"/>
              </a:rPr>
              <a:t>The Seventh Report of the Joint National Committee on Prevention,</a:t>
            </a:r>
          </a:p>
          <a:p>
            <a:r>
              <a:rPr lang="en-US" sz="1200" kern="1200" baseline="0" dirty="0" smtClean="0">
                <a:solidFill>
                  <a:schemeClr val="tx1"/>
                </a:solidFill>
                <a:latin typeface="+mn-lt"/>
                <a:ea typeface="+mn-ea"/>
                <a:cs typeface="+mn-cs"/>
              </a:rPr>
              <a:t>Detection, Evaluation, and Treatment of High Blood Pressure: the JNC 7</a:t>
            </a:r>
          </a:p>
          <a:p>
            <a:r>
              <a:rPr lang="en-US" sz="1200" kern="1200" baseline="0" dirty="0" smtClean="0">
                <a:solidFill>
                  <a:schemeClr val="tx1"/>
                </a:solidFill>
                <a:latin typeface="+mn-lt"/>
                <a:ea typeface="+mn-ea"/>
                <a:cs typeface="+mn-cs"/>
              </a:rPr>
              <a:t>report. </a:t>
            </a:r>
            <a:r>
              <a:rPr lang="en-US" sz="1200" i="1" kern="1200" baseline="0" dirty="0" smtClean="0">
                <a:solidFill>
                  <a:schemeClr val="tx1"/>
                </a:solidFill>
                <a:latin typeface="+mn-lt"/>
                <a:ea typeface="+mn-ea"/>
                <a:cs typeface="+mn-cs"/>
              </a:rPr>
              <a:t>JAMA 289: 2560–2572, 2003.</a:t>
            </a:r>
          </a:p>
          <a:p>
            <a:r>
              <a:rPr lang="en-US" sz="1200" kern="1200" baseline="0" dirty="0" smtClean="0">
                <a:solidFill>
                  <a:schemeClr val="tx1"/>
                </a:solidFill>
                <a:latin typeface="+mn-lt"/>
                <a:ea typeface="+mn-ea"/>
                <a:cs typeface="+mn-cs"/>
              </a:rPr>
              <a:t>12. </a:t>
            </a:r>
            <a:r>
              <a:rPr lang="en-US" sz="1200" b="1" kern="1200" baseline="0" dirty="0" smtClean="0">
                <a:solidFill>
                  <a:schemeClr val="tx1"/>
                </a:solidFill>
                <a:latin typeface="+mn-lt"/>
                <a:ea typeface="+mn-ea"/>
                <a:cs typeface="+mn-cs"/>
              </a:rPr>
              <a:t>Cover C, </a:t>
            </a:r>
            <a:r>
              <a:rPr lang="en-US" sz="1200" b="1" kern="1200" baseline="0" dirty="0" err="1" smtClean="0">
                <a:solidFill>
                  <a:schemeClr val="tx1"/>
                </a:solidFill>
                <a:latin typeface="+mn-lt"/>
                <a:ea typeface="+mn-ea"/>
                <a:cs typeface="+mn-cs"/>
              </a:rPr>
              <a:t>Mansouri</a:t>
            </a:r>
            <a:r>
              <a:rPr lang="en-US" sz="1200" b="1" kern="1200" baseline="0" dirty="0" smtClean="0">
                <a:solidFill>
                  <a:schemeClr val="tx1"/>
                </a:solidFill>
                <a:latin typeface="+mn-lt"/>
                <a:ea typeface="+mn-ea"/>
                <a:cs typeface="+mn-cs"/>
              </a:rPr>
              <a:t> A, Knight TR, </a:t>
            </a:r>
            <a:r>
              <a:rPr lang="en-US" sz="1200" b="1" kern="1200" baseline="0" dirty="0" err="1" smtClean="0">
                <a:solidFill>
                  <a:schemeClr val="tx1"/>
                </a:solidFill>
                <a:latin typeface="+mn-lt"/>
                <a:ea typeface="+mn-ea"/>
                <a:cs typeface="+mn-cs"/>
              </a:rPr>
              <a:t>Bajt</a:t>
            </a:r>
            <a:r>
              <a:rPr lang="en-US" sz="1200" b="1" kern="1200" baseline="0" dirty="0" smtClean="0">
                <a:solidFill>
                  <a:schemeClr val="tx1"/>
                </a:solidFill>
                <a:latin typeface="+mn-lt"/>
                <a:ea typeface="+mn-ea"/>
                <a:cs typeface="+mn-cs"/>
              </a:rPr>
              <a:t> ML, </a:t>
            </a:r>
            <a:r>
              <a:rPr lang="en-US" sz="1200" b="1" kern="1200" baseline="0" dirty="0" err="1" smtClean="0">
                <a:solidFill>
                  <a:schemeClr val="tx1"/>
                </a:solidFill>
                <a:latin typeface="+mn-lt"/>
                <a:ea typeface="+mn-ea"/>
                <a:cs typeface="+mn-cs"/>
              </a:rPr>
              <a:t>Lemasters</a:t>
            </a:r>
            <a:r>
              <a:rPr lang="en-US" sz="1200" b="1" kern="1200" baseline="0" dirty="0" smtClean="0">
                <a:solidFill>
                  <a:schemeClr val="tx1"/>
                </a:solidFill>
                <a:latin typeface="+mn-lt"/>
                <a:ea typeface="+mn-ea"/>
                <a:cs typeface="+mn-cs"/>
              </a:rPr>
              <a:t> JJ, </a:t>
            </a:r>
            <a:r>
              <a:rPr lang="en-US" sz="1200" b="1" kern="1200" baseline="0" dirty="0" err="1" smtClean="0">
                <a:solidFill>
                  <a:schemeClr val="tx1"/>
                </a:solidFill>
                <a:latin typeface="+mn-lt"/>
                <a:ea typeface="+mn-ea"/>
                <a:cs typeface="+mn-cs"/>
              </a:rPr>
              <a:t>Pessayre</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D, </a:t>
            </a:r>
            <a:r>
              <a:rPr lang="en-US" sz="1200" b="1" kern="1200" baseline="0" dirty="0" err="1" smtClean="0">
                <a:solidFill>
                  <a:schemeClr val="tx1"/>
                </a:solidFill>
                <a:latin typeface="+mn-lt"/>
                <a:ea typeface="+mn-ea"/>
                <a:cs typeface="+mn-cs"/>
              </a:rPr>
              <a:t>Jaeschke</a:t>
            </a:r>
            <a:r>
              <a:rPr lang="en-US" sz="1200" b="1" kern="1200" baseline="0" dirty="0" smtClean="0">
                <a:solidFill>
                  <a:schemeClr val="tx1"/>
                </a:solidFill>
                <a:latin typeface="+mn-lt"/>
                <a:ea typeface="+mn-ea"/>
                <a:cs typeface="+mn-cs"/>
              </a:rPr>
              <a:t> H. </a:t>
            </a:r>
            <a:r>
              <a:rPr lang="en-US" sz="1200" b="1" kern="1200" baseline="0" dirty="0" err="1" smtClean="0">
                <a:solidFill>
                  <a:schemeClr val="tx1"/>
                </a:solidFill>
                <a:latin typeface="+mn-lt"/>
                <a:ea typeface="+mn-ea"/>
                <a:cs typeface="+mn-cs"/>
              </a:rPr>
              <a:t>Peroxynitrite</a:t>
            </a:r>
            <a:r>
              <a:rPr lang="en-US" sz="1200" b="1" kern="1200" baseline="0" dirty="0" smtClean="0">
                <a:solidFill>
                  <a:schemeClr val="tx1"/>
                </a:solidFill>
                <a:latin typeface="+mn-lt"/>
                <a:ea typeface="+mn-ea"/>
                <a:cs typeface="+mn-cs"/>
              </a:rPr>
              <a:t>-induced mitochondrial and </a:t>
            </a:r>
            <a:r>
              <a:rPr lang="en-US" sz="1200" b="1" kern="1200" baseline="0" dirty="0" err="1" smtClean="0">
                <a:solidFill>
                  <a:schemeClr val="tx1"/>
                </a:solidFill>
                <a:latin typeface="+mn-lt"/>
                <a:ea typeface="+mn-ea"/>
                <a:cs typeface="+mn-cs"/>
              </a:rPr>
              <a:t>endonucleasemediated</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nuclear DNA damage in acetaminophen </a:t>
            </a:r>
            <a:r>
              <a:rPr lang="en-US" sz="1200" kern="1200" baseline="0" dirty="0" err="1" smtClean="0">
                <a:solidFill>
                  <a:schemeClr val="tx1"/>
                </a:solidFill>
                <a:latin typeface="+mn-lt"/>
                <a:ea typeface="+mn-ea"/>
                <a:cs typeface="+mn-cs"/>
              </a:rPr>
              <a:t>hepatotoxicity</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Pharmacol</a:t>
            </a:r>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Exp </a:t>
            </a:r>
            <a:r>
              <a:rPr lang="en-US" sz="1200" i="1" kern="1200" baseline="0" dirty="0" err="1" smtClean="0">
                <a:solidFill>
                  <a:schemeClr val="tx1"/>
                </a:solidFill>
                <a:latin typeface="+mn-lt"/>
                <a:ea typeface="+mn-ea"/>
                <a:cs typeface="+mn-cs"/>
              </a:rPr>
              <a:t>Ther</a:t>
            </a:r>
            <a:r>
              <a:rPr lang="en-US" sz="1200" i="1" kern="1200" baseline="0" dirty="0" smtClean="0">
                <a:solidFill>
                  <a:schemeClr val="tx1"/>
                </a:solidFill>
                <a:latin typeface="+mn-lt"/>
                <a:ea typeface="+mn-ea"/>
                <a:cs typeface="+mn-cs"/>
              </a:rPr>
              <a:t> 315: 879–887, 2005.</a:t>
            </a:r>
          </a:p>
          <a:p>
            <a:r>
              <a:rPr lang="en-US" sz="1200" kern="1200" baseline="0" dirty="0" smtClean="0">
                <a:solidFill>
                  <a:schemeClr val="tx1"/>
                </a:solidFill>
                <a:latin typeface="+mn-lt"/>
                <a:ea typeface="+mn-ea"/>
                <a:cs typeface="+mn-cs"/>
              </a:rPr>
              <a:t>13. </a:t>
            </a:r>
            <a:r>
              <a:rPr lang="en-US" sz="1200" b="1" kern="1200" baseline="0" dirty="0" smtClean="0">
                <a:solidFill>
                  <a:schemeClr val="tx1"/>
                </a:solidFill>
                <a:latin typeface="+mn-lt"/>
                <a:ea typeface="+mn-ea"/>
                <a:cs typeface="+mn-cs"/>
              </a:rPr>
              <a:t>Davidson M, </a:t>
            </a:r>
            <a:r>
              <a:rPr lang="en-US" sz="1200" b="1" kern="1200" baseline="0" dirty="0" err="1" smtClean="0">
                <a:solidFill>
                  <a:schemeClr val="tx1"/>
                </a:solidFill>
                <a:latin typeface="+mn-lt"/>
                <a:ea typeface="+mn-ea"/>
                <a:cs typeface="+mn-cs"/>
              </a:rPr>
              <a:t>McKenney</a:t>
            </a:r>
            <a:r>
              <a:rPr lang="en-US" sz="1200" b="1" kern="1200" baseline="0" dirty="0" smtClean="0">
                <a:solidFill>
                  <a:schemeClr val="tx1"/>
                </a:solidFill>
                <a:latin typeface="+mn-lt"/>
                <a:ea typeface="+mn-ea"/>
                <a:cs typeface="+mn-cs"/>
              </a:rPr>
              <a:t> J, Stein E, </a:t>
            </a:r>
            <a:r>
              <a:rPr lang="en-US" sz="1200" b="1" kern="1200" baseline="0" dirty="0" err="1" smtClean="0">
                <a:solidFill>
                  <a:schemeClr val="tx1"/>
                </a:solidFill>
                <a:latin typeface="+mn-lt"/>
                <a:ea typeface="+mn-ea"/>
                <a:cs typeface="+mn-cs"/>
              </a:rPr>
              <a:t>Schrott</a:t>
            </a:r>
            <a:r>
              <a:rPr lang="en-US" sz="1200" b="1" kern="1200" baseline="0" dirty="0" smtClean="0">
                <a:solidFill>
                  <a:schemeClr val="tx1"/>
                </a:solidFill>
                <a:latin typeface="+mn-lt"/>
                <a:ea typeface="+mn-ea"/>
                <a:cs typeface="+mn-cs"/>
              </a:rPr>
              <a:t> H, Bakker-</a:t>
            </a:r>
            <a:r>
              <a:rPr lang="en-US" sz="1200" b="1" kern="1200" baseline="0" dirty="0" err="1" smtClean="0">
                <a:solidFill>
                  <a:schemeClr val="tx1"/>
                </a:solidFill>
                <a:latin typeface="+mn-lt"/>
                <a:ea typeface="+mn-ea"/>
                <a:cs typeface="+mn-cs"/>
              </a:rPr>
              <a:t>Arkema</a:t>
            </a:r>
            <a:r>
              <a:rPr lang="en-US" sz="1200" b="1" kern="1200" baseline="0" dirty="0" smtClean="0">
                <a:solidFill>
                  <a:schemeClr val="tx1"/>
                </a:solidFill>
                <a:latin typeface="+mn-lt"/>
                <a:ea typeface="+mn-ea"/>
                <a:cs typeface="+mn-cs"/>
              </a:rPr>
              <a:t> R,</a:t>
            </a:r>
          </a:p>
          <a:p>
            <a:r>
              <a:rPr lang="en-US" sz="1200" b="1" kern="1200" baseline="0" dirty="0" smtClean="0">
                <a:solidFill>
                  <a:schemeClr val="tx1"/>
                </a:solidFill>
                <a:latin typeface="+mn-lt"/>
                <a:ea typeface="+mn-ea"/>
                <a:cs typeface="+mn-cs"/>
              </a:rPr>
              <a:t>Fayyad R, Black D. Comparison of one-year efficacy and safety of</a:t>
            </a:r>
          </a:p>
          <a:p>
            <a:r>
              <a:rPr lang="en-US" sz="1200" kern="1200" baseline="0" dirty="0" err="1" smtClean="0">
                <a:solidFill>
                  <a:schemeClr val="tx1"/>
                </a:solidFill>
                <a:latin typeface="+mn-lt"/>
                <a:ea typeface="+mn-ea"/>
                <a:cs typeface="+mn-cs"/>
              </a:rPr>
              <a:t>atorvastatin</a:t>
            </a:r>
            <a:r>
              <a:rPr lang="en-US" sz="1200" kern="1200" baseline="0" dirty="0" smtClean="0">
                <a:solidFill>
                  <a:schemeClr val="tx1"/>
                </a:solidFill>
                <a:latin typeface="+mn-lt"/>
                <a:ea typeface="+mn-ea"/>
                <a:cs typeface="+mn-cs"/>
              </a:rPr>
              <a:t> versus </a:t>
            </a:r>
            <a:r>
              <a:rPr lang="en-US" sz="1200" kern="1200" baseline="0" dirty="0" err="1" smtClean="0">
                <a:solidFill>
                  <a:schemeClr val="tx1"/>
                </a:solidFill>
                <a:latin typeface="+mn-lt"/>
                <a:ea typeface="+mn-ea"/>
                <a:cs typeface="+mn-cs"/>
              </a:rPr>
              <a:t>lovastatin</a:t>
            </a:r>
            <a:r>
              <a:rPr lang="en-US" sz="1200" kern="1200" baseline="0" dirty="0" smtClean="0">
                <a:solidFill>
                  <a:schemeClr val="tx1"/>
                </a:solidFill>
                <a:latin typeface="+mn-lt"/>
                <a:ea typeface="+mn-ea"/>
                <a:cs typeface="+mn-cs"/>
              </a:rPr>
              <a:t> in primary hypercholesterolemia. </a:t>
            </a:r>
            <a:r>
              <a:rPr lang="en-US" sz="1200" kern="1200" baseline="0" dirty="0" err="1" smtClean="0">
                <a:solidFill>
                  <a:schemeClr val="tx1"/>
                </a:solidFill>
                <a:latin typeface="+mn-lt"/>
                <a:ea typeface="+mn-ea"/>
                <a:cs typeface="+mn-cs"/>
              </a:rPr>
              <a:t>Atorvastatin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Study Group I.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Cardiol</a:t>
            </a:r>
            <a:r>
              <a:rPr lang="en-US" sz="1200" i="1" kern="1200" baseline="0" dirty="0" smtClean="0">
                <a:solidFill>
                  <a:schemeClr val="tx1"/>
                </a:solidFill>
                <a:latin typeface="+mn-lt"/>
                <a:ea typeface="+mn-ea"/>
                <a:cs typeface="+mn-cs"/>
              </a:rPr>
              <a:t> 79: 1475–1481, 1997.</a:t>
            </a:r>
          </a:p>
          <a:p>
            <a:r>
              <a:rPr lang="en-US" sz="1200" kern="1200" baseline="0" dirty="0" smtClean="0">
                <a:solidFill>
                  <a:schemeClr val="tx1"/>
                </a:solidFill>
                <a:latin typeface="+mn-lt"/>
                <a:ea typeface="+mn-ea"/>
                <a:cs typeface="+mn-cs"/>
              </a:rPr>
              <a:t>14. </a:t>
            </a:r>
            <a:r>
              <a:rPr lang="en-US" sz="1200" b="1" kern="1200" baseline="0" dirty="0" smtClean="0">
                <a:solidFill>
                  <a:schemeClr val="tx1"/>
                </a:solidFill>
                <a:latin typeface="+mn-lt"/>
                <a:ea typeface="+mn-ea"/>
                <a:cs typeface="+mn-cs"/>
              </a:rPr>
              <a:t>Dawkins PD, Gould BJ, Smith MJ. Inhibitory effect of </a:t>
            </a:r>
            <a:r>
              <a:rPr lang="en-US" sz="1200" b="1" kern="1200" baseline="0" dirty="0" err="1" smtClean="0">
                <a:solidFill>
                  <a:schemeClr val="tx1"/>
                </a:solidFill>
                <a:latin typeface="+mn-lt"/>
                <a:ea typeface="+mn-ea"/>
                <a:cs typeface="+mn-cs"/>
              </a:rPr>
              <a:t>salicylate</a:t>
            </a:r>
            <a:r>
              <a:rPr lang="en-US" sz="1200" b="1" kern="1200" baseline="0" dirty="0" smtClean="0">
                <a:solidFill>
                  <a:schemeClr val="tx1"/>
                </a:solidFill>
                <a:latin typeface="+mn-lt"/>
                <a:ea typeface="+mn-ea"/>
                <a:cs typeface="+mn-cs"/>
              </a:rPr>
              <a:t> on the</a:t>
            </a:r>
          </a:p>
          <a:p>
            <a:r>
              <a:rPr lang="en-US" sz="1200" kern="1200" baseline="0" dirty="0" smtClean="0">
                <a:solidFill>
                  <a:schemeClr val="tx1"/>
                </a:solidFill>
                <a:latin typeface="+mn-lt"/>
                <a:ea typeface="+mn-ea"/>
                <a:cs typeface="+mn-cs"/>
              </a:rPr>
              <a:t>incorporation of L-(U-14C)</a:t>
            </a:r>
            <a:r>
              <a:rPr lang="en-US" sz="1200" kern="1200" baseline="0" dirty="0" err="1" smtClean="0">
                <a:solidFill>
                  <a:schemeClr val="tx1"/>
                </a:solidFill>
                <a:latin typeface="+mn-lt"/>
                <a:ea typeface="+mn-ea"/>
                <a:cs typeface="+mn-cs"/>
              </a:rPr>
              <a:t>leucine</a:t>
            </a:r>
            <a:r>
              <a:rPr lang="en-US" sz="1200" kern="1200" baseline="0" dirty="0" smtClean="0">
                <a:solidFill>
                  <a:schemeClr val="tx1"/>
                </a:solidFill>
                <a:latin typeface="+mn-lt"/>
                <a:ea typeface="+mn-ea"/>
                <a:cs typeface="+mn-cs"/>
              </a:rPr>
              <a:t> into the protein of rat tissue preparations</a:t>
            </a:r>
          </a:p>
          <a:p>
            <a:r>
              <a:rPr lang="it-IT" sz="1200" kern="1200" baseline="0" dirty="0" smtClean="0">
                <a:solidFill>
                  <a:schemeClr val="tx1"/>
                </a:solidFill>
                <a:latin typeface="+mn-lt"/>
                <a:ea typeface="+mn-ea"/>
                <a:cs typeface="+mn-cs"/>
              </a:rPr>
              <a:t>in vitro. </a:t>
            </a:r>
            <a:r>
              <a:rPr lang="it-IT" sz="1200" i="1" kern="1200" baseline="0" dirty="0" smtClean="0">
                <a:solidFill>
                  <a:schemeClr val="tx1"/>
                </a:solidFill>
                <a:latin typeface="+mn-lt"/>
                <a:ea typeface="+mn-ea"/>
                <a:cs typeface="+mn-cs"/>
              </a:rPr>
              <a:t>Biochem J 99: 703–707, 1966.</a:t>
            </a:r>
          </a:p>
          <a:p>
            <a:r>
              <a:rPr lang="de-DE" sz="1200" kern="1200" baseline="0" dirty="0" smtClean="0">
                <a:solidFill>
                  <a:schemeClr val="tx1"/>
                </a:solidFill>
                <a:latin typeface="+mn-lt"/>
                <a:ea typeface="+mn-ea"/>
                <a:cs typeface="+mn-cs"/>
              </a:rPr>
              <a:t>15. </a:t>
            </a:r>
            <a:r>
              <a:rPr lang="de-DE" sz="1200" b="1" kern="1200" baseline="0" dirty="0" smtClean="0">
                <a:solidFill>
                  <a:schemeClr val="tx1"/>
                </a:solidFill>
                <a:latin typeface="+mn-lt"/>
                <a:ea typeface="+mn-ea"/>
                <a:cs typeface="+mn-cs"/>
              </a:rPr>
              <a:t>Demyanets S, Kaun C, Pfaffenberger S, Hohensinner PJ, Rega G,</a:t>
            </a:r>
          </a:p>
          <a:p>
            <a:r>
              <a:rPr lang="en-US" sz="1200" b="1" kern="1200" baseline="0" dirty="0" err="1" smtClean="0">
                <a:solidFill>
                  <a:schemeClr val="tx1"/>
                </a:solidFill>
                <a:latin typeface="+mn-lt"/>
                <a:ea typeface="+mn-ea"/>
                <a:cs typeface="+mn-cs"/>
              </a:rPr>
              <a:t>Pammer</a:t>
            </a:r>
            <a:r>
              <a:rPr lang="en-US" sz="1200" b="1" kern="1200" baseline="0" dirty="0" smtClean="0">
                <a:solidFill>
                  <a:schemeClr val="tx1"/>
                </a:solidFill>
                <a:latin typeface="+mn-lt"/>
                <a:ea typeface="+mn-ea"/>
                <a:cs typeface="+mn-cs"/>
              </a:rPr>
              <a:t> J, Maurer G, Huber K, </a:t>
            </a:r>
            <a:r>
              <a:rPr lang="en-US" sz="1200" b="1" kern="1200" baseline="0" dirty="0" err="1" smtClean="0">
                <a:solidFill>
                  <a:schemeClr val="tx1"/>
                </a:solidFill>
                <a:latin typeface="+mn-lt"/>
                <a:ea typeface="+mn-ea"/>
                <a:cs typeface="+mn-cs"/>
              </a:rPr>
              <a:t>Wojta</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Hydroxymethylglutarylcoenzyme</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a:t>
            </a:r>
            <a:r>
              <a:rPr lang="en-US" sz="1200" kern="1200" baseline="0" dirty="0" err="1" smtClean="0">
                <a:solidFill>
                  <a:schemeClr val="tx1"/>
                </a:solidFill>
                <a:latin typeface="+mn-lt"/>
                <a:ea typeface="+mn-ea"/>
                <a:cs typeface="+mn-cs"/>
              </a:rPr>
              <a:t>reductase</a:t>
            </a:r>
            <a:r>
              <a:rPr lang="en-US" sz="1200" kern="1200" baseline="0" dirty="0" smtClean="0">
                <a:solidFill>
                  <a:schemeClr val="tx1"/>
                </a:solidFill>
                <a:latin typeface="+mn-lt"/>
                <a:ea typeface="+mn-ea"/>
                <a:cs typeface="+mn-cs"/>
              </a:rPr>
              <a:t> inhibitors induce apoptosis in human cardiac</a:t>
            </a:r>
          </a:p>
          <a:p>
            <a:r>
              <a:rPr lang="en-US" sz="1200" kern="1200" baseline="0" dirty="0" err="1" smtClean="0">
                <a:solidFill>
                  <a:schemeClr val="tx1"/>
                </a:solidFill>
                <a:latin typeface="+mn-lt"/>
                <a:ea typeface="+mn-ea"/>
                <a:cs typeface="+mn-cs"/>
              </a:rPr>
              <a:t>myocytes</a:t>
            </a:r>
            <a:r>
              <a:rPr lang="en-US" sz="1200" kern="1200" baseline="0" dirty="0" smtClean="0">
                <a:solidFill>
                  <a:schemeClr val="tx1"/>
                </a:solidFill>
                <a:latin typeface="+mn-lt"/>
                <a:ea typeface="+mn-ea"/>
                <a:cs typeface="+mn-cs"/>
              </a:rPr>
              <a:t> in vitro. </a:t>
            </a:r>
            <a:r>
              <a:rPr lang="en-US" sz="1200" i="1" kern="1200" baseline="0" dirty="0" err="1" smtClean="0">
                <a:solidFill>
                  <a:schemeClr val="tx1"/>
                </a:solidFill>
                <a:latin typeface="+mn-lt"/>
                <a:ea typeface="+mn-ea"/>
                <a:cs typeface="+mn-cs"/>
              </a:rPr>
              <a:t>Biochem</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71: 1324–1330, 2006.</a:t>
            </a:r>
          </a:p>
          <a:p>
            <a:r>
              <a:rPr lang="en-US" sz="1200" kern="1200" baseline="0" dirty="0" smtClean="0">
                <a:solidFill>
                  <a:schemeClr val="tx1"/>
                </a:solidFill>
                <a:latin typeface="+mn-lt"/>
                <a:ea typeface="+mn-ea"/>
                <a:cs typeface="+mn-cs"/>
              </a:rPr>
              <a:t>16. </a:t>
            </a:r>
            <a:r>
              <a:rPr lang="en-US" sz="1200" b="1" kern="1200" baseline="0" dirty="0" err="1" smtClean="0">
                <a:solidFill>
                  <a:schemeClr val="tx1"/>
                </a:solidFill>
                <a:latin typeface="+mn-lt"/>
                <a:ea typeface="+mn-ea"/>
                <a:cs typeface="+mn-cs"/>
              </a:rPr>
              <a:t>Dikshit</a:t>
            </a:r>
            <a:r>
              <a:rPr lang="en-US" sz="1200" b="1" kern="1200" baseline="0" dirty="0" smtClean="0">
                <a:solidFill>
                  <a:schemeClr val="tx1"/>
                </a:solidFill>
                <a:latin typeface="+mn-lt"/>
                <a:ea typeface="+mn-ea"/>
                <a:cs typeface="+mn-cs"/>
              </a:rPr>
              <a:t> P, </a:t>
            </a:r>
            <a:r>
              <a:rPr lang="en-US" sz="1200" b="1" kern="1200" baseline="0" dirty="0" err="1" smtClean="0">
                <a:solidFill>
                  <a:schemeClr val="tx1"/>
                </a:solidFill>
                <a:latin typeface="+mn-lt"/>
                <a:ea typeface="+mn-ea"/>
                <a:cs typeface="+mn-cs"/>
              </a:rPr>
              <a:t>Chatterjee</a:t>
            </a:r>
            <a:r>
              <a:rPr lang="en-US" sz="1200" b="1" kern="1200" baseline="0" dirty="0" smtClean="0">
                <a:solidFill>
                  <a:schemeClr val="tx1"/>
                </a:solidFill>
                <a:latin typeface="+mn-lt"/>
                <a:ea typeface="+mn-ea"/>
                <a:cs typeface="+mn-cs"/>
              </a:rPr>
              <a:t> M, </a:t>
            </a:r>
            <a:r>
              <a:rPr lang="en-US" sz="1200" b="1" kern="1200" baseline="0" dirty="0" err="1" smtClean="0">
                <a:solidFill>
                  <a:schemeClr val="tx1"/>
                </a:solidFill>
                <a:latin typeface="+mn-lt"/>
                <a:ea typeface="+mn-ea"/>
                <a:cs typeface="+mn-cs"/>
              </a:rPr>
              <a:t>Goswami</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Mishra</a:t>
            </a:r>
            <a:r>
              <a:rPr lang="en-US" sz="1200" b="1" kern="1200" baseline="0" dirty="0" smtClean="0">
                <a:solidFill>
                  <a:schemeClr val="tx1"/>
                </a:solidFill>
                <a:latin typeface="+mn-lt"/>
                <a:ea typeface="+mn-ea"/>
                <a:cs typeface="+mn-cs"/>
              </a:rPr>
              <a:t> A, Jana NR. Aspirin</a:t>
            </a:r>
          </a:p>
          <a:p>
            <a:r>
              <a:rPr lang="en-US" sz="1200" kern="1200" baseline="0" dirty="0" smtClean="0">
                <a:solidFill>
                  <a:schemeClr val="tx1"/>
                </a:solidFill>
                <a:latin typeface="+mn-lt"/>
                <a:ea typeface="+mn-ea"/>
                <a:cs typeface="+mn-cs"/>
              </a:rPr>
              <a:t>induces apoptosis through the inhibition of </a:t>
            </a:r>
            <a:r>
              <a:rPr lang="en-US" sz="1200" kern="1200" baseline="0" dirty="0" err="1" smtClean="0">
                <a:solidFill>
                  <a:schemeClr val="tx1"/>
                </a:solidFill>
                <a:latin typeface="+mn-lt"/>
                <a:ea typeface="+mn-ea"/>
                <a:cs typeface="+mn-cs"/>
              </a:rPr>
              <a:t>proteasome</a:t>
            </a:r>
            <a:r>
              <a:rPr lang="en-US" sz="1200" kern="1200" baseline="0" dirty="0" smtClean="0">
                <a:solidFill>
                  <a:schemeClr val="tx1"/>
                </a:solidFill>
                <a:latin typeface="+mn-lt"/>
                <a:ea typeface="+mn-ea"/>
                <a:cs typeface="+mn-cs"/>
              </a:rPr>
              <a:t> function.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Biol</a:t>
            </a:r>
            <a:endParaRPr lang="en-US" sz="1200" i="1" kern="1200" baseline="0" dirty="0" smtClean="0">
              <a:solidFill>
                <a:schemeClr val="tx1"/>
              </a:solidFill>
              <a:latin typeface="+mn-lt"/>
              <a:ea typeface="+mn-ea"/>
              <a:cs typeface="+mn-cs"/>
            </a:endParaRPr>
          </a:p>
          <a:p>
            <a:r>
              <a:rPr lang="en-US" sz="1200" i="1" kern="1200" baseline="0" dirty="0" err="1" smtClean="0">
                <a:solidFill>
                  <a:schemeClr val="tx1"/>
                </a:solidFill>
                <a:latin typeface="+mn-lt"/>
                <a:ea typeface="+mn-ea"/>
                <a:cs typeface="+mn-cs"/>
              </a:rPr>
              <a:t>Chem</a:t>
            </a:r>
            <a:r>
              <a:rPr lang="en-US" sz="1200" i="1" kern="1200" baseline="0" dirty="0" smtClean="0">
                <a:solidFill>
                  <a:schemeClr val="tx1"/>
                </a:solidFill>
                <a:latin typeface="+mn-lt"/>
                <a:ea typeface="+mn-ea"/>
                <a:cs typeface="+mn-cs"/>
              </a:rPr>
              <a:t> 281: 29228–29235, 2006.</a:t>
            </a:r>
          </a:p>
          <a:p>
            <a:r>
              <a:rPr lang="en-US" sz="1200" kern="1200" baseline="0" dirty="0" smtClean="0">
                <a:solidFill>
                  <a:schemeClr val="tx1"/>
                </a:solidFill>
                <a:latin typeface="+mn-lt"/>
                <a:ea typeface="+mn-ea"/>
                <a:cs typeface="+mn-cs"/>
              </a:rPr>
              <a:t>17. </a:t>
            </a:r>
            <a:r>
              <a:rPr lang="en-US" sz="1200" b="1" kern="1200" baseline="0" dirty="0" err="1" smtClean="0">
                <a:solidFill>
                  <a:schemeClr val="tx1"/>
                </a:solidFill>
                <a:latin typeface="+mn-lt"/>
                <a:ea typeface="+mn-ea"/>
                <a:cs typeface="+mn-cs"/>
              </a:rPr>
              <a:t>Dykens</a:t>
            </a:r>
            <a:r>
              <a:rPr lang="en-US" sz="1200" b="1" kern="1200" baseline="0" dirty="0" smtClean="0">
                <a:solidFill>
                  <a:schemeClr val="tx1"/>
                </a:solidFill>
                <a:latin typeface="+mn-lt"/>
                <a:ea typeface="+mn-ea"/>
                <a:cs typeface="+mn-cs"/>
              </a:rPr>
              <a:t> JA, Will Y. </a:t>
            </a:r>
            <a:r>
              <a:rPr lang="en-US" sz="1200" b="1" i="1" kern="1200" baseline="0" dirty="0" smtClean="0">
                <a:solidFill>
                  <a:schemeClr val="tx1"/>
                </a:solidFill>
                <a:latin typeface="+mn-lt"/>
                <a:ea typeface="+mn-ea"/>
                <a:cs typeface="+mn-cs"/>
              </a:rPr>
              <a:t>Drug-induced Mitochondrial Dysfunction. Hoboken,</a:t>
            </a:r>
          </a:p>
          <a:p>
            <a:r>
              <a:rPr lang="nl-NL" sz="1200" kern="1200" baseline="0" dirty="0" smtClean="0">
                <a:solidFill>
                  <a:schemeClr val="tx1"/>
                </a:solidFill>
                <a:latin typeface="+mn-lt"/>
                <a:ea typeface="+mn-ea"/>
                <a:cs typeface="+mn-cs"/>
              </a:rPr>
              <a:t>NJ: Wiley, 2008, p. xvii, 612, 616.</a:t>
            </a:r>
          </a:p>
          <a:p>
            <a:r>
              <a:rPr lang="de-DE" sz="1200" kern="1200" baseline="0" dirty="0" smtClean="0">
                <a:solidFill>
                  <a:schemeClr val="tx1"/>
                </a:solidFill>
                <a:latin typeface="+mn-lt"/>
                <a:ea typeface="+mn-ea"/>
                <a:cs typeface="+mn-cs"/>
              </a:rPr>
              <a:t>18. </a:t>
            </a:r>
            <a:r>
              <a:rPr lang="de-DE" sz="1200" b="1" kern="1200" baseline="0" dirty="0" smtClean="0">
                <a:solidFill>
                  <a:schemeClr val="tx1"/>
                </a:solidFill>
                <a:latin typeface="+mn-lt"/>
                <a:ea typeface="+mn-ea"/>
                <a:cs typeface="+mn-cs"/>
              </a:rPr>
              <a:t>Elmberger PG, Kalen A, Lund E, Reihner E, Eriksson M, Berglund L,</a:t>
            </a:r>
          </a:p>
          <a:p>
            <a:r>
              <a:rPr lang="en-US" sz="1200" b="1" kern="1200" baseline="0" dirty="0" err="1" smtClean="0">
                <a:solidFill>
                  <a:schemeClr val="tx1"/>
                </a:solidFill>
                <a:latin typeface="+mn-lt"/>
                <a:ea typeface="+mn-ea"/>
                <a:cs typeface="+mn-cs"/>
              </a:rPr>
              <a:t>Angelin</a:t>
            </a:r>
            <a:r>
              <a:rPr lang="en-US" sz="1200" b="1" kern="1200" baseline="0" dirty="0" smtClean="0">
                <a:solidFill>
                  <a:schemeClr val="tx1"/>
                </a:solidFill>
                <a:latin typeface="+mn-lt"/>
                <a:ea typeface="+mn-ea"/>
                <a:cs typeface="+mn-cs"/>
              </a:rPr>
              <a:t> B, </a:t>
            </a:r>
            <a:r>
              <a:rPr lang="en-US" sz="1200" b="1" kern="1200" baseline="0" dirty="0" err="1" smtClean="0">
                <a:solidFill>
                  <a:schemeClr val="tx1"/>
                </a:solidFill>
                <a:latin typeface="+mn-lt"/>
                <a:ea typeface="+mn-ea"/>
                <a:cs typeface="+mn-cs"/>
              </a:rPr>
              <a:t>Dallner</a:t>
            </a:r>
            <a:r>
              <a:rPr lang="en-US" sz="1200" b="1" kern="1200" baseline="0" dirty="0" smtClean="0">
                <a:solidFill>
                  <a:schemeClr val="tx1"/>
                </a:solidFill>
                <a:latin typeface="+mn-lt"/>
                <a:ea typeface="+mn-ea"/>
                <a:cs typeface="+mn-cs"/>
              </a:rPr>
              <a:t> G. Effects of </a:t>
            </a:r>
            <a:r>
              <a:rPr lang="en-US" sz="1200" b="1" kern="1200" baseline="0" dirty="0" err="1" smtClean="0">
                <a:solidFill>
                  <a:schemeClr val="tx1"/>
                </a:solidFill>
                <a:latin typeface="+mn-lt"/>
                <a:ea typeface="+mn-ea"/>
                <a:cs typeface="+mn-cs"/>
              </a:rPr>
              <a:t>pravastatin</a:t>
            </a:r>
            <a:r>
              <a:rPr lang="en-US" sz="1200" b="1" kern="1200" baseline="0" dirty="0" smtClean="0">
                <a:solidFill>
                  <a:schemeClr val="tx1"/>
                </a:solidFill>
                <a:latin typeface="+mn-lt"/>
                <a:ea typeface="+mn-ea"/>
                <a:cs typeface="+mn-cs"/>
              </a:rPr>
              <a:t> and </a:t>
            </a:r>
            <a:r>
              <a:rPr lang="en-US" sz="1200" b="1" kern="1200" baseline="0" dirty="0" err="1" smtClean="0">
                <a:solidFill>
                  <a:schemeClr val="tx1"/>
                </a:solidFill>
                <a:latin typeface="+mn-lt"/>
                <a:ea typeface="+mn-ea"/>
                <a:cs typeface="+mn-cs"/>
              </a:rPr>
              <a:t>cholestyramine</a:t>
            </a:r>
            <a:r>
              <a:rPr lang="en-US" sz="1200" b="1" kern="1200" baseline="0" dirty="0" smtClean="0">
                <a:solidFill>
                  <a:schemeClr val="tx1"/>
                </a:solidFill>
                <a:latin typeface="+mn-lt"/>
                <a:ea typeface="+mn-ea"/>
                <a:cs typeface="+mn-cs"/>
              </a:rPr>
              <a:t> on</a:t>
            </a:r>
          </a:p>
          <a:p>
            <a:r>
              <a:rPr lang="en-US" sz="1200" kern="1200" baseline="0" dirty="0" smtClean="0">
                <a:solidFill>
                  <a:schemeClr val="tx1"/>
                </a:solidFill>
                <a:latin typeface="+mn-lt"/>
                <a:ea typeface="+mn-ea"/>
                <a:cs typeface="+mn-cs"/>
              </a:rPr>
              <a:t>products of the </a:t>
            </a:r>
            <a:r>
              <a:rPr lang="en-US" sz="1200" kern="1200" baseline="0" dirty="0" err="1" smtClean="0">
                <a:solidFill>
                  <a:schemeClr val="tx1"/>
                </a:solidFill>
                <a:latin typeface="+mn-lt"/>
                <a:ea typeface="+mn-ea"/>
                <a:cs typeface="+mn-cs"/>
              </a:rPr>
              <a:t>mevalonate</a:t>
            </a:r>
            <a:r>
              <a:rPr lang="en-US" sz="1200" kern="1200" baseline="0" dirty="0" smtClean="0">
                <a:solidFill>
                  <a:schemeClr val="tx1"/>
                </a:solidFill>
                <a:latin typeface="+mn-lt"/>
                <a:ea typeface="+mn-ea"/>
                <a:cs typeface="+mn-cs"/>
              </a:rPr>
              <a:t> pathway in familial hypercholesterolemia. </a:t>
            </a:r>
            <a:r>
              <a:rPr lang="en-US" sz="1200" i="1" kern="1200" baseline="0" dirty="0" smtClean="0">
                <a:solidFill>
                  <a:schemeClr val="tx1"/>
                </a:solidFill>
                <a:latin typeface="+mn-lt"/>
                <a:ea typeface="+mn-ea"/>
                <a:cs typeface="+mn-cs"/>
              </a:rPr>
              <a:t>J</a:t>
            </a:r>
          </a:p>
          <a:p>
            <a:r>
              <a:rPr lang="en-US" sz="1200" i="1" kern="1200" baseline="0" dirty="0" smtClean="0">
                <a:solidFill>
                  <a:schemeClr val="tx1"/>
                </a:solidFill>
                <a:latin typeface="+mn-lt"/>
                <a:ea typeface="+mn-ea"/>
                <a:cs typeface="+mn-cs"/>
              </a:rPr>
              <a:t>Lipid Res 32: 935–940, 1991.</a:t>
            </a:r>
          </a:p>
          <a:p>
            <a:r>
              <a:rPr lang="en-US" sz="1200" kern="1200" baseline="0" dirty="0" smtClean="0">
                <a:solidFill>
                  <a:schemeClr val="tx1"/>
                </a:solidFill>
                <a:latin typeface="+mn-lt"/>
                <a:ea typeface="+mn-ea"/>
                <a:cs typeface="+mn-cs"/>
              </a:rPr>
              <a:t>19. </a:t>
            </a:r>
            <a:r>
              <a:rPr lang="en-US" sz="1200" b="1" kern="1200" baseline="0" dirty="0" err="1" smtClean="0">
                <a:solidFill>
                  <a:schemeClr val="tx1"/>
                </a:solidFill>
                <a:latin typeface="+mn-lt"/>
                <a:ea typeface="+mn-ea"/>
                <a:cs typeface="+mn-cs"/>
              </a:rPr>
              <a:t>Hanai</a:t>
            </a:r>
            <a:r>
              <a:rPr lang="en-US" sz="1200" b="1" kern="1200" baseline="0" dirty="0" smtClean="0">
                <a:solidFill>
                  <a:schemeClr val="tx1"/>
                </a:solidFill>
                <a:latin typeface="+mn-lt"/>
                <a:ea typeface="+mn-ea"/>
                <a:cs typeface="+mn-cs"/>
              </a:rPr>
              <a:t> J, Cao P, </a:t>
            </a:r>
            <a:r>
              <a:rPr lang="en-US" sz="1200" b="1" kern="1200" baseline="0" dirty="0" err="1" smtClean="0">
                <a:solidFill>
                  <a:schemeClr val="tx1"/>
                </a:solidFill>
                <a:latin typeface="+mn-lt"/>
                <a:ea typeface="+mn-ea"/>
                <a:cs typeface="+mn-cs"/>
              </a:rPr>
              <a:t>Tanksale</a:t>
            </a:r>
            <a:r>
              <a:rPr lang="en-US" sz="1200" b="1" kern="1200" baseline="0" dirty="0" smtClean="0">
                <a:solidFill>
                  <a:schemeClr val="tx1"/>
                </a:solidFill>
                <a:latin typeface="+mn-lt"/>
                <a:ea typeface="+mn-ea"/>
                <a:cs typeface="+mn-cs"/>
              </a:rPr>
              <a:t> P, Imamura S, </a:t>
            </a:r>
            <a:r>
              <a:rPr lang="en-US" sz="1200" b="1" kern="1200" baseline="0" dirty="0" err="1" smtClean="0">
                <a:solidFill>
                  <a:schemeClr val="tx1"/>
                </a:solidFill>
                <a:latin typeface="+mn-lt"/>
                <a:ea typeface="+mn-ea"/>
                <a:cs typeface="+mn-cs"/>
              </a:rPr>
              <a:t>Koshimizu</a:t>
            </a:r>
            <a:r>
              <a:rPr lang="en-US" sz="1200" b="1" kern="1200" baseline="0" dirty="0" smtClean="0">
                <a:solidFill>
                  <a:schemeClr val="tx1"/>
                </a:solidFill>
                <a:latin typeface="+mn-lt"/>
                <a:ea typeface="+mn-ea"/>
                <a:cs typeface="+mn-cs"/>
              </a:rPr>
              <a:t> E, Zhao J, </a:t>
            </a:r>
            <a:r>
              <a:rPr lang="en-US" sz="1200" b="1" kern="1200" baseline="0" dirty="0" err="1" smtClean="0">
                <a:solidFill>
                  <a:schemeClr val="tx1"/>
                </a:solidFill>
                <a:latin typeface="+mn-lt"/>
                <a:ea typeface="+mn-ea"/>
                <a:cs typeface="+mn-cs"/>
              </a:rPr>
              <a:t>Kishi</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S, Yamashita M, Phillips PS, </a:t>
            </a:r>
            <a:r>
              <a:rPr lang="en-US" sz="1200" b="1" kern="1200" baseline="0" dirty="0" err="1" smtClean="0">
                <a:solidFill>
                  <a:schemeClr val="tx1"/>
                </a:solidFill>
                <a:latin typeface="+mn-lt"/>
                <a:ea typeface="+mn-ea"/>
                <a:cs typeface="+mn-cs"/>
              </a:rPr>
              <a:t>Sukhatme</a:t>
            </a:r>
            <a:r>
              <a:rPr lang="en-US" sz="1200" b="1" kern="1200" baseline="0" dirty="0" smtClean="0">
                <a:solidFill>
                  <a:schemeClr val="tx1"/>
                </a:solidFill>
                <a:latin typeface="+mn-lt"/>
                <a:ea typeface="+mn-ea"/>
                <a:cs typeface="+mn-cs"/>
              </a:rPr>
              <a:t> VP, </a:t>
            </a:r>
            <a:r>
              <a:rPr lang="en-US" sz="1200" b="1" kern="1200" baseline="0" dirty="0" err="1" smtClean="0">
                <a:solidFill>
                  <a:schemeClr val="tx1"/>
                </a:solidFill>
                <a:latin typeface="+mn-lt"/>
                <a:ea typeface="+mn-ea"/>
                <a:cs typeface="+mn-cs"/>
              </a:rPr>
              <a:t>Lecker</a:t>
            </a:r>
            <a:r>
              <a:rPr lang="en-US" sz="1200" b="1" kern="1200" baseline="0" dirty="0" smtClean="0">
                <a:solidFill>
                  <a:schemeClr val="tx1"/>
                </a:solidFill>
                <a:latin typeface="+mn-lt"/>
                <a:ea typeface="+mn-ea"/>
                <a:cs typeface="+mn-cs"/>
              </a:rPr>
              <a:t> SH. The </a:t>
            </a:r>
            <a:r>
              <a:rPr lang="en-US" sz="1200" b="1" kern="1200" baseline="0" dirty="0" err="1" smtClean="0">
                <a:solidFill>
                  <a:schemeClr val="tx1"/>
                </a:solidFill>
                <a:latin typeface="+mn-lt"/>
                <a:ea typeface="+mn-ea"/>
                <a:cs typeface="+mn-cs"/>
              </a:rPr>
              <a:t>musclespecific</a:t>
            </a:r>
            <a:endParaRPr lang="en-US" sz="1200" b="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ubiquitin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ligase</a:t>
            </a:r>
            <a:r>
              <a:rPr lang="en-US" sz="1200" kern="1200" baseline="0" dirty="0" smtClean="0">
                <a:solidFill>
                  <a:schemeClr val="tx1"/>
                </a:solidFill>
                <a:latin typeface="+mn-lt"/>
                <a:ea typeface="+mn-ea"/>
                <a:cs typeface="+mn-cs"/>
              </a:rPr>
              <a:t> atrogin-1/</a:t>
            </a:r>
            <a:r>
              <a:rPr lang="en-US" sz="1200" kern="1200" baseline="0" dirty="0" err="1" smtClean="0">
                <a:solidFill>
                  <a:schemeClr val="tx1"/>
                </a:solidFill>
                <a:latin typeface="+mn-lt"/>
                <a:ea typeface="+mn-ea"/>
                <a:cs typeface="+mn-cs"/>
              </a:rPr>
              <a:t>MAFbx</a:t>
            </a:r>
            <a:r>
              <a:rPr lang="en-US" sz="1200" kern="1200" baseline="0" dirty="0" smtClean="0">
                <a:solidFill>
                  <a:schemeClr val="tx1"/>
                </a:solidFill>
                <a:latin typeface="+mn-lt"/>
                <a:ea typeface="+mn-ea"/>
                <a:cs typeface="+mn-cs"/>
              </a:rPr>
              <a:t> mediates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-induced muscle</a:t>
            </a:r>
          </a:p>
          <a:p>
            <a:r>
              <a:rPr lang="en-US" sz="1200" kern="1200" baseline="0" dirty="0" smtClean="0">
                <a:solidFill>
                  <a:schemeClr val="tx1"/>
                </a:solidFill>
                <a:latin typeface="+mn-lt"/>
                <a:ea typeface="+mn-ea"/>
                <a:cs typeface="+mn-cs"/>
              </a:rPr>
              <a:t>toxicity.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Invest 117: 3940–3951, 2007.</a:t>
            </a:r>
          </a:p>
          <a:p>
            <a:r>
              <a:rPr lang="en-US" sz="1200" kern="1200" baseline="0" dirty="0" smtClean="0">
                <a:solidFill>
                  <a:schemeClr val="tx1"/>
                </a:solidFill>
                <a:latin typeface="+mn-lt"/>
                <a:ea typeface="+mn-ea"/>
                <a:cs typeface="+mn-cs"/>
              </a:rPr>
              <a:t>20. </a:t>
            </a:r>
            <a:r>
              <a:rPr lang="en-US" sz="1200" b="1" kern="1200" baseline="0" dirty="0" smtClean="0">
                <a:solidFill>
                  <a:schemeClr val="tx1"/>
                </a:solidFill>
                <a:latin typeface="+mn-lt"/>
                <a:ea typeface="+mn-ea"/>
                <a:cs typeface="+mn-cs"/>
              </a:rPr>
              <a:t>Haskell WL, Lee IM, Pate RR, Powell KE, Blair SN, Franklin BA,</a:t>
            </a:r>
          </a:p>
          <a:p>
            <a:r>
              <a:rPr lang="en-US" sz="1200" b="1" kern="1200" baseline="0" dirty="0" err="1" smtClean="0">
                <a:solidFill>
                  <a:schemeClr val="tx1"/>
                </a:solidFill>
                <a:latin typeface="+mn-lt"/>
                <a:ea typeface="+mn-ea"/>
                <a:cs typeface="+mn-cs"/>
              </a:rPr>
              <a:t>Macera</a:t>
            </a:r>
            <a:r>
              <a:rPr lang="en-US" sz="1200" b="1" kern="1200" baseline="0" dirty="0" smtClean="0">
                <a:solidFill>
                  <a:schemeClr val="tx1"/>
                </a:solidFill>
                <a:latin typeface="+mn-lt"/>
                <a:ea typeface="+mn-ea"/>
                <a:cs typeface="+mn-cs"/>
              </a:rPr>
              <a:t> CA, Heath GW, Thompson PD, Bauman A. Physical activity</a:t>
            </a:r>
          </a:p>
          <a:p>
            <a:r>
              <a:rPr lang="en-US" sz="1200" kern="1200" baseline="0" dirty="0" smtClean="0">
                <a:solidFill>
                  <a:schemeClr val="tx1"/>
                </a:solidFill>
                <a:latin typeface="+mn-lt"/>
                <a:ea typeface="+mn-ea"/>
                <a:cs typeface="+mn-cs"/>
              </a:rPr>
              <a:t>and public health: updated recommendation for adults from the American</a:t>
            </a:r>
          </a:p>
          <a:p>
            <a:r>
              <a:rPr lang="en-US" sz="1200" kern="1200" baseline="0" dirty="0" smtClean="0">
                <a:solidFill>
                  <a:schemeClr val="tx1"/>
                </a:solidFill>
                <a:latin typeface="+mn-lt"/>
                <a:ea typeface="+mn-ea"/>
                <a:cs typeface="+mn-cs"/>
              </a:rPr>
              <a:t>College of Sports Medicine and the American Heart Association. </a:t>
            </a:r>
            <a:r>
              <a:rPr lang="en-US" sz="1200" i="1" kern="1200" baseline="0" dirty="0" smtClean="0">
                <a:solidFill>
                  <a:schemeClr val="tx1"/>
                </a:solidFill>
                <a:latin typeface="+mn-lt"/>
                <a:ea typeface="+mn-ea"/>
                <a:cs typeface="+mn-cs"/>
              </a:rPr>
              <a:t>Circulation</a:t>
            </a:r>
          </a:p>
          <a:p>
            <a:r>
              <a:rPr lang="en-US" sz="1200" kern="1200" baseline="0" dirty="0" smtClean="0">
                <a:solidFill>
                  <a:schemeClr val="tx1"/>
                </a:solidFill>
                <a:latin typeface="+mn-lt"/>
                <a:ea typeface="+mn-ea"/>
                <a:cs typeface="+mn-cs"/>
              </a:rPr>
              <a:t>116: 1081–1093, 2007.</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63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-induced skeletal </a:t>
            </a:r>
            <a:r>
              <a:rPr lang="en-US" sz="1200" kern="1200" baseline="0" dirty="0" err="1" smtClean="0">
                <a:solidFill>
                  <a:schemeClr val="tx1"/>
                </a:solidFill>
                <a:latin typeface="+mn-lt"/>
                <a:ea typeface="+mn-ea"/>
                <a:cs typeface="+mn-cs"/>
              </a:rPr>
              <a:t>myopathies</a:t>
            </a:r>
            <a:r>
              <a:rPr lang="en-US" sz="1200" kern="1200" baseline="0" dirty="0" smtClean="0">
                <a:solidFill>
                  <a:schemeClr val="tx1"/>
                </a:solidFill>
                <a:latin typeface="+mn-lt"/>
                <a:ea typeface="+mn-ea"/>
                <a:cs typeface="+mn-cs"/>
              </a:rPr>
              <a:t> may originate with mitochondrial dysfunction. The decreased flux through the cholesterol biosynthesis pathway with</a:t>
            </a:r>
          </a:p>
          <a:p>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therapy can impair production of necessary components of the electron transport chain, including </a:t>
            </a:r>
            <a:r>
              <a:rPr lang="en-US" sz="1200" kern="1200" baseline="0" dirty="0" err="1" smtClean="0">
                <a:solidFill>
                  <a:schemeClr val="tx1"/>
                </a:solidFill>
                <a:latin typeface="+mn-lt"/>
                <a:ea typeface="+mn-ea"/>
                <a:cs typeface="+mn-cs"/>
              </a:rPr>
              <a:t>isoprenylated</a:t>
            </a:r>
            <a:r>
              <a:rPr lang="en-US" sz="1200" kern="1200" baseline="0" dirty="0" smtClean="0">
                <a:solidFill>
                  <a:schemeClr val="tx1"/>
                </a:solidFill>
                <a:latin typeface="+mn-lt"/>
                <a:ea typeface="+mn-ea"/>
                <a:cs typeface="+mn-cs"/>
              </a:rPr>
              <a:t> proteins (for membrane attachment), </a:t>
            </a:r>
            <a:r>
              <a:rPr lang="en-US" sz="1200" kern="1200" baseline="0" dirty="0" err="1" smtClean="0">
                <a:solidFill>
                  <a:schemeClr val="tx1"/>
                </a:solidFill>
                <a:latin typeface="+mn-lt"/>
                <a:ea typeface="+mn-ea"/>
                <a:cs typeface="+mn-cs"/>
              </a:rPr>
              <a:t>heme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(necessary for complex-IV), and </a:t>
            </a:r>
            <a:r>
              <a:rPr lang="en-US" sz="1200" kern="1200" baseline="0" dirty="0" err="1" smtClean="0">
                <a:solidFill>
                  <a:schemeClr val="tx1"/>
                </a:solidFill>
                <a:latin typeface="+mn-lt"/>
                <a:ea typeface="+mn-ea"/>
                <a:cs typeface="+mn-cs"/>
              </a:rPr>
              <a:t>ubiquinone</a:t>
            </a:r>
            <a:r>
              <a:rPr lang="en-US" sz="1200" kern="1200" baseline="0" dirty="0" smtClean="0">
                <a:solidFill>
                  <a:schemeClr val="tx1"/>
                </a:solidFill>
                <a:latin typeface="+mn-lt"/>
                <a:ea typeface="+mn-ea"/>
                <a:cs typeface="+mn-cs"/>
              </a:rPr>
              <a:t> (electron shuttle). </a:t>
            </a:r>
            <a:r>
              <a:rPr lang="en-US" sz="1200" kern="1200" baseline="0" dirty="0" err="1" smtClean="0">
                <a:solidFill>
                  <a:schemeClr val="tx1"/>
                </a:solidFill>
                <a:latin typeface="+mn-lt"/>
                <a:ea typeface="+mn-ea"/>
                <a:cs typeface="+mn-cs"/>
              </a:rPr>
              <a:t>Statins</a:t>
            </a:r>
            <a:r>
              <a:rPr lang="en-US" sz="1200" kern="1200" baseline="0" dirty="0" smtClean="0">
                <a:solidFill>
                  <a:schemeClr val="tx1"/>
                </a:solidFill>
                <a:latin typeface="+mn-lt"/>
                <a:ea typeface="+mn-ea"/>
                <a:cs typeface="+mn-cs"/>
              </a:rPr>
              <a:t> may also negatively affect mitochondria by increasing apoptosis [via B-cell</a:t>
            </a:r>
          </a:p>
          <a:p>
            <a:r>
              <a:rPr lang="en-US" sz="1200" kern="1200" baseline="0" dirty="0" smtClean="0">
                <a:solidFill>
                  <a:schemeClr val="tx1"/>
                </a:solidFill>
                <a:latin typeface="+mn-lt"/>
                <a:ea typeface="+mn-ea"/>
                <a:cs typeface="+mn-cs"/>
              </a:rPr>
              <a:t>CLL/lymphoma 2 (Bcl-2)] and protein degradation (via atrogin-1). A combination of diminished functional respiratory chain components and </a:t>
            </a:r>
            <a:r>
              <a:rPr lang="en-US" sz="1200" kern="1200" baseline="0" dirty="0" err="1" smtClean="0">
                <a:solidFill>
                  <a:schemeClr val="tx1"/>
                </a:solidFill>
                <a:latin typeface="+mn-lt"/>
                <a:ea typeface="+mn-ea"/>
                <a:cs typeface="+mn-cs"/>
              </a:rPr>
              <a:t>proapoptotic</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environment can lead to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-induced mitochondrial dysfunction. HMG-</a:t>
            </a:r>
            <a:r>
              <a:rPr lang="en-US" sz="1200" kern="1200" baseline="0" dirty="0" err="1" smtClean="0">
                <a:solidFill>
                  <a:schemeClr val="tx1"/>
                </a:solidFill>
                <a:latin typeface="+mn-lt"/>
                <a:ea typeface="+mn-ea"/>
                <a:cs typeface="+mn-cs"/>
              </a:rPr>
              <a:t>CoA</a:t>
            </a:r>
            <a:r>
              <a:rPr lang="en-US" sz="1200" kern="1200" baseline="0" dirty="0" smtClean="0">
                <a:solidFill>
                  <a:schemeClr val="tx1"/>
                </a:solidFill>
                <a:latin typeface="+mn-lt"/>
                <a:ea typeface="+mn-ea"/>
                <a:cs typeface="+mn-cs"/>
              </a:rPr>
              <a:t>, 3-hydroxy-3-methylglutaryl coenzyme A.</a:t>
            </a:r>
            <a:endParaRPr lang="en-US" dirty="0"/>
          </a:p>
        </p:txBody>
      </p:sp>
      <p:sp>
        <p:nvSpPr>
          <p:cNvPr id="4" name="Slide Number Placeholder 3"/>
          <p:cNvSpPr>
            <a:spLocks noGrp="1"/>
          </p:cNvSpPr>
          <p:nvPr>
            <p:ph type="sldNum" sz="quarter" idx="10"/>
          </p:nvPr>
        </p:nvSpPr>
        <p:spPr/>
        <p:txBody>
          <a:bodyPr/>
          <a:lstStyle/>
          <a:p>
            <a:pPr>
              <a:defRPr/>
            </a:pPr>
            <a:fld id="{87DE64BD-301E-47AB-A3A2-13F514314F81}" type="slidenum">
              <a:rPr lang="en-US" smtClean="0"/>
              <a:pPr>
                <a:defRPr/>
              </a:pPr>
              <a:t>64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baseline="0" dirty="0" smtClean="0">
                <a:solidFill>
                  <a:schemeClr val="tx1"/>
                </a:solidFill>
                <a:latin typeface="+mn-lt"/>
                <a:ea typeface="+mn-ea"/>
                <a:cs typeface="+mn-cs"/>
              </a:rPr>
              <a:t>21. </a:t>
            </a:r>
            <a:r>
              <a:rPr lang="en-US" sz="1200" b="1" kern="1200" baseline="0" dirty="0" err="1" smtClean="0">
                <a:solidFill>
                  <a:schemeClr val="tx1"/>
                </a:solidFill>
                <a:latin typeface="+mn-lt"/>
                <a:ea typeface="+mn-ea"/>
                <a:cs typeface="+mn-cs"/>
              </a:rPr>
              <a:t>Hiona</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Leeuwenburgh</a:t>
            </a:r>
            <a:r>
              <a:rPr lang="en-US" sz="1200" b="1" kern="1200" baseline="0" dirty="0" smtClean="0">
                <a:solidFill>
                  <a:schemeClr val="tx1"/>
                </a:solidFill>
                <a:latin typeface="+mn-lt"/>
                <a:ea typeface="+mn-ea"/>
                <a:cs typeface="+mn-cs"/>
              </a:rPr>
              <a:t> C. The role of mitochondrial DNA mutations in</a:t>
            </a:r>
          </a:p>
          <a:p>
            <a:r>
              <a:rPr lang="en-US" sz="1200" kern="1200" baseline="0" dirty="0" smtClean="0">
                <a:solidFill>
                  <a:schemeClr val="tx1"/>
                </a:solidFill>
                <a:latin typeface="+mn-lt"/>
                <a:ea typeface="+mn-ea"/>
                <a:cs typeface="+mn-cs"/>
              </a:rPr>
              <a:t>aging and </a:t>
            </a:r>
            <a:r>
              <a:rPr lang="en-US" sz="1200" kern="1200" baseline="0" dirty="0" err="1" smtClean="0">
                <a:solidFill>
                  <a:schemeClr val="tx1"/>
                </a:solidFill>
                <a:latin typeface="+mn-lt"/>
                <a:ea typeface="+mn-ea"/>
                <a:cs typeface="+mn-cs"/>
              </a:rPr>
              <a:t>sarcopenia</a:t>
            </a:r>
            <a:r>
              <a:rPr lang="en-US" sz="1200" kern="1200" baseline="0" dirty="0" smtClean="0">
                <a:solidFill>
                  <a:schemeClr val="tx1"/>
                </a:solidFill>
                <a:latin typeface="+mn-lt"/>
                <a:ea typeface="+mn-ea"/>
                <a:cs typeface="+mn-cs"/>
              </a:rPr>
              <a:t>: implications for the mitochondrial vicious cycle</a:t>
            </a:r>
          </a:p>
          <a:p>
            <a:r>
              <a:rPr lang="en-US" sz="1200" kern="1200" baseline="0" dirty="0" smtClean="0">
                <a:solidFill>
                  <a:schemeClr val="tx1"/>
                </a:solidFill>
                <a:latin typeface="+mn-lt"/>
                <a:ea typeface="+mn-ea"/>
                <a:cs typeface="+mn-cs"/>
              </a:rPr>
              <a:t>theory of aging. </a:t>
            </a:r>
            <a:r>
              <a:rPr lang="en-US" sz="1200" i="1" kern="1200" baseline="0" dirty="0" smtClean="0">
                <a:solidFill>
                  <a:schemeClr val="tx1"/>
                </a:solidFill>
                <a:latin typeface="+mn-lt"/>
                <a:ea typeface="+mn-ea"/>
                <a:cs typeface="+mn-cs"/>
              </a:rPr>
              <a:t>Exp </a:t>
            </a:r>
            <a:r>
              <a:rPr lang="en-US" sz="1200" i="1" kern="1200" baseline="0" dirty="0" err="1" smtClean="0">
                <a:solidFill>
                  <a:schemeClr val="tx1"/>
                </a:solidFill>
                <a:latin typeface="+mn-lt"/>
                <a:ea typeface="+mn-ea"/>
                <a:cs typeface="+mn-cs"/>
              </a:rPr>
              <a:t>Gerontol</a:t>
            </a:r>
            <a:r>
              <a:rPr lang="en-US" sz="1200" i="1" kern="1200" baseline="0" dirty="0" smtClean="0">
                <a:solidFill>
                  <a:schemeClr val="tx1"/>
                </a:solidFill>
                <a:latin typeface="+mn-lt"/>
                <a:ea typeface="+mn-ea"/>
                <a:cs typeface="+mn-cs"/>
              </a:rPr>
              <a:t> 43: 24–33, 2008.</a:t>
            </a:r>
          </a:p>
          <a:p>
            <a:r>
              <a:rPr lang="en-US" sz="1200" kern="1200" baseline="0" dirty="0" smtClean="0">
                <a:solidFill>
                  <a:schemeClr val="tx1"/>
                </a:solidFill>
                <a:latin typeface="+mn-lt"/>
                <a:ea typeface="+mn-ea"/>
                <a:cs typeface="+mn-cs"/>
              </a:rPr>
              <a:t>22. </a:t>
            </a:r>
            <a:r>
              <a:rPr lang="en-US" sz="1200" b="1" kern="1200" baseline="0" dirty="0" err="1" smtClean="0">
                <a:solidFill>
                  <a:schemeClr val="tx1"/>
                </a:solidFill>
                <a:latin typeface="+mn-lt"/>
                <a:ea typeface="+mn-ea"/>
                <a:cs typeface="+mn-cs"/>
              </a:rPr>
              <a:t>Holloszy</a:t>
            </a:r>
            <a:r>
              <a:rPr lang="en-US" sz="1200" b="1" kern="1200" baseline="0" dirty="0" smtClean="0">
                <a:solidFill>
                  <a:schemeClr val="tx1"/>
                </a:solidFill>
                <a:latin typeface="+mn-lt"/>
                <a:ea typeface="+mn-ea"/>
                <a:cs typeface="+mn-cs"/>
              </a:rPr>
              <a:t> JO. Biochemical adaptations in muscle. Effects of exercise on</a:t>
            </a:r>
          </a:p>
          <a:p>
            <a:r>
              <a:rPr lang="en-US" sz="1200" kern="1200" baseline="0" dirty="0" smtClean="0">
                <a:solidFill>
                  <a:schemeClr val="tx1"/>
                </a:solidFill>
                <a:latin typeface="+mn-lt"/>
                <a:ea typeface="+mn-ea"/>
                <a:cs typeface="+mn-cs"/>
              </a:rPr>
              <a:t>mitochondrial oxygen uptake and respiratory enzyme activity in skeletal</a:t>
            </a:r>
          </a:p>
          <a:p>
            <a:r>
              <a:rPr lang="en-US" sz="1200" kern="1200" baseline="0" dirty="0" smtClean="0">
                <a:solidFill>
                  <a:schemeClr val="tx1"/>
                </a:solidFill>
                <a:latin typeface="+mn-lt"/>
                <a:ea typeface="+mn-ea"/>
                <a:cs typeface="+mn-cs"/>
              </a:rPr>
              <a:t>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Biol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Chem</a:t>
            </a:r>
            <a:r>
              <a:rPr lang="en-US" sz="1200" i="1" kern="1200" baseline="0" dirty="0" smtClean="0">
                <a:solidFill>
                  <a:schemeClr val="tx1"/>
                </a:solidFill>
                <a:latin typeface="+mn-lt"/>
                <a:ea typeface="+mn-ea"/>
                <a:cs typeface="+mn-cs"/>
              </a:rPr>
              <a:t> 242: 2278–2282, 1967.</a:t>
            </a:r>
          </a:p>
          <a:p>
            <a:r>
              <a:rPr lang="en-US" sz="1200" kern="1200" baseline="0" dirty="0" smtClean="0">
                <a:solidFill>
                  <a:schemeClr val="tx1"/>
                </a:solidFill>
                <a:latin typeface="+mn-lt"/>
                <a:ea typeface="+mn-ea"/>
                <a:cs typeface="+mn-cs"/>
              </a:rPr>
              <a:t>23. </a:t>
            </a:r>
            <a:r>
              <a:rPr lang="en-US" sz="1200" b="1" kern="1200" baseline="0" dirty="0" smtClean="0">
                <a:solidFill>
                  <a:schemeClr val="tx1"/>
                </a:solidFill>
                <a:latin typeface="+mn-lt"/>
                <a:ea typeface="+mn-ea"/>
                <a:cs typeface="+mn-cs"/>
              </a:rPr>
              <a:t>Hood DA. Invited Review: contractile activity-induced mitochondrial</a:t>
            </a:r>
          </a:p>
          <a:p>
            <a:r>
              <a:rPr lang="en-US" sz="1200" kern="1200" baseline="0" dirty="0" smtClean="0">
                <a:solidFill>
                  <a:schemeClr val="tx1"/>
                </a:solidFill>
                <a:latin typeface="+mn-lt"/>
                <a:ea typeface="+mn-ea"/>
                <a:cs typeface="+mn-cs"/>
              </a:rPr>
              <a:t>biogenesis in skeletal 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Appl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90: 1137–1157, 2001.</a:t>
            </a:r>
          </a:p>
          <a:p>
            <a:r>
              <a:rPr lang="en-US" sz="1200" kern="1200" baseline="0" dirty="0" smtClean="0">
                <a:solidFill>
                  <a:schemeClr val="tx1"/>
                </a:solidFill>
                <a:latin typeface="+mn-lt"/>
                <a:ea typeface="+mn-ea"/>
                <a:cs typeface="+mn-cs"/>
              </a:rPr>
              <a:t>24. </a:t>
            </a:r>
            <a:r>
              <a:rPr lang="en-US" sz="1200" b="1" kern="1200" baseline="0" dirty="0" smtClean="0">
                <a:solidFill>
                  <a:schemeClr val="tx1"/>
                </a:solidFill>
                <a:latin typeface="+mn-lt"/>
                <a:ea typeface="+mn-ea"/>
                <a:cs typeface="+mn-cs"/>
              </a:rPr>
              <a:t>Horsley V, </a:t>
            </a:r>
            <a:r>
              <a:rPr lang="en-US" sz="1200" b="1" kern="1200" baseline="0" dirty="0" err="1" smtClean="0">
                <a:solidFill>
                  <a:schemeClr val="tx1"/>
                </a:solidFill>
                <a:latin typeface="+mn-lt"/>
                <a:ea typeface="+mn-ea"/>
                <a:cs typeface="+mn-cs"/>
              </a:rPr>
              <a:t>Pavlath</a:t>
            </a:r>
            <a:r>
              <a:rPr lang="en-US" sz="1200" b="1" kern="1200" baseline="0" dirty="0" smtClean="0">
                <a:solidFill>
                  <a:schemeClr val="tx1"/>
                </a:solidFill>
                <a:latin typeface="+mn-lt"/>
                <a:ea typeface="+mn-ea"/>
                <a:cs typeface="+mn-cs"/>
              </a:rPr>
              <a:t> GK. Prostaglandin F2(alpha) stimulates growth of</a:t>
            </a:r>
          </a:p>
          <a:p>
            <a:r>
              <a:rPr lang="en-US" sz="1200" kern="1200" baseline="0" dirty="0" smtClean="0">
                <a:solidFill>
                  <a:schemeClr val="tx1"/>
                </a:solidFill>
                <a:latin typeface="+mn-lt"/>
                <a:ea typeface="+mn-ea"/>
                <a:cs typeface="+mn-cs"/>
              </a:rPr>
              <a:t>skeletal muscle cells via an NFATC2-dependent pathway. </a:t>
            </a:r>
            <a:r>
              <a:rPr lang="en-US" sz="1200" i="1" kern="1200" baseline="0" dirty="0" smtClean="0">
                <a:solidFill>
                  <a:schemeClr val="tx1"/>
                </a:solidFill>
                <a:latin typeface="+mn-lt"/>
                <a:ea typeface="+mn-ea"/>
                <a:cs typeface="+mn-cs"/>
              </a:rPr>
              <a:t>J Cell </a:t>
            </a:r>
            <a:r>
              <a:rPr lang="en-US" sz="1200" i="1" kern="1200" baseline="0" dirty="0" err="1" smtClean="0">
                <a:solidFill>
                  <a:schemeClr val="tx1"/>
                </a:solidFill>
                <a:latin typeface="+mn-lt"/>
                <a:ea typeface="+mn-ea"/>
                <a:cs typeface="+mn-cs"/>
              </a:rPr>
              <a:t>Biol</a:t>
            </a:r>
            <a:r>
              <a:rPr lang="en-US" sz="1200" i="1" kern="1200" baseline="0" dirty="0" smtClean="0">
                <a:solidFill>
                  <a:schemeClr val="tx1"/>
                </a:solidFill>
                <a:latin typeface="+mn-lt"/>
                <a:ea typeface="+mn-ea"/>
                <a:cs typeface="+mn-cs"/>
              </a:rPr>
              <a:t> 161:</a:t>
            </a:r>
          </a:p>
          <a:p>
            <a:r>
              <a:rPr lang="en-US" sz="1200" kern="1200" baseline="0" dirty="0" smtClean="0">
                <a:solidFill>
                  <a:schemeClr val="tx1"/>
                </a:solidFill>
                <a:latin typeface="+mn-lt"/>
                <a:ea typeface="+mn-ea"/>
                <a:cs typeface="+mn-cs"/>
              </a:rPr>
              <a:t>111–118, 2003.</a:t>
            </a:r>
          </a:p>
          <a:p>
            <a:r>
              <a:rPr lang="en-US" sz="1200" kern="1200" baseline="0" dirty="0" smtClean="0">
                <a:solidFill>
                  <a:schemeClr val="tx1"/>
                </a:solidFill>
                <a:latin typeface="+mn-lt"/>
                <a:ea typeface="+mn-ea"/>
                <a:cs typeface="+mn-cs"/>
              </a:rPr>
              <a:t>25. </a:t>
            </a:r>
            <a:r>
              <a:rPr lang="en-US" sz="1200" b="1" kern="1200" baseline="0" dirty="0" err="1" smtClean="0">
                <a:solidFill>
                  <a:schemeClr val="tx1"/>
                </a:solidFill>
                <a:latin typeface="+mn-lt"/>
                <a:ea typeface="+mn-ea"/>
                <a:cs typeface="+mn-cs"/>
              </a:rPr>
              <a:t>Ji</a:t>
            </a:r>
            <a:r>
              <a:rPr lang="en-US" sz="1200" b="1" kern="1200" baseline="0" dirty="0" smtClean="0">
                <a:solidFill>
                  <a:schemeClr val="tx1"/>
                </a:solidFill>
                <a:latin typeface="+mn-lt"/>
                <a:ea typeface="+mn-ea"/>
                <a:cs typeface="+mn-cs"/>
              </a:rPr>
              <a:t> LL, Lennon DL, </a:t>
            </a:r>
            <a:r>
              <a:rPr lang="en-US" sz="1200" b="1" kern="1200" baseline="0" dirty="0" err="1" smtClean="0">
                <a:solidFill>
                  <a:schemeClr val="tx1"/>
                </a:solidFill>
                <a:latin typeface="+mn-lt"/>
                <a:ea typeface="+mn-ea"/>
                <a:cs typeface="+mn-cs"/>
              </a:rPr>
              <a:t>Kochan</a:t>
            </a:r>
            <a:r>
              <a:rPr lang="en-US" sz="1200" b="1" kern="1200" baseline="0" dirty="0" smtClean="0">
                <a:solidFill>
                  <a:schemeClr val="tx1"/>
                </a:solidFill>
                <a:latin typeface="+mn-lt"/>
                <a:ea typeface="+mn-ea"/>
                <a:cs typeface="+mn-cs"/>
              </a:rPr>
              <a:t> RG, Nagle FJ, Lardy HA. Enzymatic</a:t>
            </a:r>
          </a:p>
          <a:p>
            <a:r>
              <a:rPr lang="en-US" sz="1200" kern="1200" baseline="0" dirty="0" smtClean="0">
                <a:solidFill>
                  <a:schemeClr val="tx1"/>
                </a:solidFill>
                <a:latin typeface="+mn-lt"/>
                <a:ea typeface="+mn-ea"/>
                <a:cs typeface="+mn-cs"/>
              </a:rPr>
              <a:t>adaptation to physical training under beta-blockade in the rat. Evidence of</a:t>
            </a:r>
          </a:p>
          <a:p>
            <a:r>
              <a:rPr lang="en-US" sz="1200" kern="1200" baseline="0" dirty="0" smtClean="0">
                <a:solidFill>
                  <a:schemeClr val="tx1"/>
                </a:solidFill>
                <a:latin typeface="+mn-lt"/>
                <a:ea typeface="+mn-ea"/>
                <a:cs typeface="+mn-cs"/>
              </a:rPr>
              <a:t>a beta 2-adrenergic mechanism in skeletal 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Invest 78:</a:t>
            </a:r>
          </a:p>
          <a:p>
            <a:r>
              <a:rPr lang="en-US" sz="1200" kern="1200" baseline="0" dirty="0" smtClean="0">
                <a:solidFill>
                  <a:schemeClr val="tx1"/>
                </a:solidFill>
                <a:latin typeface="+mn-lt"/>
                <a:ea typeface="+mn-ea"/>
                <a:cs typeface="+mn-cs"/>
              </a:rPr>
              <a:t>771–778, 1986.</a:t>
            </a:r>
          </a:p>
          <a:p>
            <a:r>
              <a:rPr lang="en-US" sz="1200" kern="1200" baseline="0" dirty="0" smtClean="0">
                <a:solidFill>
                  <a:schemeClr val="tx1"/>
                </a:solidFill>
                <a:latin typeface="+mn-lt"/>
                <a:ea typeface="+mn-ea"/>
                <a:cs typeface="+mn-cs"/>
              </a:rPr>
              <a:t>26. </a:t>
            </a:r>
            <a:r>
              <a:rPr lang="en-US" sz="1200" b="1" kern="1200" baseline="0" dirty="0" smtClean="0">
                <a:solidFill>
                  <a:schemeClr val="tx1"/>
                </a:solidFill>
                <a:latin typeface="+mn-lt"/>
                <a:ea typeface="+mn-ea"/>
                <a:cs typeface="+mn-cs"/>
              </a:rPr>
              <a:t>Joseph AM, </a:t>
            </a:r>
            <a:r>
              <a:rPr lang="en-US" sz="1200" b="1" kern="1200" baseline="0" dirty="0" err="1" smtClean="0">
                <a:solidFill>
                  <a:schemeClr val="tx1"/>
                </a:solidFill>
                <a:latin typeface="+mn-lt"/>
                <a:ea typeface="+mn-ea"/>
                <a:cs typeface="+mn-cs"/>
              </a:rPr>
              <a:t>Pilegaard</a:t>
            </a:r>
            <a:r>
              <a:rPr lang="en-US" sz="1200" b="1" kern="1200" baseline="0" dirty="0" smtClean="0">
                <a:solidFill>
                  <a:schemeClr val="tx1"/>
                </a:solidFill>
                <a:latin typeface="+mn-lt"/>
                <a:ea typeface="+mn-ea"/>
                <a:cs typeface="+mn-cs"/>
              </a:rPr>
              <a:t> H, </a:t>
            </a:r>
            <a:r>
              <a:rPr lang="en-US" sz="1200" b="1" kern="1200" baseline="0" dirty="0" err="1" smtClean="0">
                <a:solidFill>
                  <a:schemeClr val="tx1"/>
                </a:solidFill>
                <a:latin typeface="+mn-lt"/>
                <a:ea typeface="+mn-ea"/>
                <a:cs typeface="+mn-cs"/>
              </a:rPr>
              <a:t>Litvintsev</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Leick</a:t>
            </a:r>
            <a:r>
              <a:rPr lang="en-US" sz="1200" b="1" kern="1200" baseline="0" dirty="0" smtClean="0">
                <a:solidFill>
                  <a:schemeClr val="tx1"/>
                </a:solidFill>
                <a:latin typeface="+mn-lt"/>
                <a:ea typeface="+mn-ea"/>
                <a:cs typeface="+mn-cs"/>
              </a:rPr>
              <a:t> L, Hood DA. Control of</a:t>
            </a:r>
          </a:p>
          <a:p>
            <a:r>
              <a:rPr lang="en-US" sz="1200" kern="1200" baseline="0" dirty="0" smtClean="0">
                <a:solidFill>
                  <a:schemeClr val="tx1"/>
                </a:solidFill>
                <a:latin typeface="+mn-lt"/>
                <a:ea typeface="+mn-ea"/>
                <a:cs typeface="+mn-cs"/>
              </a:rPr>
              <a:t>gene expression and mitochondrial biogenesis in the muscular adaptation</a:t>
            </a:r>
          </a:p>
          <a:p>
            <a:r>
              <a:rPr lang="en-US" sz="1200" kern="1200" baseline="0" dirty="0" smtClean="0">
                <a:solidFill>
                  <a:schemeClr val="tx1"/>
                </a:solidFill>
                <a:latin typeface="+mn-lt"/>
                <a:ea typeface="+mn-ea"/>
                <a:cs typeface="+mn-cs"/>
              </a:rPr>
              <a:t>to endurance exercise. </a:t>
            </a:r>
            <a:r>
              <a:rPr lang="en-US" sz="1200" i="1" kern="1200" baseline="0" dirty="0" smtClean="0">
                <a:solidFill>
                  <a:schemeClr val="tx1"/>
                </a:solidFill>
                <a:latin typeface="+mn-lt"/>
                <a:ea typeface="+mn-ea"/>
                <a:cs typeface="+mn-cs"/>
              </a:rPr>
              <a:t>Essays </a:t>
            </a:r>
            <a:r>
              <a:rPr lang="en-US" sz="1200" i="1" kern="1200" baseline="0" dirty="0" err="1" smtClean="0">
                <a:solidFill>
                  <a:schemeClr val="tx1"/>
                </a:solidFill>
                <a:latin typeface="+mn-lt"/>
                <a:ea typeface="+mn-ea"/>
                <a:cs typeface="+mn-cs"/>
              </a:rPr>
              <a:t>Biochem</a:t>
            </a:r>
            <a:r>
              <a:rPr lang="en-US" sz="1200" i="1" kern="1200" baseline="0" dirty="0" smtClean="0">
                <a:solidFill>
                  <a:schemeClr val="tx1"/>
                </a:solidFill>
                <a:latin typeface="+mn-lt"/>
                <a:ea typeface="+mn-ea"/>
                <a:cs typeface="+mn-cs"/>
              </a:rPr>
              <a:t> 42: 13–29, 2006.</a:t>
            </a:r>
          </a:p>
          <a:p>
            <a:r>
              <a:rPr lang="en-US" sz="1200" kern="1200" baseline="0" dirty="0" smtClean="0">
                <a:solidFill>
                  <a:schemeClr val="tx1"/>
                </a:solidFill>
                <a:latin typeface="+mn-lt"/>
                <a:ea typeface="+mn-ea"/>
                <a:cs typeface="+mn-cs"/>
              </a:rPr>
              <a:t>27. </a:t>
            </a:r>
            <a:r>
              <a:rPr lang="en-US" sz="1200" b="1" kern="1200" baseline="0" dirty="0" smtClean="0">
                <a:solidFill>
                  <a:schemeClr val="tx1"/>
                </a:solidFill>
                <a:latin typeface="+mn-lt"/>
                <a:ea typeface="+mn-ea"/>
                <a:cs typeface="+mn-cs"/>
              </a:rPr>
              <a:t>Kearney PM, </a:t>
            </a:r>
            <a:r>
              <a:rPr lang="en-US" sz="1200" b="1" kern="1200" baseline="0" dirty="0" err="1" smtClean="0">
                <a:solidFill>
                  <a:schemeClr val="tx1"/>
                </a:solidFill>
                <a:latin typeface="+mn-lt"/>
                <a:ea typeface="+mn-ea"/>
                <a:cs typeface="+mn-cs"/>
              </a:rPr>
              <a:t>Whelton</a:t>
            </a:r>
            <a:r>
              <a:rPr lang="en-US" sz="1200" b="1" kern="1200" baseline="0" dirty="0" smtClean="0">
                <a:solidFill>
                  <a:schemeClr val="tx1"/>
                </a:solidFill>
                <a:latin typeface="+mn-lt"/>
                <a:ea typeface="+mn-ea"/>
                <a:cs typeface="+mn-cs"/>
              </a:rPr>
              <a:t> M, Reynolds K, </a:t>
            </a:r>
            <a:r>
              <a:rPr lang="en-US" sz="1200" b="1" kern="1200" baseline="0" dirty="0" err="1" smtClean="0">
                <a:solidFill>
                  <a:schemeClr val="tx1"/>
                </a:solidFill>
                <a:latin typeface="+mn-lt"/>
                <a:ea typeface="+mn-ea"/>
                <a:cs typeface="+mn-cs"/>
              </a:rPr>
              <a:t>Muntner</a:t>
            </a:r>
            <a:r>
              <a:rPr lang="en-US" sz="1200" b="1" kern="1200" baseline="0" dirty="0" smtClean="0">
                <a:solidFill>
                  <a:schemeClr val="tx1"/>
                </a:solidFill>
                <a:latin typeface="+mn-lt"/>
                <a:ea typeface="+mn-ea"/>
                <a:cs typeface="+mn-cs"/>
              </a:rPr>
              <a:t> P, </a:t>
            </a:r>
            <a:r>
              <a:rPr lang="en-US" sz="1200" b="1" kern="1200" baseline="0" dirty="0" err="1" smtClean="0">
                <a:solidFill>
                  <a:schemeClr val="tx1"/>
                </a:solidFill>
                <a:latin typeface="+mn-lt"/>
                <a:ea typeface="+mn-ea"/>
                <a:cs typeface="+mn-cs"/>
              </a:rPr>
              <a:t>Whelton</a:t>
            </a:r>
            <a:r>
              <a:rPr lang="en-US" sz="1200" b="1" kern="1200" baseline="0" dirty="0" smtClean="0">
                <a:solidFill>
                  <a:schemeClr val="tx1"/>
                </a:solidFill>
                <a:latin typeface="+mn-lt"/>
                <a:ea typeface="+mn-ea"/>
                <a:cs typeface="+mn-cs"/>
              </a:rPr>
              <a:t> PK, He</a:t>
            </a:r>
          </a:p>
          <a:p>
            <a:r>
              <a:rPr lang="en-US" sz="1200" b="1" kern="1200" baseline="0" dirty="0" smtClean="0">
                <a:solidFill>
                  <a:schemeClr val="tx1"/>
                </a:solidFill>
                <a:latin typeface="+mn-lt"/>
                <a:ea typeface="+mn-ea"/>
                <a:cs typeface="+mn-cs"/>
              </a:rPr>
              <a:t>J. Global burden of hypertension: analysis of worldwide data. </a:t>
            </a:r>
            <a:r>
              <a:rPr lang="en-US" sz="1200" b="1" i="1" kern="1200" baseline="0" dirty="0" smtClean="0">
                <a:solidFill>
                  <a:schemeClr val="tx1"/>
                </a:solidFill>
                <a:latin typeface="+mn-lt"/>
                <a:ea typeface="+mn-ea"/>
                <a:cs typeface="+mn-cs"/>
              </a:rPr>
              <a:t>Lancet 365:</a:t>
            </a:r>
          </a:p>
          <a:p>
            <a:r>
              <a:rPr lang="en-US" sz="1200" kern="1200" baseline="0" dirty="0" smtClean="0">
                <a:solidFill>
                  <a:schemeClr val="tx1"/>
                </a:solidFill>
                <a:latin typeface="+mn-lt"/>
                <a:ea typeface="+mn-ea"/>
                <a:cs typeface="+mn-cs"/>
              </a:rPr>
              <a:t>217–223, 2005.</a:t>
            </a:r>
          </a:p>
          <a:p>
            <a:r>
              <a:rPr lang="en-US" sz="1200" kern="1200" baseline="0" dirty="0" smtClean="0">
                <a:solidFill>
                  <a:schemeClr val="tx1"/>
                </a:solidFill>
                <a:latin typeface="+mn-lt"/>
                <a:ea typeface="+mn-ea"/>
                <a:cs typeface="+mn-cs"/>
              </a:rPr>
              <a:t>28. </a:t>
            </a:r>
            <a:r>
              <a:rPr lang="en-US" sz="1200" b="1" kern="1200" baseline="0" dirty="0" smtClean="0">
                <a:solidFill>
                  <a:schemeClr val="tx1"/>
                </a:solidFill>
                <a:latin typeface="+mn-lt"/>
                <a:ea typeface="+mn-ea"/>
                <a:cs typeface="+mn-cs"/>
              </a:rPr>
              <a:t>Kim JY, </a:t>
            </a:r>
            <a:r>
              <a:rPr lang="en-US" sz="1200" b="1" kern="1200" baseline="0" dirty="0" err="1" smtClean="0">
                <a:solidFill>
                  <a:schemeClr val="tx1"/>
                </a:solidFill>
                <a:latin typeface="+mn-lt"/>
                <a:ea typeface="+mn-ea"/>
                <a:cs typeface="+mn-cs"/>
              </a:rPr>
              <a:t>Hickner</a:t>
            </a:r>
            <a:r>
              <a:rPr lang="en-US" sz="1200" b="1" kern="1200" baseline="0" dirty="0" smtClean="0">
                <a:solidFill>
                  <a:schemeClr val="tx1"/>
                </a:solidFill>
                <a:latin typeface="+mn-lt"/>
                <a:ea typeface="+mn-ea"/>
                <a:cs typeface="+mn-cs"/>
              </a:rPr>
              <a:t> RC, </a:t>
            </a:r>
            <a:r>
              <a:rPr lang="en-US" sz="1200" b="1" kern="1200" baseline="0" dirty="0" err="1" smtClean="0">
                <a:solidFill>
                  <a:schemeClr val="tx1"/>
                </a:solidFill>
                <a:latin typeface="+mn-lt"/>
                <a:ea typeface="+mn-ea"/>
                <a:cs typeface="+mn-cs"/>
              </a:rPr>
              <a:t>Cortright</a:t>
            </a:r>
            <a:r>
              <a:rPr lang="en-US" sz="1200" b="1" kern="1200" baseline="0" dirty="0" smtClean="0">
                <a:solidFill>
                  <a:schemeClr val="tx1"/>
                </a:solidFill>
                <a:latin typeface="+mn-lt"/>
                <a:ea typeface="+mn-ea"/>
                <a:cs typeface="+mn-cs"/>
              </a:rPr>
              <a:t> RL, </a:t>
            </a:r>
            <a:r>
              <a:rPr lang="en-US" sz="1200" b="1" kern="1200" baseline="0" dirty="0" err="1" smtClean="0">
                <a:solidFill>
                  <a:schemeClr val="tx1"/>
                </a:solidFill>
                <a:latin typeface="+mn-lt"/>
                <a:ea typeface="+mn-ea"/>
                <a:cs typeface="+mn-cs"/>
              </a:rPr>
              <a:t>Dohm</a:t>
            </a:r>
            <a:r>
              <a:rPr lang="en-US" sz="1200" b="1" kern="1200" baseline="0" dirty="0" smtClean="0">
                <a:solidFill>
                  <a:schemeClr val="tx1"/>
                </a:solidFill>
                <a:latin typeface="+mn-lt"/>
                <a:ea typeface="+mn-ea"/>
                <a:cs typeface="+mn-cs"/>
              </a:rPr>
              <a:t> GL, </a:t>
            </a:r>
            <a:r>
              <a:rPr lang="en-US" sz="1200" b="1" kern="1200" baseline="0" dirty="0" err="1" smtClean="0">
                <a:solidFill>
                  <a:schemeClr val="tx1"/>
                </a:solidFill>
                <a:latin typeface="+mn-lt"/>
                <a:ea typeface="+mn-ea"/>
                <a:cs typeface="+mn-cs"/>
              </a:rPr>
              <a:t>Houmard</a:t>
            </a:r>
            <a:r>
              <a:rPr lang="en-US" sz="1200" b="1" kern="1200" baseline="0" dirty="0" smtClean="0">
                <a:solidFill>
                  <a:schemeClr val="tx1"/>
                </a:solidFill>
                <a:latin typeface="+mn-lt"/>
                <a:ea typeface="+mn-ea"/>
                <a:cs typeface="+mn-cs"/>
              </a:rPr>
              <a:t> JA. Lipid</a:t>
            </a:r>
          </a:p>
          <a:p>
            <a:r>
              <a:rPr lang="en-US" sz="1200" kern="1200" baseline="0" dirty="0" smtClean="0">
                <a:solidFill>
                  <a:schemeClr val="tx1"/>
                </a:solidFill>
                <a:latin typeface="+mn-lt"/>
                <a:ea typeface="+mn-ea"/>
                <a:cs typeface="+mn-cs"/>
              </a:rPr>
              <a:t>oxidation is reduced in obese human skeletal muscle.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endParaRPr lang="en-US" sz="1200" i="1" kern="1200" baseline="0" dirty="0" smtClean="0">
              <a:solidFill>
                <a:schemeClr val="tx1"/>
              </a:solidFill>
              <a:latin typeface="+mn-lt"/>
              <a:ea typeface="+mn-ea"/>
              <a:cs typeface="+mn-cs"/>
            </a:endParaRPr>
          </a:p>
          <a:p>
            <a:r>
              <a:rPr lang="it-IT" sz="1200" i="1" kern="1200" baseline="0" dirty="0" smtClean="0">
                <a:solidFill>
                  <a:schemeClr val="tx1"/>
                </a:solidFill>
                <a:latin typeface="+mn-lt"/>
                <a:ea typeface="+mn-ea"/>
                <a:cs typeface="+mn-cs"/>
              </a:rPr>
              <a:t>Endocrinol Metab 279: E1039–E1044, 2000.</a:t>
            </a:r>
          </a:p>
          <a:p>
            <a:r>
              <a:rPr lang="en-US" sz="1200" kern="1200" baseline="0" dirty="0" smtClean="0">
                <a:solidFill>
                  <a:schemeClr val="tx1"/>
                </a:solidFill>
                <a:latin typeface="+mn-lt"/>
                <a:ea typeface="+mn-ea"/>
                <a:cs typeface="+mn-cs"/>
              </a:rPr>
              <a:t>29. </a:t>
            </a:r>
            <a:r>
              <a:rPr lang="en-US" sz="1200" b="1" kern="1200" baseline="0" dirty="0" smtClean="0">
                <a:solidFill>
                  <a:schemeClr val="tx1"/>
                </a:solidFill>
                <a:latin typeface="+mn-lt"/>
                <a:ea typeface="+mn-ea"/>
                <a:cs typeface="+mn-cs"/>
              </a:rPr>
              <a:t>Kim JA, Wei Y, Sowers JR. Role of mitochondrial dysfunction in insulin</a:t>
            </a:r>
          </a:p>
          <a:p>
            <a:r>
              <a:rPr lang="en-US" sz="1200" kern="1200" baseline="0" dirty="0" smtClean="0">
                <a:solidFill>
                  <a:schemeClr val="tx1"/>
                </a:solidFill>
                <a:latin typeface="+mn-lt"/>
                <a:ea typeface="+mn-ea"/>
                <a:cs typeface="+mn-cs"/>
              </a:rPr>
              <a:t>resistance. </a:t>
            </a:r>
            <a:r>
              <a:rPr lang="en-US" sz="1200" i="1" kern="1200" baseline="0" dirty="0" smtClean="0">
                <a:solidFill>
                  <a:schemeClr val="tx1"/>
                </a:solidFill>
                <a:latin typeface="+mn-lt"/>
                <a:ea typeface="+mn-ea"/>
                <a:cs typeface="+mn-cs"/>
              </a:rPr>
              <a:t>Circ Res 102: 401–414, 2008.</a:t>
            </a:r>
          </a:p>
          <a:p>
            <a:r>
              <a:rPr lang="de-DE" sz="1200" kern="1200" baseline="0" dirty="0" smtClean="0">
                <a:solidFill>
                  <a:schemeClr val="tx1"/>
                </a:solidFill>
                <a:latin typeface="+mn-lt"/>
                <a:ea typeface="+mn-ea"/>
                <a:cs typeface="+mn-cs"/>
              </a:rPr>
              <a:t>30. </a:t>
            </a:r>
            <a:r>
              <a:rPr lang="de-DE" sz="1200" b="1" kern="1200" baseline="0" dirty="0" smtClean="0">
                <a:solidFill>
                  <a:schemeClr val="tx1"/>
                </a:solidFill>
                <a:latin typeface="+mn-lt"/>
                <a:ea typeface="+mn-ea"/>
                <a:cs typeface="+mn-cs"/>
              </a:rPr>
              <a:t>Krause MM, Brand MD, Krauss S, Meisel C, Vergin H, Burmester</a:t>
            </a:r>
          </a:p>
          <a:p>
            <a:r>
              <a:rPr lang="en-US" sz="1200" b="1" kern="1200" baseline="0" dirty="0" smtClean="0">
                <a:solidFill>
                  <a:schemeClr val="tx1"/>
                </a:solidFill>
                <a:latin typeface="+mn-lt"/>
                <a:ea typeface="+mn-ea"/>
                <a:cs typeface="+mn-cs"/>
              </a:rPr>
              <a:t>GR, </a:t>
            </a:r>
            <a:r>
              <a:rPr lang="en-US" sz="1200" b="1" kern="1200" baseline="0" dirty="0" err="1" smtClean="0">
                <a:solidFill>
                  <a:schemeClr val="tx1"/>
                </a:solidFill>
                <a:latin typeface="+mn-lt"/>
                <a:ea typeface="+mn-ea"/>
                <a:cs typeface="+mn-cs"/>
              </a:rPr>
              <a:t>Buttgereit</a:t>
            </a:r>
            <a:r>
              <a:rPr lang="en-US" sz="1200" b="1" kern="1200" baseline="0" dirty="0" smtClean="0">
                <a:solidFill>
                  <a:schemeClr val="tx1"/>
                </a:solidFill>
                <a:latin typeface="+mn-lt"/>
                <a:ea typeface="+mn-ea"/>
                <a:cs typeface="+mn-cs"/>
              </a:rPr>
              <a:t> F. </a:t>
            </a:r>
            <a:r>
              <a:rPr lang="en-US" sz="1200" b="1" kern="1200" baseline="0" dirty="0" err="1" smtClean="0">
                <a:solidFill>
                  <a:schemeClr val="tx1"/>
                </a:solidFill>
                <a:latin typeface="+mn-lt"/>
                <a:ea typeface="+mn-ea"/>
                <a:cs typeface="+mn-cs"/>
              </a:rPr>
              <a:t>Nonsteroidal</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antiinflammatory</a:t>
            </a:r>
            <a:r>
              <a:rPr lang="en-US" sz="1200" b="1" kern="1200" baseline="0" dirty="0" smtClean="0">
                <a:solidFill>
                  <a:schemeClr val="tx1"/>
                </a:solidFill>
                <a:latin typeface="+mn-lt"/>
                <a:ea typeface="+mn-ea"/>
                <a:cs typeface="+mn-cs"/>
              </a:rPr>
              <a:t> drugs and a selective</a:t>
            </a:r>
          </a:p>
          <a:p>
            <a:r>
              <a:rPr lang="en-US" sz="1200" kern="1200" baseline="0" dirty="0" err="1" smtClean="0">
                <a:solidFill>
                  <a:schemeClr val="tx1"/>
                </a:solidFill>
                <a:latin typeface="+mn-lt"/>
                <a:ea typeface="+mn-ea"/>
                <a:cs typeface="+mn-cs"/>
              </a:rPr>
              <a:t>cyclooxygenase</a:t>
            </a:r>
            <a:r>
              <a:rPr lang="en-US" sz="1200" kern="1200" baseline="0" dirty="0" smtClean="0">
                <a:solidFill>
                  <a:schemeClr val="tx1"/>
                </a:solidFill>
                <a:latin typeface="+mn-lt"/>
                <a:ea typeface="+mn-ea"/>
                <a:cs typeface="+mn-cs"/>
              </a:rPr>
              <a:t> 2 inhibitor uncouple mitochondria in intact cells. </a:t>
            </a:r>
            <a:r>
              <a:rPr lang="en-US" sz="1200" i="1" kern="1200" baseline="0" dirty="0" smtClean="0">
                <a:solidFill>
                  <a:schemeClr val="tx1"/>
                </a:solidFill>
                <a:latin typeface="+mn-lt"/>
                <a:ea typeface="+mn-ea"/>
                <a:cs typeface="+mn-cs"/>
              </a:rPr>
              <a:t>Arthritis</a:t>
            </a:r>
          </a:p>
          <a:p>
            <a:r>
              <a:rPr lang="en-US" sz="1200" i="1" kern="1200" baseline="0" dirty="0" smtClean="0">
                <a:solidFill>
                  <a:schemeClr val="tx1"/>
                </a:solidFill>
                <a:latin typeface="+mn-lt"/>
                <a:ea typeface="+mn-ea"/>
                <a:cs typeface="+mn-cs"/>
              </a:rPr>
              <a:t>Rheum 48: 1438–1444, 2003.</a:t>
            </a:r>
          </a:p>
          <a:p>
            <a:r>
              <a:rPr lang="fi-FI" sz="1200" kern="1200" baseline="0" dirty="0" smtClean="0">
                <a:solidFill>
                  <a:schemeClr val="tx1"/>
                </a:solidFill>
                <a:latin typeface="+mn-lt"/>
                <a:ea typeface="+mn-ea"/>
                <a:cs typeface="+mn-cs"/>
              </a:rPr>
              <a:t>31. </a:t>
            </a:r>
            <a:r>
              <a:rPr lang="fi-FI" sz="1200" b="1" kern="1200" baseline="0" dirty="0" smtClean="0">
                <a:solidFill>
                  <a:schemeClr val="tx1"/>
                </a:solidFill>
                <a:latin typeface="+mn-lt"/>
                <a:ea typeface="+mn-ea"/>
                <a:cs typeface="+mn-cs"/>
              </a:rPr>
              <a:t>Laaksonen R, Jokelainen K, Laakso J, Sahi T, Harkonen M, Tikkanen</a:t>
            </a:r>
          </a:p>
          <a:p>
            <a:r>
              <a:rPr lang="en-US" sz="1200" b="1" kern="1200" baseline="0" dirty="0" smtClean="0">
                <a:solidFill>
                  <a:schemeClr val="tx1"/>
                </a:solidFill>
                <a:latin typeface="+mn-lt"/>
                <a:ea typeface="+mn-ea"/>
                <a:cs typeface="+mn-cs"/>
              </a:rPr>
              <a:t>MJ, </a:t>
            </a:r>
            <a:r>
              <a:rPr lang="en-US" sz="1200" b="1" kern="1200" baseline="0" dirty="0" err="1" smtClean="0">
                <a:solidFill>
                  <a:schemeClr val="tx1"/>
                </a:solidFill>
                <a:latin typeface="+mn-lt"/>
                <a:ea typeface="+mn-ea"/>
                <a:cs typeface="+mn-cs"/>
              </a:rPr>
              <a:t>Himberg</a:t>
            </a:r>
            <a:r>
              <a:rPr lang="en-US" sz="1200" b="1" kern="1200" baseline="0" dirty="0" smtClean="0">
                <a:solidFill>
                  <a:schemeClr val="tx1"/>
                </a:solidFill>
                <a:latin typeface="+mn-lt"/>
                <a:ea typeface="+mn-ea"/>
                <a:cs typeface="+mn-cs"/>
              </a:rPr>
              <a:t> JJ. The effect of </a:t>
            </a:r>
            <a:r>
              <a:rPr lang="en-US" sz="1200" b="1" kern="1200" baseline="0" dirty="0" err="1" smtClean="0">
                <a:solidFill>
                  <a:schemeClr val="tx1"/>
                </a:solidFill>
                <a:latin typeface="+mn-lt"/>
                <a:ea typeface="+mn-ea"/>
                <a:cs typeface="+mn-cs"/>
              </a:rPr>
              <a:t>simvastatin</a:t>
            </a:r>
            <a:r>
              <a:rPr lang="en-US" sz="1200" b="1" kern="1200" baseline="0" dirty="0" smtClean="0">
                <a:solidFill>
                  <a:schemeClr val="tx1"/>
                </a:solidFill>
                <a:latin typeface="+mn-lt"/>
                <a:ea typeface="+mn-ea"/>
                <a:cs typeface="+mn-cs"/>
              </a:rPr>
              <a:t> treatment on natural</a:t>
            </a:r>
          </a:p>
          <a:p>
            <a:r>
              <a:rPr lang="en-US" sz="1200" kern="1200" baseline="0" dirty="0" smtClean="0">
                <a:solidFill>
                  <a:schemeClr val="tx1"/>
                </a:solidFill>
                <a:latin typeface="+mn-lt"/>
                <a:ea typeface="+mn-ea"/>
                <a:cs typeface="+mn-cs"/>
              </a:rPr>
              <a:t>antioxidants in low-density lipoproteins and high-energy phosphates and</a:t>
            </a:r>
          </a:p>
          <a:p>
            <a:r>
              <a:rPr lang="it-IT" sz="1200" kern="1200" baseline="0" dirty="0" smtClean="0">
                <a:solidFill>
                  <a:schemeClr val="tx1"/>
                </a:solidFill>
                <a:latin typeface="+mn-lt"/>
                <a:ea typeface="+mn-ea"/>
                <a:cs typeface="+mn-cs"/>
              </a:rPr>
              <a:t>ubiquinone in skeletal muscle. </a:t>
            </a:r>
            <a:r>
              <a:rPr lang="it-IT" sz="1200" i="1" kern="1200" baseline="0" dirty="0" smtClean="0">
                <a:solidFill>
                  <a:schemeClr val="tx1"/>
                </a:solidFill>
                <a:latin typeface="+mn-lt"/>
                <a:ea typeface="+mn-ea"/>
                <a:cs typeface="+mn-cs"/>
              </a:rPr>
              <a:t>Am J Cardiol 77: 851–854, 1996.</a:t>
            </a:r>
          </a:p>
          <a:p>
            <a:r>
              <a:rPr lang="en-US" sz="1200" kern="1200" baseline="0" dirty="0" smtClean="0">
                <a:solidFill>
                  <a:schemeClr val="tx1"/>
                </a:solidFill>
                <a:latin typeface="+mn-lt"/>
                <a:ea typeface="+mn-ea"/>
                <a:cs typeface="+mn-cs"/>
              </a:rPr>
              <a:t>32. </a:t>
            </a:r>
            <a:r>
              <a:rPr lang="en-US" sz="1200" b="1" kern="1200" baseline="0" dirty="0" err="1" smtClean="0">
                <a:solidFill>
                  <a:schemeClr val="tx1"/>
                </a:solidFill>
                <a:latin typeface="+mn-lt"/>
                <a:ea typeface="+mn-ea"/>
                <a:cs typeface="+mn-cs"/>
              </a:rPr>
              <a:t>Laaksonen</a:t>
            </a:r>
            <a:r>
              <a:rPr lang="en-US" sz="1200" b="1" kern="1200" baseline="0" dirty="0" smtClean="0">
                <a:solidFill>
                  <a:schemeClr val="tx1"/>
                </a:solidFill>
                <a:latin typeface="+mn-lt"/>
                <a:ea typeface="+mn-ea"/>
                <a:cs typeface="+mn-cs"/>
              </a:rPr>
              <a:t> R, </a:t>
            </a:r>
            <a:r>
              <a:rPr lang="en-US" sz="1200" b="1" kern="1200" baseline="0" dirty="0" err="1" smtClean="0">
                <a:solidFill>
                  <a:schemeClr val="tx1"/>
                </a:solidFill>
                <a:latin typeface="+mn-lt"/>
                <a:ea typeface="+mn-ea"/>
                <a:cs typeface="+mn-cs"/>
              </a:rPr>
              <a:t>Jokelainen</a:t>
            </a:r>
            <a:r>
              <a:rPr lang="en-US" sz="1200" b="1" kern="1200" baseline="0" dirty="0" smtClean="0">
                <a:solidFill>
                  <a:schemeClr val="tx1"/>
                </a:solidFill>
                <a:latin typeface="+mn-lt"/>
                <a:ea typeface="+mn-ea"/>
                <a:cs typeface="+mn-cs"/>
              </a:rPr>
              <a:t> K, </a:t>
            </a:r>
            <a:r>
              <a:rPr lang="en-US" sz="1200" b="1" kern="1200" baseline="0" dirty="0" err="1" smtClean="0">
                <a:solidFill>
                  <a:schemeClr val="tx1"/>
                </a:solidFill>
                <a:latin typeface="+mn-lt"/>
                <a:ea typeface="+mn-ea"/>
                <a:cs typeface="+mn-cs"/>
              </a:rPr>
              <a:t>Sahi</a:t>
            </a:r>
            <a:r>
              <a:rPr lang="en-US" sz="1200" b="1" kern="1200" baseline="0" dirty="0" smtClean="0">
                <a:solidFill>
                  <a:schemeClr val="tx1"/>
                </a:solidFill>
                <a:latin typeface="+mn-lt"/>
                <a:ea typeface="+mn-ea"/>
                <a:cs typeface="+mn-cs"/>
              </a:rPr>
              <a:t> T, </a:t>
            </a:r>
            <a:r>
              <a:rPr lang="en-US" sz="1200" b="1" kern="1200" baseline="0" dirty="0" err="1" smtClean="0">
                <a:solidFill>
                  <a:schemeClr val="tx1"/>
                </a:solidFill>
                <a:latin typeface="+mn-lt"/>
                <a:ea typeface="+mn-ea"/>
                <a:cs typeface="+mn-cs"/>
              </a:rPr>
              <a:t>Tikkanen</a:t>
            </a:r>
            <a:r>
              <a:rPr lang="en-US" sz="1200" b="1" kern="1200" baseline="0" dirty="0" smtClean="0">
                <a:solidFill>
                  <a:schemeClr val="tx1"/>
                </a:solidFill>
                <a:latin typeface="+mn-lt"/>
                <a:ea typeface="+mn-ea"/>
                <a:cs typeface="+mn-cs"/>
              </a:rPr>
              <a:t> MJ, </a:t>
            </a:r>
            <a:r>
              <a:rPr lang="en-US" sz="1200" b="1" kern="1200" baseline="0" dirty="0" err="1" smtClean="0">
                <a:solidFill>
                  <a:schemeClr val="tx1"/>
                </a:solidFill>
                <a:latin typeface="+mn-lt"/>
                <a:ea typeface="+mn-ea"/>
                <a:cs typeface="+mn-cs"/>
              </a:rPr>
              <a:t>Himberg</a:t>
            </a:r>
            <a:r>
              <a:rPr lang="en-US" sz="1200" b="1" kern="1200" baseline="0" dirty="0" smtClean="0">
                <a:solidFill>
                  <a:schemeClr val="tx1"/>
                </a:solidFill>
                <a:latin typeface="+mn-lt"/>
                <a:ea typeface="+mn-ea"/>
                <a:cs typeface="+mn-cs"/>
              </a:rPr>
              <a:t> JJ.</a:t>
            </a:r>
          </a:p>
          <a:p>
            <a:r>
              <a:rPr lang="en-US" sz="1200" kern="1200" baseline="0" dirty="0" smtClean="0">
                <a:solidFill>
                  <a:schemeClr val="tx1"/>
                </a:solidFill>
                <a:latin typeface="+mn-lt"/>
                <a:ea typeface="+mn-ea"/>
                <a:cs typeface="+mn-cs"/>
              </a:rPr>
              <a:t>Decreases in serum </a:t>
            </a:r>
            <a:r>
              <a:rPr lang="en-US" sz="1200" kern="1200" baseline="0" dirty="0" err="1" smtClean="0">
                <a:solidFill>
                  <a:schemeClr val="tx1"/>
                </a:solidFill>
                <a:latin typeface="+mn-lt"/>
                <a:ea typeface="+mn-ea"/>
                <a:cs typeface="+mn-cs"/>
              </a:rPr>
              <a:t>ubiquinone</a:t>
            </a:r>
            <a:r>
              <a:rPr lang="en-US" sz="1200" kern="1200" baseline="0" dirty="0" smtClean="0">
                <a:solidFill>
                  <a:schemeClr val="tx1"/>
                </a:solidFill>
                <a:latin typeface="+mn-lt"/>
                <a:ea typeface="+mn-ea"/>
                <a:cs typeface="+mn-cs"/>
              </a:rPr>
              <a:t> concentrations do not result in reduced</a:t>
            </a:r>
          </a:p>
          <a:p>
            <a:r>
              <a:rPr lang="en-US" sz="1200" kern="1200" baseline="0" dirty="0" smtClean="0">
                <a:solidFill>
                  <a:schemeClr val="tx1"/>
                </a:solidFill>
                <a:latin typeface="+mn-lt"/>
                <a:ea typeface="+mn-ea"/>
                <a:cs typeface="+mn-cs"/>
              </a:rPr>
              <a:t>levels in muscle tissue during short-term </a:t>
            </a:r>
            <a:r>
              <a:rPr lang="en-US" sz="1200" kern="1200" baseline="0" dirty="0" err="1" smtClean="0">
                <a:solidFill>
                  <a:schemeClr val="tx1"/>
                </a:solidFill>
                <a:latin typeface="+mn-lt"/>
                <a:ea typeface="+mn-ea"/>
                <a:cs typeface="+mn-cs"/>
              </a:rPr>
              <a:t>simvastatin</a:t>
            </a:r>
            <a:r>
              <a:rPr lang="en-US" sz="1200" kern="1200" baseline="0" dirty="0" smtClean="0">
                <a:solidFill>
                  <a:schemeClr val="tx1"/>
                </a:solidFill>
                <a:latin typeface="+mn-lt"/>
                <a:ea typeface="+mn-ea"/>
                <a:cs typeface="+mn-cs"/>
              </a:rPr>
              <a:t> treatment in humans.</a:t>
            </a:r>
          </a:p>
          <a:p>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Ther</a:t>
            </a:r>
            <a:r>
              <a:rPr lang="en-US" sz="1200" i="1" kern="1200" baseline="0" dirty="0" smtClean="0">
                <a:solidFill>
                  <a:schemeClr val="tx1"/>
                </a:solidFill>
                <a:latin typeface="+mn-lt"/>
                <a:ea typeface="+mn-ea"/>
                <a:cs typeface="+mn-cs"/>
              </a:rPr>
              <a:t> 57: 62–66, 1995.</a:t>
            </a:r>
          </a:p>
          <a:p>
            <a:r>
              <a:rPr lang="it-IT" sz="1200" kern="1200" baseline="0" dirty="0" smtClean="0">
                <a:solidFill>
                  <a:schemeClr val="tx1"/>
                </a:solidFill>
                <a:latin typeface="+mn-lt"/>
                <a:ea typeface="+mn-ea"/>
                <a:cs typeface="+mn-cs"/>
              </a:rPr>
              <a:t>33. </a:t>
            </a:r>
            <a:r>
              <a:rPr lang="it-IT" sz="1200" b="1" kern="1200" baseline="0" dirty="0" smtClean="0">
                <a:solidFill>
                  <a:schemeClr val="tx1"/>
                </a:solidFill>
                <a:latin typeface="+mn-lt"/>
                <a:ea typeface="+mn-ea"/>
                <a:cs typeface="+mn-cs"/>
              </a:rPr>
              <a:t>Lamperti C, Naini AB, Lucchini V, Prelle A, Bresolin N, Moggio M,</a:t>
            </a:r>
          </a:p>
          <a:p>
            <a:r>
              <a:rPr lang="en-US" sz="1200" b="1" kern="1200" baseline="0" dirty="0" err="1" smtClean="0">
                <a:solidFill>
                  <a:schemeClr val="tx1"/>
                </a:solidFill>
                <a:latin typeface="+mn-lt"/>
                <a:ea typeface="+mn-ea"/>
                <a:cs typeface="+mn-cs"/>
              </a:rPr>
              <a:t>Sciacco</a:t>
            </a:r>
            <a:r>
              <a:rPr lang="en-US" sz="1200" b="1" kern="1200" baseline="0" dirty="0" smtClean="0">
                <a:solidFill>
                  <a:schemeClr val="tx1"/>
                </a:solidFill>
                <a:latin typeface="+mn-lt"/>
                <a:ea typeface="+mn-ea"/>
                <a:cs typeface="+mn-cs"/>
              </a:rPr>
              <a:t> M, Kaufmann P, </a:t>
            </a:r>
            <a:r>
              <a:rPr lang="en-US" sz="1200" b="1" kern="1200" baseline="0" dirty="0" err="1" smtClean="0">
                <a:solidFill>
                  <a:schemeClr val="tx1"/>
                </a:solidFill>
                <a:latin typeface="+mn-lt"/>
                <a:ea typeface="+mn-ea"/>
                <a:cs typeface="+mn-cs"/>
              </a:rPr>
              <a:t>DiMauro</a:t>
            </a:r>
            <a:r>
              <a:rPr lang="en-US" sz="1200" b="1" kern="1200" baseline="0" dirty="0" smtClean="0">
                <a:solidFill>
                  <a:schemeClr val="tx1"/>
                </a:solidFill>
                <a:latin typeface="+mn-lt"/>
                <a:ea typeface="+mn-ea"/>
                <a:cs typeface="+mn-cs"/>
              </a:rPr>
              <a:t> S. Muscle coenzyme Q10 level in</a:t>
            </a:r>
          </a:p>
          <a:p>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-related </a:t>
            </a:r>
            <a:r>
              <a:rPr lang="en-US" sz="1200" kern="1200" baseline="0" dirty="0" err="1" smtClean="0">
                <a:solidFill>
                  <a:schemeClr val="tx1"/>
                </a:solidFill>
                <a:latin typeface="+mn-lt"/>
                <a:ea typeface="+mn-ea"/>
                <a:cs typeface="+mn-cs"/>
              </a:rPr>
              <a:t>myopathy</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Arch </a:t>
            </a:r>
            <a:r>
              <a:rPr lang="en-US" sz="1200" i="1" kern="1200" baseline="0" dirty="0" err="1" smtClean="0">
                <a:solidFill>
                  <a:schemeClr val="tx1"/>
                </a:solidFill>
                <a:latin typeface="+mn-lt"/>
                <a:ea typeface="+mn-ea"/>
                <a:cs typeface="+mn-cs"/>
              </a:rPr>
              <a:t>Neurol</a:t>
            </a:r>
            <a:r>
              <a:rPr lang="en-US" sz="1200" i="1" kern="1200" baseline="0" dirty="0" smtClean="0">
                <a:solidFill>
                  <a:schemeClr val="tx1"/>
                </a:solidFill>
                <a:latin typeface="+mn-lt"/>
                <a:ea typeface="+mn-ea"/>
                <a:cs typeface="+mn-cs"/>
              </a:rPr>
              <a:t> 62: 1709–1712, 2005.</a:t>
            </a:r>
          </a:p>
          <a:p>
            <a:r>
              <a:rPr lang="en-US" sz="1200" kern="1200" baseline="0" dirty="0" smtClean="0">
                <a:solidFill>
                  <a:schemeClr val="tx1"/>
                </a:solidFill>
                <a:latin typeface="+mn-lt"/>
                <a:ea typeface="+mn-ea"/>
                <a:cs typeface="+mn-cs"/>
              </a:rPr>
              <a:t>34. </a:t>
            </a:r>
            <a:r>
              <a:rPr lang="en-US" sz="1200" b="1" kern="1200" baseline="0" dirty="0" err="1" smtClean="0">
                <a:solidFill>
                  <a:schemeClr val="tx1"/>
                </a:solidFill>
                <a:latin typeface="+mn-lt"/>
                <a:ea typeface="+mn-ea"/>
                <a:cs typeface="+mn-cs"/>
              </a:rPr>
              <a:t>Leick</a:t>
            </a:r>
            <a:r>
              <a:rPr lang="en-US" sz="1200" b="1" kern="1200" baseline="0" dirty="0" smtClean="0">
                <a:solidFill>
                  <a:schemeClr val="tx1"/>
                </a:solidFill>
                <a:latin typeface="+mn-lt"/>
                <a:ea typeface="+mn-ea"/>
                <a:cs typeface="+mn-cs"/>
              </a:rPr>
              <a:t> L, </a:t>
            </a:r>
            <a:r>
              <a:rPr lang="en-US" sz="1200" b="1" kern="1200" baseline="0" dirty="0" err="1" smtClean="0">
                <a:solidFill>
                  <a:schemeClr val="tx1"/>
                </a:solidFill>
                <a:latin typeface="+mn-lt"/>
                <a:ea typeface="+mn-ea"/>
                <a:cs typeface="+mn-cs"/>
              </a:rPr>
              <a:t>Wojtaszewski</a:t>
            </a:r>
            <a:r>
              <a:rPr lang="en-US" sz="1200" b="1" kern="1200" baseline="0" dirty="0" smtClean="0">
                <a:solidFill>
                  <a:schemeClr val="tx1"/>
                </a:solidFill>
                <a:latin typeface="+mn-lt"/>
                <a:ea typeface="+mn-ea"/>
                <a:cs typeface="+mn-cs"/>
              </a:rPr>
              <a:t> JF, Johansen ST, </a:t>
            </a:r>
            <a:r>
              <a:rPr lang="en-US" sz="1200" b="1" kern="1200" baseline="0" dirty="0" err="1" smtClean="0">
                <a:solidFill>
                  <a:schemeClr val="tx1"/>
                </a:solidFill>
                <a:latin typeface="+mn-lt"/>
                <a:ea typeface="+mn-ea"/>
                <a:cs typeface="+mn-cs"/>
              </a:rPr>
              <a:t>Kiilerich</a:t>
            </a:r>
            <a:r>
              <a:rPr lang="en-US" sz="1200" b="1" kern="1200" baseline="0" dirty="0" smtClean="0">
                <a:solidFill>
                  <a:schemeClr val="tx1"/>
                </a:solidFill>
                <a:latin typeface="+mn-lt"/>
                <a:ea typeface="+mn-ea"/>
                <a:cs typeface="+mn-cs"/>
              </a:rPr>
              <a:t> K, Comes G,</a:t>
            </a:r>
          </a:p>
          <a:p>
            <a:r>
              <a:rPr lang="en-US" sz="1200" b="1" kern="1200" baseline="0" dirty="0" err="1" smtClean="0">
                <a:solidFill>
                  <a:schemeClr val="tx1"/>
                </a:solidFill>
                <a:latin typeface="+mn-lt"/>
                <a:ea typeface="+mn-ea"/>
                <a:cs typeface="+mn-cs"/>
              </a:rPr>
              <a:t>Hellsten</a:t>
            </a:r>
            <a:r>
              <a:rPr lang="en-US" sz="1200" b="1" kern="1200" baseline="0" dirty="0" smtClean="0">
                <a:solidFill>
                  <a:schemeClr val="tx1"/>
                </a:solidFill>
                <a:latin typeface="+mn-lt"/>
                <a:ea typeface="+mn-ea"/>
                <a:cs typeface="+mn-cs"/>
              </a:rPr>
              <a:t> Y, Hidalgo J, </a:t>
            </a:r>
            <a:r>
              <a:rPr lang="en-US" sz="1200" b="1" kern="1200" baseline="0" dirty="0" err="1" smtClean="0">
                <a:solidFill>
                  <a:schemeClr val="tx1"/>
                </a:solidFill>
                <a:latin typeface="+mn-lt"/>
                <a:ea typeface="+mn-ea"/>
                <a:cs typeface="+mn-cs"/>
              </a:rPr>
              <a:t>Pilegaard</a:t>
            </a:r>
            <a:r>
              <a:rPr lang="en-US" sz="1200" b="1" kern="1200" baseline="0" dirty="0" smtClean="0">
                <a:solidFill>
                  <a:schemeClr val="tx1"/>
                </a:solidFill>
                <a:latin typeface="+mn-lt"/>
                <a:ea typeface="+mn-ea"/>
                <a:cs typeface="+mn-cs"/>
              </a:rPr>
              <a:t> H. PGC-1 is not mandatory for</a:t>
            </a:r>
          </a:p>
          <a:p>
            <a:r>
              <a:rPr lang="en-US" sz="1200" kern="1200" baseline="0" dirty="0" smtClean="0">
                <a:solidFill>
                  <a:schemeClr val="tx1"/>
                </a:solidFill>
                <a:latin typeface="+mn-lt"/>
                <a:ea typeface="+mn-ea"/>
                <a:cs typeface="+mn-cs"/>
              </a:rPr>
              <a:t>exercise- and training-induced adaptive gene responses in mouse skeletal</a:t>
            </a:r>
          </a:p>
          <a:p>
            <a:r>
              <a:rPr lang="it-IT" sz="1200" kern="1200" baseline="0" dirty="0" smtClean="0">
                <a:solidFill>
                  <a:schemeClr val="tx1"/>
                </a:solidFill>
                <a:latin typeface="+mn-lt"/>
                <a:ea typeface="+mn-ea"/>
                <a:cs typeface="+mn-cs"/>
              </a:rPr>
              <a:t>muscle. </a:t>
            </a:r>
            <a:r>
              <a:rPr lang="it-IT" sz="1200" i="1" kern="1200" baseline="0" dirty="0" smtClean="0">
                <a:solidFill>
                  <a:schemeClr val="tx1"/>
                </a:solidFill>
                <a:latin typeface="+mn-lt"/>
                <a:ea typeface="+mn-ea"/>
                <a:cs typeface="+mn-cs"/>
              </a:rPr>
              <a:t>Am J Physiol Endocrinol Metab 294: E463–E474, 2008.</a:t>
            </a:r>
          </a:p>
          <a:p>
            <a:r>
              <a:rPr lang="en-US" sz="1200" kern="1200" baseline="0" dirty="0" smtClean="0">
                <a:solidFill>
                  <a:schemeClr val="tx1"/>
                </a:solidFill>
                <a:latin typeface="+mn-lt"/>
                <a:ea typeface="+mn-ea"/>
                <a:cs typeface="+mn-cs"/>
              </a:rPr>
              <a:t>35. </a:t>
            </a:r>
            <a:r>
              <a:rPr lang="en-US" sz="1200" b="1" kern="1200" baseline="0" dirty="0" smtClean="0">
                <a:solidFill>
                  <a:schemeClr val="tx1"/>
                </a:solidFill>
                <a:latin typeface="+mn-lt"/>
                <a:ea typeface="+mn-ea"/>
                <a:cs typeface="+mn-cs"/>
              </a:rPr>
              <a:t>Lin J, </a:t>
            </a:r>
            <a:r>
              <a:rPr lang="en-US" sz="1200" b="1" kern="1200" baseline="0" dirty="0" err="1" smtClean="0">
                <a:solidFill>
                  <a:schemeClr val="tx1"/>
                </a:solidFill>
                <a:latin typeface="+mn-lt"/>
                <a:ea typeface="+mn-ea"/>
                <a:cs typeface="+mn-cs"/>
              </a:rPr>
              <a:t>Handschin</a:t>
            </a:r>
            <a:r>
              <a:rPr lang="en-US" sz="1200" b="1" kern="1200" baseline="0" dirty="0" smtClean="0">
                <a:solidFill>
                  <a:schemeClr val="tx1"/>
                </a:solidFill>
                <a:latin typeface="+mn-lt"/>
                <a:ea typeface="+mn-ea"/>
                <a:cs typeface="+mn-cs"/>
              </a:rPr>
              <a:t> C, </a:t>
            </a:r>
            <a:r>
              <a:rPr lang="en-US" sz="1200" b="1" kern="1200" baseline="0" dirty="0" err="1" smtClean="0">
                <a:solidFill>
                  <a:schemeClr val="tx1"/>
                </a:solidFill>
                <a:latin typeface="+mn-lt"/>
                <a:ea typeface="+mn-ea"/>
                <a:cs typeface="+mn-cs"/>
              </a:rPr>
              <a:t>Spiegelman</a:t>
            </a:r>
            <a:r>
              <a:rPr lang="en-US" sz="1200" b="1" kern="1200" baseline="0" dirty="0" smtClean="0">
                <a:solidFill>
                  <a:schemeClr val="tx1"/>
                </a:solidFill>
                <a:latin typeface="+mn-lt"/>
                <a:ea typeface="+mn-ea"/>
                <a:cs typeface="+mn-cs"/>
              </a:rPr>
              <a:t> BM. Metabolic control through the</a:t>
            </a:r>
          </a:p>
          <a:p>
            <a:r>
              <a:rPr lang="en-US" sz="1200" kern="1200" baseline="0" dirty="0" smtClean="0">
                <a:solidFill>
                  <a:schemeClr val="tx1"/>
                </a:solidFill>
                <a:latin typeface="+mn-lt"/>
                <a:ea typeface="+mn-ea"/>
                <a:cs typeface="+mn-cs"/>
              </a:rPr>
              <a:t>PGC-1 family of transcription </a:t>
            </a:r>
            <a:r>
              <a:rPr lang="en-US" sz="1200" kern="1200" baseline="0" dirty="0" err="1" smtClean="0">
                <a:solidFill>
                  <a:schemeClr val="tx1"/>
                </a:solidFill>
                <a:latin typeface="+mn-lt"/>
                <a:ea typeface="+mn-ea"/>
                <a:cs typeface="+mn-cs"/>
              </a:rPr>
              <a:t>coactivators</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Cell </a:t>
            </a:r>
            <a:r>
              <a:rPr lang="en-US" sz="1200" i="1" kern="1200" baseline="0" dirty="0" err="1" smtClean="0">
                <a:solidFill>
                  <a:schemeClr val="tx1"/>
                </a:solidFill>
                <a:latin typeface="+mn-lt"/>
                <a:ea typeface="+mn-ea"/>
                <a:cs typeface="+mn-cs"/>
              </a:rPr>
              <a:t>Metab</a:t>
            </a:r>
            <a:r>
              <a:rPr lang="en-US" sz="1200" i="1" kern="1200" baseline="0" dirty="0" smtClean="0">
                <a:solidFill>
                  <a:schemeClr val="tx1"/>
                </a:solidFill>
                <a:latin typeface="+mn-lt"/>
                <a:ea typeface="+mn-ea"/>
                <a:cs typeface="+mn-cs"/>
              </a:rPr>
              <a:t> 1: 361–370, 2005.</a:t>
            </a:r>
          </a:p>
          <a:p>
            <a:r>
              <a:rPr lang="en-US" sz="1200" kern="1200" baseline="0" dirty="0" smtClean="0">
                <a:solidFill>
                  <a:schemeClr val="tx1"/>
                </a:solidFill>
                <a:latin typeface="+mn-lt"/>
                <a:ea typeface="+mn-ea"/>
                <a:cs typeface="+mn-cs"/>
              </a:rPr>
              <a:t>36. </a:t>
            </a:r>
            <a:r>
              <a:rPr lang="en-US" sz="1200" b="1" kern="1200" baseline="0" dirty="0" smtClean="0">
                <a:solidFill>
                  <a:schemeClr val="tx1"/>
                </a:solidFill>
                <a:latin typeface="+mn-lt"/>
                <a:ea typeface="+mn-ea"/>
                <a:cs typeface="+mn-cs"/>
              </a:rPr>
              <a:t>Lin J, Wu PH, </a:t>
            </a:r>
            <a:r>
              <a:rPr lang="en-US" sz="1200" b="1" kern="1200" baseline="0" dirty="0" err="1" smtClean="0">
                <a:solidFill>
                  <a:schemeClr val="tx1"/>
                </a:solidFill>
                <a:latin typeface="+mn-lt"/>
                <a:ea typeface="+mn-ea"/>
                <a:cs typeface="+mn-cs"/>
              </a:rPr>
              <a:t>Tarr</a:t>
            </a:r>
            <a:r>
              <a:rPr lang="en-US" sz="1200" b="1" kern="1200" baseline="0" dirty="0" smtClean="0">
                <a:solidFill>
                  <a:schemeClr val="tx1"/>
                </a:solidFill>
                <a:latin typeface="+mn-lt"/>
                <a:ea typeface="+mn-ea"/>
                <a:cs typeface="+mn-cs"/>
              </a:rPr>
              <a:t> PT, </a:t>
            </a:r>
            <a:r>
              <a:rPr lang="en-US" sz="1200" b="1" kern="1200" baseline="0" dirty="0" err="1" smtClean="0">
                <a:solidFill>
                  <a:schemeClr val="tx1"/>
                </a:solidFill>
                <a:latin typeface="+mn-lt"/>
                <a:ea typeface="+mn-ea"/>
                <a:cs typeface="+mn-cs"/>
              </a:rPr>
              <a:t>Lindenberg</a:t>
            </a:r>
            <a:r>
              <a:rPr lang="en-US" sz="1200" b="1" kern="1200" baseline="0" dirty="0" smtClean="0">
                <a:solidFill>
                  <a:schemeClr val="tx1"/>
                </a:solidFill>
                <a:latin typeface="+mn-lt"/>
                <a:ea typeface="+mn-ea"/>
                <a:cs typeface="+mn-cs"/>
              </a:rPr>
              <a:t> KS, St-Pierre J, Zhang CY,</a:t>
            </a:r>
          </a:p>
          <a:p>
            <a:r>
              <a:rPr lang="en-US" sz="1200" b="1" kern="1200" baseline="0" dirty="0" err="1" smtClean="0">
                <a:solidFill>
                  <a:schemeClr val="tx1"/>
                </a:solidFill>
                <a:latin typeface="+mn-lt"/>
                <a:ea typeface="+mn-ea"/>
                <a:cs typeface="+mn-cs"/>
              </a:rPr>
              <a:t>Mootha</a:t>
            </a:r>
            <a:r>
              <a:rPr lang="en-US" sz="1200" b="1" kern="1200" baseline="0" dirty="0" smtClean="0">
                <a:solidFill>
                  <a:schemeClr val="tx1"/>
                </a:solidFill>
                <a:latin typeface="+mn-lt"/>
                <a:ea typeface="+mn-ea"/>
                <a:cs typeface="+mn-cs"/>
              </a:rPr>
              <a:t> VK, </a:t>
            </a:r>
            <a:r>
              <a:rPr lang="en-US" sz="1200" b="1" kern="1200" baseline="0" dirty="0" err="1" smtClean="0">
                <a:solidFill>
                  <a:schemeClr val="tx1"/>
                </a:solidFill>
                <a:latin typeface="+mn-lt"/>
                <a:ea typeface="+mn-ea"/>
                <a:cs typeface="+mn-cs"/>
              </a:rPr>
              <a:t>Jager</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Vianna</a:t>
            </a:r>
            <a:r>
              <a:rPr lang="en-US" sz="1200" b="1" kern="1200" baseline="0" dirty="0" smtClean="0">
                <a:solidFill>
                  <a:schemeClr val="tx1"/>
                </a:solidFill>
                <a:latin typeface="+mn-lt"/>
                <a:ea typeface="+mn-ea"/>
                <a:cs typeface="+mn-cs"/>
              </a:rPr>
              <a:t> CR, </a:t>
            </a:r>
            <a:r>
              <a:rPr lang="en-US" sz="1200" b="1" kern="1200" baseline="0" dirty="0" err="1" smtClean="0">
                <a:solidFill>
                  <a:schemeClr val="tx1"/>
                </a:solidFill>
                <a:latin typeface="+mn-lt"/>
                <a:ea typeface="+mn-ea"/>
                <a:cs typeface="+mn-cs"/>
              </a:rPr>
              <a:t>Reznick</a:t>
            </a:r>
            <a:r>
              <a:rPr lang="en-US" sz="1200" b="1" kern="1200" baseline="0" dirty="0" smtClean="0">
                <a:solidFill>
                  <a:schemeClr val="tx1"/>
                </a:solidFill>
                <a:latin typeface="+mn-lt"/>
                <a:ea typeface="+mn-ea"/>
                <a:cs typeface="+mn-cs"/>
              </a:rPr>
              <a:t> RM, Cui L, </a:t>
            </a:r>
            <a:r>
              <a:rPr lang="en-US" sz="1200" b="1" kern="1200" baseline="0" dirty="0" err="1" smtClean="0">
                <a:solidFill>
                  <a:schemeClr val="tx1"/>
                </a:solidFill>
                <a:latin typeface="+mn-lt"/>
                <a:ea typeface="+mn-ea"/>
                <a:cs typeface="+mn-cs"/>
              </a:rPr>
              <a:t>Manieri</a:t>
            </a:r>
            <a:r>
              <a:rPr lang="en-US" sz="1200" b="1" kern="1200" baseline="0" dirty="0" smtClean="0">
                <a:solidFill>
                  <a:schemeClr val="tx1"/>
                </a:solidFill>
                <a:latin typeface="+mn-lt"/>
                <a:ea typeface="+mn-ea"/>
                <a:cs typeface="+mn-cs"/>
              </a:rPr>
              <a:t> M,</a:t>
            </a:r>
          </a:p>
          <a:p>
            <a:r>
              <a:rPr lang="en-US" sz="1200" b="1" kern="1200" baseline="0" dirty="0" smtClean="0">
                <a:solidFill>
                  <a:schemeClr val="tx1"/>
                </a:solidFill>
                <a:latin typeface="+mn-lt"/>
                <a:ea typeface="+mn-ea"/>
                <a:cs typeface="+mn-cs"/>
              </a:rPr>
              <a:t>Donovan MX, Wu Z, Cooper MP, Fan MC, </a:t>
            </a:r>
            <a:r>
              <a:rPr lang="en-US" sz="1200" b="1" kern="1200" baseline="0" dirty="0" err="1" smtClean="0">
                <a:solidFill>
                  <a:schemeClr val="tx1"/>
                </a:solidFill>
                <a:latin typeface="+mn-lt"/>
                <a:ea typeface="+mn-ea"/>
                <a:cs typeface="+mn-cs"/>
              </a:rPr>
              <a:t>Rohas</a:t>
            </a:r>
            <a:r>
              <a:rPr lang="en-US" sz="1200" b="1" kern="1200" baseline="0" dirty="0" smtClean="0">
                <a:solidFill>
                  <a:schemeClr val="tx1"/>
                </a:solidFill>
                <a:latin typeface="+mn-lt"/>
                <a:ea typeface="+mn-ea"/>
                <a:cs typeface="+mn-cs"/>
              </a:rPr>
              <a:t> LM, </a:t>
            </a:r>
            <a:r>
              <a:rPr lang="en-US" sz="1200" b="1" kern="1200" baseline="0" dirty="0" err="1" smtClean="0">
                <a:solidFill>
                  <a:schemeClr val="tx1"/>
                </a:solidFill>
                <a:latin typeface="+mn-lt"/>
                <a:ea typeface="+mn-ea"/>
                <a:cs typeface="+mn-cs"/>
              </a:rPr>
              <a:t>Zavacki</a:t>
            </a:r>
            <a:r>
              <a:rPr lang="en-US" sz="1200" b="1" kern="1200" baseline="0" dirty="0" smtClean="0">
                <a:solidFill>
                  <a:schemeClr val="tx1"/>
                </a:solidFill>
                <a:latin typeface="+mn-lt"/>
                <a:ea typeface="+mn-ea"/>
                <a:cs typeface="+mn-cs"/>
              </a:rPr>
              <a:t> AM,</a:t>
            </a:r>
          </a:p>
          <a:p>
            <a:r>
              <a:rPr lang="en-US" sz="1200" b="1" kern="1200" baseline="0" dirty="0" err="1" smtClean="0">
                <a:solidFill>
                  <a:schemeClr val="tx1"/>
                </a:solidFill>
                <a:latin typeface="+mn-lt"/>
                <a:ea typeface="+mn-ea"/>
                <a:cs typeface="+mn-cs"/>
              </a:rPr>
              <a:t>Cinti</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Shulman</a:t>
            </a:r>
            <a:r>
              <a:rPr lang="en-US" sz="1200" b="1" kern="1200" baseline="0" dirty="0" smtClean="0">
                <a:solidFill>
                  <a:schemeClr val="tx1"/>
                </a:solidFill>
                <a:latin typeface="+mn-lt"/>
                <a:ea typeface="+mn-ea"/>
                <a:cs typeface="+mn-cs"/>
              </a:rPr>
              <a:t> GI, Lowell BB, </a:t>
            </a:r>
            <a:r>
              <a:rPr lang="en-US" sz="1200" b="1" kern="1200" baseline="0" dirty="0" err="1" smtClean="0">
                <a:solidFill>
                  <a:schemeClr val="tx1"/>
                </a:solidFill>
                <a:latin typeface="+mn-lt"/>
                <a:ea typeface="+mn-ea"/>
                <a:cs typeface="+mn-cs"/>
              </a:rPr>
              <a:t>Krainc</a:t>
            </a:r>
            <a:r>
              <a:rPr lang="en-US" sz="1200" b="1" kern="1200" baseline="0" dirty="0" smtClean="0">
                <a:solidFill>
                  <a:schemeClr val="tx1"/>
                </a:solidFill>
                <a:latin typeface="+mn-lt"/>
                <a:ea typeface="+mn-ea"/>
                <a:cs typeface="+mn-cs"/>
              </a:rPr>
              <a:t> D, </a:t>
            </a:r>
            <a:r>
              <a:rPr lang="en-US" sz="1200" b="1" kern="1200" baseline="0" dirty="0" err="1" smtClean="0">
                <a:solidFill>
                  <a:schemeClr val="tx1"/>
                </a:solidFill>
                <a:latin typeface="+mn-lt"/>
                <a:ea typeface="+mn-ea"/>
                <a:cs typeface="+mn-cs"/>
              </a:rPr>
              <a:t>Spiegelman</a:t>
            </a:r>
            <a:r>
              <a:rPr lang="en-US" sz="1200" b="1" kern="1200" baseline="0" dirty="0" smtClean="0">
                <a:solidFill>
                  <a:schemeClr val="tx1"/>
                </a:solidFill>
                <a:latin typeface="+mn-lt"/>
                <a:ea typeface="+mn-ea"/>
                <a:cs typeface="+mn-cs"/>
              </a:rPr>
              <a:t> BM. Defects</a:t>
            </a:r>
          </a:p>
          <a:p>
            <a:r>
              <a:rPr lang="en-US" sz="1200" kern="1200" baseline="0" dirty="0" smtClean="0">
                <a:solidFill>
                  <a:schemeClr val="tx1"/>
                </a:solidFill>
                <a:latin typeface="+mn-lt"/>
                <a:ea typeface="+mn-ea"/>
                <a:cs typeface="+mn-cs"/>
              </a:rPr>
              <a:t>in adaptive energy metabolism with CNS-linked hyperactivity in PGC-1</a:t>
            </a:r>
          </a:p>
          <a:p>
            <a:r>
              <a:rPr lang="it-IT" sz="1200" kern="1200" baseline="0" dirty="0" smtClean="0">
                <a:solidFill>
                  <a:schemeClr val="tx1"/>
                </a:solidFill>
                <a:latin typeface="+mn-lt"/>
                <a:ea typeface="+mn-ea"/>
                <a:cs typeface="+mn-cs"/>
              </a:rPr>
              <a:t>alpha null mice. </a:t>
            </a:r>
            <a:r>
              <a:rPr lang="it-IT" sz="1200" i="1" kern="1200" baseline="0" dirty="0" smtClean="0">
                <a:solidFill>
                  <a:schemeClr val="tx1"/>
                </a:solidFill>
                <a:latin typeface="+mn-lt"/>
                <a:ea typeface="+mn-ea"/>
                <a:cs typeface="+mn-cs"/>
              </a:rPr>
              <a:t>Cell 119: 121–135, 2004.</a:t>
            </a:r>
          </a:p>
          <a:p>
            <a:r>
              <a:rPr lang="nl-NL" sz="1200" kern="1200" baseline="0" dirty="0" smtClean="0">
                <a:solidFill>
                  <a:schemeClr val="tx1"/>
                </a:solidFill>
                <a:latin typeface="+mn-lt"/>
                <a:ea typeface="+mn-ea"/>
                <a:cs typeface="+mn-cs"/>
              </a:rPr>
              <a:t>37. </a:t>
            </a:r>
            <a:r>
              <a:rPr lang="nl-NL" sz="1200" b="1" kern="1200" baseline="0" dirty="0" smtClean="0">
                <a:solidFill>
                  <a:schemeClr val="tx1"/>
                </a:solidFill>
                <a:latin typeface="+mn-lt"/>
                <a:ea typeface="+mn-ea"/>
                <a:cs typeface="+mn-cs"/>
              </a:rPr>
              <a:t>Lopez-Lluch G, Hunt N, Jones B, Zhu M, Jamieson H, Hilmer S,</a:t>
            </a:r>
          </a:p>
          <a:p>
            <a:r>
              <a:rPr lang="en-US" sz="1200" b="1" kern="1200" baseline="0" dirty="0" err="1" smtClean="0">
                <a:solidFill>
                  <a:schemeClr val="tx1"/>
                </a:solidFill>
                <a:latin typeface="+mn-lt"/>
                <a:ea typeface="+mn-ea"/>
                <a:cs typeface="+mn-cs"/>
              </a:rPr>
              <a:t>Cascajo</a:t>
            </a:r>
            <a:r>
              <a:rPr lang="en-US" sz="1200" b="1" kern="1200" baseline="0" dirty="0" smtClean="0">
                <a:solidFill>
                  <a:schemeClr val="tx1"/>
                </a:solidFill>
                <a:latin typeface="+mn-lt"/>
                <a:ea typeface="+mn-ea"/>
                <a:cs typeface="+mn-cs"/>
              </a:rPr>
              <a:t> MV, Allard J, Ingram DK, </a:t>
            </a:r>
            <a:r>
              <a:rPr lang="en-US" sz="1200" b="1" kern="1200" baseline="0" dirty="0" err="1" smtClean="0">
                <a:solidFill>
                  <a:schemeClr val="tx1"/>
                </a:solidFill>
                <a:latin typeface="+mn-lt"/>
                <a:ea typeface="+mn-ea"/>
                <a:cs typeface="+mn-cs"/>
              </a:rPr>
              <a:t>Navas</a:t>
            </a:r>
            <a:r>
              <a:rPr lang="en-US" sz="1200" b="1" kern="1200" baseline="0" dirty="0" smtClean="0">
                <a:solidFill>
                  <a:schemeClr val="tx1"/>
                </a:solidFill>
                <a:latin typeface="+mn-lt"/>
                <a:ea typeface="+mn-ea"/>
                <a:cs typeface="+mn-cs"/>
              </a:rPr>
              <a:t> P, de </a:t>
            </a:r>
            <a:r>
              <a:rPr lang="en-US" sz="1200" b="1" kern="1200" baseline="0" dirty="0" err="1" smtClean="0">
                <a:solidFill>
                  <a:schemeClr val="tx1"/>
                </a:solidFill>
                <a:latin typeface="+mn-lt"/>
                <a:ea typeface="+mn-ea"/>
                <a:cs typeface="+mn-cs"/>
              </a:rPr>
              <a:t>Cabo</a:t>
            </a:r>
            <a:r>
              <a:rPr lang="en-US" sz="1200" b="1" kern="1200" baseline="0" dirty="0" smtClean="0">
                <a:solidFill>
                  <a:schemeClr val="tx1"/>
                </a:solidFill>
                <a:latin typeface="+mn-lt"/>
                <a:ea typeface="+mn-ea"/>
                <a:cs typeface="+mn-cs"/>
              </a:rPr>
              <a:t> R. Calorie</a:t>
            </a:r>
          </a:p>
          <a:p>
            <a:r>
              <a:rPr lang="en-US" sz="1200" kern="1200" baseline="0" dirty="0" smtClean="0">
                <a:solidFill>
                  <a:schemeClr val="tx1"/>
                </a:solidFill>
                <a:latin typeface="+mn-lt"/>
                <a:ea typeface="+mn-ea"/>
                <a:cs typeface="+mn-cs"/>
              </a:rPr>
              <a:t>restriction induces mitochondrial biogenesis and </a:t>
            </a:r>
            <a:r>
              <a:rPr lang="en-US" sz="1200" kern="1200" baseline="0" dirty="0" err="1" smtClean="0">
                <a:solidFill>
                  <a:schemeClr val="tx1"/>
                </a:solidFill>
                <a:latin typeface="+mn-lt"/>
                <a:ea typeface="+mn-ea"/>
                <a:cs typeface="+mn-cs"/>
              </a:rPr>
              <a:t>bioenergetic</a:t>
            </a:r>
            <a:r>
              <a:rPr lang="en-US" sz="1200" kern="1200" baseline="0" dirty="0" smtClean="0">
                <a:solidFill>
                  <a:schemeClr val="tx1"/>
                </a:solidFill>
                <a:latin typeface="+mn-lt"/>
                <a:ea typeface="+mn-ea"/>
                <a:cs typeface="+mn-cs"/>
              </a:rPr>
              <a:t> efficiency.</a:t>
            </a:r>
          </a:p>
          <a:p>
            <a:r>
              <a:rPr lang="pl-PL" sz="1200" i="1" kern="1200" baseline="0" dirty="0" smtClean="0">
                <a:solidFill>
                  <a:schemeClr val="tx1"/>
                </a:solidFill>
                <a:latin typeface="+mn-lt"/>
                <a:ea typeface="+mn-ea"/>
                <a:cs typeface="+mn-cs"/>
              </a:rPr>
              <a:t>Proc Natl Acad Sci USA 103: 1768–1773, 2006.</a:t>
            </a:r>
          </a:p>
          <a:p>
            <a:r>
              <a:rPr lang="en-US" sz="1200" kern="1200" baseline="0" dirty="0" smtClean="0">
                <a:solidFill>
                  <a:schemeClr val="tx1"/>
                </a:solidFill>
                <a:latin typeface="+mn-lt"/>
                <a:ea typeface="+mn-ea"/>
                <a:cs typeface="+mn-cs"/>
              </a:rPr>
              <a:t>38. </a:t>
            </a:r>
            <a:r>
              <a:rPr lang="en-US" sz="1200" b="1" kern="1200" baseline="0" dirty="0" smtClean="0">
                <a:solidFill>
                  <a:schemeClr val="tx1"/>
                </a:solidFill>
                <a:latin typeface="+mn-lt"/>
                <a:ea typeface="+mn-ea"/>
                <a:cs typeface="+mn-cs"/>
              </a:rPr>
              <a:t>Mann D, Reynolds K, Smith D, </a:t>
            </a:r>
            <a:r>
              <a:rPr lang="en-US" sz="1200" b="1" kern="1200" baseline="0" dirty="0" err="1" smtClean="0">
                <a:solidFill>
                  <a:schemeClr val="tx1"/>
                </a:solidFill>
                <a:latin typeface="+mn-lt"/>
                <a:ea typeface="+mn-ea"/>
                <a:cs typeface="+mn-cs"/>
              </a:rPr>
              <a:t>Muntner</a:t>
            </a:r>
            <a:r>
              <a:rPr lang="en-US" sz="1200" b="1" kern="1200" baseline="0" dirty="0" smtClean="0">
                <a:solidFill>
                  <a:schemeClr val="tx1"/>
                </a:solidFill>
                <a:latin typeface="+mn-lt"/>
                <a:ea typeface="+mn-ea"/>
                <a:cs typeface="+mn-cs"/>
              </a:rPr>
              <a:t> P. Trends in </a:t>
            </a:r>
            <a:r>
              <a:rPr lang="en-US" sz="1200" b="1" kern="1200" baseline="0" dirty="0" err="1" smtClean="0">
                <a:solidFill>
                  <a:schemeClr val="tx1"/>
                </a:solidFill>
                <a:latin typeface="+mn-lt"/>
                <a:ea typeface="+mn-ea"/>
                <a:cs typeface="+mn-cs"/>
              </a:rPr>
              <a:t>statin</a:t>
            </a:r>
            <a:r>
              <a:rPr lang="en-US" sz="1200" b="1" kern="1200" baseline="0" dirty="0" smtClean="0">
                <a:solidFill>
                  <a:schemeClr val="tx1"/>
                </a:solidFill>
                <a:latin typeface="+mn-lt"/>
                <a:ea typeface="+mn-ea"/>
                <a:cs typeface="+mn-cs"/>
              </a:rPr>
              <a:t> use and</a:t>
            </a:r>
          </a:p>
          <a:p>
            <a:r>
              <a:rPr lang="en-US" sz="1200" kern="1200" baseline="0" dirty="0" smtClean="0">
                <a:solidFill>
                  <a:schemeClr val="tx1"/>
                </a:solidFill>
                <a:latin typeface="+mn-lt"/>
                <a:ea typeface="+mn-ea"/>
                <a:cs typeface="+mn-cs"/>
              </a:rPr>
              <a:t>low-density lipoprotein cholesterol levels among US adults: impact of the</a:t>
            </a:r>
          </a:p>
          <a:p>
            <a:r>
              <a:rPr lang="en-US" sz="1200" kern="1200" baseline="0" dirty="0" smtClean="0">
                <a:solidFill>
                  <a:schemeClr val="tx1"/>
                </a:solidFill>
                <a:latin typeface="+mn-lt"/>
                <a:ea typeface="+mn-ea"/>
                <a:cs typeface="+mn-cs"/>
              </a:rPr>
              <a:t>2001 National Cholesterol Education Program guidelines. </a:t>
            </a:r>
            <a:r>
              <a:rPr lang="en-US" sz="1200" i="1" kern="1200" baseline="0" dirty="0" smtClean="0">
                <a:solidFill>
                  <a:schemeClr val="tx1"/>
                </a:solidFill>
                <a:latin typeface="+mn-lt"/>
                <a:ea typeface="+mn-ea"/>
                <a:cs typeface="+mn-cs"/>
              </a:rPr>
              <a:t>Ann </a:t>
            </a:r>
            <a:r>
              <a:rPr lang="en-US" sz="1200" i="1" kern="1200" baseline="0" dirty="0" err="1" smtClean="0">
                <a:solidFill>
                  <a:schemeClr val="tx1"/>
                </a:solidFill>
                <a:latin typeface="+mn-lt"/>
                <a:ea typeface="+mn-ea"/>
                <a:cs typeface="+mn-cs"/>
              </a:rPr>
              <a:t>Pharmacother</a:t>
            </a:r>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42: 1208–1215, 2008.</a:t>
            </a:r>
          </a:p>
          <a:p>
            <a:r>
              <a:rPr lang="en-US" sz="1200" kern="1200" baseline="0" dirty="0" smtClean="0">
                <a:solidFill>
                  <a:schemeClr val="tx1"/>
                </a:solidFill>
                <a:latin typeface="+mn-lt"/>
                <a:ea typeface="+mn-ea"/>
                <a:cs typeface="+mn-cs"/>
              </a:rPr>
              <a:t>39. </a:t>
            </a:r>
            <a:r>
              <a:rPr lang="en-US" sz="1200" b="1" kern="1200" baseline="0" dirty="0" err="1" smtClean="0">
                <a:solidFill>
                  <a:schemeClr val="tx1"/>
                </a:solidFill>
                <a:latin typeface="+mn-lt"/>
                <a:ea typeface="+mn-ea"/>
                <a:cs typeface="+mn-cs"/>
              </a:rPr>
              <a:t>Menshikova</a:t>
            </a:r>
            <a:r>
              <a:rPr lang="en-US" sz="1200" b="1" kern="1200" baseline="0" dirty="0" smtClean="0">
                <a:solidFill>
                  <a:schemeClr val="tx1"/>
                </a:solidFill>
                <a:latin typeface="+mn-lt"/>
                <a:ea typeface="+mn-ea"/>
                <a:cs typeface="+mn-cs"/>
              </a:rPr>
              <a:t> EV, </a:t>
            </a:r>
            <a:r>
              <a:rPr lang="en-US" sz="1200" b="1" kern="1200" baseline="0" dirty="0" err="1" smtClean="0">
                <a:solidFill>
                  <a:schemeClr val="tx1"/>
                </a:solidFill>
                <a:latin typeface="+mn-lt"/>
                <a:ea typeface="+mn-ea"/>
                <a:cs typeface="+mn-cs"/>
              </a:rPr>
              <a:t>Ritov</a:t>
            </a:r>
            <a:r>
              <a:rPr lang="en-US" sz="1200" b="1" kern="1200" baseline="0" dirty="0" smtClean="0">
                <a:solidFill>
                  <a:schemeClr val="tx1"/>
                </a:solidFill>
                <a:latin typeface="+mn-lt"/>
                <a:ea typeface="+mn-ea"/>
                <a:cs typeface="+mn-cs"/>
              </a:rPr>
              <a:t> VB, </a:t>
            </a:r>
            <a:r>
              <a:rPr lang="en-US" sz="1200" b="1" kern="1200" baseline="0" dirty="0" err="1" smtClean="0">
                <a:solidFill>
                  <a:schemeClr val="tx1"/>
                </a:solidFill>
                <a:latin typeface="+mn-lt"/>
                <a:ea typeface="+mn-ea"/>
                <a:cs typeface="+mn-cs"/>
              </a:rPr>
              <a:t>Fairfull</a:t>
            </a:r>
            <a:r>
              <a:rPr lang="en-US" sz="1200" b="1" kern="1200" baseline="0" dirty="0" smtClean="0">
                <a:solidFill>
                  <a:schemeClr val="tx1"/>
                </a:solidFill>
                <a:latin typeface="+mn-lt"/>
                <a:ea typeface="+mn-ea"/>
                <a:cs typeface="+mn-cs"/>
              </a:rPr>
              <a:t> L, Ferrell RE, Kelley DE, </a:t>
            </a:r>
            <a:r>
              <a:rPr lang="en-US" sz="1200" b="1" kern="1200" baseline="0" dirty="0" err="1" smtClean="0">
                <a:solidFill>
                  <a:schemeClr val="tx1"/>
                </a:solidFill>
                <a:latin typeface="+mn-lt"/>
                <a:ea typeface="+mn-ea"/>
                <a:cs typeface="+mn-cs"/>
              </a:rPr>
              <a:t>Goodpaster</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BH. Effects of exercise on mitochondrial content and function in</a:t>
            </a:r>
          </a:p>
          <a:p>
            <a:r>
              <a:rPr lang="en-US" sz="1200" kern="1200" baseline="0" dirty="0" smtClean="0">
                <a:solidFill>
                  <a:schemeClr val="tx1"/>
                </a:solidFill>
                <a:latin typeface="+mn-lt"/>
                <a:ea typeface="+mn-ea"/>
                <a:cs typeface="+mn-cs"/>
              </a:rPr>
              <a:t>aging human skeletal 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Gerontol</a:t>
            </a:r>
            <a:r>
              <a:rPr lang="en-US" sz="1200" i="1" kern="1200" baseline="0" dirty="0" smtClean="0">
                <a:solidFill>
                  <a:schemeClr val="tx1"/>
                </a:solidFill>
                <a:latin typeface="+mn-lt"/>
                <a:ea typeface="+mn-ea"/>
                <a:cs typeface="+mn-cs"/>
              </a:rPr>
              <a:t> A </a:t>
            </a:r>
            <a:r>
              <a:rPr lang="en-US" sz="1200" i="1" kern="1200" baseline="0" dirty="0" err="1" smtClean="0">
                <a:solidFill>
                  <a:schemeClr val="tx1"/>
                </a:solidFill>
                <a:latin typeface="+mn-lt"/>
                <a:ea typeface="+mn-ea"/>
                <a:cs typeface="+mn-cs"/>
              </a:rPr>
              <a:t>Biol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Sci</a:t>
            </a:r>
            <a:r>
              <a:rPr lang="en-US" sz="1200" i="1" kern="1200" baseline="0" dirty="0" smtClean="0">
                <a:solidFill>
                  <a:schemeClr val="tx1"/>
                </a:solidFill>
                <a:latin typeface="+mn-lt"/>
                <a:ea typeface="+mn-ea"/>
                <a:cs typeface="+mn-cs"/>
              </a:rPr>
              <a:t> Med </a:t>
            </a:r>
            <a:r>
              <a:rPr lang="en-US" sz="1200" i="1" kern="1200" baseline="0" dirty="0" err="1" smtClean="0">
                <a:solidFill>
                  <a:schemeClr val="tx1"/>
                </a:solidFill>
                <a:latin typeface="+mn-lt"/>
                <a:ea typeface="+mn-ea"/>
                <a:cs typeface="+mn-cs"/>
              </a:rPr>
              <a:t>Sci</a:t>
            </a:r>
            <a:r>
              <a:rPr lang="en-US" sz="1200" i="1" kern="1200" baseline="0" dirty="0" smtClean="0">
                <a:solidFill>
                  <a:schemeClr val="tx1"/>
                </a:solidFill>
                <a:latin typeface="+mn-lt"/>
                <a:ea typeface="+mn-ea"/>
                <a:cs typeface="+mn-cs"/>
              </a:rPr>
              <a:t> 61: 534–540,</a:t>
            </a:r>
          </a:p>
          <a:p>
            <a:r>
              <a:rPr lang="en-US" sz="1200" kern="1200" baseline="0" dirty="0" smtClean="0">
                <a:solidFill>
                  <a:schemeClr val="tx1"/>
                </a:solidFill>
                <a:latin typeface="+mn-lt"/>
                <a:ea typeface="+mn-ea"/>
                <a:cs typeface="+mn-cs"/>
              </a:rPr>
              <a:t>2006.</a:t>
            </a:r>
          </a:p>
          <a:p>
            <a:r>
              <a:rPr lang="it-IT" sz="1200" kern="1200" baseline="0" dirty="0" smtClean="0">
                <a:solidFill>
                  <a:schemeClr val="tx1"/>
                </a:solidFill>
                <a:latin typeface="+mn-lt"/>
                <a:ea typeface="+mn-ea"/>
                <a:cs typeface="+mn-cs"/>
              </a:rPr>
              <a:t>40. </a:t>
            </a:r>
            <a:r>
              <a:rPr lang="it-IT" sz="1200" b="1" kern="1200" baseline="0" dirty="0" smtClean="0">
                <a:solidFill>
                  <a:schemeClr val="tx1"/>
                </a:solidFill>
                <a:latin typeface="+mn-lt"/>
                <a:ea typeface="+mn-ea"/>
                <a:cs typeface="+mn-cs"/>
              </a:rPr>
              <a:t>Mingatto FE, Santos AC, Uyemura SA, Jordani MC, Curti C. In vitro</a:t>
            </a:r>
          </a:p>
          <a:p>
            <a:r>
              <a:rPr lang="en-US" sz="1200" kern="1200" baseline="0" dirty="0" smtClean="0">
                <a:solidFill>
                  <a:schemeClr val="tx1"/>
                </a:solidFill>
                <a:latin typeface="+mn-lt"/>
                <a:ea typeface="+mn-ea"/>
                <a:cs typeface="+mn-cs"/>
              </a:rPr>
              <a:t>interaction of </a:t>
            </a:r>
            <a:r>
              <a:rPr lang="en-US" sz="1200" kern="1200" baseline="0" dirty="0" err="1" smtClean="0">
                <a:solidFill>
                  <a:schemeClr val="tx1"/>
                </a:solidFill>
                <a:latin typeface="+mn-lt"/>
                <a:ea typeface="+mn-ea"/>
                <a:cs typeface="+mn-cs"/>
              </a:rPr>
              <a:t>nonsteroidal</a:t>
            </a:r>
            <a:r>
              <a:rPr lang="en-US" sz="1200" kern="1200" baseline="0" dirty="0" smtClean="0">
                <a:solidFill>
                  <a:schemeClr val="tx1"/>
                </a:solidFill>
                <a:latin typeface="+mn-lt"/>
                <a:ea typeface="+mn-ea"/>
                <a:cs typeface="+mn-cs"/>
              </a:rPr>
              <a:t> anti-inflammatory drugs on oxidative </a:t>
            </a:r>
            <a:r>
              <a:rPr lang="en-US" sz="1200" kern="1200" baseline="0" dirty="0" err="1" smtClean="0">
                <a:solidFill>
                  <a:schemeClr val="tx1"/>
                </a:solidFill>
                <a:latin typeface="+mn-lt"/>
                <a:ea typeface="+mn-ea"/>
                <a:cs typeface="+mn-cs"/>
              </a:rPr>
              <a:t>phosphorylation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 rat kidney mitochondria: respiration and ATP synthesis.</a:t>
            </a:r>
          </a:p>
          <a:p>
            <a:r>
              <a:rPr lang="de-DE" sz="1200" i="1" kern="1200" baseline="0" dirty="0" smtClean="0">
                <a:solidFill>
                  <a:schemeClr val="tx1"/>
                </a:solidFill>
                <a:latin typeface="+mn-lt"/>
                <a:ea typeface="+mn-ea"/>
                <a:cs typeface="+mn-cs"/>
              </a:rPr>
              <a:t>Arch Biochem Biophys 334: 303–308, 1996.</a:t>
            </a:r>
          </a:p>
          <a:p>
            <a:r>
              <a:rPr lang="en-US" sz="1200" kern="1200" baseline="0" dirty="0" smtClean="0">
                <a:solidFill>
                  <a:schemeClr val="tx1"/>
                </a:solidFill>
                <a:latin typeface="+mn-lt"/>
                <a:ea typeface="+mn-ea"/>
                <a:cs typeface="+mn-cs"/>
              </a:rPr>
              <a:t>41. </a:t>
            </a:r>
            <a:r>
              <a:rPr lang="en-US" sz="1200" b="1" kern="1200" baseline="0" dirty="0" smtClean="0">
                <a:solidFill>
                  <a:schemeClr val="tx1"/>
                </a:solidFill>
                <a:latin typeface="+mn-lt"/>
                <a:ea typeface="+mn-ea"/>
                <a:cs typeface="+mn-cs"/>
              </a:rPr>
              <a:t>Miura S, Kai Y, Kamei Y, Ezaki O. </a:t>
            </a:r>
            <a:r>
              <a:rPr lang="en-US" sz="1200" b="1" kern="1200" baseline="0" dirty="0" err="1" smtClean="0">
                <a:solidFill>
                  <a:schemeClr val="tx1"/>
                </a:solidFill>
                <a:latin typeface="+mn-lt"/>
                <a:ea typeface="+mn-ea"/>
                <a:cs typeface="+mn-cs"/>
              </a:rPr>
              <a:t>Isoform</a:t>
            </a:r>
            <a:r>
              <a:rPr lang="en-US" sz="1200" b="1" kern="1200" baseline="0" dirty="0" smtClean="0">
                <a:solidFill>
                  <a:schemeClr val="tx1"/>
                </a:solidFill>
                <a:latin typeface="+mn-lt"/>
                <a:ea typeface="+mn-ea"/>
                <a:cs typeface="+mn-cs"/>
              </a:rPr>
              <a:t>-specific increases in </a:t>
            </a:r>
            <a:r>
              <a:rPr lang="en-US" sz="1200" b="1" kern="1200" baseline="0" dirty="0" err="1" smtClean="0">
                <a:solidFill>
                  <a:schemeClr val="tx1"/>
                </a:solidFill>
                <a:latin typeface="+mn-lt"/>
                <a:ea typeface="+mn-ea"/>
                <a:cs typeface="+mn-cs"/>
              </a:rPr>
              <a:t>murine</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skeletal muscle </a:t>
            </a:r>
            <a:r>
              <a:rPr lang="en-US" sz="1200" kern="1200" baseline="0" dirty="0" err="1" smtClean="0">
                <a:solidFill>
                  <a:schemeClr val="tx1"/>
                </a:solidFill>
                <a:latin typeface="+mn-lt"/>
                <a:ea typeface="+mn-ea"/>
                <a:cs typeface="+mn-cs"/>
              </a:rPr>
              <a:t>peroxisome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proliferator</a:t>
            </a:r>
            <a:r>
              <a:rPr lang="en-US" sz="1200" kern="1200" baseline="0" dirty="0" smtClean="0">
                <a:solidFill>
                  <a:schemeClr val="tx1"/>
                </a:solidFill>
                <a:latin typeface="+mn-lt"/>
                <a:ea typeface="+mn-ea"/>
                <a:cs typeface="+mn-cs"/>
              </a:rPr>
              <a:t>-activated receptor- </a:t>
            </a:r>
            <a:r>
              <a:rPr lang="en-US" sz="1200" kern="1200" baseline="0" dirty="0" err="1" smtClean="0">
                <a:solidFill>
                  <a:schemeClr val="tx1"/>
                </a:solidFill>
                <a:latin typeface="+mn-lt"/>
                <a:ea typeface="+mn-ea"/>
                <a:cs typeface="+mn-cs"/>
              </a:rPr>
              <a:t>coactivator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1 (PGC-1) mRNA in response to 2-adrenergic receptor activation</a:t>
            </a:r>
          </a:p>
          <a:p>
            <a:r>
              <a:rPr lang="en-US" sz="1200" kern="1200" baseline="0" dirty="0" smtClean="0">
                <a:solidFill>
                  <a:schemeClr val="tx1"/>
                </a:solidFill>
                <a:latin typeface="+mn-lt"/>
                <a:ea typeface="+mn-ea"/>
                <a:cs typeface="+mn-cs"/>
              </a:rPr>
              <a:t>and exercise. </a:t>
            </a:r>
            <a:r>
              <a:rPr lang="en-US" sz="1200" i="1" kern="1200" baseline="0" dirty="0" smtClean="0">
                <a:solidFill>
                  <a:schemeClr val="tx1"/>
                </a:solidFill>
                <a:latin typeface="+mn-lt"/>
                <a:ea typeface="+mn-ea"/>
                <a:cs typeface="+mn-cs"/>
              </a:rPr>
              <a:t>Endocrinology 149: 4527–4533, 2008.</a:t>
            </a:r>
          </a:p>
          <a:p>
            <a:r>
              <a:rPr lang="en-US" sz="1200" kern="1200" baseline="0" dirty="0" smtClean="0">
                <a:solidFill>
                  <a:schemeClr val="tx1"/>
                </a:solidFill>
                <a:latin typeface="+mn-lt"/>
                <a:ea typeface="+mn-ea"/>
                <a:cs typeface="+mn-cs"/>
              </a:rPr>
              <a:t>42. </a:t>
            </a:r>
            <a:r>
              <a:rPr lang="en-US" sz="1200" b="1" kern="1200" baseline="0" dirty="0" smtClean="0">
                <a:solidFill>
                  <a:schemeClr val="tx1"/>
                </a:solidFill>
                <a:latin typeface="+mn-lt"/>
                <a:ea typeface="+mn-ea"/>
                <a:cs typeface="+mn-cs"/>
              </a:rPr>
              <a:t>Miura S, </a:t>
            </a:r>
            <a:r>
              <a:rPr lang="en-US" sz="1200" b="1" kern="1200" baseline="0" dirty="0" err="1" smtClean="0">
                <a:solidFill>
                  <a:schemeClr val="tx1"/>
                </a:solidFill>
                <a:latin typeface="+mn-lt"/>
                <a:ea typeface="+mn-ea"/>
                <a:cs typeface="+mn-cs"/>
              </a:rPr>
              <a:t>Kawanaka</a:t>
            </a:r>
            <a:r>
              <a:rPr lang="en-US" sz="1200" b="1" kern="1200" baseline="0" dirty="0" smtClean="0">
                <a:solidFill>
                  <a:schemeClr val="tx1"/>
                </a:solidFill>
                <a:latin typeface="+mn-lt"/>
                <a:ea typeface="+mn-ea"/>
                <a:cs typeface="+mn-cs"/>
              </a:rPr>
              <a:t> K, Kai Y, Tamura M, </a:t>
            </a:r>
            <a:r>
              <a:rPr lang="en-US" sz="1200" b="1" kern="1200" baseline="0" dirty="0" err="1" smtClean="0">
                <a:solidFill>
                  <a:schemeClr val="tx1"/>
                </a:solidFill>
                <a:latin typeface="+mn-lt"/>
                <a:ea typeface="+mn-ea"/>
                <a:cs typeface="+mn-cs"/>
              </a:rPr>
              <a:t>Goto</a:t>
            </a:r>
            <a:r>
              <a:rPr lang="en-US" sz="1200" b="1" kern="1200" baseline="0" dirty="0" smtClean="0">
                <a:solidFill>
                  <a:schemeClr val="tx1"/>
                </a:solidFill>
                <a:latin typeface="+mn-lt"/>
                <a:ea typeface="+mn-ea"/>
                <a:cs typeface="+mn-cs"/>
              </a:rPr>
              <a:t> M, </a:t>
            </a:r>
            <a:r>
              <a:rPr lang="en-US" sz="1200" b="1" kern="1200" baseline="0" dirty="0" err="1" smtClean="0">
                <a:solidFill>
                  <a:schemeClr val="tx1"/>
                </a:solidFill>
                <a:latin typeface="+mn-lt"/>
                <a:ea typeface="+mn-ea"/>
                <a:cs typeface="+mn-cs"/>
              </a:rPr>
              <a:t>Shiuchi</a:t>
            </a:r>
            <a:r>
              <a:rPr lang="en-US" sz="1200" b="1" kern="1200" baseline="0" dirty="0" smtClean="0">
                <a:solidFill>
                  <a:schemeClr val="tx1"/>
                </a:solidFill>
                <a:latin typeface="+mn-lt"/>
                <a:ea typeface="+mn-ea"/>
                <a:cs typeface="+mn-cs"/>
              </a:rPr>
              <a:t> T,</a:t>
            </a:r>
          </a:p>
          <a:p>
            <a:r>
              <a:rPr lang="en-US" sz="1200" b="1" kern="1200" baseline="0" dirty="0" err="1" smtClean="0">
                <a:solidFill>
                  <a:schemeClr val="tx1"/>
                </a:solidFill>
                <a:latin typeface="+mn-lt"/>
                <a:ea typeface="+mn-ea"/>
                <a:cs typeface="+mn-cs"/>
              </a:rPr>
              <a:t>Minokoshi</a:t>
            </a:r>
            <a:r>
              <a:rPr lang="en-US" sz="1200" b="1" kern="1200" baseline="0" dirty="0" smtClean="0">
                <a:solidFill>
                  <a:schemeClr val="tx1"/>
                </a:solidFill>
                <a:latin typeface="+mn-lt"/>
                <a:ea typeface="+mn-ea"/>
                <a:cs typeface="+mn-cs"/>
              </a:rPr>
              <a:t> Y, Ezaki O. An increase in </a:t>
            </a:r>
            <a:r>
              <a:rPr lang="en-US" sz="1200" b="1" kern="1200" baseline="0" dirty="0" err="1" smtClean="0">
                <a:solidFill>
                  <a:schemeClr val="tx1"/>
                </a:solidFill>
                <a:latin typeface="+mn-lt"/>
                <a:ea typeface="+mn-ea"/>
                <a:cs typeface="+mn-cs"/>
              </a:rPr>
              <a:t>murine</a:t>
            </a:r>
            <a:r>
              <a:rPr lang="en-US" sz="1200" b="1" kern="1200" baseline="0" dirty="0" smtClean="0">
                <a:solidFill>
                  <a:schemeClr val="tx1"/>
                </a:solidFill>
                <a:latin typeface="+mn-lt"/>
                <a:ea typeface="+mn-ea"/>
                <a:cs typeface="+mn-cs"/>
              </a:rPr>
              <a:t> skeletal muscle </a:t>
            </a:r>
            <a:r>
              <a:rPr lang="en-US" sz="1200" b="1" kern="1200" baseline="0" dirty="0" err="1" smtClean="0">
                <a:solidFill>
                  <a:schemeClr val="tx1"/>
                </a:solidFill>
                <a:latin typeface="+mn-lt"/>
                <a:ea typeface="+mn-ea"/>
                <a:cs typeface="+mn-cs"/>
              </a:rPr>
              <a:t>peroxisome</a:t>
            </a:r>
            <a:endParaRPr lang="en-US" sz="1200" b="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proliferator</a:t>
            </a:r>
            <a:r>
              <a:rPr lang="en-US" sz="1200" kern="1200" baseline="0" dirty="0" smtClean="0">
                <a:solidFill>
                  <a:schemeClr val="tx1"/>
                </a:solidFill>
                <a:latin typeface="+mn-lt"/>
                <a:ea typeface="+mn-ea"/>
                <a:cs typeface="+mn-cs"/>
              </a:rPr>
              <a:t>-activated receptor-gamma coactivator-1alpha (PGC-</a:t>
            </a:r>
          </a:p>
          <a:p>
            <a:r>
              <a:rPr lang="en-US" sz="1200" kern="1200" baseline="0" dirty="0" smtClean="0">
                <a:solidFill>
                  <a:schemeClr val="tx1"/>
                </a:solidFill>
                <a:latin typeface="+mn-lt"/>
                <a:ea typeface="+mn-ea"/>
                <a:cs typeface="+mn-cs"/>
              </a:rPr>
              <a:t>1alpha) mRNA in response to exercise is mediated by beta-adrenergic</a:t>
            </a:r>
          </a:p>
          <a:p>
            <a:r>
              <a:rPr lang="en-US" sz="1200" kern="1200" baseline="0" dirty="0" smtClean="0">
                <a:solidFill>
                  <a:schemeClr val="tx1"/>
                </a:solidFill>
                <a:latin typeface="+mn-lt"/>
                <a:ea typeface="+mn-ea"/>
                <a:cs typeface="+mn-cs"/>
              </a:rPr>
              <a:t>receptor activation. </a:t>
            </a:r>
            <a:r>
              <a:rPr lang="en-US" sz="1200" i="1" kern="1200" baseline="0" dirty="0" smtClean="0">
                <a:solidFill>
                  <a:schemeClr val="tx1"/>
                </a:solidFill>
                <a:latin typeface="+mn-lt"/>
                <a:ea typeface="+mn-ea"/>
                <a:cs typeface="+mn-cs"/>
              </a:rPr>
              <a:t>Endocrinology 148: 3441–3448, 2007.</a:t>
            </a:r>
          </a:p>
          <a:p>
            <a:r>
              <a:rPr lang="en-US" sz="1200" kern="1200" baseline="0" dirty="0" smtClean="0">
                <a:solidFill>
                  <a:schemeClr val="tx1"/>
                </a:solidFill>
                <a:latin typeface="+mn-lt"/>
                <a:ea typeface="+mn-ea"/>
                <a:cs typeface="+mn-cs"/>
              </a:rPr>
              <a:t>43. </a:t>
            </a:r>
            <a:r>
              <a:rPr lang="en-US" sz="1200" b="1" kern="1200" baseline="0" dirty="0" err="1" smtClean="0">
                <a:solidFill>
                  <a:schemeClr val="tx1"/>
                </a:solidFill>
                <a:latin typeface="+mn-lt"/>
                <a:ea typeface="+mn-ea"/>
                <a:cs typeface="+mn-cs"/>
              </a:rPr>
              <a:t>Nulton-Persson</a:t>
            </a:r>
            <a:r>
              <a:rPr lang="en-US" sz="1200" b="1" kern="1200" baseline="0" dirty="0" smtClean="0">
                <a:solidFill>
                  <a:schemeClr val="tx1"/>
                </a:solidFill>
                <a:latin typeface="+mn-lt"/>
                <a:ea typeface="+mn-ea"/>
                <a:cs typeface="+mn-cs"/>
              </a:rPr>
              <a:t> AC, </a:t>
            </a:r>
            <a:r>
              <a:rPr lang="en-US" sz="1200" b="1" kern="1200" baseline="0" dirty="0" err="1" smtClean="0">
                <a:solidFill>
                  <a:schemeClr val="tx1"/>
                </a:solidFill>
                <a:latin typeface="+mn-lt"/>
                <a:ea typeface="+mn-ea"/>
                <a:cs typeface="+mn-cs"/>
              </a:rPr>
              <a:t>Szweda</a:t>
            </a:r>
            <a:r>
              <a:rPr lang="en-US" sz="1200" b="1" kern="1200" baseline="0" dirty="0" smtClean="0">
                <a:solidFill>
                  <a:schemeClr val="tx1"/>
                </a:solidFill>
                <a:latin typeface="+mn-lt"/>
                <a:ea typeface="+mn-ea"/>
                <a:cs typeface="+mn-cs"/>
              </a:rPr>
              <a:t> LI, </a:t>
            </a:r>
            <a:r>
              <a:rPr lang="en-US" sz="1200" b="1" kern="1200" baseline="0" dirty="0" err="1" smtClean="0">
                <a:solidFill>
                  <a:schemeClr val="tx1"/>
                </a:solidFill>
                <a:latin typeface="+mn-lt"/>
                <a:ea typeface="+mn-ea"/>
                <a:cs typeface="+mn-cs"/>
              </a:rPr>
              <a:t>Sadek</a:t>
            </a:r>
            <a:r>
              <a:rPr lang="en-US" sz="1200" b="1" kern="1200" baseline="0" dirty="0" smtClean="0">
                <a:solidFill>
                  <a:schemeClr val="tx1"/>
                </a:solidFill>
                <a:latin typeface="+mn-lt"/>
                <a:ea typeface="+mn-ea"/>
                <a:cs typeface="+mn-cs"/>
              </a:rPr>
              <a:t> HA. Inhibition of cardiac mitochondrial</a:t>
            </a:r>
          </a:p>
          <a:p>
            <a:r>
              <a:rPr lang="en-US" sz="1200" kern="1200" baseline="0" dirty="0" smtClean="0">
                <a:solidFill>
                  <a:schemeClr val="tx1"/>
                </a:solidFill>
                <a:latin typeface="+mn-lt"/>
                <a:ea typeface="+mn-ea"/>
                <a:cs typeface="+mn-cs"/>
              </a:rPr>
              <a:t>respiration by salicylic acid and acetylsalicylate.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Cardiovasc</a:t>
            </a:r>
            <a:endParaRPr lang="en-US" sz="1200" i="1" kern="1200" baseline="0" dirty="0" smtClean="0">
              <a:solidFill>
                <a:schemeClr val="tx1"/>
              </a:solidFill>
              <a:latin typeface="+mn-lt"/>
              <a:ea typeface="+mn-ea"/>
              <a:cs typeface="+mn-cs"/>
            </a:endParaRPr>
          </a:p>
          <a:p>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44: 591–595, 2004.</a:t>
            </a:r>
          </a:p>
          <a:p>
            <a:r>
              <a:rPr lang="en-US" sz="1200" kern="1200" baseline="0" dirty="0" smtClean="0">
                <a:solidFill>
                  <a:schemeClr val="tx1"/>
                </a:solidFill>
                <a:latin typeface="+mn-lt"/>
                <a:ea typeface="+mn-ea"/>
                <a:cs typeface="+mn-cs"/>
              </a:rPr>
              <a:t>44. </a:t>
            </a:r>
            <a:r>
              <a:rPr lang="en-US" sz="1200" b="1" kern="1200" baseline="0" dirty="0" smtClean="0">
                <a:solidFill>
                  <a:schemeClr val="tx1"/>
                </a:solidFill>
                <a:latin typeface="+mn-lt"/>
                <a:ea typeface="+mn-ea"/>
                <a:cs typeface="+mn-cs"/>
              </a:rPr>
              <a:t>Olson RE, </a:t>
            </a:r>
            <a:r>
              <a:rPr lang="en-US" sz="1200" b="1" kern="1200" baseline="0" dirty="0" err="1" smtClean="0">
                <a:solidFill>
                  <a:schemeClr val="tx1"/>
                </a:solidFill>
                <a:latin typeface="+mn-lt"/>
                <a:ea typeface="+mn-ea"/>
                <a:cs typeface="+mn-cs"/>
              </a:rPr>
              <a:t>Rudney</a:t>
            </a:r>
            <a:r>
              <a:rPr lang="en-US" sz="1200" b="1" kern="1200" baseline="0" dirty="0" smtClean="0">
                <a:solidFill>
                  <a:schemeClr val="tx1"/>
                </a:solidFill>
                <a:latin typeface="+mn-lt"/>
                <a:ea typeface="+mn-ea"/>
                <a:cs typeface="+mn-cs"/>
              </a:rPr>
              <a:t> H. Biosynthesis of </a:t>
            </a:r>
            <a:r>
              <a:rPr lang="en-US" sz="1200" b="1" kern="1200" baseline="0" dirty="0" err="1" smtClean="0">
                <a:solidFill>
                  <a:schemeClr val="tx1"/>
                </a:solidFill>
                <a:latin typeface="+mn-lt"/>
                <a:ea typeface="+mn-ea"/>
                <a:cs typeface="+mn-cs"/>
              </a:rPr>
              <a:t>ubiquinone</a:t>
            </a:r>
            <a:r>
              <a:rPr lang="en-US" sz="1200" b="1" kern="1200" baseline="0" dirty="0" smtClean="0">
                <a:solidFill>
                  <a:schemeClr val="tx1"/>
                </a:solidFill>
                <a:latin typeface="+mn-lt"/>
                <a:ea typeface="+mn-ea"/>
                <a:cs typeface="+mn-cs"/>
              </a:rPr>
              <a:t>. </a:t>
            </a:r>
            <a:r>
              <a:rPr lang="en-US" sz="1200" b="1" i="1" kern="1200" baseline="0" dirty="0" err="1" smtClean="0">
                <a:solidFill>
                  <a:schemeClr val="tx1"/>
                </a:solidFill>
                <a:latin typeface="+mn-lt"/>
                <a:ea typeface="+mn-ea"/>
                <a:cs typeface="+mn-cs"/>
              </a:rPr>
              <a:t>Vitam</a:t>
            </a:r>
            <a:r>
              <a:rPr lang="en-US" sz="1200" b="1" i="1" kern="1200" baseline="0" dirty="0" smtClean="0">
                <a:solidFill>
                  <a:schemeClr val="tx1"/>
                </a:solidFill>
                <a:latin typeface="+mn-lt"/>
                <a:ea typeface="+mn-ea"/>
                <a:cs typeface="+mn-cs"/>
              </a:rPr>
              <a:t> </a:t>
            </a:r>
            <a:r>
              <a:rPr lang="en-US" sz="1200" b="1" i="1" kern="1200" baseline="0" dirty="0" err="1" smtClean="0">
                <a:solidFill>
                  <a:schemeClr val="tx1"/>
                </a:solidFill>
                <a:latin typeface="+mn-lt"/>
                <a:ea typeface="+mn-ea"/>
                <a:cs typeface="+mn-cs"/>
              </a:rPr>
              <a:t>Horm</a:t>
            </a:r>
            <a:r>
              <a:rPr lang="en-US" sz="1200" b="1" i="1" kern="1200" baseline="0" dirty="0" smtClean="0">
                <a:solidFill>
                  <a:schemeClr val="tx1"/>
                </a:solidFill>
                <a:latin typeface="+mn-lt"/>
                <a:ea typeface="+mn-ea"/>
                <a:cs typeface="+mn-cs"/>
              </a:rPr>
              <a:t> 40:</a:t>
            </a:r>
          </a:p>
          <a:p>
            <a:r>
              <a:rPr lang="en-US" sz="1200" kern="1200" baseline="0" dirty="0" smtClean="0">
                <a:solidFill>
                  <a:schemeClr val="tx1"/>
                </a:solidFill>
                <a:latin typeface="+mn-lt"/>
                <a:ea typeface="+mn-ea"/>
                <a:cs typeface="+mn-cs"/>
              </a:rPr>
              <a:t>1–43, 1983.</a:t>
            </a:r>
          </a:p>
          <a:p>
            <a:r>
              <a:rPr lang="nl-NL" sz="1200" kern="1200" baseline="0" dirty="0" smtClean="0">
                <a:solidFill>
                  <a:schemeClr val="tx1"/>
                </a:solidFill>
                <a:latin typeface="+mn-lt"/>
                <a:ea typeface="+mn-ea"/>
                <a:cs typeface="+mn-cs"/>
              </a:rPr>
              <a:t>45. </a:t>
            </a:r>
            <a:r>
              <a:rPr lang="nl-NL" sz="1200" b="1" kern="1200" baseline="0" dirty="0" smtClean="0">
                <a:solidFill>
                  <a:schemeClr val="tx1"/>
                </a:solidFill>
                <a:latin typeface="+mn-lt"/>
                <a:ea typeface="+mn-ea"/>
                <a:cs typeface="+mn-cs"/>
              </a:rPr>
              <a:t>Paiva H, Thelen KM, Van Coster R, Smet J, De Paepe B, Mattila KM,</a:t>
            </a:r>
          </a:p>
          <a:p>
            <a:r>
              <a:rPr lang="en-US" sz="1200" b="1" kern="1200" baseline="0" dirty="0" err="1" smtClean="0">
                <a:solidFill>
                  <a:schemeClr val="tx1"/>
                </a:solidFill>
                <a:latin typeface="+mn-lt"/>
                <a:ea typeface="+mn-ea"/>
                <a:cs typeface="+mn-cs"/>
              </a:rPr>
              <a:t>Laakso</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Lehtimaki</a:t>
            </a:r>
            <a:r>
              <a:rPr lang="en-US" sz="1200" b="1" kern="1200" baseline="0" dirty="0" smtClean="0">
                <a:solidFill>
                  <a:schemeClr val="tx1"/>
                </a:solidFill>
                <a:latin typeface="+mn-lt"/>
                <a:ea typeface="+mn-ea"/>
                <a:cs typeface="+mn-cs"/>
              </a:rPr>
              <a:t> T, von Bergmann K, </a:t>
            </a:r>
            <a:r>
              <a:rPr lang="en-US" sz="1200" b="1" kern="1200" baseline="0" dirty="0" err="1" smtClean="0">
                <a:solidFill>
                  <a:schemeClr val="tx1"/>
                </a:solidFill>
                <a:latin typeface="+mn-lt"/>
                <a:ea typeface="+mn-ea"/>
                <a:cs typeface="+mn-cs"/>
              </a:rPr>
              <a:t>Lutjohann</a:t>
            </a:r>
            <a:r>
              <a:rPr lang="en-US" sz="1200" b="1" kern="1200" baseline="0" dirty="0" smtClean="0">
                <a:solidFill>
                  <a:schemeClr val="tx1"/>
                </a:solidFill>
                <a:latin typeface="+mn-lt"/>
                <a:ea typeface="+mn-ea"/>
                <a:cs typeface="+mn-cs"/>
              </a:rPr>
              <a:t> D, </a:t>
            </a:r>
            <a:r>
              <a:rPr lang="en-US" sz="1200" b="1" kern="1200" baseline="0" dirty="0" err="1" smtClean="0">
                <a:solidFill>
                  <a:schemeClr val="tx1"/>
                </a:solidFill>
                <a:latin typeface="+mn-lt"/>
                <a:ea typeface="+mn-ea"/>
                <a:cs typeface="+mn-cs"/>
              </a:rPr>
              <a:t>Laaksonen</a:t>
            </a:r>
            <a:r>
              <a:rPr lang="en-US" sz="1200" b="1" kern="1200" baseline="0" dirty="0" smtClean="0">
                <a:solidFill>
                  <a:schemeClr val="tx1"/>
                </a:solidFill>
                <a:latin typeface="+mn-lt"/>
                <a:ea typeface="+mn-ea"/>
                <a:cs typeface="+mn-cs"/>
              </a:rPr>
              <a:t> R.</a:t>
            </a:r>
          </a:p>
          <a:p>
            <a:r>
              <a:rPr lang="en-US" sz="1200" kern="1200" baseline="0" dirty="0" smtClean="0">
                <a:solidFill>
                  <a:schemeClr val="tx1"/>
                </a:solidFill>
                <a:latin typeface="+mn-lt"/>
                <a:ea typeface="+mn-ea"/>
                <a:cs typeface="+mn-cs"/>
              </a:rPr>
              <a:t>High-dose statins and skeletal muscle metabolism in humans: a randomized,</a:t>
            </a:r>
          </a:p>
          <a:p>
            <a:r>
              <a:rPr lang="en-US" sz="1200" kern="1200" baseline="0" dirty="0" smtClean="0">
                <a:solidFill>
                  <a:schemeClr val="tx1"/>
                </a:solidFill>
                <a:latin typeface="+mn-lt"/>
                <a:ea typeface="+mn-ea"/>
                <a:cs typeface="+mn-cs"/>
              </a:rPr>
              <a:t>controlled trial.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Ther</a:t>
            </a:r>
            <a:r>
              <a:rPr lang="en-US" sz="1200" i="1" kern="1200" baseline="0" dirty="0" smtClean="0">
                <a:solidFill>
                  <a:schemeClr val="tx1"/>
                </a:solidFill>
                <a:latin typeface="+mn-lt"/>
                <a:ea typeface="+mn-ea"/>
                <a:cs typeface="+mn-cs"/>
              </a:rPr>
              <a:t> 78: 60–68, 2005.</a:t>
            </a:r>
          </a:p>
          <a:p>
            <a:r>
              <a:rPr lang="en-US" sz="1200" kern="1200" baseline="0" dirty="0" smtClean="0">
                <a:solidFill>
                  <a:schemeClr val="tx1"/>
                </a:solidFill>
                <a:latin typeface="+mn-lt"/>
                <a:ea typeface="+mn-ea"/>
                <a:cs typeface="+mn-cs"/>
              </a:rPr>
              <a:t>46. </a:t>
            </a:r>
            <a:r>
              <a:rPr lang="en-US" sz="1200" b="1" kern="1200" baseline="0" dirty="0" smtClean="0">
                <a:solidFill>
                  <a:schemeClr val="tx1"/>
                </a:solidFill>
                <a:latin typeface="+mn-lt"/>
                <a:ea typeface="+mn-ea"/>
                <a:cs typeface="+mn-cs"/>
              </a:rPr>
              <a:t>Petersen KF, </a:t>
            </a:r>
            <a:r>
              <a:rPr lang="en-US" sz="1200" b="1" kern="1200" baseline="0" dirty="0" err="1" smtClean="0">
                <a:solidFill>
                  <a:schemeClr val="tx1"/>
                </a:solidFill>
                <a:latin typeface="+mn-lt"/>
                <a:ea typeface="+mn-ea"/>
                <a:cs typeface="+mn-cs"/>
              </a:rPr>
              <a:t>Dufour</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Befroy</a:t>
            </a:r>
            <a:r>
              <a:rPr lang="en-US" sz="1200" b="1" kern="1200" baseline="0" dirty="0" smtClean="0">
                <a:solidFill>
                  <a:schemeClr val="tx1"/>
                </a:solidFill>
                <a:latin typeface="+mn-lt"/>
                <a:ea typeface="+mn-ea"/>
                <a:cs typeface="+mn-cs"/>
              </a:rPr>
              <a:t> D, Garcia R, </a:t>
            </a:r>
            <a:r>
              <a:rPr lang="en-US" sz="1200" b="1" kern="1200" baseline="0" dirty="0" err="1" smtClean="0">
                <a:solidFill>
                  <a:schemeClr val="tx1"/>
                </a:solidFill>
                <a:latin typeface="+mn-lt"/>
                <a:ea typeface="+mn-ea"/>
                <a:cs typeface="+mn-cs"/>
              </a:rPr>
              <a:t>Shulman</a:t>
            </a:r>
            <a:r>
              <a:rPr lang="en-US" sz="1200" b="1" kern="1200" baseline="0" dirty="0" smtClean="0">
                <a:solidFill>
                  <a:schemeClr val="tx1"/>
                </a:solidFill>
                <a:latin typeface="+mn-lt"/>
                <a:ea typeface="+mn-ea"/>
                <a:cs typeface="+mn-cs"/>
              </a:rPr>
              <a:t> GI. Impaired</a:t>
            </a:r>
          </a:p>
          <a:p>
            <a:r>
              <a:rPr lang="en-US" sz="1200" kern="1200" baseline="0" dirty="0" smtClean="0">
                <a:solidFill>
                  <a:schemeClr val="tx1"/>
                </a:solidFill>
                <a:latin typeface="+mn-lt"/>
                <a:ea typeface="+mn-ea"/>
                <a:cs typeface="+mn-cs"/>
              </a:rPr>
              <a:t>mitochondrial activity in the insulin-resistant offspring of patients with</a:t>
            </a:r>
          </a:p>
          <a:p>
            <a:r>
              <a:rPr lang="en-US" sz="1200" kern="1200" baseline="0" dirty="0" smtClean="0">
                <a:solidFill>
                  <a:schemeClr val="tx1"/>
                </a:solidFill>
                <a:latin typeface="+mn-lt"/>
                <a:ea typeface="+mn-ea"/>
                <a:cs typeface="+mn-cs"/>
              </a:rPr>
              <a:t>type 2 diabetes. </a:t>
            </a:r>
            <a:r>
              <a:rPr lang="en-US" sz="1200" i="1" kern="1200" baseline="0" dirty="0" smtClean="0">
                <a:solidFill>
                  <a:schemeClr val="tx1"/>
                </a:solidFill>
                <a:latin typeface="+mn-lt"/>
                <a:ea typeface="+mn-ea"/>
                <a:cs typeface="+mn-cs"/>
              </a:rPr>
              <a:t>N </a:t>
            </a:r>
            <a:r>
              <a:rPr lang="en-US" sz="1200" i="1" kern="1200" baseline="0" dirty="0" err="1" smtClean="0">
                <a:solidFill>
                  <a:schemeClr val="tx1"/>
                </a:solidFill>
                <a:latin typeface="+mn-lt"/>
                <a:ea typeface="+mn-ea"/>
                <a:cs typeface="+mn-cs"/>
              </a:rPr>
              <a:t>Engl</a:t>
            </a:r>
            <a:r>
              <a:rPr lang="en-US" sz="1200" i="1" kern="1200" baseline="0" dirty="0" smtClean="0">
                <a:solidFill>
                  <a:schemeClr val="tx1"/>
                </a:solidFill>
                <a:latin typeface="+mn-lt"/>
                <a:ea typeface="+mn-ea"/>
                <a:cs typeface="+mn-cs"/>
              </a:rPr>
              <a:t> J Med 350: 664–671, 2004.</a:t>
            </a:r>
          </a:p>
          <a:p>
            <a:r>
              <a:rPr lang="en-US" sz="1200" kern="1200" baseline="0" dirty="0" smtClean="0">
                <a:solidFill>
                  <a:schemeClr val="tx1"/>
                </a:solidFill>
                <a:latin typeface="+mn-lt"/>
                <a:ea typeface="+mn-ea"/>
                <a:cs typeface="+mn-cs"/>
              </a:rPr>
              <a:t>47. </a:t>
            </a:r>
            <a:r>
              <a:rPr lang="en-US" sz="1200" b="1" kern="1200" baseline="0" dirty="0" smtClean="0">
                <a:solidFill>
                  <a:schemeClr val="tx1"/>
                </a:solidFill>
                <a:latin typeface="+mn-lt"/>
                <a:ea typeface="+mn-ea"/>
                <a:cs typeface="+mn-cs"/>
              </a:rPr>
              <a:t>Phillips PS, Haas RH, </a:t>
            </a:r>
            <a:r>
              <a:rPr lang="en-US" sz="1200" b="1" kern="1200" baseline="0" dirty="0" err="1" smtClean="0">
                <a:solidFill>
                  <a:schemeClr val="tx1"/>
                </a:solidFill>
                <a:latin typeface="+mn-lt"/>
                <a:ea typeface="+mn-ea"/>
                <a:cs typeface="+mn-cs"/>
              </a:rPr>
              <a:t>Bannykh</a:t>
            </a:r>
            <a:r>
              <a:rPr lang="en-US" sz="1200" b="1" kern="1200" baseline="0" dirty="0" smtClean="0">
                <a:solidFill>
                  <a:schemeClr val="tx1"/>
                </a:solidFill>
                <a:latin typeface="+mn-lt"/>
                <a:ea typeface="+mn-ea"/>
                <a:cs typeface="+mn-cs"/>
              </a:rPr>
              <a:t> S, Hathaway S, Gray NL, Kimura BJ,</a:t>
            </a:r>
          </a:p>
          <a:p>
            <a:r>
              <a:rPr lang="en-US" sz="1200" b="1" kern="1200" baseline="0" dirty="0" err="1" smtClean="0">
                <a:solidFill>
                  <a:schemeClr val="tx1"/>
                </a:solidFill>
                <a:latin typeface="+mn-lt"/>
                <a:ea typeface="+mn-ea"/>
                <a:cs typeface="+mn-cs"/>
              </a:rPr>
              <a:t>Vladutiu</a:t>
            </a:r>
            <a:r>
              <a:rPr lang="en-US" sz="1200" b="1" kern="1200" baseline="0" dirty="0" smtClean="0">
                <a:solidFill>
                  <a:schemeClr val="tx1"/>
                </a:solidFill>
                <a:latin typeface="+mn-lt"/>
                <a:ea typeface="+mn-ea"/>
                <a:cs typeface="+mn-cs"/>
              </a:rPr>
              <a:t> GD, England JD. </a:t>
            </a:r>
            <a:r>
              <a:rPr lang="en-US" sz="1200" b="1" kern="1200" baseline="0" dirty="0" err="1" smtClean="0">
                <a:solidFill>
                  <a:schemeClr val="tx1"/>
                </a:solidFill>
                <a:latin typeface="+mn-lt"/>
                <a:ea typeface="+mn-ea"/>
                <a:cs typeface="+mn-cs"/>
              </a:rPr>
              <a:t>Statin</a:t>
            </a:r>
            <a:r>
              <a:rPr lang="en-US" sz="1200" b="1" kern="1200" baseline="0" dirty="0" smtClean="0">
                <a:solidFill>
                  <a:schemeClr val="tx1"/>
                </a:solidFill>
                <a:latin typeface="+mn-lt"/>
                <a:ea typeface="+mn-ea"/>
                <a:cs typeface="+mn-cs"/>
              </a:rPr>
              <a:t>-associated </a:t>
            </a:r>
            <a:r>
              <a:rPr lang="en-US" sz="1200" b="1" kern="1200" baseline="0" dirty="0" err="1" smtClean="0">
                <a:solidFill>
                  <a:schemeClr val="tx1"/>
                </a:solidFill>
                <a:latin typeface="+mn-lt"/>
                <a:ea typeface="+mn-ea"/>
                <a:cs typeface="+mn-cs"/>
              </a:rPr>
              <a:t>myopathy</a:t>
            </a:r>
            <a:r>
              <a:rPr lang="en-US" sz="1200" b="1" kern="1200" baseline="0" dirty="0" smtClean="0">
                <a:solidFill>
                  <a:schemeClr val="tx1"/>
                </a:solidFill>
                <a:latin typeface="+mn-lt"/>
                <a:ea typeface="+mn-ea"/>
                <a:cs typeface="+mn-cs"/>
              </a:rPr>
              <a:t> with normal</a:t>
            </a:r>
          </a:p>
          <a:p>
            <a:r>
              <a:rPr lang="en-US" sz="1200" kern="1200" baseline="0" dirty="0" err="1" smtClean="0">
                <a:solidFill>
                  <a:schemeClr val="tx1"/>
                </a:solidFill>
                <a:latin typeface="+mn-lt"/>
                <a:ea typeface="+mn-ea"/>
                <a:cs typeface="+mn-cs"/>
              </a:rPr>
              <a:t>creatine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kinase</a:t>
            </a:r>
            <a:r>
              <a:rPr lang="en-US" sz="1200" kern="1200" baseline="0" dirty="0" smtClean="0">
                <a:solidFill>
                  <a:schemeClr val="tx1"/>
                </a:solidFill>
                <a:latin typeface="+mn-lt"/>
                <a:ea typeface="+mn-ea"/>
                <a:cs typeface="+mn-cs"/>
              </a:rPr>
              <a:t> levels. </a:t>
            </a:r>
            <a:r>
              <a:rPr lang="en-US" sz="1200" i="1" kern="1200" baseline="0" dirty="0" smtClean="0">
                <a:solidFill>
                  <a:schemeClr val="tx1"/>
                </a:solidFill>
                <a:latin typeface="+mn-lt"/>
                <a:ea typeface="+mn-ea"/>
                <a:cs typeface="+mn-cs"/>
              </a:rPr>
              <a:t>Ann Intern Med 137: 581–585, 2002.</a:t>
            </a:r>
          </a:p>
          <a:p>
            <a:r>
              <a:rPr lang="en-US" sz="1200" kern="1200" baseline="0" dirty="0" smtClean="0">
                <a:solidFill>
                  <a:schemeClr val="tx1"/>
                </a:solidFill>
                <a:latin typeface="+mn-lt"/>
                <a:ea typeface="+mn-ea"/>
                <a:cs typeface="+mn-cs"/>
              </a:rPr>
              <a:t>48. </a:t>
            </a:r>
            <a:r>
              <a:rPr lang="en-US" sz="1200" b="1" kern="1200" baseline="0" dirty="0" err="1" smtClean="0">
                <a:solidFill>
                  <a:schemeClr val="tx1"/>
                </a:solidFill>
                <a:latin typeface="+mn-lt"/>
                <a:ea typeface="+mn-ea"/>
                <a:cs typeface="+mn-cs"/>
              </a:rPr>
              <a:t>Pilegaard</a:t>
            </a:r>
            <a:r>
              <a:rPr lang="en-US" sz="1200" b="1" kern="1200" baseline="0" dirty="0" smtClean="0">
                <a:solidFill>
                  <a:schemeClr val="tx1"/>
                </a:solidFill>
                <a:latin typeface="+mn-lt"/>
                <a:ea typeface="+mn-ea"/>
                <a:cs typeface="+mn-cs"/>
              </a:rPr>
              <a:t> H, </a:t>
            </a:r>
            <a:r>
              <a:rPr lang="en-US" sz="1200" b="1" kern="1200" baseline="0" dirty="0" err="1" smtClean="0">
                <a:solidFill>
                  <a:schemeClr val="tx1"/>
                </a:solidFill>
                <a:latin typeface="+mn-lt"/>
                <a:ea typeface="+mn-ea"/>
                <a:cs typeface="+mn-cs"/>
              </a:rPr>
              <a:t>Saltin</a:t>
            </a:r>
            <a:r>
              <a:rPr lang="en-US" sz="1200" b="1" kern="1200" baseline="0" dirty="0" smtClean="0">
                <a:solidFill>
                  <a:schemeClr val="tx1"/>
                </a:solidFill>
                <a:latin typeface="+mn-lt"/>
                <a:ea typeface="+mn-ea"/>
                <a:cs typeface="+mn-cs"/>
              </a:rPr>
              <a:t> B, </a:t>
            </a:r>
            <a:r>
              <a:rPr lang="en-US" sz="1200" b="1" kern="1200" baseline="0" dirty="0" err="1" smtClean="0">
                <a:solidFill>
                  <a:schemeClr val="tx1"/>
                </a:solidFill>
                <a:latin typeface="+mn-lt"/>
                <a:ea typeface="+mn-ea"/>
                <a:cs typeface="+mn-cs"/>
              </a:rPr>
              <a:t>Neufer</a:t>
            </a:r>
            <a:r>
              <a:rPr lang="en-US" sz="1200" b="1" kern="1200" baseline="0" dirty="0" smtClean="0">
                <a:solidFill>
                  <a:schemeClr val="tx1"/>
                </a:solidFill>
                <a:latin typeface="+mn-lt"/>
                <a:ea typeface="+mn-ea"/>
                <a:cs typeface="+mn-cs"/>
              </a:rPr>
              <a:t> PD. Exercise induces transient transcriptional</a:t>
            </a:r>
          </a:p>
          <a:p>
            <a:r>
              <a:rPr lang="en-US" sz="1200" kern="1200" baseline="0" dirty="0" smtClean="0">
                <a:solidFill>
                  <a:schemeClr val="tx1"/>
                </a:solidFill>
                <a:latin typeface="+mn-lt"/>
                <a:ea typeface="+mn-ea"/>
                <a:cs typeface="+mn-cs"/>
              </a:rPr>
              <a:t>activation of the PGC-1alpha gene in human skeletal muscle.</a:t>
            </a:r>
          </a:p>
          <a:p>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546: 851–858, 2003.</a:t>
            </a:r>
          </a:p>
          <a:p>
            <a:r>
              <a:rPr lang="en-US" sz="1200" kern="1200" baseline="0" dirty="0" smtClean="0">
                <a:solidFill>
                  <a:schemeClr val="tx1"/>
                </a:solidFill>
                <a:latin typeface="+mn-lt"/>
                <a:ea typeface="+mn-ea"/>
                <a:cs typeface="+mn-cs"/>
              </a:rPr>
              <a:t>49. </a:t>
            </a:r>
            <a:r>
              <a:rPr lang="en-US" sz="1200" b="1" kern="1200" baseline="0" dirty="0" err="1" smtClean="0">
                <a:solidFill>
                  <a:schemeClr val="tx1"/>
                </a:solidFill>
                <a:latin typeface="+mn-lt"/>
                <a:ea typeface="+mn-ea"/>
                <a:cs typeface="+mn-cs"/>
              </a:rPr>
              <a:t>Redlak</a:t>
            </a:r>
            <a:r>
              <a:rPr lang="en-US" sz="1200" b="1" kern="1200" baseline="0" dirty="0" smtClean="0">
                <a:solidFill>
                  <a:schemeClr val="tx1"/>
                </a:solidFill>
                <a:latin typeface="+mn-lt"/>
                <a:ea typeface="+mn-ea"/>
                <a:cs typeface="+mn-cs"/>
              </a:rPr>
              <a:t> MJ, Power JJ, Miller TA. Role of mitochondria in </a:t>
            </a:r>
            <a:r>
              <a:rPr lang="en-US" sz="1200" b="1" kern="1200" baseline="0" dirty="0" err="1" smtClean="0">
                <a:solidFill>
                  <a:schemeClr val="tx1"/>
                </a:solidFill>
                <a:latin typeface="+mn-lt"/>
                <a:ea typeface="+mn-ea"/>
                <a:cs typeface="+mn-cs"/>
              </a:rPr>
              <a:t>aspirininduced</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apoptosis in human gastric epithelial cells.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Gastrointest</a:t>
            </a:r>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Liver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289: G731–G738, 2005.</a:t>
            </a:r>
          </a:p>
          <a:p>
            <a:r>
              <a:rPr lang="en-US" sz="1200" kern="1200" baseline="0" dirty="0" smtClean="0">
                <a:solidFill>
                  <a:schemeClr val="tx1"/>
                </a:solidFill>
                <a:latin typeface="+mn-lt"/>
                <a:ea typeface="+mn-ea"/>
                <a:cs typeface="+mn-cs"/>
              </a:rPr>
              <a:t>50. </a:t>
            </a:r>
            <a:r>
              <a:rPr lang="en-US" sz="1200" b="1" kern="1200" baseline="0" dirty="0" smtClean="0">
                <a:solidFill>
                  <a:schemeClr val="tx1"/>
                </a:solidFill>
                <a:latin typeface="+mn-lt"/>
                <a:ea typeface="+mn-ea"/>
                <a:cs typeface="+mn-cs"/>
              </a:rPr>
              <a:t>Reiter MJ. Cardiovascular drug class specificity: beta-blockers. </a:t>
            </a:r>
            <a:r>
              <a:rPr lang="en-US" sz="1200" b="1" i="1" kern="1200" baseline="0" dirty="0" err="1" smtClean="0">
                <a:solidFill>
                  <a:schemeClr val="tx1"/>
                </a:solidFill>
                <a:latin typeface="+mn-lt"/>
                <a:ea typeface="+mn-ea"/>
                <a:cs typeface="+mn-cs"/>
              </a:rPr>
              <a:t>Prog</a:t>
            </a:r>
            <a:endParaRPr lang="en-US" sz="1200" b="1" i="1" kern="1200" baseline="0" dirty="0" smtClean="0">
              <a:solidFill>
                <a:schemeClr val="tx1"/>
              </a:solidFill>
              <a:latin typeface="+mn-lt"/>
              <a:ea typeface="+mn-ea"/>
              <a:cs typeface="+mn-cs"/>
            </a:endParaRPr>
          </a:p>
          <a:p>
            <a:r>
              <a:rPr lang="pt-BR" sz="1200" i="1" kern="1200" baseline="0" dirty="0" smtClean="0">
                <a:solidFill>
                  <a:schemeClr val="tx1"/>
                </a:solidFill>
                <a:latin typeface="+mn-lt"/>
                <a:ea typeface="+mn-ea"/>
                <a:cs typeface="+mn-cs"/>
              </a:rPr>
              <a:t>Cardiovasc Dis 47: 11–33, 2004.</a:t>
            </a:r>
          </a:p>
          <a:p>
            <a:r>
              <a:rPr lang="en-US" sz="1200" kern="1200" baseline="0" dirty="0" smtClean="0">
                <a:solidFill>
                  <a:schemeClr val="tx1"/>
                </a:solidFill>
                <a:latin typeface="+mn-lt"/>
                <a:ea typeface="+mn-ea"/>
                <a:cs typeface="+mn-cs"/>
              </a:rPr>
              <a:t>51. </a:t>
            </a:r>
            <a:r>
              <a:rPr lang="en-US" sz="1200" b="1" kern="1200" baseline="0" dirty="0" smtClean="0">
                <a:solidFill>
                  <a:schemeClr val="tx1"/>
                </a:solidFill>
                <a:latin typeface="+mn-lt"/>
                <a:ea typeface="+mn-ea"/>
                <a:cs typeface="+mn-cs"/>
              </a:rPr>
              <a:t>Ritz P, </a:t>
            </a:r>
            <a:r>
              <a:rPr lang="en-US" sz="1200" b="1" kern="1200" baseline="0" dirty="0" err="1" smtClean="0">
                <a:solidFill>
                  <a:schemeClr val="tx1"/>
                </a:solidFill>
                <a:latin typeface="+mn-lt"/>
                <a:ea typeface="+mn-ea"/>
                <a:cs typeface="+mn-cs"/>
              </a:rPr>
              <a:t>Berrut</a:t>
            </a:r>
            <a:r>
              <a:rPr lang="en-US" sz="1200" b="1" kern="1200" baseline="0" dirty="0" smtClean="0">
                <a:solidFill>
                  <a:schemeClr val="tx1"/>
                </a:solidFill>
                <a:latin typeface="+mn-lt"/>
                <a:ea typeface="+mn-ea"/>
                <a:cs typeface="+mn-cs"/>
              </a:rPr>
              <a:t> G. Mitochondrial function, energy expenditure, aging and</a:t>
            </a:r>
          </a:p>
          <a:p>
            <a:r>
              <a:rPr lang="pt-BR" sz="1200" kern="1200" baseline="0" dirty="0" smtClean="0">
                <a:solidFill>
                  <a:schemeClr val="tx1"/>
                </a:solidFill>
                <a:latin typeface="+mn-lt"/>
                <a:ea typeface="+mn-ea"/>
                <a:cs typeface="+mn-cs"/>
              </a:rPr>
              <a:t>insulin resistance. </a:t>
            </a:r>
            <a:r>
              <a:rPr lang="pt-BR" sz="1200" i="1" kern="1200" baseline="0" dirty="0" smtClean="0">
                <a:solidFill>
                  <a:schemeClr val="tx1"/>
                </a:solidFill>
                <a:latin typeface="+mn-lt"/>
                <a:ea typeface="+mn-ea"/>
                <a:cs typeface="+mn-cs"/>
              </a:rPr>
              <a:t>Diabetes Metab 31, Spec. No 2: 5S67–65S73, 2005.</a:t>
            </a:r>
          </a:p>
          <a:p>
            <a:r>
              <a:rPr lang="en-US" sz="1200" kern="1200" baseline="0" dirty="0" smtClean="0">
                <a:solidFill>
                  <a:schemeClr val="tx1"/>
                </a:solidFill>
                <a:latin typeface="+mn-lt"/>
                <a:ea typeface="+mn-ea"/>
                <a:cs typeface="+mn-cs"/>
              </a:rPr>
              <a:t>52. </a:t>
            </a:r>
            <a:r>
              <a:rPr lang="en-US" sz="1200" b="1" kern="1200" baseline="0" dirty="0" err="1" smtClean="0">
                <a:solidFill>
                  <a:schemeClr val="tx1"/>
                </a:solidFill>
                <a:latin typeface="+mn-lt"/>
                <a:ea typeface="+mn-ea"/>
                <a:cs typeface="+mn-cs"/>
              </a:rPr>
              <a:t>Rundek</a:t>
            </a:r>
            <a:r>
              <a:rPr lang="en-US" sz="1200" b="1" kern="1200" baseline="0" dirty="0" smtClean="0">
                <a:solidFill>
                  <a:schemeClr val="tx1"/>
                </a:solidFill>
                <a:latin typeface="+mn-lt"/>
                <a:ea typeface="+mn-ea"/>
                <a:cs typeface="+mn-cs"/>
              </a:rPr>
              <a:t> T, </a:t>
            </a:r>
            <a:r>
              <a:rPr lang="en-US" sz="1200" b="1" kern="1200" baseline="0" dirty="0" err="1" smtClean="0">
                <a:solidFill>
                  <a:schemeClr val="tx1"/>
                </a:solidFill>
                <a:latin typeface="+mn-lt"/>
                <a:ea typeface="+mn-ea"/>
                <a:cs typeface="+mn-cs"/>
              </a:rPr>
              <a:t>Naini</a:t>
            </a:r>
            <a:r>
              <a:rPr lang="en-US" sz="1200" b="1" kern="1200" baseline="0" dirty="0" smtClean="0">
                <a:solidFill>
                  <a:schemeClr val="tx1"/>
                </a:solidFill>
                <a:latin typeface="+mn-lt"/>
                <a:ea typeface="+mn-ea"/>
                <a:cs typeface="+mn-cs"/>
              </a:rPr>
              <a:t> A, Sacco R, Coates K, </a:t>
            </a:r>
            <a:r>
              <a:rPr lang="en-US" sz="1200" b="1" kern="1200" baseline="0" dirty="0" err="1" smtClean="0">
                <a:solidFill>
                  <a:schemeClr val="tx1"/>
                </a:solidFill>
                <a:latin typeface="+mn-lt"/>
                <a:ea typeface="+mn-ea"/>
                <a:cs typeface="+mn-cs"/>
              </a:rPr>
              <a:t>DiMauro</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Atorvastatin</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decreases the coenzyme Q10 level in the blood of patients at risk for</a:t>
            </a:r>
          </a:p>
          <a:p>
            <a:r>
              <a:rPr lang="en-US" sz="1200" kern="1200" baseline="0" dirty="0" smtClean="0">
                <a:solidFill>
                  <a:schemeClr val="tx1"/>
                </a:solidFill>
                <a:latin typeface="+mn-lt"/>
                <a:ea typeface="+mn-ea"/>
                <a:cs typeface="+mn-cs"/>
              </a:rPr>
              <a:t>cardiovascular disease and stroke. </a:t>
            </a:r>
            <a:r>
              <a:rPr lang="en-US" sz="1200" i="1" kern="1200" baseline="0" dirty="0" smtClean="0">
                <a:solidFill>
                  <a:schemeClr val="tx1"/>
                </a:solidFill>
                <a:latin typeface="+mn-lt"/>
                <a:ea typeface="+mn-ea"/>
                <a:cs typeface="+mn-cs"/>
              </a:rPr>
              <a:t>Arch </a:t>
            </a:r>
            <a:r>
              <a:rPr lang="en-US" sz="1200" i="1" kern="1200" baseline="0" dirty="0" err="1" smtClean="0">
                <a:solidFill>
                  <a:schemeClr val="tx1"/>
                </a:solidFill>
                <a:latin typeface="+mn-lt"/>
                <a:ea typeface="+mn-ea"/>
                <a:cs typeface="+mn-cs"/>
              </a:rPr>
              <a:t>Neurol</a:t>
            </a:r>
            <a:r>
              <a:rPr lang="en-US" sz="1200" i="1" kern="1200" baseline="0" dirty="0" smtClean="0">
                <a:solidFill>
                  <a:schemeClr val="tx1"/>
                </a:solidFill>
                <a:latin typeface="+mn-lt"/>
                <a:ea typeface="+mn-ea"/>
                <a:cs typeface="+mn-cs"/>
              </a:rPr>
              <a:t> 61: 889–892, 2004.</a:t>
            </a:r>
          </a:p>
          <a:p>
            <a:r>
              <a:rPr lang="en-US" sz="1200" kern="1200" baseline="0" dirty="0" smtClean="0">
                <a:solidFill>
                  <a:schemeClr val="tx1"/>
                </a:solidFill>
                <a:latin typeface="+mn-lt"/>
                <a:ea typeface="+mn-ea"/>
                <a:cs typeface="+mn-cs"/>
              </a:rPr>
              <a:t>53. </a:t>
            </a:r>
            <a:r>
              <a:rPr lang="en-US" sz="1200" b="1" kern="1200" baseline="0" dirty="0" err="1" smtClean="0">
                <a:solidFill>
                  <a:schemeClr val="tx1"/>
                </a:solidFill>
                <a:latin typeface="+mn-lt"/>
                <a:ea typeface="+mn-ea"/>
                <a:cs typeface="+mn-cs"/>
              </a:rPr>
              <a:t>Scarpulla</a:t>
            </a:r>
            <a:r>
              <a:rPr lang="en-US" sz="1200" b="1" kern="1200" baseline="0" dirty="0" smtClean="0">
                <a:solidFill>
                  <a:schemeClr val="tx1"/>
                </a:solidFill>
                <a:latin typeface="+mn-lt"/>
                <a:ea typeface="+mn-ea"/>
                <a:cs typeface="+mn-cs"/>
              </a:rPr>
              <a:t> RC. Transcriptional paradigms in mammalian mitochondrial</a:t>
            </a:r>
          </a:p>
          <a:p>
            <a:r>
              <a:rPr lang="en-US" sz="1200" kern="1200" baseline="0" dirty="0" smtClean="0">
                <a:solidFill>
                  <a:schemeClr val="tx1"/>
                </a:solidFill>
                <a:latin typeface="+mn-lt"/>
                <a:ea typeface="+mn-ea"/>
                <a:cs typeface="+mn-cs"/>
              </a:rPr>
              <a:t>biogenesis and function.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Rev 88: 611–638, 2008.</a:t>
            </a:r>
          </a:p>
          <a:p>
            <a:r>
              <a:rPr lang="en-US" sz="1200" kern="1200" baseline="0" dirty="0" smtClean="0">
                <a:solidFill>
                  <a:schemeClr val="tx1"/>
                </a:solidFill>
                <a:latin typeface="+mn-lt"/>
                <a:ea typeface="+mn-ea"/>
                <a:cs typeface="+mn-cs"/>
              </a:rPr>
              <a:t>54. </a:t>
            </a:r>
            <a:r>
              <a:rPr lang="en-US" sz="1200" b="1" kern="1200" baseline="0" dirty="0" smtClean="0">
                <a:solidFill>
                  <a:schemeClr val="tx1"/>
                </a:solidFill>
                <a:latin typeface="+mn-lt"/>
                <a:ea typeface="+mn-ea"/>
                <a:cs typeface="+mn-cs"/>
              </a:rPr>
              <a:t>Schick BA, </a:t>
            </a:r>
            <a:r>
              <a:rPr lang="en-US" sz="1200" b="1" kern="1200" baseline="0" dirty="0" err="1" smtClean="0">
                <a:solidFill>
                  <a:schemeClr val="tx1"/>
                </a:solidFill>
                <a:latin typeface="+mn-lt"/>
                <a:ea typeface="+mn-ea"/>
                <a:cs typeface="+mn-cs"/>
              </a:rPr>
              <a:t>Laaksonen</a:t>
            </a:r>
            <a:r>
              <a:rPr lang="en-US" sz="1200" b="1" kern="1200" baseline="0" dirty="0" smtClean="0">
                <a:solidFill>
                  <a:schemeClr val="tx1"/>
                </a:solidFill>
                <a:latin typeface="+mn-lt"/>
                <a:ea typeface="+mn-ea"/>
                <a:cs typeface="+mn-cs"/>
              </a:rPr>
              <a:t> R, </a:t>
            </a:r>
            <a:r>
              <a:rPr lang="en-US" sz="1200" b="1" kern="1200" baseline="0" dirty="0" err="1" smtClean="0">
                <a:solidFill>
                  <a:schemeClr val="tx1"/>
                </a:solidFill>
                <a:latin typeface="+mn-lt"/>
                <a:ea typeface="+mn-ea"/>
                <a:cs typeface="+mn-cs"/>
              </a:rPr>
              <a:t>Frohlich</a:t>
            </a:r>
            <a:r>
              <a:rPr lang="en-US" sz="1200" b="1" kern="1200" baseline="0" dirty="0" smtClean="0">
                <a:solidFill>
                  <a:schemeClr val="tx1"/>
                </a:solidFill>
                <a:latin typeface="+mn-lt"/>
                <a:ea typeface="+mn-ea"/>
                <a:cs typeface="+mn-cs"/>
              </a:rPr>
              <a:t> JJ, </a:t>
            </a:r>
            <a:r>
              <a:rPr lang="en-US" sz="1200" b="1" kern="1200" baseline="0" dirty="0" err="1" smtClean="0">
                <a:solidFill>
                  <a:schemeClr val="tx1"/>
                </a:solidFill>
                <a:latin typeface="+mn-lt"/>
                <a:ea typeface="+mn-ea"/>
                <a:cs typeface="+mn-cs"/>
              </a:rPr>
              <a:t>Paiva</a:t>
            </a:r>
            <a:r>
              <a:rPr lang="en-US" sz="1200" b="1" kern="1200" baseline="0" dirty="0" smtClean="0">
                <a:solidFill>
                  <a:schemeClr val="tx1"/>
                </a:solidFill>
                <a:latin typeface="+mn-lt"/>
                <a:ea typeface="+mn-ea"/>
                <a:cs typeface="+mn-cs"/>
              </a:rPr>
              <a:t> H, </a:t>
            </a:r>
            <a:r>
              <a:rPr lang="en-US" sz="1200" b="1" kern="1200" baseline="0" dirty="0" err="1" smtClean="0">
                <a:solidFill>
                  <a:schemeClr val="tx1"/>
                </a:solidFill>
                <a:latin typeface="+mn-lt"/>
                <a:ea typeface="+mn-ea"/>
                <a:cs typeface="+mn-cs"/>
              </a:rPr>
              <a:t>Lehtimaki</a:t>
            </a:r>
            <a:r>
              <a:rPr lang="en-US" sz="1200" b="1" kern="1200" baseline="0" dirty="0" smtClean="0">
                <a:solidFill>
                  <a:schemeClr val="tx1"/>
                </a:solidFill>
                <a:latin typeface="+mn-lt"/>
                <a:ea typeface="+mn-ea"/>
                <a:cs typeface="+mn-cs"/>
              </a:rPr>
              <a:t> T,</a:t>
            </a:r>
          </a:p>
          <a:p>
            <a:r>
              <a:rPr lang="en-US" sz="1200" b="1" kern="1200" baseline="0" dirty="0" smtClean="0">
                <a:solidFill>
                  <a:schemeClr val="tx1"/>
                </a:solidFill>
                <a:latin typeface="+mn-lt"/>
                <a:ea typeface="+mn-ea"/>
                <a:cs typeface="+mn-cs"/>
              </a:rPr>
              <a:t>Humphries KH, Cote HC. Decreased skeletal muscle mitochondrial</a:t>
            </a:r>
          </a:p>
          <a:p>
            <a:r>
              <a:rPr lang="en-US" sz="1200" kern="1200" baseline="0" dirty="0" smtClean="0">
                <a:solidFill>
                  <a:schemeClr val="tx1"/>
                </a:solidFill>
                <a:latin typeface="+mn-lt"/>
                <a:ea typeface="+mn-ea"/>
                <a:cs typeface="+mn-cs"/>
              </a:rPr>
              <a:t>DNA in patients treated with high-dose </a:t>
            </a:r>
            <a:r>
              <a:rPr lang="en-US" sz="1200" kern="1200" baseline="0" dirty="0" err="1" smtClean="0">
                <a:solidFill>
                  <a:schemeClr val="tx1"/>
                </a:solidFill>
                <a:latin typeface="+mn-lt"/>
                <a:ea typeface="+mn-ea"/>
                <a:cs typeface="+mn-cs"/>
              </a:rPr>
              <a:t>simvastatin</a:t>
            </a:r>
            <a:r>
              <a:rPr lang="en-US" sz="1200"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Ther</a:t>
            </a:r>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81: 650–653, 2007.</a:t>
            </a:r>
          </a:p>
          <a:p>
            <a:r>
              <a:rPr lang="en-US" sz="1200" kern="1200" baseline="0" dirty="0" smtClean="0">
                <a:solidFill>
                  <a:schemeClr val="tx1"/>
                </a:solidFill>
                <a:latin typeface="+mn-lt"/>
                <a:ea typeface="+mn-ea"/>
                <a:cs typeface="+mn-cs"/>
              </a:rPr>
              <a:t>55. </a:t>
            </a:r>
            <a:r>
              <a:rPr lang="en-US" sz="1200" b="1" kern="1200" baseline="0" dirty="0" smtClean="0">
                <a:solidFill>
                  <a:schemeClr val="tx1"/>
                </a:solidFill>
                <a:latin typeface="+mn-lt"/>
                <a:ea typeface="+mn-ea"/>
                <a:cs typeface="+mn-cs"/>
              </a:rPr>
              <a:t>Short KR, Bigelow ML, </a:t>
            </a:r>
            <a:r>
              <a:rPr lang="en-US" sz="1200" b="1" kern="1200" baseline="0" dirty="0" err="1" smtClean="0">
                <a:solidFill>
                  <a:schemeClr val="tx1"/>
                </a:solidFill>
                <a:latin typeface="+mn-lt"/>
                <a:ea typeface="+mn-ea"/>
                <a:cs typeface="+mn-cs"/>
              </a:rPr>
              <a:t>Kahl</a:t>
            </a:r>
            <a:r>
              <a:rPr lang="en-US" sz="1200" b="1" kern="1200" baseline="0" dirty="0" smtClean="0">
                <a:solidFill>
                  <a:schemeClr val="tx1"/>
                </a:solidFill>
                <a:latin typeface="+mn-lt"/>
                <a:ea typeface="+mn-ea"/>
                <a:cs typeface="+mn-cs"/>
              </a:rPr>
              <a:t> J, Singh R, </a:t>
            </a:r>
            <a:r>
              <a:rPr lang="en-US" sz="1200" b="1" kern="1200" baseline="0" dirty="0" err="1" smtClean="0">
                <a:solidFill>
                  <a:schemeClr val="tx1"/>
                </a:solidFill>
                <a:latin typeface="+mn-lt"/>
                <a:ea typeface="+mn-ea"/>
                <a:cs typeface="+mn-cs"/>
              </a:rPr>
              <a:t>Coenen-Schimke</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Raghavakaimal</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S, Nair KS. Decline in skeletal muscle mitochondrial function</a:t>
            </a:r>
          </a:p>
          <a:p>
            <a:r>
              <a:rPr lang="en-US" sz="1200" kern="1200" baseline="0" dirty="0" smtClean="0">
                <a:solidFill>
                  <a:schemeClr val="tx1"/>
                </a:solidFill>
                <a:latin typeface="+mn-lt"/>
                <a:ea typeface="+mn-ea"/>
                <a:cs typeface="+mn-cs"/>
              </a:rPr>
              <a:t>with aging in humans. </a:t>
            </a:r>
            <a:r>
              <a:rPr lang="en-US" sz="1200" i="1" kern="1200" baseline="0" dirty="0" smtClean="0">
                <a:solidFill>
                  <a:schemeClr val="tx1"/>
                </a:solidFill>
                <a:latin typeface="+mn-lt"/>
                <a:ea typeface="+mn-ea"/>
                <a:cs typeface="+mn-cs"/>
              </a:rPr>
              <a:t>Proc </a:t>
            </a:r>
            <a:r>
              <a:rPr lang="en-US" sz="1200" i="1" kern="1200" baseline="0" dirty="0" err="1" smtClean="0">
                <a:solidFill>
                  <a:schemeClr val="tx1"/>
                </a:solidFill>
                <a:latin typeface="+mn-lt"/>
                <a:ea typeface="+mn-ea"/>
                <a:cs typeface="+mn-cs"/>
              </a:rPr>
              <a:t>Natl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Acad</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Sci</a:t>
            </a:r>
            <a:r>
              <a:rPr lang="en-US" sz="1200" i="1" kern="1200" baseline="0" dirty="0" smtClean="0">
                <a:solidFill>
                  <a:schemeClr val="tx1"/>
                </a:solidFill>
                <a:latin typeface="+mn-lt"/>
                <a:ea typeface="+mn-ea"/>
                <a:cs typeface="+mn-cs"/>
              </a:rPr>
              <a:t> USA 102: 5618–5623, 2005.</a:t>
            </a:r>
          </a:p>
          <a:p>
            <a:r>
              <a:rPr lang="en-US" sz="1200" kern="1200" baseline="0" dirty="0" smtClean="0">
                <a:solidFill>
                  <a:schemeClr val="tx1"/>
                </a:solidFill>
                <a:latin typeface="+mn-lt"/>
                <a:ea typeface="+mn-ea"/>
                <a:cs typeface="+mn-cs"/>
              </a:rPr>
              <a:t>56. </a:t>
            </a:r>
            <a:r>
              <a:rPr lang="en-US" sz="1200" b="1" kern="1200" baseline="0" dirty="0" err="1" smtClean="0">
                <a:solidFill>
                  <a:schemeClr val="tx1"/>
                </a:solidFill>
                <a:latin typeface="+mn-lt"/>
                <a:ea typeface="+mn-ea"/>
                <a:cs typeface="+mn-cs"/>
              </a:rPr>
              <a:t>Sinzinger</a:t>
            </a:r>
            <a:r>
              <a:rPr lang="en-US" sz="1200" b="1" kern="1200" baseline="0" dirty="0" smtClean="0">
                <a:solidFill>
                  <a:schemeClr val="tx1"/>
                </a:solidFill>
                <a:latin typeface="+mn-lt"/>
                <a:ea typeface="+mn-ea"/>
                <a:cs typeface="+mn-cs"/>
              </a:rPr>
              <a:t> H, O’Grady J. Professional athletes suffering from familial</a:t>
            </a:r>
          </a:p>
          <a:p>
            <a:r>
              <a:rPr lang="en-US" sz="1200" kern="1200" baseline="0" dirty="0" err="1" smtClean="0">
                <a:solidFill>
                  <a:schemeClr val="tx1"/>
                </a:solidFill>
                <a:latin typeface="+mn-lt"/>
                <a:ea typeface="+mn-ea"/>
                <a:cs typeface="+mn-cs"/>
              </a:rPr>
              <a:t>hypercholesterolaemia</a:t>
            </a:r>
            <a:r>
              <a:rPr lang="en-US" sz="1200" kern="1200" baseline="0" dirty="0" smtClean="0">
                <a:solidFill>
                  <a:schemeClr val="tx1"/>
                </a:solidFill>
                <a:latin typeface="+mn-lt"/>
                <a:ea typeface="+mn-ea"/>
                <a:cs typeface="+mn-cs"/>
              </a:rPr>
              <a:t> rarely tolerate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 treatment because of muscular</a:t>
            </a:r>
          </a:p>
          <a:p>
            <a:r>
              <a:rPr lang="en-US" sz="1200" kern="1200" baseline="0" dirty="0" smtClean="0">
                <a:solidFill>
                  <a:schemeClr val="tx1"/>
                </a:solidFill>
                <a:latin typeface="+mn-lt"/>
                <a:ea typeface="+mn-ea"/>
                <a:cs typeface="+mn-cs"/>
              </a:rPr>
              <a:t>problems. </a:t>
            </a:r>
            <a:r>
              <a:rPr lang="en-US" sz="1200" i="1" kern="1200" baseline="0" dirty="0" smtClean="0">
                <a:solidFill>
                  <a:schemeClr val="tx1"/>
                </a:solidFill>
                <a:latin typeface="+mn-lt"/>
                <a:ea typeface="+mn-ea"/>
                <a:cs typeface="+mn-cs"/>
              </a:rPr>
              <a:t>Br J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Pharmacol</a:t>
            </a:r>
            <a:r>
              <a:rPr lang="en-US" sz="1200" i="1" kern="1200" baseline="0" dirty="0" smtClean="0">
                <a:solidFill>
                  <a:schemeClr val="tx1"/>
                </a:solidFill>
                <a:latin typeface="+mn-lt"/>
                <a:ea typeface="+mn-ea"/>
                <a:cs typeface="+mn-cs"/>
              </a:rPr>
              <a:t> 57: 525–528, 2004.</a:t>
            </a:r>
          </a:p>
          <a:p>
            <a:r>
              <a:rPr lang="en-US" sz="1200" kern="1200" baseline="0" dirty="0" smtClean="0">
                <a:solidFill>
                  <a:schemeClr val="tx1"/>
                </a:solidFill>
                <a:latin typeface="+mn-lt"/>
                <a:ea typeface="+mn-ea"/>
                <a:cs typeface="+mn-cs"/>
              </a:rPr>
              <a:t>57. </a:t>
            </a:r>
            <a:r>
              <a:rPr lang="en-US" sz="1200" b="1" kern="1200" baseline="0" dirty="0" err="1" smtClean="0">
                <a:solidFill>
                  <a:schemeClr val="tx1"/>
                </a:solidFill>
                <a:latin typeface="+mn-lt"/>
                <a:ea typeface="+mn-ea"/>
                <a:cs typeface="+mn-cs"/>
              </a:rPr>
              <a:t>Svedenhag</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Henriksson</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Juhlin-Dannfelt</a:t>
            </a:r>
            <a:r>
              <a:rPr lang="en-US" sz="1200" b="1" kern="1200" baseline="0" dirty="0" smtClean="0">
                <a:solidFill>
                  <a:schemeClr val="tx1"/>
                </a:solidFill>
                <a:latin typeface="+mn-lt"/>
                <a:ea typeface="+mn-ea"/>
                <a:cs typeface="+mn-cs"/>
              </a:rPr>
              <a:t> A. Beta-adrenergic blockade</a:t>
            </a:r>
          </a:p>
          <a:p>
            <a:r>
              <a:rPr lang="en-US" sz="1200" kern="1200" baseline="0" dirty="0" smtClean="0">
                <a:solidFill>
                  <a:schemeClr val="tx1"/>
                </a:solidFill>
                <a:latin typeface="+mn-lt"/>
                <a:ea typeface="+mn-ea"/>
                <a:cs typeface="+mn-cs"/>
              </a:rPr>
              <a:t>and training in human subjects: effects on muscle metabolic capacity.</a:t>
            </a:r>
          </a:p>
          <a:p>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Endocrinol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Metab</a:t>
            </a:r>
            <a:r>
              <a:rPr lang="en-US" sz="1200" i="1" kern="1200" baseline="0" dirty="0" smtClean="0">
                <a:solidFill>
                  <a:schemeClr val="tx1"/>
                </a:solidFill>
                <a:latin typeface="+mn-lt"/>
                <a:ea typeface="+mn-ea"/>
                <a:cs typeface="+mn-cs"/>
              </a:rPr>
              <a:t> 247: E305–E311, 1984.</a:t>
            </a:r>
          </a:p>
          <a:p>
            <a:r>
              <a:rPr lang="en-US" sz="1200" kern="1200" baseline="0" dirty="0" smtClean="0">
                <a:solidFill>
                  <a:schemeClr val="tx1"/>
                </a:solidFill>
                <a:latin typeface="+mn-lt"/>
                <a:ea typeface="+mn-ea"/>
                <a:cs typeface="+mn-cs"/>
              </a:rPr>
              <a:t>58. </a:t>
            </a:r>
            <a:r>
              <a:rPr lang="en-US" sz="1200" b="1" kern="1200" baseline="0" dirty="0" smtClean="0">
                <a:solidFill>
                  <a:schemeClr val="tx1"/>
                </a:solidFill>
                <a:latin typeface="+mn-lt"/>
                <a:ea typeface="+mn-ea"/>
                <a:cs typeface="+mn-cs"/>
              </a:rPr>
              <a:t>Thompson PD, Clarkson P, </a:t>
            </a:r>
            <a:r>
              <a:rPr lang="en-US" sz="1200" b="1" kern="1200" baseline="0" dirty="0" err="1" smtClean="0">
                <a:solidFill>
                  <a:schemeClr val="tx1"/>
                </a:solidFill>
                <a:latin typeface="+mn-lt"/>
                <a:ea typeface="+mn-ea"/>
                <a:cs typeface="+mn-cs"/>
              </a:rPr>
              <a:t>Karas</a:t>
            </a:r>
            <a:r>
              <a:rPr lang="en-US" sz="1200" b="1" kern="1200" baseline="0" dirty="0" smtClean="0">
                <a:solidFill>
                  <a:schemeClr val="tx1"/>
                </a:solidFill>
                <a:latin typeface="+mn-lt"/>
                <a:ea typeface="+mn-ea"/>
                <a:cs typeface="+mn-cs"/>
              </a:rPr>
              <a:t> RH. </a:t>
            </a:r>
            <a:r>
              <a:rPr lang="en-US" sz="1200" b="1" kern="1200" baseline="0" dirty="0" err="1" smtClean="0">
                <a:solidFill>
                  <a:schemeClr val="tx1"/>
                </a:solidFill>
                <a:latin typeface="+mn-lt"/>
                <a:ea typeface="+mn-ea"/>
                <a:cs typeface="+mn-cs"/>
              </a:rPr>
              <a:t>Statin</a:t>
            </a:r>
            <a:r>
              <a:rPr lang="en-US" sz="1200" b="1" kern="1200" baseline="0" dirty="0" smtClean="0">
                <a:solidFill>
                  <a:schemeClr val="tx1"/>
                </a:solidFill>
                <a:latin typeface="+mn-lt"/>
                <a:ea typeface="+mn-ea"/>
                <a:cs typeface="+mn-cs"/>
              </a:rPr>
              <a:t>-associated </a:t>
            </a:r>
            <a:r>
              <a:rPr lang="en-US" sz="1200" b="1" kern="1200" baseline="0" dirty="0" err="1" smtClean="0">
                <a:solidFill>
                  <a:schemeClr val="tx1"/>
                </a:solidFill>
                <a:latin typeface="+mn-lt"/>
                <a:ea typeface="+mn-ea"/>
                <a:cs typeface="+mn-cs"/>
              </a:rPr>
              <a:t>myopathy</a:t>
            </a:r>
            <a:r>
              <a:rPr lang="en-US" sz="1200" b="1" kern="1200" baseline="0" dirty="0" smtClean="0">
                <a:solidFill>
                  <a:schemeClr val="tx1"/>
                </a:solidFill>
                <a:latin typeface="+mn-lt"/>
                <a:ea typeface="+mn-ea"/>
                <a:cs typeface="+mn-cs"/>
              </a:rPr>
              <a:t>.</a:t>
            </a:r>
          </a:p>
          <a:p>
            <a:r>
              <a:rPr lang="en-US" sz="1200" i="1" kern="1200" baseline="0" dirty="0" smtClean="0">
                <a:solidFill>
                  <a:schemeClr val="tx1"/>
                </a:solidFill>
                <a:latin typeface="+mn-lt"/>
                <a:ea typeface="+mn-ea"/>
                <a:cs typeface="+mn-cs"/>
              </a:rPr>
              <a:t>JAMA 289: 1681–1690, 2003.</a:t>
            </a:r>
          </a:p>
          <a:p>
            <a:r>
              <a:rPr lang="en-US" sz="1200" kern="1200" baseline="0" dirty="0" smtClean="0">
                <a:solidFill>
                  <a:schemeClr val="tx1"/>
                </a:solidFill>
                <a:latin typeface="+mn-lt"/>
                <a:ea typeface="+mn-ea"/>
                <a:cs typeface="+mn-cs"/>
              </a:rPr>
              <a:t>59. </a:t>
            </a:r>
            <a:r>
              <a:rPr lang="en-US" sz="1200" b="1" kern="1200" baseline="0" dirty="0" smtClean="0">
                <a:solidFill>
                  <a:schemeClr val="tx1"/>
                </a:solidFill>
                <a:latin typeface="+mn-lt"/>
                <a:ea typeface="+mn-ea"/>
                <a:cs typeface="+mn-cs"/>
              </a:rPr>
              <a:t>Trappe TA, </a:t>
            </a:r>
            <a:r>
              <a:rPr lang="en-US" sz="1200" b="1" kern="1200" baseline="0" dirty="0" err="1" smtClean="0">
                <a:solidFill>
                  <a:schemeClr val="tx1"/>
                </a:solidFill>
                <a:latin typeface="+mn-lt"/>
                <a:ea typeface="+mn-ea"/>
                <a:cs typeface="+mn-cs"/>
              </a:rPr>
              <a:t>Fluckey</a:t>
            </a:r>
            <a:r>
              <a:rPr lang="en-US" sz="1200" b="1" kern="1200" baseline="0" dirty="0" smtClean="0">
                <a:solidFill>
                  <a:schemeClr val="tx1"/>
                </a:solidFill>
                <a:latin typeface="+mn-lt"/>
                <a:ea typeface="+mn-ea"/>
                <a:cs typeface="+mn-cs"/>
              </a:rPr>
              <a:t> JD, White F, Lambert CP, Evans WJ. Skeletal</a:t>
            </a:r>
          </a:p>
          <a:p>
            <a:r>
              <a:rPr lang="en-US" sz="1200" kern="1200" baseline="0" dirty="0" smtClean="0">
                <a:solidFill>
                  <a:schemeClr val="tx1"/>
                </a:solidFill>
                <a:latin typeface="+mn-lt"/>
                <a:ea typeface="+mn-ea"/>
                <a:cs typeface="+mn-cs"/>
              </a:rPr>
              <a:t>muscle PGF(2)(alpha) and PGE(2) in response to eccentric resistance</a:t>
            </a:r>
          </a:p>
          <a:p>
            <a:r>
              <a:rPr lang="en-US" sz="1200" kern="1200" baseline="0" dirty="0" smtClean="0">
                <a:solidFill>
                  <a:schemeClr val="tx1"/>
                </a:solidFill>
                <a:latin typeface="+mn-lt"/>
                <a:ea typeface="+mn-ea"/>
                <a:cs typeface="+mn-cs"/>
              </a:rPr>
              <a:t>exercise: influence of ibuprofen acetaminophen.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Endocrinol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Metab</a:t>
            </a:r>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86: 5067–5070, 2001.</a:t>
            </a:r>
          </a:p>
          <a:p>
            <a:r>
              <a:rPr lang="en-US" sz="1200" kern="1200" baseline="0" dirty="0" smtClean="0">
                <a:solidFill>
                  <a:schemeClr val="tx1"/>
                </a:solidFill>
                <a:latin typeface="+mn-lt"/>
                <a:ea typeface="+mn-ea"/>
                <a:cs typeface="+mn-cs"/>
              </a:rPr>
              <a:t>60. </a:t>
            </a:r>
            <a:r>
              <a:rPr lang="en-US" sz="1200" b="1" kern="1200" baseline="0" dirty="0" smtClean="0">
                <a:solidFill>
                  <a:schemeClr val="tx1"/>
                </a:solidFill>
                <a:latin typeface="+mn-lt"/>
                <a:ea typeface="+mn-ea"/>
                <a:cs typeface="+mn-cs"/>
              </a:rPr>
              <a:t>Trappe TA, White F, Lambert CP, Cesar D, </a:t>
            </a:r>
            <a:r>
              <a:rPr lang="en-US" sz="1200" b="1" kern="1200" baseline="0" dirty="0" err="1" smtClean="0">
                <a:solidFill>
                  <a:schemeClr val="tx1"/>
                </a:solidFill>
                <a:latin typeface="+mn-lt"/>
                <a:ea typeface="+mn-ea"/>
                <a:cs typeface="+mn-cs"/>
              </a:rPr>
              <a:t>Hellerstein</a:t>
            </a:r>
            <a:r>
              <a:rPr lang="en-US" sz="1200" b="1" kern="1200" baseline="0" dirty="0" smtClean="0">
                <a:solidFill>
                  <a:schemeClr val="tx1"/>
                </a:solidFill>
                <a:latin typeface="+mn-lt"/>
                <a:ea typeface="+mn-ea"/>
                <a:cs typeface="+mn-cs"/>
              </a:rPr>
              <a:t> M, Evans WJ.</a:t>
            </a:r>
          </a:p>
          <a:p>
            <a:r>
              <a:rPr lang="en-US" sz="1200" kern="1200" baseline="0" dirty="0" smtClean="0">
                <a:solidFill>
                  <a:schemeClr val="tx1"/>
                </a:solidFill>
                <a:latin typeface="+mn-lt"/>
                <a:ea typeface="+mn-ea"/>
                <a:cs typeface="+mn-cs"/>
              </a:rPr>
              <a:t>Effect of ibuprofen and acetaminophen on </a:t>
            </a:r>
            <a:r>
              <a:rPr lang="en-US" sz="1200" kern="1200" baseline="0" dirty="0" err="1" smtClean="0">
                <a:solidFill>
                  <a:schemeClr val="tx1"/>
                </a:solidFill>
                <a:latin typeface="+mn-lt"/>
                <a:ea typeface="+mn-ea"/>
                <a:cs typeface="+mn-cs"/>
              </a:rPr>
              <a:t>postexercise</a:t>
            </a:r>
            <a:r>
              <a:rPr lang="en-US" sz="1200" kern="1200" baseline="0" dirty="0" smtClean="0">
                <a:solidFill>
                  <a:schemeClr val="tx1"/>
                </a:solidFill>
                <a:latin typeface="+mn-lt"/>
                <a:ea typeface="+mn-ea"/>
                <a:cs typeface="+mn-cs"/>
              </a:rPr>
              <a:t> muscle protein</a:t>
            </a:r>
          </a:p>
          <a:p>
            <a:r>
              <a:rPr lang="en-US" sz="1200" kern="1200" baseline="0" dirty="0" smtClean="0">
                <a:solidFill>
                  <a:schemeClr val="tx1"/>
                </a:solidFill>
                <a:latin typeface="+mn-lt"/>
                <a:ea typeface="+mn-ea"/>
                <a:cs typeface="+mn-cs"/>
              </a:rPr>
              <a:t>synthesis.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Endocrinol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Metab</a:t>
            </a:r>
            <a:r>
              <a:rPr lang="en-US" sz="1200" i="1" kern="1200" baseline="0" dirty="0" smtClean="0">
                <a:solidFill>
                  <a:schemeClr val="tx1"/>
                </a:solidFill>
                <a:latin typeface="+mn-lt"/>
                <a:ea typeface="+mn-ea"/>
                <a:cs typeface="+mn-cs"/>
              </a:rPr>
              <a:t> 282: E551–E556, 2002.</a:t>
            </a:r>
          </a:p>
          <a:p>
            <a:r>
              <a:rPr lang="en-US" sz="1200" kern="1200" baseline="0" dirty="0" smtClean="0">
                <a:solidFill>
                  <a:schemeClr val="tx1"/>
                </a:solidFill>
                <a:latin typeface="+mn-lt"/>
                <a:ea typeface="+mn-ea"/>
                <a:cs typeface="+mn-cs"/>
              </a:rPr>
              <a:t>61. </a:t>
            </a:r>
            <a:r>
              <a:rPr lang="en-US" sz="1200" b="1" kern="1200" baseline="0" dirty="0" err="1" smtClean="0">
                <a:solidFill>
                  <a:schemeClr val="tx1"/>
                </a:solidFill>
                <a:latin typeface="+mn-lt"/>
                <a:ea typeface="+mn-ea"/>
                <a:cs typeface="+mn-cs"/>
              </a:rPr>
              <a:t>Trifunovic</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Wredenberg</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Falkenberg</a:t>
            </a:r>
            <a:r>
              <a:rPr lang="en-US" sz="1200" b="1" kern="1200" baseline="0" dirty="0" smtClean="0">
                <a:solidFill>
                  <a:schemeClr val="tx1"/>
                </a:solidFill>
                <a:latin typeface="+mn-lt"/>
                <a:ea typeface="+mn-ea"/>
                <a:cs typeface="+mn-cs"/>
              </a:rPr>
              <a:t> M, </a:t>
            </a:r>
            <a:r>
              <a:rPr lang="en-US" sz="1200" b="1" kern="1200" baseline="0" dirty="0" err="1" smtClean="0">
                <a:solidFill>
                  <a:schemeClr val="tx1"/>
                </a:solidFill>
                <a:latin typeface="+mn-lt"/>
                <a:ea typeface="+mn-ea"/>
                <a:cs typeface="+mn-cs"/>
              </a:rPr>
              <a:t>Spelbrink</a:t>
            </a:r>
            <a:r>
              <a:rPr lang="en-US" sz="1200" b="1" kern="1200" baseline="0" dirty="0" smtClean="0">
                <a:solidFill>
                  <a:schemeClr val="tx1"/>
                </a:solidFill>
                <a:latin typeface="+mn-lt"/>
                <a:ea typeface="+mn-ea"/>
                <a:cs typeface="+mn-cs"/>
              </a:rPr>
              <a:t> JN, </a:t>
            </a:r>
            <a:r>
              <a:rPr lang="en-US" sz="1200" b="1" kern="1200" baseline="0" dirty="0" err="1" smtClean="0">
                <a:solidFill>
                  <a:schemeClr val="tx1"/>
                </a:solidFill>
                <a:latin typeface="+mn-lt"/>
                <a:ea typeface="+mn-ea"/>
                <a:cs typeface="+mn-cs"/>
              </a:rPr>
              <a:t>Rovio</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AT, </a:t>
            </a:r>
            <a:r>
              <a:rPr lang="en-US" sz="1200" b="1" kern="1200" baseline="0" dirty="0" err="1" smtClean="0">
                <a:solidFill>
                  <a:schemeClr val="tx1"/>
                </a:solidFill>
                <a:latin typeface="+mn-lt"/>
                <a:ea typeface="+mn-ea"/>
                <a:cs typeface="+mn-cs"/>
              </a:rPr>
              <a:t>Bruder</a:t>
            </a:r>
            <a:r>
              <a:rPr lang="en-US" sz="1200" b="1" kern="1200" baseline="0" dirty="0" smtClean="0">
                <a:solidFill>
                  <a:schemeClr val="tx1"/>
                </a:solidFill>
                <a:latin typeface="+mn-lt"/>
                <a:ea typeface="+mn-ea"/>
                <a:cs typeface="+mn-cs"/>
              </a:rPr>
              <a:t> CE, </a:t>
            </a:r>
            <a:r>
              <a:rPr lang="en-US" sz="1200" b="1" kern="1200" baseline="0" dirty="0" err="1" smtClean="0">
                <a:solidFill>
                  <a:schemeClr val="tx1"/>
                </a:solidFill>
                <a:latin typeface="+mn-lt"/>
                <a:ea typeface="+mn-ea"/>
                <a:cs typeface="+mn-cs"/>
              </a:rPr>
              <a:t>Bohlooly</a:t>
            </a:r>
            <a:r>
              <a:rPr lang="en-US" sz="1200" b="1" kern="1200" baseline="0" dirty="0" smtClean="0">
                <a:solidFill>
                  <a:schemeClr val="tx1"/>
                </a:solidFill>
                <a:latin typeface="+mn-lt"/>
                <a:ea typeface="+mn-ea"/>
                <a:cs typeface="+mn-cs"/>
              </a:rPr>
              <a:t> YM, </a:t>
            </a:r>
            <a:r>
              <a:rPr lang="en-US" sz="1200" b="1" kern="1200" baseline="0" dirty="0" err="1" smtClean="0">
                <a:solidFill>
                  <a:schemeClr val="tx1"/>
                </a:solidFill>
                <a:latin typeface="+mn-lt"/>
                <a:ea typeface="+mn-ea"/>
                <a:cs typeface="+mn-cs"/>
              </a:rPr>
              <a:t>Gidlof</a:t>
            </a:r>
            <a:r>
              <a:rPr lang="en-US" sz="1200" b="1" kern="1200" baseline="0" dirty="0" smtClean="0">
                <a:solidFill>
                  <a:schemeClr val="tx1"/>
                </a:solidFill>
                <a:latin typeface="+mn-lt"/>
                <a:ea typeface="+mn-ea"/>
                <a:cs typeface="+mn-cs"/>
              </a:rPr>
              <a:t> S, </a:t>
            </a:r>
            <a:r>
              <a:rPr lang="en-US" sz="1200" b="1" kern="1200" baseline="0" dirty="0" err="1" smtClean="0">
                <a:solidFill>
                  <a:schemeClr val="tx1"/>
                </a:solidFill>
                <a:latin typeface="+mn-lt"/>
                <a:ea typeface="+mn-ea"/>
                <a:cs typeface="+mn-cs"/>
              </a:rPr>
              <a:t>Oldfors</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Wibom</a:t>
            </a:r>
            <a:r>
              <a:rPr lang="en-US" sz="1200" b="1" kern="1200" baseline="0" dirty="0" smtClean="0">
                <a:solidFill>
                  <a:schemeClr val="tx1"/>
                </a:solidFill>
                <a:latin typeface="+mn-lt"/>
                <a:ea typeface="+mn-ea"/>
                <a:cs typeface="+mn-cs"/>
              </a:rPr>
              <a:t> R, </a:t>
            </a:r>
            <a:r>
              <a:rPr lang="en-US" sz="1200" b="1" kern="1200" baseline="0" dirty="0" err="1" smtClean="0">
                <a:solidFill>
                  <a:schemeClr val="tx1"/>
                </a:solidFill>
                <a:latin typeface="+mn-lt"/>
                <a:ea typeface="+mn-ea"/>
                <a:cs typeface="+mn-cs"/>
              </a:rPr>
              <a:t>Tornell</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J, Jacobs HT, Larsson NG. Premature ageing in mice expressing defective</a:t>
            </a:r>
          </a:p>
          <a:p>
            <a:r>
              <a:rPr lang="en-US" sz="1200" kern="1200" baseline="0" dirty="0" smtClean="0">
                <a:solidFill>
                  <a:schemeClr val="tx1"/>
                </a:solidFill>
                <a:latin typeface="+mn-lt"/>
                <a:ea typeface="+mn-ea"/>
                <a:cs typeface="+mn-cs"/>
              </a:rPr>
              <a:t>mitochondrial DNA polymerase. </a:t>
            </a:r>
            <a:r>
              <a:rPr lang="en-US" sz="1200" i="1" kern="1200" baseline="0" dirty="0" smtClean="0">
                <a:solidFill>
                  <a:schemeClr val="tx1"/>
                </a:solidFill>
                <a:latin typeface="+mn-lt"/>
                <a:ea typeface="+mn-ea"/>
                <a:cs typeface="+mn-cs"/>
              </a:rPr>
              <a:t>Nature 429: 417–423, 2004.</a:t>
            </a:r>
          </a:p>
          <a:p>
            <a:r>
              <a:rPr lang="en-US" sz="1200" kern="1200" baseline="0" dirty="0" smtClean="0">
                <a:solidFill>
                  <a:schemeClr val="tx1"/>
                </a:solidFill>
                <a:latin typeface="+mn-lt"/>
                <a:ea typeface="+mn-ea"/>
                <a:cs typeface="+mn-cs"/>
              </a:rPr>
              <a:t>62. </a:t>
            </a:r>
            <a:r>
              <a:rPr lang="en-US" sz="1200" b="1" kern="1200" baseline="0" dirty="0" err="1" smtClean="0">
                <a:solidFill>
                  <a:schemeClr val="tx1"/>
                </a:solidFill>
                <a:latin typeface="+mn-lt"/>
                <a:ea typeface="+mn-ea"/>
                <a:cs typeface="+mn-cs"/>
              </a:rPr>
              <a:t>Vasan</a:t>
            </a:r>
            <a:r>
              <a:rPr lang="en-US" sz="1200" b="1" kern="1200" baseline="0" dirty="0" smtClean="0">
                <a:solidFill>
                  <a:schemeClr val="tx1"/>
                </a:solidFill>
                <a:latin typeface="+mn-lt"/>
                <a:ea typeface="+mn-ea"/>
                <a:cs typeface="+mn-cs"/>
              </a:rPr>
              <a:t> RS, </a:t>
            </a:r>
            <a:r>
              <a:rPr lang="en-US" sz="1200" b="1" kern="1200" baseline="0" dirty="0" err="1" smtClean="0">
                <a:solidFill>
                  <a:schemeClr val="tx1"/>
                </a:solidFill>
                <a:latin typeface="+mn-lt"/>
                <a:ea typeface="+mn-ea"/>
                <a:cs typeface="+mn-cs"/>
              </a:rPr>
              <a:t>Beiser</a:t>
            </a:r>
            <a:r>
              <a:rPr lang="en-US" sz="1200" b="1" kern="1200" baseline="0" dirty="0" smtClean="0">
                <a:solidFill>
                  <a:schemeClr val="tx1"/>
                </a:solidFill>
                <a:latin typeface="+mn-lt"/>
                <a:ea typeface="+mn-ea"/>
                <a:cs typeface="+mn-cs"/>
              </a:rPr>
              <a:t> A, </a:t>
            </a:r>
            <a:r>
              <a:rPr lang="en-US" sz="1200" b="1" kern="1200" baseline="0" dirty="0" err="1" smtClean="0">
                <a:solidFill>
                  <a:schemeClr val="tx1"/>
                </a:solidFill>
                <a:latin typeface="+mn-lt"/>
                <a:ea typeface="+mn-ea"/>
                <a:cs typeface="+mn-cs"/>
              </a:rPr>
              <a:t>Seshadri</a:t>
            </a:r>
            <a:r>
              <a:rPr lang="en-US" sz="1200" b="1" kern="1200" baseline="0" dirty="0" smtClean="0">
                <a:solidFill>
                  <a:schemeClr val="tx1"/>
                </a:solidFill>
                <a:latin typeface="+mn-lt"/>
                <a:ea typeface="+mn-ea"/>
                <a:cs typeface="+mn-cs"/>
              </a:rPr>
              <a:t> S, Larson MG, </a:t>
            </a:r>
            <a:r>
              <a:rPr lang="en-US" sz="1200" b="1" kern="1200" baseline="0" dirty="0" err="1" smtClean="0">
                <a:solidFill>
                  <a:schemeClr val="tx1"/>
                </a:solidFill>
                <a:latin typeface="+mn-lt"/>
                <a:ea typeface="+mn-ea"/>
                <a:cs typeface="+mn-cs"/>
              </a:rPr>
              <a:t>Kannel</a:t>
            </a:r>
            <a:r>
              <a:rPr lang="en-US" sz="1200" b="1" kern="1200" baseline="0" dirty="0" smtClean="0">
                <a:solidFill>
                  <a:schemeClr val="tx1"/>
                </a:solidFill>
                <a:latin typeface="+mn-lt"/>
                <a:ea typeface="+mn-ea"/>
                <a:cs typeface="+mn-cs"/>
              </a:rPr>
              <a:t> WB, </a:t>
            </a:r>
            <a:r>
              <a:rPr lang="en-US" sz="1200" b="1" kern="1200" baseline="0" dirty="0" err="1" smtClean="0">
                <a:solidFill>
                  <a:schemeClr val="tx1"/>
                </a:solidFill>
                <a:latin typeface="+mn-lt"/>
                <a:ea typeface="+mn-ea"/>
                <a:cs typeface="+mn-cs"/>
              </a:rPr>
              <a:t>D’Agostino</a:t>
            </a:r>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RB, Levy D. Residual lifetime risk for developing hypertension in</a:t>
            </a:r>
          </a:p>
          <a:p>
            <a:r>
              <a:rPr lang="en-US" sz="1200" kern="1200" baseline="0" dirty="0" smtClean="0">
                <a:solidFill>
                  <a:schemeClr val="tx1"/>
                </a:solidFill>
                <a:latin typeface="+mn-lt"/>
                <a:ea typeface="+mn-ea"/>
                <a:cs typeface="+mn-cs"/>
              </a:rPr>
              <a:t>middle-aged women and men: The Framingham Heart Study. </a:t>
            </a:r>
            <a:r>
              <a:rPr lang="en-US" sz="1200" i="1" kern="1200" baseline="0" dirty="0" smtClean="0">
                <a:solidFill>
                  <a:schemeClr val="tx1"/>
                </a:solidFill>
                <a:latin typeface="+mn-lt"/>
                <a:ea typeface="+mn-ea"/>
                <a:cs typeface="+mn-cs"/>
              </a:rPr>
              <a:t>JAMA 287:</a:t>
            </a:r>
          </a:p>
          <a:p>
            <a:r>
              <a:rPr lang="en-US" sz="1200" kern="1200" baseline="0" dirty="0" smtClean="0">
                <a:solidFill>
                  <a:schemeClr val="tx1"/>
                </a:solidFill>
                <a:latin typeface="+mn-lt"/>
                <a:ea typeface="+mn-ea"/>
                <a:cs typeface="+mn-cs"/>
              </a:rPr>
              <a:t>1003–1010, 2002.</a:t>
            </a:r>
          </a:p>
          <a:p>
            <a:r>
              <a:rPr lang="en-US" sz="1200" kern="1200" baseline="0" dirty="0" smtClean="0">
                <a:solidFill>
                  <a:schemeClr val="tx1"/>
                </a:solidFill>
                <a:latin typeface="+mn-lt"/>
                <a:ea typeface="+mn-ea"/>
                <a:cs typeface="+mn-cs"/>
              </a:rPr>
              <a:t>63. </a:t>
            </a:r>
            <a:r>
              <a:rPr lang="en-US" sz="1200" b="1" kern="1200" baseline="0" dirty="0" smtClean="0">
                <a:solidFill>
                  <a:schemeClr val="tx1"/>
                </a:solidFill>
                <a:latin typeface="+mn-lt"/>
                <a:ea typeface="+mn-ea"/>
                <a:cs typeface="+mn-cs"/>
              </a:rPr>
              <a:t>Wallace DC. A mitochondrial paradigm of metabolic and degenerative</a:t>
            </a:r>
          </a:p>
          <a:p>
            <a:r>
              <a:rPr lang="en-US" sz="1200" kern="1200" baseline="0" dirty="0" smtClean="0">
                <a:solidFill>
                  <a:schemeClr val="tx1"/>
                </a:solidFill>
                <a:latin typeface="+mn-lt"/>
                <a:ea typeface="+mn-ea"/>
                <a:cs typeface="+mn-cs"/>
              </a:rPr>
              <a:t>diseases, aging, and cancer: a dawn for evolutionary medicine. </a:t>
            </a:r>
            <a:r>
              <a:rPr lang="en-US" sz="1200" i="1" kern="1200" baseline="0" dirty="0" err="1" smtClean="0">
                <a:solidFill>
                  <a:schemeClr val="tx1"/>
                </a:solidFill>
                <a:latin typeface="+mn-lt"/>
                <a:ea typeface="+mn-ea"/>
                <a:cs typeface="+mn-cs"/>
              </a:rPr>
              <a:t>Annu</a:t>
            </a:r>
            <a:r>
              <a:rPr lang="en-US" sz="1200" i="1" kern="1200" baseline="0" dirty="0" smtClean="0">
                <a:solidFill>
                  <a:schemeClr val="tx1"/>
                </a:solidFill>
                <a:latin typeface="+mn-lt"/>
                <a:ea typeface="+mn-ea"/>
                <a:cs typeface="+mn-cs"/>
              </a:rPr>
              <a:t> Rev</a:t>
            </a:r>
          </a:p>
          <a:p>
            <a:r>
              <a:rPr lang="en-US" sz="1200" i="1" kern="1200" baseline="0" dirty="0" smtClean="0">
                <a:solidFill>
                  <a:schemeClr val="tx1"/>
                </a:solidFill>
                <a:latin typeface="+mn-lt"/>
                <a:ea typeface="+mn-ea"/>
                <a:cs typeface="+mn-cs"/>
              </a:rPr>
              <a:t>Genet 39: 359–407, 2005.</a:t>
            </a:r>
          </a:p>
          <a:p>
            <a:r>
              <a:rPr lang="en-US" sz="1200" kern="1200" baseline="0" dirty="0" smtClean="0">
                <a:solidFill>
                  <a:schemeClr val="tx1"/>
                </a:solidFill>
                <a:latin typeface="+mn-lt"/>
                <a:ea typeface="+mn-ea"/>
                <a:cs typeface="+mn-cs"/>
              </a:rPr>
              <a:t>64. </a:t>
            </a:r>
            <a:r>
              <a:rPr lang="en-US" sz="1200" b="1" kern="1200" baseline="0" dirty="0" smtClean="0">
                <a:solidFill>
                  <a:schemeClr val="tx1"/>
                </a:solidFill>
                <a:latin typeface="+mn-lt"/>
                <a:ea typeface="+mn-ea"/>
                <a:cs typeface="+mn-cs"/>
              </a:rPr>
              <a:t>Warner TD, </a:t>
            </a:r>
            <a:r>
              <a:rPr lang="en-US" sz="1200" b="1" kern="1200" baseline="0" dirty="0" err="1" smtClean="0">
                <a:solidFill>
                  <a:schemeClr val="tx1"/>
                </a:solidFill>
                <a:latin typeface="+mn-lt"/>
                <a:ea typeface="+mn-ea"/>
                <a:cs typeface="+mn-cs"/>
              </a:rPr>
              <a:t>Giuliano</a:t>
            </a:r>
            <a:r>
              <a:rPr lang="en-US" sz="1200" b="1" kern="1200" baseline="0" dirty="0" smtClean="0">
                <a:solidFill>
                  <a:schemeClr val="tx1"/>
                </a:solidFill>
                <a:latin typeface="+mn-lt"/>
                <a:ea typeface="+mn-ea"/>
                <a:cs typeface="+mn-cs"/>
              </a:rPr>
              <a:t> F, </a:t>
            </a:r>
            <a:r>
              <a:rPr lang="en-US" sz="1200" b="1" kern="1200" baseline="0" dirty="0" err="1" smtClean="0">
                <a:solidFill>
                  <a:schemeClr val="tx1"/>
                </a:solidFill>
                <a:latin typeface="+mn-lt"/>
                <a:ea typeface="+mn-ea"/>
                <a:cs typeface="+mn-cs"/>
              </a:rPr>
              <a:t>Vojnovic</a:t>
            </a:r>
            <a:r>
              <a:rPr lang="en-US" sz="1200" b="1" kern="1200" baseline="0" dirty="0" smtClean="0">
                <a:solidFill>
                  <a:schemeClr val="tx1"/>
                </a:solidFill>
                <a:latin typeface="+mn-lt"/>
                <a:ea typeface="+mn-ea"/>
                <a:cs typeface="+mn-cs"/>
              </a:rPr>
              <a:t> I, </a:t>
            </a:r>
            <a:r>
              <a:rPr lang="en-US" sz="1200" b="1" kern="1200" baseline="0" dirty="0" err="1" smtClean="0">
                <a:solidFill>
                  <a:schemeClr val="tx1"/>
                </a:solidFill>
                <a:latin typeface="+mn-lt"/>
                <a:ea typeface="+mn-ea"/>
                <a:cs typeface="+mn-cs"/>
              </a:rPr>
              <a:t>Bukasa</a:t>
            </a:r>
            <a:r>
              <a:rPr lang="en-US" sz="1200" b="1" kern="1200" baseline="0" dirty="0" smtClean="0">
                <a:solidFill>
                  <a:schemeClr val="tx1"/>
                </a:solidFill>
                <a:latin typeface="+mn-lt"/>
                <a:ea typeface="+mn-ea"/>
                <a:cs typeface="+mn-cs"/>
              </a:rPr>
              <a:t> A, Mitchell JA, Vane JR.</a:t>
            </a:r>
          </a:p>
          <a:p>
            <a:r>
              <a:rPr lang="en-US" sz="1200" kern="1200" baseline="0" dirty="0" err="1" smtClean="0">
                <a:solidFill>
                  <a:schemeClr val="tx1"/>
                </a:solidFill>
                <a:latin typeface="+mn-lt"/>
                <a:ea typeface="+mn-ea"/>
                <a:cs typeface="+mn-cs"/>
              </a:rPr>
              <a:t>Nonsteroid</a:t>
            </a:r>
            <a:r>
              <a:rPr lang="en-US" sz="1200" kern="1200" baseline="0" dirty="0" smtClean="0">
                <a:solidFill>
                  <a:schemeClr val="tx1"/>
                </a:solidFill>
                <a:latin typeface="+mn-lt"/>
                <a:ea typeface="+mn-ea"/>
                <a:cs typeface="+mn-cs"/>
              </a:rPr>
              <a:t> drug </a:t>
            </a:r>
            <a:r>
              <a:rPr lang="en-US" sz="1200" kern="1200" baseline="0" dirty="0" err="1" smtClean="0">
                <a:solidFill>
                  <a:schemeClr val="tx1"/>
                </a:solidFill>
                <a:latin typeface="+mn-lt"/>
                <a:ea typeface="+mn-ea"/>
                <a:cs typeface="+mn-cs"/>
              </a:rPr>
              <a:t>selectivities</a:t>
            </a:r>
            <a:r>
              <a:rPr lang="en-US" sz="1200" kern="1200" baseline="0" dirty="0" smtClean="0">
                <a:solidFill>
                  <a:schemeClr val="tx1"/>
                </a:solidFill>
                <a:latin typeface="+mn-lt"/>
                <a:ea typeface="+mn-ea"/>
                <a:cs typeface="+mn-cs"/>
              </a:rPr>
              <a:t> for cyclo-oxygenase-1 rather than </a:t>
            </a:r>
            <a:r>
              <a:rPr lang="en-US" sz="1200" kern="1200" baseline="0" dirty="0" err="1" smtClean="0">
                <a:solidFill>
                  <a:schemeClr val="tx1"/>
                </a:solidFill>
                <a:latin typeface="+mn-lt"/>
                <a:ea typeface="+mn-ea"/>
                <a:cs typeface="+mn-cs"/>
              </a:rPr>
              <a:t>cyclooxygenase</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2 are associated with human gastrointestinal toxicity: a full in</a:t>
            </a:r>
          </a:p>
          <a:p>
            <a:r>
              <a:rPr lang="en-US" sz="1200" kern="1200" baseline="0" dirty="0" smtClean="0">
                <a:solidFill>
                  <a:schemeClr val="tx1"/>
                </a:solidFill>
                <a:latin typeface="+mn-lt"/>
                <a:ea typeface="+mn-ea"/>
                <a:cs typeface="+mn-cs"/>
              </a:rPr>
              <a:t>vitro analysis. </a:t>
            </a:r>
            <a:r>
              <a:rPr lang="en-US" sz="1200" i="1" kern="1200" baseline="0" dirty="0" smtClean="0">
                <a:solidFill>
                  <a:schemeClr val="tx1"/>
                </a:solidFill>
                <a:latin typeface="+mn-lt"/>
                <a:ea typeface="+mn-ea"/>
                <a:cs typeface="+mn-cs"/>
              </a:rPr>
              <a:t>Proc </a:t>
            </a:r>
            <a:r>
              <a:rPr lang="en-US" sz="1200" i="1" kern="1200" baseline="0" dirty="0" err="1" smtClean="0">
                <a:solidFill>
                  <a:schemeClr val="tx1"/>
                </a:solidFill>
                <a:latin typeface="+mn-lt"/>
                <a:ea typeface="+mn-ea"/>
                <a:cs typeface="+mn-cs"/>
              </a:rPr>
              <a:t>Natl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Acad</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Sci</a:t>
            </a:r>
            <a:r>
              <a:rPr lang="en-US" sz="1200" i="1" kern="1200" baseline="0" dirty="0" smtClean="0">
                <a:solidFill>
                  <a:schemeClr val="tx1"/>
                </a:solidFill>
                <a:latin typeface="+mn-lt"/>
                <a:ea typeface="+mn-ea"/>
                <a:cs typeface="+mn-cs"/>
              </a:rPr>
              <a:t> USA 96: 7563–7568, 1999.</a:t>
            </a:r>
          </a:p>
          <a:p>
            <a:r>
              <a:rPr lang="en-US" sz="1200" kern="1200" baseline="0" dirty="0" smtClean="0">
                <a:solidFill>
                  <a:schemeClr val="tx1"/>
                </a:solidFill>
                <a:latin typeface="+mn-lt"/>
                <a:ea typeface="+mn-ea"/>
                <a:cs typeface="+mn-cs"/>
              </a:rPr>
              <a:t>65. </a:t>
            </a:r>
            <a:r>
              <a:rPr lang="en-US" sz="1200" b="1" kern="1200" baseline="0" dirty="0" err="1" smtClean="0">
                <a:solidFill>
                  <a:schemeClr val="tx1"/>
                </a:solidFill>
                <a:latin typeface="+mn-lt"/>
                <a:ea typeface="+mn-ea"/>
                <a:cs typeface="+mn-cs"/>
              </a:rPr>
              <a:t>Weinheimer</a:t>
            </a:r>
            <a:r>
              <a:rPr lang="en-US" sz="1200" b="1" kern="1200" baseline="0" dirty="0" smtClean="0">
                <a:solidFill>
                  <a:schemeClr val="tx1"/>
                </a:solidFill>
                <a:latin typeface="+mn-lt"/>
                <a:ea typeface="+mn-ea"/>
                <a:cs typeface="+mn-cs"/>
              </a:rPr>
              <a:t> EM, </a:t>
            </a:r>
            <a:r>
              <a:rPr lang="en-US" sz="1200" b="1" kern="1200" baseline="0" dirty="0" err="1" smtClean="0">
                <a:solidFill>
                  <a:schemeClr val="tx1"/>
                </a:solidFill>
                <a:latin typeface="+mn-lt"/>
                <a:ea typeface="+mn-ea"/>
                <a:cs typeface="+mn-cs"/>
              </a:rPr>
              <a:t>Jemiolo</a:t>
            </a:r>
            <a:r>
              <a:rPr lang="en-US" sz="1200" b="1" kern="1200" baseline="0" dirty="0" smtClean="0">
                <a:solidFill>
                  <a:schemeClr val="tx1"/>
                </a:solidFill>
                <a:latin typeface="+mn-lt"/>
                <a:ea typeface="+mn-ea"/>
                <a:cs typeface="+mn-cs"/>
              </a:rPr>
              <a:t> B, Carroll CC, </a:t>
            </a:r>
            <a:r>
              <a:rPr lang="en-US" sz="1200" b="1" kern="1200" baseline="0" dirty="0" err="1" smtClean="0">
                <a:solidFill>
                  <a:schemeClr val="tx1"/>
                </a:solidFill>
                <a:latin typeface="+mn-lt"/>
                <a:ea typeface="+mn-ea"/>
                <a:cs typeface="+mn-cs"/>
              </a:rPr>
              <a:t>Harber</a:t>
            </a:r>
            <a:r>
              <a:rPr lang="en-US" sz="1200" b="1" kern="1200" baseline="0" dirty="0" smtClean="0">
                <a:solidFill>
                  <a:schemeClr val="tx1"/>
                </a:solidFill>
                <a:latin typeface="+mn-lt"/>
                <a:ea typeface="+mn-ea"/>
                <a:cs typeface="+mn-cs"/>
              </a:rPr>
              <a:t> MP, </a:t>
            </a:r>
            <a:r>
              <a:rPr lang="en-US" sz="1200" b="1" kern="1200" baseline="0" dirty="0" err="1" smtClean="0">
                <a:solidFill>
                  <a:schemeClr val="tx1"/>
                </a:solidFill>
                <a:latin typeface="+mn-lt"/>
                <a:ea typeface="+mn-ea"/>
                <a:cs typeface="+mn-cs"/>
              </a:rPr>
              <a:t>Haus</a:t>
            </a:r>
            <a:r>
              <a:rPr lang="en-US" sz="1200" b="1" kern="1200" baseline="0" dirty="0" smtClean="0">
                <a:solidFill>
                  <a:schemeClr val="tx1"/>
                </a:solidFill>
                <a:latin typeface="+mn-lt"/>
                <a:ea typeface="+mn-ea"/>
                <a:cs typeface="+mn-cs"/>
              </a:rPr>
              <a:t> JM, </a:t>
            </a:r>
            <a:r>
              <a:rPr lang="en-US" sz="1200" b="1" kern="1200" baseline="0" dirty="0" err="1" smtClean="0">
                <a:solidFill>
                  <a:schemeClr val="tx1"/>
                </a:solidFill>
                <a:latin typeface="+mn-lt"/>
                <a:ea typeface="+mn-ea"/>
                <a:cs typeface="+mn-cs"/>
              </a:rPr>
              <a:t>Burd</a:t>
            </a:r>
            <a:endParaRPr lang="en-US"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NA, </a:t>
            </a:r>
            <a:r>
              <a:rPr lang="fr-FR" sz="1200" b="1" kern="1200" baseline="0" dirty="0" err="1" smtClean="0">
                <a:solidFill>
                  <a:schemeClr val="tx1"/>
                </a:solidFill>
                <a:latin typeface="+mn-lt"/>
                <a:ea typeface="+mn-ea"/>
                <a:cs typeface="+mn-cs"/>
              </a:rPr>
              <a:t>LeMoine</a:t>
            </a:r>
            <a:r>
              <a:rPr lang="fr-FR" sz="1200" b="1" kern="1200" baseline="0" dirty="0" smtClean="0">
                <a:solidFill>
                  <a:schemeClr val="tx1"/>
                </a:solidFill>
                <a:latin typeface="+mn-lt"/>
                <a:ea typeface="+mn-ea"/>
                <a:cs typeface="+mn-cs"/>
              </a:rPr>
              <a:t> JK, Trappe SW, Trappe TA. Resistance </a:t>
            </a:r>
            <a:r>
              <a:rPr lang="fr-FR" sz="1200" b="1" kern="1200" baseline="0" dirty="0" err="1" smtClean="0">
                <a:solidFill>
                  <a:schemeClr val="tx1"/>
                </a:solidFill>
                <a:latin typeface="+mn-lt"/>
                <a:ea typeface="+mn-ea"/>
                <a:cs typeface="+mn-cs"/>
              </a:rPr>
              <a:t>exercise</a:t>
            </a:r>
            <a:r>
              <a:rPr lang="fr-FR" sz="1200" b="1" kern="1200" baseline="0" dirty="0" smtClean="0">
                <a:solidFill>
                  <a:schemeClr val="tx1"/>
                </a:solidFill>
                <a:latin typeface="+mn-lt"/>
                <a:ea typeface="+mn-ea"/>
                <a:cs typeface="+mn-cs"/>
              </a:rPr>
              <a:t> and</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65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err="1" smtClean="0">
                <a:solidFill>
                  <a:schemeClr val="tx1"/>
                </a:solidFill>
                <a:latin typeface="+mn-lt"/>
                <a:ea typeface="+mn-ea"/>
                <a:cs typeface="+mn-cs"/>
              </a:rPr>
              <a:t>cyclooxygenase</a:t>
            </a:r>
            <a:r>
              <a:rPr lang="en-US" sz="1200" kern="1200" baseline="0" dirty="0" smtClean="0">
                <a:solidFill>
                  <a:schemeClr val="tx1"/>
                </a:solidFill>
                <a:latin typeface="+mn-lt"/>
                <a:ea typeface="+mn-ea"/>
                <a:cs typeface="+mn-cs"/>
              </a:rPr>
              <a:t> (COX) expression in human skeletal muscle: implications</a:t>
            </a:r>
          </a:p>
          <a:p>
            <a:r>
              <a:rPr lang="en-US" sz="1200" kern="1200" baseline="0" dirty="0" smtClean="0">
                <a:solidFill>
                  <a:schemeClr val="tx1"/>
                </a:solidFill>
                <a:latin typeface="+mn-lt"/>
                <a:ea typeface="+mn-ea"/>
                <a:cs typeface="+mn-cs"/>
              </a:rPr>
              <a:t>for COX-inhibiting drugs and protein synthesis.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Regul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Integr</a:t>
            </a:r>
            <a:endParaRPr lang="en-US" sz="1200" i="1" kern="1200" baseline="0" dirty="0" smtClean="0">
              <a:solidFill>
                <a:schemeClr val="tx1"/>
              </a:solidFill>
              <a:latin typeface="+mn-lt"/>
              <a:ea typeface="+mn-ea"/>
              <a:cs typeface="+mn-cs"/>
            </a:endParaRPr>
          </a:p>
          <a:p>
            <a:r>
              <a:rPr lang="pt-BR" sz="1200" i="1" kern="1200" baseline="0" dirty="0" smtClean="0">
                <a:solidFill>
                  <a:schemeClr val="tx1"/>
                </a:solidFill>
                <a:latin typeface="+mn-lt"/>
                <a:ea typeface="+mn-ea"/>
                <a:cs typeface="+mn-cs"/>
              </a:rPr>
              <a:t>Comp Physiol 292: R2241–R2248, 2007.</a:t>
            </a:r>
          </a:p>
          <a:p>
            <a:r>
              <a:rPr lang="en-US" sz="1200" kern="1200" baseline="0" dirty="0" smtClean="0">
                <a:solidFill>
                  <a:schemeClr val="tx1"/>
                </a:solidFill>
                <a:latin typeface="+mn-lt"/>
                <a:ea typeface="+mn-ea"/>
                <a:cs typeface="+mn-cs"/>
              </a:rPr>
              <a:t>66. </a:t>
            </a:r>
            <a:r>
              <a:rPr lang="en-US" sz="1200" b="1" kern="1200" baseline="0" dirty="0" smtClean="0">
                <a:solidFill>
                  <a:schemeClr val="tx1"/>
                </a:solidFill>
                <a:latin typeface="+mn-lt"/>
                <a:ea typeface="+mn-ea"/>
                <a:cs typeface="+mn-cs"/>
              </a:rPr>
              <a:t>Wilcox CM, </a:t>
            </a:r>
            <a:r>
              <a:rPr lang="en-US" sz="1200" b="1" kern="1200" baseline="0" dirty="0" err="1" smtClean="0">
                <a:solidFill>
                  <a:schemeClr val="tx1"/>
                </a:solidFill>
                <a:latin typeface="+mn-lt"/>
                <a:ea typeface="+mn-ea"/>
                <a:cs typeface="+mn-cs"/>
              </a:rPr>
              <a:t>Cryer</a:t>
            </a:r>
            <a:r>
              <a:rPr lang="en-US" sz="1200" b="1" kern="1200" baseline="0" dirty="0" smtClean="0">
                <a:solidFill>
                  <a:schemeClr val="tx1"/>
                </a:solidFill>
                <a:latin typeface="+mn-lt"/>
                <a:ea typeface="+mn-ea"/>
                <a:cs typeface="+mn-cs"/>
              </a:rPr>
              <a:t> B, </a:t>
            </a:r>
            <a:r>
              <a:rPr lang="en-US" sz="1200" b="1" kern="1200" baseline="0" dirty="0" err="1" smtClean="0">
                <a:solidFill>
                  <a:schemeClr val="tx1"/>
                </a:solidFill>
                <a:latin typeface="+mn-lt"/>
                <a:ea typeface="+mn-ea"/>
                <a:cs typeface="+mn-cs"/>
              </a:rPr>
              <a:t>Triadafilopoulos</a:t>
            </a:r>
            <a:r>
              <a:rPr lang="en-US" sz="1200" b="1" kern="1200" baseline="0" dirty="0" smtClean="0">
                <a:solidFill>
                  <a:schemeClr val="tx1"/>
                </a:solidFill>
                <a:latin typeface="+mn-lt"/>
                <a:ea typeface="+mn-ea"/>
                <a:cs typeface="+mn-cs"/>
              </a:rPr>
              <a:t> G. Patterns of use and public</a:t>
            </a:r>
          </a:p>
          <a:p>
            <a:r>
              <a:rPr lang="en-US" sz="1200" kern="1200" baseline="0" dirty="0" smtClean="0">
                <a:solidFill>
                  <a:schemeClr val="tx1"/>
                </a:solidFill>
                <a:latin typeface="+mn-lt"/>
                <a:ea typeface="+mn-ea"/>
                <a:cs typeface="+mn-cs"/>
              </a:rPr>
              <a:t>perception of over-the-counter pain relievers: focus on </a:t>
            </a:r>
            <a:r>
              <a:rPr lang="en-US" sz="1200" kern="1200" baseline="0" dirty="0" err="1" smtClean="0">
                <a:solidFill>
                  <a:schemeClr val="tx1"/>
                </a:solidFill>
                <a:latin typeface="+mn-lt"/>
                <a:ea typeface="+mn-ea"/>
                <a:cs typeface="+mn-cs"/>
              </a:rPr>
              <a:t>nonsteroidal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antiinflammatory</a:t>
            </a:r>
            <a:endParaRPr lang="en-US" sz="1200" kern="1200" baseline="0" dirty="0" smtClean="0">
              <a:solidFill>
                <a:schemeClr val="tx1"/>
              </a:solidFill>
              <a:latin typeface="+mn-lt"/>
              <a:ea typeface="+mn-ea"/>
              <a:cs typeface="+mn-cs"/>
            </a:endParaRPr>
          </a:p>
          <a:p>
            <a:r>
              <a:rPr lang="fi-FI" sz="1200" kern="1200" baseline="0" dirty="0" smtClean="0">
                <a:solidFill>
                  <a:schemeClr val="tx1"/>
                </a:solidFill>
                <a:latin typeface="+mn-lt"/>
                <a:ea typeface="+mn-ea"/>
                <a:cs typeface="+mn-cs"/>
              </a:rPr>
              <a:t>drugs. </a:t>
            </a:r>
            <a:r>
              <a:rPr lang="fi-FI" sz="1200" i="1" kern="1200" baseline="0" dirty="0" smtClean="0">
                <a:solidFill>
                  <a:schemeClr val="tx1"/>
                </a:solidFill>
                <a:latin typeface="+mn-lt"/>
                <a:ea typeface="+mn-ea"/>
                <a:cs typeface="+mn-cs"/>
              </a:rPr>
              <a:t>J Rheumatol 32: 2218–2224, 2005.</a:t>
            </a:r>
          </a:p>
          <a:p>
            <a:r>
              <a:rPr lang="en-US" sz="1200" kern="1200" baseline="0" dirty="0" smtClean="0">
                <a:solidFill>
                  <a:schemeClr val="tx1"/>
                </a:solidFill>
                <a:latin typeface="+mn-lt"/>
                <a:ea typeface="+mn-ea"/>
                <a:cs typeface="+mn-cs"/>
              </a:rPr>
              <a:t>67. </a:t>
            </a:r>
            <a:r>
              <a:rPr lang="en-US" sz="1200" b="1" kern="1200" baseline="0" dirty="0" smtClean="0">
                <a:solidFill>
                  <a:schemeClr val="tx1"/>
                </a:solidFill>
                <a:latin typeface="+mn-lt"/>
                <a:ea typeface="+mn-ea"/>
                <a:cs typeface="+mn-cs"/>
              </a:rPr>
              <a:t>Wilkinson SB, Phillips SM, Atherton PJ, Patel R, </a:t>
            </a:r>
            <a:r>
              <a:rPr lang="en-US" sz="1200" b="1" kern="1200" baseline="0" dirty="0" err="1" smtClean="0">
                <a:solidFill>
                  <a:schemeClr val="tx1"/>
                </a:solidFill>
                <a:latin typeface="+mn-lt"/>
                <a:ea typeface="+mn-ea"/>
                <a:cs typeface="+mn-cs"/>
              </a:rPr>
              <a:t>Yarasheski</a:t>
            </a:r>
            <a:r>
              <a:rPr lang="en-US" sz="1200" b="1" kern="1200" baseline="0" dirty="0" smtClean="0">
                <a:solidFill>
                  <a:schemeClr val="tx1"/>
                </a:solidFill>
                <a:latin typeface="+mn-lt"/>
                <a:ea typeface="+mn-ea"/>
                <a:cs typeface="+mn-cs"/>
              </a:rPr>
              <a:t> KE,</a:t>
            </a:r>
          </a:p>
          <a:p>
            <a:r>
              <a:rPr lang="en-US" sz="1200" b="1" kern="1200" baseline="0" dirty="0" err="1" smtClean="0">
                <a:solidFill>
                  <a:schemeClr val="tx1"/>
                </a:solidFill>
                <a:latin typeface="+mn-lt"/>
                <a:ea typeface="+mn-ea"/>
                <a:cs typeface="+mn-cs"/>
              </a:rPr>
              <a:t>Tarnopolsky</a:t>
            </a:r>
            <a:r>
              <a:rPr lang="en-US" sz="1200" b="1" kern="1200" baseline="0" dirty="0" smtClean="0">
                <a:solidFill>
                  <a:schemeClr val="tx1"/>
                </a:solidFill>
                <a:latin typeface="+mn-lt"/>
                <a:ea typeface="+mn-ea"/>
                <a:cs typeface="+mn-cs"/>
              </a:rPr>
              <a:t> MA, </a:t>
            </a:r>
            <a:r>
              <a:rPr lang="en-US" sz="1200" b="1" kern="1200" baseline="0" dirty="0" err="1" smtClean="0">
                <a:solidFill>
                  <a:schemeClr val="tx1"/>
                </a:solidFill>
                <a:latin typeface="+mn-lt"/>
                <a:ea typeface="+mn-ea"/>
                <a:cs typeface="+mn-cs"/>
              </a:rPr>
              <a:t>Rennie</a:t>
            </a:r>
            <a:r>
              <a:rPr lang="en-US" sz="1200" b="1" kern="1200" baseline="0" dirty="0" smtClean="0">
                <a:solidFill>
                  <a:schemeClr val="tx1"/>
                </a:solidFill>
                <a:latin typeface="+mn-lt"/>
                <a:ea typeface="+mn-ea"/>
                <a:cs typeface="+mn-cs"/>
              </a:rPr>
              <a:t> MJ. Differential effects of resistance and</a:t>
            </a:r>
          </a:p>
          <a:p>
            <a:r>
              <a:rPr lang="en-US" sz="1200" kern="1200" baseline="0" dirty="0" smtClean="0">
                <a:solidFill>
                  <a:schemeClr val="tx1"/>
                </a:solidFill>
                <a:latin typeface="+mn-lt"/>
                <a:ea typeface="+mn-ea"/>
                <a:cs typeface="+mn-cs"/>
              </a:rPr>
              <a:t>endurance exercise in the fed state on signaling molecule </a:t>
            </a:r>
            <a:r>
              <a:rPr lang="en-US" sz="1200" kern="1200" baseline="0" dirty="0" err="1" smtClean="0">
                <a:solidFill>
                  <a:schemeClr val="tx1"/>
                </a:solidFill>
                <a:latin typeface="+mn-lt"/>
                <a:ea typeface="+mn-ea"/>
                <a:cs typeface="+mn-cs"/>
              </a:rPr>
              <a:t>phosphorylation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protein synthesis in human 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586: 3701–</a:t>
            </a:r>
          </a:p>
          <a:p>
            <a:r>
              <a:rPr lang="en-US" sz="1200" kern="1200" baseline="0" dirty="0" smtClean="0">
                <a:solidFill>
                  <a:schemeClr val="tx1"/>
                </a:solidFill>
                <a:latin typeface="+mn-lt"/>
                <a:ea typeface="+mn-ea"/>
                <a:cs typeface="+mn-cs"/>
              </a:rPr>
              <a:t>3717, 2008.</a:t>
            </a:r>
          </a:p>
          <a:p>
            <a:r>
              <a:rPr lang="en-US" sz="1200" kern="1200" baseline="0" dirty="0" smtClean="0">
                <a:solidFill>
                  <a:schemeClr val="tx1"/>
                </a:solidFill>
                <a:latin typeface="+mn-lt"/>
                <a:ea typeface="+mn-ea"/>
                <a:cs typeface="+mn-cs"/>
              </a:rPr>
              <a:t>68. </a:t>
            </a:r>
            <a:r>
              <a:rPr lang="en-US" sz="1200" b="1" kern="1200" baseline="0" dirty="0" smtClean="0">
                <a:solidFill>
                  <a:schemeClr val="tx1"/>
                </a:solidFill>
                <a:latin typeface="+mn-lt"/>
                <a:ea typeface="+mn-ea"/>
                <a:cs typeface="+mn-cs"/>
              </a:rPr>
              <a:t>Williams D, Feely J. Pharmacokinetic-</a:t>
            </a:r>
            <a:r>
              <a:rPr lang="en-US" sz="1200" b="1" kern="1200" baseline="0" dirty="0" err="1" smtClean="0">
                <a:solidFill>
                  <a:schemeClr val="tx1"/>
                </a:solidFill>
                <a:latin typeface="+mn-lt"/>
                <a:ea typeface="+mn-ea"/>
                <a:cs typeface="+mn-cs"/>
              </a:rPr>
              <a:t>pharmacodynamic</a:t>
            </a:r>
            <a:r>
              <a:rPr lang="en-US" sz="1200" b="1" kern="1200" baseline="0" dirty="0" smtClean="0">
                <a:solidFill>
                  <a:schemeClr val="tx1"/>
                </a:solidFill>
                <a:latin typeface="+mn-lt"/>
                <a:ea typeface="+mn-ea"/>
                <a:cs typeface="+mn-cs"/>
              </a:rPr>
              <a:t> drug interactions</a:t>
            </a:r>
          </a:p>
          <a:p>
            <a:r>
              <a:rPr lang="en-US" sz="1200" kern="1200" baseline="0" dirty="0" smtClean="0">
                <a:solidFill>
                  <a:schemeClr val="tx1"/>
                </a:solidFill>
                <a:latin typeface="+mn-lt"/>
                <a:ea typeface="+mn-ea"/>
                <a:cs typeface="+mn-cs"/>
              </a:rPr>
              <a:t>with HMG-</a:t>
            </a:r>
            <a:r>
              <a:rPr lang="en-US" sz="1200" kern="1200" baseline="0" dirty="0" err="1" smtClean="0">
                <a:solidFill>
                  <a:schemeClr val="tx1"/>
                </a:solidFill>
                <a:latin typeface="+mn-lt"/>
                <a:ea typeface="+mn-ea"/>
                <a:cs typeface="+mn-cs"/>
              </a:rPr>
              <a:t>CoA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reductase</a:t>
            </a:r>
            <a:r>
              <a:rPr lang="en-US" sz="1200" kern="1200" baseline="0" dirty="0" smtClean="0">
                <a:solidFill>
                  <a:schemeClr val="tx1"/>
                </a:solidFill>
                <a:latin typeface="+mn-lt"/>
                <a:ea typeface="+mn-ea"/>
                <a:cs typeface="+mn-cs"/>
              </a:rPr>
              <a:t> inhibitors.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Pharmacokinet</a:t>
            </a:r>
            <a:r>
              <a:rPr lang="en-US" sz="1200" i="1" kern="1200" baseline="0" dirty="0" smtClean="0">
                <a:solidFill>
                  <a:schemeClr val="tx1"/>
                </a:solidFill>
                <a:latin typeface="+mn-lt"/>
                <a:ea typeface="+mn-ea"/>
                <a:cs typeface="+mn-cs"/>
              </a:rPr>
              <a:t> 41: 343–</a:t>
            </a:r>
          </a:p>
          <a:p>
            <a:r>
              <a:rPr lang="en-US" sz="1200" kern="1200" baseline="0" dirty="0" smtClean="0">
                <a:solidFill>
                  <a:schemeClr val="tx1"/>
                </a:solidFill>
                <a:latin typeface="+mn-lt"/>
                <a:ea typeface="+mn-ea"/>
                <a:cs typeface="+mn-cs"/>
              </a:rPr>
              <a:t>370, 2002.</a:t>
            </a:r>
          </a:p>
          <a:p>
            <a:r>
              <a:rPr lang="en-US" sz="1200" kern="1200" baseline="0" dirty="0" smtClean="0">
                <a:solidFill>
                  <a:schemeClr val="tx1"/>
                </a:solidFill>
                <a:latin typeface="+mn-lt"/>
                <a:ea typeface="+mn-ea"/>
                <a:cs typeface="+mn-cs"/>
              </a:rPr>
              <a:t>69. </a:t>
            </a:r>
            <a:r>
              <a:rPr lang="en-US" sz="1200" b="1" kern="1200" baseline="0" dirty="0" err="1" smtClean="0">
                <a:solidFill>
                  <a:schemeClr val="tx1"/>
                </a:solidFill>
                <a:latin typeface="+mn-lt"/>
                <a:ea typeface="+mn-ea"/>
                <a:cs typeface="+mn-cs"/>
              </a:rPr>
              <a:t>Wolfel</a:t>
            </a:r>
            <a:r>
              <a:rPr lang="en-US" sz="1200" b="1" kern="1200" baseline="0" dirty="0" smtClean="0">
                <a:solidFill>
                  <a:schemeClr val="tx1"/>
                </a:solidFill>
                <a:latin typeface="+mn-lt"/>
                <a:ea typeface="+mn-ea"/>
                <a:cs typeface="+mn-cs"/>
              </a:rPr>
              <a:t> EE, Hiatt WR, </a:t>
            </a:r>
            <a:r>
              <a:rPr lang="en-US" sz="1200" b="1" kern="1200" baseline="0" dirty="0" err="1" smtClean="0">
                <a:solidFill>
                  <a:schemeClr val="tx1"/>
                </a:solidFill>
                <a:latin typeface="+mn-lt"/>
                <a:ea typeface="+mn-ea"/>
                <a:cs typeface="+mn-cs"/>
              </a:rPr>
              <a:t>Brammell</a:t>
            </a:r>
            <a:r>
              <a:rPr lang="en-US" sz="1200" b="1" kern="1200" baseline="0" dirty="0" smtClean="0">
                <a:solidFill>
                  <a:schemeClr val="tx1"/>
                </a:solidFill>
                <a:latin typeface="+mn-lt"/>
                <a:ea typeface="+mn-ea"/>
                <a:cs typeface="+mn-cs"/>
              </a:rPr>
              <a:t> HL, Carry MR, </a:t>
            </a:r>
            <a:r>
              <a:rPr lang="en-US" sz="1200" b="1" kern="1200" baseline="0" dirty="0" err="1" smtClean="0">
                <a:solidFill>
                  <a:schemeClr val="tx1"/>
                </a:solidFill>
                <a:latin typeface="+mn-lt"/>
                <a:ea typeface="+mn-ea"/>
                <a:cs typeface="+mn-cs"/>
              </a:rPr>
              <a:t>Ringel</a:t>
            </a:r>
            <a:r>
              <a:rPr lang="en-US" sz="1200" b="1" kern="1200" baseline="0" dirty="0" smtClean="0">
                <a:solidFill>
                  <a:schemeClr val="tx1"/>
                </a:solidFill>
                <a:latin typeface="+mn-lt"/>
                <a:ea typeface="+mn-ea"/>
                <a:cs typeface="+mn-cs"/>
              </a:rPr>
              <a:t> SP, Travis V,</a:t>
            </a:r>
          </a:p>
          <a:p>
            <a:r>
              <a:rPr lang="en-US" sz="1200" b="1" kern="1200" baseline="0" dirty="0" err="1" smtClean="0">
                <a:solidFill>
                  <a:schemeClr val="tx1"/>
                </a:solidFill>
                <a:latin typeface="+mn-lt"/>
                <a:ea typeface="+mn-ea"/>
                <a:cs typeface="+mn-cs"/>
              </a:rPr>
              <a:t>Horwitz</a:t>
            </a:r>
            <a:r>
              <a:rPr lang="en-US" sz="1200" b="1" kern="1200" baseline="0" dirty="0" smtClean="0">
                <a:solidFill>
                  <a:schemeClr val="tx1"/>
                </a:solidFill>
                <a:latin typeface="+mn-lt"/>
                <a:ea typeface="+mn-ea"/>
                <a:cs typeface="+mn-cs"/>
              </a:rPr>
              <a:t> LD. Effects of selective and nonselective beta-adrenergic blockade</a:t>
            </a:r>
          </a:p>
          <a:p>
            <a:r>
              <a:rPr lang="en-US" sz="1200" kern="1200" baseline="0" dirty="0" smtClean="0">
                <a:solidFill>
                  <a:schemeClr val="tx1"/>
                </a:solidFill>
                <a:latin typeface="+mn-lt"/>
                <a:ea typeface="+mn-ea"/>
                <a:cs typeface="+mn-cs"/>
              </a:rPr>
              <a:t>on mechanisms of exercise conditioning. </a:t>
            </a:r>
            <a:r>
              <a:rPr lang="en-US" sz="1200" i="1" kern="1200" baseline="0" dirty="0" smtClean="0">
                <a:solidFill>
                  <a:schemeClr val="tx1"/>
                </a:solidFill>
                <a:latin typeface="+mn-lt"/>
                <a:ea typeface="+mn-ea"/>
                <a:cs typeface="+mn-cs"/>
              </a:rPr>
              <a:t>Circulation 74: 664–674,</a:t>
            </a:r>
          </a:p>
          <a:p>
            <a:r>
              <a:rPr lang="en-US" sz="1200" kern="1200" baseline="0" dirty="0" smtClean="0">
                <a:solidFill>
                  <a:schemeClr val="tx1"/>
                </a:solidFill>
                <a:latin typeface="+mn-lt"/>
                <a:ea typeface="+mn-ea"/>
                <a:cs typeface="+mn-cs"/>
              </a:rPr>
              <a:t>1986.</a:t>
            </a:r>
          </a:p>
          <a:p>
            <a:r>
              <a:rPr lang="en-US" sz="1200" kern="1200" baseline="0" dirty="0" smtClean="0">
                <a:solidFill>
                  <a:schemeClr val="tx1"/>
                </a:solidFill>
                <a:latin typeface="+mn-lt"/>
                <a:ea typeface="+mn-ea"/>
                <a:cs typeface="+mn-cs"/>
              </a:rPr>
              <a:t>70. </a:t>
            </a:r>
            <a:r>
              <a:rPr lang="en-US" sz="1200" b="1" kern="1200" baseline="0" dirty="0" smtClean="0">
                <a:solidFill>
                  <a:schemeClr val="tx1"/>
                </a:solidFill>
                <a:latin typeface="+mn-lt"/>
                <a:ea typeface="+mn-ea"/>
                <a:cs typeface="+mn-cs"/>
              </a:rPr>
              <a:t>Wu Z, </a:t>
            </a:r>
            <a:r>
              <a:rPr lang="en-US" sz="1200" b="1" kern="1200" baseline="0" dirty="0" err="1" smtClean="0">
                <a:solidFill>
                  <a:schemeClr val="tx1"/>
                </a:solidFill>
                <a:latin typeface="+mn-lt"/>
                <a:ea typeface="+mn-ea"/>
                <a:cs typeface="+mn-cs"/>
              </a:rPr>
              <a:t>Puigserver</a:t>
            </a:r>
            <a:r>
              <a:rPr lang="en-US" sz="1200" b="1" kern="1200" baseline="0" dirty="0" smtClean="0">
                <a:solidFill>
                  <a:schemeClr val="tx1"/>
                </a:solidFill>
                <a:latin typeface="+mn-lt"/>
                <a:ea typeface="+mn-ea"/>
                <a:cs typeface="+mn-cs"/>
              </a:rPr>
              <a:t> P, </a:t>
            </a:r>
            <a:r>
              <a:rPr lang="en-US" sz="1200" b="1" kern="1200" baseline="0" dirty="0" err="1" smtClean="0">
                <a:solidFill>
                  <a:schemeClr val="tx1"/>
                </a:solidFill>
                <a:latin typeface="+mn-lt"/>
                <a:ea typeface="+mn-ea"/>
                <a:cs typeface="+mn-cs"/>
              </a:rPr>
              <a:t>Andersson</a:t>
            </a:r>
            <a:r>
              <a:rPr lang="en-US" sz="1200" b="1" kern="1200" baseline="0" dirty="0" smtClean="0">
                <a:solidFill>
                  <a:schemeClr val="tx1"/>
                </a:solidFill>
                <a:latin typeface="+mn-lt"/>
                <a:ea typeface="+mn-ea"/>
                <a:cs typeface="+mn-cs"/>
              </a:rPr>
              <a:t> U, Zhang C, </a:t>
            </a:r>
            <a:r>
              <a:rPr lang="en-US" sz="1200" b="1" kern="1200" baseline="0" dirty="0" err="1" smtClean="0">
                <a:solidFill>
                  <a:schemeClr val="tx1"/>
                </a:solidFill>
                <a:latin typeface="+mn-lt"/>
                <a:ea typeface="+mn-ea"/>
                <a:cs typeface="+mn-cs"/>
              </a:rPr>
              <a:t>Adelmant</a:t>
            </a:r>
            <a:r>
              <a:rPr lang="en-US" sz="1200" b="1" kern="1200" baseline="0" dirty="0" smtClean="0">
                <a:solidFill>
                  <a:schemeClr val="tx1"/>
                </a:solidFill>
                <a:latin typeface="+mn-lt"/>
                <a:ea typeface="+mn-ea"/>
                <a:cs typeface="+mn-cs"/>
              </a:rPr>
              <a:t> G, </a:t>
            </a:r>
            <a:r>
              <a:rPr lang="en-US" sz="1200" b="1" kern="1200" baseline="0" dirty="0" err="1" smtClean="0">
                <a:solidFill>
                  <a:schemeClr val="tx1"/>
                </a:solidFill>
                <a:latin typeface="+mn-lt"/>
                <a:ea typeface="+mn-ea"/>
                <a:cs typeface="+mn-cs"/>
              </a:rPr>
              <a:t>Mootha</a:t>
            </a:r>
            <a:r>
              <a:rPr lang="en-US" sz="1200" b="1" kern="1200" baseline="0" dirty="0" smtClean="0">
                <a:solidFill>
                  <a:schemeClr val="tx1"/>
                </a:solidFill>
                <a:latin typeface="+mn-lt"/>
                <a:ea typeface="+mn-ea"/>
                <a:cs typeface="+mn-cs"/>
              </a:rPr>
              <a:t> V,</a:t>
            </a:r>
          </a:p>
          <a:p>
            <a:r>
              <a:rPr lang="en-US" sz="1200" b="1" kern="1200" baseline="0" dirty="0" smtClean="0">
                <a:solidFill>
                  <a:schemeClr val="tx1"/>
                </a:solidFill>
                <a:latin typeface="+mn-lt"/>
                <a:ea typeface="+mn-ea"/>
                <a:cs typeface="+mn-cs"/>
              </a:rPr>
              <a:t>Troy A, </a:t>
            </a:r>
            <a:r>
              <a:rPr lang="en-US" sz="1200" b="1" kern="1200" baseline="0" dirty="0" err="1" smtClean="0">
                <a:solidFill>
                  <a:schemeClr val="tx1"/>
                </a:solidFill>
                <a:latin typeface="+mn-lt"/>
                <a:ea typeface="+mn-ea"/>
                <a:cs typeface="+mn-cs"/>
              </a:rPr>
              <a:t>Cinti</a:t>
            </a:r>
            <a:r>
              <a:rPr lang="en-US" sz="1200" b="1" kern="1200" baseline="0" dirty="0" smtClean="0">
                <a:solidFill>
                  <a:schemeClr val="tx1"/>
                </a:solidFill>
                <a:latin typeface="+mn-lt"/>
                <a:ea typeface="+mn-ea"/>
                <a:cs typeface="+mn-cs"/>
              </a:rPr>
              <a:t> S, Lowell B, </a:t>
            </a:r>
            <a:r>
              <a:rPr lang="en-US" sz="1200" b="1" kern="1200" baseline="0" dirty="0" err="1" smtClean="0">
                <a:solidFill>
                  <a:schemeClr val="tx1"/>
                </a:solidFill>
                <a:latin typeface="+mn-lt"/>
                <a:ea typeface="+mn-ea"/>
                <a:cs typeface="+mn-cs"/>
              </a:rPr>
              <a:t>Scarpulla</a:t>
            </a:r>
            <a:r>
              <a:rPr lang="en-US" sz="1200" b="1" kern="1200" baseline="0" dirty="0" smtClean="0">
                <a:solidFill>
                  <a:schemeClr val="tx1"/>
                </a:solidFill>
                <a:latin typeface="+mn-lt"/>
                <a:ea typeface="+mn-ea"/>
                <a:cs typeface="+mn-cs"/>
              </a:rPr>
              <a:t> RC, </a:t>
            </a:r>
            <a:r>
              <a:rPr lang="en-US" sz="1200" b="1" kern="1200" baseline="0" dirty="0" err="1" smtClean="0">
                <a:solidFill>
                  <a:schemeClr val="tx1"/>
                </a:solidFill>
                <a:latin typeface="+mn-lt"/>
                <a:ea typeface="+mn-ea"/>
                <a:cs typeface="+mn-cs"/>
              </a:rPr>
              <a:t>Spiegelman</a:t>
            </a:r>
            <a:r>
              <a:rPr lang="en-US" sz="1200" b="1" kern="1200" baseline="0" dirty="0" smtClean="0">
                <a:solidFill>
                  <a:schemeClr val="tx1"/>
                </a:solidFill>
                <a:latin typeface="+mn-lt"/>
                <a:ea typeface="+mn-ea"/>
                <a:cs typeface="+mn-cs"/>
              </a:rPr>
              <a:t> BM. Mechanisms</a:t>
            </a:r>
          </a:p>
          <a:p>
            <a:r>
              <a:rPr lang="en-US" sz="1200" kern="1200" baseline="0" dirty="0" smtClean="0">
                <a:solidFill>
                  <a:schemeClr val="tx1"/>
                </a:solidFill>
                <a:latin typeface="+mn-lt"/>
                <a:ea typeface="+mn-ea"/>
                <a:cs typeface="+mn-cs"/>
              </a:rPr>
              <a:t>controlling mitochondrial biogenesis and respiration through the </a:t>
            </a:r>
            <a:r>
              <a:rPr lang="en-US" sz="1200" kern="1200" baseline="0" dirty="0" err="1" smtClean="0">
                <a:solidFill>
                  <a:schemeClr val="tx1"/>
                </a:solidFill>
                <a:latin typeface="+mn-lt"/>
                <a:ea typeface="+mn-ea"/>
                <a:cs typeface="+mn-cs"/>
              </a:rPr>
              <a:t>thermogenic</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coactivator</a:t>
            </a:r>
            <a:r>
              <a:rPr lang="en-US" sz="1200" kern="1200" baseline="0" dirty="0" smtClean="0">
                <a:solidFill>
                  <a:schemeClr val="tx1"/>
                </a:solidFill>
                <a:latin typeface="+mn-lt"/>
                <a:ea typeface="+mn-ea"/>
                <a:cs typeface="+mn-cs"/>
              </a:rPr>
              <a:t> PGC-1. </a:t>
            </a:r>
            <a:r>
              <a:rPr lang="en-US" sz="1200" i="1" kern="1200" baseline="0" dirty="0" smtClean="0">
                <a:solidFill>
                  <a:schemeClr val="tx1"/>
                </a:solidFill>
                <a:latin typeface="+mn-lt"/>
                <a:ea typeface="+mn-ea"/>
                <a:cs typeface="+mn-cs"/>
              </a:rPr>
              <a:t>Cell 98: 115–124, 1999.</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cyclooxygenase</a:t>
            </a:r>
            <a:r>
              <a:rPr lang="en-US" sz="1200" kern="1200" baseline="0" dirty="0" smtClean="0">
                <a:solidFill>
                  <a:schemeClr val="tx1"/>
                </a:solidFill>
                <a:latin typeface="+mn-lt"/>
                <a:ea typeface="+mn-ea"/>
                <a:cs typeface="+mn-cs"/>
              </a:rPr>
              <a:t> (COX) expression in human skeletal muscle: implications</a:t>
            </a:r>
          </a:p>
          <a:p>
            <a:r>
              <a:rPr lang="en-US" sz="1200" kern="1200" baseline="0" dirty="0" smtClean="0">
                <a:solidFill>
                  <a:schemeClr val="tx1"/>
                </a:solidFill>
                <a:latin typeface="+mn-lt"/>
                <a:ea typeface="+mn-ea"/>
                <a:cs typeface="+mn-cs"/>
              </a:rPr>
              <a:t>for COX-inhibiting drugs and protein synthesis. </a:t>
            </a:r>
            <a:r>
              <a:rPr lang="en-US" sz="1200" i="1" kern="1200" baseline="0" dirty="0" smtClean="0">
                <a:solidFill>
                  <a:schemeClr val="tx1"/>
                </a:solidFill>
                <a:latin typeface="+mn-lt"/>
                <a:ea typeface="+mn-ea"/>
                <a:cs typeface="+mn-cs"/>
              </a:rPr>
              <a:t>Am 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Regul</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Integr</a:t>
            </a:r>
            <a:endParaRPr lang="en-US" sz="1200" i="1" kern="1200" baseline="0" dirty="0" smtClean="0">
              <a:solidFill>
                <a:schemeClr val="tx1"/>
              </a:solidFill>
              <a:latin typeface="+mn-lt"/>
              <a:ea typeface="+mn-ea"/>
              <a:cs typeface="+mn-cs"/>
            </a:endParaRPr>
          </a:p>
          <a:p>
            <a:r>
              <a:rPr lang="pt-BR" sz="1200" i="1" kern="1200" baseline="0" dirty="0" smtClean="0">
                <a:solidFill>
                  <a:schemeClr val="tx1"/>
                </a:solidFill>
                <a:latin typeface="+mn-lt"/>
                <a:ea typeface="+mn-ea"/>
                <a:cs typeface="+mn-cs"/>
              </a:rPr>
              <a:t>Comp Physiol 292: R2241–R2248, 2007.</a:t>
            </a:r>
          </a:p>
          <a:p>
            <a:r>
              <a:rPr lang="en-US" sz="1200" kern="1200" baseline="0" dirty="0" smtClean="0">
                <a:solidFill>
                  <a:schemeClr val="tx1"/>
                </a:solidFill>
                <a:latin typeface="+mn-lt"/>
                <a:ea typeface="+mn-ea"/>
                <a:cs typeface="+mn-cs"/>
              </a:rPr>
              <a:t>66. </a:t>
            </a:r>
            <a:r>
              <a:rPr lang="en-US" sz="1200" b="1" kern="1200" baseline="0" dirty="0" smtClean="0">
                <a:solidFill>
                  <a:schemeClr val="tx1"/>
                </a:solidFill>
                <a:latin typeface="+mn-lt"/>
                <a:ea typeface="+mn-ea"/>
                <a:cs typeface="+mn-cs"/>
              </a:rPr>
              <a:t>Wilcox CM, </a:t>
            </a:r>
            <a:r>
              <a:rPr lang="en-US" sz="1200" b="1" kern="1200" baseline="0" dirty="0" err="1" smtClean="0">
                <a:solidFill>
                  <a:schemeClr val="tx1"/>
                </a:solidFill>
                <a:latin typeface="+mn-lt"/>
                <a:ea typeface="+mn-ea"/>
                <a:cs typeface="+mn-cs"/>
              </a:rPr>
              <a:t>Cryer</a:t>
            </a:r>
            <a:r>
              <a:rPr lang="en-US" sz="1200" b="1" kern="1200" baseline="0" dirty="0" smtClean="0">
                <a:solidFill>
                  <a:schemeClr val="tx1"/>
                </a:solidFill>
                <a:latin typeface="+mn-lt"/>
                <a:ea typeface="+mn-ea"/>
                <a:cs typeface="+mn-cs"/>
              </a:rPr>
              <a:t> B, </a:t>
            </a:r>
            <a:r>
              <a:rPr lang="en-US" sz="1200" b="1" kern="1200" baseline="0" dirty="0" err="1" smtClean="0">
                <a:solidFill>
                  <a:schemeClr val="tx1"/>
                </a:solidFill>
                <a:latin typeface="+mn-lt"/>
                <a:ea typeface="+mn-ea"/>
                <a:cs typeface="+mn-cs"/>
              </a:rPr>
              <a:t>Triadafilopoulos</a:t>
            </a:r>
            <a:r>
              <a:rPr lang="en-US" sz="1200" b="1" kern="1200" baseline="0" dirty="0" smtClean="0">
                <a:solidFill>
                  <a:schemeClr val="tx1"/>
                </a:solidFill>
                <a:latin typeface="+mn-lt"/>
                <a:ea typeface="+mn-ea"/>
                <a:cs typeface="+mn-cs"/>
              </a:rPr>
              <a:t> G. Patterns of use and public</a:t>
            </a:r>
          </a:p>
          <a:p>
            <a:r>
              <a:rPr lang="en-US" sz="1200" kern="1200" baseline="0" dirty="0" smtClean="0">
                <a:solidFill>
                  <a:schemeClr val="tx1"/>
                </a:solidFill>
                <a:latin typeface="+mn-lt"/>
                <a:ea typeface="+mn-ea"/>
                <a:cs typeface="+mn-cs"/>
              </a:rPr>
              <a:t>perception of over-the-counter pain relievers: focus on </a:t>
            </a:r>
            <a:r>
              <a:rPr lang="en-US" sz="1200" kern="1200" baseline="0" dirty="0" err="1" smtClean="0">
                <a:solidFill>
                  <a:schemeClr val="tx1"/>
                </a:solidFill>
                <a:latin typeface="+mn-lt"/>
                <a:ea typeface="+mn-ea"/>
                <a:cs typeface="+mn-cs"/>
              </a:rPr>
              <a:t>nonsteroidal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antiinflammatory</a:t>
            </a:r>
            <a:endParaRPr lang="en-US" sz="1200" kern="1200" baseline="0" dirty="0" smtClean="0">
              <a:solidFill>
                <a:schemeClr val="tx1"/>
              </a:solidFill>
              <a:latin typeface="+mn-lt"/>
              <a:ea typeface="+mn-ea"/>
              <a:cs typeface="+mn-cs"/>
            </a:endParaRPr>
          </a:p>
          <a:p>
            <a:r>
              <a:rPr lang="fi-FI" sz="1200" kern="1200" baseline="0" dirty="0" smtClean="0">
                <a:solidFill>
                  <a:schemeClr val="tx1"/>
                </a:solidFill>
                <a:latin typeface="+mn-lt"/>
                <a:ea typeface="+mn-ea"/>
                <a:cs typeface="+mn-cs"/>
              </a:rPr>
              <a:t>drugs. </a:t>
            </a:r>
            <a:r>
              <a:rPr lang="fi-FI" sz="1200" i="1" kern="1200" baseline="0" dirty="0" smtClean="0">
                <a:solidFill>
                  <a:schemeClr val="tx1"/>
                </a:solidFill>
                <a:latin typeface="+mn-lt"/>
                <a:ea typeface="+mn-ea"/>
                <a:cs typeface="+mn-cs"/>
              </a:rPr>
              <a:t>J Rheumatol 32: 2218–2224, 2005.</a:t>
            </a:r>
          </a:p>
          <a:p>
            <a:r>
              <a:rPr lang="en-US" sz="1200" kern="1200" baseline="0" dirty="0" smtClean="0">
                <a:solidFill>
                  <a:schemeClr val="tx1"/>
                </a:solidFill>
                <a:latin typeface="+mn-lt"/>
                <a:ea typeface="+mn-ea"/>
                <a:cs typeface="+mn-cs"/>
              </a:rPr>
              <a:t>67. </a:t>
            </a:r>
            <a:r>
              <a:rPr lang="en-US" sz="1200" b="1" kern="1200" baseline="0" dirty="0" smtClean="0">
                <a:solidFill>
                  <a:schemeClr val="tx1"/>
                </a:solidFill>
                <a:latin typeface="+mn-lt"/>
                <a:ea typeface="+mn-ea"/>
                <a:cs typeface="+mn-cs"/>
              </a:rPr>
              <a:t>Wilkinson SB, Phillips SM, Atherton PJ, Patel R, </a:t>
            </a:r>
            <a:r>
              <a:rPr lang="en-US" sz="1200" b="1" kern="1200" baseline="0" dirty="0" err="1" smtClean="0">
                <a:solidFill>
                  <a:schemeClr val="tx1"/>
                </a:solidFill>
                <a:latin typeface="+mn-lt"/>
                <a:ea typeface="+mn-ea"/>
                <a:cs typeface="+mn-cs"/>
              </a:rPr>
              <a:t>Yarasheski</a:t>
            </a:r>
            <a:r>
              <a:rPr lang="en-US" sz="1200" b="1" kern="1200" baseline="0" dirty="0" smtClean="0">
                <a:solidFill>
                  <a:schemeClr val="tx1"/>
                </a:solidFill>
                <a:latin typeface="+mn-lt"/>
                <a:ea typeface="+mn-ea"/>
                <a:cs typeface="+mn-cs"/>
              </a:rPr>
              <a:t> KE,</a:t>
            </a:r>
          </a:p>
          <a:p>
            <a:r>
              <a:rPr lang="en-US" sz="1200" b="1" kern="1200" baseline="0" dirty="0" err="1" smtClean="0">
                <a:solidFill>
                  <a:schemeClr val="tx1"/>
                </a:solidFill>
                <a:latin typeface="+mn-lt"/>
                <a:ea typeface="+mn-ea"/>
                <a:cs typeface="+mn-cs"/>
              </a:rPr>
              <a:t>Tarnopolsky</a:t>
            </a:r>
            <a:r>
              <a:rPr lang="en-US" sz="1200" b="1" kern="1200" baseline="0" dirty="0" smtClean="0">
                <a:solidFill>
                  <a:schemeClr val="tx1"/>
                </a:solidFill>
                <a:latin typeface="+mn-lt"/>
                <a:ea typeface="+mn-ea"/>
                <a:cs typeface="+mn-cs"/>
              </a:rPr>
              <a:t> MA, </a:t>
            </a:r>
            <a:r>
              <a:rPr lang="en-US" sz="1200" b="1" kern="1200" baseline="0" dirty="0" err="1" smtClean="0">
                <a:solidFill>
                  <a:schemeClr val="tx1"/>
                </a:solidFill>
                <a:latin typeface="+mn-lt"/>
                <a:ea typeface="+mn-ea"/>
                <a:cs typeface="+mn-cs"/>
              </a:rPr>
              <a:t>Rennie</a:t>
            </a:r>
            <a:r>
              <a:rPr lang="en-US" sz="1200" b="1" kern="1200" baseline="0" dirty="0" smtClean="0">
                <a:solidFill>
                  <a:schemeClr val="tx1"/>
                </a:solidFill>
                <a:latin typeface="+mn-lt"/>
                <a:ea typeface="+mn-ea"/>
                <a:cs typeface="+mn-cs"/>
              </a:rPr>
              <a:t> MJ. Differential effects of resistance and</a:t>
            </a:r>
          </a:p>
          <a:p>
            <a:r>
              <a:rPr lang="en-US" sz="1200" kern="1200" baseline="0" dirty="0" smtClean="0">
                <a:solidFill>
                  <a:schemeClr val="tx1"/>
                </a:solidFill>
                <a:latin typeface="+mn-lt"/>
                <a:ea typeface="+mn-ea"/>
                <a:cs typeface="+mn-cs"/>
              </a:rPr>
              <a:t>endurance exercise in the fed state on signaling molecule </a:t>
            </a:r>
            <a:r>
              <a:rPr lang="en-US" sz="1200" kern="1200" baseline="0" dirty="0" err="1" smtClean="0">
                <a:solidFill>
                  <a:schemeClr val="tx1"/>
                </a:solidFill>
                <a:latin typeface="+mn-lt"/>
                <a:ea typeface="+mn-ea"/>
                <a:cs typeface="+mn-cs"/>
              </a:rPr>
              <a:t>phosphorylation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protein synthesis in human muscle. </a:t>
            </a:r>
            <a:r>
              <a:rPr lang="en-US" sz="1200" i="1" kern="1200" baseline="0" dirty="0" smtClean="0">
                <a:solidFill>
                  <a:schemeClr val="tx1"/>
                </a:solidFill>
                <a:latin typeface="+mn-lt"/>
                <a:ea typeface="+mn-ea"/>
                <a:cs typeface="+mn-cs"/>
              </a:rPr>
              <a:t>J </a:t>
            </a:r>
            <a:r>
              <a:rPr lang="en-US" sz="1200" i="1" kern="1200" baseline="0" dirty="0" err="1" smtClean="0">
                <a:solidFill>
                  <a:schemeClr val="tx1"/>
                </a:solidFill>
                <a:latin typeface="+mn-lt"/>
                <a:ea typeface="+mn-ea"/>
                <a:cs typeface="+mn-cs"/>
              </a:rPr>
              <a:t>Physiol</a:t>
            </a:r>
            <a:r>
              <a:rPr lang="en-US" sz="1200" i="1" kern="1200" baseline="0" dirty="0" smtClean="0">
                <a:solidFill>
                  <a:schemeClr val="tx1"/>
                </a:solidFill>
                <a:latin typeface="+mn-lt"/>
                <a:ea typeface="+mn-ea"/>
                <a:cs typeface="+mn-cs"/>
              </a:rPr>
              <a:t> 586: 3701–</a:t>
            </a:r>
          </a:p>
          <a:p>
            <a:r>
              <a:rPr lang="en-US" sz="1200" kern="1200" baseline="0" dirty="0" smtClean="0">
                <a:solidFill>
                  <a:schemeClr val="tx1"/>
                </a:solidFill>
                <a:latin typeface="+mn-lt"/>
                <a:ea typeface="+mn-ea"/>
                <a:cs typeface="+mn-cs"/>
              </a:rPr>
              <a:t>3717, 2008.</a:t>
            </a:r>
          </a:p>
          <a:p>
            <a:r>
              <a:rPr lang="en-US" sz="1200" kern="1200" baseline="0" dirty="0" smtClean="0">
                <a:solidFill>
                  <a:schemeClr val="tx1"/>
                </a:solidFill>
                <a:latin typeface="+mn-lt"/>
                <a:ea typeface="+mn-ea"/>
                <a:cs typeface="+mn-cs"/>
              </a:rPr>
              <a:t>68. </a:t>
            </a:r>
            <a:r>
              <a:rPr lang="en-US" sz="1200" b="1" kern="1200" baseline="0" dirty="0" smtClean="0">
                <a:solidFill>
                  <a:schemeClr val="tx1"/>
                </a:solidFill>
                <a:latin typeface="+mn-lt"/>
                <a:ea typeface="+mn-ea"/>
                <a:cs typeface="+mn-cs"/>
              </a:rPr>
              <a:t>Williams D, Feely J. Pharmacokinetic-</a:t>
            </a:r>
            <a:r>
              <a:rPr lang="en-US" sz="1200" b="1" kern="1200" baseline="0" dirty="0" err="1" smtClean="0">
                <a:solidFill>
                  <a:schemeClr val="tx1"/>
                </a:solidFill>
                <a:latin typeface="+mn-lt"/>
                <a:ea typeface="+mn-ea"/>
                <a:cs typeface="+mn-cs"/>
              </a:rPr>
              <a:t>pharmacodynamic</a:t>
            </a:r>
            <a:r>
              <a:rPr lang="en-US" sz="1200" b="1" kern="1200" baseline="0" dirty="0" smtClean="0">
                <a:solidFill>
                  <a:schemeClr val="tx1"/>
                </a:solidFill>
                <a:latin typeface="+mn-lt"/>
                <a:ea typeface="+mn-ea"/>
                <a:cs typeface="+mn-cs"/>
              </a:rPr>
              <a:t> drug interactions</a:t>
            </a:r>
          </a:p>
          <a:p>
            <a:r>
              <a:rPr lang="en-US" sz="1200" kern="1200" baseline="0" dirty="0" smtClean="0">
                <a:solidFill>
                  <a:schemeClr val="tx1"/>
                </a:solidFill>
                <a:latin typeface="+mn-lt"/>
                <a:ea typeface="+mn-ea"/>
                <a:cs typeface="+mn-cs"/>
              </a:rPr>
              <a:t>with HMG-</a:t>
            </a:r>
            <a:r>
              <a:rPr lang="en-US" sz="1200" kern="1200" baseline="0" dirty="0" err="1" smtClean="0">
                <a:solidFill>
                  <a:schemeClr val="tx1"/>
                </a:solidFill>
                <a:latin typeface="+mn-lt"/>
                <a:ea typeface="+mn-ea"/>
                <a:cs typeface="+mn-cs"/>
              </a:rPr>
              <a:t>CoA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reductase</a:t>
            </a:r>
            <a:r>
              <a:rPr lang="en-US" sz="1200" kern="1200" baseline="0" dirty="0" smtClean="0">
                <a:solidFill>
                  <a:schemeClr val="tx1"/>
                </a:solidFill>
                <a:latin typeface="+mn-lt"/>
                <a:ea typeface="+mn-ea"/>
                <a:cs typeface="+mn-cs"/>
              </a:rPr>
              <a:t> inhibitors. </a:t>
            </a:r>
            <a:r>
              <a:rPr lang="en-US" sz="1200" i="1" kern="1200" baseline="0" dirty="0" err="1" smtClean="0">
                <a:solidFill>
                  <a:schemeClr val="tx1"/>
                </a:solidFill>
                <a:latin typeface="+mn-lt"/>
                <a:ea typeface="+mn-ea"/>
                <a:cs typeface="+mn-cs"/>
              </a:rPr>
              <a:t>Clin</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Pharmacokinet</a:t>
            </a:r>
            <a:r>
              <a:rPr lang="en-US" sz="1200" i="1" kern="1200" baseline="0" dirty="0" smtClean="0">
                <a:solidFill>
                  <a:schemeClr val="tx1"/>
                </a:solidFill>
                <a:latin typeface="+mn-lt"/>
                <a:ea typeface="+mn-ea"/>
                <a:cs typeface="+mn-cs"/>
              </a:rPr>
              <a:t> 41: 343–</a:t>
            </a:r>
          </a:p>
          <a:p>
            <a:r>
              <a:rPr lang="en-US" sz="1200" kern="1200" baseline="0" dirty="0" smtClean="0">
                <a:solidFill>
                  <a:schemeClr val="tx1"/>
                </a:solidFill>
                <a:latin typeface="+mn-lt"/>
                <a:ea typeface="+mn-ea"/>
                <a:cs typeface="+mn-cs"/>
              </a:rPr>
              <a:t>370, 2002.</a:t>
            </a:r>
          </a:p>
          <a:p>
            <a:r>
              <a:rPr lang="en-US" sz="1200" kern="1200" baseline="0" dirty="0" smtClean="0">
                <a:solidFill>
                  <a:schemeClr val="tx1"/>
                </a:solidFill>
                <a:latin typeface="+mn-lt"/>
                <a:ea typeface="+mn-ea"/>
                <a:cs typeface="+mn-cs"/>
              </a:rPr>
              <a:t>69. </a:t>
            </a:r>
            <a:r>
              <a:rPr lang="en-US" sz="1200" b="1" kern="1200" baseline="0" dirty="0" err="1" smtClean="0">
                <a:solidFill>
                  <a:schemeClr val="tx1"/>
                </a:solidFill>
                <a:latin typeface="+mn-lt"/>
                <a:ea typeface="+mn-ea"/>
                <a:cs typeface="+mn-cs"/>
              </a:rPr>
              <a:t>Wolfel</a:t>
            </a:r>
            <a:r>
              <a:rPr lang="en-US" sz="1200" b="1" kern="1200" baseline="0" dirty="0" smtClean="0">
                <a:solidFill>
                  <a:schemeClr val="tx1"/>
                </a:solidFill>
                <a:latin typeface="+mn-lt"/>
                <a:ea typeface="+mn-ea"/>
                <a:cs typeface="+mn-cs"/>
              </a:rPr>
              <a:t> EE, Hiatt WR, </a:t>
            </a:r>
            <a:r>
              <a:rPr lang="en-US" sz="1200" b="1" kern="1200" baseline="0" dirty="0" err="1" smtClean="0">
                <a:solidFill>
                  <a:schemeClr val="tx1"/>
                </a:solidFill>
                <a:latin typeface="+mn-lt"/>
                <a:ea typeface="+mn-ea"/>
                <a:cs typeface="+mn-cs"/>
              </a:rPr>
              <a:t>Brammell</a:t>
            </a:r>
            <a:r>
              <a:rPr lang="en-US" sz="1200" b="1" kern="1200" baseline="0" dirty="0" smtClean="0">
                <a:solidFill>
                  <a:schemeClr val="tx1"/>
                </a:solidFill>
                <a:latin typeface="+mn-lt"/>
                <a:ea typeface="+mn-ea"/>
                <a:cs typeface="+mn-cs"/>
              </a:rPr>
              <a:t> HL, Carry MR, </a:t>
            </a:r>
            <a:r>
              <a:rPr lang="en-US" sz="1200" b="1" kern="1200" baseline="0" dirty="0" err="1" smtClean="0">
                <a:solidFill>
                  <a:schemeClr val="tx1"/>
                </a:solidFill>
                <a:latin typeface="+mn-lt"/>
                <a:ea typeface="+mn-ea"/>
                <a:cs typeface="+mn-cs"/>
              </a:rPr>
              <a:t>Ringel</a:t>
            </a:r>
            <a:r>
              <a:rPr lang="en-US" sz="1200" b="1" kern="1200" baseline="0" dirty="0" smtClean="0">
                <a:solidFill>
                  <a:schemeClr val="tx1"/>
                </a:solidFill>
                <a:latin typeface="+mn-lt"/>
                <a:ea typeface="+mn-ea"/>
                <a:cs typeface="+mn-cs"/>
              </a:rPr>
              <a:t> SP, Travis V,</a:t>
            </a:r>
          </a:p>
          <a:p>
            <a:r>
              <a:rPr lang="en-US" sz="1200" b="1" kern="1200" baseline="0" dirty="0" err="1" smtClean="0">
                <a:solidFill>
                  <a:schemeClr val="tx1"/>
                </a:solidFill>
                <a:latin typeface="+mn-lt"/>
                <a:ea typeface="+mn-ea"/>
                <a:cs typeface="+mn-cs"/>
              </a:rPr>
              <a:t>Horwitz</a:t>
            </a:r>
            <a:r>
              <a:rPr lang="en-US" sz="1200" b="1" kern="1200" baseline="0" dirty="0" smtClean="0">
                <a:solidFill>
                  <a:schemeClr val="tx1"/>
                </a:solidFill>
                <a:latin typeface="+mn-lt"/>
                <a:ea typeface="+mn-ea"/>
                <a:cs typeface="+mn-cs"/>
              </a:rPr>
              <a:t> LD. Effects of selective and nonselective beta-adrenergic blockade</a:t>
            </a:r>
          </a:p>
          <a:p>
            <a:r>
              <a:rPr lang="en-US" sz="1200" kern="1200" baseline="0" dirty="0" smtClean="0">
                <a:solidFill>
                  <a:schemeClr val="tx1"/>
                </a:solidFill>
                <a:latin typeface="+mn-lt"/>
                <a:ea typeface="+mn-ea"/>
                <a:cs typeface="+mn-cs"/>
              </a:rPr>
              <a:t>on mechanisms of exercise conditioning. </a:t>
            </a:r>
            <a:r>
              <a:rPr lang="en-US" sz="1200" i="1" kern="1200" baseline="0" dirty="0" smtClean="0">
                <a:solidFill>
                  <a:schemeClr val="tx1"/>
                </a:solidFill>
                <a:latin typeface="+mn-lt"/>
                <a:ea typeface="+mn-ea"/>
                <a:cs typeface="+mn-cs"/>
              </a:rPr>
              <a:t>Circulation 74: 664–674,</a:t>
            </a:r>
          </a:p>
          <a:p>
            <a:r>
              <a:rPr lang="en-US" sz="1200" kern="1200" baseline="0" dirty="0" smtClean="0">
                <a:solidFill>
                  <a:schemeClr val="tx1"/>
                </a:solidFill>
                <a:latin typeface="+mn-lt"/>
                <a:ea typeface="+mn-ea"/>
                <a:cs typeface="+mn-cs"/>
              </a:rPr>
              <a:t>1986.</a:t>
            </a:r>
          </a:p>
          <a:p>
            <a:r>
              <a:rPr lang="en-US" sz="1200" kern="1200" baseline="0" dirty="0" smtClean="0">
                <a:solidFill>
                  <a:schemeClr val="tx1"/>
                </a:solidFill>
                <a:latin typeface="+mn-lt"/>
                <a:ea typeface="+mn-ea"/>
                <a:cs typeface="+mn-cs"/>
              </a:rPr>
              <a:t>70. </a:t>
            </a:r>
            <a:r>
              <a:rPr lang="en-US" sz="1200" b="1" kern="1200" baseline="0" dirty="0" smtClean="0">
                <a:solidFill>
                  <a:schemeClr val="tx1"/>
                </a:solidFill>
                <a:latin typeface="+mn-lt"/>
                <a:ea typeface="+mn-ea"/>
                <a:cs typeface="+mn-cs"/>
              </a:rPr>
              <a:t>Wu Z, </a:t>
            </a:r>
            <a:r>
              <a:rPr lang="en-US" sz="1200" b="1" kern="1200" baseline="0" dirty="0" err="1" smtClean="0">
                <a:solidFill>
                  <a:schemeClr val="tx1"/>
                </a:solidFill>
                <a:latin typeface="+mn-lt"/>
                <a:ea typeface="+mn-ea"/>
                <a:cs typeface="+mn-cs"/>
              </a:rPr>
              <a:t>Puigserver</a:t>
            </a:r>
            <a:r>
              <a:rPr lang="en-US" sz="1200" b="1" kern="1200" baseline="0" dirty="0" smtClean="0">
                <a:solidFill>
                  <a:schemeClr val="tx1"/>
                </a:solidFill>
                <a:latin typeface="+mn-lt"/>
                <a:ea typeface="+mn-ea"/>
                <a:cs typeface="+mn-cs"/>
              </a:rPr>
              <a:t> P, </a:t>
            </a:r>
            <a:r>
              <a:rPr lang="en-US" sz="1200" b="1" kern="1200" baseline="0" dirty="0" err="1" smtClean="0">
                <a:solidFill>
                  <a:schemeClr val="tx1"/>
                </a:solidFill>
                <a:latin typeface="+mn-lt"/>
                <a:ea typeface="+mn-ea"/>
                <a:cs typeface="+mn-cs"/>
              </a:rPr>
              <a:t>Andersson</a:t>
            </a:r>
            <a:r>
              <a:rPr lang="en-US" sz="1200" b="1" kern="1200" baseline="0" dirty="0" smtClean="0">
                <a:solidFill>
                  <a:schemeClr val="tx1"/>
                </a:solidFill>
                <a:latin typeface="+mn-lt"/>
                <a:ea typeface="+mn-ea"/>
                <a:cs typeface="+mn-cs"/>
              </a:rPr>
              <a:t> U, Zhang C, </a:t>
            </a:r>
            <a:r>
              <a:rPr lang="en-US" sz="1200" b="1" kern="1200" baseline="0" dirty="0" err="1" smtClean="0">
                <a:solidFill>
                  <a:schemeClr val="tx1"/>
                </a:solidFill>
                <a:latin typeface="+mn-lt"/>
                <a:ea typeface="+mn-ea"/>
                <a:cs typeface="+mn-cs"/>
              </a:rPr>
              <a:t>Adelmant</a:t>
            </a:r>
            <a:r>
              <a:rPr lang="en-US" sz="1200" b="1" kern="1200" baseline="0" dirty="0" smtClean="0">
                <a:solidFill>
                  <a:schemeClr val="tx1"/>
                </a:solidFill>
                <a:latin typeface="+mn-lt"/>
                <a:ea typeface="+mn-ea"/>
                <a:cs typeface="+mn-cs"/>
              </a:rPr>
              <a:t> G, </a:t>
            </a:r>
            <a:r>
              <a:rPr lang="en-US" sz="1200" b="1" kern="1200" baseline="0" dirty="0" err="1" smtClean="0">
                <a:solidFill>
                  <a:schemeClr val="tx1"/>
                </a:solidFill>
                <a:latin typeface="+mn-lt"/>
                <a:ea typeface="+mn-ea"/>
                <a:cs typeface="+mn-cs"/>
              </a:rPr>
              <a:t>Mootha</a:t>
            </a:r>
            <a:r>
              <a:rPr lang="en-US" sz="1200" b="1" kern="1200" baseline="0" dirty="0" smtClean="0">
                <a:solidFill>
                  <a:schemeClr val="tx1"/>
                </a:solidFill>
                <a:latin typeface="+mn-lt"/>
                <a:ea typeface="+mn-ea"/>
                <a:cs typeface="+mn-cs"/>
              </a:rPr>
              <a:t> V,</a:t>
            </a:r>
          </a:p>
          <a:p>
            <a:r>
              <a:rPr lang="en-US" sz="1200" b="1" kern="1200" baseline="0" dirty="0" smtClean="0">
                <a:solidFill>
                  <a:schemeClr val="tx1"/>
                </a:solidFill>
                <a:latin typeface="+mn-lt"/>
                <a:ea typeface="+mn-ea"/>
                <a:cs typeface="+mn-cs"/>
              </a:rPr>
              <a:t>Troy A, </a:t>
            </a:r>
            <a:r>
              <a:rPr lang="en-US" sz="1200" b="1" kern="1200" baseline="0" dirty="0" err="1" smtClean="0">
                <a:solidFill>
                  <a:schemeClr val="tx1"/>
                </a:solidFill>
                <a:latin typeface="+mn-lt"/>
                <a:ea typeface="+mn-ea"/>
                <a:cs typeface="+mn-cs"/>
              </a:rPr>
              <a:t>Cinti</a:t>
            </a:r>
            <a:r>
              <a:rPr lang="en-US" sz="1200" b="1" kern="1200" baseline="0" dirty="0" smtClean="0">
                <a:solidFill>
                  <a:schemeClr val="tx1"/>
                </a:solidFill>
                <a:latin typeface="+mn-lt"/>
                <a:ea typeface="+mn-ea"/>
                <a:cs typeface="+mn-cs"/>
              </a:rPr>
              <a:t> S, Lowell B, </a:t>
            </a:r>
            <a:r>
              <a:rPr lang="en-US" sz="1200" b="1" kern="1200" baseline="0" dirty="0" err="1" smtClean="0">
                <a:solidFill>
                  <a:schemeClr val="tx1"/>
                </a:solidFill>
                <a:latin typeface="+mn-lt"/>
                <a:ea typeface="+mn-ea"/>
                <a:cs typeface="+mn-cs"/>
              </a:rPr>
              <a:t>Scarpulla</a:t>
            </a:r>
            <a:r>
              <a:rPr lang="en-US" sz="1200" b="1" kern="1200" baseline="0" dirty="0" smtClean="0">
                <a:solidFill>
                  <a:schemeClr val="tx1"/>
                </a:solidFill>
                <a:latin typeface="+mn-lt"/>
                <a:ea typeface="+mn-ea"/>
                <a:cs typeface="+mn-cs"/>
              </a:rPr>
              <a:t> RC, </a:t>
            </a:r>
            <a:r>
              <a:rPr lang="en-US" sz="1200" b="1" kern="1200" baseline="0" dirty="0" err="1" smtClean="0">
                <a:solidFill>
                  <a:schemeClr val="tx1"/>
                </a:solidFill>
                <a:latin typeface="+mn-lt"/>
                <a:ea typeface="+mn-ea"/>
                <a:cs typeface="+mn-cs"/>
              </a:rPr>
              <a:t>Spiegelman</a:t>
            </a:r>
            <a:r>
              <a:rPr lang="en-US" sz="1200" b="1" kern="1200" baseline="0" dirty="0" smtClean="0">
                <a:solidFill>
                  <a:schemeClr val="tx1"/>
                </a:solidFill>
                <a:latin typeface="+mn-lt"/>
                <a:ea typeface="+mn-ea"/>
                <a:cs typeface="+mn-cs"/>
              </a:rPr>
              <a:t> BM. Mechanisms</a:t>
            </a:r>
          </a:p>
          <a:p>
            <a:r>
              <a:rPr lang="en-US" sz="1200" kern="1200" baseline="0" dirty="0" smtClean="0">
                <a:solidFill>
                  <a:schemeClr val="tx1"/>
                </a:solidFill>
                <a:latin typeface="+mn-lt"/>
                <a:ea typeface="+mn-ea"/>
                <a:cs typeface="+mn-cs"/>
              </a:rPr>
              <a:t>controlling mitochondrial biogenesis and respiration through the </a:t>
            </a:r>
            <a:r>
              <a:rPr lang="en-US" sz="1200" kern="1200" baseline="0" dirty="0" err="1" smtClean="0">
                <a:solidFill>
                  <a:schemeClr val="tx1"/>
                </a:solidFill>
                <a:latin typeface="+mn-lt"/>
                <a:ea typeface="+mn-ea"/>
                <a:cs typeface="+mn-cs"/>
              </a:rPr>
              <a:t>thermogenic</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coactivator</a:t>
            </a:r>
            <a:r>
              <a:rPr lang="en-US" sz="1200" kern="1200" baseline="0" dirty="0" smtClean="0">
                <a:solidFill>
                  <a:schemeClr val="tx1"/>
                </a:solidFill>
                <a:latin typeface="+mn-lt"/>
                <a:ea typeface="+mn-ea"/>
                <a:cs typeface="+mn-cs"/>
              </a:rPr>
              <a:t> PGC-1. </a:t>
            </a:r>
            <a:r>
              <a:rPr lang="en-US" sz="1200" i="1" kern="1200" baseline="0" smtClean="0">
                <a:solidFill>
                  <a:schemeClr val="tx1"/>
                </a:solidFill>
                <a:latin typeface="+mn-lt"/>
                <a:ea typeface="+mn-ea"/>
                <a:cs typeface="+mn-cs"/>
              </a:rPr>
              <a:t>Cell 98: 115–124, 1999.</a:t>
            </a:r>
            <a:endParaRPr lang="en-US"/>
          </a:p>
        </p:txBody>
      </p:sp>
      <p:sp>
        <p:nvSpPr>
          <p:cNvPr id="4" name="Slide Number Placeholder 3"/>
          <p:cNvSpPr>
            <a:spLocks noGrp="1"/>
          </p:cNvSpPr>
          <p:nvPr>
            <p:ph type="sldNum" sz="quarter" idx="10"/>
          </p:nvPr>
        </p:nvSpPr>
        <p:spPr/>
        <p:txBody>
          <a:bodyPr/>
          <a:lstStyle/>
          <a:p>
            <a:fld id="{A3C731DF-0E10-4B50-93D2-58E0FE3B7D8B}" type="slidenum">
              <a:rPr lang="en-US" smtClean="0"/>
              <a:pPr/>
              <a:t>66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example, the liver metabolizes 90–95% of an oral </a:t>
            </a:r>
            <a:r>
              <a:rPr lang="en-US" sz="1200" kern="1200" baseline="0" dirty="0" err="1" smtClean="0">
                <a:solidFill>
                  <a:schemeClr val="tx1"/>
                </a:solidFill>
                <a:latin typeface="+mn-lt"/>
                <a:ea typeface="+mn-ea"/>
                <a:cs typeface="+mn-cs"/>
              </a:rPr>
              <a:t>simvastatin</a:t>
            </a:r>
            <a:r>
              <a:rPr lang="en-US" sz="1200" kern="1200" baseline="0" dirty="0" smtClean="0">
                <a:solidFill>
                  <a:schemeClr val="tx1"/>
                </a:solidFill>
                <a:latin typeface="+mn-lt"/>
                <a:ea typeface="+mn-ea"/>
                <a:cs typeface="+mn-cs"/>
              </a:rPr>
              <a:t> dose, which leaves 5–10% to enter general circulation as a bioactive metabolite,</a:t>
            </a:r>
          </a:p>
          <a:p>
            <a:r>
              <a:rPr lang="en-US" sz="1200" kern="1200" baseline="0" dirty="0" smtClean="0">
                <a:solidFill>
                  <a:schemeClr val="tx1"/>
                </a:solidFill>
                <a:latin typeface="+mn-lt"/>
                <a:ea typeface="+mn-ea"/>
                <a:cs typeface="+mn-cs"/>
              </a:rPr>
              <a:t>whereas </a:t>
            </a:r>
            <a:r>
              <a:rPr lang="en-US" sz="1200" kern="1200" baseline="0" dirty="0" err="1" smtClean="0">
                <a:solidFill>
                  <a:schemeClr val="tx1"/>
                </a:solidFill>
                <a:latin typeface="+mn-lt"/>
                <a:ea typeface="+mn-ea"/>
                <a:cs typeface="+mn-cs"/>
              </a:rPr>
              <a:t>cerivastatin</a:t>
            </a:r>
            <a:r>
              <a:rPr lang="en-US" sz="1200" kern="1200" baseline="0" dirty="0" smtClean="0">
                <a:solidFill>
                  <a:schemeClr val="tx1"/>
                </a:solidFill>
                <a:latin typeface="+mn-lt"/>
                <a:ea typeface="+mn-ea"/>
                <a:cs typeface="+mn-cs"/>
              </a:rPr>
              <a:t> has 60% active bioavailability (68). The variable and limited peripheral exposure to active metabolites of statins may contribute to the varied response of skeletal muscle to statins.</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67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C731DF-0E10-4B50-93D2-58E0FE3B7D8B}" type="slidenum">
              <a:rPr lang="en-US" smtClean="0"/>
              <a:pPr/>
              <a:t>68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effect was abolished with concomitant trans-Fig. 2. </a:t>
            </a:r>
            <a:r>
              <a:rPr lang="en-US" sz="1200" kern="1200" baseline="0" dirty="0" err="1" smtClean="0">
                <a:solidFill>
                  <a:schemeClr val="tx1"/>
                </a:solidFill>
                <a:latin typeface="+mn-lt"/>
                <a:ea typeface="+mn-ea"/>
                <a:cs typeface="+mn-cs"/>
              </a:rPr>
              <a:t>Statin</a:t>
            </a:r>
            <a:r>
              <a:rPr lang="en-US" sz="1200" kern="1200" baseline="0" dirty="0" smtClean="0">
                <a:solidFill>
                  <a:schemeClr val="tx1"/>
                </a:solidFill>
                <a:latin typeface="+mn-lt"/>
                <a:ea typeface="+mn-ea"/>
                <a:cs typeface="+mn-cs"/>
              </a:rPr>
              <a:t>-induced skeletal </a:t>
            </a:r>
            <a:r>
              <a:rPr lang="en-US" sz="1200" kern="1200" baseline="0" dirty="0" err="1" smtClean="0">
                <a:solidFill>
                  <a:schemeClr val="tx1"/>
                </a:solidFill>
                <a:latin typeface="+mn-lt"/>
                <a:ea typeface="+mn-ea"/>
                <a:cs typeface="+mn-cs"/>
              </a:rPr>
              <a:t>myopathies</a:t>
            </a:r>
            <a:r>
              <a:rPr lang="en-US" sz="1200" kern="1200" baseline="0" dirty="0" smtClean="0">
                <a:solidFill>
                  <a:schemeClr val="tx1"/>
                </a:solidFill>
                <a:latin typeface="+mn-lt"/>
                <a:ea typeface="+mn-ea"/>
                <a:cs typeface="+mn-cs"/>
              </a:rPr>
              <a:t> may originate with mitochondrial dysfunction. The decreased flux through the cholesterol biosynthesis pathway with </a:t>
            </a:r>
            <a:r>
              <a:rPr lang="en-US" sz="1200" i="0" kern="1200" baseline="0" dirty="0" err="1" smtClean="0">
                <a:solidFill>
                  <a:schemeClr val="tx1"/>
                </a:solidFill>
                <a:latin typeface="+mn-lt"/>
                <a:ea typeface="+mn-ea"/>
                <a:cs typeface="+mn-cs"/>
              </a:rPr>
              <a:t>statin</a:t>
            </a:r>
            <a:r>
              <a:rPr lang="en-US" sz="1200" i="0" kern="1200" baseline="0" dirty="0" smtClean="0">
                <a:solidFill>
                  <a:schemeClr val="tx1"/>
                </a:solidFill>
                <a:latin typeface="+mn-lt"/>
                <a:ea typeface="+mn-ea"/>
                <a:cs typeface="+mn-cs"/>
              </a:rPr>
              <a:t> therapy can impair production of necessary components of the electron transport chain, including </a:t>
            </a:r>
            <a:r>
              <a:rPr lang="en-US" sz="1200" i="0" kern="1200" baseline="0" dirty="0" err="1" smtClean="0">
                <a:solidFill>
                  <a:schemeClr val="tx1"/>
                </a:solidFill>
                <a:latin typeface="+mn-lt"/>
                <a:ea typeface="+mn-ea"/>
                <a:cs typeface="+mn-cs"/>
              </a:rPr>
              <a:t>isoprenylated</a:t>
            </a:r>
            <a:r>
              <a:rPr lang="en-US" sz="1200" i="0" kern="1200" baseline="0" dirty="0" smtClean="0">
                <a:solidFill>
                  <a:schemeClr val="tx1"/>
                </a:solidFill>
                <a:latin typeface="+mn-lt"/>
                <a:ea typeface="+mn-ea"/>
                <a:cs typeface="+mn-cs"/>
              </a:rPr>
              <a:t> proteins (for membrane attachment), </a:t>
            </a:r>
            <a:r>
              <a:rPr lang="en-US" sz="1200" i="0" kern="1200" baseline="0" dirty="0" err="1" smtClean="0">
                <a:solidFill>
                  <a:schemeClr val="tx1"/>
                </a:solidFill>
                <a:latin typeface="+mn-lt"/>
                <a:ea typeface="+mn-ea"/>
                <a:cs typeface="+mn-cs"/>
              </a:rPr>
              <a:t>heme</a:t>
            </a:r>
            <a:r>
              <a:rPr lang="en-US" sz="1200" i="0" kern="1200" baseline="0" dirty="0" smtClean="0">
                <a:solidFill>
                  <a:schemeClr val="tx1"/>
                </a:solidFill>
                <a:latin typeface="+mn-lt"/>
                <a:ea typeface="+mn-ea"/>
                <a:cs typeface="+mn-cs"/>
              </a:rPr>
              <a:t> A (necessary for complex-IV), and </a:t>
            </a:r>
            <a:r>
              <a:rPr lang="en-US" sz="1200" i="0" kern="1200" baseline="0" dirty="0" err="1" smtClean="0">
                <a:solidFill>
                  <a:schemeClr val="tx1"/>
                </a:solidFill>
                <a:latin typeface="+mn-lt"/>
                <a:ea typeface="+mn-ea"/>
                <a:cs typeface="+mn-cs"/>
              </a:rPr>
              <a:t>ubiquinone</a:t>
            </a:r>
            <a:r>
              <a:rPr lang="en-US" sz="1200" i="0" kern="1200" baseline="0" dirty="0" smtClean="0">
                <a:solidFill>
                  <a:schemeClr val="tx1"/>
                </a:solidFill>
                <a:latin typeface="+mn-lt"/>
                <a:ea typeface="+mn-ea"/>
                <a:cs typeface="+mn-cs"/>
              </a:rPr>
              <a:t> (electron shuttle). Statins may also negatively affect mitochondria by increasing apoptosis [via B-cell CLL/lymphoma 2 (Bcl-2)] and protein degradation (via atrogin-1). A combination of diminished functional respiratory chain components and </a:t>
            </a:r>
            <a:r>
              <a:rPr lang="en-US" sz="1200" i="0" kern="1200" baseline="0" dirty="0" err="1" smtClean="0">
                <a:solidFill>
                  <a:schemeClr val="tx1"/>
                </a:solidFill>
                <a:latin typeface="+mn-lt"/>
                <a:ea typeface="+mn-ea"/>
                <a:cs typeface="+mn-cs"/>
              </a:rPr>
              <a:t>proapoptotic</a:t>
            </a:r>
            <a:r>
              <a:rPr lang="en-US" sz="1200" i="0" kern="1200" baseline="0" dirty="0" smtClean="0">
                <a:solidFill>
                  <a:schemeClr val="tx1"/>
                </a:solidFill>
                <a:latin typeface="+mn-lt"/>
                <a:ea typeface="+mn-ea"/>
                <a:cs typeface="+mn-cs"/>
              </a:rPr>
              <a:t> environment can lead to </a:t>
            </a:r>
            <a:r>
              <a:rPr lang="en-US" sz="1200" i="0" kern="1200" baseline="0" dirty="0" err="1" smtClean="0">
                <a:solidFill>
                  <a:schemeClr val="tx1"/>
                </a:solidFill>
                <a:latin typeface="+mn-lt"/>
                <a:ea typeface="+mn-ea"/>
                <a:cs typeface="+mn-cs"/>
              </a:rPr>
              <a:t>statin</a:t>
            </a:r>
            <a:r>
              <a:rPr lang="en-US" sz="1200" i="0" kern="1200" baseline="0" dirty="0" smtClean="0">
                <a:solidFill>
                  <a:schemeClr val="tx1"/>
                </a:solidFill>
                <a:latin typeface="+mn-lt"/>
                <a:ea typeface="+mn-ea"/>
                <a:cs typeface="+mn-cs"/>
              </a:rPr>
              <a:t>-induced mitochondrial dysfunction. HMG-</a:t>
            </a:r>
            <a:r>
              <a:rPr lang="en-US" sz="1200" i="0" kern="1200" baseline="0" dirty="0" err="1" smtClean="0">
                <a:solidFill>
                  <a:schemeClr val="tx1"/>
                </a:solidFill>
                <a:latin typeface="+mn-lt"/>
                <a:ea typeface="+mn-ea"/>
                <a:cs typeface="+mn-cs"/>
              </a:rPr>
              <a:t>CoA</a:t>
            </a:r>
            <a:r>
              <a:rPr lang="en-US" sz="1200" i="0" kern="1200" baseline="0" dirty="0" smtClean="0">
                <a:solidFill>
                  <a:schemeClr val="tx1"/>
                </a:solidFill>
                <a:latin typeface="+mn-lt"/>
                <a:ea typeface="+mn-ea"/>
                <a:cs typeface="+mn-cs"/>
              </a:rPr>
              <a:t>, 3-hydroxy-3-methylglutaryl coenzyme A.</a:t>
            </a:r>
          </a:p>
          <a:p>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69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C731DF-0E10-4B50-93D2-58E0FE3B7D8B}" type="slidenum">
              <a:rPr lang="en-US" smtClean="0"/>
              <a:pPr/>
              <a:t>70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 should be mentioned that a placebo was not given to participants in the exercise only</a:t>
            </a:r>
          </a:p>
          <a:p>
            <a:r>
              <a:rPr lang="en-US" sz="1200" b="0" i="0" u="none" strike="noStrike" kern="1200" baseline="0" dirty="0" smtClean="0">
                <a:solidFill>
                  <a:schemeClr val="tx1"/>
                </a:solidFill>
                <a:latin typeface="+mn-lt"/>
                <a:ea typeface="+mn-ea"/>
                <a:cs typeface="+mn-cs"/>
              </a:rPr>
              <a:t>group. Thus, participants were aware of their group assignment, introducing the possibility of a</a:t>
            </a:r>
          </a:p>
          <a:p>
            <a:r>
              <a:rPr lang="en-US" sz="1200" b="0" i="0" u="none" strike="noStrike" kern="1200" baseline="0" dirty="0" smtClean="0">
                <a:solidFill>
                  <a:schemeClr val="tx1"/>
                </a:solidFill>
                <a:latin typeface="+mn-lt"/>
                <a:ea typeface="+mn-ea"/>
                <a:cs typeface="+mn-cs"/>
              </a:rPr>
              <a:t>‘placebo effect’.</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9</a:t>
            </a:fld>
            <a:endParaRPr lang="en-US"/>
          </a:p>
        </p:txBody>
      </p:sp>
    </p:spTree>
    <p:extLst>
      <p:ext uri="{BB962C8B-B14F-4D97-AF65-F5344CB8AC3E}">
        <p14:creationId xmlns:p14="http://schemas.microsoft.com/office/powerpoint/2010/main" val="3331644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err="1" smtClean="0">
                <a:solidFill>
                  <a:schemeClr val="tx1"/>
                </a:solidFill>
                <a:latin typeface="+mn-lt"/>
                <a:ea typeface="+mn-ea"/>
                <a:cs typeface="+mn-cs"/>
              </a:rPr>
              <a:t>Sinzinger</a:t>
            </a:r>
            <a:r>
              <a:rPr lang="en-US" sz="1200" b="1" i="0" u="none" strike="noStrike" kern="1200" baseline="0" dirty="0" smtClean="0">
                <a:solidFill>
                  <a:schemeClr val="tx1"/>
                </a:solidFill>
                <a:latin typeface="+mn-lt"/>
                <a:ea typeface="+mn-ea"/>
                <a:cs typeface="+mn-cs"/>
              </a:rPr>
              <a:t> H, O’Grady J. </a:t>
            </a:r>
            <a:r>
              <a:rPr lang="en-US" sz="1200" b="0" i="0" u="none" strike="noStrike" kern="1200" baseline="0" dirty="0" smtClean="0">
                <a:solidFill>
                  <a:schemeClr val="tx1"/>
                </a:solidFill>
                <a:latin typeface="+mn-lt"/>
                <a:ea typeface="+mn-ea"/>
                <a:cs typeface="+mn-cs"/>
              </a:rPr>
              <a:t>Professional athletes suffering from familial</a:t>
            </a:r>
          </a:p>
          <a:p>
            <a:r>
              <a:rPr lang="en-US" sz="1200" b="0" i="0" u="none" strike="noStrike" kern="1200" baseline="0" dirty="0" err="1" smtClean="0">
                <a:solidFill>
                  <a:schemeClr val="tx1"/>
                </a:solidFill>
                <a:latin typeface="+mn-lt"/>
                <a:ea typeface="+mn-ea"/>
                <a:cs typeface="+mn-cs"/>
              </a:rPr>
              <a:t>hypercholesterolaemia</a:t>
            </a:r>
            <a:r>
              <a:rPr lang="en-US" sz="1200" b="0" i="0" u="none" strike="noStrike" kern="1200" baseline="0" dirty="0" smtClean="0">
                <a:solidFill>
                  <a:schemeClr val="tx1"/>
                </a:solidFill>
                <a:latin typeface="+mn-lt"/>
                <a:ea typeface="+mn-ea"/>
                <a:cs typeface="+mn-cs"/>
              </a:rPr>
              <a:t> rarely tolerate statin treatment because of muscular</a:t>
            </a:r>
          </a:p>
          <a:p>
            <a:r>
              <a:rPr lang="en-US" sz="1200" b="0" i="0" u="none" strike="noStrike" kern="1200" baseline="0" dirty="0" smtClean="0">
                <a:solidFill>
                  <a:schemeClr val="tx1"/>
                </a:solidFill>
                <a:latin typeface="+mn-lt"/>
                <a:ea typeface="+mn-ea"/>
                <a:cs typeface="+mn-cs"/>
              </a:rPr>
              <a:t>problems. </a:t>
            </a:r>
            <a:r>
              <a:rPr lang="en-US" sz="1200" b="0" i="1" u="none" strike="noStrike" kern="1200" baseline="0" dirty="0" smtClean="0">
                <a:solidFill>
                  <a:schemeClr val="tx1"/>
                </a:solidFill>
                <a:latin typeface="+mn-lt"/>
                <a:ea typeface="+mn-ea"/>
                <a:cs typeface="+mn-cs"/>
              </a:rPr>
              <a:t>Br J </a:t>
            </a:r>
            <a:r>
              <a:rPr lang="en-US" sz="1200" b="0" i="1" u="none" strike="noStrike" kern="1200" baseline="0" dirty="0" err="1" smtClean="0">
                <a:solidFill>
                  <a:schemeClr val="tx1"/>
                </a:solidFill>
                <a:latin typeface="+mn-lt"/>
                <a:ea typeface="+mn-ea"/>
                <a:cs typeface="+mn-cs"/>
              </a:rPr>
              <a:t>Clin</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Pharmacol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57: 525–528, 2004.</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71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smtClean="0">
                <a:solidFill>
                  <a:schemeClr val="tx1"/>
                </a:solidFill>
                <a:latin typeface="+mn-lt"/>
                <a:ea typeface="+mn-ea"/>
                <a:cs typeface="+mn-cs"/>
              </a:rPr>
              <a:t>Sinzinger</a:t>
            </a:r>
            <a:r>
              <a:rPr lang="en-US" sz="1200" b="1" i="0" u="none" strike="noStrike" kern="1200" baseline="0" dirty="0" smtClean="0">
                <a:solidFill>
                  <a:schemeClr val="tx1"/>
                </a:solidFill>
                <a:latin typeface="+mn-lt"/>
                <a:ea typeface="+mn-ea"/>
                <a:cs typeface="+mn-cs"/>
              </a:rPr>
              <a:t> H, O’Grady J. </a:t>
            </a:r>
            <a:r>
              <a:rPr lang="en-US" sz="1200" b="0" i="0" u="none" strike="noStrike" kern="1200" baseline="0" dirty="0" smtClean="0">
                <a:solidFill>
                  <a:schemeClr val="tx1"/>
                </a:solidFill>
                <a:latin typeface="+mn-lt"/>
                <a:ea typeface="+mn-ea"/>
                <a:cs typeface="+mn-cs"/>
              </a:rPr>
              <a:t>Professional athletes suffering from familial </a:t>
            </a:r>
            <a:r>
              <a:rPr lang="en-US" sz="1200" b="0" i="0" u="none" strike="noStrike" kern="1200" baseline="0" dirty="0" err="1" smtClean="0">
                <a:solidFill>
                  <a:schemeClr val="tx1"/>
                </a:solidFill>
                <a:latin typeface="+mn-lt"/>
                <a:ea typeface="+mn-ea"/>
                <a:cs typeface="+mn-cs"/>
              </a:rPr>
              <a:t>hypercholesterolaemia</a:t>
            </a:r>
            <a:r>
              <a:rPr lang="en-US" sz="1200" b="0" i="0" u="none" strike="noStrike" kern="1200" baseline="0" dirty="0" smtClean="0">
                <a:solidFill>
                  <a:schemeClr val="tx1"/>
                </a:solidFill>
                <a:latin typeface="+mn-lt"/>
                <a:ea typeface="+mn-ea"/>
                <a:cs typeface="+mn-cs"/>
              </a:rPr>
              <a:t> rarely tolerate statin treatment because of muscular</a:t>
            </a:r>
          </a:p>
          <a:p>
            <a:r>
              <a:rPr lang="en-US" sz="1200" b="0" i="0" u="none" strike="noStrike" kern="1200" baseline="0" dirty="0" smtClean="0">
                <a:solidFill>
                  <a:schemeClr val="tx1"/>
                </a:solidFill>
                <a:latin typeface="+mn-lt"/>
                <a:ea typeface="+mn-ea"/>
                <a:cs typeface="+mn-cs"/>
              </a:rPr>
              <a:t>problems. </a:t>
            </a:r>
            <a:r>
              <a:rPr lang="en-US" sz="1200" b="0" i="1" u="none" strike="noStrike" kern="1200" baseline="0" dirty="0" smtClean="0">
                <a:solidFill>
                  <a:schemeClr val="tx1"/>
                </a:solidFill>
                <a:latin typeface="+mn-lt"/>
                <a:ea typeface="+mn-ea"/>
                <a:cs typeface="+mn-cs"/>
              </a:rPr>
              <a:t>Br J </a:t>
            </a:r>
            <a:r>
              <a:rPr lang="en-US" sz="1200" b="0" i="1" u="none" strike="noStrike" kern="1200" baseline="0" dirty="0" err="1" smtClean="0">
                <a:solidFill>
                  <a:schemeClr val="tx1"/>
                </a:solidFill>
                <a:latin typeface="+mn-lt"/>
                <a:ea typeface="+mn-ea"/>
                <a:cs typeface="+mn-cs"/>
              </a:rPr>
              <a:t>Clin</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Pharmacol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57: 525–528, 2004.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alterations to mitochondrial content and function discussed above likely play a role in contributing to skeletal</a:t>
            </a:r>
          </a:p>
          <a:p>
            <a:r>
              <a:rPr lang="en-US" sz="1200" b="0" i="0" u="none" strike="noStrike" kern="1200" baseline="0" dirty="0" smtClean="0">
                <a:solidFill>
                  <a:schemeClr val="tx1"/>
                </a:solidFill>
                <a:latin typeface="+mn-lt"/>
                <a:ea typeface="+mn-ea"/>
                <a:cs typeface="+mn-cs"/>
              </a:rPr>
              <a:t>myopathies that can occur during statin therapy. The known side effects of muscle pain and weakness can impair mobility</a:t>
            </a:r>
          </a:p>
          <a:p>
            <a:r>
              <a:rPr lang="en-US" sz="1200" b="0" i="0" u="none" strike="noStrike" kern="1200" baseline="0" dirty="0" smtClean="0">
                <a:solidFill>
                  <a:schemeClr val="tx1"/>
                </a:solidFill>
                <a:latin typeface="+mn-lt"/>
                <a:ea typeface="+mn-ea"/>
                <a:cs typeface="+mn-cs"/>
              </a:rPr>
              <a:t>or exercise capacity and may hinder functional capacity of patients. Indeed, leg strength was reduced in four older patients</a:t>
            </a:r>
          </a:p>
          <a:p>
            <a:r>
              <a:rPr lang="en-US" sz="1200" b="0" i="0" u="none" strike="noStrike" kern="1200" baseline="0" dirty="0" smtClean="0">
                <a:solidFill>
                  <a:schemeClr val="tx1"/>
                </a:solidFill>
                <a:latin typeface="+mn-lt"/>
                <a:ea typeface="+mn-ea"/>
                <a:cs typeface="+mn-cs"/>
              </a:rPr>
              <a:t>while on statin therapy, but improved within 2 </a:t>
            </a:r>
            <a:r>
              <a:rPr lang="en-US" sz="1200" b="0" i="0" u="none" strike="noStrike" kern="1200" baseline="0" dirty="0" err="1" smtClean="0">
                <a:solidFill>
                  <a:schemeClr val="tx1"/>
                </a:solidFill>
                <a:latin typeface="+mn-lt"/>
                <a:ea typeface="+mn-ea"/>
                <a:cs typeface="+mn-cs"/>
              </a:rPr>
              <a:t>wk</a:t>
            </a:r>
            <a:r>
              <a:rPr lang="en-US" sz="1200" b="0" i="0" u="none" strike="noStrike" kern="1200" baseline="0" dirty="0" smtClean="0">
                <a:solidFill>
                  <a:schemeClr val="tx1"/>
                </a:solidFill>
                <a:latin typeface="+mn-lt"/>
                <a:ea typeface="+mn-ea"/>
                <a:cs typeface="+mn-cs"/>
              </a:rPr>
              <a:t> of stopping treatment (47). On return to treatment, each patient reported</a:t>
            </a:r>
          </a:p>
          <a:p>
            <a:r>
              <a:rPr lang="en-US" sz="1200" b="0" i="0" u="none" strike="noStrike" kern="1200" baseline="0" dirty="0" smtClean="0">
                <a:solidFill>
                  <a:schemeClr val="tx1"/>
                </a:solidFill>
                <a:latin typeface="+mn-lt"/>
                <a:ea typeface="+mn-ea"/>
                <a:cs typeface="+mn-cs"/>
              </a:rPr>
              <a:t>muscle pain and weakness again. The effect of </a:t>
            </a:r>
            <a:r>
              <a:rPr lang="en-US" sz="1200" b="0" i="0" u="none" strike="noStrike" kern="1200" baseline="0" smtClean="0">
                <a:solidFill>
                  <a:schemeClr val="tx1"/>
                </a:solidFill>
                <a:latin typeface="+mn-lt"/>
                <a:ea typeface="+mn-ea"/>
                <a:cs typeface="+mn-cs"/>
              </a:rPr>
              <a:t>four different statin </a:t>
            </a:r>
            <a:r>
              <a:rPr lang="en-US" sz="1200" b="0" i="0" u="none" strike="noStrike" kern="1200" baseline="0" dirty="0" smtClean="0">
                <a:solidFill>
                  <a:schemeClr val="tx1"/>
                </a:solidFill>
                <a:latin typeface="+mn-lt"/>
                <a:ea typeface="+mn-ea"/>
                <a:cs typeface="+mn-cs"/>
              </a:rPr>
              <a:t>treatments on muscle pain and weakness has also been</a:t>
            </a:r>
          </a:p>
          <a:p>
            <a:r>
              <a:rPr lang="en-US" sz="1200" b="0" i="0" u="none" strike="noStrike" kern="1200" baseline="0" dirty="0" smtClean="0">
                <a:solidFill>
                  <a:schemeClr val="tx1"/>
                </a:solidFill>
                <a:latin typeface="+mn-lt"/>
                <a:ea typeface="+mn-ea"/>
                <a:cs typeface="+mn-cs"/>
              </a:rPr>
              <a:t>evaluated in professional athletes with familial </a:t>
            </a:r>
            <a:r>
              <a:rPr lang="en-US" sz="1200" b="0" i="0" u="none" strike="noStrike" kern="1200" baseline="0" dirty="0" err="1" smtClean="0">
                <a:solidFill>
                  <a:schemeClr val="tx1"/>
                </a:solidFill>
                <a:latin typeface="+mn-lt"/>
                <a:ea typeface="+mn-ea"/>
                <a:cs typeface="+mn-cs"/>
              </a:rPr>
              <a:t>hypercholesterolaemia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(56). Out of 22 athletes, 16 were not able to tolerate</a:t>
            </a:r>
          </a:p>
          <a:p>
            <a:r>
              <a:rPr lang="en-US" sz="1200" b="0" i="0" u="none" strike="noStrike" kern="1200" baseline="0" dirty="0" smtClean="0">
                <a:solidFill>
                  <a:schemeClr val="tx1"/>
                </a:solidFill>
                <a:latin typeface="+mn-lt"/>
                <a:ea typeface="+mn-ea"/>
                <a:cs typeface="+mn-cs"/>
              </a:rPr>
              <a:t>statin treatment of any form due to adverse muscle symptoms.</a:t>
            </a:r>
          </a:p>
          <a:p>
            <a:r>
              <a:rPr lang="en-US" sz="1200" b="0" i="0" u="none" strike="noStrike" kern="1200" baseline="0" dirty="0" smtClean="0">
                <a:solidFill>
                  <a:schemeClr val="tx1"/>
                </a:solidFill>
                <a:latin typeface="+mn-lt"/>
                <a:ea typeface="+mn-ea"/>
                <a:cs typeface="+mn-cs"/>
              </a:rPr>
              <a:t>These were relieved in 1–3 </a:t>
            </a:r>
            <a:r>
              <a:rPr lang="en-US" sz="1200" b="0" i="0" u="none" strike="noStrike" kern="1200" baseline="0" dirty="0" err="1" smtClean="0">
                <a:solidFill>
                  <a:schemeClr val="tx1"/>
                </a:solidFill>
                <a:latin typeface="+mn-lt"/>
                <a:ea typeface="+mn-ea"/>
                <a:cs typeface="+mn-cs"/>
              </a:rPr>
              <a:t>wk</a:t>
            </a:r>
            <a:r>
              <a:rPr lang="en-US" sz="1200" b="0" i="0" u="none" strike="noStrike" kern="1200" baseline="0" dirty="0" smtClean="0">
                <a:solidFill>
                  <a:schemeClr val="tx1"/>
                </a:solidFill>
                <a:latin typeface="+mn-lt"/>
                <a:ea typeface="+mn-ea"/>
                <a:cs typeface="+mn-cs"/>
              </a:rPr>
              <a:t> following removal of treatment</a:t>
            </a:r>
          </a:p>
          <a:p>
            <a:r>
              <a:rPr lang="en-US" sz="1200" b="0" i="0" u="none" strike="noStrike" kern="1200" baseline="0" dirty="0" smtClean="0">
                <a:solidFill>
                  <a:schemeClr val="tx1"/>
                </a:solidFill>
                <a:latin typeface="+mn-lt"/>
                <a:ea typeface="+mn-ea"/>
                <a:cs typeface="+mn-cs"/>
              </a:rPr>
              <a:t>and indicate statins can induce muscle myopathy in athletes.</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72</a:t>
            </a:fld>
            <a:endParaRPr lang="en-US"/>
          </a:p>
        </p:txBody>
      </p:sp>
    </p:spTree>
    <p:extLst>
      <p:ext uri="{BB962C8B-B14F-4D97-AF65-F5344CB8AC3E}">
        <p14:creationId xmlns:p14="http://schemas.microsoft.com/office/powerpoint/2010/main" val="1315154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C731DF-0E10-4B50-93D2-58E0FE3B7D8B}" type="slidenum">
              <a:rPr lang="en-US" smtClean="0"/>
              <a:pPr/>
              <a:t>73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Patients were considered as professional athletes when they had attended an </a:t>
            </a:r>
            <a:r>
              <a:rPr lang="en-US" sz="1200" b="1" i="0" u="none" strike="noStrike" kern="1200" baseline="0" dirty="0" smtClean="0">
                <a:solidFill>
                  <a:schemeClr val="tx1"/>
                </a:solidFill>
                <a:latin typeface="+mn-lt"/>
                <a:ea typeface="+mn-ea"/>
                <a:cs typeface="+mn-cs"/>
              </a:rPr>
              <a:t>Austrian championship </a:t>
            </a:r>
            <a:r>
              <a:rPr lang="en-US" sz="1200" b="0" i="0" u="none" strike="noStrike" kern="1200" baseline="0" dirty="0" smtClean="0">
                <a:solidFill>
                  <a:schemeClr val="tx1"/>
                </a:solidFill>
                <a:latin typeface="+mn-lt"/>
                <a:ea typeface="+mn-ea"/>
                <a:cs typeface="+mn-cs"/>
              </a:rPr>
              <a:t>at any age</a:t>
            </a:r>
          </a:p>
          <a:p>
            <a:r>
              <a:rPr lang="en-US" sz="1200" b="0" i="0" u="none" strike="noStrike" kern="1200" baseline="0" dirty="0" smtClean="0">
                <a:solidFill>
                  <a:schemeClr val="tx1"/>
                </a:solidFill>
                <a:latin typeface="+mn-lt"/>
                <a:ea typeface="+mn-ea"/>
                <a:cs typeface="+mn-cs"/>
              </a:rPr>
              <a:t>class during the last 2 years or were playing in the top two leagues of their respective discipline (for characteristics</a:t>
            </a:r>
          </a:p>
          <a:p>
            <a:r>
              <a:rPr lang="en-US" sz="1200" b="0" i="0" u="none" strike="noStrike" kern="1200" baseline="0" dirty="0" smtClean="0">
                <a:solidFill>
                  <a:schemeClr val="tx1"/>
                </a:solidFill>
                <a:latin typeface="+mn-lt"/>
                <a:ea typeface="+mn-ea"/>
                <a:cs typeface="+mn-cs"/>
              </a:rPr>
              <a:t>of athletes see Table 1). They </a:t>
            </a:r>
            <a:r>
              <a:rPr lang="en-US" sz="1200" b="0" i="0" u="sng" strike="noStrike" kern="1200" baseline="0" dirty="0" smtClean="0">
                <a:solidFill>
                  <a:schemeClr val="tx1"/>
                </a:solidFill>
                <a:latin typeface="+mn-lt"/>
                <a:ea typeface="+mn-ea"/>
                <a:cs typeface="+mn-cs"/>
              </a:rPr>
              <a:t>all were suffering from FH </a:t>
            </a:r>
            <a:r>
              <a:rPr lang="en-US" sz="1200" b="0" i="0" u="none" strike="noStrike" kern="1200" baseline="0" dirty="0" smtClean="0">
                <a:solidFill>
                  <a:schemeClr val="tx1"/>
                </a:solidFill>
                <a:latin typeface="+mn-lt"/>
                <a:ea typeface="+mn-ea"/>
                <a:cs typeface="+mn-cs"/>
              </a:rPr>
              <a:t>as diagnosed at the receptor level. No other</a:t>
            </a:r>
          </a:p>
          <a:p>
            <a:r>
              <a:rPr lang="en-US" sz="1200" b="0" i="0" u="none" strike="noStrike" kern="1200" baseline="0" dirty="0" smtClean="0">
                <a:solidFill>
                  <a:schemeClr val="tx1"/>
                </a:solidFill>
                <a:latin typeface="+mn-lt"/>
                <a:ea typeface="+mn-ea"/>
                <a:cs typeface="+mn-cs"/>
              </a:rPr>
              <a:t>drugs including vitamins were taken for at least 4 weeks. Testing for anabolic steroids was done in all</a:t>
            </a:r>
          </a:p>
          <a:p>
            <a:r>
              <a:rPr lang="en-US" sz="1200" b="0" i="0" u="none" strike="noStrike" kern="1200" baseline="0" dirty="0" smtClean="0">
                <a:solidFill>
                  <a:schemeClr val="tx1"/>
                </a:solidFill>
                <a:latin typeface="+mn-lt"/>
                <a:ea typeface="+mn-ea"/>
                <a:cs typeface="+mn-cs"/>
              </a:rPr>
              <a:t>athletes to exclude any possible influence. According to a recommendation of the Austrian Cholesterol Consensus</a:t>
            </a:r>
          </a:p>
          <a:p>
            <a:r>
              <a:rPr lang="en-US" sz="1200" b="0" i="0" u="none" strike="noStrike" kern="1200" baseline="0" dirty="0" smtClean="0">
                <a:solidFill>
                  <a:schemeClr val="tx1"/>
                </a:solidFill>
                <a:latin typeface="+mn-lt"/>
                <a:ea typeface="+mn-ea"/>
                <a:cs typeface="+mn-cs"/>
              </a:rPr>
              <a:t>[9] the starting dose of the respective statin was always the lowest available dose. Logic for switching</a:t>
            </a:r>
          </a:p>
          <a:p>
            <a:r>
              <a:rPr lang="en-US" sz="1200" b="0" i="0" u="none" strike="noStrike" kern="1200" baseline="0" dirty="0" smtClean="0">
                <a:solidFill>
                  <a:schemeClr val="tx1"/>
                </a:solidFill>
                <a:latin typeface="+mn-lt"/>
                <a:ea typeface="+mn-ea"/>
                <a:cs typeface="+mn-cs"/>
              </a:rPr>
              <a:t>patients who tolerated a statin was that they did not achieve target values. The shortest duration of treatment</a:t>
            </a:r>
          </a:p>
          <a:p>
            <a:r>
              <a:rPr lang="en-US" sz="1200" b="0" i="0" u="none" strike="noStrike" kern="1200" baseline="0" dirty="0" smtClean="0">
                <a:solidFill>
                  <a:schemeClr val="tx1"/>
                </a:solidFill>
                <a:latin typeface="+mn-lt"/>
                <a:ea typeface="+mn-ea"/>
                <a:cs typeface="+mn-cs"/>
              </a:rPr>
              <a:t>before switching was 8 weeks</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74</a:t>
            </a:fld>
            <a:endParaRPr lang="en-US"/>
          </a:p>
        </p:txBody>
      </p:sp>
    </p:spTree>
    <p:extLst>
      <p:ext uri="{BB962C8B-B14F-4D97-AF65-F5344CB8AC3E}">
        <p14:creationId xmlns:p14="http://schemas.microsoft.com/office/powerpoint/2010/main" val="4634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case report that incidental vitamin E administration improved statin-induced muscle pains [12] led to</a:t>
            </a:r>
          </a:p>
          <a:p>
            <a:r>
              <a:rPr lang="en-US" sz="1200" b="0" i="0" u="none" strike="noStrike" kern="1200" baseline="0" dirty="0" smtClean="0">
                <a:solidFill>
                  <a:schemeClr val="tx1"/>
                </a:solidFill>
                <a:latin typeface="+mn-lt"/>
                <a:ea typeface="+mn-ea"/>
                <a:cs typeface="+mn-cs"/>
              </a:rPr>
              <a:t>the discovery that many of these patients show increased lipid peroxidation while normally statin therapy causes</a:t>
            </a:r>
          </a:p>
          <a:p>
            <a:r>
              <a:rPr lang="en-US" sz="1200" b="0" i="0" u="none" strike="noStrike" kern="1200" baseline="0" dirty="0" smtClean="0">
                <a:solidFill>
                  <a:schemeClr val="tx1"/>
                </a:solidFill>
                <a:latin typeface="+mn-lt"/>
                <a:ea typeface="+mn-ea"/>
                <a:cs typeface="+mn-cs"/>
              </a:rPr>
              <a:t>a decrease [13]. It has been described that in patients with muscle problems on all the statins a withdrawal of</a:t>
            </a:r>
          </a:p>
          <a:p>
            <a:r>
              <a:rPr lang="en-US" sz="1200" b="0" i="0" u="none" strike="noStrike" kern="1200" baseline="0" dirty="0" smtClean="0">
                <a:solidFill>
                  <a:schemeClr val="tx1"/>
                </a:solidFill>
                <a:latin typeface="+mn-lt"/>
                <a:ea typeface="+mn-ea"/>
                <a:cs typeface="+mn-cs"/>
              </a:rPr>
              <a:t>the drug results in cessation in muscular symptoms [14] as also seen in the athletes.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Sinzinger</a:t>
            </a:r>
            <a:r>
              <a:rPr lang="en-US" sz="1200" b="0" i="0" u="none" strike="noStrike" kern="1200" baseline="0" dirty="0" smtClean="0">
                <a:solidFill>
                  <a:schemeClr val="tx1"/>
                </a:solidFill>
                <a:latin typeface="+mn-lt"/>
                <a:ea typeface="+mn-ea"/>
                <a:cs typeface="+mn-cs"/>
              </a:rPr>
              <a:t> H, </a:t>
            </a:r>
            <a:r>
              <a:rPr lang="en-US" sz="1200" b="0" i="0" u="none" strike="noStrike" kern="1200" baseline="0" dirty="0" err="1" smtClean="0">
                <a:solidFill>
                  <a:schemeClr val="tx1"/>
                </a:solidFill>
                <a:latin typeface="+mn-lt"/>
                <a:ea typeface="+mn-ea"/>
                <a:cs typeface="+mn-cs"/>
              </a:rPr>
              <a:t>Chehne</a:t>
            </a:r>
            <a:r>
              <a:rPr lang="en-US" sz="1200" b="0" i="0" u="none" strike="noStrike" kern="1200" baseline="0" dirty="0" smtClean="0">
                <a:solidFill>
                  <a:schemeClr val="tx1"/>
                </a:solidFill>
                <a:latin typeface="+mn-lt"/>
                <a:ea typeface="+mn-ea"/>
                <a:cs typeface="+mn-cs"/>
              </a:rPr>
              <a:t> F, </a:t>
            </a:r>
            <a:r>
              <a:rPr lang="en-US" sz="1200" b="0" i="0" u="none" strike="noStrike" kern="1200" baseline="0" dirty="0" err="1" smtClean="0">
                <a:solidFill>
                  <a:schemeClr val="tx1"/>
                </a:solidFill>
                <a:latin typeface="+mn-lt"/>
                <a:ea typeface="+mn-ea"/>
                <a:cs typeface="+mn-cs"/>
              </a:rPr>
              <a:t>Lupattelli</a:t>
            </a:r>
            <a:r>
              <a:rPr lang="en-US" sz="1200" b="0" i="0" u="none" strike="noStrike" kern="1200" baseline="0" dirty="0" smtClean="0">
                <a:solidFill>
                  <a:schemeClr val="tx1"/>
                </a:solidFill>
                <a:latin typeface="+mn-lt"/>
                <a:ea typeface="+mn-ea"/>
                <a:cs typeface="+mn-cs"/>
              </a:rPr>
              <a:t> G. Oxidation injury in patients receiving HMG-CoA </a:t>
            </a:r>
            <a:r>
              <a:rPr lang="en-US" sz="1200" b="0" i="0" u="none" strike="noStrike" kern="1200" baseline="0" dirty="0" err="1" smtClean="0">
                <a:solidFill>
                  <a:schemeClr val="tx1"/>
                </a:solidFill>
                <a:latin typeface="+mn-lt"/>
                <a:ea typeface="+mn-ea"/>
                <a:cs typeface="+mn-cs"/>
              </a:rPr>
              <a:t>reductase</a:t>
            </a:r>
            <a:r>
              <a:rPr lang="en-US" sz="1200" b="0" i="0" u="none" strike="noStrike" kern="1200" baseline="0" dirty="0" smtClean="0">
                <a:solidFill>
                  <a:schemeClr val="tx1"/>
                </a:solidFill>
                <a:latin typeface="+mn-lt"/>
                <a:ea typeface="+mn-ea"/>
                <a:cs typeface="+mn-cs"/>
              </a:rPr>
              <a:t> inhibitors. Drug Safety 2002; 25:</a:t>
            </a:r>
          </a:p>
          <a:p>
            <a:r>
              <a:rPr lang="en-US" sz="1200" b="0" i="0" u="none" strike="noStrike" kern="1200" baseline="0" dirty="0" smtClean="0">
                <a:solidFill>
                  <a:schemeClr val="tx1"/>
                </a:solidFill>
                <a:latin typeface="+mn-lt"/>
                <a:ea typeface="+mn-ea"/>
                <a:cs typeface="+mn-cs"/>
              </a:rPr>
              <a:t>877–83.</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75</a:t>
            </a:fld>
            <a:endParaRPr lang="en-US"/>
          </a:p>
        </p:txBody>
      </p:sp>
    </p:spTree>
    <p:extLst>
      <p:ext uri="{BB962C8B-B14F-4D97-AF65-F5344CB8AC3E}">
        <p14:creationId xmlns:p14="http://schemas.microsoft.com/office/powerpoint/2010/main" val="4202611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Wilhelm </a:t>
            </a:r>
            <a:r>
              <a:rPr lang="en-US" dirty="0" err="1" smtClean="0"/>
              <a:t>Auerswald</a:t>
            </a:r>
            <a:r>
              <a:rPr lang="en-US" dirty="0" smtClean="0"/>
              <a:t> Atherosclerosis Research Group (ASF), Vienna, Austria. helmut.sinzinger@akh-wien.ac.at</a:t>
            </a:r>
          </a:p>
          <a:p>
            <a:r>
              <a:rPr lang="en-US" b="1" dirty="0" smtClean="0"/>
              <a:t>Abstract</a:t>
            </a:r>
          </a:p>
          <a:p>
            <a:r>
              <a:rPr lang="en-US" b="1" cap="all" dirty="0" smtClean="0"/>
              <a:t>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Myopathy in its severe forms including </a:t>
            </a:r>
            <a:r>
              <a:rPr lang="en-US" dirty="0" err="1" smtClean="0"/>
              <a:t>rhabdomyolysis</a:t>
            </a:r>
            <a:r>
              <a:rPr lang="en-US" dirty="0" smtClean="0"/>
              <a:t> is a very rare adverse effect occurring during </a:t>
            </a:r>
            <a:r>
              <a:rPr lang="en-US" dirty="0" err="1" smtClean="0"/>
              <a:t>monotherapy</a:t>
            </a:r>
            <a:r>
              <a:rPr lang="en-US" dirty="0" smtClean="0"/>
              <a:t> with the HMG-CoA </a:t>
            </a:r>
            <a:r>
              <a:rPr lang="en-US" dirty="0" err="1" smtClean="0"/>
              <a:t>reductase</a:t>
            </a:r>
            <a:r>
              <a:rPr lang="en-US" dirty="0" smtClean="0"/>
              <a:t> inhibitors ('statins') and is associated with pronounced signs of oxidation injury. This has been found at a local (muscle) as well as at a systemic level (blood). Several lines of evidence indicate that even mild forms of myopathy during statin treatment may be associated with in vivo oxidation injury. In contrast, statin therapy has been shown to be associated with a decrease in oxidation injury.</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76</a:t>
            </a:fld>
            <a:endParaRPr lang="en-US"/>
          </a:p>
        </p:txBody>
      </p:sp>
    </p:spTree>
    <p:extLst>
      <p:ext uri="{BB962C8B-B14F-4D97-AF65-F5344CB8AC3E}">
        <p14:creationId xmlns:p14="http://schemas.microsoft.com/office/powerpoint/2010/main" val="52721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Objectives</a:t>
            </a:r>
            <a:r>
              <a:rPr lang="en-US" dirty="0" smtClean="0"/>
              <a:t>: To characterize the risk factors, rate of occurrence, onset, nature and impact of mild to moderate muscular symptoms with high-dosage HMG-CoA </a:t>
            </a:r>
            <a:r>
              <a:rPr lang="en-US" dirty="0" err="1" smtClean="0"/>
              <a:t>reductase</a:t>
            </a:r>
            <a:r>
              <a:rPr lang="en-US" dirty="0" smtClean="0"/>
              <a:t> inhibitor (statin) therapy in general practice.</a:t>
            </a:r>
          </a:p>
          <a:p>
            <a:r>
              <a:rPr lang="en-US" sz="1200" b="1" i="1" u="none" strike="noStrike" kern="1200" baseline="0" dirty="0" smtClean="0">
                <a:solidFill>
                  <a:schemeClr val="tx1"/>
                </a:solidFill>
                <a:latin typeface="+mn-lt"/>
                <a:ea typeface="+mn-ea"/>
                <a:cs typeface="+mn-cs"/>
              </a:rPr>
              <a:t>Methods</a:t>
            </a:r>
          </a:p>
          <a:p>
            <a:r>
              <a:rPr lang="en-US" sz="1200" b="1" i="1" u="none" strike="noStrike" kern="1200" baseline="0" dirty="0" smtClean="0">
                <a:solidFill>
                  <a:schemeClr val="tx1"/>
                </a:solidFill>
                <a:latin typeface="+mn-lt"/>
                <a:ea typeface="+mn-ea"/>
                <a:cs typeface="+mn-cs"/>
              </a:rPr>
              <a:t>Study design</a:t>
            </a:r>
          </a:p>
          <a:p>
            <a:r>
              <a:rPr lang="en-US" sz="1200" b="0" i="0" u="none" strike="noStrike" kern="1200" baseline="0" dirty="0" smtClean="0">
                <a:solidFill>
                  <a:schemeClr val="tx1"/>
                </a:solidFill>
                <a:latin typeface="+mn-lt"/>
                <a:ea typeface="+mn-ea"/>
                <a:cs typeface="+mn-cs"/>
              </a:rPr>
              <a:t>PRIMO was a countrywide observational survey of the</a:t>
            </a:r>
          </a:p>
          <a:p>
            <a:r>
              <a:rPr lang="en-US" sz="1200" b="0" i="0" u="none" strike="noStrike" kern="1200" baseline="0" dirty="0" smtClean="0">
                <a:solidFill>
                  <a:schemeClr val="tx1"/>
                </a:solidFill>
                <a:latin typeface="+mn-lt"/>
                <a:ea typeface="+mn-ea"/>
                <a:cs typeface="+mn-cs"/>
              </a:rPr>
              <a:t>risk factors and management of muscular side effects</a:t>
            </a:r>
          </a:p>
          <a:p>
            <a:r>
              <a:rPr lang="en-US" sz="1200" b="0" i="0" u="none" strike="noStrike" kern="1200" baseline="0" dirty="0" smtClean="0">
                <a:solidFill>
                  <a:schemeClr val="tx1"/>
                </a:solidFill>
                <a:latin typeface="+mn-lt"/>
                <a:ea typeface="+mn-ea"/>
                <a:cs typeface="+mn-cs"/>
              </a:rPr>
              <a:t>in patients receiving high-dosage statin treatment in</a:t>
            </a:r>
          </a:p>
          <a:p>
            <a:r>
              <a:rPr lang="en-US" sz="1200" b="0" i="0" u="none" strike="noStrike" kern="1200" baseline="0" dirty="0" smtClean="0">
                <a:solidFill>
                  <a:schemeClr val="tx1"/>
                </a:solidFill>
                <a:latin typeface="+mn-lt"/>
                <a:ea typeface="+mn-ea"/>
                <a:cs typeface="+mn-cs"/>
              </a:rPr>
              <a:t>general practice in France. In total, 7924 </a:t>
            </a:r>
            <a:r>
              <a:rPr lang="en-US" sz="1200" b="0" i="0" u="none" strike="noStrike" kern="1200" baseline="0" dirty="0" err="1" smtClean="0">
                <a:solidFill>
                  <a:schemeClr val="tx1"/>
                </a:solidFill>
                <a:latin typeface="+mn-lt"/>
                <a:ea typeface="+mn-ea"/>
                <a:cs typeface="+mn-cs"/>
              </a:rPr>
              <a:t>hyperlipidemic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patients aged 18–75 years who were seen in regular</a:t>
            </a:r>
          </a:p>
          <a:p>
            <a:r>
              <a:rPr lang="en-US" sz="1200" b="0" i="0" u="none" strike="noStrike" kern="1200" baseline="0" dirty="0" smtClean="0">
                <a:solidFill>
                  <a:schemeClr val="tx1"/>
                </a:solidFill>
                <a:latin typeface="+mn-lt"/>
                <a:ea typeface="+mn-ea"/>
                <a:cs typeface="+mn-cs"/>
              </a:rPr>
              <a:t>outpatient visits with their general practitioners</a:t>
            </a:r>
          </a:p>
          <a:p>
            <a:r>
              <a:rPr lang="en-US" sz="1200" b="0" i="0" u="none" strike="noStrike" kern="1200" baseline="0" dirty="0" smtClean="0">
                <a:solidFill>
                  <a:schemeClr val="tx1"/>
                </a:solidFill>
                <a:latin typeface="+mn-lt"/>
                <a:ea typeface="+mn-ea"/>
                <a:cs typeface="+mn-cs"/>
              </a:rPr>
              <a:t>(GPs) were entered in the study. The number of GPs</a:t>
            </a:r>
          </a:p>
          <a:p>
            <a:r>
              <a:rPr lang="en-US" sz="1200" b="0" i="0" u="none" strike="noStrike" kern="1200" baseline="0" dirty="0" smtClean="0">
                <a:solidFill>
                  <a:schemeClr val="tx1"/>
                </a:solidFill>
                <a:latin typeface="+mn-lt"/>
                <a:ea typeface="+mn-ea"/>
                <a:cs typeface="+mn-cs"/>
              </a:rPr>
              <a:t>selected (2752) was based on an estimated 15% of patients</a:t>
            </a:r>
          </a:p>
          <a:p>
            <a:r>
              <a:rPr lang="en-US" sz="1200" b="0" i="0" u="none" strike="noStrike" kern="1200" baseline="0" dirty="0" smtClean="0">
                <a:solidFill>
                  <a:schemeClr val="tx1"/>
                </a:solidFill>
                <a:latin typeface="+mn-lt"/>
                <a:ea typeface="+mn-ea"/>
                <a:cs typeface="+mn-cs"/>
              </a:rPr>
              <a:t>receiving high-dosage statin therapy and an </a:t>
            </a:r>
            <a:r>
              <a:rPr lang="en-US" sz="1200" b="0" i="1" u="none" strike="noStrike" kern="1200" baseline="0" dirty="0" smtClean="0">
                <a:solidFill>
                  <a:schemeClr val="tx1"/>
                </a:solidFill>
                <a:latin typeface="+mn-lt"/>
                <a:ea typeface="+mn-ea"/>
                <a:cs typeface="+mn-cs"/>
              </a:rPr>
              <a:t>a</a:t>
            </a:r>
          </a:p>
          <a:p>
            <a:r>
              <a:rPr lang="en-US" sz="1200" b="0" i="1" u="none" strike="noStrike" kern="1200" baseline="0" dirty="0" smtClean="0">
                <a:solidFill>
                  <a:schemeClr val="tx1"/>
                </a:solidFill>
                <a:latin typeface="+mn-lt"/>
                <a:ea typeface="+mn-ea"/>
                <a:cs typeface="+mn-cs"/>
              </a:rPr>
              <a:t>priori </a:t>
            </a:r>
            <a:r>
              <a:rPr lang="en-US" sz="1200" b="0" i="0" u="none" strike="noStrike" kern="1200" baseline="0" dirty="0" smtClean="0">
                <a:solidFill>
                  <a:schemeClr val="tx1"/>
                </a:solidFill>
                <a:latin typeface="+mn-lt"/>
                <a:ea typeface="+mn-ea"/>
                <a:cs typeface="+mn-cs"/>
              </a:rPr>
              <a:t>hypothesis of four consultations per year. GPs</a:t>
            </a:r>
          </a:p>
          <a:p>
            <a:r>
              <a:rPr lang="en-US" sz="1200" b="0" i="0" u="none" strike="noStrike" kern="1200" baseline="0" dirty="0" smtClean="0">
                <a:solidFill>
                  <a:schemeClr val="tx1"/>
                </a:solidFill>
                <a:latin typeface="+mn-lt"/>
                <a:ea typeface="+mn-ea"/>
                <a:cs typeface="+mn-cs"/>
              </a:rPr>
              <a:t>were asked to include the first three consecutive patients</a:t>
            </a:r>
          </a:p>
          <a:p>
            <a:r>
              <a:rPr lang="en-US" sz="1200" b="0" i="0" u="none" strike="noStrike" kern="1200" baseline="0" dirty="0" smtClean="0">
                <a:solidFill>
                  <a:schemeClr val="tx1"/>
                </a:solidFill>
                <a:latin typeface="+mn-lt"/>
                <a:ea typeface="+mn-ea"/>
                <a:cs typeface="+mn-cs"/>
              </a:rPr>
              <a:t>who satisfied the survey inclusion criteria during</a:t>
            </a:r>
          </a:p>
          <a:p>
            <a:r>
              <a:rPr lang="en-US" sz="1200" b="0" i="0" u="none" strike="noStrike" kern="1200" baseline="0" dirty="0" smtClean="0">
                <a:solidFill>
                  <a:schemeClr val="tx1"/>
                </a:solidFill>
                <a:latin typeface="+mn-lt"/>
                <a:ea typeface="+mn-ea"/>
                <a:cs typeface="+mn-cs"/>
              </a:rPr>
              <a:t>a period of up to 2 months following initiation of</a:t>
            </a:r>
          </a:p>
          <a:p>
            <a:r>
              <a:rPr lang="en-US" sz="1200" b="0" i="0" u="none" strike="noStrike" kern="1200" baseline="0" dirty="0" smtClean="0">
                <a:solidFill>
                  <a:schemeClr val="tx1"/>
                </a:solidFill>
                <a:latin typeface="+mn-lt"/>
                <a:ea typeface="+mn-ea"/>
                <a:cs typeface="+mn-cs"/>
              </a:rPr>
              <a:t>the study. Patients were included if they had been</a:t>
            </a:r>
          </a:p>
          <a:p>
            <a:r>
              <a:rPr lang="en-US" sz="1200" b="0" i="0" u="none" strike="noStrike" kern="1200" baseline="0" dirty="0" smtClean="0">
                <a:solidFill>
                  <a:schemeClr val="tx1"/>
                </a:solidFill>
                <a:latin typeface="+mn-lt"/>
                <a:ea typeface="+mn-ea"/>
                <a:cs typeface="+mn-cs"/>
              </a:rPr>
              <a:t>prescribed high-dosage statin treatment (</a:t>
            </a:r>
            <a:r>
              <a:rPr lang="en-US" sz="1200" b="0" i="0" u="none" strike="noStrike" kern="1200" baseline="0" dirty="0" err="1" smtClean="0">
                <a:solidFill>
                  <a:schemeClr val="tx1"/>
                </a:solidFill>
                <a:latin typeface="+mn-lt"/>
                <a:ea typeface="+mn-ea"/>
                <a:cs typeface="+mn-cs"/>
              </a:rPr>
              <a:t>fluvastatin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80 mg; atorvastatin 40 or 80 mg; pravastatin 40 mg; or</a:t>
            </a:r>
          </a:p>
          <a:p>
            <a:r>
              <a:rPr lang="en-US" sz="1200" b="0" i="0" u="none" strike="noStrike" kern="1200" baseline="0" dirty="0" smtClean="0">
                <a:solidFill>
                  <a:schemeClr val="tx1"/>
                </a:solidFill>
                <a:latin typeface="+mn-lt"/>
                <a:ea typeface="+mn-ea"/>
                <a:cs typeface="+mn-cs"/>
              </a:rPr>
              <a:t>simvastatin 40 or 80 mg) for at least 3 months prior to</a:t>
            </a:r>
          </a:p>
          <a:p>
            <a:r>
              <a:rPr lang="en-US" sz="1200" b="0" i="0" u="none" strike="noStrike" kern="1200" baseline="0" dirty="0" smtClean="0">
                <a:solidFill>
                  <a:schemeClr val="tx1"/>
                </a:solidFill>
                <a:latin typeface="+mn-lt"/>
                <a:ea typeface="+mn-ea"/>
                <a:cs typeface="+mn-cs"/>
              </a:rPr>
              <a:t>the study. Patients were also included if their regimen</a:t>
            </a:r>
          </a:p>
          <a:p>
            <a:r>
              <a:rPr lang="en-US" sz="1200" b="0" i="0" u="none" strike="noStrike" kern="1200" baseline="0" dirty="0" smtClean="0">
                <a:solidFill>
                  <a:schemeClr val="tx1"/>
                </a:solidFill>
                <a:latin typeface="+mn-lt"/>
                <a:ea typeface="+mn-ea"/>
                <a:cs typeface="+mn-cs"/>
              </a:rPr>
              <a:t>had been adjusted (statin withdrawal or dose reduction)</a:t>
            </a:r>
          </a:p>
          <a:p>
            <a:r>
              <a:rPr lang="en-US" sz="1200" b="0" i="0" u="none" strike="noStrike" kern="1200" baseline="0" dirty="0" smtClean="0">
                <a:solidFill>
                  <a:schemeClr val="tx1"/>
                </a:solidFill>
                <a:latin typeface="+mn-lt"/>
                <a:ea typeface="+mn-ea"/>
                <a:cs typeface="+mn-cs"/>
              </a:rPr>
              <a:t>within the last 3 months due to muscular pain.</a:t>
            </a:r>
          </a:p>
          <a:p>
            <a:r>
              <a:rPr lang="en-US" sz="1200" b="0" i="0" u="none" strike="noStrike" kern="1200" baseline="0" dirty="0" smtClean="0">
                <a:solidFill>
                  <a:schemeClr val="tx1"/>
                </a:solidFill>
                <a:latin typeface="+mn-lt"/>
                <a:ea typeface="+mn-ea"/>
                <a:cs typeface="+mn-cs"/>
              </a:rPr>
              <a:t>This was done to avoid sample bias that would otherwise</a:t>
            </a:r>
          </a:p>
          <a:p>
            <a:r>
              <a:rPr lang="en-US" sz="1200" b="0" i="0" u="none" strike="noStrike" kern="1200" baseline="0" dirty="0" smtClean="0">
                <a:solidFill>
                  <a:schemeClr val="tx1"/>
                </a:solidFill>
                <a:latin typeface="+mn-lt"/>
                <a:ea typeface="+mn-ea"/>
                <a:cs typeface="+mn-cs"/>
              </a:rPr>
              <a:t>be introduced by excluding patients who had</a:t>
            </a:r>
          </a:p>
          <a:p>
            <a:r>
              <a:rPr lang="en-US" sz="1200" b="0" i="0" u="none" strike="noStrike" kern="1200" baseline="0" dirty="0" smtClean="0">
                <a:solidFill>
                  <a:schemeClr val="tx1"/>
                </a:solidFill>
                <a:latin typeface="+mn-lt"/>
                <a:ea typeface="+mn-ea"/>
                <a:cs typeface="+mn-cs"/>
              </a:rPr>
              <a:t>reported muscular pain with statin therapy but were</a:t>
            </a:r>
          </a:p>
          <a:p>
            <a:r>
              <a:rPr lang="en-US" sz="1200" b="0" i="0" u="none" strike="noStrike" kern="1200" baseline="0" dirty="0" smtClean="0">
                <a:solidFill>
                  <a:schemeClr val="tx1"/>
                </a:solidFill>
                <a:latin typeface="+mn-lt"/>
                <a:ea typeface="+mn-ea"/>
                <a:cs typeface="+mn-cs"/>
              </a:rPr>
              <a:t>no longer receiving high-dosage treatment at the time</a:t>
            </a:r>
          </a:p>
          <a:p>
            <a:r>
              <a:rPr lang="en-US" sz="1200" b="0" i="0" u="none" strike="noStrike" kern="1200" baseline="0" dirty="0" smtClean="0">
                <a:solidFill>
                  <a:schemeClr val="tx1"/>
                </a:solidFill>
                <a:latin typeface="+mn-lt"/>
                <a:ea typeface="+mn-ea"/>
                <a:cs typeface="+mn-cs"/>
              </a:rPr>
              <a:t>of survey. The majority of patients in PRIMO receiving</a:t>
            </a:r>
          </a:p>
          <a:p>
            <a:r>
              <a:rPr lang="en-US" sz="1200" b="0" i="0" u="none" strike="noStrike" kern="1200" baseline="0" dirty="0" err="1" smtClean="0">
                <a:solidFill>
                  <a:schemeClr val="tx1"/>
                </a:solidFill>
                <a:latin typeface="+mn-lt"/>
                <a:ea typeface="+mn-ea"/>
                <a:cs typeface="+mn-cs"/>
              </a:rPr>
              <a:t>fluvastatin</a:t>
            </a:r>
            <a:r>
              <a:rPr lang="en-US" sz="1200" b="0" i="0" u="none" strike="noStrike" kern="1200" baseline="0" dirty="0" smtClean="0">
                <a:solidFill>
                  <a:schemeClr val="tx1"/>
                </a:solidFill>
                <a:latin typeface="+mn-lt"/>
                <a:ea typeface="+mn-ea"/>
                <a:cs typeface="+mn-cs"/>
              </a:rPr>
              <a:t> treatment were taking the </a:t>
            </a:r>
            <a:r>
              <a:rPr lang="en-US" sz="1200" b="0" i="0" u="none" strike="noStrike" kern="1200" baseline="0" dirty="0" err="1" smtClean="0">
                <a:solidFill>
                  <a:schemeClr val="tx1"/>
                </a:solidFill>
                <a:latin typeface="+mn-lt"/>
                <a:ea typeface="+mn-ea"/>
                <a:cs typeface="+mn-cs"/>
              </a:rPr>
              <a:t>extendedrelease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formulation (</a:t>
            </a:r>
            <a:r>
              <a:rPr lang="en-US" sz="1200" b="0" i="0" u="none" strike="noStrike" kern="1200" baseline="0" dirty="0" err="1" smtClean="0">
                <a:solidFill>
                  <a:schemeClr val="tx1"/>
                </a:solidFill>
                <a:latin typeface="+mn-lt"/>
                <a:ea typeface="+mn-ea"/>
                <a:cs typeface="+mn-cs"/>
              </a:rPr>
              <a:t>fluvastatin</a:t>
            </a:r>
            <a:r>
              <a:rPr lang="en-US" sz="1200" b="0" i="0" u="none" strike="noStrike" kern="1200" baseline="0" dirty="0" smtClean="0">
                <a:solidFill>
                  <a:schemeClr val="tx1"/>
                </a:solidFill>
                <a:latin typeface="+mn-lt"/>
                <a:ea typeface="+mn-ea"/>
                <a:cs typeface="+mn-cs"/>
              </a:rPr>
              <a:t> XL), hence we refer to</a:t>
            </a:r>
          </a:p>
          <a:p>
            <a:r>
              <a:rPr lang="en-US" sz="1200" b="0" i="0" u="none" strike="noStrike" kern="1200" baseline="0" dirty="0" err="1" smtClean="0">
                <a:solidFill>
                  <a:schemeClr val="tx1"/>
                </a:solidFill>
                <a:latin typeface="+mn-lt"/>
                <a:ea typeface="+mn-ea"/>
                <a:cs typeface="+mn-cs"/>
              </a:rPr>
              <a:t>fluvastatin</a:t>
            </a:r>
            <a:r>
              <a:rPr lang="en-US" sz="1200" b="0" i="0" u="none" strike="noStrike" kern="1200" baseline="0" dirty="0" smtClean="0">
                <a:solidFill>
                  <a:schemeClr val="tx1"/>
                </a:solidFill>
                <a:latin typeface="+mn-lt"/>
                <a:ea typeface="+mn-ea"/>
                <a:cs typeface="+mn-cs"/>
              </a:rPr>
              <a:t> XL throughout the manuscript.</a:t>
            </a:r>
          </a:p>
          <a:p>
            <a:r>
              <a:rPr lang="en-US" sz="1200" b="0" i="0" u="none" strike="noStrike" kern="1200" baseline="0" dirty="0" smtClean="0">
                <a:solidFill>
                  <a:schemeClr val="tx1"/>
                </a:solidFill>
                <a:latin typeface="+mn-lt"/>
                <a:ea typeface="+mn-ea"/>
                <a:cs typeface="+mn-cs"/>
              </a:rPr>
              <a:t>Patients were excluded if </a:t>
            </a:r>
            <a:r>
              <a:rPr lang="en-US" sz="1200" b="0" i="0" u="none" strike="noStrike" kern="1200" baseline="0" dirty="0" err="1" smtClean="0">
                <a:solidFill>
                  <a:schemeClr val="tx1"/>
                </a:solidFill>
                <a:latin typeface="+mn-lt"/>
                <a:ea typeface="+mn-ea"/>
                <a:cs typeface="+mn-cs"/>
              </a:rPr>
              <a:t>theywere</a:t>
            </a:r>
            <a:r>
              <a:rPr lang="en-US" sz="1200" b="0" i="0" u="none" strike="noStrike" kern="1200" baseline="0" dirty="0" smtClean="0">
                <a:solidFill>
                  <a:schemeClr val="tx1"/>
                </a:solidFill>
                <a:latin typeface="+mn-lt"/>
                <a:ea typeface="+mn-ea"/>
                <a:cs typeface="+mn-cs"/>
              </a:rPr>
              <a:t> receiving statin</a:t>
            </a:r>
          </a:p>
          <a:p>
            <a:r>
              <a:rPr lang="en-US" sz="1200" b="0" i="0" u="none" strike="noStrike" kern="1200" baseline="0" dirty="0" smtClean="0">
                <a:solidFill>
                  <a:schemeClr val="tx1"/>
                </a:solidFill>
                <a:latin typeface="+mn-lt"/>
                <a:ea typeface="+mn-ea"/>
                <a:cs typeface="+mn-cs"/>
              </a:rPr>
              <a:t>treatment as part of a clinical trial, or if they were included</a:t>
            </a:r>
          </a:p>
          <a:p>
            <a:r>
              <a:rPr lang="en-US" sz="1200" b="0" i="0" u="none" strike="noStrike" kern="1200" baseline="0" dirty="0" smtClean="0">
                <a:solidFill>
                  <a:schemeClr val="tx1"/>
                </a:solidFill>
                <a:latin typeface="+mn-lt"/>
                <a:ea typeface="+mn-ea"/>
                <a:cs typeface="+mn-cs"/>
              </a:rPr>
              <a:t>in any study during the observation period of</a:t>
            </a:r>
          </a:p>
          <a:p>
            <a:r>
              <a:rPr lang="en-US" sz="1200" b="0" i="0" u="none" strike="noStrike" kern="1200" baseline="0" dirty="0" smtClean="0">
                <a:solidFill>
                  <a:schemeClr val="tx1"/>
                </a:solidFill>
                <a:latin typeface="+mn-lt"/>
                <a:ea typeface="+mn-ea"/>
                <a:cs typeface="+mn-cs"/>
              </a:rPr>
              <a:t>the PRIMO survey. This study complies with the Declaration</a:t>
            </a:r>
          </a:p>
          <a:p>
            <a:r>
              <a:rPr lang="en-US" sz="1200" b="0" i="0" u="none" strike="noStrike" kern="1200" baseline="0" dirty="0" smtClean="0">
                <a:solidFill>
                  <a:schemeClr val="tx1"/>
                </a:solidFill>
                <a:latin typeface="+mn-lt"/>
                <a:ea typeface="+mn-ea"/>
                <a:cs typeface="+mn-cs"/>
              </a:rPr>
              <a:t>of Helsinki of the World Medical Association.</a:t>
            </a:r>
          </a:p>
          <a:p>
            <a:r>
              <a:rPr lang="en-US" sz="1200" b="0" i="0" u="none" strike="noStrike" kern="1200" baseline="0" dirty="0" smtClean="0">
                <a:solidFill>
                  <a:schemeClr val="tx1"/>
                </a:solidFill>
                <a:latin typeface="+mn-lt"/>
                <a:ea typeface="+mn-ea"/>
                <a:cs typeface="+mn-cs"/>
              </a:rPr>
              <a:t>All patients gave informed consent and the study was</a:t>
            </a:r>
          </a:p>
          <a:p>
            <a:r>
              <a:rPr lang="en-US" sz="1200" b="0" i="0" u="none" strike="noStrike" kern="1200" baseline="0" dirty="0" smtClean="0">
                <a:solidFill>
                  <a:schemeClr val="tx1"/>
                </a:solidFill>
                <a:latin typeface="+mn-lt"/>
                <a:ea typeface="+mn-ea"/>
                <a:cs typeface="+mn-cs"/>
              </a:rPr>
              <a:t>conducted in accordance with the French Data Protection</a:t>
            </a:r>
          </a:p>
          <a:p>
            <a:r>
              <a:rPr lang="fr-FR" sz="1200" b="0" i="0" u="none" strike="noStrike" kern="1200" baseline="0" dirty="0" err="1" smtClean="0">
                <a:solidFill>
                  <a:schemeClr val="tx1"/>
                </a:solidFill>
                <a:latin typeface="+mn-lt"/>
                <a:ea typeface="+mn-ea"/>
                <a:cs typeface="+mn-cs"/>
              </a:rPr>
              <a:t>Authority</a:t>
            </a:r>
            <a:r>
              <a:rPr lang="fr-FR" sz="1200" b="0" i="0" u="none" strike="noStrike" kern="1200" baseline="0" dirty="0" smtClean="0">
                <a:solidFill>
                  <a:schemeClr val="tx1"/>
                </a:solidFill>
                <a:latin typeface="+mn-lt"/>
                <a:ea typeface="+mn-ea"/>
                <a:cs typeface="+mn-cs"/>
              </a:rPr>
              <a:t> (Commission Nationale Informatique et</a:t>
            </a:r>
          </a:p>
          <a:p>
            <a:r>
              <a:rPr lang="en-US" sz="1200" b="0" i="0" u="none" strike="noStrike" kern="1200" baseline="0" dirty="0" err="1" smtClean="0">
                <a:solidFill>
                  <a:schemeClr val="tx1"/>
                </a:solidFill>
                <a:latin typeface="+mn-lt"/>
                <a:ea typeface="+mn-ea"/>
                <a:cs typeface="+mn-cs"/>
              </a:rPr>
              <a:t>Libert´e</a:t>
            </a:r>
            <a:r>
              <a:rPr lang="en-US" sz="1200" b="0" i="0" u="none" strike="noStrike" kern="1200" baseline="0" dirty="0" smtClean="0">
                <a:solidFill>
                  <a:schemeClr val="tx1"/>
                </a:solidFill>
                <a:latin typeface="+mn-lt"/>
                <a:ea typeface="+mn-ea"/>
                <a:cs typeface="+mn-cs"/>
              </a:rPr>
              <a:t> [CNIL]).</a:t>
            </a:r>
          </a:p>
          <a:p>
            <a:r>
              <a:rPr lang="en-US" sz="1200" b="0" i="0" u="none" strike="noStrike" kern="1200" baseline="0" dirty="0" smtClean="0">
                <a:solidFill>
                  <a:schemeClr val="tx1"/>
                </a:solidFill>
                <a:latin typeface="+mn-lt"/>
                <a:ea typeface="+mn-ea"/>
                <a:cs typeface="+mn-cs"/>
              </a:rPr>
              <a:t>The PRIMO survey was designed by an independent</a:t>
            </a:r>
          </a:p>
          <a:p>
            <a:r>
              <a:rPr lang="en-US" sz="1200" b="0" i="0" u="none" strike="noStrike" kern="1200" baseline="0" dirty="0" smtClean="0">
                <a:solidFill>
                  <a:schemeClr val="tx1"/>
                </a:solidFill>
                <a:latin typeface="+mn-lt"/>
                <a:ea typeface="+mn-ea"/>
                <a:cs typeface="+mn-cs"/>
              </a:rPr>
              <a:t>scientific committee consisting of three members.</a:t>
            </a:r>
          </a:p>
          <a:p>
            <a:r>
              <a:rPr lang="en-US" sz="1200" b="1" i="1" u="none" strike="noStrike" kern="1200" baseline="0" dirty="0" smtClean="0">
                <a:solidFill>
                  <a:schemeClr val="tx1"/>
                </a:solidFill>
                <a:latin typeface="+mn-lt"/>
                <a:ea typeface="+mn-ea"/>
                <a:cs typeface="+mn-cs"/>
              </a:rPr>
              <a:t>Data collection</a:t>
            </a:r>
          </a:p>
          <a:p>
            <a:r>
              <a:rPr lang="en-US" sz="1200" b="0" i="0" u="none" strike="noStrike" kern="1200" baseline="0" dirty="0" smtClean="0">
                <a:solidFill>
                  <a:schemeClr val="tx1"/>
                </a:solidFill>
                <a:latin typeface="+mn-lt"/>
                <a:ea typeface="+mn-ea"/>
                <a:cs typeface="+mn-cs"/>
              </a:rPr>
              <a:t>Information on demographic data, lifestyle, personal</a:t>
            </a:r>
          </a:p>
          <a:p>
            <a:r>
              <a:rPr lang="en-US" sz="1200" b="0" i="0" u="none" strike="noStrike" kern="1200" baseline="0" dirty="0" smtClean="0">
                <a:solidFill>
                  <a:schemeClr val="tx1"/>
                </a:solidFill>
                <a:latin typeface="+mn-lt"/>
                <a:ea typeface="+mn-ea"/>
                <a:cs typeface="+mn-cs"/>
              </a:rPr>
              <a:t>and family medical history and current cardiovascular</a:t>
            </a:r>
          </a:p>
          <a:p>
            <a:r>
              <a:rPr lang="en-US" sz="1200" b="0" i="0" u="none" strike="noStrike" kern="1200" baseline="0" dirty="0" smtClean="0">
                <a:solidFill>
                  <a:schemeClr val="tx1"/>
                </a:solidFill>
                <a:latin typeface="+mn-lt"/>
                <a:ea typeface="+mn-ea"/>
                <a:cs typeface="+mn-cs"/>
              </a:rPr>
              <a:t>and concomitant treatment status was obtained by</a:t>
            </a:r>
          </a:p>
          <a:p>
            <a:r>
              <a:rPr lang="en-US" sz="1200" b="0" i="0" u="none" strike="noStrike" kern="1200" baseline="0" dirty="0" smtClean="0">
                <a:solidFill>
                  <a:schemeClr val="tx1"/>
                </a:solidFill>
                <a:latin typeface="+mn-lt"/>
                <a:ea typeface="+mn-ea"/>
                <a:cs typeface="+mn-cs"/>
              </a:rPr>
              <a:t>questionnaire completed by the GP in the presence of</a:t>
            </a:r>
          </a:p>
          <a:p>
            <a:r>
              <a:rPr lang="en-US" sz="1200" b="0" i="0" u="none" strike="noStrike" kern="1200" baseline="0" dirty="0" smtClean="0">
                <a:solidFill>
                  <a:schemeClr val="tx1"/>
                </a:solidFill>
                <a:latin typeface="+mn-lt"/>
                <a:ea typeface="+mn-ea"/>
                <a:cs typeface="+mn-cs"/>
              </a:rPr>
              <a:t>the patient. If muscular symptoms were reported, a</a:t>
            </a:r>
          </a:p>
          <a:p>
            <a:r>
              <a:rPr lang="en-US" sz="1200" b="0" i="0" u="none" strike="noStrike" kern="1200" baseline="0" dirty="0" smtClean="0">
                <a:solidFill>
                  <a:schemeClr val="tx1"/>
                </a:solidFill>
                <a:latin typeface="+mn-lt"/>
                <a:ea typeface="+mn-ea"/>
                <a:cs typeface="+mn-cs"/>
              </a:rPr>
              <a:t>second questionnaire was also completed in the presence</a:t>
            </a:r>
          </a:p>
          <a:p>
            <a:r>
              <a:rPr lang="en-US" sz="1200" b="0" i="0" u="none" strike="noStrike" kern="1200" baseline="0" dirty="0" smtClean="0">
                <a:solidFill>
                  <a:schemeClr val="tx1"/>
                </a:solidFill>
                <a:latin typeface="+mn-lt"/>
                <a:ea typeface="+mn-ea"/>
                <a:cs typeface="+mn-cs"/>
              </a:rPr>
              <a:t>of the patient providing information on the type,</a:t>
            </a:r>
          </a:p>
          <a:p>
            <a:r>
              <a:rPr lang="en-US" sz="1200" b="0" i="0" u="none" strike="noStrike" kern="1200" baseline="0" dirty="0" smtClean="0">
                <a:solidFill>
                  <a:schemeClr val="tx1"/>
                </a:solidFill>
                <a:latin typeface="+mn-lt"/>
                <a:ea typeface="+mn-ea"/>
                <a:cs typeface="+mn-cs"/>
              </a:rPr>
              <a:t>location, duration, possible causes and management</a:t>
            </a:r>
          </a:p>
          <a:p>
            <a:r>
              <a:rPr lang="en-US" sz="1200" b="0" i="0" u="none" strike="noStrike" kern="1200" baseline="0" dirty="0" smtClean="0">
                <a:solidFill>
                  <a:schemeClr val="tx1"/>
                </a:solidFill>
                <a:latin typeface="+mn-lt"/>
                <a:ea typeface="+mn-ea"/>
                <a:cs typeface="+mn-cs"/>
              </a:rPr>
              <a:t>of the symptoms. The choice of items included in the</a:t>
            </a:r>
          </a:p>
          <a:p>
            <a:r>
              <a:rPr lang="en-US" sz="1200" b="0" i="0" u="none" strike="noStrike" kern="1200" baseline="0" dirty="0" smtClean="0">
                <a:solidFill>
                  <a:schemeClr val="tx1"/>
                </a:solidFill>
                <a:latin typeface="+mn-lt"/>
                <a:ea typeface="+mn-ea"/>
                <a:cs typeface="+mn-cs"/>
              </a:rPr>
              <a:t>questionnaires were guided by previous clinical trials</a:t>
            </a:r>
          </a:p>
          <a:p>
            <a:r>
              <a:rPr lang="en-US" sz="1200" b="0" i="0" u="none" strike="noStrike" kern="1200" baseline="0" dirty="0" smtClean="0">
                <a:solidFill>
                  <a:schemeClr val="tx1"/>
                </a:solidFill>
                <a:latin typeface="+mn-lt"/>
                <a:ea typeface="+mn-ea"/>
                <a:cs typeface="+mn-cs"/>
              </a:rPr>
              <a:t>and post-marketing surveillance data, and by the results</a:t>
            </a:r>
          </a:p>
          <a:p>
            <a:r>
              <a:rPr lang="en-US" sz="1200" b="0" i="0" u="none" strike="noStrike" kern="1200" baseline="0" dirty="0" smtClean="0">
                <a:solidFill>
                  <a:schemeClr val="tx1"/>
                </a:solidFill>
                <a:latin typeface="+mn-lt"/>
                <a:ea typeface="+mn-ea"/>
                <a:cs typeface="+mn-cs"/>
              </a:rPr>
              <a:t>of a smaller-scale, pilot study [22].</a:t>
            </a:r>
          </a:p>
          <a:p>
            <a:r>
              <a:rPr lang="en-US" sz="1200" b="0" i="0" u="none" strike="noStrike" kern="1200" baseline="0" dirty="0" smtClean="0">
                <a:solidFill>
                  <a:schemeClr val="tx1"/>
                </a:solidFill>
                <a:latin typeface="+mn-lt"/>
                <a:ea typeface="+mn-ea"/>
                <a:cs typeface="+mn-cs"/>
              </a:rPr>
              <a:t>In addition, fat mass was measured in all patients</a:t>
            </a:r>
          </a:p>
          <a:p>
            <a:r>
              <a:rPr lang="en-US" sz="1200" b="0" i="0" u="none" strike="noStrike" kern="1200" baseline="0" dirty="0" smtClean="0">
                <a:solidFill>
                  <a:schemeClr val="tx1"/>
                </a:solidFill>
                <a:latin typeface="+mn-lt"/>
                <a:ea typeface="+mn-ea"/>
                <a:cs typeface="+mn-cs"/>
              </a:rPr>
              <a:t>using a BF306 body fat monitor (OMRON Healthcare</a:t>
            </a:r>
          </a:p>
          <a:p>
            <a:r>
              <a:rPr lang="en-US" sz="1200" b="0" i="0" u="none" strike="noStrike" kern="1200" baseline="0" dirty="0" smtClean="0">
                <a:solidFill>
                  <a:schemeClr val="tx1"/>
                </a:solidFill>
                <a:latin typeface="+mn-lt"/>
                <a:ea typeface="+mn-ea"/>
                <a:cs typeface="+mn-cs"/>
              </a:rPr>
              <a:t>Europe B.V., Netherlands).</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77</a:t>
            </a:fld>
            <a:endParaRPr lang="en-US"/>
          </a:p>
        </p:txBody>
      </p:sp>
    </p:spTree>
    <p:extLst>
      <p:ext uri="{BB962C8B-B14F-4D97-AF65-F5344CB8AC3E}">
        <p14:creationId xmlns:p14="http://schemas.microsoft.com/office/powerpoint/2010/main" val="3227944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baseline="0" dirty="0" smtClean="0">
                <a:solidFill>
                  <a:schemeClr val="tx1"/>
                </a:solidFill>
                <a:latin typeface="+mn-lt"/>
                <a:ea typeface="+mn-ea"/>
                <a:cs typeface="+mn-cs"/>
              </a:rPr>
              <a:t>Discussion</a:t>
            </a:r>
          </a:p>
          <a:p>
            <a:r>
              <a:rPr lang="en-US" sz="1200" b="0" i="0" u="none" strike="noStrike" kern="1200" baseline="0" dirty="0" smtClean="0">
                <a:solidFill>
                  <a:schemeClr val="tx1"/>
                </a:solidFill>
                <a:latin typeface="+mn-lt"/>
                <a:ea typeface="+mn-ea"/>
                <a:cs typeface="+mn-cs"/>
              </a:rPr>
              <a:t>The PRIMO study provides the first large-scale, comprehensive</a:t>
            </a:r>
          </a:p>
          <a:p>
            <a:r>
              <a:rPr lang="en-US" sz="1200" b="0" i="0" u="none" strike="noStrike" kern="1200" baseline="0" dirty="0" smtClean="0">
                <a:solidFill>
                  <a:schemeClr val="tx1"/>
                </a:solidFill>
                <a:latin typeface="+mn-lt"/>
                <a:ea typeface="+mn-ea"/>
                <a:cs typeface="+mn-cs"/>
              </a:rPr>
              <a:t>investigation into the risk, causes, nature</a:t>
            </a:r>
          </a:p>
          <a:p>
            <a:r>
              <a:rPr lang="en-US" sz="1200" b="0" i="0" u="none" strike="noStrike" kern="1200" baseline="0" dirty="0" smtClean="0">
                <a:solidFill>
                  <a:schemeClr val="tx1"/>
                </a:solidFill>
                <a:latin typeface="+mn-lt"/>
                <a:ea typeface="+mn-ea"/>
                <a:cs typeface="+mn-cs"/>
              </a:rPr>
              <a:t>and management of mild to moderate muscular symptoms</a:t>
            </a:r>
          </a:p>
          <a:p>
            <a:r>
              <a:rPr lang="en-US" sz="1200" b="0" i="0" u="none" strike="noStrike" kern="1200" baseline="0" dirty="0" smtClean="0">
                <a:solidFill>
                  <a:schemeClr val="tx1"/>
                </a:solidFill>
                <a:latin typeface="+mn-lt"/>
                <a:ea typeface="+mn-ea"/>
                <a:cs typeface="+mn-cs"/>
              </a:rPr>
              <a:t>in patients receiving high-dosage statin therapy</a:t>
            </a:r>
          </a:p>
          <a:p>
            <a:r>
              <a:rPr lang="en-US" sz="1200" b="0" i="0" u="none" strike="noStrike" kern="1200" baseline="0" dirty="0" smtClean="0">
                <a:solidFill>
                  <a:schemeClr val="tx1"/>
                </a:solidFill>
                <a:latin typeface="+mn-lt"/>
                <a:ea typeface="+mn-ea"/>
                <a:cs typeface="+mn-cs"/>
              </a:rPr>
              <a:t>in clinical practice. Several strong predictors of muscular</a:t>
            </a:r>
          </a:p>
          <a:p>
            <a:r>
              <a:rPr lang="en-US" sz="1200" b="0" i="0" u="none" strike="noStrike" kern="1200" baseline="0" dirty="0" smtClean="0">
                <a:solidFill>
                  <a:schemeClr val="tx1"/>
                </a:solidFill>
                <a:latin typeface="+mn-lt"/>
                <a:ea typeface="+mn-ea"/>
                <a:cs typeface="+mn-cs"/>
              </a:rPr>
              <a:t>symptoms associated with statin therapy were</a:t>
            </a:r>
          </a:p>
          <a:p>
            <a:r>
              <a:rPr lang="en-US" sz="1200" b="0" i="0" u="none" strike="noStrike" kern="1200" baseline="0" dirty="0" smtClean="0">
                <a:solidFill>
                  <a:schemeClr val="tx1"/>
                </a:solidFill>
                <a:latin typeface="+mn-lt"/>
                <a:ea typeface="+mn-ea"/>
                <a:cs typeface="+mn-cs"/>
              </a:rPr>
              <a:t>revealed, the absence or presence of which can be ascertained</a:t>
            </a:r>
          </a:p>
          <a:p>
            <a:r>
              <a:rPr lang="en-US" sz="1200" b="0" i="0" u="none" strike="noStrike" kern="1200" baseline="0" dirty="0" smtClean="0">
                <a:solidFill>
                  <a:schemeClr val="tx1"/>
                </a:solidFill>
                <a:latin typeface="+mn-lt"/>
                <a:ea typeface="+mn-ea"/>
                <a:cs typeface="+mn-cs"/>
              </a:rPr>
              <a:t>in the course of a brief interview in the physician’s</a:t>
            </a:r>
          </a:p>
          <a:p>
            <a:r>
              <a:rPr lang="en-US" sz="1200" b="0" i="0" u="none" strike="noStrike" kern="1200" baseline="0" dirty="0" smtClean="0">
                <a:solidFill>
                  <a:schemeClr val="tx1"/>
                </a:solidFill>
                <a:latin typeface="+mn-lt"/>
                <a:ea typeface="+mn-ea"/>
                <a:cs typeface="+mn-cs"/>
              </a:rPr>
              <a:t>office (as implicit in the methodology of this observational</a:t>
            </a:r>
          </a:p>
          <a:p>
            <a:r>
              <a:rPr lang="en-US" sz="1200" b="0" i="0" u="none" strike="noStrike" kern="1200" baseline="0" dirty="0" smtClean="0">
                <a:solidFill>
                  <a:schemeClr val="tx1"/>
                </a:solidFill>
                <a:latin typeface="+mn-lt"/>
                <a:ea typeface="+mn-ea"/>
                <a:cs typeface="+mn-cs"/>
              </a:rPr>
              <a:t>study). Identification of strong predictive</a:t>
            </a:r>
          </a:p>
          <a:p>
            <a:r>
              <a:rPr lang="en-US" sz="1200" b="0" i="0" u="none" strike="noStrike" kern="1200" baseline="0" dirty="0" smtClean="0">
                <a:solidFill>
                  <a:schemeClr val="tx1"/>
                </a:solidFill>
                <a:latin typeface="+mn-lt"/>
                <a:ea typeface="+mn-ea"/>
                <a:cs typeface="+mn-cs"/>
              </a:rPr>
              <a:t>factors for statin-associated muscular symptoms will</a:t>
            </a:r>
          </a:p>
          <a:p>
            <a:r>
              <a:rPr lang="en-US" sz="1200" b="0" i="0" u="none" strike="noStrike" kern="1200" baseline="0" dirty="0" smtClean="0">
                <a:solidFill>
                  <a:schemeClr val="tx1"/>
                </a:solidFill>
                <a:latin typeface="+mn-lt"/>
                <a:ea typeface="+mn-ea"/>
                <a:cs typeface="+mn-cs"/>
              </a:rPr>
              <a:t>improve management of high-risk patients, enhancing</a:t>
            </a:r>
          </a:p>
          <a:p>
            <a:r>
              <a:rPr lang="en-US" sz="1200" b="0" i="0" u="none" strike="noStrike" kern="1200" baseline="0" dirty="0" smtClean="0">
                <a:solidFill>
                  <a:schemeClr val="tx1"/>
                </a:solidFill>
                <a:latin typeface="+mn-lt"/>
                <a:ea typeface="+mn-ea"/>
                <a:cs typeface="+mn-cs"/>
              </a:rPr>
              <a:t>compliance and allowing optimum dosing at a time</a:t>
            </a:r>
          </a:p>
          <a:p>
            <a:r>
              <a:rPr lang="en-US" sz="1200" b="0" i="0" u="none" strike="noStrike" kern="1200" baseline="0" dirty="0" smtClean="0">
                <a:solidFill>
                  <a:schemeClr val="tx1"/>
                </a:solidFill>
                <a:latin typeface="+mn-lt"/>
                <a:ea typeface="+mn-ea"/>
                <a:cs typeface="+mn-cs"/>
              </a:rPr>
              <a:t>when more aggressive management of LDL-C is advocated [23]. The rate of occurrence of muscular symptoms</a:t>
            </a:r>
          </a:p>
          <a:p>
            <a:r>
              <a:rPr lang="en-US" sz="1200" b="0" i="0" u="none" strike="noStrike" kern="1200" baseline="0" dirty="0" smtClean="0">
                <a:solidFill>
                  <a:schemeClr val="tx1"/>
                </a:solidFill>
                <a:latin typeface="+mn-lt"/>
                <a:ea typeface="+mn-ea"/>
                <a:cs typeface="+mn-cs"/>
              </a:rPr>
              <a:t>in patients receiving high-dosage statin therapy</a:t>
            </a:r>
          </a:p>
          <a:p>
            <a:r>
              <a:rPr lang="en-US" sz="1200" b="0" i="0" u="none" strike="noStrike" kern="1200" baseline="0" dirty="0" smtClean="0">
                <a:solidFill>
                  <a:schemeClr val="tx1"/>
                </a:solidFill>
                <a:latin typeface="+mn-lt"/>
                <a:ea typeface="+mn-ea"/>
                <a:cs typeface="+mn-cs"/>
              </a:rPr>
              <a:t>(10.5%) was considerably higher than the 1–5% reported</a:t>
            </a:r>
          </a:p>
          <a:p>
            <a:r>
              <a:rPr lang="en-US" sz="1200" b="0" i="0" u="none" strike="noStrike" kern="1200" baseline="0" dirty="0" smtClean="0">
                <a:solidFill>
                  <a:schemeClr val="tx1"/>
                </a:solidFill>
                <a:latin typeface="+mn-lt"/>
                <a:ea typeface="+mn-ea"/>
                <a:cs typeface="+mn-cs"/>
              </a:rPr>
              <a:t>in clinical trials [24], and symptoms were found</a:t>
            </a:r>
          </a:p>
          <a:p>
            <a:r>
              <a:rPr lang="en-US" sz="1200" b="0" i="0" u="none" strike="noStrike" kern="1200" baseline="0" dirty="0" smtClean="0">
                <a:solidFill>
                  <a:schemeClr val="tx1"/>
                </a:solidFill>
                <a:latin typeface="+mn-lt"/>
                <a:ea typeface="+mn-ea"/>
                <a:cs typeface="+mn-cs"/>
              </a:rPr>
              <a:t>to have a greater impact on everyday life than previously</a:t>
            </a:r>
          </a:p>
          <a:p>
            <a:r>
              <a:rPr lang="en-US" sz="1200" b="0" i="0" u="none" strike="noStrike" kern="1200" baseline="0" dirty="0" smtClean="0">
                <a:solidFill>
                  <a:schemeClr val="tx1"/>
                </a:solidFill>
                <a:latin typeface="+mn-lt"/>
                <a:ea typeface="+mn-ea"/>
                <a:cs typeface="+mn-cs"/>
              </a:rPr>
              <a:t>thought.</a:t>
            </a:r>
          </a:p>
          <a:p>
            <a:r>
              <a:rPr lang="en-US" sz="1200" b="0" i="0" u="none" strike="noStrike" kern="1200" baseline="0" dirty="0" smtClean="0">
                <a:solidFill>
                  <a:schemeClr val="tx1"/>
                </a:solidFill>
                <a:latin typeface="+mn-lt"/>
                <a:ea typeface="+mn-ea"/>
                <a:cs typeface="+mn-cs"/>
              </a:rPr>
              <a:t>The risk factor analysis in PRIMO was consistent</a:t>
            </a:r>
          </a:p>
          <a:p>
            <a:r>
              <a:rPr lang="en-US" sz="1200" b="0" i="0" u="none" strike="noStrike" kern="1200" baseline="0" dirty="0" smtClean="0">
                <a:solidFill>
                  <a:schemeClr val="tx1"/>
                </a:solidFill>
                <a:latin typeface="+mn-lt"/>
                <a:ea typeface="+mn-ea"/>
                <a:cs typeface="+mn-cs"/>
              </a:rPr>
              <a:t>with the results of a preliminary study [22], confirming</a:t>
            </a:r>
          </a:p>
          <a:p>
            <a:r>
              <a:rPr lang="en-US" sz="1200" b="0" i="0" u="none" strike="noStrike" kern="1200" baseline="0" dirty="0" smtClean="0">
                <a:solidFill>
                  <a:schemeClr val="tx1"/>
                </a:solidFill>
                <a:latin typeface="+mn-lt"/>
                <a:ea typeface="+mn-ea"/>
                <a:cs typeface="+mn-cs"/>
              </a:rPr>
              <a:t>that a personal or family history of muscular symptoms,</a:t>
            </a:r>
          </a:p>
          <a:p>
            <a:r>
              <a:rPr lang="en-US" sz="1200" b="0" i="0" u="none" strike="noStrike" kern="1200" baseline="0" dirty="0" smtClean="0">
                <a:solidFill>
                  <a:schemeClr val="tx1"/>
                </a:solidFill>
                <a:latin typeface="+mn-lt"/>
                <a:ea typeface="+mn-ea"/>
                <a:cs typeface="+mn-cs"/>
              </a:rPr>
              <a:t>cramps, hypothyroidism and elevated CK levels</a:t>
            </a:r>
          </a:p>
          <a:p>
            <a:r>
              <a:rPr lang="en-US" sz="1200" b="0" i="0" u="none" strike="noStrike" kern="1200" baseline="0" dirty="0" smtClean="0">
                <a:solidFill>
                  <a:schemeClr val="tx1"/>
                </a:solidFill>
                <a:latin typeface="+mn-lt"/>
                <a:ea typeface="+mn-ea"/>
                <a:cs typeface="+mn-cs"/>
              </a:rPr>
              <a:t>are major risk factors for muscular symptoms during</a:t>
            </a:r>
          </a:p>
          <a:p>
            <a:r>
              <a:rPr lang="en-US" sz="1200" b="0" i="0" u="none" strike="noStrike" kern="1200" baseline="0" dirty="0" smtClean="0">
                <a:solidFill>
                  <a:schemeClr val="tx1"/>
                </a:solidFill>
                <a:latin typeface="+mn-lt"/>
                <a:ea typeface="+mn-ea"/>
                <a:cs typeface="+mn-cs"/>
              </a:rPr>
              <a:t>high-dosage statin therapy. Interestingly, </a:t>
            </a:r>
            <a:r>
              <a:rPr lang="en-US" sz="1200" b="0" i="0" u="none" strike="noStrike" kern="1200" baseline="0" dirty="0" err="1" smtClean="0">
                <a:solidFill>
                  <a:schemeClr val="tx1"/>
                </a:solidFill>
                <a:latin typeface="+mn-lt"/>
                <a:ea typeface="+mn-ea"/>
                <a:cs typeface="+mn-cs"/>
              </a:rPr>
              <a:t>althoughonly</a:t>
            </a:r>
            <a:r>
              <a:rPr lang="en-US" sz="1200" b="0" i="0" u="none" strike="noStrike" kern="1200" baseline="0" dirty="0" smtClean="0">
                <a:solidFill>
                  <a:schemeClr val="tx1"/>
                </a:solidFill>
                <a:latin typeface="+mn-lt"/>
                <a:ea typeface="+mn-ea"/>
                <a:cs typeface="+mn-cs"/>
              </a:rPr>
              <a:t> a small number of patients were able to report</a:t>
            </a:r>
          </a:p>
          <a:p>
            <a:r>
              <a:rPr lang="en-US" sz="1200" b="0" i="0" u="none" strike="noStrike" kern="1200" baseline="0" dirty="0" smtClean="0">
                <a:solidFill>
                  <a:schemeClr val="tx1"/>
                </a:solidFill>
                <a:latin typeface="+mn-lt"/>
                <a:ea typeface="+mn-ea"/>
                <a:cs typeface="+mn-cs"/>
              </a:rPr>
              <a:t>on parents or siblings experiencing muscle pain under</a:t>
            </a:r>
          </a:p>
          <a:p>
            <a:r>
              <a:rPr lang="en-US" sz="1200" b="0" i="0" u="none" strike="noStrike" kern="1200" baseline="0" dirty="0" smtClean="0">
                <a:solidFill>
                  <a:schemeClr val="tx1"/>
                </a:solidFill>
                <a:latin typeface="+mn-lt"/>
                <a:ea typeface="+mn-ea"/>
                <a:cs typeface="+mn-cs"/>
              </a:rPr>
              <a:t>LLT, the presence of such a family history almost doubled</a:t>
            </a:r>
          </a:p>
          <a:p>
            <a:r>
              <a:rPr lang="en-US" sz="1200" b="0" i="0" u="none" strike="noStrike" kern="1200" baseline="0" dirty="0" smtClean="0">
                <a:solidFill>
                  <a:schemeClr val="tx1"/>
                </a:solidFill>
                <a:latin typeface="+mn-lt"/>
                <a:ea typeface="+mn-ea"/>
                <a:cs typeface="+mn-cs"/>
              </a:rPr>
              <a:t>the risk of the adverse reaction under multivariate</a:t>
            </a:r>
          </a:p>
          <a:p>
            <a:r>
              <a:rPr lang="en-US" sz="1200" b="0" i="0" u="none" strike="noStrike" kern="1200" baseline="0" dirty="0" smtClean="0">
                <a:solidFill>
                  <a:schemeClr val="tx1"/>
                </a:solidFill>
                <a:latin typeface="+mn-lt"/>
                <a:ea typeface="+mn-ea"/>
                <a:cs typeface="+mn-cs"/>
              </a:rPr>
              <a:t>analysis. These results probably grossly underestimate</a:t>
            </a:r>
          </a:p>
          <a:p>
            <a:r>
              <a:rPr lang="en-US" sz="1200" b="0" i="0" u="none" strike="noStrike" kern="1200" baseline="0" dirty="0" smtClean="0">
                <a:solidFill>
                  <a:schemeClr val="tx1"/>
                </a:solidFill>
                <a:latin typeface="+mn-lt"/>
                <a:ea typeface="+mn-ea"/>
                <a:cs typeface="+mn-cs"/>
              </a:rPr>
              <a:t>family history as a risk factor, since relatively</a:t>
            </a:r>
          </a:p>
          <a:p>
            <a:r>
              <a:rPr lang="en-US" sz="1200" b="0" i="0" u="none" strike="noStrike" kern="1200" baseline="0" dirty="0" smtClean="0">
                <a:solidFill>
                  <a:schemeClr val="tx1"/>
                </a:solidFill>
                <a:latin typeface="+mn-lt"/>
                <a:ea typeface="+mn-ea"/>
                <a:cs typeface="+mn-cs"/>
              </a:rPr>
              <a:t>few patients have family members being treated with</a:t>
            </a:r>
          </a:p>
          <a:p>
            <a:r>
              <a:rPr lang="en-US" sz="1200" b="0" i="0" u="none" strike="noStrike" kern="1200" baseline="0" dirty="0" smtClean="0">
                <a:solidFill>
                  <a:schemeClr val="tx1"/>
                </a:solidFill>
                <a:latin typeface="+mn-lt"/>
                <a:ea typeface="+mn-ea"/>
                <a:cs typeface="+mn-cs"/>
              </a:rPr>
              <a:t>LLT and even many of those who do will be unaware</a:t>
            </a:r>
          </a:p>
          <a:p>
            <a:r>
              <a:rPr lang="en-US" sz="1200" b="0" i="0" u="none" strike="noStrike" kern="1200" baseline="0" dirty="0" smtClean="0">
                <a:solidFill>
                  <a:schemeClr val="tx1"/>
                </a:solidFill>
                <a:latin typeface="+mn-lt"/>
                <a:ea typeface="+mn-ea"/>
                <a:cs typeface="+mn-cs"/>
              </a:rPr>
              <a:t>of the fact. Thus, a genetic predisposition may be key</a:t>
            </a:r>
          </a:p>
          <a:p>
            <a:r>
              <a:rPr lang="en-US" sz="1200" b="0" i="0" u="none" strike="noStrike" kern="1200" baseline="0" dirty="0" smtClean="0">
                <a:solidFill>
                  <a:schemeClr val="tx1"/>
                </a:solidFill>
                <a:latin typeface="+mn-lt"/>
                <a:ea typeface="+mn-ea"/>
                <a:cs typeface="+mn-cs"/>
              </a:rPr>
              <a:t>in determining whether a patient will develop muscle</a:t>
            </a:r>
          </a:p>
          <a:p>
            <a:r>
              <a:rPr lang="en-US" sz="1200" b="0" i="0" u="none" strike="noStrike" kern="1200" baseline="0" dirty="0" smtClean="0">
                <a:solidFill>
                  <a:schemeClr val="tx1"/>
                </a:solidFill>
                <a:latin typeface="+mn-lt"/>
                <a:ea typeface="+mn-ea"/>
                <a:cs typeface="+mn-cs"/>
              </a:rPr>
              <a:t>pain while receiving statin therapy, a possibility that</a:t>
            </a:r>
          </a:p>
          <a:p>
            <a:r>
              <a:rPr lang="en-US" sz="1200" b="0" i="0" u="none" strike="noStrike" kern="1200" baseline="0" dirty="0" smtClean="0">
                <a:solidFill>
                  <a:schemeClr val="tx1"/>
                </a:solidFill>
                <a:latin typeface="+mn-lt"/>
                <a:ea typeface="+mn-ea"/>
                <a:cs typeface="+mn-cs"/>
              </a:rPr>
              <a:t>deserves further investigation.</a:t>
            </a:r>
          </a:p>
          <a:p>
            <a:r>
              <a:rPr lang="en-US" sz="1200" b="0" i="0" u="none" strike="noStrike" kern="1200" baseline="0" dirty="0" smtClean="0">
                <a:solidFill>
                  <a:schemeClr val="tx1"/>
                </a:solidFill>
                <a:latin typeface="+mn-lt"/>
                <a:ea typeface="+mn-ea"/>
                <a:cs typeface="+mn-cs"/>
              </a:rPr>
              <a:t>In the Australian Adverse Drug Reactions Bulletin,</a:t>
            </a:r>
          </a:p>
          <a:p>
            <a:r>
              <a:rPr lang="en-US" sz="1200" b="0" i="0" u="none" strike="noStrike" kern="1200" baseline="0" dirty="0" smtClean="0">
                <a:solidFill>
                  <a:schemeClr val="tx1"/>
                </a:solidFill>
                <a:latin typeface="+mn-lt"/>
                <a:ea typeface="+mn-ea"/>
                <a:cs typeface="+mn-cs"/>
              </a:rPr>
              <a:t>the Adverse Drug Reactions Advisory Committee</a:t>
            </a:r>
          </a:p>
          <a:p>
            <a:r>
              <a:rPr lang="en-US" sz="1200" b="0" i="0" u="none" strike="noStrike" kern="1200" baseline="0" dirty="0" smtClean="0">
                <a:solidFill>
                  <a:schemeClr val="tx1"/>
                </a:solidFill>
                <a:latin typeface="+mn-lt"/>
                <a:ea typeface="+mn-ea"/>
                <a:cs typeface="+mn-cs"/>
              </a:rPr>
              <a:t>(ADRAC) reported a list of factors associated with</a:t>
            </a:r>
          </a:p>
          <a:p>
            <a:r>
              <a:rPr lang="en-US" sz="1200" b="0" i="0" u="none" strike="noStrike" kern="1200" baseline="0" dirty="0" smtClean="0">
                <a:solidFill>
                  <a:schemeClr val="tx1"/>
                </a:solidFill>
                <a:latin typeface="+mn-lt"/>
                <a:ea typeface="+mn-ea"/>
                <a:cs typeface="+mn-cs"/>
              </a:rPr>
              <a:t>an enhanced risk of suffering muscle problems in patients</a:t>
            </a:r>
          </a:p>
          <a:p>
            <a:r>
              <a:rPr lang="en-US" sz="1200" b="0" i="0" u="none" strike="noStrike" kern="1200" baseline="0" dirty="0" smtClean="0">
                <a:solidFill>
                  <a:schemeClr val="tx1"/>
                </a:solidFill>
                <a:latin typeface="+mn-lt"/>
                <a:ea typeface="+mn-ea"/>
                <a:cs typeface="+mn-cs"/>
              </a:rPr>
              <a:t>receiving simvastatin and atorvastatin [25]; the</a:t>
            </a:r>
          </a:p>
          <a:p>
            <a:r>
              <a:rPr lang="en-US" sz="1200" b="0" i="0" u="none" strike="noStrike" kern="1200" baseline="0" dirty="0" smtClean="0">
                <a:solidFill>
                  <a:schemeClr val="tx1"/>
                </a:solidFill>
                <a:latin typeface="+mn-lt"/>
                <a:ea typeface="+mn-ea"/>
                <a:cs typeface="+mn-cs"/>
              </a:rPr>
              <a:t>conclusions were that high doses of statins should be</a:t>
            </a:r>
          </a:p>
          <a:p>
            <a:r>
              <a:rPr lang="en-US" sz="1200" b="0" i="0" u="none" strike="noStrike" kern="1200" baseline="0" dirty="0" smtClean="0">
                <a:solidFill>
                  <a:schemeClr val="tx1"/>
                </a:solidFill>
                <a:latin typeface="+mn-lt"/>
                <a:ea typeface="+mn-ea"/>
                <a:cs typeface="+mn-cs"/>
              </a:rPr>
              <a:t>used with caution in the elderly (over 70 years of age),</a:t>
            </a:r>
          </a:p>
          <a:p>
            <a:r>
              <a:rPr lang="en-US" sz="1200" b="0" i="0" u="none" strike="noStrike" kern="1200" baseline="0" dirty="0" smtClean="0">
                <a:solidFill>
                  <a:schemeClr val="tx1"/>
                </a:solidFill>
                <a:latin typeface="+mn-lt"/>
                <a:ea typeface="+mn-ea"/>
                <a:cs typeface="+mn-cs"/>
              </a:rPr>
              <a:t>and in patients with renal or hepatic deficiency, hypothyroidism</a:t>
            </a:r>
          </a:p>
          <a:p>
            <a:r>
              <a:rPr lang="en-US" sz="1200" b="0" i="0" u="none" strike="noStrike" kern="1200" baseline="0" dirty="0" smtClean="0">
                <a:solidFill>
                  <a:schemeClr val="tx1"/>
                </a:solidFill>
                <a:latin typeface="+mn-lt"/>
                <a:ea typeface="+mn-ea"/>
                <a:cs typeface="+mn-cs"/>
              </a:rPr>
              <a:t>or diabetes. The questionnaires in the</a:t>
            </a:r>
          </a:p>
          <a:p>
            <a:r>
              <a:rPr lang="en-US" sz="1200" b="0" i="0" u="none" strike="noStrike" kern="1200" baseline="0" dirty="0" smtClean="0">
                <a:solidFill>
                  <a:schemeClr val="tx1"/>
                </a:solidFill>
                <a:latin typeface="+mn-lt"/>
                <a:ea typeface="+mn-ea"/>
                <a:cs typeface="+mn-cs"/>
              </a:rPr>
              <a:t>PRIMO study did not specifically address diabetes</a:t>
            </a:r>
          </a:p>
          <a:p>
            <a:r>
              <a:rPr lang="en-US" sz="1200" b="0" i="0" u="none" strike="noStrike" kern="1200" baseline="0" dirty="0" smtClean="0">
                <a:solidFill>
                  <a:schemeClr val="tx1"/>
                </a:solidFill>
                <a:latin typeface="+mn-lt"/>
                <a:ea typeface="+mn-ea"/>
                <a:cs typeface="+mn-cs"/>
              </a:rPr>
              <a:t>or liver function, but we failed to detect any impact</a:t>
            </a:r>
          </a:p>
          <a:p>
            <a:r>
              <a:rPr lang="en-US" sz="1200" b="0" i="0" u="none" strike="noStrike" kern="1200" baseline="0" dirty="0" smtClean="0">
                <a:solidFill>
                  <a:schemeClr val="tx1"/>
                </a:solidFill>
                <a:latin typeface="+mn-lt"/>
                <a:ea typeface="+mn-ea"/>
                <a:cs typeface="+mn-cs"/>
              </a:rPr>
              <a:t>of impaired kidney function (although renal function</a:t>
            </a:r>
          </a:p>
          <a:p>
            <a:r>
              <a:rPr lang="en-US" sz="1200" b="0" i="0" u="none" strike="noStrike" kern="1200" baseline="0" dirty="0" smtClean="0">
                <a:solidFill>
                  <a:schemeClr val="tx1"/>
                </a:solidFill>
                <a:latin typeface="+mn-lt"/>
                <a:ea typeface="+mn-ea"/>
                <a:cs typeface="+mn-cs"/>
              </a:rPr>
              <a:t>data were not available for 13.8% of patients). We</a:t>
            </a:r>
          </a:p>
          <a:p>
            <a:r>
              <a:rPr lang="en-US" sz="1200" b="0" i="0" u="none" strike="noStrike" kern="1200" baseline="0" dirty="0" smtClean="0">
                <a:solidFill>
                  <a:schemeClr val="tx1"/>
                </a:solidFill>
                <a:latin typeface="+mn-lt"/>
                <a:ea typeface="+mn-ea"/>
                <a:cs typeface="+mn-cs"/>
              </a:rPr>
              <a:t>also observed no age-dependent differences, and it</a:t>
            </a:r>
          </a:p>
          <a:p>
            <a:r>
              <a:rPr lang="en-US" sz="1200" b="0" i="0" u="none" strike="noStrike" kern="1200" baseline="0" dirty="0" smtClean="0">
                <a:solidFill>
                  <a:schemeClr val="tx1"/>
                </a:solidFill>
                <a:latin typeface="+mn-lt"/>
                <a:ea typeface="+mn-ea"/>
                <a:cs typeface="+mn-cs"/>
              </a:rPr>
              <a:t>seems unlikely that the oldest patients are at higher</a:t>
            </a:r>
          </a:p>
          <a:p>
            <a:r>
              <a:rPr lang="en-US" sz="1200" b="0" i="0" u="none" strike="noStrike" kern="1200" baseline="0" dirty="0" smtClean="0">
                <a:solidFill>
                  <a:schemeClr val="tx1"/>
                </a:solidFill>
                <a:latin typeface="+mn-lt"/>
                <a:ea typeface="+mn-ea"/>
                <a:cs typeface="+mn-cs"/>
              </a:rPr>
              <a:t>risk, because the incidence of muscular symptoms</a:t>
            </a:r>
          </a:p>
          <a:p>
            <a:r>
              <a:rPr lang="en-US" sz="1200" b="0" i="0" u="none" strike="noStrike" kern="1200" baseline="0" dirty="0" smtClean="0">
                <a:solidFill>
                  <a:schemeClr val="tx1"/>
                </a:solidFill>
                <a:latin typeface="+mn-lt"/>
                <a:ea typeface="+mn-ea"/>
                <a:cs typeface="+mn-cs"/>
              </a:rPr>
              <a:t>in this subgroup (17.8% [1411] of patients in the</a:t>
            </a:r>
          </a:p>
          <a:p>
            <a:r>
              <a:rPr lang="en-US" sz="1200" b="0" i="0" u="none" strike="noStrike" kern="1200" baseline="0" dirty="0" smtClean="0">
                <a:solidFill>
                  <a:schemeClr val="tx1"/>
                </a:solidFill>
                <a:latin typeface="+mn-lt"/>
                <a:ea typeface="+mn-ea"/>
                <a:cs typeface="+mn-cs"/>
              </a:rPr>
              <a:t>PRIMO study population were over 70 years of age)</a:t>
            </a:r>
          </a:p>
          <a:p>
            <a:r>
              <a:rPr lang="en-US" sz="1200" b="0" i="0" u="none" strike="noStrike" kern="1200" baseline="0" dirty="0" smtClean="0">
                <a:solidFill>
                  <a:schemeClr val="tx1"/>
                </a:solidFill>
                <a:latin typeface="+mn-lt"/>
                <a:ea typeface="+mn-ea"/>
                <a:cs typeface="+mn-cs"/>
              </a:rPr>
              <a:t>was no different to that observed in the population as a</a:t>
            </a:r>
          </a:p>
          <a:p>
            <a:r>
              <a:rPr lang="en-US" sz="1200" b="0" i="0" u="none" strike="noStrike" kern="1200" baseline="0" dirty="0" smtClean="0">
                <a:solidFill>
                  <a:schemeClr val="tx1"/>
                </a:solidFill>
                <a:latin typeface="+mn-lt"/>
                <a:ea typeface="+mn-ea"/>
                <a:cs typeface="+mn-cs"/>
              </a:rPr>
              <a:t>whole.</a:t>
            </a:r>
          </a:p>
          <a:p>
            <a:r>
              <a:rPr lang="en-US" sz="1200" b="0" i="0" u="none" strike="noStrike" kern="1200" baseline="0" dirty="0" smtClean="0">
                <a:solidFill>
                  <a:schemeClr val="tx1"/>
                </a:solidFill>
                <a:latin typeface="+mn-lt"/>
                <a:ea typeface="+mn-ea"/>
                <a:cs typeface="+mn-cs"/>
              </a:rPr>
              <a:t>Age, gender and BMI were not identified as risk factors</a:t>
            </a:r>
          </a:p>
          <a:p>
            <a:r>
              <a:rPr lang="en-US" sz="1200" b="0" i="0" u="none" strike="noStrike" kern="1200" baseline="0" dirty="0" smtClean="0">
                <a:solidFill>
                  <a:schemeClr val="tx1"/>
                </a:solidFill>
                <a:latin typeface="+mn-lt"/>
                <a:ea typeface="+mn-ea"/>
                <a:cs typeface="+mn-cs"/>
              </a:rPr>
              <a:t>by </a:t>
            </a:r>
            <a:r>
              <a:rPr lang="en-US" sz="1200" b="0" i="0" u="none" strike="noStrike" kern="1200" baseline="0" dirty="0" err="1" smtClean="0">
                <a:solidFill>
                  <a:schemeClr val="tx1"/>
                </a:solidFill>
                <a:latin typeface="+mn-lt"/>
                <a:ea typeface="+mn-ea"/>
                <a:cs typeface="+mn-cs"/>
              </a:rPr>
              <a:t>univariate</a:t>
            </a:r>
            <a:r>
              <a:rPr lang="en-US" sz="1200" b="0" i="0" u="none" strike="noStrike" kern="1200" baseline="0" dirty="0" smtClean="0">
                <a:solidFill>
                  <a:schemeClr val="tx1"/>
                </a:solidFill>
                <a:latin typeface="+mn-lt"/>
                <a:ea typeface="+mn-ea"/>
                <a:cs typeface="+mn-cs"/>
              </a:rPr>
              <a:t> analysis, although both lower body</a:t>
            </a:r>
          </a:p>
          <a:p>
            <a:r>
              <a:rPr lang="en-US" sz="1200" b="0" i="0" u="none" strike="noStrike" kern="1200" baseline="0" dirty="0" smtClean="0">
                <a:solidFill>
                  <a:schemeClr val="tx1"/>
                </a:solidFill>
                <a:latin typeface="+mn-lt"/>
                <a:ea typeface="+mn-ea"/>
                <a:cs typeface="+mn-cs"/>
              </a:rPr>
              <a:t>fat mass and regular physical activity were associated</a:t>
            </a:r>
          </a:p>
          <a:p>
            <a:r>
              <a:rPr lang="en-US" sz="1200" b="0" i="0" u="none" strike="noStrike" kern="1200" baseline="0" dirty="0" smtClean="0">
                <a:solidFill>
                  <a:schemeClr val="tx1"/>
                </a:solidFill>
                <a:latin typeface="+mn-lt"/>
                <a:ea typeface="+mn-ea"/>
                <a:cs typeface="+mn-cs"/>
              </a:rPr>
              <a:t>with a greater incidence of muscle pain. Symptomatic</a:t>
            </a:r>
          </a:p>
          <a:p>
            <a:r>
              <a:rPr lang="en-US" sz="1200" b="0" i="0" u="none" strike="noStrike" kern="1200" baseline="0" dirty="0" smtClean="0">
                <a:solidFill>
                  <a:schemeClr val="tx1"/>
                </a:solidFill>
                <a:latin typeface="+mn-lt"/>
                <a:ea typeface="+mn-ea"/>
                <a:cs typeface="+mn-cs"/>
              </a:rPr>
              <a:t>patients were generally more active than the</a:t>
            </a:r>
          </a:p>
          <a:p>
            <a:r>
              <a:rPr lang="en-US" sz="1200" b="0" i="0" u="none" strike="noStrike" kern="1200" baseline="0" dirty="0" smtClean="0">
                <a:solidFill>
                  <a:schemeClr val="tx1"/>
                </a:solidFill>
                <a:latin typeface="+mn-lt"/>
                <a:ea typeface="+mn-ea"/>
                <a:cs typeface="+mn-cs"/>
              </a:rPr>
              <a:t>population as a whole; this may be because active patients</a:t>
            </a:r>
          </a:p>
          <a:p>
            <a:r>
              <a:rPr lang="en-US" sz="1200" b="0" i="0" u="none" strike="noStrike" kern="1200" baseline="0" dirty="0" smtClean="0">
                <a:solidFill>
                  <a:schemeClr val="tx1"/>
                </a:solidFill>
                <a:latin typeface="+mn-lt"/>
                <a:ea typeface="+mn-ea"/>
                <a:cs typeface="+mn-cs"/>
              </a:rPr>
              <a:t>are more likely to sustain the type of low-level</a:t>
            </a:r>
          </a:p>
          <a:p>
            <a:r>
              <a:rPr lang="en-US" sz="1200" b="0" i="0" u="none" strike="noStrike" kern="1200" baseline="0" dirty="0" smtClean="0">
                <a:solidFill>
                  <a:schemeClr val="tx1"/>
                </a:solidFill>
                <a:latin typeface="+mn-lt"/>
                <a:ea typeface="+mn-ea"/>
                <a:cs typeface="+mn-cs"/>
              </a:rPr>
              <a:t>injury that is exacerbated by statins [26]. High alcohol</a:t>
            </a:r>
          </a:p>
          <a:p>
            <a:r>
              <a:rPr lang="en-US" sz="1200" b="0" i="0" u="none" strike="noStrike" kern="1200" baseline="0" dirty="0" smtClean="0">
                <a:solidFill>
                  <a:schemeClr val="tx1"/>
                </a:solidFill>
                <a:latin typeface="+mn-lt"/>
                <a:ea typeface="+mn-ea"/>
                <a:cs typeface="+mn-cs"/>
              </a:rPr>
              <a:t>consumption is described as a cause of the potentially</a:t>
            </a:r>
          </a:p>
          <a:p>
            <a:r>
              <a:rPr lang="en-US" sz="1200" b="0" i="0" u="none" strike="noStrike" kern="1200" baseline="0" dirty="0" smtClean="0">
                <a:solidFill>
                  <a:schemeClr val="tx1"/>
                </a:solidFill>
                <a:latin typeface="+mn-lt"/>
                <a:ea typeface="+mn-ea"/>
                <a:cs typeface="+mn-cs"/>
              </a:rPr>
              <a:t>fatal adverse event, </a:t>
            </a:r>
            <a:r>
              <a:rPr lang="en-US" sz="1200" b="0" i="0" u="none" strike="noStrike" kern="1200" baseline="0" dirty="0" err="1" smtClean="0">
                <a:solidFill>
                  <a:schemeClr val="tx1"/>
                </a:solidFill>
                <a:latin typeface="+mn-lt"/>
                <a:ea typeface="+mn-ea"/>
                <a:cs typeface="+mn-cs"/>
              </a:rPr>
              <a:t>rhabdomyolysis</a:t>
            </a:r>
            <a:r>
              <a:rPr lang="en-US" sz="1200" b="0" i="0" u="none" strike="noStrike" kern="1200" baseline="0" dirty="0" smtClean="0">
                <a:solidFill>
                  <a:schemeClr val="tx1"/>
                </a:solidFill>
                <a:latin typeface="+mn-lt"/>
                <a:ea typeface="+mn-ea"/>
                <a:cs typeface="+mn-cs"/>
              </a:rPr>
              <a:t> [27], but in</a:t>
            </a:r>
          </a:p>
          <a:p>
            <a:r>
              <a:rPr lang="en-US" sz="1200" b="0" i="0" u="none" strike="noStrike" kern="1200" baseline="0" dirty="0" smtClean="0">
                <a:solidFill>
                  <a:schemeClr val="tx1"/>
                </a:solidFill>
                <a:latin typeface="+mn-lt"/>
                <a:ea typeface="+mn-ea"/>
                <a:cs typeface="+mn-cs"/>
              </a:rPr>
              <a:t>this population light to moderate consumption was not</a:t>
            </a:r>
          </a:p>
          <a:p>
            <a:r>
              <a:rPr lang="en-US" sz="1200" b="0" i="0" u="none" strike="noStrike" kern="1200" baseline="0" dirty="0" smtClean="0">
                <a:solidFill>
                  <a:schemeClr val="tx1"/>
                </a:solidFill>
                <a:latin typeface="+mn-lt"/>
                <a:ea typeface="+mn-ea"/>
                <a:cs typeface="+mn-cs"/>
              </a:rPr>
              <a:t>associated with any increase in the incidence of muscular</a:t>
            </a:r>
          </a:p>
          <a:p>
            <a:r>
              <a:rPr lang="en-US" sz="1200" b="0" i="0" u="none" strike="noStrike" kern="1200" baseline="0" dirty="0" smtClean="0">
                <a:solidFill>
                  <a:schemeClr val="tx1"/>
                </a:solidFill>
                <a:latin typeface="+mn-lt"/>
                <a:ea typeface="+mn-ea"/>
                <a:cs typeface="+mn-cs"/>
              </a:rPr>
              <a:t>symptoms. The observation that smokers were</a:t>
            </a:r>
          </a:p>
          <a:p>
            <a:r>
              <a:rPr lang="en-US" sz="1200" b="0" i="0" u="none" strike="noStrike" kern="1200" baseline="0" dirty="0" smtClean="0">
                <a:solidFill>
                  <a:schemeClr val="tx1"/>
                </a:solidFill>
                <a:latin typeface="+mn-lt"/>
                <a:ea typeface="+mn-ea"/>
                <a:cs typeface="+mn-cs"/>
              </a:rPr>
              <a:t>less likely to experience muscle pain is secondary to</a:t>
            </a:r>
          </a:p>
          <a:p>
            <a:r>
              <a:rPr lang="en-US" sz="1200" b="0" i="0" u="none" strike="noStrike" kern="1200" baseline="0" dirty="0" smtClean="0">
                <a:solidFill>
                  <a:schemeClr val="tx1"/>
                </a:solidFill>
                <a:latin typeface="+mn-lt"/>
                <a:ea typeface="+mn-ea"/>
                <a:cs typeface="+mn-cs"/>
              </a:rPr>
              <a:t>the fact that they were less physically active and explains</a:t>
            </a:r>
          </a:p>
          <a:p>
            <a:r>
              <a:rPr lang="en-US" sz="1200" b="0" i="0" u="none" strike="noStrike" kern="1200" baseline="0" dirty="0" smtClean="0">
                <a:solidFill>
                  <a:schemeClr val="tx1"/>
                </a:solidFill>
                <a:latin typeface="+mn-lt"/>
                <a:ea typeface="+mn-ea"/>
                <a:cs typeface="+mn-cs"/>
              </a:rPr>
              <a:t>why this risk factor disappears in multivariate</a:t>
            </a:r>
          </a:p>
          <a:p>
            <a:r>
              <a:rPr lang="en-US" sz="1200" b="0" i="0" u="none" strike="noStrike" kern="1200" baseline="0" dirty="0" smtClean="0">
                <a:solidFill>
                  <a:schemeClr val="tx1"/>
                </a:solidFill>
                <a:latin typeface="+mn-lt"/>
                <a:ea typeface="+mn-ea"/>
                <a:cs typeface="+mn-cs"/>
              </a:rPr>
              <a:t>analysis.</a:t>
            </a:r>
          </a:p>
          <a:p>
            <a:r>
              <a:rPr lang="en-US" sz="1200" b="0" i="0" u="none" strike="noStrike" kern="1200" baseline="0" dirty="0" smtClean="0">
                <a:solidFill>
                  <a:schemeClr val="tx1"/>
                </a:solidFill>
                <a:latin typeface="+mn-lt"/>
                <a:ea typeface="+mn-ea"/>
                <a:cs typeface="+mn-cs"/>
              </a:rPr>
              <a:t>Although CK levels were not measured in the</a:t>
            </a:r>
          </a:p>
          <a:p>
            <a:r>
              <a:rPr lang="en-US" sz="1200" b="0" i="0" u="none" strike="noStrike" kern="1200" baseline="0" dirty="0" smtClean="0">
                <a:solidFill>
                  <a:schemeClr val="tx1"/>
                </a:solidFill>
                <a:latin typeface="+mn-lt"/>
                <a:ea typeface="+mn-ea"/>
                <a:cs typeface="+mn-cs"/>
              </a:rPr>
              <a:t>present study, a history of elevated levels of this</a:t>
            </a:r>
          </a:p>
          <a:p>
            <a:r>
              <a:rPr lang="en-US" sz="1200" b="0" i="0" u="none" strike="noStrike" kern="1200" baseline="0" dirty="0" smtClean="0">
                <a:solidFill>
                  <a:schemeClr val="tx1"/>
                </a:solidFill>
                <a:latin typeface="+mn-lt"/>
                <a:ea typeface="+mn-ea"/>
                <a:cs typeface="+mn-cs"/>
              </a:rPr>
              <a:t>marker emerged as a significant risk factor for muscular</a:t>
            </a:r>
          </a:p>
          <a:p>
            <a:r>
              <a:rPr lang="en-US" sz="1200" b="0" i="0" u="none" strike="noStrike" kern="1200" baseline="0" dirty="0" smtClean="0">
                <a:solidFill>
                  <a:schemeClr val="tx1"/>
                </a:solidFill>
                <a:latin typeface="+mn-lt"/>
                <a:ea typeface="+mn-ea"/>
                <a:cs typeface="+mn-cs"/>
              </a:rPr>
              <a:t>symptoms. This finding suggests that sub-clinical</a:t>
            </a:r>
          </a:p>
          <a:p>
            <a:r>
              <a:rPr lang="en-US" sz="1200" b="0" i="0" u="none" strike="noStrike" kern="1200" baseline="0" dirty="0" smtClean="0">
                <a:solidFill>
                  <a:schemeClr val="tx1"/>
                </a:solidFill>
                <a:latin typeface="+mn-lt"/>
                <a:ea typeface="+mn-ea"/>
                <a:cs typeface="+mn-cs"/>
              </a:rPr>
              <a:t>myopathy may predispose to statin-induced symptoms.</a:t>
            </a:r>
          </a:p>
          <a:p>
            <a:r>
              <a:rPr lang="en-US" sz="1200" b="0" i="0" u="none" strike="noStrike" kern="1200" baseline="0" dirty="0" smtClean="0">
                <a:solidFill>
                  <a:schemeClr val="tx1"/>
                </a:solidFill>
                <a:latin typeface="+mn-lt"/>
                <a:ea typeface="+mn-ea"/>
                <a:cs typeface="+mn-cs"/>
              </a:rPr>
              <a:t>However, it remains difficult to advocate the systematic</a:t>
            </a:r>
          </a:p>
          <a:p>
            <a:r>
              <a:rPr lang="en-US" sz="1200" b="0" i="0" u="none" strike="noStrike" kern="1200" baseline="0" dirty="0" smtClean="0">
                <a:solidFill>
                  <a:schemeClr val="tx1"/>
                </a:solidFill>
                <a:latin typeface="+mn-lt"/>
                <a:ea typeface="+mn-ea"/>
                <a:cs typeface="+mn-cs"/>
              </a:rPr>
              <a:t>assay of CK activity in every candidate for</a:t>
            </a:r>
          </a:p>
          <a:p>
            <a:r>
              <a:rPr lang="en-US" sz="1200" b="0" i="0" u="none" strike="noStrike" kern="1200" baseline="0" dirty="0" smtClean="0">
                <a:solidFill>
                  <a:schemeClr val="tx1"/>
                </a:solidFill>
                <a:latin typeface="+mn-lt"/>
                <a:ea typeface="+mn-ea"/>
                <a:cs typeface="+mn-cs"/>
              </a:rPr>
              <a:t>LLT.</a:t>
            </a:r>
          </a:p>
          <a:p>
            <a:r>
              <a:rPr lang="en-US" sz="1200" b="0" i="0" u="none" strike="noStrike" kern="1200" baseline="0" dirty="0" smtClean="0">
                <a:solidFill>
                  <a:schemeClr val="tx1"/>
                </a:solidFill>
                <a:latin typeface="+mn-lt"/>
                <a:ea typeface="+mn-ea"/>
                <a:cs typeface="+mn-cs"/>
              </a:rPr>
              <a:t>The reduced risk of muscular symptoms in patients</a:t>
            </a:r>
          </a:p>
          <a:p>
            <a:r>
              <a:rPr lang="en-US" sz="1200" b="0" i="0" u="none" strike="noStrike" kern="1200" baseline="0" dirty="0" smtClean="0">
                <a:solidFill>
                  <a:schemeClr val="tx1"/>
                </a:solidFill>
                <a:latin typeface="+mn-lt"/>
                <a:ea typeface="+mn-ea"/>
                <a:cs typeface="+mn-cs"/>
              </a:rPr>
              <a:t>receiving antidepressants may be due to the recognized</a:t>
            </a:r>
          </a:p>
          <a:p>
            <a:r>
              <a:rPr lang="en-US" sz="1200" b="0" i="0" u="none" strike="noStrike" kern="1200" baseline="0" dirty="0" smtClean="0">
                <a:solidFill>
                  <a:schemeClr val="tx1"/>
                </a:solidFill>
                <a:latin typeface="+mn-lt"/>
                <a:ea typeface="+mn-ea"/>
                <a:cs typeface="+mn-cs"/>
              </a:rPr>
              <a:t>decrease in physical activity in these patients,</a:t>
            </a:r>
          </a:p>
          <a:p>
            <a:r>
              <a:rPr lang="en-US" sz="1200" b="0" i="0" u="none" strike="noStrike" kern="1200" baseline="0" dirty="0" smtClean="0">
                <a:solidFill>
                  <a:schemeClr val="tx1"/>
                </a:solidFill>
                <a:latin typeface="+mn-lt"/>
                <a:ea typeface="+mn-ea"/>
                <a:cs typeface="+mn-cs"/>
              </a:rPr>
              <a:t>although this should have been precluded in the multivariate</a:t>
            </a:r>
          </a:p>
          <a:p>
            <a:r>
              <a:rPr lang="en-US" sz="1200" b="0" i="0" u="none" strike="noStrike" kern="1200" baseline="0" dirty="0" err="1" smtClean="0">
                <a:solidFill>
                  <a:schemeClr val="tx1"/>
                </a:solidFill>
                <a:latin typeface="+mn-lt"/>
                <a:ea typeface="+mn-ea"/>
                <a:cs typeface="+mn-cs"/>
              </a:rPr>
              <a:t>analysiswhich</a:t>
            </a:r>
            <a:r>
              <a:rPr lang="en-US" sz="1200" b="0" i="0" u="none" strike="noStrike" kern="1200" baseline="0" dirty="0" smtClean="0">
                <a:solidFill>
                  <a:schemeClr val="tx1"/>
                </a:solidFill>
                <a:latin typeface="+mn-lt"/>
                <a:ea typeface="+mn-ea"/>
                <a:cs typeface="+mn-cs"/>
              </a:rPr>
              <a:t> adjusted for physical activity, or</a:t>
            </a:r>
          </a:p>
          <a:p>
            <a:r>
              <a:rPr lang="en-US" sz="1200" b="0" i="0" u="none" strike="noStrike" kern="1200" baseline="0" dirty="0" smtClean="0">
                <a:solidFill>
                  <a:schemeClr val="tx1"/>
                </a:solidFill>
                <a:latin typeface="+mn-lt"/>
                <a:ea typeface="+mn-ea"/>
                <a:cs typeface="+mn-cs"/>
              </a:rPr>
              <a:t>the non-specific analgesic effect of the antidepressants.</a:t>
            </a:r>
          </a:p>
          <a:p>
            <a:r>
              <a:rPr lang="en-US" sz="1200" b="0" i="0" u="none" strike="noStrike" kern="1200" baseline="0" dirty="0" smtClean="0">
                <a:solidFill>
                  <a:schemeClr val="tx1"/>
                </a:solidFill>
                <a:latin typeface="+mn-lt"/>
                <a:ea typeface="+mn-ea"/>
                <a:cs typeface="+mn-cs"/>
              </a:rPr>
              <a:t>The lower prevalence of LLT-related muscular symptoms</a:t>
            </a:r>
          </a:p>
          <a:p>
            <a:r>
              <a:rPr lang="en-US" sz="1200" b="0" i="0" u="none" strike="noStrike" kern="1200" baseline="0" dirty="0" smtClean="0">
                <a:solidFill>
                  <a:schemeClr val="tx1"/>
                </a:solidFill>
                <a:latin typeface="+mn-lt"/>
                <a:ea typeface="+mn-ea"/>
                <a:cs typeface="+mn-cs"/>
              </a:rPr>
              <a:t>in patients treated for more than 3 months is explained</a:t>
            </a:r>
          </a:p>
          <a:p>
            <a:r>
              <a:rPr lang="en-US" sz="1200" b="0" i="0" u="none" strike="noStrike" kern="1200" baseline="0" dirty="0" smtClean="0">
                <a:solidFill>
                  <a:schemeClr val="tx1"/>
                </a:solidFill>
                <a:latin typeface="+mn-lt"/>
                <a:ea typeface="+mn-ea"/>
                <a:cs typeface="+mn-cs"/>
              </a:rPr>
              <a:t>by the fact that the majority of cases of LLT</a:t>
            </a:r>
          </a:p>
          <a:p>
            <a:r>
              <a:rPr lang="en-US" sz="1200" b="0" i="0" u="none" strike="noStrike" kern="1200" baseline="0" dirty="0" err="1" smtClean="0">
                <a:solidFill>
                  <a:schemeClr val="tx1"/>
                </a:solidFill>
                <a:latin typeface="+mn-lt"/>
                <a:ea typeface="+mn-ea"/>
                <a:cs typeface="+mn-cs"/>
              </a:rPr>
              <a:t>myotoxicity</a:t>
            </a:r>
            <a:r>
              <a:rPr lang="en-US" sz="1200" b="0" i="0" u="none" strike="noStrike" kern="1200" baseline="0" dirty="0" smtClean="0">
                <a:solidFill>
                  <a:schemeClr val="tx1"/>
                </a:solidFill>
                <a:latin typeface="+mn-lt"/>
                <a:ea typeface="+mn-ea"/>
                <a:cs typeface="+mn-cs"/>
              </a:rPr>
              <a:t> are clinically apparent within the first 3</a:t>
            </a:r>
          </a:p>
          <a:p>
            <a:r>
              <a:rPr lang="en-US" sz="1200" b="0" i="0" u="none" strike="noStrike" kern="1200" baseline="0" dirty="0" smtClean="0">
                <a:solidFill>
                  <a:schemeClr val="tx1"/>
                </a:solidFill>
                <a:latin typeface="+mn-lt"/>
                <a:ea typeface="+mn-ea"/>
                <a:cs typeface="+mn-cs"/>
              </a:rPr>
              <a:t>months.</a:t>
            </a:r>
          </a:p>
          <a:p>
            <a:r>
              <a:rPr lang="en-US" sz="1200" b="0" i="0" u="none" strike="noStrike" kern="1200" baseline="0" dirty="0" smtClean="0">
                <a:solidFill>
                  <a:schemeClr val="tx1"/>
                </a:solidFill>
                <a:latin typeface="+mn-lt"/>
                <a:ea typeface="+mn-ea"/>
                <a:cs typeface="+mn-cs"/>
              </a:rPr>
              <a:t>In the PRIMO study population, 10.5% of patients</a:t>
            </a:r>
          </a:p>
          <a:p>
            <a:r>
              <a:rPr lang="en-US" sz="1200" b="0" i="0" u="none" strike="noStrike" kern="1200" baseline="0" dirty="0" smtClean="0">
                <a:solidFill>
                  <a:schemeClr val="tx1"/>
                </a:solidFill>
                <a:latin typeface="+mn-lt"/>
                <a:ea typeface="+mn-ea"/>
                <a:cs typeface="+mn-cs"/>
              </a:rPr>
              <a:t>on high-dosage statin therapy complained of muscle</a:t>
            </a:r>
          </a:p>
          <a:p>
            <a:r>
              <a:rPr lang="en-US" sz="1200" b="0" i="0" u="none" strike="noStrike" kern="1200" baseline="0" dirty="0" smtClean="0">
                <a:solidFill>
                  <a:schemeClr val="tx1"/>
                </a:solidFill>
                <a:latin typeface="+mn-lt"/>
                <a:ea typeface="+mn-ea"/>
                <a:cs typeface="+mn-cs"/>
              </a:rPr>
              <a:t>pain, a figure which is considerably higher than that</a:t>
            </a:r>
          </a:p>
          <a:p>
            <a:r>
              <a:rPr lang="en-US" sz="1200" b="0" i="0" u="none" strike="noStrike" kern="1200" baseline="0" dirty="0" smtClean="0">
                <a:solidFill>
                  <a:schemeClr val="tx1"/>
                </a:solidFill>
                <a:latin typeface="+mn-lt"/>
                <a:ea typeface="+mn-ea"/>
                <a:cs typeface="+mn-cs"/>
              </a:rPr>
              <a:t>reported previously for clinical trials [24]. This result</a:t>
            </a:r>
          </a:p>
          <a:p>
            <a:r>
              <a:rPr lang="en-US" sz="1200" b="0" i="0" u="none" strike="noStrike" kern="1200" baseline="0" dirty="0" smtClean="0">
                <a:solidFill>
                  <a:schemeClr val="tx1"/>
                </a:solidFill>
                <a:latin typeface="+mn-lt"/>
                <a:ea typeface="+mn-ea"/>
                <a:cs typeface="+mn-cs"/>
              </a:rPr>
              <a:t>is, however, consistent with a preliminary study [22],</a:t>
            </a:r>
          </a:p>
          <a:p>
            <a:r>
              <a:rPr lang="en-US" sz="1200" b="0" i="0" u="none" strike="noStrike" kern="1200" baseline="0" dirty="0" smtClean="0">
                <a:solidFill>
                  <a:schemeClr val="tx1"/>
                </a:solidFill>
                <a:latin typeface="+mn-lt"/>
                <a:ea typeface="+mn-ea"/>
                <a:cs typeface="+mn-cs"/>
              </a:rPr>
              <a:t>and we believe it provides a more accurate reflection</a:t>
            </a:r>
          </a:p>
          <a:p>
            <a:r>
              <a:rPr lang="en-US" sz="1200" b="0" i="0" u="none" strike="noStrike" kern="1200" baseline="0" dirty="0" smtClean="0">
                <a:solidFill>
                  <a:schemeClr val="tx1"/>
                </a:solidFill>
                <a:latin typeface="+mn-lt"/>
                <a:ea typeface="+mn-ea"/>
                <a:cs typeface="+mn-cs"/>
              </a:rPr>
              <a:t>of statin tolerability in general practice (at least for</a:t>
            </a:r>
          </a:p>
          <a:p>
            <a:r>
              <a:rPr lang="en-US" sz="1200" b="0" i="0" u="none" strike="noStrike" kern="1200" baseline="0" dirty="0" smtClean="0">
                <a:solidFill>
                  <a:schemeClr val="tx1"/>
                </a:solidFill>
                <a:latin typeface="+mn-lt"/>
                <a:ea typeface="+mn-ea"/>
                <a:cs typeface="+mn-cs"/>
              </a:rPr>
              <a:t>high-dosage statin therapy) than clinical trial data. The</a:t>
            </a:r>
          </a:p>
          <a:p>
            <a:r>
              <a:rPr lang="en-US" sz="1200" b="0" i="0" u="none" strike="noStrike" kern="1200" baseline="0" dirty="0" smtClean="0">
                <a:solidFill>
                  <a:schemeClr val="tx1"/>
                </a:solidFill>
                <a:latin typeface="+mn-lt"/>
                <a:ea typeface="+mn-ea"/>
                <a:cs typeface="+mn-cs"/>
              </a:rPr>
              <a:t>methodology used in PRIMO precludes various skewing</a:t>
            </a:r>
          </a:p>
          <a:p>
            <a:r>
              <a:rPr lang="en-US" sz="1200" b="0" i="0" u="none" strike="noStrike" kern="1200" baseline="0" dirty="0" smtClean="0">
                <a:solidFill>
                  <a:schemeClr val="tx1"/>
                </a:solidFill>
                <a:latin typeface="+mn-lt"/>
                <a:ea typeface="+mn-ea"/>
                <a:cs typeface="+mn-cs"/>
              </a:rPr>
              <a:t>factors introduced by the rigorous patient selection</a:t>
            </a:r>
          </a:p>
          <a:p>
            <a:r>
              <a:rPr lang="en-US" sz="1200" b="0" i="0" u="none" strike="noStrike" kern="1200" baseline="0" dirty="0" smtClean="0">
                <a:solidFill>
                  <a:schemeClr val="tx1"/>
                </a:solidFill>
                <a:latin typeface="+mn-lt"/>
                <a:ea typeface="+mn-ea"/>
                <a:cs typeface="+mn-cs"/>
              </a:rPr>
              <a:t>procedures of controlled studies (e.g. excluding groups</a:t>
            </a:r>
          </a:p>
          <a:p>
            <a:r>
              <a:rPr lang="en-US" sz="1200" b="0" i="0" u="none" strike="noStrike" kern="1200" baseline="0" dirty="0" smtClean="0">
                <a:solidFill>
                  <a:schemeClr val="tx1"/>
                </a:solidFill>
                <a:latin typeface="+mn-lt"/>
                <a:ea typeface="+mn-ea"/>
                <a:cs typeface="+mn-cs"/>
              </a:rPr>
              <a:t>such as elderly and diabetic patients, those with renal</a:t>
            </a:r>
          </a:p>
          <a:p>
            <a:r>
              <a:rPr lang="en-US" sz="1200" b="0" i="0" u="none" strike="noStrike" kern="1200" baseline="0" dirty="0" smtClean="0">
                <a:solidFill>
                  <a:schemeClr val="tx1"/>
                </a:solidFill>
                <a:latin typeface="+mn-lt"/>
                <a:ea typeface="+mn-ea"/>
                <a:cs typeface="+mn-cs"/>
              </a:rPr>
              <a:t>or hepatic impairment or patients with a history</a:t>
            </a:r>
          </a:p>
          <a:p>
            <a:r>
              <a:rPr lang="en-US" sz="1200" b="0" i="0" u="none" strike="noStrike" kern="1200" baseline="0" dirty="0" smtClean="0">
                <a:solidFill>
                  <a:schemeClr val="tx1"/>
                </a:solidFill>
                <a:latin typeface="+mn-lt"/>
                <a:ea typeface="+mn-ea"/>
                <a:cs typeface="+mn-cs"/>
              </a:rPr>
              <a:t>of muscular symptoms or CK elevations). Moreover,</a:t>
            </a:r>
          </a:p>
          <a:p>
            <a:r>
              <a:rPr lang="en-US" sz="1200" b="0" i="0" u="none" strike="noStrike" kern="1200" baseline="0" dirty="0" smtClean="0">
                <a:solidFill>
                  <a:schemeClr val="tx1"/>
                </a:solidFill>
                <a:latin typeface="+mn-lt"/>
                <a:ea typeface="+mn-ea"/>
                <a:cs typeface="+mn-cs"/>
              </a:rPr>
              <a:t>unless patients are specifically asked, mild symptoms</a:t>
            </a:r>
          </a:p>
          <a:p>
            <a:r>
              <a:rPr lang="en-US" sz="1200" b="0" i="0" u="none" strike="noStrike" kern="1200" baseline="0" dirty="0" smtClean="0">
                <a:solidFill>
                  <a:schemeClr val="tx1"/>
                </a:solidFill>
                <a:latin typeface="+mn-lt"/>
                <a:ea typeface="+mn-ea"/>
                <a:cs typeface="+mn-cs"/>
              </a:rPr>
              <a:t>such as pain after exercise may not necessarily be reported</a:t>
            </a:r>
          </a:p>
          <a:p>
            <a:r>
              <a:rPr lang="en-US" sz="1200" b="0" i="0" u="none" strike="noStrike" kern="1200" baseline="0" dirty="0" err="1" smtClean="0">
                <a:solidFill>
                  <a:schemeClr val="tx1"/>
                </a:solidFill>
                <a:latin typeface="+mn-lt"/>
                <a:ea typeface="+mn-ea"/>
                <a:cs typeface="+mn-cs"/>
              </a:rPr>
              <a:t>andmay</a:t>
            </a:r>
            <a:r>
              <a:rPr lang="en-US" sz="1200" b="0" i="0" u="none" strike="noStrike" kern="1200" baseline="0" dirty="0" smtClean="0">
                <a:solidFill>
                  <a:schemeClr val="tx1"/>
                </a:solidFill>
                <a:latin typeface="+mn-lt"/>
                <a:ea typeface="+mn-ea"/>
                <a:cs typeface="+mn-cs"/>
              </a:rPr>
              <a:t> not be recorded in clinical trial adverse</a:t>
            </a:r>
          </a:p>
          <a:p>
            <a:r>
              <a:rPr lang="en-US" sz="1200" b="0" i="0" u="none" strike="noStrike" kern="1200" baseline="0" dirty="0" smtClean="0">
                <a:solidFill>
                  <a:schemeClr val="tx1"/>
                </a:solidFill>
                <a:latin typeface="+mn-lt"/>
                <a:ea typeface="+mn-ea"/>
                <a:cs typeface="+mn-cs"/>
              </a:rPr>
              <a:t>event reports.</a:t>
            </a:r>
          </a:p>
          <a:p>
            <a:r>
              <a:rPr lang="en-US" sz="1200" b="0" i="0" u="none" strike="noStrike" kern="1200" baseline="0" dirty="0" smtClean="0">
                <a:solidFill>
                  <a:schemeClr val="tx1"/>
                </a:solidFill>
                <a:latin typeface="+mn-lt"/>
                <a:ea typeface="+mn-ea"/>
                <a:cs typeface="+mn-cs"/>
              </a:rPr>
              <a:t>Marked differences</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80</a:t>
            </a:fld>
            <a:endParaRPr lang="en-US"/>
          </a:p>
        </p:txBody>
      </p:sp>
    </p:spTree>
    <p:extLst>
      <p:ext uri="{BB962C8B-B14F-4D97-AF65-F5344CB8AC3E}">
        <p14:creationId xmlns:p14="http://schemas.microsoft.com/office/powerpoint/2010/main" val="39668804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exercise exacerbates the cytotoxic effects of statins in skeletal muscle. </a:t>
            </a:r>
            <a:r>
              <a:rPr lang="en-US" smtClean="0"/>
              <a:t>Mitochondrial impairments may play an important role in the development of muscular symptoms following statin treatment. </a:t>
            </a:r>
            <a:endParaRPr lang="en-US" dirty="0"/>
          </a:p>
        </p:txBody>
      </p:sp>
      <p:sp>
        <p:nvSpPr>
          <p:cNvPr id="4" name="Slide Number Placeholder 3"/>
          <p:cNvSpPr>
            <a:spLocks noGrp="1"/>
          </p:cNvSpPr>
          <p:nvPr>
            <p:ph type="sldNum" sz="quarter" idx="10"/>
          </p:nvPr>
        </p:nvSpPr>
        <p:spPr/>
        <p:txBody>
          <a:bodyPr/>
          <a:lstStyle/>
          <a:p>
            <a:fld id="{A3C731DF-0E10-4B50-93D2-58E0FE3B7D8B}" type="slidenum">
              <a:rPr lang="en-US" smtClean="0"/>
              <a:pPr/>
              <a:t>82</a:t>
            </a:fld>
            <a:endParaRPr lang="en-US"/>
          </a:p>
        </p:txBody>
      </p:sp>
    </p:spTree>
    <p:extLst>
      <p:ext uri="{BB962C8B-B14F-4D97-AF65-F5344CB8AC3E}">
        <p14:creationId xmlns:p14="http://schemas.microsoft.com/office/powerpoint/2010/main" val="4249932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we report two unique findings:</a:t>
            </a:r>
          </a:p>
          <a:p>
            <a:r>
              <a:rPr lang="en-US" dirty="0" smtClean="0"/>
              <a:t>(</a:t>
            </a:r>
            <a:r>
              <a:rPr lang="en-US" dirty="0" err="1" smtClean="0"/>
              <a:t>i</a:t>
            </a:r>
            <a:r>
              <a:rPr lang="en-US" dirty="0" smtClean="0"/>
              <a:t>) HMG CoA </a:t>
            </a:r>
            <a:r>
              <a:rPr lang="en-US" dirty="0" err="1" smtClean="0"/>
              <a:t>reductase</a:t>
            </a:r>
            <a:r>
              <a:rPr lang="en-US" dirty="0" smtClean="0"/>
              <a:t>-inhibitor-related myopathy associated with </a:t>
            </a:r>
            <a:r>
              <a:rPr lang="en-US" dirty="0" err="1" smtClean="0"/>
              <a:t>roxithromycin</a:t>
            </a:r>
            <a:r>
              <a:rPr lang="en-US" dirty="0" smtClean="0"/>
              <a:t> therapy and</a:t>
            </a:r>
          </a:p>
          <a:p>
            <a:r>
              <a:rPr lang="en-US" dirty="0" smtClean="0"/>
              <a:t>(ii) the presence of ‘inclusion bodies’ in the muscle biopsy of a patient presenting with inclusion-body</a:t>
            </a:r>
          </a:p>
          <a:p>
            <a:r>
              <a:rPr lang="en-US" dirty="0" smtClean="0"/>
              <a:t>myositis manifesting as acute </a:t>
            </a:r>
            <a:r>
              <a:rPr lang="en-US" dirty="0" err="1" smtClean="0"/>
              <a:t>rhabdomyolysis</a:t>
            </a:r>
            <a:r>
              <a:rPr lang="en-US" dirty="0" smtClean="0"/>
              <a:t> and severe muscle weakness in the context of a patient</a:t>
            </a:r>
          </a:p>
          <a:p>
            <a:r>
              <a:rPr lang="en-US" dirty="0" smtClean="0"/>
              <a:t>taking a HMG CoA </a:t>
            </a:r>
            <a:r>
              <a:rPr lang="en-US" dirty="0" err="1" smtClean="0"/>
              <a:t>reductase</a:t>
            </a:r>
            <a:r>
              <a:rPr lang="en-US" dirty="0" smtClean="0"/>
              <a:t>-inhibitor therapy. Our four cases highlight the potential of hepatic</a:t>
            </a:r>
          </a:p>
          <a:p>
            <a:r>
              <a:rPr lang="en-US" dirty="0" smtClean="0"/>
              <a:t>drug interactions and the need to make appropriate dosage adjustments for renal insufficiency in</a:t>
            </a:r>
          </a:p>
          <a:p>
            <a:r>
              <a:rPr lang="en-US" dirty="0" smtClean="0"/>
              <a:t>patients receiving HMG CoA </a:t>
            </a:r>
            <a:r>
              <a:rPr lang="en-US" dirty="0" err="1" smtClean="0"/>
              <a:t>reductase</a:t>
            </a:r>
            <a:r>
              <a:rPr lang="en-US" dirty="0" smtClean="0"/>
              <a:t>-inhibitor therapy</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83</a:t>
            </a:fld>
            <a:endParaRPr lang="en-US"/>
          </a:p>
        </p:txBody>
      </p:sp>
    </p:spTree>
    <p:extLst>
      <p:ext uri="{BB962C8B-B14F-4D97-AF65-F5344CB8AC3E}">
        <p14:creationId xmlns:p14="http://schemas.microsoft.com/office/powerpoint/2010/main" val="110225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smtClean="0">
                <a:solidFill>
                  <a:schemeClr val="tx1"/>
                </a:solidFill>
                <a:latin typeface="+mn-lt"/>
                <a:ea typeface="+mn-ea"/>
                <a:cs typeface="+mn-cs"/>
              </a:rPr>
              <a:t>ON FILE</a:t>
            </a:r>
          </a:p>
          <a:p>
            <a:r>
              <a:rPr lang="en-US" sz="1200" b="0" i="0" u="none" strike="noStrike" kern="1200" baseline="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appearance of </a:t>
            </a:r>
            <a:r>
              <a:rPr lang="en-US" sz="1200" b="0" i="0" u="none" strike="noStrike" kern="1200" baseline="0" dirty="0" err="1" smtClean="0">
                <a:solidFill>
                  <a:schemeClr val="tx1"/>
                </a:solidFill>
                <a:latin typeface="+mn-lt"/>
                <a:ea typeface="+mn-ea"/>
                <a:cs typeface="+mn-cs"/>
              </a:rPr>
              <a:t>creatine</a:t>
            </a:r>
            <a:r>
              <a:rPr lang="en-US" sz="1200" b="0" i="0" u="none" strike="noStrike" kern="1200" baseline="0" dirty="0" smtClean="0">
                <a:solidFill>
                  <a:schemeClr val="tx1"/>
                </a:solidFill>
                <a:latin typeface="+mn-lt"/>
                <a:ea typeface="+mn-ea"/>
                <a:cs typeface="+mn-cs"/>
              </a:rPr>
              <a:t> kinase (CK) in blood has been generally considered to be an indirect marker of muscle damage,</a:t>
            </a:r>
          </a:p>
          <a:p>
            <a:r>
              <a:rPr lang="en-US" sz="1200" b="0" i="0" u="none" strike="noStrike" kern="1200" baseline="0" dirty="0" smtClean="0">
                <a:solidFill>
                  <a:schemeClr val="tx1"/>
                </a:solidFill>
                <a:latin typeface="+mn-lt"/>
                <a:ea typeface="+mn-ea"/>
                <a:cs typeface="+mn-cs"/>
              </a:rPr>
              <a:t>particularly for diagnosis of medical conditions such </a:t>
            </a:r>
            <a:r>
              <a:rPr lang="en-US" sz="1200" b="0" i="0" u="none" strike="noStrike" kern="1200" baseline="0" dirty="0" err="1" smtClean="0">
                <a:solidFill>
                  <a:schemeClr val="tx1"/>
                </a:solidFill>
                <a:latin typeface="+mn-lt"/>
                <a:ea typeface="+mn-ea"/>
                <a:cs typeface="+mn-cs"/>
              </a:rPr>
              <a:t>asmyocardial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infarction,muscular</a:t>
            </a:r>
            <a:r>
              <a:rPr lang="en-US" sz="1200" b="0" i="0" u="none" strike="noStrike" kern="1200" baseline="0" dirty="0" smtClean="0">
                <a:solidFill>
                  <a:schemeClr val="tx1"/>
                </a:solidFill>
                <a:latin typeface="+mn-lt"/>
                <a:ea typeface="+mn-ea"/>
                <a:cs typeface="+mn-cs"/>
              </a:rPr>
              <a:t> dystrophy, and cerebral </a:t>
            </a:r>
            <a:r>
              <a:rPr lang="en-US" sz="1200" b="0" i="0" u="none" strike="noStrike" kern="1200" baseline="0" dirty="0" err="1" smtClean="0">
                <a:solidFill>
                  <a:schemeClr val="tx1"/>
                </a:solidFill>
                <a:latin typeface="+mn-lt"/>
                <a:ea typeface="+mn-ea"/>
                <a:cs typeface="+mn-cs"/>
              </a:rPr>
              <a:t>diseases.However</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 is controversy in the literature concerning its validity in reflecting muscle damage as a consequence of level and intensity</a:t>
            </a:r>
          </a:p>
          <a:p>
            <a:r>
              <a:rPr lang="en-US" sz="1200" b="0" i="0" u="none" strike="noStrike" kern="1200" baseline="0" dirty="0" smtClean="0">
                <a:solidFill>
                  <a:schemeClr val="tx1"/>
                </a:solidFill>
                <a:latin typeface="+mn-lt"/>
                <a:ea typeface="+mn-ea"/>
                <a:cs typeface="+mn-cs"/>
              </a:rPr>
              <a:t>of physical exercise. </a:t>
            </a:r>
            <a:r>
              <a:rPr lang="en-US" sz="1200" b="0" i="0" u="none" strike="noStrike" kern="1200" baseline="0" dirty="0" err="1" smtClean="0">
                <a:solidFill>
                  <a:schemeClr val="tx1"/>
                </a:solidFill>
                <a:latin typeface="+mn-lt"/>
                <a:ea typeface="+mn-ea"/>
                <a:cs typeface="+mn-cs"/>
              </a:rPr>
              <a:t>Nonmodifiable</a:t>
            </a:r>
            <a:r>
              <a:rPr lang="en-US" sz="1200" b="0" i="0" u="none" strike="noStrike" kern="1200" baseline="0" dirty="0" smtClean="0">
                <a:solidFill>
                  <a:schemeClr val="tx1"/>
                </a:solidFill>
                <a:latin typeface="+mn-lt"/>
                <a:ea typeface="+mn-ea"/>
                <a:cs typeface="+mn-cs"/>
              </a:rPr>
              <a:t> factors, for example, ethnicity, age, and gender, can also affect enzyme tissue activity and</a:t>
            </a:r>
          </a:p>
          <a:p>
            <a:r>
              <a:rPr lang="en-US" sz="1200" b="0" i="0" u="none" strike="noStrike" kern="1200" baseline="0" dirty="0" smtClean="0">
                <a:solidFill>
                  <a:schemeClr val="tx1"/>
                </a:solidFill>
                <a:latin typeface="+mn-lt"/>
                <a:ea typeface="+mn-ea"/>
                <a:cs typeface="+mn-cs"/>
              </a:rPr>
              <a:t>subsequent CK serum levels. The extent of effect suggests that acceptable upper limits of normal CK levels may need to be reset</a:t>
            </a:r>
          </a:p>
          <a:p>
            <a:r>
              <a:rPr lang="en-US" sz="1200" b="0" i="0" u="none" strike="noStrike" kern="1200" baseline="0" dirty="0" smtClean="0">
                <a:solidFill>
                  <a:schemeClr val="tx1"/>
                </a:solidFill>
                <a:latin typeface="+mn-lt"/>
                <a:ea typeface="+mn-ea"/>
                <a:cs typeface="+mn-cs"/>
              </a:rPr>
              <a:t>to </a:t>
            </a:r>
            <a:r>
              <a:rPr lang="en-US" sz="1200" b="0" i="0" u="none" strike="noStrike" kern="1200" baseline="0" dirty="0" err="1" smtClean="0">
                <a:solidFill>
                  <a:schemeClr val="tx1"/>
                </a:solidFill>
                <a:latin typeface="+mn-lt"/>
                <a:ea typeface="+mn-ea"/>
                <a:cs typeface="+mn-cs"/>
              </a:rPr>
              <a:t>recognise</a:t>
            </a:r>
            <a:r>
              <a:rPr lang="en-US" sz="1200" b="0" i="0" u="none" strike="noStrike" kern="1200" baseline="0" dirty="0" smtClean="0">
                <a:solidFill>
                  <a:schemeClr val="tx1"/>
                </a:solidFill>
                <a:latin typeface="+mn-lt"/>
                <a:ea typeface="+mn-ea"/>
                <a:cs typeface="+mn-cs"/>
              </a:rPr>
              <a:t> the impact of these factors. There is a need for </a:t>
            </a:r>
            <a:r>
              <a:rPr lang="en-US" sz="1200" b="0" i="0" u="none" strike="noStrike" kern="1200" baseline="0" dirty="0" err="1" smtClean="0">
                <a:solidFill>
                  <a:schemeClr val="tx1"/>
                </a:solidFill>
                <a:latin typeface="+mn-lt"/>
                <a:ea typeface="+mn-ea"/>
                <a:cs typeface="+mn-cs"/>
              </a:rPr>
              <a:t>standardisation</a:t>
            </a:r>
            <a:r>
              <a:rPr lang="en-US" sz="1200" b="0" i="0" u="none" strike="noStrike" kern="1200" baseline="0" dirty="0" smtClean="0">
                <a:solidFill>
                  <a:schemeClr val="tx1"/>
                </a:solidFill>
                <a:latin typeface="+mn-lt"/>
                <a:ea typeface="+mn-ea"/>
                <a:cs typeface="+mn-cs"/>
              </a:rPr>
              <a:t> of protocols and stronger guidelines which would</a:t>
            </a:r>
          </a:p>
          <a:p>
            <a:r>
              <a:rPr lang="en-US" sz="1200" b="0" i="0" u="none" strike="noStrike" kern="1200" baseline="0" dirty="0" smtClean="0">
                <a:solidFill>
                  <a:schemeClr val="tx1"/>
                </a:solidFill>
                <a:latin typeface="+mn-lt"/>
                <a:ea typeface="+mn-ea"/>
                <a:cs typeface="+mn-cs"/>
              </a:rPr>
              <a:t>facilitate greater scientific integrity. The purpose of this paper is to examine current evidence and opinion relating to the release of</a:t>
            </a:r>
          </a:p>
          <a:p>
            <a:r>
              <a:rPr lang="en-US" sz="1200" b="0" i="0" u="none" strike="noStrike" kern="1200" baseline="0" dirty="0" smtClean="0">
                <a:solidFill>
                  <a:schemeClr val="tx1"/>
                </a:solidFill>
                <a:latin typeface="+mn-lt"/>
                <a:ea typeface="+mn-ea"/>
                <a:cs typeface="+mn-cs"/>
              </a:rPr>
              <a:t>CK from skeletal muscle in response to physical activity and examine if elevated concentrations are a health concern.</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10</a:t>
            </a:fld>
            <a:endParaRPr lang="en-US"/>
          </a:p>
        </p:txBody>
      </p:sp>
    </p:spTree>
    <p:extLst>
      <p:ext uri="{BB962C8B-B14F-4D97-AF65-F5344CB8AC3E}">
        <p14:creationId xmlns:p14="http://schemas.microsoft.com/office/powerpoint/2010/main" val="1296172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Case 2</a:t>
            </a:r>
          </a:p>
          <a:p>
            <a:r>
              <a:rPr lang="en-US" dirty="0" smtClean="0"/>
              <a:t>A </a:t>
            </a:r>
            <a:r>
              <a:rPr lang="en-US" b="1" dirty="0" smtClean="0"/>
              <a:t>70-year-old woman</a:t>
            </a:r>
            <a:r>
              <a:rPr lang="en-US" dirty="0" smtClean="0"/>
              <a:t> presented with a 4-day history of severe generalized weakness on a background of</a:t>
            </a:r>
          </a:p>
          <a:p>
            <a:r>
              <a:rPr lang="en-US" dirty="0" smtClean="0"/>
              <a:t>type II diabetes mellitus, complicated by chronic renal failure, </a:t>
            </a:r>
            <a:r>
              <a:rPr lang="en-US" dirty="0" err="1" smtClean="0"/>
              <a:t>ischaemic</a:t>
            </a:r>
            <a:r>
              <a:rPr lang="en-US" dirty="0" smtClean="0"/>
              <a:t> heart disease and gout. Her</a:t>
            </a:r>
          </a:p>
          <a:p>
            <a:r>
              <a:rPr lang="en-US" dirty="0" smtClean="0"/>
              <a:t>medications on admission were aspirin, </a:t>
            </a:r>
            <a:r>
              <a:rPr lang="en-US" b="1" dirty="0" err="1" smtClean="0"/>
              <a:t>frusemide</a:t>
            </a:r>
            <a:r>
              <a:rPr lang="en-US" b="1" dirty="0" smtClean="0"/>
              <a:t>, captopril, </a:t>
            </a:r>
            <a:r>
              <a:rPr lang="en-US" b="1" dirty="0" err="1" smtClean="0"/>
              <a:t>diltiazem</a:t>
            </a:r>
            <a:r>
              <a:rPr lang="en-US" b="1" dirty="0" smtClean="0"/>
              <a:t>, allopurinol and insulin. Simvastatin 20 mg/day had also been commenced 3 months</a:t>
            </a:r>
          </a:p>
          <a:p>
            <a:r>
              <a:rPr lang="en-US" b="1" dirty="0" smtClean="0"/>
              <a:t>previously. </a:t>
            </a:r>
            <a:r>
              <a:rPr lang="en-US" dirty="0" smtClean="0"/>
              <a:t>She had a urinary-tract infection and was clinically dehydrated. Neurological findings revealed</a:t>
            </a:r>
          </a:p>
          <a:p>
            <a:r>
              <a:rPr lang="en-US" dirty="0" smtClean="0"/>
              <a:t>grade 3/5 proximal upper- and lower-limb weakness, generalized </a:t>
            </a:r>
            <a:r>
              <a:rPr lang="en-US" dirty="0" err="1" smtClean="0"/>
              <a:t>areflexia</a:t>
            </a:r>
            <a:r>
              <a:rPr lang="en-US" dirty="0" smtClean="0"/>
              <a:t> and a distal sensory loss. Her</a:t>
            </a:r>
          </a:p>
          <a:p>
            <a:r>
              <a:rPr lang="en-US" dirty="0" smtClean="0"/>
              <a:t>urine was dark in </a:t>
            </a:r>
            <a:r>
              <a:rPr lang="en-US" dirty="0" err="1" smtClean="0"/>
              <a:t>colour</a:t>
            </a:r>
            <a:r>
              <a:rPr lang="en-US" dirty="0" smtClean="0"/>
              <a:t>, consistent with </a:t>
            </a:r>
            <a:r>
              <a:rPr lang="en-US" b="1" dirty="0" err="1" smtClean="0"/>
              <a:t>myoglobinuria</a:t>
            </a:r>
            <a:r>
              <a:rPr lang="en-US" b="1" dirty="0" smtClean="0"/>
              <a:t>. Serum </a:t>
            </a:r>
            <a:r>
              <a:rPr lang="en-US" b="1" dirty="0" err="1" smtClean="0"/>
              <a:t>creatinine</a:t>
            </a:r>
            <a:r>
              <a:rPr lang="en-US" b="1" dirty="0" smtClean="0"/>
              <a:t> and CK levels on admission</a:t>
            </a:r>
          </a:p>
          <a:p>
            <a:r>
              <a:rPr lang="en-US" b="1" dirty="0" smtClean="0"/>
              <a:t>were 453 </a:t>
            </a:r>
            <a:r>
              <a:rPr lang="en-US" b="1" dirty="0" err="1" smtClean="0"/>
              <a:t>mmol</a:t>
            </a:r>
            <a:r>
              <a:rPr lang="en-US" b="1" dirty="0" smtClean="0"/>
              <a:t>/L and 3100 U/</a:t>
            </a:r>
            <a:r>
              <a:rPr lang="en-US" dirty="0" smtClean="0"/>
              <a:t>L, respectively. Simvastatin was withdrawn. Nerve conduction study</a:t>
            </a:r>
          </a:p>
          <a:p>
            <a:r>
              <a:rPr lang="en-US" dirty="0" smtClean="0"/>
              <a:t>findings were consistent with a generalized sensorimotor peripheral neuropathy. Needle electromyography showed spontaneous muscle activity, including</a:t>
            </a:r>
          </a:p>
          <a:p>
            <a:r>
              <a:rPr lang="en-US" dirty="0" smtClean="0"/>
              <a:t>increased </a:t>
            </a:r>
            <a:r>
              <a:rPr lang="en-US" dirty="0" err="1" smtClean="0"/>
              <a:t>insertional</a:t>
            </a:r>
            <a:r>
              <a:rPr lang="en-US" dirty="0" smtClean="0"/>
              <a:t> activity, fibrillation potentials and positive sharp waves. A muscle biopsy of the left</a:t>
            </a:r>
          </a:p>
          <a:p>
            <a:r>
              <a:rPr lang="en-US" dirty="0" smtClean="0"/>
              <a:t>quadriceps revealed a necrotizing myopathy (Fig. 1) and the presence of an isolated rimmed vacuole.</a:t>
            </a:r>
          </a:p>
          <a:p>
            <a:r>
              <a:rPr lang="en-US" u="sng" dirty="0" smtClean="0"/>
              <a:t>Serum CK peaked at 5050 U/L and returned to normal within 4 weeks</a:t>
            </a:r>
            <a:r>
              <a:rPr lang="en-US" dirty="0" smtClean="0"/>
              <a:t>. The patient slowly improved</a:t>
            </a:r>
          </a:p>
          <a:p>
            <a:r>
              <a:rPr lang="en-US" dirty="0" smtClean="0"/>
              <a:t>but still required a walking frame for mobilization at discharge 6 weeks post-admission. Motor function</a:t>
            </a:r>
          </a:p>
          <a:p>
            <a:r>
              <a:rPr lang="en-US" dirty="0" smtClean="0"/>
              <a:t>was normal at f…</a:t>
            </a:r>
          </a:p>
          <a:p>
            <a:endParaRPr lang="en-US" b="1" dirty="0" smtClean="0"/>
          </a:p>
          <a:p>
            <a:r>
              <a:rPr lang="en-US" b="1" dirty="0" smtClean="0"/>
              <a:t>Case 3</a:t>
            </a:r>
          </a:p>
          <a:p>
            <a:r>
              <a:rPr lang="en-US" dirty="0" smtClean="0"/>
              <a:t>An 83-year-old woman presented with a 2-day history of difficulty walking. She had a background of</a:t>
            </a:r>
          </a:p>
          <a:p>
            <a:r>
              <a:rPr lang="en-US" dirty="0" err="1" smtClean="0"/>
              <a:t>ischaemic</a:t>
            </a:r>
            <a:r>
              <a:rPr lang="en-US" dirty="0" smtClean="0"/>
              <a:t> heart disease, chronic renal failure, hypertension, peptic-ulcer disease and gout. </a:t>
            </a:r>
            <a:r>
              <a:rPr lang="en-US" dirty="0" err="1" smtClean="0"/>
              <a:t>Nicorandil</a:t>
            </a:r>
            <a:endParaRPr lang="en-US" dirty="0" smtClean="0"/>
          </a:p>
          <a:p>
            <a:r>
              <a:rPr lang="en-US" dirty="0" smtClean="0"/>
              <a:t>and candesartan had been withdrawn 2 weeks previously due to acute chronic renal impairment (serum</a:t>
            </a:r>
          </a:p>
          <a:p>
            <a:r>
              <a:rPr lang="en-US" dirty="0" err="1" smtClean="0"/>
              <a:t>creatinine</a:t>
            </a:r>
            <a:r>
              <a:rPr lang="en-US" dirty="0" smtClean="0"/>
              <a:t> rise from 230 to 332 </a:t>
            </a:r>
            <a:r>
              <a:rPr lang="en-US" dirty="0" err="1" smtClean="0"/>
              <a:t>mmol</a:t>
            </a:r>
            <a:r>
              <a:rPr lang="en-US" dirty="0" smtClean="0"/>
              <a:t>/L). A serum</a:t>
            </a:r>
          </a:p>
          <a:p>
            <a:r>
              <a:rPr lang="en-US" dirty="0" smtClean="0"/>
              <a:t>CK performed 2 weeks previously was 70 U/L. </a:t>
            </a:r>
            <a:r>
              <a:rPr lang="en-US" b="1" dirty="0" smtClean="0"/>
              <a:t>Medications on admission were pantoprazole, allopurinol,</a:t>
            </a:r>
          </a:p>
          <a:p>
            <a:r>
              <a:rPr lang="en-US" b="1" dirty="0" err="1" smtClean="0"/>
              <a:t>clopidogrel</a:t>
            </a:r>
            <a:r>
              <a:rPr lang="en-US" b="1" dirty="0" smtClean="0"/>
              <a:t>, </a:t>
            </a:r>
            <a:r>
              <a:rPr lang="en-US" b="1" dirty="0" err="1" smtClean="0"/>
              <a:t>metoprolol</a:t>
            </a:r>
            <a:r>
              <a:rPr lang="en-US" b="1" dirty="0" smtClean="0"/>
              <a:t> and </a:t>
            </a:r>
            <a:r>
              <a:rPr lang="en-US" b="1" dirty="0" err="1" smtClean="0"/>
              <a:t>frusemide</a:t>
            </a:r>
            <a:r>
              <a:rPr lang="en-US" b="1" dirty="0" smtClean="0"/>
              <a:t>. She had also been taking simvastatin 40 mg/day for 5 years</a:t>
            </a:r>
            <a:r>
              <a:rPr lang="en-US" dirty="0" smtClean="0"/>
              <a:t>. She</a:t>
            </a:r>
          </a:p>
          <a:p>
            <a:r>
              <a:rPr lang="en-US" dirty="0" smtClean="0"/>
              <a:t>demonstrated grade 4/5 upper limb and 3/5 </a:t>
            </a:r>
            <a:r>
              <a:rPr lang="en-US" dirty="0" err="1" smtClean="0"/>
              <a:t>lowerlimb</a:t>
            </a:r>
            <a:r>
              <a:rPr lang="en-US" dirty="0" smtClean="0"/>
              <a:t> proximal-muscle weakness. Urine was positive</a:t>
            </a:r>
          </a:p>
          <a:p>
            <a:r>
              <a:rPr lang="en-US" dirty="0" smtClean="0"/>
              <a:t>for myoglobin. Simvastatin was ceased. </a:t>
            </a:r>
            <a:r>
              <a:rPr lang="en-US" u="sng" dirty="0" smtClean="0"/>
              <a:t>Initial CK was 3200 U/L and peaked at 11 300 U/L 6 days later</a:t>
            </a:r>
            <a:r>
              <a:rPr lang="en-US" dirty="0" smtClean="0"/>
              <a:t>.</a:t>
            </a:r>
          </a:p>
          <a:p>
            <a:r>
              <a:rPr lang="en-US" dirty="0" smtClean="0"/>
              <a:t>Electromyography showed small, brief duration and </a:t>
            </a:r>
            <a:r>
              <a:rPr lang="en-US" dirty="0" err="1" smtClean="0"/>
              <a:t>polyphasic</a:t>
            </a:r>
            <a:r>
              <a:rPr lang="en-US" dirty="0" smtClean="0"/>
              <a:t> motor units consistent with a myopathy. A</a:t>
            </a:r>
          </a:p>
          <a:p>
            <a:r>
              <a:rPr lang="en-US" dirty="0" smtClean="0"/>
              <a:t>muscle biopsy revealed muscle necrosis and four of 20 muscle </a:t>
            </a:r>
            <a:r>
              <a:rPr lang="en-US" dirty="0" err="1" smtClean="0"/>
              <a:t>fibres</a:t>
            </a:r>
            <a:r>
              <a:rPr lang="en-US" dirty="0" smtClean="0"/>
              <a:t> seen in the biopsy specimen contained</a:t>
            </a:r>
          </a:p>
          <a:p>
            <a:r>
              <a:rPr lang="en-US" dirty="0" smtClean="0"/>
              <a:t>rimmed vacuoles under light microscopy </a:t>
            </a:r>
            <a:r>
              <a:rPr lang="en-US" b="1" dirty="0" smtClean="0"/>
              <a:t>(Fig. 1).</a:t>
            </a:r>
          </a:p>
          <a:p>
            <a:r>
              <a:rPr lang="en-US" dirty="0" smtClean="0"/>
              <a:t>Electron microscopy confirmed the presence of </a:t>
            </a:r>
            <a:r>
              <a:rPr lang="en-US" dirty="0" err="1" smtClean="0"/>
              <a:t>tubulo</a:t>
            </a:r>
            <a:r>
              <a:rPr lang="en-US" dirty="0" smtClean="0"/>
              <a:t>-filamentous inclusion bodies (Fig. 2). Oral</a:t>
            </a:r>
          </a:p>
          <a:p>
            <a:r>
              <a:rPr lang="en-US" dirty="0" smtClean="0"/>
              <a:t>prednisolone 30 mg/day was commenced. She was</a:t>
            </a:r>
          </a:p>
          <a:p>
            <a:r>
              <a:rPr lang="en-US" dirty="0" smtClean="0"/>
              <a:t>able to mobilize short distances with a frame 14 days</a:t>
            </a:r>
          </a:p>
          <a:p>
            <a:r>
              <a:rPr lang="en-US" dirty="0" smtClean="0"/>
              <a:t>after admission, at which time her CK had normalized</a:t>
            </a:r>
          </a:p>
          <a:p>
            <a:r>
              <a:rPr lang="en-US" dirty="0" smtClean="0"/>
              <a:t>and her serum </a:t>
            </a:r>
            <a:r>
              <a:rPr lang="en-US" dirty="0" err="1" smtClean="0"/>
              <a:t>creatinine</a:t>
            </a:r>
            <a:r>
              <a:rPr lang="en-US" dirty="0" smtClean="0"/>
              <a:t> improved to 235 </a:t>
            </a:r>
            <a:r>
              <a:rPr lang="en-US" dirty="0" err="1" smtClean="0"/>
              <a:t>mmol</a:t>
            </a:r>
            <a:r>
              <a:rPr lang="en-US" dirty="0" smtClean="0"/>
              <a:t>/L.</a:t>
            </a:r>
          </a:p>
          <a:p>
            <a:r>
              <a:rPr lang="en-US" dirty="0" err="1" smtClean="0"/>
              <a:t>Corticosteriod</a:t>
            </a:r>
            <a:r>
              <a:rPr lang="en-US" dirty="0" smtClean="0"/>
              <a:t> therapy was withdrawn on discharge. However, proximal muscle weakness</a:t>
            </a:r>
          </a:p>
          <a:p>
            <a:r>
              <a:rPr lang="en-US" dirty="0" smtClean="0"/>
              <a:t>persisted and she was still unable to weight-bear</a:t>
            </a:r>
          </a:p>
          <a:p>
            <a:r>
              <a:rPr lang="en-US" dirty="0" smtClean="0"/>
              <a:t>without assistance on last review, 6 months </a:t>
            </a:r>
            <a:r>
              <a:rPr lang="en-US" dirty="0" err="1" smtClean="0"/>
              <a:t>postdischarge</a:t>
            </a:r>
            <a:r>
              <a:rPr lang="en-US" dirty="0" smtClean="0"/>
              <a:t>.</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84</a:t>
            </a:fld>
            <a:endParaRPr lang="en-US"/>
          </a:p>
        </p:txBody>
      </p:sp>
    </p:spTree>
    <p:extLst>
      <p:ext uri="{BB962C8B-B14F-4D97-AF65-F5344CB8AC3E}">
        <p14:creationId xmlns:p14="http://schemas.microsoft.com/office/powerpoint/2010/main" val="822217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r>
              <a:rPr lang="en-US" b="1" dirty="0" smtClean="0"/>
              <a:t>Early necrosis </a:t>
            </a:r>
            <a:r>
              <a:rPr lang="en-US" dirty="0" smtClean="0"/>
              <a:t>in </a:t>
            </a:r>
            <a:r>
              <a:rPr lang="en-US" dirty="0" err="1" smtClean="0"/>
              <a:t>longissimus</a:t>
            </a:r>
            <a:r>
              <a:rPr lang="en-US" dirty="0" smtClean="0"/>
              <a:t> </a:t>
            </a:r>
            <a:r>
              <a:rPr lang="en-US" dirty="0" err="1" smtClean="0"/>
              <a:t>lumborum</a:t>
            </a:r>
            <a:r>
              <a:rPr lang="en-US" dirty="0" smtClean="0"/>
              <a:t> muscle at day 12 (animal 43, time-course study). Individual necrotic fibers</a:t>
            </a:r>
          </a:p>
          <a:p>
            <a:pPr eaLnBrk="1" hangingPunct="1"/>
            <a:r>
              <a:rPr lang="en-US" dirty="0" smtClean="0"/>
              <a:t>are </a:t>
            </a:r>
            <a:r>
              <a:rPr lang="en-US" u="sng" dirty="0" err="1" smtClean="0"/>
              <a:t>eosinophilic</a:t>
            </a:r>
            <a:r>
              <a:rPr lang="en-US" u="sng" dirty="0" smtClean="0"/>
              <a:t> with the sarcoplasm </a:t>
            </a:r>
            <a:r>
              <a:rPr lang="en-US" dirty="0" smtClean="0"/>
              <a:t>showing loss of structure and </a:t>
            </a:r>
            <a:r>
              <a:rPr lang="en-US" dirty="0" err="1" smtClean="0"/>
              <a:t>vacuolation</a:t>
            </a:r>
            <a:r>
              <a:rPr lang="en-US" dirty="0" smtClean="0"/>
              <a:t>. There is no notable inflammatory cell infiltration.</a:t>
            </a:r>
          </a:p>
          <a:p>
            <a:pPr eaLnBrk="1" hangingPunct="1"/>
            <a:r>
              <a:rPr lang="en-US" dirty="0" smtClean="0"/>
              <a:t>(B) Later necrosis in </a:t>
            </a:r>
            <a:r>
              <a:rPr lang="en-US" dirty="0" err="1" smtClean="0"/>
              <a:t>longissimus</a:t>
            </a:r>
            <a:r>
              <a:rPr lang="en-US" dirty="0" smtClean="0"/>
              <a:t> </a:t>
            </a:r>
            <a:r>
              <a:rPr lang="en-US" dirty="0" err="1" smtClean="0"/>
              <a:t>lumborum</a:t>
            </a:r>
            <a:r>
              <a:rPr lang="en-US" dirty="0" smtClean="0"/>
              <a:t> muscle at day 16 (animal 40, time-course study). There </a:t>
            </a:r>
            <a:r>
              <a:rPr lang="en-US" u="sng" dirty="0" smtClean="0"/>
              <a:t>is mononuclear cell infiltration</a:t>
            </a:r>
          </a:p>
          <a:p>
            <a:pPr eaLnBrk="1" hangingPunct="1"/>
            <a:r>
              <a:rPr lang="en-US" dirty="0" smtClean="0"/>
              <a:t>associated with necrotic fibers and some regeneration characterized by sarcoplasmic </a:t>
            </a:r>
            <a:r>
              <a:rPr lang="en-US" dirty="0" err="1" smtClean="0"/>
              <a:t>basophilia</a:t>
            </a:r>
            <a:r>
              <a:rPr lang="en-US" dirty="0" smtClean="0"/>
              <a:t> and presence of multiple nuclei</a:t>
            </a:r>
          </a:p>
          <a:p>
            <a:pPr eaLnBrk="1" hangingPunct="1"/>
            <a:r>
              <a:rPr lang="en-US" dirty="0" smtClean="0"/>
              <a:t>(arrows). Bar = 50</a:t>
            </a:r>
            <a:r>
              <a:rPr lang="el-GR" dirty="0" smtClean="0"/>
              <a:t>μ</a:t>
            </a:r>
            <a:r>
              <a:rPr lang="en-US" dirty="0" smtClean="0"/>
              <a:t>m.</a:t>
            </a:r>
          </a:p>
        </p:txBody>
      </p:sp>
      <p:sp>
        <p:nvSpPr>
          <p:cNvPr id="22532" name="Slide Number Placeholder 3"/>
          <p:cNvSpPr>
            <a:spLocks noGrp="1"/>
          </p:cNvSpPr>
          <p:nvPr>
            <p:ph type="sldNum" sz="quarter" idx="5"/>
          </p:nvPr>
        </p:nvSpPr>
        <p:spPr>
          <a:noFill/>
        </p:spPr>
        <p:txBody>
          <a:bodyPr/>
          <a:lstStyle/>
          <a:p>
            <a:fld id="{B35BA009-E173-4E22-ADA7-7F537E647DF3}" type="slidenum">
              <a:rPr lang="en-US"/>
              <a:pPr/>
              <a:t>86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eaLnBrk="1" hangingPunct="1"/>
            <a:r>
              <a:rPr lang="en-US" dirty="0" smtClean="0"/>
              <a:t>Early </a:t>
            </a:r>
            <a:r>
              <a:rPr lang="en-US" dirty="0" err="1" smtClean="0"/>
              <a:t>ultrastructural</a:t>
            </a:r>
            <a:r>
              <a:rPr lang="en-US" dirty="0" smtClean="0"/>
              <a:t> changes in type II muscle fiber from </a:t>
            </a:r>
            <a:r>
              <a:rPr lang="en-US" dirty="0" err="1" smtClean="0"/>
              <a:t>rosuvastatin</a:t>
            </a:r>
            <a:r>
              <a:rPr lang="en-US" dirty="0" smtClean="0"/>
              <a:t>-dosed rat (animal 42—biceps </a:t>
            </a:r>
            <a:r>
              <a:rPr lang="en-US" dirty="0" err="1" smtClean="0"/>
              <a:t>femoris</a:t>
            </a:r>
            <a:r>
              <a:rPr lang="en-US" dirty="0" smtClean="0"/>
              <a:t>).</a:t>
            </a:r>
          </a:p>
          <a:p>
            <a:pPr eaLnBrk="1" hangingPunct="1"/>
            <a:r>
              <a:rPr lang="en-US" dirty="0" smtClean="0"/>
              <a:t>Accumulations of </a:t>
            </a:r>
            <a:r>
              <a:rPr lang="en-US" u="sng" dirty="0" smtClean="0"/>
              <a:t>enlarged degenerate mitochondria </a:t>
            </a:r>
            <a:r>
              <a:rPr lang="en-US" dirty="0" smtClean="0"/>
              <a:t>are present in </a:t>
            </a:r>
            <a:r>
              <a:rPr lang="en-US" dirty="0" err="1" smtClean="0"/>
              <a:t>subsarcolemmal</a:t>
            </a:r>
            <a:r>
              <a:rPr lang="en-US" dirty="0" smtClean="0"/>
              <a:t> areas. These are characterized by the presence</a:t>
            </a:r>
          </a:p>
          <a:p>
            <a:pPr eaLnBrk="1" hangingPunct="1"/>
            <a:r>
              <a:rPr lang="en-US" dirty="0" smtClean="0"/>
              <a:t>of aberrant </a:t>
            </a:r>
            <a:r>
              <a:rPr lang="en-US" dirty="0" err="1" smtClean="0"/>
              <a:t>myelinoid</a:t>
            </a:r>
            <a:r>
              <a:rPr lang="en-US" dirty="0" smtClean="0"/>
              <a:t> whorls and spheroids. Other components of the sarcoplasm show no abnormalities. Bar = 1μm.</a:t>
            </a:r>
          </a:p>
        </p:txBody>
      </p:sp>
      <p:sp>
        <p:nvSpPr>
          <p:cNvPr id="23556" name="Slide Number Placeholder 3"/>
          <p:cNvSpPr>
            <a:spLocks noGrp="1"/>
          </p:cNvSpPr>
          <p:nvPr>
            <p:ph type="sldNum" sz="quarter" idx="5"/>
          </p:nvPr>
        </p:nvSpPr>
        <p:spPr>
          <a:noFill/>
        </p:spPr>
        <p:txBody>
          <a:bodyPr/>
          <a:lstStyle/>
          <a:p>
            <a:fld id="{9E02585E-26B7-4BAE-B6F5-D27EDBFB6E30}" type="slidenum">
              <a:rPr lang="en-US"/>
              <a:pPr/>
              <a:t>87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r>
              <a:rPr lang="en-US" dirty="0" smtClean="0"/>
              <a:t>3.—Dual </a:t>
            </a:r>
            <a:r>
              <a:rPr lang="en-US" dirty="0" err="1" smtClean="0"/>
              <a:t>histochemical</a:t>
            </a:r>
            <a:r>
              <a:rPr lang="en-US" dirty="0" smtClean="0"/>
              <a:t> labeling for fast and slow myosin on formalin-fixed tissue: type II fibers—red/pink; type</a:t>
            </a:r>
          </a:p>
          <a:p>
            <a:pPr eaLnBrk="1" hangingPunct="1"/>
            <a:r>
              <a:rPr lang="en-US" dirty="0" smtClean="0"/>
              <a:t>I fibers—black (animal 43, biceps </a:t>
            </a:r>
            <a:r>
              <a:rPr lang="en-US" dirty="0" err="1" smtClean="0"/>
              <a:t>femoris</a:t>
            </a:r>
            <a:r>
              <a:rPr lang="en-US" dirty="0" smtClean="0"/>
              <a:t>, time-course study). </a:t>
            </a:r>
            <a:r>
              <a:rPr lang="en-US" b="1" dirty="0" smtClean="0"/>
              <a:t>There is </a:t>
            </a:r>
            <a:r>
              <a:rPr lang="en-US" b="1" u="sng" dirty="0" smtClean="0"/>
              <a:t>widespread necrosis of type II fibers (thin arrows) </a:t>
            </a:r>
            <a:r>
              <a:rPr lang="en-US" b="1" dirty="0" smtClean="0"/>
              <a:t>with</a:t>
            </a:r>
          </a:p>
          <a:p>
            <a:pPr eaLnBrk="1" hangingPunct="1"/>
            <a:r>
              <a:rPr lang="en-US" b="1" dirty="0" smtClean="0"/>
              <a:t>sparing of type I fibers (thick arrows). Bar = 100μm.</a:t>
            </a:r>
          </a:p>
        </p:txBody>
      </p:sp>
      <p:sp>
        <p:nvSpPr>
          <p:cNvPr id="24580" name="Slide Number Placeholder 3"/>
          <p:cNvSpPr>
            <a:spLocks noGrp="1"/>
          </p:cNvSpPr>
          <p:nvPr>
            <p:ph type="sldNum" sz="quarter" idx="5"/>
          </p:nvPr>
        </p:nvSpPr>
        <p:spPr>
          <a:noFill/>
        </p:spPr>
        <p:txBody>
          <a:bodyPr/>
          <a:lstStyle/>
          <a:p>
            <a:fld id="{93B24BF2-E8B1-4473-862B-43A302A4C2A9}" type="slidenum">
              <a:rPr lang="en-US"/>
              <a:pPr/>
              <a:t>88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smtClean="0"/>
              <a:t>4.—Myosin ATPase histochemistry following preincubation at pH 9.4 and 4.15 on biceps femoris muscle from rosuvastatin-</a:t>
            </a:r>
          </a:p>
          <a:p>
            <a:pPr eaLnBrk="1" hangingPunct="1"/>
            <a:r>
              <a:rPr lang="en-US" smtClean="0"/>
              <a:t>dosed rat (animal 33, time-course study). The staining characteristics of </a:t>
            </a:r>
            <a:r>
              <a:rPr lang="en-US" u="sng" smtClean="0"/>
              <a:t>early degenerative/necrotic fibers (arrows) </a:t>
            </a:r>
            <a:r>
              <a:rPr lang="en-US" smtClean="0"/>
              <a:t>are most</a:t>
            </a:r>
          </a:p>
          <a:p>
            <a:pPr eaLnBrk="1" hangingPunct="1"/>
            <a:r>
              <a:rPr lang="en-US" smtClean="0"/>
              <a:t>consistent with type IID or IIB. Other fiber types are spared. Bar = 50μm</a:t>
            </a:r>
          </a:p>
        </p:txBody>
      </p:sp>
      <p:sp>
        <p:nvSpPr>
          <p:cNvPr id="25604" name="Slide Number Placeholder 3"/>
          <p:cNvSpPr>
            <a:spLocks noGrp="1"/>
          </p:cNvSpPr>
          <p:nvPr>
            <p:ph type="sldNum" sz="quarter" idx="5"/>
          </p:nvPr>
        </p:nvSpPr>
        <p:spPr>
          <a:noFill/>
        </p:spPr>
        <p:txBody>
          <a:bodyPr/>
          <a:lstStyle/>
          <a:p>
            <a:fld id="{FFE50947-D425-4827-9DA9-56522C6A37F3}" type="slidenum">
              <a:rPr lang="en-US"/>
              <a:pPr/>
              <a:t>89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r>
              <a:rPr lang="en-US" smtClean="0"/>
              <a:t>Taken together with the previously noted observations that muscles showing the most severe necrosis following administration of rosuvastatin contained a</a:t>
            </a:r>
          </a:p>
          <a:p>
            <a:pPr eaLnBrk="1" hangingPunct="1"/>
            <a:r>
              <a:rPr lang="en-US" smtClean="0"/>
              <a:t>substantial proportion of </a:t>
            </a:r>
            <a:r>
              <a:rPr lang="en-US" u="sng" smtClean="0"/>
              <a:t>type IIB fibers,</a:t>
            </a:r>
            <a:r>
              <a:rPr lang="en-US" smtClean="0"/>
              <a:t> that </a:t>
            </a:r>
            <a:r>
              <a:rPr lang="en-US" u="sng" smtClean="0"/>
              <a:t>muscles devoid of type IIB fibers were relatively or totally spared</a:t>
            </a:r>
            <a:r>
              <a:rPr lang="en-US" smtClean="0"/>
              <a:t>, and that the</a:t>
            </a:r>
          </a:p>
          <a:p>
            <a:pPr eaLnBrk="1" hangingPunct="1"/>
            <a:r>
              <a:rPr lang="en-US" smtClean="0"/>
              <a:t>soleus muscle, which has no type IIB or IID fibers, was totally spared, we again find (as with simvastatin and cerivastatin) a continuum</a:t>
            </a:r>
          </a:p>
          <a:p>
            <a:pPr eaLnBrk="1" hangingPunct="1"/>
            <a:r>
              <a:rPr lang="en-US" smtClean="0"/>
              <a:t>of fiber sensitivity to statins that mirrors their oxidative/glycolytic metabolic properties: least sensitive ↔ </a:t>
            </a:r>
            <a:r>
              <a:rPr lang="en-US" b="1" smtClean="0"/>
              <a:t>I ↔ IIA ↔</a:t>
            </a:r>
          </a:p>
          <a:p>
            <a:pPr eaLnBrk="1" hangingPunct="1"/>
            <a:r>
              <a:rPr lang="en-US" b="1" smtClean="0"/>
              <a:t>IID ↔ IIB ↔ most sensitive.</a:t>
            </a:r>
            <a:endParaRPr lang="en-US" smtClean="0"/>
          </a:p>
        </p:txBody>
      </p:sp>
      <p:sp>
        <p:nvSpPr>
          <p:cNvPr id="26628" name="Slide Number Placeholder 3"/>
          <p:cNvSpPr>
            <a:spLocks noGrp="1"/>
          </p:cNvSpPr>
          <p:nvPr>
            <p:ph type="sldNum" sz="quarter" idx="5"/>
          </p:nvPr>
        </p:nvSpPr>
        <p:spPr>
          <a:noFill/>
        </p:spPr>
        <p:txBody>
          <a:bodyPr/>
          <a:lstStyle/>
          <a:p>
            <a:fld id="{AEF986C8-CAFF-4F2A-95FC-0C40E5B26DE8}" type="slidenum">
              <a:rPr lang="en-US"/>
              <a:pPr/>
              <a:t>92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EDF30B3-E133-4A4F-90F0-E810D51E3AF6}" type="slidenum">
              <a:rPr lang="en-US"/>
              <a:pPr/>
              <a:t>94</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lnSpc>
                <a:spcPct val="90000"/>
              </a:lnSpc>
            </a:pPr>
            <a:r>
              <a:rPr lang="en-US" dirty="0" smtClean="0"/>
              <a:t>Skeletal muscles contain two main types of fibers, which differ in the mechanism they use to produce ATP; the amount of each type of fiber varies from muscle to muscle and from person to person.</a:t>
            </a:r>
          </a:p>
          <a:p>
            <a:pPr eaLnBrk="1" hangingPunct="1">
              <a:lnSpc>
                <a:spcPct val="90000"/>
              </a:lnSpc>
            </a:pPr>
            <a:r>
              <a:rPr lang="en-US" dirty="0" smtClean="0"/>
              <a:t>Red ("slow-twitch") fibers have more </a:t>
            </a:r>
            <a:r>
              <a:rPr lang="en-US" dirty="0" smtClean="0">
                <a:hlinkClick r:id="rId3" tooltip="Mitochondria"/>
              </a:rPr>
              <a:t>mitochondria</a:t>
            </a:r>
            <a:r>
              <a:rPr lang="en-US" dirty="0" smtClean="0"/>
              <a:t>, store </a:t>
            </a:r>
            <a:r>
              <a:rPr lang="en-US" dirty="0" smtClean="0">
                <a:hlinkClick r:id="rId4" tooltip="Oxygen"/>
              </a:rPr>
              <a:t>oxygen</a:t>
            </a:r>
            <a:r>
              <a:rPr lang="en-US" dirty="0" smtClean="0"/>
              <a:t> in </a:t>
            </a:r>
            <a:r>
              <a:rPr lang="en-US" dirty="0" err="1" smtClean="0">
                <a:hlinkClick r:id="rId5" tooltip="Myoglobin"/>
              </a:rPr>
              <a:t>myoglobin</a:t>
            </a:r>
            <a:r>
              <a:rPr lang="en-US" dirty="0" smtClean="0"/>
              <a:t>, rely on </a:t>
            </a:r>
            <a:r>
              <a:rPr lang="en-US" dirty="0" smtClean="0">
                <a:hlinkClick r:id="rId6" tooltip="Aerobic metabolism"/>
              </a:rPr>
              <a:t>aerobic metabolism</a:t>
            </a:r>
            <a:r>
              <a:rPr lang="en-US" dirty="0" smtClean="0"/>
              <a:t>, have a greater </a:t>
            </a:r>
            <a:r>
              <a:rPr lang="en-US" dirty="0" smtClean="0">
                <a:hlinkClick r:id="rId7" tooltip="Capillary"/>
              </a:rPr>
              <a:t>capillary</a:t>
            </a:r>
            <a:r>
              <a:rPr lang="en-US" dirty="0" smtClean="0"/>
              <a:t> to volume ratio and are associated with </a:t>
            </a:r>
            <a:r>
              <a:rPr lang="en-US" dirty="0" smtClean="0">
                <a:hlinkClick r:id="rId8" tooltip="Endurance"/>
              </a:rPr>
              <a:t>endurance</a:t>
            </a:r>
            <a:r>
              <a:rPr lang="en-US" dirty="0" smtClean="0"/>
              <a:t>; these produce ATP more slowly. </a:t>
            </a:r>
            <a:r>
              <a:rPr lang="en-US" dirty="0" smtClean="0">
                <a:hlinkClick r:id="rId9" tooltip="Marathon (sport)"/>
              </a:rPr>
              <a:t>Marathon runners</a:t>
            </a:r>
            <a:r>
              <a:rPr lang="en-US" dirty="0" smtClean="0"/>
              <a:t> tend to have more red fibers, generally through a combination of genetics and training. </a:t>
            </a:r>
          </a:p>
          <a:p>
            <a:pPr eaLnBrk="1" hangingPunct="1">
              <a:lnSpc>
                <a:spcPct val="90000"/>
              </a:lnSpc>
            </a:pPr>
            <a:r>
              <a:rPr lang="en-US" dirty="0" smtClean="0"/>
              <a:t>White ("fast-twitch") fibers have fewer mitochondria, are capable of more powerful (but shorter) contractions, metabolize ATP more quickly, have a lower capillary to volume ratio, and are more likely to accumulate </a:t>
            </a:r>
            <a:r>
              <a:rPr lang="en-US" dirty="0" smtClean="0">
                <a:hlinkClick r:id="rId10" tooltip="Lactic acid"/>
              </a:rPr>
              <a:t>lactic acid</a:t>
            </a:r>
            <a:r>
              <a:rPr lang="en-US" dirty="0" smtClean="0"/>
              <a:t>. </a:t>
            </a:r>
            <a:r>
              <a:rPr lang="en-US" dirty="0" smtClean="0">
                <a:hlinkClick r:id="rId11" tooltip="Weightlifting"/>
              </a:rPr>
              <a:t>Weightlifters</a:t>
            </a:r>
            <a:r>
              <a:rPr lang="en-US" dirty="0" smtClean="0"/>
              <a:t> and </a:t>
            </a:r>
            <a:r>
              <a:rPr lang="en-US" dirty="0" smtClean="0">
                <a:hlinkClick r:id="rId12" tooltip="Sprinting"/>
              </a:rPr>
              <a:t>sprinters</a:t>
            </a:r>
            <a:r>
              <a:rPr lang="en-US" dirty="0" smtClean="0"/>
              <a:t> tend to have more white fibers. </a:t>
            </a:r>
          </a:p>
          <a:p>
            <a:pPr eaLnBrk="1" hangingPunct="1">
              <a:lnSpc>
                <a:spcPct val="90000"/>
              </a:lnSpc>
            </a:pPr>
            <a:r>
              <a:rPr lang="en-US" dirty="0" smtClean="0"/>
              <a:t>Fast fibers come in three varieties, called type </a:t>
            </a:r>
            <a:r>
              <a:rPr lang="en-US" dirty="0" err="1" smtClean="0"/>
              <a:t>IIa</a:t>
            </a:r>
            <a:r>
              <a:rPr lang="en-US" dirty="0" smtClean="0"/>
              <a:t>, </a:t>
            </a:r>
            <a:r>
              <a:rPr lang="en-US" dirty="0" err="1" smtClean="0"/>
              <a:t>IIx</a:t>
            </a:r>
            <a:r>
              <a:rPr lang="en-US" dirty="0" smtClean="0"/>
              <a:t> and </a:t>
            </a:r>
            <a:r>
              <a:rPr lang="en-US" dirty="0" err="1" smtClean="0"/>
              <a:t>IIb</a:t>
            </a:r>
            <a:r>
              <a:rPr lang="en-US" dirty="0" smtClean="0"/>
              <a:t>. Type </a:t>
            </a:r>
            <a:r>
              <a:rPr lang="en-US" dirty="0" err="1" smtClean="0"/>
              <a:t>IIx</a:t>
            </a:r>
            <a:r>
              <a:rPr lang="en-US" dirty="0" smtClean="0"/>
              <a:t> fibers in people used to be called, confusingly, type IIB. Type </a:t>
            </a:r>
            <a:r>
              <a:rPr lang="en-US" dirty="0" err="1" smtClean="0"/>
              <a:t>IIb</a:t>
            </a:r>
            <a:r>
              <a:rPr lang="en-US" dirty="0" smtClean="0"/>
              <a:t> fibers predominate in the fast muscle of small mammals that have to accelerate their limbs very fast against little load. Human type </a:t>
            </a:r>
            <a:r>
              <a:rPr lang="en-US" dirty="0" err="1" smtClean="0"/>
              <a:t>IIx</a:t>
            </a:r>
            <a:r>
              <a:rPr lang="en-US" dirty="0" smtClean="0"/>
              <a:t> (aka IIB) are our fastest fibers. Type </a:t>
            </a:r>
            <a:r>
              <a:rPr lang="en-US" dirty="0" err="1" smtClean="0"/>
              <a:t>IIa</a:t>
            </a:r>
            <a:r>
              <a:rPr lang="en-US" dirty="0" smtClean="0"/>
              <a:t> fibers are the slowest of all of them, and have only 36 units of myosin.</a:t>
            </a:r>
          </a:p>
          <a:p>
            <a:pPr eaLnBrk="1" hangingPunct="1">
              <a:lnSpc>
                <a:spcPct val="90000"/>
              </a:lnSpc>
            </a:pPr>
            <a:r>
              <a:rPr lang="en-US" b="1" u="sng" dirty="0" smtClean="0"/>
              <a:t>SOURCE</a:t>
            </a:r>
            <a:r>
              <a:rPr lang="en-US" b="1" dirty="0" smtClean="0"/>
              <a:t>:</a:t>
            </a:r>
            <a:r>
              <a:rPr lang="en-US" dirty="0" smtClean="0"/>
              <a:t> http://images.google.com/imgres?imgurl=http://upload.wikimedia.org/wikipedia/commons/thumb/3/33/Muscle_pathways.svg/400px-Muscle_pathways.svg.png&amp;imgrefurl=http://www.territorioscuola.com/wiki/en.wikipedia.php%3Ftitle%3DSkeletal_muscle&amp;h=198&amp;w=400&amp;sz=29&amp;hl=en&amp;start=15&amp;tbnid=hLESpXzpbRuG5M:&amp;tbnh=61&amp;tbnw=124&amp;prev=</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CD68F57C-E33B-4191-AADD-250FFBA58F7B}" type="slidenum">
              <a:rPr lang="en-US"/>
              <a:pPr/>
              <a:t>95</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lnSpc>
                <a:spcPct val="90000"/>
              </a:lnSpc>
            </a:pPr>
            <a:r>
              <a:rPr lang="en-US" smtClean="0"/>
              <a:t>Skeletal muscles contain two main types of fibers, which differ in the mechanism they use to produce ATP; the amount of each type of fiber varies from muscle to muscle and from person to person.</a:t>
            </a:r>
          </a:p>
          <a:p>
            <a:pPr eaLnBrk="1" hangingPunct="1">
              <a:lnSpc>
                <a:spcPct val="90000"/>
              </a:lnSpc>
            </a:pPr>
            <a:r>
              <a:rPr lang="en-US" smtClean="0"/>
              <a:t>Red ("slow-twitch") fibers have more </a:t>
            </a:r>
            <a:r>
              <a:rPr lang="en-US" smtClean="0">
                <a:hlinkClick r:id="rId3" tooltip="Mitochondria"/>
              </a:rPr>
              <a:t>mitochondria</a:t>
            </a:r>
            <a:r>
              <a:rPr lang="en-US" smtClean="0"/>
              <a:t>, store </a:t>
            </a:r>
            <a:r>
              <a:rPr lang="en-US" smtClean="0">
                <a:hlinkClick r:id="rId4" tooltip="Oxygen"/>
              </a:rPr>
              <a:t>oxygen</a:t>
            </a:r>
            <a:r>
              <a:rPr lang="en-US" smtClean="0"/>
              <a:t> in </a:t>
            </a:r>
            <a:r>
              <a:rPr lang="en-US" smtClean="0">
                <a:hlinkClick r:id="rId5" tooltip="Myoglobin"/>
              </a:rPr>
              <a:t>myoglobin</a:t>
            </a:r>
            <a:r>
              <a:rPr lang="en-US" smtClean="0"/>
              <a:t>, rely on </a:t>
            </a:r>
            <a:r>
              <a:rPr lang="en-US" smtClean="0">
                <a:hlinkClick r:id="rId6" tooltip="Aerobic metabolism"/>
              </a:rPr>
              <a:t>aerobic metabolism</a:t>
            </a:r>
            <a:r>
              <a:rPr lang="en-US" smtClean="0"/>
              <a:t>, have a greater </a:t>
            </a:r>
            <a:r>
              <a:rPr lang="en-US" smtClean="0">
                <a:hlinkClick r:id="rId7" tooltip="Capillary"/>
              </a:rPr>
              <a:t>capillary</a:t>
            </a:r>
            <a:r>
              <a:rPr lang="en-US" smtClean="0"/>
              <a:t> to volume ratio and are associated with </a:t>
            </a:r>
            <a:r>
              <a:rPr lang="en-US" smtClean="0">
                <a:hlinkClick r:id="rId8" tooltip="Endurance"/>
              </a:rPr>
              <a:t>endurance</a:t>
            </a:r>
            <a:r>
              <a:rPr lang="en-US" smtClean="0"/>
              <a:t>; these produce ATP more slowly. </a:t>
            </a:r>
            <a:r>
              <a:rPr lang="en-US" smtClean="0">
                <a:hlinkClick r:id="rId9" tooltip="Marathon (sport)"/>
              </a:rPr>
              <a:t>Marathon runners</a:t>
            </a:r>
            <a:r>
              <a:rPr lang="en-US" smtClean="0"/>
              <a:t> tend to have more red fibers, generally through a combination of genetics and training. </a:t>
            </a:r>
          </a:p>
          <a:p>
            <a:pPr eaLnBrk="1" hangingPunct="1">
              <a:lnSpc>
                <a:spcPct val="90000"/>
              </a:lnSpc>
            </a:pPr>
            <a:r>
              <a:rPr lang="en-US" smtClean="0"/>
              <a:t>White ("fast-twitch") fibers have fewer mitochondria, are capable of more powerful (but shorter) contractions, metabolize ATP more quickly, have a lower capillary to volume ratio, and are more likely to accumulate </a:t>
            </a:r>
            <a:r>
              <a:rPr lang="en-US" smtClean="0">
                <a:hlinkClick r:id="rId10" tooltip="Lactic acid"/>
              </a:rPr>
              <a:t>lactic acid</a:t>
            </a:r>
            <a:r>
              <a:rPr lang="en-US" smtClean="0"/>
              <a:t>. </a:t>
            </a:r>
            <a:r>
              <a:rPr lang="en-US" smtClean="0">
                <a:hlinkClick r:id="rId11" tooltip="Weightlifting"/>
              </a:rPr>
              <a:t>Weightlifters</a:t>
            </a:r>
            <a:r>
              <a:rPr lang="en-US" smtClean="0"/>
              <a:t> and </a:t>
            </a:r>
            <a:r>
              <a:rPr lang="en-US" smtClean="0">
                <a:hlinkClick r:id="rId12" tooltip="Sprinting"/>
              </a:rPr>
              <a:t>sprinters</a:t>
            </a:r>
            <a:r>
              <a:rPr lang="en-US" smtClean="0"/>
              <a:t> tend to have more white fibers. </a:t>
            </a:r>
          </a:p>
          <a:p>
            <a:pPr eaLnBrk="1" hangingPunct="1">
              <a:lnSpc>
                <a:spcPct val="90000"/>
              </a:lnSpc>
            </a:pPr>
            <a:r>
              <a:rPr lang="en-US" smtClean="0"/>
              <a:t>Fast fibers come in three varieties, called type IIa, IIx and IIb. Type IIx fibers in people used to be called, confusingly, type IIB. Type IIb fibers predominate in the fast muscle of small mammals that have to accelerate their limbs very fast against little load. Human type IIx (aka IIB) are our fastest fibers. Type IIa fibers are the slowest of all of them, and have only 36 units of myosin.</a:t>
            </a:r>
          </a:p>
          <a:p>
            <a:pPr eaLnBrk="1" hangingPunct="1">
              <a:lnSpc>
                <a:spcPct val="90000"/>
              </a:lnSpc>
            </a:pPr>
            <a:r>
              <a:rPr lang="en-US" b="1" u="sng" smtClean="0"/>
              <a:t>SOURCE</a:t>
            </a:r>
            <a:r>
              <a:rPr lang="en-US" b="1" smtClean="0"/>
              <a:t>:</a:t>
            </a:r>
            <a:r>
              <a:rPr lang="en-US" smtClean="0"/>
              <a:t> http://images.google.com/imgres?imgurl=http://upload.wikimedia.org/wikipedia/commons/thumb/3/33/Muscle_pathways.svg/400px-Muscle_pathways.svg.png&amp;imgrefurl=http://www.territorioscuola.com/wiki/en.wikipedia.php%3Ftitle%3DSkeletal_muscle&amp;h=198&amp;w=400&amp;sz=29&amp;hl=en&amp;start=15&amp;tbnid=hLESpXzpbRuG5M:&amp;tbnh=61&amp;tbnw=124&amp;prev=</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Depletion of TG was not </a:t>
            </a:r>
            <a:r>
              <a:rPr lang="en-US" sz="1200" kern="1200" baseline="0" dirty="0" err="1" smtClean="0">
                <a:solidFill>
                  <a:schemeClr val="tx1"/>
                </a:solidFill>
                <a:latin typeface="+mn-lt"/>
                <a:ea typeface="+mn-ea"/>
                <a:cs typeface="+mn-cs"/>
              </a:rPr>
              <a:t>diVerent</a:t>
            </a:r>
            <a:r>
              <a:rPr lang="en-US" sz="1200" kern="1200" baseline="0" dirty="0" smtClean="0">
                <a:solidFill>
                  <a:schemeClr val="tx1"/>
                </a:solidFill>
                <a:latin typeface="+mn-lt"/>
                <a:ea typeface="+mn-ea"/>
                <a:cs typeface="+mn-cs"/>
              </a:rPr>
              <a:t> between fiber types in untrained, but tended to be higher (</a:t>
            </a:r>
            <a:r>
              <a:rPr lang="en-US" sz="1200" i="1" kern="1200" baseline="0" dirty="0" smtClean="0">
                <a:solidFill>
                  <a:schemeClr val="tx1"/>
                </a:solidFill>
                <a:latin typeface="+mn-lt"/>
                <a:ea typeface="+mn-ea"/>
                <a:cs typeface="+mn-cs"/>
              </a:rPr>
              <a:t>p = 0.07) in</a:t>
            </a:r>
          </a:p>
          <a:p>
            <a:r>
              <a:rPr lang="en-US" sz="1200" kern="1200" baseline="0" dirty="0" smtClean="0">
                <a:solidFill>
                  <a:schemeClr val="tx1"/>
                </a:solidFill>
                <a:latin typeface="+mn-lt"/>
                <a:ea typeface="+mn-ea"/>
                <a:cs typeface="+mn-cs"/>
              </a:rPr>
              <a:t>type I compared with type II </a:t>
            </a:r>
            <a:r>
              <a:rPr lang="en-US" sz="1200" kern="1200" baseline="0" dirty="0" err="1" smtClean="0">
                <a:solidFill>
                  <a:schemeClr val="tx1"/>
                </a:solidFill>
                <a:latin typeface="+mn-lt"/>
                <a:ea typeface="+mn-ea"/>
                <a:cs typeface="+mn-cs"/>
              </a:rPr>
              <a:t>Wbres</a:t>
            </a:r>
            <a:r>
              <a:rPr lang="en-US" sz="1200" kern="1200" baseline="0" dirty="0" smtClean="0">
                <a:solidFill>
                  <a:schemeClr val="tx1"/>
                </a:solidFill>
                <a:latin typeface="+mn-lt"/>
                <a:ea typeface="+mn-ea"/>
                <a:cs typeface="+mn-cs"/>
              </a:rPr>
              <a:t> in trained muscles. In conclusion, HSL activity is similar in untrained and</a:t>
            </a:r>
          </a:p>
          <a:p>
            <a:r>
              <a:rPr lang="en-US" sz="1200" kern="1200" baseline="0" dirty="0" smtClean="0">
                <a:solidFill>
                  <a:schemeClr val="tx1"/>
                </a:solidFill>
                <a:latin typeface="+mn-lt"/>
                <a:ea typeface="+mn-ea"/>
                <a:cs typeface="+mn-cs"/>
              </a:rPr>
              <a:t>trained skeletal muscles both before and after prolonged exercise (</a:t>
            </a:r>
            <a:r>
              <a:rPr lang="en-US" sz="1200" kern="1200" baseline="0" dirty="0" err="1" smtClean="0">
                <a:solidFill>
                  <a:schemeClr val="tx1"/>
                </a:solidFill>
                <a:latin typeface="+mn-lt"/>
                <a:ea typeface="+mn-ea"/>
                <a:cs typeface="+mn-cs"/>
              </a:rPr>
              <a:t>Helge</a:t>
            </a:r>
            <a:r>
              <a:rPr lang="en-US" sz="1200" kern="1200" baseline="0" dirty="0" smtClean="0">
                <a:solidFill>
                  <a:schemeClr val="tx1"/>
                </a:solidFill>
                <a:latin typeface="+mn-lt"/>
                <a:ea typeface="+mn-ea"/>
                <a:cs typeface="+mn-cs"/>
              </a:rPr>
              <a:t> et.al.)</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DAE9CB3-DA1A-4ED4-8287-16582AC05994}" type="slidenum">
              <a:rPr lang="en-US" smtClean="0"/>
              <a:pPr/>
              <a:t>97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FIBER:Figure</a:t>
            </a:r>
            <a:r>
              <a:rPr lang="en-US" dirty="0" smtClean="0"/>
              <a:t> (A) H and E, (B) NADH, and (C) </a:t>
            </a:r>
            <a:r>
              <a:rPr lang="en-US" dirty="0" err="1" smtClean="0"/>
              <a:t>ATPase</a:t>
            </a:r>
            <a:r>
              <a:rPr lang="en-US" dirty="0" smtClean="0"/>
              <a:t> (pH 9.4) </a:t>
            </a:r>
            <a:r>
              <a:rPr lang="en-US" dirty="0" err="1" smtClean="0"/>
              <a:t>histochemical</a:t>
            </a:r>
            <a:r>
              <a:rPr lang="en-US" dirty="0" smtClean="0"/>
              <a:t> stains of a biopsy taken from the </a:t>
            </a:r>
            <a:r>
              <a:rPr lang="en-US" dirty="0" err="1" smtClean="0"/>
              <a:t>vastus</a:t>
            </a:r>
            <a:r>
              <a:rPr lang="en-US" dirty="0" smtClean="0"/>
              <a:t> </a:t>
            </a:r>
            <a:r>
              <a:rPr lang="en-US" dirty="0" err="1" smtClean="0"/>
              <a:t>lateralis</a:t>
            </a:r>
            <a:r>
              <a:rPr lang="en-US" dirty="0" smtClean="0"/>
              <a:t> of a six-month-old female with CFTD caused by a heterozygous </a:t>
            </a:r>
            <a:r>
              <a:rPr lang="en-US" i="1" dirty="0" smtClean="0"/>
              <a:t>TPM3</a:t>
            </a:r>
            <a:r>
              <a:rPr lang="en-US" dirty="0" smtClean="0"/>
              <a:t> </a:t>
            </a:r>
            <a:r>
              <a:rPr lang="en-US" dirty="0" smtClean="0">
                <a:hlinkClick r:id="rId3" action="ppaction://hlinkfile"/>
              </a:rPr>
              <a:t>mutation</a:t>
            </a:r>
            <a:r>
              <a:rPr lang="en-US" dirty="0" smtClean="0"/>
              <a:t>. The type 1 fibers [dark staining on (B) NADH; light staining on (C) </a:t>
            </a:r>
            <a:r>
              <a:rPr lang="en-US" dirty="0" err="1" smtClean="0"/>
              <a:t>ATPase</a:t>
            </a:r>
            <a:r>
              <a:rPr lang="en-US" dirty="0" smtClean="0"/>
              <a:t>] are smaller than the type 2 fibers [inversely stained]. Type 1 and type 2 fibers are similar in size in healthy individuals. Bar equals 100 </a:t>
            </a:r>
            <a:r>
              <a:rPr lang="en-US" dirty="0" err="1" smtClean="0"/>
              <a:t>μm</a:t>
            </a:r>
            <a:r>
              <a:rPr lang="en-US" dirty="0" smtClean="0"/>
              <a:t>.</a:t>
            </a:r>
          </a:p>
          <a:p>
            <a:endParaRPr lang="en-US" dirty="0" smtClean="0"/>
          </a:p>
          <a:p>
            <a:r>
              <a:rPr lang="en-US" dirty="0" smtClean="0"/>
              <a:t>Type 1 fibers that are at least 12% smaller than the mean diameter of type 2A and/or type 2B fibers in the absence of other significant pathologic findings (e.g., many </a:t>
            </a:r>
            <a:r>
              <a:rPr lang="en-US" dirty="0" err="1" smtClean="0"/>
              <a:t>nemaline</a:t>
            </a:r>
            <a:r>
              <a:rPr lang="en-US" dirty="0" smtClean="0"/>
              <a:t> bodies, cores, or central nuclei; see </a:t>
            </a:r>
            <a:r>
              <a:rPr lang="en-US" dirty="0" smtClean="0">
                <a:hlinkClick r:id="rId4" action="ppaction://hlinkfile"/>
              </a:rPr>
              <a:t>Figure 1</a:t>
            </a:r>
            <a:r>
              <a:rPr lang="en-US" dirty="0" smtClean="0"/>
              <a:t>). In cases with type 2 fiber hypertrophy, type 1 fibers may have a normal diameter for age. </a:t>
            </a:r>
          </a:p>
          <a:p>
            <a:r>
              <a:rPr lang="en-US" dirty="0" smtClean="0"/>
              <a:t>Additional findings that may also be present:</a:t>
            </a:r>
          </a:p>
          <a:p>
            <a:pPr lvl="1"/>
            <a:r>
              <a:rPr lang="en-US" dirty="0" smtClean="0"/>
              <a:t>Type 1 fiber numerical predominance (</a:t>
            </a:r>
            <a:r>
              <a:rPr lang="en-US" dirty="0" smtClean="0">
                <a:hlinkClick r:id="rId4" action="ppaction://hlinkfile"/>
              </a:rPr>
              <a:t>Figure 1</a:t>
            </a:r>
            <a:r>
              <a:rPr lang="en-US" dirty="0" smtClean="0"/>
              <a:t>), not to be confused with fiber-type grouping </a:t>
            </a:r>
          </a:p>
          <a:p>
            <a:pPr lvl="1"/>
            <a:r>
              <a:rPr lang="en-US" dirty="0" smtClean="0"/>
              <a:t>Decreased presence of 2B/2X fibers</a:t>
            </a:r>
          </a:p>
          <a:p>
            <a:pPr lvl="1"/>
            <a:r>
              <a:rPr lang="en-US" dirty="0" smtClean="0"/>
              <a:t>One type of type 2 fibers (2A or 2B/2X) possibly larger than the other(s)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DAE9CB3-DA1A-4ED4-8287-16582AC05994}" type="slidenum">
              <a:rPr lang="en-US" smtClean="0"/>
              <a:pPr/>
              <a:t>98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Low Heart Center, Department of Cardiology, Hartford Hospital, Connecticut, USA. bparker03@harthosp.org</a:t>
            </a:r>
          </a:p>
          <a:p>
            <a:r>
              <a:rPr lang="en-US" b="1" dirty="0" smtClean="0"/>
              <a:t>Abstract</a:t>
            </a:r>
          </a:p>
          <a:p>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11</a:t>
            </a:fld>
            <a:endParaRPr lang="en-US"/>
          </a:p>
        </p:txBody>
      </p:sp>
    </p:spTree>
    <p:extLst>
      <p:ext uri="{BB962C8B-B14F-4D97-AF65-F5344CB8AC3E}">
        <p14:creationId xmlns:p14="http://schemas.microsoft.com/office/powerpoint/2010/main" val="1838146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a:t>
            </a:r>
            <a:r>
              <a:rPr lang="en-US" b="1" dirty="0" smtClean="0">
                <a:effectLst/>
              </a:rPr>
              <a:t>sarcolemma</a:t>
            </a:r>
            <a:r>
              <a:rPr lang="en-US" dirty="0" smtClean="0">
                <a:effectLst/>
              </a:rPr>
              <a:t> is the </a:t>
            </a:r>
            <a:r>
              <a:rPr lang="en-US" dirty="0" smtClean="0">
                <a:effectLst/>
                <a:hlinkClick r:id="rId3" action="ppaction://hlinkfile" tooltip="Cell membrane"/>
              </a:rPr>
              <a:t>cell membrane</a:t>
            </a:r>
            <a:r>
              <a:rPr lang="en-US" dirty="0" smtClean="0">
                <a:effectLst/>
              </a:rPr>
              <a:t> of a muscle cell (skeletal, cardiac, and smooth muscle).</a:t>
            </a:r>
            <a:r>
              <a:rPr lang="en-US" baseline="30000" dirty="0" smtClean="0">
                <a:effectLst/>
                <a:hlinkClick r:id="rId4" action="ppaction://hlinkfile"/>
              </a:rPr>
              <a:t>[1]</a:t>
            </a:r>
            <a:r>
              <a:rPr lang="en-US" dirty="0" smtClean="0">
                <a:effectLst/>
              </a:rPr>
              <a:t> It consists of a true cell membrane, called the </a:t>
            </a:r>
            <a:r>
              <a:rPr lang="en-US" dirty="0" smtClean="0">
                <a:effectLst/>
                <a:hlinkClick r:id="rId5" action="ppaction://hlinkfile" tooltip="Plasma membrane"/>
              </a:rPr>
              <a:t>plasma membrane</a:t>
            </a:r>
            <a:r>
              <a:rPr lang="en-US" dirty="0" smtClean="0">
                <a:effectLst/>
              </a:rPr>
              <a:t>, and an outer coat made up of a thin layer of polysaccharide material that contains numerous thin collagen fibrils. At each end of the muscle fiber, this surface layer of the sarcolemma fuses with a tendon fiber, and the tendon fibers in turn collect into bundles to form the muscle tendons that then insert into bones. The membrane is configured to receive and conduct stimuli.</a:t>
            </a:r>
          </a:p>
          <a:p>
            <a:r>
              <a:rPr lang="en-US" dirty="0" smtClean="0">
                <a:effectLst/>
              </a:rPr>
              <a:t>Alterations in the sarcolemma membrane stability and repair system can lead to </a:t>
            </a:r>
            <a:r>
              <a:rPr lang="en-US" dirty="0" smtClean="0">
                <a:effectLst/>
                <a:hlinkClick r:id="rId6" action="ppaction://hlinkfile" tooltip="Muscular dystrophy"/>
              </a:rPr>
              <a:t>muscular dystrophy</a:t>
            </a:r>
            <a:r>
              <a:rPr lang="en-US" dirty="0" smtClean="0">
                <a:effectLst/>
              </a:rPr>
              <a:t>. The mechanism of one type of muscular dystrophy, for example, is lack of functional </a:t>
            </a:r>
            <a:r>
              <a:rPr lang="en-US" dirty="0" err="1" smtClean="0">
                <a:effectLst/>
                <a:hlinkClick r:id="rId7" action="ppaction://hlinkfile" tooltip="Dystrophin"/>
              </a:rPr>
              <a:t>dystrophin</a:t>
            </a:r>
            <a:r>
              <a:rPr lang="en-US" dirty="0" smtClean="0">
                <a:effectLst/>
              </a:rPr>
              <a:t>. This means that the sarcolemma is not attached to the </a:t>
            </a:r>
            <a:r>
              <a:rPr lang="en-US" dirty="0" smtClean="0">
                <a:effectLst/>
                <a:hlinkClick r:id="rId8" action="ppaction://hlinkfile" tooltip="Cytoskeleton"/>
              </a:rPr>
              <a:t>cytoskeleton</a:t>
            </a:r>
            <a:r>
              <a:rPr lang="en-US" dirty="0" smtClean="0">
                <a:effectLst/>
              </a:rPr>
              <a:t>. Therefore during muscle contraction, the sarcolemma is not synchronized with the interior of the cell. The looseness of the sarcolemma permits membrane </a:t>
            </a:r>
            <a:r>
              <a:rPr lang="en-US" dirty="0" smtClean="0">
                <a:effectLst/>
                <a:hlinkClick r:id="rId9" action="ppaction://hlinkfile" tooltip="Calcium channel"/>
              </a:rPr>
              <a:t>calcium channels</a:t>
            </a:r>
            <a:r>
              <a:rPr lang="en-US" dirty="0" smtClean="0">
                <a:effectLst/>
              </a:rPr>
              <a:t> to open. The rise in internal </a:t>
            </a:r>
            <a:r>
              <a:rPr lang="en-US" dirty="0" smtClean="0">
                <a:effectLst/>
                <a:hlinkClick r:id="rId10" action="ppaction://hlinkfile" tooltip="Calcium ion"/>
              </a:rPr>
              <a:t>calcium ions</a:t>
            </a:r>
            <a:r>
              <a:rPr lang="en-US" dirty="0" smtClean="0">
                <a:effectLst/>
              </a:rPr>
              <a:t> causes activation of the </a:t>
            </a:r>
            <a:r>
              <a:rPr lang="en-US" dirty="0" err="1" smtClean="0">
                <a:effectLst/>
                <a:hlinkClick r:id="rId11" action="ppaction://hlinkfile" tooltip="Calpain"/>
              </a:rPr>
              <a:t>proteolytic</a:t>
            </a:r>
            <a:r>
              <a:rPr lang="en-US" dirty="0" smtClean="0">
                <a:effectLst/>
                <a:hlinkClick r:id="rId11" action="ppaction://hlinkfile" tooltip="Calpain"/>
              </a:rPr>
              <a:t> enzyme </a:t>
            </a:r>
            <a:r>
              <a:rPr lang="en-US" dirty="0" err="1" smtClean="0">
                <a:effectLst/>
                <a:hlinkClick r:id="rId11" action="ppaction://hlinkfile" tooltip="Calpain"/>
              </a:rPr>
              <a:t>calpain</a:t>
            </a:r>
            <a:r>
              <a:rPr lang="en-US" smtClean="0">
                <a:effectLst/>
              </a:rPr>
              <a:t>, which digests proteins including contractile proteins, rendering the muscle much weaker.</a:t>
            </a:r>
          </a:p>
          <a:p>
            <a:endParaRPr lang="en-US"/>
          </a:p>
        </p:txBody>
      </p:sp>
      <p:sp>
        <p:nvSpPr>
          <p:cNvPr id="4" name="Slide Number Placeholder 3"/>
          <p:cNvSpPr>
            <a:spLocks noGrp="1"/>
          </p:cNvSpPr>
          <p:nvPr>
            <p:ph type="sldNum" sz="quarter" idx="10"/>
          </p:nvPr>
        </p:nvSpPr>
        <p:spPr/>
        <p:txBody>
          <a:bodyPr/>
          <a:lstStyle/>
          <a:p>
            <a:pPr>
              <a:defRPr/>
            </a:pPr>
            <a:fld id="{57B1D824-1BFE-40C5-BCD2-4E84AE30AB29}" type="slidenum">
              <a:rPr lang="en-US" smtClean="0"/>
              <a:pPr>
                <a:defRPr/>
              </a:pPr>
              <a:t>100</a:t>
            </a:fld>
            <a:endParaRPr lang="en-US"/>
          </a:p>
        </p:txBody>
      </p:sp>
    </p:spTree>
    <p:extLst>
      <p:ext uri="{BB962C8B-B14F-4D97-AF65-F5344CB8AC3E}">
        <p14:creationId xmlns:p14="http://schemas.microsoft.com/office/powerpoint/2010/main" val="659054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918B0C27-3FCA-4496-9465-96D64C53C623}" type="slidenum">
              <a:rPr lang="en-US"/>
              <a:pPr/>
              <a:t>101</a:t>
            </a:fld>
            <a:endParaRPr lang="en-US"/>
          </a:p>
        </p:txBody>
      </p:sp>
      <p:sp>
        <p:nvSpPr>
          <p:cNvPr id="604163" name="Rectangle 2"/>
          <p:cNvSpPr>
            <a:spLocks noGrp="1" noRot="1" noChangeAspect="1" noChangeArrowheads="1" noTextEdit="1"/>
          </p:cNvSpPr>
          <p:nvPr>
            <p:ph type="sldImg"/>
          </p:nvPr>
        </p:nvSpPr>
        <p:spPr>
          <a:xfrm>
            <a:off x="1144588" y="685800"/>
            <a:ext cx="4572000" cy="3429000"/>
          </a:xfrm>
          <a:ln/>
        </p:spPr>
      </p:sp>
      <p:sp>
        <p:nvSpPr>
          <p:cNvPr id="604164" name="Rectangle 3"/>
          <p:cNvSpPr>
            <a:spLocks noGrp="1" noChangeArrowheads="1"/>
          </p:cNvSpPr>
          <p:nvPr>
            <p:ph type="body" idx="1"/>
          </p:nvPr>
        </p:nvSpPr>
        <p:spPr>
          <a:xfrm>
            <a:off x="-457200" y="4038600"/>
            <a:ext cx="7315200" cy="4289425"/>
          </a:xfrm>
          <a:noFill/>
          <a:ln/>
        </p:spPr>
        <p:txBody>
          <a:bodyPr lIns="88148" tIns="44074" rIns="88148" bIns="44074"/>
          <a:lstStyle/>
          <a:p>
            <a:r>
              <a:rPr lang="en-US" sz="1800" b="1" smtClean="0"/>
              <a:t>	</a:t>
            </a:r>
            <a:r>
              <a:rPr lang="en-US" sz="1600" b="1" smtClean="0"/>
              <a:t>The ACC/AHA/NHLBI consensus statement—as well as numerous                 	other sources—have identified certain patient and pharmaceutical               	factors that have been shown to increase the propensity of patients                	on statin therapy to develop myopathy</a:t>
            </a:r>
            <a:r>
              <a:rPr lang="en-US" sz="1800" b="1" smtClean="0"/>
              <a:t>.</a:t>
            </a:r>
          </a:p>
          <a:p>
            <a:pPr lvl="1"/>
            <a:r>
              <a:rPr lang="en-US" sz="1600" smtClean="0"/>
              <a:t>Several modifiable and nonmodifiable factors may increase the risk of myopathy with statin therapy. Patients on statins who are older (especially those who are </a:t>
            </a:r>
            <a:r>
              <a:rPr lang="en-US" sz="1600" smtClean="0">
                <a:sym typeface="Symbol" pitchFamily="18" charset="2"/>
              </a:rPr>
              <a:t></a:t>
            </a:r>
            <a:r>
              <a:rPr lang="en-US" sz="1600" smtClean="0"/>
              <a:t>65 years), who have hypothyroidism or renal insufficiency, or who are taking drugs that can potentially interact with the statin, such as those metabolized by CYP pathways (particularly the CYP450 3A4 pathway), have an elevated risk of myopathy</a:t>
            </a:r>
            <a:r>
              <a:rPr lang="en-US" sz="1600" baseline="30000" smtClean="0"/>
              <a:t>1-3</a:t>
            </a:r>
            <a:r>
              <a:rPr lang="en-US" sz="1600" smtClean="0"/>
              <a:t>  </a:t>
            </a:r>
          </a:p>
          <a:p>
            <a:pPr lvl="1"/>
            <a:r>
              <a:rPr lang="en-US" sz="1600" smtClean="0"/>
              <a:t>Because concomitant treatment with fibrates may increase the risk of statin-related myopathy, the benefit of further improvements in lipid levels using these agents in combination should be carefully weighed against the potential risks associated with these combinations. However, the use of moderate statin doses with fibrates appears to have a relatively low incidence of myopathy</a:t>
            </a:r>
          </a:p>
          <a:p>
            <a:pPr lvl="1"/>
            <a:r>
              <a:rPr lang="en-US" sz="1600" smtClean="0"/>
              <a:t>If a patient experiences diffuse myalgia, muscle tenderness, or weakness, CK concentrations should be measured. Statins should be discontinued in patients with symptoms and CK levels more than 10 </a:t>
            </a:r>
            <a:r>
              <a:rPr lang="en-US" sz="1600" smtClean="0">
                <a:sym typeface="Symbol" pitchFamily="18" charset="2"/>
              </a:rPr>
              <a:t></a:t>
            </a:r>
            <a:r>
              <a:rPr lang="en-US" sz="1600" smtClean="0"/>
              <a:t> ULN. Patients who have symptoms without CK elevations or with moderate CK elevations should be monitored</a:t>
            </a:r>
            <a:r>
              <a:rPr lang="en-US" sz="900" smtClean="0"/>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C1F40F6A-A7D1-4374-9136-D42502651D32}" type="slidenum">
              <a:rPr lang="en-US"/>
              <a:pPr/>
              <a:t>102</a:t>
            </a:fld>
            <a:endParaRPr lang="en-US"/>
          </a:p>
        </p:txBody>
      </p:sp>
      <p:sp>
        <p:nvSpPr>
          <p:cNvPr id="605187" name="Rectangle 2"/>
          <p:cNvSpPr>
            <a:spLocks noGrp="1" noRot="1" noChangeAspect="1" noChangeArrowheads="1" noTextEdit="1"/>
          </p:cNvSpPr>
          <p:nvPr>
            <p:ph type="sldImg"/>
          </p:nvPr>
        </p:nvSpPr>
        <p:spPr>
          <a:ln/>
        </p:spPr>
      </p:sp>
      <p:sp>
        <p:nvSpPr>
          <p:cNvPr id="605188"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0B9FE846-17A9-4BA7-B6A8-D09CF3B8EAB8}" type="slidenum">
              <a:rPr lang="en-US"/>
              <a:pPr/>
              <a:t>103</a:t>
            </a:fld>
            <a:endParaRPr lang="en-US"/>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386ACF7B-2679-49B9-97DC-08078306AFD3}" type="slidenum">
              <a:rPr lang="en-US" sz="1200" b="0" smtClean="0">
                <a:latin typeface="Times New Roman" pitchFamily="18" charset="0"/>
              </a:rPr>
              <a:pPr eaLnBrk="1" hangingPunct="1"/>
              <a:t>104</a:t>
            </a:fld>
            <a:endParaRPr lang="en-US" sz="1200" b="0" smtClean="0">
              <a:latin typeface="Times New Roman"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4505F59C-A0BD-4F6F-802D-5652C5D143DF}" type="slidenum">
              <a:rPr lang="en-US" sz="1200" b="0" smtClean="0">
                <a:latin typeface="Times New Roman" pitchFamily="18" charset="0"/>
              </a:rPr>
              <a:pPr eaLnBrk="1" hangingPunct="1"/>
              <a:t>105</a:t>
            </a:fld>
            <a:endParaRPr lang="en-US" sz="1200" b="0" smtClean="0">
              <a:latin typeface="Times New Roman"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B8CD58B0-73A0-45CE-8DFA-F8BA9A234D41}" type="slidenum">
              <a:rPr lang="en-US" sz="1200" b="0" smtClean="0">
                <a:latin typeface="Times New Roman" pitchFamily="18" charset="0"/>
              </a:rPr>
              <a:pPr eaLnBrk="1" hangingPunct="1"/>
              <a:t>106</a:t>
            </a:fld>
            <a:endParaRPr lang="en-US" sz="1200" b="0" smtClean="0">
              <a:latin typeface="Times New Roman"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64572886-0788-4165-ACB4-0F62C4B227ED}" type="slidenum">
              <a:rPr lang="en-US" sz="1200" b="0" smtClean="0">
                <a:latin typeface="Times New Roman" pitchFamily="18" charset="0"/>
              </a:rPr>
              <a:pPr eaLnBrk="1" hangingPunct="1"/>
              <a:t>107</a:t>
            </a:fld>
            <a:endParaRPr lang="en-US" sz="1200" b="0" smtClean="0">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8C93BCF7-E415-4E2B-95C8-DA06283FA8B8}" type="slidenum">
              <a:rPr lang="en-US" sz="1200" b="0" smtClean="0">
                <a:latin typeface="Times New Roman" pitchFamily="18" charset="0"/>
              </a:rPr>
              <a:pPr eaLnBrk="1" hangingPunct="1"/>
              <a:t>108</a:t>
            </a:fld>
            <a:endParaRPr lang="en-US" sz="1200" b="0" smtClean="0">
              <a:latin typeface="Times New Roman"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7FCB3D55-C284-4272-B422-812A2408289C}" type="slidenum">
              <a:rPr lang="en-US" sz="1200" b="0" smtClean="0">
                <a:latin typeface="Times New Roman" pitchFamily="18" charset="0"/>
              </a:rPr>
              <a:pPr eaLnBrk="1" hangingPunct="1"/>
              <a:t>109</a:t>
            </a:fld>
            <a:endParaRPr lang="en-US" sz="1200" b="0" smtClean="0">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Downhill exercise</a:t>
            </a:r>
          </a:p>
          <a:p>
            <a:r>
              <a:rPr lang="en-US" sz="1200" b="0" i="0" u="none" strike="noStrike" kern="1200" baseline="0" dirty="0" smtClean="0">
                <a:solidFill>
                  <a:schemeClr val="tx1"/>
                </a:solidFill>
                <a:latin typeface="+mn-lt"/>
                <a:ea typeface="+mn-ea"/>
                <a:cs typeface="+mn-cs"/>
              </a:rPr>
              <a:t>A single bout of eccentric exercise is known to protect the muscle from subsequent exercise-induced injury [3]. Consequently,</a:t>
            </a:r>
          </a:p>
          <a:p>
            <a:r>
              <a:rPr lang="en-US" sz="1200" b="0" i="0" u="none" strike="noStrike" kern="1200" baseline="0" dirty="0" smtClean="0">
                <a:solidFill>
                  <a:schemeClr val="tx1"/>
                </a:solidFill>
                <a:latin typeface="+mn-lt"/>
                <a:ea typeface="+mn-ea"/>
                <a:cs typeface="+mn-cs"/>
              </a:rPr>
              <a:t>subjects were not exercised before starting the statin and were used as their own controls. Five weeks after</a:t>
            </a:r>
          </a:p>
          <a:p>
            <a:r>
              <a:rPr lang="en-US" sz="1200" b="0" i="0" u="none" strike="noStrike" kern="1200" baseline="0" dirty="0" smtClean="0">
                <a:solidFill>
                  <a:schemeClr val="tx1"/>
                </a:solidFill>
                <a:latin typeface="+mn-lt"/>
                <a:ea typeface="+mn-ea"/>
                <a:cs typeface="+mn-cs"/>
              </a:rPr>
              <a:t>randomization, subjects performed a maximal treadmill test using the Bruce protocol to test for exercise-induced cardiac</a:t>
            </a:r>
          </a:p>
          <a:p>
            <a:r>
              <a:rPr lang="en-US" sz="1200" b="0" i="0" u="none" strike="noStrike" kern="1200" baseline="0" dirty="0" smtClean="0">
                <a:solidFill>
                  <a:schemeClr val="tx1"/>
                </a:solidFill>
                <a:latin typeface="+mn-lt"/>
                <a:ea typeface="+mn-ea"/>
                <a:cs typeface="+mn-cs"/>
              </a:rPr>
              <a:t>ischemia and to determine maximal heart rate. Subjects then rested for 30 min before performing the downhill walking</a:t>
            </a:r>
          </a:p>
          <a:p>
            <a:r>
              <a:rPr lang="en-US" sz="1200" b="0" i="0" u="none" strike="noStrike" kern="1200" baseline="0" dirty="0" smtClean="0">
                <a:solidFill>
                  <a:schemeClr val="tx1"/>
                </a:solidFill>
                <a:latin typeface="+mn-lt"/>
                <a:ea typeface="+mn-ea"/>
                <a:cs typeface="+mn-cs"/>
              </a:rPr>
              <a:t>protocol. Subjects walked downhill (</a:t>
            </a:r>
            <a:r>
              <a:rPr lang="en-US" sz="1200" b="1" i="0" u="none" strike="noStrike" kern="1200" baseline="0" dirty="0" smtClean="0">
                <a:solidFill>
                  <a:schemeClr val="tx1"/>
                </a:solidFill>
                <a:latin typeface="+mn-lt"/>
                <a:ea typeface="+mn-ea"/>
                <a:cs typeface="+mn-cs"/>
              </a:rPr>
              <a:t>−15% grade</a:t>
            </a:r>
            <a:r>
              <a:rPr lang="en-US" sz="1200" b="0" i="0" u="none" strike="noStrike" kern="1200" baseline="0" dirty="0" smtClean="0">
                <a:solidFill>
                  <a:schemeClr val="tx1"/>
                </a:solidFill>
                <a:latin typeface="+mn-lt"/>
                <a:ea typeface="+mn-ea"/>
                <a:cs typeface="+mn-cs"/>
              </a:rPr>
              <a:t>) on a motor-driven treadmill at a speed that elicited 65% (±5%)</a:t>
            </a:r>
          </a:p>
          <a:p>
            <a:r>
              <a:rPr lang="en-US" sz="1200" b="0" i="0" u="none" strike="noStrike" kern="1200" baseline="0" dirty="0" smtClean="0">
                <a:solidFill>
                  <a:schemeClr val="tx1"/>
                </a:solidFill>
                <a:latin typeface="+mn-lt"/>
                <a:ea typeface="+mn-ea"/>
                <a:cs typeface="+mn-cs"/>
              </a:rPr>
              <a:t>of their predetermined maximum heart rate. Subjects walked for 3 bouts of 15 min with 5 min of rest between each bout.</a:t>
            </a:r>
          </a:p>
          <a:p>
            <a:r>
              <a:rPr lang="en-US" sz="1200" b="0" i="0" u="none" strike="noStrike" kern="1200" baseline="0" dirty="0" smtClean="0">
                <a:solidFill>
                  <a:schemeClr val="tx1"/>
                </a:solidFill>
                <a:latin typeface="+mn-lt"/>
                <a:ea typeface="+mn-ea"/>
                <a:cs typeface="+mn-cs"/>
              </a:rPr>
              <a:t>A fasting blood sample was obtained on the morning of the exercise to determine post-treatment lipids, CK, </a:t>
            </a:r>
            <a:r>
              <a:rPr lang="en-US" sz="1200" b="0" i="0" u="none" strike="noStrike" kern="1200" baseline="0" dirty="0" err="1" smtClean="0">
                <a:solidFill>
                  <a:schemeClr val="tx1"/>
                </a:solidFill>
                <a:latin typeface="+mn-lt"/>
                <a:ea typeface="+mn-ea"/>
                <a:cs typeface="+mn-cs"/>
              </a:rPr>
              <a:t>CKmyocardial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band (CK-MB), and ALT levels. Plasma for CK and CK-MB were obtained 24, 48, 72 and 96 h following</a:t>
            </a:r>
          </a:p>
          <a:p>
            <a:r>
              <a:rPr lang="en-US" sz="1200" b="0" i="0" u="none" strike="noStrike" kern="1200" baseline="0" dirty="0" smtClean="0">
                <a:solidFill>
                  <a:schemeClr val="tx1"/>
                </a:solidFill>
                <a:latin typeface="+mn-lt"/>
                <a:ea typeface="+mn-ea"/>
                <a:cs typeface="+mn-cs"/>
              </a:rPr>
              <a:t>exercise.</a:t>
            </a:r>
          </a:p>
          <a:p>
            <a:r>
              <a:rPr lang="en-US" sz="1200" b="1" i="0" u="none" strike="noStrike" kern="1200" baseline="0" dirty="0" smtClean="0">
                <a:solidFill>
                  <a:schemeClr val="tx1"/>
                </a:solidFill>
                <a:latin typeface="+mn-lt"/>
                <a:ea typeface="+mn-ea"/>
                <a:cs typeface="+mn-cs"/>
              </a:rPr>
              <a:t>3. Laboratory analysis</a:t>
            </a:r>
          </a:p>
          <a:p>
            <a:r>
              <a:rPr lang="en-US" sz="1200" b="0" i="0" u="none" strike="noStrike" kern="1200" baseline="0" dirty="0" smtClean="0">
                <a:solidFill>
                  <a:schemeClr val="tx1"/>
                </a:solidFill>
                <a:latin typeface="+mn-lt"/>
                <a:ea typeface="+mn-ea"/>
                <a:cs typeface="+mn-cs"/>
              </a:rPr>
              <a:t>Blood was obtained via venipuncture from a prominent</a:t>
            </a:r>
          </a:p>
          <a:p>
            <a:r>
              <a:rPr lang="en-US" sz="1200" b="0" i="0" u="none" strike="noStrike" kern="1200" baseline="0" dirty="0" smtClean="0">
                <a:solidFill>
                  <a:schemeClr val="tx1"/>
                </a:solidFill>
                <a:latin typeface="+mn-lt"/>
                <a:ea typeface="+mn-ea"/>
                <a:cs typeface="+mn-cs"/>
              </a:rPr>
              <a:t>forearm vein and collected into a 3 ml sterile or heparinized</a:t>
            </a:r>
          </a:p>
          <a:p>
            <a:r>
              <a:rPr lang="en-US" sz="1200" b="0" i="0" u="none" strike="noStrike" kern="1200" baseline="0" dirty="0" err="1" smtClean="0">
                <a:solidFill>
                  <a:schemeClr val="tx1"/>
                </a:solidFill>
                <a:latin typeface="+mn-lt"/>
                <a:ea typeface="+mn-ea"/>
                <a:cs typeface="+mn-cs"/>
              </a:rPr>
              <a:t>vacutainer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BDVacutainer</a:t>
            </a:r>
            <a:r>
              <a:rPr lang="en-US" sz="1200" b="0" i="0" u="none" strike="noStrike" kern="1200" baseline="0" dirty="0" smtClean="0">
                <a:solidFill>
                  <a:schemeClr val="tx1"/>
                </a:solidFill>
                <a:latin typeface="+mn-lt"/>
                <a:ea typeface="+mn-ea"/>
                <a:cs typeface="+mn-cs"/>
              </a:rPr>
              <a:t>, Franklin Lakes, NJ). Blood lipids,</a:t>
            </a:r>
          </a:p>
          <a:p>
            <a:r>
              <a:rPr lang="en-US" sz="1200" b="0" i="0" u="none" strike="noStrike" kern="1200" baseline="0" dirty="0" smtClean="0">
                <a:solidFill>
                  <a:schemeClr val="tx1"/>
                </a:solidFill>
                <a:latin typeface="+mn-lt"/>
                <a:ea typeface="+mn-ea"/>
                <a:cs typeface="+mn-cs"/>
              </a:rPr>
              <a:t>CK and CK-MB analyses were performed at the Hartford</a:t>
            </a:r>
          </a:p>
          <a:p>
            <a:r>
              <a:rPr lang="en-US" sz="1200" b="0" i="0" u="none" strike="noStrike" kern="1200" baseline="0" dirty="0" smtClean="0">
                <a:solidFill>
                  <a:schemeClr val="tx1"/>
                </a:solidFill>
                <a:latin typeface="+mn-lt"/>
                <a:ea typeface="+mn-ea"/>
                <a:cs typeface="+mn-cs"/>
              </a:rPr>
              <a:t>Hospital Clinical Laboratory. Samples obtained at the University</a:t>
            </a:r>
          </a:p>
          <a:p>
            <a:r>
              <a:rPr lang="en-US" sz="1200" b="0" i="0" u="none" strike="noStrike" kern="1200" baseline="0" dirty="0" smtClean="0">
                <a:solidFill>
                  <a:schemeClr val="tx1"/>
                </a:solidFill>
                <a:latin typeface="+mn-lt"/>
                <a:ea typeface="+mn-ea"/>
                <a:cs typeface="+mn-cs"/>
              </a:rPr>
              <a:t>of Massachusetts were shipped on dry ice to the central</a:t>
            </a:r>
          </a:p>
          <a:p>
            <a:r>
              <a:rPr lang="en-US" sz="1200" b="0" i="0" u="none" strike="noStrike" kern="1200" baseline="0" dirty="0" smtClean="0">
                <a:solidFill>
                  <a:schemeClr val="tx1"/>
                </a:solidFill>
                <a:latin typeface="+mn-lt"/>
                <a:ea typeface="+mn-ea"/>
                <a:cs typeface="+mn-cs"/>
              </a:rPr>
              <a:t>laboratory for analysis.</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Subjects and study design</a:t>
            </a:r>
          </a:p>
          <a:p>
            <a:r>
              <a:rPr lang="en-US" sz="1200" b="0" i="0" u="none" strike="noStrike" kern="1200" baseline="0" dirty="0" smtClean="0">
                <a:solidFill>
                  <a:schemeClr val="tx1"/>
                </a:solidFill>
                <a:latin typeface="+mn-lt"/>
                <a:ea typeface="+mn-ea"/>
                <a:cs typeface="+mn-cs"/>
              </a:rPr>
              <a:t>Participants were men who exercised less than once per</a:t>
            </a:r>
          </a:p>
          <a:p>
            <a:r>
              <a:rPr lang="en-US" sz="1200" b="0" i="0" u="none" strike="noStrike" kern="1200" baseline="0" dirty="0" smtClean="0">
                <a:solidFill>
                  <a:schemeClr val="tx1"/>
                </a:solidFill>
                <a:latin typeface="+mn-lt"/>
                <a:ea typeface="+mn-ea"/>
                <a:cs typeface="+mn-cs"/>
              </a:rPr>
              <a:t>week during the preceding 6 months, consumed on average</a:t>
            </a:r>
          </a:p>
          <a:p>
            <a:r>
              <a:rPr lang="en-US" sz="1200" b="0" i="0" u="none" strike="noStrike" kern="1200" baseline="0" dirty="0" smtClean="0">
                <a:solidFill>
                  <a:schemeClr val="tx1"/>
                </a:solidFill>
                <a:latin typeface="+mn-lt"/>
                <a:ea typeface="+mn-ea"/>
                <a:cs typeface="+mn-cs"/>
              </a:rPr>
              <a:t>fewer than two alcoholic beverages per day, and were</a:t>
            </a:r>
          </a:p>
          <a:p>
            <a:r>
              <a:rPr lang="en-US" sz="1200" b="0" i="0" u="none" strike="noStrike" kern="1200" baseline="0" dirty="0" smtClean="0">
                <a:solidFill>
                  <a:schemeClr val="tx1"/>
                </a:solidFill>
                <a:latin typeface="+mn-lt"/>
                <a:ea typeface="+mn-ea"/>
                <a:cs typeface="+mn-cs"/>
              </a:rPr>
              <a:t>free of any chronic medical conditions requiring medication. </a:t>
            </a:r>
            <a:r>
              <a:rPr lang="en-US" sz="1200" b="1" i="0" u="none" strike="noStrike" kern="1200" baseline="0" dirty="0" smtClean="0">
                <a:solidFill>
                  <a:schemeClr val="tx1"/>
                </a:solidFill>
                <a:latin typeface="+mn-lt"/>
                <a:ea typeface="+mn-ea"/>
                <a:cs typeface="+mn-cs"/>
              </a:rPr>
              <a:t>Mean age 43 </a:t>
            </a:r>
            <a:r>
              <a:rPr lang="en-US" sz="1200" b="1" i="0" u="none" strike="noStrike" kern="1200" baseline="0" dirty="0" err="1" smtClean="0">
                <a:solidFill>
                  <a:schemeClr val="tx1"/>
                </a:solidFill>
                <a:latin typeface="+mn-lt"/>
                <a:ea typeface="+mn-ea"/>
                <a:cs typeface="+mn-cs"/>
              </a:rPr>
              <a:t>yrs</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Results</a:t>
            </a:r>
          </a:p>
          <a:p>
            <a:r>
              <a:rPr lang="en-US" sz="1200" b="0" i="0" u="none" strike="noStrike" kern="1200" baseline="0" dirty="0" smtClean="0">
                <a:solidFill>
                  <a:schemeClr val="tx1"/>
                </a:solidFill>
                <a:latin typeface="+mn-lt"/>
                <a:ea typeface="+mn-ea"/>
                <a:cs typeface="+mn-cs"/>
              </a:rPr>
              <a:t>Of the 87 subjects randomized to atorvastatin (10 mg or</a:t>
            </a:r>
          </a:p>
          <a:p>
            <a:r>
              <a:rPr lang="en-US" sz="1200" b="0" i="0" u="none" strike="noStrike" kern="1200" baseline="0" dirty="0" smtClean="0">
                <a:solidFill>
                  <a:schemeClr val="tx1"/>
                </a:solidFill>
                <a:latin typeface="+mn-lt"/>
                <a:ea typeface="+mn-ea"/>
                <a:cs typeface="+mn-cs"/>
              </a:rPr>
              <a:t>80 mg), 79 completed the study protocol. Eight subjects discontinued</a:t>
            </a:r>
          </a:p>
          <a:p>
            <a:r>
              <a:rPr lang="en-US" sz="1200" b="0" i="0" u="none" strike="noStrike" kern="1200" baseline="0" dirty="0" smtClean="0">
                <a:solidFill>
                  <a:schemeClr val="tx1"/>
                </a:solidFill>
                <a:latin typeface="+mn-lt"/>
                <a:ea typeface="+mn-ea"/>
                <a:cs typeface="+mn-cs"/>
              </a:rPr>
              <a:t>the study due to time conflicts, protocol violation,</a:t>
            </a:r>
          </a:p>
          <a:p>
            <a:r>
              <a:rPr lang="en-US" sz="1200" b="0" i="0" u="none" strike="noStrike" kern="1200" baseline="0" dirty="0" smtClean="0">
                <a:solidFill>
                  <a:schemeClr val="tx1"/>
                </a:solidFill>
                <a:latin typeface="+mn-lt"/>
                <a:ea typeface="+mn-ea"/>
                <a:cs typeface="+mn-cs"/>
              </a:rPr>
              <a:t>or unrelated medical issues (4 randomized to 80 mg, 4 randomized</a:t>
            </a:r>
          </a:p>
          <a:p>
            <a:r>
              <a:rPr lang="en-US" sz="1200" b="0" i="0" u="none" strike="noStrike" kern="1200" baseline="0" dirty="0" smtClean="0">
                <a:solidFill>
                  <a:schemeClr val="tx1"/>
                </a:solidFill>
                <a:latin typeface="+mn-lt"/>
                <a:ea typeface="+mn-ea"/>
                <a:cs typeface="+mn-cs"/>
              </a:rPr>
              <a:t>to 10 mg). Thus, 42 subjects were in the atorvastatin</a:t>
            </a:r>
          </a:p>
          <a:p>
            <a:r>
              <a:rPr lang="en-US" sz="1200" b="0" i="0" u="none" strike="noStrike" kern="1200" baseline="0" dirty="0" smtClean="0">
                <a:solidFill>
                  <a:schemeClr val="tx1"/>
                </a:solidFill>
                <a:latin typeface="+mn-lt"/>
                <a:ea typeface="+mn-ea"/>
                <a:cs typeface="+mn-cs"/>
              </a:rPr>
              <a:t>10 mg group and 37 in the atorvastatin 80 mg group. Baseline</a:t>
            </a:r>
          </a:p>
          <a:p>
            <a:r>
              <a:rPr lang="en-US" sz="1200" b="0" i="0" u="none" strike="noStrike" kern="1200" baseline="0" dirty="0" smtClean="0">
                <a:solidFill>
                  <a:schemeClr val="tx1"/>
                </a:solidFill>
                <a:latin typeface="+mn-lt"/>
                <a:ea typeface="+mn-ea"/>
                <a:cs typeface="+mn-cs"/>
              </a:rPr>
              <a:t>age, height, weight and body mass index (BMI) were similar</a:t>
            </a:r>
          </a:p>
          <a:p>
            <a:r>
              <a:rPr lang="en-US" sz="1200" b="0" i="0" u="none" strike="noStrike" kern="1200" baseline="0" dirty="0" smtClean="0">
                <a:solidFill>
                  <a:schemeClr val="tx1"/>
                </a:solidFill>
                <a:latin typeface="+mn-lt"/>
                <a:ea typeface="+mn-ea"/>
                <a:cs typeface="+mn-cs"/>
              </a:rPr>
              <a:t>between the two groups (Table 1).</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Soreness</a:t>
            </a:r>
          </a:p>
          <a:p>
            <a:r>
              <a:rPr lang="en-US" sz="1200" b="0" i="0" u="none" strike="noStrike" kern="1200" baseline="0" dirty="0" smtClean="0">
                <a:solidFill>
                  <a:schemeClr val="tx1"/>
                </a:solidFill>
                <a:latin typeface="+mn-lt"/>
                <a:ea typeface="+mn-ea"/>
                <a:cs typeface="+mn-cs"/>
              </a:rPr>
              <a:t>Muscle soreness was not significantly different at baseline</a:t>
            </a:r>
          </a:p>
          <a:p>
            <a:r>
              <a:rPr lang="en-US" sz="1200" b="0" i="0" u="none" strike="noStrike" kern="1200" baseline="0" dirty="0" smtClean="0">
                <a:solidFill>
                  <a:schemeClr val="tx1"/>
                </a:solidFill>
                <a:latin typeface="+mn-lt"/>
                <a:ea typeface="+mn-ea"/>
                <a:cs typeface="+mn-cs"/>
              </a:rPr>
              <a:t>between groups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&gt; 0.05). Muscle soreness increased significantly</a:t>
            </a:r>
          </a:p>
          <a:p>
            <a:r>
              <a:rPr lang="en-US" sz="1200" b="0" i="0" u="none" strike="noStrike" kern="1200" baseline="0" dirty="0" smtClean="0">
                <a:solidFill>
                  <a:schemeClr val="tx1"/>
                </a:solidFill>
                <a:latin typeface="+mn-lt"/>
                <a:ea typeface="+mn-ea"/>
                <a:cs typeface="+mn-cs"/>
              </a:rPr>
              <a:t>in both groups 24, 48 and 72 h following exercise</a:t>
            </a:r>
          </a:p>
          <a:p>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&lt; 0.05), but these changes were not different between the</a:t>
            </a:r>
          </a:p>
          <a:p>
            <a:r>
              <a:rPr lang="en-US" sz="1200" b="0" i="0" u="none" strike="noStrike" kern="1200" baseline="0" dirty="0" smtClean="0">
                <a:solidFill>
                  <a:schemeClr val="tx1"/>
                </a:solidFill>
                <a:latin typeface="+mn-lt"/>
                <a:ea typeface="+mn-ea"/>
                <a:cs typeface="+mn-cs"/>
              </a:rPr>
              <a:t>treatment groups (Fig. 1C). </a:t>
            </a:r>
            <a:r>
              <a:rPr lang="en-US" sz="1200" b="0" i="0" u="none" strike="noStrike" kern="1200" baseline="0" dirty="0" err="1" smtClean="0">
                <a:solidFill>
                  <a:schemeClr val="tx1"/>
                </a:solidFill>
                <a:latin typeface="+mn-lt"/>
                <a:ea typeface="+mn-ea"/>
                <a:cs typeface="+mn-cs"/>
              </a:rPr>
              <a:t>Therewas</a:t>
            </a:r>
            <a:r>
              <a:rPr lang="en-US" sz="1200" b="0" i="0" u="none" strike="noStrike" kern="1200" baseline="0" dirty="0" smtClean="0">
                <a:solidFill>
                  <a:schemeClr val="tx1"/>
                </a:solidFill>
                <a:latin typeface="+mn-lt"/>
                <a:ea typeface="+mn-ea"/>
                <a:cs typeface="+mn-cs"/>
              </a:rPr>
              <a:t> no correlation between</a:t>
            </a:r>
          </a:p>
          <a:p>
            <a:r>
              <a:rPr lang="en-US" sz="1200" b="0" i="0" u="none" strike="noStrike" kern="1200" baseline="0" dirty="0" smtClean="0">
                <a:solidFill>
                  <a:schemeClr val="tx1"/>
                </a:solidFill>
                <a:latin typeface="+mn-lt"/>
                <a:ea typeface="+mn-ea"/>
                <a:cs typeface="+mn-cs"/>
              </a:rPr>
              <a:t>baseline CK and subsequent muscle soreness (</a:t>
            </a:r>
            <a:r>
              <a:rPr lang="en-US" sz="1200" b="0" i="1" u="none" strike="noStrike" kern="1200" baseline="0" dirty="0" smtClean="0">
                <a:solidFill>
                  <a:schemeClr val="tx1"/>
                </a:solidFill>
                <a:latin typeface="+mn-lt"/>
                <a:ea typeface="+mn-ea"/>
                <a:cs typeface="+mn-cs"/>
              </a:rPr>
              <a:t>r </a:t>
            </a:r>
            <a:r>
              <a:rPr lang="en-US" sz="1200" b="0" i="0" u="none" strike="noStrike" kern="1200" baseline="0" dirty="0" smtClean="0">
                <a:solidFill>
                  <a:schemeClr val="tx1"/>
                </a:solidFill>
                <a:latin typeface="+mn-lt"/>
                <a:ea typeface="+mn-ea"/>
                <a:cs typeface="+mn-cs"/>
              </a:rPr>
              <a:t>= 0.15).</a:t>
            </a:r>
          </a:p>
          <a:p>
            <a:r>
              <a:rPr lang="en-US" sz="1200" b="0" i="0" u="none" strike="noStrike" kern="1200" baseline="0" dirty="0" smtClean="0">
                <a:solidFill>
                  <a:schemeClr val="tx1"/>
                </a:solidFill>
                <a:latin typeface="+mn-lt"/>
                <a:ea typeface="+mn-ea"/>
                <a:cs typeface="+mn-cs"/>
              </a:rPr>
              <a:t>There was also no correlation between maximal CK values</a:t>
            </a:r>
          </a:p>
          <a:p>
            <a:r>
              <a:rPr lang="en-US" sz="1200" b="0" i="0" u="none" strike="noStrike" kern="1200" baseline="0" dirty="0" smtClean="0">
                <a:solidFill>
                  <a:schemeClr val="tx1"/>
                </a:solidFill>
                <a:latin typeface="+mn-lt"/>
                <a:ea typeface="+mn-ea"/>
                <a:cs typeface="+mn-cs"/>
              </a:rPr>
              <a:t>and muscle soreness (</a:t>
            </a:r>
            <a:r>
              <a:rPr lang="en-US" sz="1200" b="0" i="1" u="none" strike="noStrike" kern="1200" baseline="0" dirty="0" smtClean="0">
                <a:solidFill>
                  <a:schemeClr val="tx1"/>
                </a:solidFill>
                <a:latin typeface="+mn-lt"/>
                <a:ea typeface="+mn-ea"/>
                <a:cs typeface="+mn-cs"/>
              </a:rPr>
              <a:t>r </a:t>
            </a:r>
            <a:r>
              <a:rPr lang="en-US" sz="1200" b="0" i="0" u="none" strike="noStrike" kern="1200" baseline="0" dirty="0" smtClean="0">
                <a:solidFill>
                  <a:schemeClr val="tx1"/>
                </a:solidFill>
                <a:latin typeface="+mn-lt"/>
                <a:ea typeface="+mn-ea"/>
                <a:cs typeface="+mn-cs"/>
              </a:rPr>
              <a:t>= 0.006).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Discussion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results demonstrated increases in resting CK with</a:t>
            </a:r>
          </a:p>
          <a:p>
            <a:r>
              <a:rPr lang="en-US" sz="1200" b="0" i="0" u="none" strike="noStrike" kern="1200" baseline="0" dirty="0" smtClean="0">
                <a:solidFill>
                  <a:schemeClr val="tx1"/>
                </a:solidFill>
                <a:latin typeface="+mn-lt"/>
                <a:ea typeface="+mn-ea"/>
                <a:cs typeface="+mn-cs"/>
              </a:rPr>
              <a:t>atorvastatin treatment, as well as the expected increases in</a:t>
            </a:r>
          </a:p>
          <a:p>
            <a:r>
              <a:rPr lang="en-US" sz="1200" b="0" i="0" u="none" strike="noStrike" kern="1200" baseline="0" dirty="0" smtClean="0">
                <a:solidFill>
                  <a:schemeClr val="tx1"/>
                </a:solidFill>
                <a:latin typeface="+mn-lt"/>
                <a:ea typeface="+mn-ea"/>
                <a:cs typeface="+mn-cs"/>
              </a:rPr>
              <a:t>CK and muscle soreness after downhill walking but no differences</a:t>
            </a:r>
          </a:p>
          <a:p>
            <a:r>
              <a:rPr lang="en-US" sz="1200" b="0" i="0" u="none" strike="noStrike" kern="1200" baseline="0" dirty="0" smtClean="0">
                <a:solidFill>
                  <a:schemeClr val="tx1"/>
                </a:solidFill>
                <a:latin typeface="+mn-lt"/>
                <a:ea typeface="+mn-ea"/>
                <a:cs typeface="+mn-cs"/>
              </a:rPr>
              <a:t>in response in CK, CK-MB, or soreness between</a:t>
            </a:r>
          </a:p>
          <a:p>
            <a:r>
              <a:rPr lang="en-US" sz="1200" b="0" i="0" u="none" strike="noStrike" kern="1200" baseline="0" dirty="0" smtClean="0">
                <a:solidFill>
                  <a:schemeClr val="tx1"/>
                </a:solidFill>
                <a:latin typeface="+mn-lt"/>
                <a:ea typeface="+mn-ea"/>
                <a:cs typeface="+mn-cs"/>
              </a:rPr>
              <a:t>the atorvastatin 10 and 80 mg treatment groups. Indeed, the</a:t>
            </a:r>
          </a:p>
          <a:p>
            <a:r>
              <a:rPr lang="en-US" sz="1200" b="0" i="0" u="none" strike="noStrike" kern="1200" baseline="0" dirty="0" smtClean="0">
                <a:solidFill>
                  <a:schemeClr val="tx1"/>
                </a:solidFill>
                <a:latin typeface="+mn-lt"/>
                <a:ea typeface="+mn-ea"/>
                <a:cs typeface="+mn-cs"/>
              </a:rPr>
              <a:t>CK responses were nearly identical between the two doses</a:t>
            </a:r>
          </a:p>
          <a:p>
            <a:r>
              <a:rPr lang="en-US" sz="1200" b="0" i="0" u="none" strike="noStrike" kern="1200" baseline="0" dirty="0" smtClean="0">
                <a:solidFill>
                  <a:schemeClr val="tx1"/>
                </a:solidFill>
                <a:latin typeface="+mn-lt"/>
                <a:ea typeface="+mn-ea"/>
                <a:cs typeface="+mn-cs"/>
              </a:rPr>
              <a:t>of this drug. In addition, there was little variance in the</a:t>
            </a:r>
          </a:p>
          <a:p>
            <a:r>
              <a:rPr lang="en-US" sz="1200" b="0" i="0" u="none" strike="noStrike" kern="1200" baseline="0" dirty="0" smtClean="0">
                <a:solidFill>
                  <a:schemeClr val="tx1"/>
                </a:solidFill>
                <a:latin typeface="+mn-lt"/>
                <a:ea typeface="+mn-ea"/>
                <a:cs typeface="+mn-cs"/>
              </a:rPr>
              <a:t>CK response among subjects within dosage groups. There</a:t>
            </a:r>
          </a:p>
          <a:p>
            <a:r>
              <a:rPr lang="en-US" sz="1200" b="0" i="0" u="none" strike="noStrike" kern="1200" baseline="0" dirty="0" smtClean="0">
                <a:solidFill>
                  <a:schemeClr val="tx1"/>
                </a:solidFill>
                <a:latin typeface="+mn-lt"/>
                <a:ea typeface="+mn-ea"/>
                <a:cs typeface="+mn-cs"/>
              </a:rPr>
              <a:t>are several possible explanations for the lack of difference</a:t>
            </a:r>
          </a:p>
          <a:p>
            <a:r>
              <a:rPr lang="en-US" sz="1200" b="0" i="0" u="none" strike="noStrike" kern="1200" baseline="0" dirty="0" smtClean="0">
                <a:solidFill>
                  <a:schemeClr val="tx1"/>
                </a:solidFill>
                <a:latin typeface="+mn-lt"/>
                <a:ea typeface="+mn-ea"/>
                <a:cs typeface="+mn-cs"/>
              </a:rPr>
              <a:t>between the doses.</a:t>
            </a:r>
          </a:p>
          <a:p>
            <a:r>
              <a:rPr lang="en-US" sz="1200" b="0" i="0" u="none" strike="noStrike" kern="1200" baseline="0" dirty="0" smtClean="0">
                <a:solidFill>
                  <a:schemeClr val="tx1"/>
                </a:solidFill>
                <a:latin typeface="+mn-lt"/>
                <a:ea typeface="+mn-ea"/>
                <a:cs typeface="+mn-cs"/>
              </a:rPr>
              <a:t>The first possibility is that the eccentric exercise CK</a:t>
            </a:r>
          </a:p>
          <a:p>
            <a:r>
              <a:rPr lang="en-US" sz="1200" b="0" i="0" u="none" strike="noStrike" kern="1200" baseline="0" dirty="0" smtClean="0">
                <a:solidFill>
                  <a:schemeClr val="tx1"/>
                </a:solidFill>
                <a:latin typeface="+mn-lt"/>
                <a:ea typeface="+mn-ea"/>
                <a:cs typeface="+mn-cs"/>
              </a:rPr>
              <a:t>response may be able to differentiate between placebo and</a:t>
            </a:r>
          </a:p>
          <a:p>
            <a:r>
              <a:rPr lang="en-US" sz="1200" b="0" i="0" u="none" strike="noStrike" kern="1200" baseline="0" dirty="0" smtClean="0">
                <a:solidFill>
                  <a:schemeClr val="tx1"/>
                </a:solidFill>
                <a:latin typeface="+mn-lt"/>
                <a:ea typeface="+mn-ea"/>
                <a:cs typeface="+mn-cs"/>
              </a:rPr>
              <a:t>statin, but unable to differentiate between statin doses. This</a:t>
            </a:r>
          </a:p>
          <a:p>
            <a:r>
              <a:rPr lang="en-US" sz="1200" b="0" i="0" u="none" strike="noStrike" kern="1200" baseline="0" dirty="0" smtClean="0">
                <a:solidFill>
                  <a:schemeClr val="tx1"/>
                </a:solidFill>
                <a:latin typeface="+mn-lt"/>
                <a:ea typeface="+mn-ea"/>
                <a:cs typeface="+mn-cs"/>
              </a:rPr>
              <a:t>suggests that exercise-induced muscle injury with statins</a:t>
            </a:r>
          </a:p>
          <a:p>
            <a:r>
              <a:rPr lang="en-US" sz="1200" b="0" i="0" u="none" strike="noStrike" kern="1200" baseline="0" dirty="0" smtClean="0">
                <a:solidFill>
                  <a:schemeClr val="tx1"/>
                </a:solidFill>
                <a:latin typeface="+mn-lt"/>
                <a:ea typeface="+mn-ea"/>
                <a:cs typeface="+mn-cs"/>
              </a:rPr>
              <a:t>occurs at a low statin dose and is not exacerbated by increasing</a:t>
            </a:r>
          </a:p>
          <a:p>
            <a:r>
              <a:rPr lang="en-US" sz="1200" b="0" i="0" u="none" strike="noStrike" kern="1200" baseline="0" dirty="0" smtClean="0">
                <a:solidFill>
                  <a:schemeClr val="tx1"/>
                </a:solidFill>
                <a:latin typeface="+mn-lt"/>
                <a:ea typeface="+mn-ea"/>
                <a:cs typeface="+mn-cs"/>
              </a:rPr>
              <a:t>the dose. Prior research compared the CK response to</a:t>
            </a:r>
          </a:p>
          <a:p>
            <a:r>
              <a:rPr lang="en-US" sz="1200" b="0" i="0" u="none" strike="noStrike" kern="1200" baseline="0" dirty="0" smtClean="0">
                <a:solidFill>
                  <a:schemeClr val="tx1"/>
                </a:solidFill>
                <a:latin typeface="+mn-lt"/>
                <a:ea typeface="+mn-ea"/>
                <a:cs typeface="+mn-cs"/>
              </a:rPr>
              <a:t>exercise between placebo and statin treated subjects [1,5–8],</a:t>
            </a:r>
          </a:p>
          <a:p>
            <a:r>
              <a:rPr lang="en-US" sz="1200" b="0" i="0" u="none" strike="noStrike" kern="1200" baseline="0" dirty="0" smtClean="0">
                <a:solidFill>
                  <a:schemeClr val="tx1"/>
                </a:solidFill>
                <a:latin typeface="+mn-lt"/>
                <a:ea typeface="+mn-ea"/>
                <a:cs typeface="+mn-cs"/>
              </a:rPr>
              <a:t>but we are unaware of prior studies comparing the CK</a:t>
            </a:r>
          </a:p>
          <a:p>
            <a:r>
              <a:rPr lang="en-US" sz="1200" b="0" i="0" u="none" strike="noStrike" kern="1200" baseline="0" dirty="0" smtClean="0">
                <a:solidFill>
                  <a:schemeClr val="tx1"/>
                </a:solidFill>
                <a:latin typeface="+mn-lt"/>
                <a:ea typeface="+mn-ea"/>
                <a:cs typeface="+mn-cs"/>
              </a:rPr>
              <a:t>response to different doses of the same statin or to different</a:t>
            </a:r>
          </a:p>
          <a:p>
            <a:r>
              <a:rPr lang="en-US" sz="1200" b="0" i="0" u="none" strike="noStrike" kern="1200" baseline="0" dirty="0" smtClean="0">
                <a:solidFill>
                  <a:schemeClr val="tx1"/>
                </a:solidFill>
                <a:latin typeface="+mn-lt"/>
                <a:ea typeface="+mn-ea"/>
                <a:cs typeface="+mn-cs"/>
              </a:rPr>
              <a:t>statins. Four [1,5,7,8] of the five reports demonstrate</a:t>
            </a:r>
          </a:p>
          <a:p>
            <a:r>
              <a:rPr lang="en-US" sz="1200" b="0" i="0" u="none" strike="noStrike" kern="1200" baseline="0" dirty="0" smtClean="0">
                <a:solidFill>
                  <a:schemeClr val="tx1"/>
                </a:solidFill>
                <a:latin typeface="+mn-lt"/>
                <a:ea typeface="+mn-ea"/>
                <a:cs typeface="+mn-cs"/>
              </a:rPr>
              <a:t>increases in CK levels with eccentric exercise during statin</a:t>
            </a:r>
          </a:p>
          <a:p>
            <a:r>
              <a:rPr lang="en-US" sz="1200" b="0" i="0" u="none" strike="noStrike" kern="1200" baseline="0" dirty="0" smtClean="0">
                <a:solidFill>
                  <a:schemeClr val="tx1"/>
                </a:solidFill>
                <a:latin typeface="+mn-lt"/>
                <a:ea typeface="+mn-ea"/>
                <a:cs typeface="+mn-cs"/>
              </a:rPr>
              <a:t>treatment compared to placebo.</a:t>
            </a:r>
          </a:p>
          <a:p>
            <a:r>
              <a:rPr lang="en-US" sz="1200" b="0" i="0" u="none" strike="noStrike" kern="1200" baseline="0" dirty="0" smtClean="0">
                <a:solidFill>
                  <a:schemeClr val="tx1"/>
                </a:solidFill>
                <a:latin typeface="+mn-lt"/>
                <a:ea typeface="+mn-ea"/>
                <a:cs typeface="+mn-cs"/>
              </a:rPr>
              <a:t>The second possibility is that there is no difference</a:t>
            </a:r>
          </a:p>
          <a:p>
            <a:r>
              <a:rPr lang="en-US" sz="1200" b="0" i="0" u="none" strike="noStrike" kern="1200" baseline="0" dirty="0" smtClean="0">
                <a:solidFill>
                  <a:schemeClr val="tx1"/>
                </a:solidFill>
                <a:latin typeface="+mn-lt"/>
                <a:ea typeface="+mn-ea"/>
                <a:cs typeface="+mn-cs"/>
              </a:rPr>
              <a:t>in myopathy between 10 and 80 mg of atorvastatin. Most</a:t>
            </a:r>
          </a:p>
          <a:p>
            <a:r>
              <a:rPr lang="en-US" sz="1200" b="0" i="0" u="none" strike="noStrike" kern="1200" baseline="0" dirty="0" smtClean="0">
                <a:solidFill>
                  <a:schemeClr val="tx1"/>
                </a:solidFill>
                <a:latin typeface="+mn-lt"/>
                <a:ea typeface="+mn-ea"/>
                <a:cs typeface="+mn-cs"/>
              </a:rPr>
              <a:t>clinical evidence suggests that myopathy increases with</a:t>
            </a:r>
          </a:p>
          <a:p>
            <a:r>
              <a:rPr lang="en-US" sz="1200" b="0" i="0" u="none" strike="noStrike" kern="1200" baseline="0" dirty="0" smtClean="0">
                <a:solidFill>
                  <a:schemeClr val="tx1"/>
                </a:solidFill>
                <a:latin typeface="+mn-lt"/>
                <a:ea typeface="+mn-ea"/>
                <a:cs typeface="+mn-cs"/>
              </a:rPr>
              <a:t>increasing statin dose, although at least one report maintains</a:t>
            </a:r>
          </a:p>
          <a:p>
            <a:r>
              <a:rPr lang="en-US" sz="1200" b="0" i="0" u="none" strike="noStrike" kern="1200" baseline="0" dirty="0" smtClean="0">
                <a:solidFill>
                  <a:schemeClr val="tx1"/>
                </a:solidFill>
                <a:latin typeface="+mn-lt"/>
                <a:ea typeface="+mn-ea"/>
                <a:cs typeface="+mn-cs"/>
              </a:rPr>
              <a:t>that muscle pain accompanied by an increase in CK with</a:t>
            </a:r>
          </a:p>
          <a:p>
            <a:r>
              <a:rPr lang="en-US" sz="1200" b="0" i="0" u="none" strike="noStrike" kern="1200" baseline="0" dirty="0" smtClean="0">
                <a:solidFill>
                  <a:schemeClr val="tx1"/>
                </a:solidFill>
                <a:latin typeface="+mn-lt"/>
                <a:ea typeface="+mn-ea"/>
                <a:cs typeface="+mn-cs"/>
              </a:rPr>
              <a:t>atorvastatin does not increase with dose [9]. Newman and</a:t>
            </a:r>
          </a:p>
          <a:p>
            <a:r>
              <a:rPr lang="en-US" sz="1200" b="0" i="0" u="none" strike="noStrike" kern="1200" baseline="0" dirty="0" smtClean="0">
                <a:solidFill>
                  <a:schemeClr val="tx1"/>
                </a:solidFill>
                <a:latin typeface="+mn-lt"/>
                <a:ea typeface="+mn-ea"/>
                <a:cs typeface="+mn-cs"/>
              </a:rPr>
              <a:t>colleagues pooled data from 49 clinical trials including 7258</a:t>
            </a:r>
          </a:p>
          <a:p>
            <a:r>
              <a:rPr lang="en-US" sz="1200" b="0" i="0" u="none" strike="noStrike" kern="1200" baseline="0" dirty="0" smtClean="0">
                <a:solidFill>
                  <a:schemeClr val="tx1"/>
                </a:solidFill>
                <a:latin typeface="+mn-lt"/>
                <a:ea typeface="+mn-ea"/>
                <a:cs typeface="+mn-cs"/>
              </a:rPr>
              <a:t>patients treated with 10 mg and 4798 patients treated with</a:t>
            </a:r>
          </a:p>
          <a:p>
            <a:r>
              <a:rPr lang="en-US" sz="1200" b="0" i="0" u="none" strike="noStrike" kern="1200" baseline="0" dirty="0" smtClean="0">
                <a:solidFill>
                  <a:schemeClr val="tx1"/>
                </a:solidFill>
                <a:latin typeface="+mn-lt"/>
                <a:ea typeface="+mn-ea"/>
                <a:cs typeface="+mn-cs"/>
              </a:rPr>
              <a:t>80 mg of atorvastatin [9]. The treatment period ranged from</a:t>
            </a:r>
          </a:p>
          <a:p>
            <a:r>
              <a:rPr lang="en-US" sz="1200" b="0" i="0" u="none" strike="noStrike" kern="1200" baseline="0" dirty="0" smtClean="0">
                <a:solidFill>
                  <a:schemeClr val="tx1"/>
                </a:solidFill>
                <a:latin typeface="+mn-lt"/>
                <a:ea typeface="+mn-ea"/>
                <a:cs typeface="+mn-cs"/>
              </a:rPr>
              <a:t>2 weeks to 52 months. Muscle pain and an increase in CK,</a:t>
            </a:r>
          </a:p>
          <a:p>
            <a:r>
              <a:rPr lang="en-US" sz="1200" b="0" i="0" u="none" strike="noStrike" kern="1200" baseline="0" dirty="0" smtClean="0">
                <a:solidFill>
                  <a:schemeClr val="tx1"/>
                </a:solidFill>
                <a:latin typeface="+mn-lt"/>
                <a:ea typeface="+mn-ea"/>
                <a:cs typeface="+mn-cs"/>
              </a:rPr>
              <a:t>occurred in 2.7 and 2.3% of subjects treated with atorvastatin</a:t>
            </a:r>
          </a:p>
          <a:p>
            <a:r>
              <a:rPr lang="en-US" sz="1200" b="0" i="0" u="none" strike="noStrike" kern="1200" baseline="0" dirty="0" smtClean="0">
                <a:solidFill>
                  <a:schemeClr val="tx1"/>
                </a:solidFill>
                <a:latin typeface="+mn-lt"/>
                <a:ea typeface="+mn-ea"/>
                <a:cs typeface="+mn-cs"/>
              </a:rPr>
              <a:t>10 and 80 mg, respectively. Similarly, the Treat to New</a:t>
            </a:r>
          </a:p>
          <a:p>
            <a:r>
              <a:rPr lang="en-US" sz="1200" b="0" i="0" u="none" strike="noStrike" kern="1200" baseline="0" dirty="0" smtClean="0">
                <a:solidFill>
                  <a:schemeClr val="tx1"/>
                </a:solidFill>
                <a:latin typeface="+mn-lt"/>
                <a:ea typeface="+mn-ea"/>
                <a:cs typeface="+mn-cs"/>
              </a:rPr>
              <a:t>Targets or TNT study [10] treated 10,001 patients with atorvastatin</a:t>
            </a:r>
          </a:p>
          <a:p>
            <a:r>
              <a:rPr lang="en-US" sz="1200" b="0" i="0" u="none" strike="noStrike" kern="1200" baseline="0" dirty="0" smtClean="0">
                <a:solidFill>
                  <a:schemeClr val="tx1"/>
                </a:solidFill>
                <a:latin typeface="+mn-lt"/>
                <a:ea typeface="+mn-ea"/>
                <a:cs typeface="+mn-cs"/>
              </a:rPr>
              <a:t>10 or 80 for a median of 4.9 years. Only 4.8 and 4.7%</a:t>
            </a:r>
          </a:p>
          <a:p>
            <a:r>
              <a:rPr lang="en-US" sz="1200" b="0" i="0" u="none" strike="noStrike" kern="1200" baseline="0" dirty="0" smtClean="0">
                <a:solidFill>
                  <a:schemeClr val="tx1"/>
                </a:solidFill>
                <a:latin typeface="+mn-lt"/>
                <a:ea typeface="+mn-ea"/>
                <a:cs typeface="+mn-cs"/>
              </a:rPr>
              <a:t>of subjects in the 10 and 80 mg groups, respectively, reported</a:t>
            </a:r>
          </a:p>
          <a:p>
            <a:r>
              <a:rPr lang="en-US" sz="1200" b="0" i="0" u="none" strike="noStrike" kern="1200" baseline="0" dirty="0" smtClean="0">
                <a:solidFill>
                  <a:schemeClr val="tx1"/>
                </a:solidFill>
                <a:latin typeface="+mn-lt"/>
                <a:ea typeface="+mn-ea"/>
                <a:cs typeface="+mn-cs"/>
              </a:rPr>
              <a:t>myalgia.</a:t>
            </a:r>
          </a:p>
          <a:p>
            <a:r>
              <a:rPr lang="en-US" sz="1200" b="0" i="0" u="none" strike="noStrike" kern="1200" baseline="0" dirty="0" smtClean="0">
                <a:solidFill>
                  <a:schemeClr val="tx1"/>
                </a:solidFill>
                <a:latin typeface="+mn-lt"/>
                <a:ea typeface="+mn-ea"/>
                <a:cs typeface="+mn-cs"/>
              </a:rPr>
              <a:t>A third possibility is that the higher baseline CK</a:t>
            </a:r>
          </a:p>
          <a:p>
            <a:r>
              <a:rPr lang="en-US" sz="1200" b="0" i="0" u="none" strike="noStrike" kern="1200" baseline="0" dirty="0" smtClean="0">
                <a:solidFill>
                  <a:schemeClr val="tx1"/>
                </a:solidFill>
                <a:latin typeface="+mn-lt"/>
                <a:ea typeface="+mn-ea"/>
                <a:cs typeface="+mn-cs"/>
              </a:rPr>
              <a:t>values in the 10 mg atorvastatin group (131.6±8.8 U/L,</a:t>
            </a:r>
          </a:p>
          <a:p>
            <a:r>
              <a:rPr lang="en-US" sz="1200" b="0" i="0" u="none" strike="noStrike" kern="1200" baseline="0" dirty="0" err="1" smtClean="0">
                <a:solidFill>
                  <a:schemeClr val="tx1"/>
                </a:solidFill>
                <a:latin typeface="+mn-lt"/>
                <a:ea typeface="+mn-ea"/>
                <a:cs typeface="+mn-cs"/>
              </a:rPr>
              <a:t>mean±S.E.M</a:t>
            </a:r>
            <a:r>
              <a:rPr lang="en-US" sz="1200" b="0" i="0" u="none" strike="noStrike" kern="1200" baseline="0" dirty="0" smtClean="0">
                <a:solidFill>
                  <a:schemeClr val="tx1"/>
                </a:solidFill>
                <a:latin typeface="+mn-lt"/>
                <a:ea typeface="+mn-ea"/>
                <a:cs typeface="+mn-cs"/>
              </a:rPr>
              <a:t>. vs. 118.2±11.4 U/L) obscured the </a:t>
            </a:r>
            <a:r>
              <a:rPr lang="en-US" sz="1200" b="0" i="0" u="none" strike="noStrike" kern="1200" baseline="0" dirty="0" err="1" smtClean="0">
                <a:solidFill>
                  <a:schemeClr val="tx1"/>
                </a:solidFill>
                <a:latin typeface="+mn-lt"/>
                <a:ea typeface="+mn-ea"/>
                <a:cs typeface="+mn-cs"/>
              </a:rPr>
              <a:t>myopathic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 of the higher statin dose after exercise.</a:t>
            </a:r>
          </a:p>
          <a:p>
            <a:r>
              <a:rPr lang="en-US" sz="1200" b="0" i="0" u="none" strike="noStrike" kern="1200" baseline="0" dirty="0" smtClean="0">
                <a:solidFill>
                  <a:schemeClr val="tx1"/>
                </a:solidFill>
                <a:latin typeface="+mn-lt"/>
                <a:ea typeface="+mn-ea"/>
                <a:cs typeface="+mn-cs"/>
              </a:rPr>
              <a:t>Pretreatment CK elevations were associated with subsequent</a:t>
            </a:r>
          </a:p>
          <a:p>
            <a:r>
              <a:rPr lang="en-US" sz="1200" b="0" i="0" u="none" strike="noStrike" kern="1200" baseline="0" dirty="0" smtClean="0">
                <a:solidFill>
                  <a:schemeClr val="tx1"/>
                </a:solidFill>
                <a:latin typeface="+mn-lt"/>
                <a:ea typeface="+mn-ea"/>
                <a:cs typeface="+mn-cs"/>
              </a:rPr>
              <a:t>statin myalgia in the Prediction of Muscular Risk in Observational</a:t>
            </a:r>
          </a:p>
          <a:p>
            <a:r>
              <a:rPr lang="en-US" sz="1200" b="0" i="0" u="none" strike="noStrike" kern="1200" baseline="0" dirty="0" smtClean="0">
                <a:solidFill>
                  <a:schemeClr val="tx1"/>
                </a:solidFill>
                <a:latin typeface="+mn-lt"/>
                <a:ea typeface="+mn-ea"/>
                <a:cs typeface="+mn-cs"/>
              </a:rPr>
              <a:t>conditions or PRIMO study [11] so it is possible that</a:t>
            </a:r>
          </a:p>
          <a:p>
            <a:r>
              <a:rPr lang="en-US" sz="1200" b="0" i="0" u="none" strike="noStrike" kern="1200" baseline="0" dirty="0" smtClean="0">
                <a:solidFill>
                  <a:schemeClr val="tx1"/>
                </a:solidFill>
                <a:latin typeface="+mn-lt"/>
                <a:ea typeface="+mn-ea"/>
                <a:cs typeface="+mn-cs"/>
              </a:rPr>
              <a:t>the higher CK values in the 10 mg group were a marker of</a:t>
            </a:r>
          </a:p>
          <a:p>
            <a:r>
              <a:rPr lang="en-US" sz="1200" b="0" i="0" u="none" strike="noStrike" kern="1200" baseline="0" dirty="0" smtClean="0">
                <a:solidFill>
                  <a:schemeClr val="tx1"/>
                </a:solidFill>
                <a:latin typeface="+mn-lt"/>
                <a:ea typeface="+mn-ea"/>
                <a:cs typeface="+mn-cs"/>
              </a:rPr>
              <a:t>increased susceptibility to statin muscle injury and that this</a:t>
            </a:r>
          </a:p>
          <a:p>
            <a:r>
              <a:rPr lang="en-US" sz="1200" b="0" i="0" u="none" strike="noStrike" kern="1200" baseline="0" dirty="0" smtClean="0">
                <a:solidFill>
                  <a:schemeClr val="tx1"/>
                </a:solidFill>
                <a:latin typeface="+mn-lt"/>
                <a:ea typeface="+mn-ea"/>
                <a:cs typeface="+mn-cs"/>
              </a:rPr>
              <a:t>susceptibility obscured a greater </a:t>
            </a:r>
            <a:r>
              <a:rPr lang="en-US" sz="1200" b="0" i="0" u="none" strike="noStrike" kern="1200" baseline="0" dirty="0" err="1" smtClean="0">
                <a:solidFill>
                  <a:schemeClr val="tx1"/>
                </a:solidFill>
                <a:latin typeface="+mn-lt"/>
                <a:ea typeface="+mn-ea"/>
                <a:cs typeface="+mn-cs"/>
              </a:rPr>
              <a:t>myopathic</a:t>
            </a:r>
            <a:r>
              <a:rPr lang="en-US" sz="1200" b="0" i="0" u="none" strike="noStrike" kern="1200" baseline="0" dirty="0" smtClean="0">
                <a:solidFill>
                  <a:schemeClr val="tx1"/>
                </a:solidFill>
                <a:latin typeface="+mn-lt"/>
                <a:ea typeface="+mn-ea"/>
                <a:cs typeface="+mn-cs"/>
              </a:rPr>
              <a:t> effect of atorvastatin</a:t>
            </a:r>
          </a:p>
          <a:p>
            <a:r>
              <a:rPr lang="en-US" sz="1200" b="0" i="0" u="none" strike="noStrike" kern="1200" baseline="0" dirty="0" smtClean="0">
                <a:solidFill>
                  <a:schemeClr val="tx1"/>
                </a:solidFill>
                <a:latin typeface="+mn-lt"/>
                <a:ea typeface="+mn-ea"/>
                <a:cs typeface="+mn-cs"/>
              </a:rPr>
              <a:t>80 mg. Baseline CK values in all subjects were normal,</a:t>
            </a:r>
          </a:p>
          <a:p>
            <a:r>
              <a:rPr lang="en-US" sz="1200" b="0" i="0" u="none" strike="noStrike" kern="1200" baseline="0" dirty="0" smtClean="0">
                <a:solidFill>
                  <a:schemeClr val="tx1"/>
                </a:solidFill>
                <a:latin typeface="+mn-lt"/>
                <a:ea typeface="+mn-ea"/>
                <a:cs typeface="+mn-cs"/>
              </a:rPr>
              <a:t>however, and we are unaware of evidence supporting the</a:t>
            </a:r>
          </a:p>
          <a:p>
            <a:r>
              <a:rPr lang="en-US" sz="1200" b="0" i="0" u="none" strike="noStrike" kern="1200" baseline="0" dirty="0" smtClean="0">
                <a:solidFill>
                  <a:schemeClr val="tx1"/>
                </a:solidFill>
                <a:latin typeface="+mn-lt"/>
                <a:ea typeface="+mn-ea"/>
                <a:cs typeface="+mn-cs"/>
              </a:rPr>
              <a:t>hypothesis that baseline CK values within the normal range</a:t>
            </a:r>
          </a:p>
          <a:p>
            <a:r>
              <a:rPr lang="en-US" sz="1200" b="0" i="0" u="none" strike="noStrike" kern="1200" baseline="0" dirty="0" smtClean="0">
                <a:solidFill>
                  <a:schemeClr val="tx1"/>
                </a:solidFill>
                <a:latin typeface="+mn-lt"/>
                <a:ea typeface="+mn-ea"/>
                <a:cs typeface="+mn-cs"/>
              </a:rPr>
              <a:t>are a predictor of statin myopathy.</a:t>
            </a:r>
          </a:p>
          <a:p>
            <a:r>
              <a:rPr lang="en-US" sz="1200" b="0" i="0" u="none" strike="noStrike" kern="1200" baseline="0" dirty="0" smtClean="0">
                <a:solidFill>
                  <a:schemeClr val="tx1"/>
                </a:solidFill>
                <a:latin typeface="+mn-lt"/>
                <a:ea typeface="+mn-ea"/>
                <a:cs typeface="+mn-cs"/>
              </a:rPr>
              <a:t>An additional possibility is that the present sample did</a:t>
            </a:r>
          </a:p>
          <a:p>
            <a:r>
              <a:rPr lang="en-US" sz="1200" b="0" i="0" u="none" strike="noStrike" kern="1200" baseline="0" dirty="0" smtClean="0">
                <a:solidFill>
                  <a:schemeClr val="tx1"/>
                </a:solidFill>
                <a:latin typeface="+mn-lt"/>
                <a:ea typeface="+mn-ea"/>
                <a:cs typeface="+mn-cs"/>
              </a:rPr>
              <a:t>not contain individuals susceptible to muscle injury during</a:t>
            </a:r>
          </a:p>
          <a:p>
            <a:r>
              <a:rPr lang="en-US" sz="1200" b="0" i="0" u="none" strike="noStrike" kern="1200" baseline="0" dirty="0" smtClean="0">
                <a:solidFill>
                  <a:schemeClr val="tx1"/>
                </a:solidFill>
                <a:latin typeface="+mn-lt"/>
                <a:ea typeface="+mn-ea"/>
                <a:cs typeface="+mn-cs"/>
              </a:rPr>
              <a:t>exercise or to the </a:t>
            </a:r>
            <a:r>
              <a:rPr lang="en-US" sz="1200" b="0" i="0" u="none" strike="noStrike" kern="1200" baseline="0" dirty="0" err="1" smtClean="0">
                <a:solidFill>
                  <a:schemeClr val="tx1"/>
                </a:solidFill>
                <a:latin typeface="+mn-lt"/>
                <a:ea typeface="+mn-ea"/>
                <a:cs typeface="+mn-cs"/>
              </a:rPr>
              <a:t>myopathic</a:t>
            </a:r>
            <a:r>
              <a:rPr lang="en-US" sz="1200" b="0" i="0" u="none" strike="noStrike" kern="1200" baseline="0" dirty="0" smtClean="0">
                <a:solidFill>
                  <a:schemeClr val="tx1"/>
                </a:solidFill>
                <a:latin typeface="+mn-lt"/>
                <a:ea typeface="+mn-ea"/>
                <a:cs typeface="+mn-cs"/>
              </a:rPr>
              <a:t> effects of statins. Our</a:t>
            </a:r>
          </a:p>
          <a:p>
            <a:r>
              <a:rPr lang="en-US" sz="1200" b="0" i="0" u="none" strike="noStrike" kern="1200" baseline="0" dirty="0" smtClean="0">
                <a:solidFill>
                  <a:schemeClr val="tx1"/>
                </a:solidFill>
                <a:latin typeface="+mn-lt"/>
                <a:ea typeface="+mn-ea"/>
                <a:cs typeface="+mn-cs"/>
              </a:rPr>
              <a:t>prior results suggest that some individuals appear particularly</a:t>
            </a:r>
          </a:p>
          <a:p>
            <a:r>
              <a:rPr lang="en-US" sz="1200" b="0" i="0" u="none" strike="noStrike" kern="1200" baseline="0" dirty="0" smtClean="0">
                <a:solidFill>
                  <a:schemeClr val="tx1"/>
                </a:solidFill>
                <a:latin typeface="+mn-lt"/>
                <a:ea typeface="+mn-ea"/>
                <a:cs typeface="+mn-cs"/>
              </a:rPr>
              <a:t>susceptible to CK increases during exercise while</a:t>
            </a:r>
          </a:p>
          <a:p>
            <a:r>
              <a:rPr lang="en-US" sz="1200" b="0" i="0" u="none" strike="noStrike" kern="1200" baseline="0" dirty="0" smtClean="0">
                <a:solidFill>
                  <a:schemeClr val="tx1"/>
                </a:solidFill>
                <a:latin typeface="+mn-lt"/>
                <a:ea typeface="+mn-ea"/>
                <a:cs typeface="+mn-cs"/>
              </a:rPr>
              <a:t>on statin treatment [1,12]. Individuals not on statin treatment</a:t>
            </a:r>
          </a:p>
          <a:p>
            <a:r>
              <a:rPr lang="en-US" sz="1200" b="0" i="0" u="none" strike="noStrike" kern="1200" baseline="0" dirty="0" smtClean="0">
                <a:solidFill>
                  <a:schemeClr val="tx1"/>
                </a:solidFill>
                <a:latin typeface="+mn-lt"/>
                <a:ea typeface="+mn-ea"/>
                <a:cs typeface="+mn-cs"/>
              </a:rPr>
              <a:t>who are homozygous for the myosin light chain kinase</a:t>
            </a:r>
          </a:p>
          <a:p>
            <a:r>
              <a:rPr lang="en-US" sz="1200" b="0" i="0" u="none" strike="noStrike" kern="1200" baseline="0" dirty="0" smtClean="0">
                <a:solidFill>
                  <a:schemeClr val="tx1"/>
                </a:solidFill>
                <a:latin typeface="+mn-lt"/>
                <a:ea typeface="+mn-ea"/>
                <a:cs typeface="+mn-cs"/>
              </a:rPr>
              <a:t>(MLCK) 49T allele or heterozygous for MLCK C37885A</a:t>
            </a:r>
          </a:p>
          <a:p>
            <a:r>
              <a:rPr lang="en-US" sz="1200" b="0" i="0" u="none" strike="noStrike" kern="1200" baseline="0" dirty="0" smtClean="0">
                <a:solidFill>
                  <a:schemeClr val="tx1"/>
                </a:solidFill>
                <a:latin typeface="+mn-lt"/>
                <a:ea typeface="+mn-ea"/>
                <a:cs typeface="+mn-cs"/>
              </a:rPr>
              <a:t>demonstrate greater increases in CK after eccentric exercise</a:t>
            </a:r>
          </a:p>
          <a:p>
            <a:r>
              <a:rPr lang="en-US" sz="1200" b="0" i="0" u="none" strike="noStrike" kern="1200" baseline="0" dirty="0" smtClean="0">
                <a:solidFill>
                  <a:schemeClr val="tx1"/>
                </a:solidFill>
                <a:latin typeface="+mn-lt"/>
                <a:ea typeface="+mn-ea"/>
                <a:cs typeface="+mn-cs"/>
              </a:rPr>
              <a:t>than individuals lacking these genotypes.13 Similarly,</a:t>
            </a:r>
          </a:p>
          <a:p>
            <a:r>
              <a:rPr lang="en-US" sz="1200" b="0" i="0" u="none" strike="noStrike" kern="1200" baseline="0" dirty="0" smtClean="0">
                <a:solidFill>
                  <a:schemeClr val="tx1"/>
                </a:solidFill>
                <a:latin typeface="+mn-lt"/>
                <a:ea typeface="+mn-ea"/>
                <a:cs typeface="+mn-cs"/>
              </a:rPr>
              <a:t>there appears to be a genetic predisposition to non-exercise</a:t>
            </a:r>
          </a:p>
          <a:p>
            <a:r>
              <a:rPr lang="en-US" sz="1200" b="0" i="0" u="none" strike="noStrike" kern="1200" baseline="0" dirty="0" smtClean="0">
                <a:solidFill>
                  <a:schemeClr val="tx1"/>
                </a:solidFill>
                <a:latin typeface="+mn-lt"/>
                <a:ea typeface="+mn-ea"/>
                <a:cs typeface="+mn-cs"/>
              </a:rPr>
              <a:t>induced CK increases during statin treatment.14 </a:t>
            </a:r>
            <a:r>
              <a:rPr lang="en-US" sz="1200" b="0" i="0" u="none" strike="noStrike" kern="1200" baseline="0" dirty="0" err="1" smtClean="0">
                <a:solidFill>
                  <a:schemeClr val="tx1"/>
                </a:solidFill>
                <a:latin typeface="+mn-lt"/>
                <a:ea typeface="+mn-ea"/>
                <a:cs typeface="+mn-cs"/>
              </a:rPr>
              <a:t>Vladutiu</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colleagues performed mutation testing on 110 patients</a:t>
            </a:r>
          </a:p>
          <a:p>
            <a:r>
              <a:rPr lang="en-US" sz="1200" b="0" i="0" u="none" strike="noStrike" kern="1200" baseline="0" dirty="0" smtClean="0">
                <a:solidFill>
                  <a:schemeClr val="tx1"/>
                </a:solidFill>
                <a:latin typeface="+mn-lt"/>
                <a:ea typeface="+mn-ea"/>
                <a:cs typeface="+mn-cs"/>
              </a:rPr>
              <a:t>with drug induced, primarily statin, myopathies and noted</a:t>
            </a:r>
          </a:p>
          <a:p>
            <a:r>
              <a:rPr lang="en-US" sz="1200" b="0" i="0" u="none" strike="noStrike" kern="1200" baseline="0" dirty="0" smtClean="0">
                <a:solidFill>
                  <a:schemeClr val="tx1"/>
                </a:solidFill>
                <a:latin typeface="+mn-lt"/>
                <a:ea typeface="+mn-ea"/>
                <a:cs typeface="+mn-cs"/>
              </a:rPr>
              <a:t>that 10% of these patients had at least one abnormal allele</a:t>
            </a:r>
          </a:p>
          <a:p>
            <a:r>
              <a:rPr lang="en-US" sz="1200" b="0" i="0" u="none" strike="noStrike" kern="1200" baseline="0" dirty="0" smtClean="0">
                <a:solidFill>
                  <a:schemeClr val="tx1"/>
                </a:solidFill>
                <a:latin typeface="+mn-lt"/>
                <a:ea typeface="+mn-ea"/>
                <a:cs typeface="+mn-cs"/>
              </a:rPr>
              <a:t>for a gene affecting muscle metabolism [15]. Abnormal</a:t>
            </a:r>
          </a:p>
          <a:p>
            <a:r>
              <a:rPr lang="en-US" sz="1200" b="0" i="0" u="none" strike="noStrike" kern="1200" baseline="0" dirty="0" smtClean="0">
                <a:solidFill>
                  <a:schemeClr val="tx1"/>
                </a:solidFill>
                <a:latin typeface="+mn-lt"/>
                <a:ea typeface="+mn-ea"/>
                <a:cs typeface="+mn-cs"/>
              </a:rPr>
              <a:t>alleles for muscle </a:t>
            </a:r>
            <a:r>
              <a:rPr lang="en-US" sz="1200" b="0" i="0" u="none" strike="noStrike" kern="1200" baseline="0" dirty="0" err="1" smtClean="0">
                <a:solidFill>
                  <a:schemeClr val="tx1"/>
                </a:solidFill>
                <a:latin typeface="+mn-lt"/>
                <a:ea typeface="+mn-ea"/>
                <a:cs typeface="+mn-cs"/>
              </a:rPr>
              <a:t>phosphorylase</a:t>
            </a:r>
            <a:r>
              <a:rPr lang="en-US" sz="1200" b="0" i="0" u="none" strike="noStrike" kern="1200" baseline="0" dirty="0" smtClean="0">
                <a:solidFill>
                  <a:schemeClr val="tx1"/>
                </a:solidFill>
                <a:latin typeface="+mn-lt"/>
                <a:ea typeface="+mn-ea"/>
                <a:cs typeface="+mn-cs"/>
              </a:rPr>
              <a:t>, the enzyme involved in</a:t>
            </a:r>
          </a:p>
          <a:p>
            <a:r>
              <a:rPr lang="en-US" sz="1200" b="0" i="0" u="none" strike="noStrike" kern="1200" baseline="0" dirty="0" err="1" smtClean="0">
                <a:solidFill>
                  <a:schemeClr val="tx1"/>
                </a:solidFill>
                <a:latin typeface="+mn-lt"/>
                <a:ea typeface="+mn-ea"/>
                <a:cs typeface="+mn-cs"/>
              </a:rPr>
              <a:t>McArdle’s</a:t>
            </a:r>
            <a:r>
              <a:rPr lang="en-US" sz="1200" b="0" i="0" u="none" strike="noStrike" kern="1200" baseline="0" dirty="0" smtClean="0">
                <a:solidFill>
                  <a:schemeClr val="tx1"/>
                </a:solidFill>
                <a:latin typeface="+mn-lt"/>
                <a:ea typeface="+mn-ea"/>
                <a:cs typeface="+mn-cs"/>
              </a:rPr>
              <a:t> disease, and for </a:t>
            </a:r>
            <a:r>
              <a:rPr lang="en-US" sz="1200" b="0" i="0" u="none" strike="noStrike" kern="1200" baseline="0" dirty="0" err="1" smtClean="0">
                <a:solidFill>
                  <a:schemeClr val="tx1"/>
                </a:solidFill>
                <a:latin typeface="+mn-lt"/>
                <a:ea typeface="+mn-ea"/>
                <a:cs typeface="+mn-cs"/>
              </a:rPr>
              <a:t>carnitine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palmitoyltransferase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II were 20 and 13 times more prevalent than expected.</a:t>
            </a:r>
          </a:p>
          <a:p>
            <a:r>
              <a:rPr lang="en-US" sz="1200" b="0" i="0" u="none" strike="noStrike" kern="1200" baseline="0" dirty="0" smtClean="0">
                <a:solidFill>
                  <a:schemeClr val="tx1"/>
                </a:solidFill>
                <a:latin typeface="+mn-lt"/>
                <a:ea typeface="+mn-ea"/>
                <a:cs typeface="+mn-cs"/>
              </a:rPr>
              <a:t>Such observations suggest that demonstrating differences</a:t>
            </a:r>
          </a:p>
          <a:p>
            <a:r>
              <a:rPr lang="en-US" sz="1200" b="0" i="0" u="none" strike="noStrike" kern="1200" baseline="0" dirty="0" smtClean="0">
                <a:solidFill>
                  <a:schemeClr val="tx1"/>
                </a:solidFill>
                <a:latin typeface="+mn-lt"/>
                <a:ea typeface="+mn-ea"/>
                <a:cs typeface="+mn-cs"/>
              </a:rPr>
              <a:t>in the CK response to different statin doses may require</a:t>
            </a:r>
          </a:p>
          <a:p>
            <a:r>
              <a:rPr lang="en-US" sz="1200" b="0" i="0" u="none" strike="noStrike" kern="1200" baseline="0" dirty="0" smtClean="0">
                <a:solidFill>
                  <a:schemeClr val="tx1"/>
                </a:solidFill>
                <a:latin typeface="+mn-lt"/>
                <a:ea typeface="+mn-ea"/>
                <a:cs typeface="+mn-cs"/>
              </a:rPr>
              <a:t>the inclusion of individuals who are genetically susceptible</a:t>
            </a:r>
          </a:p>
          <a:p>
            <a:r>
              <a:rPr lang="en-US" sz="1200" b="0" i="0" u="none" strike="noStrike" kern="1200" baseline="0" dirty="0" smtClean="0">
                <a:solidFill>
                  <a:schemeClr val="tx1"/>
                </a:solidFill>
                <a:latin typeface="+mn-lt"/>
                <a:ea typeface="+mn-ea"/>
                <a:cs typeface="+mn-cs"/>
              </a:rPr>
              <a:t>to muscle injury with exercise or in combination with</a:t>
            </a:r>
          </a:p>
          <a:p>
            <a:r>
              <a:rPr lang="en-US" sz="1200" b="0" i="0" u="none" strike="noStrike" kern="1200" baseline="0" dirty="0" smtClean="0">
                <a:solidFill>
                  <a:schemeClr val="tx1"/>
                </a:solidFill>
                <a:latin typeface="+mn-lt"/>
                <a:ea typeface="+mn-ea"/>
                <a:cs typeface="+mn-cs"/>
              </a:rPr>
              <a:t>a statin.</a:t>
            </a:r>
          </a:p>
          <a:p>
            <a:r>
              <a:rPr lang="en-US" sz="1200" b="0" i="0" u="none" strike="noStrike" kern="1200" baseline="0" dirty="0" smtClean="0">
                <a:solidFill>
                  <a:schemeClr val="tx1"/>
                </a:solidFill>
                <a:latin typeface="+mn-lt"/>
                <a:ea typeface="+mn-ea"/>
                <a:cs typeface="+mn-cs"/>
              </a:rPr>
              <a:t>It is not possible to determine which of these explanations</a:t>
            </a:r>
          </a:p>
          <a:p>
            <a:r>
              <a:rPr lang="en-US" sz="1200" b="0" i="0" u="none" strike="noStrike" kern="1200" baseline="0" dirty="0" smtClean="0">
                <a:solidFill>
                  <a:schemeClr val="tx1"/>
                </a:solidFill>
                <a:latin typeface="+mn-lt"/>
                <a:ea typeface="+mn-ea"/>
                <a:cs typeface="+mn-cs"/>
              </a:rPr>
              <a:t>accounts for the present results. Nevertheless, it does</a:t>
            </a:r>
          </a:p>
          <a:p>
            <a:r>
              <a:rPr lang="en-US" sz="1200" b="0" i="0" u="none" strike="noStrike" kern="1200" baseline="0" dirty="0" smtClean="0">
                <a:solidFill>
                  <a:schemeClr val="tx1"/>
                </a:solidFill>
                <a:latin typeface="+mn-lt"/>
                <a:ea typeface="+mn-ea"/>
                <a:cs typeface="+mn-cs"/>
              </a:rPr>
              <a:t>appear that eccentric exercise using the present protocol cannot</a:t>
            </a:r>
          </a:p>
          <a:p>
            <a:r>
              <a:rPr lang="en-US" sz="1200" b="0" i="0" u="none" strike="noStrike" kern="1200" baseline="0" dirty="0" smtClean="0">
                <a:solidFill>
                  <a:schemeClr val="tx1"/>
                </a:solidFill>
                <a:latin typeface="+mn-lt"/>
                <a:ea typeface="+mn-ea"/>
                <a:cs typeface="+mn-cs"/>
              </a:rPr>
              <a:t>differentiate the muscle injury with different doses of</a:t>
            </a:r>
          </a:p>
          <a:p>
            <a:r>
              <a:rPr lang="en-US" sz="1200" b="0" i="0" u="none" strike="noStrike" kern="1200" baseline="0" dirty="0" smtClean="0">
                <a:solidFill>
                  <a:schemeClr val="tx1"/>
                </a:solidFill>
                <a:latin typeface="+mn-lt"/>
                <a:ea typeface="+mn-ea"/>
                <a:cs typeface="+mn-cs"/>
              </a:rPr>
              <a:t>atorvastatin. Additional studies are required to determine if</a:t>
            </a:r>
          </a:p>
          <a:p>
            <a:r>
              <a:rPr lang="en-US" sz="1200" b="0" i="0" u="none" strike="noStrike" kern="1200" baseline="0" dirty="0" smtClean="0">
                <a:solidFill>
                  <a:schemeClr val="tx1"/>
                </a:solidFill>
                <a:latin typeface="+mn-lt"/>
                <a:ea typeface="+mn-ea"/>
                <a:cs typeface="+mn-cs"/>
              </a:rPr>
              <a:t>this applies to other drugs and to drug combinations.</a:t>
            </a:r>
          </a:p>
          <a:p>
            <a:r>
              <a:rPr lang="en-US" sz="1200" b="0" i="0" u="none" strike="noStrike" kern="1200" baseline="0" dirty="0" smtClean="0">
                <a:solidFill>
                  <a:schemeClr val="tx1"/>
                </a:solidFill>
                <a:latin typeface="+mn-lt"/>
                <a:ea typeface="+mn-ea"/>
                <a:cs typeface="+mn-cs"/>
              </a:rPr>
              <a:t>CK-MB values were normal, but detectable, in 19 subjects</a:t>
            </a:r>
          </a:p>
          <a:p>
            <a:r>
              <a:rPr lang="en-US" sz="1200" b="0" i="0" u="none" strike="noStrike" kern="1200" baseline="0" dirty="0" smtClean="0">
                <a:solidFill>
                  <a:schemeClr val="tx1"/>
                </a:solidFill>
                <a:latin typeface="+mn-lt"/>
                <a:ea typeface="+mn-ea"/>
                <a:cs typeface="+mn-cs"/>
              </a:rPr>
              <a:t>in the 10 mg and 10 subjects in the 80 mg group at all</a:t>
            </a:r>
          </a:p>
          <a:p>
            <a:r>
              <a:rPr lang="en-US" sz="1200" b="0" i="0" u="none" strike="noStrike" kern="1200" baseline="0" dirty="0" smtClean="0">
                <a:solidFill>
                  <a:schemeClr val="tx1"/>
                </a:solidFill>
                <a:latin typeface="+mn-lt"/>
                <a:ea typeface="+mn-ea"/>
                <a:cs typeface="+mn-cs"/>
              </a:rPr>
              <a:t>six study visits. Among these 29 subjects, CK-MB increased</a:t>
            </a:r>
          </a:p>
          <a:p>
            <a:r>
              <a:rPr lang="en-US" sz="1200" b="0" i="0" u="none" strike="noStrike" kern="1200" baseline="0" dirty="0" smtClean="0">
                <a:solidFill>
                  <a:schemeClr val="tx1"/>
                </a:solidFill>
                <a:latin typeface="+mn-lt"/>
                <a:ea typeface="+mn-ea"/>
                <a:cs typeface="+mn-cs"/>
              </a:rPr>
              <a:t>slightly, but not significantly from screening to pre-exercise</a:t>
            </a:r>
          </a:p>
          <a:p>
            <a:r>
              <a:rPr lang="en-US" sz="1200" b="0" i="0" u="none" strike="noStrike" kern="1200" baseline="0" dirty="0" smtClean="0">
                <a:solidFill>
                  <a:schemeClr val="tx1"/>
                </a:solidFill>
                <a:latin typeface="+mn-lt"/>
                <a:ea typeface="+mn-ea"/>
                <a:cs typeface="+mn-cs"/>
              </a:rPr>
              <a:t>in both the 10 and 80 mg groups (5 and 12%, respectively).</a:t>
            </a:r>
          </a:p>
          <a:p>
            <a:r>
              <a:rPr lang="en-US" sz="1200" b="0" i="0" u="none" strike="noStrike" kern="1200" baseline="0" dirty="0" smtClean="0">
                <a:solidFill>
                  <a:schemeClr val="tx1"/>
                </a:solidFill>
                <a:latin typeface="+mn-lt"/>
                <a:ea typeface="+mn-ea"/>
                <a:cs typeface="+mn-cs"/>
              </a:rPr>
              <a:t>CK-MB did increased significantly at 24 and 48 h after exercise</a:t>
            </a:r>
          </a:p>
          <a:p>
            <a:r>
              <a:rPr lang="en-US" sz="1200" b="0" i="0" u="none" strike="noStrike" kern="1200" baseline="0" dirty="0" smtClean="0">
                <a:solidFill>
                  <a:schemeClr val="tx1"/>
                </a:solidFill>
                <a:latin typeface="+mn-lt"/>
                <a:ea typeface="+mn-ea"/>
                <a:cs typeface="+mn-cs"/>
              </a:rPr>
              <a:t>in the 10 mg group and at 24 h in the 80 mg group. These</a:t>
            </a:r>
          </a:p>
          <a:p>
            <a:r>
              <a:rPr lang="en-US" sz="1200" b="0" i="0" u="none" strike="noStrike" kern="1200" baseline="0" dirty="0" smtClean="0">
                <a:solidFill>
                  <a:schemeClr val="tx1"/>
                </a:solidFill>
                <a:latin typeface="+mn-lt"/>
                <a:ea typeface="+mn-ea"/>
                <a:cs typeface="+mn-cs"/>
              </a:rPr>
              <a:t>increases were proportional to the increase in total CK and</a:t>
            </a:r>
          </a:p>
          <a:p>
            <a:r>
              <a:rPr lang="en-US" sz="1200" b="0" i="0" u="none" strike="noStrike" kern="1200" baseline="0" dirty="0" smtClean="0">
                <a:solidFill>
                  <a:schemeClr val="tx1"/>
                </a:solidFill>
                <a:latin typeface="+mn-lt"/>
                <a:ea typeface="+mn-ea"/>
                <a:cs typeface="+mn-cs"/>
              </a:rPr>
              <a:t>do not indicate myocardial injury since they did not exceed</a:t>
            </a:r>
          </a:p>
          <a:p>
            <a:r>
              <a:rPr lang="en-US" sz="1200" b="0" i="0" u="none" strike="noStrike" kern="1200" baseline="0" dirty="0" smtClean="0">
                <a:solidFill>
                  <a:schemeClr val="tx1"/>
                </a:solidFill>
                <a:latin typeface="+mn-lt"/>
                <a:ea typeface="+mn-ea"/>
                <a:cs typeface="+mn-cs"/>
              </a:rPr>
              <a:t>the CK-MB/CK relative index normal value in any subject.</a:t>
            </a:r>
          </a:p>
          <a:p>
            <a:r>
              <a:rPr lang="en-US" sz="1200" b="0" i="0" u="none" strike="noStrike" kern="1200" baseline="0" dirty="0" smtClean="0">
                <a:solidFill>
                  <a:schemeClr val="tx1"/>
                </a:solidFill>
                <a:latin typeface="+mn-lt"/>
                <a:ea typeface="+mn-ea"/>
                <a:cs typeface="+mn-cs"/>
              </a:rPr>
              <a:t>The primary limitations to the present study are that the</a:t>
            </a:r>
          </a:p>
          <a:p>
            <a:r>
              <a:rPr lang="en-US" sz="1200" b="0" i="0" u="none" strike="noStrike" kern="1200" baseline="0" dirty="0" smtClean="0">
                <a:solidFill>
                  <a:schemeClr val="tx1"/>
                </a:solidFill>
                <a:latin typeface="+mn-lt"/>
                <a:ea typeface="+mn-ea"/>
                <a:cs typeface="+mn-cs"/>
              </a:rPr>
              <a:t>subjects were healthy volunteers and had no history of statin</a:t>
            </a:r>
          </a:p>
          <a:p>
            <a:r>
              <a:rPr lang="en-US" sz="1200" b="0" i="0" u="none" strike="noStrike" kern="1200" baseline="0" dirty="0" smtClean="0">
                <a:solidFill>
                  <a:schemeClr val="tx1"/>
                </a:solidFill>
                <a:latin typeface="+mn-lt"/>
                <a:ea typeface="+mn-ea"/>
                <a:cs typeface="+mn-cs"/>
              </a:rPr>
              <a:t>intolerance. Different results may occur using a similar protocol</a:t>
            </a:r>
          </a:p>
          <a:p>
            <a:r>
              <a:rPr lang="en-US" sz="1200" b="0" i="0" u="none" strike="noStrike" kern="1200" baseline="0" dirty="0" smtClean="0">
                <a:solidFill>
                  <a:schemeClr val="tx1"/>
                </a:solidFill>
                <a:latin typeface="+mn-lt"/>
                <a:ea typeface="+mn-ea"/>
                <a:cs typeface="+mn-cs"/>
              </a:rPr>
              <a:t>with </a:t>
            </a:r>
            <a:r>
              <a:rPr lang="en-US" sz="1200" b="0" i="0" u="none" strike="noStrike" kern="1200" baseline="0" dirty="0" err="1" smtClean="0">
                <a:solidFill>
                  <a:schemeClr val="tx1"/>
                </a:solidFill>
                <a:latin typeface="+mn-lt"/>
                <a:ea typeface="+mn-ea"/>
                <a:cs typeface="+mn-cs"/>
              </a:rPr>
              <a:t>myopathic</a:t>
            </a:r>
            <a:r>
              <a:rPr lang="en-US" sz="1200" b="0" i="0" u="none" strike="noStrike" kern="1200" baseline="0" dirty="0" smtClean="0">
                <a:solidFill>
                  <a:schemeClr val="tx1"/>
                </a:solidFill>
                <a:latin typeface="+mn-lt"/>
                <a:ea typeface="+mn-ea"/>
                <a:cs typeface="+mn-cs"/>
              </a:rPr>
              <a:t> patients. A second limitation is that pain</a:t>
            </a:r>
          </a:p>
          <a:p>
            <a:r>
              <a:rPr lang="en-US" sz="1200" b="0" i="0" u="none" strike="noStrike" kern="1200" baseline="0" dirty="0" smtClean="0">
                <a:solidFill>
                  <a:schemeClr val="tx1"/>
                </a:solidFill>
                <a:latin typeface="+mn-lt"/>
                <a:ea typeface="+mn-ea"/>
                <a:cs typeface="+mn-cs"/>
              </a:rPr>
              <a:t>was measured only after exercise and we did not examine</a:t>
            </a:r>
          </a:p>
          <a:p>
            <a:r>
              <a:rPr lang="en-US" sz="1200" b="0" i="0" u="none" strike="noStrike" kern="1200" baseline="0" dirty="0" smtClean="0">
                <a:solidFill>
                  <a:schemeClr val="tx1"/>
                </a:solidFill>
                <a:latin typeface="+mn-lt"/>
                <a:ea typeface="+mn-ea"/>
                <a:cs typeface="+mn-cs"/>
              </a:rPr>
              <a:t>differences in myalgia during drug treatment. A third limitation</a:t>
            </a:r>
          </a:p>
          <a:p>
            <a:r>
              <a:rPr lang="en-US" sz="1200" b="0" i="0" u="none" strike="noStrike" kern="1200" baseline="0" dirty="0" smtClean="0">
                <a:solidFill>
                  <a:schemeClr val="tx1"/>
                </a:solidFill>
                <a:latin typeface="+mn-lt"/>
                <a:ea typeface="+mn-ea"/>
                <a:cs typeface="+mn-cs"/>
              </a:rPr>
              <a:t>is that there was no placebo group in this study to</a:t>
            </a:r>
          </a:p>
          <a:p>
            <a:r>
              <a:rPr lang="en-US" sz="1200" b="0" i="0" u="none" strike="noStrike" kern="1200" baseline="0" dirty="0" smtClean="0">
                <a:solidFill>
                  <a:schemeClr val="tx1"/>
                </a:solidFill>
                <a:latin typeface="+mn-lt"/>
                <a:ea typeface="+mn-ea"/>
                <a:cs typeface="+mn-cs"/>
              </a:rPr>
              <a:t>compare the results with our previous results with lovastatin</a:t>
            </a:r>
          </a:p>
          <a:p>
            <a:r>
              <a:rPr lang="en-US" sz="1200" b="0" i="0" u="none" strike="noStrike" kern="1200" baseline="0" dirty="0" smtClean="0">
                <a:solidFill>
                  <a:schemeClr val="tx1"/>
                </a:solidFill>
                <a:latin typeface="+mn-lt"/>
                <a:ea typeface="+mn-ea"/>
                <a:cs typeface="+mn-cs"/>
              </a:rPr>
              <a:t>[1]. It is unfortunate that the pretreatment CK levels were</a:t>
            </a:r>
          </a:p>
          <a:p>
            <a:r>
              <a:rPr lang="en-US" sz="1200" b="0" i="0" u="none" strike="noStrike" kern="1200" baseline="0" dirty="0" smtClean="0">
                <a:solidFill>
                  <a:schemeClr val="tx1"/>
                </a:solidFill>
                <a:latin typeface="+mn-lt"/>
                <a:ea typeface="+mn-ea"/>
                <a:cs typeface="+mn-cs"/>
              </a:rPr>
              <a:t>slightly, but significantly, higher in the low treatment group.</a:t>
            </a:r>
          </a:p>
          <a:p>
            <a:r>
              <a:rPr lang="en-US" sz="1200" b="0" i="0" u="none" strike="noStrike" kern="1200" baseline="0" dirty="0" smtClean="0">
                <a:solidFill>
                  <a:schemeClr val="tx1"/>
                </a:solidFill>
                <a:latin typeface="+mn-lt"/>
                <a:ea typeface="+mn-ea"/>
                <a:cs typeface="+mn-cs"/>
              </a:rPr>
              <a:t>If baseline </a:t>
            </a:r>
            <a:r>
              <a:rPr lang="en-US" sz="1200" b="0" i="0" u="none" strike="noStrike" kern="1200" baseline="0" dirty="0" err="1" smtClean="0">
                <a:solidFill>
                  <a:schemeClr val="tx1"/>
                </a:solidFill>
                <a:latin typeface="+mn-lt"/>
                <a:ea typeface="+mn-ea"/>
                <a:cs typeface="+mn-cs"/>
              </a:rPr>
              <a:t>ck</a:t>
            </a:r>
            <a:r>
              <a:rPr lang="en-US" sz="1200" b="0" i="0" u="none" strike="noStrike" kern="1200" baseline="0" dirty="0" smtClean="0">
                <a:solidFill>
                  <a:schemeClr val="tx1"/>
                </a:solidFill>
                <a:latin typeface="+mn-lt"/>
                <a:ea typeface="+mn-ea"/>
                <a:cs typeface="+mn-cs"/>
              </a:rPr>
              <a:t> is a marker of predisposition to statin toxicity</a:t>
            </a:r>
          </a:p>
          <a:p>
            <a:r>
              <a:rPr lang="en-US" sz="1200" b="0" i="0" u="none" strike="noStrike" kern="1200" baseline="0" dirty="0" smtClean="0">
                <a:solidFill>
                  <a:schemeClr val="tx1"/>
                </a:solidFill>
                <a:latin typeface="+mn-lt"/>
                <a:ea typeface="+mn-ea"/>
                <a:cs typeface="+mn-cs"/>
              </a:rPr>
              <a:t>or muscle injury, then a higher CK level in the low dose</a:t>
            </a:r>
          </a:p>
          <a:p>
            <a:r>
              <a:rPr lang="en-US" sz="1200" b="0" i="0" u="none" strike="noStrike" kern="1200" baseline="0" dirty="0" smtClean="0">
                <a:solidFill>
                  <a:schemeClr val="tx1"/>
                </a:solidFill>
                <a:latin typeface="+mn-lt"/>
                <a:ea typeface="+mn-ea"/>
                <a:cs typeface="+mn-cs"/>
              </a:rPr>
              <a:t>group may have obscured an effect of high dose atorvastatin</a:t>
            </a:r>
          </a:p>
          <a:p>
            <a:r>
              <a:rPr lang="en-US" sz="1200" b="0" i="0" u="none" strike="noStrike" kern="1200" baseline="0" dirty="0" smtClean="0">
                <a:solidFill>
                  <a:schemeClr val="tx1"/>
                </a:solidFill>
                <a:latin typeface="+mn-lt"/>
                <a:ea typeface="+mn-ea"/>
                <a:cs typeface="+mn-cs"/>
              </a:rPr>
              <a:t>therapy. Finally, we do not know if exercise increase in CK</a:t>
            </a:r>
          </a:p>
          <a:p>
            <a:r>
              <a:rPr lang="en-US" sz="1200" b="0" i="0" u="none" strike="noStrike" kern="1200" baseline="0" dirty="0" smtClean="0">
                <a:solidFill>
                  <a:schemeClr val="tx1"/>
                </a:solidFill>
                <a:latin typeface="+mn-lt"/>
                <a:ea typeface="+mn-ea"/>
                <a:cs typeface="+mn-cs"/>
              </a:rPr>
              <a:t>levels is associated with the risk of myopathy with statins.</a:t>
            </a:r>
          </a:p>
          <a:p>
            <a:r>
              <a:rPr lang="en-US" sz="1200" b="0" i="0" u="none" strike="noStrike" kern="1200" baseline="0" dirty="0" smtClean="0">
                <a:solidFill>
                  <a:schemeClr val="tx1"/>
                </a:solidFill>
                <a:latin typeface="+mn-lt"/>
                <a:ea typeface="+mn-ea"/>
                <a:cs typeface="+mn-cs"/>
              </a:rPr>
              <a:t>Nevertheless, the present results demonstrate that there are</a:t>
            </a:r>
          </a:p>
          <a:p>
            <a:r>
              <a:rPr lang="en-US" sz="1200" b="0" i="0" u="none" strike="noStrike" kern="1200" baseline="0" dirty="0" smtClean="0">
                <a:solidFill>
                  <a:schemeClr val="tx1"/>
                </a:solidFill>
                <a:latin typeface="+mn-lt"/>
                <a:ea typeface="+mn-ea"/>
                <a:cs typeface="+mn-cs"/>
              </a:rPr>
              <a:t>no differences in </a:t>
            </a:r>
            <a:r>
              <a:rPr lang="en-US" sz="1200" b="0" i="0" u="none" strike="noStrike" kern="1200" baseline="0" dirty="0" err="1" smtClean="0">
                <a:solidFill>
                  <a:schemeClr val="tx1"/>
                </a:solidFill>
                <a:latin typeface="+mn-lt"/>
                <a:ea typeface="+mn-ea"/>
                <a:cs typeface="+mn-cs"/>
              </a:rPr>
              <a:t>theCKresponse</a:t>
            </a:r>
            <a:r>
              <a:rPr lang="en-US" sz="1200" b="0" i="0" u="none" strike="noStrike" kern="1200" baseline="0" dirty="0" smtClean="0">
                <a:solidFill>
                  <a:schemeClr val="tx1"/>
                </a:solidFill>
                <a:latin typeface="+mn-lt"/>
                <a:ea typeface="+mn-ea"/>
                <a:cs typeface="+mn-cs"/>
              </a:rPr>
              <a:t> to eccentric exercise in subjects</a:t>
            </a:r>
          </a:p>
          <a:p>
            <a:r>
              <a:rPr lang="en-US" sz="1200" b="0" i="0" u="none" strike="noStrike" kern="1200" baseline="0" dirty="0" smtClean="0">
                <a:solidFill>
                  <a:schemeClr val="tx1"/>
                </a:solidFill>
                <a:latin typeface="+mn-lt"/>
                <a:ea typeface="+mn-ea"/>
                <a:cs typeface="+mn-cs"/>
              </a:rPr>
              <a:t>treated with 10 </a:t>
            </a:r>
            <a:r>
              <a:rPr lang="en-US" sz="1200" b="0" i="0" u="none" strike="noStrike" kern="1200" baseline="0" dirty="0" err="1" smtClean="0">
                <a:solidFill>
                  <a:schemeClr val="tx1"/>
                </a:solidFill>
                <a:latin typeface="+mn-lt"/>
                <a:ea typeface="+mn-ea"/>
                <a:cs typeface="+mn-cs"/>
              </a:rPr>
              <a:t>mgvs</a:t>
            </a:r>
            <a:r>
              <a:rPr lang="en-US" sz="1200" b="0" i="0" u="none" strike="noStrike" kern="1200" baseline="0" dirty="0" smtClean="0">
                <a:solidFill>
                  <a:schemeClr val="tx1"/>
                </a:solidFill>
                <a:latin typeface="+mn-lt"/>
                <a:ea typeface="+mn-ea"/>
                <a:cs typeface="+mn-cs"/>
              </a:rPr>
              <a:t>. 80 </a:t>
            </a:r>
            <a:r>
              <a:rPr lang="en-US" sz="1200" b="0" i="0" u="none" strike="noStrike" kern="1200" baseline="0" dirty="0" err="1" smtClean="0">
                <a:solidFill>
                  <a:schemeClr val="tx1"/>
                </a:solidFill>
                <a:latin typeface="+mn-lt"/>
                <a:ea typeface="+mn-ea"/>
                <a:cs typeface="+mn-cs"/>
              </a:rPr>
              <a:t>mgof</a:t>
            </a:r>
            <a:r>
              <a:rPr lang="en-US" sz="1200" b="0" i="0" u="none" strike="noStrike" kern="1200" baseline="0" dirty="0" smtClean="0">
                <a:solidFill>
                  <a:schemeClr val="tx1"/>
                </a:solidFill>
                <a:latin typeface="+mn-lt"/>
                <a:ea typeface="+mn-ea"/>
                <a:cs typeface="+mn-cs"/>
              </a:rPr>
              <a:t> atorvastatin. Such results</a:t>
            </a:r>
          </a:p>
          <a:p>
            <a:r>
              <a:rPr lang="en-US" sz="1200" b="0" i="0" u="none" strike="noStrike" kern="1200" baseline="0" dirty="0" smtClean="0">
                <a:solidFill>
                  <a:schemeClr val="tx1"/>
                </a:solidFill>
                <a:latin typeface="+mn-lt"/>
                <a:ea typeface="+mn-ea"/>
                <a:cs typeface="+mn-cs"/>
              </a:rPr>
              <a:t>suggest that eccentric exercise using this model may not be</a:t>
            </a:r>
          </a:p>
          <a:p>
            <a:r>
              <a:rPr lang="en-US" sz="1200" b="0" i="0" u="none" strike="noStrike" kern="1200" baseline="0" dirty="0" smtClean="0">
                <a:solidFill>
                  <a:schemeClr val="tx1"/>
                </a:solidFill>
                <a:latin typeface="+mn-lt"/>
                <a:ea typeface="+mn-ea"/>
                <a:cs typeface="+mn-cs"/>
              </a:rPr>
              <a:t>used to differentiate the </a:t>
            </a:r>
            <a:r>
              <a:rPr lang="en-US" sz="1200" b="0" i="0" u="none" strike="noStrike" kern="1200" baseline="0" dirty="0" err="1" smtClean="0">
                <a:solidFill>
                  <a:schemeClr val="tx1"/>
                </a:solidFill>
                <a:latin typeface="+mn-lt"/>
                <a:ea typeface="+mn-ea"/>
                <a:cs typeface="+mn-cs"/>
              </a:rPr>
              <a:t>myopathic</a:t>
            </a:r>
            <a:r>
              <a:rPr lang="en-US" sz="1200" b="0" i="0" u="none" strike="noStrike" kern="1200" baseline="0" dirty="0" smtClean="0">
                <a:solidFill>
                  <a:schemeClr val="tx1"/>
                </a:solidFill>
                <a:latin typeface="+mn-lt"/>
                <a:ea typeface="+mn-ea"/>
                <a:cs typeface="+mn-cs"/>
              </a:rPr>
              <a:t> potential between different</a:t>
            </a:r>
          </a:p>
          <a:p>
            <a:r>
              <a:rPr lang="en-US" sz="1200" b="0" i="0" u="none" strike="noStrike" kern="1200" baseline="0" dirty="0" smtClean="0">
                <a:solidFill>
                  <a:schemeClr val="tx1"/>
                </a:solidFill>
                <a:latin typeface="+mn-lt"/>
                <a:ea typeface="+mn-ea"/>
                <a:cs typeface="+mn-cs"/>
              </a:rPr>
              <a:t>doses of other statins, between different statins and even</a:t>
            </a:r>
          </a:p>
          <a:p>
            <a:r>
              <a:rPr lang="en-US" sz="1200" b="0" i="0" u="none" strike="noStrike" kern="1200" baseline="0" dirty="0" smtClean="0">
                <a:solidFill>
                  <a:schemeClr val="tx1"/>
                </a:solidFill>
                <a:latin typeface="+mn-lt"/>
                <a:ea typeface="+mn-ea"/>
                <a:cs typeface="+mn-cs"/>
              </a:rPr>
              <a:t>between different lipid-lowering medications although these</a:t>
            </a:r>
          </a:p>
          <a:p>
            <a:r>
              <a:rPr lang="en-US" sz="1200" b="0" i="0" u="none" strike="noStrike" kern="1200" baseline="0" dirty="0" smtClean="0">
                <a:solidFill>
                  <a:schemeClr val="tx1"/>
                </a:solidFill>
                <a:latin typeface="+mn-lt"/>
                <a:ea typeface="+mn-ea"/>
                <a:cs typeface="+mn-cs"/>
              </a:rPr>
              <a:t>conclusions require further study. Similarly, clinicians should</a:t>
            </a:r>
          </a:p>
          <a:p>
            <a:r>
              <a:rPr lang="en-US" sz="1200" b="0" i="0" u="none" strike="noStrike" kern="1200" baseline="0" dirty="0" smtClean="0">
                <a:solidFill>
                  <a:schemeClr val="tx1"/>
                </a:solidFill>
                <a:latin typeface="+mn-lt"/>
                <a:ea typeface="+mn-ea"/>
                <a:cs typeface="+mn-cs"/>
              </a:rPr>
              <a:t>consider exercise as cause when statin patients have increased</a:t>
            </a:r>
          </a:p>
          <a:p>
            <a:r>
              <a:rPr lang="en-US" sz="1200" b="0" i="0" u="none" strike="noStrike" kern="1200" baseline="0" dirty="0" smtClean="0">
                <a:solidFill>
                  <a:schemeClr val="tx1"/>
                </a:solidFill>
                <a:latin typeface="+mn-lt"/>
                <a:ea typeface="+mn-ea"/>
                <a:cs typeface="+mn-cs"/>
              </a:rPr>
              <a:t>CK levels and not necessarily altering the medication dose</a:t>
            </a:r>
          </a:p>
        </p:txBody>
      </p:sp>
      <p:sp>
        <p:nvSpPr>
          <p:cNvPr id="4" name="Slide Number Placeholder 3"/>
          <p:cNvSpPr>
            <a:spLocks noGrp="1"/>
          </p:cNvSpPr>
          <p:nvPr>
            <p:ph type="sldNum" sz="quarter" idx="10"/>
          </p:nvPr>
        </p:nvSpPr>
        <p:spPr/>
        <p:txBody>
          <a:bodyPr/>
          <a:lstStyle/>
          <a:p>
            <a:fld id="{CD5F51E2-77DD-47B7-85AE-0D1DECDA08F1}" type="slidenum">
              <a:rPr lang="en-US" smtClean="0"/>
              <a:t>13</a:t>
            </a:fld>
            <a:endParaRPr lang="en-US"/>
          </a:p>
        </p:txBody>
      </p:sp>
    </p:spTree>
    <p:extLst>
      <p:ext uri="{BB962C8B-B14F-4D97-AF65-F5344CB8AC3E}">
        <p14:creationId xmlns:p14="http://schemas.microsoft.com/office/powerpoint/2010/main" val="30973062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9E889EB8-EF56-4F94-AB36-0EAA1CEABF18}" type="slidenum">
              <a:rPr lang="en-US" sz="1200" b="0" smtClean="0">
                <a:latin typeface="Times New Roman" pitchFamily="18" charset="0"/>
              </a:rPr>
              <a:pPr eaLnBrk="1" hangingPunct="1"/>
              <a:t>110</a:t>
            </a:fld>
            <a:endParaRPr lang="en-US" sz="1200" b="0" smtClean="0">
              <a:latin typeface="Times New Roman"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2414139B-A35C-4D52-B480-82A7141214E8}" type="slidenum">
              <a:rPr lang="en-US" sz="1200" b="0" smtClean="0">
                <a:latin typeface="Times New Roman" pitchFamily="18" charset="0"/>
              </a:rPr>
              <a:pPr eaLnBrk="1" hangingPunct="1"/>
              <a:t>111</a:t>
            </a:fld>
            <a:endParaRPr lang="en-US" sz="1200" b="0"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eaLnBrk="1" hangingPunct="1"/>
            <a:fld id="{3A8B241C-0AAD-4AB2-91DB-728681D9F08E}" type="slidenum">
              <a:rPr lang="en-US" sz="1200" b="0" smtClean="0">
                <a:latin typeface="Times New Roman" pitchFamily="18" charset="0"/>
              </a:rPr>
              <a:pPr eaLnBrk="1" hangingPunct="1"/>
              <a:t>112</a:t>
            </a:fld>
            <a:endParaRPr lang="en-US" sz="1200" b="0" smtClean="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 FILE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Strikingly wide variation among patients in plasma levels of </a:t>
            </a:r>
            <a:r>
              <a:rPr lang="en-US" sz="1200" b="1" i="0" kern="1200" dirty="0" smtClean="0">
                <a:solidFill>
                  <a:schemeClr val="tx1"/>
                </a:solidFill>
                <a:effectLst/>
                <a:latin typeface="+mn-lt"/>
                <a:ea typeface="+mn-ea"/>
                <a:cs typeface="+mn-cs"/>
              </a:rPr>
              <a:t>atorvastatin</a:t>
            </a:r>
            <a:r>
              <a:rPr lang="en-US" sz="1200" b="0" i="0" kern="1200" dirty="0" smtClean="0">
                <a:solidFill>
                  <a:schemeClr val="tx1"/>
                </a:solidFill>
                <a:effectLst/>
                <a:latin typeface="+mn-lt"/>
                <a:ea typeface="+mn-ea"/>
                <a:cs typeface="+mn-cs"/>
              </a:rPr>
              <a:t> and </a:t>
            </a:r>
            <a:r>
              <a:rPr lang="en-US" sz="1200" b="1" i="0" kern="1200" dirty="0" err="1" smtClean="0">
                <a:solidFill>
                  <a:schemeClr val="tx1"/>
                </a:solidFill>
                <a:effectLst/>
                <a:latin typeface="+mn-lt"/>
                <a:ea typeface="+mn-ea"/>
                <a:cs typeface="+mn-cs"/>
              </a:rPr>
              <a:t>rosuvastatin</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(Crestor, AstraZeneca), even with consistent dosing, is likely related to gene variants that affect the drugs' uptake by the liver in some patients, suggests a prospective study</a:t>
            </a:r>
            <a:r>
              <a:rPr lang="en-US" sz="1200" b="0" i="0" u="none" strike="noStrike"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The researchers propose that selective screening of some statin candidates for the presence of the specific polymorphisms could help individualize atorvastatin and </a:t>
            </a:r>
            <a:r>
              <a:rPr lang="en-US" sz="1200" b="0" i="0" kern="1200" dirty="0" err="1" smtClean="0">
                <a:solidFill>
                  <a:schemeClr val="tx1"/>
                </a:solidFill>
                <a:effectLst/>
                <a:latin typeface="+mn-lt"/>
                <a:ea typeface="+mn-ea"/>
                <a:cs typeface="+mn-cs"/>
              </a:rPr>
              <a:t>rosuvastatin</a:t>
            </a:r>
            <a:r>
              <a:rPr lang="en-US" sz="1200" b="0" i="0" kern="1200" dirty="0" smtClean="0">
                <a:solidFill>
                  <a:schemeClr val="tx1"/>
                </a:solidFill>
                <a:effectLst/>
                <a:latin typeface="+mn-lt"/>
                <a:ea typeface="+mn-ea"/>
                <a:cs typeface="+mn-cs"/>
              </a:rPr>
              <a:t> dosing with the goal of lowering the risk of statin side effects, especially myopathy.</a:t>
            </a:r>
          </a:p>
          <a:p>
            <a:r>
              <a:rPr lang="en-US" sz="1200" b="0" i="0" kern="1200" dirty="0" smtClean="0">
                <a:solidFill>
                  <a:schemeClr val="tx1"/>
                </a:solidFill>
                <a:effectLst/>
                <a:latin typeface="+mn-lt"/>
                <a:ea typeface="+mn-ea"/>
                <a:cs typeface="+mn-cs"/>
              </a:rPr>
              <a:t>In the study of 399 patients taking either statin, senior author </a:t>
            </a:r>
            <a:r>
              <a:rPr lang="en-US" sz="1200" b="0" i="0" kern="1200" dirty="0" err="1" smtClean="0">
                <a:solidFill>
                  <a:schemeClr val="tx1"/>
                </a:solidFill>
                <a:effectLst/>
                <a:latin typeface="+mn-lt"/>
                <a:ea typeface="+mn-ea"/>
                <a:cs typeface="+mn-cs"/>
              </a:rPr>
              <a:t>Dr</a:t>
            </a:r>
            <a:r>
              <a:rPr lang="en-US" sz="1200" b="0" i="0" kern="1200" dirty="0" smtClean="0">
                <a:solidFill>
                  <a:schemeClr val="tx1"/>
                </a:solidFill>
                <a:effectLst/>
                <a:latin typeface="+mn-lt"/>
                <a:ea typeface="+mn-ea"/>
                <a:cs typeface="+mn-cs"/>
              </a:rPr>
              <a:t> Richard B Kim (University of Western Ontario, London) told </a:t>
            </a:r>
            <a:r>
              <a:rPr lang="en-US" sz="1200" b="0" i="0" kern="1200" dirty="0" err="1" smtClean="0">
                <a:solidFill>
                  <a:schemeClr val="tx1"/>
                </a:solidFill>
                <a:effectLst/>
                <a:latin typeface="+mn-lt"/>
                <a:ea typeface="+mn-ea"/>
                <a:cs typeface="+mn-cs"/>
              </a:rPr>
              <a:t>heart</a:t>
            </a:r>
            <a:r>
              <a:rPr lang="en-US" sz="1200" b="0" i="1" kern="1200" dirty="0" err="1" smtClean="0">
                <a:solidFill>
                  <a:schemeClr val="tx1"/>
                </a:solidFill>
                <a:effectLst/>
                <a:latin typeface="+mn-lt"/>
                <a:ea typeface="+mn-ea"/>
                <a:cs typeface="+mn-cs"/>
              </a:rPr>
              <a:t>wire</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rPr>
              <a:t>,"We were surprised at the extent of </a:t>
            </a:r>
            <a:r>
              <a:rPr lang="en-US" sz="1200" b="0" i="0" u="sng" kern="1200" dirty="0" err="1" smtClean="0">
                <a:solidFill>
                  <a:schemeClr val="tx1"/>
                </a:solidFill>
                <a:effectLst/>
                <a:latin typeface="+mn-lt"/>
                <a:ea typeface="+mn-ea"/>
                <a:cs typeface="+mn-cs"/>
              </a:rPr>
              <a:t>interpatient</a:t>
            </a:r>
            <a:r>
              <a:rPr lang="en-US" sz="1200" b="0" i="0" u="sng" kern="1200" dirty="0" smtClean="0">
                <a:solidFill>
                  <a:schemeClr val="tx1"/>
                </a:solidFill>
                <a:effectLst/>
                <a:latin typeface="+mn-lt"/>
                <a:ea typeface="+mn-ea"/>
                <a:cs typeface="+mn-cs"/>
              </a:rPr>
              <a:t> [plasma-level] variability at the same dose</a:t>
            </a:r>
            <a:r>
              <a:rPr lang="en-US" sz="1200" b="0" i="0" kern="1200" dirty="0" smtClean="0">
                <a:solidFill>
                  <a:schemeClr val="tx1"/>
                </a:solidFill>
                <a:effectLst/>
                <a:latin typeface="+mn-lt"/>
                <a:ea typeface="+mn-ea"/>
                <a:cs typeface="+mn-cs"/>
              </a:rPr>
              <a:t>. Tremendous variation-</a:t>
            </a:r>
            <a:r>
              <a:rPr lang="en-US" sz="1200" b="1" i="0" kern="1200" dirty="0" smtClean="0">
                <a:solidFill>
                  <a:schemeClr val="tx1"/>
                </a:solidFill>
                <a:effectLst/>
                <a:latin typeface="+mn-lt"/>
                <a:ea typeface="+mn-ea"/>
                <a:cs typeface="+mn-cs"/>
              </a:rPr>
              <a:t>-45-fold</a:t>
            </a:r>
            <a:r>
              <a:rPr lang="en-US" sz="1200" b="0" i="0" kern="1200" dirty="0" smtClean="0">
                <a:solidFill>
                  <a:schemeClr val="tx1"/>
                </a:solidFill>
                <a:effectLst/>
                <a:latin typeface="+mn-lt"/>
                <a:ea typeface="+mn-ea"/>
                <a:cs typeface="+mn-cs"/>
              </a:rPr>
              <a:t>. That is to say, there were some people with very low blood levels and an excellent response to statins, and people with unexpectedly high levels and a reasonable response to statins." It's the latter group that appears to be at increased risk, given that statins affect lipoproteins in the liver, but the side-effect risk goes up with plasma levels.</a:t>
            </a:r>
          </a:p>
          <a:p>
            <a:r>
              <a:rPr lang="en-US" sz="1200" b="0" i="0" kern="1200" dirty="0" smtClean="0">
                <a:solidFill>
                  <a:schemeClr val="tx1"/>
                </a:solidFill>
                <a:effectLst/>
                <a:latin typeface="+mn-lt"/>
                <a:ea typeface="+mn-ea"/>
                <a:cs typeface="+mn-cs"/>
              </a:rPr>
              <a:t>"We also were surprised by the role of age. It really did look like, in our patients older than aged 75 with the wrong genetic makeup, the higher doses were particularly bad in terms of risk."</a:t>
            </a:r>
          </a:p>
          <a:p>
            <a:r>
              <a:rPr lang="en-US" sz="1200" b="0" i="0" kern="1200" dirty="0" smtClean="0">
                <a:solidFill>
                  <a:schemeClr val="tx1"/>
                </a:solidFill>
                <a:effectLst/>
                <a:latin typeface="+mn-lt"/>
                <a:ea typeface="+mn-ea"/>
                <a:cs typeface="+mn-cs"/>
              </a:rPr>
              <a:t>The study was published online July 22, 2013 in </a:t>
            </a:r>
            <a:r>
              <a:rPr lang="en-US" sz="1200" b="0" i="1" kern="1200" dirty="0" smtClean="0">
                <a:solidFill>
                  <a:schemeClr val="tx1"/>
                </a:solidFill>
                <a:effectLst/>
                <a:latin typeface="+mn-lt"/>
                <a:ea typeface="+mn-ea"/>
                <a:cs typeface="+mn-cs"/>
              </a:rPr>
              <a:t>Circulation: Cardiovascular Genetics</a:t>
            </a:r>
            <a:r>
              <a:rPr lang="en-US" sz="1200" b="0" i="0" kern="1200" dirty="0" smtClean="0">
                <a:solidFill>
                  <a:schemeClr val="tx1"/>
                </a:solidFill>
                <a:effectLst/>
                <a:latin typeface="+mn-lt"/>
                <a:ea typeface="+mn-ea"/>
                <a:cs typeface="+mn-cs"/>
              </a:rPr>
              <a:t> with first author </a:t>
            </a:r>
            <a:r>
              <a:rPr lang="en-US" sz="1200" b="1" i="0" kern="1200" dirty="0" err="1" smtClean="0">
                <a:solidFill>
                  <a:schemeClr val="tx1"/>
                </a:solidFill>
                <a:effectLst/>
                <a:latin typeface="+mn-lt"/>
                <a:ea typeface="+mn-ea"/>
                <a:cs typeface="+mn-cs"/>
              </a:rPr>
              <a:t>Dr</a:t>
            </a:r>
            <a:r>
              <a:rPr lang="en-US" sz="1200" b="1" i="0" kern="1200" dirty="0" smtClean="0">
                <a:solidFill>
                  <a:schemeClr val="tx1"/>
                </a:solidFill>
                <a:effectLst/>
                <a:latin typeface="+mn-lt"/>
                <a:ea typeface="+mn-ea"/>
                <a:cs typeface="+mn-cs"/>
              </a:rPr>
              <a:t> Marianne K </a:t>
            </a:r>
            <a:r>
              <a:rPr lang="en-US" sz="1200" b="1" i="0" kern="1200" dirty="0" err="1" smtClean="0">
                <a:solidFill>
                  <a:schemeClr val="tx1"/>
                </a:solidFill>
                <a:effectLst/>
                <a:latin typeface="+mn-lt"/>
                <a:ea typeface="+mn-ea"/>
                <a:cs typeface="+mn-cs"/>
              </a:rPr>
              <a:t>DeGorter</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(University of Western Ontario).</a:t>
            </a:r>
          </a:p>
          <a:p>
            <a:r>
              <a:rPr lang="en-US" sz="1200" b="0" i="0" kern="1200" dirty="0" smtClean="0">
                <a:solidFill>
                  <a:schemeClr val="tx1"/>
                </a:solidFill>
                <a:effectLst/>
                <a:latin typeface="+mn-lt"/>
                <a:ea typeface="+mn-ea"/>
                <a:cs typeface="+mn-cs"/>
              </a:rPr>
              <a:t>The group devised a potential management algorithm that includes genotyping and is aimed at avoiding adversely high statin plasma levels, acknowledging that whether it would prevent side effects has yet to be demonstrated. But Kim said it could add to efforts to avoid significant muscle enzyme elevations or actual </a:t>
            </a:r>
            <a:r>
              <a:rPr lang="en-US" sz="1200" b="0" i="0" kern="1200" dirty="0" err="1" smtClean="0">
                <a:solidFill>
                  <a:schemeClr val="tx1"/>
                </a:solidFill>
                <a:effectLst/>
                <a:latin typeface="+mn-lt"/>
                <a:ea typeface="+mn-ea"/>
                <a:cs typeface="+mn-cs"/>
              </a:rPr>
              <a:t>rhabdomyolysis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It really did look like, in our patients older than aged 75 with the wrong genetic makeup, the higher doses were particularly bad in terms of risk. </a:t>
            </a:r>
          </a:p>
          <a:p>
            <a:r>
              <a:rPr lang="en-US" sz="1200" b="0" i="0" kern="1200" dirty="0" smtClean="0">
                <a:solidFill>
                  <a:schemeClr val="tx1"/>
                </a:solidFill>
                <a:effectLst/>
                <a:latin typeface="+mn-lt"/>
                <a:ea typeface="+mn-ea"/>
                <a:cs typeface="+mn-cs"/>
              </a:rPr>
              <a:t>"It's really an additional decision support tool that incorporates clinical and </a:t>
            </a:r>
            <a:r>
              <a:rPr lang="en-US" sz="1200" b="0" i="0" kern="1200" dirty="0" err="1" smtClean="0">
                <a:solidFill>
                  <a:schemeClr val="tx1"/>
                </a:solidFill>
                <a:effectLst/>
                <a:latin typeface="+mn-lt"/>
                <a:ea typeface="+mn-ea"/>
                <a:cs typeface="+mn-cs"/>
              </a:rPr>
              <a:t>pharmacogenetic</a:t>
            </a:r>
            <a:r>
              <a:rPr lang="en-US" sz="1200" b="0" i="0" kern="1200" dirty="0" smtClean="0">
                <a:solidFill>
                  <a:schemeClr val="tx1"/>
                </a:solidFill>
                <a:effectLst/>
                <a:latin typeface="+mn-lt"/>
                <a:ea typeface="+mn-ea"/>
                <a:cs typeface="+mn-cs"/>
              </a:rPr>
              <a:t> variables that I think gives the prescribing physician a point of reference regarding when to switch [treatments], how to switch, and dose considerations, with a mechanistic point of view in terms of drug level," Kim said. The current study "does say that if you're thinking high-dose in an older person, the [algorithm] might be particularly useful.“</a:t>
            </a:r>
          </a:p>
          <a:p>
            <a:endParaRPr lang="en-US" sz="1200" b="0" i="0" u="sng"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rPr>
              <a:t>In the 165 patients taking </a:t>
            </a:r>
            <a:r>
              <a:rPr lang="en-US" sz="1200" b="0" i="0" u="sng" kern="1200" dirty="0" err="1" smtClean="0">
                <a:solidFill>
                  <a:schemeClr val="tx1"/>
                </a:solidFill>
                <a:effectLst/>
                <a:latin typeface="+mn-lt"/>
                <a:ea typeface="+mn-ea"/>
                <a:cs typeface="+mn-cs"/>
              </a:rPr>
              <a:t>rosuvastatin</a:t>
            </a:r>
            <a:r>
              <a:rPr lang="en-US" sz="1200" b="0" i="0" u="sng" kern="1200" dirty="0" smtClean="0">
                <a:solidFill>
                  <a:schemeClr val="tx1"/>
                </a:solidFill>
                <a:effectLst/>
                <a:latin typeface="+mn-lt"/>
                <a:ea typeface="+mn-ea"/>
                <a:cs typeface="+mn-cs"/>
              </a:rPr>
              <a:t>, nearly all the explainable variability in blood concentrations could be attributed to two reduced-function polymorphisms, one in the uptake transporter gene </a:t>
            </a:r>
            <a:r>
              <a:rPr lang="en-US" sz="1200" b="0" i="1" u="sng" kern="1200" dirty="0" smtClean="0">
                <a:solidFill>
                  <a:schemeClr val="tx1"/>
                </a:solidFill>
                <a:effectLst/>
                <a:latin typeface="+mn-lt"/>
                <a:ea typeface="+mn-ea"/>
                <a:cs typeface="+mn-cs"/>
              </a:rPr>
              <a:t>SLCO1B1</a:t>
            </a:r>
            <a:r>
              <a:rPr lang="en-US" sz="1200" b="0" i="0" u="sng" kern="1200" dirty="0" smtClean="0">
                <a:solidFill>
                  <a:schemeClr val="tx1"/>
                </a:solidFill>
                <a:effectLst/>
                <a:latin typeface="+mn-lt"/>
                <a:ea typeface="+mn-ea"/>
                <a:cs typeface="+mn-cs"/>
              </a:rPr>
              <a:t>(p&lt;0.001) and the other in the efflux transporter gene </a:t>
            </a:r>
            <a:r>
              <a:rPr lang="en-US" sz="1200" b="0" i="1" u="sng" kern="1200" dirty="0" smtClean="0">
                <a:solidFill>
                  <a:schemeClr val="tx1"/>
                </a:solidFill>
                <a:effectLst/>
                <a:latin typeface="+mn-lt"/>
                <a:ea typeface="+mn-ea"/>
                <a:cs typeface="+mn-cs"/>
              </a:rPr>
              <a:t>ABCG2</a:t>
            </a:r>
            <a:r>
              <a:rPr lang="en-US" sz="1200" b="0" i="0" u="sng" kern="1200" dirty="0" smtClean="0">
                <a:solidFill>
                  <a:schemeClr val="tx1"/>
                </a:solidFill>
                <a:effectLst/>
                <a:latin typeface="+mn-lt"/>
                <a:ea typeface="+mn-ea"/>
                <a:cs typeface="+mn-cs"/>
              </a:rPr>
              <a:t> (p&lt;0.01), </a:t>
            </a:r>
            <a:r>
              <a:rPr lang="en-US" sz="1200" b="0" i="0" kern="1200" dirty="0" smtClean="0">
                <a:solidFill>
                  <a:schemeClr val="tx1"/>
                </a:solidFill>
                <a:effectLst/>
                <a:latin typeface="+mn-lt"/>
                <a:ea typeface="+mn-ea"/>
                <a:cs typeface="+mn-cs"/>
              </a:rPr>
              <a:t>the group writes. In the 134 patients on atorvastatin, explainable blood-level variability was split between two polymorphisms in </a:t>
            </a:r>
            <a:r>
              <a:rPr lang="en-US" sz="1200" b="0" i="1" kern="1200" dirty="0" smtClean="0">
                <a:solidFill>
                  <a:schemeClr val="tx1"/>
                </a:solidFill>
                <a:effectLst/>
                <a:latin typeface="+mn-lt"/>
                <a:ea typeface="+mn-ea"/>
                <a:cs typeface="+mn-cs"/>
              </a:rPr>
              <a:t>SLCO1B1 </a:t>
            </a:r>
            <a:r>
              <a:rPr lang="en-US" sz="1200" b="0" i="0" kern="1200" dirty="0" smtClean="0">
                <a:solidFill>
                  <a:schemeClr val="tx1"/>
                </a:solidFill>
                <a:effectLst/>
                <a:latin typeface="+mn-lt"/>
                <a:ea typeface="+mn-ea"/>
                <a:cs typeface="+mn-cs"/>
              </a:rPr>
              <a:t>(p&lt;0.01 and p&lt;0.05, respectively) and the activity of cytochrome P3A (CYP3A). The analyses were adjusted for gender, age, body-mass index, ethnicity, statin dose, and time from last dose, and echo a 2008 study which concluded that two </a:t>
            </a:r>
            <a:r>
              <a:rPr lang="en-US" sz="1200" b="0" i="1" u="none" strike="noStrike" kern="1200" dirty="0" smtClean="0">
                <a:solidFill>
                  <a:schemeClr val="tx1"/>
                </a:solidFill>
                <a:effectLst/>
                <a:latin typeface="+mn-lt"/>
                <a:ea typeface="+mn-ea"/>
                <a:cs typeface="+mn-cs"/>
                <a:hlinkClick r:id="rId3"/>
              </a:rPr>
              <a:t>SLCO1B1</a:t>
            </a:r>
            <a:r>
              <a:rPr lang="en-US" sz="1200" b="0" i="0" u="none" strike="noStrike" kern="1200" dirty="0" smtClean="0">
                <a:solidFill>
                  <a:schemeClr val="tx1"/>
                </a:solidFill>
                <a:effectLst/>
                <a:latin typeface="+mn-lt"/>
                <a:ea typeface="+mn-ea"/>
                <a:cs typeface="+mn-cs"/>
                <a:hlinkClick r:id="rId3"/>
              </a:rPr>
              <a:t> variants were associated with simvastatin-related myopathy</a:t>
            </a:r>
            <a:r>
              <a:rPr lang="en-US" sz="1200" b="0" i="0" kern="1200" dirty="0" smtClean="0">
                <a:solidFill>
                  <a:schemeClr val="tx1"/>
                </a:solidFill>
                <a:effectLst/>
                <a:latin typeface="+mn-lt"/>
                <a:ea typeface="+mn-ea"/>
                <a:cs typeface="+mn-cs"/>
              </a:rPr>
              <a:t>, as reported by </a:t>
            </a:r>
            <a:r>
              <a:rPr lang="en-US" sz="1200" b="1" i="0" kern="1200" dirty="0" err="1" smtClean="0">
                <a:solidFill>
                  <a:schemeClr val="tx1"/>
                </a:solidFill>
                <a:effectLst/>
                <a:latin typeface="+mn-lt"/>
                <a:ea typeface="+mn-ea"/>
                <a:cs typeface="+mn-cs"/>
              </a:rPr>
              <a:t>heart</a:t>
            </a:r>
            <a:r>
              <a:rPr lang="en-US" sz="1200" b="1" i="1" kern="1200" dirty="0" err="1" smtClean="0">
                <a:solidFill>
                  <a:schemeClr val="tx1"/>
                </a:solidFill>
                <a:effectLst/>
                <a:latin typeface="+mn-lt"/>
                <a:ea typeface="+mn-ea"/>
                <a:cs typeface="+mn-cs"/>
              </a:rPr>
              <a:t>wire</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The screening concept is currently being applied to simvastatin therapy at least at one major center.</a:t>
            </a:r>
          </a:p>
          <a:p>
            <a:r>
              <a:rPr lang="en-US" sz="1200" b="0" i="0" kern="1200" dirty="0" smtClean="0">
                <a:solidFill>
                  <a:schemeClr val="tx1"/>
                </a:solidFill>
                <a:effectLst/>
                <a:latin typeface="+mn-lt"/>
                <a:ea typeface="+mn-ea"/>
                <a:cs typeface="+mn-cs"/>
              </a:rPr>
              <a:t>The group retrospectively tested their ideas, looking at the relationships between genotypic and clinical variables and statin dose, in a validation cohort of 579 patients taking either drug in a primary care setting in the US and at a referral clinic in Canada.</a:t>
            </a:r>
          </a:p>
          <a:p>
            <a:r>
              <a:rPr lang="en-US" sz="1200" b="0" i="0" kern="1200" dirty="0" smtClean="0">
                <a:solidFill>
                  <a:schemeClr val="tx1"/>
                </a:solidFill>
                <a:effectLst/>
                <a:latin typeface="+mn-lt"/>
                <a:ea typeface="+mn-ea"/>
                <a:cs typeface="+mn-cs"/>
              </a:rPr>
              <a:t>The group found that the transporter genotypes that raise statin concentrations were homogeneously distributed among patients taking a range of atorvastatin and </a:t>
            </a:r>
            <a:r>
              <a:rPr lang="en-US" sz="1200" b="0" i="0" kern="1200" dirty="0" err="1" smtClean="0">
                <a:solidFill>
                  <a:schemeClr val="tx1"/>
                </a:solidFill>
                <a:effectLst/>
                <a:latin typeface="+mn-lt"/>
                <a:ea typeface="+mn-ea"/>
                <a:cs typeface="+mn-cs"/>
              </a:rPr>
              <a:t>rosuvastatin</a:t>
            </a:r>
            <a:r>
              <a:rPr lang="en-US" sz="1200" b="0" i="0" kern="1200" dirty="0" smtClean="0">
                <a:solidFill>
                  <a:schemeClr val="tx1"/>
                </a:solidFill>
                <a:effectLst/>
                <a:latin typeface="+mn-lt"/>
                <a:ea typeface="+mn-ea"/>
                <a:cs typeface="+mn-cs"/>
              </a:rPr>
              <a:t> dosages. That is, the prescribing physicians, armed primarily with their clinical judgment to decide dosage levels, failed to achieve optimal dosing with respect to serum drug levels. But it seemed to be only patients receiving the highest dosages who showed higher-than-safe serum levels according to genotype- and age-based criteria.</a:t>
            </a:r>
          </a:p>
          <a:p>
            <a:r>
              <a:rPr lang="en-US" sz="1200" b="0" i="0" u="sng" kern="1200" dirty="0" smtClean="0">
                <a:solidFill>
                  <a:schemeClr val="tx1"/>
                </a:solidFill>
                <a:effectLst/>
                <a:latin typeface="+mn-lt"/>
                <a:ea typeface="+mn-ea"/>
                <a:cs typeface="+mn-cs"/>
                <a:hlinkClick r:id="rId4"/>
              </a:rPr>
              <a:t>Advanced nonfunctional pancreatic NET case study: A 53-year-old woman with primary pancreatic mass and liver metastases</a:t>
            </a:r>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hlinkClick r:id="rId4"/>
              </a:rPr>
              <a:t>What is your treatment strategy following failure of cytotoxic therapy?</a:t>
            </a:r>
            <a:endParaRPr lang="en-US" sz="1200" b="0"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hlinkClick r:id="rId4"/>
              </a:rPr>
              <a:t>View case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Information from Industry</a:t>
            </a:r>
          </a:p>
          <a:p>
            <a:r>
              <a:rPr lang="en-US" sz="1200" b="0" i="0" kern="1200" dirty="0" smtClean="0">
                <a:solidFill>
                  <a:schemeClr val="tx1"/>
                </a:solidFill>
                <a:effectLst/>
                <a:latin typeface="+mn-lt"/>
                <a:ea typeface="+mn-ea"/>
                <a:cs typeface="+mn-cs"/>
              </a:rPr>
              <a:t>"Although we didn't quite get to the sample size we needed, it did seem like people with the wrong genetic makeup are more likely to stop a statin or switch to [another dyslipidemia drug]," Kim said, at least among patients on the highest statin dosages.</a:t>
            </a:r>
          </a:p>
          <a:p>
            <a:r>
              <a:rPr lang="en-US" sz="1200" b="0" i="0" kern="1200" dirty="0" smtClean="0">
                <a:solidFill>
                  <a:schemeClr val="tx1"/>
                </a:solidFill>
                <a:effectLst/>
                <a:latin typeface="+mn-lt"/>
                <a:ea typeface="+mn-ea"/>
                <a:cs typeface="+mn-cs"/>
              </a:rPr>
              <a:t>The group's proposed management algorithm recommends a maximum statin dosage that will result in plasma concentrations below the 90th percentile (reflecting an assumption that 10% of patients will have statin-related muscle issues) based on patient age and transporter-related genotype.</a:t>
            </a:r>
          </a:p>
          <a:p>
            <a:r>
              <a:rPr lang="en-US" sz="1200" b="0" i="0" kern="1200" dirty="0" smtClean="0">
                <a:solidFill>
                  <a:schemeClr val="tx1"/>
                </a:solidFill>
                <a:effectLst/>
                <a:latin typeface="+mn-lt"/>
                <a:ea typeface="+mn-ea"/>
                <a:cs typeface="+mn-cs"/>
              </a:rPr>
              <a:t>The algorithm is based on data predominantly from whites; the group cautions that some other ethnicities, "particularly Asians," have increased sensitivity to statins.</a:t>
            </a:r>
          </a:p>
          <a:p>
            <a:endParaRPr lang="en-US" dirty="0"/>
          </a:p>
        </p:txBody>
      </p:sp>
      <p:sp>
        <p:nvSpPr>
          <p:cNvPr id="4" name="Slide Number Placeholder 3"/>
          <p:cNvSpPr>
            <a:spLocks noGrp="1"/>
          </p:cNvSpPr>
          <p:nvPr>
            <p:ph type="sldNum" sz="quarter" idx="10"/>
          </p:nvPr>
        </p:nvSpPr>
        <p:spPr/>
        <p:txBody>
          <a:bodyPr/>
          <a:lstStyle/>
          <a:p>
            <a:fld id="{87905C93-DA75-41FC-A090-6BCFAB63FD9F}" type="slidenum">
              <a:rPr lang="en-US" smtClean="0"/>
              <a:t>113</a:t>
            </a:fld>
            <a:endParaRPr lang="en-US"/>
          </a:p>
        </p:txBody>
      </p:sp>
    </p:spTree>
    <p:extLst>
      <p:ext uri="{BB962C8B-B14F-4D97-AF65-F5344CB8AC3E}">
        <p14:creationId xmlns:p14="http://schemas.microsoft.com/office/powerpoint/2010/main" val="3300294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Discussion</a:t>
            </a:r>
          </a:p>
          <a:p>
            <a:r>
              <a:rPr lang="en-US" sz="1200" b="0" i="0" u="none" strike="noStrike" kern="1200" baseline="0" dirty="0" smtClean="0">
                <a:solidFill>
                  <a:schemeClr val="tx1"/>
                </a:solidFill>
                <a:latin typeface="+mn-lt"/>
                <a:ea typeface="+mn-ea"/>
                <a:cs typeface="+mn-cs"/>
              </a:rPr>
              <a:t>This study investigated the relationship between common drug transporter polymorphisms</a:t>
            </a:r>
          </a:p>
          <a:p>
            <a:r>
              <a:rPr lang="en-US" sz="1200" b="0" i="0" u="none" strike="noStrike" kern="1200" baseline="0" dirty="0" smtClean="0">
                <a:solidFill>
                  <a:schemeClr val="tx1"/>
                </a:solidFill>
                <a:latin typeface="+mn-lt"/>
                <a:ea typeface="+mn-ea"/>
                <a:cs typeface="+mn-cs"/>
              </a:rPr>
              <a:t>and</a:t>
            </a:r>
          </a:p>
          <a:p>
            <a:r>
              <a:rPr lang="en-US" sz="1200" b="0" i="0" u="none" strike="noStrike" kern="1200" baseline="0" dirty="0" smtClean="0">
                <a:solidFill>
                  <a:schemeClr val="tx1"/>
                </a:solidFill>
                <a:latin typeface="+mn-lt"/>
                <a:ea typeface="+mn-ea"/>
                <a:cs typeface="+mn-cs"/>
              </a:rPr>
              <a:t>plasma concentrations of atorvastatin and </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in a real world population. We found</a:t>
            </a:r>
          </a:p>
          <a:p>
            <a:r>
              <a:rPr lang="en-US" sz="1200" b="0" i="0" u="none" strike="noStrike" kern="1200" baseline="0" dirty="0" smtClean="0">
                <a:solidFill>
                  <a:schemeClr val="tx1"/>
                </a:solidFill>
                <a:latin typeface="+mn-lt"/>
                <a:ea typeface="+mn-ea"/>
                <a:cs typeface="+mn-cs"/>
              </a:rPr>
              <a:t>a</a:t>
            </a:r>
          </a:p>
          <a:p>
            <a:r>
              <a:rPr lang="en-US" sz="1200" b="0" i="0" u="none" strike="noStrike" kern="1200" baseline="0" dirty="0" smtClean="0">
                <a:solidFill>
                  <a:schemeClr val="tx1"/>
                </a:solidFill>
                <a:latin typeface="+mn-lt"/>
                <a:ea typeface="+mn-ea"/>
                <a:cs typeface="+mn-cs"/>
              </a:rPr>
              <a:t>marked, 45-fold </a:t>
            </a:r>
            <a:r>
              <a:rPr lang="en-US" sz="1200" b="0" i="0" u="none" strike="noStrike" kern="1200" baseline="0" dirty="0" err="1" smtClean="0">
                <a:solidFill>
                  <a:schemeClr val="tx1"/>
                </a:solidFill>
                <a:latin typeface="+mn-lt"/>
                <a:ea typeface="+mn-ea"/>
                <a:cs typeface="+mn-cs"/>
              </a:rPr>
              <a:t>interpatient</a:t>
            </a:r>
            <a:r>
              <a:rPr lang="en-US" sz="1200" b="0" i="0" u="none" strike="noStrike" kern="1200" baseline="0" dirty="0" smtClean="0">
                <a:solidFill>
                  <a:schemeClr val="tx1"/>
                </a:solidFill>
                <a:latin typeface="+mn-lt"/>
                <a:ea typeface="+mn-ea"/>
                <a:cs typeface="+mn-cs"/>
              </a:rPr>
              <a:t> variability in observed plasma level, especially at the higher doses.</a:t>
            </a:r>
          </a:p>
          <a:p>
            <a:r>
              <a:rPr lang="en-US" sz="1200" b="0" i="0" u="none" strike="noStrike" kern="1200" baseline="0" dirty="0" smtClean="0">
                <a:solidFill>
                  <a:schemeClr val="tx1"/>
                </a:solidFill>
                <a:latin typeface="+mn-lt"/>
                <a:ea typeface="+mn-ea"/>
                <a:cs typeface="+mn-cs"/>
              </a:rPr>
              <a:t>In our clinical situation, where statin dose has been titrated to effect, statin transporter</a:t>
            </a:r>
          </a:p>
          <a:p>
            <a:r>
              <a:rPr lang="en-US" sz="1200" b="0" i="0" u="none" strike="noStrike" kern="1200" baseline="0" dirty="0" smtClean="0">
                <a:solidFill>
                  <a:schemeClr val="tx1"/>
                </a:solidFill>
                <a:latin typeface="+mn-lt"/>
                <a:ea typeface="+mn-ea"/>
                <a:cs typeface="+mn-cs"/>
              </a:rPr>
              <a:t>polymorphisms are associated with a detectable change in statin level. Indeed, nearly 90% of the</a:t>
            </a:r>
          </a:p>
          <a:p>
            <a:r>
              <a:rPr lang="en-US" sz="1200" b="0" i="0" u="none" strike="noStrike" kern="1200" baseline="0" dirty="0" smtClean="0">
                <a:solidFill>
                  <a:schemeClr val="tx1"/>
                </a:solidFill>
                <a:latin typeface="+mn-lt"/>
                <a:ea typeface="+mn-ea"/>
                <a:cs typeface="+mn-cs"/>
              </a:rPr>
              <a:t>explainable variability in </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concentration can be accounted for by two reduced</a:t>
            </a:r>
          </a:p>
          <a:p>
            <a:r>
              <a:rPr lang="en-US" sz="1200" b="0" i="0" u="none" strike="noStrike" kern="1200" baseline="0" dirty="0" smtClean="0">
                <a:solidFill>
                  <a:schemeClr val="tx1"/>
                </a:solidFill>
                <a:latin typeface="+mn-lt"/>
                <a:ea typeface="+mn-ea"/>
                <a:cs typeface="+mn-cs"/>
              </a:rPr>
              <a:t>function transporter polymorphisms, in the uptake transporter </a:t>
            </a:r>
            <a:r>
              <a:rPr lang="en-US" sz="1200" b="0" i="1" u="none" strike="noStrike" kern="1200" baseline="0" dirty="0" smtClean="0">
                <a:solidFill>
                  <a:schemeClr val="tx1"/>
                </a:solidFill>
                <a:latin typeface="+mn-lt"/>
                <a:ea typeface="+mn-ea"/>
                <a:cs typeface="+mn-cs"/>
              </a:rPr>
              <a:t>SLCO1B1 </a:t>
            </a:r>
            <a:r>
              <a:rPr lang="en-US" sz="1200" b="0" i="0" u="none" strike="noStrike" kern="1200" baseline="0" dirty="0" smtClean="0">
                <a:solidFill>
                  <a:schemeClr val="tx1"/>
                </a:solidFill>
                <a:latin typeface="+mn-lt"/>
                <a:ea typeface="+mn-ea"/>
                <a:cs typeface="+mn-cs"/>
              </a:rPr>
              <a:t>and the efflux</a:t>
            </a:r>
          </a:p>
          <a:p>
            <a:r>
              <a:rPr lang="en-US" sz="1200" b="0" i="0" u="none" strike="noStrike" kern="1200" baseline="0" dirty="0" smtClean="0">
                <a:solidFill>
                  <a:schemeClr val="tx1"/>
                </a:solidFill>
                <a:latin typeface="+mn-lt"/>
                <a:ea typeface="+mn-ea"/>
                <a:cs typeface="+mn-cs"/>
              </a:rPr>
              <a:t>transporter </a:t>
            </a:r>
            <a:r>
              <a:rPr lang="en-US" sz="1200" b="0" i="1" u="none" strike="noStrike" kern="1200" baseline="0" dirty="0" smtClean="0">
                <a:solidFill>
                  <a:schemeClr val="tx1"/>
                </a:solidFill>
                <a:latin typeface="+mn-lt"/>
                <a:ea typeface="+mn-ea"/>
                <a:cs typeface="+mn-cs"/>
              </a:rPr>
              <a:t>ABCG2</a:t>
            </a:r>
            <a:r>
              <a:rPr lang="en-US" sz="1200" b="0" i="0" u="none" strike="noStrike" kern="1200" baseline="0" dirty="0" smtClean="0">
                <a:solidFill>
                  <a:schemeClr val="tx1"/>
                </a:solidFill>
                <a:latin typeface="+mn-lt"/>
                <a:ea typeface="+mn-ea"/>
                <a:cs typeface="+mn-cs"/>
              </a:rPr>
              <a:t>. In contrast, explainable variability in atorvastatin level is almost equally</a:t>
            </a:r>
          </a:p>
          <a:p>
            <a:r>
              <a:rPr lang="en-US" sz="1200" b="0" i="0" u="none" strike="noStrike" kern="1200" baseline="0" dirty="0" smtClean="0">
                <a:solidFill>
                  <a:schemeClr val="tx1"/>
                </a:solidFill>
                <a:latin typeface="+mn-lt"/>
                <a:ea typeface="+mn-ea"/>
                <a:cs typeface="+mn-cs"/>
              </a:rPr>
              <a:t>divided between two polymorphisms in </a:t>
            </a:r>
            <a:r>
              <a:rPr lang="en-US" sz="1200" b="0" i="1" u="none" strike="noStrike" kern="1200" baseline="0" dirty="0" smtClean="0">
                <a:solidFill>
                  <a:schemeClr val="tx1"/>
                </a:solidFill>
                <a:latin typeface="+mn-lt"/>
                <a:ea typeface="+mn-ea"/>
                <a:cs typeface="+mn-cs"/>
              </a:rPr>
              <a:t>SLCO1B1</a:t>
            </a:r>
            <a:r>
              <a:rPr lang="en-US" sz="1200" b="0" i="0" u="none" strike="noStrike" kern="1200" baseline="0" dirty="0" smtClean="0">
                <a:solidFill>
                  <a:schemeClr val="tx1"/>
                </a:solidFill>
                <a:latin typeface="+mn-lt"/>
                <a:ea typeface="+mn-ea"/>
                <a:cs typeface="+mn-cs"/>
              </a:rPr>
              <a:t>, and the activity of CYP3A as measured by</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hydroxycholesterol</a:t>
            </a:r>
            <a:r>
              <a:rPr lang="en-US" sz="1200" b="0" i="0" u="none" strike="noStrike" kern="1200" baseline="0" dirty="0" smtClean="0">
                <a:solidFill>
                  <a:schemeClr val="tx1"/>
                </a:solidFill>
                <a:latin typeface="+mn-lt"/>
                <a:ea typeface="+mn-ea"/>
                <a:cs typeface="+mn-cs"/>
              </a:rPr>
              <a:t> concentration. Taking our findings together, we propose a dosing</a:t>
            </a:r>
          </a:p>
          <a:p>
            <a:r>
              <a:rPr lang="en-US" sz="1200" b="0" i="0" u="none" strike="noStrike" kern="1200" baseline="0" dirty="0" smtClean="0">
                <a:solidFill>
                  <a:schemeClr val="tx1"/>
                </a:solidFill>
                <a:latin typeface="+mn-lt"/>
                <a:ea typeface="+mn-ea"/>
                <a:cs typeface="+mn-cs"/>
              </a:rPr>
              <a:t>algorithm for atorvastatin and </a:t>
            </a:r>
            <a:r>
              <a:rPr lang="en-US" sz="1200" b="0" i="0" u="none" strike="noStrike" kern="1200" baseline="0" dirty="0" err="1" smtClean="0">
                <a:solidFill>
                  <a:schemeClr val="tx1"/>
                </a:solidFill>
                <a:latin typeface="+mn-lt"/>
                <a:ea typeface="+mn-ea"/>
                <a:cs typeface="+mn-cs"/>
              </a:rPr>
              <a:t>rosuvastatin</a:t>
            </a:r>
            <a:r>
              <a:rPr lang="en-US" sz="1200" b="0" i="0" u="none" strike="noStrike" kern="1200" baseline="0" dirty="0" smtClean="0">
                <a:solidFill>
                  <a:schemeClr val="tx1"/>
                </a:solidFill>
                <a:latin typeface="+mn-lt"/>
                <a:ea typeface="+mn-ea"/>
                <a:cs typeface="+mn-cs"/>
              </a:rPr>
              <a:t> that, based on our data regarding the association</a:t>
            </a:r>
          </a:p>
          <a:p>
            <a:r>
              <a:rPr lang="en-US" sz="1200" b="0" i="0" u="none" strike="noStrike" kern="1200" baseline="0" dirty="0" smtClean="0">
                <a:solidFill>
                  <a:schemeClr val="tx1"/>
                </a:solidFill>
                <a:latin typeface="+mn-lt"/>
                <a:ea typeface="+mn-ea"/>
                <a:cs typeface="+mn-cs"/>
              </a:rPr>
              <a:t>between transporter genotype, age, and statin concentration, would minimize risk for high</a:t>
            </a:r>
          </a:p>
          <a:p>
            <a:r>
              <a:rPr lang="en-US" sz="1200" b="0" i="0" u="none" strike="noStrike" kern="1200" baseline="0" dirty="0" smtClean="0">
                <a:solidFill>
                  <a:schemeClr val="tx1"/>
                </a:solidFill>
                <a:latin typeface="+mn-lt"/>
                <a:ea typeface="+mn-ea"/>
                <a:cs typeface="+mn-cs"/>
              </a:rPr>
              <a:t>plasma statin exposure.</a:t>
            </a:r>
            <a:endParaRPr lang="en-US" dirty="0"/>
          </a:p>
        </p:txBody>
      </p:sp>
      <p:sp>
        <p:nvSpPr>
          <p:cNvPr id="4" name="Slide Number Placeholder 3"/>
          <p:cNvSpPr>
            <a:spLocks noGrp="1"/>
          </p:cNvSpPr>
          <p:nvPr>
            <p:ph type="sldNum" sz="quarter" idx="10"/>
          </p:nvPr>
        </p:nvSpPr>
        <p:spPr/>
        <p:txBody>
          <a:bodyPr/>
          <a:lstStyle/>
          <a:p>
            <a:fld id="{87905C93-DA75-41FC-A090-6BCFAB63FD9F}" type="slidenum">
              <a:rPr lang="en-US" smtClean="0"/>
              <a:t>115</a:t>
            </a:fld>
            <a:endParaRPr lang="en-US"/>
          </a:p>
        </p:txBody>
      </p:sp>
    </p:spTree>
    <p:extLst>
      <p:ext uri="{BB962C8B-B14F-4D97-AF65-F5344CB8AC3E}">
        <p14:creationId xmlns:p14="http://schemas.microsoft.com/office/powerpoint/2010/main" val="160529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tested the hypothesis that exercise in combination with a 3-hydroxy-3-methylglutaryl coenzyme A (HMG-CoA) </a:t>
            </a:r>
            <a:r>
              <a:rPr lang="en-US" dirty="0" err="1" smtClean="0"/>
              <a:t>reductase</a:t>
            </a:r>
            <a:r>
              <a:rPr lang="en-US" dirty="0" smtClean="0"/>
              <a:t> inhibitor produces greater </a:t>
            </a:r>
            <a:r>
              <a:rPr lang="en-US" dirty="0" err="1" smtClean="0"/>
              <a:t>creatine</a:t>
            </a:r>
            <a:r>
              <a:rPr lang="en-US" smtClean="0"/>
              <a:t> kinase (CK) elevations, an index of skeletal muscle injury, than exercise alone, using a double-blind, placebo-controlled design. </a:t>
            </a:r>
            <a:endParaRPr lang="en-US" dirty="0"/>
          </a:p>
        </p:txBody>
      </p:sp>
      <p:sp>
        <p:nvSpPr>
          <p:cNvPr id="4" name="Slide Number Placeholder 3"/>
          <p:cNvSpPr>
            <a:spLocks noGrp="1"/>
          </p:cNvSpPr>
          <p:nvPr>
            <p:ph type="sldNum" sz="quarter" idx="10"/>
          </p:nvPr>
        </p:nvSpPr>
        <p:spPr/>
        <p:txBody>
          <a:bodyPr/>
          <a:lstStyle/>
          <a:p>
            <a:fld id="{CD5F51E2-77DD-47B7-85AE-0D1DECDA08F1}" type="slidenum">
              <a:rPr lang="en-US" smtClean="0"/>
              <a:t>14</a:t>
            </a:fld>
            <a:endParaRPr lang="en-US"/>
          </a:p>
        </p:txBody>
      </p:sp>
    </p:spTree>
    <p:extLst>
      <p:ext uri="{BB962C8B-B14F-4D97-AF65-F5344CB8AC3E}">
        <p14:creationId xmlns:p14="http://schemas.microsoft.com/office/powerpoint/2010/main" val="129907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D31B1C15-A936-450C-869C-B4D8BB0825E5}" type="datetimeFigureOut">
              <a:rPr lang="en-US" smtClean="0"/>
              <a:t>9/26/2013</a:t>
            </a:fld>
            <a:endParaRPr lang="en-US"/>
          </a:p>
        </p:txBody>
      </p:sp>
      <p:sp>
        <p:nvSpPr>
          <p:cNvPr id="17" name="Slide Number Placeholder 16"/>
          <p:cNvSpPr>
            <a:spLocks noGrp="1"/>
          </p:cNvSpPr>
          <p:nvPr>
            <p:ph type="sldNum" sz="quarter" idx="11"/>
          </p:nvPr>
        </p:nvSpPr>
        <p:spPr/>
        <p:txBody>
          <a:bodyPr/>
          <a:lstStyle/>
          <a:p>
            <a:fld id="{A25C262B-B4E6-44EB-AB4B-57BF427D1305}"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1B1C15-A936-450C-869C-B4D8BB0825E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262B-B4E6-44EB-AB4B-57BF427D130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1B1C15-A936-450C-869C-B4D8BB0825E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262B-B4E6-44EB-AB4B-57BF427D1305}"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D31B1C15-A936-450C-869C-B4D8BB0825E5}" type="datetimeFigureOut">
              <a:rPr lang="en-US" smtClean="0"/>
              <a:t>9/26/2013</a:t>
            </a:fld>
            <a:endParaRPr lang="en-US"/>
          </a:p>
        </p:txBody>
      </p:sp>
      <p:sp>
        <p:nvSpPr>
          <p:cNvPr id="12" name="Slide Number Placeholder 11"/>
          <p:cNvSpPr>
            <a:spLocks noGrp="1"/>
          </p:cNvSpPr>
          <p:nvPr>
            <p:ph type="sldNum" sz="quarter" idx="15"/>
          </p:nvPr>
        </p:nvSpPr>
        <p:spPr/>
        <p:txBody>
          <a:bodyPr/>
          <a:lstStyle/>
          <a:p>
            <a:fld id="{A25C262B-B4E6-44EB-AB4B-57BF427D1305}"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D31B1C15-A936-450C-869C-B4D8BB0825E5}" type="datetimeFigureOut">
              <a:rPr lang="en-US" smtClean="0"/>
              <a:t>9/26/2013</a:t>
            </a:fld>
            <a:endParaRPr lang="en-US"/>
          </a:p>
        </p:txBody>
      </p:sp>
      <p:sp>
        <p:nvSpPr>
          <p:cNvPr id="14" name="Slide Number Placeholder 13"/>
          <p:cNvSpPr>
            <a:spLocks noGrp="1"/>
          </p:cNvSpPr>
          <p:nvPr>
            <p:ph type="sldNum" sz="quarter" idx="11"/>
          </p:nvPr>
        </p:nvSpPr>
        <p:spPr/>
        <p:txBody>
          <a:bodyPr/>
          <a:lstStyle/>
          <a:p>
            <a:fld id="{A25C262B-B4E6-44EB-AB4B-57BF427D1305}"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D31B1C15-A936-450C-869C-B4D8BB0825E5}" type="datetimeFigureOut">
              <a:rPr lang="en-US" smtClean="0"/>
              <a:t>9/26/2013</a:t>
            </a:fld>
            <a:endParaRPr lang="en-US"/>
          </a:p>
        </p:txBody>
      </p:sp>
      <p:sp>
        <p:nvSpPr>
          <p:cNvPr id="12" name="Slide Number Placeholder 11"/>
          <p:cNvSpPr>
            <a:spLocks noGrp="1"/>
          </p:cNvSpPr>
          <p:nvPr>
            <p:ph type="sldNum" sz="quarter" idx="16"/>
          </p:nvPr>
        </p:nvSpPr>
        <p:spPr/>
        <p:txBody>
          <a:bodyPr/>
          <a:lstStyle/>
          <a:p>
            <a:fld id="{A25C262B-B4E6-44EB-AB4B-57BF427D1305}"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D31B1C15-A936-450C-869C-B4D8BB0825E5}" type="datetimeFigureOut">
              <a:rPr lang="en-US" smtClean="0"/>
              <a:t>9/26/2013</a:t>
            </a:fld>
            <a:endParaRPr lang="en-US"/>
          </a:p>
        </p:txBody>
      </p:sp>
      <p:sp>
        <p:nvSpPr>
          <p:cNvPr id="12" name="Slide Number Placeholder 11"/>
          <p:cNvSpPr>
            <a:spLocks noGrp="1"/>
          </p:cNvSpPr>
          <p:nvPr>
            <p:ph type="sldNum" sz="quarter" idx="17"/>
          </p:nvPr>
        </p:nvSpPr>
        <p:spPr/>
        <p:txBody>
          <a:bodyPr/>
          <a:lstStyle/>
          <a:p>
            <a:fld id="{A25C262B-B4E6-44EB-AB4B-57BF427D1305}"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D31B1C15-A936-450C-869C-B4D8BB0825E5}" type="datetimeFigureOut">
              <a:rPr lang="en-US" smtClean="0"/>
              <a:t>9/26/2013</a:t>
            </a:fld>
            <a:endParaRPr lang="en-US"/>
          </a:p>
        </p:txBody>
      </p:sp>
      <p:sp>
        <p:nvSpPr>
          <p:cNvPr id="16" name="Slide Number Placeholder 15"/>
          <p:cNvSpPr>
            <a:spLocks noGrp="1"/>
          </p:cNvSpPr>
          <p:nvPr>
            <p:ph type="sldNum" sz="quarter" idx="11"/>
          </p:nvPr>
        </p:nvSpPr>
        <p:spPr/>
        <p:txBody>
          <a:bodyPr/>
          <a:lstStyle/>
          <a:p>
            <a:fld id="{A25C262B-B4E6-44EB-AB4B-57BF427D1305}"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31B1C15-A936-450C-869C-B4D8BB0825E5}" type="datetimeFigureOut">
              <a:rPr lang="en-US" smtClean="0"/>
              <a:t>9/26/2013</a:t>
            </a:fld>
            <a:endParaRPr lang="en-US"/>
          </a:p>
        </p:txBody>
      </p:sp>
      <p:sp>
        <p:nvSpPr>
          <p:cNvPr id="8" name="Slide Number Placeholder 7"/>
          <p:cNvSpPr>
            <a:spLocks noGrp="1"/>
          </p:cNvSpPr>
          <p:nvPr>
            <p:ph type="sldNum" sz="quarter" idx="11"/>
          </p:nvPr>
        </p:nvSpPr>
        <p:spPr/>
        <p:txBody>
          <a:bodyPr/>
          <a:lstStyle/>
          <a:p>
            <a:fld id="{A25C262B-B4E6-44EB-AB4B-57BF427D130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D31B1C15-A936-450C-869C-B4D8BB0825E5}" type="datetimeFigureOut">
              <a:rPr lang="en-US" smtClean="0"/>
              <a:t>9/26/2013</a:t>
            </a:fld>
            <a:endParaRPr lang="en-US"/>
          </a:p>
        </p:txBody>
      </p:sp>
      <p:sp>
        <p:nvSpPr>
          <p:cNvPr id="19" name="Slide Number Placeholder 18"/>
          <p:cNvSpPr>
            <a:spLocks noGrp="1"/>
          </p:cNvSpPr>
          <p:nvPr>
            <p:ph type="sldNum" sz="quarter" idx="16"/>
          </p:nvPr>
        </p:nvSpPr>
        <p:spPr/>
        <p:txBody>
          <a:bodyPr/>
          <a:lstStyle/>
          <a:p>
            <a:fld id="{A25C262B-B4E6-44EB-AB4B-57BF427D1305}"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D31B1C15-A936-450C-869C-B4D8BB0825E5}" type="datetimeFigureOut">
              <a:rPr lang="en-US" smtClean="0"/>
              <a:t>9/26/2013</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A25C262B-B4E6-44EB-AB4B-57BF427D1305}"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D31B1C15-A936-450C-869C-B4D8BB0825E5}" type="datetimeFigureOut">
              <a:rPr lang="en-US" smtClean="0"/>
              <a:t>9/26/2013</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A25C262B-B4E6-44EB-AB4B-57BF427D1305}"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upload.wikimedia.org/wikipedia/commons/d/db/Musclon2.jpg"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Rhabdomyolysis#cite_note-Ropper-1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ncbi.nlm.nih.gov/pubmed?term=Fisher%20NM%5bAuthor%5d&amp;cauthor=true&amp;cauthor_uid=22661624"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www.ncbi.nlm.nih.gov/pubmed?term=Awad%20AB%5bAuthor%5d&amp;cauthor=true&amp;cauthor_uid=2266162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www.territorioscuola.com/wiki/?title=Triglyceride"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www.territorioscuola.com/wiki/?title=Glycogen" TargetMode="External"/><Relationship Id="rId4" Type="http://schemas.openxmlformats.org/officeDocument/2006/relationships/hyperlink" Target="http://www.territorioscuola.com/wiki/?title=Phosphocreatin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territorioscuola.com/wiki/?title=Triglyceride"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hyperlink" Target="http://www.territorioscuola.com/wiki/?title=Glycogen" TargetMode="External"/><Relationship Id="rId4" Type="http://schemas.openxmlformats.org/officeDocument/2006/relationships/hyperlink" Target="http://www.territorioscuola.com/wiki/?title=Phosphocreatine"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699" y="1600200"/>
            <a:ext cx="4876800" cy="3785652"/>
          </a:xfrm>
          <a:prstGeom prst="rect">
            <a:avLst/>
          </a:prstGeom>
          <a:noFill/>
        </p:spPr>
        <p:txBody>
          <a:bodyPr wrap="square" rtlCol="0">
            <a:spAutoFit/>
          </a:bodyPr>
          <a:lstStyle/>
          <a:p>
            <a:pPr algn="ctr"/>
            <a:r>
              <a:rPr lang="en-US" sz="4000" dirty="0"/>
              <a:t>STATINS &amp; </a:t>
            </a:r>
            <a:r>
              <a:rPr lang="en-US" sz="4000" dirty="0" err="1"/>
              <a:t>Myofibrillar</a:t>
            </a:r>
            <a:r>
              <a:rPr lang="en-US" sz="4000" dirty="0"/>
              <a:t> </a:t>
            </a:r>
            <a:r>
              <a:rPr lang="en-US" sz="4000" dirty="0" smtClean="0"/>
              <a:t>response</a:t>
            </a:r>
          </a:p>
          <a:p>
            <a:pPr algn="ctr"/>
            <a:endParaRPr lang="en-US" sz="4000" dirty="0"/>
          </a:p>
          <a:p>
            <a:pPr algn="ctr"/>
            <a:r>
              <a:rPr lang="en-US" sz="4000" dirty="0" smtClean="0"/>
              <a:t>Slide resource</a:t>
            </a:r>
          </a:p>
          <a:p>
            <a:pPr algn="ctr"/>
            <a:r>
              <a:rPr lang="en-US" sz="4000" dirty="0" smtClean="0"/>
              <a:t>R. </a:t>
            </a:r>
            <a:r>
              <a:rPr lang="en-US" sz="4000" dirty="0" err="1" smtClean="0"/>
              <a:t>LaForge</a:t>
            </a:r>
            <a:endParaRPr lang="en-US" sz="4000" dirty="0" smtClean="0"/>
          </a:p>
          <a:p>
            <a:pPr algn="ctr"/>
            <a:r>
              <a:rPr lang="en-US" sz="4000" dirty="0" smtClean="0"/>
              <a:t>10/2013</a:t>
            </a:r>
            <a:endParaRPr lang="en-US" sz="4000" dirty="0"/>
          </a:p>
        </p:txBody>
      </p:sp>
    </p:spTree>
    <p:extLst>
      <p:ext uri="{BB962C8B-B14F-4D97-AF65-F5344CB8AC3E}">
        <p14:creationId xmlns:p14="http://schemas.microsoft.com/office/powerpoint/2010/main" val="258546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75"/>
            <a:ext cx="8686800" cy="1785104"/>
          </a:xfrm>
          <a:prstGeom prst="rect">
            <a:avLst/>
          </a:prstGeom>
          <a:noFill/>
        </p:spPr>
        <p:txBody>
          <a:bodyPr wrap="square" rtlCol="0">
            <a:spAutoFit/>
          </a:bodyPr>
          <a:lstStyle/>
          <a:p>
            <a:r>
              <a:rPr lang="en-US" sz="2800" b="1" dirty="0" err="1" smtClean="0"/>
              <a:t>Creatine</a:t>
            </a:r>
            <a:r>
              <a:rPr lang="en-US" sz="2800" b="1" dirty="0" smtClean="0"/>
              <a:t>-Kinase- </a:t>
            </a:r>
            <a:r>
              <a:rPr lang="en-US" sz="2800" b="1" dirty="0"/>
              <a:t>and Exercise-</a:t>
            </a:r>
            <a:r>
              <a:rPr lang="en-US" sz="2800" b="1" dirty="0" err="1"/>
              <a:t>RelatedMuscle</a:t>
            </a:r>
            <a:r>
              <a:rPr lang="en-US" sz="2800" b="1" dirty="0"/>
              <a:t> </a:t>
            </a:r>
            <a:r>
              <a:rPr lang="en-US" sz="2800" b="1" dirty="0" smtClean="0"/>
              <a:t>Damage: Implications </a:t>
            </a:r>
            <a:r>
              <a:rPr lang="en-US" sz="2800" b="1" dirty="0" err="1"/>
              <a:t>forMuscle</a:t>
            </a:r>
            <a:r>
              <a:rPr lang="en-US" sz="2800" b="1" dirty="0"/>
              <a:t> Performance and Recovery</a:t>
            </a:r>
          </a:p>
          <a:p>
            <a:r>
              <a:rPr lang="en-US" b="1" dirty="0"/>
              <a:t>Marianne F. Baird, </a:t>
            </a:r>
            <a:r>
              <a:rPr lang="en-US" b="1" dirty="0" err="1"/>
              <a:t>ScottM</a:t>
            </a:r>
            <a:r>
              <a:rPr lang="en-US" b="1" dirty="0"/>
              <a:t>. Graham, </a:t>
            </a:r>
            <a:r>
              <a:rPr lang="en-US" b="1" dirty="0" err="1"/>
              <a:t>Julien</a:t>
            </a:r>
            <a:r>
              <a:rPr lang="en-US" b="1" dirty="0"/>
              <a:t> S. Baker, and Gordon F. Bickerstaff</a:t>
            </a:r>
          </a:p>
          <a:p>
            <a:r>
              <a:rPr lang="en-US" i="1" dirty="0"/>
              <a:t>School of Science, University of the West of </a:t>
            </a:r>
            <a:r>
              <a:rPr lang="en-US" i="1" dirty="0" smtClean="0"/>
              <a:t>Scotland</a:t>
            </a:r>
          </a:p>
          <a:p>
            <a:r>
              <a:rPr lang="en-US" dirty="0"/>
              <a:t>Journal of Nutrition and </a:t>
            </a:r>
            <a:r>
              <a:rPr lang="en-US" dirty="0" smtClean="0"/>
              <a:t>Metabolism </a:t>
            </a:r>
            <a:r>
              <a:rPr lang="fr-FR" dirty="0" smtClean="0"/>
              <a:t>Volume 2012</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1962525"/>
            <a:ext cx="4038600" cy="448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9154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Musclon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76892"/>
            <a:ext cx="6553200" cy="520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58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Rot="1" noChangeArrowheads="1"/>
          </p:cNvSpPr>
          <p:nvPr>
            <p:ph type="title"/>
          </p:nvPr>
        </p:nvSpPr>
        <p:spPr>
          <a:xfrm>
            <a:off x="685800" y="228600"/>
            <a:ext cx="7772400" cy="1143000"/>
          </a:xfrm>
        </p:spPr>
        <p:txBody>
          <a:bodyPr/>
          <a:lstStyle/>
          <a:p>
            <a:pPr eaLnBrk="1" hangingPunct="1">
              <a:defRPr/>
            </a:pPr>
            <a:r>
              <a:rPr lang="en-US" sz="2800" smtClean="0">
                <a:latin typeface="Tahoma" pitchFamily="34" charset="0"/>
              </a:rPr>
              <a:t>Factors That Increase the Risk of</a:t>
            </a:r>
            <a:br>
              <a:rPr lang="en-US" sz="2800" smtClean="0">
                <a:latin typeface="Tahoma" pitchFamily="34" charset="0"/>
              </a:rPr>
            </a:br>
            <a:r>
              <a:rPr lang="en-US" sz="2800" smtClean="0">
                <a:latin typeface="Tahoma" pitchFamily="34" charset="0"/>
              </a:rPr>
              <a:t>Statin-Induced Myopathy</a:t>
            </a:r>
            <a:endParaRPr lang="en-US" smtClean="0"/>
          </a:p>
        </p:txBody>
      </p:sp>
      <p:grpSp>
        <p:nvGrpSpPr>
          <p:cNvPr id="351235" name="Group 3"/>
          <p:cNvGrpSpPr>
            <a:grpSpLocks noRot="1"/>
          </p:cNvGrpSpPr>
          <p:nvPr/>
        </p:nvGrpSpPr>
        <p:grpSpPr bwMode="auto">
          <a:xfrm>
            <a:off x="398463" y="1563688"/>
            <a:ext cx="3994150" cy="4113212"/>
            <a:chOff x="269" y="985"/>
            <a:chExt cx="2516" cy="2099"/>
          </a:xfrm>
        </p:grpSpPr>
        <p:sp>
          <p:nvSpPr>
            <p:cNvPr id="351252" name="Rectangle 4"/>
            <p:cNvSpPr>
              <a:spLocks noChangeArrowheads="1"/>
            </p:cNvSpPr>
            <p:nvPr/>
          </p:nvSpPr>
          <p:spPr bwMode="invGray">
            <a:xfrm>
              <a:off x="269" y="2835"/>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Polypharmacy</a:t>
              </a:r>
            </a:p>
          </p:txBody>
        </p:sp>
        <p:sp>
          <p:nvSpPr>
            <p:cNvPr id="351253" name="Rectangle 5"/>
            <p:cNvSpPr>
              <a:spLocks noChangeArrowheads="1"/>
            </p:cNvSpPr>
            <p:nvPr/>
          </p:nvSpPr>
          <p:spPr bwMode="invGray">
            <a:xfrm>
              <a:off x="269" y="2586"/>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Diet (ie, grapefruit juice)</a:t>
              </a:r>
            </a:p>
          </p:txBody>
        </p:sp>
        <p:sp>
          <p:nvSpPr>
            <p:cNvPr id="351254" name="Rectangle 6"/>
            <p:cNvSpPr>
              <a:spLocks noChangeArrowheads="1"/>
            </p:cNvSpPr>
            <p:nvPr/>
          </p:nvSpPr>
          <p:spPr bwMode="invGray">
            <a:xfrm>
              <a:off x="269" y="2337"/>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Hypothyroidism</a:t>
              </a:r>
            </a:p>
          </p:txBody>
        </p:sp>
        <p:sp>
          <p:nvSpPr>
            <p:cNvPr id="351255" name="Rectangle 7"/>
            <p:cNvSpPr>
              <a:spLocks noChangeArrowheads="1"/>
            </p:cNvSpPr>
            <p:nvPr/>
          </p:nvSpPr>
          <p:spPr bwMode="invGray">
            <a:xfrm>
              <a:off x="269" y="2088"/>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Hepatic dysfunction</a:t>
              </a:r>
            </a:p>
          </p:txBody>
        </p:sp>
        <p:sp>
          <p:nvSpPr>
            <p:cNvPr id="351256" name="Rectangle 8"/>
            <p:cNvSpPr>
              <a:spLocks noChangeArrowheads="1"/>
            </p:cNvSpPr>
            <p:nvPr/>
          </p:nvSpPr>
          <p:spPr bwMode="invGray">
            <a:xfrm>
              <a:off x="269" y="1839"/>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Renal insufficiency</a:t>
              </a:r>
            </a:p>
          </p:txBody>
        </p:sp>
        <p:sp>
          <p:nvSpPr>
            <p:cNvPr id="351257" name="Rectangle 9"/>
            <p:cNvSpPr>
              <a:spLocks noChangeArrowheads="1"/>
            </p:cNvSpPr>
            <p:nvPr/>
          </p:nvSpPr>
          <p:spPr bwMode="invGray">
            <a:xfrm>
              <a:off x="269" y="1590"/>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Female sex</a:t>
              </a:r>
            </a:p>
          </p:txBody>
        </p:sp>
        <p:sp>
          <p:nvSpPr>
            <p:cNvPr id="351258" name="Rectangle 10"/>
            <p:cNvSpPr>
              <a:spLocks noChangeArrowheads="1"/>
            </p:cNvSpPr>
            <p:nvPr/>
          </p:nvSpPr>
          <p:spPr bwMode="invGray">
            <a:xfrm>
              <a:off x="269" y="1341"/>
              <a:ext cx="2516" cy="249"/>
            </a:xfrm>
            <a:prstGeom prst="rect">
              <a:avLst/>
            </a:prstGeom>
            <a:noFill/>
            <a:ln w="9525">
              <a:noFill/>
              <a:miter lim="800000"/>
              <a:headEnd/>
              <a:tailEnd/>
            </a:ln>
          </p:spPr>
          <p:txBody>
            <a:bodyPr lIns="90777" tIns="45389" rIns="90777" bIns="45389"/>
            <a:lstStyle/>
            <a:p>
              <a:r>
                <a:rPr lang="en-US" sz="2400">
                  <a:latin typeface="Times New Roman" pitchFamily="18" charset="0"/>
                </a:rPr>
                <a:t>Increasing age</a:t>
              </a:r>
            </a:p>
          </p:txBody>
        </p:sp>
        <p:sp>
          <p:nvSpPr>
            <p:cNvPr id="351259" name="Rectangle 11"/>
            <p:cNvSpPr>
              <a:spLocks noChangeArrowheads="1"/>
            </p:cNvSpPr>
            <p:nvPr/>
          </p:nvSpPr>
          <p:spPr bwMode="invGray">
            <a:xfrm>
              <a:off x="269" y="985"/>
              <a:ext cx="2516" cy="356"/>
            </a:xfrm>
            <a:prstGeom prst="rect">
              <a:avLst/>
            </a:prstGeom>
            <a:solidFill>
              <a:srgbClr val="000099"/>
            </a:solidFill>
            <a:ln w="9525">
              <a:noFill/>
              <a:miter lim="800000"/>
              <a:headEnd/>
              <a:tailEnd/>
            </a:ln>
          </p:spPr>
          <p:txBody>
            <a:bodyPr anchor="ctr"/>
            <a:lstStyle/>
            <a:p>
              <a:pPr algn="ctr"/>
              <a:r>
                <a:rPr lang="en-US" sz="2400" b="1">
                  <a:latin typeface="Times New Roman" pitchFamily="18" charset="0"/>
                </a:rPr>
                <a:t>Patient Characteristics</a:t>
              </a:r>
            </a:p>
          </p:txBody>
        </p:sp>
        <p:sp>
          <p:nvSpPr>
            <p:cNvPr id="351260" name="Line 12"/>
            <p:cNvSpPr>
              <a:spLocks noChangeShapeType="1"/>
            </p:cNvSpPr>
            <p:nvPr/>
          </p:nvSpPr>
          <p:spPr bwMode="invGray">
            <a:xfrm>
              <a:off x="269" y="985"/>
              <a:ext cx="2516" cy="0"/>
            </a:xfrm>
            <a:prstGeom prst="line">
              <a:avLst/>
            </a:prstGeom>
            <a:noFill/>
            <a:ln w="12700" cap="sq">
              <a:solidFill>
                <a:srgbClr val="33CCFF"/>
              </a:solidFill>
              <a:round/>
              <a:headEnd/>
              <a:tailEnd/>
            </a:ln>
          </p:spPr>
          <p:txBody>
            <a:bodyPr lIns="90777" tIns="45389" rIns="90777" bIns="45389"/>
            <a:lstStyle/>
            <a:p>
              <a:endParaRPr lang="en-US"/>
            </a:p>
          </p:txBody>
        </p:sp>
        <p:sp>
          <p:nvSpPr>
            <p:cNvPr id="351261" name="Line 13"/>
            <p:cNvSpPr>
              <a:spLocks noChangeShapeType="1"/>
            </p:cNvSpPr>
            <p:nvPr/>
          </p:nvSpPr>
          <p:spPr bwMode="invGray">
            <a:xfrm>
              <a:off x="269" y="1341"/>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2" name="Line 14"/>
            <p:cNvSpPr>
              <a:spLocks noChangeShapeType="1"/>
            </p:cNvSpPr>
            <p:nvPr/>
          </p:nvSpPr>
          <p:spPr bwMode="invGray">
            <a:xfrm>
              <a:off x="269" y="1590"/>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3" name="Line 15"/>
            <p:cNvSpPr>
              <a:spLocks noChangeShapeType="1"/>
            </p:cNvSpPr>
            <p:nvPr/>
          </p:nvSpPr>
          <p:spPr bwMode="invGray">
            <a:xfrm>
              <a:off x="269" y="1839"/>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4" name="Line 16"/>
            <p:cNvSpPr>
              <a:spLocks noChangeShapeType="1"/>
            </p:cNvSpPr>
            <p:nvPr/>
          </p:nvSpPr>
          <p:spPr bwMode="invGray">
            <a:xfrm>
              <a:off x="269" y="2088"/>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5" name="Line 17"/>
            <p:cNvSpPr>
              <a:spLocks noChangeShapeType="1"/>
            </p:cNvSpPr>
            <p:nvPr/>
          </p:nvSpPr>
          <p:spPr bwMode="invGray">
            <a:xfrm>
              <a:off x="269" y="2337"/>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6" name="Line 18"/>
            <p:cNvSpPr>
              <a:spLocks noChangeShapeType="1"/>
            </p:cNvSpPr>
            <p:nvPr/>
          </p:nvSpPr>
          <p:spPr bwMode="invGray">
            <a:xfrm>
              <a:off x="269" y="2586"/>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7" name="Line 19"/>
            <p:cNvSpPr>
              <a:spLocks noChangeShapeType="1"/>
            </p:cNvSpPr>
            <p:nvPr/>
          </p:nvSpPr>
          <p:spPr bwMode="invGray">
            <a:xfrm>
              <a:off x="269" y="2835"/>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68" name="Line 20"/>
            <p:cNvSpPr>
              <a:spLocks noChangeShapeType="1"/>
            </p:cNvSpPr>
            <p:nvPr/>
          </p:nvSpPr>
          <p:spPr bwMode="invGray">
            <a:xfrm>
              <a:off x="269" y="3084"/>
              <a:ext cx="2516" cy="0"/>
            </a:xfrm>
            <a:prstGeom prst="line">
              <a:avLst/>
            </a:prstGeom>
            <a:noFill/>
            <a:ln w="12700" cap="sq">
              <a:solidFill>
                <a:srgbClr val="33CCFF"/>
              </a:solidFill>
              <a:round/>
              <a:headEnd/>
              <a:tailEnd/>
            </a:ln>
          </p:spPr>
          <p:txBody>
            <a:bodyPr lIns="90777" tIns="45389" rIns="90777" bIns="45389"/>
            <a:lstStyle/>
            <a:p>
              <a:endParaRPr lang="en-US"/>
            </a:p>
          </p:txBody>
        </p:sp>
        <p:sp>
          <p:nvSpPr>
            <p:cNvPr id="351269" name="Line 21"/>
            <p:cNvSpPr>
              <a:spLocks noChangeShapeType="1"/>
            </p:cNvSpPr>
            <p:nvPr/>
          </p:nvSpPr>
          <p:spPr bwMode="invGray">
            <a:xfrm>
              <a:off x="269" y="985"/>
              <a:ext cx="0" cy="2099"/>
            </a:xfrm>
            <a:prstGeom prst="line">
              <a:avLst/>
            </a:prstGeom>
            <a:noFill/>
            <a:ln w="12700" cap="sq">
              <a:solidFill>
                <a:srgbClr val="33CCFF"/>
              </a:solidFill>
              <a:round/>
              <a:headEnd/>
              <a:tailEnd/>
            </a:ln>
          </p:spPr>
          <p:txBody>
            <a:bodyPr lIns="90777" tIns="45389" rIns="90777" bIns="45389"/>
            <a:lstStyle/>
            <a:p>
              <a:endParaRPr lang="en-US"/>
            </a:p>
          </p:txBody>
        </p:sp>
        <p:sp>
          <p:nvSpPr>
            <p:cNvPr id="351270" name="Line 22"/>
            <p:cNvSpPr>
              <a:spLocks noChangeShapeType="1"/>
            </p:cNvSpPr>
            <p:nvPr/>
          </p:nvSpPr>
          <p:spPr bwMode="invGray">
            <a:xfrm>
              <a:off x="2785" y="985"/>
              <a:ext cx="0" cy="2099"/>
            </a:xfrm>
            <a:prstGeom prst="line">
              <a:avLst/>
            </a:prstGeom>
            <a:noFill/>
            <a:ln w="12700" cap="sq">
              <a:solidFill>
                <a:srgbClr val="33CCFF"/>
              </a:solidFill>
              <a:round/>
              <a:headEnd/>
              <a:tailEnd/>
            </a:ln>
          </p:spPr>
          <p:txBody>
            <a:bodyPr lIns="90777" tIns="45389" rIns="90777" bIns="45389"/>
            <a:lstStyle/>
            <a:p>
              <a:endParaRPr lang="en-US"/>
            </a:p>
          </p:txBody>
        </p:sp>
      </p:grpSp>
      <p:sp>
        <p:nvSpPr>
          <p:cNvPr id="351236" name="Text Box 23"/>
          <p:cNvSpPr txBox="1">
            <a:spLocks noChangeArrowheads="1"/>
          </p:cNvSpPr>
          <p:nvPr/>
        </p:nvSpPr>
        <p:spPr bwMode="auto">
          <a:xfrm>
            <a:off x="457200" y="6324600"/>
            <a:ext cx="8189913" cy="244475"/>
          </a:xfrm>
          <a:prstGeom prst="rect">
            <a:avLst/>
          </a:prstGeom>
          <a:noFill/>
          <a:ln w="9525">
            <a:noFill/>
            <a:miter lim="800000"/>
            <a:headEnd/>
            <a:tailEnd/>
          </a:ln>
        </p:spPr>
        <p:txBody>
          <a:bodyPr lIns="0">
            <a:spAutoFit/>
          </a:bodyPr>
          <a:lstStyle/>
          <a:p>
            <a:pPr eaLnBrk="1" hangingPunct="1"/>
            <a:r>
              <a:rPr lang="en-US" sz="1000">
                <a:solidFill>
                  <a:srgbClr val="F7E400"/>
                </a:solidFill>
                <a:latin typeface="Times New Roman" pitchFamily="18" charset="0"/>
                <a:cs typeface="Arial" charset="0"/>
              </a:rPr>
              <a:t>Reprinted with permission from Rosenson. </a:t>
            </a:r>
            <a:r>
              <a:rPr lang="en-US" sz="1000" i="1">
                <a:solidFill>
                  <a:srgbClr val="F7E400"/>
                </a:solidFill>
                <a:latin typeface="Times New Roman" pitchFamily="18" charset="0"/>
                <a:cs typeface="Arial" charset="0"/>
              </a:rPr>
              <a:t>Am J Med.</a:t>
            </a:r>
            <a:r>
              <a:rPr lang="en-US" sz="1000">
                <a:solidFill>
                  <a:srgbClr val="F7E400"/>
                </a:solidFill>
                <a:latin typeface="Times New Roman" pitchFamily="18" charset="0"/>
                <a:cs typeface="Arial" charset="0"/>
              </a:rPr>
              <a:t> 2004;116:408-416.</a:t>
            </a:r>
          </a:p>
        </p:txBody>
      </p:sp>
      <p:grpSp>
        <p:nvGrpSpPr>
          <p:cNvPr id="351237" name="Group 24"/>
          <p:cNvGrpSpPr>
            <a:grpSpLocks noRot="1"/>
          </p:cNvGrpSpPr>
          <p:nvPr/>
        </p:nvGrpSpPr>
        <p:grpSpPr bwMode="auto">
          <a:xfrm>
            <a:off x="4760913" y="1563688"/>
            <a:ext cx="3994150" cy="4113212"/>
            <a:chOff x="2999" y="985"/>
            <a:chExt cx="2516" cy="2297"/>
          </a:xfrm>
        </p:grpSpPr>
        <p:sp>
          <p:nvSpPr>
            <p:cNvPr id="351239" name="Rectangle 25"/>
            <p:cNvSpPr>
              <a:spLocks noChangeArrowheads="1"/>
            </p:cNvSpPr>
            <p:nvPr/>
          </p:nvSpPr>
          <p:spPr bwMode="invGray">
            <a:xfrm>
              <a:off x="2999" y="2305"/>
              <a:ext cx="2516" cy="977"/>
            </a:xfrm>
            <a:prstGeom prst="rect">
              <a:avLst/>
            </a:prstGeom>
            <a:noFill/>
            <a:ln w="9525">
              <a:noFill/>
              <a:miter lim="800000"/>
              <a:headEnd/>
              <a:tailEnd/>
            </a:ln>
          </p:spPr>
          <p:txBody>
            <a:bodyPr lIns="90777" tIns="45389" rIns="90777" bIns="45389"/>
            <a:lstStyle/>
            <a:p>
              <a:r>
                <a:rPr lang="en-US" sz="2400">
                  <a:latin typeface="Times New Roman" pitchFamily="18" charset="0"/>
                </a:rPr>
                <a:t>Potential for drug-drug interactions metabolized by CYP pathways (particularly CYP450 3A4)</a:t>
              </a:r>
            </a:p>
          </p:txBody>
        </p:sp>
        <p:sp>
          <p:nvSpPr>
            <p:cNvPr id="351240" name="Rectangle 26"/>
            <p:cNvSpPr>
              <a:spLocks noChangeArrowheads="1"/>
            </p:cNvSpPr>
            <p:nvPr/>
          </p:nvSpPr>
          <p:spPr bwMode="invGray">
            <a:xfrm>
              <a:off x="2999" y="2011"/>
              <a:ext cx="2516" cy="294"/>
            </a:xfrm>
            <a:prstGeom prst="rect">
              <a:avLst/>
            </a:prstGeom>
            <a:noFill/>
            <a:ln w="9525">
              <a:noFill/>
              <a:miter lim="800000"/>
              <a:headEnd/>
              <a:tailEnd/>
            </a:ln>
          </p:spPr>
          <p:txBody>
            <a:bodyPr lIns="90777" tIns="45389" rIns="90777" bIns="45389"/>
            <a:lstStyle/>
            <a:p>
              <a:r>
                <a:rPr lang="en-US" sz="2400">
                  <a:latin typeface="Times New Roman" pitchFamily="18" charset="0"/>
                </a:rPr>
                <a:t>Limited protein binding</a:t>
              </a:r>
            </a:p>
          </p:txBody>
        </p:sp>
        <p:sp>
          <p:nvSpPr>
            <p:cNvPr id="351241" name="Rectangle 27"/>
            <p:cNvSpPr>
              <a:spLocks noChangeArrowheads="1"/>
            </p:cNvSpPr>
            <p:nvPr/>
          </p:nvSpPr>
          <p:spPr bwMode="invGray">
            <a:xfrm>
              <a:off x="2999" y="1716"/>
              <a:ext cx="2516" cy="295"/>
            </a:xfrm>
            <a:prstGeom prst="rect">
              <a:avLst/>
            </a:prstGeom>
            <a:noFill/>
            <a:ln w="9525">
              <a:noFill/>
              <a:miter lim="800000"/>
              <a:headEnd/>
              <a:tailEnd/>
            </a:ln>
          </p:spPr>
          <p:txBody>
            <a:bodyPr lIns="90777" tIns="45389" rIns="90777" bIns="45389"/>
            <a:lstStyle/>
            <a:p>
              <a:r>
                <a:rPr lang="en-US" sz="2400">
                  <a:latin typeface="Times New Roman" pitchFamily="18" charset="0"/>
                </a:rPr>
                <a:t>High bioavailability</a:t>
              </a:r>
            </a:p>
          </p:txBody>
        </p:sp>
        <p:sp>
          <p:nvSpPr>
            <p:cNvPr id="351242" name="Rectangle 28"/>
            <p:cNvSpPr>
              <a:spLocks noChangeArrowheads="1"/>
            </p:cNvSpPr>
            <p:nvPr/>
          </p:nvSpPr>
          <p:spPr bwMode="invGray">
            <a:xfrm>
              <a:off x="2999" y="1422"/>
              <a:ext cx="2516" cy="294"/>
            </a:xfrm>
            <a:prstGeom prst="rect">
              <a:avLst/>
            </a:prstGeom>
            <a:noFill/>
            <a:ln w="9525">
              <a:noFill/>
              <a:miter lim="800000"/>
              <a:headEnd/>
              <a:tailEnd/>
            </a:ln>
          </p:spPr>
          <p:txBody>
            <a:bodyPr lIns="90777" tIns="45389" rIns="90777" bIns="45389"/>
            <a:lstStyle/>
            <a:p>
              <a:r>
                <a:rPr lang="en-US" sz="2400">
                  <a:latin typeface="Times New Roman" pitchFamily="18" charset="0"/>
                </a:rPr>
                <a:t>High systemic exposure</a:t>
              </a:r>
            </a:p>
          </p:txBody>
        </p:sp>
        <p:sp>
          <p:nvSpPr>
            <p:cNvPr id="351243" name="Rectangle 29"/>
            <p:cNvSpPr>
              <a:spLocks noChangeArrowheads="1"/>
            </p:cNvSpPr>
            <p:nvPr/>
          </p:nvSpPr>
          <p:spPr bwMode="invGray">
            <a:xfrm>
              <a:off x="2999" y="985"/>
              <a:ext cx="2516" cy="437"/>
            </a:xfrm>
            <a:prstGeom prst="rect">
              <a:avLst/>
            </a:prstGeom>
            <a:solidFill>
              <a:srgbClr val="000099"/>
            </a:solidFill>
            <a:ln w="9525">
              <a:noFill/>
              <a:miter lim="800000"/>
              <a:headEnd/>
              <a:tailEnd/>
            </a:ln>
          </p:spPr>
          <p:txBody>
            <a:bodyPr anchor="ctr"/>
            <a:lstStyle/>
            <a:p>
              <a:pPr algn="ctr"/>
              <a:r>
                <a:rPr lang="en-US" sz="2400" b="1">
                  <a:latin typeface="Times New Roman" pitchFamily="18" charset="0"/>
                </a:rPr>
                <a:t>Statin Properties</a:t>
              </a:r>
            </a:p>
          </p:txBody>
        </p:sp>
        <p:sp>
          <p:nvSpPr>
            <p:cNvPr id="351244" name="Line 30"/>
            <p:cNvSpPr>
              <a:spLocks noChangeShapeType="1"/>
            </p:cNvSpPr>
            <p:nvPr/>
          </p:nvSpPr>
          <p:spPr bwMode="invGray">
            <a:xfrm>
              <a:off x="2999" y="985"/>
              <a:ext cx="2516" cy="0"/>
            </a:xfrm>
            <a:prstGeom prst="line">
              <a:avLst/>
            </a:prstGeom>
            <a:noFill/>
            <a:ln w="12700" cap="sq">
              <a:solidFill>
                <a:srgbClr val="33CCFF"/>
              </a:solidFill>
              <a:round/>
              <a:headEnd/>
              <a:tailEnd/>
            </a:ln>
          </p:spPr>
          <p:txBody>
            <a:bodyPr lIns="90777" tIns="45389" rIns="90777" bIns="45389"/>
            <a:lstStyle/>
            <a:p>
              <a:endParaRPr lang="en-US"/>
            </a:p>
          </p:txBody>
        </p:sp>
        <p:sp>
          <p:nvSpPr>
            <p:cNvPr id="351245" name="Line 31"/>
            <p:cNvSpPr>
              <a:spLocks noChangeShapeType="1"/>
            </p:cNvSpPr>
            <p:nvPr/>
          </p:nvSpPr>
          <p:spPr bwMode="invGray">
            <a:xfrm>
              <a:off x="2999" y="1422"/>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46" name="Line 32"/>
            <p:cNvSpPr>
              <a:spLocks noChangeShapeType="1"/>
            </p:cNvSpPr>
            <p:nvPr/>
          </p:nvSpPr>
          <p:spPr bwMode="invGray">
            <a:xfrm>
              <a:off x="2999" y="1716"/>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47" name="Line 33"/>
            <p:cNvSpPr>
              <a:spLocks noChangeShapeType="1"/>
            </p:cNvSpPr>
            <p:nvPr/>
          </p:nvSpPr>
          <p:spPr bwMode="invGray">
            <a:xfrm>
              <a:off x="2999" y="2011"/>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48" name="Line 34"/>
            <p:cNvSpPr>
              <a:spLocks noChangeShapeType="1"/>
            </p:cNvSpPr>
            <p:nvPr/>
          </p:nvSpPr>
          <p:spPr bwMode="invGray">
            <a:xfrm>
              <a:off x="2999" y="2305"/>
              <a:ext cx="2516" cy="0"/>
            </a:xfrm>
            <a:prstGeom prst="line">
              <a:avLst/>
            </a:prstGeom>
            <a:noFill/>
            <a:ln w="12700">
              <a:solidFill>
                <a:srgbClr val="33CCFF"/>
              </a:solidFill>
              <a:round/>
              <a:headEnd/>
              <a:tailEnd/>
            </a:ln>
          </p:spPr>
          <p:txBody>
            <a:bodyPr lIns="90777" tIns="45389" rIns="90777" bIns="45389"/>
            <a:lstStyle/>
            <a:p>
              <a:endParaRPr lang="en-US"/>
            </a:p>
          </p:txBody>
        </p:sp>
        <p:sp>
          <p:nvSpPr>
            <p:cNvPr id="351249" name="Line 35"/>
            <p:cNvSpPr>
              <a:spLocks noChangeShapeType="1"/>
            </p:cNvSpPr>
            <p:nvPr/>
          </p:nvSpPr>
          <p:spPr bwMode="invGray">
            <a:xfrm>
              <a:off x="2999" y="3282"/>
              <a:ext cx="2516" cy="0"/>
            </a:xfrm>
            <a:prstGeom prst="line">
              <a:avLst/>
            </a:prstGeom>
            <a:noFill/>
            <a:ln w="12700" cap="sq">
              <a:solidFill>
                <a:srgbClr val="33CCFF"/>
              </a:solidFill>
              <a:round/>
              <a:headEnd/>
              <a:tailEnd/>
            </a:ln>
          </p:spPr>
          <p:txBody>
            <a:bodyPr lIns="90777" tIns="45389" rIns="90777" bIns="45389"/>
            <a:lstStyle/>
            <a:p>
              <a:endParaRPr lang="en-US"/>
            </a:p>
          </p:txBody>
        </p:sp>
        <p:sp>
          <p:nvSpPr>
            <p:cNvPr id="351250" name="Line 36"/>
            <p:cNvSpPr>
              <a:spLocks noChangeShapeType="1"/>
            </p:cNvSpPr>
            <p:nvPr/>
          </p:nvSpPr>
          <p:spPr bwMode="invGray">
            <a:xfrm>
              <a:off x="2999" y="985"/>
              <a:ext cx="0" cy="2297"/>
            </a:xfrm>
            <a:prstGeom prst="line">
              <a:avLst/>
            </a:prstGeom>
            <a:noFill/>
            <a:ln w="12700" cap="sq">
              <a:solidFill>
                <a:srgbClr val="33CCFF"/>
              </a:solidFill>
              <a:round/>
              <a:headEnd/>
              <a:tailEnd/>
            </a:ln>
          </p:spPr>
          <p:txBody>
            <a:bodyPr lIns="90777" tIns="45389" rIns="90777" bIns="45389"/>
            <a:lstStyle/>
            <a:p>
              <a:endParaRPr lang="en-US"/>
            </a:p>
          </p:txBody>
        </p:sp>
        <p:sp>
          <p:nvSpPr>
            <p:cNvPr id="351251" name="Line 37"/>
            <p:cNvSpPr>
              <a:spLocks noChangeShapeType="1"/>
            </p:cNvSpPr>
            <p:nvPr/>
          </p:nvSpPr>
          <p:spPr bwMode="invGray">
            <a:xfrm>
              <a:off x="5515" y="985"/>
              <a:ext cx="0" cy="2297"/>
            </a:xfrm>
            <a:prstGeom prst="line">
              <a:avLst/>
            </a:prstGeom>
            <a:noFill/>
            <a:ln w="12700" cap="sq">
              <a:solidFill>
                <a:srgbClr val="33CCFF"/>
              </a:solidFill>
              <a:round/>
              <a:headEnd/>
              <a:tailEnd/>
            </a:ln>
          </p:spPr>
          <p:txBody>
            <a:bodyPr lIns="90777" tIns="45389" rIns="90777" bIns="45389"/>
            <a:lstStyle/>
            <a:p>
              <a:endParaRPr lang="en-US"/>
            </a:p>
          </p:txBody>
        </p:sp>
      </p:grpSp>
      <p:sp>
        <p:nvSpPr>
          <p:cNvPr id="832550" name="Text Box 38"/>
          <p:cNvSpPr txBox="1">
            <a:spLocks noChangeArrowheads="1"/>
          </p:cNvSpPr>
          <p:nvPr/>
        </p:nvSpPr>
        <p:spPr bwMode="auto">
          <a:xfrm>
            <a:off x="2590800" y="5652359"/>
            <a:ext cx="8001000" cy="579438"/>
          </a:xfrm>
          <a:prstGeom prst="rect">
            <a:avLst/>
          </a:prstGeom>
          <a:noFill/>
          <a:ln w="9525">
            <a:noFill/>
            <a:miter lim="800000"/>
            <a:headEnd/>
            <a:tailEnd/>
          </a:ln>
          <a:effectLst/>
        </p:spPr>
        <p:txBody>
          <a:bodyPr>
            <a:spAutoFit/>
          </a:bodyPr>
          <a:lstStyle/>
          <a:p>
            <a:pPr>
              <a:spcBef>
                <a:spcPct val="50000"/>
              </a:spcBef>
              <a:defRPr/>
            </a:pPr>
            <a:r>
              <a:rPr lang="en-US" sz="3200" dirty="0">
                <a:solidFill>
                  <a:schemeClr val="tx2"/>
                </a:solidFill>
                <a:effectLst>
                  <a:outerShdw blurRad="38100" dist="38100" dir="2700000" algn="tl">
                    <a:srgbClr val="000000"/>
                  </a:outerShdw>
                </a:effectLst>
                <a:latin typeface="Arial Black" pitchFamily="34" charset="0"/>
              </a:rPr>
              <a:t>What’s missing</a:t>
            </a:r>
            <a:r>
              <a:rPr lang="en-US" sz="3200" dirty="0">
                <a:solidFill>
                  <a:schemeClr val="tx2"/>
                </a:solidFill>
                <a:latin typeface="Arial Black" pitchFamily="34" charset="0"/>
              </a:rPr>
              <a:t> </a:t>
            </a:r>
            <a:r>
              <a:rPr lang="en-US" sz="3200" dirty="0">
                <a:solidFill>
                  <a:schemeClr val="tx2"/>
                </a:solidFill>
                <a:effectLst>
                  <a:outerShdw blurRad="38100" dist="38100" dir="2700000" algn="tl">
                    <a:srgbClr val="000000"/>
                  </a:outerShdw>
                </a:effectLst>
                <a:latin typeface="Arial Black" pitchFamily="34" charset="0"/>
              </a:rPr>
              <a:t>?</a:t>
            </a:r>
          </a:p>
        </p:txBody>
      </p:sp>
    </p:spTree>
    <p:extLst>
      <p:ext uri="{BB962C8B-B14F-4D97-AF65-F5344CB8AC3E}">
        <p14:creationId xmlns:p14="http://schemas.microsoft.com/office/powerpoint/2010/main" val="1436287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2550"/>
                                        </p:tgtEl>
                                        <p:attrNameLst>
                                          <p:attrName>style.visibility</p:attrName>
                                        </p:attrNameLst>
                                      </p:cBhvr>
                                      <p:to>
                                        <p:strVal val="visible"/>
                                      </p:to>
                                    </p:set>
                                    <p:animEffect transition="in" filter="dissolve">
                                      <p:cBhvr>
                                        <p:cTn id="7" dur="500"/>
                                        <p:tgtEl>
                                          <p:spTgt spid="832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50"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1219200" y="1905000"/>
            <a:ext cx="6781800" cy="2655888"/>
          </a:xfrm>
          <a:prstGeom prst="rect">
            <a:avLst/>
          </a:prstGeom>
          <a:noFill/>
          <a:ln w="9525">
            <a:noFill/>
            <a:miter lim="800000"/>
            <a:headEnd/>
            <a:tailEnd/>
          </a:ln>
        </p:spPr>
        <p:txBody>
          <a:bodyPr>
            <a:spAutoFit/>
          </a:bodyPr>
          <a:lstStyle/>
          <a:p>
            <a:pPr>
              <a:spcBef>
                <a:spcPct val="50000"/>
              </a:spcBef>
            </a:pPr>
            <a:r>
              <a:rPr lang="en-US" sz="2800" b="1">
                <a:latin typeface="Arial" charset="0"/>
              </a:rPr>
              <a:t>Excessive eccentric muscular exercise</a:t>
            </a:r>
            <a:endParaRPr lang="en-US" sz="2800">
              <a:latin typeface="Arial" charset="0"/>
            </a:endParaRPr>
          </a:p>
          <a:p>
            <a:pPr>
              <a:spcBef>
                <a:spcPct val="50000"/>
              </a:spcBef>
            </a:pPr>
            <a:endParaRPr lang="en-US" sz="2800">
              <a:latin typeface="Arial" charset="0"/>
            </a:endParaRPr>
          </a:p>
          <a:p>
            <a:pPr>
              <a:spcBef>
                <a:spcPct val="50000"/>
              </a:spcBef>
            </a:pPr>
            <a:r>
              <a:rPr lang="en-US" sz="2800" b="1" i="1">
                <a:solidFill>
                  <a:srgbClr val="FF0000"/>
                </a:solidFill>
                <a:latin typeface="Arial" charset="0"/>
                <a:sym typeface="Monotype Sorts" pitchFamily="2" charset="2"/>
              </a:rPr>
              <a:t> </a:t>
            </a:r>
            <a:r>
              <a:rPr lang="en-US" sz="2800" i="1">
                <a:latin typeface="Arial" charset="0"/>
              </a:rPr>
              <a:t>Challenges integrity of sarcolemmal membrane increasing the exposure of myofilaments to statin</a:t>
            </a:r>
            <a:endParaRPr lang="en-US" i="1">
              <a:latin typeface="Arial" charset="0"/>
            </a:endParaRPr>
          </a:p>
        </p:txBody>
      </p:sp>
    </p:spTree>
    <p:extLst>
      <p:ext uri="{BB962C8B-B14F-4D97-AF65-F5344CB8AC3E}">
        <p14:creationId xmlns:p14="http://schemas.microsoft.com/office/powerpoint/2010/main" val="30402344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762000" y="1676400"/>
            <a:ext cx="7848600" cy="3539430"/>
          </a:xfrm>
          <a:prstGeom prst="rect">
            <a:avLst/>
          </a:prstGeom>
          <a:noFill/>
          <a:ln w="9525">
            <a:noFill/>
            <a:miter lim="800000"/>
            <a:headEnd/>
            <a:tailEnd/>
          </a:ln>
          <a:effectLst/>
        </p:spPr>
        <p:txBody>
          <a:bodyPr>
            <a:spAutoFit/>
          </a:bodyPr>
          <a:lstStyle/>
          <a:p>
            <a:pPr>
              <a:spcBef>
                <a:spcPct val="50000"/>
              </a:spcBef>
              <a:defRPr/>
            </a:pPr>
            <a:r>
              <a:rPr lang="en-US" sz="2800" b="1" dirty="0">
                <a:solidFill>
                  <a:srgbClr val="FF0000"/>
                </a:solidFill>
                <a:effectLst>
                  <a:outerShdw blurRad="38100" dist="38100" dir="2700000" algn="tl">
                    <a:srgbClr val="000000"/>
                  </a:outerShdw>
                </a:effectLst>
                <a:latin typeface="Arial" pitchFamily="34" charset="0"/>
                <a:sym typeface="Monotype Sorts" pitchFamily="2" charset="2"/>
              </a:rPr>
              <a:t>  </a:t>
            </a:r>
            <a:r>
              <a:rPr lang="en-US" sz="2800" dirty="0">
                <a:latin typeface="Arial" pitchFamily="34" charset="0"/>
              </a:rPr>
              <a:t>Physical activity histories should be taken when patients complain of statin-related myalgia and other </a:t>
            </a:r>
            <a:r>
              <a:rPr lang="en-US" sz="2800" dirty="0" smtClean="0">
                <a:latin typeface="Arial" pitchFamily="34" charset="0"/>
              </a:rPr>
              <a:t>myopathies.  Muscle and functional VAS index (modified Borg scale) at baseline and f/u.</a:t>
            </a:r>
            <a:endParaRPr lang="en-US" sz="2800" dirty="0">
              <a:latin typeface="Arial" pitchFamily="34" charset="0"/>
            </a:endParaRPr>
          </a:p>
          <a:p>
            <a:pPr>
              <a:spcBef>
                <a:spcPct val="50000"/>
              </a:spcBef>
              <a:defRPr/>
            </a:pPr>
            <a:endParaRPr lang="en-US" sz="2800" dirty="0">
              <a:latin typeface="Arial" pitchFamily="34" charset="0"/>
            </a:endParaRPr>
          </a:p>
          <a:p>
            <a:pPr>
              <a:spcBef>
                <a:spcPct val="50000"/>
              </a:spcBef>
              <a:defRPr/>
            </a:pPr>
            <a:r>
              <a:rPr lang="en-US" sz="2800" dirty="0">
                <a:latin typeface="Arial" pitchFamily="34" charset="0"/>
              </a:rPr>
              <a:t>Pre statin CK’s can range from 40 - 5,000</a:t>
            </a:r>
            <a:r>
              <a:rPr lang="en-US" sz="1600" dirty="0">
                <a:latin typeface="Arial" pitchFamily="34" charset="0"/>
              </a:rPr>
              <a:t>U/L</a:t>
            </a:r>
            <a:r>
              <a:rPr lang="en-US" sz="2800" dirty="0">
                <a:latin typeface="Arial" pitchFamily="34" charset="0"/>
              </a:rPr>
              <a:t> +</a:t>
            </a:r>
          </a:p>
        </p:txBody>
      </p:sp>
    </p:spTree>
    <p:extLst>
      <p:ext uri="{BB962C8B-B14F-4D97-AF65-F5344CB8AC3E}">
        <p14:creationId xmlns:p14="http://schemas.microsoft.com/office/powerpoint/2010/main" val="3823634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378618" y="3048000"/>
            <a:ext cx="8386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ctr" eaLnBrk="1" hangingPunct="1"/>
            <a:r>
              <a:rPr lang="en-US" sz="2400" dirty="0"/>
              <a:t>W Ahmed, N Khan, CJ </a:t>
            </a:r>
            <a:r>
              <a:rPr lang="en-US" sz="2400" dirty="0" err="1"/>
              <a:t>Glueck</a:t>
            </a:r>
            <a:r>
              <a:rPr lang="en-US" sz="2400" dirty="0"/>
              <a:t>, S </a:t>
            </a:r>
            <a:r>
              <a:rPr lang="en-US" sz="2400" dirty="0" err="1"/>
              <a:t>Pandey</a:t>
            </a:r>
            <a:r>
              <a:rPr lang="en-US" sz="2400" dirty="0"/>
              <a:t>, P Wang, N Goldenberg, M </a:t>
            </a:r>
            <a:r>
              <a:rPr lang="en-US" sz="2400" dirty="0" err="1"/>
              <a:t>Uppal</a:t>
            </a:r>
            <a:r>
              <a:rPr lang="en-US" sz="2400" dirty="0"/>
              <a:t>, S </a:t>
            </a:r>
            <a:r>
              <a:rPr lang="en-US" sz="2400" dirty="0" err="1"/>
              <a:t>Khanal</a:t>
            </a:r>
            <a:endParaRPr lang="en-US" sz="2400" dirty="0"/>
          </a:p>
          <a:p>
            <a:pPr algn="ctr" eaLnBrk="1" hangingPunct="1"/>
            <a:r>
              <a:rPr lang="en-US" sz="2400" dirty="0"/>
              <a:t/>
            </a:r>
            <a:br>
              <a:rPr lang="en-US" sz="2400" dirty="0"/>
            </a:br>
            <a:r>
              <a:rPr lang="en-US" sz="2400" dirty="0" err="1"/>
              <a:t>Transl</a:t>
            </a:r>
            <a:r>
              <a:rPr lang="en-US" sz="2400" dirty="0"/>
              <a:t> Res 2009 1;153(1):11-6</a:t>
            </a:r>
          </a:p>
        </p:txBody>
      </p:sp>
      <p:sp>
        <p:nvSpPr>
          <p:cNvPr id="3075"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 name="Rectangle 14"/>
          <p:cNvSpPr>
            <a:spLocks noChangeArrowheads="1"/>
          </p:cNvSpPr>
          <p:nvPr/>
        </p:nvSpPr>
        <p:spPr bwMode="auto">
          <a:xfrm>
            <a:off x="0" y="209550"/>
            <a:ext cx="914400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2800" b="1" dirty="0" smtClean="0">
                <a:solidFill>
                  <a:srgbClr val="FFFF00"/>
                </a:solidFill>
                <a:latin typeface="Arial" charset="0"/>
                <a:cs typeface="Arial" charset="0"/>
              </a:rPr>
              <a:t>Low </a:t>
            </a:r>
            <a:r>
              <a:rPr lang="en-US" sz="2800" b="1" dirty="0">
                <a:solidFill>
                  <a:srgbClr val="FFFF00"/>
                </a:solidFill>
                <a:latin typeface="Arial" charset="0"/>
                <a:cs typeface="Arial" charset="0"/>
              </a:rPr>
              <a:t>serum 25 (OH) vitamin D levels (&lt;32 </a:t>
            </a:r>
            <a:r>
              <a:rPr lang="en-US" sz="2800" b="1" dirty="0" err="1">
                <a:solidFill>
                  <a:srgbClr val="FFFF00"/>
                </a:solidFill>
                <a:latin typeface="Arial" charset="0"/>
                <a:cs typeface="Arial" charset="0"/>
              </a:rPr>
              <a:t>ng</a:t>
            </a:r>
            <a:r>
              <a:rPr lang="en-US" sz="2800" b="1" dirty="0">
                <a:solidFill>
                  <a:srgbClr val="FFFF00"/>
                </a:solidFill>
                <a:latin typeface="Arial" charset="0"/>
                <a:cs typeface="Arial" charset="0"/>
              </a:rPr>
              <a:t>/mL) are</a:t>
            </a:r>
            <a:br>
              <a:rPr lang="en-US" sz="2800" b="1" dirty="0">
                <a:solidFill>
                  <a:srgbClr val="FFFF00"/>
                </a:solidFill>
                <a:latin typeface="Arial" charset="0"/>
                <a:cs typeface="Arial" charset="0"/>
              </a:rPr>
            </a:br>
            <a:r>
              <a:rPr lang="en-US" sz="2800" b="1" dirty="0">
                <a:solidFill>
                  <a:srgbClr val="FFFF00"/>
                </a:solidFill>
                <a:latin typeface="Arial" charset="0"/>
                <a:cs typeface="Arial" charset="0"/>
              </a:rPr>
              <a:t>associated with reversible myositis-myalgia in</a:t>
            </a:r>
            <a:br>
              <a:rPr lang="en-US" sz="2800" b="1" dirty="0">
                <a:solidFill>
                  <a:srgbClr val="FFFF00"/>
                </a:solidFill>
                <a:latin typeface="Arial" charset="0"/>
                <a:cs typeface="Arial" charset="0"/>
              </a:rPr>
            </a:br>
            <a:r>
              <a:rPr lang="en-US" sz="2800" b="1" dirty="0">
                <a:solidFill>
                  <a:srgbClr val="FFFF00"/>
                </a:solidFill>
                <a:latin typeface="Arial" charset="0"/>
                <a:cs typeface="Arial" charset="0"/>
              </a:rPr>
              <a:t>statin-treated patients</a:t>
            </a:r>
            <a:endParaRPr lang="en-US" sz="2800" dirty="0">
              <a:solidFill>
                <a:srgbClr val="FFFF66"/>
              </a:solidFill>
            </a:endParaRPr>
          </a:p>
        </p:txBody>
      </p:sp>
    </p:spTree>
    <p:custDataLst>
      <p:tags r:id="rId1"/>
    </p:custDataLst>
    <p:extLst>
      <p:ext uri="{BB962C8B-B14F-4D97-AF65-F5344CB8AC3E}">
        <p14:creationId xmlns:p14="http://schemas.microsoft.com/office/powerpoint/2010/main" val="18304830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74700" y="2362200"/>
            <a:ext cx="8102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To determine whether low serum 25 (OH) vitamin D (D2 + D3) (&lt;32 </a:t>
            </a:r>
            <a:r>
              <a:rPr lang="en-US" sz="2800" dirty="0" err="1"/>
              <a:t>ng</a:t>
            </a:r>
            <a:r>
              <a:rPr lang="en-US" sz="2800" dirty="0"/>
              <a:t>/mL) was associated with myalgia in statin-treated patients and whether the myalgia could be reversed by vitamin D supplementation while continuing statins</a:t>
            </a:r>
          </a:p>
        </p:txBody>
      </p:sp>
      <p:sp>
        <p:nvSpPr>
          <p:cNvPr id="4099" name="Text Box 3"/>
          <p:cNvSpPr txBox="1">
            <a:spLocks noChangeArrowheads="1"/>
          </p:cNvSpPr>
          <p:nvPr/>
        </p:nvSpPr>
        <p:spPr bwMode="auto">
          <a:xfrm>
            <a:off x="457200" y="1676400"/>
            <a:ext cx="2262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Objective</a:t>
            </a:r>
          </a:p>
        </p:txBody>
      </p:sp>
      <p:sp>
        <p:nvSpPr>
          <p:cNvPr id="4100"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4102"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2" name="Rectangle 1"/>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39707747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546100" y="2362200"/>
            <a:ext cx="83312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After excluding subjects who took corticosteroids or supplemental vitamin D, serum 25 (OH) D was measured in 621 statin-treated patients, which consisted of 128 patients with myalgia at entry and 493 asymptomatic patients</a:t>
            </a:r>
          </a:p>
        </p:txBody>
      </p:sp>
      <p:sp>
        <p:nvSpPr>
          <p:cNvPr id="5123" name="Text Box 3"/>
          <p:cNvSpPr txBox="1">
            <a:spLocks noChangeArrowheads="1"/>
          </p:cNvSpPr>
          <p:nvPr/>
        </p:nvSpPr>
        <p:spPr bwMode="auto">
          <a:xfrm>
            <a:off x="457200" y="1676400"/>
            <a:ext cx="208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Methods</a:t>
            </a:r>
          </a:p>
        </p:txBody>
      </p:sp>
      <p:sp>
        <p:nvSpPr>
          <p:cNvPr id="5124"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5126"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7" name="Rectangle 6"/>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26306807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6985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t>38 statin-taking patients with entry myositis-myalgia and low serum vitamin D (&lt;32 </a:t>
            </a:r>
            <a:r>
              <a:rPr lang="en-US" sz="2800" dirty="0" err="1"/>
              <a:t>ng</a:t>
            </a:r>
            <a:r>
              <a:rPr lang="en-US" sz="2800" dirty="0"/>
              <a:t>/mL) who were given vitamin D supplementation therapy (50,000 units/week) for 3 months</a:t>
            </a:r>
          </a:p>
        </p:txBody>
      </p:sp>
      <p:graphicFrame>
        <p:nvGraphicFramePr>
          <p:cNvPr id="2007044" name="Group 4"/>
          <p:cNvGraphicFramePr>
            <a:graphicFrameLocks noGrp="1"/>
          </p:cNvGraphicFramePr>
          <p:nvPr>
            <p:extLst>
              <p:ext uri="{D42A27DB-BD31-4B8C-83A1-F6EECF244321}">
                <p14:modId xmlns:p14="http://schemas.microsoft.com/office/powerpoint/2010/main" val="1257508030"/>
              </p:ext>
            </p:extLst>
          </p:nvPr>
        </p:nvGraphicFramePr>
        <p:xfrm>
          <a:off x="235743" y="2209800"/>
          <a:ext cx="8672514" cy="2011624"/>
        </p:xfrm>
        <a:graphic>
          <a:graphicData uri="http://schemas.openxmlformats.org/drawingml/2006/table">
            <a:tbl>
              <a:tblPr/>
              <a:tblGrid>
                <a:gridCol w="1843089"/>
                <a:gridCol w="1080390"/>
                <a:gridCol w="1916345"/>
                <a:gridCol w="2018178"/>
                <a:gridCol w="1814512"/>
              </a:tblGrid>
              <a:tr h="91425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charset="0"/>
                        </a:rPr>
                        <a:t>At follow-up</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n</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Entry serum vitamin D (</a:t>
                      </a:r>
                      <a:r>
                        <a:rPr kumimoji="0" lang="en-US" sz="1800" b="1" i="0" u="none" strike="noStrike" cap="none" normalizeH="0" baseline="0" dirty="0" err="1" smtClean="0">
                          <a:ln>
                            <a:noFill/>
                          </a:ln>
                          <a:solidFill>
                            <a:schemeClr val="tx1"/>
                          </a:solidFill>
                          <a:effectLst/>
                          <a:latin typeface="Arial" charset="0"/>
                        </a:rPr>
                        <a:t>ng</a:t>
                      </a:r>
                      <a:r>
                        <a:rPr kumimoji="0" lang="en-US" sz="1800" b="1" i="0" u="none" strike="noStrike" cap="none" normalizeH="0" baseline="0" dirty="0" smtClean="0">
                          <a:ln>
                            <a:noFill/>
                          </a:ln>
                          <a:solidFill>
                            <a:schemeClr val="tx1"/>
                          </a:solidFill>
                          <a:effectLst/>
                          <a:latin typeface="Arial" charset="0"/>
                        </a:rPr>
                        <a:t>/</a:t>
                      </a:r>
                      <a:r>
                        <a:rPr kumimoji="0" lang="en-US" sz="1800" b="1" i="0" u="none" strike="noStrike" cap="none" normalizeH="0" baseline="0" dirty="0" err="1" smtClean="0">
                          <a:ln>
                            <a:noFill/>
                          </a:ln>
                          <a:solidFill>
                            <a:schemeClr val="tx1"/>
                          </a:solidFill>
                          <a:effectLst/>
                          <a:latin typeface="Arial" charset="0"/>
                        </a:rPr>
                        <a:t>mL</a:t>
                      </a:r>
                      <a:r>
                        <a:rPr kumimoji="0" lang="en-US" sz="1800" b="1" i="0" u="none" strike="noStrike" cap="none" normalizeH="0" baseline="0" dirty="0" smtClean="0">
                          <a:ln>
                            <a:noFill/>
                          </a:ln>
                          <a:solidFill>
                            <a:schemeClr val="tx1"/>
                          </a:solidFill>
                          <a:effectLst/>
                          <a:latin typeface="Arial" charset="0"/>
                        </a:rPr>
                        <a:t>)</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charset="0"/>
                        </a:rPr>
                        <a:t>Follow-up serum vitamin D (</a:t>
                      </a:r>
                      <a:r>
                        <a:rPr kumimoji="0" lang="en-US" sz="1800" b="1" i="0" u="none" strike="noStrike" cap="none" normalizeH="0" baseline="0" dirty="0" err="1" smtClean="0">
                          <a:ln>
                            <a:noFill/>
                          </a:ln>
                          <a:solidFill>
                            <a:schemeClr val="tx1"/>
                          </a:solidFill>
                          <a:effectLst/>
                          <a:latin typeface="Arial" charset="0"/>
                        </a:rPr>
                        <a:t>ng</a:t>
                      </a:r>
                      <a:r>
                        <a:rPr kumimoji="0" lang="en-US" sz="1800" b="1" i="0" u="none" strike="noStrike" cap="none" normalizeH="0" baseline="0" dirty="0" smtClean="0">
                          <a:ln>
                            <a:noFill/>
                          </a:ln>
                          <a:solidFill>
                            <a:schemeClr val="tx1"/>
                          </a:solidFill>
                          <a:effectLst/>
                          <a:latin typeface="Arial" charset="0"/>
                        </a:rPr>
                        <a:t>/</a:t>
                      </a:r>
                      <a:r>
                        <a:rPr kumimoji="0" lang="en-US" sz="1800" b="1" i="0" u="none" strike="noStrike" cap="none" normalizeH="0" baseline="0" dirty="0" err="1" smtClean="0">
                          <a:ln>
                            <a:noFill/>
                          </a:ln>
                          <a:solidFill>
                            <a:schemeClr val="tx1"/>
                          </a:solidFill>
                          <a:effectLst/>
                          <a:latin typeface="Arial" charset="0"/>
                        </a:rPr>
                        <a:t>mL</a:t>
                      </a:r>
                      <a:r>
                        <a:rPr kumimoji="0" lang="en-US" sz="1800" b="1" i="0" u="none" strike="noStrike" cap="none" normalizeH="0" baseline="0" dirty="0" smtClean="0">
                          <a:ln>
                            <a:noFill/>
                          </a:ln>
                          <a:solidFill>
                            <a:schemeClr val="tx1"/>
                          </a:solidFill>
                          <a:effectLst/>
                          <a:latin typeface="Arial" charset="0"/>
                        </a:rPr>
                        <a:t>)</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P (paired Wilcox on)</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r>
              <a:tr h="365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Asymptomatic</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35</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20.4 ± 7.3</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48.1 ± 17.1</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&lt;0.0001</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r>
              <a:tr h="365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rPr>
                        <a:t>Myalgia</a:t>
                      </a:r>
                      <a:endParaRPr kumimoji="0" lang="en-US" sz="1800" b="1" i="0" u="none" strike="noStrike" cap="none" normalizeH="0" baseline="0" dirty="0" smtClean="0">
                        <a:ln>
                          <a:noFill/>
                        </a:ln>
                        <a:solidFill>
                          <a:schemeClr val="tx1"/>
                        </a:solidFill>
                        <a:effectLst/>
                        <a:latin typeface="Arial" charset="0"/>
                      </a:endParaRP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20.0 ± 8.2</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49.0 ± 30.4</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r>
              <a:tr h="365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All</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38</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20.4 ± 7.3</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48.2 ± 17.9</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&lt;0.0001</a:t>
                      </a:r>
                    </a:p>
                  </a:txBody>
                  <a:tcPr marT="45713" marB="45713" horzOverflow="overflow">
                    <a:lnL w="12700" cap="flat" cmpd="sng" algn="ctr">
                      <a:solidFill>
                        <a:schemeClr val="accent2"/>
                      </a:solidFill>
                      <a:prstDash val="solid"/>
                      <a:round/>
                      <a:headEnd type="none" w="med" len="med"/>
                      <a:tailEnd type="none" w="lg" len="med"/>
                    </a:lnL>
                    <a:lnR w="12700" cap="flat" cmpd="sng" algn="ctr">
                      <a:solidFill>
                        <a:schemeClr val="accent2"/>
                      </a:solidFill>
                      <a:prstDash val="solid"/>
                      <a:round/>
                      <a:headEnd type="none" w="med" len="med"/>
                      <a:tailEnd type="none" w="lg" len="med"/>
                    </a:lnR>
                    <a:lnT w="12700" cap="flat" cmpd="sng" algn="ctr">
                      <a:solidFill>
                        <a:schemeClr val="accent2"/>
                      </a:solidFill>
                      <a:prstDash val="solid"/>
                      <a:round/>
                      <a:headEnd type="none" w="med" len="med"/>
                      <a:tailEnd type="none" w="lg" len="med"/>
                    </a:lnT>
                    <a:lnB w="12700" cap="flat" cmpd="sng" algn="ctr">
                      <a:solidFill>
                        <a:schemeClr val="accent2"/>
                      </a:solidFill>
                      <a:prstDash val="solid"/>
                      <a:round/>
                      <a:headEnd type="none" w="med" len="med"/>
                      <a:tailEnd type="none" w="lg" len="med"/>
                    </a:lnB>
                    <a:lnTlToBr>
                      <a:noFill/>
                    </a:lnTlToBr>
                    <a:lnBlToTr>
                      <a:noFill/>
                    </a:lnBlToTr>
                    <a:noFill/>
                  </a:tcPr>
                </a:tc>
              </a:tr>
            </a:tbl>
          </a:graphicData>
        </a:graphic>
      </p:graphicFrame>
      <p:sp>
        <p:nvSpPr>
          <p:cNvPr id="6179"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5" name="Rectangle 4"/>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12608028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774700" y="2362200"/>
            <a:ext cx="8102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The 128 </a:t>
            </a:r>
            <a:r>
              <a:rPr lang="en-US" sz="2800" dirty="0" err="1"/>
              <a:t>myalgic</a:t>
            </a:r>
            <a:r>
              <a:rPr lang="en-US" sz="2800" dirty="0"/>
              <a:t> patients had lower mean ± standard deviation (SD) serum vitamin D than the 493 asymptomatic patients </a:t>
            </a:r>
            <a:br>
              <a:rPr lang="en-US" sz="2800" dirty="0"/>
            </a:br>
            <a:r>
              <a:rPr lang="en-US" sz="2800" dirty="0"/>
              <a:t>(28.6 ± 13.2 </a:t>
            </a:r>
            <a:r>
              <a:rPr lang="en-US" sz="2800" dirty="0" err="1"/>
              <a:t>vs</a:t>
            </a:r>
            <a:r>
              <a:rPr lang="en-US" sz="2800" dirty="0"/>
              <a:t> 34.2 ± 13.8 </a:t>
            </a:r>
            <a:r>
              <a:rPr lang="en-US" sz="2800" dirty="0" err="1"/>
              <a:t>ng</a:t>
            </a:r>
            <a:r>
              <a:rPr lang="en-US" sz="2800" dirty="0"/>
              <a:t>/mL, </a:t>
            </a:r>
            <a:br>
              <a:rPr lang="en-US" sz="2800" dirty="0"/>
            </a:br>
            <a:r>
              <a:rPr lang="en-US" sz="2800" dirty="0"/>
              <a:t>P &lt; 0.0001), but they did not differ (p &gt; 0.05) by age, BMI, type 2 diabetes, or </a:t>
            </a:r>
            <a:r>
              <a:rPr lang="en-US" sz="2800" dirty="0" err="1"/>
              <a:t>creatine</a:t>
            </a:r>
            <a:r>
              <a:rPr lang="en-US" sz="2800" dirty="0"/>
              <a:t> kinase levels</a:t>
            </a:r>
          </a:p>
        </p:txBody>
      </p:sp>
      <p:sp>
        <p:nvSpPr>
          <p:cNvPr id="7171" name="Text Box 3"/>
          <p:cNvSpPr txBox="1">
            <a:spLocks noChangeArrowheads="1"/>
          </p:cNvSpPr>
          <p:nvPr/>
        </p:nvSpPr>
        <p:spPr bwMode="auto">
          <a:xfrm>
            <a:off x="457200" y="1676400"/>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Results</a:t>
            </a:r>
          </a:p>
        </p:txBody>
      </p:sp>
      <p:sp>
        <p:nvSpPr>
          <p:cNvPr id="7172"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7174"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7" name="Rectangle 6"/>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2496050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19100" y="2513013"/>
            <a:ext cx="81026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By analysis of variance, which was adjusted for race, sex, and age, the least square mean (± standard error [SE]) serum </a:t>
            </a:r>
            <a:br>
              <a:rPr lang="en-US" sz="2800" dirty="0"/>
            </a:br>
            <a:r>
              <a:rPr lang="en-US" sz="2800" dirty="0"/>
              <a:t>vitamin D was lower in the 128 patients with myalgia than in the 493 asymptomatic patients (28.7 ± 1.2 </a:t>
            </a:r>
            <a:r>
              <a:rPr lang="en-US" sz="2800" dirty="0" err="1"/>
              <a:t>vs</a:t>
            </a:r>
            <a:r>
              <a:rPr lang="en-US" sz="2800" dirty="0"/>
              <a:t> 34.3 ± 0.6 </a:t>
            </a:r>
            <a:r>
              <a:rPr lang="en-US" sz="2800" dirty="0" err="1"/>
              <a:t>ng</a:t>
            </a:r>
            <a:r>
              <a:rPr lang="en-US" sz="2800" dirty="0"/>
              <a:t>/mL, </a:t>
            </a:r>
            <a:br>
              <a:rPr lang="en-US" sz="2800" dirty="0"/>
            </a:br>
            <a:r>
              <a:rPr lang="en-US" sz="2800" dirty="0">
                <a:solidFill>
                  <a:schemeClr val="bg1"/>
                </a:solidFill>
              </a:rPr>
              <a:t>P &lt; 0.0001)</a:t>
            </a:r>
          </a:p>
        </p:txBody>
      </p:sp>
      <p:sp>
        <p:nvSpPr>
          <p:cNvPr id="8195" name="Text Box 3"/>
          <p:cNvSpPr txBox="1">
            <a:spLocks noChangeArrowheads="1"/>
          </p:cNvSpPr>
          <p:nvPr/>
        </p:nvSpPr>
        <p:spPr bwMode="auto">
          <a:xfrm>
            <a:off x="457200" y="1676400"/>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Results</a:t>
            </a:r>
          </a:p>
        </p:txBody>
      </p:sp>
      <p:sp>
        <p:nvSpPr>
          <p:cNvPr id="8196"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8198"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7" name="Rectangle 6"/>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634550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72" y="0"/>
            <a:ext cx="9123528" cy="7048083"/>
          </a:xfrm>
          <a:prstGeom prst="rect">
            <a:avLst/>
          </a:prstGeom>
          <a:noFill/>
        </p:spPr>
        <p:txBody>
          <a:bodyPr wrap="square" rtlCol="0">
            <a:spAutoFit/>
          </a:bodyPr>
          <a:lstStyle/>
          <a:p>
            <a:r>
              <a:rPr lang="en-US" sz="2800" b="1" dirty="0" smtClean="0"/>
              <a:t>Effect </a:t>
            </a:r>
            <a:r>
              <a:rPr lang="en-US" sz="2800" b="1" dirty="0"/>
              <a:t>of statins on </a:t>
            </a:r>
            <a:r>
              <a:rPr lang="en-US" sz="2800" b="1" dirty="0" err="1"/>
              <a:t>creatine</a:t>
            </a:r>
            <a:r>
              <a:rPr lang="en-US" sz="2800" b="1" dirty="0"/>
              <a:t> kinase levels before and after a marathon run.</a:t>
            </a:r>
          </a:p>
          <a:p>
            <a:r>
              <a:rPr lang="en-US" dirty="0"/>
              <a:t>Parker </a:t>
            </a:r>
            <a:r>
              <a:rPr lang="en-US" dirty="0" smtClean="0"/>
              <a:t>BA, Thompson PD et.al. </a:t>
            </a:r>
            <a:r>
              <a:rPr lang="en-US" dirty="0"/>
              <a:t>Am J </a:t>
            </a:r>
            <a:r>
              <a:rPr lang="en-US" dirty="0" err="1"/>
              <a:t>Cardiol</a:t>
            </a:r>
            <a:r>
              <a:rPr lang="en-US" dirty="0"/>
              <a:t>. 2012 Jan 15;109(2):282-7 </a:t>
            </a:r>
            <a:endParaRPr lang="en-US" b="1" dirty="0"/>
          </a:p>
          <a:p>
            <a:endParaRPr lang="en-US" dirty="0" smtClean="0"/>
          </a:p>
          <a:p>
            <a:r>
              <a:rPr lang="en-US" dirty="0" smtClean="0"/>
              <a:t>We </a:t>
            </a:r>
            <a:r>
              <a:rPr lang="en-US" dirty="0"/>
              <a:t>measured the serum levels of myoglobin, total </a:t>
            </a:r>
            <a:r>
              <a:rPr lang="en-US" dirty="0" err="1"/>
              <a:t>creatine</a:t>
            </a:r>
            <a:r>
              <a:rPr lang="en-US" dirty="0"/>
              <a:t> kinase (CK), and the CK myocardial (CK-MB), muscle (CK-MM), and brain (CK-BB) </a:t>
            </a:r>
            <a:r>
              <a:rPr lang="en-US" dirty="0" err="1"/>
              <a:t>isoenzymes</a:t>
            </a:r>
            <a:r>
              <a:rPr lang="en-US" dirty="0"/>
              <a:t> in 37 subjects treated with statins and 43 </a:t>
            </a:r>
            <a:r>
              <a:rPr lang="en-US" dirty="0" err="1"/>
              <a:t>nonstatin</a:t>
            </a:r>
            <a:r>
              <a:rPr lang="en-US" dirty="0"/>
              <a:t>-treated controls running the 2011 Boston Marathon. Venous blood samples were obtained the day before (PRE) and within 1 hour (FINISH) and 24 hours after (POST) the race. The hematocrit and hemoglobin values were used to adjust for changes in the plasma volume. The CK distribution was normalized using log transformation before analysis. </a:t>
            </a:r>
            <a:endParaRPr lang="en-US" dirty="0" smtClean="0"/>
          </a:p>
          <a:p>
            <a:endParaRPr lang="en-US" dirty="0"/>
          </a:p>
          <a:p>
            <a:r>
              <a:rPr lang="en-US" dirty="0" smtClean="0"/>
              <a:t>The </a:t>
            </a:r>
            <a:r>
              <a:rPr lang="en-US" dirty="0"/>
              <a:t>exercise-related increase in CK 24 hours after exercise, adjusted for changes in plasma volume, was </a:t>
            </a:r>
            <a:r>
              <a:rPr lang="en-US" u="sng" dirty="0"/>
              <a:t>greater in the statin users </a:t>
            </a:r>
            <a:r>
              <a:rPr lang="en-US" dirty="0"/>
              <a:t>(PRE to POST 133 ± 15 to 1,104 ± 150 U/L) than in the controls (PRE to POST 125 ± 12 to 813 ± 137 U/L; p = 0.03 for comparison). The increase in CK-MB 24 hours after exercise was also greater in the statin users (PRE to POST 1.1 ± 3.9 to 8.9 ± 7.0 U/L) than in the controls (PRE to POST 0.0 ± 0.0 to 4.2 ± 5.0 U/L; p &lt;0.05 for comparison). </a:t>
            </a:r>
            <a:endParaRPr lang="en-US" dirty="0" smtClean="0"/>
          </a:p>
          <a:p>
            <a:endParaRPr lang="en-US" dirty="0"/>
          </a:p>
          <a:p>
            <a:r>
              <a:rPr lang="en-US" dirty="0" smtClean="0"/>
              <a:t>However</a:t>
            </a:r>
            <a:r>
              <a:rPr lang="en-US" dirty="0"/>
              <a:t>, the increases in muscle myoglobin did not differ at any point between the 2 groups. Increases in CK at both FINISH and POST race measurements were directly related to age in the statin users (r(2) = 0.13 and r(2) = 0.14, respectively; p &lt;0.05) but not in the controls (r(2) = 0.02 and r(2) = 0.00, respectively; p &gt;0.42</a:t>
            </a:r>
            <a:r>
              <a:rPr lang="en-US" dirty="0">
                <a:solidFill>
                  <a:srgbClr val="FFFF00"/>
                </a:solidFill>
              </a:rPr>
              <a:t>),</a:t>
            </a:r>
            <a:r>
              <a:rPr lang="en-US" b="1" dirty="0">
                <a:solidFill>
                  <a:srgbClr val="FFFF00"/>
                </a:solidFill>
              </a:rPr>
              <a:t> suggesting that susceptibility to exercise-induced muscle injury with statins increases with age</a:t>
            </a:r>
            <a:r>
              <a:rPr lang="en-US" dirty="0"/>
              <a:t>. In conclusion, our results show that statins increase exercise-related muscle injury.</a:t>
            </a:r>
          </a:p>
          <a:p>
            <a:endParaRPr lang="en-US" dirty="0"/>
          </a:p>
        </p:txBody>
      </p:sp>
    </p:spTree>
    <p:extLst>
      <p:ext uri="{BB962C8B-B14F-4D97-AF65-F5344CB8AC3E}">
        <p14:creationId xmlns:p14="http://schemas.microsoft.com/office/powerpoint/2010/main" val="10669194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47675" y="2593975"/>
            <a:ext cx="8102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Serum 25 (OH) D was low in 82 of 128 (64%) patients with myalgia versus 214 of 493 (43%) asymptomatic patients (</a:t>
            </a:r>
            <a:r>
              <a:rPr lang="el-GR" sz="2800" dirty="0"/>
              <a:t>χ</a:t>
            </a:r>
            <a:r>
              <a:rPr lang="en-US" sz="2800" baseline="30000" dirty="0"/>
              <a:t>2</a:t>
            </a:r>
            <a:r>
              <a:rPr lang="en-US" sz="2800" dirty="0"/>
              <a:t> = 17.4, </a:t>
            </a:r>
            <a:br>
              <a:rPr lang="en-US" sz="2800" dirty="0"/>
            </a:br>
            <a:r>
              <a:rPr lang="en-US" sz="2800" dirty="0"/>
              <a:t>P &lt; 0.0001)</a:t>
            </a:r>
          </a:p>
        </p:txBody>
      </p:sp>
      <p:sp>
        <p:nvSpPr>
          <p:cNvPr id="9219" name="Text Box 3"/>
          <p:cNvSpPr txBox="1">
            <a:spLocks noChangeArrowheads="1"/>
          </p:cNvSpPr>
          <p:nvPr/>
        </p:nvSpPr>
        <p:spPr bwMode="auto">
          <a:xfrm>
            <a:off x="457200" y="1676400"/>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Results</a:t>
            </a:r>
          </a:p>
        </p:txBody>
      </p:sp>
      <p:sp>
        <p:nvSpPr>
          <p:cNvPr id="9220"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9222"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7" name="Rectangle 6"/>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33994141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46063" y="2484438"/>
            <a:ext cx="835818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Of the 82 vitamin-D–deficient, </a:t>
            </a:r>
            <a:r>
              <a:rPr lang="en-US" sz="2800" dirty="0" err="1"/>
              <a:t>myalgic</a:t>
            </a:r>
            <a:r>
              <a:rPr lang="en-US" sz="2800" dirty="0"/>
              <a:t> patients, while continuing statins, 38 were given vitamin D (50,000 units/week for 12 weeks), with a resultant increase in serum vitamin D from 20.4 ± 7.3 to 48.2 ± 17.9 </a:t>
            </a:r>
            <a:r>
              <a:rPr lang="en-US" sz="2800" dirty="0" err="1"/>
              <a:t>ng</a:t>
            </a:r>
            <a:r>
              <a:rPr lang="en-US" sz="2800" dirty="0"/>
              <a:t>/mL (P &lt; 0.0001) </a:t>
            </a:r>
            <a:r>
              <a:rPr lang="en-US" sz="2800" u="sng" dirty="0"/>
              <a:t>and resolution of myalgia</a:t>
            </a:r>
            <a:r>
              <a:rPr lang="en-US" sz="2800" dirty="0"/>
              <a:t> in 35 (92%)</a:t>
            </a:r>
          </a:p>
        </p:txBody>
      </p:sp>
      <p:sp>
        <p:nvSpPr>
          <p:cNvPr id="10243" name="Text Box 3"/>
          <p:cNvSpPr txBox="1">
            <a:spLocks noChangeArrowheads="1"/>
          </p:cNvSpPr>
          <p:nvPr/>
        </p:nvSpPr>
        <p:spPr bwMode="auto">
          <a:xfrm>
            <a:off x="457200" y="1676400"/>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Results</a:t>
            </a:r>
          </a:p>
        </p:txBody>
      </p:sp>
      <p:sp>
        <p:nvSpPr>
          <p:cNvPr id="10244"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5"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10246"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
        <p:nvSpPr>
          <p:cNvPr id="7" name="Rectangle 6"/>
          <p:cNvSpPr/>
          <p:nvPr/>
        </p:nvSpPr>
        <p:spPr>
          <a:xfrm>
            <a:off x="457200" y="5833031"/>
            <a:ext cx="1342034" cy="369332"/>
          </a:xfrm>
          <a:prstGeom prst="rect">
            <a:avLst/>
          </a:prstGeom>
        </p:spPr>
        <p:txBody>
          <a:bodyPr wrap="none">
            <a:spAutoFit/>
          </a:bodyPr>
          <a:lstStyle/>
          <a:p>
            <a:r>
              <a:rPr lang="en-US" dirty="0" smtClean="0"/>
              <a:t>Ahmed 2009</a:t>
            </a:r>
            <a:endParaRPr lang="en-US" dirty="0"/>
          </a:p>
        </p:txBody>
      </p:sp>
    </p:spTree>
    <p:custDataLst>
      <p:tags r:id="rId1"/>
    </p:custDataLst>
    <p:extLst>
      <p:ext uri="{BB962C8B-B14F-4D97-AF65-F5344CB8AC3E}">
        <p14:creationId xmlns:p14="http://schemas.microsoft.com/office/powerpoint/2010/main" val="7806060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19100" y="2620963"/>
            <a:ext cx="81026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20000"/>
              </a:lnSpc>
              <a:buClr>
                <a:srgbClr val="00FFFF"/>
              </a:buClr>
              <a:buSzPct val="120000"/>
              <a:buFontTx/>
              <a:buChar char="•"/>
            </a:pPr>
            <a:r>
              <a:rPr lang="en-US" sz="2800" dirty="0"/>
              <a:t>Speculate that symptomatic myalgia in statin-treated patients with concurrent vitamin D deficiency may reflect a reversible interaction between vitamin D deficiency and statins on skeletal muscle</a:t>
            </a:r>
          </a:p>
        </p:txBody>
      </p:sp>
      <p:sp>
        <p:nvSpPr>
          <p:cNvPr id="11267" name="Text Box 3"/>
          <p:cNvSpPr txBox="1">
            <a:spLocks noChangeArrowheads="1"/>
          </p:cNvSpPr>
          <p:nvPr/>
        </p:nvSpPr>
        <p:spPr bwMode="auto">
          <a:xfrm>
            <a:off x="457200" y="1676400"/>
            <a:ext cx="2954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l" eaLnBrk="1" hangingPunct="1"/>
            <a:r>
              <a:rPr lang="en-US" sz="3600">
                <a:solidFill>
                  <a:srgbClr val="FFFF00"/>
                </a:solidFill>
              </a:rPr>
              <a:t>Conclusions</a:t>
            </a:r>
          </a:p>
        </p:txBody>
      </p:sp>
      <p:sp>
        <p:nvSpPr>
          <p:cNvPr id="11268" name="Line 4"/>
          <p:cNvSpPr>
            <a:spLocks noChangeShapeType="1"/>
          </p:cNvSpPr>
          <p:nvPr/>
        </p:nvSpPr>
        <p:spPr bwMode="auto">
          <a:xfrm>
            <a:off x="0" y="1485900"/>
            <a:ext cx="9144000" cy="0"/>
          </a:xfrm>
          <a:prstGeom prst="line">
            <a:avLst/>
          </a:prstGeom>
          <a:noFill/>
          <a:ln w="38100" cmpd="dbl">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9" name="Rectangle 14"/>
          <p:cNvSpPr>
            <a:spLocks noChangeArrowheads="1"/>
          </p:cNvSpPr>
          <p:nvPr/>
        </p:nvSpPr>
        <p:spPr bwMode="auto">
          <a:xfrm>
            <a:off x="0" y="23813"/>
            <a:ext cx="9144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3200">
                <a:solidFill>
                  <a:srgbClr val="FFFF00"/>
                </a:solidFill>
                <a:cs typeface="Arial" charset="0"/>
              </a:rPr>
              <a:t>Low serum 25 (OH) vitamin D levels </a:t>
            </a:r>
            <a:br>
              <a:rPr lang="en-US" sz="3200">
                <a:solidFill>
                  <a:srgbClr val="FFFF00"/>
                </a:solidFill>
                <a:cs typeface="Arial" charset="0"/>
              </a:rPr>
            </a:br>
            <a:r>
              <a:rPr lang="en-US" sz="3200">
                <a:solidFill>
                  <a:srgbClr val="FFFF00"/>
                </a:solidFill>
                <a:cs typeface="Arial" charset="0"/>
              </a:rPr>
              <a:t>(&lt;32 ng/mL) are associated with reversible myositis-myalgia in statin-treated patients</a:t>
            </a:r>
            <a:endParaRPr lang="en-US" sz="3200">
              <a:solidFill>
                <a:srgbClr val="FFFF66"/>
              </a:solidFill>
            </a:endParaRPr>
          </a:p>
        </p:txBody>
      </p:sp>
      <p:sp>
        <p:nvSpPr>
          <p:cNvPr id="11270" name="Text Box 15"/>
          <p:cNvSpPr txBox="1">
            <a:spLocks noChangeArrowheads="1"/>
          </p:cNvSpPr>
          <p:nvPr/>
        </p:nvSpPr>
        <p:spPr bwMode="auto">
          <a:xfrm>
            <a:off x="4140200" y="6557963"/>
            <a:ext cx="499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chemeClr val="tx1"/>
                </a:solidFill>
                <a:latin typeface="Arial" charset="0"/>
              </a:defRPr>
            </a:lvl1pPr>
            <a:lvl2pPr marL="742950" indent="-285750" eaLnBrk="0" hangingPunct="0">
              <a:defRPr sz="2100" b="1">
                <a:solidFill>
                  <a:schemeClr val="tx1"/>
                </a:solidFill>
                <a:latin typeface="Arial" charset="0"/>
              </a:defRPr>
            </a:lvl2pPr>
            <a:lvl3pPr marL="1143000" indent="-228600" eaLnBrk="0" hangingPunct="0">
              <a:defRPr sz="2100" b="1">
                <a:solidFill>
                  <a:schemeClr val="tx1"/>
                </a:solidFill>
                <a:latin typeface="Arial" charset="0"/>
              </a:defRPr>
            </a:lvl3pPr>
            <a:lvl4pPr marL="1600200" indent="-228600" eaLnBrk="0" hangingPunct="0">
              <a:defRPr sz="2100" b="1">
                <a:solidFill>
                  <a:schemeClr val="tx1"/>
                </a:solidFill>
                <a:latin typeface="Arial" charset="0"/>
              </a:defRPr>
            </a:lvl4pPr>
            <a:lvl5pPr marL="2057400" indent="-228600" eaLnBrk="0" hangingPunct="0">
              <a:defRPr sz="2100" b="1">
                <a:solidFill>
                  <a:schemeClr val="tx1"/>
                </a:solidFill>
                <a:latin typeface="Arial" charset="0"/>
              </a:defRPr>
            </a:lvl5pPr>
            <a:lvl6pPr marL="2514600" indent="-228600" algn="ctr" eaLnBrk="0" fontAlgn="base" hangingPunct="0">
              <a:spcBef>
                <a:spcPct val="0"/>
              </a:spcBef>
              <a:spcAft>
                <a:spcPct val="0"/>
              </a:spcAft>
              <a:defRPr sz="2100" b="1">
                <a:solidFill>
                  <a:schemeClr val="tx1"/>
                </a:solidFill>
                <a:latin typeface="Arial" charset="0"/>
              </a:defRPr>
            </a:lvl6pPr>
            <a:lvl7pPr marL="2971800" indent="-228600" algn="ctr" eaLnBrk="0" fontAlgn="base" hangingPunct="0">
              <a:spcBef>
                <a:spcPct val="0"/>
              </a:spcBef>
              <a:spcAft>
                <a:spcPct val="0"/>
              </a:spcAft>
              <a:defRPr sz="2100" b="1">
                <a:solidFill>
                  <a:schemeClr val="tx1"/>
                </a:solidFill>
                <a:latin typeface="Arial" charset="0"/>
              </a:defRPr>
            </a:lvl7pPr>
            <a:lvl8pPr marL="3429000" indent="-228600" algn="ctr" eaLnBrk="0" fontAlgn="base" hangingPunct="0">
              <a:spcBef>
                <a:spcPct val="0"/>
              </a:spcBef>
              <a:spcAft>
                <a:spcPct val="0"/>
              </a:spcAft>
              <a:defRPr sz="2100" b="1">
                <a:solidFill>
                  <a:schemeClr val="tx1"/>
                </a:solidFill>
                <a:latin typeface="Arial" charset="0"/>
              </a:defRPr>
            </a:lvl8pPr>
            <a:lvl9pPr marL="3886200" indent="-228600" algn="ctr" eaLnBrk="0" fontAlgn="base" hangingPunct="0">
              <a:spcBef>
                <a:spcPct val="0"/>
              </a:spcBef>
              <a:spcAft>
                <a:spcPct val="0"/>
              </a:spcAft>
              <a:defRPr sz="2100" b="1">
                <a:solidFill>
                  <a:schemeClr val="tx1"/>
                </a:solidFill>
                <a:latin typeface="Arial" charset="0"/>
              </a:defRPr>
            </a:lvl9pPr>
          </a:lstStyle>
          <a:p>
            <a:pPr algn="r" eaLnBrk="1" hangingPunct="1">
              <a:spcBef>
                <a:spcPct val="50000"/>
              </a:spcBef>
            </a:pPr>
            <a:r>
              <a:rPr lang="en-US" sz="1200">
                <a:solidFill>
                  <a:schemeClr val="bg1"/>
                </a:solidFill>
              </a:rPr>
              <a:t>Ahmed, W. et al., </a:t>
            </a:r>
            <a:r>
              <a:rPr lang="en-US" sz="1200" i="1">
                <a:solidFill>
                  <a:schemeClr val="bg1"/>
                </a:solidFill>
              </a:rPr>
              <a:t>Transl Res </a:t>
            </a:r>
            <a:r>
              <a:rPr lang="en-US" sz="1200">
                <a:solidFill>
                  <a:schemeClr val="bg1"/>
                </a:solidFill>
              </a:rPr>
              <a:t>2009;153:11-6.</a:t>
            </a:r>
          </a:p>
        </p:txBody>
      </p:sp>
    </p:spTree>
    <p:custDataLst>
      <p:tags r:id="rId1"/>
    </p:custDataLst>
    <p:extLst>
      <p:ext uri="{BB962C8B-B14F-4D97-AF65-F5344CB8AC3E}">
        <p14:creationId xmlns:p14="http://schemas.microsoft.com/office/powerpoint/2010/main" val="31738072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 y="45720"/>
            <a:ext cx="9159240" cy="1754326"/>
          </a:xfrm>
          <a:prstGeom prst="rect">
            <a:avLst/>
          </a:prstGeom>
          <a:noFill/>
        </p:spPr>
        <p:txBody>
          <a:bodyPr wrap="square" rtlCol="0">
            <a:spAutoFit/>
          </a:bodyPr>
          <a:lstStyle/>
          <a:p>
            <a:r>
              <a:rPr lang="en-US" sz="2800" b="1" dirty="0"/>
              <a:t>Clinical and </a:t>
            </a:r>
            <a:r>
              <a:rPr lang="en-US" sz="2800" b="1" dirty="0" err="1"/>
              <a:t>Pharmacogenetic</a:t>
            </a:r>
            <a:r>
              <a:rPr lang="en-US" sz="2800" b="1" dirty="0"/>
              <a:t> Predictors of Circulating Atorvastatin and </a:t>
            </a:r>
            <a:r>
              <a:rPr lang="en-US" sz="2800" b="1" dirty="0" err="1"/>
              <a:t>Rosuvastatin</a:t>
            </a:r>
            <a:r>
              <a:rPr lang="en-US" sz="2800" b="1" dirty="0"/>
              <a:t> Concentration in Routine Clinical </a:t>
            </a:r>
            <a:r>
              <a:rPr lang="en-US" sz="2800" b="1" dirty="0" smtClean="0"/>
              <a:t>   </a:t>
            </a:r>
            <a:r>
              <a:rPr lang="en-US" sz="1600" dirty="0" err="1" smtClean="0"/>
              <a:t>DeGorter</a:t>
            </a:r>
            <a:r>
              <a:rPr lang="en-US" sz="1600" dirty="0" smtClean="0"/>
              <a:t> M et.al.</a:t>
            </a:r>
            <a:r>
              <a:rPr lang="en-US" sz="2800" b="1" dirty="0" smtClean="0"/>
              <a:t> </a:t>
            </a:r>
            <a:r>
              <a:rPr lang="en-US" sz="1600" i="1" dirty="0" err="1" smtClean="0"/>
              <a:t>Circ</a:t>
            </a:r>
            <a:r>
              <a:rPr lang="en-US" sz="1600" i="1" dirty="0" smtClean="0"/>
              <a:t> </a:t>
            </a:r>
            <a:r>
              <a:rPr lang="en-US" sz="1600" i="1" dirty="0" err="1"/>
              <a:t>Cardiovasc</a:t>
            </a:r>
            <a:r>
              <a:rPr lang="en-US" sz="1600" i="1" dirty="0"/>
              <a:t> Genet. </a:t>
            </a:r>
            <a:r>
              <a:rPr lang="en-US" sz="1600" dirty="0"/>
              <a:t>published online July 22, 2013</a:t>
            </a:r>
            <a:r>
              <a:rPr lang="en-US" sz="1600" dirty="0" smtClean="0"/>
              <a:t>;   Ontario CAN</a:t>
            </a:r>
            <a:endParaRPr lang="en-US" sz="1600" b="1" dirty="0"/>
          </a:p>
          <a:p>
            <a:endParaRPr lang="en-US" sz="2400" dirty="0"/>
          </a:p>
        </p:txBody>
      </p:sp>
      <p:sp>
        <p:nvSpPr>
          <p:cNvPr id="3" name="TextBox 2"/>
          <p:cNvSpPr txBox="1"/>
          <p:nvPr/>
        </p:nvSpPr>
        <p:spPr>
          <a:xfrm>
            <a:off x="76200" y="1502688"/>
            <a:ext cx="8915400" cy="5355312"/>
          </a:xfrm>
          <a:prstGeom prst="rect">
            <a:avLst/>
          </a:prstGeom>
          <a:noFill/>
        </p:spPr>
        <p:txBody>
          <a:bodyPr wrap="square" rtlCol="0">
            <a:spAutoFit/>
          </a:bodyPr>
          <a:lstStyle/>
          <a:p>
            <a:r>
              <a:rPr lang="en-US" b="1" i="1" dirty="0"/>
              <a:t>Methods and Results - </a:t>
            </a:r>
            <a:r>
              <a:rPr lang="en-US" dirty="0"/>
              <a:t>In total, 299 patients taking atorvastatin or </a:t>
            </a:r>
            <a:r>
              <a:rPr lang="en-US" dirty="0" err="1"/>
              <a:t>rosuvastatin</a:t>
            </a:r>
            <a:r>
              <a:rPr lang="en-US" dirty="0"/>
              <a:t> were</a:t>
            </a:r>
          </a:p>
          <a:p>
            <a:r>
              <a:rPr lang="en-US" dirty="0"/>
              <a:t>prospectively recruited at an outpatient referral center. The contribution of clinical variables </a:t>
            </a:r>
            <a:r>
              <a:rPr lang="en-US" dirty="0" smtClean="0"/>
              <a:t>and transporter </a:t>
            </a:r>
            <a:r>
              <a:rPr lang="en-US" dirty="0"/>
              <a:t>gene polymorphisms to statin concentration was assessed using multiple </a:t>
            </a:r>
            <a:r>
              <a:rPr lang="en-US" dirty="0" smtClean="0"/>
              <a:t>linear regression</a:t>
            </a:r>
            <a:r>
              <a:rPr lang="en-US" dirty="0"/>
              <a:t>. We observed 45-fold variation in statin concentration among patients taking the </a:t>
            </a:r>
            <a:r>
              <a:rPr lang="en-US" dirty="0" smtClean="0"/>
              <a:t>same dose . </a:t>
            </a:r>
            <a:r>
              <a:rPr lang="en-US" dirty="0"/>
              <a:t>After adjustment for gender, age, body mass index, ethnicity, dose, and time from </a:t>
            </a:r>
            <a:r>
              <a:rPr lang="en-US" dirty="0" smtClean="0"/>
              <a:t>last dose</a:t>
            </a:r>
            <a:r>
              <a:rPr lang="en-US" dirty="0"/>
              <a:t>, </a:t>
            </a:r>
            <a:r>
              <a:rPr lang="en-US" i="1" dirty="0"/>
              <a:t>SLCO1B1 </a:t>
            </a:r>
            <a:r>
              <a:rPr lang="en-US" dirty="0"/>
              <a:t>c.521T&gt;C (p &lt; 0.001) and </a:t>
            </a:r>
            <a:r>
              <a:rPr lang="en-US" i="1" dirty="0"/>
              <a:t>ABCG2 </a:t>
            </a:r>
            <a:r>
              <a:rPr lang="en-US" dirty="0"/>
              <a:t>c.421C&gt;A (p &lt; 0.01) </a:t>
            </a:r>
            <a:r>
              <a:rPr lang="en-US" dirty="0" err="1"/>
              <a:t>rosuvastatin</a:t>
            </a:r>
            <a:r>
              <a:rPr lang="en-US" dirty="0"/>
              <a:t> concentration (adjusted R2 = 0.56 for the final model). </a:t>
            </a:r>
            <a:r>
              <a:rPr lang="en-US" dirty="0" smtClean="0"/>
              <a:t>  Atorvastatin concentration was </a:t>
            </a:r>
            <a:r>
              <a:rPr lang="en-US" dirty="0"/>
              <a:t>associated with </a:t>
            </a:r>
            <a:r>
              <a:rPr lang="en-US" i="1" dirty="0" smtClean="0"/>
              <a:t>SLCO1B1-</a:t>
            </a:r>
            <a:r>
              <a:rPr lang="en-US" dirty="0" smtClean="0"/>
              <a:t>hydroxycholesterol</a:t>
            </a:r>
            <a:r>
              <a:rPr lang="en-US" dirty="0"/>
              <a:t>, R2 = 0.47). A second cohort of </a:t>
            </a:r>
            <a:r>
              <a:rPr lang="en-US" dirty="0" smtClean="0"/>
              <a:t>579 patients </a:t>
            </a:r>
            <a:r>
              <a:rPr lang="en-US" dirty="0"/>
              <a:t>from primary and specialty care databases were retrospectively genotyped. In </a:t>
            </a:r>
            <a:r>
              <a:rPr lang="en-US" dirty="0" smtClean="0"/>
              <a:t>this cohort</a:t>
            </a:r>
            <a:r>
              <a:rPr lang="en-US" dirty="0"/>
              <a:t>, genotypes </a:t>
            </a:r>
            <a:r>
              <a:rPr lang="en-US" dirty="0" smtClean="0"/>
              <a:t>among dosing </a:t>
            </a:r>
            <a:r>
              <a:rPr lang="en-US" dirty="0"/>
              <a:t>groups, </a:t>
            </a:r>
            <a:r>
              <a:rPr lang="en-US" dirty="0" smtClean="0"/>
              <a:t>Nearly 50</a:t>
            </a:r>
            <a:r>
              <a:rPr lang="en-US" dirty="0"/>
              <a:t>% of patients concentrations greater than the 90th percentile</a:t>
            </a:r>
            <a:r>
              <a:rPr lang="en-US" dirty="0" smtClean="0"/>
              <a:t>.</a:t>
            </a:r>
            <a:endParaRPr lang="en-US" dirty="0"/>
          </a:p>
          <a:p>
            <a:r>
              <a:rPr lang="en-US" b="1" i="1" dirty="0"/>
              <a:t>Conclusions - </a:t>
            </a:r>
            <a:r>
              <a:rPr lang="en-US" dirty="0" err="1"/>
              <a:t>Interindividual</a:t>
            </a:r>
            <a:r>
              <a:rPr lang="en-US" dirty="0"/>
              <a:t> variability in statin exposure in patients is associated with </a:t>
            </a:r>
            <a:r>
              <a:rPr lang="en-US" dirty="0" smtClean="0"/>
              <a:t>uptake and </a:t>
            </a:r>
            <a:r>
              <a:rPr lang="en-US" dirty="0"/>
              <a:t>efflux transporter polymorphisms. An algorithm incorporating genomic and </a:t>
            </a:r>
            <a:r>
              <a:rPr lang="en-US" dirty="0" smtClean="0"/>
              <a:t>clinical variables </a:t>
            </a:r>
            <a:r>
              <a:rPr lang="en-US" dirty="0"/>
              <a:t>to avoid high atorvastatin and </a:t>
            </a:r>
            <a:r>
              <a:rPr lang="en-US" dirty="0" err="1"/>
              <a:t>rosuvastatin</a:t>
            </a:r>
            <a:r>
              <a:rPr lang="en-US" dirty="0"/>
              <a:t> levels is described; further study </a:t>
            </a:r>
            <a:r>
              <a:rPr lang="en-US" dirty="0" smtClean="0"/>
              <a:t>will determine </a:t>
            </a:r>
            <a:r>
              <a:rPr lang="en-US" dirty="0"/>
              <a:t>if this approach reduces incidence of statin-myopathy</a:t>
            </a:r>
            <a:r>
              <a:rPr lang="en-US" dirty="0" smtClean="0"/>
              <a:t>.</a:t>
            </a:r>
          </a:p>
          <a:p>
            <a:r>
              <a:rPr lang="en-US" b="1" dirty="0">
                <a:solidFill>
                  <a:srgbClr val="FFFF00"/>
                </a:solidFill>
              </a:rPr>
              <a:t>Taken together, genetic testing may be most </a:t>
            </a:r>
            <a:r>
              <a:rPr lang="en-US" b="1" dirty="0" smtClean="0">
                <a:solidFill>
                  <a:srgbClr val="FFFF00"/>
                </a:solidFill>
              </a:rPr>
              <a:t>useful when </a:t>
            </a:r>
            <a:r>
              <a:rPr lang="en-US" b="1" dirty="0">
                <a:solidFill>
                  <a:srgbClr val="FFFF00"/>
                </a:solidFill>
              </a:rPr>
              <a:t>a patient is starting the highest dose of atorvastatin or </a:t>
            </a:r>
            <a:r>
              <a:rPr lang="en-US" b="1" dirty="0" err="1">
                <a:solidFill>
                  <a:srgbClr val="FFFF00"/>
                </a:solidFill>
              </a:rPr>
              <a:t>rosuvastatin</a:t>
            </a:r>
            <a:r>
              <a:rPr lang="en-US" b="1" dirty="0">
                <a:solidFill>
                  <a:srgbClr val="FFFF00"/>
                </a:solidFill>
              </a:rPr>
              <a:t>, bearing in mind </a:t>
            </a:r>
            <a:r>
              <a:rPr lang="en-US" b="1" dirty="0" smtClean="0">
                <a:solidFill>
                  <a:srgbClr val="FFFF00"/>
                </a:solidFill>
              </a:rPr>
              <a:t>that </a:t>
            </a:r>
            <a:r>
              <a:rPr lang="en-US" b="1" i="1" dirty="0" smtClean="0">
                <a:solidFill>
                  <a:srgbClr val="FFFF00"/>
                </a:solidFill>
              </a:rPr>
              <a:t>SLCO1B1 </a:t>
            </a:r>
            <a:r>
              <a:rPr lang="en-US" b="1" dirty="0">
                <a:solidFill>
                  <a:srgbClr val="FFFF00"/>
                </a:solidFill>
              </a:rPr>
              <a:t>c.521 T&gt;C variant carriers in particular are more likely to require higher doses as </a:t>
            </a:r>
            <a:r>
              <a:rPr lang="en-US" b="1" dirty="0" smtClean="0">
                <a:solidFill>
                  <a:srgbClr val="FFFF00"/>
                </a:solidFill>
              </a:rPr>
              <a:t>a result </a:t>
            </a:r>
            <a:r>
              <a:rPr lang="en-US" b="1" dirty="0">
                <a:solidFill>
                  <a:srgbClr val="FFFF00"/>
                </a:solidFill>
              </a:rPr>
              <a:t>of reduced hepatic uptake.</a:t>
            </a:r>
          </a:p>
        </p:txBody>
      </p:sp>
    </p:spTree>
    <p:extLst>
      <p:ext uri="{BB962C8B-B14F-4D97-AF65-F5344CB8AC3E}">
        <p14:creationId xmlns:p14="http://schemas.microsoft.com/office/powerpoint/2010/main" val="550636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610600" cy="5201424"/>
          </a:xfrm>
          <a:prstGeom prst="rect">
            <a:avLst/>
          </a:prstGeom>
          <a:noFill/>
        </p:spPr>
        <p:txBody>
          <a:bodyPr wrap="square" rtlCol="0">
            <a:spAutoFit/>
          </a:bodyPr>
          <a:lstStyle/>
          <a:p>
            <a:r>
              <a:rPr lang="en-US" sz="2400" dirty="0" smtClean="0"/>
              <a:t>There is wide </a:t>
            </a:r>
            <a:r>
              <a:rPr lang="en-US" sz="2400" dirty="0"/>
              <a:t>variation among patients in </a:t>
            </a:r>
            <a:r>
              <a:rPr lang="en-US" sz="2400" u="sng" dirty="0"/>
              <a:t>plasma levels </a:t>
            </a:r>
            <a:r>
              <a:rPr lang="en-US" sz="2400" dirty="0"/>
              <a:t>of </a:t>
            </a:r>
            <a:r>
              <a:rPr lang="en-US" sz="2400" b="1" dirty="0"/>
              <a:t>atorvastatin</a:t>
            </a:r>
            <a:r>
              <a:rPr lang="en-US" sz="2400" dirty="0"/>
              <a:t> and </a:t>
            </a:r>
            <a:r>
              <a:rPr lang="en-US" sz="2400" b="1" dirty="0" err="1"/>
              <a:t>rosuvastatin</a:t>
            </a:r>
            <a:r>
              <a:rPr lang="en-US" sz="2400" b="1" dirty="0"/>
              <a:t> </a:t>
            </a:r>
            <a:r>
              <a:rPr lang="en-US" sz="2400" dirty="0"/>
              <a:t>(Crestor, AstraZeneca), even with consistent dosing, is likely related to gene variants that affect the drugs' uptake by the liver in some </a:t>
            </a:r>
            <a:r>
              <a:rPr lang="en-US" sz="2400" dirty="0" smtClean="0"/>
              <a:t>patients.  </a:t>
            </a:r>
          </a:p>
          <a:p>
            <a:endParaRPr lang="en-US" sz="2400" dirty="0"/>
          </a:p>
          <a:p>
            <a:r>
              <a:rPr lang="en-US" sz="3200" b="1" dirty="0" smtClean="0">
                <a:solidFill>
                  <a:srgbClr val="FF0000"/>
                </a:solidFill>
                <a:sym typeface="Wingdings"/>
              </a:rPr>
              <a:t> </a:t>
            </a:r>
            <a:r>
              <a:rPr lang="en-US" sz="2400" dirty="0" smtClean="0">
                <a:sym typeface="Wingdings"/>
              </a:rPr>
              <a:t> </a:t>
            </a:r>
            <a:r>
              <a:rPr lang="en-US" sz="2400" dirty="0" err="1" smtClean="0"/>
              <a:t>Interpatient</a:t>
            </a:r>
            <a:r>
              <a:rPr lang="en-US" sz="2400" dirty="0" smtClean="0"/>
              <a:t> </a:t>
            </a:r>
            <a:r>
              <a:rPr lang="en-US" sz="2400" dirty="0"/>
              <a:t>[plasma-level] variability at the same </a:t>
            </a:r>
            <a:r>
              <a:rPr lang="en-US" sz="2400" dirty="0" smtClean="0"/>
              <a:t>dose can vary as much as 45-fold </a:t>
            </a:r>
            <a:r>
              <a:rPr lang="en-US" sz="2400" dirty="0"/>
              <a:t>Tremendous variation-</a:t>
            </a:r>
            <a:r>
              <a:rPr lang="en-US" sz="3600" b="1" dirty="0" smtClean="0">
                <a:solidFill>
                  <a:srgbClr val="FFFF00"/>
                </a:solidFill>
              </a:rPr>
              <a:t>- 45-fold</a:t>
            </a:r>
            <a:r>
              <a:rPr lang="en-US" sz="3600" dirty="0">
                <a:solidFill>
                  <a:srgbClr val="FFFF00"/>
                </a:solidFill>
              </a:rPr>
              <a:t>. </a:t>
            </a:r>
            <a:endParaRPr lang="en-US" sz="3600" dirty="0" smtClean="0">
              <a:solidFill>
                <a:srgbClr val="FFFF00"/>
              </a:solidFill>
            </a:endParaRPr>
          </a:p>
          <a:p>
            <a:endParaRPr lang="en-US" sz="2400" dirty="0"/>
          </a:p>
          <a:p>
            <a:r>
              <a:rPr lang="en-US" sz="2400" dirty="0"/>
              <a:t>N</a:t>
            </a:r>
            <a:r>
              <a:rPr lang="en-US" sz="2400" dirty="0" smtClean="0"/>
              <a:t>early </a:t>
            </a:r>
            <a:r>
              <a:rPr lang="en-US" sz="2400" dirty="0"/>
              <a:t>all the explainable variability in blood </a:t>
            </a:r>
            <a:r>
              <a:rPr lang="en-US" sz="2400" dirty="0" smtClean="0"/>
              <a:t>concentrations of </a:t>
            </a:r>
            <a:r>
              <a:rPr lang="en-US" sz="2400" dirty="0" err="1" smtClean="0"/>
              <a:t>rosuvastatin</a:t>
            </a:r>
            <a:r>
              <a:rPr lang="en-US" sz="2400" dirty="0" smtClean="0"/>
              <a:t>  </a:t>
            </a:r>
            <a:r>
              <a:rPr lang="en-US" sz="2400" dirty="0"/>
              <a:t>could be attributed to </a:t>
            </a:r>
            <a:r>
              <a:rPr lang="en-US" sz="2400" u="sng" dirty="0"/>
              <a:t>two reduced-function polymorphisms</a:t>
            </a:r>
            <a:r>
              <a:rPr lang="en-US" sz="2400" dirty="0"/>
              <a:t>, one in the uptake </a:t>
            </a:r>
            <a:r>
              <a:rPr lang="en-US" sz="2400" dirty="0" smtClean="0"/>
              <a:t>transporter gene</a:t>
            </a:r>
            <a:r>
              <a:rPr lang="en-US" sz="2400" dirty="0"/>
              <a:t> </a:t>
            </a:r>
            <a:r>
              <a:rPr lang="en-US" sz="2400" b="1" i="1" dirty="0"/>
              <a:t>SLCO1B1</a:t>
            </a:r>
            <a:r>
              <a:rPr lang="en-US" sz="2400" dirty="0"/>
              <a:t>(p&lt;0.001) and the other in the efflux transporter gene </a:t>
            </a:r>
            <a:r>
              <a:rPr lang="en-US" sz="2400" b="1" i="1" dirty="0"/>
              <a:t>ABCG2</a:t>
            </a:r>
            <a:r>
              <a:rPr lang="en-US" sz="2400" dirty="0"/>
              <a:t> (p&lt;0.01), </a:t>
            </a:r>
          </a:p>
        </p:txBody>
      </p:sp>
      <p:sp>
        <p:nvSpPr>
          <p:cNvPr id="3" name="TextBox 2"/>
          <p:cNvSpPr txBox="1"/>
          <p:nvPr/>
        </p:nvSpPr>
        <p:spPr>
          <a:xfrm>
            <a:off x="304800" y="6292334"/>
            <a:ext cx="3124200" cy="369332"/>
          </a:xfrm>
          <a:prstGeom prst="rect">
            <a:avLst/>
          </a:prstGeom>
          <a:noFill/>
        </p:spPr>
        <p:txBody>
          <a:bodyPr wrap="square" rtlCol="0">
            <a:spAutoFit/>
          </a:bodyPr>
          <a:lstStyle/>
          <a:p>
            <a:r>
              <a:rPr lang="en-US" dirty="0" err="1" smtClean="0"/>
              <a:t>DeGorter</a:t>
            </a:r>
            <a:r>
              <a:rPr lang="en-US" dirty="0" smtClean="0"/>
              <a:t> 2013</a:t>
            </a:r>
            <a:endParaRPr lang="en-US" dirty="0"/>
          </a:p>
        </p:txBody>
      </p:sp>
    </p:spTree>
    <p:extLst>
      <p:ext uri="{BB962C8B-B14F-4D97-AF65-F5344CB8AC3E}">
        <p14:creationId xmlns:p14="http://schemas.microsoft.com/office/powerpoint/2010/main" val="14648313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7939087" cy="556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292334"/>
            <a:ext cx="3124200" cy="369332"/>
          </a:xfrm>
          <a:prstGeom prst="rect">
            <a:avLst/>
          </a:prstGeom>
          <a:noFill/>
        </p:spPr>
        <p:txBody>
          <a:bodyPr wrap="square" rtlCol="0">
            <a:spAutoFit/>
          </a:bodyPr>
          <a:lstStyle/>
          <a:p>
            <a:r>
              <a:rPr lang="en-US" dirty="0" err="1" smtClean="0"/>
              <a:t>DeGorter</a:t>
            </a:r>
            <a:r>
              <a:rPr lang="en-US" dirty="0" smtClean="0"/>
              <a:t> 2013</a:t>
            </a:r>
            <a:endParaRPr lang="en-US" dirty="0"/>
          </a:p>
        </p:txBody>
      </p:sp>
    </p:spTree>
    <p:extLst>
      <p:ext uri="{BB962C8B-B14F-4D97-AF65-F5344CB8AC3E}">
        <p14:creationId xmlns:p14="http://schemas.microsoft.com/office/powerpoint/2010/main" val="13601792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320040"/>
            <a:ext cx="5791200" cy="611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292334"/>
            <a:ext cx="3124200" cy="369332"/>
          </a:xfrm>
          <a:prstGeom prst="rect">
            <a:avLst/>
          </a:prstGeom>
          <a:noFill/>
        </p:spPr>
        <p:txBody>
          <a:bodyPr wrap="square" rtlCol="0">
            <a:spAutoFit/>
          </a:bodyPr>
          <a:lstStyle/>
          <a:p>
            <a:r>
              <a:rPr lang="en-US" dirty="0" err="1" smtClean="0"/>
              <a:t>DeGorter</a:t>
            </a:r>
            <a:r>
              <a:rPr lang="en-US" dirty="0" smtClean="0"/>
              <a:t> 2013</a:t>
            </a:r>
            <a:endParaRPr lang="en-US" dirty="0"/>
          </a:p>
        </p:txBody>
      </p:sp>
    </p:spTree>
    <p:extLst>
      <p:ext uri="{BB962C8B-B14F-4D97-AF65-F5344CB8AC3E}">
        <p14:creationId xmlns:p14="http://schemas.microsoft.com/office/powerpoint/2010/main" val="284565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305800" cy="527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41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686800" cy="1815882"/>
          </a:xfrm>
          <a:prstGeom prst="rect">
            <a:avLst/>
          </a:prstGeom>
          <a:noFill/>
        </p:spPr>
        <p:txBody>
          <a:bodyPr wrap="square" rtlCol="0">
            <a:spAutoFit/>
          </a:bodyPr>
          <a:lstStyle/>
          <a:p>
            <a:pPr fontAlgn="base"/>
            <a:r>
              <a:rPr lang="en-US" sz="2400" b="1" dirty="0" smtClean="0"/>
              <a:t>The </a:t>
            </a:r>
            <a:r>
              <a:rPr lang="en-US" sz="2400" b="1" dirty="0" err="1"/>
              <a:t>creatine</a:t>
            </a:r>
            <a:r>
              <a:rPr lang="en-US" sz="2400" b="1" dirty="0"/>
              <a:t> kinase response to eccentric exercise with atorvastatin 10 mg or 80 </a:t>
            </a:r>
            <a:r>
              <a:rPr lang="en-US" sz="2400" b="1" dirty="0" smtClean="0"/>
              <a:t>mg</a:t>
            </a:r>
          </a:p>
          <a:p>
            <a:pPr fontAlgn="base"/>
            <a:r>
              <a:rPr lang="en-US" sz="1600" dirty="0"/>
              <a:t>Amy K. </a:t>
            </a:r>
            <a:r>
              <a:rPr lang="en-US" sz="1600" dirty="0" smtClean="0"/>
              <a:t>Kearns AK, Thompson P . Et.al. Atherosclerosis Volume </a:t>
            </a:r>
            <a:r>
              <a:rPr lang="en-US" sz="1600" dirty="0"/>
              <a:t>200, Issue 1 September 2008, </a:t>
            </a:r>
            <a:r>
              <a:rPr lang="en-US" sz="1600" dirty="0" smtClean="0"/>
              <a:t>                 Pages </a:t>
            </a:r>
            <a:r>
              <a:rPr lang="en-US" sz="1600" dirty="0"/>
              <a:t>121–125</a:t>
            </a:r>
          </a:p>
          <a:p>
            <a:pPr fontAlgn="base"/>
            <a:endParaRPr lang="en-US" sz="1600" b="1" dirty="0"/>
          </a:p>
          <a:p>
            <a:endParaRPr lang="en-US" sz="1600" dirty="0"/>
          </a:p>
        </p:txBody>
      </p:sp>
      <p:sp>
        <p:nvSpPr>
          <p:cNvPr id="3" name="TextBox 2"/>
          <p:cNvSpPr txBox="1"/>
          <p:nvPr/>
        </p:nvSpPr>
        <p:spPr>
          <a:xfrm>
            <a:off x="152400" y="1905000"/>
            <a:ext cx="8686800" cy="5078313"/>
          </a:xfrm>
          <a:prstGeom prst="rect">
            <a:avLst/>
          </a:prstGeom>
          <a:noFill/>
        </p:spPr>
        <p:txBody>
          <a:bodyPr wrap="square" rtlCol="0">
            <a:spAutoFit/>
          </a:bodyPr>
          <a:lstStyle/>
          <a:p>
            <a:pPr fontAlgn="base"/>
            <a:r>
              <a:rPr lang="en-US" b="1" dirty="0">
                <a:solidFill>
                  <a:srgbClr val="FFFF00"/>
                </a:solidFill>
              </a:rPr>
              <a:t>Methods</a:t>
            </a:r>
          </a:p>
          <a:p>
            <a:pPr fontAlgn="base"/>
            <a:r>
              <a:rPr lang="en-US" dirty="0"/>
              <a:t>79 subjects with LDL cholesterol &gt; 100 mg/</a:t>
            </a:r>
            <a:r>
              <a:rPr lang="en-US" dirty="0" err="1"/>
              <a:t>dL</a:t>
            </a:r>
            <a:r>
              <a:rPr lang="en-US" dirty="0"/>
              <a:t> were randomly assigned to atorvastatin 10 mg (</a:t>
            </a:r>
            <a:r>
              <a:rPr lang="en-US" i="1" dirty="0"/>
              <a:t>N</a:t>
            </a:r>
            <a:r>
              <a:rPr lang="en-US" dirty="0"/>
              <a:t> = 42) or 80 mg (</a:t>
            </a:r>
            <a:r>
              <a:rPr lang="en-US" i="1" dirty="0"/>
              <a:t>N</a:t>
            </a:r>
            <a:r>
              <a:rPr lang="en-US" dirty="0"/>
              <a:t> = 37) for 5 weeks. Subjects performed a downhill walking exercise during the fifth week of treatment. Leg muscle soreness, plasma CK and CK-MB levels were measured daily for 4 days following the exercise</a:t>
            </a:r>
            <a:r>
              <a:rPr lang="en-US" dirty="0" smtClean="0"/>
              <a:t>.  Mean age 42 </a:t>
            </a:r>
            <a:r>
              <a:rPr lang="en-US" dirty="0" err="1" smtClean="0"/>
              <a:t>yrs</a:t>
            </a:r>
            <a:endParaRPr lang="en-US" dirty="0" smtClean="0"/>
          </a:p>
          <a:p>
            <a:pPr fontAlgn="base"/>
            <a:endParaRPr lang="en-US" dirty="0"/>
          </a:p>
          <a:p>
            <a:pPr fontAlgn="base"/>
            <a:r>
              <a:rPr lang="en-US" b="1" dirty="0">
                <a:solidFill>
                  <a:srgbClr val="FFFF00"/>
                </a:solidFill>
              </a:rPr>
              <a:t>Results</a:t>
            </a:r>
          </a:p>
          <a:p>
            <a:pPr fontAlgn="base"/>
            <a:r>
              <a:rPr lang="en-US" dirty="0"/>
              <a:t>CK, CK-MB and muscle soreness increased above pre-exercise levels in all subjects after the exercise. There were no differences in the CK, CK-MB or soreness response between the high and low dose treatment groups at any time point</a:t>
            </a:r>
            <a:r>
              <a:rPr lang="en-US" dirty="0" smtClean="0"/>
              <a:t>.</a:t>
            </a:r>
          </a:p>
          <a:p>
            <a:pPr fontAlgn="base"/>
            <a:endParaRPr lang="en-US" b="1" dirty="0">
              <a:solidFill>
                <a:srgbClr val="FFFF00"/>
              </a:solidFill>
            </a:endParaRPr>
          </a:p>
          <a:p>
            <a:pPr fontAlgn="base"/>
            <a:r>
              <a:rPr lang="en-US" b="1" dirty="0" smtClean="0">
                <a:solidFill>
                  <a:srgbClr val="FFFF00"/>
                </a:solidFill>
              </a:rPr>
              <a:t>Conclusion</a:t>
            </a:r>
          </a:p>
          <a:p>
            <a:pPr fontAlgn="base"/>
            <a:r>
              <a:rPr lang="en-US" dirty="0" smtClean="0"/>
              <a:t>The </a:t>
            </a:r>
            <a:r>
              <a:rPr lang="en-US" dirty="0"/>
              <a:t>downhill walking model of muscle injury does not distinguish between high and low dose atorvastatin therapy either because this test is insensitive to differences among statin doses or because there is no difference in muscle injury between these two drug doses with this statin. Clinicians should be aware, however, that exercise can increase CK levels with even low dose statin therapy.</a:t>
            </a:r>
          </a:p>
          <a:p>
            <a:endParaRPr lang="en-US" dirty="0"/>
          </a:p>
        </p:txBody>
      </p:sp>
    </p:spTree>
    <p:extLst>
      <p:ext uri="{BB962C8B-B14F-4D97-AF65-F5344CB8AC3E}">
        <p14:creationId xmlns:p14="http://schemas.microsoft.com/office/powerpoint/2010/main" val="307288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217087"/>
          </a:xfrm>
          <a:prstGeom prst="rect">
            <a:avLst/>
          </a:prstGeom>
          <a:noFill/>
        </p:spPr>
        <p:txBody>
          <a:bodyPr wrap="square" rtlCol="0">
            <a:spAutoFit/>
          </a:bodyPr>
          <a:lstStyle/>
          <a:p>
            <a:r>
              <a:rPr lang="en-US" sz="2800" b="1" dirty="0" smtClean="0"/>
              <a:t>Lovastatin </a:t>
            </a:r>
            <a:r>
              <a:rPr lang="en-US" sz="2800" b="1" dirty="0"/>
              <a:t>increases exercise-induced skeletal muscle injury.</a:t>
            </a:r>
          </a:p>
          <a:p>
            <a:r>
              <a:rPr lang="en-US" dirty="0"/>
              <a:t>Thompson </a:t>
            </a:r>
            <a:r>
              <a:rPr lang="en-US" dirty="0" smtClean="0"/>
              <a:t>PD,</a:t>
            </a:r>
            <a:r>
              <a:rPr lang="en-US" dirty="0"/>
              <a:t> Guyton </a:t>
            </a:r>
            <a:r>
              <a:rPr lang="en-US" dirty="0" smtClean="0"/>
              <a:t>JR</a:t>
            </a:r>
            <a:r>
              <a:rPr lang="en-US" dirty="0"/>
              <a:t> </a:t>
            </a:r>
            <a:r>
              <a:rPr lang="en-US" dirty="0" smtClean="0"/>
              <a:t>et.al.  </a:t>
            </a:r>
            <a:r>
              <a:rPr lang="en-US" dirty="0"/>
              <a:t>Metabolism. 1997 Oct;46(10):1206-10</a:t>
            </a:r>
          </a:p>
          <a:p>
            <a:endParaRPr lang="en-US" dirty="0" smtClean="0"/>
          </a:p>
          <a:p>
            <a:r>
              <a:rPr lang="en-US" dirty="0" smtClean="0"/>
              <a:t>Fifty-nine </a:t>
            </a:r>
            <a:r>
              <a:rPr lang="en-US" dirty="0"/>
              <a:t>healthy men aged 18 to 65 years with low-density lipoprotein cholesterol (LDL-C) levels greater than 3.36 </a:t>
            </a:r>
            <a:r>
              <a:rPr lang="en-US" dirty="0" err="1"/>
              <a:t>mmol</a:t>
            </a:r>
            <a:r>
              <a:rPr lang="en-US" dirty="0"/>
              <a:t>/L (130 mg/</a:t>
            </a:r>
            <a:r>
              <a:rPr lang="en-US" dirty="0" err="1"/>
              <a:t>dL</a:t>
            </a:r>
            <a:r>
              <a:rPr lang="en-US" dirty="0"/>
              <a:t>) despite diet therapy were studied. Subjects were randomly assigned to receive lovastatin (40 mg/d) or placebo for 5 weeks. Subjects completed 45 minutes of downhill treadmill walking (-15% grade) at 65% of their predetermined maximum heart rate after 4 weeks of treatment</a:t>
            </a:r>
            <a:r>
              <a:rPr lang="en-US" dirty="0" smtClean="0"/>
              <a:t>.</a:t>
            </a:r>
          </a:p>
          <a:p>
            <a:endParaRPr lang="en-US" dirty="0"/>
          </a:p>
          <a:p>
            <a:r>
              <a:rPr lang="en-US" dirty="0" smtClean="0"/>
              <a:t> </a:t>
            </a:r>
            <a:r>
              <a:rPr lang="en-US" dirty="0"/>
              <a:t>During the subsequent week, they completed four 10-repetition sets of one-arm biceps curl exercise using 50% of their maximum capacity. CK levels were measured before exercise and daily for 4 and 5 days after the treadmill and biceps exercises, respectively. Age, body weight, and blood lipid and lipoprotein levels were similar in lovastatin and placebo groups. Resting CK levels were 33% higher in the lovastatin group before treatment (P &lt; .05), but were not significantly altered by lovastatin. </a:t>
            </a:r>
            <a:endParaRPr lang="en-US" dirty="0" smtClean="0"/>
          </a:p>
          <a:p>
            <a:endParaRPr lang="en-US" dirty="0"/>
          </a:p>
          <a:p>
            <a:r>
              <a:rPr lang="en-US" dirty="0" smtClean="0"/>
              <a:t>CK </a:t>
            </a:r>
            <a:r>
              <a:rPr lang="en-US" dirty="0"/>
              <a:t>levels were 62% and 77% higher (P &lt; .05) in the lovastatin group 24 and 48 hours after treadmill exercise after adjusting for initial CK differences. There were no significant CK differences between lovastatin and placebo groups after biceps curl exercise. We conclude that HMG-CoA </a:t>
            </a:r>
            <a:r>
              <a:rPr lang="en-US" dirty="0" err="1"/>
              <a:t>reductase</a:t>
            </a:r>
            <a:r>
              <a:rPr lang="en-US" dirty="0"/>
              <a:t> inhibitors exacerbate exercise-induced skeletal muscle injury.</a:t>
            </a:r>
          </a:p>
          <a:p>
            <a:endParaRPr lang="en-US" dirty="0"/>
          </a:p>
        </p:txBody>
      </p:sp>
    </p:spTree>
    <p:extLst>
      <p:ext uri="{BB962C8B-B14F-4D97-AF65-F5344CB8AC3E}">
        <p14:creationId xmlns:p14="http://schemas.microsoft.com/office/powerpoint/2010/main" val="259416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228600"/>
            <a:ext cx="484725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243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4119"/>
            <a:ext cx="8763000" cy="6186309"/>
          </a:xfrm>
          <a:prstGeom prst="rect">
            <a:avLst/>
          </a:prstGeom>
          <a:noFill/>
        </p:spPr>
        <p:txBody>
          <a:bodyPr wrap="square" rtlCol="0">
            <a:spAutoFit/>
          </a:bodyPr>
          <a:lstStyle/>
          <a:p>
            <a:r>
              <a:rPr lang="en-US" sz="2400" b="1" dirty="0"/>
              <a:t>Are Physically Active Individuals Taking Statins at Increased Risk for Myopathy?</a:t>
            </a:r>
            <a:endParaRPr lang="en-US" sz="2400" dirty="0"/>
          </a:p>
          <a:p>
            <a:r>
              <a:rPr lang="en-US" sz="2400" b="1" dirty="0"/>
              <a:t> </a:t>
            </a:r>
            <a:endParaRPr lang="en-US" sz="2400" dirty="0"/>
          </a:p>
          <a:p>
            <a:r>
              <a:rPr lang="en-US" dirty="0"/>
              <a:t>Thomas L. Lenz, </a:t>
            </a:r>
            <a:r>
              <a:rPr lang="en-US" dirty="0" err="1"/>
              <a:t>PharmD</a:t>
            </a:r>
            <a:r>
              <a:rPr lang="en-US" dirty="0"/>
              <a:t>, MA, PAPHS</a:t>
            </a:r>
          </a:p>
          <a:p>
            <a:r>
              <a:rPr lang="en-US" dirty="0"/>
              <a:t>American Journal of Lifestyle </a:t>
            </a:r>
            <a:r>
              <a:rPr lang="en-US" dirty="0" smtClean="0"/>
              <a:t>Medicine</a:t>
            </a:r>
            <a:endParaRPr lang="en-US" dirty="0"/>
          </a:p>
          <a:p>
            <a:r>
              <a:rPr lang="en-US" dirty="0"/>
              <a:t> </a:t>
            </a:r>
          </a:p>
          <a:p>
            <a:r>
              <a:rPr lang="en-US" dirty="0"/>
              <a:t>Published: 10/01/2009 in MEDSCAPE (Cardiology)</a:t>
            </a:r>
          </a:p>
          <a:p>
            <a:r>
              <a:rPr lang="en-US" b="1" dirty="0"/>
              <a:t>Abstract and Introduction</a:t>
            </a:r>
            <a:endParaRPr lang="en-US" dirty="0"/>
          </a:p>
          <a:p>
            <a:r>
              <a:rPr lang="en-US" b="1" dirty="0"/>
              <a:t>Abstract</a:t>
            </a:r>
            <a:endParaRPr lang="en-US" dirty="0"/>
          </a:p>
          <a:p>
            <a:r>
              <a:rPr lang="en-US" dirty="0"/>
              <a:t>Statin drugs are generally well tolerated in most patients. A limited number of studies have been published that look at the relationship of skeletal muscle injury in patients who take statin medications and exercise compared with taking statin medications without exercise. To date, the sample size of these studies is small, but there appears to be evidence to show that statin medications may exacerbate exercise-induced skeletal muscle injury. In addition, </a:t>
            </a:r>
            <a:r>
              <a:rPr lang="en-US" b="1" dirty="0">
                <a:solidFill>
                  <a:srgbClr val="FFFF00"/>
                </a:solidFill>
              </a:rPr>
              <a:t>a study of professional athletes with familial hyper-</a:t>
            </a:r>
            <a:r>
              <a:rPr lang="en-US" b="1" dirty="0" err="1">
                <a:solidFill>
                  <a:srgbClr val="FFFF00"/>
                </a:solidFill>
              </a:rPr>
              <a:t>cholesterolemia</a:t>
            </a:r>
            <a:r>
              <a:rPr lang="en-US" b="1" dirty="0">
                <a:solidFill>
                  <a:srgbClr val="FFFF00"/>
                </a:solidFill>
              </a:rPr>
              <a:t> showed that 16 of 22 athletes could not tolerate statin medications. </a:t>
            </a:r>
            <a:r>
              <a:rPr lang="en-US" dirty="0"/>
              <a:t>Patients with dyslipidemia who experience muscle pain and discomfort may be less likely to be compliant with their medication and/or physical activity regimens. Educating patients to recognize the signs and symptoms of medication-induced myopathy versus exercise-induced muscle soreness is an important counseling topic for health care providers.</a:t>
            </a:r>
          </a:p>
          <a:p>
            <a:endParaRPr lang="en-US" dirty="0"/>
          </a:p>
        </p:txBody>
      </p:sp>
    </p:spTree>
    <p:extLst>
      <p:ext uri="{BB962C8B-B14F-4D97-AF65-F5344CB8AC3E}">
        <p14:creationId xmlns:p14="http://schemas.microsoft.com/office/powerpoint/2010/main" val="2841283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0252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3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531"/>
            <a:ext cx="8991600" cy="7325082"/>
          </a:xfrm>
          <a:prstGeom prst="rect">
            <a:avLst/>
          </a:prstGeom>
          <a:noFill/>
        </p:spPr>
        <p:txBody>
          <a:bodyPr wrap="square" rtlCol="0">
            <a:spAutoFit/>
          </a:bodyPr>
          <a:lstStyle/>
          <a:p>
            <a:pPr fontAlgn="base"/>
            <a:r>
              <a:rPr lang="en-US" sz="2800" b="1" dirty="0">
                <a:solidFill>
                  <a:srgbClr val="FF0000"/>
                </a:solidFill>
              </a:rPr>
              <a:t>Statin-Associated Myopathy with Normal </a:t>
            </a:r>
            <a:r>
              <a:rPr lang="en-US" sz="2800" b="1" dirty="0" err="1">
                <a:solidFill>
                  <a:srgbClr val="FF0000"/>
                </a:solidFill>
              </a:rPr>
              <a:t>Creatine</a:t>
            </a:r>
            <a:r>
              <a:rPr lang="en-US" sz="2800" b="1" dirty="0">
                <a:solidFill>
                  <a:srgbClr val="FF0000"/>
                </a:solidFill>
              </a:rPr>
              <a:t> Kinase </a:t>
            </a:r>
            <a:r>
              <a:rPr lang="en-US" sz="2800" b="1" dirty="0" smtClean="0">
                <a:solidFill>
                  <a:srgbClr val="FF0000"/>
                </a:solidFill>
              </a:rPr>
              <a:t>Levels</a:t>
            </a:r>
            <a:endParaRPr lang="en-US" b="1" dirty="0">
              <a:solidFill>
                <a:srgbClr val="FF0000"/>
              </a:solidFill>
            </a:endParaRPr>
          </a:p>
          <a:p>
            <a:pPr fontAlgn="base"/>
            <a:r>
              <a:rPr lang="en-US" dirty="0"/>
              <a:t>Paul S. </a:t>
            </a:r>
            <a:r>
              <a:rPr lang="en-US" dirty="0" smtClean="0"/>
              <a:t>Phillips et.al. Annals of Int. Med.  Oct. 2002</a:t>
            </a:r>
            <a:r>
              <a:rPr lang="en-US" dirty="0"/>
              <a:t>  Scripps Mercy Clinical Research </a:t>
            </a:r>
            <a:r>
              <a:rPr lang="en-US" dirty="0" smtClean="0"/>
              <a:t>Center, SD</a:t>
            </a:r>
          </a:p>
          <a:p>
            <a:pPr fontAlgn="base"/>
            <a:endParaRPr lang="en-US" dirty="0"/>
          </a:p>
          <a:p>
            <a:pPr fontAlgn="base"/>
            <a:r>
              <a:rPr lang="en-US" b="1" dirty="0"/>
              <a:t>Objective:</a:t>
            </a:r>
            <a:r>
              <a:rPr lang="en-US" dirty="0"/>
              <a:t> To report biopsy-confirmed myopathy and normal </a:t>
            </a:r>
            <a:r>
              <a:rPr lang="en-US" dirty="0" smtClean="0"/>
              <a:t>kinase </a:t>
            </a:r>
            <a:r>
              <a:rPr lang="en-US" dirty="0"/>
              <a:t>levels associated with statin use.</a:t>
            </a:r>
          </a:p>
          <a:p>
            <a:pPr fontAlgn="base"/>
            <a:r>
              <a:rPr lang="en-US" b="1" dirty="0"/>
              <a:t>Design:</a:t>
            </a:r>
            <a:r>
              <a:rPr lang="en-US" dirty="0"/>
              <a:t> Case reports from preliminary analysis of an ongoing clinical trial.</a:t>
            </a:r>
          </a:p>
          <a:p>
            <a:pPr fontAlgn="base"/>
            <a:r>
              <a:rPr lang="en-US" b="1" dirty="0"/>
              <a:t>Setting:</a:t>
            </a:r>
            <a:r>
              <a:rPr lang="en-US" dirty="0"/>
              <a:t> Clinical research center in a community hospital.</a:t>
            </a:r>
          </a:p>
          <a:p>
            <a:pPr fontAlgn="base"/>
            <a:r>
              <a:rPr lang="en-US" b="1" dirty="0"/>
              <a:t>Patients:</a:t>
            </a:r>
            <a:r>
              <a:rPr lang="en-US" dirty="0"/>
              <a:t> Four patients with muscle symptoms that developed during statin therapy and reversed during placebo use</a:t>
            </a:r>
            <a:r>
              <a:rPr lang="en-US" dirty="0" smtClean="0"/>
              <a:t>.</a:t>
            </a:r>
          </a:p>
          <a:p>
            <a:pPr fontAlgn="base"/>
            <a:endParaRPr lang="en-US" dirty="0"/>
          </a:p>
          <a:p>
            <a:pPr fontAlgn="base"/>
            <a:r>
              <a:rPr lang="en-US" b="1" dirty="0"/>
              <a:t>Measurements:</a:t>
            </a:r>
            <a:r>
              <a:rPr lang="en-US" dirty="0"/>
              <a:t> 1] patients' ability to identify blinded statin therapy and 2) standard measures of functional capacity and muscle strength</a:t>
            </a:r>
            <a:r>
              <a:rPr lang="en-US" dirty="0" smtClean="0"/>
              <a:t>.</a:t>
            </a:r>
          </a:p>
          <a:p>
            <a:pPr fontAlgn="base"/>
            <a:endParaRPr lang="en-US" dirty="0"/>
          </a:p>
          <a:p>
            <a:pPr fontAlgn="base"/>
            <a:r>
              <a:rPr lang="en-US" b="1" dirty="0">
                <a:solidFill>
                  <a:srgbClr val="FF0000"/>
                </a:solidFill>
              </a:rPr>
              <a:t>Results</a:t>
            </a:r>
            <a:r>
              <a:rPr lang="en-US" b="1" dirty="0"/>
              <a:t>:</a:t>
            </a:r>
            <a:r>
              <a:rPr lang="en-US" dirty="0"/>
              <a:t> All four patients repeatedly distinguished blinded statin therapy from placebo. Strength testing confirmed weakness during statin therapy that reversed during placebo use. Muscle biopsies showed evidence of mitochondrial dysfunction, including abnormally increased lipid stores, fibers that did not stain for cytochrome oxidase activity, and ragged red fibers. These findings reversed in the three patients who had repeated biopsy when they were not receiving statins. </a:t>
            </a:r>
            <a:r>
              <a:rPr lang="en-US" dirty="0" err="1"/>
              <a:t>Creatine</a:t>
            </a:r>
            <a:r>
              <a:rPr lang="en-US" dirty="0"/>
              <a:t> kinase levels were normal in all four patients despite the presence of significant myopathy.</a:t>
            </a:r>
          </a:p>
          <a:p>
            <a:pPr fontAlgn="base"/>
            <a:r>
              <a:rPr lang="en-US" b="1" dirty="0">
                <a:solidFill>
                  <a:srgbClr val="FF0000"/>
                </a:solidFill>
              </a:rPr>
              <a:t>Conclusion:</a:t>
            </a:r>
            <a:r>
              <a:rPr lang="en-US" dirty="0"/>
              <a:t> Some patients who develop muscle symptoms while receiving statin therapy have demonstrable weakness and </a:t>
            </a:r>
            <a:r>
              <a:rPr lang="en-US" dirty="0" err="1"/>
              <a:t>histopathologic</a:t>
            </a:r>
            <a:r>
              <a:rPr lang="en-US" dirty="0"/>
              <a:t> findings of myopathy despite normal serum </a:t>
            </a:r>
            <a:r>
              <a:rPr lang="en-US" dirty="0" err="1"/>
              <a:t>creatine</a:t>
            </a:r>
            <a:r>
              <a:rPr lang="en-US" dirty="0"/>
              <a:t> kinase levels.</a:t>
            </a:r>
          </a:p>
          <a:p>
            <a:pPr fontAlgn="base"/>
            <a:endParaRPr lang="en-US" dirty="0"/>
          </a:p>
          <a:p>
            <a:endParaRPr lang="en-US" dirty="0"/>
          </a:p>
        </p:txBody>
      </p:sp>
    </p:spTree>
    <p:extLst>
      <p:ext uri="{BB962C8B-B14F-4D97-AF65-F5344CB8AC3E}">
        <p14:creationId xmlns:p14="http://schemas.microsoft.com/office/powerpoint/2010/main" val="2471094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9759"/>
            <a:ext cx="8410575" cy="496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8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43200"/>
            <a:ext cx="8229600" cy="2554545"/>
          </a:xfrm>
          <a:prstGeom prst="rect">
            <a:avLst/>
          </a:prstGeom>
          <a:noFill/>
        </p:spPr>
        <p:txBody>
          <a:bodyPr wrap="square" rtlCol="0">
            <a:spAutoFit/>
          </a:bodyPr>
          <a:lstStyle/>
          <a:p>
            <a:r>
              <a:rPr lang="en-US" sz="2400" dirty="0" err="1"/>
              <a:t>Myoglobinuria</a:t>
            </a:r>
            <a:r>
              <a:rPr lang="en-US" sz="2400" dirty="0"/>
              <a:t>, the presence of myoglobin in the urine, occurs when the level </a:t>
            </a:r>
            <a:r>
              <a:rPr lang="en-US" sz="2400" dirty="0" smtClean="0"/>
              <a:t>in plasma, exceeds </a:t>
            </a:r>
            <a:r>
              <a:rPr lang="en-US" sz="2400" dirty="0"/>
              <a:t>0.5–1.5 mg/dl; once plasma levels reach </a:t>
            </a:r>
            <a:r>
              <a:rPr lang="en-US" sz="2400" dirty="0" smtClean="0">
                <a:solidFill>
                  <a:srgbClr val="FFFF00"/>
                </a:solidFill>
              </a:rPr>
              <a:t>≥100</a:t>
            </a:r>
            <a:r>
              <a:rPr lang="en-US" sz="2400" dirty="0">
                <a:solidFill>
                  <a:srgbClr val="FFFF00"/>
                </a:solidFill>
              </a:rPr>
              <a:t> mg/dl</a:t>
            </a:r>
            <a:r>
              <a:rPr lang="en-US" sz="2400" dirty="0"/>
              <a:t>, the concentration in the urine becomes sufficient for it to be visibly discolored</a:t>
            </a:r>
            <a:r>
              <a:rPr lang="en-US" sz="2400" dirty="0" smtClean="0"/>
              <a:t>.</a:t>
            </a:r>
            <a:endParaRPr lang="en-US" sz="2400" baseline="30000" dirty="0"/>
          </a:p>
          <a:p>
            <a:endParaRPr lang="en-US" sz="2400" baseline="30000" dirty="0" smtClean="0"/>
          </a:p>
          <a:p>
            <a:r>
              <a:rPr lang="en-US" sz="2400" dirty="0" smtClean="0"/>
              <a:t>About </a:t>
            </a:r>
            <a:r>
              <a:rPr lang="en-US" sz="2400" dirty="0"/>
              <a:t>200 grams of muscle needs to be destroyed for visible </a:t>
            </a:r>
            <a:r>
              <a:rPr lang="en-US" sz="2400" dirty="0" err="1"/>
              <a:t>myoglobinuria</a:t>
            </a:r>
            <a:r>
              <a:rPr lang="en-US" sz="2400" dirty="0"/>
              <a:t> to occur.</a:t>
            </a:r>
            <a:r>
              <a:rPr lang="en-US" sz="2400" baseline="30000" dirty="0">
                <a:hlinkClick r:id="rId3"/>
              </a:rPr>
              <a:t>[12]</a:t>
            </a:r>
            <a:endParaRPr lang="en-US" sz="2400" dirty="0"/>
          </a:p>
        </p:txBody>
      </p:sp>
      <p:sp>
        <p:nvSpPr>
          <p:cNvPr id="3" name="TextBox 2"/>
          <p:cNvSpPr txBox="1"/>
          <p:nvPr/>
        </p:nvSpPr>
        <p:spPr>
          <a:xfrm>
            <a:off x="1581150" y="533400"/>
            <a:ext cx="6019800" cy="1877437"/>
          </a:xfrm>
          <a:prstGeom prst="rect">
            <a:avLst/>
          </a:prstGeom>
          <a:noFill/>
        </p:spPr>
        <p:txBody>
          <a:bodyPr wrap="square" rtlCol="0">
            <a:spAutoFit/>
          </a:bodyPr>
          <a:lstStyle/>
          <a:p>
            <a:pPr algn="ctr"/>
            <a:r>
              <a:rPr lang="en-US" sz="4000" dirty="0" err="1" smtClean="0"/>
              <a:t>Rhabdo</a:t>
            </a:r>
            <a:r>
              <a:rPr lang="en-US" sz="4000" dirty="0" smtClean="0"/>
              <a:t> Complications</a:t>
            </a:r>
          </a:p>
          <a:p>
            <a:pPr algn="ctr"/>
            <a:endParaRPr lang="en-US" sz="40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US" sz="3600" b="1" dirty="0" err="1"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Myoglobinuria</a:t>
            </a:r>
            <a:endParaRPr lang="en-US" sz="3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3713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8229600" cy="526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6400800"/>
            <a:ext cx="4038600" cy="369332"/>
          </a:xfrm>
          <a:prstGeom prst="rect">
            <a:avLst/>
          </a:prstGeom>
          <a:noFill/>
        </p:spPr>
        <p:txBody>
          <a:bodyPr wrap="square" rtlCol="0">
            <a:spAutoFit/>
          </a:bodyPr>
          <a:lstStyle/>
          <a:p>
            <a:r>
              <a:rPr lang="en-US" dirty="0" err="1" smtClean="0"/>
              <a:t>Knauer</a:t>
            </a:r>
            <a:r>
              <a:rPr lang="en-US" dirty="0" smtClean="0"/>
              <a:t> 2010</a:t>
            </a:r>
            <a:endParaRPr lang="en-US" dirty="0"/>
          </a:p>
        </p:txBody>
      </p:sp>
    </p:spTree>
    <p:extLst>
      <p:ext uri="{BB962C8B-B14F-4D97-AF65-F5344CB8AC3E}">
        <p14:creationId xmlns:p14="http://schemas.microsoft.com/office/powerpoint/2010/main" val="2304233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381000"/>
            <a:ext cx="783711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6400800"/>
            <a:ext cx="4038600" cy="369332"/>
          </a:xfrm>
          <a:prstGeom prst="rect">
            <a:avLst/>
          </a:prstGeom>
          <a:noFill/>
        </p:spPr>
        <p:txBody>
          <a:bodyPr wrap="square" rtlCol="0">
            <a:spAutoFit/>
          </a:bodyPr>
          <a:lstStyle/>
          <a:p>
            <a:r>
              <a:rPr lang="en-US" dirty="0" err="1" smtClean="0"/>
              <a:t>Knauer</a:t>
            </a:r>
            <a:r>
              <a:rPr lang="en-US" dirty="0" smtClean="0"/>
              <a:t> 2010</a:t>
            </a:r>
            <a:endParaRPr lang="en-US" dirty="0"/>
          </a:p>
        </p:txBody>
      </p:sp>
    </p:spTree>
    <p:extLst>
      <p:ext uri="{BB962C8B-B14F-4D97-AF65-F5344CB8AC3E}">
        <p14:creationId xmlns:p14="http://schemas.microsoft.com/office/powerpoint/2010/main" val="1260576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243637" cy="557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6400800"/>
            <a:ext cx="4038600" cy="369332"/>
          </a:xfrm>
          <a:prstGeom prst="rect">
            <a:avLst/>
          </a:prstGeom>
          <a:noFill/>
        </p:spPr>
        <p:txBody>
          <a:bodyPr wrap="square" rtlCol="0">
            <a:spAutoFit/>
          </a:bodyPr>
          <a:lstStyle/>
          <a:p>
            <a:r>
              <a:rPr lang="en-US" dirty="0" err="1" smtClean="0"/>
              <a:t>Knauer</a:t>
            </a:r>
            <a:r>
              <a:rPr lang="en-US" dirty="0" smtClean="0"/>
              <a:t> 2010</a:t>
            </a:r>
            <a:endParaRPr lang="en-US" dirty="0"/>
          </a:p>
        </p:txBody>
      </p:sp>
    </p:spTree>
    <p:extLst>
      <p:ext uri="{BB962C8B-B14F-4D97-AF65-F5344CB8AC3E}">
        <p14:creationId xmlns:p14="http://schemas.microsoft.com/office/powerpoint/2010/main" val="1713960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95400"/>
            <a:ext cx="8229600" cy="4524315"/>
          </a:xfrm>
          <a:prstGeom prst="rect">
            <a:avLst/>
          </a:prstGeom>
          <a:noFill/>
        </p:spPr>
        <p:txBody>
          <a:bodyPr wrap="square" rtlCol="0">
            <a:spAutoFit/>
          </a:bodyPr>
          <a:lstStyle/>
          <a:p>
            <a:r>
              <a:rPr lang="en-US" sz="2400" dirty="0"/>
              <a:t>The known statin efflux transporters, namely P-</a:t>
            </a:r>
            <a:r>
              <a:rPr lang="en-US" sz="2400" dirty="0" err="1"/>
              <a:t>gp</a:t>
            </a:r>
            <a:r>
              <a:rPr lang="en-US" sz="2400" dirty="0"/>
              <a:t>, </a:t>
            </a:r>
            <a:r>
              <a:rPr lang="en-US" sz="2400" dirty="0" smtClean="0"/>
              <a:t>MRP2 and </a:t>
            </a:r>
            <a:r>
              <a:rPr lang="en-US" sz="2400" dirty="0"/>
              <a:t>BCRP are not expressed in human skeletal </a:t>
            </a:r>
            <a:r>
              <a:rPr lang="en-US" sz="2400" dirty="0" smtClean="0"/>
              <a:t>muscle (Figure </a:t>
            </a:r>
            <a:r>
              <a:rPr lang="en-US" sz="2400" dirty="0"/>
              <a:t>1A). However, isoforms of the MRP </a:t>
            </a:r>
            <a:r>
              <a:rPr lang="en-US" sz="2400" dirty="0" smtClean="0"/>
              <a:t>transporter family </a:t>
            </a:r>
            <a:r>
              <a:rPr lang="en-US" sz="2400" dirty="0"/>
              <a:t>such as MRP1, MRP4, and MRP5 are highly </a:t>
            </a:r>
            <a:r>
              <a:rPr lang="en-US" sz="2400" dirty="0" smtClean="0"/>
              <a:t>expressed in </a:t>
            </a:r>
            <a:r>
              <a:rPr lang="en-US" sz="2400" dirty="0"/>
              <a:t>skeletal muscle, although previous to this </a:t>
            </a:r>
            <a:r>
              <a:rPr lang="en-US" sz="2400" dirty="0" smtClean="0"/>
              <a:t>report, their </a:t>
            </a:r>
            <a:r>
              <a:rPr lang="en-US" sz="2400" dirty="0"/>
              <a:t>capacity for statin efflux was unknown. Here, </a:t>
            </a:r>
            <a:r>
              <a:rPr lang="en-US" sz="2400" dirty="0" smtClean="0"/>
              <a:t>we demonstrate </a:t>
            </a:r>
            <a:r>
              <a:rPr lang="en-US" sz="2400" dirty="0"/>
              <a:t>that the 3 human skeletal muscle MRPs (</a:t>
            </a:r>
            <a:r>
              <a:rPr lang="en-US" sz="2400" dirty="0" smtClean="0"/>
              <a:t>MRP1, MRP4</a:t>
            </a:r>
            <a:r>
              <a:rPr lang="en-US" sz="2400" dirty="0"/>
              <a:t>, and MRP5) transport </a:t>
            </a:r>
            <a:r>
              <a:rPr lang="en-US" sz="2400" dirty="0" err="1"/>
              <a:t>rosuvastatin</a:t>
            </a:r>
            <a:r>
              <a:rPr lang="en-US" sz="2400" dirty="0"/>
              <a:t> and/or </a:t>
            </a:r>
            <a:r>
              <a:rPr lang="en-US" sz="2400" dirty="0" smtClean="0"/>
              <a:t>atorvastatin. </a:t>
            </a:r>
          </a:p>
          <a:p>
            <a:endParaRPr lang="en-US" sz="2400" dirty="0"/>
          </a:p>
          <a:p>
            <a:r>
              <a:rPr lang="en-US" sz="2400" dirty="0" smtClean="0"/>
              <a:t>These </a:t>
            </a:r>
            <a:r>
              <a:rPr lang="en-US" sz="2400" dirty="0"/>
              <a:t>transporters are expressed on the </a:t>
            </a:r>
            <a:r>
              <a:rPr lang="en-US" sz="2400" dirty="0" err="1"/>
              <a:t>sarcolemmal</a:t>
            </a:r>
            <a:r>
              <a:rPr lang="en-US" sz="2400" dirty="0"/>
              <a:t> </a:t>
            </a:r>
            <a:r>
              <a:rPr lang="en-US" sz="2400" dirty="0" smtClean="0"/>
              <a:t>membrane of </a:t>
            </a:r>
            <a:r>
              <a:rPr lang="en-US" sz="2400" dirty="0"/>
              <a:t>muscle fibers, indicating a protective role </a:t>
            </a:r>
            <a:r>
              <a:rPr lang="en-US" sz="2400" dirty="0" smtClean="0"/>
              <a:t>against intracellular </a:t>
            </a:r>
            <a:r>
              <a:rPr lang="en-US" sz="2400" dirty="0"/>
              <a:t>statin accumulation.</a:t>
            </a:r>
          </a:p>
        </p:txBody>
      </p:sp>
      <p:sp>
        <p:nvSpPr>
          <p:cNvPr id="3" name="TextBox 2"/>
          <p:cNvSpPr txBox="1"/>
          <p:nvPr/>
        </p:nvSpPr>
        <p:spPr>
          <a:xfrm>
            <a:off x="228600" y="6400800"/>
            <a:ext cx="4038600" cy="369332"/>
          </a:xfrm>
          <a:prstGeom prst="rect">
            <a:avLst/>
          </a:prstGeom>
          <a:noFill/>
        </p:spPr>
        <p:txBody>
          <a:bodyPr wrap="square" rtlCol="0">
            <a:spAutoFit/>
          </a:bodyPr>
          <a:lstStyle/>
          <a:p>
            <a:r>
              <a:rPr lang="en-US" dirty="0" err="1" smtClean="0"/>
              <a:t>Knauer</a:t>
            </a:r>
            <a:r>
              <a:rPr lang="en-US" dirty="0" smtClean="0"/>
              <a:t> 2010</a:t>
            </a:r>
            <a:endParaRPr lang="en-US" dirty="0"/>
          </a:p>
        </p:txBody>
      </p:sp>
    </p:spTree>
    <p:extLst>
      <p:ext uri="{BB962C8B-B14F-4D97-AF65-F5344CB8AC3E}">
        <p14:creationId xmlns:p14="http://schemas.microsoft.com/office/powerpoint/2010/main" val="1661359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43200" y="1971375"/>
            <a:ext cx="7924800" cy="369332"/>
          </a:xfrm>
          <a:prstGeom prst="rect">
            <a:avLst/>
          </a:prstGeom>
        </p:spPr>
        <p:txBody>
          <a:bodyPr wrap="square">
            <a:spAutoFit/>
          </a:bodyPr>
          <a:lstStyle/>
          <a:p>
            <a:r>
              <a:rPr lang="en-US" dirty="0" smtClean="0"/>
              <a:t>Ex. </a:t>
            </a:r>
            <a:r>
              <a:rPr lang="es-ES" dirty="0" err="1" smtClean="0"/>
              <a:t>Sport</a:t>
            </a:r>
            <a:r>
              <a:rPr lang="es-ES" dirty="0" smtClean="0"/>
              <a:t> </a:t>
            </a:r>
            <a:r>
              <a:rPr lang="es-ES" dirty="0" err="1"/>
              <a:t>Sci</a:t>
            </a:r>
            <a:r>
              <a:rPr lang="es-ES" dirty="0"/>
              <a:t>. Rev</a:t>
            </a:r>
            <a:r>
              <a:rPr lang="es-ES" dirty="0" smtClean="0"/>
              <a:t>. 2012;40:188</a:t>
            </a:r>
            <a:endParaRPr lang="en-US" dirty="0"/>
          </a:p>
        </p:txBody>
      </p:sp>
      <p:sp>
        <p:nvSpPr>
          <p:cNvPr id="3" name="TextBox 2"/>
          <p:cNvSpPr txBox="1"/>
          <p:nvPr/>
        </p:nvSpPr>
        <p:spPr>
          <a:xfrm>
            <a:off x="228600" y="2703016"/>
            <a:ext cx="8763000" cy="3416320"/>
          </a:xfrm>
          <a:prstGeom prst="rect">
            <a:avLst/>
          </a:prstGeom>
          <a:noFill/>
        </p:spPr>
        <p:txBody>
          <a:bodyPr wrap="square" rtlCol="0">
            <a:spAutoFit/>
          </a:bodyPr>
          <a:lstStyle/>
          <a:p>
            <a:r>
              <a:rPr lang="en-US" sz="2400" dirty="0"/>
              <a:t>We have confirmed that eccentric exercise during </a:t>
            </a:r>
            <a:r>
              <a:rPr lang="en-US" sz="2400" dirty="0" smtClean="0"/>
              <a:t>statin therapy </a:t>
            </a:r>
            <a:r>
              <a:rPr lang="en-US" sz="2400" dirty="0"/>
              <a:t>does increase CK levels more than exercise on </a:t>
            </a:r>
            <a:r>
              <a:rPr lang="en-US" sz="2400" dirty="0" smtClean="0"/>
              <a:t>placebo (e.g., 2011 Boston Marathon)</a:t>
            </a:r>
          </a:p>
          <a:p>
            <a:endParaRPr lang="en-US" sz="2400" dirty="0"/>
          </a:p>
          <a:p>
            <a:r>
              <a:rPr lang="en-US" sz="2400" dirty="0" smtClean="0"/>
              <a:t>We recently </a:t>
            </a:r>
            <a:r>
              <a:rPr lang="en-US" sz="2400" dirty="0"/>
              <a:t>have </a:t>
            </a:r>
            <a:r>
              <a:rPr lang="en-US" sz="2400" dirty="0" smtClean="0"/>
              <a:t>completed data </a:t>
            </a:r>
            <a:r>
              <a:rPr lang="en-US" sz="2400" dirty="0"/>
              <a:t>collection of an NHBLI-funded (</a:t>
            </a:r>
            <a:r>
              <a:rPr lang="en-US" sz="2400" b="1" dirty="0"/>
              <a:t>STOMP </a:t>
            </a:r>
            <a:r>
              <a:rPr lang="en-US" sz="2400" dirty="0"/>
              <a:t>[</a:t>
            </a:r>
            <a:r>
              <a:rPr lang="en-US" sz="2400" dirty="0" smtClean="0"/>
              <a:t>The Effect </a:t>
            </a:r>
            <a:r>
              <a:rPr lang="en-US" sz="2400" dirty="0"/>
              <a:t>of </a:t>
            </a:r>
            <a:r>
              <a:rPr lang="en-US" sz="2400" dirty="0" err="1"/>
              <a:t>STatins</a:t>
            </a:r>
            <a:r>
              <a:rPr lang="en-US" sz="2400" dirty="0"/>
              <a:t> On Skeletal Muscle Function and Performance</a:t>
            </a:r>
            <a:r>
              <a:rPr lang="en-US" sz="2400" dirty="0" smtClean="0"/>
              <a:t>]) study </a:t>
            </a:r>
            <a:r>
              <a:rPr lang="en-US" sz="2400" dirty="0"/>
              <a:t>assessing CK, exercise capacity, and muscle</a:t>
            </a:r>
          </a:p>
          <a:p>
            <a:r>
              <a:rPr lang="en-US" sz="2400" dirty="0"/>
              <a:t>strength before and after atorvastatin 80 mg or placebo treatment</a:t>
            </a:r>
          </a:p>
          <a:p>
            <a:r>
              <a:rPr lang="en-US" sz="2400" dirty="0"/>
              <a:t>for 6 months in 420 healthy statin-naive subjects</a:t>
            </a:r>
          </a:p>
        </p:txBody>
      </p:sp>
    </p:spTree>
    <p:extLst>
      <p:ext uri="{BB962C8B-B14F-4D97-AF65-F5344CB8AC3E}">
        <p14:creationId xmlns:p14="http://schemas.microsoft.com/office/powerpoint/2010/main" val="246768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03" y="789868"/>
            <a:ext cx="8839200" cy="6001643"/>
          </a:xfrm>
          <a:prstGeom prst="rect">
            <a:avLst/>
          </a:prstGeom>
          <a:noFill/>
        </p:spPr>
        <p:txBody>
          <a:bodyPr wrap="square" rtlCol="0">
            <a:spAutoFit/>
          </a:bodyPr>
          <a:lstStyle/>
          <a:p>
            <a:pPr marL="342900" indent="-342900">
              <a:buFont typeface="Arial" pitchFamily="34" charset="0"/>
              <a:buChar char="•"/>
            </a:pPr>
            <a:r>
              <a:rPr lang="en-US" sz="2400" dirty="0" smtClean="0"/>
              <a:t>Serum </a:t>
            </a:r>
            <a:r>
              <a:rPr lang="en-US" sz="2400" dirty="0"/>
              <a:t>CoQ10 levels </a:t>
            </a:r>
            <a:r>
              <a:rPr lang="en-US" sz="2400" dirty="0" smtClean="0"/>
              <a:t>decrease during </a:t>
            </a:r>
            <a:r>
              <a:rPr lang="en-US" sz="2400" dirty="0"/>
              <a:t>statin therapy, but CoQ10 is transported in </a:t>
            </a:r>
            <a:r>
              <a:rPr lang="en-US" sz="2400" dirty="0" smtClean="0"/>
              <a:t>LDL </a:t>
            </a:r>
            <a:r>
              <a:rPr lang="en-US" sz="2400" dirty="0"/>
              <a:t>particles, and its decrease is commensurate </a:t>
            </a:r>
            <a:r>
              <a:rPr lang="en-US" sz="2400" dirty="0" smtClean="0"/>
              <a:t>with decreases </a:t>
            </a:r>
            <a:r>
              <a:rPr lang="en-US" sz="2400" dirty="0"/>
              <a:t>in blood cholesterol. This suggests that the </a:t>
            </a:r>
            <a:r>
              <a:rPr lang="en-US" sz="2400" dirty="0" smtClean="0"/>
              <a:t>decrease in </a:t>
            </a:r>
            <a:r>
              <a:rPr lang="en-US" sz="2400" dirty="0"/>
              <a:t>serum CoQ10 is caused by a reduction in transport particles</a:t>
            </a:r>
            <a:r>
              <a:rPr lang="en-US" sz="2400" dirty="0" smtClean="0"/>
              <a:t>.</a:t>
            </a:r>
          </a:p>
          <a:p>
            <a:endParaRPr lang="en-US" sz="2400" dirty="0"/>
          </a:p>
          <a:p>
            <a:pPr marL="342900" indent="-342900">
              <a:buFont typeface="Arial" pitchFamily="34" charset="0"/>
              <a:buChar char="•"/>
            </a:pPr>
            <a:r>
              <a:rPr lang="en-US" sz="2400" dirty="0"/>
              <a:t>CoQ10 levels do not decrease during </a:t>
            </a:r>
            <a:r>
              <a:rPr lang="en-US" sz="2400" dirty="0" err="1"/>
              <a:t>ezetimibe</a:t>
            </a:r>
            <a:r>
              <a:rPr lang="en-US" sz="2400" dirty="0"/>
              <a:t> and </a:t>
            </a:r>
            <a:r>
              <a:rPr lang="en-US" sz="2400" dirty="0" err="1" smtClean="0"/>
              <a:t>cholestyramine</a:t>
            </a:r>
            <a:r>
              <a:rPr lang="en-US" sz="2400" dirty="0" smtClean="0"/>
              <a:t> therapy</a:t>
            </a:r>
            <a:r>
              <a:rPr lang="en-US" sz="2400" dirty="0"/>
              <a:t>, however, despite reductions in LDL </a:t>
            </a:r>
            <a:r>
              <a:rPr lang="en-US" sz="2400" dirty="0" smtClean="0"/>
              <a:t>levels, so </a:t>
            </a:r>
            <a:r>
              <a:rPr lang="en-US" sz="2400" dirty="0"/>
              <a:t>it is possible that the effect of statins on CoQ10 is </a:t>
            </a:r>
            <a:r>
              <a:rPr lang="en-US" sz="2400" dirty="0" smtClean="0"/>
              <a:t>independent of </a:t>
            </a:r>
            <a:r>
              <a:rPr lang="en-US" sz="2400" dirty="0"/>
              <a:t>their reductions in transport particles. </a:t>
            </a:r>
            <a:endParaRPr lang="en-US" sz="2400" dirty="0" smtClean="0"/>
          </a:p>
          <a:p>
            <a:endParaRPr lang="en-US" sz="2400" dirty="0"/>
          </a:p>
          <a:p>
            <a:pPr marL="342900" indent="-342900">
              <a:buFont typeface="Arial" pitchFamily="34" charset="0"/>
              <a:buChar char="•"/>
            </a:pPr>
            <a:r>
              <a:rPr lang="en-US" sz="2400" dirty="0" smtClean="0"/>
              <a:t>Muscle biopsy studies </a:t>
            </a:r>
            <a:r>
              <a:rPr lang="en-US" sz="2400" dirty="0"/>
              <a:t>have failed to detect consistent reductions in </a:t>
            </a:r>
            <a:r>
              <a:rPr lang="en-US" sz="2400" dirty="0" smtClean="0"/>
              <a:t>muscle CoQ10 </a:t>
            </a:r>
            <a:r>
              <a:rPr lang="en-US" sz="2400" dirty="0"/>
              <a:t>levels, although one study in statin-naive </a:t>
            </a:r>
            <a:r>
              <a:rPr lang="en-US" sz="2400" dirty="0" smtClean="0"/>
              <a:t>subjects found </a:t>
            </a:r>
            <a:r>
              <a:rPr lang="en-US" sz="2400" dirty="0"/>
              <a:t>microscopic evidence of statin myopathy and </a:t>
            </a:r>
            <a:r>
              <a:rPr lang="en-US" sz="2400" dirty="0" smtClean="0"/>
              <a:t>reductions of </a:t>
            </a:r>
            <a:r>
              <a:rPr lang="en-US" sz="2400" dirty="0"/>
              <a:t>30% in intramuscular CoQ10 levels in subjects </a:t>
            </a:r>
            <a:r>
              <a:rPr lang="en-US" sz="2400" dirty="0" smtClean="0"/>
              <a:t>treated with </a:t>
            </a:r>
            <a:r>
              <a:rPr lang="en-US" sz="2400" dirty="0"/>
              <a:t>simvastatin 80 mg for 8 </a:t>
            </a:r>
            <a:r>
              <a:rPr lang="en-US" sz="2400" dirty="0" err="1"/>
              <a:t>wk</a:t>
            </a:r>
            <a:endParaRPr lang="en-US" sz="2400" dirty="0"/>
          </a:p>
        </p:txBody>
      </p:sp>
      <p:sp>
        <p:nvSpPr>
          <p:cNvPr id="3" name="TextBox 2"/>
          <p:cNvSpPr txBox="1"/>
          <p:nvPr/>
        </p:nvSpPr>
        <p:spPr>
          <a:xfrm>
            <a:off x="6172200" y="6488668"/>
            <a:ext cx="3352800" cy="369332"/>
          </a:xfrm>
          <a:prstGeom prst="rect">
            <a:avLst/>
          </a:prstGeom>
          <a:noFill/>
        </p:spPr>
        <p:txBody>
          <a:bodyPr wrap="square" rtlCol="0">
            <a:spAutoFit/>
          </a:bodyPr>
          <a:lstStyle/>
          <a:p>
            <a:r>
              <a:rPr lang="en-US" dirty="0" smtClean="0"/>
              <a:t>Parker &amp; Thompson 2012</a:t>
            </a:r>
            <a:endParaRPr lang="en-US" dirty="0"/>
          </a:p>
        </p:txBody>
      </p:sp>
      <p:sp>
        <p:nvSpPr>
          <p:cNvPr id="4" name="TextBox 3"/>
          <p:cNvSpPr txBox="1"/>
          <p:nvPr/>
        </p:nvSpPr>
        <p:spPr>
          <a:xfrm>
            <a:off x="2971800" y="235297"/>
            <a:ext cx="3352800" cy="461665"/>
          </a:xfrm>
          <a:prstGeom prst="rect">
            <a:avLst/>
          </a:prstGeom>
          <a:solidFill>
            <a:srgbClr val="C00000"/>
          </a:solidFill>
        </p:spPr>
        <p:txBody>
          <a:bodyPr wrap="square" rtlCol="0">
            <a:spAutoFit/>
          </a:bodyPr>
          <a:lstStyle/>
          <a:p>
            <a:pPr algn="ctr"/>
            <a:r>
              <a:rPr lang="en-US" sz="2400" b="1" dirty="0" smtClean="0">
                <a:effectLst>
                  <a:outerShdw blurRad="38100" dist="38100" dir="2700000" algn="tl">
                    <a:srgbClr val="000000">
                      <a:alpha val="43137"/>
                    </a:srgbClr>
                  </a:outerShdw>
                </a:effectLst>
              </a:rPr>
              <a:t>Statins and CoQ10</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992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295400"/>
            <a:ext cx="78105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2200" y="6488668"/>
            <a:ext cx="3352800" cy="369332"/>
          </a:xfrm>
          <a:prstGeom prst="rect">
            <a:avLst/>
          </a:prstGeom>
          <a:noFill/>
        </p:spPr>
        <p:txBody>
          <a:bodyPr wrap="square" rtlCol="0">
            <a:spAutoFit/>
          </a:bodyPr>
          <a:lstStyle/>
          <a:p>
            <a:r>
              <a:rPr lang="en-US" dirty="0" smtClean="0"/>
              <a:t>Parker &amp; Thompson 2012</a:t>
            </a:r>
            <a:endParaRPr lang="en-US" dirty="0"/>
          </a:p>
        </p:txBody>
      </p:sp>
      <p:sp>
        <p:nvSpPr>
          <p:cNvPr id="2" name="TextBox 1"/>
          <p:cNvSpPr txBox="1"/>
          <p:nvPr/>
        </p:nvSpPr>
        <p:spPr>
          <a:xfrm>
            <a:off x="1371600" y="380997"/>
            <a:ext cx="6477000" cy="461665"/>
          </a:xfrm>
          <a:prstGeom prst="rect">
            <a:avLst/>
          </a:prstGeom>
          <a:solidFill>
            <a:srgbClr val="C00000"/>
          </a:solidFill>
        </p:spPr>
        <p:txBody>
          <a:bodyPr wrap="square" rtlCol="0">
            <a:spAutoFit/>
          </a:bodyPr>
          <a:lstStyle/>
          <a:p>
            <a:pPr algn="ctr"/>
            <a:r>
              <a:rPr lang="en-US" sz="2400" b="1" dirty="0" smtClean="0"/>
              <a:t>Statins and Exercise and Myofibril Response </a:t>
            </a:r>
            <a:endParaRPr lang="en-US" sz="2400" b="1" dirty="0"/>
          </a:p>
        </p:txBody>
      </p:sp>
    </p:spTree>
    <p:extLst>
      <p:ext uri="{BB962C8B-B14F-4D97-AF65-F5344CB8AC3E}">
        <p14:creationId xmlns:p14="http://schemas.microsoft.com/office/powerpoint/2010/main" val="3501261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1845"/>
            <a:ext cx="9144000" cy="7263527"/>
          </a:xfrm>
          <a:prstGeom prst="rect">
            <a:avLst/>
          </a:prstGeom>
          <a:noFill/>
        </p:spPr>
        <p:txBody>
          <a:bodyPr wrap="square" rtlCol="0">
            <a:spAutoFit/>
          </a:bodyPr>
          <a:lstStyle/>
          <a:p>
            <a:r>
              <a:rPr lang="en-US" sz="2800" b="1" dirty="0" smtClean="0"/>
              <a:t>Effect </a:t>
            </a:r>
            <a:r>
              <a:rPr lang="en-US" sz="2800" b="1" dirty="0"/>
              <a:t>of statins on skeletal muscle function</a:t>
            </a:r>
            <a:r>
              <a:rPr lang="en-US" sz="2800" b="1" dirty="0" smtClean="0"/>
              <a:t>. </a:t>
            </a:r>
            <a:r>
              <a:rPr lang="en-US" sz="2800" b="1" dirty="0" smtClean="0">
                <a:solidFill>
                  <a:srgbClr val="FFFF00"/>
                </a:solidFill>
              </a:rPr>
              <a:t>STOMP</a:t>
            </a:r>
            <a:endParaRPr lang="en-US" sz="2800" b="1" dirty="0">
              <a:solidFill>
                <a:srgbClr val="FFFF00"/>
              </a:solidFill>
            </a:endParaRPr>
          </a:p>
          <a:p>
            <a:r>
              <a:rPr lang="en-US" dirty="0"/>
              <a:t>Parker BA, </a:t>
            </a:r>
            <a:r>
              <a:rPr lang="en-US" dirty="0" err="1"/>
              <a:t>Capizzi</a:t>
            </a:r>
            <a:r>
              <a:rPr lang="en-US" dirty="0"/>
              <a:t> </a:t>
            </a:r>
            <a:r>
              <a:rPr lang="en-US" dirty="0" smtClean="0"/>
              <a:t>JA</a:t>
            </a:r>
            <a:r>
              <a:rPr lang="en-US" dirty="0"/>
              <a:t> </a:t>
            </a:r>
            <a:r>
              <a:rPr lang="en-US" dirty="0" smtClean="0"/>
              <a:t>Thompson PD et.al. Circ. 2013 1;127:96-103</a:t>
            </a:r>
          </a:p>
          <a:p>
            <a:endParaRPr lang="en-US" b="1" cap="all" dirty="0" smtClean="0"/>
          </a:p>
          <a:p>
            <a:r>
              <a:rPr lang="en-US" b="1" cap="all" dirty="0" smtClean="0"/>
              <a:t>METHODS </a:t>
            </a:r>
            <a:r>
              <a:rPr lang="en-US" b="1" cap="all" dirty="0"/>
              <a:t>AND RESULTS:</a:t>
            </a:r>
          </a:p>
          <a:p>
            <a:r>
              <a:rPr lang="en-US" dirty="0"/>
              <a:t>The Effect of Statins on Skeletal Muscle Function and Performance (</a:t>
            </a:r>
            <a:r>
              <a:rPr lang="en-US" b="1" dirty="0">
                <a:solidFill>
                  <a:srgbClr val="FFFF00"/>
                </a:solidFill>
              </a:rPr>
              <a:t>STOMP</a:t>
            </a:r>
            <a:r>
              <a:rPr lang="en-US" dirty="0"/>
              <a:t>) study assessed symptoms and measured </a:t>
            </a:r>
            <a:r>
              <a:rPr lang="en-US" dirty="0" err="1"/>
              <a:t>creatine</a:t>
            </a:r>
            <a:r>
              <a:rPr lang="en-US" dirty="0"/>
              <a:t> kinase, exercise capacity, and muscle strength before and after atorvastatin 80 mg or placebo was administered for </a:t>
            </a:r>
            <a:r>
              <a:rPr lang="en-US" u="sng" dirty="0"/>
              <a:t>6 months to 420 healthy, statin-naive subjects</a:t>
            </a:r>
            <a:r>
              <a:rPr lang="en-US" dirty="0"/>
              <a:t>. No individual </a:t>
            </a:r>
            <a:r>
              <a:rPr lang="en-US" dirty="0" err="1"/>
              <a:t>creatine</a:t>
            </a:r>
            <a:r>
              <a:rPr lang="en-US" dirty="0"/>
              <a:t> kinase value exceeded 10 times normal, but average </a:t>
            </a:r>
            <a:r>
              <a:rPr lang="en-US" dirty="0" err="1"/>
              <a:t>creatine</a:t>
            </a:r>
            <a:r>
              <a:rPr lang="en-US" dirty="0"/>
              <a:t> kinase increased 20.8±141.1 U/L (P&lt;0.0001) with </a:t>
            </a:r>
            <a:r>
              <a:rPr lang="en-US" u="sng" dirty="0"/>
              <a:t>atorvastatin</a:t>
            </a:r>
            <a:r>
              <a:rPr lang="en-US" dirty="0"/>
              <a:t>. There were no significant changes in several measures of muscle strength or exercise capacity with atorvastatin, </a:t>
            </a:r>
            <a:r>
              <a:rPr lang="en-US" b="1" dirty="0">
                <a:solidFill>
                  <a:srgbClr val="FFFF00"/>
                </a:solidFill>
              </a:rPr>
              <a:t>but more atorvastatin than placebo subjects developed myalgia</a:t>
            </a:r>
            <a:r>
              <a:rPr lang="en-US" dirty="0"/>
              <a:t> (19 versus 10; P=0.05). </a:t>
            </a:r>
            <a:r>
              <a:rPr lang="en-US" b="1" dirty="0" err="1">
                <a:solidFill>
                  <a:srgbClr val="FFFF00"/>
                </a:solidFill>
              </a:rPr>
              <a:t>Myalgic</a:t>
            </a:r>
            <a:r>
              <a:rPr lang="en-US" b="1" dirty="0">
                <a:solidFill>
                  <a:srgbClr val="FFFF00"/>
                </a:solidFill>
              </a:rPr>
              <a:t> subjects on atorvastatin or placebo had decreased muscle strength in 5 of 14 and 4 of 14 variables, respectively </a:t>
            </a:r>
            <a:r>
              <a:rPr lang="en-US" dirty="0"/>
              <a:t>(P=0.69).</a:t>
            </a:r>
          </a:p>
          <a:p>
            <a:endParaRPr lang="en-US" b="1" cap="all" dirty="0" smtClean="0"/>
          </a:p>
          <a:p>
            <a:r>
              <a:rPr lang="en-US" b="1" cap="all" dirty="0" smtClean="0"/>
              <a:t>CONCLUSIONS</a:t>
            </a:r>
            <a:r>
              <a:rPr lang="en-US" b="1" cap="all" dirty="0"/>
              <a:t>:</a:t>
            </a:r>
          </a:p>
          <a:p>
            <a:r>
              <a:rPr lang="en-US" dirty="0"/>
              <a:t>These results indicate that high-dose atorvastatin for 6 months does not decrease average muscle strength or exercise </a:t>
            </a:r>
            <a:r>
              <a:rPr lang="en-US" dirty="0" smtClean="0"/>
              <a:t>performance in </a:t>
            </a:r>
            <a:r>
              <a:rPr lang="en-US" dirty="0"/>
              <a:t>healthy, previously untreated subjects. Nevertheless, this blinded, controlled trial confirms the undocumented impression that statins increase muscle complaints. Atorvastatin also increased average </a:t>
            </a:r>
            <a:r>
              <a:rPr lang="en-US" dirty="0" err="1"/>
              <a:t>creatine</a:t>
            </a:r>
            <a:r>
              <a:rPr lang="en-US" dirty="0"/>
              <a:t> kinase, suggesting that statins produce mild muscle injury even among asymptomatic subjects. This increase in </a:t>
            </a:r>
            <a:r>
              <a:rPr lang="en-US" dirty="0" err="1"/>
              <a:t>creatine</a:t>
            </a:r>
            <a:r>
              <a:rPr lang="en-US" dirty="0"/>
              <a:t> kinase should prompt studies examining the effects of more prolonged, high-dose statin treatment on muscular performance</a:t>
            </a:r>
            <a:r>
              <a:rPr lang="en-US" dirty="0" smtClean="0"/>
              <a:t>.</a:t>
            </a:r>
          </a:p>
          <a:p>
            <a:endParaRPr lang="en-US" dirty="0"/>
          </a:p>
          <a:p>
            <a:r>
              <a:rPr lang="en-US" sz="2400" b="1" dirty="0" smtClean="0">
                <a:solidFill>
                  <a:srgbClr val="FF0000"/>
                </a:solidFill>
                <a:sym typeface="Wingdings"/>
              </a:rPr>
              <a:t> </a:t>
            </a:r>
            <a:r>
              <a:rPr lang="en-US" b="1" dirty="0" smtClean="0">
                <a:sym typeface="Wingdings"/>
              </a:rPr>
              <a:t> </a:t>
            </a:r>
            <a:r>
              <a:rPr lang="en-US" b="1" dirty="0" smtClean="0"/>
              <a:t>We observed </a:t>
            </a:r>
            <a:r>
              <a:rPr lang="en-US" b="1" dirty="0"/>
              <a:t>that high-dose atorvastatin doubled the incidence of reproducible muscle complaints, from 4.6% to 9.4% of subjects</a:t>
            </a:r>
            <a:r>
              <a:rPr lang="en-US" dirty="0"/>
              <a:t>. </a:t>
            </a:r>
          </a:p>
          <a:p>
            <a:endParaRPr lang="en-US" dirty="0"/>
          </a:p>
          <a:p>
            <a:endParaRPr lang="en-US" dirty="0"/>
          </a:p>
        </p:txBody>
      </p:sp>
    </p:spTree>
    <p:extLst>
      <p:ext uri="{BB962C8B-B14F-4D97-AF65-F5344CB8AC3E}">
        <p14:creationId xmlns:p14="http://schemas.microsoft.com/office/powerpoint/2010/main" val="567715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19063"/>
            <a:ext cx="4314825"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096000"/>
            <a:ext cx="2362200" cy="369332"/>
          </a:xfrm>
          <a:prstGeom prst="rect">
            <a:avLst/>
          </a:prstGeom>
          <a:noFill/>
        </p:spPr>
        <p:txBody>
          <a:bodyPr wrap="square" rtlCol="0">
            <a:spAutoFit/>
          </a:bodyPr>
          <a:lstStyle/>
          <a:p>
            <a:r>
              <a:rPr lang="en-US" dirty="0" smtClean="0"/>
              <a:t>Parker et.al. 2013</a:t>
            </a:r>
            <a:endParaRPr lang="en-US" dirty="0"/>
          </a:p>
        </p:txBody>
      </p:sp>
    </p:spTree>
    <p:extLst>
      <p:ext uri="{BB962C8B-B14F-4D97-AF65-F5344CB8AC3E}">
        <p14:creationId xmlns:p14="http://schemas.microsoft.com/office/powerpoint/2010/main" val="125866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143000"/>
            <a:ext cx="4762500" cy="496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85850" y="290057"/>
            <a:ext cx="7391400" cy="461665"/>
          </a:xfrm>
          <a:prstGeom prst="rect">
            <a:avLst/>
          </a:prstGeom>
          <a:noFill/>
        </p:spPr>
        <p:txBody>
          <a:bodyPr wrap="square" rtlCol="0">
            <a:spAutoFit/>
          </a:bodyPr>
          <a:lstStyle/>
          <a:p>
            <a:r>
              <a:rPr lang="en-US" sz="2400" b="1" dirty="0" smtClean="0"/>
              <a:t>Activity (step counts) and Atorvastatin 80 </a:t>
            </a:r>
            <a:r>
              <a:rPr lang="en-US" sz="2400" b="1" dirty="0" err="1" smtClean="0"/>
              <a:t>vs</a:t>
            </a:r>
            <a:r>
              <a:rPr lang="en-US" sz="2400" b="1" dirty="0" smtClean="0"/>
              <a:t> Placebo</a:t>
            </a:r>
            <a:endParaRPr lang="en-US" sz="2400" b="1" dirty="0"/>
          </a:p>
        </p:txBody>
      </p:sp>
      <p:sp>
        <p:nvSpPr>
          <p:cNvPr id="4" name="TextBox 3"/>
          <p:cNvSpPr txBox="1"/>
          <p:nvPr/>
        </p:nvSpPr>
        <p:spPr>
          <a:xfrm>
            <a:off x="304800" y="6096000"/>
            <a:ext cx="2362200" cy="369332"/>
          </a:xfrm>
          <a:prstGeom prst="rect">
            <a:avLst/>
          </a:prstGeom>
          <a:noFill/>
        </p:spPr>
        <p:txBody>
          <a:bodyPr wrap="square" rtlCol="0">
            <a:spAutoFit/>
          </a:bodyPr>
          <a:lstStyle/>
          <a:p>
            <a:r>
              <a:rPr lang="en-US" dirty="0" smtClean="0"/>
              <a:t>Parker et.al. 2013</a:t>
            </a:r>
            <a:endParaRPr lang="en-US" dirty="0"/>
          </a:p>
        </p:txBody>
      </p:sp>
    </p:spTree>
    <p:extLst>
      <p:ext uri="{BB962C8B-B14F-4D97-AF65-F5344CB8AC3E}">
        <p14:creationId xmlns:p14="http://schemas.microsoft.com/office/powerpoint/2010/main" val="489250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36" y="20782"/>
            <a:ext cx="9067800" cy="7232749"/>
          </a:xfrm>
          <a:prstGeom prst="rect">
            <a:avLst/>
          </a:prstGeom>
          <a:noFill/>
        </p:spPr>
        <p:txBody>
          <a:bodyPr wrap="square" rtlCol="0">
            <a:spAutoFit/>
          </a:bodyPr>
          <a:lstStyle/>
          <a:p>
            <a:r>
              <a:rPr lang="en-US" sz="2400" b="1" dirty="0">
                <a:solidFill>
                  <a:srgbClr val="FFFF00"/>
                </a:solidFill>
              </a:rPr>
              <a:t>Statins and Musculoskeletal Conditions, </a:t>
            </a:r>
            <a:r>
              <a:rPr lang="en-US" sz="2400" b="1" dirty="0" err="1">
                <a:solidFill>
                  <a:srgbClr val="FFFF00"/>
                </a:solidFill>
              </a:rPr>
              <a:t>Arthropathies</a:t>
            </a:r>
            <a:r>
              <a:rPr lang="en-US" sz="2400" b="1" dirty="0">
                <a:solidFill>
                  <a:srgbClr val="FFFF00"/>
                </a:solidFill>
              </a:rPr>
              <a:t>, and Injuries </a:t>
            </a:r>
            <a:endParaRPr lang="en-US" sz="2400" b="1" dirty="0" smtClean="0">
              <a:solidFill>
                <a:srgbClr val="FFFF00"/>
              </a:solidFill>
            </a:endParaRPr>
          </a:p>
          <a:p>
            <a:pPr fontAlgn="base"/>
            <a:r>
              <a:rPr lang="en-US" sz="1600" dirty="0" err="1"/>
              <a:t>Ishak</a:t>
            </a:r>
            <a:r>
              <a:rPr lang="en-US" sz="1600" dirty="0"/>
              <a:t> </a:t>
            </a:r>
            <a:r>
              <a:rPr lang="en-US" sz="1600" dirty="0" err="1" smtClean="0"/>
              <a:t>Mansi</a:t>
            </a:r>
            <a:r>
              <a:rPr lang="en-US" sz="1600" dirty="0"/>
              <a:t> </a:t>
            </a:r>
            <a:r>
              <a:rPr lang="en-US" sz="1600" dirty="0" smtClean="0"/>
              <a:t>et.al. </a:t>
            </a:r>
            <a:r>
              <a:rPr lang="en-US" sz="1600" i="1" dirty="0" smtClean="0"/>
              <a:t>JAMA </a:t>
            </a:r>
            <a:r>
              <a:rPr lang="en-US" sz="1600" i="1" dirty="0"/>
              <a:t>Intern Med. </a:t>
            </a:r>
            <a:r>
              <a:rPr lang="en-US" sz="1600" dirty="0"/>
              <a:t>2013;():1-9. </a:t>
            </a:r>
            <a:endParaRPr lang="en-US" sz="1600" dirty="0" smtClean="0"/>
          </a:p>
          <a:p>
            <a:pPr fontAlgn="base"/>
            <a:endParaRPr lang="en-US" sz="1600" dirty="0"/>
          </a:p>
          <a:p>
            <a:pPr fontAlgn="base"/>
            <a:r>
              <a:rPr lang="en-US" sz="1600" b="1" dirty="0" smtClean="0"/>
              <a:t>Participants</a:t>
            </a:r>
            <a:r>
              <a:rPr lang="en-US" sz="1600" dirty="0"/>
              <a:t>  Tricare Prime/Plus beneficiaries evaluated from October 1, 2003, to March 1, 2010.</a:t>
            </a:r>
          </a:p>
          <a:p>
            <a:pPr fontAlgn="base"/>
            <a:r>
              <a:rPr lang="en-US" sz="1600" b="1" dirty="0"/>
              <a:t>Interventions</a:t>
            </a:r>
            <a:r>
              <a:rPr lang="en-US" sz="1600" dirty="0"/>
              <a:t>  Statin use during fiscal year 2005. On the basis of medication fills, patients were divided into 2 groups: statin users (received a statin for at least 90 days) and nonusers (never received a statin throughout the study period).</a:t>
            </a:r>
          </a:p>
          <a:p>
            <a:pPr fontAlgn="base"/>
            <a:r>
              <a:rPr lang="en-US" sz="1600" b="1" dirty="0"/>
              <a:t>Main Outcomes and Measures</a:t>
            </a:r>
            <a:r>
              <a:rPr lang="en-US" sz="1600" dirty="0"/>
              <a:t>  Using patients' baseline characteristics, we generated a propensity score that was used to match statin users and nonusers; odds ratios (ORs) were determined for each outcome measure. Secondary analyses determined adjusted ORs for all patients who met study criteria and a subgroup of patients with no comorbidities identified using the </a:t>
            </a:r>
            <a:r>
              <a:rPr lang="en-US" sz="1600" dirty="0" err="1"/>
              <a:t>Charlson</a:t>
            </a:r>
            <a:r>
              <a:rPr lang="en-US" sz="1600" dirty="0"/>
              <a:t> Comorbidity Index. Sensitivity analysis further determined adjusted ORs for a subgroup of patients with no musculoskeletal diseases at baseline and a subgroup of patients who continued statin therapy for 2 years or more. The occurrence of musculoskeletal conditions was determined using </a:t>
            </a:r>
            <a:r>
              <a:rPr lang="en-US" sz="1600" dirty="0" err="1"/>
              <a:t>prespecified</a:t>
            </a:r>
            <a:r>
              <a:rPr lang="en-US" sz="1600" dirty="0"/>
              <a:t> groups of </a:t>
            </a:r>
            <a:r>
              <a:rPr lang="en-US" sz="1600" i="1" dirty="0"/>
              <a:t>International Classification of Diseases, Ninth Revision, </a:t>
            </a:r>
            <a:r>
              <a:rPr lang="en-US" sz="1600" i="1" dirty="0" err="1"/>
              <a:t>ClinicalModification</a:t>
            </a:r>
            <a:r>
              <a:rPr lang="en-US" sz="1600" dirty="0"/>
              <a:t> codes: </a:t>
            </a:r>
            <a:r>
              <a:rPr lang="en-US" sz="1600" b="1" dirty="0">
                <a:solidFill>
                  <a:srgbClr val="FFFF00"/>
                </a:solidFill>
              </a:rPr>
              <a:t>Msk1</a:t>
            </a:r>
            <a:r>
              <a:rPr lang="en-US" sz="1600" dirty="0"/>
              <a:t>, all musculoskeletal diseases; Msk1a, </a:t>
            </a:r>
            <a:r>
              <a:rPr lang="en-US" sz="1600" dirty="0" err="1"/>
              <a:t>arthropathies</a:t>
            </a:r>
            <a:r>
              <a:rPr lang="en-US" sz="1600" dirty="0"/>
              <a:t> and related diseases; Msk1b, injury-related diseases (dislocation, sprain, strain); and Msk2, drug-associated musculoskeletal pain</a:t>
            </a:r>
            <a:r>
              <a:rPr lang="en-US" sz="1600" dirty="0" smtClean="0"/>
              <a:t>.</a:t>
            </a:r>
          </a:p>
          <a:p>
            <a:pPr fontAlgn="base"/>
            <a:endParaRPr lang="en-US" sz="1600" dirty="0"/>
          </a:p>
          <a:p>
            <a:pPr fontAlgn="base"/>
            <a:r>
              <a:rPr lang="en-US" sz="1600" b="1" u="sng" dirty="0"/>
              <a:t>Results</a:t>
            </a:r>
            <a:r>
              <a:rPr lang="en-US" sz="1600" dirty="0"/>
              <a:t>  A total of 46 249 individuals met study criteria (13 626 statin users and 32 623 nonusers). Of these, we propensity score–matched 6967 statin users with 6967 nonusers. Among matched pairs, statin users had a higher OR for Msk1 (OR, </a:t>
            </a:r>
            <a:r>
              <a:rPr lang="en-US" sz="1600" dirty="0" smtClean="0"/>
              <a:t>1.19), </a:t>
            </a:r>
            <a:r>
              <a:rPr lang="en-US" sz="1600" dirty="0"/>
              <a:t>Msk1b (</a:t>
            </a:r>
            <a:r>
              <a:rPr lang="en-US" sz="1600" dirty="0" smtClean="0"/>
              <a:t>1.13), </a:t>
            </a:r>
            <a:r>
              <a:rPr lang="en-US" sz="1600" dirty="0"/>
              <a:t>and Msk2 (</a:t>
            </a:r>
            <a:r>
              <a:rPr lang="en-US" sz="1600" dirty="0" smtClean="0"/>
              <a:t>1.09); </a:t>
            </a:r>
            <a:r>
              <a:rPr lang="en-US" sz="1600" dirty="0"/>
              <a:t>the OR for Msk1a was 1.07 </a:t>
            </a:r>
            <a:r>
              <a:rPr lang="en-US" sz="1600" dirty="0" smtClean="0"/>
              <a:t>(</a:t>
            </a:r>
            <a:r>
              <a:rPr lang="en-US" sz="1600" dirty="0"/>
              <a:t> </a:t>
            </a:r>
            <a:r>
              <a:rPr lang="en-US" sz="1600" i="1" dirty="0"/>
              <a:t>P</a:t>
            </a:r>
            <a:r>
              <a:rPr lang="en-US" sz="1600" dirty="0"/>
              <a:t> = .07). Secondary and sensitivity analyses revealed higher adjusted ORs for statin users in all outcome groups.</a:t>
            </a:r>
          </a:p>
          <a:p>
            <a:pPr fontAlgn="base"/>
            <a:endParaRPr lang="en-US" sz="1600" b="1" u="sng" dirty="0" smtClean="0"/>
          </a:p>
          <a:p>
            <a:pPr fontAlgn="base"/>
            <a:r>
              <a:rPr lang="en-US" sz="1600" b="1" u="sng" dirty="0" smtClean="0"/>
              <a:t>Conclusions </a:t>
            </a:r>
            <a:r>
              <a:rPr lang="en-US" sz="1600" b="1" u="sng" dirty="0"/>
              <a:t>and Relevance</a:t>
            </a:r>
            <a:r>
              <a:rPr lang="en-US" sz="1600" u="sng" dirty="0"/>
              <a:t> </a:t>
            </a:r>
            <a:r>
              <a:rPr lang="en-US" sz="1600" dirty="0"/>
              <a:t> Musculoskeletal conditions, </a:t>
            </a:r>
            <a:r>
              <a:rPr lang="en-US" sz="1600" dirty="0" err="1"/>
              <a:t>arthropathies</a:t>
            </a:r>
            <a:r>
              <a:rPr lang="en-US" sz="1600" dirty="0"/>
              <a:t>, injuries, and pain are more common among statin users than among similar nonusers. The full spectrum of statins' musculoskeletal adverse events may not be fully explored, and further studies are warranted, especially in physically active individuals.</a:t>
            </a:r>
          </a:p>
          <a:p>
            <a:pPr fontAlgn="base"/>
            <a:endParaRPr lang="en-US" sz="1600" dirty="0"/>
          </a:p>
          <a:p>
            <a:endParaRPr lang="en-US" sz="1600" b="1" dirty="0"/>
          </a:p>
          <a:p>
            <a:endParaRPr lang="en-US" sz="2400" dirty="0"/>
          </a:p>
        </p:txBody>
      </p:sp>
    </p:spTree>
    <p:extLst>
      <p:ext uri="{BB962C8B-B14F-4D97-AF65-F5344CB8AC3E}">
        <p14:creationId xmlns:p14="http://schemas.microsoft.com/office/powerpoint/2010/main" val="4045531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839200" cy="5940088"/>
          </a:xfrm>
          <a:prstGeom prst="rect">
            <a:avLst/>
          </a:prstGeom>
          <a:noFill/>
        </p:spPr>
        <p:txBody>
          <a:bodyPr wrap="square" rtlCol="0">
            <a:spAutoFit/>
          </a:bodyPr>
          <a:lstStyle/>
          <a:p>
            <a:r>
              <a:rPr lang="en-US" sz="2800" b="1" dirty="0" smtClean="0"/>
              <a:t>The </a:t>
            </a:r>
            <a:r>
              <a:rPr lang="en-US" sz="2800" b="1" dirty="0"/>
              <a:t>effects of statins on skeletal muscle strength and exercise performance.</a:t>
            </a:r>
          </a:p>
          <a:p>
            <a:r>
              <a:rPr lang="en-US" dirty="0"/>
              <a:t>Krishnan </a:t>
            </a:r>
            <a:r>
              <a:rPr lang="en-US" dirty="0" smtClean="0"/>
              <a:t>GM</a:t>
            </a:r>
            <a:r>
              <a:rPr lang="en-US" dirty="0"/>
              <a:t> Thompson </a:t>
            </a:r>
            <a:r>
              <a:rPr lang="en-US" dirty="0" smtClean="0"/>
              <a:t>PD</a:t>
            </a:r>
            <a:r>
              <a:rPr lang="en-US" u="sng" dirty="0"/>
              <a:t> </a:t>
            </a:r>
            <a:r>
              <a:rPr lang="en-US" u="sng" dirty="0" err="1"/>
              <a:t>Curr</a:t>
            </a:r>
            <a:r>
              <a:rPr lang="en-US" u="sng" dirty="0"/>
              <a:t> </a:t>
            </a:r>
            <a:r>
              <a:rPr lang="en-US" u="sng" dirty="0" err="1"/>
              <a:t>Opin</a:t>
            </a:r>
            <a:r>
              <a:rPr lang="en-US" u="sng" dirty="0"/>
              <a:t> Lipidol.</a:t>
            </a:r>
            <a:r>
              <a:rPr lang="en-US" dirty="0"/>
              <a:t>2010 Aug;21(4):324-8</a:t>
            </a:r>
          </a:p>
          <a:p>
            <a:endParaRPr lang="en-US" b="1" cap="all" dirty="0" smtClean="0"/>
          </a:p>
          <a:p>
            <a:endParaRPr lang="en-US" b="1" cap="all" dirty="0"/>
          </a:p>
          <a:p>
            <a:r>
              <a:rPr lang="en-US" b="1" cap="all" dirty="0" smtClean="0"/>
              <a:t>PURPOSE </a:t>
            </a:r>
            <a:r>
              <a:rPr lang="en-US" b="1" cap="all" dirty="0"/>
              <a:t>OF REVIEW:</a:t>
            </a:r>
          </a:p>
          <a:p>
            <a:r>
              <a:rPr lang="en-US" dirty="0"/>
              <a:t>HMG-CoA </a:t>
            </a:r>
            <a:r>
              <a:rPr lang="en-US" dirty="0" err="1"/>
              <a:t>reductase</a:t>
            </a:r>
            <a:r>
              <a:rPr lang="en-US" dirty="0"/>
              <a:t> inhibitors or statins are associated with a variety of muscle side-effects but little is known about the effect of statins on skeletal muscle strength and exercise performance. We performed a literature search to examine these issues.</a:t>
            </a:r>
          </a:p>
          <a:p>
            <a:endParaRPr lang="en-US" b="1" cap="all" dirty="0" smtClean="0"/>
          </a:p>
          <a:p>
            <a:r>
              <a:rPr lang="en-US" b="1" cap="all" dirty="0" smtClean="0"/>
              <a:t>RECENT </a:t>
            </a:r>
            <a:r>
              <a:rPr lang="en-US" b="1" cap="all" dirty="0"/>
              <a:t>FINDINGS:</a:t>
            </a:r>
          </a:p>
          <a:p>
            <a:r>
              <a:rPr lang="en-US" dirty="0"/>
              <a:t>We identified </a:t>
            </a:r>
            <a:r>
              <a:rPr lang="en-US" u="sng" dirty="0"/>
              <a:t>six studies</a:t>
            </a:r>
            <a:r>
              <a:rPr lang="en-US" dirty="0"/>
              <a:t> examining the effect of statins on muscle strength and nine studies examining their effect on </a:t>
            </a:r>
            <a:r>
              <a:rPr lang="en-US" dirty="0" smtClean="0"/>
              <a:t>exercise tolerance</a:t>
            </a:r>
            <a:r>
              <a:rPr lang="en-US" dirty="0"/>
              <a:t>. In general, studies examining both issues were small and used crude measures of strength and exercise performance.</a:t>
            </a:r>
          </a:p>
          <a:p>
            <a:endParaRPr lang="en-US" b="1" cap="all" dirty="0" smtClean="0"/>
          </a:p>
          <a:p>
            <a:r>
              <a:rPr lang="en-US" b="1" cap="all" dirty="0" smtClean="0"/>
              <a:t>SUMMARY</a:t>
            </a:r>
            <a:r>
              <a:rPr lang="en-US" b="1" cap="all" dirty="0"/>
              <a:t>:</a:t>
            </a:r>
          </a:p>
          <a:p>
            <a:r>
              <a:rPr lang="en-US" dirty="0"/>
              <a:t>There is insufficient data to determine if statins affect muscle strength and exercise performance. There is suggestive evidence that these drugs may reduce muscle strength in older patients and alter energy metabolism during aerobic exercise, both possibilities require further study.</a:t>
            </a:r>
          </a:p>
          <a:p>
            <a:endParaRPr lang="en-US" dirty="0"/>
          </a:p>
        </p:txBody>
      </p:sp>
    </p:spTree>
    <p:extLst>
      <p:ext uri="{BB962C8B-B14F-4D97-AF65-F5344CB8AC3E}">
        <p14:creationId xmlns:p14="http://schemas.microsoft.com/office/powerpoint/2010/main" val="300106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noFill/>
        </p:spPr>
        <p:txBody>
          <a:bodyPr wrap="square" rtlCol="0">
            <a:spAutoFit/>
          </a:bodyPr>
          <a:lstStyle/>
          <a:p>
            <a:r>
              <a:rPr lang="en-US" sz="2400" b="1" dirty="0"/>
              <a:t>High-dose statins and skeletal muscle metabolism in humans: A randomized, controlled </a:t>
            </a:r>
            <a:r>
              <a:rPr lang="en-US" sz="2400" b="1" dirty="0" smtClean="0"/>
              <a:t>trial</a:t>
            </a:r>
          </a:p>
          <a:p>
            <a:r>
              <a:rPr lang="en-US" sz="1600" dirty="0"/>
              <a:t>Pavia H et.al. (</a:t>
            </a:r>
            <a:r>
              <a:rPr lang="en-US" sz="1600" dirty="0" err="1"/>
              <a:t>Clin</a:t>
            </a:r>
            <a:r>
              <a:rPr lang="en-US" sz="1600" dirty="0"/>
              <a:t> </a:t>
            </a:r>
            <a:r>
              <a:rPr lang="en-US" sz="1600" dirty="0" err="1"/>
              <a:t>Pharmacol</a:t>
            </a:r>
            <a:r>
              <a:rPr lang="en-US" sz="1600" dirty="0"/>
              <a:t> </a:t>
            </a:r>
            <a:r>
              <a:rPr lang="en-US" sz="1600" dirty="0" err="1"/>
              <a:t>Ther</a:t>
            </a:r>
            <a:r>
              <a:rPr lang="en-US" sz="1600" dirty="0"/>
              <a:t> 2005;78:60-8.)</a:t>
            </a:r>
          </a:p>
        </p:txBody>
      </p:sp>
      <p:sp>
        <p:nvSpPr>
          <p:cNvPr id="3" name="TextBox 2"/>
          <p:cNvSpPr txBox="1"/>
          <p:nvPr/>
        </p:nvSpPr>
        <p:spPr>
          <a:xfrm>
            <a:off x="29570" y="1225689"/>
            <a:ext cx="9144000" cy="5355312"/>
          </a:xfrm>
          <a:prstGeom prst="rect">
            <a:avLst/>
          </a:prstGeom>
          <a:noFill/>
        </p:spPr>
        <p:txBody>
          <a:bodyPr wrap="square" rtlCol="0">
            <a:spAutoFit/>
          </a:bodyPr>
          <a:lstStyle/>
          <a:p>
            <a:r>
              <a:rPr lang="en-US" dirty="0"/>
              <a:t>This study was designed to assess the effect of high-dose statin treatment on cholesterol and ubiquinone metabolism and mitochondrial function in human skeletal muscle. Methods: </a:t>
            </a:r>
            <a:r>
              <a:rPr lang="en-US" dirty="0" smtClean="0"/>
              <a:t>48 </a:t>
            </a:r>
            <a:r>
              <a:rPr lang="en-US" dirty="0"/>
              <a:t>patients with hypercholesterolemia (33 men and 15 women) were randomly assigned to receive 80 mg/d of simvastatin (n  16), 40 mg/d of atorvastatin (n  16), or placebo (n  16) for 8 weeks. Plasma samples and muscle biopsy specimens were obtained at baseline and at the end of the follow-up. </a:t>
            </a:r>
            <a:endParaRPr lang="en-US" dirty="0" smtClean="0"/>
          </a:p>
          <a:p>
            <a:endParaRPr lang="en-US" dirty="0"/>
          </a:p>
          <a:p>
            <a:r>
              <a:rPr lang="en-US" b="1" dirty="0" smtClean="0">
                <a:solidFill>
                  <a:srgbClr val="FFFF00"/>
                </a:solidFill>
              </a:rPr>
              <a:t>Results</a:t>
            </a:r>
            <a:r>
              <a:rPr lang="en-US" dirty="0"/>
              <a:t>: The ratio of plasma </a:t>
            </a:r>
            <a:r>
              <a:rPr lang="en-US" dirty="0" err="1"/>
              <a:t>lathosterol</a:t>
            </a:r>
            <a:r>
              <a:rPr lang="en-US" dirty="0"/>
              <a:t> to cholesterol, a marker of endogenous cholesterol synthesis, decreased significantly by 66% in both statin groups. Muscle </a:t>
            </a:r>
            <a:r>
              <a:rPr lang="en-US" dirty="0" err="1"/>
              <a:t>campesterol</a:t>
            </a:r>
            <a:r>
              <a:rPr lang="en-US" dirty="0"/>
              <a:t> concentrations increased from 21.1  7.1 </a:t>
            </a:r>
            <a:r>
              <a:rPr lang="en-US" dirty="0" err="1"/>
              <a:t>nmol</a:t>
            </a:r>
            <a:r>
              <a:rPr lang="en-US" dirty="0"/>
              <a:t>/g to 41.2  27.0 </a:t>
            </a:r>
            <a:r>
              <a:rPr lang="en-US" dirty="0" err="1"/>
              <a:t>nmol</a:t>
            </a:r>
            <a:r>
              <a:rPr lang="en-US" dirty="0"/>
              <a:t>/g in the simvastatin group and from 22.6  8.6 </a:t>
            </a:r>
            <a:r>
              <a:rPr lang="en-US" dirty="0" err="1"/>
              <a:t>nmol</a:t>
            </a:r>
            <a:r>
              <a:rPr lang="en-US" dirty="0"/>
              <a:t>/g to 40.0  18.7 </a:t>
            </a:r>
            <a:r>
              <a:rPr lang="en-US" dirty="0" err="1"/>
              <a:t>nmol</a:t>
            </a:r>
            <a:r>
              <a:rPr lang="en-US" dirty="0"/>
              <a:t>/g in the atorvastatin group (P    .005, repeated-measurements ANOVA). The muscle ubiquinone concentration was reduced significantly from 39.7    13.6 </a:t>
            </a:r>
            <a:r>
              <a:rPr lang="en-US" dirty="0" err="1"/>
              <a:t>nmol</a:t>
            </a:r>
            <a:r>
              <a:rPr lang="en-US" dirty="0"/>
              <a:t>/g to 26.4    7.9 </a:t>
            </a:r>
            <a:r>
              <a:rPr lang="en-US" dirty="0" err="1"/>
              <a:t>nmol</a:t>
            </a:r>
            <a:r>
              <a:rPr lang="en-US" dirty="0"/>
              <a:t>/g (P    .031, repeated-measurements ANOVA) in the simvastatin group, but no reduction was observed in the atorvastatin or placebo group. </a:t>
            </a:r>
            <a:r>
              <a:rPr lang="en-US" dirty="0" err="1"/>
              <a:t>Respi</a:t>
            </a:r>
            <a:r>
              <a:rPr lang="en-US" dirty="0"/>
              <a:t>- </a:t>
            </a:r>
            <a:r>
              <a:rPr lang="en-US" dirty="0" err="1"/>
              <a:t>ratory</a:t>
            </a:r>
            <a:r>
              <a:rPr lang="en-US" dirty="0"/>
              <a:t> chain enzyme activities were assessed in 6 patients taking simvastatin with markedly reduced muscle ubiquinone and in matched subjects selected from the atorvastatin (n  6) and placebo (n  6) groups. </a:t>
            </a:r>
            <a:r>
              <a:rPr lang="en-US" dirty="0" err="1"/>
              <a:t>Respira</a:t>
            </a:r>
            <a:r>
              <a:rPr lang="en-US" dirty="0"/>
              <a:t>- tory chain enzyme and citrate synthase activities were reduced in the patients taking simvastatin. </a:t>
            </a:r>
            <a:r>
              <a:rPr lang="en-US" b="1" dirty="0">
                <a:solidFill>
                  <a:srgbClr val="FFFF00"/>
                </a:solidFill>
              </a:rPr>
              <a:t>Conclusions</a:t>
            </a:r>
            <a:r>
              <a:rPr lang="en-US" dirty="0"/>
              <a:t>: High-dose statin treatment </a:t>
            </a:r>
            <a:r>
              <a:rPr lang="en-US" u="sng" dirty="0"/>
              <a:t>leads to changes in the skeletal muscle sterol metabolism</a:t>
            </a:r>
            <a:r>
              <a:rPr lang="en-US" dirty="0"/>
              <a:t>. Furthermore, aggressive statin treatment may affect mitochondrial volume. (</a:t>
            </a:r>
            <a:r>
              <a:rPr lang="en-US" dirty="0" err="1"/>
              <a:t>Clin</a:t>
            </a:r>
            <a:r>
              <a:rPr lang="en-US" dirty="0"/>
              <a:t> </a:t>
            </a:r>
            <a:r>
              <a:rPr lang="en-US" dirty="0" err="1"/>
              <a:t>Pharmacol</a:t>
            </a:r>
            <a:r>
              <a:rPr lang="en-US" dirty="0"/>
              <a:t> </a:t>
            </a:r>
            <a:r>
              <a:rPr lang="en-US" dirty="0" err="1"/>
              <a:t>Ther</a:t>
            </a:r>
            <a:r>
              <a:rPr lang="en-US" dirty="0"/>
              <a:t> 2005;78:60-8.)</a:t>
            </a:r>
          </a:p>
        </p:txBody>
      </p:sp>
    </p:spTree>
    <p:extLst>
      <p:ext uri="{BB962C8B-B14F-4D97-AF65-F5344CB8AC3E}">
        <p14:creationId xmlns:p14="http://schemas.microsoft.com/office/powerpoint/2010/main" val="1697236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969499"/>
            <a:ext cx="9144000" cy="5262979"/>
          </a:xfrm>
          <a:prstGeom prst="rect">
            <a:avLst/>
          </a:prstGeom>
          <a:noFill/>
        </p:spPr>
        <p:txBody>
          <a:bodyPr wrap="square" rtlCol="0">
            <a:spAutoFit/>
          </a:bodyPr>
          <a:lstStyle/>
          <a:p>
            <a:r>
              <a:rPr lang="en-US" sz="2400" dirty="0"/>
              <a:t>The mechanisms mediating statin myopathy are unclear, but possibilities </a:t>
            </a:r>
            <a:r>
              <a:rPr lang="en-US" sz="2400" dirty="0" smtClean="0"/>
              <a:t>include:</a:t>
            </a:r>
          </a:p>
          <a:p>
            <a:pPr marL="342900" indent="-342900">
              <a:buFont typeface="Arial" pitchFamily="34" charset="0"/>
              <a:buChar char="•"/>
            </a:pPr>
            <a:r>
              <a:rPr lang="en-US" sz="2400" dirty="0" smtClean="0"/>
              <a:t>decreased </a:t>
            </a:r>
            <a:r>
              <a:rPr lang="en-US" sz="2400" dirty="0" err="1"/>
              <a:t>sarcolemmal</a:t>
            </a:r>
            <a:r>
              <a:rPr lang="en-US" sz="2400" dirty="0"/>
              <a:t> or endoplasmic reticulum cholesterol, </a:t>
            </a:r>
            <a:endParaRPr lang="en-US" sz="2400" dirty="0" smtClean="0"/>
          </a:p>
          <a:p>
            <a:pPr marL="342900" indent="-342900">
              <a:buFont typeface="Arial" pitchFamily="34" charset="0"/>
              <a:buChar char="•"/>
            </a:pPr>
            <a:r>
              <a:rPr lang="en-US" sz="2400" dirty="0" smtClean="0"/>
              <a:t>reduced </a:t>
            </a:r>
            <a:r>
              <a:rPr lang="en-US" sz="2400" dirty="0"/>
              <a:t>production </a:t>
            </a:r>
            <a:r>
              <a:rPr lang="en-US" sz="2400" dirty="0" smtClean="0"/>
              <a:t>of </a:t>
            </a:r>
            <a:r>
              <a:rPr lang="en-US" sz="2400" dirty="0" err="1" smtClean="0"/>
              <a:t>prenylated</a:t>
            </a:r>
            <a:r>
              <a:rPr lang="en-US" sz="2400" dirty="0" smtClean="0"/>
              <a:t> </a:t>
            </a:r>
            <a:r>
              <a:rPr lang="en-US" sz="2400" dirty="0"/>
              <a:t>proteins including the mitochondrial electron transport protein coenzyme Q10,</a:t>
            </a:r>
          </a:p>
          <a:p>
            <a:pPr marL="342900" indent="-342900">
              <a:buFont typeface="Arial" pitchFamily="34" charset="0"/>
              <a:buChar char="•"/>
            </a:pPr>
            <a:r>
              <a:rPr lang="en-US" sz="2400" dirty="0"/>
              <a:t>reduced fat catabolism, </a:t>
            </a:r>
            <a:endParaRPr lang="en-US" sz="2400" dirty="0" smtClean="0"/>
          </a:p>
          <a:p>
            <a:pPr marL="342900" indent="-342900">
              <a:buFont typeface="Arial" pitchFamily="34" charset="0"/>
              <a:buChar char="•"/>
            </a:pPr>
            <a:r>
              <a:rPr lang="en-US" sz="2400" dirty="0" smtClean="0"/>
              <a:t>increased </a:t>
            </a:r>
            <a:r>
              <a:rPr lang="en-US" sz="2400" dirty="0" err="1"/>
              <a:t>myocellular</a:t>
            </a:r>
            <a:r>
              <a:rPr lang="en-US" sz="2400" dirty="0"/>
              <a:t> concentrations of cholesterol and </a:t>
            </a:r>
            <a:r>
              <a:rPr lang="en-US" sz="2400" dirty="0" smtClean="0"/>
              <a:t>plant sterols</a:t>
            </a:r>
            <a:r>
              <a:rPr lang="en-US" sz="2400" dirty="0"/>
              <a:t>, </a:t>
            </a:r>
            <a:endParaRPr lang="en-US" sz="2400" dirty="0" smtClean="0"/>
          </a:p>
          <a:p>
            <a:pPr marL="342900" indent="-342900">
              <a:buFont typeface="Arial" pitchFamily="34" charset="0"/>
              <a:buChar char="•"/>
            </a:pPr>
            <a:r>
              <a:rPr lang="en-US" sz="2400" dirty="0" smtClean="0"/>
              <a:t>failure </a:t>
            </a:r>
            <a:r>
              <a:rPr lang="en-US" sz="2400" dirty="0"/>
              <a:t>to repair damaged skeletal muscle, </a:t>
            </a:r>
            <a:endParaRPr lang="en-US" sz="2400" dirty="0" smtClean="0"/>
          </a:p>
          <a:p>
            <a:pPr marL="342900" indent="-342900">
              <a:buFont typeface="Arial" pitchFamily="34" charset="0"/>
              <a:buChar char="•"/>
            </a:pPr>
            <a:r>
              <a:rPr lang="en-US" sz="2400" dirty="0" smtClean="0"/>
              <a:t>vitamin </a:t>
            </a:r>
            <a:r>
              <a:rPr lang="en-US" sz="2400" dirty="0"/>
              <a:t>D deficiency</a:t>
            </a:r>
            <a:r>
              <a:rPr lang="en-US" sz="2400" dirty="0" smtClean="0"/>
              <a:t>,</a:t>
            </a:r>
          </a:p>
          <a:p>
            <a:pPr marL="342900" indent="-342900">
              <a:buFont typeface="Arial" pitchFamily="34" charset="0"/>
              <a:buChar char="•"/>
            </a:pPr>
            <a:r>
              <a:rPr lang="en-US" sz="2400" dirty="0" smtClean="0"/>
              <a:t> inflammation.</a:t>
            </a:r>
          </a:p>
          <a:p>
            <a:endParaRPr lang="en-US" sz="2400" dirty="0"/>
          </a:p>
          <a:p>
            <a:r>
              <a:rPr lang="en-US" sz="2400" dirty="0" smtClean="0"/>
              <a:t> </a:t>
            </a:r>
            <a:r>
              <a:rPr lang="en-US" sz="2400" dirty="0"/>
              <a:t>Increasingly, interest has focused on altered cellular energy utilization</a:t>
            </a:r>
          </a:p>
          <a:p>
            <a:r>
              <a:rPr lang="en-US" sz="2400" dirty="0"/>
              <a:t>and mitochondrial dysfunction, with the dysfunction activating pathways leading </a:t>
            </a:r>
            <a:r>
              <a:rPr lang="en-US" sz="2400" dirty="0" smtClean="0"/>
              <a:t>to muscle </a:t>
            </a:r>
            <a:r>
              <a:rPr lang="en-US" sz="2400" dirty="0"/>
              <a:t>atrophy</a:t>
            </a:r>
          </a:p>
        </p:txBody>
      </p:sp>
      <p:sp>
        <p:nvSpPr>
          <p:cNvPr id="3" name="TextBox 2"/>
          <p:cNvSpPr txBox="1"/>
          <p:nvPr/>
        </p:nvSpPr>
        <p:spPr>
          <a:xfrm>
            <a:off x="6096000" y="6248400"/>
            <a:ext cx="3733800" cy="369332"/>
          </a:xfrm>
          <a:prstGeom prst="rect">
            <a:avLst/>
          </a:prstGeom>
          <a:noFill/>
        </p:spPr>
        <p:txBody>
          <a:bodyPr wrap="square" rtlCol="0">
            <a:spAutoFit/>
          </a:bodyPr>
          <a:lstStyle/>
          <a:p>
            <a:r>
              <a:rPr lang="en-US" dirty="0" smtClean="0"/>
              <a:t>Thompson 2013</a:t>
            </a:r>
            <a:endParaRPr lang="en-US" dirty="0"/>
          </a:p>
        </p:txBody>
      </p:sp>
      <p:sp>
        <p:nvSpPr>
          <p:cNvPr id="4" name="TextBox 3"/>
          <p:cNvSpPr txBox="1"/>
          <p:nvPr/>
        </p:nvSpPr>
        <p:spPr>
          <a:xfrm>
            <a:off x="914969" y="152400"/>
            <a:ext cx="7696200" cy="707886"/>
          </a:xfrm>
          <a:prstGeom prst="rect">
            <a:avLst/>
          </a:prstGeom>
          <a:noFill/>
        </p:spPr>
        <p:txBody>
          <a:bodyPr wrap="square" rtlCol="0">
            <a:spAutoFit/>
          </a:bodyPr>
          <a:lstStyle/>
          <a:p>
            <a:pPr algn="ctr"/>
            <a:r>
              <a:rPr lang="en-US" sz="2400" b="1" dirty="0">
                <a:solidFill>
                  <a:srgbClr val="FFFF00"/>
                </a:solidFill>
              </a:rPr>
              <a:t>Statins, Exercise, and Exercise Training</a:t>
            </a:r>
          </a:p>
          <a:p>
            <a:pPr algn="ctr"/>
            <a:r>
              <a:rPr lang="en-US" sz="1600" b="1" dirty="0"/>
              <a:t>Paul D. Thompson, MD, FACC Beth Parker, PhD</a:t>
            </a:r>
          </a:p>
        </p:txBody>
      </p:sp>
    </p:spTree>
    <p:extLst>
      <p:ext uri="{BB962C8B-B14F-4D97-AF65-F5344CB8AC3E}">
        <p14:creationId xmlns:p14="http://schemas.microsoft.com/office/powerpoint/2010/main" val="4010877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671513"/>
            <a:ext cx="61817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320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395288"/>
            <a:ext cx="63722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94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0558"/>
            <a:ext cx="5191348" cy="625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0361" y="5181600"/>
            <a:ext cx="2057400" cy="646331"/>
          </a:xfrm>
          <a:prstGeom prst="rect">
            <a:avLst/>
          </a:prstGeom>
        </p:spPr>
        <p:txBody>
          <a:bodyPr wrap="square">
            <a:spAutoFit/>
          </a:bodyPr>
          <a:lstStyle/>
          <a:p>
            <a:r>
              <a:rPr lang="en-US" b="1" dirty="0"/>
              <a:t>Pharmacotherapy 2010;30(6):541–553</a:t>
            </a:r>
            <a:endParaRPr lang="en-US" dirty="0"/>
          </a:p>
        </p:txBody>
      </p:sp>
    </p:spTree>
    <p:extLst>
      <p:ext uri="{BB962C8B-B14F-4D97-AF65-F5344CB8AC3E}">
        <p14:creationId xmlns:p14="http://schemas.microsoft.com/office/powerpoint/2010/main" val="778940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4174"/>
            <a:ext cx="7910512" cy="574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6235595"/>
            <a:ext cx="3886200" cy="369332"/>
          </a:xfrm>
          <a:prstGeom prst="rect">
            <a:avLst/>
          </a:prstGeom>
          <a:noFill/>
        </p:spPr>
        <p:txBody>
          <a:bodyPr wrap="square" rtlCol="0">
            <a:spAutoFit/>
          </a:bodyPr>
          <a:lstStyle/>
          <a:p>
            <a:r>
              <a:rPr lang="en-US" dirty="0" smtClean="0"/>
              <a:t>Cham/</a:t>
            </a:r>
            <a:r>
              <a:rPr lang="en-US" dirty="0" err="1" smtClean="0"/>
              <a:t>Golomb</a:t>
            </a:r>
            <a:r>
              <a:rPr lang="en-US" dirty="0" smtClean="0"/>
              <a:t> 2010</a:t>
            </a:r>
            <a:endParaRPr lang="en-US" dirty="0"/>
          </a:p>
        </p:txBody>
      </p:sp>
    </p:spTree>
    <p:extLst>
      <p:ext uri="{BB962C8B-B14F-4D97-AF65-F5344CB8AC3E}">
        <p14:creationId xmlns:p14="http://schemas.microsoft.com/office/powerpoint/2010/main" val="2434292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77250" cy="391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6235595"/>
            <a:ext cx="3886200" cy="369332"/>
          </a:xfrm>
          <a:prstGeom prst="rect">
            <a:avLst/>
          </a:prstGeom>
          <a:noFill/>
        </p:spPr>
        <p:txBody>
          <a:bodyPr wrap="square" rtlCol="0">
            <a:spAutoFit/>
          </a:bodyPr>
          <a:lstStyle/>
          <a:p>
            <a:r>
              <a:rPr lang="en-US" dirty="0" smtClean="0"/>
              <a:t>Cham/</a:t>
            </a:r>
            <a:r>
              <a:rPr lang="en-US" dirty="0" err="1" smtClean="0"/>
              <a:t>Golomb</a:t>
            </a:r>
            <a:r>
              <a:rPr lang="en-US" dirty="0" smtClean="0"/>
              <a:t> 2010</a:t>
            </a:r>
            <a:endParaRPr lang="en-US" dirty="0"/>
          </a:p>
        </p:txBody>
      </p:sp>
    </p:spTree>
    <p:extLst>
      <p:ext uri="{BB962C8B-B14F-4D97-AF65-F5344CB8AC3E}">
        <p14:creationId xmlns:p14="http://schemas.microsoft.com/office/powerpoint/2010/main" val="3355389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99" y="609600"/>
            <a:ext cx="8473314" cy="424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892127"/>
            <a:ext cx="3886200" cy="369332"/>
          </a:xfrm>
          <a:prstGeom prst="rect">
            <a:avLst/>
          </a:prstGeom>
          <a:noFill/>
        </p:spPr>
        <p:txBody>
          <a:bodyPr wrap="square" rtlCol="0">
            <a:spAutoFit/>
          </a:bodyPr>
          <a:lstStyle/>
          <a:p>
            <a:r>
              <a:rPr lang="en-US" dirty="0" smtClean="0"/>
              <a:t>Cham/</a:t>
            </a:r>
            <a:r>
              <a:rPr lang="en-US" dirty="0" err="1" smtClean="0"/>
              <a:t>Golomb</a:t>
            </a:r>
            <a:r>
              <a:rPr lang="en-US" dirty="0" smtClean="0"/>
              <a:t> 2010</a:t>
            </a:r>
            <a:endParaRPr lang="en-US" dirty="0"/>
          </a:p>
        </p:txBody>
      </p:sp>
    </p:spTree>
    <p:extLst>
      <p:ext uri="{BB962C8B-B14F-4D97-AF65-F5344CB8AC3E}">
        <p14:creationId xmlns:p14="http://schemas.microsoft.com/office/powerpoint/2010/main" val="3188298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707" y="1066800"/>
            <a:ext cx="8458200" cy="4893647"/>
          </a:xfrm>
          <a:prstGeom prst="rect">
            <a:avLst/>
          </a:prstGeom>
          <a:noFill/>
        </p:spPr>
        <p:txBody>
          <a:bodyPr wrap="square" rtlCol="0">
            <a:spAutoFit/>
          </a:bodyPr>
          <a:lstStyle/>
          <a:p>
            <a:r>
              <a:rPr lang="en-US" sz="2400" dirty="0"/>
              <a:t>Functional and Quality-of-Life </a:t>
            </a:r>
            <a:r>
              <a:rPr lang="en-US" sz="2400" dirty="0" smtClean="0"/>
              <a:t>Impact The </a:t>
            </a:r>
            <a:r>
              <a:rPr lang="en-US" sz="2400" dirty="0"/>
              <a:t>subjective impact of MAEs on six areas </a:t>
            </a:r>
            <a:r>
              <a:rPr lang="en-US" sz="2400" dirty="0" smtClean="0"/>
              <a:t>of everyday </a:t>
            </a:r>
            <a:r>
              <a:rPr lang="en-US" sz="2400" dirty="0"/>
              <a:t>muscle-related activity and eight </a:t>
            </a:r>
            <a:r>
              <a:rPr lang="en-US" sz="2400" dirty="0" smtClean="0"/>
              <a:t>domains relevant </a:t>
            </a:r>
            <a:r>
              <a:rPr lang="en-US" sz="2400" dirty="0"/>
              <a:t>to QOL was appraised on a visual </a:t>
            </a:r>
            <a:r>
              <a:rPr lang="en-US" sz="2400" dirty="0" smtClean="0"/>
              <a:t>analog scale </a:t>
            </a:r>
            <a:r>
              <a:rPr lang="en-US" sz="2400" dirty="0"/>
              <a:t>ranging from −10 (“maximally worse”) </a:t>
            </a:r>
            <a:r>
              <a:rPr lang="en-US" sz="2400" dirty="0" smtClean="0"/>
              <a:t>to +10 </a:t>
            </a:r>
            <a:r>
              <a:rPr lang="en-US" sz="2400" dirty="0"/>
              <a:t>(“maximally better”) and was analyzed </a:t>
            </a:r>
            <a:r>
              <a:rPr lang="en-US" sz="2400" dirty="0" smtClean="0"/>
              <a:t>with nonparametric </a:t>
            </a:r>
            <a:r>
              <a:rPr lang="en-US" sz="2400" dirty="0"/>
              <a:t>sign tests. </a:t>
            </a:r>
            <a:endParaRPr lang="en-US" sz="2400" dirty="0" smtClean="0"/>
          </a:p>
          <a:p>
            <a:endParaRPr lang="en-US" sz="2400" dirty="0"/>
          </a:p>
          <a:p>
            <a:r>
              <a:rPr lang="en-US" sz="2400" dirty="0" smtClean="0"/>
              <a:t>Visual </a:t>
            </a:r>
            <a:r>
              <a:rPr lang="en-US" sz="2400" dirty="0"/>
              <a:t>analog scales </a:t>
            </a:r>
            <a:r>
              <a:rPr lang="en-US" sz="2400" dirty="0" smtClean="0"/>
              <a:t>were selected </a:t>
            </a:r>
            <a:r>
              <a:rPr lang="en-US" sz="2400" dirty="0"/>
              <a:t>because of their favorable </a:t>
            </a:r>
            <a:r>
              <a:rPr lang="en-US" sz="2400" dirty="0" smtClean="0"/>
              <a:t>psychometric properties </a:t>
            </a:r>
            <a:r>
              <a:rPr lang="en-US" sz="2400" dirty="0"/>
              <a:t>for subjective </a:t>
            </a:r>
            <a:r>
              <a:rPr lang="en-US" sz="2400" dirty="0" smtClean="0"/>
              <a:t>outcomes (Clark 2003; Rosier 2002).   They circumvent </a:t>
            </a:r>
            <a:r>
              <a:rPr lang="en-US" sz="2400" dirty="0"/>
              <a:t>concerns regarding QOL </a:t>
            </a:r>
            <a:r>
              <a:rPr lang="en-US" sz="2400" dirty="0" smtClean="0"/>
              <a:t>instruments, which </a:t>
            </a:r>
            <a:r>
              <a:rPr lang="en-US" sz="2400" dirty="0"/>
              <a:t>sum scores on specific questions and </a:t>
            </a:r>
            <a:r>
              <a:rPr lang="en-US" sz="2400" dirty="0" smtClean="0"/>
              <a:t>thereby may </a:t>
            </a:r>
            <a:r>
              <a:rPr lang="en-US" sz="2400" dirty="0"/>
              <a:t>weight QOL considerations differently </a:t>
            </a:r>
            <a:r>
              <a:rPr lang="en-US" sz="2400" dirty="0" smtClean="0"/>
              <a:t>from patients</a:t>
            </a:r>
            <a:r>
              <a:rPr lang="en-US" sz="2400" dirty="0"/>
              <a:t>’ </a:t>
            </a:r>
            <a:r>
              <a:rPr lang="en-US" sz="2400" dirty="0" smtClean="0"/>
              <a:t>weightings (Gill 1994).  </a:t>
            </a:r>
            <a:r>
              <a:rPr lang="en-US" sz="2400" dirty="0"/>
              <a:t>Although patients </a:t>
            </a:r>
            <a:r>
              <a:rPr lang="en-US" sz="2400" dirty="0" smtClean="0"/>
              <a:t>were selected </a:t>
            </a:r>
            <a:r>
              <a:rPr lang="en-US" sz="2400" dirty="0"/>
              <a:t>for reporting MAEs, benefits as well </a:t>
            </a:r>
            <a:r>
              <a:rPr lang="en-US" sz="2400" dirty="0" smtClean="0"/>
              <a:t>as harm </a:t>
            </a:r>
            <a:r>
              <a:rPr lang="en-US" sz="2400" dirty="0"/>
              <a:t>to QOL domains were elicited.</a:t>
            </a:r>
          </a:p>
        </p:txBody>
      </p:sp>
      <p:sp>
        <p:nvSpPr>
          <p:cNvPr id="3" name="TextBox 2"/>
          <p:cNvSpPr txBox="1"/>
          <p:nvPr/>
        </p:nvSpPr>
        <p:spPr>
          <a:xfrm>
            <a:off x="4139821" y="304799"/>
            <a:ext cx="1981200" cy="584775"/>
          </a:xfrm>
          <a:prstGeom prst="rect">
            <a:avLst/>
          </a:prstGeom>
          <a:noFill/>
        </p:spPr>
        <p:txBody>
          <a:bodyPr wrap="square" rtlCol="0">
            <a:spAutoFit/>
          </a:bodyPr>
          <a:lstStyle/>
          <a:p>
            <a:r>
              <a:rPr lang="en-US" sz="3200" b="1" dirty="0" smtClean="0">
                <a:solidFill>
                  <a:srgbClr val="FFFF00"/>
                </a:solidFill>
              </a:rPr>
              <a:t>VAS</a:t>
            </a:r>
            <a:endParaRPr lang="en-US" sz="3200" b="1" dirty="0">
              <a:solidFill>
                <a:srgbClr val="FFFF00"/>
              </a:solidFill>
            </a:endParaRPr>
          </a:p>
        </p:txBody>
      </p:sp>
      <p:sp>
        <p:nvSpPr>
          <p:cNvPr id="4" name="TextBox 3"/>
          <p:cNvSpPr txBox="1"/>
          <p:nvPr/>
        </p:nvSpPr>
        <p:spPr>
          <a:xfrm>
            <a:off x="228600" y="6400800"/>
            <a:ext cx="3886200" cy="369332"/>
          </a:xfrm>
          <a:prstGeom prst="rect">
            <a:avLst/>
          </a:prstGeom>
          <a:noFill/>
        </p:spPr>
        <p:txBody>
          <a:bodyPr wrap="square" rtlCol="0">
            <a:spAutoFit/>
          </a:bodyPr>
          <a:lstStyle/>
          <a:p>
            <a:r>
              <a:rPr lang="en-US" dirty="0" smtClean="0"/>
              <a:t>Cham/</a:t>
            </a:r>
            <a:r>
              <a:rPr lang="en-US" dirty="0" err="1" smtClean="0"/>
              <a:t>Golomb</a:t>
            </a:r>
            <a:r>
              <a:rPr lang="en-US" dirty="0" smtClean="0"/>
              <a:t> 2010</a:t>
            </a:r>
            <a:endParaRPr lang="en-US" dirty="0"/>
          </a:p>
        </p:txBody>
      </p:sp>
    </p:spTree>
    <p:extLst>
      <p:ext uri="{BB962C8B-B14F-4D97-AF65-F5344CB8AC3E}">
        <p14:creationId xmlns:p14="http://schemas.microsoft.com/office/powerpoint/2010/main" val="1834525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
            <a:ext cx="4732417" cy="558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7744" y="6362962"/>
            <a:ext cx="2703304" cy="369332"/>
          </a:xfrm>
          <a:prstGeom prst="rect">
            <a:avLst/>
          </a:prstGeom>
        </p:spPr>
        <p:txBody>
          <a:bodyPr wrap="none">
            <a:spAutoFit/>
          </a:bodyPr>
          <a:lstStyle/>
          <a:p>
            <a:r>
              <a:rPr lang="en-US" dirty="0" err="1" smtClean="0"/>
              <a:t>Meeusen</a:t>
            </a:r>
            <a:r>
              <a:rPr lang="en-US" dirty="0" smtClean="0"/>
              <a:t> et.al, MSSE 2012</a:t>
            </a:r>
            <a:endParaRPr lang="en-US" dirty="0"/>
          </a:p>
        </p:txBody>
      </p:sp>
      <p:sp>
        <p:nvSpPr>
          <p:cNvPr id="4" name="Rectangle 3"/>
          <p:cNvSpPr/>
          <p:nvPr/>
        </p:nvSpPr>
        <p:spPr>
          <a:xfrm>
            <a:off x="2941048" y="62222"/>
            <a:ext cx="3541354" cy="400110"/>
          </a:xfrm>
          <a:prstGeom prst="rect">
            <a:avLst/>
          </a:prstGeom>
        </p:spPr>
        <p:txBody>
          <a:bodyPr wrap="none">
            <a:spAutoFit/>
          </a:bodyPr>
          <a:lstStyle/>
          <a:p>
            <a:r>
              <a:rPr lang="en-US" sz="2000" b="1" dirty="0">
                <a:latin typeface="Aharoni" pitchFamily="2" charset="-79"/>
                <a:cs typeface="Aharoni" pitchFamily="2" charset="-79"/>
              </a:rPr>
              <a:t>Diagnosis of OTS in athletes</a:t>
            </a:r>
          </a:p>
        </p:txBody>
      </p:sp>
    </p:spTree>
    <p:extLst>
      <p:ext uri="{BB962C8B-B14F-4D97-AF65-F5344CB8AC3E}">
        <p14:creationId xmlns:p14="http://schemas.microsoft.com/office/powerpoint/2010/main" val="2895626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463" y="152400"/>
            <a:ext cx="8382000" cy="6247864"/>
          </a:xfrm>
          <a:prstGeom prst="rect">
            <a:avLst/>
          </a:prstGeom>
          <a:noFill/>
        </p:spPr>
        <p:txBody>
          <a:bodyPr wrap="square" rtlCol="0">
            <a:spAutoFit/>
          </a:bodyPr>
          <a:lstStyle/>
          <a:p>
            <a:pPr algn="ctr"/>
            <a:r>
              <a:rPr lang="en-US" sz="2400" b="1" dirty="0" err="1"/>
              <a:t>Naranjo</a:t>
            </a:r>
            <a:r>
              <a:rPr lang="en-US" sz="2400" b="1" dirty="0"/>
              <a:t> </a:t>
            </a:r>
            <a:r>
              <a:rPr lang="en-US" sz="2400" b="1" dirty="0" smtClean="0"/>
              <a:t>algorithm</a:t>
            </a:r>
          </a:p>
          <a:p>
            <a:pPr algn="ctr"/>
            <a:r>
              <a:rPr lang="en-US" sz="1600" b="1" dirty="0" smtClean="0">
                <a:solidFill>
                  <a:srgbClr val="FFFF00"/>
                </a:solidFill>
              </a:rPr>
              <a:t>Adverse Drug Reactions</a:t>
            </a:r>
            <a:endParaRPr lang="en-US" sz="1600" b="1" dirty="0">
              <a:solidFill>
                <a:srgbClr val="FFFF00"/>
              </a:solidFill>
            </a:endParaRPr>
          </a:p>
          <a:p>
            <a:endParaRPr lang="en-US" sz="1600" dirty="0" smtClean="0"/>
          </a:p>
          <a:p>
            <a:r>
              <a:rPr lang="en-US" sz="1600" dirty="0" smtClean="0"/>
              <a:t>1</a:t>
            </a:r>
            <a:r>
              <a:rPr lang="en-US" sz="1600" dirty="0"/>
              <a:t>. Are there previous conclusive reports on this reaction?</a:t>
            </a:r>
          </a:p>
          <a:p>
            <a:r>
              <a:rPr lang="en-US" sz="1600" i="1" dirty="0"/>
              <a:t>Yes (+1) No (0) Do not know or not done (0)</a:t>
            </a:r>
            <a:endParaRPr lang="en-US" sz="1600" dirty="0"/>
          </a:p>
          <a:p>
            <a:r>
              <a:rPr lang="en-US" sz="1600" dirty="0"/>
              <a:t>2. Did the adverse events appear after the suspected drug was given?</a:t>
            </a:r>
          </a:p>
          <a:p>
            <a:r>
              <a:rPr lang="en-US" sz="1600" i="1" dirty="0"/>
              <a:t>Yes (+2) No (-1) Do not know or not done (0)</a:t>
            </a:r>
            <a:endParaRPr lang="en-US" sz="1600" dirty="0"/>
          </a:p>
          <a:p>
            <a:r>
              <a:rPr lang="en-US" sz="1600" dirty="0"/>
              <a:t>3. Did the adverse reaction improve when the drug was discontinued or a specific antagonist was given?</a:t>
            </a:r>
          </a:p>
          <a:p>
            <a:r>
              <a:rPr lang="en-US" sz="1600" i="1" dirty="0"/>
              <a:t>Yes (+1) No (0) Do not know or not done (0)</a:t>
            </a:r>
            <a:endParaRPr lang="en-US" sz="1600" dirty="0"/>
          </a:p>
          <a:p>
            <a:r>
              <a:rPr lang="en-US" sz="1600" dirty="0"/>
              <a:t>4. Did the adverse reaction appear when the drug was </a:t>
            </a:r>
            <a:r>
              <a:rPr lang="en-US" sz="1600" dirty="0" err="1"/>
              <a:t>readministered</a:t>
            </a:r>
            <a:r>
              <a:rPr lang="en-US" sz="1600" dirty="0"/>
              <a:t>?</a:t>
            </a:r>
          </a:p>
          <a:p>
            <a:r>
              <a:rPr lang="en-US" sz="1600" i="1" dirty="0"/>
              <a:t>Yes (+2) No (-1) Do not know or not done (0)</a:t>
            </a:r>
            <a:endParaRPr lang="en-US" sz="1600" dirty="0"/>
          </a:p>
          <a:p>
            <a:r>
              <a:rPr lang="en-US" sz="1600" dirty="0"/>
              <a:t>5. Are there alternative causes that could have caused the reaction?</a:t>
            </a:r>
          </a:p>
          <a:p>
            <a:r>
              <a:rPr lang="en-US" sz="1600" i="1" dirty="0"/>
              <a:t>Yes (-1) No (+2) Do not know or not done (0)</a:t>
            </a:r>
            <a:endParaRPr lang="en-US" sz="1600" dirty="0"/>
          </a:p>
          <a:p>
            <a:r>
              <a:rPr lang="en-US" sz="1600" dirty="0"/>
              <a:t>6. Did the reaction reappear when a placebo was given?</a:t>
            </a:r>
          </a:p>
          <a:p>
            <a:r>
              <a:rPr lang="en-US" sz="1600" i="1" dirty="0"/>
              <a:t>Yes (-1) No (+1) Do not know or not done (0)</a:t>
            </a:r>
            <a:endParaRPr lang="en-US" sz="1600" dirty="0"/>
          </a:p>
          <a:p>
            <a:r>
              <a:rPr lang="en-US" sz="1600" dirty="0"/>
              <a:t>7. Was the drug detected in any body fluid in toxic concentrations?</a:t>
            </a:r>
          </a:p>
          <a:p>
            <a:r>
              <a:rPr lang="en-US" sz="1600" i="1" dirty="0"/>
              <a:t>Yes (+1) No (0) Do not know or not done (0)</a:t>
            </a:r>
            <a:endParaRPr lang="en-US" sz="1600" dirty="0"/>
          </a:p>
          <a:p>
            <a:r>
              <a:rPr lang="en-US" sz="1600" dirty="0"/>
              <a:t>8. Was the reaction more severe when the dose was increased, or less severe when the dose was decreased?</a:t>
            </a:r>
          </a:p>
          <a:p>
            <a:r>
              <a:rPr lang="en-US" sz="1600" i="1" dirty="0"/>
              <a:t>Yes (+1) No (0) Do not know or not done (0)</a:t>
            </a:r>
            <a:endParaRPr lang="en-US" sz="1600" dirty="0"/>
          </a:p>
          <a:p>
            <a:r>
              <a:rPr lang="en-US" sz="1600" dirty="0"/>
              <a:t>9. Did the patient have a similar reaction to the same or similar drugs in any previous exposure?</a:t>
            </a:r>
          </a:p>
          <a:p>
            <a:r>
              <a:rPr lang="en-US" sz="1600" i="1" dirty="0"/>
              <a:t>Yes (+1) No (0) Do not know or not done (0)</a:t>
            </a:r>
            <a:endParaRPr lang="en-US" sz="1600" dirty="0"/>
          </a:p>
          <a:p>
            <a:r>
              <a:rPr lang="en-US" sz="1600" dirty="0"/>
              <a:t>10. Was the adverse event confirmed by any objective evidence?</a:t>
            </a:r>
          </a:p>
          <a:p>
            <a:r>
              <a:rPr lang="en-US" sz="1600" i="1" dirty="0"/>
              <a:t>Yes (+1) No (0) Do not know or not done (0</a:t>
            </a:r>
            <a:r>
              <a:rPr lang="en-US" sz="1600" i="1" dirty="0" smtClean="0"/>
              <a:t>)</a:t>
            </a:r>
            <a:endParaRPr lang="en-US" sz="1600" dirty="0"/>
          </a:p>
        </p:txBody>
      </p:sp>
      <p:sp>
        <p:nvSpPr>
          <p:cNvPr id="3" name="TextBox 2"/>
          <p:cNvSpPr txBox="1"/>
          <p:nvPr/>
        </p:nvSpPr>
        <p:spPr>
          <a:xfrm>
            <a:off x="6629400" y="2362200"/>
            <a:ext cx="2208663" cy="1477328"/>
          </a:xfrm>
          <a:prstGeom prst="rect">
            <a:avLst/>
          </a:prstGeom>
          <a:solidFill>
            <a:schemeClr val="accent1">
              <a:lumMod val="75000"/>
            </a:schemeClr>
          </a:solidFill>
        </p:spPr>
        <p:txBody>
          <a:bodyPr wrap="square" rtlCol="0">
            <a:spAutoFit/>
          </a:bodyPr>
          <a:lstStyle/>
          <a:p>
            <a:r>
              <a:rPr lang="en-US" b="1" dirty="0"/>
              <a:t>Scoring</a:t>
            </a:r>
            <a:endParaRPr lang="en-US" dirty="0"/>
          </a:p>
          <a:p>
            <a:r>
              <a:rPr lang="en-US" dirty="0"/>
              <a:t>&gt; 9 = definite ADR</a:t>
            </a:r>
          </a:p>
          <a:p>
            <a:r>
              <a:rPr lang="en-US" dirty="0"/>
              <a:t>5-8 = probable ADR</a:t>
            </a:r>
          </a:p>
          <a:p>
            <a:r>
              <a:rPr lang="en-US" dirty="0"/>
              <a:t>1-4 = possible ADR</a:t>
            </a:r>
          </a:p>
          <a:p>
            <a:r>
              <a:rPr lang="en-US" dirty="0"/>
              <a:t>0 = doubtful </a:t>
            </a:r>
            <a:r>
              <a:rPr lang="en-US" dirty="0" smtClean="0"/>
              <a:t>ADR</a:t>
            </a:r>
            <a:endParaRPr lang="en-US" dirty="0"/>
          </a:p>
        </p:txBody>
      </p:sp>
    </p:spTree>
    <p:extLst>
      <p:ext uri="{BB962C8B-B14F-4D97-AF65-F5344CB8AC3E}">
        <p14:creationId xmlns:p14="http://schemas.microsoft.com/office/powerpoint/2010/main" val="3870722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cpm.ch/_pics/657/ScreenHunter_13_Apr_28_09_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4572000" cy="53179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69962" y="37110"/>
            <a:ext cx="2004075" cy="369332"/>
          </a:xfrm>
          <a:prstGeom prst="rect">
            <a:avLst/>
          </a:prstGeom>
        </p:spPr>
        <p:txBody>
          <a:bodyPr wrap="none">
            <a:spAutoFit/>
          </a:bodyPr>
          <a:lstStyle/>
          <a:p>
            <a:pPr algn="ctr"/>
            <a:r>
              <a:rPr lang="en-US" b="1" dirty="0" err="1"/>
              <a:t>Naranjo</a:t>
            </a:r>
            <a:r>
              <a:rPr lang="en-US" b="1" dirty="0"/>
              <a:t> algorithm</a:t>
            </a:r>
          </a:p>
        </p:txBody>
      </p:sp>
    </p:spTree>
    <p:extLst>
      <p:ext uri="{BB962C8B-B14F-4D97-AF65-F5344CB8AC3E}">
        <p14:creationId xmlns:p14="http://schemas.microsoft.com/office/powerpoint/2010/main" val="1070869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6676030" cy="588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7851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9" y="76200"/>
            <a:ext cx="8991600" cy="7201972"/>
          </a:xfrm>
          <a:prstGeom prst="rect">
            <a:avLst/>
          </a:prstGeom>
          <a:noFill/>
        </p:spPr>
        <p:txBody>
          <a:bodyPr wrap="square" rtlCol="0">
            <a:spAutoFit/>
          </a:bodyPr>
          <a:lstStyle/>
          <a:p>
            <a:pPr fontAlgn="base"/>
            <a:r>
              <a:rPr lang="en-US" sz="2400" b="1" dirty="0"/>
              <a:t>Simvastatin Effects on Skeletal </a:t>
            </a:r>
            <a:r>
              <a:rPr lang="en-US" sz="2400" b="1" dirty="0" smtClean="0"/>
              <a:t>Muscle Relation </a:t>
            </a:r>
            <a:r>
              <a:rPr lang="en-US" sz="2400" b="1" dirty="0"/>
              <a:t>to Decreased Mitochondrial Function and Glucose Intolerance</a:t>
            </a:r>
          </a:p>
          <a:p>
            <a:pPr fontAlgn="base"/>
            <a:r>
              <a:rPr lang="en-US" dirty="0"/>
              <a:t>Steen </a:t>
            </a:r>
            <a:r>
              <a:rPr lang="en-US" dirty="0" smtClean="0"/>
              <a:t>Larsen et.al.  JACC 2013;61(1</a:t>
            </a:r>
            <a:r>
              <a:rPr lang="en-US" dirty="0"/>
              <a:t>):</a:t>
            </a:r>
            <a:r>
              <a:rPr lang="en-US" dirty="0" smtClean="0"/>
              <a:t>44-53</a:t>
            </a:r>
          </a:p>
          <a:p>
            <a:pPr fontAlgn="base"/>
            <a:endParaRPr lang="en-US" dirty="0"/>
          </a:p>
          <a:p>
            <a:pPr fontAlgn="base"/>
            <a:r>
              <a:rPr lang="en-US" b="1" dirty="0">
                <a:solidFill>
                  <a:srgbClr val="FFFF00"/>
                </a:solidFill>
              </a:rPr>
              <a:t>Methods</a:t>
            </a:r>
            <a:r>
              <a:rPr lang="en-US" dirty="0">
                <a:solidFill>
                  <a:srgbClr val="FFFF00"/>
                </a:solidFill>
              </a:rPr>
              <a:t> </a:t>
            </a:r>
            <a:r>
              <a:rPr lang="en-US" dirty="0"/>
              <a:t> Plasma glucose and insulin concentrations were measured during an oral glucose tolerance test. Mitochondrial OXPHOS capacity was measured in </a:t>
            </a:r>
            <a:r>
              <a:rPr lang="en-US" dirty="0" err="1"/>
              <a:t>permeabilized</a:t>
            </a:r>
            <a:r>
              <a:rPr lang="en-US" dirty="0"/>
              <a:t> muscle fibers by high-resolution </a:t>
            </a:r>
            <a:r>
              <a:rPr lang="en-US" dirty="0" err="1"/>
              <a:t>respirometry</a:t>
            </a:r>
            <a:r>
              <a:rPr lang="en-US" dirty="0"/>
              <a:t> in a cross-sectional design. Mitochondrial content (estimated by citrate synthase [CS] activity, </a:t>
            </a:r>
            <a:r>
              <a:rPr lang="en-US" dirty="0" err="1"/>
              <a:t>cardiolipin</a:t>
            </a:r>
            <a:r>
              <a:rPr lang="en-US" dirty="0"/>
              <a:t> content, and voltage-dependent anion channel [VDAC] content) as well as Q10 content was determined</a:t>
            </a:r>
            <a:r>
              <a:rPr lang="en-US" dirty="0" smtClean="0"/>
              <a:t>.  </a:t>
            </a:r>
            <a:r>
              <a:rPr lang="en-US" b="1" dirty="0" smtClean="0">
                <a:solidFill>
                  <a:srgbClr val="FF0000"/>
                </a:solidFill>
              </a:rPr>
              <a:t>Average time on </a:t>
            </a:r>
            <a:r>
              <a:rPr lang="en-US" b="1" dirty="0" err="1" smtClean="0">
                <a:solidFill>
                  <a:srgbClr val="FF0000"/>
                </a:solidFill>
              </a:rPr>
              <a:t>Simva</a:t>
            </a:r>
            <a:r>
              <a:rPr lang="en-US" b="1" dirty="0" smtClean="0">
                <a:solidFill>
                  <a:srgbClr val="FF0000"/>
                </a:solidFill>
              </a:rPr>
              <a:t>: 5 years</a:t>
            </a:r>
          </a:p>
          <a:p>
            <a:pPr fontAlgn="base"/>
            <a:endParaRPr lang="en-US" dirty="0"/>
          </a:p>
          <a:p>
            <a:pPr fontAlgn="base"/>
            <a:r>
              <a:rPr lang="en-US" b="1" dirty="0">
                <a:solidFill>
                  <a:srgbClr val="FFFF00"/>
                </a:solidFill>
              </a:rPr>
              <a:t>Results</a:t>
            </a:r>
            <a:r>
              <a:rPr lang="en-US" dirty="0"/>
              <a:t>  Simvastatin-treated patients had an impaired glucose tolerance and displayed a decreased insulin sensitivity index. Regarding mitochondrial studies, Q10 content was reduced (p = 0.05), whereas mitochondrial content was similar between the groups. OXPHOS capacity was comparable between groups when complex I– and complex II–linked substrates were used alone, but when complex I + II–linked substrates were used (eliciting convergent electron input into the Q intersection [maximal ex vivo OXPHOS capacity]), a decreased (p &lt; 0.01) capacity was observed in the patients compared with the control subjects</a:t>
            </a:r>
            <a:r>
              <a:rPr lang="en-US" dirty="0" smtClean="0"/>
              <a:t>.</a:t>
            </a:r>
          </a:p>
          <a:p>
            <a:pPr fontAlgn="base"/>
            <a:endParaRPr lang="en-US" dirty="0"/>
          </a:p>
          <a:p>
            <a:pPr fontAlgn="base"/>
            <a:r>
              <a:rPr lang="en-US" b="1" dirty="0">
                <a:solidFill>
                  <a:srgbClr val="FFFF00"/>
                </a:solidFill>
              </a:rPr>
              <a:t>Conclusions</a:t>
            </a:r>
            <a:r>
              <a:rPr lang="en-US" dirty="0">
                <a:solidFill>
                  <a:srgbClr val="FFFF00"/>
                </a:solidFill>
              </a:rPr>
              <a:t> </a:t>
            </a:r>
            <a:r>
              <a:rPr lang="en-US" dirty="0"/>
              <a:t> These simvastatin-treated patients were glucose intolerant. A decreased Q10 content was accompanied by a decreased maximal OXPHOS capacity in the simvastatin-treated patients. It is plausible that this finding partly explains the muscle pain and exercise intolerance that many patients experience with their statin treatment.</a:t>
            </a:r>
          </a:p>
          <a:p>
            <a:pPr fontAlgn="base"/>
            <a:endParaRPr lang="en-US" dirty="0" smtClean="0"/>
          </a:p>
          <a:p>
            <a:pPr fontAlgn="base"/>
            <a:endParaRPr lang="en-US" dirty="0"/>
          </a:p>
          <a:p>
            <a:endParaRPr lang="en-US" dirty="0"/>
          </a:p>
        </p:txBody>
      </p:sp>
    </p:spTree>
    <p:extLst>
      <p:ext uri="{BB962C8B-B14F-4D97-AF65-F5344CB8AC3E}">
        <p14:creationId xmlns:p14="http://schemas.microsoft.com/office/powerpoint/2010/main" val="2535713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771099"/>
            <a:ext cx="409355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63213"/>
            <a:ext cx="7848600" cy="707886"/>
          </a:xfrm>
          <a:prstGeom prst="rect">
            <a:avLst/>
          </a:prstGeom>
        </p:spPr>
        <p:txBody>
          <a:bodyPr wrap="square">
            <a:spAutoFit/>
          </a:bodyPr>
          <a:lstStyle/>
          <a:p>
            <a:pPr algn="ctr"/>
            <a:r>
              <a:rPr lang="en-US" sz="2000" b="1" dirty="0"/>
              <a:t>Plasma Glucose and Insulin Concentrations</a:t>
            </a:r>
          </a:p>
          <a:p>
            <a:pPr algn="ctr"/>
            <a:r>
              <a:rPr lang="en-US" sz="2000" b="1" dirty="0"/>
              <a:t>During the 120-min OGTT</a:t>
            </a:r>
          </a:p>
        </p:txBody>
      </p:sp>
      <p:sp>
        <p:nvSpPr>
          <p:cNvPr id="4" name="TextBox 3"/>
          <p:cNvSpPr txBox="1"/>
          <p:nvPr/>
        </p:nvSpPr>
        <p:spPr>
          <a:xfrm>
            <a:off x="457200" y="6019800"/>
            <a:ext cx="2133600" cy="369332"/>
          </a:xfrm>
          <a:prstGeom prst="rect">
            <a:avLst/>
          </a:prstGeom>
          <a:noFill/>
        </p:spPr>
        <p:txBody>
          <a:bodyPr wrap="square" rtlCol="0">
            <a:spAutoFit/>
          </a:bodyPr>
          <a:lstStyle/>
          <a:p>
            <a:r>
              <a:rPr lang="en-US" dirty="0" smtClean="0"/>
              <a:t>Larsen 2013</a:t>
            </a:r>
            <a:endParaRPr lang="en-US" dirty="0"/>
          </a:p>
        </p:txBody>
      </p:sp>
    </p:spTree>
    <p:extLst>
      <p:ext uri="{BB962C8B-B14F-4D97-AF65-F5344CB8AC3E}">
        <p14:creationId xmlns:p14="http://schemas.microsoft.com/office/powerpoint/2010/main" val="30465002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4" y="380999"/>
            <a:ext cx="5432946" cy="3165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not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733800"/>
            <a:ext cx="4814926" cy="2913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5181600"/>
            <a:ext cx="2133600" cy="369332"/>
          </a:xfrm>
          <a:prstGeom prst="rect">
            <a:avLst/>
          </a:prstGeom>
          <a:noFill/>
        </p:spPr>
        <p:txBody>
          <a:bodyPr wrap="square" rtlCol="0">
            <a:spAutoFit/>
          </a:bodyPr>
          <a:lstStyle/>
          <a:p>
            <a:r>
              <a:rPr lang="en-US" dirty="0" smtClean="0"/>
              <a:t>Larsen 2013</a:t>
            </a:r>
            <a:endParaRPr lang="en-US" dirty="0"/>
          </a:p>
        </p:txBody>
      </p:sp>
    </p:spTree>
    <p:extLst>
      <p:ext uri="{BB962C8B-B14F-4D97-AF65-F5344CB8AC3E}">
        <p14:creationId xmlns:p14="http://schemas.microsoft.com/office/powerpoint/2010/main" val="1099698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43" y="1447800"/>
            <a:ext cx="8186737" cy="395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381000"/>
            <a:ext cx="8305800" cy="830997"/>
          </a:xfrm>
          <a:prstGeom prst="rect">
            <a:avLst/>
          </a:prstGeom>
        </p:spPr>
        <p:txBody>
          <a:bodyPr wrap="square">
            <a:spAutoFit/>
          </a:bodyPr>
          <a:lstStyle/>
          <a:p>
            <a:pPr algn="ctr"/>
            <a:r>
              <a:rPr lang="en-US" sz="2400" b="1" dirty="0"/>
              <a:t>Simplified View of the Electron Transport Chain Illustrating the Electron Carrier Function of Q10</a:t>
            </a:r>
          </a:p>
        </p:txBody>
      </p:sp>
      <p:sp>
        <p:nvSpPr>
          <p:cNvPr id="4" name="TextBox 3"/>
          <p:cNvSpPr txBox="1"/>
          <p:nvPr/>
        </p:nvSpPr>
        <p:spPr>
          <a:xfrm>
            <a:off x="457200" y="6019800"/>
            <a:ext cx="2133600" cy="369332"/>
          </a:xfrm>
          <a:prstGeom prst="rect">
            <a:avLst/>
          </a:prstGeom>
          <a:noFill/>
        </p:spPr>
        <p:txBody>
          <a:bodyPr wrap="square" rtlCol="0">
            <a:spAutoFit/>
          </a:bodyPr>
          <a:lstStyle/>
          <a:p>
            <a:r>
              <a:rPr lang="en-US" dirty="0" smtClean="0"/>
              <a:t>Larsen 2013</a:t>
            </a:r>
            <a:endParaRPr lang="en-US" dirty="0"/>
          </a:p>
        </p:txBody>
      </p:sp>
    </p:spTree>
    <p:extLst>
      <p:ext uri="{BB962C8B-B14F-4D97-AF65-F5344CB8AC3E}">
        <p14:creationId xmlns:p14="http://schemas.microsoft.com/office/powerpoint/2010/main" val="16799843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43000"/>
            <a:ext cx="7924800" cy="3046988"/>
          </a:xfrm>
          <a:prstGeom prst="rect">
            <a:avLst/>
          </a:prstGeom>
          <a:noFill/>
        </p:spPr>
        <p:txBody>
          <a:bodyPr wrap="square" rtlCol="0">
            <a:spAutoFit/>
          </a:bodyPr>
          <a:lstStyle/>
          <a:p>
            <a:r>
              <a:rPr lang="en-US" sz="2400" dirty="0"/>
              <a:t>The decreased Q10 protein content in patients </a:t>
            </a:r>
            <a:r>
              <a:rPr lang="en-US" sz="2400" dirty="0" smtClean="0"/>
              <a:t>in long-term </a:t>
            </a:r>
            <a:r>
              <a:rPr lang="en-US" sz="2400" dirty="0"/>
              <a:t>treatment with simvastatin offers a </a:t>
            </a:r>
            <a:r>
              <a:rPr lang="en-US" sz="2400" dirty="0" smtClean="0"/>
              <a:t>mechanistic explanation </a:t>
            </a:r>
            <a:r>
              <a:rPr lang="en-US" sz="2400" dirty="0"/>
              <a:t>for the limitation in maximal </a:t>
            </a:r>
            <a:r>
              <a:rPr lang="en-US" sz="2400" dirty="0" smtClean="0"/>
              <a:t>OXPHOS capacity </a:t>
            </a:r>
            <a:r>
              <a:rPr lang="en-US" sz="2400" dirty="0"/>
              <a:t>(Figs. 1 and 3). </a:t>
            </a:r>
            <a:endParaRPr lang="en-US" sz="2400" dirty="0" smtClean="0"/>
          </a:p>
          <a:p>
            <a:endParaRPr lang="en-US" sz="2400" dirty="0"/>
          </a:p>
          <a:p>
            <a:r>
              <a:rPr lang="en-US" sz="2400" dirty="0" smtClean="0"/>
              <a:t>This </a:t>
            </a:r>
            <a:r>
              <a:rPr lang="en-US" sz="2400" dirty="0"/>
              <a:t>hypothesis requires </a:t>
            </a:r>
            <a:r>
              <a:rPr lang="en-US" sz="2400" dirty="0" smtClean="0"/>
              <a:t>further testing</a:t>
            </a:r>
            <a:r>
              <a:rPr lang="en-US" sz="2400" dirty="0"/>
              <a:t>, but is to some extent supported by the </a:t>
            </a:r>
            <a:r>
              <a:rPr lang="en-US" sz="2400" dirty="0" smtClean="0"/>
              <a:t>correlation between </a:t>
            </a:r>
            <a:r>
              <a:rPr lang="en-US" sz="2400" dirty="0"/>
              <a:t>Q10 content and maximal OXPHOS </a:t>
            </a:r>
            <a:r>
              <a:rPr lang="en-US" sz="2400" dirty="0" smtClean="0"/>
              <a:t>capacity, even </a:t>
            </a:r>
            <a:r>
              <a:rPr lang="en-US" sz="2400" dirty="0"/>
              <a:t>though this correlation was not strong and has to </a:t>
            </a:r>
            <a:r>
              <a:rPr lang="en-US" sz="2400" dirty="0" smtClean="0"/>
              <a:t>be confirmed </a:t>
            </a:r>
            <a:r>
              <a:rPr lang="en-US" sz="2400" dirty="0"/>
              <a:t>in other studies.</a:t>
            </a:r>
          </a:p>
        </p:txBody>
      </p:sp>
      <p:sp>
        <p:nvSpPr>
          <p:cNvPr id="3" name="Rectangle 2"/>
          <p:cNvSpPr/>
          <p:nvPr/>
        </p:nvSpPr>
        <p:spPr>
          <a:xfrm>
            <a:off x="762000" y="5527343"/>
            <a:ext cx="4038600" cy="369332"/>
          </a:xfrm>
          <a:prstGeom prst="rect">
            <a:avLst/>
          </a:prstGeom>
        </p:spPr>
        <p:txBody>
          <a:bodyPr wrap="square">
            <a:spAutoFit/>
          </a:bodyPr>
          <a:lstStyle/>
          <a:p>
            <a:r>
              <a:rPr lang="en-US" dirty="0"/>
              <a:t>Steen </a:t>
            </a:r>
            <a:r>
              <a:rPr lang="en-US" dirty="0" smtClean="0"/>
              <a:t>Larsen 2013</a:t>
            </a:r>
            <a:endParaRPr lang="en-US" dirty="0"/>
          </a:p>
        </p:txBody>
      </p:sp>
      <p:sp>
        <p:nvSpPr>
          <p:cNvPr id="4" name="Rectangle 3"/>
          <p:cNvSpPr/>
          <p:nvPr/>
        </p:nvSpPr>
        <p:spPr>
          <a:xfrm>
            <a:off x="5423848" y="4869976"/>
            <a:ext cx="3110552" cy="923330"/>
          </a:xfrm>
          <a:prstGeom prst="rect">
            <a:avLst/>
          </a:prstGeom>
          <a:solidFill>
            <a:schemeClr val="bg2">
              <a:lumMod val="50000"/>
            </a:schemeClr>
          </a:solidFill>
        </p:spPr>
        <p:txBody>
          <a:bodyPr wrap="square">
            <a:spAutoFit/>
          </a:bodyPr>
          <a:lstStyle/>
          <a:p>
            <a:r>
              <a:rPr lang="en-US" b="1" dirty="0" smtClean="0"/>
              <a:t>Mitochondrial </a:t>
            </a:r>
            <a:r>
              <a:rPr lang="en-US" b="1" dirty="0"/>
              <a:t>oxidative </a:t>
            </a:r>
            <a:r>
              <a:rPr lang="en-US" b="1" dirty="0" smtClean="0"/>
              <a:t>         phosphorylation </a:t>
            </a:r>
            <a:r>
              <a:rPr lang="en-US" b="1" dirty="0"/>
              <a:t>(OXPHOS</a:t>
            </a:r>
            <a:r>
              <a:rPr lang="en-US" b="1" dirty="0" smtClean="0"/>
              <a:t>)                   </a:t>
            </a:r>
            <a:r>
              <a:rPr lang="en-US" b="1" dirty="0"/>
              <a:t>capacity</a:t>
            </a:r>
          </a:p>
        </p:txBody>
      </p:sp>
    </p:spTree>
    <p:extLst>
      <p:ext uri="{BB962C8B-B14F-4D97-AF65-F5344CB8AC3E}">
        <p14:creationId xmlns:p14="http://schemas.microsoft.com/office/powerpoint/2010/main" val="2008529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501418" cy="5262979"/>
          </a:xfrm>
          <a:prstGeom prst="rect">
            <a:avLst/>
          </a:prstGeom>
          <a:noFill/>
        </p:spPr>
        <p:txBody>
          <a:bodyPr wrap="square" rtlCol="0">
            <a:spAutoFit/>
          </a:bodyPr>
          <a:lstStyle/>
          <a:p>
            <a:r>
              <a:rPr lang="en-US" sz="2400" b="1" dirty="0">
                <a:solidFill>
                  <a:srgbClr val="FFFF00"/>
                </a:solidFill>
              </a:rPr>
              <a:t>In summary, </a:t>
            </a:r>
            <a:r>
              <a:rPr lang="en-US" sz="2400" dirty="0"/>
              <a:t>we found that patients treated with </a:t>
            </a:r>
            <a:r>
              <a:rPr lang="en-US" sz="2400" dirty="0" smtClean="0"/>
              <a:t>simvastatin have </a:t>
            </a:r>
            <a:r>
              <a:rPr lang="en-US" sz="2400" dirty="0"/>
              <a:t>impaired glucose tolerance compared with healthy </a:t>
            </a:r>
            <a:r>
              <a:rPr lang="en-US" sz="2400" dirty="0" smtClean="0"/>
              <a:t>control subjects</a:t>
            </a:r>
            <a:r>
              <a:rPr lang="en-US" sz="2400" dirty="0"/>
              <a:t>. Furthermore, we found that skeletal muscle </a:t>
            </a:r>
            <a:r>
              <a:rPr lang="en-US" sz="2400" dirty="0" smtClean="0"/>
              <a:t>from patients </a:t>
            </a:r>
            <a:r>
              <a:rPr lang="en-US" sz="2400" dirty="0"/>
              <a:t>treated long term with simvastatin displayed a </a:t>
            </a:r>
            <a:r>
              <a:rPr lang="en-US" sz="2400" dirty="0" smtClean="0"/>
              <a:t>decreased maximal </a:t>
            </a:r>
            <a:r>
              <a:rPr lang="en-US" sz="2400" dirty="0"/>
              <a:t>OXPHOS capacity that may well be </a:t>
            </a:r>
            <a:r>
              <a:rPr lang="en-US" sz="2400" dirty="0" smtClean="0"/>
              <a:t>explained by </a:t>
            </a:r>
            <a:r>
              <a:rPr lang="en-US" sz="2400" dirty="0"/>
              <a:t>a concomitant decrease in Q10 protein </a:t>
            </a:r>
            <a:r>
              <a:rPr lang="en-US" sz="2400" dirty="0" smtClean="0"/>
              <a:t>content without </a:t>
            </a:r>
            <a:r>
              <a:rPr lang="en-US" sz="2400" dirty="0"/>
              <a:t>any changes in mitochondrial content. </a:t>
            </a:r>
            <a:endParaRPr lang="en-US" sz="2400" dirty="0" smtClean="0"/>
          </a:p>
          <a:p>
            <a:endParaRPr lang="en-US" sz="2400" dirty="0"/>
          </a:p>
          <a:p>
            <a:r>
              <a:rPr lang="en-US" sz="2400" dirty="0" smtClean="0"/>
              <a:t>The </a:t>
            </a:r>
            <a:r>
              <a:rPr lang="en-US" sz="2400" dirty="0"/>
              <a:t>result is </a:t>
            </a:r>
            <a:r>
              <a:rPr lang="en-US" sz="2400" dirty="0" smtClean="0"/>
              <a:t>a compromised </a:t>
            </a:r>
            <a:r>
              <a:rPr lang="en-US" sz="2400" dirty="0"/>
              <a:t>energetic state within the skeletal muscle, </a:t>
            </a:r>
            <a:r>
              <a:rPr lang="en-US" sz="2400" dirty="0" smtClean="0"/>
              <a:t>possibly explaining </a:t>
            </a:r>
            <a:r>
              <a:rPr lang="en-US" sz="2400" dirty="0"/>
              <a:t>side effects such as myalgia and </a:t>
            </a:r>
            <a:r>
              <a:rPr lang="en-US" sz="2400" dirty="0" smtClean="0"/>
              <a:t>exercise intolerance</a:t>
            </a:r>
            <a:r>
              <a:rPr lang="en-US" sz="2400" dirty="0"/>
              <a:t>. Finally, we have reported that </a:t>
            </a:r>
            <a:r>
              <a:rPr lang="en-US" sz="2400" dirty="0" smtClean="0"/>
              <a:t>simvastatin-treated patients </a:t>
            </a:r>
            <a:r>
              <a:rPr lang="en-US" sz="2400" dirty="0"/>
              <a:t>have an increased mitochondrial substrate </a:t>
            </a:r>
            <a:r>
              <a:rPr lang="en-US" sz="2400" dirty="0" smtClean="0"/>
              <a:t>sensitivity when </a:t>
            </a:r>
            <a:r>
              <a:rPr lang="en-US" sz="2400" dirty="0"/>
              <a:t>complex I substrate was used, which is a true </a:t>
            </a:r>
            <a:r>
              <a:rPr lang="en-US" sz="2400" dirty="0" smtClean="0"/>
              <a:t>intrinsic mitochondrial </a:t>
            </a:r>
            <a:r>
              <a:rPr lang="en-US" sz="2400" dirty="0"/>
              <a:t>event, and we hypothesize that this could be </a:t>
            </a:r>
            <a:r>
              <a:rPr lang="en-US" sz="2400" dirty="0" smtClean="0"/>
              <a:t>a compensatory </a:t>
            </a:r>
            <a:r>
              <a:rPr lang="en-US" sz="2400" dirty="0"/>
              <a:t>mechanism for increased ROS production.</a:t>
            </a:r>
          </a:p>
        </p:txBody>
      </p:sp>
      <p:sp>
        <p:nvSpPr>
          <p:cNvPr id="3" name="Rectangle 2"/>
          <p:cNvSpPr/>
          <p:nvPr/>
        </p:nvSpPr>
        <p:spPr>
          <a:xfrm>
            <a:off x="304800" y="5979484"/>
            <a:ext cx="4038600" cy="369332"/>
          </a:xfrm>
          <a:prstGeom prst="rect">
            <a:avLst/>
          </a:prstGeom>
        </p:spPr>
        <p:txBody>
          <a:bodyPr wrap="square">
            <a:spAutoFit/>
          </a:bodyPr>
          <a:lstStyle/>
          <a:p>
            <a:r>
              <a:rPr lang="en-US" dirty="0"/>
              <a:t>Steen </a:t>
            </a:r>
            <a:r>
              <a:rPr lang="en-US" dirty="0" smtClean="0"/>
              <a:t>Larsen 2013</a:t>
            </a:r>
            <a:endParaRPr lang="en-US" dirty="0"/>
          </a:p>
        </p:txBody>
      </p:sp>
    </p:spTree>
    <p:extLst>
      <p:ext uri="{BB962C8B-B14F-4D97-AF65-F5344CB8AC3E}">
        <p14:creationId xmlns:p14="http://schemas.microsoft.com/office/powerpoint/2010/main" val="2962506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7145069" cy="59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88160" y="6391376"/>
            <a:ext cx="6019800" cy="369332"/>
          </a:xfrm>
          <a:prstGeom prst="rect">
            <a:avLst/>
          </a:prstGeom>
          <a:noFill/>
        </p:spPr>
        <p:txBody>
          <a:bodyPr wrap="square" rtlCol="0">
            <a:spAutoFit/>
          </a:bodyPr>
          <a:lstStyle/>
          <a:p>
            <a:r>
              <a:rPr lang="en-US" dirty="0" smtClean="0"/>
              <a:t>PLOS One:  August </a:t>
            </a:r>
            <a:r>
              <a:rPr lang="en-US" dirty="0"/>
              <a:t>2012 | Volume 7 | Issue 8 | e42866</a:t>
            </a:r>
          </a:p>
        </p:txBody>
      </p:sp>
    </p:spTree>
    <p:extLst>
      <p:ext uri="{BB962C8B-B14F-4D97-AF65-F5344CB8AC3E}">
        <p14:creationId xmlns:p14="http://schemas.microsoft.com/office/powerpoint/2010/main" val="222422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839200" cy="6032421"/>
          </a:xfrm>
          <a:prstGeom prst="rect">
            <a:avLst/>
          </a:prstGeom>
          <a:noFill/>
        </p:spPr>
        <p:txBody>
          <a:bodyPr wrap="square" rtlCol="0">
            <a:spAutoFit/>
          </a:bodyPr>
          <a:lstStyle/>
          <a:p>
            <a:r>
              <a:rPr lang="en-US" sz="2800" b="1" dirty="0">
                <a:solidFill>
                  <a:srgbClr val="FFFF00"/>
                </a:solidFill>
              </a:rPr>
              <a:t>Simvastatin impairs exercise training adaptations</a:t>
            </a:r>
          </a:p>
          <a:p>
            <a:r>
              <a:rPr lang="en-US" sz="1600" dirty="0" err="1" smtClean="0"/>
              <a:t>Mikus</a:t>
            </a:r>
            <a:r>
              <a:rPr lang="en-US" sz="1600" dirty="0" smtClean="0"/>
              <a:t> CR, Boyle LJ,  </a:t>
            </a:r>
            <a:r>
              <a:rPr lang="en-US" sz="1600" dirty="0" err="1" smtClean="0"/>
              <a:t>Borengasser</a:t>
            </a:r>
            <a:r>
              <a:rPr lang="en-US" sz="1600" dirty="0" smtClean="0"/>
              <a:t> SJ et.al.  JACC April 2013  Duke/Univ. MO</a:t>
            </a:r>
          </a:p>
          <a:p>
            <a:endParaRPr lang="en-US" dirty="0"/>
          </a:p>
          <a:p>
            <a:r>
              <a:rPr lang="en-US" b="1" dirty="0" smtClean="0"/>
              <a:t>METHODS</a:t>
            </a:r>
            <a:r>
              <a:rPr lang="en-US" b="1" dirty="0"/>
              <a:t>: </a:t>
            </a:r>
            <a:r>
              <a:rPr lang="en-US" dirty="0"/>
              <a:t>We examined the effects of simvastatin on changes in cardiorespiratory fitness </a:t>
            </a:r>
            <a:r>
              <a:rPr lang="en-US" dirty="0" smtClean="0"/>
              <a:t>and skeletal </a:t>
            </a:r>
            <a:r>
              <a:rPr lang="en-US" dirty="0"/>
              <a:t>muscle mitochondrial content in response to aerobic exercise training. Sedentary</a:t>
            </a:r>
          </a:p>
          <a:p>
            <a:r>
              <a:rPr lang="en-US" dirty="0"/>
              <a:t>overweight or obese adults with at least 2 metabolic syndrome risk factors (defined according </a:t>
            </a:r>
            <a:r>
              <a:rPr lang="en-US" dirty="0" smtClean="0"/>
              <a:t>to NCEP ATP III </a:t>
            </a:r>
            <a:r>
              <a:rPr lang="en-US" dirty="0"/>
              <a:t>criteria) were randomized to </a:t>
            </a:r>
            <a:r>
              <a:rPr lang="en-US" u="sng" dirty="0" smtClean="0"/>
              <a:t>12 weeks </a:t>
            </a:r>
            <a:r>
              <a:rPr lang="en-US" u="sng" dirty="0"/>
              <a:t>of aerobic exercise training or to exercise in combination with simvastatin (40 mg </a:t>
            </a:r>
            <a:r>
              <a:rPr lang="en-US" u="sng" dirty="0" smtClean="0"/>
              <a:t>per day</a:t>
            </a:r>
            <a:r>
              <a:rPr lang="en-US" dirty="0"/>
              <a:t>). The primary outcomes were cardiorespiratory fitness and skeletal muscle (</a:t>
            </a:r>
            <a:r>
              <a:rPr lang="en-US" dirty="0" err="1"/>
              <a:t>vastus</a:t>
            </a:r>
            <a:r>
              <a:rPr lang="en-US" dirty="0"/>
              <a:t> </a:t>
            </a:r>
            <a:r>
              <a:rPr lang="en-US" dirty="0" err="1" smtClean="0"/>
              <a:t>lateralis</a:t>
            </a:r>
            <a:r>
              <a:rPr lang="en-US" dirty="0" smtClean="0"/>
              <a:t>) mitochondrial </a:t>
            </a:r>
            <a:r>
              <a:rPr lang="en-US" dirty="0"/>
              <a:t>content (citrate synthase enzyme activity</a:t>
            </a:r>
            <a:r>
              <a:rPr lang="en-US" dirty="0" smtClean="0"/>
              <a:t>).</a:t>
            </a:r>
          </a:p>
          <a:p>
            <a:endParaRPr lang="en-US" dirty="0"/>
          </a:p>
          <a:p>
            <a:r>
              <a:rPr lang="en-US" b="1" dirty="0"/>
              <a:t>RESULTS</a:t>
            </a:r>
            <a:r>
              <a:rPr lang="en-US" dirty="0"/>
              <a:t>:  </a:t>
            </a:r>
            <a:r>
              <a:rPr lang="en-US" dirty="0" smtClean="0"/>
              <a:t>37 </a:t>
            </a:r>
            <a:r>
              <a:rPr lang="en-US" dirty="0"/>
              <a:t>participants (exercise plus statins; n=18; exercise only; n=19)</a:t>
            </a:r>
          </a:p>
          <a:p>
            <a:r>
              <a:rPr lang="en-US" dirty="0"/>
              <a:t>completed the study. </a:t>
            </a:r>
            <a:r>
              <a:rPr lang="en-US" b="1" dirty="0">
                <a:solidFill>
                  <a:srgbClr val="FFFF00"/>
                </a:solidFill>
              </a:rPr>
              <a:t>Cardiorespiratory fitness increased by 10% (P&lt;0.05) in response </a:t>
            </a:r>
            <a:r>
              <a:rPr lang="en-US" b="1" dirty="0" smtClean="0">
                <a:solidFill>
                  <a:srgbClr val="FFFF00"/>
                </a:solidFill>
              </a:rPr>
              <a:t>to exercise </a:t>
            </a:r>
            <a:r>
              <a:rPr lang="en-US" b="1" dirty="0">
                <a:solidFill>
                  <a:srgbClr val="FFFF00"/>
                </a:solidFill>
              </a:rPr>
              <a:t>training alone, but was blunted by the addition of simvastatin resulting in only a </a:t>
            </a:r>
            <a:r>
              <a:rPr lang="en-US" b="1" dirty="0" smtClean="0">
                <a:solidFill>
                  <a:srgbClr val="FFFF00"/>
                </a:solidFill>
              </a:rPr>
              <a:t>1.5% increase </a:t>
            </a:r>
            <a:r>
              <a:rPr lang="en-US" b="1" dirty="0">
                <a:solidFill>
                  <a:srgbClr val="FFFF00"/>
                </a:solidFill>
              </a:rPr>
              <a:t>(P&lt;0.005 for group by time interaction</a:t>
            </a:r>
            <a:r>
              <a:rPr lang="en-US" dirty="0"/>
              <a:t>). Similarly, skeletal muscle citrate </a:t>
            </a:r>
            <a:r>
              <a:rPr lang="en-US" dirty="0" smtClean="0"/>
              <a:t>synthase activity </a:t>
            </a:r>
            <a:r>
              <a:rPr lang="en-US" dirty="0"/>
              <a:t>increased by 13% in the exercise only group (P &lt;0.05), but decreased by 4.5% in </a:t>
            </a:r>
            <a:r>
              <a:rPr lang="en-US" dirty="0" smtClean="0"/>
              <a:t>the simvastatin </a:t>
            </a:r>
            <a:r>
              <a:rPr lang="en-US" dirty="0"/>
              <a:t>plus exercise group (P&lt;0.05 for group by time interaction).</a:t>
            </a:r>
          </a:p>
          <a:p>
            <a:endParaRPr lang="en-US" b="1" dirty="0" smtClean="0"/>
          </a:p>
          <a:p>
            <a:r>
              <a:rPr lang="en-US" b="1" dirty="0" smtClean="0"/>
              <a:t>CONCLUSION</a:t>
            </a:r>
            <a:r>
              <a:rPr lang="en-US" dirty="0"/>
              <a:t>: Simvastatin attenuates increases in cardiorespiratory fitness and skeletal</a:t>
            </a:r>
          </a:p>
          <a:p>
            <a:r>
              <a:rPr lang="en-US" dirty="0"/>
              <a:t>muscle mitochondrial content when combined with exercise training in overweight or obese</a:t>
            </a:r>
          </a:p>
          <a:p>
            <a:r>
              <a:rPr lang="en-US" dirty="0"/>
              <a:t>patients at risk of the metabolic syndrome</a:t>
            </a:r>
          </a:p>
        </p:txBody>
      </p:sp>
    </p:spTree>
    <p:extLst>
      <p:ext uri="{BB962C8B-B14F-4D97-AF65-F5344CB8AC3E}">
        <p14:creationId xmlns:p14="http://schemas.microsoft.com/office/powerpoint/2010/main" val="4146522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6934200" cy="523220"/>
          </a:xfrm>
          <a:prstGeom prst="rect">
            <a:avLst/>
          </a:prstGeom>
          <a:solidFill>
            <a:schemeClr val="bg2">
              <a:lumMod val="40000"/>
              <a:lumOff val="60000"/>
            </a:schemeClr>
          </a:solid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Statin Intolerance Assessment Service</a:t>
            </a:r>
            <a:endPar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381000" y="1219200"/>
            <a:ext cx="8458200" cy="5262979"/>
          </a:xfrm>
          <a:prstGeom prst="rect">
            <a:avLst/>
          </a:prstGeom>
          <a:noFill/>
        </p:spPr>
        <p:txBody>
          <a:bodyPr wrap="square" rtlCol="0">
            <a:spAutoFit/>
          </a:bodyPr>
          <a:lstStyle/>
          <a:p>
            <a:r>
              <a:rPr lang="en-US" sz="2400" dirty="0" smtClean="0">
                <a:latin typeface="Arial" pitchFamily="34" charset="0"/>
                <a:cs typeface="Arial" pitchFamily="34" charset="0"/>
              </a:rPr>
              <a:t>Evaluation of intolerance characteristics/manifestations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Determine risk/benefit of statin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Check for risk factors:  statin </a:t>
            </a:r>
            <a:r>
              <a:rPr lang="en-US" sz="2400" dirty="0" err="1" smtClean="0">
                <a:latin typeface="Arial" pitchFamily="34" charset="0"/>
                <a:cs typeface="Arial" pitchFamily="34" charset="0"/>
              </a:rPr>
              <a:t>pharmacodynamics</a:t>
            </a:r>
            <a:r>
              <a:rPr lang="en-US" sz="2400" dirty="0" smtClean="0">
                <a:latin typeface="Arial" pitchFamily="34" charset="0"/>
                <a:cs typeface="Arial" pitchFamily="34" charset="0"/>
              </a:rPr>
              <a:t>, other meds, ETOH, &gt;65 yrs, eccentric exercise, hypothyroidism, vitamin D deficiency, SLCO1B1 variant, muscle </a:t>
            </a:r>
            <a:r>
              <a:rPr lang="en-US" sz="2400" dirty="0" err="1" smtClean="0">
                <a:latin typeface="Arial" pitchFamily="34" charset="0"/>
                <a:cs typeface="Arial" pitchFamily="34" charset="0"/>
              </a:rPr>
              <a:t>ubiquinone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hypomagnesmia</a:t>
            </a:r>
            <a:r>
              <a:rPr lang="en-US" sz="2400" dirty="0" smtClean="0">
                <a:latin typeface="Arial" pitchFamily="34" charset="0"/>
                <a:cs typeface="Arial" pitchFamily="34" charset="0"/>
              </a:rPr>
              <a:t> ,muscle disease, high distribution of fast-twitch (type II) muscle fibers, family history of intolerance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Labs:  CPK, serum 25-OH D (</a:t>
            </a:r>
            <a:r>
              <a:rPr lang="en-US" sz="2400" dirty="0" err="1" smtClean="0">
                <a:latin typeface="Arial" pitchFamily="34" charset="0"/>
                <a:cs typeface="Arial" pitchFamily="34" charset="0"/>
              </a:rPr>
              <a:t>Vit</a:t>
            </a:r>
            <a:r>
              <a:rPr lang="en-US" sz="2400" dirty="0" smtClean="0">
                <a:latin typeface="Arial" pitchFamily="34" charset="0"/>
                <a:cs typeface="Arial" pitchFamily="34" charset="0"/>
              </a:rPr>
              <a:t>. D), thyroid hormones, plasma magnesium.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Recommendations/Rx</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558300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62" name="Picture 2" descr="http://img.medscape.com/fullsize/migrated/577/918/nair.tab2.gif"/>
          <p:cNvPicPr>
            <a:picLocks noChangeAspect="1" noChangeArrowheads="1"/>
          </p:cNvPicPr>
          <p:nvPr/>
        </p:nvPicPr>
        <p:blipFill>
          <a:blip r:embed="rId3" cstate="print"/>
          <a:srcRect/>
          <a:stretch>
            <a:fillRect/>
          </a:stretch>
        </p:blipFill>
        <p:spPr bwMode="auto">
          <a:xfrm>
            <a:off x="990600" y="3810000"/>
            <a:ext cx="7085045" cy="2552700"/>
          </a:xfrm>
          <a:prstGeom prst="rect">
            <a:avLst/>
          </a:prstGeom>
          <a:noFill/>
        </p:spPr>
      </p:pic>
      <p:pic>
        <p:nvPicPr>
          <p:cNvPr id="1269764" name="Picture 4" descr="http://img.medscape.com/fullsize/migrated/577/918/nair.tab1.gif"/>
          <p:cNvPicPr>
            <a:picLocks noChangeAspect="1" noChangeArrowheads="1"/>
          </p:cNvPicPr>
          <p:nvPr/>
        </p:nvPicPr>
        <p:blipFill>
          <a:blip r:embed="rId4" cstate="print"/>
          <a:srcRect/>
          <a:stretch>
            <a:fillRect/>
          </a:stretch>
        </p:blipFill>
        <p:spPr bwMode="auto">
          <a:xfrm>
            <a:off x="990600" y="381000"/>
            <a:ext cx="7162800" cy="3304896"/>
          </a:xfrm>
          <a:prstGeom prst="rect">
            <a:avLst/>
          </a:prstGeom>
          <a:noFill/>
        </p:spPr>
      </p:pic>
      <p:sp>
        <p:nvSpPr>
          <p:cNvPr id="4" name="TextBox 3"/>
          <p:cNvSpPr txBox="1"/>
          <p:nvPr/>
        </p:nvSpPr>
        <p:spPr>
          <a:xfrm>
            <a:off x="838200" y="6488668"/>
            <a:ext cx="5410200" cy="338554"/>
          </a:xfrm>
          <a:prstGeom prst="rect">
            <a:avLst/>
          </a:prstGeom>
          <a:noFill/>
        </p:spPr>
        <p:txBody>
          <a:bodyPr wrap="square" rtlCol="0">
            <a:spAutoFit/>
          </a:bodyPr>
          <a:lstStyle/>
          <a:p>
            <a:r>
              <a:rPr lang="en-US" sz="1600" dirty="0" smtClean="0"/>
              <a:t>Nair R. Br J </a:t>
            </a:r>
            <a:r>
              <a:rPr lang="en-US" sz="1600" dirty="0" err="1" smtClean="0"/>
              <a:t>Cardiol</a:t>
            </a:r>
            <a:r>
              <a:rPr lang="en-US" sz="1600" dirty="0" smtClean="0"/>
              <a:t>. 2008;15(3):158-160</a:t>
            </a:r>
            <a:endParaRPr lang="en-US" sz="1600" dirty="0"/>
          </a:p>
        </p:txBody>
      </p:sp>
    </p:spTree>
    <p:extLst>
      <p:ext uri="{BB962C8B-B14F-4D97-AF65-F5344CB8AC3E}">
        <p14:creationId xmlns:p14="http://schemas.microsoft.com/office/powerpoint/2010/main" val="211700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458200" cy="5693866"/>
          </a:xfrm>
          <a:prstGeom prst="rect">
            <a:avLst/>
          </a:prstGeom>
          <a:noFill/>
        </p:spPr>
        <p:txBody>
          <a:bodyPr wrap="square" rtlCol="0">
            <a:spAutoFit/>
          </a:bodyPr>
          <a:lstStyle/>
          <a:p>
            <a:r>
              <a:rPr lang="en-US" sz="2800" b="1" dirty="0" smtClean="0">
                <a:solidFill>
                  <a:srgbClr val="FFFF00"/>
                </a:solidFill>
                <a:latin typeface="Arial" pitchFamily="34" charset="0"/>
                <a:cs typeface="Arial" pitchFamily="34" charset="0"/>
              </a:rPr>
              <a:t>Prevalence of statin intolerance </a:t>
            </a:r>
            <a:r>
              <a:rPr lang="en-US" sz="2400" b="1" dirty="0" smtClean="0">
                <a:solidFill>
                  <a:srgbClr val="FFFF00"/>
                </a:solidFill>
                <a:latin typeface="Arial" pitchFamily="34" charset="0"/>
                <a:cs typeface="Arial" pitchFamily="34" charset="0"/>
              </a:rPr>
              <a:t>(circa 2008)</a:t>
            </a:r>
          </a:p>
          <a:p>
            <a:endParaRPr lang="en-US" sz="2800" b="1" dirty="0" smtClean="0">
              <a:solidFill>
                <a:srgbClr val="FFFF00"/>
              </a:solidFill>
              <a:latin typeface="Arial" pitchFamily="34" charset="0"/>
              <a:cs typeface="Arial" pitchFamily="34" charset="0"/>
            </a:endParaRPr>
          </a:p>
          <a:p>
            <a:endParaRPr lang="en-US" sz="2800" dirty="0" smtClean="0">
              <a:solidFill>
                <a:srgbClr val="FFFF00"/>
              </a:solidFill>
              <a:latin typeface="Arial" pitchFamily="34" charset="0"/>
              <a:cs typeface="Arial" pitchFamily="34" charset="0"/>
            </a:endParaRPr>
          </a:p>
          <a:p>
            <a:pPr marL="514350" indent="-514350">
              <a:buAutoNum type="arabicPlain" startAt="5"/>
            </a:pPr>
            <a:r>
              <a:rPr lang="en-US" sz="2800" dirty="0" smtClean="0">
                <a:latin typeface="Arial" pitchFamily="34" charset="0"/>
                <a:cs typeface="Arial" pitchFamily="34" charset="0"/>
              </a:rPr>
              <a:t>–  10% overall prevalence  </a:t>
            </a:r>
            <a:r>
              <a:rPr lang="en-US" sz="2000" dirty="0" smtClean="0">
                <a:latin typeface="Arial" pitchFamily="34" charset="0"/>
                <a:cs typeface="Arial" pitchFamily="34" charset="0"/>
              </a:rPr>
              <a:t>(Nair 2008</a:t>
            </a:r>
            <a:r>
              <a:rPr lang="en-US" sz="2800" dirty="0" smtClean="0">
                <a:latin typeface="Arial" pitchFamily="34" charset="0"/>
                <a:cs typeface="Arial" pitchFamily="34" charset="0"/>
              </a:rPr>
              <a:t>)</a:t>
            </a:r>
          </a:p>
          <a:p>
            <a:pPr marL="514350" indent="-514350">
              <a:buAutoNum type="arabicPlain" startAt="5"/>
            </a:pPr>
            <a:endParaRPr lang="en-US" sz="2800" dirty="0" smtClean="0">
              <a:latin typeface="Arial" pitchFamily="34" charset="0"/>
              <a:cs typeface="Arial" pitchFamily="34" charset="0"/>
            </a:endParaRPr>
          </a:p>
          <a:p>
            <a:pPr marL="514350" indent="-514350"/>
            <a:r>
              <a:rPr lang="en-US" sz="2800" dirty="0" smtClean="0">
                <a:latin typeface="Arial" pitchFamily="34" charset="0"/>
                <a:cs typeface="Arial" pitchFamily="34" charset="0"/>
              </a:rPr>
              <a:t>~8.2 million people &gt; 40 years of age use </a:t>
            </a:r>
            <a:r>
              <a:rPr lang="en-US" sz="2800" dirty="0" err="1" smtClean="0">
                <a:latin typeface="Arial" pitchFamily="34" charset="0"/>
                <a:cs typeface="Arial" pitchFamily="34" charset="0"/>
              </a:rPr>
              <a:t>statins</a:t>
            </a:r>
            <a:r>
              <a:rPr lang="en-US" sz="2800" dirty="0" smtClean="0">
                <a:latin typeface="Arial" pitchFamily="34" charset="0"/>
                <a:cs typeface="Arial" pitchFamily="34" charset="0"/>
              </a:rPr>
              <a:t> in the U.S. </a:t>
            </a:r>
          </a:p>
          <a:p>
            <a:pPr marL="514350" indent="-514350"/>
            <a:endParaRPr lang="en-US" sz="2800" dirty="0" smtClean="0">
              <a:latin typeface="Arial" pitchFamily="34" charset="0"/>
              <a:cs typeface="Arial" pitchFamily="34" charset="0"/>
            </a:endParaRPr>
          </a:p>
          <a:p>
            <a:pPr marL="514350" indent="-514350"/>
            <a:r>
              <a:rPr lang="en-US" sz="2800" dirty="0" smtClean="0">
                <a:latin typeface="Arial" pitchFamily="34" charset="0"/>
                <a:cs typeface="Arial" pitchFamily="34" charset="0"/>
              </a:rPr>
              <a:t>	22% of statin users report muscle pain in at least 1 anatomical region vs. 16% in non-statin users</a:t>
            </a:r>
          </a:p>
          <a:p>
            <a:pPr marL="514350" indent="-514350"/>
            <a:r>
              <a:rPr lang="en-US" sz="2800" dirty="0" smtClean="0">
                <a:latin typeface="Arial" pitchFamily="34" charset="0"/>
                <a:cs typeface="Arial" pitchFamily="34" charset="0"/>
              </a:rPr>
              <a:t> 	</a:t>
            </a:r>
          </a:p>
          <a:p>
            <a:pPr marL="514350" indent="-514350"/>
            <a:r>
              <a:rPr lang="en-US" sz="2800" dirty="0" smtClean="0">
                <a:latin typeface="Arial" pitchFamily="34" charset="0"/>
                <a:cs typeface="Arial" pitchFamily="34" charset="0"/>
              </a:rPr>
              <a:t>	~25% of MS pain appear to be associated with statin use (~450,000 people)	</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Buettner</a:t>
            </a:r>
            <a:r>
              <a:rPr lang="en-US" sz="2000" dirty="0" smtClean="0">
                <a:latin typeface="Arial" pitchFamily="34" charset="0"/>
                <a:cs typeface="Arial" pitchFamily="34" charset="0"/>
              </a:rPr>
              <a:t> 2008)</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68916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7772400" cy="1354217"/>
          </a:xfrm>
          <a:prstGeom prst="rect">
            <a:avLst/>
          </a:prstGeom>
          <a:noFill/>
        </p:spPr>
        <p:txBody>
          <a:bodyPr wrap="square" rtlCol="0">
            <a:spAutoFit/>
          </a:bodyPr>
          <a:lstStyle/>
          <a:p>
            <a:pPr algn="ctr"/>
            <a:r>
              <a:rPr lang="en-US" sz="2800" dirty="0" smtClean="0">
                <a:latin typeface="Arial" pitchFamily="34" charset="0"/>
                <a:cs typeface="Arial" pitchFamily="34" charset="0"/>
              </a:rPr>
              <a:t>Muscle Manifestations of Statin-related </a:t>
            </a:r>
            <a:r>
              <a:rPr lang="en-US" sz="2800" dirty="0" err="1" smtClean="0">
                <a:latin typeface="Arial" pitchFamily="34" charset="0"/>
                <a:cs typeface="Arial" pitchFamily="34" charset="0"/>
              </a:rPr>
              <a:t>Myalgia</a:t>
            </a:r>
            <a:endParaRPr lang="en-US" sz="2800" dirty="0" smtClean="0">
              <a:latin typeface="Arial" pitchFamily="34" charset="0"/>
              <a:cs typeface="Arial" pitchFamily="34" charset="0"/>
            </a:endParaRPr>
          </a:p>
          <a:p>
            <a:pPr algn="ctr"/>
            <a:r>
              <a:rPr lang="en-US" sz="1800" dirty="0" smtClean="0">
                <a:latin typeface="Arial" pitchFamily="34" charset="0"/>
                <a:cs typeface="Arial" pitchFamily="34" charset="0"/>
              </a:rPr>
              <a:t>n=832/7924</a:t>
            </a:r>
          </a:p>
          <a:p>
            <a:endParaRPr lang="en-US" dirty="0" smtClean="0"/>
          </a:p>
          <a:p>
            <a:endParaRPr lang="en-US" dirty="0"/>
          </a:p>
        </p:txBody>
      </p:sp>
      <p:graphicFrame>
        <p:nvGraphicFramePr>
          <p:cNvPr id="3" name="Table 2"/>
          <p:cNvGraphicFramePr>
            <a:graphicFrameLocks noGrp="1"/>
          </p:cNvGraphicFramePr>
          <p:nvPr/>
        </p:nvGraphicFramePr>
        <p:xfrm>
          <a:off x="2209800" y="1447800"/>
          <a:ext cx="4953000" cy="4419600"/>
        </p:xfrm>
        <a:graphic>
          <a:graphicData uri="http://schemas.openxmlformats.org/drawingml/2006/table">
            <a:tbl>
              <a:tblPr firstRow="1" bandRow="1">
                <a:tableStyleId>{5C22544A-7EE6-4342-B048-85BDC9FD1C3A}</a:tableStyleId>
              </a:tblPr>
              <a:tblGrid>
                <a:gridCol w="2476500"/>
                <a:gridCol w="2476500"/>
              </a:tblGrid>
              <a:tr h="441960">
                <a:tc>
                  <a:txBody>
                    <a:bodyPr/>
                    <a:lstStyle/>
                    <a:p>
                      <a:r>
                        <a:rPr lang="en-US" dirty="0" smtClean="0"/>
                        <a:t>Widespread Pain</a:t>
                      </a:r>
                      <a:endParaRPr lang="en-US" dirty="0"/>
                    </a:p>
                  </a:txBody>
                  <a:tcPr/>
                </a:tc>
                <a:tc>
                  <a:txBody>
                    <a:bodyPr/>
                    <a:lstStyle/>
                    <a:p>
                      <a:r>
                        <a:rPr lang="en-US" dirty="0" smtClean="0"/>
                        <a:t>% of</a:t>
                      </a:r>
                      <a:r>
                        <a:rPr lang="en-US" baseline="0" dirty="0" smtClean="0"/>
                        <a:t> Patients</a:t>
                      </a:r>
                      <a:endParaRPr lang="en-US" dirty="0"/>
                    </a:p>
                  </a:txBody>
                  <a:tcPr/>
                </a:tc>
              </a:tr>
              <a:tr h="441960">
                <a:tc>
                  <a:txBody>
                    <a:bodyPr/>
                    <a:lstStyle/>
                    <a:p>
                      <a:r>
                        <a:rPr lang="en-US" dirty="0" smtClean="0"/>
                        <a:t>       Yes</a:t>
                      </a:r>
                      <a:endParaRPr lang="en-US" dirty="0"/>
                    </a:p>
                  </a:txBody>
                  <a:tcPr/>
                </a:tc>
                <a:tc>
                  <a:txBody>
                    <a:bodyPr/>
                    <a:lstStyle/>
                    <a:p>
                      <a:r>
                        <a:rPr lang="en-US" dirty="0" smtClean="0"/>
                        <a:t>60</a:t>
                      </a:r>
                      <a:endParaRPr lang="en-US" dirty="0"/>
                    </a:p>
                  </a:txBody>
                  <a:tcPr/>
                </a:tc>
              </a:tr>
              <a:tr h="441960">
                <a:tc>
                  <a:txBody>
                    <a:bodyPr/>
                    <a:lstStyle/>
                    <a:p>
                      <a:r>
                        <a:rPr lang="en-US" dirty="0" smtClean="0"/>
                        <a:t>       No</a:t>
                      </a:r>
                      <a:endParaRPr lang="en-US" dirty="0"/>
                    </a:p>
                  </a:txBody>
                  <a:tcPr/>
                </a:tc>
                <a:tc>
                  <a:txBody>
                    <a:bodyPr/>
                    <a:lstStyle/>
                    <a:p>
                      <a:r>
                        <a:rPr lang="en-US" dirty="0" smtClean="0"/>
                        <a:t>28</a:t>
                      </a:r>
                      <a:endParaRPr lang="en-US" dirty="0"/>
                    </a:p>
                  </a:txBody>
                  <a:tcPr/>
                </a:tc>
              </a:tr>
              <a:tr h="441960">
                <a:tc>
                  <a:txBody>
                    <a:bodyPr/>
                    <a:lstStyle/>
                    <a:p>
                      <a:r>
                        <a:rPr lang="en-US" b="1" dirty="0" smtClean="0">
                          <a:solidFill>
                            <a:srgbClr val="FF0000"/>
                          </a:solidFill>
                          <a:effectLst>
                            <a:outerShdw blurRad="38100" dist="38100" dir="2700000" algn="tl">
                              <a:srgbClr val="000000">
                                <a:alpha val="43137"/>
                              </a:srgbClr>
                            </a:outerShdw>
                          </a:effectLst>
                        </a:rPr>
                        <a:t>Site of Pain</a:t>
                      </a:r>
                      <a:endParaRPr lang="en-US" b="1" dirty="0">
                        <a:solidFill>
                          <a:srgbClr val="FF0000"/>
                        </a:solidFill>
                        <a:effectLst>
                          <a:outerShdw blurRad="38100" dist="38100" dir="2700000" algn="tl">
                            <a:srgbClr val="000000">
                              <a:alpha val="43137"/>
                            </a:srgbClr>
                          </a:outerShdw>
                        </a:effectLst>
                      </a:endParaRPr>
                    </a:p>
                  </a:txBody>
                  <a:tcPr/>
                </a:tc>
                <a:tc>
                  <a:txBody>
                    <a:bodyPr/>
                    <a:lstStyle/>
                    <a:p>
                      <a:endParaRPr lang="en-US"/>
                    </a:p>
                  </a:txBody>
                  <a:tcPr/>
                </a:tc>
              </a:tr>
              <a:tr h="441960">
                <a:tc>
                  <a:txBody>
                    <a:bodyPr/>
                    <a:lstStyle/>
                    <a:p>
                      <a:r>
                        <a:rPr lang="en-US" dirty="0" smtClean="0"/>
                        <a:t>        Thighs/calves</a:t>
                      </a:r>
                      <a:endParaRPr lang="en-US" dirty="0"/>
                    </a:p>
                  </a:txBody>
                  <a:tcPr/>
                </a:tc>
                <a:tc>
                  <a:txBody>
                    <a:bodyPr/>
                    <a:lstStyle/>
                    <a:p>
                      <a:r>
                        <a:rPr lang="en-US" dirty="0" smtClean="0"/>
                        <a:t>26</a:t>
                      </a:r>
                      <a:endParaRPr lang="en-US" dirty="0"/>
                    </a:p>
                  </a:txBody>
                  <a:tcPr/>
                </a:tc>
              </a:tr>
              <a:tr h="441960">
                <a:tc>
                  <a:txBody>
                    <a:bodyPr/>
                    <a:lstStyle/>
                    <a:p>
                      <a:r>
                        <a:rPr lang="en-US" dirty="0" smtClean="0"/>
                        <a:t>        Calves</a:t>
                      </a:r>
                      <a:endParaRPr lang="en-US" dirty="0"/>
                    </a:p>
                  </a:txBody>
                  <a:tcPr/>
                </a:tc>
                <a:tc>
                  <a:txBody>
                    <a:bodyPr/>
                    <a:lstStyle/>
                    <a:p>
                      <a:r>
                        <a:rPr lang="en-US" dirty="0" smtClean="0"/>
                        <a:t>17</a:t>
                      </a:r>
                      <a:endParaRPr lang="en-US" dirty="0"/>
                    </a:p>
                  </a:txBody>
                  <a:tcPr/>
                </a:tc>
              </a:tr>
              <a:tr h="441960">
                <a:tc>
                  <a:txBody>
                    <a:bodyPr/>
                    <a:lstStyle/>
                    <a:p>
                      <a:r>
                        <a:rPr lang="en-US" dirty="0" smtClean="0"/>
                        <a:t>        Thighs</a:t>
                      </a:r>
                      <a:endParaRPr lang="en-US" dirty="0"/>
                    </a:p>
                  </a:txBody>
                  <a:tcPr/>
                </a:tc>
                <a:tc>
                  <a:txBody>
                    <a:bodyPr/>
                    <a:lstStyle/>
                    <a:p>
                      <a:r>
                        <a:rPr lang="en-US" dirty="0" smtClean="0"/>
                        <a:t>10</a:t>
                      </a:r>
                      <a:endParaRPr lang="en-US" dirty="0"/>
                    </a:p>
                  </a:txBody>
                  <a:tcPr/>
                </a:tc>
              </a:tr>
              <a:tr h="441960">
                <a:tc>
                  <a:txBody>
                    <a:bodyPr/>
                    <a:lstStyle/>
                    <a:p>
                      <a:r>
                        <a:rPr lang="en-US" dirty="0" smtClean="0"/>
                        <a:t>        All over</a:t>
                      </a:r>
                      <a:endParaRPr lang="en-US" dirty="0"/>
                    </a:p>
                  </a:txBody>
                  <a:tcPr/>
                </a:tc>
                <a:tc>
                  <a:txBody>
                    <a:bodyPr/>
                    <a:lstStyle/>
                    <a:p>
                      <a:r>
                        <a:rPr lang="en-US" dirty="0" smtClean="0"/>
                        <a:t>24</a:t>
                      </a:r>
                      <a:endParaRPr lang="en-US" dirty="0"/>
                    </a:p>
                  </a:txBody>
                  <a:tcPr/>
                </a:tc>
              </a:tr>
              <a:tr h="441960">
                <a:tc>
                  <a:txBody>
                    <a:bodyPr/>
                    <a:lstStyle/>
                    <a:p>
                      <a:r>
                        <a:rPr lang="en-US" dirty="0" smtClean="0"/>
                        <a:t>       Trunk</a:t>
                      </a:r>
                      <a:endParaRPr lang="en-US" dirty="0"/>
                    </a:p>
                  </a:txBody>
                  <a:tcPr/>
                </a:tc>
                <a:tc>
                  <a:txBody>
                    <a:bodyPr/>
                    <a:lstStyle/>
                    <a:p>
                      <a:r>
                        <a:rPr lang="en-US" dirty="0" smtClean="0"/>
                        <a:t>8</a:t>
                      </a:r>
                      <a:endParaRPr lang="en-US" dirty="0"/>
                    </a:p>
                  </a:txBody>
                  <a:tcPr/>
                </a:tc>
              </a:tr>
              <a:tr h="441960">
                <a:tc>
                  <a:txBody>
                    <a:bodyPr/>
                    <a:lstStyle/>
                    <a:p>
                      <a:r>
                        <a:rPr lang="en-US" dirty="0" smtClean="0"/>
                        <a:t>       Arm</a:t>
                      </a:r>
                      <a:endParaRPr lang="en-US" dirty="0"/>
                    </a:p>
                  </a:txBody>
                  <a:tcPr/>
                </a:tc>
                <a:tc>
                  <a:txBody>
                    <a:bodyPr/>
                    <a:lstStyle/>
                    <a:p>
                      <a:r>
                        <a:rPr lang="en-US" dirty="0" smtClean="0"/>
                        <a:t>8</a:t>
                      </a:r>
                      <a:endParaRPr lang="en-US" dirty="0"/>
                    </a:p>
                  </a:txBody>
                  <a:tcPr/>
                </a:tc>
              </a:tr>
            </a:tbl>
          </a:graphicData>
        </a:graphic>
      </p:graphicFrame>
      <p:sp>
        <p:nvSpPr>
          <p:cNvPr id="4" name="TextBox 3"/>
          <p:cNvSpPr txBox="1"/>
          <p:nvPr/>
        </p:nvSpPr>
        <p:spPr>
          <a:xfrm>
            <a:off x="304800" y="6172200"/>
            <a:ext cx="7543800" cy="369332"/>
          </a:xfrm>
          <a:prstGeom prst="rect">
            <a:avLst/>
          </a:prstGeom>
          <a:noFill/>
        </p:spPr>
        <p:txBody>
          <a:bodyPr wrap="square" rtlCol="0">
            <a:spAutoFit/>
          </a:bodyPr>
          <a:lstStyle/>
          <a:p>
            <a:r>
              <a:rPr lang="en-US" sz="1800" dirty="0" err="1" smtClean="0"/>
              <a:t>Brucket</a:t>
            </a:r>
            <a:r>
              <a:rPr lang="en-US" sz="1800" dirty="0" smtClean="0"/>
              <a:t> E </a:t>
            </a:r>
            <a:r>
              <a:rPr lang="en-US" sz="1800" dirty="0" err="1" smtClean="0"/>
              <a:t>Cardiovasc</a:t>
            </a:r>
            <a:r>
              <a:rPr lang="en-US" sz="1800" dirty="0" smtClean="0"/>
              <a:t> Drug </a:t>
            </a:r>
            <a:r>
              <a:rPr lang="en-US" sz="1800" dirty="0" err="1" smtClean="0"/>
              <a:t>Ther</a:t>
            </a:r>
            <a:r>
              <a:rPr lang="en-US" sz="1800" dirty="0" smtClean="0"/>
              <a:t> 2005;19:403</a:t>
            </a:r>
            <a:endParaRPr lang="en-US" sz="1800" dirty="0"/>
          </a:p>
        </p:txBody>
      </p:sp>
    </p:spTree>
    <p:extLst>
      <p:ext uri="{BB962C8B-B14F-4D97-AF65-F5344CB8AC3E}">
        <p14:creationId xmlns:p14="http://schemas.microsoft.com/office/powerpoint/2010/main" val="3781369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Text Box 1026"/>
          <p:cNvSpPr txBox="1">
            <a:spLocks noChangeArrowheads="1"/>
          </p:cNvSpPr>
          <p:nvPr/>
        </p:nvSpPr>
        <p:spPr bwMode="auto">
          <a:xfrm>
            <a:off x="2573867" y="409433"/>
            <a:ext cx="69342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sz="2400" b="1">
                <a:solidFill>
                  <a:schemeClr val="tx2"/>
                </a:solidFill>
                <a:latin typeface="Tahoma" pitchFamily="34" charset="0"/>
              </a:rPr>
              <a:t>High-dose statins and skeletal muscle metabolism in humans: a randomized,   controlled trial.</a:t>
            </a:r>
            <a:r>
              <a:rPr lang="en-US" sz="2400">
                <a:solidFill>
                  <a:schemeClr val="tx2"/>
                </a:solidFill>
                <a:latin typeface="Tahoma" pitchFamily="34" charset="0"/>
              </a:rPr>
              <a:t/>
            </a:r>
            <a:br>
              <a:rPr lang="en-US" sz="2400">
                <a:solidFill>
                  <a:schemeClr val="tx2"/>
                </a:solidFill>
                <a:latin typeface="Tahoma" pitchFamily="34" charset="0"/>
              </a:rPr>
            </a:br>
            <a:r>
              <a:rPr lang="en-US" sz="1600">
                <a:solidFill>
                  <a:schemeClr val="tx1"/>
                </a:solidFill>
                <a:latin typeface="Times" pitchFamily="18" charset="0"/>
              </a:rPr>
              <a:t>Paiva H et. al.  Clin Pharmacol Ther. 2005 Jul;78(1):60-8. Finland</a:t>
            </a:r>
            <a:r>
              <a:rPr lang="en-US" sz="2400">
                <a:solidFill>
                  <a:schemeClr val="tx1"/>
                </a:solidFill>
                <a:latin typeface="Times" pitchFamily="18" charset="0"/>
              </a:rPr>
              <a:t>.</a:t>
            </a:r>
            <a:br>
              <a:rPr lang="en-US" sz="2400">
                <a:solidFill>
                  <a:schemeClr val="tx1"/>
                </a:solidFill>
                <a:latin typeface="Times" pitchFamily="18" charset="0"/>
              </a:rPr>
            </a:br>
            <a:endParaRPr lang="en-US" sz="2400">
              <a:solidFill>
                <a:schemeClr val="tx1"/>
              </a:solidFill>
              <a:latin typeface="Times" pitchFamily="18" charset="0"/>
            </a:endParaRPr>
          </a:p>
          <a:p>
            <a:pPr>
              <a:spcBef>
                <a:spcPts val="500"/>
              </a:spcBef>
              <a:spcAft>
                <a:spcPts val="500"/>
              </a:spcAft>
            </a:pPr>
            <a:endParaRPr lang="en-US" sz="2000">
              <a:solidFill>
                <a:schemeClr val="tx1"/>
              </a:solidFill>
              <a:latin typeface="Times" pitchFamily="18" charset="0"/>
            </a:endParaRPr>
          </a:p>
        </p:txBody>
      </p:sp>
      <p:pic>
        <p:nvPicPr>
          <p:cNvPr id="3328003"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203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8005" name="Text Box 1029"/>
          <p:cNvSpPr txBox="1">
            <a:spLocks noChangeArrowheads="1"/>
          </p:cNvSpPr>
          <p:nvPr/>
        </p:nvSpPr>
        <p:spPr bwMode="auto">
          <a:xfrm>
            <a:off x="152400" y="2359026"/>
            <a:ext cx="8991600" cy="4478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20" rIns="45720">
            <a:spAutoFit/>
          </a:bodyPr>
          <a:lstStyle/>
          <a:p>
            <a:pPr>
              <a:spcBef>
                <a:spcPts val="500"/>
              </a:spcBef>
              <a:spcAft>
                <a:spcPts val="500"/>
              </a:spcAft>
            </a:pPr>
            <a:r>
              <a:rPr lang="en-US" sz="2000" dirty="0">
                <a:solidFill>
                  <a:schemeClr val="tx1"/>
                </a:solidFill>
                <a:latin typeface="Times" pitchFamily="18" charset="0"/>
              </a:rPr>
              <a:t>Effects of high-dose statin treatment on cholesterol and ubiquinone metabolism and mitochondrial function in human skeletal muscle. </a:t>
            </a:r>
          </a:p>
          <a:p>
            <a:pPr>
              <a:spcBef>
                <a:spcPts val="500"/>
              </a:spcBef>
              <a:spcAft>
                <a:spcPts val="500"/>
              </a:spcAft>
            </a:pPr>
            <a:r>
              <a:rPr lang="en-US" sz="2000" dirty="0">
                <a:solidFill>
                  <a:schemeClr val="tx1"/>
                </a:solidFill>
                <a:latin typeface="Times" pitchFamily="18" charset="0"/>
              </a:rPr>
              <a:t>N=48 patients with hypercholesterolemia (33 men and 15 women) were randomly assigned to receive 80 mg/d of simvastatin (n = 16), 40 mg/d of atorvastatin (n = 16), or placebo (n = 16) for 8 weeks. Plasma samples and muscle biopsy specimens were obtained at baseline and at the end of the follow-up. </a:t>
            </a:r>
          </a:p>
          <a:p>
            <a:pPr>
              <a:spcBef>
                <a:spcPts val="500"/>
              </a:spcBef>
              <a:spcAft>
                <a:spcPts val="500"/>
              </a:spcAft>
            </a:pPr>
            <a:r>
              <a:rPr lang="en-US" sz="2000" dirty="0">
                <a:solidFill>
                  <a:schemeClr val="tx1"/>
                </a:solidFill>
                <a:latin typeface="Times" pitchFamily="18" charset="0"/>
              </a:rPr>
              <a:t>RESULTS: The ratio of plasma </a:t>
            </a:r>
            <a:r>
              <a:rPr lang="en-US" sz="2000" dirty="0" err="1">
                <a:solidFill>
                  <a:schemeClr val="tx1"/>
                </a:solidFill>
                <a:latin typeface="Times" pitchFamily="18" charset="0"/>
              </a:rPr>
              <a:t>lathosterol</a:t>
            </a:r>
            <a:r>
              <a:rPr lang="en-US" sz="2000" dirty="0">
                <a:solidFill>
                  <a:schemeClr val="tx1"/>
                </a:solidFill>
                <a:latin typeface="Times" pitchFamily="18" charset="0"/>
              </a:rPr>
              <a:t> to cholesterol, a marker of endogenous cholesterol synthesis, decreased significantly by 66% in both statin groups. Muscle </a:t>
            </a:r>
            <a:r>
              <a:rPr lang="en-US" sz="2000" dirty="0" err="1">
                <a:solidFill>
                  <a:schemeClr val="tx1"/>
                </a:solidFill>
                <a:latin typeface="Times" pitchFamily="18" charset="0"/>
              </a:rPr>
              <a:t>campesterol</a:t>
            </a:r>
            <a:r>
              <a:rPr lang="en-US" sz="2000" dirty="0">
                <a:solidFill>
                  <a:schemeClr val="tx1"/>
                </a:solidFill>
                <a:latin typeface="Times" pitchFamily="18" charset="0"/>
              </a:rPr>
              <a:t> concentrations increased from 21.1 to 41.2 </a:t>
            </a:r>
            <a:r>
              <a:rPr lang="en-US" sz="2000" dirty="0" err="1">
                <a:solidFill>
                  <a:schemeClr val="tx1"/>
                </a:solidFill>
                <a:latin typeface="Times" pitchFamily="18" charset="0"/>
              </a:rPr>
              <a:t>nmol</a:t>
            </a:r>
            <a:r>
              <a:rPr lang="en-US" sz="2000" dirty="0">
                <a:solidFill>
                  <a:schemeClr val="tx1"/>
                </a:solidFill>
                <a:latin typeface="Times" pitchFamily="18" charset="0"/>
              </a:rPr>
              <a:t>/g in the simvastatin group and from 22.6 to 40.0 </a:t>
            </a:r>
            <a:r>
              <a:rPr lang="en-US" sz="2000" dirty="0" err="1">
                <a:solidFill>
                  <a:schemeClr val="tx1"/>
                </a:solidFill>
                <a:latin typeface="Times" pitchFamily="18" charset="0"/>
              </a:rPr>
              <a:t>nmol</a:t>
            </a:r>
            <a:r>
              <a:rPr lang="en-US" sz="2000" dirty="0">
                <a:solidFill>
                  <a:schemeClr val="tx1"/>
                </a:solidFill>
                <a:latin typeface="Times" pitchFamily="18" charset="0"/>
              </a:rPr>
              <a:t>/g in the atorvastatin group (P = .005).  </a:t>
            </a:r>
          </a:p>
          <a:p>
            <a:pPr>
              <a:spcBef>
                <a:spcPts val="500"/>
              </a:spcBef>
              <a:spcAft>
                <a:spcPts val="500"/>
              </a:spcAft>
            </a:pPr>
            <a:r>
              <a:rPr lang="en-US" sz="2000" b="1" dirty="0">
                <a:solidFill>
                  <a:schemeClr val="hlink"/>
                </a:solidFill>
                <a:latin typeface="Times" pitchFamily="18" charset="0"/>
                <a:sym typeface="Monotype Sorts" pitchFamily="2" charset="2"/>
              </a:rPr>
              <a:t> </a:t>
            </a:r>
            <a:r>
              <a:rPr lang="en-US" sz="2000" dirty="0">
                <a:solidFill>
                  <a:schemeClr val="tx1"/>
                </a:solidFill>
                <a:latin typeface="Times" pitchFamily="18" charset="0"/>
              </a:rPr>
              <a:t>The muscle ubiquinone concentration was reduced significantly from 39.7 to 26.4 </a:t>
            </a:r>
            <a:r>
              <a:rPr lang="en-US" sz="2000" dirty="0" err="1">
                <a:solidFill>
                  <a:schemeClr val="tx1"/>
                </a:solidFill>
                <a:latin typeface="Times" pitchFamily="18" charset="0"/>
              </a:rPr>
              <a:t>nmol</a:t>
            </a:r>
            <a:r>
              <a:rPr lang="en-US" sz="2000" dirty="0">
                <a:solidFill>
                  <a:schemeClr val="tx1"/>
                </a:solidFill>
                <a:latin typeface="Times" pitchFamily="18" charset="0"/>
              </a:rPr>
              <a:t>/g (P = .031) in the simvastatin group, but no reduction was observed in the atorvastatin or placebo group.</a:t>
            </a:r>
          </a:p>
        </p:txBody>
      </p:sp>
    </p:spTree>
    <p:extLst>
      <p:ext uri="{BB962C8B-B14F-4D97-AF65-F5344CB8AC3E}">
        <p14:creationId xmlns:p14="http://schemas.microsoft.com/office/powerpoint/2010/main" val="39714279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533400"/>
            <a:ext cx="866775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847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3"/>
          <a:srcRect/>
          <a:stretch>
            <a:fillRect/>
          </a:stretch>
        </p:blipFill>
        <p:spPr bwMode="auto">
          <a:xfrm>
            <a:off x="0" y="0"/>
            <a:ext cx="5486400" cy="7315200"/>
          </a:xfrm>
          <a:prstGeom prst="rect">
            <a:avLst/>
          </a:prstGeom>
          <a:noFill/>
          <a:ln w="9525">
            <a:noFill/>
            <a:miter lim="800000"/>
            <a:headEnd/>
            <a:tailEnd/>
          </a:ln>
        </p:spPr>
      </p:pic>
      <p:sp>
        <p:nvSpPr>
          <p:cNvPr id="836611" name="Text Box 3"/>
          <p:cNvSpPr txBox="1">
            <a:spLocks noChangeArrowheads="1"/>
          </p:cNvSpPr>
          <p:nvPr/>
        </p:nvSpPr>
        <p:spPr bwMode="auto">
          <a:xfrm>
            <a:off x="5638800" y="228600"/>
            <a:ext cx="3124200" cy="6035675"/>
          </a:xfrm>
          <a:prstGeom prst="rect">
            <a:avLst/>
          </a:prstGeom>
          <a:noFill/>
          <a:ln w="9525">
            <a:noFill/>
            <a:miter lim="800000"/>
            <a:headEnd/>
            <a:tailEnd/>
          </a:ln>
        </p:spPr>
        <p:txBody>
          <a:bodyPr>
            <a:spAutoFit/>
          </a:bodyPr>
          <a:lstStyle/>
          <a:p>
            <a:pPr>
              <a:spcBef>
                <a:spcPct val="50000"/>
              </a:spcBef>
            </a:pPr>
            <a:r>
              <a:rPr lang="en-US" sz="2000">
                <a:latin typeface="Arial" charset="0"/>
              </a:rPr>
              <a:t>“We hypothesize that </a:t>
            </a:r>
            <a:r>
              <a:rPr lang="en-US" sz="2000" u="sng">
                <a:latin typeface="Arial" charset="0"/>
              </a:rPr>
              <a:t>instability of the sarcolemmal membrane</a:t>
            </a:r>
            <a:r>
              <a:rPr lang="en-US" sz="2000">
                <a:latin typeface="Arial" charset="0"/>
              </a:rPr>
              <a:t> may be an effect of statin treatment, and when the </a:t>
            </a:r>
            <a:r>
              <a:rPr lang="en-US" sz="2000" u="sng">
                <a:latin typeface="Arial" charset="0"/>
              </a:rPr>
              <a:t>integrity of the membrane is challenged is response to a bout of eccentric exercise</a:t>
            </a:r>
            <a:r>
              <a:rPr lang="en-US" sz="2000">
                <a:latin typeface="Arial" charset="0"/>
              </a:rPr>
              <a:t>, proteolytic cascades are activated in muscle.  </a:t>
            </a:r>
          </a:p>
          <a:p>
            <a:pPr>
              <a:spcBef>
                <a:spcPct val="50000"/>
              </a:spcBef>
            </a:pPr>
            <a:r>
              <a:rPr lang="en-US" sz="2000">
                <a:latin typeface="Arial" charset="0"/>
              </a:rPr>
              <a:t>This would explain the increase in the number of genes in protein catabolism (UPP) as well as lend support to the increase in the UPP genes.”                                                        			</a:t>
            </a:r>
            <a:endParaRPr lang="en-US" sz="2000" i="1">
              <a:latin typeface="Arial" charset="0"/>
            </a:endParaRPr>
          </a:p>
        </p:txBody>
      </p:sp>
      <p:sp>
        <p:nvSpPr>
          <p:cNvPr id="836612" name="Line 4"/>
          <p:cNvSpPr>
            <a:spLocks noChangeShapeType="1"/>
          </p:cNvSpPr>
          <p:nvPr/>
        </p:nvSpPr>
        <p:spPr bwMode="auto">
          <a:xfrm flipH="1">
            <a:off x="1828800" y="1219200"/>
            <a:ext cx="3810000" cy="533400"/>
          </a:xfrm>
          <a:prstGeom prst="line">
            <a:avLst/>
          </a:prstGeom>
          <a:noFill/>
          <a:ln w="28575">
            <a:solidFill>
              <a:schemeClr val="tx1"/>
            </a:solidFill>
            <a:round/>
            <a:headEnd/>
            <a:tailEnd type="triangle" w="med" len="med"/>
          </a:ln>
        </p:spPr>
        <p:txBody>
          <a:bodyPr wrap="none" anchor="ctr"/>
          <a:lstStyle/>
          <a:p>
            <a:endParaRPr lang="en-US"/>
          </a:p>
        </p:txBody>
      </p:sp>
      <p:sp>
        <p:nvSpPr>
          <p:cNvPr id="353285" name="Rectangle 5"/>
          <p:cNvSpPr>
            <a:spLocks noChangeArrowheads="1"/>
          </p:cNvSpPr>
          <p:nvPr/>
        </p:nvSpPr>
        <p:spPr bwMode="auto">
          <a:xfrm>
            <a:off x="5562600" y="6086475"/>
            <a:ext cx="3581400" cy="1016000"/>
          </a:xfrm>
          <a:prstGeom prst="rect">
            <a:avLst/>
          </a:prstGeom>
          <a:noFill/>
          <a:ln w="9525">
            <a:noFill/>
            <a:miter lim="800000"/>
            <a:headEnd/>
            <a:tailEnd/>
          </a:ln>
        </p:spPr>
        <p:txBody>
          <a:bodyPr>
            <a:spAutoFit/>
          </a:bodyPr>
          <a:lstStyle/>
          <a:p>
            <a:pPr>
              <a:spcBef>
                <a:spcPts val="500"/>
              </a:spcBef>
              <a:spcAft>
                <a:spcPts val="500"/>
              </a:spcAft>
            </a:pPr>
            <a:r>
              <a:rPr lang="en-US" sz="1600">
                <a:latin typeface="Times New Roman" pitchFamily="18" charset="0"/>
              </a:rPr>
              <a:t>Urso ML, Thompson PD, Clarkson P.   et. al. ATVB 2005;25:2560 Umass</a:t>
            </a:r>
          </a:p>
          <a:p>
            <a:pPr>
              <a:spcBef>
                <a:spcPts val="500"/>
              </a:spcBef>
              <a:spcAft>
                <a:spcPts val="500"/>
              </a:spcAft>
            </a:pPr>
            <a:endParaRPr lang="en-US" sz="1600">
              <a:latin typeface="Times New Roman" pitchFamily="18" charset="0"/>
            </a:endParaRPr>
          </a:p>
        </p:txBody>
      </p:sp>
    </p:spTree>
    <p:extLst>
      <p:ext uri="{BB962C8B-B14F-4D97-AF65-F5344CB8AC3E}">
        <p14:creationId xmlns:p14="http://schemas.microsoft.com/office/powerpoint/2010/main" val="11192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6611"/>
                                        </p:tgtEl>
                                        <p:attrNameLst>
                                          <p:attrName>style.visibility</p:attrName>
                                        </p:attrNameLst>
                                      </p:cBhvr>
                                      <p:to>
                                        <p:strVal val="visible"/>
                                      </p:to>
                                    </p:set>
                                    <p:animEffect transition="in" filter="dissolve">
                                      <p:cBhvr>
                                        <p:cTn id="7" dur="500"/>
                                        <p:tgtEl>
                                          <p:spTgt spid="8366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6612"/>
                                        </p:tgtEl>
                                        <p:attrNameLst>
                                          <p:attrName>style.visibility</p:attrName>
                                        </p:attrNameLst>
                                      </p:cBhvr>
                                      <p:to>
                                        <p:strVal val="visible"/>
                                      </p:to>
                                    </p:set>
                                    <p:animEffect transition="in" filter="dissolve">
                                      <p:cBhvr>
                                        <p:cTn id="12" dur="500"/>
                                        <p:tgtEl>
                                          <p:spTgt spid="83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autoUpdateAnimBg="0"/>
      <p:bldP spid="8366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ll-size image (31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239000" cy="5130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6128266"/>
            <a:ext cx="3048000" cy="369332"/>
          </a:xfrm>
          <a:prstGeom prst="rect">
            <a:avLst/>
          </a:prstGeom>
          <a:noFill/>
        </p:spPr>
        <p:txBody>
          <a:bodyPr wrap="square" rtlCol="0">
            <a:spAutoFit/>
          </a:bodyPr>
          <a:lstStyle/>
          <a:p>
            <a:r>
              <a:rPr lang="en-US" dirty="0" err="1" smtClean="0"/>
              <a:t>Sirvent</a:t>
            </a:r>
            <a:r>
              <a:rPr lang="en-US" dirty="0" smtClean="0"/>
              <a:t> 2008</a:t>
            </a:r>
            <a:endParaRPr lang="en-US" dirty="0"/>
          </a:p>
        </p:txBody>
      </p:sp>
    </p:spTree>
    <p:extLst>
      <p:ext uri="{BB962C8B-B14F-4D97-AF65-F5344CB8AC3E}">
        <p14:creationId xmlns:p14="http://schemas.microsoft.com/office/powerpoint/2010/main" val="2301263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884"/>
            <a:ext cx="9067800" cy="6217087"/>
          </a:xfrm>
          <a:prstGeom prst="rect">
            <a:avLst/>
          </a:prstGeom>
          <a:noFill/>
        </p:spPr>
        <p:txBody>
          <a:bodyPr wrap="square" rtlCol="0">
            <a:spAutoFit/>
          </a:bodyPr>
          <a:lstStyle/>
          <a:p>
            <a:pPr fontAlgn="base"/>
            <a:r>
              <a:rPr lang="en-US" sz="2800" b="1" dirty="0" smtClean="0">
                <a:solidFill>
                  <a:srgbClr val="FFFF00"/>
                </a:solidFill>
              </a:rPr>
              <a:t>Statin </a:t>
            </a:r>
            <a:r>
              <a:rPr lang="en-US" sz="2800" b="1" dirty="0">
                <a:solidFill>
                  <a:srgbClr val="FFFF00"/>
                </a:solidFill>
              </a:rPr>
              <a:t>therapy depresses fat metabolism in older individuals.</a:t>
            </a:r>
          </a:p>
          <a:p>
            <a:pPr fontAlgn="base"/>
            <a:r>
              <a:rPr lang="en-US" u="sng" dirty="0" err="1"/>
              <a:t>Limprasertkul</a:t>
            </a:r>
            <a:r>
              <a:rPr lang="en-US" u="sng" dirty="0"/>
              <a:t> </a:t>
            </a:r>
            <a:r>
              <a:rPr lang="en-US" u="sng" dirty="0" smtClean="0"/>
              <a:t>A</a:t>
            </a:r>
            <a:r>
              <a:rPr lang="en-US" dirty="0"/>
              <a:t>, </a:t>
            </a:r>
            <a:r>
              <a:rPr lang="en-US" u="sng" dirty="0">
                <a:hlinkClick r:id="rId3"/>
              </a:rPr>
              <a:t>Fisher NM</a:t>
            </a:r>
            <a:r>
              <a:rPr lang="en-US" dirty="0"/>
              <a:t>, </a:t>
            </a:r>
            <a:r>
              <a:rPr lang="en-US" u="sng" dirty="0" err="1">
                <a:hlinkClick r:id="rId4"/>
              </a:rPr>
              <a:t>Awad</a:t>
            </a:r>
            <a:r>
              <a:rPr lang="en-US" u="sng" dirty="0">
                <a:hlinkClick r:id="rId4"/>
              </a:rPr>
              <a:t> AB</a:t>
            </a:r>
            <a:r>
              <a:rPr lang="en-US" dirty="0"/>
              <a:t>, </a:t>
            </a:r>
            <a:r>
              <a:rPr lang="en-US" u="sng" dirty="0" err="1"/>
              <a:t>Pendergast</a:t>
            </a:r>
            <a:r>
              <a:rPr lang="en-US" u="sng" dirty="0"/>
              <a:t> </a:t>
            </a:r>
            <a:r>
              <a:rPr lang="en-US" u="sng" dirty="0" smtClean="0"/>
              <a:t>DR</a:t>
            </a:r>
            <a:r>
              <a:rPr lang="en-US" u="sng" dirty="0"/>
              <a:t>J Am </a:t>
            </a:r>
            <a:r>
              <a:rPr lang="en-US" u="sng" dirty="0" err="1"/>
              <a:t>Coll</a:t>
            </a:r>
            <a:r>
              <a:rPr lang="en-US" u="sng" dirty="0"/>
              <a:t> </a:t>
            </a:r>
            <a:r>
              <a:rPr lang="en-US" u="sng" dirty="0" err="1"/>
              <a:t>Nutr</a:t>
            </a:r>
            <a:r>
              <a:rPr lang="en-US" u="sng" dirty="0"/>
              <a:t>.</a:t>
            </a:r>
            <a:r>
              <a:rPr lang="en-US" dirty="0"/>
              <a:t> 2012 Feb;31(1):32-8.</a:t>
            </a:r>
          </a:p>
          <a:p>
            <a:pPr fontAlgn="base"/>
            <a:endParaRPr lang="en-US" dirty="0"/>
          </a:p>
          <a:p>
            <a:pPr fontAlgn="base"/>
            <a:endParaRPr lang="en-US" dirty="0"/>
          </a:p>
          <a:p>
            <a:pPr fontAlgn="base"/>
            <a:r>
              <a:rPr lang="en-US" b="1" cap="all" dirty="0" smtClean="0"/>
              <a:t>METHODS:  </a:t>
            </a:r>
            <a:r>
              <a:rPr lang="en-US" dirty="0" smtClean="0"/>
              <a:t>A </a:t>
            </a:r>
            <a:r>
              <a:rPr lang="en-US" dirty="0"/>
              <a:t>total of 14 elderly patients (71 ± 6 years) on statin therapy were compared with 14 matched elderly controls (75 ± 7 years). Subjects were tested for respiratory exchange ratio (RER) during both maximal and submaximal sustained (70% Vo(2max)) exercise to voluntary exhaustion. Blood samples were drawn for lipoprotein analysis and substrate availability.</a:t>
            </a:r>
          </a:p>
          <a:p>
            <a:pPr fontAlgn="base"/>
            <a:endParaRPr lang="en-US" b="1" cap="all" dirty="0" smtClean="0"/>
          </a:p>
          <a:p>
            <a:pPr fontAlgn="base"/>
            <a:r>
              <a:rPr lang="en-US" b="1" cap="all" dirty="0" smtClean="0"/>
              <a:t>RESULTS:  </a:t>
            </a:r>
            <a:r>
              <a:rPr lang="en-US" dirty="0" smtClean="0"/>
              <a:t>RER </a:t>
            </a:r>
            <a:r>
              <a:rPr lang="en-US" dirty="0"/>
              <a:t>was significantly higher in subjects taking statins during both the max and </a:t>
            </a:r>
            <a:r>
              <a:rPr lang="en-US" dirty="0" err="1"/>
              <a:t>submax</a:t>
            </a:r>
            <a:r>
              <a:rPr lang="en-US" dirty="0"/>
              <a:t> tests, indicating reduced fat oxidation. Blood lipoprotein levels after a fast were not different between the statin and control groups. Levels of glucose, lactate, or triglyceride were not different between groups; however, free fatty acid levels were elevated by exercise in the statin group. Fat oxidation was significantly reduced in older subjects taking statin drugs that were not associated with diet, exercise, and fitness, which were matched between groups, nor availability of fat from the blood, which was higher in the statin group.</a:t>
            </a:r>
          </a:p>
          <a:p>
            <a:pPr fontAlgn="base"/>
            <a:endParaRPr lang="en-US" b="1" cap="all" dirty="0" smtClean="0"/>
          </a:p>
          <a:p>
            <a:pPr fontAlgn="base"/>
            <a:r>
              <a:rPr lang="en-US" b="1" cap="all" dirty="0" smtClean="0"/>
              <a:t>CONCLUSION:  </a:t>
            </a:r>
            <a:r>
              <a:rPr lang="en-US" dirty="0" smtClean="0"/>
              <a:t>Although </a:t>
            </a:r>
            <a:r>
              <a:rPr lang="en-US" dirty="0"/>
              <a:t>statin therapy normalizes blood lipoproteins, it reduced fat metabolism in older individuals, which cannot be a result of lower availability from blood.</a:t>
            </a:r>
          </a:p>
          <a:p>
            <a:endParaRPr lang="en-US" dirty="0"/>
          </a:p>
        </p:txBody>
      </p:sp>
    </p:spTree>
    <p:extLst>
      <p:ext uri="{BB962C8B-B14F-4D97-AF65-F5344CB8AC3E}">
        <p14:creationId xmlns:p14="http://schemas.microsoft.com/office/powerpoint/2010/main" val="1052608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599"/>
            <a:ext cx="5789028" cy="637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52320" y="5296993"/>
            <a:ext cx="2391680" cy="369332"/>
          </a:xfrm>
          <a:prstGeom prst="rect">
            <a:avLst/>
          </a:prstGeom>
        </p:spPr>
        <p:txBody>
          <a:bodyPr wrap="none">
            <a:spAutoFit/>
          </a:bodyPr>
          <a:lstStyle/>
          <a:p>
            <a:r>
              <a:rPr lang="en-US" dirty="0"/>
              <a:t>AGE (2008) 30:283–291</a:t>
            </a:r>
          </a:p>
        </p:txBody>
      </p:sp>
    </p:spTree>
    <p:extLst>
      <p:ext uri="{BB962C8B-B14F-4D97-AF65-F5344CB8AC3E}">
        <p14:creationId xmlns:p14="http://schemas.microsoft.com/office/powerpoint/2010/main" val="3147903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395288"/>
            <a:ext cx="56102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90761" y="5975866"/>
            <a:ext cx="1828800" cy="369332"/>
          </a:xfrm>
          <a:prstGeom prst="rect">
            <a:avLst/>
          </a:prstGeom>
          <a:noFill/>
        </p:spPr>
        <p:txBody>
          <a:bodyPr wrap="square" rtlCol="0">
            <a:spAutoFit/>
          </a:bodyPr>
          <a:lstStyle/>
          <a:p>
            <a:r>
              <a:rPr lang="en-US" dirty="0" err="1" smtClean="0"/>
              <a:t>Mikus</a:t>
            </a:r>
            <a:r>
              <a:rPr lang="en-US" dirty="0" smtClean="0"/>
              <a:t> 2013</a:t>
            </a:r>
            <a:endParaRPr lang="en-US" dirty="0"/>
          </a:p>
        </p:txBody>
      </p:sp>
    </p:spTree>
    <p:extLst>
      <p:ext uri="{BB962C8B-B14F-4D97-AF65-F5344CB8AC3E}">
        <p14:creationId xmlns:p14="http://schemas.microsoft.com/office/powerpoint/2010/main" val="4145975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4343400"/>
            <a:ext cx="3420552" cy="369332"/>
          </a:xfrm>
          <a:prstGeom prst="rect">
            <a:avLst/>
          </a:prstGeom>
        </p:spPr>
        <p:txBody>
          <a:bodyPr wrap="none">
            <a:spAutoFit/>
          </a:bodyPr>
          <a:lstStyle/>
          <a:p>
            <a:r>
              <a:rPr lang="en-US" i="1" dirty="0" smtClean="0"/>
              <a:t>J </a:t>
            </a:r>
            <a:r>
              <a:rPr lang="en-US" i="1" dirty="0" err="1" smtClean="0"/>
              <a:t>Appl</a:t>
            </a:r>
            <a:r>
              <a:rPr lang="en-US" i="1" dirty="0" smtClean="0"/>
              <a:t> </a:t>
            </a:r>
            <a:r>
              <a:rPr lang="en-US" i="1" dirty="0" err="1" smtClean="0"/>
              <a:t>Physiol</a:t>
            </a:r>
            <a:r>
              <a:rPr lang="en-US" i="1" dirty="0" smtClean="0"/>
              <a:t> 107: 8–16, 2009.</a:t>
            </a:r>
            <a:endParaRPr lang="en-US" dirty="0"/>
          </a:p>
        </p:txBody>
      </p:sp>
      <p:pic>
        <p:nvPicPr>
          <p:cNvPr id="463876" name="Picture 4"/>
          <p:cNvPicPr>
            <a:picLocks noChangeAspect="1" noChangeArrowheads="1"/>
          </p:cNvPicPr>
          <p:nvPr/>
        </p:nvPicPr>
        <p:blipFill>
          <a:blip r:embed="rId3" cstate="print"/>
          <a:srcRect/>
          <a:stretch>
            <a:fillRect/>
          </a:stretch>
        </p:blipFill>
        <p:spPr bwMode="auto">
          <a:xfrm>
            <a:off x="457200" y="533400"/>
            <a:ext cx="8173156" cy="3657600"/>
          </a:xfrm>
          <a:prstGeom prst="rect">
            <a:avLst/>
          </a:prstGeom>
          <a:noFill/>
          <a:ln w="9525">
            <a:noFill/>
            <a:miter lim="800000"/>
            <a:headEnd/>
            <a:tailEnd/>
          </a:ln>
          <a:effectLst/>
        </p:spPr>
      </p:pic>
      <p:sp>
        <p:nvSpPr>
          <p:cNvPr id="6" name="TextBox 5"/>
          <p:cNvSpPr txBox="1"/>
          <p:nvPr/>
        </p:nvSpPr>
        <p:spPr>
          <a:xfrm>
            <a:off x="685800" y="5029200"/>
            <a:ext cx="7924800" cy="1138773"/>
          </a:xfrm>
          <a:prstGeom prst="rect">
            <a:avLst/>
          </a:prstGeom>
          <a:noFill/>
        </p:spPr>
        <p:txBody>
          <a:bodyPr wrap="square" rtlCol="0">
            <a:spAutoFit/>
          </a:bodyPr>
          <a:lstStyle/>
          <a:p>
            <a:r>
              <a:rPr lang="en-US" sz="2800" dirty="0" smtClean="0">
                <a:solidFill>
                  <a:srgbClr val="FF0000"/>
                </a:solidFill>
                <a:sym typeface="Webdings"/>
              </a:rPr>
              <a:t></a:t>
            </a:r>
            <a:r>
              <a:rPr lang="en-US" sz="2000" dirty="0" err="1" smtClean="0"/>
              <a:t>Statins</a:t>
            </a:r>
            <a:r>
              <a:rPr lang="en-US" sz="2000" dirty="0" smtClean="0"/>
              <a:t> have the potential to adversely affect aerobic exercise tolerance, possibly through impaired mitochondrial function, decreased mitochondrial content, and apoptotic pathways. </a:t>
            </a:r>
            <a:endParaRPr lang="en-US" sz="2000" dirty="0"/>
          </a:p>
        </p:txBody>
      </p:sp>
    </p:spTree>
    <p:extLst>
      <p:ext uri="{BB962C8B-B14F-4D97-AF65-F5344CB8AC3E}">
        <p14:creationId xmlns:p14="http://schemas.microsoft.com/office/powerpoint/2010/main" val="1782495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86928" cy="359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641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49218"/>
            <a:ext cx="5192237" cy="529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6346270"/>
            <a:ext cx="3505200" cy="369332"/>
          </a:xfrm>
          <a:prstGeom prst="rect">
            <a:avLst/>
          </a:prstGeom>
          <a:noFill/>
        </p:spPr>
        <p:txBody>
          <a:bodyPr wrap="square" rtlCol="0">
            <a:spAutoFit/>
          </a:bodyPr>
          <a:lstStyle/>
          <a:p>
            <a:r>
              <a:rPr lang="en-US" dirty="0" smtClean="0"/>
              <a:t>Parker/Thompson 2012</a:t>
            </a:r>
            <a:endParaRPr lang="en-US" dirty="0"/>
          </a:p>
        </p:txBody>
      </p:sp>
    </p:spTree>
    <p:extLst>
      <p:ext uri="{BB962C8B-B14F-4D97-AF65-F5344CB8AC3E}">
        <p14:creationId xmlns:p14="http://schemas.microsoft.com/office/powerpoint/2010/main" val="3154976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04800" y="762000"/>
            <a:ext cx="8630555" cy="2421875"/>
          </a:xfrm>
          <a:prstGeom prst="rect">
            <a:avLst/>
          </a:prstGeom>
          <a:noFill/>
          <a:ln w="9525">
            <a:noFill/>
            <a:miter lim="800000"/>
            <a:headEnd/>
            <a:tailEnd/>
          </a:ln>
        </p:spPr>
      </p:pic>
      <p:sp>
        <p:nvSpPr>
          <p:cNvPr id="5" name="TextBox 4"/>
          <p:cNvSpPr txBox="1"/>
          <p:nvPr/>
        </p:nvSpPr>
        <p:spPr>
          <a:xfrm>
            <a:off x="304800" y="4038600"/>
            <a:ext cx="8401955" cy="2000548"/>
          </a:xfrm>
          <a:prstGeom prst="rect">
            <a:avLst/>
          </a:prstGeom>
          <a:noFill/>
        </p:spPr>
        <p:txBody>
          <a:bodyPr wrap="square" rtlCol="0">
            <a:spAutoFit/>
          </a:bodyPr>
          <a:lstStyle/>
          <a:p>
            <a:r>
              <a:rPr lang="en-US" sz="2800" dirty="0" smtClean="0">
                <a:solidFill>
                  <a:srgbClr val="FF0000"/>
                </a:solidFill>
                <a:sym typeface="Marlett"/>
              </a:rPr>
              <a:t></a:t>
            </a:r>
            <a:r>
              <a:rPr lang="en-US" sz="2400" dirty="0" smtClean="0"/>
              <a:t>Drugs such as -blockers and statins that are commonly prescribed for their treatment have the potential to limit the beneficial effects of exercise on mitochondria.   Similarly, NSAIDs used to ameliorate </a:t>
            </a:r>
            <a:r>
              <a:rPr lang="en-US" sz="2400" dirty="0" err="1" smtClean="0"/>
              <a:t>postexercise</a:t>
            </a:r>
            <a:r>
              <a:rPr lang="en-US" sz="2400" dirty="0" smtClean="0"/>
              <a:t> pain or decrease cardiovascular disease risk may also impact skeletal muscle recovery from exercise.</a:t>
            </a:r>
            <a:endParaRPr lang="en-US" sz="2400" dirty="0"/>
          </a:p>
        </p:txBody>
      </p:sp>
    </p:spTree>
    <p:extLst>
      <p:ext uri="{BB962C8B-B14F-4D97-AF65-F5344CB8AC3E}">
        <p14:creationId xmlns:p14="http://schemas.microsoft.com/office/powerpoint/2010/main" val="3724062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p:cNvPicPr>
            <a:picLocks noChangeAspect="1" noChangeArrowheads="1"/>
          </p:cNvPicPr>
          <p:nvPr/>
        </p:nvPicPr>
        <p:blipFill>
          <a:blip r:embed="rId3" cstate="print"/>
          <a:srcRect/>
          <a:stretch>
            <a:fillRect/>
          </a:stretch>
        </p:blipFill>
        <p:spPr bwMode="auto">
          <a:xfrm>
            <a:off x="381000" y="228600"/>
            <a:ext cx="8572500" cy="6299489"/>
          </a:xfrm>
          <a:prstGeom prst="rect">
            <a:avLst/>
          </a:prstGeom>
          <a:noFill/>
          <a:ln w="9525">
            <a:noFill/>
            <a:miter lim="800000"/>
            <a:headEnd/>
            <a:tailEnd/>
          </a:ln>
          <a:effectLst/>
        </p:spPr>
      </p:pic>
      <p:sp>
        <p:nvSpPr>
          <p:cNvPr id="3" name="TextBox 2"/>
          <p:cNvSpPr txBox="1"/>
          <p:nvPr/>
        </p:nvSpPr>
        <p:spPr>
          <a:xfrm>
            <a:off x="685800" y="533400"/>
            <a:ext cx="4038600" cy="338554"/>
          </a:xfrm>
          <a:prstGeom prst="rect">
            <a:avLst/>
          </a:prstGeom>
          <a:noFill/>
        </p:spPr>
        <p:txBody>
          <a:bodyPr wrap="square" rtlCol="0">
            <a:spAutoFit/>
          </a:bodyPr>
          <a:lstStyle/>
          <a:p>
            <a:r>
              <a:rPr lang="en-US" sz="1600" dirty="0" smtClean="0">
                <a:solidFill>
                  <a:schemeClr val="bg2">
                    <a:lumMod val="50000"/>
                  </a:schemeClr>
                </a:solidFill>
              </a:rPr>
              <a:t>Robinson 2009</a:t>
            </a:r>
            <a:endParaRPr lang="en-US" sz="1600" dirty="0">
              <a:solidFill>
                <a:schemeClr val="bg2">
                  <a:lumMod val="50000"/>
                </a:schemeClr>
              </a:solidFill>
            </a:endParaRPr>
          </a:p>
        </p:txBody>
      </p:sp>
    </p:spTree>
    <p:extLst>
      <p:ext uri="{BB962C8B-B14F-4D97-AF65-F5344CB8AC3E}">
        <p14:creationId xmlns:p14="http://schemas.microsoft.com/office/powerpoint/2010/main" val="396835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85800"/>
            <a:ext cx="8153400" cy="4524315"/>
          </a:xfrm>
          <a:prstGeom prst="rect">
            <a:avLst/>
          </a:prstGeom>
          <a:noFill/>
        </p:spPr>
        <p:txBody>
          <a:bodyPr wrap="square" rtlCol="0">
            <a:spAutoFit/>
          </a:bodyPr>
          <a:lstStyle/>
          <a:p>
            <a:r>
              <a:rPr lang="en-US" sz="2400" dirty="0" smtClean="0"/>
              <a:t>While </a:t>
            </a:r>
            <a:r>
              <a:rPr lang="en-US" sz="2400" dirty="0" err="1" smtClean="0"/>
              <a:t>statin</a:t>
            </a:r>
            <a:r>
              <a:rPr lang="en-US" sz="2400" dirty="0" smtClean="0"/>
              <a:t> treatments are considered free of serious side effects (death, severe functionally impairment), epidemiological data have shown 10% of patients on statins (40–80 mg/day) report at least mild muscular symptoms after 1 mo of beginning therapy (8). Additionally, 38% of those with symptoms reported pain with moderate exertion during activities of daily living (8).</a:t>
            </a:r>
          </a:p>
          <a:p>
            <a:endParaRPr lang="en-US" sz="2400" dirty="0" smtClean="0"/>
          </a:p>
          <a:p>
            <a:r>
              <a:rPr lang="en-US" sz="2400" dirty="0" smtClean="0"/>
              <a:t> Biopsy samples from four patients with </a:t>
            </a:r>
            <a:r>
              <a:rPr lang="en-US" sz="2400" dirty="0" err="1" smtClean="0"/>
              <a:t>statin</a:t>
            </a:r>
            <a:r>
              <a:rPr lang="en-US" sz="2400" dirty="0" smtClean="0"/>
              <a:t>-associated </a:t>
            </a:r>
            <a:r>
              <a:rPr lang="en-US" sz="2400" dirty="0" err="1" smtClean="0"/>
              <a:t>myopathy</a:t>
            </a:r>
            <a:r>
              <a:rPr lang="en-US" sz="2400" dirty="0" smtClean="0"/>
              <a:t> revealed histological evidence for mitochondrial dysfunction, including ragged red fibers, negative staining for </a:t>
            </a:r>
            <a:r>
              <a:rPr lang="en-US" sz="2400" dirty="0" err="1" smtClean="0"/>
              <a:t>cytochrome</a:t>
            </a:r>
            <a:r>
              <a:rPr lang="en-US" sz="2400" dirty="0" smtClean="0"/>
              <a:t>-</a:t>
            </a:r>
            <a:r>
              <a:rPr lang="en-US" sz="2400" i="1" dirty="0" smtClean="0"/>
              <a:t>c </a:t>
            </a:r>
            <a:r>
              <a:rPr lang="en-US" sz="2400" i="1" dirty="0" err="1" smtClean="0"/>
              <a:t>oxidase</a:t>
            </a:r>
            <a:r>
              <a:rPr lang="en-US" sz="2400" i="1" dirty="0" smtClean="0"/>
              <a:t>, and increased lipid </a:t>
            </a:r>
            <a:r>
              <a:rPr lang="en-US" sz="2400" dirty="0" smtClean="0"/>
              <a:t>accumulation.</a:t>
            </a:r>
            <a:endParaRPr lang="en-US" sz="2400" dirty="0"/>
          </a:p>
        </p:txBody>
      </p:sp>
      <p:sp>
        <p:nvSpPr>
          <p:cNvPr id="5" name="TextBox 4"/>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3104629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95400"/>
            <a:ext cx="8610600" cy="3416320"/>
          </a:xfrm>
          <a:prstGeom prst="rect">
            <a:avLst/>
          </a:prstGeom>
          <a:noFill/>
        </p:spPr>
        <p:txBody>
          <a:bodyPr wrap="square" rtlCol="0">
            <a:spAutoFit/>
          </a:bodyPr>
          <a:lstStyle/>
          <a:p>
            <a:r>
              <a:rPr lang="en-US" sz="2400" dirty="0" smtClean="0"/>
              <a:t>Inhibition of HMG-</a:t>
            </a:r>
            <a:r>
              <a:rPr lang="en-US" sz="2400" dirty="0" err="1" smtClean="0"/>
              <a:t>CoA</a:t>
            </a:r>
            <a:r>
              <a:rPr lang="en-US" sz="2400" dirty="0" smtClean="0"/>
              <a:t> </a:t>
            </a:r>
            <a:r>
              <a:rPr lang="en-US" sz="2400" dirty="0" err="1" smtClean="0"/>
              <a:t>reductase</a:t>
            </a:r>
            <a:r>
              <a:rPr lang="en-US" sz="2400" dirty="0" smtClean="0"/>
              <a:t> can decrease the formation of </a:t>
            </a:r>
            <a:r>
              <a:rPr lang="en-US" sz="2400" dirty="0" err="1" smtClean="0"/>
              <a:t>isopentenyl</a:t>
            </a:r>
            <a:r>
              <a:rPr lang="en-US" sz="2400" dirty="0" smtClean="0"/>
              <a:t> </a:t>
            </a:r>
            <a:r>
              <a:rPr lang="en-US" sz="2400" dirty="0" err="1" smtClean="0"/>
              <a:t>diphosphate</a:t>
            </a:r>
            <a:r>
              <a:rPr lang="en-US" sz="2400" dirty="0" smtClean="0"/>
              <a:t> units needed for </a:t>
            </a:r>
            <a:r>
              <a:rPr lang="en-US" sz="2400" dirty="0" err="1" smtClean="0"/>
              <a:t>ubiquinone</a:t>
            </a:r>
            <a:r>
              <a:rPr lang="en-US" sz="2400" dirty="0" smtClean="0"/>
              <a:t> formation. In addition to sharing a common pathway, </a:t>
            </a:r>
            <a:r>
              <a:rPr lang="en-US" sz="2400" dirty="0" err="1" smtClean="0"/>
              <a:t>ubiquinone</a:t>
            </a:r>
            <a:r>
              <a:rPr lang="en-US" sz="2400" dirty="0" smtClean="0"/>
              <a:t> is transported by low-density lipoprotein cholesterol. </a:t>
            </a:r>
          </a:p>
          <a:p>
            <a:endParaRPr lang="en-US" sz="2400" dirty="0" smtClean="0"/>
          </a:p>
          <a:p>
            <a:r>
              <a:rPr lang="en-US" sz="2400" dirty="0" smtClean="0"/>
              <a:t>A combination of impaired synthesis and a decrease in low-density lipoprotein cholesterol most likely contribute to the decreased concentration of circulating </a:t>
            </a:r>
            <a:r>
              <a:rPr lang="en-US" sz="2400" dirty="0" err="1" smtClean="0"/>
              <a:t>ubiquinone</a:t>
            </a:r>
            <a:r>
              <a:rPr lang="en-US" sz="2400" dirty="0" smtClean="0"/>
              <a:t> observed following </a:t>
            </a:r>
            <a:r>
              <a:rPr lang="en-US" sz="2400" dirty="0" err="1" smtClean="0"/>
              <a:t>statin</a:t>
            </a:r>
            <a:r>
              <a:rPr lang="en-US" sz="2400" dirty="0" smtClean="0"/>
              <a:t> treatment (13, 18, 31, 52).</a:t>
            </a:r>
            <a:endParaRPr lang="en-US" sz="2400" dirty="0"/>
          </a:p>
        </p:txBody>
      </p:sp>
      <p:sp>
        <p:nvSpPr>
          <p:cNvPr id="3" name="TextBox 2"/>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1670226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71600"/>
            <a:ext cx="8534400" cy="2677656"/>
          </a:xfrm>
          <a:prstGeom prst="rect">
            <a:avLst/>
          </a:prstGeom>
          <a:noFill/>
        </p:spPr>
        <p:txBody>
          <a:bodyPr wrap="square" rtlCol="0">
            <a:spAutoFit/>
          </a:bodyPr>
          <a:lstStyle/>
          <a:p>
            <a:r>
              <a:rPr lang="en-US" sz="2400" dirty="0" smtClean="0"/>
              <a:t>Intramuscular ubiquinone concentrations are less well characterized and may not respond to statin treatment in a similar fashion to circulating levels. Indeed, </a:t>
            </a:r>
            <a:r>
              <a:rPr lang="en-US" sz="2400" dirty="0" err="1" smtClean="0"/>
              <a:t>statin</a:t>
            </a:r>
            <a:r>
              <a:rPr lang="en-US" sz="2400" dirty="0" smtClean="0"/>
              <a:t> treatment in humans has shown inconsistent effects, with reports of decreases (45), increases (32), and no change (31) on skeletal muscle concentrations of </a:t>
            </a:r>
            <a:r>
              <a:rPr lang="en-US" sz="2400" dirty="0" err="1" smtClean="0"/>
              <a:t>ubiquinone</a:t>
            </a:r>
            <a:r>
              <a:rPr lang="en-US" sz="2400" dirty="0" smtClean="0"/>
              <a:t>. The difference in effects on </a:t>
            </a:r>
            <a:r>
              <a:rPr lang="en-US" sz="2400" dirty="0" err="1" smtClean="0"/>
              <a:t>ubiquinone</a:t>
            </a:r>
            <a:r>
              <a:rPr lang="en-US" sz="2400" dirty="0" smtClean="0"/>
              <a:t> concentration may be related to differences in treatment doses and pharmacokinetics of the drugs.</a:t>
            </a:r>
            <a:endParaRPr lang="en-US" sz="2400" dirty="0"/>
          </a:p>
        </p:txBody>
      </p:sp>
      <p:sp>
        <p:nvSpPr>
          <p:cNvPr id="3" name="TextBox 2"/>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1479224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003" y="390815"/>
            <a:ext cx="8305800" cy="6001643"/>
          </a:xfrm>
          <a:prstGeom prst="rect">
            <a:avLst/>
          </a:prstGeom>
          <a:noFill/>
        </p:spPr>
        <p:txBody>
          <a:bodyPr wrap="square" rtlCol="0">
            <a:spAutoFit/>
          </a:bodyPr>
          <a:lstStyle/>
          <a:p>
            <a:r>
              <a:rPr lang="en-US" sz="2400" dirty="0" smtClean="0"/>
              <a:t>The variability in peripheral exposure to bioactive </a:t>
            </a:r>
            <a:r>
              <a:rPr lang="en-US" sz="2400" dirty="0" err="1" smtClean="0"/>
              <a:t>statin</a:t>
            </a:r>
            <a:r>
              <a:rPr lang="en-US" sz="2400" dirty="0" smtClean="0"/>
              <a:t> metabolites may contribute to varied responses of skeletal muscle concentrations of </a:t>
            </a:r>
            <a:r>
              <a:rPr lang="en-US" sz="2400" dirty="0" err="1" smtClean="0"/>
              <a:t>ubiquinone</a:t>
            </a:r>
            <a:r>
              <a:rPr lang="en-US" sz="2400" dirty="0" smtClean="0"/>
              <a:t> and mitochondria respiratory activity. </a:t>
            </a:r>
          </a:p>
          <a:p>
            <a:endParaRPr lang="en-US" sz="2400" dirty="0" smtClean="0"/>
          </a:p>
          <a:p>
            <a:r>
              <a:rPr lang="en-US" sz="2400" dirty="0" smtClean="0"/>
              <a:t>For example, </a:t>
            </a:r>
            <a:r>
              <a:rPr lang="en-US" sz="2400" dirty="0" err="1" smtClean="0"/>
              <a:t>Lamperti</a:t>
            </a:r>
            <a:r>
              <a:rPr lang="en-US" sz="2400" dirty="0" smtClean="0"/>
              <a:t> et al. (33) evaluated skeletal muscle concentrations of </a:t>
            </a:r>
            <a:r>
              <a:rPr lang="en-US" sz="2400" dirty="0" err="1" smtClean="0"/>
              <a:t>ubiquinone</a:t>
            </a:r>
            <a:r>
              <a:rPr lang="en-US" sz="2400" dirty="0" smtClean="0"/>
              <a:t> and </a:t>
            </a:r>
            <a:r>
              <a:rPr lang="en-US" sz="2400" dirty="0" err="1" smtClean="0"/>
              <a:t>cytochrome</a:t>
            </a:r>
            <a:r>
              <a:rPr lang="en-US" sz="2400" dirty="0" smtClean="0"/>
              <a:t>- </a:t>
            </a:r>
            <a:r>
              <a:rPr lang="en-US" sz="2400" i="1" dirty="0" smtClean="0"/>
              <a:t>c </a:t>
            </a:r>
            <a:r>
              <a:rPr lang="en-US" sz="2400" i="1" dirty="0" err="1" smtClean="0"/>
              <a:t>oxidase</a:t>
            </a:r>
            <a:r>
              <a:rPr lang="en-US" sz="2400" i="1" dirty="0" smtClean="0"/>
              <a:t> in </a:t>
            </a:r>
            <a:r>
              <a:rPr lang="en-US" sz="2400" i="1" dirty="0" err="1" smtClean="0"/>
              <a:t>hypercholesterolemic</a:t>
            </a:r>
            <a:r>
              <a:rPr lang="en-US" sz="2400" i="1" dirty="0" smtClean="0"/>
              <a:t> patients receiving </a:t>
            </a:r>
            <a:r>
              <a:rPr lang="en-US" sz="2400" dirty="0" smtClean="0"/>
              <a:t>low doses of statins (5–20 mg/day of a variety of statins) and did not show differences compared with control subjects in either variable.   </a:t>
            </a:r>
          </a:p>
          <a:p>
            <a:endParaRPr lang="en-US" sz="2400" dirty="0" smtClean="0"/>
          </a:p>
          <a:p>
            <a:r>
              <a:rPr lang="en-US" sz="2400" dirty="0" smtClean="0"/>
              <a:t> 	  In contrast, higher doses of </a:t>
            </a:r>
            <a:r>
              <a:rPr lang="en-US" sz="2400" dirty="0" err="1" smtClean="0"/>
              <a:t>simvastatin</a:t>
            </a:r>
            <a:r>
              <a:rPr lang="en-US" sz="2400" dirty="0" smtClean="0"/>
              <a:t> (80 mg/day) for 8 wk decreased intramuscular </a:t>
            </a:r>
            <a:r>
              <a:rPr lang="en-US" sz="2400" dirty="0" err="1" smtClean="0"/>
              <a:t>ubiquinone</a:t>
            </a:r>
            <a:r>
              <a:rPr lang="en-US" sz="2400" dirty="0" smtClean="0"/>
              <a:t> and decreased respiratory activity (24 to 74%) of complexes II-IV and citrate </a:t>
            </a:r>
            <a:r>
              <a:rPr lang="en-US" sz="2400" dirty="0" err="1" smtClean="0"/>
              <a:t>synthase</a:t>
            </a:r>
            <a:r>
              <a:rPr lang="en-US" sz="2400" dirty="0" smtClean="0"/>
              <a:t>, with no changes shown in groups receiving </a:t>
            </a:r>
            <a:r>
              <a:rPr lang="en-US" sz="2400" dirty="0" err="1" smtClean="0"/>
              <a:t>atorvastatin</a:t>
            </a:r>
            <a:r>
              <a:rPr lang="en-US" sz="2400" dirty="0" smtClean="0"/>
              <a:t> (40 mg/day) or placebo (45).</a:t>
            </a:r>
            <a:endParaRPr lang="en-US" sz="2400" dirty="0"/>
          </a:p>
        </p:txBody>
      </p:sp>
      <p:sp>
        <p:nvSpPr>
          <p:cNvPr id="3" name="TextBox 2"/>
          <p:cNvSpPr txBox="1"/>
          <p:nvPr/>
        </p:nvSpPr>
        <p:spPr>
          <a:xfrm>
            <a:off x="439003" y="6350377"/>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2287165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194179"/>
            <a:ext cx="8305800" cy="3046988"/>
          </a:xfrm>
          <a:prstGeom prst="rect">
            <a:avLst/>
          </a:prstGeom>
          <a:noFill/>
        </p:spPr>
        <p:txBody>
          <a:bodyPr wrap="square" rtlCol="0">
            <a:spAutoFit/>
          </a:bodyPr>
          <a:lstStyle/>
          <a:p>
            <a:r>
              <a:rPr lang="en-US" sz="2400" dirty="0" smtClean="0"/>
              <a:t>In a follow-up report, the simvastatin treatment resulted in a decrease in the ratio of </a:t>
            </a:r>
            <a:r>
              <a:rPr lang="en-US" sz="2400" dirty="0" err="1" smtClean="0"/>
              <a:t>mtDNA</a:t>
            </a:r>
            <a:r>
              <a:rPr lang="en-US" sz="2400" dirty="0" smtClean="0"/>
              <a:t> to </a:t>
            </a:r>
            <a:r>
              <a:rPr lang="en-US" sz="2400" dirty="0" err="1" smtClean="0"/>
              <a:t>nDNA</a:t>
            </a:r>
            <a:r>
              <a:rPr lang="en-US" sz="2400" dirty="0" smtClean="0"/>
              <a:t>, providing further support that changes in mitochondrial respiratory capacity were due to decreased mitochondrial content (54). </a:t>
            </a:r>
          </a:p>
          <a:p>
            <a:endParaRPr lang="en-US" sz="2400" dirty="0" smtClean="0"/>
          </a:p>
          <a:p>
            <a:r>
              <a:rPr lang="en-US" sz="2400" dirty="0" smtClean="0"/>
              <a:t>Recent data from embryonic zebra fish showed </a:t>
            </a:r>
            <a:r>
              <a:rPr lang="en-US" sz="2400" dirty="0" err="1" smtClean="0"/>
              <a:t>lovastatin</a:t>
            </a:r>
            <a:r>
              <a:rPr lang="en-US" sz="2400" dirty="0" smtClean="0"/>
              <a:t> treatment decreased mitochondrial function (determined via </a:t>
            </a:r>
            <a:r>
              <a:rPr lang="en-US" sz="2400" dirty="0" err="1" smtClean="0"/>
              <a:t>MitoTracker</a:t>
            </a:r>
            <a:r>
              <a:rPr lang="en-US" sz="2400" dirty="0" smtClean="0"/>
              <a:t> and fluorescence-activated cell sorting) in a dose-dependent manner (19).</a:t>
            </a:r>
            <a:endParaRPr lang="en-US" sz="2400" dirty="0"/>
          </a:p>
        </p:txBody>
      </p:sp>
      <p:sp>
        <p:nvSpPr>
          <p:cNvPr id="3" name="TextBox 2"/>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105742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613" y="395288"/>
            <a:ext cx="315277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172200"/>
            <a:ext cx="1585913" cy="369332"/>
          </a:xfrm>
          <a:prstGeom prst="rect">
            <a:avLst/>
          </a:prstGeom>
          <a:noFill/>
        </p:spPr>
        <p:txBody>
          <a:bodyPr wrap="square" rtlCol="0">
            <a:spAutoFit/>
          </a:bodyPr>
          <a:lstStyle/>
          <a:p>
            <a:r>
              <a:rPr lang="en-US" dirty="0" err="1" smtClean="0"/>
              <a:t>Mikus</a:t>
            </a:r>
            <a:r>
              <a:rPr lang="en-US" dirty="0" smtClean="0"/>
              <a:t> 2013</a:t>
            </a:r>
            <a:endParaRPr lang="en-US" dirty="0"/>
          </a:p>
        </p:txBody>
      </p:sp>
    </p:spTree>
    <p:extLst>
      <p:ext uri="{BB962C8B-B14F-4D97-AF65-F5344CB8AC3E}">
        <p14:creationId xmlns:p14="http://schemas.microsoft.com/office/powerpoint/2010/main" val="123685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10018"/>
            <a:ext cx="8458200" cy="3416320"/>
          </a:xfrm>
          <a:prstGeom prst="rect">
            <a:avLst/>
          </a:prstGeom>
          <a:noFill/>
        </p:spPr>
        <p:txBody>
          <a:bodyPr wrap="square" rtlCol="0">
            <a:spAutoFit/>
          </a:bodyPr>
          <a:lstStyle/>
          <a:p>
            <a:r>
              <a:rPr lang="en-US" sz="2400" dirty="0" smtClean="0"/>
              <a:t>Statins may also promote muscle fiber atrophy, specifically through atrogin-1, a muscle-specific </a:t>
            </a:r>
            <a:r>
              <a:rPr lang="en-US" sz="2400" dirty="0" err="1" smtClean="0"/>
              <a:t>ubiquitin</a:t>
            </a:r>
            <a:r>
              <a:rPr lang="en-US" sz="2400" dirty="0" smtClean="0"/>
              <a:t> </a:t>
            </a:r>
            <a:r>
              <a:rPr lang="en-US" sz="2400" dirty="0" err="1" smtClean="0"/>
              <a:t>ligase</a:t>
            </a:r>
            <a:r>
              <a:rPr lang="en-US" sz="2400" dirty="0" smtClean="0"/>
              <a:t>. Recent evidence from human muscle samples showed atrogin-1 mRNA is increased with </a:t>
            </a:r>
            <a:r>
              <a:rPr lang="en-US" sz="2400" dirty="0" err="1" smtClean="0"/>
              <a:t>statin</a:t>
            </a:r>
            <a:r>
              <a:rPr lang="en-US" sz="2400" dirty="0" smtClean="0"/>
              <a:t> therapy (19). Atrogin-1 null </a:t>
            </a:r>
            <a:r>
              <a:rPr lang="en-US" sz="2400" dirty="0" err="1" smtClean="0"/>
              <a:t>myotubes</a:t>
            </a:r>
            <a:r>
              <a:rPr lang="en-US" sz="2400" dirty="0" smtClean="0"/>
              <a:t> and zebra fish embryos appear to be resistant to statin-induced damage, suggesting atrogin-1 plays an important role in statin </a:t>
            </a:r>
            <a:r>
              <a:rPr lang="en-US" sz="2400" dirty="0" err="1" smtClean="0"/>
              <a:t>myopathies</a:t>
            </a:r>
            <a:r>
              <a:rPr lang="en-US" sz="2400" dirty="0" smtClean="0"/>
              <a:t> (19). </a:t>
            </a:r>
          </a:p>
          <a:p>
            <a:endParaRPr lang="en-US" sz="2400" dirty="0" smtClean="0"/>
          </a:p>
          <a:p>
            <a:r>
              <a:rPr lang="en-US" sz="2400" dirty="0" smtClean="0"/>
              <a:t>Thus mitochondrial-induced apoptosis or skeletal muscle atrophy may contribute to statin induced skeletal muscle </a:t>
            </a:r>
            <a:r>
              <a:rPr lang="en-US" sz="2400" dirty="0" err="1" smtClean="0"/>
              <a:t>myopathies</a:t>
            </a:r>
            <a:r>
              <a:rPr lang="en-US" sz="2400" dirty="0" smtClean="0"/>
              <a:t>.</a:t>
            </a:r>
            <a:endParaRPr lang="en-US" sz="2400" dirty="0"/>
          </a:p>
        </p:txBody>
      </p:sp>
      <p:sp>
        <p:nvSpPr>
          <p:cNvPr id="3" name="TextBox 2"/>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57050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6370975"/>
          </a:xfrm>
          <a:prstGeom prst="rect">
            <a:avLst/>
          </a:prstGeom>
          <a:noFill/>
        </p:spPr>
        <p:txBody>
          <a:bodyPr wrap="square" rtlCol="0">
            <a:spAutoFit/>
          </a:bodyPr>
          <a:lstStyle/>
          <a:p>
            <a:r>
              <a:rPr lang="en-US" sz="2400" dirty="0" smtClean="0"/>
              <a:t>The alterations to mitochondrial content and function discussed above likely play a role in contributing to skeletal </a:t>
            </a:r>
            <a:r>
              <a:rPr lang="en-US" sz="2400" dirty="0" err="1" smtClean="0"/>
              <a:t>myopathies</a:t>
            </a:r>
            <a:r>
              <a:rPr lang="en-US" sz="2400" dirty="0" smtClean="0"/>
              <a:t> that can occur during </a:t>
            </a:r>
            <a:r>
              <a:rPr lang="en-US" sz="2400" dirty="0" err="1" smtClean="0"/>
              <a:t>statin</a:t>
            </a:r>
            <a:r>
              <a:rPr lang="en-US" sz="2400" dirty="0" smtClean="0"/>
              <a:t> therapy. The known side effects of muscle pain and weakness can impair mobility or exercise capacity and may hinder functional capacity of patients. </a:t>
            </a:r>
          </a:p>
          <a:p>
            <a:endParaRPr lang="en-US" sz="2400" dirty="0" smtClean="0"/>
          </a:p>
          <a:p>
            <a:r>
              <a:rPr lang="en-US" sz="2400" dirty="0" smtClean="0"/>
              <a:t>Indeed, leg strength was reduced in four older patients while on </a:t>
            </a:r>
            <a:r>
              <a:rPr lang="en-US" sz="2400" dirty="0" err="1" smtClean="0"/>
              <a:t>statin</a:t>
            </a:r>
            <a:r>
              <a:rPr lang="en-US" sz="2400" dirty="0" smtClean="0"/>
              <a:t> therapy, but improved within 2 wk of stopping  treatment (47). On return to treatment, each patient reported muscle pain and weakness again. The effect of four different </a:t>
            </a:r>
            <a:r>
              <a:rPr lang="en-US" sz="2400" dirty="0" err="1" smtClean="0"/>
              <a:t>statin</a:t>
            </a:r>
            <a:r>
              <a:rPr lang="en-US" sz="2400" dirty="0" smtClean="0"/>
              <a:t> treatments on muscle pain and weakness has also been evaluated in professional athletes with familial  </a:t>
            </a:r>
            <a:r>
              <a:rPr lang="en-US" sz="2400" dirty="0" err="1" smtClean="0"/>
              <a:t>hypercholesterolaemia</a:t>
            </a:r>
            <a:r>
              <a:rPr lang="en-US" sz="2400" dirty="0" smtClean="0"/>
              <a:t> (56). </a:t>
            </a:r>
          </a:p>
          <a:p>
            <a:endParaRPr lang="en-US" sz="2400" dirty="0" smtClean="0"/>
          </a:p>
          <a:p>
            <a:r>
              <a:rPr lang="en-US" sz="2400" dirty="0" smtClean="0"/>
              <a:t>	</a:t>
            </a:r>
            <a:r>
              <a:rPr lang="en-US" sz="2400" b="1" dirty="0" smtClean="0">
                <a:solidFill>
                  <a:srgbClr val="FFFF00"/>
                </a:solidFill>
              </a:rPr>
              <a:t>Out of 22 athletes, 16 were not able to tolerate </a:t>
            </a:r>
            <a:r>
              <a:rPr lang="en-US" sz="2400" b="1" dirty="0" err="1" smtClean="0">
                <a:solidFill>
                  <a:srgbClr val="FFFF00"/>
                </a:solidFill>
              </a:rPr>
              <a:t>statin</a:t>
            </a:r>
            <a:r>
              <a:rPr lang="en-US" sz="2400" b="1" dirty="0" smtClean="0">
                <a:solidFill>
                  <a:srgbClr val="FFFF00"/>
                </a:solidFill>
              </a:rPr>
              <a:t> treatment of any form due to adverse muscle symptoms</a:t>
            </a:r>
            <a:r>
              <a:rPr lang="en-US" sz="2400" dirty="0" smtClean="0"/>
              <a:t>. These were relieved in 1–3 wk following removal of treatment and indicate statins can induce muscle myopathy in athletes. </a:t>
            </a:r>
            <a:r>
              <a:rPr lang="en-US" dirty="0" smtClean="0"/>
              <a:t>(</a:t>
            </a:r>
            <a:r>
              <a:rPr lang="en-US" dirty="0" err="1" smtClean="0"/>
              <a:t>Sinzinger</a:t>
            </a:r>
            <a:r>
              <a:rPr lang="en-US" dirty="0" smtClean="0"/>
              <a:t> 2004)</a:t>
            </a:r>
            <a:endParaRPr lang="en-US" dirty="0"/>
          </a:p>
        </p:txBody>
      </p:sp>
    </p:spTree>
    <p:extLst>
      <p:ext uri="{BB962C8B-B14F-4D97-AF65-F5344CB8AC3E}">
        <p14:creationId xmlns:p14="http://schemas.microsoft.com/office/powerpoint/2010/main" val="270115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371600"/>
            <a:ext cx="7772400" cy="2677656"/>
          </a:xfrm>
          <a:prstGeom prst="rect">
            <a:avLst/>
          </a:prstGeom>
          <a:noFill/>
        </p:spPr>
        <p:txBody>
          <a:bodyPr wrap="square" rtlCol="0">
            <a:spAutoFit/>
          </a:bodyPr>
          <a:lstStyle/>
          <a:p>
            <a:r>
              <a:rPr lang="en-US" sz="2800" b="1" dirty="0">
                <a:solidFill>
                  <a:srgbClr val="FFFF00"/>
                </a:solidFill>
              </a:rPr>
              <a:t>Out of 22 athletes, 16 were not able to tolerate statin treatment of any form due to adverse muscle symptoms</a:t>
            </a:r>
            <a:r>
              <a:rPr lang="en-US" sz="2800" dirty="0"/>
              <a:t>. These were relieved in 1–3 </a:t>
            </a:r>
            <a:r>
              <a:rPr lang="en-US" sz="2800" dirty="0" err="1"/>
              <a:t>wk</a:t>
            </a:r>
            <a:r>
              <a:rPr lang="en-US" sz="2800" dirty="0"/>
              <a:t> following removal of treatment and indicate statins can induce muscle myopathy in athletes.</a:t>
            </a:r>
          </a:p>
          <a:p>
            <a:endParaRPr lang="en-US" sz="2800" dirty="0"/>
          </a:p>
        </p:txBody>
      </p:sp>
      <p:sp>
        <p:nvSpPr>
          <p:cNvPr id="3" name="TextBox 2"/>
          <p:cNvSpPr txBox="1"/>
          <p:nvPr/>
        </p:nvSpPr>
        <p:spPr>
          <a:xfrm>
            <a:off x="838200" y="4800600"/>
            <a:ext cx="7086600" cy="369332"/>
          </a:xfrm>
          <a:prstGeom prst="rect">
            <a:avLst/>
          </a:prstGeom>
          <a:noFill/>
        </p:spPr>
        <p:txBody>
          <a:bodyPr wrap="square" rtlCol="0">
            <a:spAutoFit/>
          </a:bodyPr>
          <a:lstStyle/>
          <a:p>
            <a:r>
              <a:rPr lang="en-US" dirty="0" err="1" smtClean="0"/>
              <a:t>Sinzinger</a:t>
            </a:r>
            <a:r>
              <a:rPr lang="en-US" dirty="0" smtClean="0"/>
              <a:t> 2004</a:t>
            </a:r>
            <a:endParaRPr lang="en-US" dirty="0"/>
          </a:p>
        </p:txBody>
      </p:sp>
    </p:spTree>
    <p:extLst>
      <p:ext uri="{BB962C8B-B14F-4D97-AF65-F5344CB8AC3E}">
        <p14:creationId xmlns:p14="http://schemas.microsoft.com/office/powerpoint/2010/main" val="2019730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8305800" cy="3785652"/>
          </a:xfrm>
          <a:prstGeom prst="rect">
            <a:avLst/>
          </a:prstGeom>
          <a:noFill/>
        </p:spPr>
        <p:txBody>
          <a:bodyPr wrap="square" rtlCol="0">
            <a:spAutoFit/>
          </a:bodyPr>
          <a:lstStyle/>
          <a:p>
            <a:r>
              <a:rPr lang="en-US" sz="2400" dirty="0" smtClean="0"/>
              <a:t>In summary, statins have the potential to adversely affect</a:t>
            </a:r>
          </a:p>
          <a:p>
            <a:r>
              <a:rPr lang="en-US" sz="2400" dirty="0" smtClean="0"/>
              <a:t>aerobic exercise tolerance, possibly through impaired mitochondrial function, decreased mitochondrial content, and apoptotic pathways. </a:t>
            </a:r>
          </a:p>
          <a:p>
            <a:endParaRPr lang="en-US" sz="2400" dirty="0" smtClean="0"/>
          </a:p>
          <a:p>
            <a:r>
              <a:rPr lang="en-US" sz="2400" dirty="0" smtClean="0"/>
              <a:t>Although clinically serious </a:t>
            </a:r>
            <a:r>
              <a:rPr lang="en-US" sz="2400" dirty="0" err="1" smtClean="0"/>
              <a:t>myopathies</a:t>
            </a:r>
            <a:r>
              <a:rPr lang="en-US" sz="2400" dirty="0" smtClean="0"/>
              <a:t> are rare side effects of </a:t>
            </a:r>
            <a:r>
              <a:rPr lang="en-US" sz="2400" dirty="0" err="1" smtClean="0"/>
              <a:t>statin</a:t>
            </a:r>
            <a:r>
              <a:rPr lang="en-US" sz="2400" dirty="0" smtClean="0"/>
              <a:t> therapy, minor impairments to mitochondrial function that do not elicit severe symptoms could hinder mitochondrial adaptations to aerobic exercise. Thus mitochondrial adaptations, which are a primary response to aerobic  exercise, could be limited in patients who are consuming statins.</a:t>
            </a:r>
            <a:endParaRPr lang="en-US" sz="2400" dirty="0"/>
          </a:p>
        </p:txBody>
      </p:sp>
      <p:sp>
        <p:nvSpPr>
          <p:cNvPr id="3" name="TextBox 2"/>
          <p:cNvSpPr txBox="1"/>
          <p:nvPr/>
        </p:nvSpPr>
        <p:spPr>
          <a:xfrm>
            <a:off x="762000" y="5791200"/>
            <a:ext cx="2209800" cy="369332"/>
          </a:xfrm>
          <a:prstGeom prst="rect">
            <a:avLst/>
          </a:prstGeom>
          <a:noFill/>
        </p:spPr>
        <p:txBody>
          <a:bodyPr wrap="square" rtlCol="0">
            <a:spAutoFit/>
          </a:bodyPr>
          <a:lstStyle/>
          <a:p>
            <a:r>
              <a:rPr lang="en-US" dirty="0" smtClean="0"/>
              <a:t>Robinson 2009</a:t>
            </a:r>
            <a:endParaRPr lang="en-US" dirty="0"/>
          </a:p>
        </p:txBody>
      </p:sp>
    </p:spTree>
    <p:extLst>
      <p:ext uri="{BB962C8B-B14F-4D97-AF65-F5344CB8AC3E}">
        <p14:creationId xmlns:p14="http://schemas.microsoft.com/office/powerpoint/2010/main" val="4168786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29" y="472827"/>
            <a:ext cx="7543800" cy="546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943600"/>
            <a:ext cx="8686800" cy="769441"/>
          </a:xfrm>
          <a:prstGeom prst="rect">
            <a:avLst/>
          </a:prstGeom>
        </p:spPr>
        <p:txBody>
          <a:bodyPr wrap="square">
            <a:spAutoFit/>
          </a:bodyPr>
          <a:lstStyle/>
          <a:p>
            <a:r>
              <a:rPr lang="en-US" sz="2400" b="1" dirty="0" smtClean="0">
                <a:solidFill>
                  <a:srgbClr val="FF0000"/>
                </a:solidFill>
                <a:sym typeface="Wingdings"/>
              </a:rPr>
              <a:t></a:t>
            </a:r>
            <a:r>
              <a:rPr lang="en-US" sz="2000" b="1" dirty="0" smtClean="0">
                <a:sym typeface="Wingdings"/>
              </a:rPr>
              <a:t> </a:t>
            </a:r>
            <a:r>
              <a:rPr lang="en-US" sz="2000" b="1" dirty="0" smtClean="0"/>
              <a:t>Our </a:t>
            </a:r>
            <a:r>
              <a:rPr lang="en-US" sz="2000" b="1" dirty="0"/>
              <a:t>findings demonstrate that the </a:t>
            </a:r>
            <a:r>
              <a:rPr lang="en-US" sz="2000" b="1" dirty="0" smtClean="0"/>
              <a:t>great majority </a:t>
            </a:r>
            <a:r>
              <a:rPr lang="en-US" sz="2000" b="1" dirty="0"/>
              <a:t>of professional </a:t>
            </a:r>
            <a:r>
              <a:rPr lang="en-US" sz="2000" b="1" dirty="0" smtClean="0"/>
              <a:t>       athletes </a:t>
            </a:r>
            <a:r>
              <a:rPr lang="en-US" sz="2000" b="1" dirty="0"/>
              <a:t>with severe FH do </a:t>
            </a:r>
            <a:r>
              <a:rPr lang="en-US" sz="2000" b="1" dirty="0" smtClean="0"/>
              <a:t>not tolerate </a:t>
            </a:r>
            <a:r>
              <a:rPr lang="en-US" sz="2000" b="1" dirty="0"/>
              <a:t>any of the statins available.</a:t>
            </a:r>
          </a:p>
        </p:txBody>
      </p:sp>
    </p:spTree>
    <p:extLst>
      <p:ext uri="{BB962C8B-B14F-4D97-AF65-F5344CB8AC3E}">
        <p14:creationId xmlns:p14="http://schemas.microsoft.com/office/powerpoint/2010/main" val="3424707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39254"/>
            <a:ext cx="76390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248400"/>
            <a:ext cx="3429000" cy="369332"/>
          </a:xfrm>
          <a:prstGeom prst="rect">
            <a:avLst/>
          </a:prstGeom>
          <a:noFill/>
        </p:spPr>
        <p:txBody>
          <a:bodyPr wrap="square" rtlCol="0">
            <a:spAutoFit/>
          </a:bodyPr>
          <a:lstStyle/>
          <a:p>
            <a:r>
              <a:rPr lang="en-US" dirty="0" err="1" smtClean="0"/>
              <a:t>Sinzinger</a:t>
            </a:r>
            <a:r>
              <a:rPr lang="en-US" dirty="0" smtClean="0"/>
              <a:t> 2004</a:t>
            </a:r>
            <a:endParaRPr lang="en-US" dirty="0"/>
          </a:p>
        </p:txBody>
      </p:sp>
    </p:spTree>
    <p:extLst>
      <p:ext uri="{BB962C8B-B14F-4D97-AF65-F5344CB8AC3E}">
        <p14:creationId xmlns:p14="http://schemas.microsoft.com/office/powerpoint/2010/main" val="2585756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218"/>
            <a:ext cx="9144000" cy="6894195"/>
          </a:xfrm>
          <a:prstGeom prst="rect">
            <a:avLst/>
          </a:prstGeom>
          <a:noFill/>
        </p:spPr>
        <p:txBody>
          <a:bodyPr wrap="square" rtlCol="0">
            <a:spAutoFit/>
          </a:bodyPr>
          <a:lstStyle/>
          <a:p>
            <a:r>
              <a:rPr lang="en-US" sz="2400" b="1" dirty="0" smtClean="0">
                <a:solidFill>
                  <a:srgbClr val="FFFF00"/>
                </a:solidFill>
              </a:rPr>
              <a:t>Oxidation </a:t>
            </a:r>
            <a:r>
              <a:rPr lang="en-US" sz="2400" b="1" dirty="0">
                <a:solidFill>
                  <a:srgbClr val="FFFF00"/>
                </a:solidFill>
              </a:rPr>
              <a:t>injury in patients receiving HMG-CoA </a:t>
            </a:r>
            <a:r>
              <a:rPr lang="en-US" sz="2400" b="1" dirty="0" err="1">
                <a:solidFill>
                  <a:srgbClr val="FFFF00"/>
                </a:solidFill>
              </a:rPr>
              <a:t>reductase</a:t>
            </a:r>
            <a:r>
              <a:rPr lang="en-US" sz="2400" b="1" dirty="0">
                <a:solidFill>
                  <a:srgbClr val="FFFF00"/>
                </a:solidFill>
              </a:rPr>
              <a:t> inhibitors: occurrence in patients without enzyme elevation or myopathy</a:t>
            </a:r>
            <a:r>
              <a:rPr lang="en-US" b="1" dirty="0"/>
              <a:t>.</a:t>
            </a:r>
          </a:p>
          <a:p>
            <a:r>
              <a:rPr lang="en-US" sz="1600" dirty="0" err="1"/>
              <a:t>Sinzinger</a:t>
            </a:r>
            <a:r>
              <a:rPr lang="en-US" sz="1600" dirty="0"/>
              <a:t> H, </a:t>
            </a:r>
            <a:r>
              <a:rPr lang="en-US" sz="1600" dirty="0" err="1"/>
              <a:t>Chehne</a:t>
            </a:r>
            <a:r>
              <a:rPr lang="en-US" sz="1600" dirty="0"/>
              <a:t> F, </a:t>
            </a:r>
            <a:r>
              <a:rPr lang="en-US" sz="1600" dirty="0" err="1"/>
              <a:t>Lupattelli</a:t>
            </a:r>
            <a:r>
              <a:rPr lang="en-US" sz="1600" dirty="0"/>
              <a:t> G</a:t>
            </a:r>
            <a:r>
              <a:rPr lang="en-US" sz="1600" dirty="0" smtClean="0"/>
              <a:t>.</a:t>
            </a:r>
            <a:r>
              <a:rPr lang="en-US" sz="1600" dirty="0"/>
              <a:t> </a:t>
            </a:r>
            <a:r>
              <a:rPr lang="en-US" sz="1600" dirty="0" smtClean="0"/>
              <a:t> Drug </a:t>
            </a:r>
            <a:r>
              <a:rPr lang="en-US" sz="1600" dirty="0"/>
              <a:t>Saf.2002;25(12):877-83</a:t>
            </a:r>
            <a:r>
              <a:rPr lang="en-US" sz="1600" dirty="0" smtClean="0"/>
              <a:t>.  Vienna</a:t>
            </a:r>
            <a:endParaRPr lang="en-US" sz="1600" dirty="0"/>
          </a:p>
          <a:p>
            <a:endParaRPr lang="en-US" dirty="0"/>
          </a:p>
          <a:p>
            <a:r>
              <a:rPr lang="en-US" sz="1600" dirty="0" smtClean="0"/>
              <a:t>The </a:t>
            </a:r>
            <a:r>
              <a:rPr lang="en-US" sz="1600" dirty="0"/>
              <a:t>aim of this study was to investigate whether patients with heterozygous </a:t>
            </a:r>
            <a:r>
              <a:rPr lang="en-US" sz="1600" dirty="0" smtClean="0"/>
              <a:t>FH who </a:t>
            </a:r>
            <a:r>
              <a:rPr lang="en-US" sz="1600" dirty="0"/>
              <a:t>did not exhibit any symptoms or abnormalities in safety parameters during 6 months of treatment with various statins (atorvastatin, </a:t>
            </a:r>
            <a:r>
              <a:rPr lang="en-US" sz="1600" dirty="0" err="1"/>
              <a:t>fluvastatin</a:t>
            </a:r>
            <a:r>
              <a:rPr lang="en-US" sz="1600" dirty="0"/>
              <a:t>, lovastatin, pravastatin, simvastatin) did exhibit a change in oxidation injury as assessed by the </a:t>
            </a:r>
            <a:r>
              <a:rPr lang="en-US" sz="1600" dirty="0" err="1"/>
              <a:t>isoprostane</a:t>
            </a:r>
            <a:r>
              <a:rPr lang="en-US" sz="1600" dirty="0"/>
              <a:t> </a:t>
            </a:r>
            <a:r>
              <a:rPr lang="en-US" sz="1600" dirty="0" smtClean="0"/>
              <a:t>levels.  </a:t>
            </a:r>
            <a:r>
              <a:rPr lang="en-US" sz="1600" b="1" dirty="0" smtClean="0">
                <a:solidFill>
                  <a:srgbClr val="FFFF00"/>
                </a:solidFill>
              </a:rPr>
              <a:t>Methods:  </a:t>
            </a:r>
            <a:r>
              <a:rPr lang="en-US" sz="1600" dirty="0" smtClean="0"/>
              <a:t>Blood </a:t>
            </a:r>
            <a:r>
              <a:rPr lang="en-US" sz="1600" dirty="0"/>
              <a:t>(plasma and serum) as well as urine was tested before and 1, 3 and 6 months after starting statin therapy. </a:t>
            </a:r>
            <a:endParaRPr lang="en-US" sz="1600" dirty="0" smtClean="0"/>
          </a:p>
          <a:p>
            <a:endParaRPr lang="en-US" sz="1600" b="1" dirty="0">
              <a:solidFill>
                <a:srgbClr val="FFFF00"/>
              </a:solidFill>
            </a:endParaRPr>
          </a:p>
          <a:p>
            <a:r>
              <a:rPr lang="en-US" sz="1600" b="1" dirty="0" smtClean="0">
                <a:solidFill>
                  <a:srgbClr val="FFFF00"/>
                </a:solidFill>
              </a:rPr>
              <a:t>Results</a:t>
            </a:r>
            <a:r>
              <a:rPr lang="en-US" sz="1600" b="1" dirty="0">
                <a:solidFill>
                  <a:srgbClr val="FFFF00"/>
                </a:solidFill>
              </a:rPr>
              <a:t>:</a:t>
            </a:r>
            <a:r>
              <a:rPr lang="en-US" sz="1600" dirty="0"/>
              <a:t> Out of 111 treated patients (63 males, 48 females; aged 19 to 58 years) who did not experience any adverse effects during statin treatment, 11 (seven males, four females; aged 24 to 51 years) showed a pronounced increase in 8-epi-prostaglandin (PG) F(2alpha) in all the compartments examined. In the remaining 100 patients (56 males, 44 females; aged 19 to 58 years) there was either no change in or even an apparent decrease in 8-epi-PGF(2alpha). This increase was monitored with all the statins administered. If elevated, the increase in 8-epi-PGF(2alpha) remained without change throughout the entire follow-up period. No sex difference or differential response between smokers and nonsmokers was observed</a:t>
            </a:r>
            <a:r>
              <a:rPr lang="en-US" sz="1600" dirty="0" smtClean="0"/>
              <a:t>.  </a:t>
            </a:r>
          </a:p>
          <a:p>
            <a:endParaRPr lang="en-US" sz="1600" dirty="0"/>
          </a:p>
          <a:p>
            <a:r>
              <a:rPr lang="en-US" sz="1600" b="1" dirty="0" smtClean="0">
                <a:solidFill>
                  <a:srgbClr val="FFFF00"/>
                </a:solidFill>
              </a:rPr>
              <a:t>Discussion:  T</a:t>
            </a:r>
            <a:r>
              <a:rPr lang="en-US" sz="1600" dirty="0" smtClean="0"/>
              <a:t>hese </a:t>
            </a:r>
            <a:r>
              <a:rPr lang="en-US" sz="1600" dirty="0"/>
              <a:t>findings indicate that in the absence of other clinically observable adverse effects, in some of the patients, for an as yet unknown reason, statin therapy may be associated with increased oxidation injury. The fact that changing to another statin is apparently not necessarily associated with an identical response raises the question of a specific predisposition for certain compounds in a given patient. These data add a further piece of evidence that mild adverse effects of statins that are difficult to assess might be much more prevalent than widely considered. The clinical relevance and consequence of these findings still remains to be assessed</a:t>
            </a:r>
            <a:r>
              <a:rPr lang="en-US" sz="1600" dirty="0" smtClean="0"/>
              <a:t>.</a:t>
            </a:r>
            <a:endParaRPr lang="en-US" sz="1600" dirty="0"/>
          </a:p>
          <a:p>
            <a:endParaRPr lang="en-US" sz="1600" dirty="0"/>
          </a:p>
        </p:txBody>
      </p:sp>
    </p:spTree>
    <p:extLst>
      <p:ext uri="{BB962C8B-B14F-4D97-AF65-F5344CB8AC3E}">
        <p14:creationId xmlns:p14="http://schemas.microsoft.com/office/powerpoint/2010/main" val="4054528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01972"/>
          </a:xfrm>
          <a:prstGeom prst="rect">
            <a:avLst/>
          </a:prstGeom>
          <a:noFill/>
        </p:spPr>
        <p:txBody>
          <a:bodyPr wrap="square" rtlCol="0">
            <a:spAutoFit/>
          </a:bodyPr>
          <a:lstStyle/>
          <a:p>
            <a:pPr fontAlgn="base"/>
            <a:r>
              <a:rPr lang="en-US" sz="2400" b="1" dirty="0"/>
              <a:t>Mild to Moderate Muscular Symptoms with High-Dosage Statin Therapy in </a:t>
            </a:r>
            <a:r>
              <a:rPr lang="en-US" sz="2400" b="1" dirty="0" err="1"/>
              <a:t>Hyperlipidemic</a:t>
            </a:r>
            <a:r>
              <a:rPr lang="en-US" sz="2400" b="1" dirty="0"/>
              <a:t> Patients —The PRIMO Study</a:t>
            </a:r>
          </a:p>
          <a:p>
            <a:pPr fontAlgn="base"/>
            <a:r>
              <a:rPr lang="en-US" dirty="0"/>
              <a:t>Eric </a:t>
            </a:r>
            <a:r>
              <a:rPr lang="en-US" dirty="0" err="1" smtClean="0"/>
              <a:t>Bruckert</a:t>
            </a:r>
            <a:r>
              <a:rPr lang="en-US" dirty="0" smtClean="0"/>
              <a:t>, et.al. CV Drugs </a:t>
            </a:r>
            <a:r>
              <a:rPr lang="en-US" dirty="0"/>
              <a:t>and </a:t>
            </a:r>
            <a:r>
              <a:rPr lang="en-US" dirty="0" smtClean="0"/>
              <a:t>Therapy.  </a:t>
            </a:r>
            <a:r>
              <a:rPr lang="en-US" dirty="0"/>
              <a:t>2005, Volume 19, Issue 6, </a:t>
            </a:r>
            <a:r>
              <a:rPr lang="en-US" dirty="0" err="1"/>
              <a:t>pp</a:t>
            </a:r>
            <a:r>
              <a:rPr lang="en-US" dirty="0"/>
              <a:t> 403-414</a:t>
            </a:r>
            <a:endParaRPr lang="en-US" dirty="0" smtClean="0"/>
          </a:p>
          <a:p>
            <a:pPr fontAlgn="base"/>
            <a:endParaRPr lang="en-US" i="1" dirty="0"/>
          </a:p>
          <a:p>
            <a:pPr fontAlgn="base"/>
            <a:r>
              <a:rPr lang="en-US" i="1" dirty="0" smtClean="0"/>
              <a:t>Methods</a:t>
            </a:r>
            <a:r>
              <a:rPr lang="en-US" dirty="0"/>
              <a:t>: The </a:t>
            </a:r>
            <a:r>
              <a:rPr lang="en-US" dirty="0" err="1"/>
              <a:t>Prédiction</a:t>
            </a:r>
            <a:r>
              <a:rPr lang="en-US" dirty="0"/>
              <a:t> du </a:t>
            </a:r>
            <a:r>
              <a:rPr lang="en-US" dirty="0" err="1"/>
              <a:t>Risque</a:t>
            </a:r>
            <a:r>
              <a:rPr lang="en-US" dirty="0"/>
              <a:t> </a:t>
            </a:r>
            <a:r>
              <a:rPr lang="en-US" dirty="0" err="1"/>
              <a:t>Musculaire</a:t>
            </a:r>
            <a:r>
              <a:rPr lang="en-US" dirty="0"/>
              <a:t> en </a:t>
            </a:r>
            <a:r>
              <a:rPr lang="en-US" dirty="0" err="1"/>
              <a:t>Observationnel</a:t>
            </a:r>
            <a:r>
              <a:rPr lang="en-US" dirty="0"/>
              <a:t> (Prediction of Muscular Risk in Observational conditions, PRIMO) survey was an observational study of muscular symptoms in an unselected population of 7924 </a:t>
            </a:r>
            <a:r>
              <a:rPr lang="en-US" dirty="0" err="1"/>
              <a:t>hyperlipidemic</a:t>
            </a:r>
            <a:r>
              <a:rPr lang="en-US" dirty="0"/>
              <a:t> patients receiving high-dosage statin therapy in a usual care, outpatient setting in France. Information on patient demographics, treatment history and muscular symptoms was obtained by question-</a:t>
            </a:r>
            <a:r>
              <a:rPr lang="en-US" dirty="0" err="1"/>
              <a:t>naires</a:t>
            </a:r>
            <a:r>
              <a:rPr lang="en-US" dirty="0" smtClean="0"/>
              <a:t>.</a:t>
            </a:r>
          </a:p>
          <a:p>
            <a:pPr fontAlgn="base"/>
            <a:endParaRPr lang="en-US" dirty="0"/>
          </a:p>
          <a:p>
            <a:pPr fontAlgn="base"/>
            <a:r>
              <a:rPr lang="en-US" b="1" i="1" dirty="0">
                <a:solidFill>
                  <a:srgbClr val="FFFF00"/>
                </a:solidFill>
              </a:rPr>
              <a:t>Results</a:t>
            </a:r>
            <a:r>
              <a:rPr lang="en-US" b="1" dirty="0">
                <a:solidFill>
                  <a:srgbClr val="FFFF00"/>
                </a:solidFill>
              </a:rPr>
              <a:t>: </a:t>
            </a:r>
            <a:r>
              <a:rPr lang="en-US" dirty="0"/>
              <a:t>Multivariate analysis revealed the strongest predictors for muscular symptoms to be a personal history of muscle pain during lipid-lowering therapy (odds ratio, OR, </a:t>
            </a:r>
            <a:r>
              <a:rPr lang="en-US" dirty="0" smtClean="0"/>
              <a:t>10.12,</a:t>
            </a:r>
            <a:r>
              <a:rPr lang="en-US" dirty="0"/>
              <a:t> </a:t>
            </a:r>
            <a:r>
              <a:rPr lang="en-US" i="1" dirty="0"/>
              <a:t>P</a:t>
            </a:r>
            <a:r>
              <a:rPr lang="en-US" dirty="0"/>
              <a:t> &lt; 0.0001), unexplained cramps (OR </a:t>
            </a:r>
            <a:r>
              <a:rPr lang="en-US" dirty="0" smtClean="0"/>
              <a:t>4.14;</a:t>
            </a:r>
            <a:r>
              <a:rPr lang="en-US" dirty="0"/>
              <a:t> </a:t>
            </a:r>
            <a:r>
              <a:rPr lang="en-US" i="1" dirty="0"/>
              <a:t>P</a:t>
            </a:r>
            <a:r>
              <a:rPr lang="en-US" dirty="0"/>
              <a:t> &lt; 0.0001) and a history of </a:t>
            </a:r>
            <a:r>
              <a:rPr lang="en-US" dirty="0" err="1"/>
              <a:t>creatine</a:t>
            </a:r>
            <a:r>
              <a:rPr lang="en-US" dirty="0"/>
              <a:t> kinase (CK) elevation (OR 2.04;  </a:t>
            </a:r>
            <a:r>
              <a:rPr lang="en-US" i="1" dirty="0"/>
              <a:t>P</a:t>
            </a:r>
            <a:r>
              <a:rPr lang="en-US" dirty="0"/>
              <a:t> &lt; 0.0001). Overall, muscular symptoms were reported by 832 patients (10.5%), with a median time of onset of 1 month following initiation of statin therapy. Muscular pain prevented even moderate exertion during everyday activities in 315 patients (38%), while 31 (4%) were confined to bed or unable to work. </a:t>
            </a:r>
            <a:r>
              <a:rPr lang="en-US" dirty="0" err="1"/>
              <a:t>Fluvastatin</a:t>
            </a:r>
            <a:r>
              <a:rPr lang="en-US" dirty="0"/>
              <a:t> XL was associated with the lowest rate of muscular symptoms (5.1%) among individual statins</a:t>
            </a:r>
            <a:r>
              <a:rPr lang="en-US" dirty="0" smtClean="0"/>
              <a:t>.</a:t>
            </a:r>
          </a:p>
          <a:p>
            <a:pPr fontAlgn="base"/>
            <a:endParaRPr lang="en-US" dirty="0"/>
          </a:p>
          <a:p>
            <a:pPr fontAlgn="base"/>
            <a:r>
              <a:rPr lang="en-US" b="1" i="1" dirty="0">
                <a:solidFill>
                  <a:srgbClr val="FFFF00"/>
                </a:solidFill>
              </a:rPr>
              <a:t>Conclusion</a:t>
            </a:r>
            <a:r>
              <a:rPr lang="en-US" b="1" dirty="0">
                <a:solidFill>
                  <a:srgbClr val="FFFF00"/>
                </a:solidFill>
              </a:rPr>
              <a:t>: </a:t>
            </a:r>
            <a:r>
              <a:rPr lang="en-US" dirty="0"/>
              <a:t>PRIMO demonstrated that mild to moderate muscular symptoms with high-dosage statin therapy may be more common and exert a greater impact on everyday lives than previously thought. Knowledge of the risk factors for muscular symptoms will allow identification and improved management of high-risk patients. The risk of muscular symptoms with </a:t>
            </a:r>
            <a:r>
              <a:rPr lang="en-US" dirty="0" err="1"/>
              <a:t>fluvastatin</a:t>
            </a:r>
            <a:r>
              <a:rPr lang="en-US" dirty="0"/>
              <a:t> XL treatment may be lower than with high dosages of other statins.</a:t>
            </a:r>
          </a:p>
          <a:p>
            <a:endParaRPr lang="en-US" dirty="0"/>
          </a:p>
        </p:txBody>
      </p:sp>
    </p:spTree>
    <p:extLst>
      <p:ext uri="{BB962C8B-B14F-4D97-AF65-F5344CB8AC3E}">
        <p14:creationId xmlns:p14="http://schemas.microsoft.com/office/powerpoint/2010/main" val="734093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371600"/>
            <a:ext cx="8877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5791200"/>
            <a:ext cx="3733800" cy="369332"/>
          </a:xfrm>
          <a:prstGeom prst="rect">
            <a:avLst/>
          </a:prstGeom>
          <a:noFill/>
        </p:spPr>
        <p:txBody>
          <a:bodyPr wrap="square" rtlCol="0">
            <a:spAutoFit/>
          </a:bodyPr>
          <a:lstStyle/>
          <a:p>
            <a:r>
              <a:rPr lang="en-US" dirty="0" err="1" smtClean="0"/>
              <a:t>Bruckert</a:t>
            </a:r>
            <a:r>
              <a:rPr lang="en-US" dirty="0" smtClean="0"/>
              <a:t> 2005</a:t>
            </a:r>
            <a:endParaRPr lang="en-US" dirty="0"/>
          </a:p>
        </p:txBody>
      </p:sp>
    </p:spTree>
    <p:extLst>
      <p:ext uri="{BB962C8B-B14F-4D97-AF65-F5344CB8AC3E}">
        <p14:creationId xmlns:p14="http://schemas.microsoft.com/office/powerpoint/2010/main" val="2694813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29" y="1066800"/>
            <a:ext cx="8791071" cy="373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791200"/>
            <a:ext cx="3733800" cy="369332"/>
          </a:xfrm>
          <a:prstGeom prst="rect">
            <a:avLst/>
          </a:prstGeom>
          <a:noFill/>
        </p:spPr>
        <p:txBody>
          <a:bodyPr wrap="square" rtlCol="0">
            <a:spAutoFit/>
          </a:bodyPr>
          <a:lstStyle/>
          <a:p>
            <a:r>
              <a:rPr lang="en-US" dirty="0" err="1" smtClean="0"/>
              <a:t>Bruckert</a:t>
            </a:r>
            <a:r>
              <a:rPr lang="en-US" dirty="0" smtClean="0"/>
              <a:t> 2005</a:t>
            </a:r>
            <a:endParaRPr lang="en-US" dirty="0"/>
          </a:p>
        </p:txBody>
      </p:sp>
    </p:spTree>
    <p:extLst>
      <p:ext uri="{BB962C8B-B14F-4D97-AF65-F5344CB8AC3E}">
        <p14:creationId xmlns:p14="http://schemas.microsoft.com/office/powerpoint/2010/main" val="108849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74211"/>
            <a:ext cx="7529512" cy="407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172200"/>
            <a:ext cx="1585913" cy="369332"/>
          </a:xfrm>
          <a:prstGeom prst="rect">
            <a:avLst/>
          </a:prstGeom>
          <a:noFill/>
        </p:spPr>
        <p:txBody>
          <a:bodyPr wrap="square" rtlCol="0">
            <a:spAutoFit/>
          </a:bodyPr>
          <a:lstStyle/>
          <a:p>
            <a:r>
              <a:rPr lang="en-US" dirty="0" err="1" smtClean="0"/>
              <a:t>Mikus</a:t>
            </a:r>
            <a:r>
              <a:rPr lang="en-US" dirty="0" smtClean="0"/>
              <a:t> 2013</a:t>
            </a:r>
            <a:endParaRPr lang="en-US" dirty="0"/>
          </a:p>
        </p:txBody>
      </p:sp>
    </p:spTree>
    <p:extLst>
      <p:ext uri="{BB962C8B-B14F-4D97-AF65-F5344CB8AC3E}">
        <p14:creationId xmlns:p14="http://schemas.microsoft.com/office/powerpoint/2010/main" val="27494304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82" y="1371600"/>
            <a:ext cx="7232036" cy="292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4800600"/>
            <a:ext cx="8305800" cy="923330"/>
          </a:xfrm>
          <a:prstGeom prst="rect">
            <a:avLst/>
          </a:prstGeom>
          <a:noFill/>
        </p:spPr>
        <p:txBody>
          <a:bodyPr wrap="square" rtlCol="0">
            <a:spAutoFit/>
          </a:bodyPr>
          <a:lstStyle/>
          <a:p>
            <a:r>
              <a:rPr lang="en-US" dirty="0"/>
              <a:t>Distribution of the time of onset of muscular symptoms following (a) initiation of statin therapy; or (b) titration to </a:t>
            </a:r>
            <a:r>
              <a:rPr lang="en-US" dirty="0" smtClean="0"/>
              <a:t>high-dosage statin </a:t>
            </a:r>
            <a:r>
              <a:rPr lang="en-US" dirty="0"/>
              <a:t>therapy. The median time of onset was 1 month following both initiation of statin therapy, and titration to a high dosage of statin</a:t>
            </a:r>
          </a:p>
        </p:txBody>
      </p:sp>
      <p:sp>
        <p:nvSpPr>
          <p:cNvPr id="4" name="TextBox 3"/>
          <p:cNvSpPr txBox="1"/>
          <p:nvPr/>
        </p:nvSpPr>
        <p:spPr>
          <a:xfrm>
            <a:off x="503830" y="6165081"/>
            <a:ext cx="3733800" cy="369332"/>
          </a:xfrm>
          <a:prstGeom prst="rect">
            <a:avLst/>
          </a:prstGeom>
          <a:noFill/>
        </p:spPr>
        <p:txBody>
          <a:bodyPr wrap="square" rtlCol="0">
            <a:spAutoFit/>
          </a:bodyPr>
          <a:lstStyle/>
          <a:p>
            <a:r>
              <a:rPr lang="en-US" dirty="0" err="1" smtClean="0"/>
              <a:t>Bruckert</a:t>
            </a:r>
            <a:r>
              <a:rPr lang="en-US" dirty="0" smtClean="0"/>
              <a:t> 2005</a:t>
            </a:r>
            <a:endParaRPr lang="en-US" dirty="0"/>
          </a:p>
        </p:txBody>
      </p:sp>
    </p:spTree>
    <p:extLst>
      <p:ext uri="{BB962C8B-B14F-4D97-AF65-F5344CB8AC3E}">
        <p14:creationId xmlns:p14="http://schemas.microsoft.com/office/powerpoint/2010/main" val="2589222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24973"/>
          </a:xfrm>
          <a:prstGeom prst="rect">
            <a:avLst/>
          </a:prstGeom>
          <a:noFill/>
        </p:spPr>
        <p:txBody>
          <a:bodyPr wrap="square" rtlCol="0">
            <a:spAutoFit/>
          </a:bodyPr>
          <a:lstStyle/>
          <a:p>
            <a:r>
              <a:rPr lang="en-US" sz="2400" b="1" dirty="0" smtClean="0">
                <a:solidFill>
                  <a:srgbClr val="FFFF00"/>
                </a:solidFill>
              </a:rPr>
              <a:t>Coenzyme </a:t>
            </a:r>
            <a:r>
              <a:rPr lang="en-US" sz="2400" b="1" dirty="0">
                <a:solidFill>
                  <a:srgbClr val="FFFF00"/>
                </a:solidFill>
              </a:rPr>
              <a:t>Q10 reverses mitochondrial dysfunction in atorvastatin-treated mice and increases exercise endurance</a:t>
            </a:r>
            <a:r>
              <a:rPr lang="en-US" sz="2400" b="1" dirty="0" smtClean="0"/>
              <a:t>.</a:t>
            </a:r>
            <a:r>
              <a:rPr lang="en-US" sz="2400" dirty="0"/>
              <a:t> </a:t>
            </a:r>
            <a:r>
              <a:rPr lang="en-US" sz="2400" dirty="0" smtClean="0"/>
              <a:t>                                                  </a:t>
            </a:r>
            <a:r>
              <a:rPr lang="en-US" sz="1600" dirty="0" err="1" smtClean="0"/>
              <a:t>Muraki</a:t>
            </a:r>
            <a:r>
              <a:rPr lang="en-US" sz="1600" dirty="0" smtClean="0"/>
              <a:t> </a:t>
            </a:r>
            <a:r>
              <a:rPr lang="en-US" sz="1600" dirty="0"/>
              <a:t>A Miyashita K</a:t>
            </a:r>
            <a:r>
              <a:rPr lang="en-US" sz="1600" dirty="0" smtClean="0"/>
              <a:t>, </a:t>
            </a:r>
            <a:r>
              <a:rPr lang="en-US" sz="1600" dirty="0"/>
              <a:t>et.al.</a:t>
            </a:r>
            <a:r>
              <a:rPr lang="en-US" sz="1600" dirty="0" smtClean="0"/>
              <a:t> </a:t>
            </a:r>
            <a:r>
              <a:rPr lang="en-US" sz="1600" dirty="0"/>
              <a:t>J </a:t>
            </a:r>
            <a:r>
              <a:rPr lang="en-US" sz="1600" dirty="0" err="1"/>
              <a:t>Appl</a:t>
            </a:r>
            <a:r>
              <a:rPr lang="en-US" sz="1600" dirty="0"/>
              <a:t> Physiol. 2012 Aug;113(3):</a:t>
            </a:r>
            <a:r>
              <a:rPr lang="en-US" sz="1600" dirty="0" smtClean="0"/>
              <a:t>479-86   </a:t>
            </a:r>
            <a:r>
              <a:rPr lang="en-US" dirty="0" smtClean="0"/>
              <a:t> </a:t>
            </a:r>
            <a:r>
              <a:rPr lang="en-US" dirty="0"/>
              <a:t>Keio University, Tokyo, Japan.</a:t>
            </a:r>
          </a:p>
          <a:p>
            <a:endParaRPr lang="en-US" b="1" dirty="0"/>
          </a:p>
          <a:p>
            <a:r>
              <a:rPr lang="en-US" dirty="0" smtClean="0"/>
              <a:t>Statins</a:t>
            </a:r>
            <a:r>
              <a:rPr lang="en-US" dirty="0"/>
              <a:t> inhibit 3-hydroxy-3-methylglutaryl-coenzyme A (HMG-CoA) </a:t>
            </a:r>
            <a:r>
              <a:rPr lang="en-US" dirty="0" err="1"/>
              <a:t>reductase</a:t>
            </a:r>
            <a:r>
              <a:rPr lang="en-US" dirty="0"/>
              <a:t> and thus decrease biosynthesis of low-density lipoprotein cholesterol and may also reduce </a:t>
            </a:r>
            <a:r>
              <a:rPr lang="en-US" dirty="0" err="1"/>
              <a:t>ubiquinones</a:t>
            </a:r>
            <a:r>
              <a:rPr lang="en-US" dirty="0"/>
              <a:t>, essential coenzymes of a mitochondrial electron transport chain, which contain </a:t>
            </a:r>
            <a:r>
              <a:rPr lang="en-US" dirty="0" err="1"/>
              <a:t>isoprenoid</a:t>
            </a:r>
            <a:r>
              <a:rPr lang="en-US" dirty="0"/>
              <a:t> residues, synthesized through an HMG-CoA </a:t>
            </a:r>
            <a:r>
              <a:rPr lang="en-US" dirty="0" err="1"/>
              <a:t>reductase</a:t>
            </a:r>
            <a:r>
              <a:rPr lang="en-US" dirty="0"/>
              <a:t>-dependent pathway. Therefore, we hypothesized that statin treatment might influence physical performance </a:t>
            </a:r>
            <a:r>
              <a:rPr lang="en-US" dirty="0" smtClean="0"/>
              <a:t>through muscular mitochondrial </a:t>
            </a:r>
            <a:endParaRPr lang="en-US" dirty="0"/>
          </a:p>
          <a:p>
            <a:r>
              <a:rPr lang="en-US" dirty="0" smtClean="0"/>
              <a:t>dysfunction</a:t>
            </a:r>
            <a:r>
              <a:rPr lang="en-US" dirty="0"/>
              <a:t> due to ubiquinone deficiency. The effect of two statins, atorvastatin and pravastatin, on ubiquinone content, mitochondrial function, and physical performance was examined by using statin-treated mice. Changes in energy metabolism in association with statin treatment were studied by using cultured </a:t>
            </a:r>
            <a:r>
              <a:rPr lang="en-US" dirty="0" err="1"/>
              <a:t>myocytes</a:t>
            </a:r>
            <a:r>
              <a:rPr lang="en-US" dirty="0"/>
              <a:t>. We found that atorvastatin-treated mice developed muscular </a:t>
            </a:r>
            <a:r>
              <a:rPr lang="en-US" dirty="0" smtClean="0"/>
              <a:t>mitochondrial dysfunction</a:t>
            </a:r>
            <a:r>
              <a:rPr lang="en-US" dirty="0"/>
              <a:t> due to ubiquinone deficiency and a decrease in exercise endurance without affecting muscle mass and strength. Meanwhile, pravastatin at ten times higher dose of atorvastatin had no such effects. In cultured </a:t>
            </a:r>
            <a:r>
              <a:rPr lang="en-US" dirty="0" err="1"/>
              <a:t>myocytes</a:t>
            </a:r>
            <a:r>
              <a:rPr lang="en-US" dirty="0"/>
              <a:t>, atorvastatin-related decrease in mitochondrial activity led to a decrease in oxygen utilization and an increase in lactate production. Conversely, coenzyme Q(10) treatment in atorvastatin-treated mice reversed atorvastatin-related mitochondrial dysfunction and a decrease in oxygen utilization, and thus improved exercise endurance. Atorvastatin decreased exercise endurance in </a:t>
            </a:r>
            <a:r>
              <a:rPr lang="en-US" dirty="0" smtClean="0"/>
              <a:t>mice through</a:t>
            </a:r>
            <a:r>
              <a:rPr lang="en-US" dirty="0"/>
              <a:t> mitochondrial dysfunction </a:t>
            </a:r>
            <a:r>
              <a:rPr lang="en-US" dirty="0" smtClean="0"/>
              <a:t> due </a:t>
            </a:r>
            <a:r>
              <a:rPr lang="en-US" dirty="0"/>
              <a:t>to ubiquinone deficiency. </a:t>
            </a:r>
            <a:endParaRPr lang="en-US" dirty="0" smtClean="0"/>
          </a:p>
          <a:p>
            <a:endParaRPr lang="en-US" dirty="0"/>
          </a:p>
          <a:p>
            <a:r>
              <a:rPr lang="en-US" dirty="0" smtClean="0"/>
              <a:t>Ubiquinone </a:t>
            </a:r>
            <a:r>
              <a:rPr lang="en-US" dirty="0"/>
              <a:t>supplementation with coenzyme Q(10) could reverse </a:t>
            </a:r>
            <a:r>
              <a:rPr lang="en-US" dirty="0" smtClean="0"/>
              <a:t>atorvastatin-related</a:t>
            </a:r>
            <a:r>
              <a:rPr lang="en-US" dirty="0"/>
              <a:t> mitochondrial dysfunction and decrease in exercise tolerance.</a:t>
            </a:r>
          </a:p>
          <a:p>
            <a:endParaRPr lang="en-US" dirty="0"/>
          </a:p>
        </p:txBody>
      </p:sp>
    </p:spTree>
    <p:extLst>
      <p:ext uri="{BB962C8B-B14F-4D97-AF65-F5344CB8AC3E}">
        <p14:creationId xmlns:p14="http://schemas.microsoft.com/office/powerpoint/2010/main" val="1396804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01972"/>
          </a:xfrm>
          <a:prstGeom prst="rect">
            <a:avLst/>
          </a:prstGeom>
          <a:noFill/>
        </p:spPr>
        <p:txBody>
          <a:bodyPr wrap="square" rtlCol="0">
            <a:spAutoFit/>
          </a:bodyPr>
          <a:lstStyle/>
          <a:p>
            <a:r>
              <a:rPr lang="en-US" sz="2400" b="1" dirty="0"/>
              <a:t>Atorvastatin treatment reduces exercise capacities in rats: involvement of mitochondrial impairments and oxidative stress</a:t>
            </a:r>
          </a:p>
          <a:p>
            <a:r>
              <a:rPr lang="en-US" dirty="0"/>
              <a:t>Jamal </a:t>
            </a:r>
            <a:r>
              <a:rPr lang="en-US" dirty="0" err="1" smtClean="0"/>
              <a:t>Bouitbir</a:t>
            </a:r>
            <a:r>
              <a:rPr lang="en-US" dirty="0" smtClean="0"/>
              <a:t> et.al. JAP 2011;</a:t>
            </a:r>
            <a:r>
              <a:rPr lang="en-US" i="1" dirty="0"/>
              <a:t> 111 no. 5 1477-1483 </a:t>
            </a:r>
            <a:r>
              <a:rPr lang="en-US" i="1" dirty="0" smtClean="0"/>
              <a:t> </a:t>
            </a:r>
            <a:r>
              <a:rPr lang="en-US" i="1" dirty="0" err="1" smtClean="0"/>
              <a:t>Université</a:t>
            </a:r>
            <a:r>
              <a:rPr lang="en-US" i="1" dirty="0" smtClean="0"/>
              <a:t> </a:t>
            </a:r>
            <a:r>
              <a:rPr lang="en-US" i="1" dirty="0"/>
              <a:t>de Strasbourg</a:t>
            </a:r>
            <a:r>
              <a:rPr lang="en-US" i="1" dirty="0" smtClean="0"/>
              <a:t>, </a:t>
            </a:r>
            <a:r>
              <a:rPr lang="en-US" i="1" dirty="0" err="1" smtClean="0"/>
              <a:t>france</a:t>
            </a:r>
            <a:endParaRPr lang="en-US" i="1" dirty="0" smtClean="0"/>
          </a:p>
          <a:p>
            <a:endParaRPr lang="en-US" i="1" dirty="0"/>
          </a:p>
          <a:p>
            <a:r>
              <a:rPr lang="en-US" dirty="0" smtClean="0"/>
              <a:t>Our </a:t>
            </a:r>
            <a:r>
              <a:rPr lang="en-US" dirty="0"/>
              <a:t>objective was to characterize mitochondrial function and reactive oxygen species (ROS) production in skeletal muscle after exhaustive exercise in atorvastatin-treated rats. The animals were divided into four groups: resting control (CONT; </a:t>
            </a:r>
            <a:r>
              <a:rPr lang="en-US" i="1" dirty="0"/>
              <a:t>n</a:t>
            </a:r>
            <a:r>
              <a:rPr lang="en-US" dirty="0"/>
              <a:t> = 8) and exercise rats (CONT+EXE; </a:t>
            </a:r>
            <a:r>
              <a:rPr lang="en-US" i="1" dirty="0"/>
              <a:t>n</a:t>
            </a:r>
            <a:r>
              <a:rPr lang="en-US" dirty="0"/>
              <a:t> = 8) as well as resting (ATO; </a:t>
            </a:r>
            <a:r>
              <a:rPr lang="en-US" i="1" dirty="0"/>
              <a:t>n</a:t>
            </a:r>
            <a:r>
              <a:rPr lang="en-US" dirty="0"/>
              <a:t> = 10) and exercise (ATO+EXE; </a:t>
            </a:r>
            <a:r>
              <a:rPr lang="en-US" i="1" dirty="0"/>
              <a:t>n</a:t>
            </a:r>
            <a:r>
              <a:rPr lang="en-US" dirty="0"/>
              <a:t> = 8) rats that were treated with atorvastatin (10 mg·kg</a:t>
            </a:r>
            <a:r>
              <a:rPr lang="en-US" baseline="30000" dirty="0"/>
              <a:t>−1</a:t>
            </a:r>
            <a:r>
              <a:rPr lang="en-US" dirty="0"/>
              <a:t>·day</a:t>
            </a:r>
            <a:r>
              <a:rPr lang="en-US" baseline="30000" dirty="0"/>
              <a:t>−1</a:t>
            </a:r>
            <a:r>
              <a:rPr lang="en-US" dirty="0"/>
              <a:t> for 2 </a:t>
            </a:r>
            <a:r>
              <a:rPr lang="en-US" dirty="0" err="1" smtClean="0"/>
              <a:t>wk</a:t>
            </a:r>
            <a:r>
              <a:rPr lang="en-US" dirty="0" smtClean="0"/>
              <a:t>:</a:t>
            </a:r>
            <a:r>
              <a:rPr lang="en-US" b="1" dirty="0" smtClean="0"/>
              <a:t>).  </a:t>
            </a:r>
            <a:r>
              <a:rPr lang="en-US" b="1" dirty="0">
                <a:solidFill>
                  <a:srgbClr val="FFFF00"/>
                </a:solidFill>
              </a:rPr>
              <a:t>RESULTS</a:t>
            </a:r>
            <a:r>
              <a:rPr lang="en-US" dirty="0" smtClean="0"/>
              <a:t>  Exhaustive </a:t>
            </a:r>
            <a:r>
              <a:rPr lang="en-US" dirty="0"/>
              <a:t>exercise showed that the distance that was covered by treated animals was reduced (</a:t>
            </a:r>
            <a:r>
              <a:rPr lang="en-US" i="1" dirty="0"/>
              <a:t>P</a:t>
            </a:r>
            <a:r>
              <a:rPr lang="en-US" dirty="0"/>
              <a:t> &lt; 0.05). Using </a:t>
            </a:r>
            <a:r>
              <a:rPr lang="en-US" dirty="0" err="1"/>
              <a:t>dihydroethidium</a:t>
            </a:r>
            <a:r>
              <a:rPr lang="en-US" dirty="0"/>
              <a:t> staining, we showed that the ROS level was increased by 60% in the </a:t>
            </a:r>
            <a:r>
              <a:rPr lang="en-US" dirty="0" err="1"/>
              <a:t>plantaris</a:t>
            </a:r>
            <a:r>
              <a:rPr lang="en-US" dirty="0"/>
              <a:t> muscle of ATO compared with CONT rats and was highly increased in ATO+EXE (226%) compared with that in CONT+EXE rats. The maximal mitochondrial respiration (</a:t>
            </a:r>
            <a:r>
              <a:rPr lang="en-US" dirty="0" err="1"/>
              <a:t>V</a:t>
            </a:r>
            <a:r>
              <a:rPr lang="en-US" baseline="-25000" dirty="0" err="1"/>
              <a:t>max</a:t>
            </a:r>
            <a:r>
              <a:rPr lang="en-US" dirty="0"/>
              <a:t>) was decreased in ATO rats compared with that in CONT rats (</a:t>
            </a:r>
            <a:r>
              <a:rPr lang="en-US" i="1" dirty="0"/>
              <a:t>P</a:t>
            </a:r>
            <a:r>
              <a:rPr lang="en-US" dirty="0"/>
              <a:t> &lt; 0.01). In CONT+EXE rats, </a:t>
            </a:r>
            <a:r>
              <a:rPr lang="en-US" dirty="0" err="1"/>
              <a:t>V</a:t>
            </a:r>
            <a:r>
              <a:rPr lang="en-US" baseline="-25000" dirty="0" err="1"/>
              <a:t>max</a:t>
            </a:r>
            <a:r>
              <a:rPr lang="en-US" dirty="0"/>
              <a:t> significantly increased compared with those in CONT rats (</a:t>
            </a:r>
            <a:r>
              <a:rPr lang="en-US" i="1" dirty="0"/>
              <a:t>P</a:t>
            </a:r>
            <a:r>
              <a:rPr lang="en-US" dirty="0"/>
              <a:t> &lt; 0.05). </a:t>
            </a:r>
            <a:r>
              <a:rPr lang="en-US" dirty="0" err="1"/>
              <a:t>V</a:t>
            </a:r>
            <a:r>
              <a:rPr lang="en-US" baseline="-25000" dirty="0" err="1"/>
              <a:t>max</a:t>
            </a:r>
            <a:r>
              <a:rPr lang="en-US" dirty="0"/>
              <a:t> was significantly lower in ATO+EXE rats (−39%) compared with that in CONT+EXE rats (</a:t>
            </a:r>
            <a:r>
              <a:rPr lang="en-US" i="1" dirty="0"/>
              <a:t>P</a:t>
            </a:r>
            <a:r>
              <a:rPr lang="en-US" dirty="0"/>
              <a:t> &lt; 0.001). The distance that was covered by rats significantly correlated with </a:t>
            </a:r>
            <a:r>
              <a:rPr lang="en-US" dirty="0" err="1"/>
              <a:t>V</a:t>
            </a:r>
            <a:r>
              <a:rPr lang="en-US" baseline="-25000" dirty="0" err="1"/>
              <a:t>max</a:t>
            </a:r>
            <a:r>
              <a:rPr lang="en-US" dirty="0"/>
              <a:t> (</a:t>
            </a:r>
            <a:r>
              <a:rPr lang="en-US" i="1" dirty="0"/>
              <a:t>r</a:t>
            </a:r>
            <a:r>
              <a:rPr lang="en-US" dirty="0"/>
              <a:t> = 0.62, </a:t>
            </a:r>
            <a:r>
              <a:rPr lang="en-US" i="1" dirty="0"/>
              <a:t>P</a:t>
            </a:r>
            <a:r>
              <a:rPr lang="en-US" dirty="0"/>
              <a:t> &lt; 0.01). The glycogen content was decreased in ATO, CONT+EXE, and ATO+EXE rats compared with that in CONT rats (</a:t>
            </a:r>
            <a:r>
              <a:rPr lang="en-US" i="1" dirty="0"/>
              <a:t>P</a:t>
            </a:r>
            <a:r>
              <a:rPr lang="en-US" dirty="0"/>
              <a:t> &lt; 0.05). GLUT-4 mRNA expression was higher after exhaustive exercise in CONT+EXE rats compared with the other groups (</a:t>
            </a:r>
            <a:r>
              <a:rPr lang="en-US" i="1" dirty="0"/>
              <a:t>P</a:t>
            </a:r>
            <a:r>
              <a:rPr lang="en-US" dirty="0"/>
              <a:t> &lt; 0.05). </a:t>
            </a:r>
            <a:r>
              <a:rPr lang="en-US" dirty="0" smtClean="0"/>
              <a:t> </a:t>
            </a:r>
          </a:p>
          <a:p>
            <a:endParaRPr lang="en-US" b="1" dirty="0">
              <a:solidFill>
                <a:srgbClr val="FFFF00"/>
              </a:solidFill>
            </a:endParaRPr>
          </a:p>
          <a:p>
            <a:r>
              <a:rPr lang="en-US" b="1" dirty="0" smtClean="0">
                <a:solidFill>
                  <a:srgbClr val="FFFF00"/>
                </a:solidFill>
              </a:rPr>
              <a:t>Our </a:t>
            </a:r>
            <a:r>
              <a:rPr lang="en-US" b="1" dirty="0">
                <a:solidFill>
                  <a:srgbClr val="FFFF00"/>
                </a:solidFill>
              </a:rPr>
              <a:t>results show that exhaustive exercise exacerbated metabolic perturbations and ROS production in skeletal muscle, which may reduce the exercise capacity and promote the muscular symptoms in sedentary atorvastatin-treated animals. </a:t>
            </a:r>
          </a:p>
          <a:p>
            <a:endParaRPr lang="en-US" b="1" dirty="0">
              <a:solidFill>
                <a:srgbClr val="FFFF00"/>
              </a:solidFill>
            </a:endParaRPr>
          </a:p>
        </p:txBody>
      </p:sp>
    </p:spTree>
    <p:extLst>
      <p:ext uri="{BB962C8B-B14F-4D97-AF65-F5344CB8AC3E}">
        <p14:creationId xmlns:p14="http://schemas.microsoft.com/office/powerpoint/2010/main" val="2983104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6982358"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5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554" y="381000"/>
            <a:ext cx="593489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609" y="5103674"/>
            <a:ext cx="9144000" cy="1754326"/>
          </a:xfrm>
          <a:prstGeom prst="rect">
            <a:avLst/>
          </a:prstGeom>
          <a:noFill/>
        </p:spPr>
        <p:txBody>
          <a:bodyPr wrap="square" rtlCol="0">
            <a:spAutoFit/>
          </a:bodyPr>
          <a:lstStyle/>
          <a:p>
            <a:r>
              <a:rPr lang="en-US" dirty="0"/>
              <a:t>Figure 1 Parts (a) and (b) from the muscle biopsy of </a:t>
            </a:r>
            <a:r>
              <a:rPr lang="en-US" b="1" dirty="0">
                <a:solidFill>
                  <a:srgbClr val="FFFF00"/>
                </a:solidFill>
              </a:rPr>
              <a:t>patient 2</a:t>
            </a:r>
            <a:r>
              <a:rPr lang="en-US" dirty="0"/>
              <a:t> show scattered necrotic muscle </a:t>
            </a:r>
            <a:r>
              <a:rPr lang="en-US" dirty="0" err="1"/>
              <a:t>fibres</a:t>
            </a:r>
            <a:r>
              <a:rPr lang="en-US" dirty="0"/>
              <a:t> (see arrows) and a </a:t>
            </a:r>
            <a:r>
              <a:rPr lang="en-US" dirty="0" smtClean="0"/>
              <a:t> positive </a:t>
            </a:r>
            <a:r>
              <a:rPr lang="en-US" dirty="0"/>
              <a:t>acid-phosphatase reaction in macrophages consistent with a necrotizing myopathy. Parts (c) and (d) from the muscle </a:t>
            </a:r>
            <a:r>
              <a:rPr lang="en-US" dirty="0" smtClean="0"/>
              <a:t> biopsy </a:t>
            </a:r>
            <a:r>
              <a:rPr lang="en-US" dirty="0"/>
              <a:t>of </a:t>
            </a:r>
            <a:r>
              <a:rPr lang="en-US" b="1" dirty="0">
                <a:solidFill>
                  <a:srgbClr val="FFFF00"/>
                </a:solidFill>
              </a:rPr>
              <a:t>patient 3</a:t>
            </a:r>
            <a:r>
              <a:rPr lang="en-US" dirty="0"/>
              <a:t> show a group of </a:t>
            </a:r>
            <a:r>
              <a:rPr lang="en-US" dirty="0" err="1"/>
              <a:t>fibres</a:t>
            </a:r>
            <a:r>
              <a:rPr lang="en-US" dirty="0"/>
              <a:t> containing inclusion bodies and a typical rimmed vacuole. The pathological features </a:t>
            </a:r>
            <a:r>
              <a:rPr lang="en-US" dirty="0" smtClean="0"/>
              <a:t> of </a:t>
            </a:r>
            <a:r>
              <a:rPr lang="en-US" dirty="0"/>
              <a:t>necrotic </a:t>
            </a:r>
            <a:r>
              <a:rPr lang="en-US" dirty="0" err="1"/>
              <a:t>fibres</a:t>
            </a:r>
            <a:r>
              <a:rPr lang="en-US" dirty="0"/>
              <a:t> and inclusion bodies characteristic of a necrotizing myopathy and inclusion body myositis were seen in the </a:t>
            </a:r>
            <a:r>
              <a:rPr lang="en-US" dirty="0" smtClean="0"/>
              <a:t> muscle </a:t>
            </a:r>
            <a:r>
              <a:rPr lang="en-US" dirty="0"/>
              <a:t>biopsies of patient 3</a:t>
            </a:r>
          </a:p>
        </p:txBody>
      </p:sp>
      <p:sp>
        <p:nvSpPr>
          <p:cNvPr id="3" name="TextBox 2"/>
          <p:cNvSpPr txBox="1"/>
          <p:nvPr/>
        </p:nvSpPr>
        <p:spPr>
          <a:xfrm>
            <a:off x="7696200" y="4431268"/>
            <a:ext cx="1604555" cy="369332"/>
          </a:xfrm>
          <a:prstGeom prst="rect">
            <a:avLst/>
          </a:prstGeom>
          <a:noFill/>
        </p:spPr>
        <p:txBody>
          <a:bodyPr wrap="square" rtlCol="0">
            <a:spAutoFit/>
          </a:bodyPr>
          <a:lstStyle/>
          <a:p>
            <a:r>
              <a:rPr lang="en-US" dirty="0" smtClean="0"/>
              <a:t>Huynh 2002</a:t>
            </a:r>
            <a:endParaRPr lang="en-US" dirty="0"/>
          </a:p>
        </p:txBody>
      </p:sp>
    </p:spTree>
    <p:extLst>
      <p:ext uri="{BB962C8B-B14F-4D97-AF65-F5344CB8AC3E}">
        <p14:creationId xmlns:p14="http://schemas.microsoft.com/office/powerpoint/2010/main" val="2438882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52400" y="685800"/>
            <a:ext cx="8680450" cy="4724400"/>
          </a:xfrm>
          <a:prstGeom prst="rect">
            <a:avLst/>
          </a:prstGeom>
          <a:noFill/>
          <a:ln w="9525">
            <a:noFill/>
            <a:miter lim="800000"/>
            <a:headEnd/>
            <a:tailEnd/>
          </a:ln>
        </p:spPr>
      </p:pic>
    </p:spTree>
    <p:extLst>
      <p:ext uri="{BB962C8B-B14F-4D97-AF65-F5344CB8AC3E}">
        <p14:creationId xmlns:p14="http://schemas.microsoft.com/office/powerpoint/2010/main" val="38590069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srcRect/>
          <a:stretch>
            <a:fillRect/>
          </a:stretch>
        </p:blipFill>
        <p:spPr bwMode="auto">
          <a:xfrm>
            <a:off x="0" y="739775"/>
            <a:ext cx="9144000" cy="6118225"/>
          </a:xfrm>
          <a:prstGeom prst="rect">
            <a:avLst/>
          </a:prstGeom>
          <a:noFill/>
          <a:ln w="9525">
            <a:noFill/>
            <a:miter lim="800000"/>
            <a:headEnd/>
            <a:tailEnd/>
          </a:ln>
        </p:spPr>
      </p:pic>
    </p:spTree>
    <p:extLst>
      <p:ext uri="{BB962C8B-B14F-4D97-AF65-F5344CB8AC3E}">
        <p14:creationId xmlns:p14="http://schemas.microsoft.com/office/powerpoint/2010/main" val="8156455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25400" y="0"/>
            <a:ext cx="9093200" cy="6858000"/>
          </a:xfrm>
          <a:prstGeom prst="rect">
            <a:avLst/>
          </a:prstGeom>
          <a:noFill/>
          <a:ln w="9525">
            <a:noFill/>
            <a:miter lim="800000"/>
            <a:headEnd/>
            <a:tailEnd/>
          </a:ln>
        </p:spPr>
      </p:pic>
      <p:sp>
        <p:nvSpPr>
          <p:cNvPr id="2" name="TextBox 1"/>
          <p:cNvSpPr txBox="1"/>
          <p:nvPr/>
        </p:nvSpPr>
        <p:spPr>
          <a:xfrm>
            <a:off x="1295400" y="1830737"/>
            <a:ext cx="3200400" cy="1200329"/>
          </a:xfrm>
          <a:prstGeom prst="rect">
            <a:avLst/>
          </a:prstGeom>
          <a:noFill/>
        </p:spPr>
        <p:txBody>
          <a:bodyPr wrap="square" rtlCol="0">
            <a:spAutoFit/>
          </a:bodyPr>
          <a:lstStyle/>
          <a:p>
            <a:r>
              <a:rPr lang="en-US" sz="2400" b="1" dirty="0" smtClean="0">
                <a:latin typeface="Aharoni" pitchFamily="2" charset="-79"/>
                <a:cs typeface="Aharoni" pitchFamily="2" charset="-79"/>
              </a:rPr>
              <a:t>Enlarged </a:t>
            </a:r>
            <a:r>
              <a:rPr lang="en-US" sz="2400" b="1" dirty="0">
                <a:latin typeface="Aharoni" pitchFamily="2" charset="-79"/>
                <a:cs typeface="Aharoni" pitchFamily="2" charset="-79"/>
              </a:rPr>
              <a:t>degenerate mitochondria </a:t>
            </a:r>
          </a:p>
        </p:txBody>
      </p:sp>
      <p:cxnSp>
        <p:nvCxnSpPr>
          <p:cNvPr id="4" name="Straight Arrow Connector 3"/>
          <p:cNvCxnSpPr/>
          <p:nvPr/>
        </p:nvCxnSpPr>
        <p:spPr>
          <a:xfrm flipV="1">
            <a:off x="3352800" y="2286000"/>
            <a:ext cx="2514600" cy="1429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52800" y="2743200"/>
            <a:ext cx="381000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1331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0" y="-411163"/>
            <a:ext cx="9144000" cy="7269163"/>
          </a:xfrm>
          <a:prstGeom prst="rect">
            <a:avLst/>
          </a:prstGeom>
          <a:noFill/>
          <a:ln w="9525">
            <a:noFill/>
            <a:miter lim="800000"/>
            <a:headEnd/>
            <a:tailEnd/>
          </a:ln>
        </p:spPr>
      </p:pic>
    </p:spTree>
    <p:extLst>
      <p:ext uri="{BB962C8B-B14F-4D97-AF65-F5344CB8AC3E}">
        <p14:creationId xmlns:p14="http://schemas.microsoft.com/office/powerpoint/2010/main" val="19343065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srcRect/>
          <a:stretch>
            <a:fillRect/>
          </a:stretch>
        </p:blipFill>
        <p:spPr bwMode="auto">
          <a:xfrm>
            <a:off x="152400" y="838200"/>
            <a:ext cx="8886825" cy="5257800"/>
          </a:xfrm>
          <a:prstGeom prst="rect">
            <a:avLst/>
          </a:prstGeom>
          <a:noFill/>
          <a:ln w="9525">
            <a:noFill/>
            <a:miter lim="800000"/>
            <a:headEnd/>
            <a:tailEnd/>
          </a:ln>
        </p:spPr>
      </p:pic>
      <p:sp>
        <p:nvSpPr>
          <p:cNvPr id="13315" name="Rectangle 2"/>
          <p:cNvSpPr>
            <a:spLocks noChangeArrowheads="1"/>
          </p:cNvSpPr>
          <p:nvPr/>
        </p:nvSpPr>
        <p:spPr bwMode="auto">
          <a:xfrm>
            <a:off x="0" y="6488113"/>
            <a:ext cx="1609725" cy="369887"/>
          </a:xfrm>
          <a:prstGeom prst="rect">
            <a:avLst/>
          </a:prstGeom>
          <a:noFill/>
          <a:ln w="9525">
            <a:noFill/>
            <a:miter lim="800000"/>
            <a:headEnd/>
            <a:tailEnd/>
          </a:ln>
        </p:spPr>
        <p:txBody>
          <a:bodyPr wrap="none">
            <a:spAutoFit/>
          </a:bodyPr>
          <a:lstStyle/>
          <a:p>
            <a:r>
              <a:rPr lang="nl-NL"/>
              <a:t>Westwood 2008</a:t>
            </a:r>
            <a:endParaRPr lang="en-US"/>
          </a:p>
        </p:txBody>
      </p:sp>
    </p:spTree>
    <p:extLst>
      <p:ext uri="{BB962C8B-B14F-4D97-AF65-F5344CB8AC3E}">
        <p14:creationId xmlns:p14="http://schemas.microsoft.com/office/powerpoint/2010/main" val="2470074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19200"/>
            <a:ext cx="8534400" cy="3970318"/>
          </a:xfrm>
          <a:prstGeom prst="rect">
            <a:avLst/>
          </a:prstGeom>
          <a:noFill/>
        </p:spPr>
        <p:txBody>
          <a:bodyPr wrap="square" rtlCol="0">
            <a:spAutoFit/>
          </a:bodyPr>
          <a:lstStyle/>
          <a:p>
            <a:r>
              <a:rPr lang="en-US" sz="2800" dirty="0"/>
              <a:t>In conclusion, simvastatin attenuates increases in cardiorespiratory fitness and </a:t>
            </a:r>
            <a:r>
              <a:rPr lang="en-US" sz="2800" dirty="0" smtClean="0"/>
              <a:t>skeletal muscle </a:t>
            </a:r>
            <a:r>
              <a:rPr lang="en-US" sz="2800" dirty="0"/>
              <a:t>mitochondrial content associated with exercise training in previously </a:t>
            </a:r>
            <a:r>
              <a:rPr lang="en-US" sz="2800" dirty="0" smtClean="0"/>
              <a:t>sedentary, overweight </a:t>
            </a:r>
            <a:r>
              <a:rPr lang="en-US" sz="2800" dirty="0"/>
              <a:t>or obese patients at risk of the metabolic syndrome. Given the </a:t>
            </a:r>
            <a:r>
              <a:rPr lang="en-US" sz="2800" dirty="0" smtClean="0"/>
              <a:t> strong independent cardio-protective </a:t>
            </a:r>
            <a:r>
              <a:rPr lang="en-US" sz="2800" dirty="0"/>
              <a:t>effects of increasing cardiorespiratory fitness or lowering LDL, the benefits</a:t>
            </a:r>
          </a:p>
          <a:p>
            <a:r>
              <a:rPr lang="en-US" sz="2800" dirty="0"/>
              <a:t>and risks of each should be carefully considered when choosing treatment modalities.</a:t>
            </a:r>
          </a:p>
        </p:txBody>
      </p:sp>
      <p:sp>
        <p:nvSpPr>
          <p:cNvPr id="3" name="TextBox 2"/>
          <p:cNvSpPr txBox="1"/>
          <p:nvPr/>
        </p:nvSpPr>
        <p:spPr>
          <a:xfrm>
            <a:off x="762000" y="6160532"/>
            <a:ext cx="1828800" cy="369332"/>
          </a:xfrm>
          <a:prstGeom prst="rect">
            <a:avLst/>
          </a:prstGeom>
          <a:noFill/>
        </p:spPr>
        <p:txBody>
          <a:bodyPr wrap="square" rtlCol="0">
            <a:spAutoFit/>
          </a:bodyPr>
          <a:lstStyle/>
          <a:p>
            <a:r>
              <a:rPr lang="en-US" dirty="0" err="1" smtClean="0"/>
              <a:t>Mikus</a:t>
            </a:r>
            <a:r>
              <a:rPr lang="en-US" dirty="0" smtClean="0"/>
              <a:t> 2013</a:t>
            </a:r>
            <a:endParaRPr lang="en-US" dirty="0"/>
          </a:p>
        </p:txBody>
      </p:sp>
    </p:spTree>
    <p:extLst>
      <p:ext uri="{BB962C8B-B14F-4D97-AF65-F5344CB8AC3E}">
        <p14:creationId xmlns:p14="http://schemas.microsoft.com/office/powerpoint/2010/main" val="17201832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676400" y="533400"/>
            <a:ext cx="7239000" cy="461963"/>
          </a:xfrm>
          <a:prstGeom prst="rect">
            <a:avLst/>
          </a:prstGeom>
          <a:noFill/>
          <a:ln w="9525">
            <a:noFill/>
            <a:miter lim="800000"/>
            <a:headEnd/>
            <a:tailEnd/>
          </a:ln>
        </p:spPr>
        <p:txBody>
          <a:bodyPr>
            <a:spAutoFit/>
          </a:bodyPr>
          <a:lstStyle/>
          <a:p>
            <a:r>
              <a:rPr lang="en-US" sz="2400">
                <a:latin typeface="Arial" charset="0"/>
                <a:cs typeface="Arial" charset="0"/>
              </a:rPr>
              <a:t>Statin induced Myopathy Hypotheses</a:t>
            </a:r>
          </a:p>
        </p:txBody>
      </p:sp>
      <p:sp>
        <p:nvSpPr>
          <p:cNvPr id="14339" name="TextBox 2"/>
          <p:cNvSpPr txBox="1">
            <a:spLocks noChangeArrowheads="1"/>
          </p:cNvSpPr>
          <p:nvPr/>
        </p:nvSpPr>
        <p:spPr bwMode="auto">
          <a:xfrm>
            <a:off x="304800" y="1295400"/>
            <a:ext cx="8534400" cy="4524375"/>
          </a:xfrm>
          <a:prstGeom prst="rect">
            <a:avLst/>
          </a:prstGeom>
          <a:noFill/>
          <a:ln w="9525">
            <a:noFill/>
            <a:miter lim="800000"/>
            <a:headEnd/>
            <a:tailEnd/>
          </a:ln>
        </p:spPr>
        <p:txBody>
          <a:bodyPr>
            <a:spAutoFit/>
          </a:bodyPr>
          <a:lstStyle/>
          <a:p>
            <a:r>
              <a:rPr lang="en-US" sz="2400">
                <a:latin typeface="Arial" charset="0"/>
                <a:cs typeface="Arial" charset="0"/>
              </a:rPr>
              <a:t>(1) preferential uptake of statins in skeletal muscle</a:t>
            </a:r>
          </a:p>
          <a:p>
            <a:r>
              <a:rPr lang="en-US" sz="2400">
                <a:latin typeface="Arial" charset="0"/>
                <a:cs typeface="Arial" charset="0"/>
              </a:rPr>
              <a:t>cells by monocarboxylate transporters (Sirvent, Bordenave,</a:t>
            </a:r>
          </a:p>
          <a:p>
            <a:r>
              <a:rPr lang="en-US" sz="2400">
                <a:latin typeface="Arial" charset="0"/>
                <a:cs typeface="Arial" charset="0"/>
              </a:rPr>
              <a:t>et al., 2005), </a:t>
            </a:r>
          </a:p>
          <a:p>
            <a:endParaRPr lang="en-US" sz="2400">
              <a:latin typeface="Arial" charset="0"/>
              <a:cs typeface="Arial" charset="0"/>
            </a:endParaRPr>
          </a:p>
          <a:p>
            <a:r>
              <a:rPr lang="en-US" sz="2400">
                <a:latin typeface="Arial" charset="0"/>
                <a:cs typeface="Arial" charset="0"/>
              </a:rPr>
              <a:t>(2) decreased membrane cholesterol resulting in</a:t>
            </a:r>
          </a:p>
          <a:p>
            <a:r>
              <a:rPr lang="en-US" sz="2400">
                <a:latin typeface="Arial" charset="0"/>
                <a:cs typeface="Arial" charset="0"/>
              </a:rPr>
              <a:t>alterations in fluidity with destabilization and degeneration</a:t>
            </a:r>
          </a:p>
          <a:p>
            <a:r>
              <a:rPr lang="en-US" sz="2400">
                <a:latin typeface="Arial" charset="0"/>
                <a:cs typeface="Arial" charset="0"/>
              </a:rPr>
              <a:t>(Pierce et al., 1990; Waclawik et al., 1993), </a:t>
            </a:r>
          </a:p>
          <a:p>
            <a:endParaRPr lang="en-US" sz="2400">
              <a:latin typeface="Arial" charset="0"/>
              <a:cs typeface="Arial" charset="0"/>
            </a:endParaRPr>
          </a:p>
          <a:p>
            <a:r>
              <a:rPr lang="en-US" sz="2400">
                <a:latin typeface="Arial" charset="0"/>
                <a:cs typeface="Arial" charset="0"/>
              </a:rPr>
              <a:t>(3) reduced chloride channel conductance (Baker, 2004), and </a:t>
            </a:r>
          </a:p>
          <a:p>
            <a:endParaRPr lang="en-US" sz="2400">
              <a:latin typeface="Arial" charset="0"/>
              <a:cs typeface="Arial" charset="0"/>
            </a:endParaRPr>
          </a:p>
          <a:p>
            <a:r>
              <a:rPr lang="en-US" sz="2400">
                <a:latin typeface="Arial" charset="0"/>
                <a:cs typeface="Arial" charset="0"/>
              </a:rPr>
              <a:t>(4) alterations in mitochondrial function leading to cytoplasmic Ca2+ overload  (Sirvent, Mercier, et al., 2005).</a:t>
            </a:r>
          </a:p>
        </p:txBody>
      </p:sp>
    </p:spTree>
    <p:extLst>
      <p:ext uri="{BB962C8B-B14F-4D97-AF65-F5344CB8AC3E}">
        <p14:creationId xmlns:p14="http://schemas.microsoft.com/office/powerpoint/2010/main" val="42215224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229600" cy="5632450"/>
          </a:xfrm>
          <a:prstGeom prst="rect">
            <a:avLst/>
          </a:prstGeom>
          <a:noFill/>
        </p:spPr>
        <p:txBody>
          <a:bodyPr>
            <a:spAutoFit/>
          </a:bodyPr>
          <a:lstStyle/>
          <a:p>
            <a:pPr>
              <a:defRPr/>
            </a:pPr>
            <a:r>
              <a:rPr lang="en-US" sz="2000" dirty="0">
                <a:latin typeface="+mn-lt"/>
              </a:rPr>
              <a:t>A number of hypotheses have focused on </a:t>
            </a:r>
            <a:r>
              <a:rPr lang="en-US" sz="2000" dirty="0" err="1">
                <a:latin typeface="+mn-lt"/>
              </a:rPr>
              <a:t>nonsterol</a:t>
            </a:r>
            <a:r>
              <a:rPr lang="en-US" sz="2000" dirty="0">
                <a:latin typeface="+mn-lt"/>
              </a:rPr>
              <a:t> products of </a:t>
            </a:r>
            <a:r>
              <a:rPr lang="en-US" sz="2000" dirty="0" err="1">
                <a:latin typeface="+mn-lt"/>
              </a:rPr>
              <a:t>mevalonate</a:t>
            </a:r>
            <a:r>
              <a:rPr lang="en-US" sz="2000" dirty="0">
                <a:latin typeface="+mn-lt"/>
              </a:rPr>
              <a:t> (Johnson et al., 2005), particularly the </a:t>
            </a:r>
            <a:r>
              <a:rPr lang="en-US" sz="2000" dirty="0" err="1">
                <a:latin typeface="+mn-lt"/>
              </a:rPr>
              <a:t>isoprenoids</a:t>
            </a:r>
            <a:r>
              <a:rPr lang="en-US" sz="2000" dirty="0">
                <a:latin typeface="+mn-lt"/>
              </a:rPr>
              <a:t>, with a resulting effect on products, including </a:t>
            </a:r>
          </a:p>
          <a:p>
            <a:pPr>
              <a:defRPr/>
            </a:pPr>
            <a:endParaRPr lang="en-US" sz="2000" dirty="0">
              <a:latin typeface="+mn-lt"/>
            </a:endParaRPr>
          </a:p>
          <a:p>
            <a:pPr>
              <a:defRPr/>
            </a:pPr>
            <a:r>
              <a:rPr lang="en-US" sz="2000" dirty="0">
                <a:latin typeface="+mn-lt"/>
              </a:rPr>
              <a:t>(1) reduced coenzyme Q/</a:t>
            </a:r>
            <a:r>
              <a:rPr lang="en-US" sz="2000" dirty="0" err="1">
                <a:latin typeface="+mn-lt"/>
              </a:rPr>
              <a:t>ubiquinone</a:t>
            </a:r>
            <a:r>
              <a:rPr lang="en-US" sz="2000" dirty="0">
                <a:latin typeface="+mn-lt"/>
              </a:rPr>
              <a:t>, a powerful antioxidant and membrane stabilizer that is used in mitochondria for electron transport (Krum and McMurray, </a:t>
            </a:r>
            <a:r>
              <a:rPr lang="fr-FR" sz="2000" dirty="0">
                <a:latin typeface="+mn-lt"/>
              </a:rPr>
              <a:t>2002; De </a:t>
            </a:r>
            <a:r>
              <a:rPr lang="fr-FR" sz="2000" dirty="0" err="1">
                <a:latin typeface="+mn-lt"/>
              </a:rPr>
              <a:t>Pinieux</a:t>
            </a:r>
            <a:r>
              <a:rPr lang="fr-FR" sz="2000" dirty="0">
                <a:latin typeface="+mn-lt"/>
              </a:rPr>
              <a:t> et al., 1996; Carvalho et al., 2004; </a:t>
            </a:r>
            <a:r>
              <a:rPr lang="fr-FR" sz="2000" dirty="0" err="1">
                <a:latin typeface="+mn-lt"/>
              </a:rPr>
              <a:t>Bliznakov</a:t>
            </a:r>
            <a:r>
              <a:rPr lang="fr-FR" sz="2000" dirty="0">
                <a:latin typeface="+mn-lt"/>
              </a:rPr>
              <a:t>, </a:t>
            </a:r>
            <a:r>
              <a:rPr lang="en-US" sz="2000" dirty="0">
                <a:latin typeface="+mn-lt"/>
              </a:rPr>
              <a:t>2002; </a:t>
            </a:r>
            <a:r>
              <a:rPr lang="en-US" sz="2000" dirty="0" err="1">
                <a:latin typeface="+mn-lt"/>
              </a:rPr>
              <a:t>Rosenson</a:t>
            </a:r>
            <a:r>
              <a:rPr lang="en-US" sz="2000" dirty="0">
                <a:latin typeface="+mn-lt"/>
              </a:rPr>
              <a:t>, 2004); </a:t>
            </a:r>
          </a:p>
          <a:p>
            <a:pPr>
              <a:defRPr/>
            </a:pPr>
            <a:endParaRPr lang="en-US" sz="2000" dirty="0">
              <a:latin typeface="+mn-lt"/>
            </a:endParaRPr>
          </a:p>
          <a:p>
            <a:pPr>
              <a:defRPr/>
            </a:pPr>
            <a:r>
              <a:rPr lang="en-US" sz="2000" dirty="0">
                <a:latin typeface="+mn-lt"/>
              </a:rPr>
              <a:t>(2) reduced enzymatic </a:t>
            </a:r>
            <a:r>
              <a:rPr lang="en-US" sz="2000" dirty="0" err="1">
                <a:latin typeface="+mn-lt"/>
              </a:rPr>
              <a:t>isopentylation</a:t>
            </a:r>
            <a:r>
              <a:rPr lang="en-US" sz="2000" dirty="0">
                <a:latin typeface="+mn-lt"/>
              </a:rPr>
              <a:t> of </a:t>
            </a:r>
            <a:r>
              <a:rPr lang="en-US" sz="2000" dirty="0" err="1">
                <a:latin typeface="+mn-lt"/>
              </a:rPr>
              <a:t>selenocysteine-tRNA</a:t>
            </a:r>
            <a:r>
              <a:rPr lang="en-US" sz="2000" dirty="0">
                <a:latin typeface="+mn-lt"/>
              </a:rPr>
              <a:t>, with prevention of its maturation to a functional </a:t>
            </a:r>
            <a:r>
              <a:rPr lang="en-US" sz="2000" dirty="0" err="1">
                <a:latin typeface="+mn-lt"/>
              </a:rPr>
              <a:t>tRNA</a:t>
            </a:r>
            <a:r>
              <a:rPr lang="en-US" sz="2000" dirty="0">
                <a:latin typeface="+mn-lt"/>
              </a:rPr>
              <a:t> molecule resulting in a fall in available </a:t>
            </a:r>
            <a:r>
              <a:rPr lang="en-US" sz="2000" dirty="0" err="1">
                <a:latin typeface="+mn-lt"/>
              </a:rPr>
              <a:t>selenoproteins</a:t>
            </a:r>
            <a:endParaRPr lang="en-US" sz="2000" dirty="0">
              <a:latin typeface="+mn-lt"/>
            </a:endParaRPr>
          </a:p>
          <a:p>
            <a:pPr>
              <a:defRPr/>
            </a:pPr>
            <a:endParaRPr lang="en-US" sz="2000" dirty="0">
              <a:latin typeface="+mn-lt"/>
            </a:endParaRPr>
          </a:p>
          <a:p>
            <a:pPr>
              <a:defRPr/>
            </a:pPr>
            <a:r>
              <a:rPr lang="en-US" sz="2000" dirty="0">
                <a:latin typeface="Arial" pitchFamily="34" charset="0"/>
                <a:cs typeface="Arial" pitchFamily="34" charset="0"/>
              </a:rPr>
              <a:t>(3) inhibition of the </a:t>
            </a:r>
            <a:r>
              <a:rPr lang="en-US" sz="2000" dirty="0" err="1">
                <a:latin typeface="Arial" pitchFamily="34" charset="0"/>
                <a:cs typeface="Arial" pitchFamily="34" charset="0"/>
              </a:rPr>
              <a:t>prenylation</a:t>
            </a:r>
            <a:r>
              <a:rPr lang="en-US" sz="2000" dirty="0">
                <a:latin typeface="Arial" pitchFamily="34" charset="0"/>
                <a:cs typeface="Arial" pitchFamily="34" charset="0"/>
              </a:rPr>
              <a:t>/</a:t>
            </a:r>
            <a:r>
              <a:rPr lang="en-US" sz="2000" dirty="0" err="1">
                <a:latin typeface="Arial" pitchFamily="34" charset="0"/>
                <a:cs typeface="Arial" pitchFamily="34" charset="0"/>
              </a:rPr>
              <a:t>geranylgeranylation</a:t>
            </a:r>
            <a:r>
              <a:rPr lang="en-US" sz="2000" dirty="0">
                <a:latin typeface="Arial" pitchFamily="34" charset="0"/>
                <a:cs typeface="Arial" pitchFamily="34" charset="0"/>
              </a:rPr>
              <a:t> of proteins by reductions in </a:t>
            </a:r>
            <a:r>
              <a:rPr lang="en-US" sz="2000" dirty="0" err="1">
                <a:latin typeface="Arial" pitchFamily="34" charset="0"/>
                <a:cs typeface="Arial" pitchFamily="34" charset="0"/>
              </a:rPr>
              <a:t>farnesyl</a:t>
            </a:r>
            <a:r>
              <a:rPr lang="en-US" sz="2000" dirty="0">
                <a:latin typeface="Arial" pitchFamily="34" charset="0"/>
                <a:cs typeface="Arial" pitchFamily="34" charset="0"/>
              </a:rPr>
              <a:t> and </a:t>
            </a:r>
            <a:r>
              <a:rPr lang="en-US" sz="2000" dirty="0" err="1">
                <a:latin typeface="Arial" pitchFamily="34" charset="0"/>
                <a:cs typeface="Arial" pitchFamily="34" charset="0"/>
              </a:rPr>
              <a:t>geranylgeraniol</a:t>
            </a:r>
            <a:r>
              <a:rPr lang="en-US" sz="2000" dirty="0">
                <a:latin typeface="Arial" pitchFamily="34" charset="0"/>
                <a:cs typeface="Arial" pitchFamily="34" charset="0"/>
              </a:rPr>
              <a:t> pyrophosphates (Thompson et al., </a:t>
            </a:r>
            <a:r>
              <a:rPr lang="nb-NO" sz="2000" dirty="0">
                <a:latin typeface="Arial" pitchFamily="34" charset="0"/>
                <a:cs typeface="Arial" pitchFamily="34" charset="0"/>
              </a:rPr>
              <a:t>2003; Johnson et al., 2004; Carvalho et al., 2004; Baker, 2004;  </a:t>
            </a:r>
            <a:r>
              <a:rPr lang="en-US" sz="2000" dirty="0">
                <a:latin typeface="Arial" pitchFamily="34" charset="0"/>
                <a:cs typeface="Arial" pitchFamily="34" charset="0"/>
              </a:rPr>
              <a:t>Flint et al., 1997a, 1997b); and (4) perturbation of N-linked </a:t>
            </a:r>
            <a:r>
              <a:rPr lang="en-US" sz="2000" dirty="0" err="1">
                <a:latin typeface="Arial" pitchFamily="34" charset="0"/>
                <a:cs typeface="Arial" pitchFamily="34" charset="0"/>
              </a:rPr>
              <a:t>glycosylation</a:t>
            </a:r>
            <a:r>
              <a:rPr lang="en-US" sz="2000" dirty="0">
                <a:latin typeface="Arial" pitchFamily="34" charset="0"/>
                <a:cs typeface="Arial" pitchFamily="34" charset="0"/>
              </a:rPr>
              <a:t> of proteins (Baker, 2004).</a:t>
            </a:r>
          </a:p>
        </p:txBody>
      </p:sp>
    </p:spTree>
    <p:extLst>
      <p:ext uri="{BB962C8B-B14F-4D97-AF65-F5344CB8AC3E}">
        <p14:creationId xmlns:p14="http://schemas.microsoft.com/office/powerpoint/2010/main" val="4230114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6800"/>
            <a:ext cx="8382000" cy="4216539"/>
          </a:xfrm>
          <a:prstGeom prst="rect">
            <a:avLst/>
          </a:prstGeom>
          <a:noFill/>
        </p:spPr>
        <p:txBody>
          <a:bodyPr wrap="square">
            <a:spAutoFit/>
          </a:bodyPr>
          <a:lstStyle/>
          <a:p>
            <a:pPr>
              <a:defRPr/>
            </a:pPr>
            <a:r>
              <a:rPr lang="en-US" sz="2800" dirty="0">
                <a:latin typeface="+mn-lt"/>
              </a:rPr>
              <a:t>These observations confirm previous findings that</a:t>
            </a:r>
          </a:p>
          <a:p>
            <a:pPr>
              <a:defRPr/>
            </a:pPr>
            <a:r>
              <a:rPr lang="en-US" sz="2800" b="1" dirty="0">
                <a:solidFill>
                  <a:srgbClr val="FF0000"/>
                </a:solidFill>
                <a:latin typeface="+mn-lt"/>
              </a:rPr>
              <a:t>fast-twitch</a:t>
            </a:r>
            <a:r>
              <a:rPr lang="en-US" sz="2800" dirty="0">
                <a:latin typeface="+mn-lt"/>
              </a:rPr>
              <a:t> muscles are primarily affected in statin </a:t>
            </a:r>
            <a:r>
              <a:rPr lang="en-US" sz="2800" dirty="0" err="1">
                <a:latin typeface="+mn-lt"/>
              </a:rPr>
              <a:t>myopathy</a:t>
            </a:r>
            <a:r>
              <a:rPr lang="en-US" sz="2800" dirty="0">
                <a:latin typeface="+mn-lt"/>
              </a:rPr>
              <a:t> and that even in muscles showing a substantial necrosis of Type II fibers, type I fibers are spared </a:t>
            </a:r>
          </a:p>
          <a:p>
            <a:pPr>
              <a:defRPr/>
            </a:pPr>
            <a:endParaRPr lang="en-US" sz="2400" i="1" dirty="0">
              <a:latin typeface="+mn-lt"/>
            </a:endParaRPr>
          </a:p>
          <a:p>
            <a:pPr>
              <a:defRPr/>
            </a:pPr>
            <a:r>
              <a:rPr lang="en-US" i="1" dirty="0">
                <a:latin typeface="+mn-lt"/>
              </a:rPr>
              <a:t>(Smith et al., 1991; </a:t>
            </a:r>
            <a:r>
              <a:rPr lang="en-US" i="1" dirty="0" err="1">
                <a:latin typeface="+mn-lt"/>
              </a:rPr>
              <a:t>Reijneveld</a:t>
            </a:r>
            <a:r>
              <a:rPr lang="en-US" i="1" dirty="0">
                <a:latin typeface="+mn-lt"/>
              </a:rPr>
              <a:t> </a:t>
            </a:r>
            <a:r>
              <a:rPr lang="nl-NL" i="1" dirty="0">
                <a:latin typeface="+mn-lt"/>
              </a:rPr>
              <a:t>et al., 1996; Waclawik et al., 1993; Westwood et al., 2005)</a:t>
            </a:r>
          </a:p>
          <a:p>
            <a:pPr>
              <a:defRPr/>
            </a:pPr>
            <a:endParaRPr lang="nl-NL" sz="2400" dirty="0">
              <a:latin typeface="+mn-lt"/>
            </a:endParaRPr>
          </a:p>
          <a:p>
            <a:pPr>
              <a:defRPr/>
            </a:pPr>
            <a:endParaRPr lang="nl-NL" sz="2400" dirty="0">
              <a:latin typeface="+mn-lt"/>
            </a:endParaRPr>
          </a:p>
          <a:p>
            <a:pPr>
              <a:defRPr/>
            </a:pPr>
            <a:endParaRPr lang="nl-NL" sz="2400" dirty="0">
              <a:latin typeface="+mn-lt"/>
            </a:endParaRPr>
          </a:p>
          <a:p>
            <a:pPr>
              <a:defRPr/>
            </a:pPr>
            <a:endParaRPr lang="nl-NL" sz="2400" dirty="0">
              <a:latin typeface="+mn-lt"/>
            </a:endParaRPr>
          </a:p>
          <a:p>
            <a:pPr>
              <a:defRPr/>
            </a:pPr>
            <a:r>
              <a:rPr lang="nl-NL" dirty="0">
                <a:latin typeface="+mn-lt"/>
              </a:rPr>
              <a:t>Westwood 2008</a:t>
            </a:r>
            <a:endParaRPr lang="en-US" dirty="0">
              <a:latin typeface="+mn-lt"/>
            </a:endParaRPr>
          </a:p>
        </p:txBody>
      </p:sp>
    </p:spTree>
    <p:extLst>
      <p:ext uri="{BB962C8B-B14F-4D97-AF65-F5344CB8AC3E}">
        <p14:creationId xmlns:p14="http://schemas.microsoft.com/office/powerpoint/2010/main" val="14306108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609600" y="1143000"/>
            <a:ext cx="7772400" cy="3416300"/>
          </a:xfrm>
          <a:prstGeom prst="rect">
            <a:avLst/>
          </a:prstGeom>
          <a:noFill/>
          <a:ln w="9525">
            <a:noFill/>
            <a:miter lim="800000"/>
            <a:headEnd/>
            <a:tailEnd/>
          </a:ln>
        </p:spPr>
        <p:txBody>
          <a:bodyPr>
            <a:spAutoFit/>
          </a:bodyPr>
          <a:lstStyle/>
          <a:p>
            <a:r>
              <a:rPr lang="en-US" sz="2400">
                <a:latin typeface="Arial" charset="0"/>
                <a:cs typeface="Arial" charset="0"/>
              </a:rPr>
              <a:t>In conclusion, </a:t>
            </a:r>
          </a:p>
          <a:p>
            <a:endParaRPr lang="en-US" sz="2400">
              <a:latin typeface="Arial" charset="0"/>
              <a:cs typeface="Arial" charset="0"/>
            </a:endParaRPr>
          </a:p>
          <a:p>
            <a:r>
              <a:rPr lang="en-US" sz="2400">
                <a:latin typeface="Arial" charset="0"/>
                <a:cs typeface="Arial" charset="0"/>
              </a:rPr>
              <a:t>our findings illustrate a pattern of induced myopathy in the rat directly attributable to inhibition of HMG-CoA reductase that is entirely consistent between the various statins, with a differentiating feature’s being the oral dose required to produce the changes: </a:t>
            </a:r>
            <a:r>
              <a:rPr lang="en-US" sz="2400" i="1">
                <a:latin typeface="Arial" charset="0"/>
                <a:cs typeface="Arial" charset="0"/>
              </a:rPr>
              <a:t>cerivastatin dose less than simvastatin, and simvastatin dose less than rosuvastatin.</a:t>
            </a:r>
          </a:p>
        </p:txBody>
      </p:sp>
      <p:sp>
        <p:nvSpPr>
          <p:cNvPr id="17411" name="Rectangle 2"/>
          <p:cNvSpPr>
            <a:spLocks noChangeArrowheads="1"/>
          </p:cNvSpPr>
          <p:nvPr/>
        </p:nvSpPr>
        <p:spPr bwMode="auto">
          <a:xfrm>
            <a:off x="762000" y="5791200"/>
            <a:ext cx="1609725" cy="369888"/>
          </a:xfrm>
          <a:prstGeom prst="rect">
            <a:avLst/>
          </a:prstGeom>
          <a:noFill/>
          <a:ln w="9525">
            <a:noFill/>
            <a:miter lim="800000"/>
            <a:headEnd/>
            <a:tailEnd/>
          </a:ln>
        </p:spPr>
        <p:txBody>
          <a:bodyPr wrap="none">
            <a:spAutoFit/>
          </a:bodyPr>
          <a:lstStyle/>
          <a:p>
            <a:r>
              <a:rPr lang="nl-NL"/>
              <a:t>Westwood 2008</a:t>
            </a:r>
            <a:endParaRPr lang="en-US"/>
          </a:p>
        </p:txBody>
      </p:sp>
    </p:spTree>
    <p:extLst>
      <p:ext uri="{BB962C8B-B14F-4D97-AF65-F5344CB8AC3E}">
        <p14:creationId xmlns:p14="http://schemas.microsoft.com/office/powerpoint/2010/main" val="12494166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3400" y="0"/>
            <a:ext cx="8382000" cy="6596063"/>
          </a:xfrm>
          <a:prstGeom prst="rect">
            <a:avLst/>
          </a:prstGeom>
          <a:noFill/>
          <a:ln w="9525">
            <a:noFill/>
            <a:miter lim="800000"/>
            <a:headEnd/>
            <a:tailEnd/>
          </a:ln>
          <a:effectLst/>
        </p:spPr>
        <p:txBody>
          <a:bodyPr>
            <a:spAutoFit/>
          </a:bodyPr>
          <a:lstStyle/>
          <a:p>
            <a:pPr algn="ctr">
              <a:defRPr/>
            </a:pPr>
            <a:r>
              <a:rPr lang="en-US" sz="2400" b="1">
                <a:solidFill>
                  <a:srgbClr val="FFFF00"/>
                </a:solidFill>
              </a:rPr>
              <a:t>Characteristics of Muscle Fiber Types</a:t>
            </a:r>
          </a:p>
          <a:p>
            <a:pPr algn="ctr">
              <a:defRPr/>
            </a:pPr>
            <a:endParaRPr lang="en-US" sz="2400" b="1">
              <a:solidFill>
                <a:srgbClr val="FFFF00"/>
              </a:solidFill>
            </a:endParaRPr>
          </a:p>
          <a:p>
            <a:pPr>
              <a:defRPr/>
            </a:pPr>
            <a:r>
              <a:rPr lang="en-US" sz="2000" b="1">
                <a:solidFill>
                  <a:srgbClr val="99CCFF"/>
                </a:solidFill>
                <a:effectLst>
                  <a:outerShdw blurRad="38100" dist="38100" dir="2700000" algn="tl">
                    <a:srgbClr val="000000"/>
                  </a:outerShdw>
                </a:effectLst>
              </a:rPr>
              <a:t>Fiber Type 	Type I 	Type II a 	Type II x 	Type II b</a:t>
            </a:r>
          </a:p>
          <a:p>
            <a:pPr>
              <a:defRPr/>
            </a:pPr>
            <a:endParaRPr lang="en-US" sz="2000" b="1">
              <a:solidFill>
                <a:srgbClr val="99CCFF"/>
              </a:solidFill>
              <a:effectLst>
                <a:outerShdw blurRad="38100" dist="38100" dir="2700000" algn="tl">
                  <a:srgbClr val="000000"/>
                </a:outerShdw>
              </a:effectLst>
            </a:endParaRPr>
          </a:p>
          <a:p>
            <a:pPr>
              <a:defRPr/>
            </a:pPr>
            <a:r>
              <a:rPr lang="en-US" sz="1600"/>
              <a:t>Contraction time	Slow	Moderately Fast	Fast		Very fast</a:t>
            </a:r>
          </a:p>
          <a:p>
            <a:pPr>
              <a:defRPr/>
            </a:pPr>
            <a:endParaRPr lang="en-US" sz="1600"/>
          </a:p>
          <a:p>
            <a:pPr>
              <a:defRPr/>
            </a:pPr>
            <a:r>
              <a:rPr lang="en-US" sz="1600"/>
              <a:t>Size of mot.neu	Small	Medium		Large		Very large	</a:t>
            </a:r>
          </a:p>
          <a:p>
            <a:pPr>
              <a:defRPr/>
            </a:pPr>
            <a:endParaRPr lang="en-US" sz="1600"/>
          </a:p>
          <a:p>
            <a:pPr>
              <a:defRPr/>
            </a:pPr>
            <a:r>
              <a:rPr lang="en-US" sz="1600"/>
              <a:t>Fatigue resist.	High	Fairly high		Intermediate	Low</a:t>
            </a:r>
          </a:p>
          <a:p>
            <a:pPr>
              <a:defRPr/>
            </a:pPr>
            <a:endParaRPr lang="en-US" sz="1600"/>
          </a:p>
          <a:p>
            <a:pPr>
              <a:defRPr/>
            </a:pPr>
            <a:r>
              <a:rPr lang="en-US" sz="1600"/>
              <a:t>Activity Used for	Aerobic	Long-tm anaerobic	Short-tm anaerobic	Short-term anaerobic </a:t>
            </a:r>
          </a:p>
          <a:p>
            <a:pPr>
              <a:defRPr/>
            </a:pPr>
            <a:endParaRPr lang="en-US" sz="1600"/>
          </a:p>
          <a:p>
            <a:pPr>
              <a:defRPr/>
            </a:pPr>
            <a:r>
              <a:rPr lang="en-US" sz="1600"/>
              <a:t>Max dur of use	Hours	&lt;30 minutes	&lt;5 minutes	&lt;1 minute</a:t>
            </a:r>
          </a:p>
          <a:p>
            <a:pPr>
              <a:defRPr/>
            </a:pPr>
            <a:endParaRPr lang="en-US" sz="1600"/>
          </a:p>
          <a:p>
            <a:pPr>
              <a:defRPr/>
            </a:pPr>
            <a:r>
              <a:rPr lang="en-US" sz="1600"/>
              <a:t>Force production	Low	Medium		High		Very high</a:t>
            </a:r>
          </a:p>
          <a:p>
            <a:pPr>
              <a:defRPr/>
            </a:pPr>
            <a:endParaRPr lang="en-US" sz="1600"/>
          </a:p>
          <a:p>
            <a:pPr>
              <a:defRPr/>
            </a:pPr>
            <a:r>
              <a:rPr lang="en-US" sz="1600"/>
              <a:t>Mitochl density	High	High		Medium		Low</a:t>
            </a:r>
          </a:p>
          <a:p>
            <a:pPr>
              <a:defRPr/>
            </a:pPr>
            <a:endParaRPr lang="en-US" sz="1600"/>
          </a:p>
          <a:p>
            <a:pPr>
              <a:defRPr/>
            </a:pPr>
            <a:r>
              <a:rPr lang="en-US" sz="1600"/>
              <a:t>Capillary density	High	Intermediate	Low		Low</a:t>
            </a:r>
          </a:p>
          <a:p>
            <a:pPr>
              <a:defRPr/>
            </a:pPr>
            <a:endParaRPr lang="en-US" sz="1600"/>
          </a:p>
          <a:p>
            <a:pPr>
              <a:defRPr/>
            </a:pPr>
            <a:r>
              <a:rPr lang="en-US" sz="1600"/>
              <a:t>Oxidative cap.	High	High		Intermediate	Low</a:t>
            </a:r>
          </a:p>
          <a:p>
            <a:pPr>
              <a:defRPr/>
            </a:pPr>
            <a:endParaRPr lang="en-US" sz="1600"/>
          </a:p>
          <a:p>
            <a:pPr>
              <a:defRPr/>
            </a:pPr>
            <a:r>
              <a:rPr lang="en-US" sz="1600"/>
              <a:t>Glycolytic cap.	Low	High		High		High</a:t>
            </a:r>
          </a:p>
          <a:p>
            <a:pPr>
              <a:defRPr/>
            </a:pPr>
            <a:endParaRPr lang="en-US" sz="1600"/>
          </a:p>
          <a:p>
            <a:pPr>
              <a:defRPr/>
            </a:pPr>
            <a:r>
              <a:rPr lang="en-US" sz="1600"/>
              <a:t>Major storage fuel	</a:t>
            </a:r>
            <a:r>
              <a:rPr lang="en-US" sz="1600">
                <a:solidFill>
                  <a:srgbClr val="FFFF00"/>
                </a:solidFill>
                <a:hlinkClick r:id="rId3" tooltip="Triglyceride"/>
              </a:rPr>
              <a:t>TG</a:t>
            </a:r>
            <a:r>
              <a:rPr lang="en-US" sz="1600">
                <a:solidFill>
                  <a:srgbClr val="FFFF00"/>
                </a:solidFill>
              </a:rPr>
              <a:t>	</a:t>
            </a:r>
            <a:r>
              <a:rPr lang="en-US" sz="1600">
                <a:solidFill>
                  <a:srgbClr val="FFFF00"/>
                </a:solidFill>
                <a:hlinkClick r:id="rId4" tooltip="Phosphocreatine"/>
              </a:rPr>
              <a:t>CP</a:t>
            </a:r>
            <a:r>
              <a:rPr lang="en-US" sz="1600">
                <a:solidFill>
                  <a:srgbClr val="FFFF00"/>
                </a:solidFill>
              </a:rPr>
              <a:t>/</a:t>
            </a:r>
            <a:r>
              <a:rPr lang="en-US" sz="1600">
                <a:solidFill>
                  <a:srgbClr val="FFFF00"/>
                </a:solidFill>
                <a:hlinkClick r:id="rId5" tooltip="Glycogen"/>
              </a:rPr>
              <a:t>Glycogen</a:t>
            </a:r>
            <a:r>
              <a:rPr lang="en-US" sz="1600">
                <a:solidFill>
                  <a:srgbClr val="FFFF00"/>
                </a:solidFill>
              </a:rPr>
              <a:t>	 </a:t>
            </a:r>
            <a:r>
              <a:rPr lang="en-US">
                <a:solidFill>
                  <a:srgbClr val="FFFF00"/>
                </a:solidFill>
                <a:hlinkClick r:id="rId4" tooltip="Phosphocreatine"/>
              </a:rPr>
              <a:t>CP</a:t>
            </a:r>
            <a:r>
              <a:rPr lang="en-US">
                <a:solidFill>
                  <a:srgbClr val="FFFF00"/>
                </a:solidFill>
              </a:rPr>
              <a:t>/</a:t>
            </a:r>
            <a:r>
              <a:rPr lang="en-US">
                <a:solidFill>
                  <a:srgbClr val="FFFF00"/>
                </a:solidFill>
                <a:hlinkClick r:id="rId5" tooltip="Glycogen"/>
              </a:rPr>
              <a:t>Glycogen</a:t>
            </a:r>
            <a:r>
              <a:rPr lang="en-US">
                <a:solidFill>
                  <a:srgbClr val="FFFF00"/>
                </a:solidFill>
              </a:rPr>
              <a:t>	 </a:t>
            </a:r>
            <a:r>
              <a:rPr lang="en-US">
                <a:solidFill>
                  <a:srgbClr val="FFFF00"/>
                </a:solidFill>
                <a:hlinkClick r:id="rId4" tooltip="Phosphocreatine"/>
              </a:rPr>
              <a:t>CP</a:t>
            </a:r>
            <a:r>
              <a:rPr lang="en-US">
                <a:solidFill>
                  <a:srgbClr val="FFFF00"/>
                </a:solidFill>
              </a:rPr>
              <a:t>/</a:t>
            </a:r>
            <a:r>
              <a:rPr lang="en-US">
                <a:solidFill>
                  <a:srgbClr val="FFFF00"/>
                </a:solidFill>
                <a:hlinkClick r:id="rId5" tooltip="Glycogen"/>
              </a:rPr>
              <a:t>Glycogen</a:t>
            </a:r>
            <a:r>
              <a:rPr lang="en-US">
                <a:solidFill>
                  <a:srgbClr val="FFFF00"/>
                </a:solidFill>
              </a:rPr>
              <a:t> </a:t>
            </a:r>
            <a:endParaRPr lang="en-US" sz="1600">
              <a:solidFill>
                <a:srgbClr val="FFFF00"/>
              </a:solidFill>
            </a:endParaRPr>
          </a:p>
        </p:txBody>
      </p:sp>
      <p:sp>
        <p:nvSpPr>
          <p:cNvPr id="5123" name="Line 3"/>
          <p:cNvSpPr>
            <a:spLocks noChangeShapeType="1"/>
          </p:cNvSpPr>
          <p:nvPr/>
        </p:nvSpPr>
        <p:spPr bwMode="auto">
          <a:xfrm>
            <a:off x="609600" y="1143000"/>
            <a:ext cx="7772400" cy="0"/>
          </a:xfrm>
          <a:prstGeom prst="line">
            <a:avLst/>
          </a:prstGeom>
          <a:noFill/>
          <a:ln w="25400">
            <a:solidFill>
              <a:schemeClr val="tx1"/>
            </a:solidFill>
            <a:round/>
            <a:headEnd/>
            <a:tailEnd/>
          </a:ln>
        </p:spPr>
        <p:txBody>
          <a:bodyPr/>
          <a:lstStyle/>
          <a:p>
            <a:endParaRPr lang="en-US"/>
          </a:p>
        </p:txBody>
      </p:sp>
    </p:spTree>
    <p:extLst>
      <p:ext uri="{BB962C8B-B14F-4D97-AF65-F5344CB8AC3E}">
        <p14:creationId xmlns:p14="http://schemas.microsoft.com/office/powerpoint/2010/main" val="196305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3400" y="0"/>
            <a:ext cx="8382000" cy="6894513"/>
          </a:xfrm>
          <a:prstGeom prst="rect">
            <a:avLst/>
          </a:prstGeom>
          <a:noFill/>
          <a:ln w="9525">
            <a:noFill/>
            <a:miter lim="800000"/>
            <a:headEnd/>
            <a:tailEnd/>
          </a:ln>
          <a:effectLst/>
        </p:spPr>
        <p:txBody>
          <a:bodyPr>
            <a:spAutoFit/>
          </a:bodyPr>
          <a:lstStyle/>
          <a:p>
            <a:pPr algn="ctr">
              <a:defRPr/>
            </a:pPr>
            <a:r>
              <a:rPr lang="en-US" sz="2400" b="1" dirty="0">
                <a:solidFill>
                  <a:srgbClr val="FFFF00"/>
                </a:solidFill>
              </a:rPr>
              <a:t>Characteristics of Muscle Fiber Types</a:t>
            </a:r>
          </a:p>
          <a:p>
            <a:pPr algn="ctr">
              <a:defRPr/>
            </a:pPr>
            <a:endParaRPr lang="en-US" sz="2400" b="1" dirty="0">
              <a:solidFill>
                <a:srgbClr val="FFFF00"/>
              </a:solidFill>
            </a:endParaRPr>
          </a:p>
          <a:p>
            <a:pPr>
              <a:defRPr/>
            </a:pPr>
            <a:r>
              <a:rPr lang="en-US" sz="2000" b="1" dirty="0">
                <a:solidFill>
                  <a:srgbClr val="99CCFF"/>
                </a:solidFill>
                <a:effectLst>
                  <a:outerShdw blurRad="38100" dist="38100" dir="2700000" algn="tl">
                    <a:srgbClr val="000000"/>
                  </a:outerShdw>
                </a:effectLst>
                <a:latin typeface="Arial" pitchFamily="34" charset="0"/>
                <a:cs typeface="Arial" pitchFamily="34" charset="0"/>
              </a:rPr>
              <a:t>Fiber Type 	</a:t>
            </a:r>
            <a:r>
              <a:rPr lang="en-US" sz="2000" b="1" dirty="0" err="1">
                <a:solidFill>
                  <a:srgbClr val="99CCFF"/>
                </a:solidFill>
                <a:effectLst>
                  <a:outerShdw blurRad="38100" dist="38100" dir="2700000" algn="tl">
                    <a:srgbClr val="000000"/>
                  </a:outerShdw>
                </a:effectLst>
                <a:latin typeface="Arial" pitchFamily="34" charset="0"/>
                <a:cs typeface="Arial" pitchFamily="34" charset="0"/>
              </a:rPr>
              <a:t>Type</a:t>
            </a:r>
            <a:r>
              <a:rPr lang="en-US" sz="2000" b="1" dirty="0">
                <a:solidFill>
                  <a:srgbClr val="99CCFF"/>
                </a:solidFill>
                <a:effectLst>
                  <a:outerShdw blurRad="38100" dist="38100" dir="2700000" algn="tl">
                    <a:srgbClr val="000000"/>
                  </a:outerShdw>
                </a:effectLst>
                <a:latin typeface="Arial" pitchFamily="34" charset="0"/>
                <a:cs typeface="Arial" pitchFamily="34" charset="0"/>
              </a:rPr>
              <a:t> I 	Type II a 	Type II x 	Type II b</a:t>
            </a:r>
          </a:p>
          <a:p>
            <a:pPr>
              <a:defRPr/>
            </a:pPr>
            <a:endParaRPr lang="en-US" sz="2000" b="1" dirty="0">
              <a:solidFill>
                <a:srgbClr val="99CCFF"/>
              </a:solidFill>
              <a:effectLst>
                <a:outerShdw blurRad="38100" dist="38100" dir="2700000" algn="tl">
                  <a:srgbClr val="000000"/>
                </a:outerShdw>
              </a:effectLst>
              <a:latin typeface="Arial" pitchFamily="34" charset="0"/>
              <a:cs typeface="Arial" pitchFamily="34" charset="0"/>
            </a:endParaRPr>
          </a:p>
          <a:p>
            <a:pPr>
              <a:defRPr/>
            </a:pPr>
            <a:r>
              <a:rPr lang="en-US" sz="1600" dirty="0">
                <a:latin typeface="Arial" pitchFamily="34" charset="0"/>
                <a:cs typeface="Arial" pitchFamily="34" charset="0"/>
              </a:rPr>
              <a:t>Contraction time	Slow	Moderately Fast	</a:t>
            </a:r>
            <a:r>
              <a:rPr lang="en-US" sz="1600" dirty="0" err="1">
                <a:latin typeface="Arial" pitchFamily="34" charset="0"/>
                <a:cs typeface="Arial" pitchFamily="34" charset="0"/>
              </a:rPr>
              <a:t>Fast</a:t>
            </a:r>
            <a:r>
              <a:rPr lang="en-US" sz="1600" dirty="0">
                <a:latin typeface="Arial" pitchFamily="34" charset="0"/>
                <a:cs typeface="Arial" pitchFamily="34" charset="0"/>
              </a:rPr>
              <a:t>		Very fast</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Size of mot.neu	Small	Medium		Large		Very large	</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Fatigue resist.	High	Fairly high	Intermediate	Low</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Activity Used for	Aerobic	Long-tm anaerobic	Short-tm anaerobic	Short-term </a:t>
            </a:r>
            <a:r>
              <a:rPr lang="en-US" sz="1600" dirty="0" err="1">
                <a:latin typeface="Arial" pitchFamily="34" charset="0"/>
                <a:cs typeface="Arial" pitchFamily="34" charset="0"/>
              </a:rPr>
              <a:t>anaer</a:t>
            </a:r>
            <a:r>
              <a:rPr lang="en-US" sz="1600" dirty="0">
                <a:latin typeface="Arial" pitchFamily="34" charset="0"/>
                <a:cs typeface="Arial" pitchFamily="34" charset="0"/>
              </a:rPr>
              <a:t>. </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Max </a:t>
            </a:r>
            <a:r>
              <a:rPr lang="en-US" sz="1600" dirty="0" err="1">
                <a:latin typeface="Arial" pitchFamily="34" charset="0"/>
                <a:cs typeface="Arial" pitchFamily="34" charset="0"/>
              </a:rPr>
              <a:t>dur</a:t>
            </a:r>
            <a:r>
              <a:rPr lang="en-US" sz="1600" dirty="0">
                <a:latin typeface="Arial" pitchFamily="34" charset="0"/>
                <a:cs typeface="Arial" pitchFamily="34" charset="0"/>
              </a:rPr>
              <a:t> of use	Hours	&lt;30 minutes	&lt;5 minutes	&lt;1 minute</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Force production	Low	Medium		High		Very high</a:t>
            </a:r>
          </a:p>
          <a:p>
            <a:pPr>
              <a:defRPr/>
            </a:pPr>
            <a:endParaRPr lang="en-US" sz="1600" dirty="0">
              <a:latin typeface="Arial" pitchFamily="34" charset="0"/>
              <a:cs typeface="Arial" pitchFamily="34" charset="0"/>
            </a:endParaRPr>
          </a:p>
          <a:p>
            <a:pPr>
              <a:defRPr/>
            </a:pPr>
            <a:r>
              <a:rPr lang="en-US" sz="1600" dirty="0" err="1">
                <a:latin typeface="Arial" pitchFamily="34" charset="0"/>
                <a:cs typeface="Arial" pitchFamily="34" charset="0"/>
              </a:rPr>
              <a:t>Mitochl</a:t>
            </a:r>
            <a:r>
              <a:rPr lang="en-US" sz="1600" dirty="0">
                <a:latin typeface="Arial" pitchFamily="34" charset="0"/>
                <a:cs typeface="Arial" pitchFamily="34" charset="0"/>
              </a:rPr>
              <a:t> density	High	</a:t>
            </a:r>
            <a:r>
              <a:rPr lang="en-US" sz="1600" dirty="0" err="1">
                <a:latin typeface="Arial" pitchFamily="34" charset="0"/>
                <a:cs typeface="Arial" pitchFamily="34" charset="0"/>
              </a:rPr>
              <a:t>High</a:t>
            </a:r>
            <a:r>
              <a:rPr lang="en-US" sz="1600" dirty="0">
                <a:latin typeface="Arial" pitchFamily="34" charset="0"/>
                <a:cs typeface="Arial" pitchFamily="34" charset="0"/>
              </a:rPr>
              <a:t>		Medium		Low</a:t>
            </a: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Capillary density	High	Intermediate	Low		</a:t>
            </a:r>
            <a:r>
              <a:rPr lang="en-US" sz="1600" dirty="0" err="1">
                <a:latin typeface="Arial" pitchFamily="34" charset="0"/>
                <a:cs typeface="Arial" pitchFamily="34" charset="0"/>
              </a:rPr>
              <a:t>Low</a:t>
            </a:r>
            <a:endParaRPr lang="en-US" sz="1600" dirty="0">
              <a:latin typeface="Arial" pitchFamily="34" charset="0"/>
              <a:cs typeface="Arial" pitchFamily="34" charset="0"/>
            </a:endParaRP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Oxidative cap.	High	</a:t>
            </a:r>
            <a:r>
              <a:rPr lang="en-US" sz="1600" dirty="0" err="1">
                <a:latin typeface="Arial" pitchFamily="34" charset="0"/>
                <a:cs typeface="Arial" pitchFamily="34" charset="0"/>
              </a:rPr>
              <a:t>High</a:t>
            </a:r>
            <a:r>
              <a:rPr lang="en-US" sz="1600" dirty="0">
                <a:latin typeface="Arial" pitchFamily="34" charset="0"/>
                <a:cs typeface="Arial" pitchFamily="34" charset="0"/>
              </a:rPr>
              <a:t>		Intermediate	Low</a:t>
            </a:r>
          </a:p>
          <a:p>
            <a:pPr>
              <a:defRPr/>
            </a:pPr>
            <a:endParaRPr lang="en-US" sz="1600" dirty="0">
              <a:latin typeface="Arial" pitchFamily="34" charset="0"/>
              <a:cs typeface="Arial" pitchFamily="34" charset="0"/>
            </a:endParaRPr>
          </a:p>
          <a:p>
            <a:pPr>
              <a:defRPr/>
            </a:pPr>
            <a:r>
              <a:rPr lang="en-US" sz="1600" dirty="0" err="1">
                <a:latin typeface="Arial" pitchFamily="34" charset="0"/>
                <a:cs typeface="Arial" pitchFamily="34" charset="0"/>
              </a:rPr>
              <a:t>Glycolytic</a:t>
            </a:r>
            <a:r>
              <a:rPr lang="en-US" sz="1600" dirty="0">
                <a:latin typeface="Arial" pitchFamily="34" charset="0"/>
                <a:cs typeface="Arial" pitchFamily="34" charset="0"/>
              </a:rPr>
              <a:t> cap.	Low	High		</a:t>
            </a:r>
            <a:r>
              <a:rPr lang="en-US" sz="1600" dirty="0" err="1">
                <a:latin typeface="Arial" pitchFamily="34" charset="0"/>
                <a:cs typeface="Arial" pitchFamily="34" charset="0"/>
              </a:rPr>
              <a:t>High</a:t>
            </a:r>
            <a:r>
              <a:rPr lang="en-US" sz="1600" dirty="0">
                <a:latin typeface="Arial" pitchFamily="34" charset="0"/>
                <a:cs typeface="Arial" pitchFamily="34" charset="0"/>
              </a:rPr>
              <a:t>		</a:t>
            </a:r>
            <a:r>
              <a:rPr lang="en-US" sz="1600" dirty="0" err="1">
                <a:latin typeface="Arial" pitchFamily="34" charset="0"/>
                <a:cs typeface="Arial" pitchFamily="34" charset="0"/>
              </a:rPr>
              <a:t>High</a:t>
            </a:r>
            <a:endParaRPr lang="en-US" sz="1600" dirty="0">
              <a:latin typeface="Arial" pitchFamily="34" charset="0"/>
              <a:cs typeface="Arial" pitchFamily="34" charset="0"/>
            </a:endParaRPr>
          </a:p>
          <a:p>
            <a:pPr>
              <a:defRPr/>
            </a:pPr>
            <a:endParaRPr lang="en-US" sz="1600" dirty="0">
              <a:latin typeface="Arial" pitchFamily="34" charset="0"/>
              <a:cs typeface="Arial" pitchFamily="34" charset="0"/>
            </a:endParaRPr>
          </a:p>
          <a:p>
            <a:pPr>
              <a:defRPr/>
            </a:pPr>
            <a:r>
              <a:rPr lang="en-US" sz="1600" dirty="0">
                <a:latin typeface="Arial" pitchFamily="34" charset="0"/>
                <a:cs typeface="Arial" pitchFamily="34" charset="0"/>
              </a:rPr>
              <a:t>Major storage fuel	</a:t>
            </a:r>
            <a:r>
              <a:rPr lang="en-US" sz="1600" dirty="0">
                <a:solidFill>
                  <a:srgbClr val="FFFF00"/>
                </a:solidFill>
                <a:latin typeface="Arial" pitchFamily="34" charset="0"/>
                <a:cs typeface="Arial" pitchFamily="34" charset="0"/>
                <a:hlinkClick r:id="rId3" tooltip="Triglyceride"/>
              </a:rPr>
              <a:t>TG</a:t>
            </a:r>
            <a:r>
              <a:rPr lang="en-US" sz="1600" dirty="0">
                <a:solidFill>
                  <a:srgbClr val="FFFF00"/>
                </a:solidFill>
                <a:latin typeface="Arial" pitchFamily="34" charset="0"/>
                <a:cs typeface="Arial" pitchFamily="34" charset="0"/>
              </a:rPr>
              <a:t>	</a:t>
            </a:r>
            <a:r>
              <a:rPr lang="en-US" sz="1600" dirty="0">
                <a:solidFill>
                  <a:srgbClr val="FFFF00"/>
                </a:solidFill>
                <a:latin typeface="Arial" pitchFamily="34" charset="0"/>
                <a:cs typeface="Arial" pitchFamily="34" charset="0"/>
                <a:hlinkClick r:id="rId4" tooltip="Phosphocreatine"/>
              </a:rPr>
              <a:t>CP</a:t>
            </a:r>
            <a:r>
              <a:rPr lang="en-US" sz="1600" dirty="0">
                <a:solidFill>
                  <a:srgbClr val="FFFF00"/>
                </a:solidFill>
                <a:latin typeface="Arial" pitchFamily="34" charset="0"/>
                <a:cs typeface="Arial" pitchFamily="34" charset="0"/>
              </a:rPr>
              <a:t>/</a:t>
            </a:r>
            <a:r>
              <a:rPr lang="en-US" sz="1600" dirty="0">
                <a:solidFill>
                  <a:srgbClr val="FFFF00"/>
                </a:solidFill>
                <a:latin typeface="Arial" pitchFamily="34" charset="0"/>
                <a:cs typeface="Arial" pitchFamily="34" charset="0"/>
                <a:hlinkClick r:id="rId5" tooltip="Glycogen"/>
              </a:rPr>
              <a:t>Glycogen</a:t>
            </a:r>
            <a:r>
              <a:rPr lang="en-US" sz="1600" dirty="0">
                <a:solidFill>
                  <a:srgbClr val="FFFF00"/>
                </a:solidFill>
                <a:latin typeface="Arial" pitchFamily="34" charset="0"/>
                <a:cs typeface="Arial" pitchFamily="34" charset="0"/>
              </a:rPr>
              <a:t>	 </a:t>
            </a:r>
            <a:r>
              <a:rPr lang="en-US" dirty="0">
                <a:solidFill>
                  <a:srgbClr val="FFFF00"/>
                </a:solidFill>
                <a:latin typeface="Arial" pitchFamily="34" charset="0"/>
                <a:cs typeface="Arial" pitchFamily="34" charset="0"/>
                <a:hlinkClick r:id="rId4" tooltip="Phosphocreatine"/>
              </a:rPr>
              <a:t>CP</a:t>
            </a:r>
            <a:r>
              <a:rPr lang="en-US" dirty="0">
                <a:solidFill>
                  <a:srgbClr val="FFFF00"/>
                </a:solidFill>
                <a:latin typeface="Arial" pitchFamily="34" charset="0"/>
                <a:cs typeface="Arial" pitchFamily="34" charset="0"/>
              </a:rPr>
              <a:t>/</a:t>
            </a:r>
            <a:r>
              <a:rPr lang="en-US" dirty="0">
                <a:solidFill>
                  <a:srgbClr val="FFFF00"/>
                </a:solidFill>
                <a:latin typeface="Arial" pitchFamily="34" charset="0"/>
                <a:cs typeface="Arial" pitchFamily="34" charset="0"/>
                <a:hlinkClick r:id="rId5" tooltip="Glycogen"/>
              </a:rPr>
              <a:t>Glycogen</a:t>
            </a:r>
            <a:r>
              <a:rPr lang="en-US" dirty="0">
                <a:solidFill>
                  <a:srgbClr val="FFFF00"/>
                </a:solidFill>
                <a:latin typeface="Arial" pitchFamily="34" charset="0"/>
                <a:cs typeface="Arial" pitchFamily="34" charset="0"/>
              </a:rPr>
              <a:t>	 </a:t>
            </a:r>
            <a:r>
              <a:rPr lang="en-US" dirty="0">
                <a:solidFill>
                  <a:srgbClr val="FFFF00"/>
                </a:solidFill>
                <a:latin typeface="Arial" pitchFamily="34" charset="0"/>
                <a:cs typeface="Arial" pitchFamily="34" charset="0"/>
                <a:hlinkClick r:id="rId4" tooltip="Phosphocreatine"/>
              </a:rPr>
              <a:t>CP</a:t>
            </a:r>
            <a:r>
              <a:rPr lang="en-US" dirty="0">
                <a:solidFill>
                  <a:srgbClr val="FFFF00"/>
                </a:solidFill>
                <a:latin typeface="Arial" pitchFamily="34" charset="0"/>
                <a:cs typeface="Arial" pitchFamily="34" charset="0"/>
              </a:rPr>
              <a:t>/</a:t>
            </a:r>
            <a:r>
              <a:rPr lang="en-US" dirty="0">
                <a:solidFill>
                  <a:srgbClr val="FFFF00"/>
                </a:solidFill>
                <a:latin typeface="Arial" pitchFamily="34" charset="0"/>
                <a:cs typeface="Arial" pitchFamily="34" charset="0"/>
                <a:hlinkClick r:id="rId5" tooltip="Glycogen"/>
              </a:rPr>
              <a:t>Glycogen</a:t>
            </a:r>
            <a:r>
              <a:rPr lang="en-US" dirty="0">
                <a:solidFill>
                  <a:srgbClr val="FFFF00"/>
                </a:solidFill>
                <a:latin typeface="Arial" pitchFamily="34" charset="0"/>
                <a:cs typeface="Arial" pitchFamily="34" charset="0"/>
              </a:rPr>
              <a:t> </a:t>
            </a:r>
            <a:endParaRPr lang="en-US" sz="1600" dirty="0">
              <a:solidFill>
                <a:srgbClr val="FFFF00"/>
              </a:solidFill>
              <a:latin typeface="Arial" pitchFamily="34" charset="0"/>
              <a:cs typeface="Arial" pitchFamily="34" charset="0"/>
            </a:endParaRPr>
          </a:p>
        </p:txBody>
      </p:sp>
      <p:sp>
        <p:nvSpPr>
          <p:cNvPr id="6147" name="Line 3"/>
          <p:cNvSpPr>
            <a:spLocks noChangeShapeType="1"/>
          </p:cNvSpPr>
          <p:nvPr/>
        </p:nvSpPr>
        <p:spPr bwMode="auto">
          <a:xfrm>
            <a:off x="609600" y="1143000"/>
            <a:ext cx="7772400" cy="0"/>
          </a:xfrm>
          <a:prstGeom prst="line">
            <a:avLst/>
          </a:prstGeom>
          <a:noFill/>
          <a:ln w="25400">
            <a:solidFill>
              <a:schemeClr val="tx1"/>
            </a:solidFill>
            <a:round/>
            <a:headEnd/>
            <a:tailEnd/>
          </a:ln>
        </p:spPr>
        <p:txBody>
          <a:bodyPr/>
          <a:lstStyle/>
          <a:p>
            <a:endParaRPr lang="en-US"/>
          </a:p>
        </p:txBody>
      </p:sp>
    </p:spTree>
    <p:extLst>
      <p:ext uri="{BB962C8B-B14F-4D97-AF65-F5344CB8AC3E}">
        <p14:creationId xmlns:p14="http://schemas.microsoft.com/office/powerpoint/2010/main" val="1564425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4.utsouthwestern.edu/olsonlab/images/galleries/experimental/fiber_staining.png"/>
          <p:cNvPicPr>
            <a:picLocks noChangeAspect="1" noChangeArrowheads="1"/>
          </p:cNvPicPr>
          <p:nvPr/>
        </p:nvPicPr>
        <p:blipFill>
          <a:blip r:embed="rId2"/>
          <a:srcRect/>
          <a:stretch>
            <a:fillRect/>
          </a:stretch>
        </p:blipFill>
        <p:spPr bwMode="auto">
          <a:xfrm>
            <a:off x="762000" y="714703"/>
            <a:ext cx="7898815" cy="5533697"/>
          </a:xfrm>
          <a:prstGeom prst="rect">
            <a:avLst/>
          </a:prstGeom>
          <a:noFill/>
        </p:spPr>
      </p:pic>
    </p:spTree>
    <p:extLst>
      <p:ext uri="{BB962C8B-B14F-4D97-AF65-F5344CB8AC3E}">
        <p14:creationId xmlns:p14="http://schemas.microsoft.com/office/powerpoint/2010/main" val="2322754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839200" cy="3539430"/>
          </a:xfrm>
          <a:prstGeom prst="rect">
            <a:avLst/>
          </a:prstGeom>
          <a:noFill/>
        </p:spPr>
        <p:txBody>
          <a:bodyPr wrap="square" rtlCol="0">
            <a:spAutoFit/>
          </a:bodyPr>
          <a:lstStyle/>
          <a:p>
            <a:r>
              <a:rPr lang="en-US" sz="2800" dirty="0" smtClean="0"/>
              <a:t>Type I muscle fibers apparently store more </a:t>
            </a:r>
            <a:r>
              <a:rPr lang="en-US" sz="2800" dirty="0" err="1" smtClean="0"/>
              <a:t>triacylglycerol</a:t>
            </a:r>
            <a:r>
              <a:rPr lang="en-US" sz="2800" dirty="0" smtClean="0"/>
              <a:t> (2–3-fold) than type II fibers (Essen 1977; </a:t>
            </a:r>
            <a:r>
              <a:rPr lang="en-US" sz="2800" dirty="0" err="1" smtClean="0"/>
              <a:t>Howald</a:t>
            </a:r>
            <a:r>
              <a:rPr lang="en-US" sz="2800" dirty="0" smtClean="0"/>
              <a:t> et al. 1985; </a:t>
            </a:r>
            <a:r>
              <a:rPr lang="en-US" sz="2800" dirty="0" err="1" smtClean="0"/>
              <a:t>Gaster</a:t>
            </a:r>
            <a:r>
              <a:rPr lang="en-US" sz="2800" dirty="0" smtClean="0"/>
              <a:t> et al. 2003).</a:t>
            </a:r>
          </a:p>
          <a:p>
            <a:endParaRPr lang="en-US" sz="2800" dirty="0"/>
          </a:p>
          <a:p>
            <a:r>
              <a:rPr lang="en-US" sz="2800" dirty="0" smtClean="0"/>
              <a:t> In a recent study, endurance-trained subjects exercised for 120 min at 60% </a:t>
            </a:r>
            <a:r>
              <a:rPr lang="en-US" sz="2800" i="1" dirty="0" smtClean="0"/>
              <a:t>VO2max, and muscle triacylglycerol was primarily </a:t>
            </a:r>
            <a:r>
              <a:rPr lang="en-US" sz="2800" dirty="0" smtClean="0"/>
              <a:t>recruited from type I muscle fibers and to a minor degree </a:t>
            </a:r>
            <a:r>
              <a:rPr lang="nl-NL" sz="2800" dirty="0" smtClean="0"/>
              <a:t>from type II muscle fibers (Van Loon et al. 2003).</a:t>
            </a:r>
            <a:endParaRPr lang="en-US" sz="2800" dirty="0"/>
          </a:p>
        </p:txBody>
      </p:sp>
      <p:pic>
        <p:nvPicPr>
          <p:cNvPr id="60419" name="Picture 3" descr="http://www.fitstep.com/Advanced/Tips/Graphics/muscle-fiber-cutaway.gif"/>
          <p:cNvPicPr>
            <a:picLocks noChangeAspect="1" noChangeArrowheads="1"/>
          </p:cNvPicPr>
          <p:nvPr/>
        </p:nvPicPr>
        <p:blipFill>
          <a:blip r:embed="rId3"/>
          <a:srcRect/>
          <a:stretch>
            <a:fillRect/>
          </a:stretch>
        </p:blipFill>
        <p:spPr bwMode="auto">
          <a:xfrm>
            <a:off x="1447800" y="3962400"/>
            <a:ext cx="2599944" cy="2653004"/>
          </a:xfrm>
          <a:prstGeom prst="rect">
            <a:avLst/>
          </a:prstGeom>
          <a:noFill/>
        </p:spPr>
      </p:pic>
    </p:spTree>
    <p:extLst>
      <p:ext uri="{BB962C8B-B14F-4D97-AF65-F5344CB8AC3E}">
        <p14:creationId xmlns:p14="http://schemas.microsoft.com/office/powerpoint/2010/main" val="18871709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Ralph LaForge\Local Settings\Temporary Internet Files\Content.IE5\USROZFZB\cftdFigure1[1].jpg"/>
          <p:cNvPicPr>
            <a:picLocks noChangeAspect="1" noChangeArrowheads="1"/>
          </p:cNvPicPr>
          <p:nvPr/>
        </p:nvPicPr>
        <p:blipFill>
          <a:blip r:embed="rId3"/>
          <a:srcRect/>
          <a:stretch>
            <a:fillRect/>
          </a:stretch>
        </p:blipFill>
        <p:spPr bwMode="auto">
          <a:xfrm>
            <a:off x="0" y="609600"/>
            <a:ext cx="9144000" cy="3001945"/>
          </a:xfrm>
          <a:prstGeom prst="rect">
            <a:avLst/>
          </a:prstGeom>
          <a:noFill/>
        </p:spPr>
      </p:pic>
    </p:spTree>
    <p:extLst>
      <p:ext uri="{BB962C8B-B14F-4D97-AF65-F5344CB8AC3E}">
        <p14:creationId xmlns:p14="http://schemas.microsoft.com/office/powerpoint/2010/main" val="227996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fitnessspotlight.com/wp-content/uploads/2009/02/muscle_structure.jpg"/>
          <p:cNvPicPr>
            <a:picLocks noChangeAspect="1" noChangeArrowheads="1"/>
          </p:cNvPicPr>
          <p:nvPr/>
        </p:nvPicPr>
        <p:blipFill>
          <a:blip r:embed="rId2"/>
          <a:srcRect/>
          <a:stretch>
            <a:fillRect/>
          </a:stretch>
        </p:blipFill>
        <p:spPr bwMode="auto">
          <a:xfrm>
            <a:off x="457200" y="457200"/>
            <a:ext cx="8343900" cy="5257800"/>
          </a:xfrm>
          <a:prstGeom prst="rect">
            <a:avLst/>
          </a:prstGeom>
          <a:noFill/>
        </p:spPr>
      </p:pic>
    </p:spTree>
    <p:extLst>
      <p:ext uri="{BB962C8B-B14F-4D97-AF65-F5344CB8AC3E}">
        <p14:creationId xmlns:p14="http://schemas.microsoft.com/office/powerpoint/2010/main" val="4074026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3.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4.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537</TotalTime>
  <Words>22227</Words>
  <Application>Microsoft Office PowerPoint</Application>
  <PresentationFormat>On-screen Show (4:3)</PresentationFormat>
  <Paragraphs>2045</Paragraphs>
  <Slides>116</Slides>
  <Notes>84</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That Increase the Risk of Statin-Induced Myopathy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RalphL</dc:creator>
  <cp:lastModifiedBy>RALPH</cp:lastModifiedBy>
  <cp:revision>98</cp:revision>
  <dcterms:created xsi:type="dcterms:W3CDTF">2012-11-26T17:03:23Z</dcterms:created>
  <dcterms:modified xsi:type="dcterms:W3CDTF">2013-09-26T14:45:22Z</dcterms:modified>
</cp:coreProperties>
</file>