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bin" ContentType="application/vnd.openxmlformats-officedocument.oleObject"/>
  <Default Extension="png" ContentType="image/png"/>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charts/chart2.xml" ContentType="application/vnd.openxmlformats-officedocument.drawingml.chart+xml"/>
  <Override PartName="/ppt/slides/slide29.xml" ContentType="application/vnd.openxmlformats-officedocument.presentationml.slide+xml"/>
  <Override PartName="/ppt/slides/slide76.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94"/>
  </p:notesMasterIdLst>
  <p:handoutMasterIdLst>
    <p:handoutMasterId r:id="rId95"/>
  </p:handoutMasterIdLst>
  <p:sldIdLst>
    <p:sldId id="4180" r:id="rId2"/>
    <p:sldId id="4312" r:id="rId3"/>
    <p:sldId id="4292" r:id="rId4"/>
    <p:sldId id="4293" r:id="rId5"/>
    <p:sldId id="4221" r:id="rId6"/>
    <p:sldId id="4225" r:id="rId7"/>
    <p:sldId id="4220" r:id="rId8"/>
    <p:sldId id="4326" r:id="rId9"/>
    <p:sldId id="4327" r:id="rId10"/>
    <p:sldId id="4328" r:id="rId11"/>
    <p:sldId id="4329" r:id="rId12"/>
    <p:sldId id="4330" r:id="rId13"/>
    <p:sldId id="4331" r:id="rId14"/>
    <p:sldId id="4336" r:id="rId15"/>
    <p:sldId id="4227" r:id="rId16"/>
    <p:sldId id="4306" r:id="rId17"/>
    <p:sldId id="4245" r:id="rId18"/>
    <p:sldId id="4134" r:id="rId19"/>
    <p:sldId id="4133" r:id="rId20"/>
    <p:sldId id="4214" r:id="rId21"/>
    <p:sldId id="4318" r:id="rId22"/>
    <p:sldId id="4189" r:id="rId23"/>
    <p:sldId id="4188" r:id="rId24"/>
    <p:sldId id="4190" r:id="rId25"/>
    <p:sldId id="4136" r:id="rId26"/>
    <p:sldId id="4137" r:id="rId27"/>
    <p:sldId id="4322" r:id="rId28"/>
    <p:sldId id="4319" r:id="rId29"/>
    <p:sldId id="4337" r:id="rId30"/>
    <p:sldId id="4126" r:id="rId31"/>
    <p:sldId id="4236" r:id="rId32"/>
    <p:sldId id="4285" r:id="rId33"/>
    <p:sldId id="4286" r:id="rId34"/>
    <p:sldId id="4287" r:id="rId35"/>
    <p:sldId id="4288" r:id="rId36"/>
    <p:sldId id="4289" r:id="rId37"/>
    <p:sldId id="4290" r:id="rId38"/>
    <p:sldId id="4291" r:id="rId39"/>
    <p:sldId id="4268" r:id="rId40"/>
    <p:sldId id="4251" r:id="rId41"/>
    <p:sldId id="4256" r:id="rId42"/>
    <p:sldId id="4271" r:id="rId43"/>
    <p:sldId id="4313" r:id="rId44"/>
    <p:sldId id="4307" r:id="rId45"/>
    <p:sldId id="4308" r:id="rId46"/>
    <p:sldId id="4309" r:id="rId47"/>
    <p:sldId id="4310" r:id="rId48"/>
    <p:sldId id="4311" r:id="rId49"/>
    <p:sldId id="4266" r:id="rId50"/>
    <p:sldId id="4250" r:id="rId51"/>
    <p:sldId id="4262" r:id="rId52"/>
    <p:sldId id="4205" r:id="rId53"/>
    <p:sldId id="4265" r:id="rId54"/>
    <p:sldId id="4267" r:id="rId55"/>
    <p:sldId id="4264" r:id="rId56"/>
    <p:sldId id="4314" r:id="rId57"/>
    <p:sldId id="4315" r:id="rId58"/>
    <p:sldId id="4316" r:id="rId59"/>
    <p:sldId id="4317" r:id="rId60"/>
    <p:sldId id="4325" r:id="rId61"/>
    <p:sldId id="4323" r:id="rId62"/>
    <p:sldId id="4324" r:id="rId63"/>
    <p:sldId id="4320" r:id="rId64"/>
    <p:sldId id="4321" r:id="rId65"/>
    <p:sldId id="4217" r:id="rId66"/>
    <p:sldId id="4335" r:id="rId67"/>
    <p:sldId id="4210" r:id="rId68"/>
    <p:sldId id="4181" r:id="rId69"/>
    <p:sldId id="4195" r:id="rId70"/>
    <p:sldId id="4127" r:id="rId71"/>
    <p:sldId id="4131" r:id="rId72"/>
    <p:sldId id="4183" r:id="rId73"/>
    <p:sldId id="4191" r:id="rId74"/>
    <p:sldId id="4196" r:id="rId75"/>
    <p:sldId id="4212" r:id="rId76"/>
    <p:sldId id="4213" r:id="rId77"/>
    <p:sldId id="4101" r:id="rId78"/>
    <p:sldId id="4207" r:id="rId79"/>
    <p:sldId id="4223" r:id="rId80"/>
    <p:sldId id="4224" r:id="rId81"/>
    <p:sldId id="4248" r:id="rId82"/>
    <p:sldId id="4272" r:id="rId83"/>
    <p:sldId id="4332" r:id="rId84"/>
    <p:sldId id="4200" r:id="rId85"/>
    <p:sldId id="4231" r:id="rId86"/>
    <p:sldId id="4232" r:id="rId87"/>
    <p:sldId id="4259" r:id="rId88"/>
    <p:sldId id="4260" r:id="rId89"/>
    <p:sldId id="4257" r:id="rId90"/>
    <p:sldId id="4276" r:id="rId91"/>
    <p:sldId id="4333" r:id="rId92"/>
    <p:sldId id="4334" r:id="rId93"/>
  </p:sldIdLst>
  <p:sldSz cx="9144000" cy="6858000" type="screen4x3"/>
  <p:notesSz cx="6858000" cy="9190038"/>
  <p:custShowLst>
    <p:custShow name="Cognition" id="0">
      <p:sldLst/>
    </p:custShow>
    <p:custShow name="Symptoms" id="1">
      <p:sldLst/>
    </p:custShow>
    <p:custShow name="VTEs" id="2">
      <p:sldLst/>
    </p:custShow>
    <p:custShow name="Workup &amp; RX" id="3">
      <p:sldLst/>
    </p:custShow>
    <p:custShow name="CHD &amp; Menopause" id="4">
      <p:sldLst/>
    </p:custShow>
    <p:custShow name="Tamoxifen &amp; Tibilone" id="5">
      <p:sldLst/>
    </p:custShow>
    <p:custShow name="Soy" id="6">
      <p:sldLst/>
    </p:custShow>
  </p:custShowLst>
  <p:defaultTextStyle>
    <a:defPPr>
      <a:defRPr lang="en-US"/>
    </a:defPPr>
    <a:lvl1pPr algn="ctr" rtl="0" eaLnBrk="0" fontAlgn="base" hangingPunct="0">
      <a:spcBef>
        <a:spcPct val="50000"/>
      </a:spcBef>
      <a:spcAft>
        <a:spcPct val="0"/>
      </a:spcAft>
      <a:defRPr sz="2000" kern="1200">
        <a:solidFill>
          <a:schemeClr val="tx2"/>
        </a:solidFill>
        <a:latin typeface="Arial" pitchFamily="34" charset="0"/>
        <a:ea typeface="+mn-ea"/>
        <a:cs typeface="+mn-cs"/>
      </a:defRPr>
    </a:lvl1pPr>
    <a:lvl2pPr marL="457200" algn="ctr" rtl="0" eaLnBrk="0" fontAlgn="base" hangingPunct="0">
      <a:spcBef>
        <a:spcPct val="50000"/>
      </a:spcBef>
      <a:spcAft>
        <a:spcPct val="0"/>
      </a:spcAft>
      <a:defRPr sz="2000" kern="1200">
        <a:solidFill>
          <a:schemeClr val="tx2"/>
        </a:solidFill>
        <a:latin typeface="Arial" pitchFamily="34" charset="0"/>
        <a:ea typeface="+mn-ea"/>
        <a:cs typeface="+mn-cs"/>
      </a:defRPr>
    </a:lvl2pPr>
    <a:lvl3pPr marL="914400" algn="ctr" rtl="0" eaLnBrk="0" fontAlgn="base" hangingPunct="0">
      <a:spcBef>
        <a:spcPct val="50000"/>
      </a:spcBef>
      <a:spcAft>
        <a:spcPct val="0"/>
      </a:spcAft>
      <a:defRPr sz="2000" kern="1200">
        <a:solidFill>
          <a:schemeClr val="tx2"/>
        </a:solidFill>
        <a:latin typeface="Arial" pitchFamily="34" charset="0"/>
        <a:ea typeface="+mn-ea"/>
        <a:cs typeface="+mn-cs"/>
      </a:defRPr>
    </a:lvl3pPr>
    <a:lvl4pPr marL="1371600" algn="ctr" rtl="0" eaLnBrk="0" fontAlgn="base" hangingPunct="0">
      <a:spcBef>
        <a:spcPct val="50000"/>
      </a:spcBef>
      <a:spcAft>
        <a:spcPct val="0"/>
      </a:spcAft>
      <a:defRPr sz="2000" kern="1200">
        <a:solidFill>
          <a:schemeClr val="tx2"/>
        </a:solidFill>
        <a:latin typeface="Arial" pitchFamily="34" charset="0"/>
        <a:ea typeface="+mn-ea"/>
        <a:cs typeface="+mn-cs"/>
      </a:defRPr>
    </a:lvl4pPr>
    <a:lvl5pPr marL="1828800" algn="ctr" rtl="0" eaLnBrk="0" fontAlgn="base" hangingPunct="0">
      <a:spcBef>
        <a:spcPct val="50000"/>
      </a:spcBef>
      <a:spcAft>
        <a:spcPct val="0"/>
      </a:spcAft>
      <a:defRPr sz="2000" kern="1200">
        <a:solidFill>
          <a:schemeClr val="tx2"/>
        </a:solidFill>
        <a:latin typeface="Arial" pitchFamily="34" charset="0"/>
        <a:ea typeface="+mn-ea"/>
        <a:cs typeface="+mn-cs"/>
      </a:defRPr>
    </a:lvl5pPr>
    <a:lvl6pPr marL="2286000" algn="l" defTabSz="914400" rtl="0" eaLnBrk="1" latinLnBrk="0" hangingPunct="1">
      <a:defRPr sz="2000" kern="1200">
        <a:solidFill>
          <a:schemeClr val="tx2"/>
        </a:solidFill>
        <a:latin typeface="Arial" pitchFamily="34" charset="0"/>
        <a:ea typeface="+mn-ea"/>
        <a:cs typeface="+mn-cs"/>
      </a:defRPr>
    </a:lvl6pPr>
    <a:lvl7pPr marL="2743200" algn="l" defTabSz="914400" rtl="0" eaLnBrk="1" latinLnBrk="0" hangingPunct="1">
      <a:defRPr sz="2000" kern="1200">
        <a:solidFill>
          <a:schemeClr val="tx2"/>
        </a:solidFill>
        <a:latin typeface="Arial" pitchFamily="34" charset="0"/>
        <a:ea typeface="+mn-ea"/>
        <a:cs typeface="+mn-cs"/>
      </a:defRPr>
    </a:lvl7pPr>
    <a:lvl8pPr marL="3200400" algn="l" defTabSz="914400" rtl="0" eaLnBrk="1" latinLnBrk="0" hangingPunct="1">
      <a:defRPr sz="2000" kern="1200">
        <a:solidFill>
          <a:schemeClr val="tx2"/>
        </a:solidFill>
        <a:latin typeface="Arial" pitchFamily="34" charset="0"/>
        <a:ea typeface="+mn-ea"/>
        <a:cs typeface="+mn-cs"/>
      </a:defRPr>
    </a:lvl8pPr>
    <a:lvl9pPr marL="3657600" algn="l" defTabSz="914400" rtl="0" eaLnBrk="1" latinLnBrk="0" hangingPunct="1">
      <a:defRPr sz="2000" kern="1200">
        <a:solidFill>
          <a:schemeClr val="tx2"/>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F0066"/>
    <a:srgbClr val="B2B2B2"/>
    <a:srgbClr val="003300"/>
    <a:srgbClr val="CC9900"/>
    <a:srgbClr val="996633"/>
    <a:srgbClr val="66CCFF"/>
    <a:srgbClr val="FF0000"/>
    <a:srgbClr val="0000CC"/>
    <a:srgbClr val="0000FF"/>
    <a:srgbClr val="00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6850" autoAdjust="0"/>
    <p:restoredTop sz="94660" autoAdjust="0"/>
  </p:normalViewPr>
  <p:slideViewPr>
    <p:cSldViewPr snapToGrid="0">
      <p:cViewPr>
        <p:scale>
          <a:sx n="70" d="100"/>
          <a:sy n="70" d="100"/>
        </p:scale>
        <p:origin x="-1500" y="-294"/>
      </p:cViewPr>
      <p:guideLst>
        <p:guide orient="horz" pos="4112"/>
        <p:guide pos="5559"/>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50" d="100"/>
        <a:sy n="50" d="100"/>
      </p:scale>
      <p:origin x="0" y="4068"/>
    </p:cViewPr>
  </p:sorterViewPr>
  <p:notesViewPr>
    <p:cSldViewPr snapToGrid="0">
      <p:cViewPr varScale="1">
        <p:scale>
          <a:sx n="35" d="100"/>
          <a:sy n="35" d="100"/>
        </p:scale>
        <p:origin x="-1524" y="-78"/>
      </p:cViewPr>
      <p:guideLst>
        <p:guide orient="horz" pos="2894"/>
        <p:guide pos="2160"/>
      </p:guideLst>
    </p:cSldViewPr>
  </p:notes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notesMaster" Target="notesMasters/notesMaster1.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_rels/viewProps.xml.rels><?xml version="1.0" encoding="UTF-8" standalone="yes"?>
<Relationships xmlns="http://schemas.openxmlformats.org/package/2006/relationships"><Relationship Id="rId1" Type="http://schemas.openxmlformats.org/officeDocument/2006/relationships/slide" Target="slides/slide36.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5219976218787187"/>
          <c:y val="8.5213032581453726E-2"/>
          <c:w val="0.72413793103448354"/>
          <c:h val="0.77694235588972449"/>
        </c:manualLayout>
      </c:layout>
      <c:barChart>
        <c:barDir val="col"/>
        <c:grouping val="clustered"/>
        <c:ser>
          <c:idx val="0"/>
          <c:order val="0"/>
          <c:tx>
            <c:strRef>
              <c:f>Sheet1!$A$2</c:f>
              <c:strCache>
                <c:ptCount val="1"/>
                <c:pt idx="0">
                  <c:v>No CHD Event</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cat>
            <c:strRef>
              <c:f>Sheet1!$B$1:$D$1</c:f>
              <c:strCache>
                <c:ptCount val="3"/>
                <c:pt idx="0">
                  <c:v>&lt;105</c:v>
                </c:pt>
                <c:pt idx="1">
                  <c:v>105-166</c:v>
                </c:pt>
                <c:pt idx="2">
                  <c:v>&gt;166</c:v>
                </c:pt>
              </c:strCache>
            </c:strRef>
          </c:cat>
          <c:val>
            <c:numRef>
              <c:f>Sheet1!$B$2:$D$2</c:f>
              <c:numCache>
                <c:formatCode>0.0</c:formatCode>
                <c:ptCount val="3"/>
                <c:pt idx="0" formatCode="General">
                  <c:v>1</c:v>
                </c:pt>
                <c:pt idx="1">
                  <c:v>1.6</c:v>
                </c:pt>
                <c:pt idx="2" formatCode="0.00">
                  <c:v>2.6</c:v>
                </c:pt>
              </c:numCache>
            </c:numRef>
          </c:val>
        </c:ser>
        <c:gapWidth val="125"/>
        <c:axId val="85985152"/>
        <c:axId val="89297280"/>
      </c:barChart>
      <c:catAx>
        <c:axId val="85985152"/>
        <c:scaling>
          <c:orientation val="minMax"/>
        </c:scaling>
        <c:axPos val="b"/>
        <c:numFmt formatCode="General" sourceLinked="1"/>
        <c:majorTickMark val="none"/>
        <c:tickLblPos val="low"/>
        <c:spPr>
          <a:ln w="25448">
            <a:solidFill>
              <a:srgbClr val="FFFFFF"/>
            </a:solidFill>
            <a:prstDash val="solid"/>
          </a:ln>
        </c:spPr>
        <c:txPr>
          <a:bodyPr rot="0" vert="horz"/>
          <a:lstStyle/>
          <a:p>
            <a:pPr>
              <a:defRPr sz="935" b="1" i="0" u="none" strike="noStrike" baseline="0">
                <a:solidFill>
                  <a:srgbClr val="FFFFFF"/>
                </a:solidFill>
                <a:latin typeface="Arial"/>
                <a:ea typeface="Arial"/>
                <a:cs typeface="Arial"/>
              </a:defRPr>
            </a:pPr>
            <a:endParaRPr lang="en-US"/>
          </a:p>
        </c:txPr>
        <c:crossAx val="89297280"/>
        <c:crossesAt val="0"/>
        <c:auto val="1"/>
        <c:lblAlgn val="ctr"/>
        <c:lblOffset val="100"/>
        <c:tickLblSkip val="1"/>
        <c:tickMarkSkip val="1"/>
      </c:catAx>
      <c:valAx>
        <c:axId val="89297280"/>
        <c:scaling>
          <c:orientation val="minMax"/>
          <c:max val="3"/>
          <c:min val="0"/>
        </c:scaling>
        <c:axPos val="l"/>
        <c:numFmt formatCode="General" sourceLinked="0"/>
        <c:tickLblPos val="nextTo"/>
        <c:spPr>
          <a:ln w="25448">
            <a:solidFill>
              <a:srgbClr val="FFFFFF"/>
            </a:solidFill>
            <a:prstDash val="solid"/>
          </a:ln>
        </c:spPr>
        <c:txPr>
          <a:bodyPr rot="0" vert="horz"/>
          <a:lstStyle/>
          <a:p>
            <a:pPr>
              <a:defRPr sz="1336" b="0" i="0" u="none" strike="noStrike" baseline="0">
                <a:solidFill>
                  <a:srgbClr val="FFFFFF"/>
                </a:solidFill>
                <a:latin typeface="Arial"/>
                <a:ea typeface="Arial"/>
                <a:cs typeface="Arial"/>
              </a:defRPr>
            </a:pPr>
            <a:endParaRPr lang="en-US"/>
          </a:p>
        </c:txPr>
        <c:crossAx val="85985152"/>
        <c:crosses val="autoZero"/>
        <c:crossBetween val="between"/>
        <c:majorUnit val="0.5"/>
        <c:minorUnit val="0.5"/>
      </c:valAx>
      <c:spPr>
        <a:noFill/>
        <a:ln w="16965">
          <a:noFill/>
        </a:ln>
      </c:spPr>
    </c:plotArea>
    <c:plotVisOnly val="1"/>
    <c:dispBlanksAs val="gap"/>
  </c:chart>
  <c:spPr>
    <a:noFill/>
    <a:ln>
      <a:noFill/>
    </a:ln>
  </c:spPr>
  <c:txPr>
    <a:bodyPr/>
    <a:lstStyle/>
    <a:p>
      <a:pPr>
        <a:defRPr sz="1202" b="1" i="0" u="none" strike="noStrike" baseline="0">
          <a:solidFill>
            <a:schemeClr val="tx1"/>
          </a:solidFill>
          <a:latin typeface="Arial"/>
          <a:ea typeface="Arial"/>
          <a:cs typeface="Arial"/>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view3D>
      <c:perspective val="30"/>
    </c:view3D>
    <c:floor>
      <c:spPr>
        <a:solidFill>
          <a:schemeClr val="bg2"/>
        </a:solidFill>
      </c:spPr>
    </c:floor>
    <c:sideWall>
      <c:spPr>
        <a:solidFill>
          <a:schemeClr val="tx1">
            <a:lumMod val="75000"/>
          </a:schemeClr>
        </a:solidFill>
      </c:spPr>
    </c:sideWall>
    <c:backWall>
      <c:spPr>
        <a:solidFill>
          <a:schemeClr val="tx1">
            <a:lumMod val="75000"/>
          </a:schemeClr>
        </a:solidFill>
      </c:spPr>
    </c:backWall>
    <c:plotArea>
      <c:layout/>
      <c:bar3DChart>
        <c:barDir val="col"/>
        <c:grouping val="standard"/>
        <c:ser>
          <c:idx val="0"/>
          <c:order val="0"/>
          <c:tx>
            <c:strRef>
              <c:f>Sheet1!$B$1</c:f>
              <c:strCache>
                <c:ptCount val="1"/>
                <c:pt idx="0">
                  <c:v>&lt; 150 mg/dL</c:v>
                </c:pt>
              </c:strCache>
            </c:strRef>
          </c:tx>
          <c:cat>
            <c:strRef>
              <c:f>Sheet1!$A$2:$A$3</c:f>
              <c:strCache>
                <c:ptCount val="2"/>
                <c:pt idx="0">
                  <c:v>&lt; 40 mg/dL</c:v>
                </c:pt>
                <c:pt idx="1">
                  <c:v>≥ 40 mg/dL</c:v>
                </c:pt>
              </c:strCache>
            </c:strRef>
          </c:cat>
          <c:val>
            <c:numRef>
              <c:f>Sheet1!$B$2:$B$3</c:f>
              <c:numCache>
                <c:formatCode>General</c:formatCode>
                <c:ptCount val="2"/>
                <c:pt idx="0">
                  <c:v>1.26</c:v>
                </c:pt>
                <c:pt idx="1">
                  <c:v>1</c:v>
                </c:pt>
              </c:numCache>
            </c:numRef>
          </c:val>
        </c:ser>
        <c:ser>
          <c:idx val="1"/>
          <c:order val="1"/>
          <c:tx>
            <c:strRef>
              <c:f>Sheet1!$C$1</c:f>
              <c:strCache>
                <c:ptCount val="1"/>
                <c:pt idx="0">
                  <c:v>≥ 150 mg/dL</c:v>
                </c:pt>
              </c:strCache>
            </c:strRef>
          </c:tx>
          <c:cat>
            <c:strRef>
              <c:f>Sheet1!$A$2:$A$3</c:f>
              <c:strCache>
                <c:ptCount val="2"/>
                <c:pt idx="0">
                  <c:v>&lt; 40 mg/dL</c:v>
                </c:pt>
                <c:pt idx="1">
                  <c:v>≥ 40 mg/dL</c:v>
                </c:pt>
              </c:strCache>
            </c:strRef>
          </c:cat>
          <c:val>
            <c:numRef>
              <c:f>Sheet1!$C$2:$C$3</c:f>
              <c:numCache>
                <c:formatCode>General</c:formatCode>
                <c:ptCount val="2"/>
                <c:pt idx="0">
                  <c:v>1.7100000000000004</c:v>
                </c:pt>
                <c:pt idx="1">
                  <c:v>1.02</c:v>
                </c:pt>
              </c:numCache>
            </c:numRef>
          </c:val>
        </c:ser>
        <c:shape val="box"/>
        <c:axId val="112552192"/>
        <c:axId val="112558080"/>
        <c:axId val="69310208"/>
      </c:bar3DChart>
      <c:catAx>
        <c:axId val="112552192"/>
        <c:scaling>
          <c:orientation val="minMax"/>
        </c:scaling>
        <c:axPos val="b"/>
        <c:tickLblPos val="nextTo"/>
        <c:crossAx val="112558080"/>
        <c:crosses val="autoZero"/>
        <c:auto val="1"/>
        <c:lblAlgn val="ctr"/>
        <c:lblOffset val="100"/>
      </c:catAx>
      <c:valAx>
        <c:axId val="112558080"/>
        <c:scaling>
          <c:orientation val="minMax"/>
        </c:scaling>
        <c:axPos val="l"/>
        <c:majorGridlines/>
        <c:numFmt formatCode="General" sourceLinked="1"/>
        <c:tickLblPos val="nextTo"/>
        <c:crossAx val="112552192"/>
        <c:crosses val="autoZero"/>
        <c:crossBetween val="between"/>
      </c:valAx>
      <c:serAx>
        <c:axId val="69310208"/>
        <c:scaling>
          <c:orientation val="minMax"/>
        </c:scaling>
        <c:axPos val="b"/>
        <c:tickLblPos val="nextTo"/>
        <c:crossAx val="112558080"/>
        <c:crosses val="autoZero"/>
      </c:serAx>
    </c:plotArea>
    <c:plotVisOnly val="1"/>
  </c:chart>
  <c:txPr>
    <a:bodyPr/>
    <a:lstStyle/>
    <a:p>
      <a:pPr>
        <a:defRPr sz="1800"/>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588" y="-1588"/>
            <a:ext cx="2973388" cy="460376"/>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l">
              <a:spcBef>
                <a:spcPct val="0"/>
              </a:spcBef>
              <a:defRPr sz="1000" i="1">
                <a:solidFill>
                  <a:schemeClr val="tx1"/>
                </a:solidFill>
                <a:latin typeface="Arial" pitchFamily="34" charset="0"/>
              </a:defRPr>
            </a:lvl1pPr>
          </a:lstStyle>
          <a:p>
            <a:pPr>
              <a:defRPr/>
            </a:pPr>
            <a:r>
              <a:rPr lang="en-US"/>
              <a:t>Triglycerides</a:t>
            </a:r>
          </a:p>
        </p:txBody>
      </p:sp>
      <p:sp>
        <p:nvSpPr>
          <p:cNvPr id="4099" name="Rectangle 3"/>
          <p:cNvSpPr>
            <a:spLocks noGrp="1" noChangeArrowheads="1"/>
          </p:cNvSpPr>
          <p:nvPr>
            <p:ph type="dt" sz="quarter" idx="1"/>
          </p:nvPr>
        </p:nvSpPr>
        <p:spPr bwMode="auto">
          <a:xfrm>
            <a:off x="3886200" y="-1588"/>
            <a:ext cx="2973388" cy="460376"/>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spcBef>
                <a:spcPct val="0"/>
              </a:spcBef>
              <a:defRPr sz="1000" i="1">
                <a:solidFill>
                  <a:schemeClr val="tx1"/>
                </a:solidFill>
                <a:latin typeface="Arial" pitchFamily="34" charset="0"/>
              </a:defRPr>
            </a:lvl1pPr>
          </a:lstStyle>
          <a:p>
            <a:pPr>
              <a:defRPr/>
            </a:pPr>
            <a:endParaRPr lang="en-US"/>
          </a:p>
        </p:txBody>
      </p:sp>
      <p:sp>
        <p:nvSpPr>
          <p:cNvPr id="4100" name="Rectangle 4"/>
          <p:cNvSpPr>
            <a:spLocks noGrp="1" noChangeArrowheads="1"/>
          </p:cNvSpPr>
          <p:nvPr>
            <p:ph type="ftr" sz="quarter" idx="2"/>
          </p:nvPr>
        </p:nvSpPr>
        <p:spPr bwMode="auto">
          <a:xfrm>
            <a:off x="-1588" y="8729663"/>
            <a:ext cx="2973388"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l">
              <a:spcBef>
                <a:spcPct val="0"/>
              </a:spcBef>
              <a:defRPr sz="1000" i="1">
                <a:solidFill>
                  <a:schemeClr val="tx1"/>
                </a:solidFill>
                <a:latin typeface="Arial" pitchFamily="34" charset="0"/>
              </a:defRPr>
            </a:lvl1pPr>
          </a:lstStyle>
          <a:p>
            <a:pPr>
              <a:defRPr/>
            </a:pPr>
            <a:r>
              <a:rPr lang="en-US"/>
              <a:t>Thomas Dayspring MD, FACP</a:t>
            </a:r>
          </a:p>
        </p:txBody>
      </p:sp>
      <p:sp>
        <p:nvSpPr>
          <p:cNvPr id="4101" name="Rectangle 5"/>
          <p:cNvSpPr>
            <a:spLocks noGrp="1" noChangeArrowheads="1"/>
          </p:cNvSpPr>
          <p:nvPr>
            <p:ph type="sldNum" sz="quarter" idx="3"/>
          </p:nvPr>
        </p:nvSpPr>
        <p:spPr bwMode="auto">
          <a:xfrm>
            <a:off x="3886200" y="8729663"/>
            <a:ext cx="2973388"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spcBef>
                <a:spcPct val="0"/>
              </a:spcBef>
              <a:defRPr sz="1000" i="1">
                <a:solidFill>
                  <a:schemeClr val="tx1"/>
                </a:solidFill>
                <a:latin typeface="Arial" pitchFamily="34" charset="0"/>
              </a:defRPr>
            </a:lvl1pPr>
          </a:lstStyle>
          <a:p>
            <a:pPr>
              <a:defRPr/>
            </a:pPr>
            <a:fld id="{B62D3E41-FF36-49B5-8385-C8A930781A9F}" type="slidenum">
              <a:rPr lang="en-US"/>
              <a:pPr>
                <a:defRPr/>
              </a:pPr>
              <a:t>‹#›</a:t>
            </a:fld>
            <a:endParaRPr lang="en-US"/>
          </a:p>
        </p:txBody>
      </p:sp>
      <p:sp>
        <p:nvSpPr>
          <p:cNvPr id="4102" name="Rectangle 6"/>
          <p:cNvSpPr>
            <a:spLocks noChangeArrowheads="1"/>
          </p:cNvSpPr>
          <p:nvPr/>
        </p:nvSpPr>
        <p:spPr bwMode="auto">
          <a:xfrm>
            <a:off x="6389688" y="8793163"/>
            <a:ext cx="400050" cy="304800"/>
          </a:xfrm>
          <a:prstGeom prst="rect">
            <a:avLst/>
          </a:prstGeom>
          <a:noFill/>
          <a:ln w="9525">
            <a:noFill/>
            <a:miter lim="800000"/>
            <a:headEnd/>
            <a:tailEnd/>
          </a:ln>
          <a:effectLst/>
        </p:spPr>
        <p:txBody>
          <a:bodyPr wrap="none" lIns="92075" tIns="46038" rIns="92075" bIns="46038" anchor="ctr">
            <a:spAutoFit/>
          </a:bodyPr>
          <a:lstStyle/>
          <a:p>
            <a:pPr algn="r">
              <a:spcBef>
                <a:spcPct val="0"/>
              </a:spcBef>
              <a:defRPr/>
            </a:pPr>
            <a:fld id="{7B26E4CC-1BF3-4807-A29F-1AF9AF3FF2DF}" type="slidenum">
              <a:rPr lang="en-US" sz="1400">
                <a:solidFill>
                  <a:schemeClr val="tx1"/>
                </a:solidFill>
              </a:rPr>
              <a:pPr algn="r">
                <a:spcBef>
                  <a:spcPct val="0"/>
                </a:spcBef>
                <a:defRPr/>
              </a:pPr>
              <a:t>‹#›</a:t>
            </a:fld>
            <a:endParaRPr lang="en-US" sz="1400">
              <a:solidFill>
                <a:schemeClr val="tx1"/>
              </a:solidFill>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588" y="-1588"/>
            <a:ext cx="2973388" cy="460376"/>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l">
              <a:spcBef>
                <a:spcPct val="0"/>
              </a:spcBef>
              <a:defRPr sz="1000" i="1">
                <a:solidFill>
                  <a:schemeClr val="tx1"/>
                </a:solidFill>
                <a:latin typeface="Arial" pitchFamily="34" charset="0"/>
              </a:defRPr>
            </a:lvl1pPr>
          </a:lstStyle>
          <a:p>
            <a:pPr>
              <a:defRPr/>
            </a:pPr>
            <a:r>
              <a:rPr lang="en-US"/>
              <a:t>Triglycerides</a:t>
            </a:r>
          </a:p>
        </p:txBody>
      </p:sp>
      <p:sp>
        <p:nvSpPr>
          <p:cNvPr id="2051" name="Rectangle 3"/>
          <p:cNvSpPr>
            <a:spLocks noGrp="1" noChangeArrowheads="1"/>
          </p:cNvSpPr>
          <p:nvPr>
            <p:ph type="dt" idx="1"/>
          </p:nvPr>
        </p:nvSpPr>
        <p:spPr bwMode="auto">
          <a:xfrm>
            <a:off x="3886200" y="-1588"/>
            <a:ext cx="2973388" cy="460376"/>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spcBef>
                <a:spcPct val="0"/>
              </a:spcBef>
              <a:defRPr sz="1000" i="1">
                <a:solidFill>
                  <a:schemeClr val="tx1"/>
                </a:solidFill>
                <a:latin typeface="Arial" pitchFamily="34" charset="0"/>
              </a:defRPr>
            </a:lvl1pPr>
          </a:lstStyle>
          <a:p>
            <a:pPr>
              <a:defRPr/>
            </a:pPr>
            <a:endParaRPr lang="en-US"/>
          </a:p>
        </p:txBody>
      </p:sp>
      <p:sp>
        <p:nvSpPr>
          <p:cNvPr id="2052" name="Rectangle 4"/>
          <p:cNvSpPr>
            <a:spLocks noGrp="1" noChangeArrowheads="1"/>
          </p:cNvSpPr>
          <p:nvPr>
            <p:ph type="ftr" sz="quarter" idx="4"/>
          </p:nvPr>
        </p:nvSpPr>
        <p:spPr bwMode="auto">
          <a:xfrm>
            <a:off x="-1588" y="8729663"/>
            <a:ext cx="2973388"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l">
              <a:spcBef>
                <a:spcPct val="0"/>
              </a:spcBef>
              <a:defRPr sz="1000" i="1">
                <a:solidFill>
                  <a:schemeClr val="tx1"/>
                </a:solidFill>
                <a:latin typeface="Arial" pitchFamily="34" charset="0"/>
              </a:defRPr>
            </a:lvl1pPr>
          </a:lstStyle>
          <a:p>
            <a:pPr>
              <a:defRPr/>
            </a:pPr>
            <a:r>
              <a:rPr lang="en-US"/>
              <a:t>Thomas Dayspring MD, FACP</a:t>
            </a:r>
          </a:p>
        </p:txBody>
      </p:sp>
      <p:sp>
        <p:nvSpPr>
          <p:cNvPr id="2053" name="Rectangle 5"/>
          <p:cNvSpPr>
            <a:spLocks noGrp="1" noChangeArrowheads="1"/>
          </p:cNvSpPr>
          <p:nvPr>
            <p:ph type="sldNum" sz="quarter" idx="5"/>
          </p:nvPr>
        </p:nvSpPr>
        <p:spPr bwMode="auto">
          <a:xfrm>
            <a:off x="3886200" y="8729663"/>
            <a:ext cx="2973388"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spcBef>
                <a:spcPct val="0"/>
              </a:spcBef>
              <a:defRPr sz="1000" i="1">
                <a:solidFill>
                  <a:schemeClr val="tx1"/>
                </a:solidFill>
                <a:latin typeface="Arial" pitchFamily="34" charset="0"/>
              </a:defRPr>
            </a:lvl1pPr>
          </a:lstStyle>
          <a:p>
            <a:pPr>
              <a:defRPr/>
            </a:pPr>
            <a:fld id="{B8D40AEC-1D7E-4107-B66A-94C0B6482DA9}" type="slidenum">
              <a:rPr lang="en-US"/>
              <a:pPr>
                <a:defRPr/>
              </a:pPr>
              <a:t>‹#›</a:t>
            </a:fld>
            <a:endParaRPr lang="en-US"/>
          </a:p>
        </p:txBody>
      </p:sp>
      <p:sp>
        <p:nvSpPr>
          <p:cNvPr id="2054" name="Rectangle 6"/>
          <p:cNvSpPr>
            <a:spLocks noGrp="1" noChangeArrowheads="1"/>
          </p:cNvSpPr>
          <p:nvPr>
            <p:ph type="body" sz="quarter" idx="3"/>
          </p:nvPr>
        </p:nvSpPr>
        <p:spPr bwMode="auto">
          <a:xfrm>
            <a:off x="914400" y="4364038"/>
            <a:ext cx="5029200" cy="4135437"/>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notes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
        <p:nvSpPr>
          <p:cNvPr id="99335" name="Rectangle 7"/>
          <p:cNvSpPr>
            <a:spLocks noGrp="1" noRot="1" noChangeAspect="1" noChangeArrowheads="1" noTextEdit="1"/>
          </p:cNvSpPr>
          <p:nvPr>
            <p:ph type="sldImg" idx="2"/>
          </p:nvPr>
        </p:nvSpPr>
        <p:spPr bwMode="auto">
          <a:xfrm>
            <a:off x="1131888" y="688975"/>
            <a:ext cx="4594225" cy="3446463"/>
          </a:xfrm>
          <a:prstGeom prst="rect">
            <a:avLst/>
          </a:prstGeom>
          <a:noFill/>
          <a:ln w="12700">
            <a:solidFill>
              <a:schemeClr val="tx1"/>
            </a:solidFill>
            <a:miter lim="800000"/>
            <a:headEnd/>
            <a:tailEnd/>
          </a:ln>
        </p:spPr>
      </p:sp>
      <p:sp>
        <p:nvSpPr>
          <p:cNvPr id="2056" name="Rectangle 8"/>
          <p:cNvSpPr>
            <a:spLocks noChangeArrowheads="1"/>
          </p:cNvSpPr>
          <p:nvPr/>
        </p:nvSpPr>
        <p:spPr bwMode="auto">
          <a:xfrm>
            <a:off x="6389688" y="8793163"/>
            <a:ext cx="400050" cy="304800"/>
          </a:xfrm>
          <a:prstGeom prst="rect">
            <a:avLst/>
          </a:prstGeom>
          <a:noFill/>
          <a:ln w="9525">
            <a:noFill/>
            <a:miter lim="800000"/>
            <a:headEnd/>
            <a:tailEnd/>
          </a:ln>
          <a:effectLst/>
        </p:spPr>
        <p:txBody>
          <a:bodyPr wrap="none" lIns="92075" tIns="46038" rIns="92075" bIns="46038" anchor="ctr">
            <a:spAutoFit/>
          </a:bodyPr>
          <a:lstStyle/>
          <a:p>
            <a:pPr algn="r">
              <a:spcBef>
                <a:spcPct val="0"/>
              </a:spcBef>
              <a:defRPr/>
            </a:pPr>
            <a:fld id="{34E43AED-4DC0-42FC-86AA-79C010787B0F}" type="slidenum">
              <a:rPr lang="en-US" sz="1400">
                <a:solidFill>
                  <a:schemeClr val="tx1"/>
                </a:solidFill>
              </a:rPr>
              <a:pPr algn="r">
                <a:spcBef>
                  <a:spcPct val="0"/>
                </a:spcBef>
                <a:defRPr/>
              </a:pPr>
              <a:t>‹#›</a:t>
            </a:fld>
            <a:endParaRPr lang="en-US" sz="1400">
              <a:solidFill>
                <a:schemeClr val="tx1"/>
              </a:solidFill>
            </a:endParaRPr>
          </a:p>
        </p:txBody>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p:spPr>
        <p:txBody>
          <a:bodyPr/>
          <a:lstStyle/>
          <a:p>
            <a:endParaRPr lang="en-US" smtClean="0"/>
          </a:p>
        </p:txBody>
      </p:sp>
      <p:sp>
        <p:nvSpPr>
          <p:cNvPr id="100356" name="Header Placeholder 3"/>
          <p:cNvSpPr>
            <a:spLocks noGrp="1"/>
          </p:cNvSpPr>
          <p:nvPr>
            <p:ph type="hdr" sz="quarter"/>
          </p:nvPr>
        </p:nvSpPr>
        <p:spPr>
          <a:noFill/>
        </p:spPr>
        <p:txBody>
          <a:bodyPr/>
          <a:lstStyle/>
          <a:p>
            <a:r>
              <a:rPr lang="en-US" smtClean="0"/>
              <a:t>Triglycerides</a:t>
            </a:r>
          </a:p>
        </p:txBody>
      </p:sp>
      <p:sp>
        <p:nvSpPr>
          <p:cNvPr id="100357" name="Footer Placeholder 4"/>
          <p:cNvSpPr>
            <a:spLocks noGrp="1"/>
          </p:cNvSpPr>
          <p:nvPr>
            <p:ph type="ftr" sz="quarter" idx="4"/>
          </p:nvPr>
        </p:nvSpPr>
        <p:spPr>
          <a:noFill/>
        </p:spPr>
        <p:txBody>
          <a:bodyPr/>
          <a:lstStyle/>
          <a:p>
            <a:r>
              <a:rPr lang="en-US" smtClean="0"/>
              <a:t>Thomas Dayspring MD, FACP</a:t>
            </a:r>
          </a:p>
        </p:txBody>
      </p:sp>
      <p:sp>
        <p:nvSpPr>
          <p:cNvPr id="100358" name="Slide Number Placeholder 5"/>
          <p:cNvSpPr>
            <a:spLocks noGrp="1"/>
          </p:cNvSpPr>
          <p:nvPr>
            <p:ph type="sldNum" sz="quarter" idx="5"/>
          </p:nvPr>
        </p:nvSpPr>
        <p:spPr>
          <a:noFill/>
        </p:spPr>
        <p:txBody>
          <a:bodyPr/>
          <a:lstStyle/>
          <a:p>
            <a:fld id="{3F771475-0B74-4695-A309-AA17DF292C9D}"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hdr" sz="quarter"/>
          </p:nvPr>
        </p:nvSpPr>
        <p:spPr>
          <a:noFill/>
        </p:spPr>
        <p:txBody>
          <a:bodyPr/>
          <a:lstStyle/>
          <a:p>
            <a:r>
              <a:rPr lang="en-US" smtClean="0"/>
              <a:t>Triglycerides</a:t>
            </a:r>
          </a:p>
        </p:txBody>
      </p:sp>
      <p:sp>
        <p:nvSpPr>
          <p:cNvPr id="154627" name="Rectangle 4"/>
          <p:cNvSpPr>
            <a:spLocks noGrp="1" noChangeArrowheads="1"/>
          </p:cNvSpPr>
          <p:nvPr>
            <p:ph type="ftr" sz="quarter" idx="4"/>
          </p:nvPr>
        </p:nvSpPr>
        <p:spPr>
          <a:noFill/>
        </p:spPr>
        <p:txBody>
          <a:bodyPr/>
          <a:lstStyle/>
          <a:p>
            <a:r>
              <a:rPr lang="en-US" smtClean="0"/>
              <a:t>Thomas Dayspring MD, FACP</a:t>
            </a:r>
          </a:p>
        </p:txBody>
      </p:sp>
      <p:sp>
        <p:nvSpPr>
          <p:cNvPr id="154628" name="Rectangle 2"/>
          <p:cNvSpPr>
            <a:spLocks noGrp="1" noRot="1" noChangeAspect="1" noChangeArrowheads="1" noTextEdit="1"/>
          </p:cNvSpPr>
          <p:nvPr>
            <p:ph type="sldImg"/>
          </p:nvPr>
        </p:nvSpPr>
        <p:spPr>
          <a:ln/>
        </p:spPr>
      </p:sp>
      <p:sp>
        <p:nvSpPr>
          <p:cNvPr id="154629" name="Rectangle 3"/>
          <p:cNvSpPr>
            <a:spLocks noGrp="1" noChangeArrowheads="1"/>
          </p:cNvSpPr>
          <p:nvPr>
            <p:ph type="body" idx="1"/>
          </p:nvPr>
        </p:nvSpPr>
        <p:spPr>
          <a:noFill/>
          <a:ln/>
        </p:spPr>
        <p:txBody>
          <a:bodyPr/>
          <a:lstStyle/>
          <a:p>
            <a:r>
              <a:rPr lang="en-US" smtClean="0"/>
              <a:t>Triglycerides are predictors of or associated with atherogenesis through several mechanisms. Hypertriglyceridemic states are often associated with increased concentrations of atherogenic chylomicron remnants. </a:t>
            </a:r>
          </a:p>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Slide Image Placeholder 1"/>
          <p:cNvSpPr>
            <a:spLocks noGrp="1" noRot="1" noChangeAspect="1" noTextEdit="1"/>
          </p:cNvSpPr>
          <p:nvPr>
            <p:ph type="sldImg"/>
          </p:nvPr>
        </p:nvSpPr>
        <p:spPr>
          <a:ln/>
        </p:spPr>
      </p:sp>
      <p:sp>
        <p:nvSpPr>
          <p:cNvPr id="155651" name="Notes Placeholder 2"/>
          <p:cNvSpPr>
            <a:spLocks noGrp="1"/>
          </p:cNvSpPr>
          <p:nvPr>
            <p:ph type="body" idx="1"/>
          </p:nvPr>
        </p:nvSpPr>
        <p:spPr>
          <a:noFill/>
          <a:ln/>
        </p:spPr>
        <p:txBody>
          <a:bodyPr/>
          <a:lstStyle/>
          <a:p>
            <a:endParaRPr lang="en-US" smtClean="0"/>
          </a:p>
        </p:txBody>
      </p:sp>
      <p:sp>
        <p:nvSpPr>
          <p:cNvPr id="155652" name="Header Placeholder 3"/>
          <p:cNvSpPr>
            <a:spLocks noGrp="1"/>
          </p:cNvSpPr>
          <p:nvPr>
            <p:ph type="hdr" sz="quarter"/>
          </p:nvPr>
        </p:nvSpPr>
        <p:spPr>
          <a:noFill/>
        </p:spPr>
        <p:txBody>
          <a:bodyPr/>
          <a:lstStyle/>
          <a:p>
            <a:r>
              <a:rPr lang="en-US" smtClean="0"/>
              <a:t>Triglycerides</a:t>
            </a:r>
          </a:p>
        </p:txBody>
      </p:sp>
      <p:sp>
        <p:nvSpPr>
          <p:cNvPr id="155653" name="Footer Placeholder 4"/>
          <p:cNvSpPr>
            <a:spLocks noGrp="1"/>
          </p:cNvSpPr>
          <p:nvPr>
            <p:ph type="ftr" sz="quarter" idx="4"/>
          </p:nvPr>
        </p:nvSpPr>
        <p:spPr>
          <a:noFill/>
        </p:spPr>
        <p:txBody>
          <a:bodyPr/>
          <a:lstStyle/>
          <a:p>
            <a:r>
              <a:rPr lang="en-US" smtClean="0"/>
              <a:t>Thomas Dayspring MD, FACP</a:t>
            </a:r>
          </a:p>
        </p:txBody>
      </p:sp>
      <p:sp>
        <p:nvSpPr>
          <p:cNvPr id="155654" name="Slide Number Placeholder 5"/>
          <p:cNvSpPr>
            <a:spLocks noGrp="1"/>
          </p:cNvSpPr>
          <p:nvPr>
            <p:ph type="sldNum" sz="quarter" idx="5"/>
          </p:nvPr>
        </p:nvSpPr>
        <p:spPr>
          <a:noFill/>
        </p:spPr>
        <p:txBody>
          <a:bodyPr/>
          <a:lstStyle/>
          <a:p>
            <a:fld id="{F83626F1-C9AB-48A4-B600-580BCA22F4E0}" type="slidenum">
              <a:rPr lang="en-US" smtClean="0"/>
              <a:pPr/>
              <a:t>12</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a:ln/>
        </p:spPr>
      </p:sp>
      <p:sp>
        <p:nvSpPr>
          <p:cNvPr id="156675" name="Notes Placeholder 2"/>
          <p:cNvSpPr>
            <a:spLocks noGrp="1"/>
          </p:cNvSpPr>
          <p:nvPr>
            <p:ph type="body" idx="1"/>
          </p:nvPr>
        </p:nvSpPr>
        <p:spPr>
          <a:noFill/>
          <a:ln/>
        </p:spPr>
        <p:txBody>
          <a:bodyPr/>
          <a:lstStyle/>
          <a:p>
            <a:endParaRPr lang="en-US" smtClean="0"/>
          </a:p>
        </p:txBody>
      </p:sp>
      <p:sp>
        <p:nvSpPr>
          <p:cNvPr id="156676" name="Header Placeholder 3"/>
          <p:cNvSpPr>
            <a:spLocks noGrp="1"/>
          </p:cNvSpPr>
          <p:nvPr>
            <p:ph type="hdr" sz="quarter"/>
          </p:nvPr>
        </p:nvSpPr>
        <p:spPr>
          <a:noFill/>
        </p:spPr>
        <p:txBody>
          <a:bodyPr/>
          <a:lstStyle/>
          <a:p>
            <a:r>
              <a:rPr lang="en-US" smtClean="0"/>
              <a:t>Triglycerides</a:t>
            </a:r>
          </a:p>
        </p:txBody>
      </p:sp>
      <p:sp>
        <p:nvSpPr>
          <p:cNvPr id="156677" name="Footer Placeholder 4"/>
          <p:cNvSpPr>
            <a:spLocks noGrp="1"/>
          </p:cNvSpPr>
          <p:nvPr>
            <p:ph type="ftr" sz="quarter" idx="4"/>
          </p:nvPr>
        </p:nvSpPr>
        <p:spPr>
          <a:noFill/>
        </p:spPr>
        <p:txBody>
          <a:bodyPr/>
          <a:lstStyle/>
          <a:p>
            <a:r>
              <a:rPr lang="en-US" smtClean="0"/>
              <a:t>Thomas Dayspring MD, FACP</a:t>
            </a:r>
          </a:p>
        </p:txBody>
      </p:sp>
      <p:sp>
        <p:nvSpPr>
          <p:cNvPr id="156678" name="Slide Number Placeholder 5"/>
          <p:cNvSpPr>
            <a:spLocks noGrp="1"/>
          </p:cNvSpPr>
          <p:nvPr>
            <p:ph type="sldNum" sz="quarter" idx="5"/>
          </p:nvPr>
        </p:nvSpPr>
        <p:spPr>
          <a:noFill/>
        </p:spPr>
        <p:txBody>
          <a:bodyPr/>
          <a:lstStyle/>
          <a:p>
            <a:fld id="{6A0B3192-87CC-4F75-822A-7D8DB557FA5E}" type="slidenum">
              <a:rPr lang="en-US" smtClean="0"/>
              <a:pPr/>
              <a:t>13</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F56DF4-D8C4-419E-8252-C441F320C3A3}"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a:noFill/>
        </p:spPr>
        <p:txBody>
          <a:bodyPr/>
          <a:lstStyle/>
          <a:p>
            <a:r>
              <a:rPr lang="en-US" smtClean="0"/>
              <a:t>Triglycerides</a:t>
            </a:r>
          </a:p>
        </p:txBody>
      </p:sp>
      <p:sp>
        <p:nvSpPr>
          <p:cNvPr id="111619" name="Rectangle 4"/>
          <p:cNvSpPr>
            <a:spLocks noGrp="1" noChangeArrowheads="1"/>
          </p:cNvSpPr>
          <p:nvPr>
            <p:ph type="ftr" sz="quarter" idx="4"/>
          </p:nvPr>
        </p:nvSpPr>
        <p:spPr>
          <a:noFill/>
        </p:spPr>
        <p:txBody>
          <a:bodyPr/>
          <a:lstStyle/>
          <a:p>
            <a:r>
              <a:rPr lang="en-US" smtClean="0"/>
              <a:t>Thomas Dayspring MD, FACP</a:t>
            </a:r>
          </a:p>
        </p:txBody>
      </p:sp>
      <p:sp>
        <p:nvSpPr>
          <p:cNvPr id="111620" name="Rectangle 2"/>
          <p:cNvSpPr>
            <a:spLocks noGrp="1" noRot="1" noChangeAspect="1" noChangeArrowheads="1" noTextEdit="1"/>
          </p:cNvSpPr>
          <p:nvPr>
            <p:ph type="sldImg"/>
          </p:nvPr>
        </p:nvSpPr>
        <p:spPr>
          <a:xfrm>
            <a:off x="1130300" y="688975"/>
            <a:ext cx="4598988" cy="3449638"/>
          </a:xfrm>
          <a:ln/>
        </p:spPr>
      </p:sp>
      <p:sp>
        <p:nvSpPr>
          <p:cNvPr id="111621" name="Rectangle 3"/>
          <p:cNvSpPr>
            <a:spLocks noGrp="1" noChangeArrowheads="1"/>
          </p:cNvSpPr>
          <p:nvPr>
            <p:ph type="body" idx="1"/>
          </p:nvPr>
        </p:nvSpPr>
        <p:spPr>
          <a:xfrm>
            <a:off x="911225" y="4367213"/>
            <a:ext cx="5035550" cy="4133850"/>
          </a:xfrm>
          <a:noFill/>
          <a:ln/>
        </p:spPr>
        <p:txBody>
          <a:bodyPr/>
          <a:lstStyle/>
          <a:p>
            <a:r>
              <a:rPr lang="en-US" sz="1300" b="1" smtClean="0"/>
              <a:t>Risk of CHD by Triglyceride Level</a:t>
            </a:r>
            <a:r>
              <a:rPr lang="en-US" sz="1500" b="1" smtClean="0"/>
              <a:t>: </a:t>
            </a:r>
            <a:r>
              <a:rPr lang="en-US" b="1" smtClean="0"/>
              <a:t>Prospective Cardiovascular Münster Study.</a:t>
            </a:r>
          </a:p>
          <a:p>
            <a:r>
              <a:rPr lang="en-US" smtClean="0"/>
              <a:t>In the 8-year follow up of 4639 middle-aged men with no history of myocardial infarction (MI) or stroke in the Prospective Cardiovascular M</a:t>
            </a:r>
            <a:r>
              <a:rPr lang="en-US" smtClean="0">
                <a:cs typeface="Arial" pitchFamily="34" charset="0"/>
              </a:rPr>
              <a:t>ü</a:t>
            </a:r>
            <a:r>
              <a:rPr lang="en-US" smtClean="0"/>
              <a:t>nster Study (PROCAM), elevated levels of triglycerides emerged as a significant, independent predictor for the risk of CHD events (1.6 and 2.6-fold increased risk with increasing levels of triglycerides). The correlation between elevated triglyceride levels and increased CHD risk remained significant even after adjustment for LDL-C and HDL-C (and other risk factors such as age, systolic blood pressure, cigarette smoking, diabetes, family history of MI, and angina pectoris). There was a 6-fold increased CHD risk in patients with triglycerides &gt;200 mg/dL and LDL-C to HDL-C ratio &gt;5.0. The novel finding from this study was that a high triglyceride level puts middle-aged men at increased risk for CHD regardless of their HDL-C or LDL-C levels.</a:t>
            </a:r>
            <a:r>
              <a:rPr lang="en-US" baseline="30000" smtClean="0"/>
              <a:t>1</a:t>
            </a:r>
          </a:p>
          <a:p>
            <a:endParaRPr lang="en-US" b="1" smtClean="0"/>
          </a:p>
          <a:p>
            <a:r>
              <a:rPr lang="en-US" b="1" smtClean="0"/>
              <a:t>Reference</a:t>
            </a:r>
          </a:p>
          <a:p>
            <a:r>
              <a:rPr lang="en-US" smtClean="0"/>
              <a:t>1. Assmann, et al. </a:t>
            </a:r>
            <a:r>
              <a:rPr lang="en-US" i="1" smtClean="0"/>
              <a:t>Am J Cardiol.</a:t>
            </a:r>
            <a:r>
              <a:rPr lang="en-US" smtClean="0"/>
              <a:t> 1996;77:1179-1184.</a:t>
            </a:r>
            <a:r>
              <a:rPr lang="en-US" i="1" smtClean="0"/>
              <a:t> </a:t>
            </a:r>
            <a:endParaRPr lang="en-US" smtClean="0"/>
          </a:p>
          <a:p>
            <a:endParaRPr lang="en-US" b="1"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a:noFill/>
        </p:spPr>
        <p:txBody>
          <a:bodyPr/>
          <a:lstStyle/>
          <a:p>
            <a:r>
              <a:rPr lang="en-US" smtClean="0"/>
              <a:t>Triglycerides</a:t>
            </a:r>
          </a:p>
        </p:txBody>
      </p:sp>
      <p:sp>
        <p:nvSpPr>
          <p:cNvPr id="136195" name="Rectangle 4"/>
          <p:cNvSpPr>
            <a:spLocks noGrp="1" noChangeArrowheads="1"/>
          </p:cNvSpPr>
          <p:nvPr>
            <p:ph type="ftr" sz="quarter" idx="4"/>
          </p:nvPr>
        </p:nvSpPr>
        <p:spPr>
          <a:noFill/>
        </p:spPr>
        <p:txBody>
          <a:bodyPr/>
          <a:lstStyle/>
          <a:p>
            <a:r>
              <a:rPr lang="en-US" smtClean="0"/>
              <a:t>Thomas Dayspring MD, FACP</a:t>
            </a:r>
          </a:p>
        </p:txBody>
      </p:sp>
      <p:sp>
        <p:nvSpPr>
          <p:cNvPr id="136196" name="Rectangle 2"/>
          <p:cNvSpPr>
            <a:spLocks noGrp="1" noRot="1" noChangeAspect="1" noChangeArrowheads="1" noTextEdit="1"/>
          </p:cNvSpPr>
          <p:nvPr>
            <p:ph type="sldImg"/>
          </p:nvPr>
        </p:nvSpPr>
        <p:spPr>
          <a:xfrm>
            <a:off x="1130300" y="688975"/>
            <a:ext cx="4598988" cy="3449638"/>
          </a:xfrm>
          <a:ln/>
        </p:spPr>
      </p:sp>
      <p:sp>
        <p:nvSpPr>
          <p:cNvPr id="136197" name="Rectangle 3"/>
          <p:cNvSpPr>
            <a:spLocks noGrp="1" noChangeArrowheads="1"/>
          </p:cNvSpPr>
          <p:nvPr>
            <p:ph type="body" idx="1"/>
          </p:nvPr>
        </p:nvSpPr>
        <p:spPr>
          <a:xfrm>
            <a:off x="911225" y="4367213"/>
            <a:ext cx="5035550" cy="4133850"/>
          </a:xfrm>
          <a:noFill/>
          <a:ln/>
        </p:spPr>
        <p:txBody>
          <a:bodyPr/>
          <a:lstStyle/>
          <a:p>
            <a:r>
              <a:rPr lang="en-US" b="1" smtClean="0"/>
              <a:t>Risk of CHD by Triglyceride Level. The Framingham Heart Study.</a:t>
            </a:r>
          </a:p>
          <a:p>
            <a:r>
              <a:rPr lang="en-US" smtClean="0"/>
              <a:t>The Framingham Heart Study was comprised of 5209 men and women, 30 to 60 years of age, who were free of clinically overt heart disease. A simple linear relationship was observed between serum triglyceride levels and the subsequent development of coronary artery disease. In women, this relationship was significant, even after adjusting for blood pressure, smoking, and left ventricular hypertrophy. </a:t>
            </a:r>
          </a:p>
          <a:p>
            <a:endParaRPr lang="en-US" smtClean="0"/>
          </a:p>
          <a:p>
            <a:endParaRPr lang="en-US" smtClean="0"/>
          </a:p>
          <a:p>
            <a:r>
              <a:rPr lang="en-US" b="1" smtClean="0"/>
              <a:t>Reference</a:t>
            </a:r>
          </a:p>
          <a:p>
            <a:r>
              <a:rPr lang="en-US" smtClean="0"/>
              <a:t>1. </a:t>
            </a:r>
            <a:r>
              <a:rPr lang="pt-BR" smtClean="0"/>
              <a:t>Castelli WP. </a:t>
            </a:r>
            <a:r>
              <a:rPr lang="pt-BR" i="1" smtClean="0"/>
              <a:t>Am J Cardiol</a:t>
            </a:r>
            <a:r>
              <a:rPr lang="pt-BR" smtClean="0"/>
              <a:t>. 1992;70:3H-9H.</a:t>
            </a:r>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a:ln/>
        </p:spPr>
      </p:sp>
      <p:sp>
        <p:nvSpPr>
          <p:cNvPr id="137219" name="Notes Placeholder 2"/>
          <p:cNvSpPr>
            <a:spLocks noGrp="1"/>
          </p:cNvSpPr>
          <p:nvPr>
            <p:ph type="body" idx="1"/>
          </p:nvPr>
        </p:nvSpPr>
        <p:spPr>
          <a:noFill/>
          <a:ln/>
        </p:spPr>
        <p:txBody>
          <a:bodyPr/>
          <a:lstStyle/>
          <a:p>
            <a:endParaRPr lang="en-US" smtClean="0"/>
          </a:p>
        </p:txBody>
      </p:sp>
      <p:sp>
        <p:nvSpPr>
          <p:cNvPr id="137220" name="Header Placeholder 3"/>
          <p:cNvSpPr>
            <a:spLocks noGrp="1"/>
          </p:cNvSpPr>
          <p:nvPr>
            <p:ph type="hdr" sz="quarter"/>
          </p:nvPr>
        </p:nvSpPr>
        <p:spPr>
          <a:noFill/>
        </p:spPr>
        <p:txBody>
          <a:bodyPr/>
          <a:lstStyle/>
          <a:p>
            <a:r>
              <a:rPr lang="en-US" smtClean="0"/>
              <a:t>Triglycerides</a:t>
            </a:r>
          </a:p>
        </p:txBody>
      </p:sp>
      <p:sp>
        <p:nvSpPr>
          <p:cNvPr id="137221" name="Footer Placeholder 4"/>
          <p:cNvSpPr>
            <a:spLocks noGrp="1"/>
          </p:cNvSpPr>
          <p:nvPr>
            <p:ph type="ftr" sz="quarter" idx="4"/>
          </p:nvPr>
        </p:nvSpPr>
        <p:spPr>
          <a:noFill/>
        </p:spPr>
        <p:txBody>
          <a:bodyPr/>
          <a:lstStyle/>
          <a:p>
            <a:r>
              <a:rPr lang="en-US" smtClean="0"/>
              <a:t>Thomas Dayspring MD, FACP</a:t>
            </a:r>
          </a:p>
        </p:txBody>
      </p:sp>
      <p:sp>
        <p:nvSpPr>
          <p:cNvPr id="137222" name="Slide Number Placeholder 5"/>
          <p:cNvSpPr>
            <a:spLocks noGrp="1"/>
          </p:cNvSpPr>
          <p:nvPr>
            <p:ph type="sldNum" sz="quarter" idx="5"/>
          </p:nvPr>
        </p:nvSpPr>
        <p:spPr>
          <a:noFill/>
        </p:spPr>
        <p:txBody>
          <a:bodyPr/>
          <a:lstStyle/>
          <a:p>
            <a:fld id="{60919E8D-693F-4E13-B2C4-7BB95D4CED96}" type="slidenum">
              <a:rPr lang="en-US" smtClean="0"/>
              <a:pPr/>
              <a:t>18</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hdr" sz="quarter"/>
          </p:nvPr>
        </p:nvSpPr>
        <p:spPr>
          <a:noFill/>
        </p:spPr>
        <p:txBody>
          <a:bodyPr/>
          <a:lstStyle/>
          <a:p>
            <a:r>
              <a:rPr lang="en-US" smtClean="0"/>
              <a:t>Triglycerides</a:t>
            </a:r>
          </a:p>
        </p:txBody>
      </p:sp>
      <p:sp>
        <p:nvSpPr>
          <p:cNvPr id="132099" name="Rectangle 4"/>
          <p:cNvSpPr>
            <a:spLocks noGrp="1" noChangeArrowheads="1"/>
          </p:cNvSpPr>
          <p:nvPr>
            <p:ph type="ftr" sz="quarter" idx="4"/>
          </p:nvPr>
        </p:nvSpPr>
        <p:spPr>
          <a:noFill/>
        </p:spPr>
        <p:txBody>
          <a:bodyPr/>
          <a:lstStyle/>
          <a:p>
            <a:r>
              <a:rPr lang="en-US" smtClean="0"/>
              <a:t>Thomas Dayspring MD, FACP</a:t>
            </a:r>
          </a:p>
        </p:txBody>
      </p:sp>
      <p:sp>
        <p:nvSpPr>
          <p:cNvPr id="132100" name="Rectangle 2"/>
          <p:cNvSpPr>
            <a:spLocks noGrp="1" noRot="1" noChangeAspect="1" noChangeArrowheads="1" noTextEdit="1"/>
          </p:cNvSpPr>
          <p:nvPr>
            <p:ph type="sldImg"/>
          </p:nvPr>
        </p:nvSpPr>
        <p:spPr>
          <a:xfrm>
            <a:off x="1133475" y="690563"/>
            <a:ext cx="4592638" cy="3444875"/>
          </a:xfrm>
          <a:ln/>
        </p:spPr>
      </p:sp>
      <p:sp>
        <p:nvSpPr>
          <p:cNvPr id="13210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hdr" sz="quarter"/>
          </p:nvPr>
        </p:nvSpPr>
        <p:spPr>
          <a:noFill/>
        </p:spPr>
        <p:txBody>
          <a:bodyPr/>
          <a:lstStyle/>
          <a:p>
            <a:r>
              <a:rPr lang="en-US" smtClean="0"/>
              <a:t>Triglycerides</a:t>
            </a:r>
          </a:p>
        </p:txBody>
      </p:sp>
      <p:sp>
        <p:nvSpPr>
          <p:cNvPr id="133123" name="Rectangle 4"/>
          <p:cNvSpPr>
            <a:spLocks noGrp="1" noChangeArrowheads="1"/>
          </p:cNvSpPr>
          <p:nvPr>
            <p:ph type="ftr" sz="quarter" idx="4"/>
          </p:nvPr>
        </p:nvSpPr>
        <p:spPr>
          <a:noFill/>
        </p:spPr>
        <p:txBody>
          <a:bodyPr/>
          <a:lstStyle/>
          <a:p>
            <a:r>
              <a:rPr lang="en-US" smtClean="0"/>
              <a:t>Thomas Dayspring MD, FACP</a:t>
            </a:r>
          </a:p>
        </p:txBody>
      </p:sp>
      <p:sp>
        <p:nvSpPr>
          <p:cNvPr id="133124" name="Rectangle 2"/>
          <p:cNvSpPr>
            <a:spLocks noGrp="1" noRot="1" noChangeAspect="1" noChangeArrowheads="1" noTextEdit="1"/>
          </p:cNvSpPr>
          <p:nvPr>
            <p:ph type="sldImg"/>
          </p:nvPr>
        </p:nvSpPr>
        <p:spPr>
          <a:xfrm>
            <a:off x="1143000" y="685800"/>
            <a:ext cx="4578350" cy="3433763"/>
          </a:xfrm>
          <a:ln/>
        </p:spPr>
      </p:sp>
      <p:sp>
        <p:nvSpPr>
          <p:cNvPr id="133125" name="Rectangle 3"/>
          <p:cNvSpPr>
            <a:spLocks noGrp="1" noChangeArrowheads="1"/>
          </p:cNvSpPr>
          <p:nvPr>
            <p:ph type="body" idx="1"/>
          </p:nvPr>
        </p:nvSpPr>
        <p:spPr>
          <a:xfrm>
            <a:off x="776288" y="4270375"/>
            <a:ext cx="5243512" cy="4119563"/>
          </a:xfrm>
          <a:noFill/>
          <a:ln/>
        </p:spPr>
        <p:txBody>
          <a:bodyPr lIns="91685" tIns="45842" rIns="91685" bIns="45842"/>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a:noFill/>
        </p:spPr>
        <p:txBody>
          <a:bodyPr/>
          <a:lstStyle/>
          <a:p>
            <a:r>
              <a:rPr lang="en-US" smtClean="0"/>
              <a:t>Triglycerides</a:t>
            </a:r>
          </a:p>
        </p:txBody>
      </p:sp>
      <p:sp>
        <p:nvSpPr>
          <p:cNvPr id="134147" name="Rectangle 4"/>
          <p:cNvSpPr>
            <a:spLocks noGrp="1" noChangeArrowheads="1"/>
          </p:cNvSpPr>
          <p:nvPr>
            <p:ph type="ftr" sz="quarter" idx="4"/>
          </p:nvPr>
        </p:nvSpPr>
        <p:spPr>
          <a:noFill/>
        </p:spPr>
        <p:txBody>
          <a:bodyPr/>
          <a:lstStyle/>
          <a:p>
            <a:r>
              <a:rPr lang="en-US" smtClean="0"/>
              <a:t>Thomas Dayspring MD, FACP</a:t>
            </a:r>
          </a:p>
        </p:txBody>
      </p:sp>
      <p:sp>
        <p:nvSpPr>
          <p:cNvPr id="134148" name="Rectangle 2"/>
          <p:cNvSpPr>
            <a:spLocks noGrp="1" noRot="1" noChangeAspect="1" noChangeArrowheads="1" noTextEdit="1"/>
          </p:cNvSpPr>
          <p:nvPr>
            <p:ph type="sldImg"/>
          </p:nvPr>
        </p:nvSpPr>
        <p:spPr>
          <a:xfrm>
            <a:off x="1143000" y="685800"/>
            <a:ext cx="4578350" cy="3433763"/>
          </a:xfrm>
          <a:ln/>
        </p:spPr>
      </p:sp>
      <p:sp>
        <p:nvSpPr>
          <p:cNvPr id="134149" name="Rectangle 3"/>
          <p:cNvSpPr>
            <a:spLocks noGrp="1" noChangeArrowheads="1"/>
          </p:cNvSpPr>
          <p:nvPr>
            <p:ph type="body" idx="1"/>
          </p:nvPr>
        </p:nvSpPr>
        <p:spPr>
          <a:xfrm>
            <a:off x="776288" y="4270375"/>
            <a:ext cx="5243512" cy="4119563"/>
          </a:xfrm>
          <a:noFill/>
          <a:ln/>
        </p:spPr>
        <p:txBody>
          <a:bodyPr lIns="91685" tIns="45842" rIns="91685" bIns="45842"/>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0D6857D-4755-4B26-88EB-73657059108B}" type="slidenum">
              <a:rPr lang="en-US" smtClean="0"/>
              <a:pPr>
                <a:defRPr/>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a:ln/>
        </p:spPr>
      </p:sp>
      <p:sp>
        <p:nvSpPr>
          <p:cNvPr id="139267" name="Notes Placeholder 2"/>
          <p:cNvSpPr>
            <a:spLocks noGrp="1"/>
          </p:cNvSpPr>
          <p:nvPr>
            <p:ph type="body" idx="1"/>
          </p:nvPr>
        </p:nvSpPr>
        <p:spPr>
          <a:noFill/>
          <a:ln/>
        </p:spPr>
        <p:txBody>
          <a:bodyPr/>
          <a:lstStyle/>
          <a:p>
            <a:endParaRPr lang="en-US" smtClean="0"/>
          </a:p>
        </p:txBody>
      </p:sp>
      <p:sp>
        <p:nvSpPr>
          <p:cNvPr id="139268" name="Header Placeholder 3"/>
          <p:cNvSpPr>
            <a:spLocks noGrp="1"/>
          </p:cNvSpPr>
          <p:nvPr>
            <p:ph type="hdr" sz="quarter"/>
          </p:nvPr>
        </p:nvSpPr>
        <p:spPr>
          <a:noFill/>
        </p:spPr>
        <p:txBody>
          <a:bodyPr/>
          <a:lstStyle/>
          <a:p>
            <a:r>
              <a:rPr lang="en-US" smtClean="0"/>
              <a:t>Triglycerides</a:t>
            </a:r>
          </a:p>
        </p:txBody>
      </p:sp>
      <p:sp>
        <p:nvSpPr>
          <p:cNvPr id="139269" name="Footer Placeholder 4"/>
          <p:cNvSpPr>
            <a:spLocks noGrp="1"/>
          </p:cNvSpPr>
          <p:nvPr>
            <p:ph type="ftr" sz="quarter" idx="4"/>
          </p:nvPr>
        </p:nvSpPr>
        <p:spPr>
          <a:noFill/>
        </p:spPr>
        <p:txBody>
          <a:bodyPr/>
          <a:lstStyle/>
          <a:p>
            <a:r>
              <a:rPr lang="en-US" smtClean="0"/>
              <a:t>Thomas Dayspring MD, FACP</a:t>
            </a:r>
          </a:p>
        </p:txBody>
      </p:sp>
      <p:sp>
        <p:nvSpPr>
          <p:cNvPr id="139270" name="Slide Number Placeholder 5"/>
          <p:cNvSpPr>
            <a:spLocks noGrp="1"/>
          </p:cNvSpPr>
          <p:nvPr>
            <p:ph type="sldNum" sz="quarter" idx="5"/>
          </p:nvPr>
        </p:nvSpPr>
        <p:spPr>
          <a:noFill/>
        </p:spPr>
        <p:txBody>
          <a:bodyPr/>
          <a:lstStyle/>
          <a:p>
            <a:fld id="{BE8A1663-58B3-45BA-B8A4-BF9D63DE4EE8}" type="slidenum">
              <a:rPr lang="en-US" smtClean="0"/>
              <a:pPr/>
              <a:t>25</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a:ln/>
        </p:spPr>
      </p:sp>
      <p:sp>
        <p:nvSpPr>
          <p:cNvPr id="149507" name="Notes Placeholder 2"/>
          <p:cNvSpPr>
            <a:spLocks noGrp="1"/>
          </p:cNvSpPr>
          <p:nvPr>
            <p:ph type="body" idx="1"/>
          </p:nvPr>
        </p:nvSpPr>
        <p:spPr>
          <a:noFill/>
          <a:ln/>
        </p:spPr>
        <p:txBody>
          <a:bodyPr/>
          <a:lstStyle/>
          <a:p>
            <a:endParaRPr lang="en-US" smtClean="0">
              <a:latin typeface="Arial" pitchFamily="34" charset="0"/>
            </a:endParaRPr>
          </a:p>
        </p:txBody>
      </p:sp>
      <p:sp>
        <p:nvSpPr>
          <p:cNvPr id="4" name="Header Placeholder 3"/>
          <p:cNvSpPr>
            <a:spLocks noGrp="1"/>
          </p:cNvSpPr>
          <p:nvPr>
            <p:ph type="hdr" sz="quarter" idx="4294967295"/>
          </p:nvPr>
        </p:nvSpPr>
        <p:spPr>
          <a:xfrm>
            <a:off x="-1588" y="-1588"/>
            <a:ext cx="2973388" cy="460376"/>
          </a:xfrm>
          <a:prstGeom prst="rect">
            <a:avLst/>
          </a:prstGeom>
        </p:spPr>
        <p:txBody>
          <a:bodyPr/>
          <a:lstStyle/>
          <a:p>
            <a:pPr>
              <a:defRPr/>
            </a:pPr>
            <a:r>
              <a:rPr lang="en-US">
                <a:latin typeface="Arial" charset="0"/>
              </a:rPr>
              <a:t>Understanding Triglycerides in Clinical Practice</a:t>
            </a:r>
          </a:p>
        </p:txBody>
      </p:sp>
      <p:sp>
        <p:nvSpPr>
          <p:cNvPr id="5" name="Footer Placeholder 4"/>
          <p:cNvSpPr>
            <a:spLocks noGrp="1"/>
          </p:cNvSpPr>
          <p:nvPr>
            <p:ph type="ftr" sz="quarter" idx="4294967295"/>
          </p:nvPr>
        </p:nvSpPr>
        <p:spPr>
          <a:xfrm>
            <a:off x="-1588" y="8729663"/>
            <a:ext cx="2973388" cy="460375"/>
          </a:xfrm>
          <a:prstGeom prst="rect">
            <a:avLst/>
          </a:prstGeom>
        </p:spPr>
        <p:txBody>
          <a:bodyPr/>
          <a:lstStyle/>
          <a:p>
            <a:pPr>
              <a:defRPr/>
            </a:pPr>
            <a:r>
              <a:rPr lang="en-US">
                <a:latin typeface="Arial" charset="0"/>
              </a:rPr>
              <a:t>Thomas Dayspring MD, FACP</a:t>
            </a:r>
          </a:p>
        </p:txBody>
      </p:sp>
      <p:sp>
        <p:nvSpPr>
          <p:cNvPr id="149510" name="Slide Number Placeholder 5"/>
          <p:cNvSpPr>
            <a:spLocks noGrp="1"/>
          </p:cNvSpPr>
          <p:nvPr>
            <p:ph type="sldNum" sz="quarter" idx="5"/>
          </p:nvPr>
        </p:nvSpPr>
        <p:spPr>
          <a:noFill/>
        </p:spPr>
        <p:txBody>
          <a:bodyPr/>
          <a:lstStyle/>
          <a:p>
            <a:fld id="{543579BD-1CF4-4437-BFF8-FF205DBCF1F6}" type="slidenum">
              <a:rPr lang="en-US" smtClean="0">
                <a:latin typeface="Arial" pitchFamily="34" charset="0"/>
              </a:rPr>
              <a:pPr/>
              <a:t>27</a:t>
            </a:fld>
            <a:endParaRPr lang="en-US" smtClean="0">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ACCESS</a:t>
            </a:r>
            <a:r>
              <a:rPr lang="en-US" i="0"/>
              <a:t> Medical Group</a:t>
            </a:r>
          </a:p>
          <a:p>
            <a:endParaRPr lang="en-US" i="0"/>
          </a:p>
        </p:txBody>
      </p:sp>
      <p:sp>
        <p:nvSpPr>
          <p:cNvPr id="7" name="Rectangle 7"/>
          <p:cNvSpPr>
            <a:spLocks noGrp="1" noChangeArrowheads="1"/>
          </p:cNvSpPr>
          <p:nvPr>
            <p:ph type="sldNum" sz="quarter" idx="5"/>
          </p:nvPr>
        </p:nvSpPr>
        <p:spPr>
          <a:ln/>
        </p:spPr>
        <p:txBody>
          <a:bodyPr/>
          <a:lstStyle/>
          <a:p>
            <a:fld id="{4706D281-4F0D-4C3B-A751-1628F354AE4D}" type="slidenum">
              <a:rPr lang="en-US"/>
              <a:pPr/>
              <a:t>29</a:t>
            </a:fld>
            <a:endParaRPr lang="en-US"/>
          </a:p>
        </p:txBody>
      </p:sp>
      <p:sp>
        <p:nvSpPr>
          <p:cNvPr id="3348482" name="Rectangle 2"/>
          <p:cNvSpPr>
            <a:spLocks noGrp="1" noRot="1" noChangeAspect="1" noChangeArrowheads="1" noTextEdit="1"/>
          </p:cNvSpPr>
          <p:nvPr>
            <p:ph type="sldImg"/>
          </p:nvPr>
        </p:nvSpPr>
        <p:spPr>
          <a:ln/>
        </p:spPr>
      </p:sp>
      <p:sp>
        <p:nvSpPr>
          <p:cNvPr id="3348483" name="Rectangle 3"/>
          <p:cNvSpPr>
            <a:spLocks noGrp="1" noChangeArrowheads="1"/>
          </p:cNvSpPr>
          <p:nvPr>
            <p:ph type="body" idx="1"/>
          </p:nvPr>
        </p:nvSpPr>
        <p:spPr/>
        <p:txBody>
          <a:bodyPr/>
          <a:lstStyle/>
          <a:p>
            <a:pPr>
              <a:lnSpc>
                <a:spcPct val="90000"/>
              </a:lnSpc>
              <a:spcBef>
                <a:spcPct val="20000"/>
              </a:spcBef>
            </a:pPr>
            <a:r>
              <a:rPr lang="en-US" b="1" dirty="0"/>
              <a:t>Risk of Ischemic Heart Disease (IHD) Associated With Higher TG and Lower HDL-C. Copenhagen Male Study Follow up. N=2906</a:t>
            </a:r>
          </a:p>
          <a:p>
            <a:pPr>
              <a:lnSpc>
                <a:spcPct val="90000"/>
              </a:lnSpc>
              <a:spcBef>
                <a:spcPct val="20000"/>
              </a:spcBef>
            </a:pPr>
            <a:r>
              <a:rPr lang="en-US" dirty="0"/>
              <a:t>In an 8-year follow-up to the Copenhagen Male Study, the relationship between elevated TG and reduced HDL-C to the risk of ischemic heart disease (IHD) was determined.</a:t>
            </a:r>
            <a:r>
              <a:rPr lang="en-US" baseline="30000" dirty="0"/>
              <a:t>1</a:t>
            </a:r>
            <a:r>
              <a:rPr lang="en-US" dirty="0"/>
              <a:t> Baseline measurements of fasting lipids and other IHD risk factors were obtained for 2906 men who were initially free of overt cardiovascular disease (CVD). This graph illustrates that the risk of IHD increased as TG levels increased. Within each HDL-C level tertile, a gradient of risk of IHD was found with increasing </a:t>
            </a:r>
            <a:r>
              <a:rPr lang="en-US" dirty="0" err="1"/>
              <a:t>tertiles</a:t>
            </a:r>
            <a:r>
              <a:rPr lang="en-US" dirty="0"/>
              <a:t> of TG. This study presents findings that are suggestive of a role for fasting serum TG as a risk factor for IHD. The results of the study also identified a small subgroup of men with high TG levels who had a high risk of IHD despite their high HDL-C levels.</a:t>
            </a:r>
          </a:p>
          <a:p>
            <a:pPr>
              <a:lnSpc>
                <a:spcPct val="90000"/>
              </a:lnSpc>
              <a:spcBef>
                <a:spcPct val="20000"/>
              </a:spcBef>
            </a:pPr>
            <a:endParaRPr lang="en-US" dirty="0"/>
          </a:p>
          <a:p>
            <a:pPr>
              <a:lnSpc>
                <a:spcPct val="90000"/>
              </a:lnSpc>
              <a:spcBef>
                <a:spcPct val="20000"/>
              </a:spcBef>
            </a:pPr>
            <a:r>
              <a:rPr lang="en-US" u="sng" dirty="0"/>
              <a:t>Background information</a:t>
            </a:r>
          </a:p>
          <a:p>
            <a:pPr>
              <a:lnSpc>
                <a:spcPct val="90000"/>
              </a:lnSpc>
              <a:spcBef>
                <a:spcPct val="20000"/>
              </a:spcBef>
              <a:buFontTx/>
              <a:buChar char="•"/>
            </a:pPr>
            <a:r>
              <a:rPr lang="en-US" dirty="0"/>
              <a:t>The Copenhagen Male Study was started in 1970 as a prospective CV study</a:t>
            </a:r>
          </a:p>
          <a:p>
            <a:pPr marL="572460" lvl="1" indent="-118277">
              <a:lnSpc>
                <a:spcPct val="90000"/>
              </a:lnSpc>
              <a:spcBef>
                <a:spcPct val="20000"/>
              </a:spcBef>
              <a:buFont typeface="Arial" pitchFamily="34" charset="0"/>
              <a:buChar char="−"/>
            </a:pPr>
            <a:r>
              <a:rPr lang="en-US" dirty="0"/>
              <a:t>5249 males, aged 40-59 years, participated</a:t>
            </a:r>
          </a:p>
          <a:p>
            <a:pPr>
              <a:lnSpc>
                <a:spcPct val="90000"/>
              </a:lnSpc>
              <a:spcBef>
                <a:spcPct val="20000"/>
              </a:spcBef>
              <a:buFontTx/>
              <a:buChar char="•"/>
            </a:pPr>
            <a:r>
              <a:rPr lang="en-US" dirty="0"/>
              <a:t>All survivors from the 1970 study were invited to take part in this follow-up study, of which 2906 men, aged 53-74 years, were eligible</a:t>
            </a:r>
          </a:p>
          <a:p>
            <a:pPr>
              <a:lnSpc>
                <a:spcPct val="90000"/>
              </a:lnSpc>
              <a:spcBef>
                <a:spcPct val="20000"/>
              </a:spcBef>
            </a:pPr>
            <a:endParaRPr lang="en-US" dirty="0"/>
          </a:p>
          <a:p>
            <a:pPr>
              <a:lnSpc>
                <a:spcPct val="90000"/>
              </a:lnSpc>
              <a:spcBef>
                <a:spcPct val="20000"/>
              </a:spcBef>
            </a:pPr>
            <a:r>
              <a:rPr lang="en-US" b="1" dirty="0"/>
              <a:t>Reference</a:t>
            </a:r>
          </a:p>
          <a:p>
            <a:pPr>
              <a:lnSpc>
                <a:spcPct val="90000"/>
              </a:lnSpc>
              <a:spcBef>
                <a:spcPct val="20000"/>
              </a:spcBef>
            </a:pPr>
            <a:r>
              <a:rPr lang="en-US" dirty="0"/>
              <a:t>1. </a:t>
            </a:r>
            <a:r>
              <a:rPr lang="en-US" dirty="0" err="1"/>
              <a:t>Jeppesen</a:t>
            </a:r>
            <a:r>
              <a:rPr lang="en-US" dirty="0"/>
              <a:t> J, et al.</a:t>
            </a:r>
            <a:r>
              <a:rPr lang="en-US" i="1" dirty="0"/>
              <a:t> Circulation</a:t>
            </a:r>
            <a:r>
              <a:rPr lang="en-US" dirty="0"/>
              <a:t>. 1999;97:1029-1036.</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hdr" sz="quarter"/>
          </p:nvPr>
        </p:nvSpPr>
        <p:spPr>
          <a:noFill/>
        </p:spPr>
        <p:txBody>
          <a:bodyPr/>
          <a:lstStyle/>
          <a:p>
            <a:r>
              <a:rPr lang="en-US" smtClean="0"/>
              <a:t>Triglycerides</a:t>
            </a:r>
          </a:p>
        </p:txBody>
      </p:sp>
      <p:sp>
        <p:nvSpPr>
          <p:cNvPr id="135171" name="Rectangle 4"/>
          <p:cNvSpPr>
            <a:spLocks noGrp="1" noChangeArrowheads="1"/>
          </p:cNvSpPr>
          <p:nvPr>
            <p:ph type="ftr" sz="quarter" idx="4"/>
          </p:nvPr>
        </p:nvSpPr>
        <p:spPr>
          <a:noFill/>
        </p:spPr>
        <p:txBody>
          <a:bodyPr/>
          <a:lstStyle/>
          <a:p>
            <a:r>
              <a:rPr lang="en-US" smtClean="0"/>
              <a:t>Thomas Dayspring MD, FACP</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endParaRPr lang="en-US" smtClean="0"/>
          </a:p>
        </p:txBody>
      </p:sp>
      <p:sp>
        <p:nvSpPr>
          <p:cNvPr id="140292" name="Header Placeholder 3"/>
          <p:cNvSpPr>
            <a:spLocks noGrp="1"/>
          </p:cNvSpPr>
          <p:nvPr>
            <p:ph type="hdr" sz="quarter"/>
          </p:nvPr>
        </p:nvSpPr>
        <p:spPr>
          <a:noFill/>
        </p:spPr>
        <p:txBody>
          <a:bodyPr/>
          <a:lstStyle/>
          <a:p>
            <a:r>
              <a:rPr lang="en-US" smtClean="0"/>
              <a:t>Triglycerides</a:t>
            </a:r>
          </a:p>
        </p:txBody>
      </p:sp>
      <p:sp>
        <p:nvSpPr>
          <p:cNvPr id="140293" name="Footer Placeholder 4"/>
          <p:cNvSpPr>
            <a:spLocks noGrp="1"/>
          </p:cNvSpPr>
          <p:nvPr>
            <p:ph type="ftr" sz="quarter" idx="4"/>
          </p:nvPr>
        </p:nvSpPr>
        <p:spPr>
          <a:noFill/>
        </p:spPr>
        <p:txBody>
          <a:bodyPr/>
          <a:lstStyle/>
          <a:p>
            <a:r>
              <a:rPr lang="en-US" smtClean="0"/>
              <a:t>Thomas Dayspring MD, FACP</a:t>
            </a:r>
          </a:p>
        </p:txBody>
      </p:sp>
      <p:sp>
        <p:nvSpPr>
          <p:cNvPr id="140294" name="Slide Number Placeholder 5"/>
          <p:cNvSpPr>
            <a:spLocks noGrp="1"/>
          </p:cNvSpPr>
          <p:nvPr>
            <p:ph type="sldNum" sz="quarter" idx="5"/>
          </p:nvPr>
        </p:nvSpPr>
        <p:spPr>
          <a:noFill/>
        </p:spPr>
        <p:txBody>
          <a:bodyPr/>
          <a:lstStyle/>
          <a:p>
            <a:fld id="{7623C6DB-6C4B-4345-A293-6FC53B6FE451}" type="slidenum">
              <a:rPr lang="en-US" smtClean="0"/>
              <a:pPr/>
              <a:t>31</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p:spPr>
        <p:txBody>
          <a:bodyPr/>
          <a:lstStyle/>
          <a:p>
            <a:endParaRPr lang="en-US" smtClean="0"/>
          </a:p>
        </p:txBody>
      </p:sp>
      <p:sp>
        <p:nvSpPr>
          <p:cNvPr id="124932" name="Header Placeholder 3"/>
          <p:cNvSpPr>
            <a:spLocks noGrp="1"/>
          </p:cNvSpPr>
          <p:nvPr>
            <p:ph type="hdr" sz="quarter"/>
          </p:nvPr>
        </p:nvSpPr>
        <p:spPr>
          <a:noFill/>
        </p:spPr>
        <p:txBody>
          <a:bodyPr/>
          <a:lstStyle/>
          <a:p>
            <a:r>
              <a:rPr lang="en-US" smtClean="0"/>
              <a:t>Triglycerides</a:t>
            </a:r>
          </a:p>
        </p:txBody>
      </p:sp>
      <p:sp>
        <p:nvSpPr>
          <p:cNvPr id="124933" name="Footer Placeholder 4"/>
          <p:cNvSpPr>
            <a:spLocks noGrp="1"/>
          </p:cNvSpPr>
          <p:nvPr>
            <p:ph type="ftr" sz="quarter" idx="4"/>
          </p:nvPr>
        </p:nvSpPr>
        <p:spPr>
          <a:noFill/>
        </p:spPr>
        <p:txBody>
          <a:bodyPr/>
          <a:lstStyle/>
          <a:p>
            <a:r>
              <a:rPr lang="en-US" smtClean="0"/>
              <a:t>Thomas Dayspring MD, FACP</a:t>
            </a:r>
          </a:p>
        </p:txBody>
      </p:sp>
      <p:sp>
        <p:nvSpPr>
          <p:cNvPr id="124934" name="Slide Number Placeholder 5"/>
          <p:cNvSpPr>
            <a:spLocks noGrp="1"/>
          </p:cNvSpPr>
          <p:nvPr>
            <p:ph type="sldNum" sz="quarter" idx="5"/>
          </p:nvPr>
        </p:nvSpPr>
        <p:spPr>
          <a:noFill/>
        </p:spPr>
        <p:txBody>
          <a:bodyPr/>
          <a:lstStyle/>
          <a:p>
            <a:fld id="{201C3CE1-4D10-48B4-9FD4-94E9DAFD03CF}" type="slidenum">
              <a:rPr lang="en-US" smtClean="0"/>
              <a:pPr/>
              <a:t>32</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p:spPr>
        <p:txBody>
          <a:bodyPr/>
          <a:lstStyle/>
          <a:p>
            <a:endParaRPr lang="en-US" smtClean="0"/>
          </a:p>
        </p:txBody>
      </p:sp>
      <p:sp>
        <p:nvSpPr>
          <p:cNvPr id="125956" name="Header Placeholder 3"/>
          <p:cNvSpPr>
            <a:spLocks noGrp="1"/>
          </p:cNvSpPr>
          <p:nvPr>
            <p:ph type="hdr" sz="quarter"/>
          </p:nvPr>
        </p:nvSpPr>
        <p:spPr>
          <a:noFill/>
        </p:spPr>
        <p:txBody>
          <a:bodyPr/>
          <a:lstStyle/>
          <a:p>
            <a:r>
              <a:rPr lang="en-US" smtClean="0"/>
              <a:t>Triglycerides</a:t>
            </a:r>
          </a:p>
        </p:txBody>
      </p:sp>
      <p:sp>
        <p:nvSpPr>
          <p:cNvPr id="125957" name="Footer Placeholder 4"/>
          <p:cNvSpPr>
            <a:spLocks noGrp="1"/>
          </p:cNvSpPr>
          <p:nvPr>
            <p:ph type="ftr" sz="quarter" idx="4"/>
          </p:nvPr>
        </p:nvSpPr>
        <p:spPr>
          <a:noFill/>
        </p:spPr>
        <p:txBody>
          <a:bodyPr/>
          <a:lstStyle/>
          <a:p>
            <a:r>
              <a:rPr lang="en-US" smtClean="0"/>
              <a:t>Thomas Dayspring MD, FACP</a:t>
            </a:r>
          </a:p>
        </p:txBody>
      </p:sp>
      <p:sp>
        <p:nvSpPr>
          <p:cNvPr id="125958" name="Slide Number Placeholder 5"/>
          <p:cNvSpPr>
            <a:spLocks noGrp="1"/>
          </p:cNvSpPr>
          <p:nvPr>
            <p:ph type="sldNum" sz="quarter" idx="5"/>
          </p:nvPr>
        </p:nvSpPr>
        <p:spPr>
          <a:noFill/>
        </p:spPr>
        <p:txBody>
          <a:bodyPr/>
          <a:lstStyle/>
          <a:p>
            <a:fld id="{44661D80-1F1A-4276-8910-4D31DFE0493E}" type="slidenum">
              <a:rPr lang="en-US" smtClean="0"/>
              <a:pPr/>
              <a:t>33</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p:spPr>
        <p:txBody>
          <a:bodyPr/>
          <a:lstStyle/>
          <a:p>
            <a:endParaRPr lang="en-US" smtClean="0"/>
          </a:p>
        </p:txBody>
      </p:sp>
      <p:sp>
        <p:nvSpPr>
          <p:cNvPr id="126980" name="Header Placeholder 3"/>
          <p:cNvSpPr>
            <a:spLocks noGrp="1"/>
          </p:cNvSpPr>
          <p:nvPr>
            <p:ph type="hdr" sz="quarter"/>
          </p:nvPr>
        </p:nvSpPr>
        <p:spPr>
          <a:noFill/>
        </p:spPr>
        <p:txBody>
          <a:bodyPr/>
          <a:lstStyle/>
          <a:p>
            <a:r>
              <a:rPr lang="en-US" smtClean="0"/>
              <a:t>Triglycerides</a:t>
            </a:r>
          </a:p>
        </p:txBody>
      </p:sp>
      <p:sp>
        <p:nvSpPr>
          <p:cNvPr id="126981" name="Footer Placeholder 4"/>
          <p:cNvSpPr>
            <a:spLocks noGrp="1"/>
          </p:cNvSpPr>
          <p:nvPr>
            <p:ph type="ftr" sz="quarter" idx="4"/>
          </p:nvPr>
        </p:nvSpPr>
        <p:spPr>
          <a:noFill/>
        </p:spPr>
        <p:txBody>
          <a:bodyPr/>
          <a:lstStyle/>
          <a:p>
            <a:r>
              <a:rPr lang="en-US" smtClean="0"/>
              <a:t>Thomas Dayspring MD, FACP</a:t>
            </a:r>
          </a:p>
        </p:txBody>
      </p:sp>
      <p:sp>
        <p:nvSpPr>
          <p:cNvPr id="126982" name="Slide Number Placeholder 5"/>
          <p:cNvSpPr>
            <a:spLocks noGrp="1"/>
          </p:cNvSpPr>
          <p:nvPr>
            <p:ph type="sldNum" sz="quarter" idx="5"/>
          </p:nvPr>
        </p:nvSpPr>
        <p:spPr>
          <a:noFill/>
        </p:spPr>
        <p:txBody>
          <a:bodyPr/>
          <a:lstStyle/>
          <a:p>
            <a:fld id="{379850D5-38F2-4ABF-A304-8DA5C0532FC7}" type="slidenum">
              <a:rPr lang="en-US" smtClean="0"/>
              <a:pPr/>
              <a:t>34</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a:ln/>
        </p:spPr>
      </p:sp>
      <p:sp>
        <p:nvSpPr>
          <p:cNvPr id="128003" name="Notes Placeholder 2"/>
          <p:cNvSpPr>
            <a:spLocks noGrp="1"/>
          </p:cNvSpPr>
          <p:nvPr>
            <p:ph type="body" idx="1"/>
          </p:nvPr>
        </p:nvSpPr>
        <p:spPr>
          <a:noFill/>
          <a:ln/>
        </p:spPr>
        <p:txBody>
          <a:bodyPr/>
          <a:lstStyle/>
          <a:p>
            <a:endParaRPr lang="en-US" smtClean="0"/>
          </a:p>
        </p:txBody>
      </p:sp>
      <p:sp>
        <p:nvSpPr>
          <p:cNvPr id="128004" name="Header Placeholder 3"/>
          <p:cNvSpPr>
            <a:spLocks noGrp="1"/>
          </p:cNvSpPr>
          <p:nvPr>
            <p:ph type="hdr" sz="quarter"/>
          </p:nvPr>
        </p:nvSpPr>
        <p:spPr>
          <a:noFill/>
        </p:spPr>
        <p:txBody>
          <a:bodyPr/>
          <a:lstStyle/>
          <a:p>
            <a:r>
              <a:rPr lang="en-US" smtClean="0"/>
              <a:t>Triglycerides</a:t>
            </a:r>
          </a:p>
        </p:txBody>
      </p:sp>
      <p:sp>
        <p:nvSpPr>
          <p:cNvPr id="128005" name="Footer Placeholder 4"/>
          <p:cNvSpPr>
            <a:spLocks noGrp="1"/>
          </p:cNvSpPr>
          <p:nvPr>
            <p:ph type="ftr" sz="quarter" idx="4"/>
          </p:nvPr>
        </p:nvSpPr>
        <p:spPr>
          <a:noFill/>
        </p:spPr>
        <p:txBody>
          <a:bodyPr/>
          <a:lstStyle/>
          <a:p>
            <a:r>
              <a:rPr lang="en-US" smtClean="0"/>
              <a:t>Thomas Dayspring MD, FACP</a:t>
            </a:r>
          </a:p>
        </p:txBody>
      </p:sp>
      <p:sp>
        <p:nvSpPr>
          <p:cNvPr id="128006" name="Slide Number Placeholder 5"/>
          <p:cNvSpPr>
            <a:spLocks noGrp="1"/>
          </p:cNvSpPr>
          <p:nvPr>
            <p:ph type="sldNum" sz="quarter" idx="5"/>
          </p:nvPr>
        </p:nvSpPr>
        <p:spPr>
          <a:noFill/>
        </p:spPr>
        <p:txBody>
          <a:bodyPr/>
          <a:lstStyle/>
          <a:p>
            <a:fld id="{946A2E6B-FF7C-40AF-A990-323CD99A19B2}" type="slidenum">
              <a:rPr lang="en-US" smtClean="0"/>
              <a:pPr/>
              <a:t>35</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a:ln/>
        </p:spPr>
        <p:txBody>
          <a:bodyPr/>
          <a:lstStyle/>
          <a:p>
            <a:endParaRPr lang="en-US" smtClean="0"/>
          </a:p>
        </p:txBody>
      </p:sp>
      <p:sp>
        <p:nvSpPr>
          <p:cNvPr id="129028" name="Header Placeholder 3"/>
          <p:cNvSpPr>
            <a:spLocks noGrp="1"/>
          </p:cNvSpPr>
          <p:nvPr>
            <p:ph type="hdr" sz="quarter"/>
          </p:nvPr>
        </p:nvSpPr>
        <p:spPr>
          <a:noFill/>
        </p:spPr>
        <p:txBody>
          <a:bodyPr/>
          <a:lstStyle/>
          <a:p>
            <a:r>
              <a:rPr lang="en-US" smtClean="0"/>
              <a:t>Triglycerides</a:t>
            </a:r>
          </a:p>
        </p:txBody>
      </p:sp>
      <p:sp>
        <p:nvSpPr>
          <p:cNvPr id="129029" name="Footer Placeholder 4"/>
          <p:cNvSpPr>
            <a:spLocks noGrp="1"/>
          </p:cNvSpPr>
          <p:nvPr>
            <p:ph type="ftr" sz="quarter" idx="4"/>
          </p:nvPr>
        </p:nvSpPr>
        <p:spPr>
          <a:noFill/>
        </p:spPr>
        <p:txBody>
          <a:bodyPr/>
          <a:lstStyle/>
          <a:p>
            <a:r>
              <a:rPr lang="en-US" smtClean="0"/>
              <a:t>Thomas Dayspring MD, FACP</a:t>
            </a:r>
          </a:p>
        </p:txBody>
      </p:sp>
      <p:sp>
        <p:nvSpPr>
          <p:cNvPr id="129030" name="Slide Number Placeholder 5"/>
          <p:cNvSpPr>
            <a:spLocks noGrp="1"/>
          </p:cNvSpPr>
          <p:nvPr>
            <p:ph type="sldNum" sz="quarter" idx="5"/>
          </p:nvPr>
        </p:nvSpPr>
        <p:spPr>
          <a:noFill/>
        </p:spPr>
        <p:txBody>
          <a:bodyPr/>
          <a:lstStyle/>
          <a:p>
            <a:fld id="{D653E7DD-0C29-457A-B9BB-B1E9BBB67EA2}" type="slidenum">
              <a:rPr lang="en-US" smtClean="0"/>
              <a:pPr/>
              <a:t>36</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0D6857D-4755-4B26-88EB-73657059108B}" type="slidenum">
              <a:rPr lang="en-US" smtClean="0"/>
              <a:pPr>
                <a:defRPr/>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a:ln/>
        </p:spPr>
      </p:sp>
      <p:sp>
        <p:nvSpPr>
          <p:cNvPr id="130051" name="Notes Placeholder 2"/>
          <p:cNvSpPr>
            <a:spLocks noGrp="1"/>
          </p:cNvSpPr>
          <p:nvPr>
            <p:ph type="body" idx="1"/>
          </p:nvPr>
        </p:nvSpPr>
        <p:spPr>
          <a:noFill/>
          <a:ln/>
        </p:spPr>
        <p:txBody>
          <a:bodyPr/>
          <a:lstStyle/>
          <a:p>
            <a:endParaRPr lang="en-US" smtClean="0"/>
          </a:p>
        </p:txBody>
      </p:sp>
      <p:sp>
        <p:nvSpPr>
          <p:cNvPr id="130052" name="Header Placeholder 3"/>
          <p:cNvSpPr>
            <a:spLocks noGrp="1"/>
          </p:cNvSpPr>
          <p:nvPr>
            <p:ph type="hdr" sz="quarter"/>
          </p:nvPr>
        </p:nvSpPr>
        <p:spPr>
          <a:noFill/>
        </p:spPr>
        <p:txBody>
          <a:bodyPr/>
          <a:lstStyle/>
          <a:p>
            <a:r>
              <a:rPr lang="en-US" smtClean="0"/>
              <a:t>Triglycerides</a:t>
            </a:r>
          </a:p>
        </p:txBody>
      </p:sp>
      <p:sp>
        <p:nvSpPr>
          <p:cNvPr id="130053" name="Footer Placeholder 4"/>
          <p:cNvSpPr>
            <a:spLocks noGrp="1"/>
          </p:cNvSpPr>
          <p:nvPr>
            <p:ph type="ftr" sz="quarter" idx="4"/>
          </p:nvPr>
        </p:nvSpPr>
        <p:spPr>
          <a:noFill/>
        </p:spPr>
        <p:txBody>
          <a:bodyPr/>
          <a:lstStyle/>
          <a:p>
            <a:r>
              <a:rPr lang="en-US" smtClean="0"/>
              <a:t>Thomas Dayspring MD, FACP</a:t>
            </a:r>
          </a:p>
        </p:txBody>
      </p:sp>
      <p:sp>
        <p:nvSpPr>
          <p:cNvPr id="130054" name="Slide Number Placeholder 5"/>
          <p:cNvSpPr>
            <a:spLocks noGrp="1"/>
          </p:cNvSpPr>
          <p:nvPr>
            <p:ph type="sldNum" sz="quarter" idx="5"/>
          </p:nvPr>
        </p:nvSpPr>
        <p:spPr>
          <a:noFill/>
        </p:spPr>
        <p:txBody>
          <a:bodyPr/>
          <a:lstStyle/>
          <a:p>
            <a:fld id="{89648CC0-141D-45AD-A7B8-6AADA1CAF275}" type="slidenum">
              <a:rPr lang="en-US" smtClean="0"/>
              <a:pPr/>
              <a:t>37</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ln/>
        </p:spPr>
      </p:sp>
      <p:sp>
        <p:nvSpPr>
          <p:cNvPr id="131075" name="Notes Placeholder 2"/>
          <p:cNvSpPr>
            <a:spLocks noGrp="1"/>
          </p:cNvSpPr>
          <p:nvPr>
            <p:ph type="body" idx="1"/>
          </p:nvPr>
        </p:nvSpPr>
        <p:spPr>
          <a:noFill/>
          <a:ln/>
        </p:spPr>
        <p:txBody>
          <a:bodyPr/>
          <a:lstStyle/>
          <a:p>
            <a:endParaRPr lang="en-US" smtClean="0"/>
          </a:p>
        </p:txBody>
      </p:sp>
      <p:sp>
        <p:nvSpPr>
          <p:cNvPr id="131076" name="Header Placeholder 3"/>
          <p:cNvSpPr>
            <a:spLocks noGrp="1"/>
          </p:cNvSpPr>
          <p:nvPr>
            <p:ph type="hdr" sz="quarter"/>
          </p:nvPr>
        </p:nvSpPr>
        <p:spPr>
          <a:noFill/>
        </p:spPr>
        <p:txBody>
          <a:bodyPr/>
          <a:lstStyle/>
          <a:p>
            <a:r>
              <a:rPr lang="en-US" smtClean="0"/>
              <a:t>Triglycerides</a:t>
            </a:r>
          </a:p>
        </p:txBody>
      </p:sp>
      <p:sp>
        <p:nvSpPr>
          <p:cNvPr id="131077" name="Footer Placeholder 4"/>
          <p:cNvSpPr>
            <a:spLocks noGrp="1"/>
          </p:cNvSpPr>
          <p:nvPr>
            <p:ph type="ftr" sz="quarter" idx="4"/>
          </p:nvPr>
        </p:nvSpPr>
        <p:spPr>
          <a:noFill/>
        </p:spPr>
        <p:txBody>
          <a:bodyPr/>
          <a:lstStyle/>
          <a:p>
            <a:r>
              <a:rPr lang="en-US" smtClean="0"/>
              <a:t>Thomas Dayspring MD, FACP</a:t>
            </a:r>
          </a:p>
        </p:txBody>
      </p:sp>
      <p:sp>
        <p:nvSpPr>
          <p:cNvPr id="131078" name="Slide Number Placeholder 5"/>
          <p:cNvSpPr>
            <a:spLocks noGrp="1"/>
          </p:cNvSpPr>
          <p:nvPr>
            <p:ph type="sldNum" sz="quarter" idx="5"/>
          </p:nvPr>
        </p:nvSpPr>
        <p:spPr>
          <a:noFill/>
        </p:spPr>
        <p:txBody>
          <a:bodyPr/>
          <a:lstStyle/>
          <a:p>
            <a:fld id="{A72E0A99-F4AE-4840-8F28-D0EB4300DF0D}" type="slidenum">
              <a:rPr lang="en-US" smtClean="0"/>
              <a:pPr/>
              <a:t>38</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a:noFill/>
        </p:spPr>
        <p:txBody>
          <a:bodyPr/>
          <a:lstStyle/>
          <a:p>
            <a:r>
              <a:rPr lang="en-US" smtClean="0"/>
              <a:t>Triglycerides</a:t>
            </a:r>
          </a:p>
        </p:txBody>
      </p:sp>
      <p:sp>
        <p:nvSpPr>
          <p:cNvPr id="112643" name="Rectangle 4"/>
          <p:cNvSpPr>
            <a:spLocks noGrp="1" noChangeArrowheads="1"/>
          </p:cNvSpPr>
          <p:nvPr>
            <p:ph type="ftr" sz="quarter" idx="4"/>
          </p:nvPr>
        </p:nvSpPr>
        <p:spPr>
          <a:noFill/>
        </p:spPr>
        <p:txBody>
          <a:bodyPr/>
          <a:lstStyle/>
          <a:p>
            <a:r>
              <a:rPr lang="en-US" smtClean="0"/>
              <a:t>Thomas Dayspring MD, FACP</a:t>
            </a:r>
          </a:p>
        </p:txBody>
      </p:sp>
      <p:sp>
        <p:nvSpPr>
          <p:cNvPr id="112644" name="Rectangle 2"/>
          <p:cNvSpPr>
            <a:spLocks noGrp="1" noRot="1" noChangeAspect="1" noChangeArrowheads="1" noTextEdit="1"/>
          </p:cNvSpPr>
          <p:nvPr>
            <p:ph type="sldImg"/>
          </p:nvPr>
        </p:nvSpPr>
        <p:spPr>
          <a:xfrm>
            <a:off x="1128713" y="688975"/>
            <a:ext cx="4598987" cy="3449638"/>
          </a:xfrm>
          <a:ln/>
        </p:spPr>
      </p:sp>
      <p:sp>
        <p:nvSpPr>
          <p:cNvPr id="112645" name="Rectangle 3"/>
          <p:cNvSpPr>
            <a:spLocks noGrp="1" noChangeArrowheads="1"/>
          </p:cNvSpPr>
          <p:nvPr>
            <p:ph type="body" idx="1"/>
          </p:nvPr>
        </p:nvSpPr>
        <p:spPr>
          <a:xfrm>
            <a:off x="911225" y="4367213"/>
            <a:ext cx="5035550" cy="4133850"/>
          </a:xfrm>
          <a:noFill/>
          <a:ln/>
        </p:spPr>
        <p:txBody>
          <a:bodyPr/>
          <a:lstStyle/>
          <a:p>
            <a:r>
              <a:rPr lang="en-US" b="1" smtClean="0"/>
              <a:t>Triglyceride Is Independent CVD Risk Factor: Meta-Analysis of 17 Studies.</a:t>
            </a:r>
          </a:p>
          <a:p>
            <a:r>
              <a:rPr lang="en-US" smtClean="0"/>
              <a:t>This meta-analysis of 17 population-based prospective studies of triglyceride and cardiovascular disease demonstrated that triglyceride level is a significant, independent risk factor for CVD. In univariate analysis (nonadjusted), an increase in triglycerides of 89 mg/dL was associated with a significant 1.32-fold increased CVD risk in men (n = 46 413) and a significant 1.76-fold increased CVD risk in women (n = 10 864). In a multivariate analysis (after adjusting for HDL-C levels), an increase in triglycerides of 89 mg/dL was associated with a significant 1.14-fold increased CVD risk in men (n = 22 293) and a significant 1.37-fold increased CVD risk in women (n = 6345). The important finding from this study is that even after adjustment for HDL-C, a statistically significant increase in the risk of CVD was associated with high triglyceride levels for both men and women, corroborating that triglyceride level is an independent risk factor for CVD for both sexes.</a:t>
            </a:r>
            <a:r>
              <a:rPr lang="en-US" baseline="30000" smtClean="0"/>
              <a:t>1</a:t>
            </a:r>
          </a:p>
          <a:p>
            <a:endParaRPr lang="en-US" smtClean="0"/>
          </a:p>
          <a:p>
            <a:r>
              <a:rPr lang="en-US" b="1" smtClean="0"/>
              <a:t>Reference</a:t>
            </a:r>
          </a:p>
          <a:p>
            <a:r>
              <a:rPr lang="en-US" smtClean="0"/>
              <a:t>1. Austin MA, et al. </a:t>
            </a:r>
            <a:r>
              <a:rPr lang="en-US" i="1" smtClean="0"/>
              <a:t>Am J Cardiol</a:t>
            </a:r>
            <a:r>
              <a:rPr lang="en-US" smtClean="0"/>
              <a:t>. 1998;81:7B-12B. </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a:noFill/>
        </p:spPr>
        <p:txBody>
          <a:bodyPr/>
          <a:lstStyle/>
          <a:p>
            <a:r>
              <a:rPr lang="en-US" smtClean="0"/>
              <a:t>Triglycerides</a:t>
            </a:r>
          </a:p>
        </p:txBody>
      </p:sp>
      <p:sp>
        <p:nvSpPr>
          <p:cNvPr id="103427" name="Rectangle 4"/>
          <p:cNvSpPr>
            <a:spLocks noGrp="1" noChangeArrowheads="1"/>
          </p:cNvSpPr>
          <p:nvPr>
            <p:ph type="ftr" sz="quarter" idx="4"/>
          </p:nvPr>
        </p:nvSpPr>
        <p:spPr>
          <a:noFill/>
        </p:spPr>
        <p:txBody>
          <a:bodyPr/>
          <a:lstStyle/>
          <a:p>
            <a:r>
              <a:rPr lang="en-US" smtClean="0"/>
              <a:t>Thomas Dayspring MD, FACP</a:t>
            </a:r>
          </a:p>
        </p:txBody>
      </p:sp>
      <p:sp>
        <p:nvSpPr>
          <p:cNvPr id="103428" name="Rectangle 2"/>
          <p:cNvSpPr>
            <a:spLocks noGrp="1" noRot="1" noChangeAspect="1" noChangeArrowheads="1" noTextEdit="1"/>
          </p:cNvSpPr>
          <p:nvPr>
            <p:ph type="sldImg"/>
          </p:nvPr>
        </p:nvSpPr>
        <p:spPr>
          <a:xfrm>
            <a:off x="1130300" y="688975"/>
            <a:ext cx="4595813" cy="3446463"/>
          </a:xfrm>
          <a:ln/>
        </p:spPr>
      </p:sp>
      <p:sp>
        <p:nvSpPr>
          <p:cNvPr id="103429" name="Rectangle 3"/>
          <p:cNvSpPr>
            <a:spLocks noGrp="1" noChangeArrowheads="1"/>
          </p:cNvSpPr>
          <p:nvPr>
            <p:ph type="body" idx="1"/>
          </p:nvPr>
        </p:nvSpPr>
        <p:spPr>
          <a:xfrm>
            <a:off x="685800" y="4365625"/>
            <a:ext cx="5486400" cy="4135438"/>
          </a:xfrm>
          <a:noFill/>
          <a:ln/>
        </p:spPr>
        <p:txBody>
          <a:bodyPr/>
          <a:lstStyle/>
          <a:p>
            <a:r>
              <a:rPr lang="en-US" sz="1000" b="1" smtClean="0"/>
              <a:t>Triglyceride Level Is Significant CVD Risk Fact: Recent Meta-Analysis of 29 Studies.</a:t>
            </a:r>
          </a:p>
          <a:p>
            <a:r>
              <a:rPr lang="en-US" sz="1000" smtClean="0"/>
              <a:t>A recent meta-analysis by Sarwar et al</a:t>
            </a:r>
            <a:r>
              <a:rPr lang="en-US" sz="1000" baseline="30000" smtClean="0"/>
              <a:t>1</a:t>
            </a:r>
            <a:r>
              <a:rPr lang="en-US" sz="1000" smtClean="0"/>
              <a:t> included 29 prospective studies and was the largest and most comprehensive epidemiological assessment of the association between triglyceride values and CHD risk in Western populations (262 525 participants; 10,158 CHD cases). A combined analysis of the 29 studies yielded an adjusted odds ratio of 1.72 (95% CI, 1.56-1.90) in a comparison of extreme thirds of usual triglyceride values (ie, individuals with usual log-triglyceride values in the top third of the population compared with those in the bottom third). This odds ratio was adjusted in all but one study for at least age, sex, smoking status, lipid concentrations, and most studies also adjusted for blood pressure. The above figure shows the CHD risk ratio adjusted for several established risk factors and grouped according to several study characteristics (ie, duration of follow-up, sex, fasting status, and adjusted for HDL-cholesterol). The data indicate that the impact of triglycerides on CHD risk is similar in women and men and also regardless of duration of follow up. The data suggest no important differences in the strength of associations between triglycerides and CHD in studies of fasting participants compared with studies of nonfasting participants. Finally, adjustment for HDL-cholesterol attenuated the magnitude of the association between triglyceride level and CHD risk. The conclusion of the study is that there is a strong and highly significant association between triglyceride value and CHD risk.</a:t>
            </a:r>
          </a:p>
          <a:p>
            <a:endParaRPr lang="en-US" sz="1000" smtClean="0"/>
          </a:p>
          <a:p>
            <a:endParaRPr lang="en-US" sz="1000" smtClean="0">
              <a:solidFill>
                <a:schemeClr val="bg1"/>
              </a:solidFill>
            </a:endParaRPr>
          </a:p>
          <a:p>
            <a:r>
              <a:rPr lang="en-US" sz="1000" b="1" smtClean="0"/>
              <a:t>Reference</a:t>
            </a:r>
          </a:p>
          <a:p>
            <a:r>
              <a:rPr lang="en-US" sz="1000" smtClean="0"/>
              <a:t>1. Sarwar N, et al. Circulation. 2007;115:450-458. </a:t>
            </a:r>
          </a:p>
          <a:p>
            <a:endParaRPr lang="en-US" sz="100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p:spPr>
        <p:txBody>
          <a:bodyPr/>
          <a:lstStyle/>
          <a:p>
            <a:endParaRPr lang="en-US" smtClean="0"/>
          </a:p>
        </p:txBody>
      </p:sp>
      <p:sp>
        <p:nvSpPr>
          <p:cNvPr id="101380" name="Header Placeholder 3"/>
          <p:cNvSpPr>
            <a:spLocks noGrp="1"/>
          </p:cNvSpPr>
          <p:nvPr>
            <p:ph type="hdr" sz="quarter"/>
          </p:nvPr>
        </p:nvSpPr>
        <p:spPr>
          <a:noFill/>
        </p:spPr>
        <p:txBody>
          <a:bodyPr/>
          <a:lstStyle/>
          <a:p>
            <a:r>
              <a:rPr lang="en-US" smtClean="0"/>
              <a:t>Understanding Lipid &amp; Lipoprotein Testing</a:t>
            </a:r>
          </a:p>
        </p:txBody>
      </p:sp>
      <p:sp>
        <p:nvSpPr>
          <p:cNvPr id="101381" name="Footer Placeholder 4"/>
          <p:cNvSpPr>
            <a:spLocks noGrp="1"/>
          </p:cNvSpPr>
          <p:nvPr>
            <p:ph type="ftr" sz="quarter" idx="4"/>
          </p:nvPr>
        </p:nvSpPr>
        <p:spPr>
          <a:noFill/>
        </p:spPr>
        <p:txBody>
          <a:bodyPr/>
          <a:lstStyle/>
          <a:p>
            <a:r>
              <a:rPr lang="en-US" smtClean="0"/>
              <a:t>Thomas Dayspring MD, FACP</a:t>
            </a:r>
          </a:p>
        </p:txBody>
      </p:sp>
      <p:sp>
        <p:nvSpPr>
          <p:cNvPr id="101382" name="Slide Number Placeholder 5"/>
          <p:cNvSpPr>
            <a:spLocks noGrp="1"/>
          </p:cNvSpPr>
          <p:nvPr>
            <p:ph type="sldNum" sz="quarter" idx="5"/>
          </p:nvPr>
        </p:nvSpPr>
        <p:spPr>
          <a:noFill/>
        </p:spPr>
        <p:txBody>
          <a:bodyPr/>
          <a:lstStyle/>
          <a:p>
            <a:fld id="{93C7ACEF-19DA-4682-BA0F-AFEC42A5EE37}" type="slidenum">
              <a:rPr lang="en-US" smtClean="0"/>
              <a:pPr/>
              <a:t>42</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t>MESA Study</a:t>
            </a:r>
          </a:p>
        </p:txBody>
      </p:sp>
      <p:sp>
        <p:nvSpPr>
          <p:cNvPr id="16387" name="Rectangle 4"/>
          <p:cNvSpPr>
            <a:spLocks noGrp="1" noChangeArrowheads="1"/>
          </p:cNvSpPr>
          <p:nvPr>
            <p:ph type="ftr" sz="quarter" idx="4"/>
          </p:nvPr>
        </p:nvSpPr>
        <p:spPr>
          <a:noFill/>
        </p:spPr>
        <p:txBody>
          <a:bodyPr/>
          <a:lstStyle/>
          <a:p>
            <a:r>
              <a:rPr lang="en-US"/>
              <a:t>Thomas Dayspring MD, FACP</a:t>
            </a:r>
          </a:p>
        </p:txBody>
      </p:sp>
      <p:sp>
        <p:nvSpPr>
          <p:cNvPr id="16388" name="Rectangle 2"/>
          <p:cNvSpPr>
            <a:spLocks noGrp="1" noRot="1" noChangeAspect="1" noChangeArrowheads="1" noTextEdit="1"/>
          </p:cNvSpPr>
          <p:nvPr>
            <p:ph type="sldImg"/>
          </p:nvPr>
        </p:nvSpPr>
        <p:spPr>
          <a:xfrm>
            <a:off x="1036638" y="538163"/>
            <a:ext cx="4799012" cy="3598862"/>
          </a:xfrm>
          <a:ln/>
        </p:spPr>
      </p:sp>
      <p:sp>
        <p:nvSpPr>
          <p:cNvPr id="16389" name="Rectangle 3"/>
          <p:cNvSpPr>
            <a:spLocks noGrp="1" noChangeArrowheads="1"/>
          </p:cNvSpPr>
          <p:nvPr>
            <p:ph type="body" idx="1"/>
          </p:nvPr>
        </p:nvSpPr>
        <p:spPr>
          <a:xfrm>
            <a:off x="914400" y="4365625"/>
            <a:ext cx="5029200" cy="4135438"/>
          </a:xfrm>
          <a:noFill/>
          <a:ln/>
        </p:spPr>
        <p:txBody>
          <a:bodyPr/>
          <a:lstStyle/>
          <a:p>
            <a:endParaRPr lang="en-US" altLang="en-US" sz="100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Slide Image Placeholder 1"/>
          <p:cNvSpPr>
            <a:spLocks noGrp="1" noRot="1" noChangeAspect="1" noTextEdit="1"/>
          </p:cNvSpPr>
          <p:nvPr>
            <p:ph type="sldImg"/>
          </p:nvPr>
        </p:nvSpPr>
        <p:spPr>
          <a:ln/>
        </p:spPr>
      </p:sp>
      <p:sp>
        <p:nvSpPr>
          <p:cNvPr id="161795" name="Notes Placeholder 2"/>
          <p:cNvSpPr>
            <a:spLocks noGrp="1"/>
          </p:cNvSpPr>
          <p:nvPr>
            <p:ph type="body" idx="1"/>
          </p:nvPr>
        </p:nvSpPr>
        <p:spPr>
          <a:noFill/>
          <a:ln/>
        </p:spPr>
        <p:txBody>
          <a:bodyPr/>
          <a:lstStyle/>
          <a:p>
            <a:endParaRPr lang="en-US" smtClean="0"/>
          </a:p>
        </p:txBody>
      </p:sp>
      <p:sp>
        <p:nvSpPr>
          <p:cNvPr id="161796" name="Header Placeholder 3"/>
          <p:cNvSpPr>
            <a:spLocks noGrp="1"/>
          </p:cNvSpPr>
          <p:nvPr>
            <p:ph type="hdr" sz="quarter"/>
          </p:nvPr>
        </p:nvSpPr>
        <p:spPr>
          <a:noFill/>
        </p:spPr>
        <p:txBody>
          <a:bodyPr/>
          <a:lstStyle/>
          <a:p>
            <a:r>
              <a:rPr lang="en-US" smtClean="0"/>
              <a:t>Triglycerides</a:t>
            </a:r>
          </a:p>
        </p:txBody>
      </p:sp>
      <p:sp>
        <p:nvSpPr>
          <p:cNvPr id="161797" name="Footer Placeholder 4"/>
          <p:cNvSpPr>
            <a:spLocks noGrp="1"/>
          </p:cNvSpPr>
          <p:nvPr>
            <p:ph type="ftr" sz="quarter" idx="4"/>
          </p:nvPr>
        </p:nvSpPr>
        <p:spPr>
          <a:noFill/>
        </p:spPr>
        <p:txBody>
          <a:bodyPr/>
          <a:lstStyle/>
          <a:p>
            <a:r>
              <a:rPr lang="en-US" smtClean="0"/>
              <a:t>Thomas Dayspring MD, FACP</a:t>
            </a:r>
          </a:p>
        </p:txBody>
      </p:sp>
      <p:sp>
        <p:nvSpPr>
          <p:cNvPr id="161798" name="Slide Number Placeholder 5"/>
          <p:cNvSpPr>
            <a:spLocks noGrp="1"/>
          </p:cNvSpPr>
          <p:nvPr>
            <p:ph type="sldNum" sz="quarter" idx="5"/>
          </p:nvPr>
        </p:nvSpPr>
        <p:spPr>
          <a:noFill/>
        </p:spPr>
        <p:txBody>
          <a:bodyPr/>
          <a:lstStyle/>
          <a:p>
            <a:fld id="{38843D06-E969-4D80-B012-F937B0C86ED4}" type="slidenum">
              <a:rPr lang="en-US" smtClean="0"/>
              <a:pPr/>
              <a:t>44</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a:ln/>
        </p:spPr>
      </p:sp>
      <p:sp>
        <p:nvSpPr>
          <p:cNvPr id="162819" name="Notes Placeholder 2"/>
          <p:cNvSpPr>
            <a:spLocks noGrp="1"/>
          </p:cNvSpPr>
          <p:nvPr>
            <p:ph type="body" idx="1"/>
          </p:nvPr>
        </p:nvSpPr>
        <p:spPr>
          <a:noFill/>
          <a:ln/>
        </p:spPr>
        <p:txBody>
          <a:bodyPr/>
          <a:lstStyle/>
          <a:p>
            <a:endParaRPr lang="en-US" smtClean="0"/>
          </a:p>
        </p:txBody>
      </p:sp>
      <p:sp>
        <p:nvSpPr>
          <p:cNvPr id="162820" name="Header Placeholder 3"/>
          <p:cNvSpPr>
            <a:spLocks noGrp="1"/>
          </p:cNvSpPr>
          <p:nvPr>
            <p:ph type="hdr" sz="quarter"/>
          </p:nvPr>
        </p:nvSpPr>
        <p:spPr>
          <a:noFill/>
        </p:spPr>
        <p:txBody>
          <a:bodyPr/>
          <a:lstStyle/>
          <a:p>
            <a:r>
              <a:rPr lang="en-US" smtClean="0"/>
              <a:t>Triglycerides</a:t>
            </a:r>
          </a:p>
        </p:txBody>
      </p:sp>
      <p:sp>
        <p:nvSpPr>
          <p:cNvPr id="162821" name="Footer Placeholder 4"/>
          <p:cNvSpPr>
            <a:spLocks noGrp="1"/>
          </p:cNvSpPr>
          <p:nvPr>
            <p:ph type="ftr" sz="quarter" idx="4"/>
          </p:nvPr>
        </p:nvSpPr>
        <p:spPr>
          <a:noFill/>
        </p:spPr>
        <p:txBody>
          <a:bodyPr/>
          <a:lstStyle/>
          <a:p>
            <a:r>
              <a:rPr lang="en-US" smtClean="0"/>
              <a:t>Thomas Dayspring MD, FACP</a:t>
            </a:r>
          </a:p>
        </p:txBody>
      </p:sp>
      <p:sp>
        <p:nvSpPr>
          <p:cNvPr id="162822" name="Slide Number Placeholder 5"/>
          <p:cNvSpPr>
            <a:spLocks noGrp="1"/>
          </p:cNvSpPr>
          <p:nvPr>
            <p:ph type="sldNum" sz="quarter" idx="5"/>
          </p:nvPr>
        </p:nvSpPr>
        <p:spPr>
          <a:noFill/>
        </p:spPr>
        <p:txBody>
          <a:bodyPr/>
          <a:lstStyle/>
          <a:p>
            <a:fld id="{DE54AC6B-BB4F-4BC9-B7A8-9FBBC3989263}" type="slidenum">
              <a:rPr lang="en-US" smtClean="0"/>
              <a:pPr/>
              <a:t>45</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hdr" sz="quarter"/>
          </p:nvPr>
        </p:nvSpPr>
        <p:spPr>
          <a:noFill/>
        </p:spPr>
        <p:txBody>
          <a:bodyPr/>
          <a:lstStyle/>
          <a:p>
            <a:r>
              <a:rPr lang="en-US" smtClean="0"/>
              <a:t>Triglycerides</a:t>
            </a:r>
          </a:p>
        </p:txBody>
      </p:sp>
      <p:sp>
        <p:nvSpPr>
          <p:cNvPr id="163843" name="Rectangle 4"/>
          <p:cNvSpPr>
            <a:spLocks noGrp="1" noChangeArrowheads="1"/>
          </p:cNvSpPr>
          <p:nvPr>
            <p:ph type="ftr" sz="quarter" idx="4"/>
          </p:nvPr>
        </p:nvSpPr>
        <p:spPr>
          <a:noFill/>
        </p:spPr>
        <p:txBody>
          <a:bodyPr/>
          <a:lstStyle/>
          <a:p>
            <a:r>
              <a:rPr lang="en-US" smtClean="0"/>
              <a:t>Thomas Dayspring MD, FACP</a:t>
            </a:r>
          </a:p>
        </p:txBody>
      </p:sp>
      <p:sp>
        <p:nvSpPr>
          <p:cNvPr id="163844" name="Rectangle 2"/>
          <p:cNvSpPr>
            <a:spLocks noGrp="1" noRot="1" noChangeAspect="1" noChangeArrowheads="1" noTextEdit="1"/>
          </p:cNvSpPr>
          <p:nvPr>
            <p:ph type="sldImg"/>
          </p:nvPr>
        </p:nvSpPr>
        <p:spPr>
          <a:xfrm>
            <a:off x="1130300" y="688975"/>
            <a:ext cx="4598988" cy="3449638"/>
          </a:xfrm>
          <a:ln/>
        </p:spPr>
      </p:sp>
      <p:sp>
        <p:nvSpPr>
          <p:cNvPr id="163845" name="Rectangle 3"/>
          <p:cNvSpPr>
            <a:spLocks noGrp="1" noChangeArrowheads="1"/>
          </p:cNvSpPr>
          <p:nvPr>
            <p:ph type="body" idx="1"/>
          </p:nvPr>
        </p:nvSpPr>
        <p:spPr>
          <a:xfrm>
            <a:off x="911225" y="4367213"/>
            <a:ext cx="5035550" cy="4446587"/>
          </a:xfrm>
          <a:noFill/>
          <a:ln/>
        </p:spPr>
        <p:txBody>
          <a:bodyPr/>
          <a:lstStyle/>
          <a:p>
            <a:r>
              <a:rPr lang="en-US" b="1" smtClean="0"/>
              <a:t>Association Between LDL Particles and Enlarged Waist/Elevated Triglycerides Phenotype.</a:t>
            </a:r>
          </a:p>
          <a:p>
            <a:r>
              <a:rPr lang="en-US" smtClean="0"/>
              <a:t>The aim of this study by Gazi et al</a:t>
            </a:r>
            <a:r>
              <a:rPr lang="en-US" baseline="30000" smtClean="0"/>
              <a:t>1</a:t>
            </a:r>
            <a:r>
              <a:rPr lang="en-US" smtClean="0"/>
              <a:t> was to investigate the presence of the hypertriglyceridemic waist phenotype with the atherogenic metabolic triad, including small, dense LDL-cholesterol (sdLDL-C) and mean LDL particle size, in 260 patients. For the purpose of this study, the enlarged waist and elevated triglycerides (EWET) phenotype was defined differently in men and women: waist circumference (WC) </a:t>
            </a:r>
            <a:r>
              <a:rPr lang="en-US" smtClean="0">
                <a:cs typeface="Arial" pitchFamily="34" charset="0"/>
              </a:rPr>
              <a:t>≥90 cm and triglyceride (TG) level ≥180 mg/dL for men and WC ≥88 cm and triglyceride (TG) level ≥150 mg/dL for women. Although the LDL-C levels did not differ between EWET (+) and EWET (-) patients, EWET (+) patients had significantly higher concentrations of Apo B and sdLDL-C, a significantly higher percent sdLDL of total LDL-C, and a significantly smaller mean LDL particle size, compared with EWET (-) patients (</a:t>
            </a:r>
            <a:r>
              <a:rPr lang="en-US" i="1" smtClean="0">
                <a:cs typeface="Arial" pitchFamily="34" charset="0"/>
              </a:rPr>
              <a:t>P</a:t>
            </a:r>
            <a:r>
              <a:rPr lang="en-US" smtClean="0">
                <a:cs typeface="Arial" pitchFamily="34" charset="0"/>
              </a:rPr>
              <a:t>&lt;.001 for all comparisons). In conclusion, EWET (+) patients had an adverse metabolic profile characterized by a disturbed Apo B-containing lipoprotein profile, and this finding may make the EWET phenotype a useful tool for the identification of individuals at an increased risk for cardiovascular disease.</a:t>
            </a:r>
            <a:r>
              <a:rPr lang="en-US" baseline="30000" smtClean="0">
                <a:cs typeface="Arial" pitchFamily="34" charset="0"/>
              </a:rPr>
              <a:t>1</a:t>
            </a:r>
          </a:p>
          <a:p>
            <a:endParaRPr lang="en-US" b="1" smtClean="0"/>
          </a:p>
          <a:p>
            <a:r>
              <a:rPr lang="en-US" b="1" smtClean="0"/>
              <a:t>Reference</a:t>
            </a:r>
          </a:p>
          <a:p>
            <a:r>
              <a:rPr lang="en-US" smtClean="0"/>
              <a:t>1. Gazi IF, et al. </a:t>
            </a:r>
            <a:r>
              <a:rPr lang="en-US" i="1" smtClean="0"/>
              <a:t>Lipids.</a:t>
            </a:r>
            <a:r>
              <a:rPr lang="en-US" smtClean="0"/>
              <a:t> 2006;41:647-654.</a:t>
            </a:r>
            <a:r>
              <a:rPr lang="en-US" i="1" smtClean="0"/>
              <a:t> </a:t>
            </a:r>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p:cNvSpPr>
            <a:spLocks noGrp="1" noRot="1" noChangeAspect="1" noTextEdit="1"/>
          </p:cNvSpPr>
          <p:nvPr>
            <p:ph type="sldImg"/>
          </p:nvPr>
        </p:nvSpPr>
        <p:spPr>
          <a:ln/>
        </p:spPr>
      </p:sp>
      <p:sp>
        <p:nvSpPr>
          <p:cNvPr id="164867" name="Notes Placeholder 2"/>
          <p:cNvSpPr>
            <a:spLocks noGrp="1"/>
          </p:cNvSpPr>
          <p:nvPr>
            <p:ph type="body" idx="1"/>
          </p:nvPr>
        </p:nvSpPr>
        <p:spPr>
          <a:noFill/>
          <a:ln/>
        </p:spPr>
        <p:txBody>
          <a:bodyPr/>
          <a:lstStyle/>
          <a:p>
            <a:endParaRPr lang="en-US" smtClean="0"/>
          </a:p>
        </p:txBody>
      </p:sp>
      <p:sp>
        <p:nvSpPr>
          <p:cNvPr id="164868" name="Header Placeholder 3"/>
          <p:cNvSpPr>
            <a:spLocks noGrp="1"/>
          </p:cNvSpPr>
          <p:nvPr>
            <p:ph type="hdr" sz="quarter"/>
          </p:nvPr>
        </p:nvSpPr>
        <p:spPr>
          <a:noFill/>
        </p:spPr>
        <p:txBody>
          <a:bodyPr/>
          <a:lstStyle/>
          <a:p>
            <a:r>
              <a:rPr lang="en-US" smtClean="0"/>
              <a:t>Triglycerides</a:t>
            </a:r>
          </a:p>
        </p:txBody>
      </p:sp>
      <p:sp>
        <p:nvSpPr>
          <p:cNvPr id="164869" name="Footer Placeholder 4"/>
          <p:cNvSpPr>
            <a:spLocks noGrp="1"/>
          </p:cNvSpPr>
          <p:nvPr>
            <p:ph type="ftr" sz="quarter" idx="4"/>
          </p:nvPr>
        </p:nvSpPr>
        <p:spPr>
          <a:noFill/>
        </p:spPr>
        <p:txBody>
          <a:bodyPr/>
          <a:lstStyle/>
          <a:p>
            <a:r>
              <a:rPr lang="en-US" smtClean="0"/>
              <a:t>Thomas Dayspring MD, FACP</a:t>
            </a:r>
          </a:p>
        </p:txBody>
      </p:sp>
      <p:sp>
        <p:nvSpPr>
          <p:cNvPr id="164870" name="Slide Number Placeholder 5"/>
          <p:cNvSpPr>
            <a:spLocks noGrp="1"/>
          </p:cNvSpPr>
          <p:nvPr>
            <p:ph type="sldNum" sz="quarter" idx="5"/>
          </p:nvPr>
        </p:nvSpPr>
        <p:spPr>
          <a:noFill/>
        </p:spPr>
        <p:txBody>
          <a:bodyPr/>
          <a:lstStyle/>
          <a:p>
            <a:fld id="{EC18ACBE-39F5-450E-B1B1-92F61C7E6497}" type="slidenum">
              <a:rPr lang="en-US" smtClean="0"/>
              <a:pPr/>
              <a:t>48</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a:ln/>
        </p:spPr>
      </p:sp>
      <p:sp>
        <p:nvSpPr>
          <p:cNvPr id="150531" name="Notes Placeholder 2"/>
          <p:cNvSpPr>
            <a:spLocks noGrp="1"/>
          </p:cNvSpPr>
          <p:nvPr>
            <p:ph type="body" idx="1"/>
          </p:nvPr>
        </p:nvSpPr>
        <p:spPr>
          <a:noFill/>
          <a:ln/>
        </p:spPr>
        <p:txBody>
          <a:bodyPr/>
          <a:lstStyle/>
          <a:p>
            <a:endParaRPr lang="en-US" smtClean="0"/>
          </a:p>
        </p:txBody>
      </p:sp>
      <p:sp>
        <p:nvSpPr>
          <p:cNvPr id="150532" name="Header Placeholder 3"/>
          <p:cNvSpPr>
            <a:spLocks noGrp="1"/>
          </p:cNvSpPr>
          <p:nvPr>
            <p:ph type="hdr" sz="quarter"/>
          </p:nvPr>
        </p:nvSpPr>
        <p:spPr>
          <a:noFill/>
        </p:spPr>
        <p:txBody>
          <a:bodyPr/>
          <a:lstStyle/>
          <a:p>
            <a:r>
              <a:rPr lang="en-US" smtClean="0"/>
              <a:t>Triglycerides</a:t>
            </a:r>
          </a:p>
        </p:txBody>
      </p:sp>
      <p:sp>
        <p:nvSpPr>
          <p:cNvPr id="150533" name="Footer Placeholder 4"/>
          <p:cNvSpPr>
            <a:spLocks noGrp="1"/>
          </p:cNvSpPr>
          <p:nvPr>
            <p:ph type="ftr" sz="quarter" idx="4"/>
          </p:nvPr>
        </p:nvSpPr>
        <p:spPr>
          <a:noFill/>
        </p:spPr>
        <p:txBody>
          <a:bodyPr/>
          <a:lstStyle/>
          <a:p>
            <a:r>
              <a:rPr lang="en-US" smtClean="0"/>
              <a:t>Thomas Dayspring MD, FACP</a:t>
            </a:r>
          </a:p>
        </p:txBody>
      </p:sp>
      <p:sp>
        <p:nvSpPr>
          <p:cNvPr id="150534" name="Slide Number Placeholder 5"/>
          <p:cNvSpPr>
            <a:spLocks noGrp="1"/>
          </p:cNvSpPr>
          <p:nvPr>
            <p:ph type="sldNum" sz="quarter" idx="5"/>
          </p:nvPr>
        </p:nvSpPr>
        <p:spPr>
          <a:noFill/>
        </p:spPr>
        <p:txBody>
          <a:bodyPr/>
          <a:lstStyle/>
          <a:p>
            <a:fld id="{D8416329-33AE-430A-9A85-A7423195687A}" type="slidenum">
              <a:rPr lang="en-US" smtClean="0"/>
              <a:pPr/>
              <a:t>5</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a:ln/>
        </p:spPr>
        <p:txBody>
          <a:bodyPr/>
          <a:lstStyle/>
          <a:p>
            <a:endParaRPr lang="en-US" smtClean="0"/>
          </a:p>
        </p:txBody>
      </p:sp>
      <p:sp>
        <p:nvSpPr>
          <p:cNvPr id="104452" name="Header Placeholder 3"/>
          <p:cNvSpPr>
            <a:spLocks noGrp="1"/>
          </p:cNvSpPr>
          <p:nvPr>
            <p:ph type="hdr" sz="quarter"/>
          </p:nvPr>
        </p:nvSpPr>
        <p:spPr>
          <a:noFill/>
        </p:spPr>
        <p:txBody>
          <a:bodyPr/>
          <a:lstStyle/>
          <a:p>
            <a:r>
              <a:rPr lang="en-US" smtClean="0"/>
              <a:t>Triglycerides</a:t>
            </a:r>
          </a:p>
        </p:txBody>
      </p:sp>
      <p:sp>
        <p:nvSpPr>
          <p:cNvPr id="104453" name="Footer Placeholder 4"/>
          <p:cNvSpPr>
            <a:spLocks noGrp="1"/>
          </p:cNvSpPr>
          <p:nvPr>
            <p:ph type="ftr" sz="quarter" idx="4"/>
          </p:nvPr>
        </p:nvSpPr>
        <p:spPr>
          <a:noFill/>
        </p:spPr>
        <p:txBody>
          <a:bodyPr/>
          <a:lstStyle/>
          <a:p>
            <a:r>
              <a:rPr lang="en-US" smtClean="0"/>
              <a:t>Thomas Dayspring MD, FACP</a:t>
            </a:r>
          </a:p>
        </p:txBody>
      </p:sp>
      <p:sp>
        <p:nvSpPr>
          <p:cNvPr id="104454" name="Slide Number Placeholder 5"/>
          <p:cNvSpPr>
            <a:spLocks noGrp="1"/>
          </p:cNvSpPr>
          <p:nvPr>
            <p:ph type="sldNum" sz="quarter" idx="5"/>
          </p:nvPr>
        </p:nvSpPr>
        <p:spPr>
          <a:noFill/>
        </p:spPr>
        <p:txBody>
          <a:bodyPr/>
          <a:lstStyle/>
          <a:p>
            <a:fld id="{F1243298-B320-4589-81D4-654ED1E2EB6F}" type="slidenum">
              <a:rPr lang="en-US" smtClean="0"/>
              <a:pPr/>
              <a:t>49</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a:noFill/>
        </p:spPr>
        <p:txBody>
          <a:bodyPr/>
          <a:lstStyle/>
          <a:p>
            <a:r>
              <a:rPr lang="en-US" smtClean="0"/>
              <a:t>Triglycerides</a:t>
            </a:r>
          </a:p>
        </p:txBody>
      </p:sp>
      <p:sp>
        <p:nvSpPr>
          <p:cNvPr id="105475" name="Rectangle 4"/>
          <p:cNvSpPr>
            <a:spLocks noGrp="1" noChangeArrowheads="1"/>
          </p:cNvSpPr>
          <p:nvPr>
            <p:ph type="ftr" sz="quarter" idx="4"/>
          </p:nvPr>
        </p:nvSpPr>
        <p:spPr>
          <a:noFill/>
        </p:spPr>
        <p:txBody>
          <a:bodyPr/>
          <a:lstStyle/>
          <a:p>
            <a:r>
              <a:rPr lang="en-US" smtClean="0"/>
              <a:t>Thomas Dayspring MD, FACP</a:t>
            </a:r>
          </a:p>
        </p:txBody>
      </p:sp>
      <p:sp>
        <p:nvSpPr>
          <p:cNvPr id="105476" name="Rectangle 2"/>
          <p:cNvSpPr>
            <a:spLocks noGrp="1" noRot="1" noChangeAspect="1" noChangeArrowheads="1" noTextEdit="1"/>
          </p:cNvSpPr>
          <p:nvPr>
            <p:ph type="sldImg"/>
          </p:nvPr>
        </p:nvSpPr>
        <p:spPr>
          <a:xfrm>
            <a:off x="1130300" y="688975"/>
            <a:ext cx="4598988" cy="3449638"/>
          </a:xfrm>
          <a:ln/>
        </p:spPr>
      </p:sp>
      <p:sp>
        <p:nvSpPr>
          <p:cNvPr id="105477" name="Rectangle 3"/>
          <p:cNvSpPr>
            <a:spLocks noGrp="1" noChangeArrowheads="1"/>
          </p:cNvSpPr>
          <p:nvPr>
            <p:ph type="body" idx="1"/>
          </p:nvPr>
        </p:nvSpPr>
        <p:spPr>
          <a:xfrm>
            <a:off x="911225" y="4367213"/>
            <a:ext cx="5035550" cy="4133850"/>
          </a:xfrm>
          <a:noFill/>
          <a:ln/>
        </p:spPr>
        <p:txBody>
          <a:bodyPr/>
          <a:lstStyle/>
          <a:p>
            <a:r>
              <a:rPr lang="en-US" sz="1300" b="1" smtClean="0"/>
              <a:t>Risk of CHD by Triglyceride Level</a:t>
            </a:r>
            <a:r>
              <a:rPr lang="en-US" sz="1500" b="1" smtClean="0"/>
              <a:t>: </a:t>
            </a:r>
            <a:r>
              <a:rPr lang="en-US" b="1" smtClean="0"/>
              <a:t>Prospective Cardiovascular Münster Study.</a:t>
            </a:r>
          </a:p>
          <a:p>
            <a:r>
              <a:rPr lang="en-US" smtClean="0"/>
              <a:t>In the 8-year follow up of 4639 middle-aged men with no history of myocardial infarction (MI) or stroke in the Prospective Cardiovascular M</a:t>
            </a:r>
            <a:r>
              <a:rPr lang="en-US" smtClean="0">
                <a:cs typeface="Arial" pitchFamily="34" charset="0"/>
              </a:rPr>
              <a:t>ü</a:t>
            </a:r>
            <a:r>
              <a:rPr lang="en-US" smtClean="0"/>
              <a:t>nster Study (PROCAM), elevated levels of triglycerides emerged as a significant, independent predictor for the risk of CHD events (1.6 and 2.6-fold increased risk with increasing levels of triglycerides). The correlation between elevated triglyceride levels and increased CHD risk remained significant even after adjustment for LDL-C and HDL-C (and other risk factors such as age, systolic blood pressure, cigarette smoking, diabetes, family history of MI, and angina pectoris). There was a 6-fold increased CHD risk in patients with triglycerides &gt;200 mg/dL and LDL-C to HDL-C ratio &gt;5.0. The novel finding from this study was that a high triglyceride level puts middle-aged men at increased risk for CHD regardless of their HDL-C or LDL-C levels.</a:t>
            </a:r>
            <a:r>
              <a:rPr lang="en-US" baseline="30000" smtClean="0"/>
              <a:t>1</a:t>
            </a:r>
          </a:p>
          <a:p>
            <a:endParaRPr lang="en-US" b="1" smtClean="0"/>
          </a:p>
          <a:p>
            <a:r>
              <a:rPr lang="en-US" b="1" smtClean="0"/>
              <a:t>Reference</a:t>
            </a:r>
          </a:p>
          <a:p>
            <a:r>
              <a:rPr lang="en-US" smtClean="0"/>
              <a:t>1. Assmann, et al. </a:t>
            </a:r>
            <a:r>
              <a:rPr lang="en-US" i="1" smtClean="0"/>
              <a:t>Am J Cardiol.</a:t>
            </a:r>
            <a:r>
              <a:rPr lang="en-US" smtClean="0"/>
              <a:t> 1996;77:1179-1184.</a:t>
            </a:r>
            <a:r>
              <a:rPr lang="en-US" i="1" smtClean="0"/>
              <a:t> </a:t>
            </a:r>
            <a:endParaRPr lang="en-US" smtClean="0"/>
          </a:p>
          <a:p>
            <a:endParaRPr lang="en-US" b="1"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a:noFill/>
        </p:spPr>
        <p:txBody>
          <a:bodyPr/>
          <a:lstStyle/>
          <a:p>
            <a:r>
              <a:rPr lang="en-US" smtClean="0"/>
              <a:t>Triglycerides</a:t>
            </a:r>
          </a:p>
        </p:txBody>
      </p:sp>
      <p:sp>
        <p:nvSpPr>
          <p:cNvPr id="106499" name="Rectangle 4"/>
          <p:cNvSpPr>
            <a:spLocks noGrp="1" noChangeArrowheads="1"/>
          </p:cNvSpPr>
          <p:nvPr>
            <p:ph type="ftr" sz="quarter" idx="4"/>
          </p:nvPr>
        </p:nvSpPr>
        <p:spPr>
          <a:noFill/>
        </p:spPr>
        <p:txBody>
          <a:bodyPr/>
          <a:lstStyle/>
          <a:p>
            <a:r>
              <a:rPr lang="en-US" smtClean="0"/>
              <a:t>Thomas Dayspring MD, FACP</a:t>
            </a:r>
          </a:p>
        </p:txBody>
      </p:sp>
      <p:sp>
        <p:nvSpPr>
          <p:cNvPr id="106500" name="Rectangle 2"/>
          <p:cNvSpPr>
            <a:spLocks noGrp="1" noRot="1" noChangeAspect="1" noChangeArrowheads="1" noTextEdit="1"/>
          </p:cNvSpPr>
          <p:nvPr>
            <p:ph type="sldImg"/>
          </p:nvPr>
        </p:nvSpPr>
        <p:spPr>
          <a:xfrm>
            <a:off x="1130300" y="688975"/>
            <a:ext cx="4598988" cy="3449638"/>
          </a:xfrm>
          <a:ln/>
        </p:spPr>
      </p:sp>
      <p:sp>
        <p:nvSpPr>
          <p:cNvPr id="106501" name="Rectangle 3"/>
          <p:cNvSpPr>
            <a:spLocks noGrp="1" noChangeArrowheads="1"/>
          </p:cNvSpPr>
          <p:nvPr>
            <p:ph type="body" idx="1"/>
          </p:nvPr>
        </p:nvSpPr>
        <p:spPr>
          <a:xfrm>
            <a:off x="911225" y="4367213"/>
            <a:ext cx="5035550" cy="4133850"/>
          </a:xfrm>
          <a:noFill/>
          <a:ln/>
        </p:spPr>
        <p:txBody>
          <a:bodyPr/>
          <a:lstStyle/>
          <a:p>
            <a:r>
              <a:rPr lang="en-US" sz="1300" b="1" smtClean="0"/>
              <a:t>Risk of CHD by Triglyceride Level</a:t>
            </a:r>
            <a:r>
              <a:rPr lang="en-US" sz="1500" b="1" smtClean="0"/>
              <a:t>: </a:t>
            </a:r>
            <a:r>
              <a:rPr lang="en-US" b="1" smtClean="0"/>
              <a:t>Prospective Cardiovascular Münster Study.</a:t>
            </a:r>
          </a:p>
          <a:p>
            <a:r>
              <a:rPr lang="en-US" smtClean="0"/>
              <a:t>In the 8-year follow up of 4639 middle-aged men with no history of myocardial infarction (MI) or stroke in the Prospective Cardiovascular M</a:t>
            </a:r>
            <a:r>
              <a:rPr lang="en-US" smtClean="0">
                <a:cs typeface="Arial" pitchFamily="34" charset="0"/>
              </a:rPr>
              <a:t>ü</a:t>
            </a:r>
            <a:r>
              <a:rPr lang="en-US" smtClean="0"/>
              <a:t>nster Study (PROCAM), elevated levels of triglycerides emerged as a significant, independent predictor for the risk of CHD events (1.6 and 2.6-fold increased risk with increasing levels of triglycerides). The correlation between elevated triglyceride levels and increased CHD risk remained significant even after adjustment for LDL-C and HDL-C (and other risk factors such as age, systolic blood pressure, cigarette smoking, diabetes, family history of MI, and angina pectoris). There was a 6-fold increased CHD risk in patients with triglycerides &gt;200 mg/dL and LDL-C to HDL-C ratio &gt;5.0. The novel finding from this study was that a high triglyceride level puts middle-aged men at increased risk for CHD regardless of their HDL-C or LDL-C levels.</a:t>
            </a:r>
            <a:r>
              <a:rPr lang="en-US" baseline="30000" smtClean="0"/>
              <a:t>1</a:t>
            </a:r>
          </a:p>
          <a:p>
            <a:endParaRPr lang="en-US" b="1" smtClean="0"/>
          </a:p>
          <a:p>
            <a:r>
              <a:rPr lang="en-US" b="1" smtClean="0"/>
              <a:t>Reference</a:t>
            </a:r>
          </a:p>
          <a:p>
            <a:r>
              <a:rPr lang="en-US" smtClean="0"/>
              <a:t>1. Assmann, et al. </a:t>
            </a:r>
            <a:r>
              <a:rPr lang="en-US" i="1" smtClean="0"/>
              <a:t>Am J Cardiol.</a:t>
            </a:r>
            <a:r>
              <a:rPr lang="en-US" smtClean="0"/>
              <a:t> 1996;77:1179-1184.</a:t>
            </a:r>
            <a:r>
              <a:rPr lang="en-US" i="1" smtClean="0"/>
              <a:t> </a:t>
            </a:r>
            <a:endParaRPr lang="en-US" smtClean="0"/>
          </a:p>
          <a:p>
            <a:endParaRPr lang="en-US" b="1"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p:spPr>
        <p:txBody>
          <a:bodyPr/>
          <a:lstStyle/>
          <a:p>
            <a:endParaRPr lang="en-US" smtClean="0"/>
          </a:p>
        </p:txBody>
      </p:sp>
      <p:sp>
        <p:nvSpPr>
          <p:cNvPr id="107524" name="Header Placeholder 3"/>
          <p:cNvSpPr>
            <a:spLocks noGrp="1"/>
          </p:cNvSpPr>
          <p:nvPr>
            <p:ph type="hdr" sz="quarter"/>
          </p:nvPr>
        </p:nvSpPr>
        <p:spPr>
          <a:noFill/>
        </p:spPr>
        <p:txBody>
          <a:bodyPr/>
          <a:lstStyle/>
          <a:p>
            <a:r>
              <a:rPr lang="en-US" smtClean="0"/>
              <a:t>Triglycerides</a:t>
            </a:r>
          </a:p>
        </p:txBody>
      </p:sp>
      <p:sp>
        <p:nvSpPr>
          <p:cNvPr id="107525" name="Footer Placeholder 4"/>
          <p:cNvSpPr>
            <a:spLocks noGrp="1"/>
          </p:cNvSpPr>
          <p:nvPr>
            <p:ph type="ftr" sz="quarter" idx="4"/>
          </p:nvPr>
        </p:nvSpPr>
        <p:spPr>
          <a:noFill/>
        </p:spPr>
        <p:txBody>
          <a:bodyPr/>
          <a:lstStyle/>
          <a:p>
            <a:r>
              <a:rPr lang="en-US" smtClean="0"/>
              <a:t>Thomas Dayspring MD, FACP</a:t>
            </a:r>
          </a:p>
        </p:txBody>
      </p:sp>
      <p:sp>
        <p:nvSpPr>
          <p:cNvPr id="107526" name="Slide Number Placeholder 5"/>
          <p:cNvSpPr>
            <a:spLocks noGrp="1"/>
          </p:cNvSpPr>
          <p:nvPr>
            <p:ph type="sldNum" sz="quarter" idx="5"/>
          </p:nvPr>
        </p:nvSpPr>
        <p:spPr>
          <a:noFill/>
        </p:spPr>
        <p:txBody>
          <a:bodyPr/>
          <a:lstStyle/>
          <a:p>
            <a:fld id="{1279C0BF-49C9-438F-B9EF-AC449C89F24F}" type="slidenum">
              <a:rPr lang="en-US" smtClean="0"/>
              <a:pPr/>
              <a:t>52</a:t>
            </a:fld>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ln/>
        </p:spPr>
      </p:sp>
      <p:sp>
        <p:nvSpPr>
          <p:cNvPr id="108547" name="Notes Placeholder 2"/>
          <p:cNvSpPr>
            <a:spLocks noGrp="1"/>
          </p:cNvSpPr>
          <p:nvPr>
            <p:ph type="body" idx="1"/>
          </p:nvPr>
        </p:nvSpPr>
        <p:spPr>
          <a:noFill/>
          <a:ln/>
        </p:spPr>
        <p:txBody>
          <a:bodyPr/>
          <a:lstStyle/>
          <a:p>
            <a:endParaRPr lang="en-US" smtClean="0"/>
          </a:p>
        </p:txBody>
      </p:sp>
      <p:sp>
        <p:nvSpPr>
          <p:cNvPr id="108548" name="Header Placeholder 3"/>
          <p:cNvSpPr>
            <a:spLocks noGrp="1"/>
          </p:cNvSpPr>
          <p:nvPr>
            <p:ph type="hdr" sz="quarter"/>
          </p:nvPr>
        </p:nvSpPr>
        <p:spPr>
          <a:noFill/>
        </p:spPr>
        <p:txBody>
          <a:bodyPr/>
          <a:lstStyle/>
          <a:p>
            <a:r>
              <a:rPr lang="en-US" smtClean="0"/>
              <a:t>Triglycerides</a:t>
            </a:r>
          </a:p>
        </p:txBody>
      </p:sp>
      <p:sp>
        <p:nvSpPr>
          <p:cNvPr id="108549" name="Footer Placeholder 4"/>
          <p:cNvSpPr>
            <a:spLocks noGrp="1"/>
          </p:cNvSpPr>
          <p:nvPr>
            <p:ph type="ftr" sz="quarter" idx="4"/>
          </p:nvPr>
        </p:nvSpPr>
        <p:spPr>
          <a:noFill/>
        </p:spPr>
        <p:txBody>
          <a:bodyPr/>
          <a:lstStyle/>
          <a:p>
            <a:r>
              <a:rPr lang="en-US" smtClean="0"/>
              <a:t>Thomas Dayspring MD, FACP</a:t>
            </a:r>
          </a:p>
        </p:txBody>
      </p:sp>
      <p:sp>
        <p:nvSpPr>
          <p:cNvPr id="108550" name="Slide Number Placeholder 5"/>
          <p:cNvSpPr>
            <a:spLocks noGrp="1"/>
          </p:cNvSpPr>
          <p:nvPr>
            <p:ph type="sldNum" sz="quarter" idx="5"/>
          </p:nvPr>
        </p:nvSpPr>
        <p:spPr>
          <a:noFill/>
        </p:spPr>
        <p:txBody>
          <a:bodyPr/>
          <a:lstStyle/>
          <a:p>
            <a:fld id="{D8D151C4-759D-47DE-A57E-0371C34C2478}" type="slidenum">
              <a:rPr lang="en-US" smtClean="0"/>
              <a:pPr/>
              <a:t>53</a:t>
            </a:fld>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a:ln/>
        </p:spPr>
        <p:txBody>
          <a:bodyPr/>
          <a:lstStyle/>
          <a:p>
            <a:endParaRPr lang="en-US" smtClean="0"/>
          </a:p>
        </p:txBody>
      </p:sp>
      <p:sp>
        <p:nvSpPr>
          <p:cNvPr id="109572" name="Header Placeholder 3"/>
          <p:cNvSpPr>
            <a:spLocks noGrp="1"/>
          </p:cNvSpPr>
          <p:nvPr>
            <p:ph type="hdr" sz="quarter"/>
          </p:nvPr>
        </p:nvSpPr>
        <p:spPr>
          <a:noFill/>
        </p:spPr>
        <p:txBody>
          <a:bodyPr/>
          <a:lstStyle/>
          <a:p>
            <a:r>
              <a:rPr lang="en-US" smtClean="0"/>
              <a:t>Triglycerides</a:t>
            </a:r>
          </a:p>
        </p:txBody>
      </p:sp>
      <p:sp>
        <p:nvSpPr>
          <p:cNvPr id="109573" name="Footer Placeholder 4"/>
          <p:cNvSpPr>
            <a:spLocks noGrp="1"/>
          </p:cNvSpPr>
          <p:nvPr>
            <p:ph type="ftr" sz="quarter" idx="4"/>
          </p:nvPr>
        </p:nvSpPr>
        <p:spPr>
          <a:noFill/>
        </p:spPr>
        <p:txBody>
          <a:bodyPr/>
          <a:lstStyle/>
          <a:p>
            <a:r>
              <a:rPr lang="en-US" smtClean="0"/>
              <a:t>Thomas Dayspring MD, FACP</a:t>
            </a:r>
          </a:p>
        </p:txBody>
      </p:sp>
      <p:sp>
        <p:nvSpPr>
          <p:cNvPr id="109574" name="Slide Number Placeholder 5"/>
          <p:cNvSpPr>
            <a:spLocks noGrp="1"/>
          </p:cNvSpPr>
          <p:nvPr>
            <p:ph type="sldNum" sz="quarter" idx="5"/>
          </p:nvPr>
        </p:nvSpPr>
        <p:spPr>
          <a:noFill/>
        </p:spPr>
        <p:txBody>
          <a:bodyPr/>
          <a:lstStyle/>
          <a:p>
            <a:fld id="{2911F49F-4EB1-4518-8E15-7B3486EEA6A7}" type="slidenum">
              <a:rPr lang="en-US" smtClean="0"/>
              <a:pPr/>
              <a:t>54</a:t>
            </a:fld>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p:spPr>
        <p:txBody>
          <a:bodyPr/>
          <a:lstStyle/>
          <a:p>
            <a:endParaRPr lang="en-US" smtClean="0"/>
          </a:p>
        </p:txBody>
      </p:sp>
      <p:sp>
        <p:nvSpPr>
          <p:cNvPr id="110596" name="Header Placeholder 3"/>
          <p:cNvSpPr>
            <a:spLocks noGrp="1"/>
          </p:cNvSpPr>
          <p:nvPr>
            <p:ph type="hdr" sz="quarter"/>
          </p:nvPr>
        </p:nvSpPr>
        <p:spPr>
          <a:noFill/>
        </p:spPr>
        <p:txBody>
          <a:bodyPr/>
          <a:lstStyle/>
          <a:p>
            <a:r>
              <a:rPr lang="en-US" smtClean="0"/>
              <a:t>Triglycerides</a:t>
            </a:r>
          </a:p>
        </p:txBody>
      </p:sp>
      <p:sp>
        <p:nvSpPr>
          <p:cNvPr id="110597" name="Footer Placeholder 4"/>
          <p:cNvSpPr>
            <a:spLocks noGrp="1"/>
          </p:cNvSpPr>
          <p:nvPr>
            <p:ph type="ftr" sz="quarter" idx="4"/>
          </p:nvPr>
        </p:nvSpPr>
        <p:spPr>
          <a:noFill/>
        </p:spPr>
        <p:txBody>
          <a:bodyPr/>
          <a:lstStyle/>
          <a:p>
            <a:r>
              <a:rPr lang="en-US" smtClean="0"/>
              <a:t>Thomas Dayspring MD, FACP</a:t>
            </a:r>
          </a:p>
        </p:txBody>
      </p:sp>
      <p:sp>
        <p:nvSpPr>
          <p:cNvPr id="110598" name="Slide Number Placeholder 5"/>
          <p:cNvSpPr>
            <a:spLocks noGrp="1"/>
          </p:cNvSpPr>
          <p:nvPr>
            <p:ph type="sldNum" sz="quarter" idx="5"/>
          </p:nvPr>
        </p:nvSpPr>
        <p:spPr>
          <a:noFill/>
        </p:spPr>
        <p:txBody>
          <a:bodyPr/>
          <a:lstStyle/>
          <a:p>
            <a:fld id="{C7DCB54C-FB78-4A32-8257-A10E217D636C}" type="slidenum">
              <a:rPr lang="en-US" smtClean="0"/>
              <a:pPr/>
              <a:t>55</a:t>
            </a:fld>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p:cNvSpPr>
            <a:spLocks noGrp="1" noRot="1" noChangeAspect="1" noTextEdit="1"/>
          </p:cNvSpPr>
          <p:nvPr>
            <p:ph type="sldImg"/>
          </p:nvPr>
        </p:nvSpPr>
        <p:spPr>
          <a:ln/>
        </p:spPr>
      </p:sp>
      <p:sp>
        <p:nvSpPr>
          <p:cNvPr id="168963" name="Notes Placeholder 2"/>
          <p:cNvSpPr>
            <a:spLocks noGrp="1"/>
          </p:cNvSpPr>
          <p:nvPr>
            <p:ph type="body" idx="1"/>
          </p:nvPr>
        </p:nvSpPr>
        <p:spPr>
          <a:noFill/>
          <a:ln/>
        </p:spPr>
        <p:txBody>
          <a:bodyPr/>
          <a:lstStyle/>
          <a:p>
            <a:endParaRPr lang="en-US" smtClean="0"/>
          </a:p>
        </p:txBody>
      </p:sp>
      <p:sp>
        <p:nvSpPr>
          <p:cNvPr id="168964" name="Slide Number Placeholder 3"/>
          <p:cNvSpPr>
            <a:spLocks noGrp="1"/>
          </p:cNvSpPr>
          <p:nvPr>
            <p:ph type="sldNum" sz="quarter" idx="5"/>
          </p:nvPr>
        </p:nvSpPr>
        <p:spPr>
          <a:noFill/>
        </p:spPr>
        <p:txBody>
          <a:bodyPr/>
          <a:lstStyle/>
          <a:p>
            <a:fld id="{7585EAF0-2B67-493C-9037-A72E79462002}" type="slidenum">
              <a:rPr lang="en-US" smtClean="0"/>
              <a:pPr/>
              <a:t>56</a:t>
            </a:fld>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p:cNvSpPr>
            <a:spLocks noGrp="1" noRot="1" noChangeAspect="1" noTextEdit="1"/>
          </p:cNvSpPr>
          <p:nvPr>
            <p:ph type="sldImg"/>
          </p:nvPr>
        </p:nvSpPr>
        <p:spPr>
          <a:ln/>
        </p:spPr>
      </p:sp>
      <p:sp>
        <p:nvSpPr>
          <p:cNvPr id="168963" name="Notes Placeholder 2"/>
          <p:cNvSpPr>
            <a:spLocks noGrp="1"/>
          </p:cNvSpPr>
          <p:nvPr>
            <p:ph type="body" idx="1"/>
          </p:nvPr>
        </p:nvSpPr>
        <p:spPr>
          <a:noFill/>
          <a:ln/>
        </p:spPr>
        <p:txBody>
          <a:bodyPr/>
          <a:lstStyle/>
          <a:p>
            <a:endParaRPr lang="en-US" smtClean="0"/>
          </a:p>
        </p:txBody>
      </p:sp>
      <p:sp>
        <p:nvSpPr>
          <p:cNvPr id="168964" name="Slide Number Placeholder 3"/>
          <p:cNvSpPr>
            <a:spLocks noGrp="1"/>
          </p:cNvSpPr>
          <p:nvPr>
            <p:ph type="sldNum" sz="quarter" idx="5"/>
          </p:nvPr>
        </p:nvSpPr>
        <p:spPr>
          <a:noFill/>
        </p:spPr>
        <p:txBody>
          <a:bodyPr/>
          <a:lstStyle/>
          <a:p>
            <a:fld id="{7585EAF0-2B67-493C-9037-A72E79462002}" type="slidenum">
              <a:rPr lang="en-US" smtClean="0"/>
              <a:pPr/>
              <a:t>57</a:t>
            </a:fld>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p:cNvSpPr>
            <a:spLocks noGrp="1" noRot="1" noChangeAspect="1" noTextEdit="1"/>
          </p:cNvSpPr>
          <p:nvPr>
            <p:ph type="sldImg"/>
          </p:nvPr>
        </p:nvSpPr>
        <p:spPr>
          <a:ln/>
        </p:spPr>
      </p:sp>
      <p:sp>
        <p:nvSpPr>
          <p:cNvPr id="168963" name="Notes Placeholder 2"/>
          <p:cNvSpPr>
            <a:spLocks noGrp="1"/>
          </p:cNvSpPr>
          <p:nvPr>
            <p:ph type="body" idx="1"/>
          </p:nvPr>
        </p:nvSpPr>
        <p:spPr>
          <a:noFill/>
          <a:ln/>
        </p:spPr>
        <p:txBody>
          <a:bodyPr/>
          <a:lstStyle/>
          <a:p>
            <a:endParaRPr lang="en-US" smtClean="0"/>
          </a:p>
        </p:txBody>
      </p:sp>
      <p:sp>
        <p:nvSpPr>
          <p:cNvPr id="168964" name="Slide Number Placeholder 3"/>
          <p:cNvSpPr>
            <a:spLocks noGrp="1"/>
          </p:cNvSpPr>
          <p:nvPr>
            <p:ph type="sldNum" sz="quarter" idx="5"/>
          </p:nvPr>
        </p:nvSpPr>
        <p:spPr>
          <a:noFill/>
        </p:spPr>
        <p:txBody>
          <a:bodyPr/>
          <a:lstStyle/>
          <a:p>
            <a:fld id="{7585EAF0-2B67-493C-9037-A72E79462002}" type="slidenum">
              <a:rPr lang="en-US" smtClean="0"/>
              <a:pPr/>
              <a:t>58</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p:cNvSpPr>
            <a:spLocks noGrp="1" noRot="1" noChangeAspect="1" noTextEdit="1"/>
          </p:cNvSpPr>
          <p:nvPr>
            <p:ph type="sldImg"/>
          </p:nvPr>
        </p:nvSpPr>
        <p:spPr>
          <a:ln/>
        </p:spPr>
      </p:sp>
      <p:sp>
        <p:nvSpPr>
          <p:cNvPr id="151555" name="Notes Placeholder 2"/>
          <p:cNvSpPr>
            <a:spLocks noGrp="1"/>
          </p:cNvSpPr>
          <p:nvPr>
            <p:ph type="body" idx="1"/>
          </p:nvPr>
        </p:nvSpPr>
        <p:spPr>
          <a:noFill/>
          <a:ln/>
        </p:spPr>
        <p:txBody>
          <a:bodyPr/>
          <a:lstStyle/>
          <a:p>
            <a:endParaRPr lang="en-US" smtClean="0"/>
          </a:p>
        </p:txBody>
      </p:sp>
      <p:sp>
        <p:nvSpPr>
          <p:cNvPr id="151556" name="Header Placeholder 3"/>
          <p:cNvSpPr>
            <a:spLocks noGrp="1"/>
          </p:cNvSpPr>
          <p:nvPr>
            <p:ph type="hdr" sz="quarter"/>
          </p:nvPr>
        </p:nvSpPr>
        <p:spPr>
          <a:noFill/>
        </p:spPr>
        <p:txBody>
          <a:bodyPr/>
          <a:lstStyle/>
          <a:p>
            <a:r>
              <a:rPr lang="en-US" smtClean="0"/>
              <a:t>Triglycerides</a:t>
            </a:r>
          </a:p>
        </p:txBody>
      </p:sp>
      <p:sp>
        <p:nvSpPr>
          <p:cNvPr id="151557" name="Footer Placeholder 4"/>
          <p:cNvSpPr>
            <a:spLocks noGrp="1"/>
          </p:cNvSpPr>
          <p:nvPr>
            <p:ph type="ftr" sz="quarter" idx="4"/>
          </p:nvPr>
        </p:nvSpPr>
        <p:spPr>
          <a:noFill/>
        </p:spPr>
        <p:txBody>
          <a:bodyPr/>
          <a:lstStyle/>
          <a:p>
            <a:r>
              <a:rPr lang="en-US" smtClean="0"/>
              <a:t>Thomas Dayspring MD, FACP</a:t>
            </a:r>
          </a:p>
        </p:txBody>
      </p:sp>
      <p:sp>
        <p:nvSpPr>
          <p:cNvPr id="151558" name="Slide Number Placeholder 5"/>
          <p:cNvSpPr>
            <a:spLocks noGrp="1"/>
          </p:cNvSpPr>
          <p:nvPr>
            <p:ph type="sldNum" sz="quarter" idx="5"/>
          </p:nvPr>
        </p:nvSpPr>
        <p:spPr>
          <a:noFill/>
        </p:spPr>
        <p:txBody>
          <a:bodyPr/>
          <a:lstStyle/>
          <a:p>
            <a:fld id="{744BBE94-1BBA-4AF3-A0AA-78A15000A3AD}" type="slidenum">
              <a:rPr lang="en-US" smtClean="0"/>
              <a:pPr/>
              <a:t>6</a:t>
            </a:fld>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p:cNvSpPr>
            <a:spLocks noGrp="1" noRot="1" noChangeAspect="1" noTextEdit="1"/>
          </p:cNvSpPr>
          <p:nvPr>
            <p:ph type="sldImg"/>
          </p:nvPr>
        </p:nvSpPr>
        <p:spPr>
          <a:ln/>
        </p:spPr>
      </p:sp>
      <p:sp>
        <p:nvSpPr>
          <p:cNvPr id="168963" name="Notes Placeholder 2"/>
          <p:cNvSpPr>
            <a:spLocks noGrp="1"/>
          </p:cNvSpPr>
          <p:nvPr>
            <p:ph type="body" idx="1"/>
          </p:nvPr>
        </p:nvSpPr>
        <p:spPr>
          <a:noFill/>
          <a:ln/>
        </p:spPr>
        <p:txBody>
          <a:bodyPr/>
          <a:lstStyle/>
          <a:p>
            <a:endParaRPr lang="en-US" smtClean="0"/>
          </a:p>
        </p:txBody>
      </p:sp>
      <p:sp>
        <p:nvSpPr>
          <p:cNvPr id="168964" name="Slide Number Placeholder 3"/>
          <p:cNvSpPr>
            <a:spLocks noGrp="1"/>
          </p:cNvSpPr>
          <p:nvPr>
            <p:ph type="sldNum" sz="quarter" idx="5"/>
          </p:nvPr>
        </p:nvSpPr>
        <p:spPr>
          <a:noFill/>
        </p:spPr>
        <p:txBody>
          <a:bodyPr/>
          <a:lstStyle/>
          <a:p>
            <a:fld id="{7585EAF0-2B67-493C-9037-A72E79462002}" type="slidenum">
              <a:rPr lang="en-US" smtClean="0"/>
              <a:pPr/>
              <a:t>59</a:t>
            </a:fld>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hdr" sz="quarter"/>
          </p:nvPr>
        </p:nvSpPr>
        <p:spPr>
          <a:noFill/>
        </p:spPr>
        <p:txBody>
          <a:bodyPr/>
          <a:lstStyle/>
          <a:p>
            <a:r>
              <a:rPr lang="en-US" smtClean="0">
                <a:latin typeface="Arial" charset="0"/>
              </a:rPr>
              <a:t>Diabetic Dyslipidemia   TG/HDL Axis Disorders</a:t>
            </a:r>
          </a:p>
        </p:txBody>
      </p:sp>
      <p:sp>
        <p:nvSpPr>
          <p:cNvPr id="240643" name="Rectangle 4"/>
          <p:cNvSpPr>
            <a:spLocks noGrp="1" noChangeArrowheads="1"/>
          </p:cNvSpPr>
          <p:nvPr>
            <p:ph type="ftr" sz="quarter" idx="4"/>
          </p:nvPr>
        </p:nvSpPr>
        <p:spPr>
          <a:noFill/>
        </p:spPr>
        <p:txBody>
          <a:bodyPr/>
          <a:lstStyle/>
          <a:p>
            <a:r>
              <a:rPr lang="en-US" smtClean="0">
                <a:latin typeface="Arial" charset="0"/>
              </a:rPr>
              <a:t>Thomas Dayspring MD, FACP</a:t>
            </a:r>
          </a:p>
        </p:txBody>
      </p:sp>
      <p:sp>
        <p:nvSpPr>
          <p:cNvPr id="240644" name="Rectangle 5"/>
          <p:cNvSpPr>
            <a:spLocks noGrp="1" noChangeArrowheads="1"/>
          </p:cNvSpPr>
          <p:nvPr>
            <p:ph type="sldNum" sz="quarter" idx="5"/>
          </p:nvPr>
        </p:nvSpPr>
        <p:spPr>
          <a:noFill/>
        </p:spPr>
        <p:txBody>
          <a:bodyPr/>
          <a:lstStyle/>
          <a:p>
            <a:fld id="{5891874F-6F8E-4D0A-BA69-46AE6B1C7EA2}" type="slidenum">
              <a:rPr lang="en-US" smtClean="0">
                <a:latin typeface="Arial" charset="0"/>
              </a:rPr>
              <a:pPr/>
              <a:t>60</a:t>
            </a:fld>
            <a:endParaRPr lang="en-US" smtClean="0">
              <a:latin typeface="Arial" charset="0"/>
            </a:endParaRPr>
          </a:p>
        </p:txBody>
      </p:sp>
      <p:sp>
        <p:nvSpPr>
          <p:cNvPr id="240645" name="Rectangle 2"/>
          <p:cNvSpPr>
            <a:spLocks noGrp="1" noRot="1" noChangeAspect="1" noChangeArrowheads="1" noTextEdit="1"/>
          </p:cNvSpPr>
          <p:nvPr>
            <p:ph type="sldImg"/>
          </p:nvPr>
        </p:nvSpPr>
        <p:spPr>
          <a:xfrm>
            <a:off x="1130300" y="688975"/>
            <a:ext cx="4598988" cy="3449638"/>
          </a:xfrm>
          <a:ln/>
        </p:spPr>
      </p:sp>
      <p:sp>
        <p:nvSpPr>
          <p:cNvPr id="240646" name="Rectangle 3"/>
          <p:cNvSpPr>
            <a:spLocks noGrp="1" noChangeArrowheads="1"/>
          </p:cNvSpPr>
          <p:nvPr>
            <p:ph type="body" idx="1"/>
          </p:nvPr>
        </p:nvSpPr>
        <p:spPr>
          <a:xfrm>
            <a:off x="911225" y="4367214"/>
            <a:ext cx="5035550" cy="4133849"/>
          </a:xfrm>
          <a:noFill/>
          <a:ln/>
        </p:spPr>
        <p:txBody>
          <a:bodyPr/>
          <a:lstStyle/>
          <a:p>
            <a:pPr marL="230108" indent="-230108"/>
            <a:r>
              <a:rPr lang="en-US" b="1" dirty="0" smtClean="0">
                <a:latin typeface="Arial" charset="0"/>
              </a:rPr>
              <a:t>Statin Therapy Does Not Eliminate the CVD Risk Associated With High Triglyceride Level.</a:t>
            </a:r>
          </a:p>
          <a:p>
            <a:pPr marL="230108" indent="-230108"/>
            <a:r>
              <a:rPr lang="en-US" dirty="0" smtClean="0">
                <a:latin typeface="Arial" charset="0"/>
              </a:rPr>
              <a:t>Analysis of event rates from HPS</a:t>
            </a:r>
            <a:r>
              <a:rPr lang="en-US" baseline="30000" dirty="0" smtClean="0">
                <a:latin typeface="Arial" charset="0"/>
              </a:rPr>
              <a:t>1</a:t>
            </a:r>
            <a:r>
              <a:rPr lang="en-US" dirty="0" smtClean="0">
                <a:latin typeface="Arial" charset="0"/>
              </a:rPr>
              <a:t> and the pooled analysis of CARE/LIPID</a:t>
            </a:r>
            <a:r>
              <a:rPr lang="en-US" baseline="30000" dirty="0" smtClean="0">
                <a:latin typeface="Arial" charset="0"/>
              </a:rPr>
              <a:t>2</a:t>
            </a:r>
            <a:r>
              <a:rPr lang="en-US" dirty="0" smtClean="0">
                <a:latin typeface="Arial" charset="0"/>
              </a:rPr>
              <a:t> event rates revealed that statin therapy does not eliminate the CVD risk associated with high triglyceride levels. In HPS, high triglycerides were defined as </a:t>
            </a:r>
            <a:r>
              <a:rPr lang="en-US" dirty="0" smtClean="0">
                <a:latin typeface="Arial" charset="0"/>
                <a:cs typeface="Arial" charset="0"/>
              </a:rPr>
              <a:t>≥354 mg/dL, and low triglycerides were defined as &lt;177 mg/dL.</a:t>
            </a:r>
            <a:r>
              <a:rPr lang="en-US" baseline="30000" dirty="0" smtClean="0">
                <a:latin typeface="Arial" charset="0"/>
                <a:cs typeface="Arial" charset="0"/>
              </a:rPr>
              <a:t>1</a:t>
            </a:r>
            <a:r>
              <a:rPr lang="en-US" dirty="0" smtClean="0">
                <a:latin typeface="Arial" charset="0"/>
                <a:cs typeface="Arial" charset="0"/>
              </a:rPr>
              <a:t> In the pooled CARE/LIPID analysis, </a:t>
            </a:r>
            <a:r>
              <a:rPr lang="en-US" dirty="0" smtClean="0">
                <a:latin typeface="Arial" charset="0"/>
              </a:rPr>
              <a:t>high triglycerides were defined as </a:t>
            </a:r>
            <a:r>
              <a:rPr lang="en-US" dirty="0" smtClean="0">
                <a:latin typeface="Arial" charset="0"/>
                <a:cs typeface="Arial" charset="0"/>
              </a:rPr>
              <a:t>&gt;207 mg/dL, and low triglycerides were defined as&lt;98 mg/dL.</a:t>
            </a:r>
            <a:r>
              <a:rPr lang="en-US" baseline="30000" dirty="0" smtClean="0">
                <a:latin typeface="Arial" charset="0"/>
                <a:cs typeface="Arial" charset="0"/>
              </a:rPr>
              <a:t>2</a:t>
            </a:r>
            <a:r>
              <a:rPr lang="en-US" dirty="0" smtClean="0">
                <a:latin typeface="Arial" charset="0"/>
                <a:cs typeface="Arial" charset="0"/>
              </a:rPr>
              <a:t> Patients with high triglycerides treated with statins have higher CVD event rates (</a:t>
            </a:r>
            <a:r>
              <a:rPr lang="en-US" dirty="0" err="1" smtClean="0">
                <a:latin typeface="Arial" charset="0"/>
                <a:cs typeface="Arial" charset="0"/>
              </a:rPr>
              <a:t>ie</a:t>
            </a:r>
            <a:r>
              <a:rPr lang="en-US" dirty="0" smtClean="0">
                <a:latin typeface="Arial" charset="0"/>
                <a:cs typeface="Arial" charset="0"/>
              </a:rPr>
              <a:t>, residual CVD risk) than those patients with low triglycerides treated with statins. Thus, the high CVD risk associated with an elevated triglyceride level is not eliminated by statin therapy.</a:t>
            </a:r>
          </a:p>
          <a:p>
            <a:pPr marL="230108" indent="-230108"/>
            <a:endParaRPr lang="en-US" dirty="0" smtClean="0">
              <a:latin typeface="Arial" charset="0"/>
              <a:cs typeface="Arial" charset="0"/>
            </a:endParaRPr>
          </a:p>
          <a:p>
            <a:pPr marL="230108" indent="-230108"/>
            <a:r>
              <a:rPr lang="en-US" b="1" dirty="0" smtClean="0">
                <a:latin typeface="Arial" charset="0"/>
                <a:cs typeface="Arial" charset="0"/>
              </a:rPr>
              <a:t>References</a:t>
            </a:r>
          </a:p>
          <a:p>
            <a:pPr marL="230108" indent="-230108">
              <a:buFontTx/>
              <a:buAutoNum type="arabicPeriod"/>
            </a:pPr>
            <a:r>
              <a:rPr lang="en-US" dirty="0" smtClean="0">
                <a:latin typeface="Arial" charset="0"/>
              </a:rPr>
              <a:t>HPS Collaborative Group. </a:t>
            </a:r>
            <a:r>
              <a:rPr lang="en-US" i="1" dirty="0" smtClean="0">
                <a:latin typeface="Arial" charset="0"/>
              </a:rPr>
              <a:t>Lancet</a:t>
            </a:r>
            <a:r>
              <a:rPr lang="en-US" dirty="0" smtClean="0">
                <a:latin typeface="Arial" charset="0"/>
              </a:rPr>
              <a:t>. 2002;360:7-22. </a:t>
            </a:r>
          </a:p>
          <a:p>
            <a:pPr marL="230108" indent="-230108">
              <a:buFontTx/>
              <a:buAutoNum type="arabicPeriod"/>
            </a:pPr>
            <a:r>
              <a:rPr lang="en-US" dirty="0" smtClean="0">
                <a:latin typeface="Arial" charset="0"/>
              </a:rPr>
              <a:t>Sacks FM et al.</a:t>
            </a:r>
            <a:r>
              <a:rPr lang="en-US" i="1" dirty="0" smtClean="0">
                <a:latin typeface="Arial" charset="0"/>
              </a:rPr>
              <a:t> Circulation. </a:t>
            </a:r>
            <a:r>
              <a:rPr lang="en-US" dirty="0" smtClean="0">
                <a:latin typeface="Arial" charset="0"/>
              </a:rPr>
              <a:t>2000;102:1893-1900.</a:t>
            </a:r>
          </a:p>
          <a:p>
            <a:pPr marL="230108" indent="-230108"/>
            <a:endParaRPr lang="en-US" b="1" dirty="0" smtClean="0">
              <a:latin typeface="Arial" charset="0"/>
              <a:cs typeface="Arial"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Triglycerides</a:t>
            </a:r>
            <a:endParaRPr lang="en-US"/>
          </a:p>
        </p:txBody>
      </p:sp>
      <p:sp>
        <p:nvSpPr>
          <p:cNvPr id="5" name="Footer Placeholder 4"/>
          <p:cNvSpPr>
            <a:spLocks noGrp="1"/>
          </p:cNvSpPr>
          <p:nvPr>
            <p:ph type="ftr" sz="quarter" idx="11"/>
          </p:nvPr>
        </p:nvSpPr>
        <p:spPr/>
        <p:txBody>
          <a:bodyPr/>
          <a:lstStyle/>
          <a:p>
            <a:pPr>
              <a:defRPr/>
            </a:pPr>
            <a:r>
              <a:rPr lang="en-US" smtClean="0"/>
              <a:t>Thomas Dayspring MD, FACP</a:t>
            </a:r>
            <a:endParaRPr lang="en-US"/>
          </a:p>
        </p:txBody>
      </p:sp>
      <p:sp>
        <p:nvSpPr>
          <p:cNvPr id="6" name="Slide Number Placeholder 5"/>
          <p:cNvSpPr>
            <a:spLocks noGrp="1"/>
          </p:cNvSpPr>
          <p:nvPr>
            <p:ph type="sldNum" sz="quarter" idx="12"/>
          </p:nvPr>
        </p:nvSpPr>
        <p:spPr/>
        <p:txBody>
          <a:bodyPr/>
          <a:lstStyle/>
          <a:p>
            <a:pPr>
              <a:defRPr/>
            </a:pPr>
            <a:fld id="{B8D40AEC-1D7E-4107-B66A-94C0B6482DA9}" type="slidenum">
              <a:rPr lang="en-US" smtClean="0"/>
              <a:pPr>
                <a:defRPr/>
              </a:pPr>
              <a:t>61</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Thomas Dayspring MD</a:t>
            </a:r>
            <a:endParaRPr lang="en-US"/>
          </a:p>
        </p:txBody>
      </p:sp>
      <p:sp>
        <p:nvSpPr>
          <p:cNvPr id="5" name="Slide Number Placeholder 4"/>
          <p:cNvSpPr>
            <a:spLocks noGrp="1"/>
          </p:cNvSpPr>
          <p:nvPr>
            <p:ph type="sldNum" sz="quarter" idx="11"/>
          </p:nvPr>
        </p:nvSpPr>
        <p:spPr/>
        <p:txBody>
          <a:bodyPr/>
          <a:lstStyle/>
          <a:p>
            <a:fld id="{76EE46AD-3BC8-4A0C-9074-35CE4C3C5E60}" type="slidenum">
              <a:rPr lang="en-US" smtClean="0"/>
              <a:pPr/>
              <a:t>62</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Thomas Dayspring MD</a:t>
            </a:r>
            <a:endParaRPr lang="en-US"/>
          </a:p>
        </p:txBody>
      </p:sp>
      <p:sp>
        <p:nvSpPr>
          <p:cNvPr id="5" name="Slide Number Placeholder 4"/>
          <p:cNvSpPr>
            <a:spLocks noGrp="1"/>
          </p:cNvSpPr>
          <p:nvPr>
            <p:ph type="sldNum" sz="quarter" idx="11"/>
          </p:nvPr>
        </p:nvSpPr>
        <p:spPr/>
        <p:txBody>
          <a:bodyPr/>
          <a:lstStyle/>
          <a:p>
            <a:fld id="{76EE46AD-3BC8-4A0C-9074-35CE4C3C5E60}" type="slidenum">
              <a:rPr lang="en-US" smtClean="0"/>
              <a:pPr/>
              <a:t>63</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Thomas Dayspring MD</a:t>
            </a:r>
            <a:endParaRPr lang="en-US"/>
          </a:p>
        </p:txBody>
      </p:sp>
      <p:sp>
        <p:nvSpPr>
          <p:cNvPr id="5" name="Slide Number Placeholder 4"/>
          <p:cNvSpPr>
            <a:spLocks noGrp="1"/>
          </p:cNvSpPr>
          <p:nvPr>
            <p:ph type="sldNum" sz="quarter" idx="11"/>
          </p:nvPr>
        </p:nvSpPr>
        <p:spPr/>
        <p:txBody>
          <a:bodyPr/>
          <a:lstStyle/>
          <a:p>
            <a:fld id="{76EE46AD-3BC8-4A0C-9074-35CE4C3C5E60}" type="slidenum">
              <a:rPr lang="en-US" smtClean="0"/>
              <a:pPr/>
              <a:t>64</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p:spPr>
        <p:txBody>
          <a:bodyPr/>
          <a:lstStyle/>
          <a:p>
            <a:endParaRPr lang="en-US" smtClean="0"/>
          </a:p>
        </p:txBody>
      </p:sp>
      <p:sp>
        <p:nvSpPr>
          <p:cNvPr id="115716" name="Header Placeholder 3"/>
          <p:cNvSpPr>
            <a:spLocks noGrp="1"/>
          </p:cNvSpPr>
          <p:nvPr>
            <p:ph type="hdr" sz="quarter"/>
          </p:nvPr>
        </p:nvSpPr>
        <p:spPr>
          <a:noFill/>
        </p:spPr>
        <p:txBody>
          <a:bodyPr/>
          <a:lstStyle/>
          <a:p>
            <a:r>
              <a:rPr lang="en-US" smtClean="0"/>
              <a:t>Triglycerides</a:t>
            </a:r>
          </a:p>
        </p:txBody>
      </p:sp>
      <p:sp>
        <p:nvSpPr>
          <p:cNvPr id="115717" name="Footer Placeholder 4"/>
          <p:cNvSpPr>
            <a:spLocks noGrp="1"/>
          </p:cNvSpPr>
          <p:nvPr>
            <p:ph type="ftr" sz="quarter" idx="4"/>
          </p:nvPr>
        </p:nvSpPr>
        <p:spPr>
          <a:noFill/>
        </p:spPr>
        <p:txBody>
          <a:bodyPr/>
          <a:lstStyle/>
          <a:p>
            <a:r>
              <a:rPr lang="en-US" smtClean="0"/>
              <a:t>Thomas Dayspring MD, FACP</a:t>
            </a:r>
          </a:p>
        </p:txBody>
      </p:sp>
      <p:sp>
        <p:nvSpPr>
          <p:cNvPr id="115718" name="Slide Number Placeholder 5"/>
          <p:cNvSpPr>
            <a:spLocks noGrp="1"/>
          </p:cNvSpPr>
          <p:nvPr>
            <p:ph type="sldNum" sz="quarter" idx="5"/>
          </p:nvPr>
        </p:nvSpPr>
        <p:spPr>
          <a:noFill/>
        </p:spPr>
        <p:txBody>
          <a:bodyPr/>
          <a:lstStyle/>
          <a:p>
            <a:fld id="{B660A8B4-90F3-444A-9B37-5207EFFF1BE7}" type="slidenum">
              <a:rPr lang="en-US" smtClean="0"/>
              <a:pPr/>
              <a:t>65</a:t>
            </a:fld>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endParaRPr lang="en-US" smtClean="0"/>
          </a:p>
        </p:txBody>
      </p:sp>
      <p:sp>
        <p:nvSpPr>
          <p:cNvPr id="80900" name="Slide Number Placeholder 3"/>
          <p:cNvSpPr>
            <a:spLocks noGrp="1"/>
          </p:cNvSpPr>
          <p:nvPr>
            <p:ph type="sldNum" sz="quarter" idx="5"/>
          </p:nvPr>
        </p:nvSpPr>
        <p:spPr>
          <a:noFill/>
        </p:spPr>
        <p:txBody>
          <a:bodyPr/>
          <a:lstStyle/>
          <a:p>
            <a:fld id="{5F092290-60DB-4592-99FC-4F8A29A203AE}" type="slidenum">
              <a:rPr lang="en-US"/>
              <a:pPr/>
              <a:t>66</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hdr" sz="quarter"/>
          </p:nvPr>
        </p:nvSpPr>
        <p:spPr>
          <a:noFill/>
        </p:spPr>
        <p:txBody>
          <a:bodyPr/>
          <a:lstStyle/>
          <a:p>
            <a:r>
              <a:rPr lang="en-US" smtClean="0"/>
              <a:t>Triglycerides</a:t>
            </a:r>
          </a:p>
        </p:txBody>
      </p:sp>
      <p:sp>
        <p:nvSpPr>
          <p:cNvPr id="145411" name="Rectangle 4"/>
          <p:cNvSpPr>
            <a:spLocks noGrp="1" noChangeArrowheads="1"/>
          </p:cNvSpPr>
          <p:nvPr>
            <p:ph type="ftr" sz="quarter" idx="4"/>
          </p:nvPr>
        </p:nvSpPr>
        <p:spPr>
          <a:noFill/>
        </p:spPr>
        <p:txBody>
          <a:bodyPr/>
          <a:lstStyle/>
          <a:p>
            <a:r>
              <a:rPr lang="en-US" smtClean="0"/>
              <a:t>Thomas Dayspring MD, FACP</a:t>
            </a:r>
          </a:p>
        </p:txBody>
      </p:sp>
      <p:sp>
        <p:nvSpPr>
          <p:cNvPr id="145412" name="Rectangle 2"/>
          <p:cNvSpPr>
            <a:spLocks noGrp="1" noRot="1" noChangeAspect="1" noChangeArrowheads="1" noTextEdit="1"/>
          </p:cNvSpPr>
          <p:nvPr>
            <p:ph type="sldImg"/>
          </p:nvPr>
        </p:nvSpPr>
        <p:spPr>
          <a:xfrm>
            <a:off x="1133475" y="690563"/>
            <a:ext cx="4592638" cy="3444875"/>
          </a:xfrm>
          <a:ln/>
        </p:spPr>
      </p:sp>
      <p:sp>
        <p:nvSpPr>
          <p:cNvPr id="14541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a:ln/>
        </p:spPr>
      </p:sp>
      <p:sp>
        <p:nvSpPr>
          <p:cNvPr id="143363" name="Notes Placeholder 2"/>
          <p:cNvSpPr>
            <a:spLocks noGrp="1"/>
          </p:cNvSpPr>
          <p:nvPr>
            <p:ph type="body" idx="1"/>
          </p:nvPr>
        </p:nvSpPr>
        <p:spPr>
          <a:noFill/>
          <a:ln/>
        </p:spPr>
        <p:txBody>
          <a:bodyPr/>
          <a:lstStyle/>
          <a:p>
            <a:endParaRPr lang="en-US" smtClean="0"/>
          </a:p>
        </p:txBody>
      </p:sp>
      <p:sp>
        <p:nvSpPr>
          <p:cNvPr id="143364" name="Header Placeholder 3"/>
          <p:cNvSpPr>
            <a:spLocks noGrp="1"/>
          </p:cNvSpPr>
          <p:nvPr>
            <p:ph type="hdr" sz="quarter"/>
          </p:nvPr>
        </p:nvSpPr>
        <p:spPr>
          <a:noFill/>
        </p:spPr>
        <p:txBody>
          <a:bodyPr/>
          <a:lstStyle/>
          <a:p>
            <a:r>
              <a:rPr lang="en-US" smtClean="0"/>
              <a:t>Triglycerides</a:t>
            </a:r>
          </a:p>
        </p:txBody>
      </p:sp>
      <p:sp>
        <p:nvSpPr>
          <p:cNvPr id="143365" name="Footer Placeholder 4"/>
          <p:cNvSpPr>
            <a:spLocks noGrp="1"/>
          </p:cNvSpPr>
          <p:nvPr>
            <p:ph type="ftr" sz="quarter" idx="4"/>
          </p:nvPr>
        </p:nvSpPr>
        <p:spPr>
          <a:noFill/>
        </p:spPr>
        <p:txBody>
          <a:bodyPr/>
          <a:lstStyle/>
          <a:p>
            <a:r>
              <a:rPr lang="en-US" smtClean="0"/>
              <a:t>Thomas Dayspring MD, FACP</a:t>
            </a:r>
          </a:p>
        </p:txBody>
      </p:sp>
      <p:sp>
        <p:nvSpPr>
          <p:cNvPr id="143366" name="Slide Number Placeholder 5"/>
          <p:cNvSpPr>
            <a:spLocks noGrp="1"/>
          </p:cNvSpPr>
          <p:nvPr>
            <p:ph type="sldNum" sz="quarter" idx="5"/>
          </p:nvPr>
        </p:nvSpPr>
        <p:spPr>
          <a:noFill/>
        </p:spPr>
        <p:txBody>
          <a:bodyPr/>
          <a:lstStyle/>
          <a:p>
            <a:fld id="{DBC69BE9-8596-4939-B054-5E238D9E3689}" type="slidenum">
              <a:rPr lang="en-US" smtClean="0"/>
              <a:pPr/>
              <a:t>75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a:ln/>
        </p:spPr>
      </p:sp>
      <p:sp>
        <p:nvSpPr>
          <p:cNvPr id="149507" name="Notes Placeholder 2"/>
          <p:cNvSpPr>
            <a:spLocks noGrp="1"/>
          </p:cNvSpPr>
          <p:nvPr>
            <p:ph type="body" idx="1"/>
          </p:nvPr>
        </p:nvSpPr>
        <p:spPr>
          <a:noFill/>
          <a:ln/>
        </p:spPr>
        <p:txBody>
          <a:bodyPr/>
          <a:lstStyle/>
          <a:p>
            <a:endParaRPr lang="en-US" smtClean="0"/>
          </a:p>
        </p:txBody>
      </p:sp>
      <p:sp>
        <p:nvSpPr>
          <p:cNvPr id="149508" name="Header Placeholder 3"/>
          <p:cNvSpPr>
            <a:spLocks noGrp="1"/>
          </p:cNvSpPr>
          <p:nvPr>
            <p:ph type="hdr" sz="quarter"/>
          </p:nvPr>
        </p:nvSpPr>
        <p:spPr>
          <a:noFill/>
        </p:spPr>
        <p:txBody>
          <a:bodyPr/>
          <a:lstStyle/>
          <a:p>
            <a:r>
              <a:rPr lang="en-US" smtClean="0"/>
              <a:t>Triglycerides</a:t>
            </a:r>
          </a:p>
        </p:txBody>
      </p:sp>
      <p:sp>
        <p:nvSpPr>
          <p:cNvPr id="149509" name="Footer Placeholder 4"/>
          <p:cNvSpPr>
            <a:spLocks noGrp="1"/>
          </p:cNvSpPr>
          <p:nvPr>
            <p:ph type="ftr" sz="quarter" idx="4"/>
          </p:nvPr>
        </p:nvSpPr>
        <p:spPr>
          <a:noFill/>
        </p:spPr>
        <p:txBody>
          <a:bodyPr/>
          <a:lstStyle/>
          <a:p>
            <a:r>
              <a:rPr lang="en-US" smtClean="0"/>
              <a:t>Thomas Dayspring MD, FACP</a:t>
            </a:r>
          </a:p>
        </p:txBody>
      </p:sp>
      <p:sp>
        <p:nvSpPr>
          <p:cNvPr id="149510" name="Slide Number Placeholder 5"/>
          <p:cNvSpPr>
            <a:spLocks noGrp="1"/>
          </p:cNvSpPr>
          <p:nvPr>
            <p:ph type="sldNum" sz="quarter" idx="5"/>
          </p:nvPr>
        </p:nvSpPr>
        <p:spPr>
          <a:noFill/>
        </p:spPr>
        <p:txBody>
          <a:bodyPr/>
          <a:lstStyle/>
          <a:p>
            <a:fld id="{692F9D93-775A-4513-9D27-F09F8F658B33}" type="slidenum">
              <a:rPr lang="en-US" smtClean="0"/>
              <a:pPr/>
              <a:t>7</a:t>
            </a:fld>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a:ln/>
        </p:spPr>
      </p:sp>
      <p:sp>
        <p:nvSpPr>
          <p:cNvPr id="144387" name="Notes Placeholder 2"/>
          <p:cNvSpPr>
            <a:spLocks noGrp="1"/>
          </p:cNvSpPr>
          <p:nvPr>
            <p:ph type="body" idx="1"/>
          </p:nvPr>
        </p:nvSpPr>
        <p:spPr>
          <a:noFill/>
          <a:ln/>
        </p:spPr>
        <p:txBody>
          <a:bodyPr/>
          <a:lstStyle/>
          <a:p>
            <a:endParaRPr lang="en-US" smtClean="0"/>
          </a:p>
        </p:txBody>
      </p:sp>
      <p:sp>
        <p:nvSpPr>
          <p:cNvPr id="144388" name="Header Placeholder 3"/>
          <p:cNvSpPr>
            <a:spLocks noGrp="1"/>
          </p:cNvSpPr>
          <p:nvPr>
            <p:ph type="hdr" sz="quarter"/>
          </p:nvPr>
        </p:nvSpPr>
        <p:spPr>
          <a:noFill/>
        </p:spPr>
        <p:txBody>
          <a:bodyPr/>
          <a:lstStyle/>
          <a:p>
            <a:r>
              <a:rPr lang="en-US" smtClean="0"/>
              <a:t>Triglycerides</a:t>
            </a:r>
          </a:p>
        </p:txBody>
      </p:sp>
      <p:sp>
        <p:nvSpPr>
          <p:cNvPr id="144389" name="Footer Placeholder 4"/>
          <p:cNvSpPr>
            <a:spLocks noGrp="1"/>
          </p:cNvSpPr>
          <p:nvPr>
            <p:ph type="ftr" sz="quarter" idx="4"/>
          </p:nvPr>
        </p:nvSpPr>
        <p:spPr>
          <a:noFill/>
        </p:spPr>
        <p:txBody>
          <a:bodyPr/>
          <a:lstStyle/>
          <a:p>
            <a:r>
              <a:rPr lang="en-US" smtClean="0"/>
              <a:t>Thomas Dayspring MD, FACP</a:t>
            </a:r>
          </a:p>
        </p:txBody>
      </p:sp>
      <p:sp>
        <p:nvSpPr>
          <p:cNvPr id="144390" name="Slide Number Placeholder 5"/>
          <p:cNvSpPr>
            <a:spLocks noGrp="1"/>
          </p:cNvSpPr>
          <p:nvPr>
            <p:ph type="sldNum" sz="quarter" idx="5"/>
          </p:nvPr>
        </p:nvSpPr>
        <p:spPr>
          <a:noFill/>
        </p:spPr>
        <p:txBody>
          <a:bodyPr/>
          <a:lstStyle/>
          <a:p>
            <a:fld id="{DFE004C8-1448-439A-AE13-D12D17F97B67}" type="slidenum">
              <a:rPr lang="en-US" smtClean="0"/>
              <a:pPr/>
              <a:t>76</a:t>
            </a:fld>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hdr" sz="quarter"/>
          </p:nvPr>
        </p:nvSpPr>
        <p:spPr>
          <a:noFill/>
        </p:spPr>
        <p:txBody>
          <a:bodyPr/>
          <a:lstStyle/>
          <a:p>
            <a:r>
              <a:rPr lang="en-US" smtClean="0"/>
              <a:t>Triglycerides</a:t>
            </a:r>
          </a:p>
        </p:txBody>
      </p:sp>
      <p:sp>
        <p:nvSpPr>
          <p:cNvPr id="146435" name="Rectangle 4"/>
          <p:cNvSpPr>
            <a:spLocks noGrp="1" noChangeArrowheads="1"/>
          </p:cNvSpPr>
          <p:nvPr>
            <p:ph type="ftr" sz="quarter" idx="4"/>
          </p:nvPr>
        </p:nvSpPr>
        <p:spPr>
          <a:noFill/>
        </p:spPr>
        <p:txBody>
          <a:bodyPr/>
          <a:lstStyle/>
          <a:p>
            <a:r>
              <a:rPr lang="en-US" smtClean="0"/>
              <a:t>Thomas Dayspring MD, FACP</a:t>
            </a:r>
          </a:p>
        </p:txBody>
      </p:sp>
      <p:sp>
        <p:nvSpPr>
          <p:cNvPr id="146436" name="Rectangle 2"/>
          <p:cNvSpPr>
            <a:spLocks noGrp="1" noRot="1" noChangeAspect="1" noChangeArrowheads="1" noTextEdit="1"/>
          </p:cNvSpPr>
          <p:nvPr>
            <p:ph type="sldImg"/>
          </p:nvPr>
        </p:nvSpPr>
        <p:spPr>
          <a:ln/>
        </p:spPr>
      </p:sp>
      <p:sp>
        <p:nvSpPr>
          <p:cNvPr id="146437" name="Rectangle 3"/>
          <p:cNvSpPr>
            <a:spLocks noGrp="1" noChangeArrowheads="1"/>
          </p:cNvSpPr>
          <p:nvPr>
            <p:ph type="body" idx="1"/>
          </p:nvPr>
        </p:nvSpPr>
        <p:spPr>
          <a:noFill/>
          <a:ln/>
        </p:spPr>
        <p:txBody>
          <a:bodyPr/>
          <a:lstStyle/>
          <a:p>
            <a:r>
              <a:rPr lang="en-US" smtClean="0"/>
              <a:t>The second reason TG are associated with atherogenesis is they often are associated with atherogenic VLDL remnants, intermediate density lipoproteins and increased numbers of low density lipoproteins (the most important CHD risk factor).</a:t>
            </a:r>
          </a:p>
          <a:p>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hdr" sz="quarter"/>
          </p:nvPr>
        </p:nvSpPr>
        <p:spPr>
          <a:noFill/>
        </p:spPr>
        <p:txBody>
          <a:bodyPr/>
          <a:lstStyle/>
          <a:p>
            <a:r>
              <a:rPr lang="en-US" smtClean="0"/>
              <a:t>Triglycerides</a:t>
            </a:r>
          </a:p>
        </p:txBody>
      </p:sp>
      <p:sp>
        <p:nvSpPr>
          <p:cNvPr id="121859" name="Rectangle 4"/>
          <p:cNvSpPr>
            <a:spLocks noGrp="1" noChangeArrowheads="1"/>
          </p:cNvSpPr>
          <p:nvPr>
            <p:ph type="ftr" sz="quarter" idx="4"/>
          </p:nvPr>
        </p:nvSpPr>
        <p:spPr>
          <a:noFill/>
        </p:spPr>
        <p:txBody>
          <a:bodyPr/>
          <a:lstStyle/>
          <a:p>
            <a:r>
              <a:rPr lang="en-US" smtClean="0"/>
              <a:t>Thomas Dayspring MD, FACP</a:t>
            </a:r>
          </a:p>
        </p:txBody>
      </p:sp>
      <p:sp>
        <p:nvSpPr>
          <p:cNvPr id="121860" name="Rectangle 2"/>
          <p:cNvSpPr>
            <a:spLocks noGrp="1" noRot="1" noChangeAspect="1" noChangeArrowheads="1" noTextEdit="1"/>
          </p:cNvSpPr>
          <p:nvPr>
            <p:ph type="sldImg"/>
          </p:nvPr>
        </p:nvSpPr>
        <p:spPr>
          <a:ln/>
        </p:spPr>
      </p:sp>
      <p:sp>
        <p:nvSpPr>
          <p:cNvPr id="121861" name="Rectangle 3"/>
          <p:cNvSpPr>
            <a:spLocks noGrp="1" noChangeArrowheads="1"/>
          </p:cNvSpPr>
          <p:nvPr>
            <p:ph type="body" idx="1"/>
          </p:nvPr>
        </p:nvSpPr>
        <p:spPr>
          <a:noFill/>
          <a:ln/>
        </p:spPr>
        <p:txBody>
          <a:bodyPr/>
          <a:lstStyle/>
          <a:p>
            <a:r>
              <a:rPr lang="en-US" smtClean="0"/>
              <a:t>The second reason TG are associated with atherogenesis is they often are associated with atherogenic VLDL remnants, intermediate density lipoproteins and increased numbers of low density lipoproteins (the most important CHD risk factor).</a:t>
            </a:r>
          </a:p>
          <a:p>
            <a:endParaRPr 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hdr" sz="quarter"/>
          </p:nvPr>
        </p:nvSpPr>
        <p:spPr>
          <a:noFill/>
        </p:spPr>
        <p:txBody>
          <a:bodyPr/>
          <a:lstStyle/>
          <a:p>
            <a:r>
              <a:rPr lang="en-US" smtClean="0"/>
              <a:t>Triglycerides</a:t>
            </a:r>
          </a:p>
        </p:txBody>
      </p:sp>
      <p:sp>
        <p:nvSpPr>
          <p:cNvPr id="166915" name="Rectangle 4"/>
          <p:cNvSpPr>
            <a:spLocks noGrp="1" noChangeArrowheads="1"/>
          </p:cNvSpPr>
          <p:nvPr>
            <p:ph type="ftr" sz="quarter" idx="4"/>
          </p:nvPr>
        </p:nvSpPr>
        <p:spPr>
          <a:noFill/>
        </p:spPr>
        <p:txBody>
          <a:bodyPr/>
          <a:lstStyle/>
          <a:p>
            <a:r>
              <a:rPr lang="en-US" smtClean="0"/>
              <a:t>Thomas Dayspring MD, FACP</a:t>
            </a:r>
          </a:p>
        </p:txBody>
      </p:sp>
      <p:sp>
        <p:nvSpPr>
          <p:cNvPr id="166916" name="Rectangle 2"/>
          <p:cNvSpPr>
            <a:spLocks noGrp="1" noRot="1" noChangeAspect="1" noChangeArrowheads="1" noTextEdit="1"/>
          </p:cNvSpPr>
          <p:nvPr>
            <p:ph type="sldImg"/>
          </p:nvPr>
        </p:nvSpPr>
        <p:spPr>
          <a:xfrm>
            <a:off x="1131888" y="688975"/>
            <a:ext cx="4594225" cy="3444875"/>
          </a:xfrm>
          <a:ln/>
        </p:spPr>
      </p:sp>
      <p:sp>
        <p:nvSpPr>
          <p:cNvPr id="166917" name="Rectangle 3"/>
          <p:cNvSpPr>
            <a:spLocks noGrp="1" noChangeArrowheads="1"/>
          </p:cNvSpPr>
          <p:nvPr>
            <p:ph type="body" idx="1"/>
          </p:nvPr>
        </p:nvSpPr>
        <p:spPr>
          <a:noFill/>
          <a:ln/>
        </p:spPr>
        <p:txBody>
          <a:bodyPr lIns="89979" tIns="44990" rIns="89979" bIns="44990"/>
          <a:lstStyle/>
          <a:p>
            <a:r>
              <a:rPr lang="en-US" smtClean="0"/>
              <a:t>Melissa Austin has established nomograms revealing LDL particle size is highly dependent on TG concentrations. Only at physiologic TG concentrations is there a certainty of large LDL particles. At a TG reading of 150 mg/dl, there is a 50/50 chance of having small dense LDL particles. </a:t>
            </a:r>
          </a:p>
          <a:p>
            <a:endParaRPr 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a:ln/>
        </p:spPr>
        <p:txBody>
          <a:bodyPr/>
          <a:lstStyle/>
          <a:p>
            <a:endParaRPr lang="en-US" smtClean="0"/>
          </a:p>
        </p:txBody>
      </p:sp>
      <p:sp>
        <p:nvSpPr>
          <p:cNvPr id="102404" name="Slide Number Placeholder 3"/>
          <p:cNvSpPr>
            <a:spLocks noGrp="1"/>
          </p:cNvSpPr>
          <p:nvPr>
            <p:ph type="sldNum" sz="quarter" idx="5"/>
          </p:nvPr>
        </p:nvSpPr>
        <p:spPr>
          <a:noFill/>
        </p:spPr>
        <p:txBody>
          <a:bodyPr/>
          <a:lstStyle/>
          <a:p>
            <a:fld id="{07B2A5D0-C449-4459-AA34-B39515CB6561}" type="slidenum">
              <a:rPr lang="en-US" smtClean="0"/>
              <a:pPr/>
              <a:t>82</a:t>
            </a:fld>
            <a:endParaRPr 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p:cNvSpPr>
            <a:spLocks noGrp="1" noRot="1" noChangeAspect="1" noTextEdit="1"/>
          </p:cNvSpPr>
          <p:nvPr>
            <p:ph type="sldImg"/>
          </p:nvPr>
        </p:nvSpPr>
        <p:spPr>
          <a:ln/>
        </p:spPr>
      </p:sp>
      <p:sp>
        <p:nvSpPr>
          <p:cNvPr id="160771" name="Notes Placeholder 2"/>
          <p:cNvSpPr>
            <a:spLocks noGrp="1"/>
          </p:cNvSpPr>
          <p:nvPr>
            <p:ph type="body" idx="1"/>
          </p:nvPr>
        </p:nvSpPr>
        <p:spPr>
          <a:noFill/>
          <a:ln/>
        </p:spPr>
        <p:txBody>
          <a:bodyPr/>
          <a:lstStyle/>
          <a:p>
            <a:endParaRPr lang="en-US" smtClean="0"/>
          </a:p>
        </p:txBody>
      </p:sp>
      <p:sp>
        <p:nvSpPr>
          <p:cNvPr id="160772" name="Header Placeholder 3"/>
          <p:cNvSpPr>
            <a:spLocks noGrp="1"/>
          </p:cNvSpPr>
          <p:nvPr>
            <p:ph type="hdr" sz="quarter"/>
          </p:nvPr>
        </p:nvSpPr>
        <p:spPr>
          <a:noFill/>
        </p:spPr>
        <p:txBody>
          <a:bodyPr/>
          <a:lstStyle/>
          <a:p>
            <a:r>
              <a:rPr lang="en-US" smtClean="0"/>
              <a:t>Triglycerides</a:t>
            </a:r>
          </a:p>
        </p:txBody>
      </p:sp>
      <p:sp>
        <p:nvSpPr>
          <p:cNvPr id="160773" name="Footer Placeholder 4"/>
          <p:cNvSpPr>
            <a:spLocks noGrp="1"/>
          </p:cNvSpPr>
          <p:nvPr>
            <p:ph type="ftr" sz="quarter" idx="4"/>
          </p:nvPr>
        </p:nvSpPr>
        <p:spPr>
          <a:noFill/>
        </p:spPr>
        <p:txBody>
          <a:bodyPr/>
          <a:lstStyle/>
          <a:p>
            <a:r>
              <a:rPr lang="en-US" smtClean="0"/>
              <a:t>Thomas Dayspring MD, FACP</a:t>
            </a:r>
          </a:p>
        </p:txBody>
      </p:sp>
      <p:sp>
        <p:nvSpPr>
          <p:cNvPr id="160774" name="Slide Number Placeholder 5"/>
          <p:cNvSpPr>
            <a:spLocks noGrp="1"/>
          </p:cNvSpPr>
          <p:nvPr>
            <p:ph type="sldNum" sz="quarter" idx="5"/>
          </p:nvPr>
        </p:nvSpPr>
        <p:spPr>
          <a:noFill/>
        </p:spPr>
        <p:txBody>
          <a:bodyPr/>
          <a:lstStyle/>
          <a:p>
            <a:fld id="{A6E05C94-B6BF-4013-9C9D-06208F0B6119}" type="slidenum">
              <a:rPr lang="en-US" smtClean="0"/>
              <a:pPr/>
              <a:t>83</a:t>
            </a:fld>
            <a:endParaRPr lang="en-US"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hdr" sz="quarter"/>
          </p:nvPr>
        </p:nvSpPr>
        <p:spPr>
          <a:noFill/>
        </p:spPr>
        <p:txBody>
          <a:bodyPr/>
          <a:lstStyle/>
          <a:p>
            <a:r>
              <a:rPr lang="en-US" smtClean="0"/>
              <a:t>Triglycerides</a:t>
            </a:r>
          </a:p>
        </p:txBody>
      </p:sp>
      <p:sp>
        <p:nvSpPr>
          <p:cNvPr id="147459" name="Rectangle 4"/>
          <p:cNvSpPr>
            <a:spLocks noGrp="1" noChangeArrowheads="1"/>
          </p:cNvSpPr>
          <p:nvPr>
            <p:ph type="ftr" sz="quarter" idx="4"/>
          </p:nvPr>
        </p:nvSpPr>
        <p:spPr>
          <a:noFill/>
        </p:spPr>
        <p:txBody>
          <a:bodyPr/>
          <a:lstStyle/>
          <a:p>
            <a:r>
              <a:rPr lang="en-US" smtClean="0"/>
              <a:t>Thomas Dayspring MD, FACP</a:t>
            </a:r>
          </a:p>
        </p:txBody>
      </p:sp>
      <p:sp>
        <p:nvSpPr>
          <p:cNvPr id="147460" name="Rectangle 2"/>
          <p:cNvSpPr>
            <a:spLocks noGrp="1" noRot="1" noChangeAspect="1" noChangeArrowheads="1" noTextEdit="1"/>
          </p:cNvSpPr>
          <p:nvPr>
            <p:ph type="sldImg"/>
          </p:nvPr>
        </p:nvSpPr>
        <p:spPr>
          <a:ln/>
        </p:spPr>
      </p:sp>
      <p:sp>
        <p:nvSpPr>
          <p:cNvPr id="147461" name="Rectangle 3"/>
          <p:cNvSpPr>
            <a:spLocks noGrp="1" noChangeArrowheads="1"/>
          </p:cNvSpPr>
          <p:nvPr>
            <p:ph type="body" idx="1"/>
          </p:nvPr>
        </p:nvSpPr>
        <p:spPr>
          <a:noFill/>
          <a:ln/>
        </p:spPr>
        <p:txBody>
          <a:bodyPr/>
          <a:lstStyle/>
          <a:p>
            <a:r>
              <a:rPr lang="en-US" smtClean="0"/>
              <a:t>The second reason TG are associated with atherogenesis is they often are associated with atherogenic VLDL remnants, intermediate density lipoproteins and increased numbers of low density lipoproteins (the most important CHD risk factor).</a:t>
            </a:r>
          </a:p>
          <a:p>
            <a:endParaRPr lang="en-US"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ln/>
        </p:spPr>
        <p:txBody>
          <a:bodyPr/>
          <a:lstStyle/>
          <a:p>
            <a:endParaRPr lang="en-US" smtClean="0"/>
          </a:p>
        </p:txBody>
      </p:sp>
      <p:sp>
        <p:nvSpPr>
          <p:cNvPr id="158724" name="Header Placeholder 3"/>
          <p:cNvSpPr>
            <a:spLocks noGrp="1"/>
          </p:cNvSpPr>
          <p:nvPr>
            <p:ph type="hdr" sz="quarter"/>
          </p:nvPr>
        </p:nvSpPr>
        <p:spPr>
          <a:noFill/>
        </p:spPr>
        <p:txBody>
          <a:bodyPr/>
          <a:lstStyle/>
          <a:p>
            <a:r>
              <a:rPr lang="en-US" smtClean="0"/>
              <a:t>Triglycerides</a:t>
            </a:r>
          </a:p>
        </p:txBody>
      </p:sp>
      <p:sp>
        <p:nvSpPr>
          <p:cNvPr id="158725" name="Footer Placeholder 4"/>
          <p:cNvSpPr>
            <a:spLocks noGrp="1"/>
          </p:cNvSpPr>
          <p:nvPr>
            <p:ph type="ftr" sz="quarter" idx="4"/>
          </p:nvPr>
        </p:nvSpPr>
        <p:spPr>
          <a:noFill/>
        </p:spPr>
        <p:txBody>
          <a:bodyPr/>
          <a:lstStyle/>
          <a:p>
            <a:r>
              <a:rPr lang="en-US" smtClean="0"/>
              <a:t>Thomas Dayspring MD, FACP</a:t>
            </a:r>
          </a:p>
        </p:txBody>
      </p:sp>
      <p:sp>
        <p:nvSpPr>
          <p:cNvPr id="158726" name="Slide Number Placeholder 5"/>
          <p:cNvSpPr>
            <a:spLocks noGrp="1"/>
          </p:cNvSpPr>
          <p:nvPr>
            <p:ph type="sldNum" sz="quarter" idx="5"/>
          </p:nvPr>
        </p:nvSpPr>
        <p:spPr>
          <a:noFill/>
        </p:spPr>
        <p:txBody>
          <a:bodyPr/>
          <a:lstStyle/>
          <a:p>
            <a:fld id="{8CC73F6F-A49F-4CAB-8D6C-78FEFB432F48}" type="slidenum">
              <a:rPr lang="en-US" smtClean="0"/>
              <a:pPr/>
              <a:t>87</a:t>
            </a:fld>
            <a:endParaRPr lang="en-US"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p:cNvSpPr>
            <a:spLocks noGrp="1" noRot="1" noChangeAspect="1" noTextEdit="1"/>
          </p:cNvSpPr>
          <p:nvPr>
            <p:ph type="sldImg"/>
          </p:nvPr>
        </p:nvSpPr>
        <p:spPr>
          <a:ln/>
        </p:spPr>
      </p:sp>
      <p:sp>
        <p:nvSpPr>
          <p:cNvPr id="159747" name="Notes Placeholder 2"/>
          <p:cNvSpPr>
            <a:spLocks noGrp="1"/>
          </p:cNvSpPr>
          <p:nvPr>
            <p:ph type="body" idx="1"/>
          </p:nvPr>
        </p:nvSpPr>
        <p:spPr>
          <a:noFill/>
          <a:ln/>
        </p:spPr>
        <p:txBody>
          <a:bodyPr/>
          <a:lstStyle/>
          <a:p>
            <a:endParaRPr lang="en-US" smtClean="0"/>
          </a:p>
        </p:txBody>
      </p:sp>
      <p:sp>
        <p:nvSpPr>
          <p:cNvPr id="159748" name="Header Placeholder 3"/>
          <p:cNvSpPr>
            <a:spLocks noGrp="1"/>
          </p:cNvSpPr>
          <p:nvPr>
            <p:ph type="hdr" sz="quarter"/>
          </p:nvPr>
        </p:nvSpPr>
        <p:spPr>
          <a:noFill/>
        </p:spPr>
        <p:txBody>
          <a:bodyPr/>
          <a:lstStyle/>
          <a:p>
            <a:r>
              <a:rPr lang="en-US" smtClean="0"/>
              <a:t>Triglycerides</a:t>
            </a:r>
          </a:p>
        </p:txBody>
      </p:sp>
      <p:sp>
        <p:nvSpPr>
          <p:cNvPr id="159749" name="Footer Placeholder 4"/>
          <p:cNvSpPr>
            <a:spLocks noGrp="1"/>
          </p:cNvSpPr>
          <p:nvPr>
            <p:ph type="ftr" sz="quarter" idx="4"/>
          </p:nvPr>
        </p:nvSpPr>
        <p:spPr>
          <a:noFill/>
        </p:spPr>
        <p:txBody>
          <a:bodyPr/>
          <a:lstStyle/>
          <a:p>
            <a:r>
              <a:rPr lang="en-US" smtClean="0"/>
              <a:t>Thomas Dayspring MD, FACP</a:t>
            </a:r>
          </a:p>
        </p:txBody>
      </p:sp>
      <p:sp>
        <p:nvSpPr>
          <p:cNvPr id="159750" name="Slide Number Placeholder 5"/>
          <p:cNvSpPr>
            <a:spLocks noGrp="1"/>
          </p:cNvSpPr>
          <p:nvPr>
            <p:ph type="sldNum" sz="quarter" idx="5"/>
          </p:nvPr>
        </p:nvSpPr>
        <p:spPr>
          <a:noFill/>
        </p:spPr>
        <p:txBody>
          <a:bodyPr/>
          <a:lstStyle/>
          <a:p>
            <a:fld id="{FF4B64DA-DAF6-4B8D-BCC2-2AB07D7D2F34}" type="slidenum">
              <a:rPr lang="en-US" smtClean="0"/>
              <a:pPr/>
              <a:t>88</a:t>
            </a:fld>
            <a:endParaRPr lang="en-US"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Triglycerides</a:t>
            </a:r>
            <a:endParaRPr lang="en-US"/>
          </a:p>
        </p:txBody>
      </p:sp>
      <p:sp>
        <p:nvSpPr>
          <p:cNvPr id="5" name="Footer Placeholder 4"/>
          <p:cNvSpPr>
            <a:spLocks noGrp="1"/>
          </p:cNvSpPr>
          <p:nvPr>
            <p:ph type="ftr" sz="quarter" idx="11"/>
          </p:nvPr>
        </p:nvSpPr>
        <p:spPr/>
        <p:txBody>
          <a:bodyPr/>
          <a:lstStyle/>
          <a:p>
            <a:pPr>
              <a:defRPr/>
            </a:pPr>
            <a:r>
              <a:rPr lang="en-US" smtClean="0"/>
              <a:t>Thomas Dayspring MD, FACP</a:t>
            </a:r>
            <a:endParaRPr lang="en-US"/>
          </a:p>
        </p:txBody>
      </p:sp>
      <p:sp>
        <p:nvSpPr>
          <p:cNvPr id="6" name="Slide Number Placeholder 5"/>
          <p:cNvSpPr>
            <a:spLocks noGrp="1"/>
          </p:cNvSpPr>
          <p:nvPr>
            <p:ph type="sldNum" sz="quarter" idx="12"/>
          </p:nvPr>
        </p:nvSpPr>
        <p:spPr/>
        <p:txBody>
          <a:bodyPr/>
          <a:lstStyle/>
          <a:p>
            <a:pPr>
              <a:defRPr/>
            </a:pPr>
            <a:fld id="{B8D40AEC-1D7E-4107-B66A-94C0B6482DA9}" type="slidenum">
              <a:rPr lang="en-US" smtClean="0"/>
              <a:pPr>
                <a:defRPr/>
              </a:pPr>
              <a:t>90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a:ln/>
        </p:spPr>
      </p:sp>
      <p:sp>
        <p:nvSpPr>
          <p:cNvPr id="148483" name="Notes Placeholder 2"/>
          <p:cNvSpPr>
            <a:spLocks noGrp="1"/>
          </p:cNvSpPr>
          <p:nvPr>
            <p:ph type="body" idx="1"/>
          </p:nvPr>
        </p:nvSpPr>
        <p:spPr>
          <a:noFill/>
          <a:ln/>
        </p:spPr>
        <p:txBody>
          <a:bodyPr/>
          <a:lstStyle/>
          <a:p>
            <a:endParaRPr lang="en-US" smtClean="0"/>
          </a:p>
        </p:txBody>
      </p:sp>
      <p:sp>
        <p:nvSpPr>
          <p:cNvPr id="148484" name="Header Placeholder 3"/>
          <p:cNvSpPr>
            <a:spLocks noGrp="1"/>
          </p:cNvSpPr>
          <p:nvPr>
            <p:ph type="hdr" sz="quarter"/>
          </p:nvPr>
        </p:nvSpPr>
        <p:spPr>
          <a:noFill/>
        </p:spPr>
        <p:txBody>
          <a:bodyPr/>
          <a:lstStyle/>
          <a:p>
            <a:r>
              <a:rPr lang="en-US" smtClean="0"/>
              <a:t>Triglycerides</a:t>
            </a:r>
          </a:p>
        </p:txBody>
      </p:sp>
      <p:sp>
        <p:nvSpPr>
          <p:cNvPr id="148485" name="Footer Placeholder 4"/>
          <p:cNvSpPr>
            <a:spLocks noGrp="1"/>
          </p:cNvSpPr>
          <p:nvPr>
            <p:ph type="ftr" sz="quarter" idx="4"/>
          </p:nvPr>
        </p:nvSpPr>
        <p:spPr>
          <a:noFill/>
        </p:spPr>
        <p:txBody>
          <a:bodyPr/>
          <a:lstStyle/>
          <a:p>
            <a:r>
              <a:rPr lang="en-US" smtClean="0"/>
              <a:t>Thomas Dayspring MD, FACP</a:t>
            </a:r>
          </a:p>
        </p:txBody>
      </p:sp>
      <p:sp>
        <p:nvSpPr>
          <p:cNvPr id="148486" name="Slide Number Placeholder 5"/>
          <p:cNvSpPr>
            <a:spLocks noGrp="1"/>
          </p:cNvSpPr>
          <p:nvPr>
            <p:ph type="sldNum" sz="quarter" idx="5"/>
          </p:nvPr>
        </p:nvSpPr>
        <p:spPr>
          <a:noFill/>
        </p:spPr>
        <p:txBody>
          <a:bodyPr/>
          <a:lstStyle/>
          <a:p>
            <a:fld id="{D8D61309-8276-4DBC-BD57-5193439EB6B8}" type="slidenum">
              <a:rPr lang="en-US" smtClean="0"/>
              <a:pPr/>
              <a:t>8</a:t>
            </a:fld>
            <a:endParaRPr lang="en-US"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a:ln/>
        </p:spPr>
        <p:txBody>
          <a:bodyPr/>
          <a:lstStyle/>
          <a:p>
            <a:endParaRPr lang="en-US" smtClean="0"/>
          </a:p>
        </p:txBody>
      </p:sp>
      <p:sp>
        <p:nvSpPr>
          <p:cNvPr id="119812" name="Header Placeholder 3"/>
          <p:cNvSpPr>
            <a:spLocks noGrp="1"/>
          </p:cNvSpPr>
          <p:nvPr>
            <p:ph type="hdr" sz="quarter"/>
          </p:nvPr>
        </p:nvSpPr>
        <p:spPr>
          <a:noFill/>
        </p:spPr>
        <p:txBody>
          <a:bodyPr/>
          <a:lstStyle/>
          <a:p>
            <a:r>
              <a:rPr lang="en-US" smtClean="0"/>
              <a:t>Triglycerides</a:t>
            </a:r>
          </a:p>
        </p:txBody>
      </p:sp>
      <p:sp>
        <p:nvSpPr>
          <p:cNvPr id="119813" name="Footer Placeholder 4"/>
          <p:cNvSpPr>
            <a:spLocks noGrp="1"/>
          </p:cNvSpPr>
          <p:nvPr>
            <p:ph type="ftr" sz="quarter" idx="4"/>
          </p:nvPr>
        </p:nvSpPr>
        <p:spPr>
          <a:noFill/>
        </p:spPr>
        <p:txBody>
          <a:bodyPr/>
          <a:lstStyle/>
          <a:p>
            <a:r>
              <a:rPr lang="en-US" smtClean="0"/>
              <a:t>Thomas Dayspring MD, FACP</a:t>
            </a:r>
          </a:p>
        </p:txBody>
      </p:sp>
      <p:sp>
        <p:nvSpPr>
          <p:cNvPr id="119814" name="Slide Number Placeholder 5"/>
          <p:cNvSpPr>
            <a:spLocks noGrp="1"/>
          </p:cNvSpPr>
          <p:nvPr>
            <p:ph type="sldNum" sz="quarter" idx="5"/>
          </p:nvPr>
        </p:nvSpPr>
        <p:spPr>
          <a:noFill/>
        </p:spPr>
        <p:txBody>
          <a:bodyPr/>
          <a:lstStyle/>
          <a:p>
            <a:fld id="{50C53418-F3EA-4E11-8CF3-FC0E78596F95}" type="slidenum">
              <a:rPr lang="en-US" smtClean="0"/>
              <a:pPr/>
              <a:t>91</a:t>
            </a:fld>
            <a:endParaRPr lang="en-US"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a:ln/>
        </p:spPr>
        <p:txBody>
          <a:bodyPr/>
          <a:lstStyle/>
          <a:p>
            <a:endParaRPr lang="en-US" smtClean="0"/>
          </a:p>
        </p:txBody>
      </p:sp>
      <p:sp>
        <p:nvSpPr>
          <p:cNvPr id="120836" name="Header Placeholder 3"/>
          <p:cNvSpPr>
            <a:spLocks noGrp="1"/>
          </p:cNvSpPr>
          <p:nvPr>
            <p:ph type="hdr" sz="quarter"/>
          </p:nvPr>
        </p:nvSpPr>
        <p:spPr>
          <a:noFill/>
        </p:spPr>
        <p:txBody>
          <a:bodyPr/>
          <a:lstStyle/>
          <a:p>
            <a:r>
              <a:rPr lang="en-US" smtClean="0"/>
              <a:t>Triglycerides</a:t>
            </a:r>
          </a:p>
        </p:txBody>
      </p:sp>
      <p:sp>
        <p:nvSpPr>
          <p:cNvPr id="120837" name="Footer Placeholder 4"/>
          <p:cNvSpPr>
            <a:spLocks noGrp="1"/>
          </p:cNvSpPr>
          <p:nvPr>
            <p:ph type="ftr" sz="quarter" idx="4"/>
          </p:nvPr>
        </p:nvSpPr>
        <p:spPr>
          <a:noFill/>
        </p:spPr>
        <p:txBody>
          <a:bodyPr/>
          <a:lstStyle/>
          <a:p>
            <a:r>
              <a:rPr lang="en-US" smtClean="0"/>
              <a:t>Thomas Dayspring MD, FACP</a:t>
            </a:r>
          </a:p>
        </p:txBody>
      </p:sp>
      <p:sp>
        <p:nvSpPr>
          <p:cNvPr id="120838" name="Slide Number Placeholder 5"/>
          <p:cNvSpPr>
            <a:spLocks noGrp="1"/>
          </p:cNvSpPr>
          <p:nvPr>
            <p:ph type="sldNum" sz="quarter" idx="5"/>
          </p:nvPr>
        </p:nvSpPr>
        <p:spPr>
          <a:noFill/>
        </p:spPr>
        <p:txBody>
          <a:bodyPr/>
          <a:lstStyle/>
          <a:p>
            <a:fld id="{1C1BAB55-A8E4-4A7D-8ED2-85C94BF1B67D}" type="slidenum">
              <a:rPr lang="en-US" smtClean="0"/>
              <a:pPr/>
              <a:t>92</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a:ln/>
        </p:spPr>
      </p:sp>
      <p:sp>
        <p:nvSpPr>
          <p:cNvPr id="152579" name="Notes Placeholder 2"/>
          <p:cNvSpPr>
            <a:spLocks noGrp="1"/>
          </p:cNvSpPr>
          <p:nvPr>
            <p:ph type="body" idx="1"/>
          </p:nvPr>
        </p:nvSpPr>
        <p:spPr>
          <a:noFill/>
          <a:ln/>
        </p:spPr>
        <p:txBody>
          <a:bodyPr/>
          <a:lstStyle/>
          <a:p>
            <a:endParaRPr lang="en-US" smtClean="0"/>
          </a:p>
        </p:txBody>
      </p:sp>
      <p:sp>
        <p:nvSpPr>
          <p:cNvPr id="152580" name="Header Placeholder 3"/>
          <p:cNvSpPr>
            <a:spLocks noGrp="1"/>
          </p:cNvSpPr>
          <p:nvPr>
            <p:ph type="hdr" sz="quarter"/>
          </p:nvPr>
        </p:nvSpPr>
        <p:spPr>
          <a:noFill/>
        </p:spPr>
        <p:txBody>
          <a:bodyPr/>
          <a:lstStyle/>
          <a:p>
            <a:r>
              <a:rPr lang="en-US" smtClean="0"/>
              <a:t>Triglycerides</a:t>
            </a:r>
          </a:p>
        </p:txBody>
      </p:sp>
      <p:sp>
        <p:nvSpPr>
          <p:cNvPr id="152581" name="Footer Placeholder 4"/>
          <p:cNvSpPr>
            <a:spLocks noGrp="1"/>
          </p:cNvSpPr>
          <p:nvPr>
            <p:ph type="ftr" sz="quarter" idx="4"/>
          </p:nvPr>
        </p:nvSpPr>
        <p:spPr>
          <a:noFill/>
        </p:spPr>
        <p:txBody>
          <a:bodyPr/>
          <a:lstStyle/>
          <a:p>
            <a:r>
              <a:rPr lang="en-US" smtClean="0"/>
              <a:t>Thomas Dayspring MD, FACP</a:t>
            </a:r>
          </a:p>
        </p:txBody>
      </p:sp>
      <p:sp>
        <p:nvSpPr>
          <p:cNvPr id="152582" name="Slide Number Placeholder 5"/>
          <p:cNvSpPr>
            <a:spLocks noGrp="1"/>
          </p:cNvSpPr>
          <p:nvPr>
            <p:ph type="sldNum" sz="quarter" idx="5"/>
          </p:nvPr>
        </p:nvSpPr>
        <p:spPr>
          <a:noFill/>
        </p:spPr>
        <p:txBody>
          <a:bodyPr/>
          <a:lstStyle/>
          <a:p>
            <a:fld id="{7D9E7231-D462-40A1-8482-9D833C014A8D}" type="slidenum">
              <a:rPr lang="en-US" smtClean="0"/>
              <a:pPr/>
              <a:t>9</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hdr" sz="quarter"/>
          </p:nvPr>
        </p:nvSpPr>
        <p:spPr>
          <a:noFill/>
        </p:spPr>
        <p:txBody>
          <a:bodyPr/>
          <a:lstStyle/>
          <a:p>
            <a:r>
              <a:rPr lang="en-US" smtClean="0"/>
              <a:t>Triglycerides</a:t>
            </a:r>
          </a:p>
        </p:txBody>
      </p:sp>
      <p:sp>
        <p:nvSpPr>
          <p:cNvPr id="153603" name="Rectangle 4"/>
          <p:cNvSpPr>
            <a:spLocks noGrp="1" noChangeArrowheads="1"/>
          </p:cNvSpPr>
          <p:nvPr>
            <p:ph type="ftr" sz="quarter" idx="4"/>
          </p:nvPr>
        </p:nvSpPr>
        <p:spPr>
          <a:noFill/>
        </p:spPr>
        <p:txBody>
          <a:bodyPr/>
          <a:lstStyle/>
          <a:p>
            <a:r>
              <a:rPr lang="en-US" smtClean="0"/>
              <a:t>Thomas Dayspring MD, FACP</a:t>
            </a:r>
          </a:p>
        </p:txBody>
      </p:sp>
      <p:sp>
        <p:nvSpPr>
          <p:cNvPr id="153604" name="Rectangle 2"/>
          <p:cNvSpPr>
            <a:spLocks noGrp="1" noRot="1" noChangeAspect="1" noChangeArrowheads="1" noTextEdit="1"/>
          </p:cNvSpPr>
          <p:nvPr>
            <p:ph type="sldImg"/>
          </p:nvPr>
        </p:nvSpPr>
        <p:spPr>
          <a:xfrm>
            <a:off x="1036638" y="538163"/>
            <a:ext cx="4799012" cy="3598862"/>
          </a:xfrm>
          <a:ln/>
        </p:spPr>
      </p:sp>
      <p:sp>
        <p:nvSpPr>
          <p:cNvPr id="153605" name="Rectangle 3"/>
          <p:cNvSpPr>
            <a:spLocks noGrp="1" noChangeArrowheads="1"/>
          </p:cNvSpPr>
          <p:nvPr>
            <p:ph type="body" idx="1"/>
          </p:nvPr>
        </p:nvSpPr>
        <p:spPr>
          <a:xfrm>
            <a:off x="914400" y="4365625"/>
            <a:ext cx="5029200" cy="4135438"/>
          </a:xfrm>
          <a:noFill/>
          <a:ln/>
        </p:spPr>
        <p:txBody>
          <a:bodyPr/>
          <a:lstStyle/>
          <a:p>
            <a:endParaRPr lang="en-US" altLang="en-US" sz="10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78914" name="Rectangle 2"/>
          <p:cNvSpPr>
            <a:spLocks noGrp="1" noChangeArrowheads="1"/>
          </p:cNvSpPr>
          <p:nvPr>
            <p:ph type="ctrTitle" sz="quarter"/>
          </p:nvPr>
        </p:nvSpPr>
        <p:spPr>
          <a:xfrm>
            <a:off x="0" y="1695450"/>
            <a:ext cx="9144000" cy="1143000"/>
          </a:xfrm>
        </p:spPr>
        <p:txBody>
          <a:bodyPr/>
          <a:lstStyle>
            <a:lvl1pPr>
              <a:defRPr sz="5400"/>
            </a:lvl1pPr>
          </a:lstStyle>
          <a:p>
            <a:r>
              <a:rPr lang="en-US"/>
              <a:t>Click to edit Master title style</a:t>
            </a:r>
          </a:p>
        </p:txBody>
      </p:sp>
      <p:sp>
        <p:nvSpPr>
          <p:cNvPr id="678915" name="Rectangle 3"/>
          <p:cNvSpPr>
            <a:spLocks noGrp="1" noChangeArrowheads="1"/>
          </p:cNvSpPr>
          <p:nvPr>
            <p:ph type="subTitle" sz="quarter" idx="1"/>
          </p:nvPr>
        </p:nvSpPr>
        <p:spPr>
          <a:xfrm>
            <a:off x="0" y="4781550"/>
            <a:ext cx="9144000" cy="1752600"/>
          </a:xfrm>
        </p:spPr>
        <p:txBody>
          <a:bodyPr/>
          <a:lstStyle>
            <a:lvl1pPr marL="0" indent="0" algn="ctr">
              <a:buFont typeface="Monotype Sorts" pitchFamily="2" charset="2"/>
              <a:buNone/>
              <a:defRPr/>
            </a:lvl1pPr>
          </a:lstStyle>
          <a:p>
            <a:r>
              <a:rPr lang="en-US"/>
              <a:t>Click to edit Master subtitle style</a:t>
            </a:r>
          </a:p>
        </p:txBody>
      </p:sp>
      <p:sp>
        <p:nvSpPr>
          <p:cNvPr id="4" name="Rectangle 4"/>
          <p:cNvSpPr>
            <a:spLocks noGrp="1" noChangeArrowheads="1"/>
          </p:cNvSpPr>
          <p:nvPr>
            <p:ph type="dt" sz="quarter" idx="10"/>
          </p:nvPr>
        </p:nvSpPr>
        <p:spPr>
          <a:xfrm>
            <a:off x="685800" y="6248400"/>
            <a:ext cx="1905000" cy="457200"/>
          </a:xfrm>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0" y="0"/>
            <a:ext cx="2895600" cy="457200"/>
          </a:xfrm>
        </p:spPr>
        <p:txBody>
          <a:bodyPr/>
          <a:lstStyle>
            <a:lvl1pPr>
              <a:defRPr sz="2000" b="1" i="0">
                <a:solidFill>
                  <a:schemeClr val="tx1"/>
                </a:solidFill>
              </a:defRPr>
            </a:lvl1pPr>
          </a:lstStyle>
          <a:p>
            <a:pPr>
              <a:defRPr/>
            </a:pPr>
            <a:r>
              <a:rPr lang="en-US"/>
              <a:t>Copyright T Dayspring, 2005</a:t>
            </a:r>
          </a:p>
        </p:txBody>
      </p:sp>
      <p:sp>
        <p:nvSpPr>
          <p:cNvPr id="6" name="Rectangle 6"/>
          <p:cNvSpPr>
            <a:spLocks noGrp="1" noChangeArrowheads="1"/>
          </p:cNvSpPr>
          <p:nvPr>
            <p:ph type="sldNum" sz="quarter" idx="12"/>
          </p:nvPr>
        </p:nvSpPr>
        <p:spPr/>
        <p:txBody>
          <a:bodyPr/>
          <a:lstStyle>
            <a:lvl1pPr>
              <a:defRPr/>
            </a:lvl1pPr>
          </a:lstStyle>
          <a:p>
            <a:pPr>
              <a:defRPr/>
            </a:pPr>
            <a:fld id="{A3AC8C9A-72EC-4836-B0FA-2056A38C1F7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T Dayspring, 2005</a:t>
            </a:r>
          </a:p>
        </p:txBody>
      </p:sp>
      <p:sp>
        <p:nvSpPr>
          <p:cNvPr id="6" name="Rectangle 6"/>
          <p:cNvSpPr>
            <a:spLocks noGrp="1" noChangeArrowheads="1"/>
          </p:cNvSpPr>
          <p:nvPr>
            <p:ph type="sldNum" sz="quarter" idx="12"/>
          </p:nvPr>
        </p:nvSpPr>
        <p:spPr>
          <a:ln/>
        </p:spPr>
        <p:txBody>
          <a:bodyPr/>
          <a:lstStyle>
            <a:lvl1pPr>
              <a:defRPr/>
            </a:lvl1pPr>
          </a:lstStyle>
          <a:p>
            <a:pPr>
              <a:defRPr/>
            </a:pPr>
            <a:fld id="{17217EFC-B821-4C3B-8A56-3DBFCFF1C6D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28600"/>
            <a:ext cx="22860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8600"/>
            <a:ext cx="67056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T Dayspring, 2005</a:t>
            </a:r>
          </a:p>
        </p:txBody>
      </p:sp>
      <p:sp>
        <p:nvSpPr>
          <p:cNvPr id="6" name="Rectangle 6"/>
          <p:cNvSpPr>
            <a:spLocks noGrp="1" noChangeArrowheads="1"/>
          </p:cNvSpPr>
          <p:nvPr>
            <p:ph type="sldNum" sz="quarter" idx="12"/>
          </p:nvPr>
        </p:nvSpPr>
        <p:spPr>
          <a:ln/>
        </p:spPr>
        <p:txBody>
          <a:bodyPr/>
          <a:lstStyle>
            <a:lvl1pPr>
              <a:defRPr/>
            </a:lvl1pPr>
          </a:lstStyle>
          <a:p>
            <a:pPr>
              <a:defRPr/>
            </a:pPr>
            <a:fld id="{A6AA1987-F67C-49D4-87CA-D2BEBF00AED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228600" y="1638300"/>
            <a:ext cx="86868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T Dayspring, 2005</a:t>
            </a:r>
          </a:p>
        </p:txBody>
      </p:sp>
      <p:sp>
        <p:nvSpPr>
          <p:cNvPr id="6" name="Rectangle 6"/>
          <p:cNvSpPr>
            <a:spLocks noGrp="1" noChangeArrowheads="1"/>
          </p:cNvSpPr>
          <p:nvPr>
            <p:ph type="sldNum" sz="quarter" idx="12"/>
          </p:nvPr>
        </p:nvSpPr>
        <p:spPr>
          <a:ln/>
        </p:spPr>
        <p:txBody>
          <a:bodyPr/>
          <a:lstStyle>
            <a:lvl1pPr>
              <a:defRPr/>
            </a:lvl1pPr>
          </a:lstStyle>
          <a:p>
            <a:pPr>
              <a:defRPr/>
            </a:pPr>
            <a:fld id="{95FD3B7B-7A2C-425B-BC24-5DF5386C95BC}"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0" y="228600"/>
            <a:ext cx="9144000" cy="5524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Copyright T Dayspring, 2005</a:t>
            </a:r>
          </a:p>
        </p:txBody>
      </p:sp>
      <p:sp>
        <p:nvSpPr>
          <p:cNvPr id="5" name="Rectangle 6"/>
          <p:cNvSpPr>
            <a:spLocks noGrp="1" noChangeArrowheads="1"/>
          </p:cNvSpPr>
          <p:nvPr>
            <p:ph type="sldNum" sz="quarter" idx="12"/>
          </p:nvPr>
        </p:nvSpPr>
        <p:spPr>
          <a:ln/>
        </p:spPr>
        <p:txBody>
          <a:bodyPr/>
          <a:lstStyle>
            <a:lvl1pPr>
              <a:defRPr/>
            </a:lvl1pPr>
          </a:lstStyle>
          <a:p>
            <a:pPr>
              <a:defRPr/>
            </a:pPr>
            <a:fld id="{DA360F0F-F847-4475-A2EA-AA71DEE98DE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T Dayspring, 2005</a:t>
            </a:r>
          </a:p>
        </p:txBody>
      </p:sp>
      <p:sp>
        <p:nvSpPr>
          <p:cNvPr id="6" name="Rectangle 6"/>
          <p:cNvSpPr>
            <a:spLocks noGrp="1" noChangeArrowheads="1"/>
          </p:cNvSpPr>
          <p:nvPr>
            <p:ph type="sldNum" sz="quarter" idx="12"/>
          </p:nvPr>
        </p:nvSpPr>
        <p:spPr>
          <a:ln/>
        </p:spPr>
        <p:txBody>
          <a:bodyPr/>
          <a:lstStyle>
            <a:lvl1pPr>
              <a:defRPr/>
            </a:lvl1pPr>
          </a:lstStyle>
          <a:p>
            <a:pPr>
              <a:defRPr/>
            </a:pPr>
            <a:fld id="{7DEFC07D-CC82-4E5F-AE6A-212B86EEC0F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T Dayspring, 2005</a:t>
            </a:r>
          </a:p>
        </p:txBody>
      </p:sp>
      <p:sp>
        <p:nvSpPr>
          <p:cNvPr id="6" name="Rectangle 6"/>
          <p:cNvSpPr>
            <a:spLocks noGrp="1" noChangeArrowheads="1"/>
          </p:cNvSpPr>
          <p:nvPr>
            <p:ph type="sldNum" sz="quarter" idx="12"/>
          </p:nvPr>
        </p:nvSpPr>
        <p:spPr>
          <a:ln/>
        </p:spPr>
        <p:txBody>
          <a:bodyPr/>
          <a:lstStyle>
            <a:lvl1pPr>
              <a:defRPr/>
            </a:lvl1pPr>
          </a:lstStyle>
          <a:p>
            <a:pPr>
              <a:defRPr/>
            </a:pPr>
            <a:fld id="{45E4641B-9744-4EC4-90BA-569F741BCE7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638300"/>
            <a:ext cx="4267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38300"/>
            <a:ext cx="4267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T Dayspring, 2005</a:t>
            </a:r>
          </a:p>
        </p:txBody>
      </p:sp>
      <p:sp>
        <p:nvSpPr>
          <p:cNvPr id="7" name="Rectangle 6"/>
          <p:cNvSpPr>
            <a:spLocks noGrp="1" noChangeArrowheads="1"/>
          </p:cNvSpPr>
          <p:nvPr>
            <p:ph type="sldNum" sz="quarter" idx="12"/>
          </p:nvPr>
        </p:nvSpPr>
        <p:spPr>
          <a:ln/>
        </p:spPr>
        <p:txBody>
          <a:bodyPr/>
          <a:lstStyle>
            <a:lvl1pPr>
              <a:defRPr/>
            </a:lvl1pPr>
          </a:lstStyle>
          <a:p>
            <a:pPr>
              <a:defRPr/>
            </a:pPr>
            <a:fld id="{EC1F79CE-134E-4C68-B9A1-3A950FA37C1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Copyright T Dayspring, 2005</a:t>
            </a:r>
          </a:p>
        </p:txBody>
      </p:sp>
      <p:sp>
        <p:nvSpPr>
          <p:cNvPr id="9" name="Rectangle 6"/>
          <p:cNvSpPr>
            <a:spLocks noGrp="1" noChangeArrowheads="1"/>
          </p:cNvSpPr>
          <p:nvPr>
            <p:ph type="sldNum" sz="quarter" idx="12"/>
          </p:nvPr>
        </p:nvSpPr>
        <p:spPr>
          <a:ln/>
        </p:spPr>
        <p:txBody>
          <a:bodyPr/>
          <a:lstStyle>
            <a:lvl1pPr>
              <a:defRPr/>
            </a:lvl1pPr>
          </a:lstStyle>
          <a:p>
            <a:pPr>
              <a:defRPr/>
            </a:pPr>
            <a:fld id="{1D0EB0A8-4208-4C26-9963-FCF8D7C1B39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Copyright T Dayspring, 2005</a:t>
            </a:r>
          </a:p>
        </p:txBody>
      </p:sp>
      <p:sp>
        <p:nvSpPr>
          <p:cNvPr id="5" name="Rectangle 6"/>
          <p:cNvSpPr>
            <a:spLocks noGrp="1" noChangeArrowheads="1"/>
          </p:cNvSpPr>
          <p:nvPr>
            <p:ph type="sldNum" sz="quarter" idx="12"/>
          </p:nvPr>
        </p:nvSpPr>
        <p:spPr>
          <a:ln/>
        </p:spPr>
        <p:txBody>
          <a:bodyPr/>
          <a:lstStyle>
            <a:lvl1pPr>
              <a:defRPr/>
            </a:lvl1pPr>
          </a:lstStyle>
          <a:p>
            <a:pPr>
              <a:defRPr/>
            </a:pPr>
            <a:fld id="{E38B9765-3496-4FB7-A74C-5FDB8C4B556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Copyright T Dayspring, 2005</a:t>
            </a:r>
          </a:p>
        </p:txBody>
      </p:sp>
      <p:sp>
        <p:nvSpPr>
          <p:cNvPr id="4" name="Rectangle 6"/>
          <p:cNvSpPr>
            <a:spLocks noGrp="1" noChangeArrowheads="1"/>
          </p:cNvSpPr>
          <p:nvPr>
            <p:ph type="sldNum" sz="quarter" idx="12"/>
          </p:nvPr>
        </p:nvSpPr>
        <p:spPr>
          <a:ln/>
        </p:spPr>
        <p:txBody>
          <a:bodyPr/>
          <a:lstStyle>
            <a:lvl1pPr>
              <a:defRPr/>
            </a:lvl1pPr>
          </a:lstStyle>
          <a:p>
            <a:pPr>
              <a:defRPr/>
            </a:pPr>
            <a:fld id="{E39B8E07-7C6F-4E51-874B-CCDB0EB020D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T Dayspring, 2005</a:t>
            </a:r>
          </a:p>
        </p:txBody>
      </p:sp>
      <p:sp>
        <p:nvSpPr>
          <p:cNvPr id="7" name="Rectangle 6"/>
          <p:cNvSpPr>
            <a:spLocks noGrp="1" noChangeArrowheads="1"/>
          </p:cNvSpPr>
          <p:nvPr>
            <p:ph type="sldNum" sz="quarter" idx="12"/>
          </p:nvPr>
        </p:nvSpPr>
        <p:spPr>
          <a:ln/>
        </p:spPr>
        <p:txBody>
          <a:bodyPr/>
          <a:lstStyle>
            <a:lvl1pPr>
              <a:defRPr/>
            </a:lvl1pPr>
          </a:lstStyle>
          <a:p>
            <a:pPr>
              <a:defRPr/>
            </a:pPr>
            <a:fld id="{29FE1F95-E6BC-428E-9CD3-7E412704B55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T Dayspring, 2005</a:t>
            </a:r>
          </a:p>
        </p:txBody>
      </p:sp>
      <p:sp>
        <p:nvSpPr>
          <p:cNvPr id="7" name="Rectangle 6"/>
          <p:cNvSpPr>
            <a:spLocks noGrp="1" noChangeArrowheads="1"/>
          </p:cNvSpPr>
          <p:nvPr>
            <p:ph type="sldNum" sz="quarter" idx="12"/>
          </p:nvPr>
        </p:nvSpPr>
        <p:spPr>
          <a:ln/>
        </p:spPr>
        <p:txBody>
          <a:bodyPr/>
          <a:lstStyle>
            <a:lvl1pPr>
              <a:defRPr/>
            </a:lvl1pPr>
          </a:lstStyle>
          <a:p>
            <a:pPr>
              <a:defRPr/>
            </a:pPr>
            <a:fld id="{0534BA86-A79A-4014-ABE1-770209389E3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3333CC"/>
            </a:gs>
            <a:gs pos="100000">
              <a:schemeClr val="bg2"/>
            </a:gs>
          </a:gsLst>
          <a:lin ang="5400000" scaled="1"/>
        </a:gradFill>
        <a:effectLst/>
      </p:bgPr>
    </p:bg>
    <p:spTree>
      <p:nvGrpSpPr>
        <p:cNvPr id="1" name=""/>
        <p:cNvGrpSpPr/>
        <p:nvPr/>
      </p:nvGrpSpPr>
      <p:grpSpPr>
        <a:xfrm>
          <a:off x="0" y="0"/>
          <a:ext cx="0" cy="0"/>
          <a:chOff x="0" y="0"/>
          <a:chExt cx="0" cy="0"/>
        </a:xfrm>
      </p:grpSpPr>
      <p:sp>
        <p:nvSpPr>
          <p:cNvPr id="677890" name="Rectangle 2"/>
          <p:cNvSpPr>
            <a:spLocks noGrp="1" noChangeArrowheads="1"/>
          </p:cNvSpPr>
          <p:nvPr>
            <p:ph type="title"/>
          </p:nvPr>
        </p:nvSpPr>
        <p:spPr bwMode="auto">
          <a:xfrm>
            <a:off x="0" y="228600"/>
            <a:ext cx="9144000" cy="1143000"/>
          </a:xfrm>
          <a:prstGeom prst="rect">
            <a:avLst/>
          </a:prstGeom>
          <a:noFill/>
          <a:ln w="9525">
            <a:noFill/>
            <a:miter lim="800000"/>
            <a:headEnd/>
            <a:tailEnd/>
          </a:ln>
          <a:effectLst/>
        </p:spPr>
        <p:txBody>
          <a:bodyPr vert="horz" wrap="square" lIns="92064" tIns="46033" rIns="92064" bIns="46033" numCol="1" anchor="ctr"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228600" y="1638300"/>
            <a:ext cx="8686800" cy="4114800"/>
          </a:xfrm>
          <a:prstGeom prst="rect">
            <a:avLst/>
          </a:prstGeom>
          <a:noFill/>
          <a:ln w="9525">
            <a:noFill/>
            <a:miter lim="800000"/>
            <a:headEnd/>
            <a:tailEnd/>
          </a:ln>
        </p:spPr>
        <p:txBody>
          <a:bodyPr vert="horz" wrap="square" lIns="92064" tIns="46033" rIns="92064" bIns="4603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77892" name="Rectangle 4"/>
          <p:cNvSpPr>
            <a:spLocks noGrp="1" noChangeArrowheads="1"/>
          </p:cNvSpPr>
          <p:nvPr>
            <p:ph type="dt" sz="half" idx="2"/>
          </p:nvPr>
        </p:nvSpPr>
        <p:spPr bwMode="auto">
          <a:xfrm>
            <a:off x="3281363" y="6148388"/>
            <a:ext cx="1905000" cy="457200"/>
          </a:xfrm>
          <a:prstGeom prst="rect">
            <a:avLst/>
          </a:prstGeom>
          <a:noFill/>
          <a:ln w="9525">
            <a:noFill/>
            <a:miter lim="800000"/>
            <a:headEnd/>
            <a:tailEnd/>
          </a:ln>
          <a:effectLst/>
        </p:spPr>
        <p:txBody>
          <a:bodyPr vert="horz" wrap="none" lIns="92064" tIns="46033" rIns="92064" bIns="46033" numCol="1" anchor="ctr" anchorCtr="0" compatLnSpc="1">
            <a:prstTxWarp prst="textNoShape">
              <a:avLst/>
            </a:prstTxWarp>
          </a:bodyPr>
          <a:lstStyle>
            <a:lvl1pPr algn="l">
              <a:spcBef>
                <a:spcPct val="0"/>
              </a:spcBef>
              <a:defRPr sz="1400">
                <a:solidFill>
                  <a:schemeClr val="tx1"/>
                </a:solidFill>
                <a:latin typeface="Arial" pitchFamily="34" charset="0"/>
              </a:defRPr>
            </a:lvl1pPr>
          </a:lstStyle>
          <a:p>
            <a:pPr>
              <a:defRPr/>
            </a:pPr>
            <a:endParaRPr lang="en-US"/>
          </a:p>
        </p:txBody>
      </p:sp>
      <p:sp>
        <p:nvSpPr>
          <p:cNvPr id="677893" name="Rectangle 5"/>
          <p:cNvSpPr>
            <a:spLocks noGrp="1" noChangeArrowheads="1"/>
          </p:cNvSpPr>
          <p:nvPr>
            <p:ph type="ftr" sz="quarter" idx="3"/>
          </p:nvPr>
        </p:nvSpPr>
        <p:spPr bwMode="auto">
          <a:xfrm>
            <a:off x="0" y="6400800"/>
            <a:ext cx="1797050" cy="457200"/>
          </a:xfrm>
          <a:prstGeom prst="rect">
            <a:avLst/>
          </a:prstGeom>
          <a:noFill/>
          <a:ln w="9525">
            <a:noFill/>
            <a:miter lim="800000"/>
            <a:headEnd/>
            <a:tailEnd/>
          </a:ln>
          <a:effectLst/>
        </p:spPr>
        <p:txBody>
          <a:bodyPr vert="horz" wrap="none" lIns="92064" tIns="46033" rIns="92064" bIns="46033" numCol="1" anchor="ctr" anchorCtr="0" compatLnSpc="1">
            <a:prstTxWarp prst="textNoShape">
              <a:avLst/>
            </a:prstTxWarp>
          </a:bodyPr>
          <a:lstStyle>
            <a:lvl1pPr algn="l">
              <a:spcBef>
                <a:spcPct val="0"/>
              </a:spcBef>
              <a:defRPr sz="1200" i="1">
                <a:solidFill>
                  <a:schemeClr val="hlink"/>
                </a:solidFill>
                <a:latin typeface="Arial" pitchFamily="34" charset="0"/>
              </a:defRPr>
            </a:lvl1pPr>
          </a:lstStyle>
          <a:p>
            <a:pPr>
              <a:defRPr/>
            </a:pPr>
            <a:r>
              <a:rPr lang="en-US"/>
              <a:t>Copyright T Dayspring, 2005</a:t>
            </a:r>
          </a:p>
        </p:txBody>
      </p:sp>
      <p:sp>
        <p:nvSpPr>
          <p:cNvPr id="677894" name="Rectangle 6"/>
          <p:cNvSpPr>
            <a:spLocks noGrp="1" noChangeArrowheads="1"/>
          </p:cNvSpPr>
          <p:nvPr>
            <p:ph type="sldNum" sz="quarter" idx="4"/>
          </p:nvPr>
        </p:nvSpPr>
        <p:spPr bwMode="auto">
          <a:xfrm>
            <a:off x="7239000" y="0"/>
            <a:ext cx="1905000" cy="457200"/>
          </a:xfrm>
          <a:prstGeom prst="rect">
            <a:avLst/>
          </a:prstGeom>
          <a:noFill/>
          <a:ln w="9525">
            <a:noFill/>
            <a:miter lim="800000"/>
            <a:headEnd/>
            <a:tailEnd/>
          </a:ln>
          <a:effectLst/>
        </p:spPr>
        <p:txBody>
          <a:bodyPr vert="horz" wrap="none" lIns="92064" tIns="46033" rIns="92064" bIns="46033" numCol="1" anchor="ctr" anchorCtr="0" compatLnSpc="1">
            <a:prstTxWarp prst="textNoShape">
              <a:avLst/>
            </a:prstTxWarp>
          </a:bodyPr>
          <a:lstStyle>
            <a:lvl1pPr algn="r">
              <a:spcBef>
                <a:spcPct val="0"/>
              </a:spcBef>
              <a:defRPr b="1">
                <a:solidFill>
                  <a:schemeClr val="tx1"/>
                </a:solidFill>
                <a:latin typeface="Arial" pitchFamily="34" charset="0"/>
              </a:defRPr>
            </a:lvl1pPr>
          </a:lstStyle>
          <a:p>
            <a:pPr>
              <a:defRPr/>
            </a:pPr>
            <a:fld id="{4E91DEDE-5146-4AF0-B276-A25B0C65EDE1}"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77"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 id="2147483775" r:id="rId12"/>
    <p:sldLayoutId id="2147483776" r:id="rId13"/>
  </p:sldLayoutIdLst>
  <p:txStyles>
    <p:titleStyle>
      <a:lvl1pPr algn="ctr" rtl="0" eaLnBrk="0" fontAlgn="base" hangingPunct="0">
        <a:lnSpc>
          <a:spcPct val="85000"/>
        </a:lnSpc>
        <a:spcBef>
          <a:spcPct val="0"/>
        </a:spcBef>
        <a:spcAft>
          <a:spcPct val="0"/>
        </a:spcAft>
        <a:defRPr sz="4400" b="1">
          <a:solidFill>
            <a:schemeClr val="hlink"/>
          </a:solidFill>
          <a:effectLst>
            <a:outerShdw blurRad="38100" dist="38100" dir="2700000" algn="tl">
              <a:srgbClr val="000000"/>
            </a:outerShdw>
          </a:effectLst>
          <a:latin typeface="+mj-lt"/>
          <a:ea typeface="+mj-ea"/>
          <a:cs typeface="+mj-cs"/>
        </a:defRPr>
      </a:lvl1pPr>
      <a:lvl2pPr algn="ctr" rtl="0" eaLnBrk="0" fontAlgn="base" hangingPunct="0">
        <a:lnSpc>
          <a:spcPct val="85000"/>
        </a:lnSpc>
        <a:spcBef>
          <a:spcPct val="0"/>
        </a:spcBef>
        <a:spcAft>
          <a:spcPct val="0"/>
        </a:spcAft>
        <a:defRPr sz="4400" b="1">
          <a:solidFill>
            <a:schemeClr val="hlink"/>
          </a:solidFill>
          <a:effectLst>
            <a:outerShdw blurRad="38100" dist="38100" dir="2700000" algn="tl">
              <a:srgbClr val="000000"/>
            </a:outerShdw>
          </a:effectLst>
          <a:latin typeface="Arial Narrow" pitchFamily="34" charset="0"/>
        </a:defRPr>
      </a:lvl2pPr>
      <a:lvl3pPr algn="ctr" rtl="0" eaLnBrk="0" fontAlgn="base" hangingPunct="0">
        <a:lnSpc>
          <a:spcPct val="85000"/>
        </a:lnSpc>
        <a:spcBef>
          <a:spcPct val="0"/>
        </a:spcBef>
        <a:spcAft>
          <a:spcPct val="0"/>
        </a:spcAft>
        <a:defRPr sz="4400" b="1">
          <a:solidFill>
            <a:schemeClr val="hlink"/>
          </a:solidFill>
          <a:effectLst>
            <a:outerShdw blurRad="38100" dist="38100" dir="2700000" algn="tl">
              <a:srgbClr val="000000"/>
            </a:outerShdw>
          </a:effectLst>
          <a:latin typeface="Arial Narrow" pitchFamily="34" charset="0"/>
        </a:defRPr>
      </a:lvl3pPr>
      <a:lvl4pPr algn="ctr" rtl="0" eaLnBrk="0" fontAlgn="base" hangingPunct="0">
        <a:lnSpc>
          <a:spcPct val="85000"/>
        </a:lnSpc>
        <a:spcBef>
          <a:spcPct val="0"/>
        </a:spcBef>
        <a:spcAft>
          <a:spcPct val="0"/>
        </a:spcAft>
        <a:defRPr sz="4400" b="1">
          <a:solidFill>
            <a:schemeClr val="hlink"/>
          </a:solidFill>
          <a:effectLst>
            <a:outerShdw blurRad="38100" dist="38100" dir="2700000" algn="tl">
              <a:srgbClr val="000000"/>
            </a:outerShdw>
          </a:effectLst>
          <a:latin typeface="Arial Narrow" pitchFamily="34" charset="0"/>
        </a:defRPr>
      </a:lvl4pPr>
      <a:lvl5pPr algn="ctr" rtl="0" eaLnBrk="0" fontAlgn="base" hangingPunct="0">
        <a:lnSpc>
          <a:spcPct val="85000"/>
        </a:lnSpc>
        <a:spcBef>
          <a:spcPct val="0"/>
        </a:spcBef>
        <a:spcAft>
          <a:spcPct val="0"/>
        </a:spcAft>
        <a:defRPr sz="4400" b="1">
          <a:solidFill>
            <a:schemeClr val="hlink"/>
          </a:solidFill>
          <a:effectLst>
            <a:outerShdw blurRad="38100" dist="38100" dir="2700000" algn="tl">
              <a:srgbClr val="000000"/>
            </a:outerShdw>
          </a:effectLst>
          <a:latin typeface="Arial Narrow" pitchFamily="34" charset="0"/>
        </a:defRPr>
      </a:lvl5pPr>
      <a:lvl6pPr marL="457200" algn="ctr" rtl="0" eaLnBrk="0" fontAlgn="base" hangingPunct="0">
        <a:lnSpc>
          <a:spcPct val="85000"/>
        </a:lnSpc>
        <a:spcBef>
          <a:spcPct val="0"/>
        </a:spcBef>
        <a:spcAft>
          <a:spcPct val="0"/>
        </a:spcAft>
        <a:defRPr sz="4400" b="1">
          <a:solidFill>
            <a:schemeClr val="hlink"/>
          </a:solidFill>
          <a:effectLst>
            <a:outerShdw blurRad="38100" dist="38100" dir="2700000" algn="tl">
              <a:srgbClr val="000000"/>
            </a:outerShdw>
          </a:effectLst>
          <a:latin typeface="Arial Narrow" pitchFamily="34" charset="0"/>
        </a:defRPr>
      </a:lvl6pPr>
      <a:lvl7pPr marL="914400" algn="ctr" rtl="0" eaLnBrk="0" fontAlgn="base" hangingPunct="0">
        <a:lnSpc>
          <a:spcPct val="85000"/>
        </a:lnSpc>
        <a:spcBef>
          <a:spcPct val="0"/>
        </a:spcBef>
        <a:spcAft>
          <a:spcPct val="0"/>
        </a:spcAft>
        <a:defRPr sz="4400" b="1">
          <a:solidFill>
            <a:schemeClr val="hlink"/>
          </a:solidFill>
          <a:effectLst>
            <a:outerShdw blurRad="38100" dist="38100" dir="2700000" algn="tl">
              <a:srgbClr val="000000"/>
            </a:outerShdw>
          </a:effectLst>
          <a:latin typeface="Arial Narrow" pitchFamily="34" charset="0"/>
        </a:defRPr>
      </a:lvl7pPr>
      <a:lvl8pPr marL="1371600" algn="ctr" rtl="0" eaLnBrk="0" fontAlgn="base" hangingPunct="0">
        <a:lnSpc>
          <a:spcPct val="85000"/>
        </a:lnSpc>
        <a:spcBef>
          <a:spcPct val="0"/>
        </a:spcBef>
        <a:spcAft>
          <a:spcPct val="0"/>
        </a:spcAft>
        <a:defRPr sz="4400" b="1">
          <a:solidFill>
            <a:schemeClr val="hlink"/>
          </a:solidFill>
          <a:effectLst>
            <a:outerShdw blurRad="38100" dist="38100" dir="2700000" algn="tl">
              <a:srgbClr val="000000"/>
            </a:outerShdw>
          </a:effectLst>
          <a:latin typeface="Arial Narrow" pitchFamily="34" charset="0"/>
        </a:defRPr>
      </a:lvl8pPr>
      <a:lvl9pPr marL="1828800" algn="ctr" rtl="0" eaLnBrk="0" fontAlgn="base" hangingPunct="0">
        <a:lnSpc>
          <a:spcPct val="85000"/>
        </a:lnSpc>
        <a:spcBef>
          <a:spcPct val="0"/>
        </a:spcBef>
        <a:spcAft>
          <a:spcPct val="0"/>
        </a:spcAft>
        <a:defRPr sz="4400" b="1">
          <a:solidFill>
            <a:schemeClr val="hlink"/>
          </a:solidFill>
          <a:effectLst>
            <a:outerShdw blurRad="38100" dist="38100" dir="2700000" algn="tl">
              <a:srgbClr val="000000"/>
            </a:outerShdw>
          </a:effectLst>
          <a:latin typeface="Arial Narrow" pitchFamily="34" charset="0"/>
        </a:defRPr>
      </a:lvl9pPr>
    </p:titleStyle>
    <p:bodyStyle>
      <a:lvl1pPr marL="407988" indent="-407988" algn="l" rtl="0" eaLnBrk="0" fontAlgn="base" hangingPunct="0">
        <a:lnSpc>
          <a:spcPct val="80000"/>
        </a:lnSpc>
        <a:spcBef>
          <a:spcPct val="40000"/>
        </a:spcBef>
        <a:spcAft>
          <a:spcPct val="0"/>
        </a:spcAft>
        <a:buClr>
          <a:schemeClr val="accent1"/>
        </a:buClr>
        <a:buSzPct val="75000"/>
        <a:buFont typeface="Monotype Sorts" pitchFamily="2" charset="2"/>
        <a:buChar char="F"/>
        <a:defRPr sz="4000">
          <a:solidFill>
            <a:schemeClr val="tx1"/>
          </a:solidFill>
          <a:latin typeface="+mn-lt"/>
          <a:ea typeface="+mn-ea"/>
          <a:cs typeface="+mn-cs"/>
        </a:defRPr>
      </a:lvl1pPr>
      <a:lvl2pPr marL="738188" indent="-215900" algn="l" rtl="0" eaLnBrk="0" fontAlgn="base" hangingPunct="0">
        <a:lnSpc>
          <a:spcPct val="80000"/>
        </a:lnSpc>
        <a:spcBef>
          <a:spcPct val="40000"/>
        </a:spcBef>
        <a:spcAft>
          <a:spcPct val="0"/>
        </a:spcAft>
        <a:buClr>
          <a:schemeClr val="accent1"/>
        </a:buClr>
        <a:buChar char="•"/>
        <a:defRPr sz="3600">
          <a:solidFill>
            <a:schemeClr val="tx1"/>
          </a:solidFill>
          <a:latin typeface="+mn-lt"/>
        </a:defRPr>
      </a:lvl2pPr>
      <a:lvl3pPr marL="1208088" indent="-228600" algn="l" rtl="0" eaLnBrk="0" fontAlgn="base" hangingPunct="0">
        <a:lnSpc>
          <a:spcPct val="80000"/>
        </a:lnSpc>
        <a:spcBef>
          <a:spcPct val="25000"/>
        </a:spcBef>
        <a:spcAft>
          <a:spcPct val="0"/>
        </a:spcAft>
        <a:buClr>
          <a:schemeClr val="accent1"/>
        </a:buClr>
        <a:buChar char="•"/>
        <a:defRPr sz="3200">
          <a:solidFill>
            <a:schemeClr val="tx1"/>
          </a:solidFill>
          <a:latin typeface="+mn-lt"/>
        </a:defRPr>
      </a:lvl3pPr>
      <a:lvl4pPr marL="1600200" indent="-228600" algn="l" rtl="0" eaLnBrk="0" fontAlgn="base" hangingPunct="0">
        <a:lnSpc>
          <a:spcPct val="80000"/>
        </a:lnSpc>
        <a:spcBef>
          <a:spcPct val="40000"/>
        </a:spcBef>
        <a:spcAft>
          <a:spcPct val="0"/>
        </a:spcAft>
        <a:buClr>
          <a:schemeClr val="accent1"/>
        </a:buClr>
        <a:buChar char="•"/>
        <a:defRPr sz="2400">
          <a:solidFill>
            <a:schemeClr val="tx1"/>
          </a:solidFill>
          <a:latin typeface="+mn-lt"/>
        </a:defRPr>
      </a:lvl4pPr>
      <a:lvl5pPr marL="2057400" indent="-228600" algn="l" rtl="0" eaLnBrk="0" fontAlgn="base" hangingPunct="0">
        <a:lnSpc>
          <a:spcPct val="80000"/>
        </a:lnSpc>
        <a:spcBef>
          <a:spcPct val="40000"/>
        </a:spcBef>
        <a:spcAft>
          <a:spcPct val="0"/>
        </a:spcAft>
        <a:buClr>
          <a:schemeClr val="accent1"/>
        </a:buClr>
        <a:buChar char="•"/>
        <a:defRPr sz="2000">
          <a:solidFill>
            <a:schemeClr val="tx1"/>
          </a:solidFill>
          <a:latin typeface="+mn-lt"/>
        </a:defRPr>
      </a:lvl5pPr>
      <a:lvl6pPr marL="2514600" indent="-228600" algn="l" rtl="0" eaLnBrk="0" fontAlgn="base" hangingPunct="0">
        <a:lnSpc>
          <a:spcPct val="80000"/>
        </a:lnSpc>
        <a:spcBef>
          <a:spcPct val="40000"/>
        </a:spcBef>
        <a:spcAft>
          <a:spcPct val="0"/>
        </a:spcAft>
        <a:buClr>
          <a:schemeClr val="accent1"/>
        </a:buClr>
        <a:buChar char="•"/>
        <a:defRPr sz="2000">
          <a:solidFill>
            <a:schemeClr val="tx1"/>
          </a:solidFill>
          <a:latin typeface="+mn-lt"/>
        </a:defRPr>
      </a:lvl6pPr>
      <a:lvl7pPr marL="2971800" indent="-228600" algn="l" rtl="0" eaLnBrk="0" fontAlgn="base" hangingPunct="0">
        <a:lnSpc>
          <a:spcPct val="80000"/>
        </a:lnSpc>
        <a:spcBef>
          <a:spcPct val="40000"/>
        </a:spcBef>
        <a:spcAft>
          <a:spcPct val="0"/>
        </a:spcAft>
        <a:buClr>
          <a:schemeClr val="accent1"/>
        </a:buClr>
        <a:buChar char="•"/>
        <a:defRPr sz="2000">
          <a:solidFill>
            <a:schemeClr val="tx1"/>
          </a:solidFill>
          <a:latin typeface="+mn-lt"/>
        </a:defRPr>
      </a:lvl7pPr>
      <a:lvl8pPr marL="3429000" indent="-228600" algn="l" rtl="0" eaLnBrk="0" fontAlgn="base" hangingPunct="0">
        <a:lnSpc>
          <a:spcPct val="80000"/>
        </a:lnSpc>
        <a:spcBef>
          <a:spcPct val="40000"/>
        </a:spcBef>
        <a:spcAft>
          <a:spcPct val="0"/>
        </a:spcAft>
        <a:buClr>
          <a:schemeClr val="accent1"/>
        </a:buClr>
        <a:buChar char="•"/>
        <a:defRPr sz="2000">
          <a:solidFill>
            <a:schemeClr val="tx1"/>
          </a:solidFill>
          <a:latin typeface="+mn-lt"/>
        </a:defRPr>
      </a:lvl8pPr>
      <a:lvl9pPr marL="3886200" indent="-228600" algn="l" rtl="0" eaLnBrk="0" fontAlgn="base" hangingPunct="0">
        <a:lnSpc>
          <a:spcPct val="80000"/>
        </a:lnSpc>
        <a:spcBef>
          <a:spcPct val="4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2.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42850" name="Rectangle 2"/>
          <p:cNvSpPr>
            <a:spLocks noGrp="1" noChangeArrowheads="1"/>
          </p:cNvSpPr>
          <p:nvPr>
            <p:ph type="ctrTitle"/>
          </p:nvPr>
        </p:nvSpPr>
        <p:spPr>
          <a:xfrm>
            <a:off x="0" y="177800"/>
            <a:ext cx="9144000" cy="2400300"/>
          </a:xfrm>
        </p:spPr>
        <p:txBody>
          <a:bodyPr/>
          <a:lstStyle/>
          <a:p>
            <a:pPr>
              <a:defRPr/>
            </a:pPr>
            <a:r>
              <a:rPr lang="en-US" sz="6600" dirty="0" smtClean="0"/>
              <a:t>Triglycerides and Risk for Atherothrombosis</a:t>
            </a:r>
          </a:p>
        </p:txBody>
      </p:sp>
      <p:sp>
        <p:nvSpPr>
          <p:cNvPr id="4942851" name="Rectangle 3"/>
          <p:cNvSpPr>
            <a:spLocks noGrp="1" noChangeArrowheads="1"/>
          </p:cNvSpPr>
          <p:nvPr>
            <p:ph type="subTitle" idx="1"/>
          </p:nvPr>
        </p:nvSpPr>
        <p:spPr>
          <a:xfrm>
            <a:off x="0" y="3333750"/>
            <a:ext cx="9144000" cy="3200400"/>
          </a:xfrm>
        </p:spPr>
        <p:txBody>
          <a:bodyPr/>
          <a:lstStyle/>
          <a:p>
            <a:pPr>
              <a:lnSpc>
                <a:spcPct val="60000"/>
              </a:lnSpc>
              <a:defRPr/>
            </a:pPr>
            <a:r>
              <a:rPr lang="en-US" b="1" smtClean="0">
                <a:solidFill>
                  <a:schemeClr val="tx2"/>
                </a:solidFill>
                <a:effectLst>
                  <a:outerShdw blurRad="38100" dist="38100" dir="2700000" algn="tl">
                    <a:srgbClr val="000000"/>
                  </a:outerShdw>
                </a:effectLst>
              </a:rPr>
              <a:t>Thomas Dayspring, MD, FACP</a:t>
            </a:r>
          </a:p>
          <a:p>
            <a:pPr>
              <a:lnSpc>
                <a:spcPct val="60000"/>
              </a:lnSpc>
              <a:defRPr/>
            </a:pPr>
            <a:r>
              <a:rPr lang="en-US" sz="2400" b="1" smtClean="0">
                <a:effectLst>
                  <a:outerShdw blurRad="38100" dist="38100" dir="2700000" algn="tl">
                    <a:srgbClr val="000000"/>
                  </a:outerShdw>
                </a:effectLst>
              </a:rPr>
              <a:t>Clinical Assistant Professor of Medicine</a:t>
            </a:r>
          </a:p>
          <a:p>
            <a:pPr>
              <a:lnSpc>
                <a:spcPct val="60000"/>
              </a:lnSpc>
              <a:defRPr/>
            </a:pPr>
            <a:r>
              <a:rPr lang="en-US" sz="2400" smtClean="0">
                <a:effectLst>
                  <a:outerShdw blurRad="38100" dist="38100" dir="2700000" algn="tl">
                    <a:srgbClr val="000000"/>
                  </a:outerShdw>
                </a:effectLst>
              </a:rPr>
              <a:t>University of Medicine and Dentistry of New Jersey</a:t>
            </a:r>
            <a:endParaRPr lang="en-US" sz="800" smtClean="0">
              <a:effectLst>
                <a:outerShdw blurRad="38100" dist="38100" dir="2700000" algn="tl">
                  <a:srgbClr val="000000"/>
                </a:outerShdw>
              </a:effectLst>
            </a:endParaRPr>
          </a:p>
          <a:p>
            <a:pPr>
              <a:lnSpc>
                <a:spcPct val="60000"/>
              </a:lnSpc>
              <a:defRPr/>
            </a:pPr>
            <a:r>
              <a:rPr lang="en-US" sz="2400" smtClean="0">
                <a:effectLst>
                  <a:outerShdw blurRad="38100" dist="38100" dir="2700000" algn="tl">
                    <a:srgbClr val="000000"/>
                  </a:outerShdw>
                </a:effectLst>
              </a:rPr>
              <a:t>Attending in Medicine: St Joseph’s Hospital, Paterson, NJ</a:t>
            </a:r>
          </a:p>
          <a:p>
            <a:pPr>
              <a:lnSpc>
                <a:spcPct val="60000"/>
              </a:lnSpc>
              <a:defRPr/>
            </a:pPr>
            <a:endParaRPr lang="en-US" sz="800" smtClean="0">
              <a:effectLst>
                <a:outerShdw blurRad="38100" dist="38100" dir="2700000" algn="tl">
                  <a:srgbClr val="000000"/>
                </a:outerShdw>
              </a:effectLst>
            </a:endParaRPr>
          </a:p>
          <a:p>
            <a:pPr>
              <a:lnSpc>
                <a:spcPct val="60000"/>
              </a:lnSpc>
              <a:defRPr/>
            </a:pPr>
            <a:r>
              <a:rPr lang="en-US" sz="2400" smtClean="0">
                <a:solidFill>
                  <a:schemeClr val="accent1"/>
                </a:solidFill>
                <a:effectLst>
                  <a:outerShdw blurRad="38100" dist="38100" dir="2700000" algn="tl">
                    <a:srgbClr val="000000"/>
                  </a:outerShdw>
                </a:effectLst>
              </a:rPr>
              <a:t>Certified Menopause Clinician: </a:t>
            </a:r>
            <a:r>
              <a:rPr lang="en-US" sz="2000" smtClean="0">
                <a:solidFill>
                  <a:schemeClr val="accent1"/>
                </a:solidFill>
                <a:effectLst>
                  <a:outerShdw blurRad="38100" dist="38100" dir="2700000" algn="tl">
                    <a:srgbClr val="000000"/>
                  </a:outerShdw>
                </a:effectLst>
              </a:rPr>
              <a:t>North American Menopause Society</a:t>
            </a:r>
          </a:p>
          <a:p>
            <a:pPr>
              <a:lnSpc>
                <a:spcPct val="60000"/>
              </a:lnSpc>
              <a:defRPr/>
            </a:pPr>
            <a:r>
              <a:rPr lang="en-US" sz="2400" smtClean="0">
                <a:solidFill>
                  <a:schemeClr val="accent1"/>
                </a:solidFill>
                <a:effectLst>
                  <a:outerShdw blurRad="38100" dist="38100" dir="2700000" algn="tl">
                    <a:srgbClr val="000000"/>
                  </a:outerShdw>
                </a:effectLst>
              </a:rPr>
              <a:t>North Jersey Institute of Menopausal Lipidology </a:t>
            </a:r>
          </a:p>
          <a:p>
            <a:pPr>
              <a:lnSpc>
                <a:spcPct val="60000"/>
              </a:lnSpc>
              <a:defRPr/>
            </a:pPr>
            <a:r>
              <a:rPr lang="en-US" sz="2400" smtClean="0">
                <a:solidFill>
                  <a:schemeClr val="accent1"/>
                </a:solidFill>
                <a:effectLst>
                  <a:outerShdw blurRad="38100" dist="38100" dir="2700000" algn="tl">
                    <a:srgbClr val="000000"/>
                  </a:outerShdw>
                </a:effectLst>
              </a:rPr>
              <a:t>Wayne, New Jersey</a:t>
            </a:r>
          </a:p>
          <a:p>
            <a:pPr>
              <a:lnSpc>
                <a:spcPct val="60000"/>
              </a:lnSpc>
              <a:defRPr/>
            </a:pPr>
            <a:endParaRPr lang="en-US" sz="240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0434" name="Rectangle 2"/>
          <p:cNvSpPr>
            <a:spLocks noChangeArrowheads="1"/>
          </p:cNvSpPr>
          <p:nvPr/>
        </p:nvSpPr>
        <p:spPr bwMode="auto">
          <a:xfrm>
            <a:off x="0" y="0"/>
            <a:ext cx="9144000" cy="1862138"/>
          </a:xfrm>
          <a:prstGeom prst="rect">
            <a:avLst/>
          </a:prstGeom>
          <a:noFill/>
          <a:ln w="9525">
            <a:noFill/>
            <a:miter lim="800000"/>
            <a:headEnd/>
            <a:tailEnd/>
          </a:ln>
          <a:effectLst/>
        </p:spPr>
        <p:txBody>
          <a:bodyPr lIns="92064" tIns="46033" rIns="92064" bIns="46033" anchor="ctr"/>
          <a:lstStyle/>
          <a:p>
            <a:pPr>
              <a:lnSpc>
                <a:spcPct val="85000"/>
              </a:lnSpc>
              <a:spcBef>
                <a:spcPct val="0"/>
              </a:spcBef>
              <a:defRPr/>
            </a:pPr>
            <a:r>
              <a:rPr lang="en-US" sz="4400" b="1">
                <a:solidFill>
                  <a:schemeClr val="accent1"/>
                </a:solidFill>
                <a:effectLst>
                  <a:outerShdw blurRad="38100" dist="38100" dir="2700000" algn="tl">
                    <a:srgbClr val="000000"/>
                  </a:outerShdw>
                </a:effectLst>
                <a:latin typeface="Arial Narrow" pitchFamily="34" charset="0"/>
              </a:rPr>
              <a:t>N</a:t>
            </a:r>
            <a:r>
              <a:rPr lang="en-US" sz="4400" b="1">
                <a:solidFill>
                  <a:schemeClr val="hlink"/>
                </a:solidFill>
                <a:effectLst>
                  <a:outerShdw blurRad="38100" dist="38100" dir="2700000" algn="tl">
                    <a:srgbClr val="000000"/>
                  </a:outerShdw>
                </a:effectLst>
                <a:latin typeface="Arial Narrow" pitchFamily="34" charset="0"/>
              </a:rPr>
              <a:t>ational </a:t>
            </a:r>
            <a:r>
              <a:rPr lang="en-US" sz="4400" b="1">
                <a:solidFill>
                  <a:schemeClr val="accent1"/>
                </a:solidFill>
                <a:effectLst>
                  <a:outerShdw blurRad="38100" dist="38100" dir="2700000" algn="tl">
                    <a:srgbClr val="000000"/>
                  </a:outerShdw>
                </a:effectLst>
                <a:latin typeface="Arial Narrow" pitchFamily="34" charset="0"/>
              </a:rPr>
              <a:t>C</a:t>
            </a:r>
            <a:r>
              <a:rPr lang="en-US" sz="4400" b="1">
                <a:solidFill>
                  <a:schemeClr val="hlink"/>
                </a:solidFill>
                <a:effectLst>
                  <a:outerShdw blurRad="38100" dist="38100" dir="2700000" algn="tl">
                    <a:srgbClr val="000000"/>
                  </a:outerShdw>
                </a:effectLst>
                <a:latin typeface="Arial Narrow" pitchFamily="34" charset="0"/>
              </a:rPr>
              <a:t>holesterol </a:t>
            </a:r>
            <a:r>
              <a:rPr lang="en-US" sz="4400" b="1">
                <a:solidFill>
                  <a:schemeClr val="accent1"/>
                </a:solidFill>
                <a:effectLst>
                  <a:outerShdw blurRad="38100" dist="38100" dir="2700000" algn="tl">
                    <a:srgbClr val="000000"/>
                  </a:outerShdw>
                </a:effectLst>
                <a:latin typeface="Arial Narrow" pitchFamily="34" charset="0"/>
              </a:rPr>
              <a:t>E</a:t>
            </a:r>
            <a:r>
              <a:rPr lang="en-US" sz="4400" b="1">
                <a:solidFill>
                  <a:schemeClr val="hlink"/>
                </a:solidFill>
                <a:effectLst>
                  <a:outerShdw blurRad="38100" dist="38100" dir="2700000" algn="tl">
                    <a:srgbClr val="000000"/>
                  </a:outerShdw>
                </a:effectLst>
                <a:latin typeface="Arial Narrow" pitchFamily="34" charset="0"/>
              </a:rPr>
              <a:t>ducation </a:t>
            </a:r>
            <a:r>
              <a:rPr lang="en-US" sz="4400" b="1">
                <a:solidFill>
                  <a:schemeClr val="accent1"/>
                </a:solidFill>
                <a:effectLst>
                  <a:outerShdw blurRad="38100" dist="38100" dir="2700000" algn="tl">
                    <a:srgbClr val="000000"/>
                  </a:outerShdw>
                </a:effectLst>
                <a:latin typeface="Arial Narrow" pitchFamily="34" charset="0"/>
              </a:rPr>
              <a:t>P</a:t>
            </a:r>
            <a:r>
              <a:rPr lang="en-US" sz="4400" b="1">
                <a:solidFill>
                  <a:schemeClr val="hlink"/>
                </a:solidFill>
                <a:effectLst>
                  <a:outerShdw blurRad="38100" dist="38100" dir="2700000" algn="tl">
                    <a:srgbClr val="000000"/>
                  </a:outerShdw>
                </a:effectLst>
                <a:latin typeface="Arial Narrow" pitchFamily="34" charset="0"/>
              </a:rPr>
              <a:t>rogram</a:t>
            </a:r>
            <a:br>
              <a:rPr lang="en-US" sz="4400" b="1">
                <a:solidFill>
                  <a:schemeClr val="hlink"/>
                </a:solidFill>
                <a:effectLst>
                  <a:outerShdw blurRad="38100" dist="38100" dir="2700000" algn="tl">
                    <a:srgbClr val="000000"/>
                  </a:outerShdw>
                </a:effectLst>
                <a:latin typeface="Arial Narrow" pitchFamily="34" charset="0"/>
              </a:rPr>
            </a:br>
            <a:r>
              <a:rPr lang="en-US" sz="3200" b="1">
                <a:solidFill>
                  <a:schemeClr val="accent1"/>
                </a:solidFill>
                <a:effectLst>
                  <a:outerShdw blurRad="38100" dist="38100" dir="2700000" algn="tl">
                    <a:srgbClr val="000000"/>
                  </a:outerShdw>
                </a:effectLst>
                <a:latin typeface="Arial Narrow" pitchFamily="34" charset="0"/>
              </a:rPr>
              <a:t>A</a:t>
            </a:r>
            <a:r>
              <a:rPr lang="en-US" sz="3200" b="1">
                <a:solidFill>
                  <a:schemeClr val="hlink"/>
                </a:solidFill>
                <a:effectLst>
                  <a:outerShdw blurRad="38100" dist="38100" dir="2700000" algn="tl">
                    <a:srgbClr val="000000"/>
                  </a:outerShdw>
                </a:effectLst>
                <a:latin typeface="Arial Narrow" pitchFamily="34" charset="0"/>
              </a:rPr>
              <a:t>dult </a:t>
            </a:r>
            <a:r>
              <a:rPr lang="en-US" sz="3200" b="1">
                <a:solidFill>
                  <a:schemeClr val="accent1"/>
                </a:solidFill>
                <a:effectLst>
                  <a:outerShdw blurRad="38100" dist="38100" dir="2700000" algn="tl">
                    <a:srgbClr val="000000"/>
                  </a:outerShdw>
                </a:effectLst>
                <a:latin typeface="Arial Narrow" pitchFamily="34" charset="0"/>
              </a:rPr>
              <a:t>T</a:t>
            </a:r>
            <a:r>
              <a:rPr lang="en-US" sz="3200" b="1">
                <a:solidFill>
                  <a:schemeClr val="hlink"/>
                </a:solidFill>
                <a:effectLst>
                  <a:outerShdw blurRad="38100" dist="38100" dir="2700000" algn="tl">
                    <a:srgbClr val="000000"/>
                  </a:outerShdw>
                </a:effectLst>
                <a:latin typeface="Arial Narrow" pitchFamily="34" charset="0"/>
              </a:rPr>
              <a:t>reatment </a:t>
            </a:r>
            <a:r>
              <a:rPr lang="en-US" sz="3200" b="1">
                <a:solidFill>
                  <a:schemeClr val="accent1"/>
                </a:solidFill>
                <a:effectLst>
                  <a:outerShdw blurRad="38100" dist="38100" dir="2700000" algn="tl">
                    <a:srgbClr val="000000"/>
                  </a:outerShdw>
                </a:effectLst>
                <a:latin typeface="Arial Narrow" pitchFamily="34" charset="0"/>
              </a:rPr>
              <a:t>P</a:t>
            </a:r>
            <a:r>
              <a:rPr lang="en-US" sz="3200" b="1">
                <a:solidFill>
                  <a:schemeClr val="hlink"/>
                </a:solidFill>
                <a:effectLst>
                  <a:outerShdw blurRad="38100" dist="38100" dir="2700000" algn="tl">
                    <a:srgbClr val="000000"/>
                  </a:outerShdw>
                </a:effectLst>
                <a:latin typeface="Arial Narrow" pitchFamily="34" charset="0"/>
              </a:rPr>
              <a:t>anel </a:t>
            </a:r>
            <a:r>
              <a:rPr lang="en-US" sz="3200" b="1">
                <a:solidFill>
                  <a:schemeClr val="accent1"/>
                </a:solidFill>
                <a:effectLst>
                  <a:outerShdw blurRad="38100" dist="38100" dir="2700000" algn="tl">
                    <a:srgbClr val="000000"/>
                  </a:outerShdw>
                </a:effectLst>
                <a:latin typeface="Arial Narrow" pitchFamily="34" charset="0"/>
              </a:rPr>
              <a:t>III  NCEP-ATP III                       </a:t>
            </a:r>
            <a:r>
              <a:rPr lang="en-US" sz="3200" b="1">
                <a:solidFill>
                  <a:schemeClr val="hlink"/>
                </a:solidFill>
                <a:effectLst>
                  <a:outerShdw blurRad="38100" dist="38100" dir="2700000" algn="tl">
                    <a:srgbClr val="000000"/>
                  </a:outerShdw>
                </a:effectLst>
                <a:latin typeface="Arial Narrow" pitchFamily="34" charset="0"/>
              </a:rPr>
              <a:t>Elevated Triglycerides</a:t>
            </a:r>
          </a:p>
        </p:txBody>
      </p:sp>
      <p:sp>
        <p:nvSpPr>
          <p:cNvPr id="5010435" name="Text Box 3"/>
          <p:cNvSpPr txBox="1">
            <a:spLocks noChangeArrowheads="1"/>
          </p:cNvSpPr>
          <p:nvPr/>
        </p:nvSpPr>
        <p:spPr bwMode="auto">
          <a:xfrm>
            <a:off x="901700" y="2794000"/>
            <a:ext cx="7073900" cy="1800225"/>
          </a:xfrm>
          <a:prstGeom prst="rect">
            <a:avLst/>
          </a:prstGeom>
          <a:noFill/>
          <a:ln w="28575">
            <a:noFill/>
            <a:miter lim="800000"/>
            <a:headEnd/>
            <a:tailEnd/>
          </a:ln>
        </p:spPr>
        <p:txBody>
          <a:bodyPr>
            <a:spAutoFit/>
          </a:bodyPr>
          <a:lstStyle/>
          <a:p>
            <a:r>
              <a:rPr lang="en-US" sz="2400" b="1"/>
              <a:t> </a:t>
            </a:r>
            <a:r>
              <a:rPr lang="en-US" sz="2800">
                <a:solidFill>
                  <a:schemeClr val="tx1"/>
                </a:solidFill>
              </a:rPr>
              <a:t>Some species of triglyceride-rich lipoproteins, notably, </a:t>
            </a:r>
            <a:r>
              <a:rPr lang="en-US" sz="2800">
                <a:solidFill>
                  <a:schemeClr val="accent1"/>
                </a:solidFill>
              </a:rPr>
              <a:t>cholesterol-enriched remnant lipoproteins</a:t>
            </a:r>
            <a:r>
              <a:rPr lang="en-US" sz="2800">
                <a:solidFill>
                  <a:schemeClr val="tx1"/>
                </a:solidFill>
              </a:rPr>
              <a:t>, promote atherosclerosis and predispose to CHD.</a:t>
            </a:r>
          </a:p>
        </p:txBody>
      </p:sp>
      <p:sp>
        <p:nvSpPr>
          <p:cNvPr id="5010436" name="Text Box 4"/>
          <p:cNvSpPr txBox="1">
            <a:spLocks noChangeArrowheads="1"/>
          </p:cNvSpPr>
          <p:nvPr/>
        </p:nvSpPr>
        <p:spPr bwMode="auto">
          <a:xfrm>
            <a:off x="1511300" y="1981200"/>
            <a:ext cx="5918200" cy="730250"/>
          </a:xfrm>
          <a:prstGeom prst="rect">
            <a:avLst/>
          </a:prstGeom>
          <a:solidFill>
            <a:srgbClr val="FF0000"/>
          </a:solidFill>
          <a:ln w="28575">
            <a:solidFill>
              <a:schemeClr val="bg2"/>
            </a:solidFill>
            <a:miter lim="800000"/>
            <a:headEnd/>
            <a:tailEnd/>
          </a:ln>
          <a:effectLst/>
        </p:spPr>
        <p:txBody>
          <a:bodyPr>
            <a:spAutoFit/>
          </a:bodyPr>
          <a:lstStyle/>
          <a:p>
            <a:pPr>
              <a:defRPr/>
            </a:pPr>
            <a:r>
              <a:rPr lang="en-US" sz="4000" b="1">
                <a:solidFill>
                  <a:schemeClr val="tx1"/>
                </a:solidFill>
                <a:effectLst>
                  <a:outerShdw blurRad="38100" dist="38100" dir="2700000" algn="tl">
                    <a:srgbClr val="000000"/>
                  </a:outerShdw>
                </a:effectLst>
              </a:rPr>
              <a:t>Evidence statement</a:t>
            </a:r>
          </a:p>
        </p:txBody>
      </p:sp>
      <p:sp>
        <p:nvSpPr>
          <p:cNvPr id="74757" name="Rectangle 5"/>
          <p:cNvSpPr>
            <a:spLocks noChangeArrowheads="1"/>
          </p:cNvSpPr>
          <p:nvPr/>
        </p:nvSpPr>
        <p:spPr bwMode="auto">
          <a:xfrm>
            <a:off x="1250950" y="6491288"/>
            <a:ext cx="7893050" cy="366712"/>
          </a:xfrm>
          <a:prstGeom prst="rect">
            <a:avLst/>
          </a:prstGeom>
          <a:noFill/>
          <a:ln w="28575">
            <a:noFill/>
            <a:miter lim="800000"/>
            <a:headEnd/>
            <a:tailEnd/>
          </a:ln>
        </p:spPr>
        <p:txBody>
          <a:bodyPr wrap="none">
            <a:spAutoFit/>
          </a:bodyPr>
          <a:lstStyle/>
          <a:p>
            <a:pPr algn="r"/>
            <a:r>
              <a:rPr lang="en-US" sz="1800"/>
              <a:t>NCEP JAMA 2001;285:2486   Final Report  Circulation 2002;106:3143-3421</a:t>
            </a:r>
          </a:p>
        </p:txBody>
      </p:sp>
      <p:sp>
        <p:nvSpPr>
          <p:cNvPr id="5010438" name="Text Box 6"/>
          <p:cNvSpPr txBox="1">
            <a:spLocks noChangeArrowheads="1"/>
          </p:cNvSpPr>
          <p:nvPr/>
        </p:nvSpPr>
        <p:spPr bwMode="auto">
          <a:xfrm>
            <a:off x="876300" y="4914900"/>
            <a:ext cx="7569200" cy="1187450"/>
          </a:xfrm>
          <a:prstGeom prst="rect">
            <a:avLst/>
          </a:prstGeom>
          <a:noFill/>
          <a:ln w="28575">
            <a:noFill/>
            <a:miter lim="800000"/>
            <a:headEnd/>
            <a:tailEnd/>
          </a:ln>
          <a:effectLst/>
        </p:spPr>
        <p:txBody>
          <a:bodyPr>
            <a:spAutoFit/>
          </a:bodyPr>
          <a:lstStyle/>
          <a:p>
            <a:pPr>
              <a:defRPr/>
            </a:pPr>
            <a:r>
              <a:rPr lang="en-US" sz="2400" b="1"/>
              <a:t> </a:t>
            </a:r>
            <a:r>
              <a:rPr lang="en-US" sz="2400" b="1">
                <a:solidFill>
                  <a:srgbClr val="FF0000"/>
                </a:solidFill>
                <a:effectLst>
                  <a:outerShdw blurRad="38100" dist="38100" dir="2700000" algn="tl">
                    <a:srgbClr val="000000"/>
                  </a:outerShdw>
                </a:effectLst>
              </a:rPr>
              <a:t>Recommendation:</a:t>
            </a:r>
            <a:r>
              <a:rPr lang="en-US" sz="2400" b="1">
                <a:solidFill>
                  <a:schemeClr val="tx1"/>
                </a:solidFill>
                <a:effectLst>
                  <a:outerShdw blurRad="38100" dist="38100" dir="2700000" algn="tl">
                    <a:srgbClr val="000000"/>
                  </a:outerShdw>
                </a:effectLst>
              </a:rPr>
              <a:t> </a:t>
            </a:r>
            <a:r>
              <a:rPr lang="en-US" sz="2400">
                <a:solidFill>
                  <a:schemeClr val="tx1"/>
                </a:solidFill>
                <a:effectLst>
                  <a:outerShdw blurRad="38100" dist="38100" dir="2700000" algn="tl">
                    <a:srgbClr val="000000"/>
                  </a:outerShdw>
                </a:effectLst>
              </a:rPr>
              <a:t>In persons with high serum triglycerides, elevated remnant lipoproteins should be reduced in addition to lowering of LDL cholesterol.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010436"/>
                                        </p:tgtEl>
                                        <p:attrNameLst>
                                          <p:attrName>style.visibility</p:attrName>
                                        </p:attrNameLst>
                                      </p:cBhvr>
                                      <p:to>
                                        <p:strVal val="visible"/>
                                      </p:to>
                                    </p:set>
                                    <p:animEffect transition="in" filter="dissolve">
                                      <p:cBhvr>
                                        <p:cTn id="7" dur="1000"/>
                                        <p:tgtEl>
                                          <p:spTgt spid="5010436"/>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5010435"/>
                                        </p:tgtEl>
                                        <p:attrNameLst>
                                          <p:attrName>style.visibility</p:attrName>
                                        </p:attrNameLst>
                                      </p:cBhvr>
                                      <p:to>
                                        <p:strVal val="visible"/>
                                      </p:to>
                                    </p:set>
                                    <p:animEffect transition="in" filter="wipe(up)">
                                      <p:cBhvr>
                                        <p:cTn id="11" dur="3000"/>
                                        <p:tgtEl>
                                          <p:spTgt spid="501043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5010438"/>
                                        </p:tgtEl>
                                        <p:attrNameLst>
                                          <p:attrName>style.visibility</p:attrName>
                                        </p:attrNameLst>
                                      </p:cBhvr>
                                      <p:to>
                                        <p:strVal val="visible"/>
                                      </p:to>
                                    </p:set>
                                    <p:animEffect transition="in" filter="wipe(up)">
                                      <p:cBhvr>
                                        <p:cTn id="16" dur="3000"/>
                                        <p:tgtEl>
                                          <p:spTgt spid="50104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0435" grpId="0"/>
      <p:bldP spid="5010436" grpId="0" animBg="1"/>
      <p:bldP spid="501043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9186" name="AutoShape 2"/>
          <p:cNvSpPr>
            <a:spLocks noChangeArrowheads="1"/>
          </p:cNvSpPr>
          <p:nvPr/>
        </p:nvSpPr>
        <p:spPr bwMode="auto">
          <a:xfrm>
            <a:off x="304800" y="4102100"/>
            <a:ext cx="8610600" cy="1524000"/>
          </a:xfrm>
          <a:prstGeom prst="roundRect">
            <a:avLst>
              <a:gd name="adj" fmla="val 16667"/>
            </a:avLst>
          </a:prstGeom>
          <a:solidFill>
            <a:schemeClr val="bg2"/>
          </a:solidFill>
          <a:ln w="28575">
            <a:solidFill>
              <a:srgbClr val="FF3300"/>
            </a:solidFill>
            <a:round/>
            <a:headEnd/>
            <a:tailEnd/>
          </a:ln>
        </p:spPr>
        <p:txBody>
          <a:bodyPr wrap="none" anchor="ctr">
            <a:spAutoFit/>
          </a:bodyPr>
          <a:lstStyle/>
          <a:p>
            <a:endParaRPr lang="en-US"/>
          </a:p>
        </p:txBody>
      </p:sp>
      <p:sp>
        <p:nvSpPr>
          <p:cNvPr id="4829188" name="Text Box 4"/>
          <p:cNvSpPr txBox="1">
            <a:spLocks noChangeArrowheads="1"/>
          </p:cNvSpPr>
          <p:nvPr/>
        </p:nvSpPr>
        <p:spPr bwMode="auto">
          <a:xfrm>
            <a:off x="279400" y="1854200"/>
            <a:ext cx="8547100" cy="3722688"/>
          </a:xfrm>
          <a:prstGeom prst="rect">
            <a:avLst/>
          </a:prstGeom>
          <a:noFill/>
          <a:ln w="28575" algn="ctr">
            <a:noFill/>
            <a:miter lim="800000"/>
            <a:headEnd/>
            <a:tailEnd/>
          </a:ln>
          <a:effectLst/>
        </p:spPr>
        <p:txBody>
          <a:bodyPr>
            <a:spAutoFit/>
          </a:bodyPr>
          <a:lstStyle/>
          <a:p>
            <a:pPr>
              <a:defRPr/>
            </a:pPr>
            <a:r>
              <a:rPr lang="en-US" sz="2800">
                <a:solidFill>
                  <a:schemeClr val="tx1"/>
                </a:solidFill>
                <a:effectLst>
                  <a:outerShdw blurRad="38100" dist="38100" dir="2700000" algn="tl">
                    <a:srgbClr val="000000"/>
                  </a:outerShdw>
                </a:effectLst>
              </a:rPr>
              <a:t>When </a:t>
            </a:r>
            <a:r>
              <a:rPr lang="en-US" sz="2800" b="1">
                <a:solidFill>
                  <a:srgbClr val="FF0000"/>
                </a:solidFill>
                <a:effectLst>
                  <a:outerShdw blurRad="38100" dist="38100" dir="2700000" algn="tl">
                    <a:srgbClr val="000000"/>
                  </a:outerShdw>
                </a:effectLst>
              </a:rPr>
              <a:t>triglyceride levels are ≥200 mg/dL</a:t>
            </a:r>
            <a:r>
              <a:rPr lang="en-US" sz="2800">
                <a:solidFill>
                  <a:schemeClr val="tx1"/>
                </a:solidFill>
                <a:effectLst>
                  <a:outerShdw blurRad="38100" dist="38100" dir="2700000" algn="tl">
                    <a:srgbClr val="000000"/>
                  </a:outerShdw>
                </a:effectLst>
              </a:rPr>
              <a:t>, the presence of increased quantities of </a:t>
            </a:r>
            <a:r>
              <a:rPr lang="en-US" sz="2800">
                <a:solidFill>
                  <a:schemeClr val="accent1"/>
                </a:solidFill>
                <a:effectLst>
                  <a:outerShdw blurRad="38100" dist="38100" dir="2700000" algn="tl">
                    <a:srgbClr val="000000"/>
                  </a:outerShdw>
                </a:effectLst>
              </a:rPr>
              <a:t>atherogenic remnant lipoproteins</a:t>
            </a:r>
            <a:r>
              <a:rPr lang="en-US" sz="2800">
                <a:solidFill>
                  <a:schemeClr val="tx1"/>
                </a:solidFill>
                <a:effectLst>
                  <a:outerShdw blurRad="38100" dist="38100" dir="2700000" algn="tl">
                    <a:srgbClr val="000000"/>
                  </a:outerShdw>
                </a:effectLst>
              </a:rPr>
              <a:t> can heighten CHD risk </a:t>
            </a:r>
            <a:r>
              <a:rPr lang="en-US" sz="2800" b="1">
                <a:solidFill>
                  <a:srgbClr val="FF0000"/>
                </a:solidFill>
                <a:effectLst>
                  <a:outerShdw blurRad="38100" dist="38100" dir="2700000" algn="tl">
                    <a:srgbClr val="000000"/>
                  </a:outerShdw>
                </a:effectLst>
              </a:rPr>
              <a:t>substantially</a:t>
            </a:r>
            <a:r>
              <a:rPr lang="en-US" sz="2800">
                <a:solidFill>
                  <a:schemeClr val="tx1"/>
                </a:solidFill>
                <a:effectLst>
                  <a:outerShdw blurRad="38100" dist="38100" dir="2700000" algn="tl">
                    <a:srgbClr val="000000"/>
                  </a:outerShdw>
                </a:effectLst>
              </a:rPr>
              <a:t> beyond that predicted by  LDL cholesterol alone. </a:t>
            </a:r>
          </a:p>
          <a:p>
            <a:pPr>
              <a:defRPr/>
            </a:pPr>
            <a:r>
              <a:rPr lang="en-US" sz="2800">
                <a:solidFill>
                  <a:schemeClr val="tx1"/>
                </a:solidFill>
                <a:effectLst>
                  <a:outerShdw blurRad="38100" dist="38100" dir="2700000" algn="tl">
                    <a:srgbClr val="000000"/>
                  </a:outerShdw>
                </a:effectLst>
              </a:rPr>
              <a:t>For these reasons, </a:t>
            </a:r>
            <a:r>
              <a:rPr lang="en-US" sz="2800" b="1">
                <a:solidFill>
                  <a:srgbClr val="FF0000"/>
                </a:solidFill>
                <a:effectLst>
                  <a:outerShdw blurRad="38100" dist="38100" dir="2700000" algn="tl">
                    <a:srgbClr val="000000"/>
                  </a:outerShdw>
                </a:effectLst>
              </a:rPr>
              <a:t>ATP III modified the triglyceride classification</a:t>
            </a:r>
            <a:r>
              <a:rPr lang="en-US" sz="2800">
                <a:solidFill>
                  <a:schemeClr val="tx1"/>
                </a:solidFill>
                <a:effectLst>
                  <a:outerShdw blurRad="38100" dist="38100" dir="2700000" algn="tl">
                    <a:srgbClr val="000000"/>
                  </a:outerShdw>
                </a:effectLst>
              </a:rPr>
              <a:t> to give </a:t>
            </a:r>
            <a:r>
              <a:rPr lang="en-US" sz="2800" u="sng">
                <a:solidFill>
                  <a:schemeClr val="accent1"/>
                </a:solidFill>
                <a:effectLst>
                  <a:outerShdw blurRad="38100" dist="38100" dir="2700000" algn="tl">
                    <a:srgbClr val="000000"/>
                  </a:outerShdw>
                </a:effectLst>
              </a:rPr>
              <a:t>more attention</a:t>
            </a:r>
            <a:r>
              <a:rPr lang="en-US" sz="2800">
                <a:solidFill>
                  <a:schemeClr val="accent1"/>
                </a:solidFill>
                <a:effectLst>
                  <a:outerShdw blurRad="38100" dist="38100" dir="2700000" algn="tl">
                    <a:srgbClr val="000000"/>
                  </a:outerShdw>
                </a:effectLst>
              </a:rPr>
              <a:t> to moderate elevations.</a:t>
            </a:r>
            <a:endParaRPr lang="en-US" sz="2800" b="1" i="1" u="sng">
              <a:solidFill>
                <a:schemeClr val="accent1"/>
              </a:solidFill>
              <a:effectLst>
                <a:outerShdw blurRad="38100" dist="38100" dir="2700000" algn="tl">
                  <a:srgbClr val="000000"/>
                </a:outerShdw>
              </a:effectLst>
            </a:endParaRPr>
          </a:p>
        </p:txBody>
      </p:sp>
      <p:sp>
        <p:nvSpPr>
          <p:cNvPr id="4829189" name="Rectangle 5"/>
          <p:cNvSpPr>
            <a:spLocks noChangeArrowheads="1"/>
          </p:cNvSpPr>
          <p:nvPr/>
        </p:nvSpPr>
        <p:spPr bwMode="auto">
          <a:xfrm>
            <a:off x="503238" y="6283325"/>
            <a:ext cx="8243887" cy="396875"/>
          </a:xfrm>
          <a:prstGeom prst="rect">
            <a:avLst/>
          </a:prstGeom>
          <a:noFill/>
          <a:ln w="28575">
            <a:noFill/>
            <a:miter lim="800000"/>
            <a:headEnd/>
            <a:tailEnd/>
          </a:ln>
        </p:spPr>
        <p:txBody>
          <a:bodyPr>
            <a:spAutoFit/>
          </a:bodyPr>
          <a:lstStyle/>
          <a:p>
            <a:pPr algn="l"/>
            <a:r>
              <a:rPr lang="en-US"/>
              <a:t>NCEP ATP III Chapter II   Circulation December 2002 pp3169</a:t>
            </a:r>
          </a:p>
        </p:txBody>
      </p:sp>
      <p:sp>
        <p:nvSpPr>
          <p:cNvPr id="4829190" name="Line 6"/>
          <p:cNvSpPr>
            <a:spLocks noChangeShapeType="1"/>
          </p:cNvSpPr>
          <p:nvPr/>
        </p:nvSpPr>
        <p:spPr bwMode="auto">
          <a:xfrm>
            <a:off x="1054100" y="3594100"/>
            <a:ext cx="2133600" cy="0"/>
          </a:xfrm>
          <a:prstGeom prst="line">
            <a:avLst/>
          </a:prstGeom>
          <a:noFill/>
          <a:ln w="63500">
            <a:solidFill>
              <a:schemeClr val="accent1"/>
            </a:solidFill>
            <a:round/>
            <a:headEnd/>
            <a:tailEnd/>
          </a:ln>
        </p:spPr>
        <p:txBody>
          <a:bodyPr wrap="none" anchor="ctr">
            <a:spAutoFit/>
          </a:bodyPr>
          <a:lstStyle/>
          <a:p>
            <a:endParaRPr lang="en-US"/>
          </a:p>
        </p:txBody>
      </p:sp>
      <p:sp>
        <p:nvSpPr>
          <p:cNvPr id="4829192" name="Rectangle 8"/>
          <p:cNvSpPr>
            <a:spLocks noChangeArrowheads="1"/>
          </p:cNvSpPr>
          <p:nvPr/>
        </p:nvSpPr>
        <p:spPr bwMode="auto">
          <a:xfrm>
            <a:off x="0" y="0"/>
            <a:ext cx="9144000" cy="1862138"/>
          </a:xfrm>
          <a:prstGeom prst="rect">
            <a:avLst/>
          </a:prstGeom>
          <a:noFill/>
          <a:ln w="9525">
            <a:noFill/>
            <a:miter lim="800000"/>
            <a:headEnd/>
            <a:tailEnd/>
          </a:ln>
          <a:effectLst/>
        </p:spPr>
        <p:txBody>
          <a:bodyPr lIns="92064" tIns="46033" rIns="92064" bIns="46033" anchor="ctr"/>
          <a:lstStyle/>
          <a:p>
            <a:pPr>
              <a:lnSpc>
                <a:spcPct val="85000"/>
              </a:lnSpc>
              <a:spcBef>
                <a:spcPct val="0"/>
              </a:spcBef>
              <a:defRPr/>
            </a:pPr>
            <a:r>
              <a:rPr lang="en-US" sz="4000" b="1">
                <a:solidFill>
                  <a:schemeClr val="accent1"/>
                </a:solidFill>
                <a:effectLst>
                  <a:outerShdw blurRad="38100" dist="38100" dir="2700000" algn="tl">
                    <a:srgbClr val="000000"/>
                  </a:outerShdw>
                </a:effectLst>
                <a:latin typeface="Arial Narrow" pitchFamily="34" charset="0"/>
              </a:rPr>
              <a:t>N</a:t>
            </a:r>
            <a:r>
              <a:rPr lang="en-US" sz="4000" b="1">
                <a:solidFill>
                  <a:schemeClr val="hlink"/>
                </a:solidFill>
                <a:effectLst>
                  <a:outerShdw blurRad="38100" dist="38100" dir="2700000" algn="tl">
                    <a:srgbClr val="000000"/>
                  </a:outerShdw>
                </a:effectLst>
                <a:latin typeface="Arial Narrow" pitchFamily="34" charset="0"/>
              </a:rPr>
              <a:t>ational </a:t>
            </a:r>
            <a:r>
              <a:rPr lang="en-US" sz="4000" b="1">
                <a:solidFill>
                  <a:schemeClr val="accent1"/>
                </a:solidFill>
                <a:effectLst>
                  <a:outerShdw blurRad="38100" dist="38100" dir="2700000" algn="tl">
                    <a:srgbClr val="000000"/>
                  </a:outerShdw>
                </a:effectLst>
                <a:latin typeface="Arial Narrow" pitchFamily="34" charset="0"/>
              </a:rPr>
              <a:t>C</a:t>
            </a:r>
            <a:r>
              <a:rPr lang="en-US" sz="4000" b="1">
                <a:solidFill>
                  <a:schemeClr val="hlink"/>
                </a:solidFill>
                <a:effectLst>
                  <a:outerShdw blurRad="38100" dist="38100" dir="2700000" algn="tl">
                    <a:srgbClr val="000000"/>
                  </a:outerShdw>
                </a:effectLst>
                <a:latin typeface="Arial Narrow" pitchFamily="34" charset="0"/>
              </a:rPr>
              <a:t>holesterol </a:t>
            </a:r>
            <a:r>
              <a:rPr lang="en-US" sz="4000" b="1">
                <a:solidFill>
                  <a:schemeClr val="accent1"/>
                </a:solidFill>
                <a:effectLst>
                  <a:outerShdw blurRad="38100" dist="38100" dir="2700000" algn="tl">
                    <a:srgbClr val="000000"/>
                  </a:outerShdw>
                </a:effectLst>
                <a:latin typeface="Arial Narrow" pitchFamily="34" charset="0"/>
              </a:rPr>
              <a:t>E</a:t>
            </a:r>
            <a:r>
              <a:rPr lang="en-US" sz="4000" b="1">
                <a:solidFill>
                  <a:schemeClr val="hlink"/>
                </a:solidFill>
                <a:effectLst>
                  <a:outerShdw blurRad="38100" dist="38100" dir="2700000" algn="tl">
                    <a:srgbClr val="000000"/>
                  </a:outerShdw>
                </a:effectLst>
                <a:latin typeface="Arial Narrow" pitchFamily="34" charset="0"/>
              </a:rPr>
              <a:t>ducation </a:t>
            </a:r>
            <a:r>
              <a:rPr lang="en-US" sz="4000" b="1">
                <a:solidFill>
                  <a:schemeClr val="accent1"/>
                </a:solidFill>
                <a:effectLst>
                  <a:outerShdw blurRad="38100" dist="38100" dir="2700000" algn="tl">
                    <a:srgbClr val="000000"/>
                  </a:outerShdw>
                </a:effectLst>
                <a:latin typeface="Arial Narrow" pitchFamily="34" charset="0"/>
              </a:rPr>
              <a:t>P</a:t>
            </a:r>
            <a:r>
              <a:rPr lang="en-US" sz="4000" b="1">
                <a:solidFill>
                  <a:schemeClr val="hlink"/>
                </a:solidFill>
                <a:effectLst>
                  <a:outerShdw blurRad="38100" dist="38100" dir="2700000" algn="tl">
                    <a:srgbClr val="000000"/>
                  </a:outerShdw>
                </a:effectLst>
                <a:latin typeface="Arial Narrow" pitchFamily="34" charset="0"/>
              </a:rPr>
              <a:t>rogram</a:t>
            </a:r>
            <a:br>
              <a:rPr lang="en-US" sz="4000" b="1">
                <a:solidFill>
                  <a:schemeClr val="hlink"/>
                </a:solidFill>
                <a:effectLst>
                  <a:outerShdw blurRad="38100" dist="38100" dir="2700000" algn="tl">
                    <a:srgbClr val="000000"/>
                  </a:outerShdw>
                </a:effectLst>
                <a:latin typeface="Arial Narrow" pitchFamily="34" charset="0"/>
              </a:rPr>
            </a:br>
            <a:r>
              <a:rPr lang="en-US" sz="4000" b="1">
                <a:solidFill>
                  <a:schemeClr val="accent1"/>
                </a:solidFill>
                <a:effectLst>
                  <a:outerShdw blurRad="38100" dist="38100" dir="2700000" algn="tl">
                    <a:srgbClr val="000000"/>
                  </a:outerShdw>
                </a:effectLst>
                <a:latin typeface="Arial Narrow" pitchFamily="34" charset="0"/>
              </a:rPr>
              <a:t>A</a:t>
            </a:r>
            <a:r>
              <a:rPr lang="en-US" sz="4000" b="1">
                <a:solidFill>
                  <a:schemeClr val="hlink"/>
                </a:solidFill>
                <a:effectLst>
                  <a:outerShdw blurRad="38100" dist="38100" dir="2700000" algn="tl">
                    <a:srgbClr val="000000"/>
                  </a:outerShdw>
                </a:effectLst>
                <a:latin typeface="Arial Narrow" pitchFamily="34" charset="0"/>
              </a:rPr>
              <a:t>dult </a:t>
            </a:r>
            <a:r>
              <a:rPr lang="en-US" sz="4000" b="1">
                <a:solidFill>
                  <a:schemeClr val="accent1"/>
                </a:solidFill>
                <a:effectLst>
                  <a:outerShdw blurRad="38100" dist="38100" dir="2700000" algn="tl">
                    <a:srgbClr val="000000"/>
                  </a:outerShdw>
                </a:effectLst>
                <a:latin typeface="Arial Narrow" pitchFamily="34" charset="0"/>
              </a:rPr>
              <a:t>T</a:t>
            </a:r>
            <a:r>
              <a:rPr lang="en-US" sz="4000" b="1">
                <a:solidFill>
                  <a:schemeClr val="hlink"/>
                </a:solidFill>
                <a:effectLst>
                  <a:outerShdw blurRad="38100" dist="38100" dir="2700000" algn="tl">
                    <a:srgbClr val="000000"/>
                  </a:outerShdw>
                </a:effectLst>
                <a:latin typeface="Arial Narrow" pitchFamily="34" charset="0"/>
              </a:rPr>
              <a:t>reatment </a:t>
            </a:r>
            <a:r>
              <a:rPr lang="en-US" sz="4000" b="1">
                <a:solidFill>
                  <a:schemeClr val="accent1"/>
                </a:solidFill>
                <a:effectLst>
                  <a:outerShdw blurRad="38100" dist="38100" dir="2700000" algn="tl">
                    <a:srgbClr val="000000"/>
                  </a:outerShdw>
                </a:effectLst>
                <a:latin typeface="Arial Narrow" pitchFamily="34" charset="0"/>
              </a:rPr>
              <a:t>P</a:t>
            </a:r>
            <a:r>
              <a:rPr lang="en-US" sz="4000" b="1">
                <a:solidFill>
                  <a:schemeClr val="hlink"/>
                </a:solidFill>
                <a:effectLst>
                  <a:outerShdw blurRad="38100" dist="38100" dir="2700000" algn="tl">
                    <a:srgbClr val="000000"/>
                  </a:outerShdw>
                </a:effectLst>
                <a:latin typeface="Arial Narrow" pitchFamily="34" charset="0"/>
              </a:rPr>
              <a:t>anel </a:t>
            </a:r>
            <a:r>
              <a:rPr lang="en-US" sz="4000" b="1">
                <a:solidFill>
                  <a:schemeClr val="accent1"/>
                </a:solidFill>
                <a:effectLst>
                  <a:outerShdw blurRad="38100" dist="38100" dir="2700000" algn="tl">
                    <a:srgbClr val="000000"/>
                  </a:outerShdw>
                </a:effectLst>
                <a:latin typeface="Arial Narrow" pitchFamily="34" charset="0"/>
              </a:rPr>
              <a:t>III  NCEP-ATP III                 </a:t>
            </a:r>
            <a:r>
              <a:rPr lang="en-US" sz="4000" b="1">
                <a:solidFill>
                  <a:schemeClr val="hlink"/>
                </a:solidFill>
                <a:effectLst>
                  <a:outerShdw blurRad="38100" dist="38100" dir="2700000" algn="tl">
                    <a:srgbClr val="000000"/>
                  </a:outerShdw>
                </a:effectLst>
                <a:latin typeface="Arial Narrow" pitchFamily="34" charset="0"/>
              </a:rPr>
              <a:t>Risk of Triglycerides</a:t>
            </a:r>
          </a:p>
        </p:txBody>
      </p:sp>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829188">
                                            <p:txEl>
                                              <p:pRg st="0" end="0"/>
                                            </p:txEl>
                                          </p:spTgt>
                                        </p:tgtEl>
                                        <p:attrNameLst>
                                          <p:attrName>style.visibility</p:attrName>
                                        </p:attrNameLst>
                                      </p:cBhvr>
                                      <p:to>
                                        <p:strVal val="visible"/>
                                      </p:to>
                                    </p:set>
                                    <p:animEffect transition="in" filter="wipe(up)">
                                      <p:cBhvr>
                                        <p:cTn id="7" dur="2000"/>
                                        <p:tgtEl>
                                          <p:spTgt spid="4829188">
                                            <p:txEl>
                                              <p:pRg st="0" end="0"/>
                                            </p:txEl>
                                          </p:spTgt>
                                        </p:tgtEl>
                                      </p:cBhvr>
                                    </p:animEffect>
                                  </p:childTnLst>
                                </p:cTn>
                              </p:par>
                              <p:par>
                                <p:cTn id="8" presetID="1" presetClass="entr" presetSubtype="0" fill="hold" grpId="0" nodeType="withEffect">
                                  <p:stCondLst>
                                    <p:cond delay="0"/>
                                  </p:stCondLst>
                                  <p:childTnLst>
                                    <p:set>
                                      <p:cBhvr>
                                        <p:cTn id="9" dur="1" fill="hold">
                                          <p:stCondLst>
                                            <p:cond delay="0"/>
                                          </p:stCondLst>
                                        </p:cTn>
                                        <p:tgtEl>
                                          <p:spTgt spid="4829189"/>
                                        </p:tgtEl>
                                        <p:attrNameLst>
                                          <p:attrName>style.visibility</p:attrName>
                                        </p:attrNameLst>
                                      </p:cBhvr>
                                      <p:to>
                                        <p:strVal val="visible"/>
                                      </p:to>
                                    </p:set>
                                  </p:childTnLst>
                                </p:cTn>
                              </p:par>
                            </p:childTnLst>
                          </p:cTn>
                        </p:par>
                        <p:par>
                          <p:cTn id="10" fill="hold">
                            <p:stCondLst>
                              <p:cond delay="2000"/>
                            </p:stCondLst>
                            <p:childTnLst>
                              <p:par>
                                <p:cTn id="11" presetID="16" presetClass="entr" presetSubtype="37" fill="hold" grpId="0" nodeType="afterEffect">
                                  <p:stCondLst>
                                    <p:cond delay="0"/>
                                  </p:stCondLst>
                                  <p:childTnLst>
                                    <p:set>
                                      <p:cBhvr>
                                        <p:cTn id="12" dur="1" fill="hold">
                                          <p:stCondLst>
                                            <p:cond delay="0"/>
                                          </p:stCondLst>
                                        </p:cTn>
                                        <p:tgtEl>
                                          <p:spTgt spid="4829190"/>
                                        </p:tgtEl>
                                        <p:attrNameLst>
                                          <p:attrName>style.visibility</p:attrName>
                                        </p:attrNameLst>
                                      </p:cBhvr>
                                      <p:to>
                                        <p:strVal val="visible"/>
                                      </p:to>
                                    </p:set>
                                    <p:animEffect transition="in" filter="barn(outVertical)">
                                      <p:cBhvr>
                                        <p:cTn id="13" dur="1000"/>
                                        <p:tgtEl>
                                          <p:spTgt spid="4829190"/>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4829188">
                                            <p:txEl>
                                              <p:pRg st="1" end="1"/>
                                            </p:txEl>
                                          </p:spTgt>
                                        </p:tgtEl>
                                        <p:attrNameLst>
                                          <p:attrName>style.visibility</p:attrName>
                                        </p:attrNameLst>
                                      </p:cBhvr>
                                      <p:to>
                                        <p:strVal val="visible"/>
                                      </p:to>
                                    </p:set>
                                    <p:animEffect transition="in" filter="wipe(up)">
                                      <p:cBhvr>
                                        <p:cTn id="18" dur="2000"/>
                                        <p:tgtEl>
                                          <p:spTgt spid="4829188">
                                            <p:txEl>
                                              <p:pRg st="1" end="1"/>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4829186"/>
                                        </p:tgtEl>
                                        <p:attrNameLst>
                                          <p:attrName>style.visibility</p:attrName>
                                        </p:attrNameLst>
                                      </p:cBhvr>
                                      <p:to>
                                        <p:strVal val="visible"/>
                                      </p:to>
                                    </p:set>
                                    <p:animEffect transition="in" filter="dissolve">
                                      <p:cBhvr>
                                        <p:cTn id="21" dur="1000"/>
                                        <p:tgtEl>
                                          <p:spTgt spid="48291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29186" grpId="0" animBg="1"/>
      <p:bldP spid="4829188" grpId="0" build="p"/>
      <p:bldP spid="4829189" grpId="0"/>
      <p:bldP spid="482919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2"/>
          <p:cNvSpPr txBox="1">
            <a:spLocks noChangeArrowheads="1"/>
          </p:cNvSpPr>
          <p:nvPr/>
        </p:nvSpPr>
        <p:spPr bwMode="auto">
          <a:xfrm>
            <a:off x="406400" y="1524000"/>
            <a:ext cx="8280400" cy="579438"/>
          </a:xfrm>
          <a:prstGeom prst="rect">
            <a:avLst/>
          </a:prstGeom>
          <a:noFill/>
          <a:ln w="28575">
            <a:noFill/>
            <a:miter lim="800000"/>
            <a:headEnd/>
            <a:tailEnd/>
          </a:ln>
        </p:spPr>
        <p:txBody>
          <a:bodyPr>
            <a:spAutoFit/>
          </a:bodyPr>
          <a:lstStyle/>
          <a:p>
            <a:pPr algn="l"/>
            <a:endParaRPr lang="en-US" sz="3200" b="1" i="1"/>
          </a:p>
        </p:txBody>
      </p:sp>
      <p:sp>
        <p:nvSpPr>
          <p:cNvPr id="4869123" name="Text Box 3"/>
          <p:cNvSpPr txBox="1">
            <a:spLocks noChangeArrowheads="1"/>
          </p:cNvSpPr>
          <p:nvPr/>
        </p:nvSpPr>
        <p:spPr bwMode="auto">
          <a:xfrm>
            <a:off x="2727325" y="6245225"/>
            <a:ext cx="6102350" cy="336550"/>
          </a:xfrm>
          <a:prstGeom prst="rect">
            <a:avLst/>
          </a:prstGeom>
          <a:noFill/>
          <a:ln w="9525">
            <a:noFill/>
            <a:miter lim="800000"/>
            <a:headEnd/>
            <a:tailEnd/>
          </a:ln>
          <a:effectLst>
            <a:outerShdw dist="35921" dir="2700000" algn="ctr" rotWithShape="0">
              <a:srgbClr val="000000"/>
            </a:outerShdw>
          </a:effectLst>
        </p:spPr>
        <p:txBody>
          <a:bodyPr wrap="none" anchor="ctr">
            <a:spAutoFit/>
          </a:bodyPr>
          <a:lstStyle/>
          <a:p>
            <a:pPr>
              <a:defRPr/>
            </a:pPr>
            <a:r>
              <a:rPr lang="en-US" sz="1600" b="1"/>
              <a:t>NCEP ATPIII.  Chapter IV  </a:t>
            </a:r>
            <a:r>
              <a:rPr lang="en-US" sz="1600" b="1" i="1"/>
              <a:t>Circulation December 2002 pp 3247</a:t>
            </a:r>
            <a:endParaRPr lang="en-US" sz="1600" b="1"/>
          </a:p>
        </p:txBody>
      </p:sp>
      <p:sp>
        <p:nvSpPr>
          <p:cNvPr id="4869124" name="Rectangle 4"/>
          <p:cNvSpPr>
            <a:spLocks noChangeArrowheads="1"/>
          </p:cNvSpPr>
          <p:nvPr/>
        </p:nvSpPr>
        <p:spPr bwMode="auto">
          <a:xfrm>
            <a:off x="0" y="0"/>
            <a:ext cx="9144000" cy="1862138"/>
          </a:xfrm>
          <a:prstGeom prst="rect">
            <a:avLst/>
          </a:prstGeom>
          <a:noFill/>
          <a:ln w="9525">
            <a:noFill/>
            <a:miter lim="800000"/>
            <a:headEnd/>
            <a:tailEnd/>
          </a:ln>
          <a:effectLst/>
        </p:spPr>
        <p:txBody>
          <a:bodyPr lIns="92064" tIns="46033" rIns="92064" bIns="46033" anchor="ctr"/>
          <a:lstStyle/>
          <a:p>
            <a:pPr>
              <a:lnSpc>
                <a:spcPct val="85000"/>
              </a:lnSpc>
              <a:spcBef>
                <a:spcPct val="0"/>
              </a:spcBef>
              <a:defRPr/>
            </a:pPr>
            <a:r>
              <a:rPr lang="en-US" sz="4400" b="1">
                <a:solidFill>
                  <a:schemeClr val="accent1"/>
                </a:solidFill>
                <a:effectLst>
                  <a:outerShdw blurRad="38100" dist="38100" dir="2700000" algn="tl">
                    <a:srgbClr val="000000"/>
                  </a:outerShdw>
                </a:effectLst>
                <a:latin typeface="Arial Narrow" pitchFamily="34" charset="0"/>
              </a:rPr>
              <a:t>N</a:t>
            </a:r>
            <a:r>
              <a:rPr lang="en-US" sz="4400" b="1">
                <a:solidFill>
                  <a:schemeClr val="hlink"/>
                </a:solidFill>
                <a:effectLst>
                  <a:outerShdw blurRad="38100" dist="38100" dir="2700000" algn="tl">
                    <a:srgbClr val="000000"/>
                  </a:outerShdw>
                </a:effectLst>
                <a:latin typeface="Arial Narrow" pitchFamily="34" charset="0"/>
              </a:rPr>
              <a:t>ational </a:t>
            </a:r>
            <a:r>
              <a:rPr lang="en-US" sz="4400" b="1">
                <a:solidFill>
                  <a:schemeClr val="accent1"/>
                </a:solidFill>
                <a:effectLst>
                  <a:outerShdw blurRad="38100" dist="38100" dir="2700000" algn="tl">
                    <a:srgbClr val="000000"/>
                  </a:outerShdw>
                </a:effectLst>
                <a:latin typeface="Arial Narrow" pitchFamily="34" charset="0"/>
              </a:rPr>
              <a:t>C</a:t>
            </a:r>
            <a:r>
              <a:rPr lang="en-US" sz="4400" b="1">
                <a:solidFill>
                  <a:schemeClr val="hlink"/>
                </a:solidFill>
                <a:effectLst>
                  <a:outerShdw blurRad="38100" dist="38100" dir="2700000" algn="tl">
                    <a:srgbClr val="000000"/>
                  </a:outerShdw>
                </a:effectLst>
                <a:latin typeface="Arial Narrow" pitchFamily="34" charset="0"/>
              </a:rPr>
              <a:t>holesterol </a:t>
            </a:r>
            <a:r>
              <a:rPr lang="en-US" sz="4400" b="1">
                <a:solidFill>
                  <a:schemeClr val="accent1"/>
                </a:solidFill>
                <a:effectLst>
                  <a:outerShdw blurRad="38100" dist="38100" dir="2700000" algn="tl">
                    <a:srgbClr val="000000"/>
                  </a:outerShdw>
                </a:effectLst>
                <a:latin typeface="Arial Narrow" pitchFamily="34" charset="0"/>
              </a:rPr>
              <a:t>E</a:t>
            </a:r>
            <a:r>
              <a:rPr lang="en-US" sz="4400" b="1">
                <a:solidFill>
                  <a:schemeClr val="hlink"/>
                </a:solidFill>
                <a:effectLst>
                  <a:outerShdw blurRad="38100" dist="38100" dir="2700000" algn="tl">
                    <a:srgbClr val="000000"/>
                  </a:outerShdw>
                </a:effectLst>
                <a:latin typeface="Arial Narrow" pitchFamily="34" charset="0"/>
              </a:rPr>
              <a:t>ducation </a:t>
            </a:r>
            <a:r>
              <a:rPr lang="en-US" sz="4400" b="1">
                <a:solidFill>
                  <a:schemeClr val="accent1"/>
                </a:solidFill>
                <a:effectLst>
                  <a:outerShdw blurRad="38100" dist="38100" dir="2700000" algn="tl">
                    <a:srgbClr val="000000"/>
                  </a:outerShdw>
                </a:effectLst>
                <a:latin typeface="Arial Narrow" pitchFamily="34" charset="0"/>
              </a:rPr>
              <a:t>P</a:t>
            </a:r>
            <a:r>
              <a:rPr lang="en-US" sz="4400" b="1">
                <a:solidFill>
                  <a:schemeClr val="hlink"/>
                </a:solidFill>
                <a:effectLst>
                  <a:outerShdw blurRad="38100" dist="38100" dir="2700000" algn="tl">
                    <a:srgbClr val="000000"/>
                  </a:outerShdw>
                </a:effectLst>
                <a:latin typeface="Arial Narrow" pitchFamily="34" charset="0"/>
              </a:rPr>
              <a:t>rogram</a:t>
            </a:r>
            <a:br>
              <a:rPr lang="en-US" sz="4400" b="1">
                <a:solidFill>
                  <a:schemeClr val="hlink"/>
                </a:solidFill>
                <a:effectLst>
                  <a:outerShdw blurRad="38100" dist="38100" dir="2700000" algn="tl">
                    <a:srgbClr val="000000"/>
                  </a:outerShdw>
                </a:effectLst>
                <a:latin typeface="Arial Narrow" pitchFamily="34" charset="0"/>
              </a:rPr>
            </a:br>
            <a:r>
              <a:rPr lang="en-US" sz="3200" b="1">
                <a:solidFill>
                  <a:schemeClr val="accent1"/>
                </a:solidFill>
                <a:effectLst>
                  <a:outerShdw blurRad="38100" dist="38100" dir="2700000" algn="tl">
                    <a:srgbClr val="000000"/>
                  </a:outerShdw>
                </a:effectLst>
                <a:latin typeface="Arial Narrow" pitchFamily="34" charset="0"/>
              </a:rPr>
              <a:t>A</a:t>
            </a:r>
            <a:r>
              <a:rPr lang="en-US" sz="3200" b="1">
                <a:solidFill>
                  <a:schemeClr val="hlink"/>
                </a:solidFill>
                <a:effectLst>
                  <a:outerShdw blurRad="38100" dist="38100" dir="2700000" algn="tl">
                    <a:srgbClr val="000000"/>
                  </a:outerShdw>
                </a:effectLst>
                <a:latin typeface="Arial Narrow" pitchFamily="34" charset="0"/>
              </a:rPr>
              <a:t>dult </a:t>
            </a:r>
            <a:r>
              <a:rPr lang="en-US" sz="3200" b="1">
                <a:solidFill>
                  <a:schemeClr val="accent1"/>
                </a:solidFill>
                <a:effectLst>
                  <a:outerShdw blurRad="38100" dist="38100" dir="2700000" algn="tl">
                    <a:srgbClr val="000000"/>
                  </a:outerShdw>
                </a:effectLst>
                <a:latin typeface="Arial Narrow" pitchFamily="34" charset="0"/>
              </a:rPr>
              <a:t>T</a:t>
            </a:r>
            <a:r>
              <a:rPr lang="en-US" sz="3200" b="1">
                <a:solidFill>
                  <a:schemeClr val="hlink"/>
                </a:solidFill>
                <a:effectLst>
                  <a:outerShdw blurRad="38100" dist="38100" dir="2700000" algn="tl">
                    <a:srgbClr val="000000"/>
                  </a:outerShdw>
                </a:effectLst>
                <a:latin typeface="Arial Narrow" pitchFamily="34" charset="0"/>
              </a:rPr>
              <a:t>reatment </a:t>
            </a:r>
            <a:r>
              <a:rPr lang="en-US" sz="3200" b="1">
                <a:solidFill>
                  <a:schemeClr val="accent1"/>
                </a:solidFill>
                <a:effectLst>
                  <a:outerShdw blurRad="38100" dist="38100" dir="2700000" algn="tl">
                    <a:srgbClr val="000000"/>
                  </a:outerShdw>
                </a:effectLst>
                <a:latin typeface="Arial Narrow" pitchFamily="34" charset="0"/>
              </a:rPr>
              <a:t>P</a:t>
            </a:r>
            <a:r>
              <a:rPr lang="en-US" sz="3200" b="1">
                <a:solidFill>
                  <a:schemeClr val="hlink"/>
                </a:solidFill>
                <a:effectLst>
                  <a:outerShdw blurRad="38100" dist="38100" dir="2700000" algn="tl">
                    <a:srgbClr val="000000"/>
                  </a:outerShdw>
                </a:effectLst>
                <a:latin typeface="Arial Narrow" pitchFamily="34" charset="0"/>
              </a:rPr>
              <a:t>anel </a:t>
            </a:r>
            <a:r>
              <a:rPr lang="en-US" sz="3200" b="1">
                <a:solidFill>
                  <a:schemeClr val="accent1"/>
                </a:solidFill>
                <a:effectLst>
                  <a:outerShdw blurRad="38100" dist="38100" dir="2700000" algn="tl">
                    <a:srgbClr val="000000"/>
                  </a:outerShdw>
                </a:effectLst>
                <a:latin typeface="Arial Narrow" pitchFamily="34" charset="0"/>
              </a:rPr>
              <a:t>III  NCEP-ATP III                 </a:t>
            </a:r>
            <a:r>
              <a:rPr lang="en-US" sz="4000" b="1">
                <a:solidFill>
                  <a:schemeClr val="hlink"/>
                </a:solidFill>
                <a:effectLst>
                  <a:outerShdw blurRad="38100" dist="38100" dir="2700000" algn="tl">
                    <a:srgbClr val="000000"/>
                  </a:outerShdw>
                </a:effectLst>
                <a:latin typeface="Arial Narrow" pitchFamily="34" charset="0"/>
              </a:rPr>
              <a:t>Treatment of Triglycerides</a:t>
            </a:r>
          </a:p>
        </p:txBody>
      </p:sp>
      <p:sp>
        <p:nvSpPr>
          <p:cNvPr id="4869125" name="Text Box 5"/>
          <p:cNvSpPr txBox="1">
            <a:spLocks noChangeArrowheads="1"/>
          </p:cNvSpPr>
          <p:nvPr/>
        </p:nvSpPr>
        <p:spPr bwMode="auto">
          <a:xfrm>
            <a:off x="673100" y="1905000"/>
            <a:ext cx="8140700" cy="4270375"/>
          </a:xfrm>
          <a:prstGeom prst="rect">
            <a:avLst/>
          </a:prstGeom>
          <a:noFill/>
          <a:ln w="28575">
            <a:noFill/>
            <a:miter lim="800000"/>
            <a:headEnd/>
            <a:tailEnd/>
          </a:ln>
          <a:effectLst/>
        </p:spPr>
        <p:txBody>
          <a:bodyPr>
            <a:spAutoFit/>
          </a:bodyPr>
          <a:lstStyle/>
          <a:p>
            <a:pPr algn="l">
              <a:buFontTx/>
              <a:buChar char="•"/>
              <a:defRPr/>
            </a:pPr>
            <a:r>
              <a:rPr lang="en-US" sz="2800">
                <a:solidFill>
                  <a:schemeClr val="tx1"/>
                </a:solidFill>
                <a:effectLst>
                  <a:outerShdw blurRad="38100" dist="38100" dir="2700000" algn="tl">
                    <a:srgbClr val="000000"/>
                  </a:outerShdw>
                </a:effectLst>
              </a:rPr>
              <a:t>If triglycerides are </a:t>
            </a:r>
            <a:r>
              <a:rPr lang="en-US" sz="2800">
                <a:solidFill>
                  <a:schemeClr val="accent1"/>
                </a:solidFill>
                <a:effectLst>
                  <a:outerShdw blurRad="38100" dist="38100" dir="2700000" algn="tl">
                    <a:srgbClr val="000000"/>
                  </a:outerShdw>
                </a:effectLst>
              </a:rPr>
              <a:t>very high</a:t>
            </a:r>
            <a:r>
              <a:rPr lang="en-US" sz="2800">
                <a:solidFill>
                  <a:schemeClr val="tx1"/>
                </a:solidFill>
                <a:effectLst>
                  <a:outerShdw blurRad="38100" dist="38100" dir="2700000" algn="tl">
                    <a:srgbClr val="000000"/>
                  </a:outerShdw>
                </a:effectLst>
              </a:rPr>
              <a:t>  </a:t>
            </a:r>
            <a:r>
              <a:rPr lang="en-US" sz="2800" b="1">
                <a:solidFill>
                  <a:srgbClr val="FF0000"/>
                </a:solidFill>
                <a:effectLst>
                  <a:outerShdw blurRad="38100" dist="38100" dir="2700000" algn="tl">
                    <a:srgbClr val="000000"/>
                  </a:outerShdw>
                </a:effectLst>
              </a:rPr>
              <a:t>(≥500 mg/dL),</a:t>
            </a:r>
            <a:r>
              <a:rPr lang="en-US" sz="2800">
                <a:solidFill>
                  <a:schemeClr val="tx1"/>
                </a:solidFill>
                <a:effectLst>
                  <a:outerShdw blurRad="38100" dist="38100" dir="2700000" algn="tl">
                    <a:srgbClr val="000000"/>
                  </a:outerShdw>
                </a:effectLst>
              </a:rPr>
              <a:t> attention turns first to prevention of acute pancreatitis, which is more likely to occur when triglycerides are &gt;1000 mg/dL. </a:t>
            </a:r>
          </a:p>
          <a:p>
            <a:pPr algn="l">
              <a:buFontTx/>
              <a:buChar char="•"/>
              <a:defRPr/>
            </a:pPr>
            <a:r>
              <a:rPr lang="en-US" sz="2800">
                <a:solidFill>
                  <a:schemeClr val="accent1"/>
                </a:solidFill>
                <a:effectLst>
                  <a:outerShdw blurRad="38100" dist="38100" dir="2700000" algn="tl">
                    <a:srgbClr val="000000"/>
                  </a:outerShdw>
                </a:effectLst>
              </a:rPr>
              <a:t>Triglyceride-lowering drugs</a:t>
            </a:r>
            <a:r>
              <a:rPr lang="en-US" sz="2800">
                <a:solidFill>
                  <a:schemeClr val="tx1"/>
                </a:solidFill>
                <a:effectLst>
                  <a:outerShdw blurRad="38100" dist="38100" dir="2700000" algn="tl">
                    <a:srgbClr val="000000"/>
                  </a:outerShdw>
                </a:effectLst>
              </a:rPr>
              <a:t> (fibrate or nicotinic acid) </a:t>
            </a:r>
            <a:r>
              <a:rPr lang="en-US" sz="2800" b="1">
                <a:solidFill>
                  <a:srgbClr val="FF0000"/>
                </a:solidFill>
                <a:effectLst>
                  <a:outerShdw blurRad="38100" dist="38100" dir="2700000" algn="tl">
                    <a:srgbClr val="000000"/>
                  </a:outerShdw>
                </a:effectLst>
              </a:rPr>
              <a:t>become first line therapy</a:t>
            </a:r>
            <a:r>
              <a:rPr lang="en-US" sz="2800">
                <a:solidFill>
                  <a:schemeClr val="tx1"/>
                </a:solidFill>
                <a:effectLst>
                  <a:outerShdw blurRad="38100" dist="38100" dir="2700000" algn="tl">
                    <a:srgbClr val="000000"/>
                  </a:outerShdw>
                </a:effectLst>
              </a:rPr>
              <a:t>; although statins can be used to lower LDL cholesterol to reach the LDL goal, in these patients</a:t>
            </a:r>
          </a:p>
          <a:p>
            <a:pPr algn="l">
              <a:buFontTx/>
              <a:buChar char="•"/>
              <a:defRPr/>
            </a:pPr>
            <a:endParaRPr lang="en-US" sz="2400" b="1" i="1">
              <a:solidFill>
                <a:schemeClr val="tx1"/>
              </a:solidFill>
              <a:effectLst>
                <a:outerShdw blurRad="38100" dist="38100" dir="2700000" algn="tl">
                  <a:srgbClr val="000000"/>
                </a:outerShdw>
              </a:effectLst>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869125">
                                            <p:txEl>
                                              <p:pRg st="0" end="0"/>
                                            </p:txEl>
                                          </p:spTgt>
                                        </p:tgtEl>
                                        <p:attrNameLst>
                                          <p:attrName>style.visibility</p:attrName>
                                        </p:attrNameLst>
                                      </p:cBhvr>
                                      <p:to>
                                        <p:strVal val="visible"/>
                                      </p:to>
                                    </p:set>
                                    <p:animEffect transition="in" filter="wipe(up)">
                                      <p:cBhvr>
                                        <p:cTn id="7" dur="2000"/>
                                        <p:tgtEl>
                                          <p:spTgt spid="48691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869125">
                                            <p:txEl>
                                              <p:pRg st="1" end="1"/>
                                            </p:txEl>
                                          </p:spTgt>
                                        </p:tgtEl>
                                        <p:attrNameLst>
                                          <p:attrName>style.visibility</p:attrName>
                                        </p:attrNameLst>
                                      </p:cBhvr>
                                      <p:to>
                                        <p:strVal val="visible"/>
                                      </p:to>
                                    </p:set>
                                    <p:animEffect transition="in" filter="wipe(up)">
                                      <p:cBhvr>
                                        <p:cTn id="12" dur="2000"/>
                                        <p:tgtEl>
                                          <p:spTgt spid="486912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6912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3506" name="Rectangle 2"/>
          <p:cNvSpPr>
            <a:spLocks noChangeArrowheads="1"/>
          </p:cNvSpPr>
          <p:nvPr/>
        </p:nvSpPr>
        <p:spPr bwMode="auto">
          <a:xfrm>
            <a:off x="1435100" y="3581400"/>
            <a:ext cx="3771900" cy="1828800"/>
          </a:xfrm>
          <a:prstGeom prst="rect">
            <a:avLst/>
          </a:prstGeom>
          <a:gradFill rotWithShape="1">
            <a:gsLst>
              <a:gs pos="0">
                <a:schemeClr val="hlink"/>
              </a:gs>
              <a:gs pos="50000">
                <a:srgbClr val="FFFFFF"/>
              </a:gs>
              <a:gs pos="100000">
                <a:schemeClr val="hlink"/>
              </a:gs>
            </a:gsLst>
            <a:lin ang="5400000" scaled="1"/>
          </a:gradFill>
          <a:ln w="28575" algn="ctr">
            <a:solidFill>
              <a:schemeClr val="bg1"/>
            </a:solidFill>
            <a:miter lim="800000"/>
            <a:headEnd/>
            <a:tailEnd/>
          </a:ln>
          <a:effectLst/>
        </p:spPr>
        <p:txBody>
          <a:bodyPr wrap="none" anchor="ctr">
            <a:spAutoFit/>
          </a:bodyPr>
          <a:lstStyle/>
          <a:p>
            <a:pPr>
              <a:defRPr/>
            </a:pPr>
            <a:endParaRPr lang="en-US"/>
          </a:p>
        </p:txBody>
      </p:sp>
      <p:sp>
        <p:nvSpPr>
          <p:cNvPr id="77827" name="Text Box 3"/>
          <p:cNvSpPr txBox="1">
            <a:spLocks noChangeArrowheads="1"/>
          </p:cNvSpPr>
          <p:nvPr/>
        </p:nvSpPr>
        <p:spPr bwMode="auto">
          <a:xfrm>
            <a:off x="406400" y="1524000"/>
            <a:ext cx="8280400" cy="579438"/>
          </a:xfrm>
          <a:prstGeom prst="rect">
            <a:avLst/>
          </a:prstGeom>
          <a:noFill/>
          <a:ln w="28575">
            <a:noFill/>
            <a:miter lim="800000"/>
            <a:headEnd/>
            <a:tailEnd/>
          </a:ln>
        </p:spPr>
        <p:txBody>
          <a:bodyPr>
            <a:spAutoFit/>
          </a:bodyPr>
          <a:lstStyle/>
          <a:p>
            <a:pPr algn="l"/>
            <a:endParaRPr lang="en-US" sz="3200" b="1" i="1"/>
          </a:p>
        </p:txBody>
      </p:sp>
      <p:sp>
        <p:nvSpPr>
          <p:cNvPr id="5013508" name="Text Box 4"/>
          <p:cNvSpPr txBox="1">
            <a:spLocks noChangeArrowheads="1"/>
          </p:cNvSpPr>
          <p:nvPr/>
        </p:nvSpPr>
        <p:spPr bwMode="auto">
          <a:xfrm>
            <a:off x="292100" y="2219325"/>
            <a:ext cx="8648700" cy="946150"/>
          </a:xfrm>
          <a:prstGeom prst="rect">
            <a:avLst/>
          </a:prstGeom>
          <a:noFill/>
          <a:ln w="28575">
            <a:noFill/>
            <a:miter lim="800000"/>
            <a:headEnd/>
            <a:tailEnd/>
          </a:ln>
          <a:effectLst/>
        </p:spPr>
        <p:txBody>
          <a:bodyPr>
            <a:spAutoFit/>
          </a:bodyPr>
          <a:lstStyle/>
          <a:p>
            <a:pPr>
              <a:defRPr/>
            </a:pPr>
            <a:r>
              <a:rPr lang="en-US" sz="2800">
                <a:solidFill>
                  <a:schemeClr val="tx1"/>
                </a:solidFill>
                <a:effectLst>
                  <a:outerShdw blurRad="38100" dist="38100" dir="2700000" algn="tl">
                    <a:srgbClr val="000000"/>
                  </a:outerShdw>
                </a:effectLst>
              </a:rPr>
              <a:t>What is the NCEP ATP III  </a:t>
            </a:r>
            <a:r>
              <a:rPr lang="en-US" sz="2800" b="1">
                <a:solidFill>
                  <a:schemeClr val="accent1"/>
                </a:solidFill>
                <a:effectLst>
                  <a:outerShdw blurRad="38100" dist="38100" dir="2700000" algn="tl">
                    <a:srgbClr val="000000"/>
                  </a:outerShdw>
                </a:effectLst>
              </a:rPr>
              <a:t>goal for TG therapy,</a:t>
            </a:r>
            <a:r>
              <a:rPr lang="en-US" sz="2800">
                <a:solidFill>
                  <a:schemeClr val="accent1"/>
                </a:solidFill>
                <a:effectLst>
                  <a:outerShdw blurRad="38100" dist="38100" dir="2700000" algn="tl">
                    <a:srgbClr val="000000"/>
                  </a:outerShdw>
                </a:effectLst>
              </a:rPr>
              <a:t> </a:t>
            </a:r>
            <a:r>
              <a:rPr lang="en-US" sz="2800">
                <a:solidFill>
                  <a:srgbClr val="FFFFFF"/>
                </a:solidFill>
                <a:effectLst>
                  <a:outerShdw blurRad="38100" dist="38100" dir="2700000" algn="tl">
                    <a:srgbClr val="000000"/>
                  </a:outerShdw>
                </a:effectLst>
              </a:rPr>
              <a:t>if baseline TG is 200-500 mg/dL?</a:t>
            </a:r>
          </a:p>
        </p:txBody>
      </p:sp>
      <p:sp>
        <p:nvSpPr>
          <p:cNvPr id="5013509" name="Text Box 5"/>
          <p:cNvSpPr txBox="1">
            <a:spLocks noChangeArrowheads="1"/>
          </p:cNvSpPr>
          <p:nvPr/>
        </p:nvSpPr>
        <p:spPr bwMode="auto">
          <a:xfrm>
            <a:off x="1422400" y="3629025"/>
            <a:ext cx="4038600" cy="1587500"/>
          </a:xfrm>
          <a:prstGeom prst="rect">
            <a:avLst/>
          </a:prstGeom>
          <a:noFill/>
          <a:ln w="76200" cmpd="tri">
            <a:noFill/>
            <a:miter lim="800000"/>
            <a:headEnd/>
            <a:tailEnd/>
          </a:ln>
          <a:effectLst/>
        </p:spPr>
        <p:txBody>
          <a:bodyPr>
            <a:spAutoFit/>
          </a:bodyPr>
          <a:lstStyle/>
          <a:p>
            <a:pPr marL="457200" indent="-457200" algn="l">
              <a:defRPr/>
            </a:pPr>
            <a:r>
              <a:rPr lang="en-US" sz="2400">
                <a:solidFill>
                  <a:srgbClr val="FF0000"/>
                </a:solidFill>
                <a:effectLst>
                  <a:outerShdw blurRad="38100" dist="38100" dir="2700000" algn="tl">
                    <a:srgbClr val="000000"/>
                  </a:outerShdw>
                </a:effectLst>
                <a:sym typeface="Symbol" pitchFamily="18" charset="2"/>
              </a:rPr>
              <a:t>       </a:t>
            </a:r>
            <a:r>
              <a:rPr lang="en-US" sz="2800">
                <a:solidFill>
                  <a:srgbClr val="FF0000"/>
                </a:solidFill>
                <a:effectLst>
                  <a:outerShdw blurRad="38100" dist="38100" dir="2700000" algn="tl">
                    <a:srgbClr val="000000"/>
                  </a:outerShdw>
                </a:effectLst>
                <a:sym typeface="Symbol" pitchFamily="18" charset="2"/>
              </a:rPr>
              <a:t>Normalize LDL-C</a:t>
            </a:r>
          </a:p>
          <a:p>
            <a:pPr marL="457200" indent="-457200" algn="l">
              <a:defRPr/>
            </a:pPr>
            <a:r>
              <a:rPr lang="en-US" sz="2800">
                <a:solidFill>
                  <a:srgbClr val="FF0000"/>
                </a:solidFill>
                <a:effectLst>
                  <a:outerShdw blurRad="38100" dist="38100" dir="2700000" algn="tl">
                    <a:srgbClr val="000000"/>
                  </a:outerShdw>
                </a:effectLst>
                <a:sym typeface="Symbol" pitchFamily="18" charset="2"/>
              </a:rPr>
              <a:t>      Normalize the          non HDL-C value</a:t>
            </a:r>
          </a:p>
        </p:txBody>
      </p:sp>
      <p:sp>
        <p:nvSpPr>
          <p:cNvPr id="5013510" name="Rectangle 6"/>
          <p:cNvSpPr>
            <a:spLocks noChangeArrowheads="1"/>
          </p:cNvSpPr>
          <p:nvPr/>
        </p:nvSpPr>
        <p:spPr bwMode="auto">
          <a:xfrm>
            <a:off x="0" y="0"/>
            <a:ext cx="9144000" cy="1862138"/>
          </a:xfrm>
          <a:prstGeom prst="rect">
            <a:avLst/>
          </a:prstGeom>
          <a:noFill/>
          <a:ln w="9525">
            <a:noFill/>
            <a:miter lim="800000"/>
            <a:headEnd/>
            <a:tailEnd/>
          </a:ln>
          <a:effectLst/>
        </p:spPr>
        <p:txBody>
          <a:bodyPr lIns="92064" tIns="46033" rIns="92064" bIns="46033" anchor="ctr"/>
          <a:lstStyle/>
          <a:p>
            <a:pPr>
              <a:lnSpc>
                <a:spcPct val="85000"/>
              </a:lnSpc>
              <a:spcBef>
                <a:spcPct val="0"/>
              </a:spcBef>
              <a:defRPr/>
            </a:pPr>
            <a:r>
              <a:rPr lang="en-US" sz="4400" b="1">
                <a:solidFill>
                  <a:schemeClr val="accent1"/>
                </a:solidFill>
                <a:effectLst>
                  <a:outerShdw blurRad="38100" dist="38100" dir="2700000" algn="tl">
                    <a:srgbClr val="000000"/>
                  </a:outerShdw>
                </a:effectLst>
                <a:latin typeface="Arial Narrow" pitchFamily="34" charset="0"/>
              </a:rPr>
              <a:t>N</a:t>
            </a:r>
            <a:r>
              <a:rPr lang="en-US" sz="4400" b="1">
                <a:solidFill>
                  <a:schemeClr val="hlink"/>
                </a:solidFill>
                <a:effectLst>
                  <a:outerShdw blurRad="38100" dist="38100" dir="2700000" algn="tl">
                    <a:srgbClr val="000000"/>
                  </a:outerShdw>
                </a:effectLst>
                <a:latin typeface="Arial Narrow" pitchFamily="34" charset="0"/>
              </a:rPr>
              <a:t>ational </a:t>
            </a:r>
            <a:r>
              <a:rPr lang="en-US" sz="4400" b="1">
                <a:solidFill>
                  <a:schemeClr val="accent1"/>
                </a:solidFill>
                <a:effectLst>
                  <a:outerShdw blurRad="38100" dist="38100" dir="2700000" algn="tl">
                    <a:srgbClr val="000000"/>
                  </a:outerShdw>
                </a:effectLst>
                <a:latin typeface="Arial Narrow" pitchFamily="34" charset="0"/>
              </a:rPr>
              <a:t>C</a:t>
            </a:r>
            <a:r>
              <a:rPr lang="en-US" sz="4400" b="1">
                <a:solidFill>
                  <a:schemeClr val="hlink"/>
                </a:solidFill>
                <a:effectLst>
                  <a:outerShdw blurRad="38100" dist="38100" dir="2700000" algn="tl">
                    <a:srgbClr val="000000"/>
                  </a:outerShdw>
                </a:effectLst>
                <a:latin typeface="Arial Narrow" pitchFamily="34" charset="0"/>
              </a:rPr>
              <a:t>holesterol </a:t>
            </a:r>
            <a:r>
              <a:rPr lang="en-US" sz="4400" b="1">
                <a:solidFill>
                  <a:schemeClr val="accent1"/>
                </a:solidFill>
                <a:effectLst>
                  <a:outerShdw blurRad="38100" dist="38100" dir="2700000" algn="tl">
                    <a:srgbClr val="000000"/>
                  </a:outerShdw>
                </a:effectLst>
                <a:latin typeface="Arial Narrow" pitchFamily="34" charset="0"/>
              </a:rPr>
              <a:t>E</a:t>
            </a:r>
            <a:r>
              <a:rPr lang="en-US" sz="4400" b="1">
                <a:solidFill>
                  <a:schemeClr val="hlink"/>
                </a:solidFill>
                <a:effectLst>
                  <a:outerShdw blurRad="38100" dist="38100" dir="2700000" algn="tl">
                    <a:srgbClr val="000000"/>
                  </a:outerShdw>
                </a:effectLst>
                <a:latin typeface="Arial Narrow" pitchFamily="34" charset="0"/>
              </a:rPr>
              <a:t>ducation </a:t>
            </a:r>
            <a:r>
              <a:rPr lang="en-US" sz="4400" b="1">
                <a:solidFill>
                  <a:schemeClr val="accent1"/>
                </a:solidFill>
                <a:effectLst>
                  <a:outerShdw blurRad="38100" dist="38100" dir="2700000" algn="tl">
                    <a:srgbClr val="000000"/>
                  </a:outerShdw>
                </a:effectLst>
                <a:latin typeface="Arial Narrow" pitchFamily="34" charset="0"/>
              </a:rPr>
              <a:t>P</a:t>
            </a:r>
            <a:r>
              <a:rPr lang="en-US" sz="4400" b="1">
                <a:solidFill>
                  <a:schemeClr val="hlink"/>
                </a:solidFill>
                <a:effectLst>
                  <a:outerShdw blurRad="38100" dist="38100" dir="2700000" algn="tl">
                    <a:srgbClr val="000000"/>
                  </a:outerShdw>
                </a:effectLst>
                <a:latin typeface="Arial Narrow" pitchFamily="34" charset="0"/>
              </a:rPr>
              <a:t>rogram</a:t>
            </a:r>
            <a:br>
              <a:rPr lang="en-US" sz="4400" b="1">
                <a:solidFill>
                  <a:schemeClr val="hlink"/>
                </a:solidFill>
                <a:effectLst>
                  <a:outerShdw blurRad="38100" dist="38100" dir="2700000" algn="tl">
                    <a:srgbClr val="000000"/>
                  </a:outerShdw>
                </a:effectLst>
                <a:latin typeface="Arial Narrow" pitchFamily="34" charset="0"/>
              </a:rPr>
            </a:br>
            <a:r>
              <a:rPr lang="en-US" sz="3200" b="1">
                <a:solidFill>
                  <a:schemeClr val="accent1"/>
                </a:solidFill>
                <a:effectLst>
                  <a:outerShdw blurRad="38100" dist="38100" dir="2700000" algn="tl">
                    <a:srgbClr val="000000"/>
                  </a:outerShdw>
                </a:effectLst>
                <a:latin typeface="Arial Narrow" pitchFamily="34" charset="0"/>
              </a:rPr>
              <a:t>A</a:t>
            </a:r>
            <a:r>
              <a:rPr lang="en-US" sz="3200" b="1">
                <a:solidFill>
                  <a:schemeClr val="hlink"/>
                </a:solidFill>
                <a:effectLst>
                  <a:outerShdw blurRad="38100" dist="38100" dir="2700000" algn="tl">
                    <a:srgbClr val="000000"/>
                  </a:outerShdw>
                </a:effectLst>
                <a:latin typeface="Arial Narrow" pitchFamily="34" charset="0"/>
              </a:rPr>
              <a:t>dult </a:t>
            </a:r>
            <a:r>
              <a:rPr lang="en-US" sz="3200" b="1">
                <a:solidFill>
                  <a:schemeClr val="accent1"/>
                </a:solidFill>
                <a:effectLst>
                  <a:outerShdw blurRad="38100" dist="38100" dir="2700000" algn="tl">
                    <a:srgbClr val="000000"/>
                  </a:outerShdw>
                </a:effectLst>
                <a:latin typeface="Arial Narrow" pitchFamily="34" charset="0"/>
              </a:rPr>
              <a:t>T</a:t>
            </a:r>
            <a:r>
              <a:rPr lang="en-US" sz="3200" b="1">
                <a:solidFill>
                  <a:schemeClr val="hlink"/>
                </a:solidFill>
                <a:effectLst>
                  <a:outerShdw blurRad="38100" dist="38100" dir="2700000" algn="tl">
                    <a:srgbClr val="000000"/>
                  </a:outerShdw>
                </a:effectLst>
                <a:latin typeface="Arial Narrow" pitchFamily="34" charset="0"/>
              </a:rPr>
              <a:t>reatment </a:t>
            </a:r>
            <a:r>
              <a:rPr lang="en-US" sz="3200" b="1">
                <a:solidFill>
                  <a:schemeClr val="accent1"/>
                </a:solidFill>
                <a:effectLst>
                  <a:outerShdw blurRad="38100" dist="38100" dir="2700000" algn="tl">
                    <a:srgbClr val="000000"/>
                  </a:outerShdw>
                </a:effectLst>
                <a:latin typeface="Arial Narrow" pitchFamily="34" charset="0"/>
              </a:rPr>
              <a:t>P</a:t>
            </a:r>
            <a:r>
              <a:rPr lang="en-US" sz="3200" b="1">
                <a:solidFill>
                  <a:schemeClr val="hlink"/>
                </a:solidFill>
                <a:effectLst>
                  <a:outerShdw blurRad="38100" dist="38100" dir="2700000" algn="tl">
                    <a:srgbClr val="000000"/>
                  </a:outerShdw>
                </a:effectLst>
                <a:latin typeface="Arial Narrow" pitchFamily="34" charset="0"/>
              </a:rPr>
              <a:t>anel </a:t>
            </a:r>
            <a:r>
              <a:rPr lang="en-US" sz="3200" b="1">
                <a:solidFill>
                  <a:schemeClr val="accent1"/>
                </a:solidFill>
                <a:effectLst>
                  <a:outerShdw blurRad="38100" dist="38100" dir="2700000" algn="tl">
                    <a:srgbClr val="000000"/>
                  </a:outerShdw>
                </a:effectLst>
                <a:latin typeface="Arial Narrow" pitchFamily="34" charset="0"/>
              </a:rPr>
              <a:t>III  NCEP-ATP III                 </a:t>
            </a:r>
            <a:r>
              <a:rPr lang="en-US" sz="4000" b="1">
                <a:solidFill>
                  <a:schemeClr val="hlink"/>
                </a:solidFill>
                <a:effectLst>
                  <a:outerShdw blurRad="38100" dist="38100" dir="2700000" algn="tl">
                    <a:srgbClr val="000000"/>
                  </a:outerShdw>
                </a:effectLst>
                <a:latin typeface="Arial Narrow" pitchFamily="34" charset="0"/>
              </a:rPr>
              <a:t>Treatment of Triglycerides</a:t>
            </a:r>
          </a:p>
        </p:txBody>
      </p:sp>
      <p:sp>
        <p:nvSpPr>
          <p:cNvPr id="5013511" name="Text Box 7"/>
          <p:cNvSpPr txBox="1">
            <a:spLocks noChangeArrowheads="1"/>
          </p:cNvSpPr>
          <p:nvPr/>
        </p:nvSpPr>
        <p:spPr bwMode="auto">
          <a:xfrm>
            <a:off x="1435100" y="3606800"/>
            <a:ext cx="749300" cy="579438"/>
          </a:xfrm>
          <a:prstGeom prst="rect">
            <a:avLst/>
          </a:prstGeom>
          <a:noFill/>
          <a:ln w="28575">
            <a:noFill/>
            <a:miter lim="800000"/>
            <a:headEnd/>
            <a:tailEnd/>
          </a:ln>
          <a:effectLst/>
        </p:spPr>
        <p:txBody>
          <a:bodyPr>
            <a:spAutoFit/>
          </a:bodyPr>
          <a:lstStyle/>
          <a:p>
            <a:pPr>
              <a:defRPr/>
            </a:pPr>
            <a:r>
              <a:rPr lang="en-US" sz="3200">
                <a:solidFill>
                  <a:srgbClr val="FF0000"/>
                </a:solidFill>
                <a:effectLst>
                  <a:outerShdw blurRad="38100" dist="38100" dir="2700000" algn="tl">
                    <a:srgbClr val="000000"/>
                  </a:outerShdw>
                </a:effectLst>
              </a:rPr>
              <a:t>1)</a:t>
            </a:r>
          </a:p>
        </p:txBody>
      </p:sp>
      <p:sp>
        <p:nvSpPr>
          <p:cNvPr id="5013512" name="Text Box 8"/>
          <p:cNvSpPr txBox="1">
            <a:spLocks noChangeArrowheads="1"/>
          </p:cNvSpPr>
          <p:nvPr/>
        </p:nvSpPr>
        <p:spPr bwMode="auto">
          <a:xfrm>
            <a:off x="1435100" y="4267200"/>
            <a:ext cx="749300" cy="579438"/>
          </a:xfrm>
          <a:prstGeom prst="rect">
            <a:avLst/>
          </a:prstGeom>
          <a:noFill/>
          <a:ln w="28575">
            <a:noFill/>
            <a:miter lim="800000"/>
            <a:headEnd/>
            <a:tailEnd/>
          </a:ln>
          <a:effectLst/>
        </p:spPr>
        <p:txBody>
          <a:bodyPr>
            <a:spAutoFit/>
          </a:bodyPr>
          <a:lstStyle/>
          <a:p>
            <a:pPr>
              <a:defRPr/>
            </a:pPr>
            <a:r>
              <a:rPr lang="en-US" sz="3200">
                <a:solidFill>
                  <a:srgbClr val="FF0000"/>
                </a:solidFill>
                <a:effectLst>
                  <a:outerShdw blurRad="38100" dist="38100" dir="2700000" algn="tl">
                    <a:srgbClr val="000000"/>
                  </a:outerShdw>
                </a:effectLst>
              </a:rPr>
              <a:t>2)</a:t>
            </a:r>
          </a:p>
        </p:txBody>
      </p:sp>
      <p:sp>
        <p:nvSpPr>
          <p:cNvPr id="5013513" name="AutoShape 9"/>
          <p:cNvSpPr>
            <a:spLocks/>
          </p:cNvSpPr>
          <p:nvPr/>
        </p:nvSpPr>
        <p:spPr bwMode="auto">
          <a:xfrm>
            <a:off x="5702300" y="3549650"/>
            <a:ext cx="447675" cy="1838325"/>
          </a:xfrm>
          <a:prstGeom prst="rightBrace">
            <a:avLst>
              <a:gd name="adj1" fmla="val 34220"/>
              <a:gd name="adj2" fmla="val 50000"/>
            </a:avLst>
          </a:prstGeom>
          <a:noFill/>
          <a:ln w="28575">
            <a:solidFill>
              <a:schemeClr val="accent1"/>
            </a:solidFill>
            <a:round/>
            <a:headEnd/>
            <a:tailEnd/>
          </a:ln>
        </p:spPr>
        <p:txBody>
          <a:bodyPr wrap="none" anchor="ctr">
            <a:spAutoFit/>
          </a:bodyPr>
          <a:lstStyle/>
          <a:p>
            <a:endParaRPr lang="en-US"/>
          </a:p>
        </p:txBody>
      </p:sp>
      <p:sp>
        <p:nvSpPr>
          <p:cNvPr id="5013514" name="Text Box 10"/>
          <p:cNvSpPr txBox="1">
            <a:spLocks noChangeArrowheads="1"/>
          </p:cNvSpPr>
          <p:nvPr/>
        </p:nvSpPr>
        <p:spPr bwMode="auto">
          <a:xfrm>
            <a:off x="6007100" y="4022725"/>
            <a:ext cx="2159000" cy="701675"/>
          </a:xfrm>
          <a:prstGeom prst="rect">
            <a:avLst/>
          </a:prstGeom>
          <a:noFill/>
          <a:ln w="28575">
            <a:noFill/>
            <a:miter lim="800000"/>
            <a:headEnd/>
            <a:tailEnd/>
          </a:ln>
          <a:effectLst/>
        </p:spPr>
        <p:txBody>
          <a:bodyPr>
            <a:spAutoFit/>
          </a:bodyPr>
          <a:lstStyle/>
          <a:p>
            <a:pPr>
              <a:defRPr/>
            </a:pPr>
            <a:r>
              <a:rPr lang="en-US" sz="4000" b="1">
                <a:solidFill>
                  <a:schemeClr val="accent1"/>
                </a:solidFill>
                <a:effectLst>
                  <a:outerShdw blurRad="38100" dist="38100" dir="2700000" algn="tl">
                    <a:srgbClr val="000000"/>
                  </a:outerShdw>
                </a:effectLst>
                <a:cs typeface="Arial" pitchFamily="34" charset="0"/>
              </a:rPr>
              <a:t>↓ </a:t>
            </a:r>
            <a:r>
              <a:rPr lang="en-US" sz="4000" b="1">
                <a:solidFill>
                  <a:schemeClr val="accent1"/>
                </a:solidFill>
                <a:effectLst>
                  <a:outerShdw blurRad="38100" dist="38100" dir="2700000" algn="tl">
                    <a:srgbClr val="000000"/>
                  </a:outerShdw>
                </a:effectLst>
              </a:rPr>
              <a:t>ApoB</a:t>
            </a:r>
            <a:endParaRPr lang="en-US" sz="4000" b="1">
              <a:solidFill>
                <a:schemeClr val="accent1"/>
              </a:solidFill>
              <a:effectLst>
                <a:outerShdw blurRad="38100" dist="38100" dir="2700000" algn="tl">
                  <a:srgbClr val="000000"/>
                </a:outerShdw>
              </a:effectLst>
              <a:cs typeface="Arial" pitchFamily="34" charset="0"/>
            </a:endParaRPr>
          </a:p>
        </p:txBody>
      </p:sp>
      <p:sp>
        <p:nvSpPr>
          <p:cNvPr id="77835" name="Rectangle 11"/>
          <p:cNvSpPr>
            <a:spLocks noChangeArrowheads="1"/>
          </p:cNvSpPr>
          <p:nvPr/>
        </p:nvSpPr>
        <p:spPr bwMode="auto">
          <a:xfrm>
            <a:off x="1250950" y="6491288"/>
            <a:ext cx="7893050" cy="366712"/>
          </a:xfrm>
          <a:prstGeom prst="rect">
            <a:avLst/>
          </a:prstGeom>
          <a:noFill/>
          <a:ln w="28575">
            <a:noFill/>
            <a:miter lim="800000"/>
            <a:headEnd/>
            <a:tailEnd/>
          </a:ln>
        </p:spPr>
        <p:txBody>
          <a:bodyPr wrap="none">
            <a:spAutoFit/>
          </a:bodyPr>
          <a:lstStyle/>
          <a:p>
            <a:pPr algn="r"/>
            <a:r>
              <a:rPr lang="en-US" sz="1800"/>
              <a:t>NCEP JAMA 2001;285:2486   Final Report  Circulation 2002;106:3143-3421</a:t>
            </a:r>
          </a:p>
        </p:txBody>
      </p:sp>
    </p:spTree>
  </p:cSld>
  <p:clrMapOvr>
    <a:masterClrMapping/>
  </p:clrMapOvr>
  <p:transition spd="med">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013511">
                                            <p:txEl>
                                              <p:pRg st="0" end="0"/>
                                            </p:txEl>
                                          </p:spTgt>
                                        </p:tgtEl>
                                        <p:attrNameLst>
                                          <p:attrName>style.visibility</p:attrName>
                                        </p:attrNameLst>
                                      </p:cBhvr>
                                      <p:to>
                                        <p:strVal val="visible"/>
                                      </p:to>
                                    </p:set>
                                    <p:animEffect transition="in" filter="wipe(left)">
                                      <p:cBhvr>
                                        <p:cTn id="7" dur="1000"/>
                                        <p:tgtEl>
                                          <p:spTgt spid="501351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013512"/>
                                        </p:tgtEl>
                                        <p:attrNameLst>
                                          <p:attrName>style.visibility</p:attrName>
                                        </p:attrNameLst>
                                      </p:cBhvr>
                                      <p:to>
                                        <p:strVal val="visible"/>
                                      </p:to>
                                    </p:set>
                                    <p:animEffect transition="in" filter="wipe(left)">
                                      <p:cBhvr>
                                        <p:cTn id="10" dur="1000"/>
                                        <p:tgtEl>
                                          <p:spTgt spid="5013512"/>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013506"/>
                                        </p:tgtEl>
                                        <p:attrNameLst>
                                          <p:attrName>style.visibility</p:attrName>
                                        </p:attrNameLst>
                                      </p:cBhvr>
                                      <p:to>
                                        <p:strVal val="visible"/>
                                      </p:to>
                                    </p:set>
                                    <p:animEffect transition="in" filter="dissolve">
                                      <p:cBhvr>
                                        <p:cTn id="13" dur="500"/>
                                        <p:tgtEl>
                                          <p:spTgt spid="501350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5013509">
                                            <p:txEl>
                                              <p:pRg st="0" end="0"/>
                                            </p:txEl>
                                          </p:spTgt>
                                        </p:tgtEl>
                                        <p:attrNameLst>
                                          <p:attrName>style.visibility</p:attrName>
                                        </p:attrNameLst>
                                      </p:cBhvr>
                                      <p:to>
                                        <p:strVal val="visible"/>
                                      </p:to>
                                    </p:set>
                                    <p:animEffect transition="in" filter="wipe(left)">
                                      <p:cBhvr>
                                        <p:cTn id="18" dur="1000"/>
                                        <p:tgtEl>
                                          <p:spTgt spid="5013509">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5013509">
                                            <p:txEl>
                                              <p:pRg st="1" end="1"/>
                                            </p:txEl>
                                          </p:spTgt>
                                        </p:tgtEl>
                                        <p:attrNameLst>
                                          <p:attrName>style.visibility</p:attrName>
                                        </p:attrNameLst>
                                      </p:cBhvr>
                                      <p:to>
                                        <p:strVal val="visible"/>
                                      </p:to>
                                    </p:set>
                                    <p:animEffect transition="in" filter="wipe(up)">
                                      <p:cBhvr>
                                        <p:cTn id="23" dur="1000"/>
                                        <p:tgtEl>
                                          <p:spTgt spid="5013509">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5013513"/>
                                        </p:tgtEl>
                                        <p:attrNameLst>
                                          <p:attrName>style.visibility</p:attrName>
                                        </p:attrNameLst>
                                      </p:cBhvr>
                                      <p:to>
                                        <p:strVal val="visible"/>
                                      </p:to>
                                    </p:set>
                                    <p:animEffect transition="in" filter="wipe(left)">
                                      <p:cBhvr>
                                        <p:cTn id="28" dur="1000"/>
                                        <p:tgtEl>
                                          <p:spTgt spid="5013513"/>
                                        </p:tgtEl>
                                      </p:cBhvr>
                                    </p:animEffect>
                                  </p:childTnLst>
                                </p:cTn>
                              </p:par>
                            </p:childTnLst>
                          </p:cTn>
                        </p:par>
                        <p:par>
                          <p:cTn id="29" fill="hold">
                            <p:stCondLst>
                              <p:cond delay="1000"/>
                            </p:stCondLst>
                            <p:childTnLst>
                              <p:par>
                                <p:cTn id="30" presetID="22" presetClass="entr" presetSubtype="8" fill="hold" grpId="0" nodeType="afterEffect">
                                  <p:stCondLst>
                                    <p:cond delay="0"/>
                                  </p:stCondLst>
                                  <p:childTnLst>
                                    <p:set>
                                      <p:cBhvr>
                                        <p:cTn id="31" dur="1" fill="hold">
                                          <p:stCondLst>
                                            <p:cond delay="0"/>
                                          </p:stCondLst>
                                        </p:cTn>
                                        <p:tgtEl>
                                          <p:spTgt spid="5013514"/>
                                        </p:tgtEl>
                                        <p:attrNameLst>
                                          <p:attrName>style.visibility</p:attrName>
                                        </p:attrNameLst>
                                      </p:cBhvr>
                                      <p:to>
                                        <p:strVal val="visible"/>
                                      </p:to>
                                    </p:set>
                                    <p:animEffect transition="in" filter="wipe(left)">
                                      <p:cBhvr>
                                        <p:cTn id="32" dur="1000"/>
                                        <p:tgtEl>
                                          <p:spTgt spid="50135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3506" grpId="0" animBg="1"/>
      <p:bldP spid="5013509" grpId="0" build="p"/>
      <p:bldP spid="5013512" grpId="0"/>
      <p:bldP spid="5013513" grpId="0" animBg="1"/>
      <p:bldP spid="50135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Rectangle 76"/>
          <p:cNvSpPr/>
          <p:nvPr/>
        </p:nvSpPr>
        <p:spPr bwMode="auto">
          <a:xfrm>
            <a:off x="1277471" y="3442447"/>
            <a:ext cx="6642847" cy="430306"/>
          </a:xfrm>
          <a:prstGeom prst="rect">
            <a:avLst/>
          </a:prstGeom>
          <a:solidFill>
            <a:schemeClr val="bg2"/>
          </a:solidFill>
          <a:ln w="2857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3132418" name="Rectangle 2"/>
          <p:cNvSpPr>
            <a:spLocks noGrp="1" noChangeArrowheads="1"/>
          </p:cNvSpPr>
          <p:nvPr>
            <p:ph type="title"/>
          </p:nvPr>
        </p:nvSpPr>
        <p:spPr/>
        <p:txBody>
          <a:bodyPr/>
          <a:lstStyle/>
          <a:p>
            <a:r>
              <a:rPr lang="en-US" sz="4000" dirty="0">
                <a:solidFill>
                  <a:schemeClr val="accent1"/>
                </a:solidFill>
              </a:rPr>
              <a:t>N</a:t>
            </a:r>
            <a:r>
              <a:rPr lang="en-US" sz="4000" dirty="0"/>
              <a:t>ational </a:t>
            </a:r>
            <a:r>
              <a:rPr lang="en-US" sz="4000" dirty="0">
                <a:solidFill>
                  <a:schemeClr val="accent1"/>
                </a:solidFill>
              </a:rPr>
              <a:t>H</a:t>
            </a:r>
            <a:r>
              <a:rPr lang="en-US" sz="4000" dirty="0"/>
              <a:t>ealth </a:t>
            </a:r>
            <a:r>
              <a:rPr lang="en-US" sz="4000" dirty="0">
                <a:solidFill>
                  <a:schemeClr val="accent1"/>
                </a:solidFill>
              </a:rPr>
              <a:t>A</a:t>
            </a:r>
            <a:r>
              <a:rPr lang="en-US" sz="4000" dirty="0"/>
              <a:t>nd </a:t>
            </a:r>
            <a:r>
              <a:rPr lang="en-US" sz="4000" dirty="0">
                <a:solidFill>
                  <a:schemeClr val="accent1"/>
                </a:solidFill>
              </a:rPr>
              <a:t>N</a:t>
            </a:r>
            <a:r>
              <a:rPr lang="en-US" sz="4000" dirty="0"/>
              <a:t>utrition                   </a:t>
            </a:r>
            <a:r>
              <a:rPr lang="en-US" sz="4000" dirty="0">
                <a:solidFill>
                  <a:schemeClr val="accent1"/>
                </a:solidFill>
              </a:rPr>
              <a:t>E</a:t>
            </a:r>
            <a:r>
              <a:rPr lang="en-US" sz="4000" dirty="0"/>
              <a:t>xamination  </a:t>
            </a:r>
            <a:r>
              <a:rPr lang="en-US" sz="4000" dirty="0">
                <a:solidFill>
                  <a:schemeClr val="accent1"/>
                </a:solidFill>
              </a:rPr>
              <a:t>S</a:t>
            </a:r>
            <a:r>
              <a:rPr lang="en-US" sz="4000" dirty="0"/>
              <a:t>urvey (</a:t>
            </a:r>
            <a:r>
              <a:rPr lang="en-US" sz="4000" dirty="0">
                <a:solidFill>
                  <a:schemeClr val="accent1"/>
                </a:solidFill>
              </a:rPr>
              <a:t>NHANES</a:t>
            </a:r>
            <a:r>
              <a:rPr lang="en-US" sz="4000" dirty="0"/>
              <a:t>)                           </a:t>
            </a:r>
            <a:r>
              <a:rPr lang="en-US" sz="3600" dirty="0" smtClean="0"/>
              <a:t>Lipid Changes 1976 </a:t>
            </a:r>
            <a:r>
              <a:rPr lang="en-US" sz="3600" dirty="0"/>
              <a:t>- </a:t>
            </a:r>
            <a:r>
              <a:rPr lang="en-US" sz="3600" dirty="0" smtClean="0"/>
              <a:t>2006</a:t>
            </a:r>
            <a:endParaRPr lang="en-US" sz="3600" dirty="0"/>
          </a:p>
        </p:txBody>
      </p:sp>
      <p:sp>
        <p:nvSpPr>
          <p:cNvPr id="3132420" name="Text Box 4"/>
          <p:cNvSpPr txBox="1">
            <a:spLocks noChangeArrowheads="1"/>
          </p:cNvSpPr>
          <p:nvPr/>
        </p:nvSpPr>
        <p:spPr bwMode="auto">
          <a:xfrm>
            <a:off x="300251" y="6521450"/>
            <a:ext cx="8577049" cy="338554"/>
          </a:xfrm>
          <a:prstGeom prst="rect">
            <a:avLst/>
          </a:prstGeom>
          <a:noFill/>
          <a:ln w="28575">
            <a:noFill/>
            <a:miter lim="800000"/>
            <a:headEnd/>
            <a:tailEnd/>
          </a:ln>
          <a:effectLst/>
        </p:spPr>
        <p:txBody>
          <a:bodyPr wrap="square">
            <a:spAutoFit/>
          </a:bodyPr>
          <a:lstStyle/>
          <a:p>
            <a:pPr algn="r"/>
            <a:r>
              <a:rPr lang="en-US" sz="1600" b="1" dirty="0" smtClean="0"/>
              <a:t>Cohen J, et al. Circulation AHA Scientific Sessions 11/2008 New Orleans</a:t>
            </a:r>
            <a:endParaRPr lang="en-US" sz="1600" b="1" dirty="0"/>
          </a:p>
        </p:txBody>
      </p:sp>
      <p:grpSp>
        <p:nvGrpSpPr>
          <p:cNvPr id="2" name="Group 22"/>
          <p:cNvGrpSpPr/>
          <p:nvPr/>
        </p:nvGrpSpPr>
        <p:grpSpPr>
          <a:xfrm>
            <a:off x="1330857" y="1584133"/>
            <a:ext cx="6602907" cy="1896246"/>
            <a:chOff x="1310185" y="2471037"/>
            <a:chExt cx="7151426" cy="1896246"/>
          </a:xfrm>
        </p:grpSpPr>
        <p:grpSp>
          <p:nvGrpSpPr>
            <p:cNvPr id="3" name="Group 11"/>
            <p:cNvGrpSpPr/>
            <p:nvPr/>
          </p:nvGrpSpPr>
          <p:grpSpPr>
            <a:xfrm>
              <a:off x="1310185" y="2471037"/>
              <a:ext cx="7151426" cy="1896246"/>
              <a:chOff x="928048" y="1583933"/>
              <a:chExt cx="7151426" cy="1896246"/>
            </a:xfrm>
          </p:grpSpPr>
          <p:cxnSp>
            <p:nvCxnSpPr>
              <p:cNvPr id="7" name="Straight Connector 6"/>
              <p:cNvCxnSpPr/>
              <p:nvPr/>
            </p:nvCxnSpPr>
            <p:spPr bwMode="auto">
              <a:xfrm rot="5400000">
                <a:off x="20472" y="2504364"/>
                <a:ext cx="1842449" cy="1588"/>
              </a:xfrm>
              <a:prstGeom prst="line">
                <a:avLst/>
              </a:prstGeom>
              <a:noFill/>
              <a:ln w="28575"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a:off x="928048" y="3425588"/>
                <a:ext cx="7151426" cy="54591"/>
              </a:xfrm>
              <a:prstGeom prst="line">
                <a:avLst/>
              </a:prstGeom>
              <a:noFill/>
              <a:ln w="28575" cap="flat" cmpd="sng" algn="ctr">
                <a:solidFill>
                  <a:schemeClr val="tx1"/>
                </a:solidFill>
                <a:prstDash val="solid"/>
                <a:round/>
                <a:headEnd type="none" w="med" len="med"/>
                <a:tailEnd type="none" w="med" len="med"/>
              </a:ln>
              <a:effectLst/>
            </p:spPr>
          </p:cxnSp>
        </p:grpSp>
        <p:cxnSp>
          <p:nvCxnSpPr>
            <p:cNvPr id="19" name="Straight Connector 18"/>
            <p:cNvCxnSpPr/>
            <p:nvPr/>
          </p:nvCxnSpPr>
          <p:spPr bwMode="auto">
            <a:xfrm>
              <a:off x="1323833" y="3411940"/>
              <a:ext cx="7069540" cy="1588"/>
            </a:xfrm>
            <a:prstGeom prst="line">
              <a:avLst/>
            </a:prstGeom>
            <a:noFill/>
            <a:ln w="12700" cap="flat" cmpd="sng" algn="ctr">
              <a:solidFill>
                <a:schemeClr val="tx1"/>
              </a:solidFill>
              <a:prstDash val="solid"/>
              <a:round/>
              <a:headEnd type="none" w="med" len="med"/>
              <a:tailEnd type="none" w="med" len="med"/>
            </a:ln>
            <a:effectLst/>
          </p:spPr>
        </p:cxnSp>
        <p:cxnSp>
          <p:nvCxnSpPr>
            <p:cNvPr id="20" name="Straight Connector 19"/>
            <p:cNvCxnSpPr/>
            <p:nvPr/>
          </p:nvCxnSpPr>
          <p:spPr bwMode="auto">
            <a:xfrm>
              <a:off x="1339755" y="2486167"/>
              <a:ext cx="7069540" cy="1588"/>
            </a:xfrm>
            <a:prstGeom prst="line">
              <a:avLst/>
            </a:prstGeom>
            <a:noFill/>
            <a:ln w="12700" cap="flat" cmpd="sng" algn="ctr">
              <a:solidFill>
                <a:schemeClr val="tx1"/>
              </a:solidFill>
              <a:prstDash val="solid"/>
              <a:round/>
              <a:headEnd type="none" w="med" len="med"/>
              <a:tailEnd type="none" w="med" len="med"/>
            </a:ln>
            <a:effectLst/>
          </p:spPr>
        </p:cxnSp>
      </p:grpSp>
      <p:cxnSp>
        <p:nvCxnSpPr>
          <p:cNvPr id="14" name="Straight Connector 13"/>
          <p:cNvCxnSpPr/>
          <p:nvPr/>
        </p:nvCxnSpPr>
        <p:spPr bwMode="auto">
          <a:xfrm rot="16200000" flipH="1">
            <a:off x="538685" y="4611541"/>
            <a:ext cx="1504466" cy="1"/>
          </a:xfrm>
          <a:prstGeom prst="line">
            <a:avLst/>
          </a:prstGeom>
          <a:noFill/>
          <a:ln w="28575" cap="flat" cmpd="sng" algn="ctr">
            <a:solidFill>
              <a:schemeClr val="tx1"/>
            </a:solidFill>
            <a:prstDash val="solid"/>
            <a:round/>
            <a:headEnd type="none" w="med" len="med"/>
            <a:tailEnd type="none" w="med" len="med"/>
          </a:ln>
          <a:effectLst/>
        </p:spPr>
      </p:cxnSp>
      <p:sp>
        <p:nvSpPr>
          <p:cNvPr id="26" name="Rectangle 25"/>
          <p:cNvSpPr/>
          <p:nvPr/>
        </p:nvSpPr>
        <p:spPr bwMode="auto">
          <a:xfrm>
            <a:off x="1932363" y="3030004"/>
            <a:ext cx="518615" cy="395785"/>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28" name="Rectangle 27"/>
          <p:cNvSpPr/>
          <p:nvPr/>
        </p:nvSpPr>
        <p:spPr bwMode="auto">
          <a:xfrm>
            <a:off x="2698912" y="3155110"/>
            <a:ext cx="518615" cy="274320"/>
          </a:xfrm>
          <a:prstGeom prst="rect">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29" name="Rectangle 28"/>
          <p:cNvSpPr/>
          <p:nvPr/>
        </p:nvSpPr>
        <p:spPr bwMode="auto">
          <a:xfrm>
            <a:off x="4036393" y="3059575"/>
            <a:ext cx="518615" cy="365760"/>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30" name="Rectangle 29"/>
          <p:cNvSpPr/>
          <p:nvPr/>
        </p:nvSpPr>
        <p:spPr bwMode="auto">
          <a:xfrm>
            <a:off x="4816590" y="2816185"/>
            <a:ext cx="518615" cy="630936"/>
          </a:xfrm>
          <a:prstGeom prst="rect">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31" name="Rectangle 30"/>
          <p:cNvSpPr/>
          <p:nvPr/>
        </p:nvSpPr>
        <p:spPr bwMode="auto">
          <a:xfrm>
            <a:off x="6099480" y="2488643"/>
            <a:ext cx="518615" cy="965715"/>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32" name="Rectangle 31"/>
          <p:cNvSpPr/>
          <p:nvPr/>
        </p:nvSpPr>
        <p:spPr bwMode="auto">
          <a:xfrm>
            <a:off x="6797790" y="1849469"/>
            <a:ext cx="518615" cy="1607515"/>
          </a:xfrm>
          <a:prstGeom prst="rect">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37" name="Rectangle 36"/>
          <p:cNvSpPr/>
          <p:nvPr/>
        </p:nvSpPr>
        <p:spPr bwMode="auto">
          <a:xfrm>
            <a:off x="6088508" y="5202409"/>
            <a:ext cx="518615" cy="676001"/>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cxnSp>
        <p:nvCxnSpPr>
          <p:cNvPr id="15" name="Straight Connector 14"/>
          <p:cNvCxnSpPr/>
          <p:nvPr/>
        </p:nvCxnSpPr>
        <p:spPr bwMode="auto">
          <a:xfrm>
            <a:off x="1346255" y="5843717"/>
            <a:ext cx="6602907" cy="54591"/>
          </a:xfrm>
          <a:prstGeom prst="line">
            <a:avLst/>
          </a:prstGeom>
          <a:noFill/>
          <a:ln w="28575" cap="flat" cmpd="sng" algn="ctr">
            <a:solidFill>
              <a:schemeClr val="tx1"/>
            </a:solidFill>
            <a:prstDash val="solid"/>
            <a:round/>
            <a:headEnd type="none" w="med" len="med"/>
            <a:tailEnd type="none" w="med" len="med"/>
          </a:ln>
          <a:effectLst/>
        </p:spPr>
      </p:cxnSp>
      <p:cxnSp>
        <p:nvCxnSpPr>
          <p:cNvPr id="21" name="Straight Connector 20"/>
          <p:cNvCxnSpPr/>
          <p:nvPr/>
        </p:nvCxnSpPr>
        <p:spPr bwMode="auto">
          <a:xfrm>
            <a:off x="1299883" y="5238219"/>
            <a:ext cx="6518193" cy="20031"/>
          </a:xfrm>
          <a:prstGeom prst="line">
            <a:avLst/>
          </a:prstGeom>
          <a:noFill/>
          <a:ln w="12700" cap="flat" cmpd="sng" algn="ctr">
            <a:solidFill>
              <a:schemeClr val="tx1"/>
            </a:solidFill>
            <a:prstDash val="solid"/>
            <a:round/>
            <a:headEnd type="none" w="med" len="med"/>
            <a:tailEnd type="none" w="med" len="med"/>
          </a:ln>
          <a:effectLst/>
        </p:spPr>
      </p:cxnSp>
      <p:cxnSp>
        <p:nvCxnSpPr>
          <p:cNvPr id="22" name="Straight Connector 21"/>
          <p:cNvCxnSpPr>
            <a:stCxn id="56" idx="3"/>
          </p:cNvCxnSpPr>
          <p:nvPr/>
        </p:nvCxnSpPr>
        <p:spPr bwMode="auto">
          <a:xfrm>
            <a:off x="1380566" y="4296925"/>
            <a:ext cx="6532894" cy="22105"/>
          </a:xfrm>
          <a:prstGeom prst="line">
            <a:avLst/>
          </a:prstGeom>
          <a:noFill/>
          <a:ln w="12700" cap="flat" cmpd="sng" algn="ctr">
            <a:solidFill>
              <a:schemeClr val="tx1"/>
            </a:solidFill>
            <a:prstDash val="solid"/>
            <a:round/>
            <a:headEnd type="none" w="med" len="med"/>
            <a:tailEnd type="none" w="med" len="med"/>
          </a:ln>
          <a:effectLst/>
        </p:spPr>
      </p:cxnSp>
      <p:cxnSp>
        <p:nvCxnSpPr>
          <p:cNvPr id="41" name="Straight Connector 40"/>
          <p:cNvCxnSpPr/>
          <p:nvPr/>
        </p:nvCxnSpPr>
        <p:spPr bwMode="auto">
          <a:xfrm>
            <a:off x="1277471" y="4773706"/>
            <a:ext cx="6638088" cy="11622"/>
          </a:xfrm>
          <a:prstGeom prst="line">
            <a:avLst/>
          </a:prstGeom>
          <a:noFill/>
          <a:ln w="12700" cap="flat" cmpd="sng" algn="ctr">
            <a:solidFill>
              <a:schemeClr val="tx1"/>
            </a:solidFill>
            <a:prstDash val="solid"/>
            <a:round/>
            <a:headEnd type="none" w="med" len="med"/>
            <a:tailEnd type="none" w="med" len="med"/>
          </a:ln>
          <a:effectLst/>
        </p:spPr>
      </p:cxnSp>
      <p:cxnSp>
        <p:nvCxnSpPr>
          <p:cNvPr id="42" name="Straight Connector 41"/>
          <p:cNvCxnSpPr/>
          <p:nvPr/>
        </p:nvCxnSpPr>
        <p:spPr bwMode="auto">
          <a:xfrm>
            <a:off x="1339953" y="3871614"/>
            <a:ext cx="6593812" cy="14586"/>
          </a:xfrm>
          <a:prstGeom prst="line">
            <a:avLst/>
          </a:prstGeom>
          <a:noFill/>
          <a:ln w="12700" cap="flat" cmpd="sng" algn="ctr">
            <a:solidFill>
              <a:schemeClr val="tx1"/>
            </a:solidFill>
            <a:prstDash val="solid"/>
            <a:round/>
            <a:headEnd type="none" w="med" len="med"/>
            <a:tailEnd type="none" w="med" len="med"/>
          </a:ln>
          <a:effectLst/>
        </p:spPr>
      </p:cxnSp>
      <p:cxnSp>
        <p:nvCxnSpPr>
          <p:cNvPr id="44" name="Straight Connector 43"/>
          <p:cNvCxnSpPr/>
          <p:nvPr/>
        </p:nvCxnSpPr>
        <p:spPr bwMode="auto">
          <a:xfrm rot="5400000">
            <a:off x="1113381" y="5665721"/>
            <a:ext cx="365760" cy="0"/>
          </a:xfrm>
          <a:prstGeom prst="line">
            <a:avLst/>
          </a:prstGeom>
          <a:noFill/>
          <a:ln w="28575" cap="flat" cmpd="sng" algn="ctr">
            <a:solidFill>
              <a:schemeClr val="tx1"/>
            </a:solidFill>
            <a:prstDash val="solid"/>
            <a:round/>
            <a:headEnd type="none" w="med" len="med"/>
            <a:tailEnd type="none" w="med" len="med"/>
          </a:ln>
          <a:effectLst/>
        </p:spPr>
      </p:cxnSp>
      <p:cxnSp>
        <p:nvCxnSpPr>
          <p:cNvPr id="46" name="Straight Connector 45"/>
          <p:cNvCxnSpPr/>
          <p:nvPr/>
        </p:nvCxnSpPr>
        <p:spPr bwMode="auto">
          <a:xfrm flipV="1">
            <a:off x="1217099" y="5449140"/>
            <a:ext cx="178594" cy="85010"/>
          </a:xfrm>
          <a:prstGeom prst="line">
            <a:avLst/>
          </a:prstGeom>
          <a:noFill/>
          <a:ln w="28575" cap="flat" cmpd="sng" algn="ctr">
            <a:solidFill>
              <a:schemeClr val="tx1"/>
            </a:solidFill>
            <a:prstDash val="solid"/>
            <a:round/>
            <a:headEnd type="none" w="med" len="med"/>
            <a:tailEnd type="none" w="med" len="med"/>
          </a:ln>
          <a:effectLst/>
        </p:spPr>
      </p:cxnSp>
      <p:cxnSp>
        <p:nvCxnSpPr>
          <p:cNvPr id="47" name="Straight Connector 46"/>
          <p:cNvCxnSpPr/>
          <p:nvPr/>
        </p:nvCxnSpPr>
        <p:spPr bwMode="auto">
          <a:xfrm flipV="1">
            <a:off x="1198049" y="5330078"/>
            <a:ext cx="178594" cy="85010"/>
          </a:xfrm>
          <a:prstGeom prst="line">
            <a:avLst/>
          </a:prstGeom>
          <a:noFill/>
          <a:ln w="28575" cap="flat" cmpd="sng" algn="ctr">
            <a:solidFill>
              <a:schemeClr val="tx1"/>
            </a:solidFill>
            <a:prstDash val="solid"/>
            <a:round/>
            <a:headEnd type="none" w="med" len="med"/>
            <a:tailEnd type="none" w="med" len="med"/>
          </a:ln>
          <a:effectLst/>
        </p:spPr>
      </p:cxnSp>
      <p:sp>
        <p:nvSpPr>
          <p:cNvPr id="49" name="Rectangle 48"/>
          <p:cNvSpPr/>
          <p:nvPr/>
        </p:nvSpPr>
        <p:spPr bwMode="auto">
          <a:xfrm>
            <a:off x="4010168" y="4685928"/>
            <a:ext cx="518615" cy="1174546"/>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50" name="Rectangle 49"/>
          <p:cNvSpPr/>
          <p:nvPr/>
        </p:nvSpPr>
        <p:spPr bwMode="auto">
          <a:xfrm>
            <a:off x="6765343" y="5179997"/>
            <a:ext cx="518615" cy="696281"/>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51" name="TextBox 50"/>
          <p:cNvSpPr txBox="1"/>
          <p:nvPr/>
        </p:nvSpPr>
        <p:spPr>
          <a:xfrm>
            <a:off x="564777" y="1438835"/>
            <a:ext cx="779929" cy="400110"/>
          </a:xfrm>
          <a:prstGeom prst="rect">
            <a:avLst/>
          </a:prstGeom>
          <a:noFill/>
        </p:spPr>
        <p:txBody>
          <a:bodyPr wrap="square" rtlCol="0">
            <a:spAutoFit/>
          </a:bodyPr>
          <a:lstStyle/>
          <a:p>
            <a:r>
              <a:rPr lang="en-US" b="1" dirty="0" smtClean="0">
                <a:solidFill>
                  <a:schemeClr val="accent1"/>
                </a:solidFill>
              </a:rPr>
              <a:t>10%</a:t>
            </a:r>
            <a:endParaRPr lang="en-US" b="1" dirty="0">
              <a:solidFill>
                <a:schemeClr val="accent1"/>
              </a:solidFill>
            </a:endParaRPr>
          </a:p>
        </p:txBody>
      </p:sp>
      <p:sp>
        <p:nvSpPr>
          <p:cNvPr id="52" name="TextBox 51"/>
          <p:cNvSpPr txBox="1"/>
          <p:nvPr/>
        </p:nvSpPr>
        <p:spPr>
          <a:xfrm>
            <a:off x="596154" y="2290482"/>
            <a:ext cx="779929" cy="400110"/>
          </a:xfrm>
          <a:prstGeom prst="rect">
            <a:avLst/>
          </a:prstGeom>
          <a:noFill/>
        </p:spPr>
        <p:txBody>
          <a:bodyPr wrap="square" rtlCol="0">
            <a:spAutoFit/>
          </a:bodyPr>
          <a:lstStyle/>
          <a:p>
            <a:r>
              <a:rPr lang="en-US" b="1" dirty="0" smtClean="0">
                <a:solidFill>
                  <a:schemeClr val="accent1"/>
                </a:solidFill>
              </a:rPr>
              <a:t>5%</a:t>
            </a:r>
            <a:endParaRPr lang="en-US" b="1" dirty="0">
              <a:solidFill>
                <a:schemeClr val="accent1"/>
              </a:solidFill>
            </a:endParaRPr>
          </a:p>
        </p:txBody>
      </p:sp>
      <p:sp>
        <p:nvSpPr>
          <p:cNvPr id="53" name="TextBox 52"/>
          <p:cNvSpPr txBox="1"/>
          <p:nvPr/>
        </p:nvSpPr>
        <p:spPr>
          <a:xfrm>
            <a:off x="627531" y="3142129"/>
            <a:ext cx="779929" cy="400110"/>
          </a:xfrm>
          <a:prstGeom prst="rect">
            <a:avLst/>
          </a:prstGeom>
          <a:noFill/>
        </p:spPr>
        <p:txBody>
          <a:bodyPr wrap="square" rtlCol="0">
            <a:spAutoFit/>
          </a:bodyPr>
          <a:lstStyle/>
          <a:p>
            <a:r>
              <a:rPr lang="en-US" b="1" dirty="0" smtClean="0">
                <a:solidFill>
                  <a:schemeClr val="accent1"/>
                </a:solidFill>
              </a:rPr>
              <a:t>0</a:t>
            </a:r>
            <a:endParaRPr lang="en-US" b="1" dirty="0">
              <a:solidFill>
                <a:schemeClr val="accent1"/>
              </a:solidFill>
            </a:endParaRPr>
          </a:p>
        </p:txBody>
      </p:sp>
      <p:sp>
        <p:nvSpPr>
          <p:cNvPr id="54" name="TextBox 53"/>
          <p:cNvSpPr txBox="1"/>
          <p:nvPr/>
        </p:nvSpPr>
        <p:spPr>
          <a:xfrm>
            <a:off x="645461" y="5661212"/>
            <a:ext cx="779929" cy="400110"/>
          </a:xfrm>
          <a:prstGeom prst="rect">
            <a:avLst/>
          </a:prstGeom>
          <a:noFill/>
        </p:spPr>
        <p:txBody>
          <a:bodyPr wrap="square" rtlCol="0">
            <a:spAutoFit/>
          </a:bodyPr>
          <a:lstStyle/>
          <a:p>
            <a:r>
              <a:rPr lang="en-US" b="1" dirty="0" smtClean="0">
                <a:solidFill>
                  <a:schemeClr val="accent1"/>
                </a:solidFill>
              </a:rPr>
              <a:t>0</a:t>
            </a:r>
            <a:endParaRPr lang="en-US" b="1" dirty="0">
              <a:solidFill>
                <a:schemeClr val="accent1"/>
              </a:solidFill>
            </a:endParaRPr>
          </a:p>
        </p:txBody>
      </p:sp>
      <p:sp>
        <p:nvSpPr>
          <p:cNvPr id="55" name="TextBox 54"/>
          <p:cNvSpPr txBox="1"/>
          <p:nvPr/>
        </p:nvSpPr>
        <p:spPr>
          <a:xfrm>
            <a:off x="605117" y="5038164"/>
            <a:ext cx="779929" cy="400110"/>
          </a:xfrm>
          <a:prstGeom prst="rect">
            <a:avLst/>
          </a:prstGeom>
          <a:noFill/>
        </p:spPr>
        <p:txBody>
          <a:bodyPr wrap="square" rtlCol="0">
            <a:spAutoFit/>
          </a:bodyPr>
          <a:lstStyle/>
          <a:p>
            <a:r>
              <a:rPr lang="en-US" b="1" dirty="0" smtClean="0">
                <a:solidFill>
                  <a:schemeClr val="accent1"/>
                </a:solidFill>
              </a:rPr>
              <a:t>40%</a:t>
            </a:r>
            <a:endParaRPr lang="en-US" b="1" dirty="0">
              <a:solidFill>
                <a:schemeClr val="accent1"/>
              </a:solidFill>
            </a:endParaRPr>
          </a:p>
        </p:txBody>
      </p:sp>
      <p:sp>
        <p:nvSpPr>
          <p:cNvPr id="56" name="TextBox 55"/>
          <p:cNvSpPr txBox="1"/>
          <p:nvPr/>
        </p:nvSpPr>
        <p:spPr>
          <a:xfrm>
            <a:off x="600637" y="4096870"/>
            <a:ext cx="779929" cy="400110"/>
          </a:xfrm>
          <a:prstGeom prst="rect">
            <a:avLst/>
          </a:prstGeom>
          <a:noFill/>
        </p:spPr>
        <p:txBody>
          <a:bodyPr wrap="square" rtlCol="0">
            <a:spAutoFit/>
          </a:bodyPr>
          <a:lstStyle/>
          <a:p>
            <a:r>
              <a:rPr lang="en-US" b="1" dirty="0" smtClean="0">
                <a:solidFill>
                  <a:schemeClr val="accent1"/>
                </a:solidFill>
              </a:rPr>
              <a:t>45%</a:t>
            </a:r>
            <a:endParaRPr lang="en-US" b="1" dirty="0">
              <a:solidFill>
                <a:schemeClr val="accent1"/>
              </a:solidFill>
            </a:endParaRPr>
          </a:p>
        </p:txBody>
      </p:sp>
      <p:sp>
        <p:nvSpPr>
          <p:cNvPr id="34" name="Rectangle 33"/>
          <p:cNvSpPr/>
          <p:nvPr/>
        </p:nvSpPr>
        <p:spPr bwMode="auto">
          <a:xfrm>
            <a:off x="2620704" y="3865252"/>
            <a:ext cx="518615" cy="1984568"/>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33" name="Rectangle 32"/>
          <p:cNvSpPr/>
          <p:nvPr/>
        </p:nvSpPr>
        <p:spPr bwMode="auto">
          <a:xfrm>
            <a:off x="1894497" y="4614211"/>
            <a:ext cx="518615" cy="1233425"/>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57" name="TextBox 56"/>
          <p:cNvSpPr txBox="1"/>
          <p:nvPr/>
        </p:nvSpPr>
        <p:spPr>
          <a:xfrm>
            <a:off x="1824319" y="3074894"/>
            <a:ext cx="676835" cy="338554"/>
          </a:xfrm>
          <a:prstGeom prst="rect">
            <a:avLst/>
          </a:prstGeom>
          <a:noFill/>
        </p:spPr>
        <p:txBody>
          <a:bodyPr wrap="square" rtlCol="0">
            <a:spAutoFit/>
          </a:bodyPr>
          <a:lstStyle/>
          <a:p>
            <a:r>
              <a:rPr lang="en-US" sz="1600" b="1" dirty="0" smtClean="0">
                <a:solidFill>
                  <a:schemeClr val="bg2"/>
                </a:solidFill>
              </a:rPr>
              <a:t>2.4</a:t>
            </a:r>
            <a:endParaRPr lang="en-US" sz="1600" b="1" dirty="0">
              <a:solidFill>
                <a:schemeClr val="bg2"/>
              </a:solidFill>
            </a:endParaRPr>
          </a:p>
        </p:txBody>
      </p:sp>
      <p:sp>
        <p:nvSpPr>
          <p:cNvPr id="58" name="TextBox 57"/>
          <p:cNvSpPr txBox="1"/>
          <p:nvPr/>
        </p:nvSpPr>
        <p:spPr>
          <a:xfrm>
            <a:off x="2595284" y="3092824"/>
            <a:ext cx="676835" cy="338554"/>
          </a:xfrm>
          <a:prstGeom prst="rect">
            <a:avLst/>
          </a:prstGeom>
          <a:noFill/>
        </p:spPr>
        <p:txBody>
          <a:bodyPr wrap="square" rtlCol="0">
            <a:spAutoFit/>
          </a:bodyPr>
          <a:lstStyle/>
          <a:p>
            <a:r>
              <a:rPr lang="en-US" sz="1600" b="1" dirty="0" smtClean="0">
                <a:solidFill>
                  <a:schemeClr val="bg2"/>
                </a:solidFill>
              </a:rPr>
              <a:t>1.8</a:t>
            </a:r>
            <a:endParaRPr lang="en-US" sz="1600" b="1" dirty="0">
              <a:solidFill>
                <a:schemeClr val="bg2"/>
              </a:solidFill>
            </a:endParaRPr>
          </a:p>
        </p:txBody>
      </p:sp>
      <p:sp>
        <p:nvSpPr>
          <p:cNvPr id="59" name="TextBox 58"/>
          <p:cNvSpPr txBox="1"/>
          <p:nvPr/>
        </p:nvSpPr>
        <p:spPr>
          <a:xfrm>
            <a:off x="3966883" y="3079376"/>
            <a:ext cx="676835" cy="338554"/>
          </a:xfrm>
          <a:prstGeom prst="rect">
            <a:avLst/>
          </a:prstGeom>
          <a:noFill/>
        </p:spPr>
        <p:txBody>
          <a:bodyPr wrap="square" rtlCol="0">
            <a:spAutoFit/>
          </a:bodyPr>
          <a:lstStyle/>
          <a:p>
            <a:r>
              <a:rPr lang="en-US" sz="1600" b="1" dirty="0" smtClean="0">
                <a:solidFill>
                  <a:schemeClr val="bg2"/>
                </a:solidFill>
              </a:rPr>
              <a:t>2.3</a:t>
            </a:r>
            <a:endParaRPr lang="en-US" sz="1600" b="1" dirty="0">
              <a:solidFill>
                <a:schemeClr val="bg2"/>
              </a:solidFill>
            </a:endParaRPr>
          </a:p>
        </p:txBody>
      </p:sp>
      <p:sp>
        <p:nvSpPr>
          <p:cNvPr id="60" name="TextBox 59"/>
          <p:cNvSpPr txBox="1"/>
          <p:nvPr/>
        </p:nvSpPr>
        <p:spPr>
          <a:xfrm>
            <a:off x="4737848" y="3083859"/>
            <a:ext cx="676835" cy="338554"/>
          </a:xfrm>
          <a:prstGeom prst="rect">
            <a:avLst/>
          </a:prstGeom>
          <a:noFill/>
        </p:spPr>
        <p:txBody>
          <a:bodyPr wrap="square" rtlCol="0">
            <a:spAutoFit/>
          </a:bodyPr>
          <a:lstStyle/>
          <a:p>
            <a:r>
              <a:rPr lang="en-US" sz="1600" b="1" dirty="0" smtClean="0">
                <a:solidFill>
                  <a:schemeClr val="bg2"/>
                </a:solidFill>
              </a:rPr>
              <a:t>3.5</a:t>
            </a:r>
            <a:endParaRPr lang="en-US" sz="1600" b="1" dirty="0">
              <a:solidFill>
                <a:schemeClr val="bg2"/>
              </a:solidFill>
            </a:endParaRPr>
          </a:p>
        </p:txBody>
      </p:sp>
      <p:sp>
        <p:nvSpPr>
          <p:cNvPr id="61" name="TextBox 60"/>
          <p:cNvSpPr txBox="1"/>
          <p:nvPr/>
        </p:nvSpPr>
        <p:spPr>
          <a:xfrm>
            <a:off x="5988425" y="3097305"/>
            <a:ext cx="676835" cy="338554"/>
          </a:xfrm>
          <a:prstGeom prst="rect">
            <a:avLst/>
          </a:prstGeom>
          <a:noFill/>
        </p:spPr>
        <p:txBody>
          <a:bodyPr wrap="square" rtlCol="0">
            <a:spAutoFit/>
          </a:bodyPr>
          <a:lstStyle/>
          <a:p>
            <a:r>
              <a:rPr lang="en-US" sz="1600" b="1" dirty="0" smtClean="0">
                <a:solidFill>
                  <a:schemeClr val="bg2"/>
                </a:solidFill>
              </a:rPr>
              <a:t>5.5</a:t>
            </a:r>
            <a:endParaRPr lang="en-US" sz="1600" b="1" dirty="0">
              <a:solidFill>
                <a:schemeClr val="bg2"/>
              </a:solidFill>
            </a:endParaRPr>
          </a:p>
        </p:txBody>
      </p:sp>
      <p:sp>
        <p:nvSpPr>
          <p:cNvPr id="62" name="TextBox 61"/>
          <p:cNvSpPr txBox="1"/>
          <p:nvPr/>
        </p:nvSpPr>
        <p:spPr>
          <a:xfrm>
            <a:off x="6719049" y="3115235"/>
            <a:ext cx="676835" cy="338554"/>
          </a:xfrm>
          <a:prstGeom prst="rect">
            <a:avLst/>
          </a:prstGeom>
          <a:noFill/>
        </p:spPr>
        <p:txBody>
          <a:bodyPr wrap="square" rtlCol="0">
            <a:spAutoFit/>
          </a:bodyPr>
          <a:lstStyle/>
          <a:p>
            <a:r>
              <a:rPr lang="en-US" sz="1600" b="1" dirty="0" smtClean="0">
                <a:solidFill>
                  <a:schemeClr val="bg2"/>
                </a:solidFill>
              </a:rPr>
              <a:t>8.7</a:t>
            </a:r>
            <a:endParaRPr lang="en-US" sz="1600" b="1" dirty="0">
              <a:solidFill>
                <a:schemeClr val="bg2"/>
              </a:solidFill>
            </a:endParaRPr>
          </a:p>
        </p:txBody>
      </p:sp>
      <p:sp>
        <p:nvSpPr>
          <p:cNvPr id="63" name="TextBox 62"/>
          <p:cNvSpPr txBox="1"/>
          <p:nvPr/>
        </p:nvSpPr>
        <p:spPr>
          <a:xfrm>
            <a:off x="1801907" y="5486400"/>
            <a:ext cx="676835" cy="338554"/>
          </a:xfrm>
          <a:prstGeom prst="rect">
            <a:avLst/>
          </a:prstGeom>
          <a:noFill/>
        </p:spPr>
        <p:txBody>
          <a:bodyPr wrap="square" rtlCol="0">
            <a:spAutoFit/>
          </a:bodyPr>
          <a:lstStyle/>
          <a:p>
            <a:r>
              <a:rPr lang="en-US" sz="1600" b="1" dirty="0" smtClean="0">
                <a:solidFill>
                  <a:schemeClr val="bg2"/>
                </a:solidFill>
              </a:rPr>
              <a:t>43.5</a:t>
            </a:r>
            <a:endParaRPr lang="en-US" sz="1600" b="1" dirty="0">
              <a:solidFill>
                <a:schemeClr val="bg2"/>
              </a:solidFill>
            </a:endParaRPr>
          </a:p>
        </p:txBody>
      </p:sp>
      <p:sp>
        <p:nvSpPr>
          <p:cNvPr id="64" name="TextBox 63"/>
          <p:cNvSpPr txBox="1"/>
          <p:nvPr/>
        </p:nvSpPr>
        <p:spPr>
          <a:xfrm>
            <a:off x="2532531" y="5504330"/>
            <a:ext cx="676835" cy="338554"/>
          </a:xfrm>
          <a:prstGeom prst="rect">
            <a:avLst/>
          </a:prstGeom>
          <a:noFill/>
        </p:spPr>
        <p:txBody>
          <a:bodyPr wrap="square" rtlCol="0">
            <a:spAutoFit/>
          </a:bodyPr>
          <a:lstStyle/>
          <a:p>
            <a:r>
              <a:rPr lang="en-US" sz="1600" b="1" dirty="0" smtClean="0">
                <a:solidFill>
                  <a:schemeClr val="bg2"/>
                </a:solidFill>
              </a:rPr>
              <a:t>47.7</a:t>
            </a:r>
            <a:endParaRPr lang="en-US" sz="1600" b="1" dirty="0">
              <a:solidFill>
                <a:schemeClr val="bg2"/>
              </a:solidFill>
            </a:endParaRPr>
          </a:p>
        </p:txBody>
      </p:sp>
      <p:sp>
        <p:nvSpPr>
          <p:cNvPr id="65" name="TextBox 64"/>
          <p:cNvSpPr txBox="1"/>
          <p:nvPr/>
        </p:nvSpPr>
        <p:spPr>
          <a:xfrm>
            <a:off x="3917577" y="5490882"/>
            <a:ext cx="676835" cy="338554"/>
          </a:xfrm>
          <a:prstGeom prst="rect">
            <a:avLst/>
          </a:prstGeom>
          <a:noFill/>
        </p:spPr>
        <p:txBody>
          <a:bodyPr wrap="square" rtlCol="0">
            <a:spAutoFit/>
          </a:bodyPr>
          <a:lstStyle/>
          <a:p>
            <a:r>
              <a:rPr lang="en-US" sz="1600" b="1" dirty="0" smtClean="0">
                <a:solidFill>
                  <a:schemeClr val="bg2"/>
                </a:solidFill>
              </a:rPr>
              <a:t>43.2</a:t>
            </a:r>
            <a:endParaRPr lang="en-US" sz="1600" b="1" dirty="0">
              <a:solidFill>
                <a:schemeClr val="bg2"/>
              </a:solidFill>
            </a:endParaRPr>
          </a:p>
        </p:txBody>
      </p:sp>
      <p:sp>
        <p:nvSpPr>
          <p:cNvPr id="67" name="TextBox 66"/>
          <p:cNvSpPr txBox="1"/>
          <p:nvPr/>
        </p:nvSpPr>
        <p:spPr>
          <a:xfrm>
            <a:off x="5992907" y="5508811"/>
            <a:ext cx="676835" cy="338554"/>
          </a:xfrm>
          <a:prstGeom prst="rect">
            <a:avLst/>
          </a:prstGeom>
          <a:noFill/>
        </p:spPr>
        <p:txBody>
          <a:bodyPr wrap="square" rtlCol="0">
            <a:spAutoFit/>
          </a:bodyPr>
          <a:lstStyle/>
          <a:p>
            <a:r>
              <a:rPr lang="en-US" sz="1600" b="1" dirty="0" smtClean="0">
                <a:solidFill>
                  <a:schemeClr val="bg2"/>
                </a:solidFill>
              </a:rPr>
              <a:t>40.1</a:t>
            </a:r>
            <a:endParaRPr lang="en-US" sz="1600" b="1" dirty="0">
              <a:solidFill>
                <a:schemeClr val="bg2"/>
              </a:solidFill>
            </a:endParaRPr>
          </a:p>
        </p:txBody>
      </p:sp>
      <p:sp>
        <p:nvSpPr>
          <p:cNvPr id="68" name="TextBox 67"/>
          <p:cNvSpPr txBox="1"/>
          <p:nvPr/>
        </p:nvSpPr>
        <p:spPr>
          <a:xfrm>
            <a:off x="6656296" y="5526741"/>
            <a:ext cx="676835" cy="338554"/>
          </a:xfrm>
          <a:prstGeom prst="rect">
            <a:avLst/>
          </a:prstGeom>
          <a:noFill/>
        </p:spPr>
        <p:txBody>
          <a:bodyPr wrap="square" rtlCol="0">
            <a:spAutoFit/>
          </a:bodyPr>
          <a:lstStyle/>
          <a:p>
            <a:r>
              <a:rPr lang="en-US" sz="1600" b="1" dirty="0" smtClean="0">
                <a:solidFill>
                  <a:schemeClr val="bg2"/>
                </a:solidFill>
              </a:rPr>
              <a:t>40.6</a:t>
            </a:r>
            <a:endParaRPr lang="en-US" sz="1600" b="1" dirty="0">
              <a:solidFill>
                <a:schemeClr val="bg2"/>
              </a:solidFill>
            </a:endParaRPr>
          </a:p>
        </p:txBody>
      </p:sp>
      <p:sp>
        <p:nvSpPr>
          <p:cNvPr id="69" name="TextBox 68"/>
          <p:cNvSpPr txBox="1"/>
          <p:nvPr/>
        </p:nvSpPr>
        <p:spPr>
          <a:xfrm rot="16200000">
            <a:off x="-519363" y="2285999"/>
            <a:ext cx="2191869" cy="400110"/>
          </a:xfrm>
          <a:prstGeom prst="rect">
            <a:avLst/>
          </a:prstGeom>
          <a:noFill/>
        </p:spPr>
        <p:txBody>
          <a:bodyPr wrap="square" rtlCol="0">
            <a:spAutoFit/>
          </a:bodyPr>
          <a:lstStyle/>
          <a:p>
            <a:r>
              <a:rPr lang="en-US" b="1" dirty="0" smtClean="0">
                <a:solidFill>
                  <a:schemeClr val="accent1"/>
                </a:solidFill>
              </a:rPr>
              <a:t>Abnormal TG</a:t>
            </a:r>
            <a:endParaRPr lang="en-US" b="1" dirty="0">
              <a:solidFill>
                <a:schemeClr val="accent1"/>
              </a:solidFill>
            </a:endParaRPr>
          </a:p>
        </p:txBody>
      </p:sp>
      <p:sp>
        <p:nvSpPr>
          <p:cNvPr id="70" name="TextBox 69"/>
          <p:cNvSpPr txBox="1"/>
          <p:nvPr/>
        </p:nvSpPr>
        <p:spPr>
          <a:xfrm rot="16200000">
            <a:off x="-584355" y="4616822"/>
            <a:ext cx="2321857" cy="400110"/>
          </a:xfrm>
          <a:prstGeom prst="rect">
            <a:avLst/>
          </a:prstGeom>
          <a:noFill/>
        </p:spPr>
        <p:txBody>
          <a:bodyPr wrap="square" rtlCol="0">
            <a:spAutoFit/>
          </a:bodyPr>
          <a:lstStyle/>
          <a:p>
            <a:r>
              <a:rPr lang="en-US" b="1" dirty="0" smtClean="0">
                <a:solidFill>
                  <a:schemeClr val="accent1"/>
                </a:solidFill>
              </a:rPr>
              <a:t>Abnormal  LDL-C</a:t>
            </a:r>
            <a:endParaRPr lang="en-US" b="1" dirty="0">
              <a:solidFill>
                <a:schemeClr val="accent1"/>
              </a:solidFill>
            </a:endParaRPr>
          </a:p>
        </p:txBody>
      </p:sp>
      <p:sp>
        <p:nvSpPr>
          <p:cNvPr id="71" name="TextBox 70"/>
          <p:cNvSpPr txBox="1"/>
          <p:nvPr/>
        </p:nvSpPr>
        <p:spPr>
          <a:xfrm>
            <a:off x="1640543" y="3402106"/>
            <a:ext cx="1559857" cy="523220"/>
          </a:xfrm>
          <a:prstGeom prst="rect">
            <a:avLst/>
          </a:prstGeom>
          <a:noFill/>
        </p:spPr>
        <p:txBody>
          <a:bodyPr wrap="square" rtlCol="0">
            <a:spAutoFit/>
          </a:bodyPr>
          <a:lstStyle/>
          <a:p>
            <a:r>
              <a:rPr lang="en-US" sz="1400" b="1" dirty="0" smtClean="0">
                <a:solidFill>
                  <a:schemeClr val="tx1"/>
                </a:solidFill>
              </a:rPr>
              <a:t>NHANES II 1976-1980</a:t>
            </a:r>
            <a:endParaRPr lang="en-US" sz="1400" b="1" dirty="0">
              <a:solidFill>
                <a:schemeClr val="tx1"/>
              </a:solidFill>
            </a:endParaRPr>
          </a:p>
        </p:txBody>
      </p:sp>
      <p:sp>
        <p:nvSpPr>
          <p:cNvPr id="72" name="TextBox 71"/>
          <p:cNvSpPr txBox="1"/>
          <p:nvPr/>
        </p:nvSpPr>
        <p:spPr>
          <a:xfrm>
            <a:off x="3904131" y="3406589"/>
            <a:ext cx="1559857" cy="523220"/>
          </a:xfrm>
          <a:prstGeom prst="rect">
            <a:avLst/>
          </a:prstGeom>
          <a:noFill/>
        </p:spPr>
        <p:txBody>
          <a:bodyPr wrap="square" rtlCol="0">
            <a:spAutoFit/>
          </a:bodyPr>
          <a:lstStyle/>
          <a:p>
            <a:r>
              <a:rPr lang="en-US" sz="1400" b="1" dirty="0" smtClean="0">
                <a:solidFill>
                  <a:schemeClr val="tx1"/>
                </a:solidFill>
              </a:rPr>
              <a:t>NHANES III 1988-1994</a:t>
            </a:r>
            <a:endParaRPr lang="en-US" sz="1400" b="1" dirty="0">
              <a:solidFill>
                <a:schemeClr val="tx1"/>
              </a:solidFill>
            </a:endParaRPr>
          </a:p>
        </p:txBody>
      </p:sp>
      <p:sp>
        <p:nvSpPr>
          <p:cNvPr id="73" name="TextBox 72"/>
          <p:cNvSpPr txBox="1"/>
          <p:nvPr/>
        </p:nvSpPr>
        <p:spPr>
          <a:xfrm>
            <a:off x="5952566" y="3411071"/>
            <a:ext cx="1559857" cy="523220"/>
          </a:xfrm>
          <a:prstGeom prst="rect">
            <a:avLst/>
          </a:prstGeom>
          <a:noFill/>
        </p:spPr>
        <p:txBody>
          <a:bodyPr wrap="square" rtlCol="0">
            <a:spAutoFit/>
          </a:bodyPr>
          <a:lstStyle/>
          <a:p>
            <a:r>
              <a:rPr lang="en-US" sz="1400" b="1" dirty="0" smtClean="0">
                <a:solidFill>
                  <a:schemeClr val="tx1"/>
                </a:solidFill>
              </a:rPr>
              <a:t>NHANES    1999-2006</a:t>
            </a:r>
            <a:endParaRPr lang="en-US" sz="1400" b="1" dirty="0">
              <a:solidFill>
                <a:schemeClr val="tx1"/>
              </a:solidFill>
            </a:endParaRPr>
          </a:p>
        </p:txBody>
      </p:sp>
      <p:sp>
        <p:nvSpPr>
          <p:cNvPr id="74" name="TextBox 73"/>
          <p:cNvSpPr txBox="1"/>
          <p:nvPr/>
        </p:nvSpPr>
        <p:spPr>
          <a:xfrm>
            <a:off x="2832849" y="3532095"/>
            <a:ext cx="972670" cy="276999"/>
          </a:xfrm>
          <a:prstGeom prst="rect">
            <a:avLst/>
          </a:prstGeom>
          <a:noFill/>
        </p:spPr>
        <p:txBody>
          <a:bodyPr wrap="square" rtlCol="0">
            <a:spAutoFit/>
          </a:bodyPr>
          <a:lstStyle/>
          <a:p>
            <a:r>
              <a:rPr lang="en-US" sz="1200" b="1" dirty="0" smtClean="0">
                <a:solidFill>
                  <a:schemeClr val="tx1"/>
                </a:solidFill>
              </a:rPr>
              <a:t>N = 4,719</a:t>
            </a:r>
            <a:endParaRPr lang="en-US" sz="1200" b="1" dirty="0">
              <a:solidFill>
                <a:schemeClr val="tx1"/>
              </a:solidFill>
            </a:endParaRPr>
          </a:p>
        </p:txBody>
      </p:sp>
      <p:sp>
        <p:nvSpPr>
          <p:cNvPr id="75" name="TextBox 74"/>
          <p:cNvSpPr txBox="1"/>
          <p:nvPr/>
        </p:nvSpPr>
        <p:spPr>
          <a:xfrm>
            <a:off x="5096438" y="3536577"/>
            <a:ext cx="972670" cy="276999"/>
          </a:xfrm>
          <a:prstGeom prst="rect">
            <a:avLst/>
          </a:prstGeom>
          <a:noFill/>
        </p:spPr>
        <p:txBody>
          <a:bodyPr wrap="square" rtlCol="0">
            <a:spAutoFit/>
          </a:bodyPr>
          <a:lstStyle/>
          <a:p>
            <a:r>
              <a:rPr lang="en-US" sz="1200" b="1" dirty="0" smtClean="0">
                <a:solidFill>
                  <a:schemeClr val="tx1"/>
                </a:solidFill>
              </a:rPr>
              <a:t>N = 6,119</a:t>
            </a:r>
            <a:endParaRPr lang="en-US" sz="1200" b="1" dirty="0">
              <a:solidFill>
                <a:schemeClr val="tx1"/>
              </a:solidFill>
            </a:endParaRPr>
          </a:p>
        </p:txBody>
      </p:sp>
      <p:sp>
        <p:nvSpPr>
          <p:cNvPr id="76" name="TextBox 75"/>
          <p:cNvSpPr txBox="1"/>
          <p:nvPr/>
        </p:nvSpPr>
        <p:spPr>
          <a:xfrm>
            <a:off x="7077638" y="3514165"/>
            <a:ext cx="972670" cy="276999"/>
          </a:xfrm>
          <a:prstGeom prst="rect">
            <a:avLst/>
          </a:prstGeom>
          <a:noFill/>
        </p:spPr>
        <p:txBody>
          <a:bodyPr wrap="square" rtlCol="0">
            <a:spAutoFit/>
          </a:bodyPr>
          <a:lstStyle/>
          <a:p>
            <a:r>
              <a:rPr lang="en-US" sz="1200" b="1" dirty="0" smtClean="0">
                <a:solidFill>
                  <a:schemeClr val="tx1"/>
                </a:solidFill>
              </a:rPr>
              <a:t>N = 7,620</a:t>
            </a:r>
            <a:endParaRPr lang="en-US" sz="1200" b="1" dirty="0">
              <a:solidFill>
                <a:schemeClr val="tx1"/>
              </a:solidFill>
            </a:endParaRPr>
          </a:p>
        </p:txBody>
      </p:sp>
      <p:sp>
        <p:nvSpPr>
          <p:cNvPr id="80" name="TextBox 79"/>
          <p:cNvSpPr txBox="1"/>
          <p:nvPr/>
        </p:nvSpPr>
        <p:spPr>
          <a:xfrm>
            <a:off x="7427261" y="3984811"/>
            <a:ext cx="972670" cy="276999"/>
          </a:xfrm>
          <a:prstGeom prst="rect">
            <a:avLst/>
          </a:prstGeom>
          <a:noFill/>
        </p:spPr>
        <p:txBody>
          <a:bodyPr wrap="square" rtlCol="0">
            <a:spAutoFit/>
          </a:bodyPr>
          <a:lstStyle/>
          <a:p>
            <a:r>
              <a:rPr lang="en-US" sz="1200" b="1" dirty="0" smtClean="0">
                <a:solidFill>
                  <a:schemeClr val="tx1"/>
                </a:solidFill>
              </a:rPr>
              <a:t>Age 20-74</a:t>
            </a:r>
            <a:endParaRPr lang="en-US" sz="1200" b="1" dirty="0">
              <a:solidFill>
                <a:schemeClr val="tx1"/>
              </a:solidFill>
            </a:endParaRPr>
          </a:p>
        </p:txBody>
      </p:sp>
      <p:sp>
        <p:nvSpPr>
          <p:cNvPr id="81" name="Rectangle 80"/>
          <p:cNvSpPr/>
          <p:nvPr/>
        </p:nvSpPr>
        <p:spPr bwMode="auto">
          <a:xfrm>
            <a:off x="7342094" y="4101352"/>
            <a:ext cx="134470" cy="134471"/>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82" name="Rectangle 81"/>
          <p:cNvSpPr/>
          <p:nvPr/>
        </p:nvSpPr>
        <p:spPr bwMode="auto">
          <a:xfrm>
            <a:off x="7346577" y="4374776"/>
            <a:ext cx="134470" cy="134471"/>
          </a:xfrm>
          <a:prstGeom prst="rect">
            <a:avLst/>
          </a:prstGeom>
          <a:solidFill>
            <a:srgbClr val="C00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83" name="TextBox 82"/>
          <p:cNvSpPr txBox="1"/>
          <p:nvPr/>
        </p:nvSpPr>
        <p:spPr>
          <a:xfrm>
            <a:off x="7431744" y="4298576"/>
            <a:ext cx="972670" cy="276999"/>
          </a:xfrm>
          <a:prstGeom prst="rect">
            <a:avLst/>
          </a:prstGeom>
          <a:noFill/>
        </p:spPr>
        <p:txBody>
          <a:bodyPr wrap="square" rtlCol="0">
            <a:spAutoFit/>
          </a:bodyPr>
          <a:lstStyle/>
          <a:p>
            <a:r>
              <a:rPr lang="en-US" sz="1200" b="1" dirty="0" smtClean="0">
                <a:solidFill>
                  <a:schemeClr val="tx1"/>
                </a:solidFill>
              </a:rPr>
              <a:t>Age 60-74</a:t>
            </a:r>
            <a:endParaRPr lang="en-US" sz="1200" b="1" dirty="0">
              <a:solidFill>
                <a:schemeClr val="tx1"/>
              </a:solidFill>
            </a:endParaRPr>
          </a:p>
        </p:txBody>
      </p:sp>
      <p:cxnSp>
        <p:nvCxnSpPr>
          <p:cNvPr id="86" name="Straight Connector 85"/>
          <p:cNvCxnSpPr/>
          <p:nvPr/>
        </p:nvCxnSpPr>
        <p:spPr bwMode="auto">
          <a:xfrm>
            <a:off x="2858470" y="1749187"/>
            <a:ext cx="4187789" cy="12378"/>
          </a:xfrm>
          <a:prstGeom prst="line">
            <a:avLst/>
          </a:prstGeom>
          <a:noFill/>
          <a:ln w="28575" cap="flat" cmpd="sng" algn="ctr">
            <a:solidFill>
              <a:schemeClr val="tx1"/>
            </a:solidFill>
            <a:prstDash val="sysDash"/>
            <a:round/>
            <a:headEnd type="none" w="med" len="med"/>
            <a:tailEnd type="triangle" w="med" len="med"/>
          </a:ln>
          <a:effectLst/>
        </p:spPr>
      </p:cxnSp>
      <p:cxnSp>
        <p:nvCxnSpPr>
          <p:cNvPr id="89" name="Straight Connector 88"/>
          <p:cNvCxnSpPr/>
          <p:nvPr/>
        </p:nvCxnSpPr>
        <p:spPr bwMode="auto">
          <a:xfrm rot="16200000" flipH="1">
            <a:off x="2265832" y="2386853"/>
            <a:ext cx="1237131" cy="13450"/>
          </a:xfrm>
          <a:prstGeom prst="line">
            <a:avLst/>
          </a:prstGeom>
          <a:noFill/>
          <a:ln w="28575" cap="flat" cmpd="sng" algn="ctr">
            <a:solidFill>
              <a:schemeClr val="tx1"/>
            </a:solidFill>
            <a:prstDash val="sysDash"/>
            <a:round/>
            <a:headEnd type="none" w="med" len="med"/>
            <a:tailEnd type="none" w="med" len="med"/>
          </a:ln>
          <a:effectLst/>
        </p:spPr>
      </p:cxnSp>
      <p:cxnSp>
        <p:nvCxnSpPr>
          <p:cNvPr id="91" name="Straight Connector 90"/>
          <p:cNvCxnSpPr/>
          <p:nvPr/>
        </p:nvCxnSpPr>
        <p:spPr bwMode="auto">
          <a:xfrm rot="16200000" flipH="1">
            <a:off x="1788463" y="2635624"/>
            <a:ext cx="770964" cy="17933"/>
          </a:xfrm>
          <a:prstGeom prst="line">
            <a:avLst/>
          </a:prstGeom>
          <a:noFill/>
          <a:ln w="28575" cap="flat" cmpd="sng" algn="ctr">
            <a:solidFill>
              <a:schemeClr val="tx1"/>
            </a:solidFill>
            <a:prstDash val="sysDash"/>
            <a:round/>
            <a:headEnd type="none" w="med" len="med"/>
            <a:tailEnd type="none" w="med" len="med"/>
          </a:ln>
          <a:effectLst/>
        </p:spPr>
      </p:cxnSp>
      <p:cxnSp>
        <p:nvCxnSpPr>
          <p:cNvPr id="92" name="Straight Connector 91"/>
          <p:cNvCxnSpPr/>
          <p:nvPr/>
        </p:nvCxnSpPr>
        <p:spPr bwMode="auto">
          <a:xfrm>
            <a:off x="2177152" y="2278105"/>
            <a:ext cx="3753001" cy="7895"/>
          </a:xfrm>
          <a:prstGeom prst="line">
            <a:avLst/>
          </a:prstGeom>
          <a:noFill/>
          <a:ln w="28575" cap="flat" cmpd="sng" algn="ctr">
            <a:solidFill>
              <a:schemeClr val="tx1"/>
            </a:solidFill>
            <a:prstDash val="sysDash"/>
            <a:round/>
            <a:headEnd type="none" w="med" len="med"/>
            <a:tailEnd type="triangle" w="med" len="med"/>
          </a:ln>
          <a:effectLst/>
        </p:spPr>
      </p:cxnSp>
      <p:sp>
        <p:nvSpPr>
          <p:cNvPr id="36" name="Rectangle 35"/>
          <p:cNvSpPr/>
          <p:nvPr/>
        </p:nvSpPr>
        <p:spPr bwMode="auto">
          <a:xfrm>
            <a:off x="4765276" y="4830699"/>
            <a:ext cx="518615" cy="103715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66" name="TextBox 65"/>
          <p:cNvSpPr txBox="1"/>
          <p:nvPr/>
        </p:nvSpPr>
        <p:spPr>
          <a:xfrm>
            <a:off x="4688542" y="5495365"/>
            <a:ext cx="676835" cy="338554"/>
          </a:xfrm>
          <a:prstGeom prst="rect">
            <a:avLst/>
          </a:prstGeom>
          <a:noFill/>
        </p:spPr>
        <p:txBody>
          <a:bodyPr wrap="square" rtlCol="0">
            <a:spAutoFit/>
          </a:bodyPr>
          <a:lstStyle/>
          <a:p>
            <a:r>
              <a:rPr lang="en-US" sz="1600" b="1" dirty="0" smtClean="0">
                <a:solidFill>
                  <a:schemeClr val="bg2"/>
                </a:solidFill>
              </a:rPr>
              <a:t>42.3</a:t>
            </a:r>
            <a:endParaRPr lang="en-US" sz="1600" b="1" dirty="0">
              <a:solidFill>
                <a:schemeClr val="bg2"/>
              </a:solidFill>
            </a:endParaRPr>
          </a:p>
        </p:txBody>
      </p:sp>
      <p:sp>
        <p:nvSpPr>
          <p:cNvPr id="100" name="TextBox 99"/>
          <p:cNvSpPr txBox="1"/>
          <p:nvPr/>
        </p:nvSpPr>
        <p:spPr>
          <a:xfrm>
            <a:off x="6037731" y="2043953"/>
            <a:ext cx="484093" cy="369332"/>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sz="1800" b="1" dirty="0" smtClean="0">
                <a:solidFill>
                  <a:schemeClr val="bg2"/>
                </a:solidFill>
              </a:rPr>
              <a:t>2X</a:t>
            </a:r>
            <a:endParaRPr lang="en-US" sz="1800" b="1" dirty="0">
              <a:solidFill>
                <a:schemeClr val="bg2"/>
              </a:solidFill>
            </a:endParaRPr>
          </a:p>
        </p:txBody>
      </p:sp>
      <p:sp>
        <p:nvSpPr>
          <p:cNvPr id="101" name="TextBox 100"/>
          <p:cNvSpPr txBox="1"/>
          <p:nvPr/>
        </p:nvSpPr>
        <p:spPr>
          <a:xfrm>
            <a:off x="7373473" y="1524000"/>
            <a:ext cx="484093" cy="369332"/>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sz="1800" b="1" dirty="0" smtClean="0">
                <a:solidFill>
                  <a:schemeClr val="bg2"/>
                </a:solidFill>
              </a:rPr>
              <a:t>5X</a:t>
            </a:r>
            <a:endParaRPr lang="en-US" sz="1800" b="1" dirty="0">
              <a:solidFill>
                <a:schemeClr val="bg2"/>
              </a:solidFill>
            </a:endParaRPr>
          </a:p>
        </p:txBody>
      </p:sp>
    </p:spTree>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2482" name="AutoShape 2"/>
          <p:cNvSpPr>
            <a:spLocks noChangeArrowheads="1"/>
          </p:cNvSpPr>
          <p:nvPr/>
        </p:nvSpPr>
        <p:spPr bwMode="auto">
          <a:xfrm>
            <a:off x="7645400" y="5194300"/>
            <a:ext cx="762000" cy="330200"/>
          </a:xfrm>
          <a:prstGeom prst="roundRect">
            <a:avLst>
              <a:gd name="adj" fmla="val 16667"/>
            </a:avLst>
          </a:prstGeom>
          <a:solidFill>
            <a:schemeClr val="tx1"/>
          </a:solidFill>
          <a:ln w="28575" algn="ctr">
            <a:solidFill>
              <a:srgbClr val="FF0000"/>
            </a:solidFill>
            <a:round/>
            <a:headEnd/>
            <a:tailEnd/>
          </a:ln>
        </p:spPr>
        <p:txBody>
          <a:bodyPr wrap="none" anchor="ctr">
            <a:spAutoFit/>
          </a:bodyPr>
          <a:lstStyle/>
          <a:p>
            <a:endParaRPr lang="en-US"/>
          </a:p>
        </p:txBody>
      </p:sp>
      <p:sp>
        <p:nvSpPr>
          <p:cNvPr id="45059" name="Rectangle 3"/>
          <p:cNvSpPr>
            <a:spLocks noChangeArrowheads="1"/>
          </p:cNvSpPr>
          <p:nvPr/>
        </p:nvSpPr>
        <p:spPr bwMode="auto">
          <a:xfrm>
            <a:off x="2628900" y="5168900"/>
            <a:ext cx="4305300" cy="393700"/>
          </a:xfrm>
          <a:prstGeom prst="rect">
            <a:avLst/>
          </a:prstGeom>
          <a:solidFill>
            <a:srgbClr val="FF0000"/>
          </a:solidFill>
          <a:ln w="28575" algn="ctr">
            <a:noFill/>
            <a:miter lim="800000"/>
            <a:headEnd/>
            <a:tailEnd/>
          </a:ln>
        </p:spPr>
        <p:txBody>
          <a:bodyPr wrap="none" anchor="ctr">
            <a:spAutoFit/>
          </a:bodyPr>
          <a:lstStyle/>
          <a:p>
            <a:endParaRPr lang="en-US"/>
          </a:p>
        </p:txBody>
      </p:sp>
      <p:sp>
        <p:nvSpPr>
          <p:cNvPr id="5012484" name="Rectangle 4"/>
          <p:cNvSpPr>
            <a:spLocks noGrp="1" noChangeArrowheads="1"/>
          </p:cNvSpPr>
          <p:nvPr>
            <p:ph type="title"/>
          </p:nvPr>
        </p:nvSpPr>
        <p:spPr/>
        <p:txBody>
          <a:bodyPr/>
          <a:lstStyle/>
          <a:p>
            <a:pPr>
              <a:defRPr/>
            </a:pPr>
            <a:r>
              <a:rPr lang="en-US" smtClean="0">
                <a:solidFill>
                  <a:schemeClr val="accent1"/>
                </a:solidFill>
              </a:rPr>
              <a:t>PRO</a:t>
            </a:r>
            <a:r>
              <a:rPr lang="en-US" smtClean="0"/>
              <a:t>spective </a:t>
            </a:r>
            <a:r>
              <a:rPr lang="en-US" smtClean="0">
                <a:solidFill>
                  <a:schemeClr val="accent1"/>
                </a:solidFill>
              </a:rPr>
              <a:t>CA</a:t>
            </a:r>
            <a:r>
              <a:rPr lang="en-US" smtClean="0"/>
              <a:t>rdiovascular </a:t>
            </a:r>
            <a:r>
              <a:rPr lang="en-US" smtClean="0">
                <a:solidFill>
                  <a:schemeClr val="accent1"/>
                </a:solidFill>
              </a:rPr>
              <a:t>M</a:t>
            </a:r>
            <a:r>
              <a:rPr lang="en-US" smtClean="0"/>
              <a:t>unster Study (</a:t>
            </a:r>
            <a:r>
              <a:rPr lang="en-US" smtClean="0">
                <a:solidFill>
                  <a:schemeClr val="accent1"/>
                </a:solidFill>
              </a:rPr>
              <a:t>PROCAM</a:t>
            </a:r>
            <a:r>
              <a:rPr lang="en-US" smtClean="0"/>
              <a:t>): Hypertriglyceridemia   </a:t>
            </a:r>
          </a:p>
        </p:txBody>
      </p:sp>
      <p:sp>
        <p:nvSpPr>
          <p:cNvPr id="5012485" name="Text Box 5"/>
          <p:cNvSpPr txBox="1">
            <a:spLocks noChangeArrowheads="1"/>
          </p:cNvSpPr>
          <p:nvPr/>
        </p:nvSpPr>
        <p:spPr bwMode="auto">
          <a:xfrm rot="16200000">
            <a:off x="292894" y="2997994"/>
            <a:ext cx="1751013" cy="701675"/>
          </a:xfrm>
          <a:prstGeom prst="rect">
            <a:avLst/>
          </a:prstGeom>
          <a:noFill/>
          <a:ln w="28575">
            <a:noFill/>
            <a:miter lim="800000"/>
            <a:headEnd/>
            <a:tailEnd/>
          </a:ln>
          <a:effectLst/>
        </p:spPr>
        <p:txBody>
          <a:bodyPr>
            <a:spAutoFit/>
          </a:bodyPr>
          <a:lstStyle/>
          <a:p>
            <a:pPr>
              <a:defRPr/>
            </a:pPr>
            <a:r>
              <a:rPr lang="en-US">
                <a:solidFill>
                  <a:schemeClr val="accent1"/>
                </a:solidFill>
                <a:effectLst>
                  <a:outerShdw blurRad="38100" dist="38100" dir="2700000" algn="tl">
                    <a:srgbClr val="000000"/>
                  </a:outerShdw>
                </a:effectLst>
              </a:rPr>
              <a:t>Events/1000 in 8 years</a:t>
            </a:r>
          </a:p>
        </p:txBody>
      </p:sp>
      <p:sp>
        <p:nvSpPr>
          <p:cNvPr id="45062" name="Text Box 6"/>
          <p:cNvSpPr txBox="1">
            <a:spLocks noChangeArrowheads="1"/>
          </p:cNvSpPr>
          <p:nvPr/>
        </p:nvSpPr>
        <p:spPr bwMode="auto">
          <a:xfrm>
            <a:off x="2595563" y="6461125"/>
            <a:ext cx="6548437" cy="366713"/>
          </a:xfrm>
          <a:prstGeom prst="rect">
            <a:avLst/>
          </a:prstGeom>
          <a:noFill/>
          <a:ln w="28575">
            <a:noFill/>
            <a:miter lim="800000"/>
            <a:headEnd/>
            <a:tailEnd/>
          </a:ln>
        </p:spPr>
        <p:txBody>
          <a:bodyPr>
            <a:spAutoFit/>
          </a:bodyPr>
          <a:lstStyle/>
          <a:p>
            <a:pPr algn="r"/>
            <a:r>
              <a:rPr lang="en-US" sz="1800" b="1"/>
              <a:t>Assman, G et al., Am J Cardiol 1992;70:733-737</a:t>
            </a:r>
          </a:p>
        </p:txBody>
      </p:sp>
      <p:sp>
        <p:nvSpPr>
          <p:cNvPr id="5012487" name="Text Box 7"/>
          <p:cNvSpPr txBox="1">
            <a:spLocks noChangeArrowheads="1"/>
          </p:cNvSpPr>
          <p:nvPr/>
        </p:nvSpPr>
        <p:spPr bwMode="auto">
          <a:xfrm>
            <a:off x="2386013" y="5578475"/>
            <a:ext cx="4564062" cy="396875"/>
          </a:xfrm>
          <a:prstGeom prst="rect">
            <a:avLst/>
          </a:prstGeom>
          <a:noFill/>
          <a:ln w="28575">
            <a:noFill/>
            <a:miter lim="800000"/>
            <a:headEnd/>
            <a:tailEnd/>
          </a:ln>
          <a:effectLst/>
        </p:spPr>
        <p:txBody>
          <a:bodyPr>
            <a:spAutoFit/>
          </a:bodyPr>
          <a:lstStyle/>
          <a:p>
            <a:pPr algn="l">
              <a:defRPr/>
            </a:pPr>
            <a:r>
              <a:rPr lang="en-US"/>
              <a:t> </a:t>
            </a:r>
            <a:r>
              <a:rPr lang="en-US">
                <a:solidFill>
                  <a:schemeClr val="tx1"/>
                </a:solidFill>
                <a:effectLst>
                  <a:outerShdw blurRad="38100" dist="38100" dir="2700000" algn="tl">
                    <a:srgbClr val="000000"/>
                  </a:outerShdw>
                </a:effectLst>
              </a:rPr>
              <a:t>(157/3593)       (84/903)         (14/106)</a:t>
            </a:r>
          </a:p>
        </p:txBody>
      </p:sp>
      <p:sp>
        <p:nvSpPr>
          <p:cNvPr id="5012488" name="Text Box 8"/>
          <p:cNvSpPr txBox="1">
            <a:spLocks noChangeArrowheads="1"/>
          </p:cNvSpPr>
          <p:nvPr/>
        </p:nvSpPr>
        <p:spPr bwMode="auto">
          <a:xfrm>
            <a:off x="838200" y="5143500"/>
            <a:ext cx="1450975" cy="396875"/>
          </a:xfrm>
          <a:prstGeom prst="rect">
            <a:avLst/>
          </a:prstGeom>
          <a:solidFill>
            <a:srgbClr val="FF0000"/>
          </a:solidFill>
          <a:ln w="28575">
            <a:noFill/>
            <a:miter lim="800000"/>
            <a:headEnd/>
            <a:tailEnd/>
          </a:ln>
          <a:effectLst/>
        </p:spPr>
        <p:txBody>
          <a:bodyPr>
            <a:spAutoFit/>
          </a:bodyPr>
          <a:lstStyle/>
          <a:p>
            <a:pPr algn="r">
              <a:defRPr/>
            </a:pPr>
            <a:r>
              <a:rPr lang="en-US" b="1">
                <a:solidFill>
                  <a:schemeClr val="accent1"/>
                </a:solidFill>
                <a:effectLst>
                  <a:outerShdw blurRad="38100" dist="38100" dir="2700000" algn="tl">
                    <a:srgbClr val="000000"/>
                  </a:outerShdw>
                </a:effectLst>
              </a:rPr>
              <a:t>TG (mg/dl)</a:t>
            </a:r>
          </a:p>
        </p:txBody>
      </p:sp>
      <p:sp>
        <p:nvSpPr>
          <p:cNvPr id="45065" name="Rectangle 9"/>
          <p:cNvSpPr>
            <a:spLocks noChangeArrowheads="1"/>
          </p:cNvSpPr>
          <p:nvPr/>
        </p:nvSpPr>
        <p:spPr bwMode="auto">
          <a:xfrm>
            <a:off x="2238375" y="1955800"/>
            <a:ext cx="6570663" cy="3019425"/>
          </a:xfrm>
          <a:prstGeom prst="rect">
            <a:avLst/>
          </a:prstGeom>
          <a:noFill/>
          <a:ln w="9525">
            <a:noFill/>
            <a:miter lim="800000"/>
            <a:headEnd/>
            <a:tailEnd/>
          </a:ln>
        </p:spPr>
        <p:txBody>
          <a:bodyPr/>
          <a:lstStyle/>
          <a:p>
            <a:endParaRPr lang="en-US"/>
          </a:p>
        </p:txBody>
      </p:sp>
      <p:sp>
        <p:nvSpPr>
          <p:cNvPr id="45066" name="Line 10"/>
          <p:cNvSpPr>
            <a:spLocks noChangeShapeType="1"/>
          </p:cNvSpPr>
          <p:nvPr/>
        </p:nvSpPr>
        <p:spPr bwMode="auto">
          <a:xfrm>
            <a:off x="2238375" y="4546600"/>
            <a:ext cx="6570663" cy="1588"/>
          </a:xfrm>
          <a:prstGeom prst="line">
            <a:avLst/>
          </a:prstGeom>
          <a:noFill/>
          <a:ln w="7938">
            <a:solidFill>
              <a:srgbClr val="FFFFFF"/>
            </a:solidFill>
            <a:round/>
            <a:headEnd/>
            <a:tailEnd/>
          </a:ln>
        </p:spPr>
        <p:txBody>
          <a:bodyPr/>
          <a:lstStyle/>
          <a:p>
            <a:endParaRPr lang="en-US"/>
          </a:p>
        </p:txBody>
      </p:sp>
      <p:sp>
        <p:nvSpPr>
          <p:cNvPr id="45067" name="Line 11"/>
          <p:cNvSpPr>
            <a:spLocks noChangeShapeType="1"/>
          </p:cNvSpPr>
          <p:nvPr/>
        </p:nvSpPr>
        <p:spPr bwMode="auto">
          <a:xfrm>
            <a:off x="2238375" y="4108450"/>
            <a:ext cx="6570663" cy="1588"/>
          </a:xfrm>
          <a:prstGeom prst="line">
            <a:avLst/>
          </a:prstGeom>
          <a:noFill/>
          <a:ln w="7938">
            <a:solidFill>
              <a:srgbClr val="FFFFFF"/>
            </a:solidFill>
            <a:round/>
            <a:headEnd/>
            <a:tailEnd/>
          </a:ln>
        </p:spPr>
        <p:txBody>
          <a:bodyPr/>
          <a:lstStyle/>
          <a:p>
            <a:endParaRPr lang="en-US"/>
          </a:p>
        </p:txBody>
      </p:sp>
      <p:sp>
        <p:nvSpPr>
          <p:cNvPr id="45068" name="Line 12"/>
          <p:cNvSpPr>
            <a:spLocks noChangeShapeType="1"/>
          </p:cNvSpPr>
          <p:nvPr/>
        </p:nvSpPr>
        <p:spPr bwMode="auto">
          <a:xfrm>
            <a:off x="2238375" y="3679825"/>
            <a:ext cx="6570663" cy="1588"/>
          </a:xfrm>
          <a:prstGeom prst="line">
            <a:avLst/>
          </a:prstGeom>
          <a:noFill/>
          <a:ln w="7938">
            <a:solidFill>
              <a:srgbClr val="FFFFFF"/>
            </a:solidFill>
            <a:round/>
            <a:headEnd/>
            <a:tailEnd/>
          </a:ln>
        </p:spPr>
        <p:txBody>
          <a:bodyPr/>
          <a:lstStyle/>
          <a:p>
            <a:endParaRPr lang="en-US"/>
          </a:p>
        </p:txBody>
      </p:sp>
      <p:sp>
        <p:nvSpPr>
          <p:cNvPr id="45069" name="Line 13"/>
          <p:cNvSpPr>
            <a:spLocks noChangeShapeType="1"/>
          </p:cNvSpPr>
          <p:nvPr/>
        </p:nvSpPr>
        <p:spPr bwMode="auto">
          <a:xfrm>
            <a:off x="2238375" y="3251200"/>
            <a:ext cx="6570663" cy="1588"/>
          </a:xfrm>
          <a:prstGeom prst="line">
            <a:avLst/>
          </a:prstGeom>
          <a:noFill/>
          <a:ln w="7938">
            <a:solidFill>
              <a:srgbClr val="FFFFFF"/>
            </a:solidFill>
            <a:round/>
            <a:headEnd/>
            <a:tailEnd/>
          </a:ln>
        </p:spPr>
        <p:txBody>
          <a:bodyPr/>
          <a:lstStyle/>
          <a:p>
            <a:endParaRPr lang="en-US"/>
          </a:p>
        </p:txBody>
      </p:sp>
      <p:sp>
        <p:nvSpPr>
          <p:cNvPr id="45070" name="Line 14"/>
          <p:cNvSpPr>
            <a:spLocks noChangeShapeType="1"/>
          </p:cNvSpPr>
          <p:nvPr/>
        </p:nvSpPr>
        <p:spPr bwMode="auto">
          <a:xfrm>
            <a:off x="2238375" y="2822575"/>
            <a:ext cx="6570663" cy="1588"/>
          </a:xfrm>
          <a:prstGeom prst="line">
            <a:avLst/>
          </a:prstGeom>
          <a:noFill/>
          <a:ln w="7938">
            <a:solidFill>
              <a:srgbClr val="FFFFFF"/>
            </a:solidFill>
            <a:round/>
            <a:headEnd/>
            <a:tailEnd/>
          </a:ln>
        </p:spPr>
        <p:txBody>
          <a:bodyPr/>
          <a:lstStyle/>
          <a:p>
            <a:endParaRPr lang="en-US"/>
          </a:p>
        </p:txBody>
      </p:sp>
      <p:sp>
        <p:nvSpPr>
          <p:cNvPr id="45071" name="Line 15"/>
          <p:cNvSpPr>
            <a:spLocks noChangeShapeType="1"/>
          </p:cNvSpPr>
          <p:nvPr/>
        </p:nvSpPr>
        <p:spPr bwMode="auto">
          <a:xfrm>
            <a:off x="2238375" y="2384425"/>
            <a:ext cx="6570663" cy="1588"/>
          </a:xfrm>
          <a:prstGeom prst="line">
            <a:avLst/>
          </a:prstGeom>
          <a:noFill/>
          <a:ln w="7938">
            <a:solidFill>
              <a:srgbClr val="FFFFFF"/>
            </a:solidFill>
            <a:round/>
            <a:headEnd/>
            <a:tailEnd/>
          </a:ln>
        </p:spPr>
        <p:txBody>
          <a:bodyPr/>
          <a:lstStyle/>
          <a:p>
            <a:endParaRPr lang="en-US"/>
          </a:p>
        </p:txBody>
      </p:sp>
      <p:sp>
        <p:nvSpPr>
          <p:cNvPr id="45072" name="Line 16"/>
          <p:cNvSpPr>
            <a:spLocks noChangeShapeType="1"/>
          </p:cNvSpPr>
          <p:nvPr/>
        </p:nvSpPr>
        <p:spPr bwMode="auto">
          <a:xfrm>
            <a:off x="2238375" y="1955800"/>
            <a:ext cx="6570663" cy="1588"/>
          </a:xfrm>
          <a:prstGeom prst="line">
            <a:avLst/>
          </a:prstGeom>
          <a:noFill/>
          <a:ln w="7938">
            <a:solidFill>
              <a:srgbClr val="FFFFFF"/>
            </a:solidFill>
            <a:round/>
            <a:headEnd/>
            <a:tailEnd/>
          </a:ln>
        </p:spPr>
        <p:txBody>
          <a:bodyPr/>
          <a:lstStyle/>
          <a:p>
            <a:endParaRPr lang="en-US"/>
          </a:p>
        </p:txBody>
      </p:sp>
      <p:sp>
        <p:nvSpPr>
          <p:cNvPr id="45073" name="Rectangle 17"/>
          <p:cNvSpPr>
            <a:spLocks noChangeArrowheads="1"/>
          </p:cNvSpPr>
          <p:nvPr/>
        </p:nvSpPr>
        <p:spPr bwMode="auto">
          <a:xfrm>
            <a:off x="2238375" y="1955800"/>
            <a:ext cx="6570663" cy="3019425"/>
          </a:xfrm>
          <a:prstGeom prst="rect">
            <a:avLst/>
          </a:prstGeom>
          <a:noFill/>
          <a:ln w="7938">
            <a:solidFill>
              <a:srgbClr val="FFFFFF"/>
            </a:solidFill>
            <a:miter lim="800000"/>
            <a:headEnd/>
            <a:tailEnd/>
          </a:ln>
        </p:spPr>
        <p:txBody>
          <a:bodyPr/>
          <a:lstStyle/>
          <a:p>
            <a:endParaRPr lang="en-US"/>
          </a:p>
        </p:txBody>
      </p:sp>
      <p:sp>
        <p:nvSpPr>
          <p:cNvPr id="45074" name="Line 18"/>
          <p:cNvSpPr>
            <a:spLocks noChangeShapeType="1"/>
          </p:cNvSpPr>
          <p:nvPr/>
        </p:nvSpPr>
        <p:spPr bwMode="auto">
          <a:xfrm>
            <a:off x="2225675" y="1955800"/>
            <a:ext cx="1588" cy="3019425"/>
          </a:xfrm>
          <a:prstGeom prst="line">
            <a:avLst/>
          </a:prstGeom>
          <a:noFill/>
          <a:ln w="7938">
            <a:solidFill>
              <a:srgbClr val="FFFFFF"/>
            </a:solidFill>
            <a:round/>
            <a:headEnd/>
            <a:tailEnd/>
          </a:ln>
        </p:spPr>
        <p:txBody>
          <a:bodyPr/>
          <a:lstStyle/>
          <a:p>
            <a:endParaRPr lang="en-US"/>
          </a:p>
        </p:txBody>
      </p:sp>
      <p:sp>
        <p:nvSpPr>
          <p:cNvPr id="45075" name="Line 19"/>
          <p:cNvSpPr>
            <a:spLocks noChangeShapeType="1"/>
          </p:cNvSpPr>
          <p:nvPr/>
        </p:nvSpPr>
        <p:spPr bwMode="auto">
          <a:xfrm>
            <a:off x="2171700" y="4975225"/>
            <a:ext cx="53975" cy="1588"/>
          </a:xfrm>
          <a:prstGeom prst="line">
            <a:avLst/>
          </a:prstGeom>
          <a:noFill/>
          <a:ln w="7938">
            <a:solidFill>
              <a:srgbClr val="FFFFFF"/>
            </a:solidFill>
            <a:round/>
            <a:headEnd/>
            <a:tailEnd/>
          </a:ln>
        </p:spPr>
        <p:txBody>
          <a:bodyPr/>
          <a:lstStyle/>
          <a:p>
            <a:endParaRPr lang="en-US"/>
          </a:p>
        </p:txBody>
      </p:sp>
      <p:sp>
        <p:nvSpPr>
          <p:cNvPr id="45076" name="Line 20"/>
          <p:cNvSpPr>
            <a:spLocks noChangeShapeType="1"/>
          </p:cNvSpPr>
          <p:nvPr/>
        </p:nvSpPr>
        <p:spPr bwMode="auto">
          <a:xfrm>
            <a:off x="2171700" y="4546600"/>
            <a:ext cx="53975" cy="1588"/>
          </a:xfrm>
          <a:prstGeom prst="line">
            <a:avLst/>
          </a:prstGeom>
          <a:noFill/>
          <a:ln w="7938">
            <a:solidFill>
              <a:srgbClr val="FFFFFF"/>
            </a:solidFill>
            <a:round/>
            <a:headEnd/>
            <a:tailEnd/>
          </a:ln>
        </p:spPr>
        <p:txBody>
          <a:bodyPr/>
          <a:lstStyle/>
          <a:p>
            <a:endParaRPr lang="en-US"/>
          </a:p>
        </p:txBody>
      </p:sp>
      <p:sp>
        <p:nvSpPr>
          <p:cNvPr id="45077" name="Line 21"/>
          <p:cNvSpPr>
            <a:spLocks noChangeShapeType="1"/>
          </p:cNvSpPr>
          <p:nvPr/>
        </p:nvSpPr>
        <p:spPr bwMode="auto">
          <a:xfrm>
            <a:off x="2171700" y="4108450"/>
            <a:ext cx="53975" cy="1588"/>
          </a:xfrm>
          <a:prstGeom prst="line">
            <a:avLst/>
          </a:prstGeom>
          <a:noFill/>
          <a:ln w="7938">
            <a:solidFill>
              <a:srgbClr val="FFFFFF"/>
            </a:solidFill>
            <a:round/>
            <a:headEnd/>
            <a:tailEnd/>
          </a:ln>
        </p:spPr>
        <p:txBody>
          <a:bodyPr/>
          <a:lstStyle/>
          <a:p>
            <a:endParaRPr lang="en-US"/>
          </a:p>
        </p:txBody>
      </p:sp>
      <p:sp>
        <p:nvSpPr>
          <p:cNvPr id="45078" name="Line 22"/>
          <p:cNvSpPr>
            <a:spLocks noChangeShapeType="1"/>
          </p:cNvSpPr>
          <p:nvPr/>
        </p:nvSpPr>
        <p:spPr bwMode="auto">
          <a:xfrm>
            <a:off x="2171700" y="3679825"/>
            <a:ext cx="53975" cy="1588"/>
          </a:xfrm>
          <a:prstGeom prst="line">
            <a:avLst/>
          </a:prstGeom>
          <a:noFill/>
          <a:ln w="7938">
            <a:solidFill>
              <a:srgbClr val="FFFFFF"/>
            </a:solidFill>
            <a:round/>
            <a:headEnd/>
            <a:tailEnd/>
          </a:ln>
        </p:spPr>
        <p:txBody>
          <a:bodyPr/>
          <a:lstStyle/>
          <a:p>
            <a:endParaRPr lang="en-US"/>
          </a:p>
        </p:txBody>
      </p:sp>
      <p:sp>
        <p:nvSpPr>
          <p:cNvPr id="45079" name="Line 23"/>
          <p:cNvSpPr>
            <a:spLocks noChangeShapeType="1"/>
          </p:cNvSpPr>
          <p:nvPr/>
        </p:nvSpPr>
        <p:spPr bwMode="auto">
          <a:xfrm>
            <a:off x="2171700" y="3251200"/>
            <a:ext cx="53975" cy="1588"/>
          </a:xfrm>
          <a:prstGeom prst="line">
            <a:avLst/>
          </a:prstGeom>
          <a:noFill/>
          <a:ln w="7938">
            <a:solidFill>
              <a:srgbClr val="FFFFFF"/>
            </a:solidFill>
            <a:round/>
            <a:headEnd/>
            <a:tailEnd/>
          </a:ln>
        </p:spPr>
        <p:txBody>
          <a:bodyPr/>
          <a:lstStyle/>
          <a:p>
            <a:endParaRPr lang="en-US"/>
          </a:p>
        </p:txBody>
      </p:sp>
      <p:sp>
        <p:nvSpPr>
          <p:cNvPr id="45080" name="Line 24"/>
          <p:cNvSpPr>
            <a:spLocks noChangeShapeType="1"/>
          </p:cNvSpPr>
          <p:nvPr/>
        </p:nvSpPr>
        <p:spPr bwMode="auto">
          <a:xfrm>
            <a:off x="2171700" y="2822575"/>
            <a:ext cx="53975" cy="1588"/>
          </a:xfrm>
          <a:prstGeom prst="line">
            <a:avLst/>
          </a:prstGeom>
          <a:noFill/>
          <a:ln w="7938">
            <a:solidFill>
              <a:srgbClr val="FFFFFF"/>
            </a:solidFill>
            <a:round/>
            <a:headEnd/>
            <a:tailEnd/>
          </a:ln>
        </p:spPr>
        <p:txBody>
          <a:bodyPr/>
          <a:lstStyle/>
          <a:p>
            <a:endParaRPr lang="en-US"/>
          </a:p>
        </p:txBody>
      </p:sp>
      <p:sp>
        <p:nvSpPr>
          <p:cNvPr id="45081" name="Line 25"/>
          <p:cNvSpPr>
            <a:spLocks noChangeShapeType="1"/>
          </p:cNvSpPr>
          <p:nvPr/>
        </p:nvSpPr>
        <p:spPr bwMode="auto">
          <a:xfrm>
            <a:off x="2171700" y="2384425"/>
            <a:ext cx="53975" cy="1588"/>
          </a:xfrm>
          <a:prstGeom prst="line">
            <a:avLst/>
          </a:prstGeom>
          <a:noFill/>
          <a:ln w="7938">
            <a:solidFill>
              <a:srgbClr val="FFFFFF"/>
            </a:solidFill>
            <a:round/>
            <a:headEnd/>
            <a:tailEnd/>
          </a:ln>
        </p:spPr>
        <p:txBody>
          <a:bodyPr/>
          <a:lstStyle/>
          <a:p>
            <a:endParaRPr lang="en-US"/>
          </a:p>
        </p:txBody>
      </p:sp>
      <p:sp>
        <p:nvSpPr>
          <p:cNvPr id="45082" name="Line 26"/>
          <p:cNvSpPr>
            <a:spLocks noChangeShapeType="1"/>
          </p:cNvSpPr>
          <p:nvPr/>
        </p:nvSpPr>
        <p:spPr bwMode="auto">
          <a:xfrm>
            <a:off x="2171700" y="1955800"/>
            <a:ext cx="53975" cy="1588"/>
          </a:xfrm>
          <a:prstGeom prst="line">
            <a:avLst/>
          </a:prstGeom>
          <a:noFill/>
          <a:ln w="7938">
            <a:solidFill>
              <a:srgbClr val="FFFFFF"/>
            </a:solidFill>
            <a:round/>
            <a:headEnd/>
            <a:tailEnd/>
          </a:ln>
        </p:spPr>
        <p:txBody>
          <a:bodyPr/>
          <a:lstStyle/>
          <a:p>
            <a:endParaRPr lang="en-US"/>
          </a:p>
        </p:txBody>
      </p:sp>
      <p:sp>
        <p:nvSpPr>
          <p:cNvPr id="5012507" name="Line 27"/>
          <p:cNvSpPr>
            <a:spLocks noChangeShapeType="1"/>
          </p:cNvSpPr>
          <p:nvPr/>
        </p:nvSpPr>
        <p:spPr bwMode="auto">
          <a:xfrm>
            <a:off x="2225675" y="4975225"/>
            <a:ext cx="6570663" cy="1588"/>
          </a:xfrm>
          <a:prstGeom prst="line">
            <a:avLst/>
          </a:prstGeom>
          <a:noFill/>
          <a:ln w="7938">
            <a:solidFill>
              <a:srgbClr val="FFFFFF"/>
            </a:solidFill>
            <a:round/>
            <a:headEnd/>
            <a:tailEnd/>
          </a:ln>
          <a:effectLst>
            <a:outerShdw dist="35921" dir="2700000" algn="ctr" rotWithShape="0">
              <a:srgbClr val="808080"/>
            </a:outerShdw>
          </a:effectLst>
        </p:spPr>
        <p:txBody>
          <a:bodyPr/>
          <a:lstStyle/>
          <a:p>
            <a:pPr>
              <a:defRPr/>
            </a:pPr>
            <a:endParaRPr lang="en-US"/>
          </a:p>
        </p:txBody>
      </p:sp>
      <p:sp>
        <p:nvSpPr>
          <p:cNvPr id="45084" name="Line 28"/>
          <p:cNvSpPr>
            <a:spLocks noChangeShapeType="1"/>
          </p:cNvSpPr>
          <p:nvPr/>
        </p:nvSpPr>
        <p:spPr bwMode="auto">
          <a:xfrm flipV="1">
            <a:off x="2225675" y="4975225"/>
            <a:ext cx="1588" cy="85725"/>
          </a:xfrm>
          <a:prstGeom prst="line">
            <a:avLst/>
          </a:prstGeom>
          <a:noFill/>
          <a:ln w="7938">
            <a:solidFill>
              <a:srgbClr val="FFFFFF"/>
            </a:solidFill>
            <a:round/>
            <a:headEnd/>
            <a:tailEnd/>
          </a:ln>
        </p:spPr>
        <p:txBody>
          <a:bodyPr/>
          <a:lstStyle/>
          <a:p>
            <a:endParaRPr lang="en-US"/>
          </a:p>
        </p:txBody>
      </p:sp>
      <p:sp>
        <p:nvSpPr>
          <p:cNvPr id="45085" name="Line 29"/>
          <p:cNvSpPr>
            <a:spLocks noChangeShapeType="1"/>
          </p:cNvSpPr>
          <p:nvPr/>
        </p:nvSpPr>
        <p:spPr bwMode="auto">
          <a:xfrm flipV="1">
            <a:off x="3867150" y="4975225"/>
            <a:ext cx="1588" cy="85725"/>
          </a:xfrm>
          <a:prstGeom prst="line">
            <a:avLst/>
          </a:prstGeom>
          <a:noFill/>
          <a:ln w="7938">
            <a:solidFill>
              <a:srgbClr val="FFFFFF"/>
            </a:solidFill>
            <a:round/>
            <a:headEnd/>
            <a:tailEnd/>
          </a:ln>
        </p:spPr>
        <p:txBody>
          <a:bodyPr/>
          <a:lstStyle/>
          <a:p>
            <a:endParaRPr lang="en-US"/>
          </a:p>
        </p:txBody>
      </p:sp>
      <p:sp>
        <p:nvSpPr>
          <p:cNvPr id="45086" name="Line 30"/>
          <p:cNvSpPr>
            <a:spLocks noChangeShapeType="1"/>
          </p:cNvSpPr>
          <p:nvPr/>
        </p:nvSpPr>
        <p:spPr bwMode="auto">
          <a:xfrm flipV="1">
            <a:off x="5514975" y="4975225"/>
            <a:ext cx="1588" cy="85725"/>
          </a:xfrm>
          <a:prstGeom prst="line">
            <a:avLst/>
          </a:prstGeom>
          <a:noFill/>
          <a:ln w="7938">
            <a:solidFill>
              <a:srgbClr val="FFFFFF"/>
            </a:solidFill>
            <a:round/>
            <a:headEnd/>
            <a:tailEnd/>
          </a:ln>
        </p:spPr>
        <p:txBody>
          <a:bodyPr/>
          <a:lstStyle/>
          <a:p>
            <a:endParaRPr lang="en-US"/>
          </a:p>
        </p:txBody>
      </p:sp>
      <p:sp>
        <p:nvSpPr>
          <p:cNvPr id="45087" name="Line 31"/>
          <p:cNvSpPr>
            <a:spLocks noChangeShapeType="1"/>
          </p:cNvSpPr>
          <p:nvPr/>
        </p:nvSpPr>
        <p:spPr bwMode="auto">
          <a:xfrm flipV="1">
            <a:off x="7156450" y="4975225"/>
            <a:ext cx="1588" cy="85725"/>
          </a:xfrm>
          <a:prstGeom prst="line">
            <a:avLst/>
          </a:prstGeom>
          <a:noFill/>
          <a:ln w="7938">
            <a:solidFill>
              <a:srgbClr val="FFFFFF"/>
            </a:solidFill>
            <a:round/>
            <a:headEnd/>
            <a:tailEnd/>
          </a:ln>
        </p:spPr>
        <p:txBody>
          <a:bodyPr/>
          <a:lstStyle/>
          <a:p>
            <a:endParaRPr lang="en-US"/>
          </a:p>
        </p:txBody>
      </p:sp>
      <p:sp>
        <p:nvSpPr>
          <p:cNvPr id="45088" name="Line 32"/>
          <p:cNvSpPr>
            <a:spLocks noChangeShapeType="1"/>
          </p:cNvSpPr>
          <p:nvPr/>
        </p:nvSpPr>
        <p:spPr bwMode="auto">
          <a:xfrm flipV="1">
            <a:off x="8796338" y="4975225"/>
            <a:ext cx="1587" cy="85725"/>
          </a:xfrm>
          <a:prstGeom prst="line">
            <a:avLst/>
          </a:prstGeom>
          <a:noFill/>
          <a:ln w="7938">
            <a:solidFill>
              <a:srgbClr val="FFFFFF"/>
            </a:solidFill>
            <a:round/>
            <a:headEnd/>
            <a:tailEnd/>
          </a:ln>
        </p:spPr>
        <p:txBody>
          <a:bodyPr/>
          <a:lstStyle/>
          <a:p>
            <a:endParaRPr lang="en-US"/>
          </a:p>
        </p:txBody>
      </p:sp>
      <p:sp>
        <p:nvSpPr>
          <p:cNvPr id="45089" name="Rectangle 33"/>
          <p:cNvSpPr>
            <a:spLocks noChangeArrowheads="1"/>
          </p:cNvSpPr>
          <p:nvPr/>
        </p:nvSpPr>
        <p:spPr bwMode="auto">
          <a:xfrm>
            <a:off x="2032000" y="4832350"/>
            <a:ext cx="104775" cy="274638"/>
          </a:xfrm>
          <a:prstGeom prst="rect">
            <a:avLst/>
          </a:prstGeom>
          <a:noFill/>
          <a:ln w="9525">
            <a:noFill/>
            <a:miter lim="800000"/>
            <a:headEnd/>
            <a:tailEnd/>
          </a:ln>
        </p:spPr>
        <p:txBody>
          <a:bodyPr wrap="none" lIns="0" tIns="0" rIns="0" bIns="0">
            <a:spAutoFit/>
          </a:bodyPr>
          <a:lstStyle/>
          <a:p>
            <a:r>
              <a:rPr lang="en-US" sz="1800" b="1">
                <a:solidFill>
                  <a:srgbClr val="FFFFFF"/>
                </a:solidFill>
                <a:latin typeface="Arial Narrow" pitchFamily="34" charset="0"/>
              </a:rPr>
              <a:t>0</a:t>
            </a:r>
            <a:endParaRPr lang="en-US" sz="3200" b="1" i="1" u="sng"/>
          </a:p>
        </p:txBody>
      </p:sp>
      <p:sp>
        <p:nvSpPr>
          <p:cNvPr id="45090" name="Rectangle 34"/>
          <p:cNvSpPr>
            <a:spLocks noChangeArrowheads="1"/>
          </p:cNvSpPr>
          <p:nvPr/>
        </p:nvSpPr>
        <p:spPr bwMode="auto">
          <a:xfrm>
            <a:off x="1935163" y="4403725"/>
            <a:ext cx="209550" cy="274638"/>
          </a:xfrm>
          <a:prstGeom prst="rect">
            <a:avLst/>
          </a:prstGeom>
          <a:noFill/>
          <a:ln w="9525">
            <a:noFill/>
            <a:miter lim="800000"/>
            <a:headEnd/>
            <a:tailEnd/>
          </a:ln>
        </p:spPr>
        <p:txBody>
          <a:bodyPr wrap="none" lIns="0" tIns="0" rIns="0" bIns="0">
            <a:spAutoFit/>
          </a:bodyPr>
          <a:lstStyle/>
          <a:p>
            <a:r>
              <a:rPr lang="en-US" sz="1800" b="1">
                <a:solidFill>
                  <a:srgbClr val="FFFFFF"/>
                </a:solidFill>
                <a:latin typeface="Arial Narrow" pitchFamily="34" charset="0"/>
              </a:rPr>
              <a:t>20</a:t>
            </a:r>
            <a:endParaRPr lang="en-US" sz="3200" b="1" i="1" u="sng"/>
          </a:p>
        </p:txBody>
      </p:sp>
      <p:sp>
        <p:nvSpPr>
          <p:cNvPr id="45091" name="Rectangle 35"/>
          <p:cNvSpPr>
            <a:spLocks noChangeArrowheads="1"/>
          </p:cNvSpPr>
          <p:nvPr/>
        </p:nvSpPr>
        <p:spPr bwMode="auto">
          <a:xfrm>
            <a:off x="1935163" y="3965575"/>
            <a:ext cx="209550" cy="274638"/>
          </a:xfrm>
          <a:prstGeom prst="rect">
            <a:avLst/>
          </a:prstGeom>
          <a:noFill/>
          <a:ln w="9525">
            <a:noFill/>
            <a:miter lim="800000"/>
            <a:headEnd/>
            <a:tailEnd/>
          </a:ln>
        </p:spPr>
        <p:txBody>
          <a:bodyPr wrap="none" lIns="0" tIns="0" rIns="0" bIns="0">
            <a:spAutoFit/>
          </a:bodyPr>
          <a:lstStyle/>
          <a:p>
            <a:r>
              <a:rPr lang="en-US" sz="1800" b="1">
                <a:solidFill>
                  <a:srgbClr val="FFFFFF"/>
                </a:solidFill>
                <a:latin typeface="Arial Narrow" pitchFamily="34" charset="0"/>
              </a:rPr>
              <a:t>40</a:t>
            </a:r>
            <a:endParaRPr lang="en-US" sz="3200" b="1" i="1" u="sng"/>
          </a:p>
        </p:txBody>
      </p:sp>
      <p:sp>
        <p:nvSpPr>
          <p:cNvPr id="45092" name="Rectangle 36"/>
          <p:cNvSpPr>
            <a:spLocks noChangeArrowheads="1"/>
          </p:cNvSpPr>
          <p:nvPr/>
        </p:nvSpPr>
        <p:spPr bwMode="auto">
          <a:xfrm>
            <a:off x="1935163" y="3536950"/>
            <a:ext cx="209550" cy="274638"/>
          </a:xfrm>
          <a:prstGeom prst="rect">
            <a:avLst/>
          </a:prstGeom>
          <a:noFill/>
          <a:ln w="9525">
            <a:noFill/>
            <a:miter lim="800000"/>
            <a:headEnd/>
            <a:tailEnd/>
          </a:ln>
        </p:spPr>
        <p:txBody>
          <a:bodyPr wrap="none" lIns="0" tIns="0" rIns="0" bIns="0">
            <a:spAutoFit/>
          </a:bodyPr>
          <a:lstStyle/>
          <a:p>
            <a:r>
              <a:rPr lang="en-US" sz="1800" b="1">
                <a:solidFill>
                  <a:srgbClr val="FFFFFF"/>
                </a:solidFill>
                <a:latin typeface="Arial Narrow" pitchFamily="34" charset="0"/>
              </a:rPr>
              <a:t>60</a:t>
            </a:r>
            <a:endParaRPr lang="en-US" sz="3200" b="1" i="1" u="sng"/>
          </a:p>
        </p:txBody>
      </p:sp>
      <p:sp>
        <p:nvSpPr>
          <p:cNvPr id="45093" name="Rectangle 37"/>
          <p:cNvSpPr>
            <a:spLocks noChangeArrowheads="1"/>
          </p:cNvSpPr>
          <p:nvPr/>
        </p:nvSpPr>
        <p:spPr bwMode="auto">
          <a:xfrm>
            <a:off x="1935163" y="3108325"/>
            <a:ext cx="209550" cy="274638"/>
          </a:xfrm>
          <a:prstGeom prst="rect">
            <a:avLst/>
          </a:prstGeom>
          <a:noFill/>
          <a:ln w="9525">
            <a:noFill/>
            <a:miter lim="800000"/>
            <a:headEnd/>
            <a:tailEnd/>
          </a:ln>
        </p:spPr>
        <p:txBody>
          <a:bodyPr wrap="none" lIns="0" tIns="0" rIns="0" bIns="0">
            <a:spAutoFit/>
          </a:bodyPr>
          <a:lstStyle/>
          <a:p>
            <a:r>
              <a:rPr lang="en-US" sz="1800" b="1">
                <a:solidFill>
                  <a:srgbClr val="FFFFFF"/>
                </a:solidFill>
                <a:latin typeface="Arial Narrow" pitchFamily="34" charset="0"/>
              </a:rPr>
              <a:t>80</a:t>
            </a:r>
            <a:endParaRPr lang="en-US" sz="3200" b="1" i="1" u="sng"/>
          </a:p>
        </p:txBody>
      </p:sp>
      <p:sp>
        <p:nvSpPr>
          <p:cNvPr id="45094" name="Rectangle 38"/>
          <p:cNvSpPr>
            <a:spLocks noChangeArrowheads="1"/>
          </p:cNvSpPr>
          <p:nvPr/>
        </p:nvSpPr>
        <p:spPr bwMode="auto">
          <a:xfrm>
            <a:off x="1839913" y="2679700"/>
            <a:ext cx="314325" cy="274638"/>
          </a:xfrm>
          <a:prstGeom prst="rect">
            <a:avLst/>
          </a:prstGeom>
          <a:noFill/>
          <a:ln w="9525">
            <a:noFill/>
            <a:miter lim="800000"/>
            <a:headEnd/>
            <a:tailEnd/>
          </a:ln>
        </p:spPr>
        <p:txBody>
          <a:bodyPr wrap="none" lIns="0" tIns="0" rIns="0" bIns="0">
            <a:spAutoFit/>
          </a:bodyPr>
          <a:lstStyle/>
          <a:p>
            <a:r>
              <a:rPr lang="en-US" sz="1800" b="1">
                <a:solidFill>
                  <a:srgbClr val="FFFFFF"/>
                </a:solidFill>
                <a:latin typeface="Arial Narrow" pitchFamily="34" charset="0"/>
              </a:rPr>
              <a:t>100</a:t>
            </a:r>
            <a:endParaRPr lang="en-US" sz="3200" b="1" i="1" u="sng"/>
          </a:p>
        </p:txBody>
      </p:sp>
      <p:sp>
        <p:nvSpPr>
          <p:cNvPr id="45095" name="Rectangle 39"/>
          <p:cNvSpPr>
            <a:spLocks noChangeArrowheads="1"/>
          </p:cNvSpPr>
          <p:nvPr/>
        </p:nvSpPr>
        <p:spPr bwMode="auto">
          <a:xfrm>
            <a:off x="1839913" y="2241550"/>
            <a:ext cx="314325" cy="274638"/>
          </a:xfrm>
          <a:prstGeom prst="rect">
            <a:avLst/>
          </a:prstGeom>
          <a:noFill/>
          <a:ln w="9525">
            <a:noFill/>
            <a:miter lim="800000"/>
            <a:headEnd/>
            <a:tailEnd/>
          </a:ln>
        </p:spPr>
        <p:txBody>
          <a:bodyPr wrap="none" lIns="0" tIns="0" rIns="0" bIns="0">
            <a:spAutoFit/>
          </a:bodyPr>
          <a:lstStyle/>
          <a:p>
            <a:r>
              <a:rPr lang="en-US" sz="1800" b="1">
                <a:solidFill>
                  <a:srgbClr val="FFFFFF"/>
                </a:solidFill>
                <a:latin typeface="Arial Narrow" pitchFamily="34" charset="0"/>
              </a:rPr>
              <a:t>120</a:t>
            </a:r>
            <a:endParaRPr lang="en-US" sz="3200" b="1" i="1" u="sng"/>
          </a:p>
        </p:txBody>
      </p:sp>
      <p:sp>
        <p:nvSpPr>
          <p:cNvPr id="45096" name="Rectangle 40"/>
          <p:cNvSpPr>
            <a:spLocks noChangeArrowheads="1"/>
          </p:cNvSpPr>
          <p:nvPr/>
        </p:nvSpPr>
        <p:spPr bwMode="auto">
          <a:xfrm>
            <a:off x="1839913" y="1812925"/>
            <a:ext cx="314325" cy="274638"/>
          </a:xfrm>
          <a:prstGeom prst="rect">
            <a:avLst/>
          </a:prstGeom>
          <a:noFill/>
          <a:ln w="9525">
            <a:noFill/>
            <a:miter lim="800000"/>
            <a:headEnd/>
            <a:tailEnd/>
          </a:ln>
        </p:spPr>
        <p:txBody>
          <a:bodyPr wrap="none" lIns="0" tIns="0" rIns="0" bIns="0">
            <a:spAutoFit/>
          </a:bodyPr>
          <a:lstStyle/>
          <a:p>
            <a:r>
              <a:rPr lang="en-US" sz="1800" b="1">
                <a:solidFill>
                  <a:srgbClr val="FFFFFF"/>
                </a:solidFill>
                <a:latin typeface="Arial Narrow" pitchFamily="34" charset="0"/>
              </a:rPr>
              <a:t>140</a:t>
            </a:r>
            <a:endParaRPr lang="en-US" sz="3200" b="1" i="1" u="sng"/>
          </a:p>
        </p:txBody>
      </p:sp>
      <p:sp>
        <p:nvSpPr>
          <p:cNvPr id="5012521" name="Rectangle 41"/>
          <p:cNvSpPr>
            <a:spLocks noChangeArrowheads="1"/>
          </p:cNvSpPr>
          <p:nvPr/>
        </p:nvSpPr>
        <p:spPr bwMode="auto">
          <a:xfrm>
            <a:off x="2841625" y="5203825"/>
            <a:ext cx="514350" cy="334963"/>
          </a:xfrm>
          <a:prstGeom prst="rect">
            <a:avLst/>
          </a:prstGeom>
          <a:noFill/>
          <a:ln w="9525">
            <a:noFill/>
            <a:miter lim="800000"/>
            <a:headEnd/>
            <a:tailEnd/>
          </a:ln>
        </p:spPr>
        <p:txBody>
          <a:bodyPr wrap="none" lIns="0" tIns="0" rIns="0" bIns="0">
            <a:spAutoFit/>
          </a:bodyPr>
          <a:lstStyle/>
          <a:p>
            <a:pPr>
              <a:defRPr/>
            </a:pPr>
            <a:r>
              <a:rPr lang="en-US" sz="2200" b="1">
                <a:solidFill>
                  <a:schemeClr val="accent1"/>
                </a:solidFill>
                <a:effectLst>
                  <a:outerShdw blurRad="38100" dist="38100" dir="2700000" algn="tl">
                    <a:srgbClr val="000000"/>
                  </a:outerShdw>
                </a:effectLst>
                <a:latin typeface="Arial Narrow" pitchFamily="34" charset="0"/>
              </a:rPr>
              <a:t>&lt;200</a:t>
            </a:r>
            <a:endParaRPr lang="en-US" sz="3200" b="1" i="1" u="sng">
              <a:solidFill>
                <a:schemeClr val="accent1"/>
              </a:solidFill>
              <a:effectLst>
                <a:outerShdw blurRad="38100" dist="38100" dir="2700000" algn="tl">
                  <a:srgbClr val="000000"/>
                </a:outerShdw>
              </a:effectLst>
            </a:endParaRPr>
          </a:p>
        </p:txBody>
      </p:sp>
      <p:sp>
        <p:nvSpPr>
          <p:cNvPr id="5012522" name="Rectangle 42"/>
          <p:cNvSpPr>
            <a:spLocks noChangeArrowheads="1"/>
          </p:cNvSpPr>
          <p:nvPr/>
        </p:nvSpPr>
        <p:spPr bwMode="auto">
          <a:xfrm>
            <a:off x="4319588" y="5203825"/>
            <a:ext cx="838200" cy="334963"/>
          </a:xfrm>
          <a:prstGeom prst="rect">
            <a:avLst/>
          </a:prstGeom>
          <a:noFill/>
          <a:ln w="9525">
            <a:noFill/>
            <a:miter lim="800000"/>
            <a:headEnd/>
            <a:tailEnd/>
          </a:ln>
        </p:spPr>
        <p:txBody>
          <a:bodyPr wrap="none" lIns="0" tIns="0" rIns="0" bIns="0">
            <a:spAutoFit/>
          </a:bodyPr>
          <a:lstStyle/>
          <a:p>
            <a:pPr>
              <a:defRPr/>
            </a:pPr>
            <a:r>
              <a:rPr lang="en-US" sz="2200" b="1">
                <a:solidFill>
                  <a:schemeClr val="accent1"/>
                </a:solidFill>
                <a:effectLst>
                  <a:outerShdw blurRad="38100" dist="38100" dir="2700000" algn="tl">
                    <a:srgbClr val="000000"/>
                  </a:outerShdw>
                </a:effectLst>
                <a:latin typeface="Arial Narrow" pitchFamily="34" charset="0"/>
              </a:rPr>
              <a:t>200-399</a:t>
            </a:r>
            <a:endParaRPr lang="en-US" sz="3200" b="1" i="1" u="sng">
              <a:solidFill>
                <a:schemeClr val="accent1"/>
              </a:solidFill>
              <a:effectLst>
                <a:outerShdw blurRad="38100" dist="38100" dir="2700000" algn="tl">
                  <a:srgbClr val="000000"/>
                </a:outerShdw>
              </a:effectLst>
            </a:endParaRPr>
          </a:p>
        </p:txBody>
      </p:sp>
      <p:sp>
        <p:nvSpPr>
          <p:cNvPr id="5012523" name="Rectangle 43"/>
          <p:cNvSpPr>
            <a:spLocks noChangeArrowheads="1"/>
          </p:cNvSpPr>
          <p:nvPr/>
        </p:nvSpPr>
        <p:spPr bwMode="auto">
          <a:xfrm>
            <a:off x="5961063" y="5203825"/>
            <a:ext cx="838200" cy="334963"/>
          </a:xfrm>
          <a:prstGeom prst="rect">
            <a:avLst/>
          </a:prstGeom>
          <a:noFill/>
          <a:ln w="9525">
            <a:noFill/>
            <a:miter lim="800000"/>
            <a:headEnd/>
            <a:tailEnd/>
          </a:ln>
        </p:spPr>
        <p:txBody>
          <a:bodyPr wrap="none" lIns="0" tIns="0" rIns="0" bIns="0">
            <a:spAutoFit/>
          </a:bodyPr>
          <a:lstStyle/>
          <a:p>
            <a:pPr>
              <a:defRPr/>
            </a:pPr>
            <a:r>
              <a:rPr lang="en-US" sz="2200" b="1">
                <a:solidFill>
                  <a:schemeClr val="accent1"/>
                </a:solidFill>
                <a:effectLst>
                  <a:outerShdw blurRad="38100" dist="38100" dir="2700000" algn="tl">
                    <a:srgbClr val="000000"/>
                  </a:outerShdw>
                </a:effectLst>
                <a:latin typeface="Arial Narrow" pitchFamily="34" charset="0"/>
              </a:rPr>
              <a:t>400-799</a:t>
            </a:r>
            <a:endParaRPr lang="en-US" sz="3200" b="1" i="1" u="sng">
              <a:solidFill>
                <a:schemeClr val="accent1"/>
              </a:solidFill>
              <a:effectLst>
                <a:outerShdw blurRad="38100" dist="38100" dir="2700000" algn="tl">
                  <a:srgbClr val="000000"/>
                </a:outerShdw>
              </a:effectLst>
            </a:endParaRPr>
          </a:p>
        </p:txBody>
      </p:sp>
      <p:sp>
        <p:nvSpPr>
          <p:cNvPr id="5012524" name="Rectangle 44"/>
          <p:cNvSpPr>
            <a:spLocks noChangeArrowheads="1"/>
          </p:cNvSpPr>
          <p:nvPr/>
        </p:nvSpPr>
        <p:spPr bwMode="auto">
          <a:xfrm>
            <a:off x="7712075" y="5191125"/>
            <a:ext cx="628650" cy="334963"/>
          </a:xfrm>
          <a:prstGeom prst="rect">
            <a:avLst/>
          </a:prstGeom>
          <a:noFill/>
          <a:ln w="9525">
            <a:noFill/>
            <a:miter lim="800000"/>
            <a:headEnd/>
            <a:tailEnd/>
          </a:ln>
        </p:spPr>
        <p:txBody>
          <a:bodyPr lIns="0" tIns="0" rIns="0" bIns="0">
            <a:spAutoFit/>
          </a:bodyPr>
          <a:lstStyle/>
          <a:p>
            <a:pPr>
              <a:defRPr/>
            </a:pPr>
            <a:r>
              <a:rPr lang="en-US" sz="2200" b="1">
                <a:solidFill>
                  <a:srgbClr val="FF0000"/>
                </a:solidFill>
                <a:effectLst>
                  <a:outerShdw blurRad="38100" dist="38100" dir="2700000" algn="tl">
                    <a:srgbClr val="000000"/>
                  </a:outerShdw>
                </a:effectLst>
                <a:latin typeface="Arial Narrow" pitchFamily="34" charset="0"/>
              </a:rPr>
              <a:t>&gt;800</a:t>
            </a:r>
            <a:endParaRPr lang="en-US" sz="3200" b="1" i="1" u="sng">
              <a:solidFill>
                <a:srgbClr val="FF0000"/>
              </a:solidFill>
              <a:effectLst>
                <a:outerShdw blurRad="38100" dist="38100" dir="2700000" algn="tl">
                  <a:srgbClr val="000000"/>
                </a:outerShdw>
              </a:effectLst>
            </a:endParaRPr>
          </a:p>
        </p:txBody>
      </p:sp>
      <p:sp>
        <p:nvSpPr>
          <p:cNvPr id="45101" name="Rectangle 45"/>
          <p:cNvSpPr>
            <a:spLocks noChangeArrowheads="1"/>
          </p:cNvSpPr>
          <p:nvPr/>
        </p:nvSpPr>
        <p:spPr bwMode="auto">
          <a:xfrm>
            <a:off x="5337175" y="3689350"/>
            <a:ext cx="52388" cy="274638"/>
          </a:xfrm>
          <a:prstGeom prst="rect">
            <a:avLst/>
          </a:prstGeom>
          <a:noFill/>
          <a:ln w="9525">
            <a:noFill/>
            <a:miter lim="800000"/>
            <a:headEnd/>
            <a:tailEnd/>
          </a:ln>
        </p:spPr>
        <p:txBody>
          <a:bodyPr wrap="none" lIns="0" tIns="0" rIns="0" bIns="0">
            <a:spAutoFit/>
          </a:bodyPr>
          <a:lstStyle/>
          <a:p>
            <a:r>
              <a:rPr lang="en-US" sz="1800" b="1">
                <a:solidFill>
                  <a:srgbClr val="FFFFFF"/>
                </a:solidFill>
                <a:latin typeface="Arial Narrow" pitchFamily="34" charset="0"/>
              </a:rPr>
              <a:t> </a:t>
            </a:r>
            <a:endParaRPr lang="en-US" sz="3200" b="1" i="1" u="sng"/>
          </a:p>
        </p:txBody>
      </p:sp>
      <p:sp>
        <p:nvSpPr>
          <p:cNvPr id="5012526" name="Rectangle 46"/>
          <p:cNvSpPr>
            <a:spLocks noChangeArrowheads="1"/>
          </p:cNvSpPr>
          <p:nvPr/>
        </p:nvSpPr>
        <p:spPr bwMode="auto">
          <a:xfrm>
            <a:off x="5765800" y="2133600"/>
            <a:ext cx="952500" cy="28321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28575" algn="ctr">
            <a:noFill/>
            <a:miter lim="800000"/>
            <a:headEnd/>
            <a:tailEnd/>
          </a:ln>
          <a:effectLst>
            <a:outerShdw dist="35921" dir="2700000" algn="ctr" rotWithShape="0">
              <a:schemeClr val="bg2"/>
            </a:outerShdw>
          </a:effectLst>
        </p:spPr>
        <p:txBody>
          <a:bodyPr wrap="none" anchor="ctr">
            <a:spAutoFit/>
          </a:bodyPr>
          <a:lstStyle/>
          <a:p>
            <a:pPr>
              <a:defRPr/>
            </a:pPr>
            <a:endParaRPr lang="en-US"/>
          </a:p>
        </p:txBody>
      </p:sp>
      <p:sp>
        <p:nvSpPr>
          <p:cNvPr id="5012527" name="Rectangle 47"/>
          <p:cNvSpPr>
            <a:spLocks noChangeArrowheads="1"/>
          </p:cNvSpPr>
          <p:nvPr/>
        </p:nvSpPr>
        <p:spPr bwMode="auto">
          <a:xfrm>
            <a:off x="4203700" y="2959100"/>
            <a:ext cx="952500" cy="19939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28575" algn="ctr">
            <a:noFill/>
            <a:miter lim="800000"/>
            <a:headEnd/>
            <a:tailEnd/>
          </a:ln>
          <a:effectLst>
            <a:outerShdw dist="35921" dir="2700000" algn="ctr" rotWithShape="0">
              <a:schemeClr val="bg2"/>
            </a:outerShdw>
          </a:effectLst>
        </p:spPr>
        <p:txBody>
          <a:bodyPr anchor="ctr">
            <a:spAutoFit/>
          </a:bodyPr>
          <a:lstStyle/>
          <a:p>
            <a:pPr>
              <a:defRPr/>
            </a:pPr>
            <a:endParaRPr lang="en-US"/>
          </a:p>
        </p:txBody>
      </p:sp>
      <p:sp>
        <p:nvSpPr>
          <p:cNvPr id="5012528" name="Rectangle 48"/>
          <p:cNvSpPr>
            <a:spLocks noChangeArrowheads="1"/>
          </p:cNvSpPr>
          <p:nvPr/>
        </p:nvSpPr>
        <p:spPr bwMode="auto">
          <a:xfrm>
            <a:off x="2565400" y="4013200"/>
            <a:ext cx="952500" cy="9525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28575" algn="ctr">
            <a:noFill/>
            <a:miter lim="800000"/>
            <a:headEnd/>
            <a:tailEnd/>
          </a:ln>
          <a:effectLst>
            <a:outerShdw dist="35921" dir="2700000" algn="ctr" rotWithShape="0">
              <a:schemeClr val="bg2"/>
            </a:outerShdw>
          </a:effectLst>
        </p:spPr>
        <p:txBody>
          <a:bodyPr anchor="ctr">
            <a:spAutoFit/>
          </a:bodyPr>
          <a:lstStyle/>
          <a:p>
            <a:pPr>
              <a:defRPr/>
            </a:pPr>
            <a:endParaRPr lang="en-US"/>
          </a:p>
        </p:txBody>
      </p:sp>
      <p:sp>
        <p:nvSpPr>
          <p:cNvPr id="5012529" name="Rectangle 49"/>
          <p:cNvSpPr>
            <a:spLocks noChangeArrowheads="1"/>
          </p:cNvSpPr>
          <p:nvPr/>
        </p:nvSpPr>
        <p:spPr bwMode="auto">
          <a:xfrm>
            <a:off x="7493000" y="3238500"/>
            <a:ext cx="952500" cy="17272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28575" algn="ctr">
            <a:noFill/>
            <a:miter lim="800000"/>
            <a:headEnd/>
            <a:tailEnd/>
          </a:ln>
          <a:effectLst>
            <a:outerShdw dist="35921" dir="2700000" algn="ctr" rotWithShape="0">
              <a:schemeClr val="bg2"/>
            </a:outerShdw>
          </a:effectLst>
        </p:spPr>
        <p:txBody>
          <a:bodyPr anchor="ctr">
            <a:spAutoFit/>
          </a:bodyPr>
          <a:lstStyle/>
          <a:p>
            <a:pPr>
              <a:defRPr/>
            </a:pPr>
            <a:endParaRPr lang="en-US"/>
          </a:p>
        </p:txBody>
      </p:sp>
      <p:grpSp>
        <p:nvGrpSpPr>
          <p:cNvPr id="2" name="Group 50"/>
          <p:cNvGrpSpPr>
            <a:grpSpLocks/>
          </p:cNvGrpSpPr>
          <p:nvPr/>
        </p:nvGrpSpPr>
        <p:grpSpPr bwMode="auto">
          <a:xfrm>
            <a:off x="2716213" y="4176713"/>
            <a:ext cx="3848100" cy="425450"/>
            <a:chOff x="1711" y="2631"/>
            <a:chExt cx="2424" cy="268"/>
          </a:xfrm>
        </p:grpSpPr>
        <p:sp>
          <p:nvSpPr>
            <p:cNvPr id="5012531" name="Text Box 51"/>
            <p:cNvSpPr txBox="1">
              <a:spLocks noChangeArrowheads="1"/>
            </p:cNvSpPr>
            <p:nvPr/>
          </p:nvSpPr>
          <p:spPr bwMode="auto">
            <a:xfrm>
              <a:off x="1711" y="2649"/>
              <a:ext cx="434" cy="250"/>
            </a:xfrm>
            <a:prstGeom prst="rect">
              <a:avLst/>
            </a:prstGeom>
            <a:noFill/>
            <a:ln w="28575">
              <a:noFill/>
              <a:miter lim="800000"/>
              <a:headEnd/>
              <a:tailEnd/>
            </a:ln>
            <a:effectLst/>
          </p:spPr>
          <p:txBody>
            <a:bodyPr>
              <a:spAutoFit/>
            </a:bodyPr>
            <a:lstStyle/>
            <a:p>
              <a:pPr>
                <a:defRPr/>
              </a:pPr>
              <a:r>
                <a:rPr lang="en-US">
                  <a:solidFill>
                    <a:schemeClr val="bg2"/>
                  </a:solidFill>
                  <a:effectLst>
                    <a:outerShdw blurRad="38100" dist="38100" dir="2700000" algn="tl">
                      <a:srgbClr val="FFFFFF"/>
                    </a:outerShdw>
                  </a:effectLst>
                </a:rPr>
                <a:t>44</a:t>
              </a:r>
            </a:p>
          </p:txBody>
        </p:sp>
        <p:sp>
          <p:nvSpPr>
            <p:cNvPr id="5012532" name="Rectangle 52"/>
            <p:cNvSpPr>
              <a:spLocks noChangeArrowheads="1"/>
            </p:cNvSpPr>
            <p:nvPr/>
          </p:nvSpPr>
          <p:spPr bwMode="auto">
            <a:xfrm>
              <a:off x="2783" y="2631"/>
              <a:ext cx="294" cy="250"/>
            </a:xfrm>
            <a:prstGeom prst="rect">
              <a:avLst/>
            </a:prstGeom>
            <a:noFill/>
            <a:ln w="28575">
              <a:noFill/>
              <a:miter lim="800000"/>
              <a:headEnd/>
              <a:tailEnd/>
            </a:ln>
            <a:effectLst/>
          </p:spPr>
          <p:txBody>
            <a:bodyPr wrap="none">
              <a:spAutoFit/>
            </a:bodyPr>
            <a:lstStyle/>
            <a:p>
              <a:pPr>
                <a:defRPr/>
              </a:pPr>
              <a:r>
                <a:rPr lang="en-US">
                  <a:solidFill>
                    <a:schemeClr val="bg2"/>
                  </a:solidFill>
                  <a:effectLst>
                    <a:outerShdw blurRad="38100" dist="38100" dir="2700000" algn="tl">
                      <a:srgbClr val="FFFFFF"/>
                    </a:outerShdw>
                  </a:effectLst>
                </a:rPr>
                <a:t>93</a:t>
              </a:r>
            </a:p>
          </p:txBody>
        </p:sp>
        <p:sp>
          <p:nvSpPr>
            <p:cNvPr id="5012533" name="Rectangle 53"/>
            <p:cNvSpPr>
              <a:spLocks noChangeArrowheads="1"/>
            </p:cNvSpPr>
            <p:nvPr/>
          </p:nvSpPr>
          <p:spPr bwMode="auto">
            <a:xfrm>
              <a:off x="3752" y="2632"/>
              <a:ext cx="383" cy="250"/>
            </a:xfrm>
            <a:prstGeom prst="rect">
              <a:avLst/>
            </a:prstGeom>
            <a:noFill/>
            <a:ln w="28575">
              <a:noFill/>
              <a:miter lim="800000"/>
              <a:headEnd/>
              <a:tailEnd/>
            </a:ln>
            <a:effectLst/>
          </p:spPr>
          <p:txBody>
            <a:bodyPr wrap="none">
              <a:spAutoFit/>
            </a:bodyPr>
            <a:lstStyle/>
            <a:p>
              <a:pPr>
                <a:defRPr/>
              </a:pPr>
              <a:r>
                <a:rPr lang="en-US">
                  <a:solidFill>
                    <a:schemeClr val="bg2"/>
                  </a:solidFill>
                  <a:effectLst>
                    <a:outerShdw blurRad="38100" dist="38100" dir="2700000" algn="tl">
                      <a:srgbClr val="FFFFFF"/>
                    </a:outerShdw>
                  </a:effectLst>
                </a:rPr>
                <a:t>132</a:t>
              </a:r>
            </a:p>
          </p:txBody>
        </p:sp>
      </p:grpSp>
      <p:sp>
        <p:nvSpPr>
          <p:cNvPr id="5012534" name="Rectangle 54"/>
          <p:cNvSpPr>
            <a:spLocks noChangeArrowheads="1"/>
          </p:cNvSpPr>
          <p:nvPr/>
        </p:nvSpPr>
        <p:spPr bwMode="auto">
          <a:xfrm>
            <a:off x="7716838" y="4154488"/>
            <a:ext cx="466725" cy="396875"/>
          </a:xfrm>
          <a:prstGeom prst="rect">
            <a:avLst/>
          </a:prstGeom>
          <a:noFill/>
          <a:ln w="28575">
            <a:noFill/>
            <a:miter lim="800000"/>
            <a:headEnd/>
            <a:tailEnd/>
          </a:ln>
          <a:effectLst/>
        </p:spPr>
        <p:txBody>
          <a:bodyPr wrap="none">
            <a:spAutoFit/>
          </a:bodyPr>
          <a:lstStyle/>
          <a:p>
            <a:pPr>
              <a:defRPr/>
            </a:pPr>
            <a:r>
              <a:rPr lang="en-US">
                <a:solidFill>
                  <a:schemeClr val="bg2"/>
                </a:solidFill>
                <a:effectLst>
                  <a:outerShdw blurRad="38100" dist="38100" dir="2700000" algn="tl">
                    <a:srgbClr val="FFFFFF"/>
                  </a:outerShdw>
                </a:effectLst>
              </a:rPr>
              <a:t>81</a:t>
            </a:r>
          </a:p>
        </p:txBody>
      </p:sp>
      <p:sp>
        <p:nvSpPr>
          <p:cNvPr id="5012535" name="Rectangle 55"/>
          <p:cNvSpPr>
            <a:spLocks noChangeArrowheads="1"/>
          </p:cNvSpPr>
          <p:nvPr/>
        </p:nvSpPr>
        <p:spPr bwMode="auto">
          <a:xfrm>
            <a:off x="7591425" y="5573713"/>
            <a:ext cx="846138" cy="396875"/>
          </a:xfrm>
          <a:prstGeom prst="rect">
            <a:avLst/>
          </a:prstGeom>
          <a:noFill/>
          <a:ln w="28575" algn="ctr">
            <a:noFill/>
            <a:miter lim="800000"/>
            <a:headEnd/>
            <a:tailEnd/>
          </a:ln>
          <a:effectLst/>
        </p:spPr>
        <p:txBody>
          <a:bodyPr wrap="none">
            <a:spAutoFit/>
          </a:bodyPr>
          <a:lstStyle/>
          <a:p>
            <a:pPr>
              <a:defRPr/>
            </a:pPr>
            <a:r>
              <a:rPr lang="en-US">
                <a:solidFill>
                  <a:schemeClr val="tx1"/>
                </a:solidFill>
                <a:effectLst>
                  <a:outerShdw blurRad="38100" dist="38100" dir="2700000" algn="tl">
                    <a:srgbClr val="000000"/>
                  </a:outerShdw>
                </a:effectLst>
              </a:rPr>
              <a:t>(3/37)</a:t>
            </a:r>
          </a:p>
        </p:txBody>
      </p:sp>
      <p:sp>
        <p:nvSpPr>
          <p:cNvPr id="5012536" name="Rectangle 56"/>
          <p:cNvSpPr>
            <a:spLocks noChangeArrowheads="1"/>
          </p:cNvSpPr>
          <p:nvPr/>
        </p:nvSpPr>
        <p:spPr bwMode="auto">
          <a:xfrm>
            <a:off x="2432050" y="1636713"/>
            <a:ext cx="4659313" cy="396875"/>
          </a:xfrm>
          <a:prstGeom prst="rect">
            <a:avLst/>
          </a:prstGeom>
          <a:noFill/>
          <a:ln w="28575">
            <a:noFill/>
            <a:miter lim="800000"/>
            <a:headEnd/>
            <a:tailEnd/>
          </a:ln>
          <a:effectLst/>
        </p:spPr>
        <p:txBody>
          <a:bodyPr wrap="none">
            <a:spAutoFit/>
          </a:bodyPr>
          <a:lstStyle/>
          <a:p>
            <a:pPr>
              <a:defRPr/>
            </a:pPr>
            <a:r>
              <a:rPr lang="en-US" b="1">
                <a:solidFill>
                  <a:schemeClr val="tx1"/>
                </a:solidFill>
                <a:effectLst>
                  <a:outerShdw blurRad="38100" dist="38100" dir="2700000" algn="tl">
                    <a:srgbClr val="000000"/>
                  </a:outerShdw>
                </a:effectLst>
              </a:rPr>
              <a:t>An Independent Risk Factor For CAD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012528"/>
                                        </p:tgtEl>
                                        <p:attrNameLst>
                                          <p:attrName>style.visibility</p:attrName>
                                        </p:attrNameLst>
                                      </p:cBhvr>
                                      <p:to>
                                        <p:strVal val="visible"/>
                                      </p:to>
                                    </p:set>
                                    <p:animEffect transition="in" filter="wipe(down)">
                                      <p:cBhvr>
                                        <p:cTn id="7" dur="2000"/>
                                        <p:tgtEl>
                                          <p:spTgt spid="5012528"/>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5012527"/>
                                        </p:tgtEl>
                                        <p:attrNameLst>
                                          <p:attrName>style.visibility</p:attrName>
                                        </p:attrNameLst>
                                      </p:cBhvr>
                                      <p:to>
                                        <p:strVal val="visible"/>
                                      </p:to>
                                    </p:set>
                                    <p:animEffect transition="in" filter="wipe(down)">
                                      <p:cBhvr>
                                        <p:cTn id="11" dur="2000"/>
                                        <p:tgtEl>
                                          <p:spTgt spid="5012527"/>
                                        </p:tgtEl>
                                      </p:cBhvr>
                                    </p:animEffect>
                                  </p:childTnLst>
                                </p:cTn>
                              </p:par>
                            </p:childTnLst>
                          </p:cTn>
                        </p:par>
                        <p:par>
                          <p:cTn id="12" fill="hold">
                            <p:stCondLst>
                              <p:cond delay="4000"/>
                            </p:stCondLst>
                            <p:childTnLst>
                              <p:par>
                                <p:cTn id="13" presetID="22" presetClass="entr" presetSubtype="4" fill="hold" grpId="0" nodeType="afterEffect">
                                  <p:stCondLst>
                                    <p:cond delay="0"/>
                                  </p:stCondLst>
                                  <p:childTnLst>
                                    <p:set>
                                      <p:cBhvr>
                                        <p:cTn id="14" dur="1" fill="hold">
                                          <p:stCondLst>
                                            <p:cond delay="0"/>
                                          </p:stCondLst>
                                        </p:cTn>
                                        <p:tgtEl>
                                          <p:spTgt spid="5012526"/>
                                        </p:tgtEl>
                                        <p:attrNameLst>
                                          <p:attrName>style.visibility</p:attrName>
                                        </p:attrNameLst>
                                      </p:cBhvr>
                                      <p:to>
                                        <p:strVal val="visible"/>
                                      </p:to>
                                    </p:set>
                                    <p:animEffect transition="in" filter="wipe(down)">
                                      <p:cBhvr>
                                        <p:cTn id="15" dur="2000"/>
                                        <p:tgtEl>
                                          <p:spTgt spid="5012526"/>
                                        </p:tgtEl>
                                      </p:cBhvr>
                                    </p:animEffect>
                                  </p:childTnLst>
                                </p:cTn>
                              </p:par>
                              <p:par>
                                <p:cTn id="16" presetID="10" presetClass="entr" presetSubtype="0" fill="hold"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10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47" presetClass="entr" presetSubtype="0" fill="hold" nodeType="clickEffect">
                                  <p:stCondLst>
                                    <p:cond delay="0"/>
                                  </p:stCondLst>
                                  <p:childTnLst>
                                    <p:set>
                                      <p:cBhvr>
                                        <p:cTn id="22" dur="1" fill="hold">
                                          <p:stCondLst>
                                            <p:cond delay="0"/>
                                          </p:stCondLst>
                                        </p:cTn>
                                        <p:tgtEl>
                                          <p:spTgt spid="5012524">
                                            <p:txEl>
                                              <p:pRg st="0" end="0"/>
                                            </p:txEl>
                                          </p:spTgt>
                                        </p:tgtEl>
                                        <p:attrNameLst>
                                          <p:attrName>style.visibility</p:attrName>
                                        </p:attrNameLst>
                                      </p:cBhvr>
                                      <p:to>
                                        <p:strVal val="visible"/>
                                      </p:to>
                                    </p:set>
                                    <p:animEffect transition="in" filter="fade">
                                      <p:cBhvr>
                                        <p:cTn id="23" dur="1000"/>
                                        <p:tgtEl>
                                          <p:spTgt spid="5012524">
                                            <p:txEl>
                                              <p:pRg st="0" end="0"/>
                                            </p:txEl>
                                          </p:spTgt>
                                        </p:tgtEl>
                                      </p:cBhvr>
                                    </p:animEffect>
                                    <p:anim calcmode="lin" valueType="num">
                                      <p:cBhvr>
                                        <p:cTn id="24" dur="1000" fill="hold"/>
                                        <p:tgtEl>
                                          <p:spTgt spid="5012524">
                                            <p:txEl>
                                              <p:pRg st="0" end="0"/>
                                            </p:txEl>
                                          </p:spTgt>
                                        </p:tgtEl>
                                        <p:attrNameLst>
                                          <p:attrName>ppt_x</p:attrName>
                                        </p:attrNameLst>
                                      </p:cBhvr>
                                      <p:tavLst>
                                        <p:tav tm="0">
                                          <p:val>
                                            <p:strVal val="#ppt_x"/>
                                          </p:val>
                                        </p:tav>
                                        <p:tav tm="100000">
                                          <p:val>
                                            <p:strVal val="#ppt_x"/>
                                          </p:val>
                                        </p:tav>
                                      </p:tavLst>
                                    </p:anim>
                                    <p:anim calcmode="lin" valueType="num">
                                      <p:cBhvr>
                                        <p:cTn id="25" dur="1000" fill="hold"/>
                                        <p:tgtEl>
                                          <p:spTgt spid="5012524">
                                            <p:txEl>
                                              <p:pRg st="0" end="0"/>
                                            </p:txEl>
                                          </p:spTgt>
                                        </p:tgtEl>
                                        <p:attrNameLst>
                                          <p:attrName>ppt_y</p:attrName>
                                        </p:attrNameLst>
                                      </p:cBhvr>
                                      <p:tavLst>
                                        <p:tav tm="0">
                                          <p:val>
                                            <p:strVal val="#ppt_y-.1"/>
                                          </p:val>
                                        </p:tav>
                                        <p:tav tm="100000">
                                          <p:val>
                                            <p:strVal val="#ppt_y"/>
                                          </p:val>
                                        </p:tav>
                                      </p:tavLst>
                                    </p:anim>
                                  </p:childTnLst>
                                </p:cTn>
                              </p:par>
                            </p:childTnLst>
                          </p:cTn>
                        </p:par>
                        <p:par>
                          <p:cTn id="26" fill="hold">
                            <p:stCondLst>
                              <p:cond delay="1000"/>
                            </p:stCondLst>
                            <p:childTnLst>
                              <p:par>
                                <p:cTn id="27" presetID="22" presetClass="entr" presetSubtype="4" fill="hold" grpId="0" nodeType="afterEffect">
                                  <p:stCondLst>
                                    <p:cond delay="0"/>
                                  </p:stCondLst>
                                  <p:childTnLst>
                                    <p:set>
                                      <p:cBhvr>
                                        <p:cTn id="28" dur="1" fill="hold">
                                          <p:stCondLst>
                                            <p:cond delay="0"/>
                                          </p:stCondLst>
                                        </p:cTn>
                                        <p:tgtEl>
                                          <p:spTgt spid="5012529"/>
                                        </p:tgtEl>
                                        <p:attrNameLst>
                                          <p:attrName>style.visibility</p:attrName>
                                        </p:attrNameLst>
                                      </p:cBhvr>
                                      <p:to>
                                        <p:strVal val="visible"/>
                                      </p:to>
                                    </p:set>
                                    <p:animEffect transition="in" filter="wipe(down)">
                                      <p:cBhvr>
                                        <p:cTn id="29" dur="2000"/>
                                        <p:tgtEl>
                                          <p:spTgt spid="5012529"/>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5012534"/>
                                        </p:tgtEl>
                                        <p:attrNameLst>
                                          <p:attrName>style.visibility</p:attrName>
                                        </p:attrNameLst>
                                      </p:cBhvr>
                                      <p:to>
                                        <p:strVal val="visible"/>
                                      </p:to>
                                    </p:set>
                                    <p:animEffect transition="in" filter="fade">
                                      <p:cBhvr>
                                        <p:cTn id="32" dur="1000"/>
                                        <p:tgtEl>
                                          <p:spTgt spid="5012534"/>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5012482"/>
                                        </p:tgtEl>
                                        <p:attrNameLst>
                                          <p:attrName>style.visibility</p:attrName>
                                        </p:attrNameLst>
                                      </p:cBhvr>
                                      <p:to>
                                        <p:strVal val="visible"/>
                                      </p:to>
                                    </p:set>
                                    <p:animEffect transition="in" filter="fade">
                                      <p:cBhvr>
                                        <p:cTn id="35" dur="1000"/>
                                        <p:tgtEl>
                                          <p:spTgt spid="5012482"/>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5012535"/>
                                        </p:tgtEl>
                                        <p:attrNameLst>
                                          <p:attrName>style.visibility</p:attrName>
                                        </p:attrNameLst>
                                      </p:cBhvr>
                                      <p:to>
                                        <p:strVal val="visible"/>
                                      </p:to>
                                    </p:set>
                                    <p:animEffect transition="in" filter="fade">
                                      <p:cBhvr>
                                        <p:cTn id="38" dur="2000"/>
                                        <p:tgtEl>
                                          <p:spTgt spid="5012535"/>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5012536"/>
                                        </p:tgtEl>
                                        <p:attrNameLst>
                                          <p:attrName>style.visibility</p:attrName>
                                        </p:attrNameLst>
                                      </p:cBhvr>
                                      <p:to>
                                        <p:strVal val="visible"/>
                                      </p:to>
                                    </p:set>
                                    <p:animEffect transition="in" filter="fade">
                                      <p:cBhvr>
                                        <p:cTn id="41" dur="2000"/>
                                        <p:tgtEl>
                                          <p:spTgt spid="50125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2482" grpId="0" animBg="1"/>
      <p:bldP spid="5012526" grpId="0" animBg="1"/>
      <p:bldP spid="5012527" grpId="0" animBg="1"/>
      <p:bldP spid="5012528" grpId="0" animBg="1"/>
      <p:bldP spid="5012529" grpId="0" animBg="1"/>
      <p:bldP spid="5012534" grpId="0"/>
      <p:bldP spid="5012535" grpId="0"/>
      <p:bldP spid="501253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7298" name="Rectangle 2"/>
          <p:cNvSpPr>
            <a:spLocks noGrp="1" noChangeArrowheads="1"/>
          </p:cNvSpPr>
          <p:nvPr>
            <p:ph type="title"/>
          </p:nvPr>
        </p:nvSpPr>
        <p:spPr>
          <a:xfrm>
            <a:off x="0" y="152400"/>
            <a:ext cx="9144000" cy="1143000"/>
          </a:xfrm>
        </p:spPr>
        <p:txBody>
          <a:bodyPr/>
          <a:lstStyle/>
          <a:p>
            <a:pPr>
              <a:defRPr/>
            </a:pPr>
            <a:r>
              <a:rPr lang="en-US" sz="4000" dirty="0" err="1" smtClean="0">
                <a:solidFill>
                  <a:schemeClr val="accent1"/>
                </a:solidFill>
              </a:rPr>
              <a:t>PR</a:t>
            </a:r>
            <a:r>
              <a:rPr lang="en-US" sz="4000" dirty="0" err="1" smtClean="0">
                <a:solidFill>
                  <a:srgbClr val="00FFFF"/>
                </a:solidFill>
              </a:rPr>
              <a:t>ospective</a:t>
            </a:r>
            <a:r>
              <a:rPr lang="en-US" sz="4000" dirty="0" smtClean="0">
                <a:solidFill>
                  <a:srgbClr val="00FFFF"/>
                </a:solidFill>
              </a:rPr>
              <a:t> </a:t>
            </a:r>
            <a:r>
              <a:rPr lang="en-US" sz="4000" dirty="0" err="1" smtClean="0">
                <a:solidFill>
                  <a:schemeClr val="accent1"/>
                </a:solidFill>
              </a:rPr>
              <a:t>CA</a:t>
            </a:r>
            <a:r>
              <a:rPr lang="en-US" sz="4000" dirty="0" err="1" smtClean="0">
                <a:solidFill>
                  <a:srgbClr val="00FFFF"/>
                </a:solidFill>
              </a:rPr>
              <a:t>rdiovascular</a:t>
            </a:r>
            <a:r>
              <a:rPr lang="en-US" sz="4000" dirty="0" smtClean="0">
                <a:solidFill>
                  <a:srgbClr val="00FFFF"/>
                </a:solidFill>
              </a:rPr>
              <a:t> </a:t>
            </a:r>
            <a:r>
              <a:rPr lang="en-US" sz="4000" dirty="0" err="1" smtClean="0">
                <a:solidFill>
                  <a:schemeClr val="accent1"/>
                </a:solidFill>
              </a:rPr>
              <a:t>M</a:t>
            </a:r>
            <a:r>
              <a:rPr lang="en-US" sz="4000" dirty="0" err="1" smtClean="0">
                <a:solidFill>
                  <a:srgbClr val="00FFFF"/>
                </a:solidFill>
              </a:rPr>
              <a:t>ünster</a:t>
            </a:r>
            <a:r>
              <a:rPr lang="en-US" sz="4000" dirty="0" smtClean="0">
                <a:solidFill>
                  <a:srgbClr val="00FFFF"/>
                </a:solidFill>
              </a:rPr>
              <a:t> Study</a:t>
            </a:r>
            <a:br>
              <a:rPr lang="en-US" sz="4000" dirty="0" smtClean="0">
                <a:solidFill>
                  <a:srgbClr val="00FFFF"/>
                </a:solidFill>
              </a:rPr>
            </a:br>
            <a:r>
              <a:rPr lang="en-US" sz="4000" dirty="0" smtClean="0">
                <a:solidFill>
                  <a:srgbClr val="00FFFF"/>
                </a:solidFill>
              </a:rPr>
              <a:t>(</a:t>
            </a:r>
            <a:r>
              <a:rPr lang="en-US" sz="4000" dirty="0" smtClean="0">
                <a:solidFill>
                  <a:schemeClr val="accent1"/>
                </a:solidFill>
              </a:rPr>
              <a:t>PROCAM</a:t>
            </a:r>
            <a:r>
              <a:rPr lang="en-US" sz="4000" dirty="0" smtClean="0">
                <a:solidFill>
                  <a:srgbClr val="00FFFF"/>
                </a:solidFill>
              </a:rPr>
              <a:t>) </a:t>
            </a:r>
            <a:r>
              <a:rPr lang="en-US" sz="4000" dirty="0" smtClean="0"/>
              <a:t>Risk of CHD by Triglyceride Level </a:t>
            </a:r>
            <a:endParaRPr lang="en-US" sz="4000" dirty="0" smtClean="0">
              <a:solidFill>
                <a:srgbClr val="00FFFF"/>
              </a:solidFill>
            </a:endParaRPr>
          </a:p>
        </p:txBody>
      </p:sp>
      <p:sp>
        <p:nvSpPr>
          <p:cNvPr id="5047299" name="Rectangle 3"/>
          <p:cNvSpPr>
            <a:spLocks noGrp="1" noChangeArrowheads="1"/>
          </p:cNvSpPr>
          <p:nvPr>
            <p:ph type="body" sz="half" idx="1"/>
          </p:nvPr>
        </p:nvSpPr>
        <p:spPr>
          <a:xfrm>
            <a:off x="236538" y="2095500"/>
            <a:ext cx="4114800" cy="4340225"/>
          </a:xfrm>
        </p:spPr>
        <p:txBody>
          <a:bodyPr/>
          <a:lstStyle/>
          <a:p>
            <a:pPr>
              <a:spcBef>
                <a:spcPct val="130000"/>
              </a:spcBef>
              <a:defRPr/>
            </a:pPr>
            <a:r>
              <a:rPr lang="en-US" sz="2000" dirty="0" smtClean="0">
                <a:effectLst>
                  <a:outerShdw blurRad="38100" dist="38100" dir="2700000" algn="tl">
                    <a:srgbClr val="000000"/>
                  </a:outerShdw>
                </a:effectLst>
              </a:rPr>
              <a:t>Elevated triglyceride levels significantly increase CHD risk</a:t>
            </a:r>
          </a:p>
          <a:p>
            <a:pPr>
              <a:spcBef>
                <a:spcPct val="130000"/>
              </a:spcBef>
              <a:defRPr/>
            </a:pPr>
            <a:r>
              <a:rPr lang="en-US" sz="2000" dirty="0" smtClean="0">
                <a:effectLst>
                  <a:outerShdw blurRad="38100" dist="38100" dir="2700000" algn="tl">
                    <a:srgbClr val="000000"/>
                  </a:outerShdw>
                </a:effectLst>
              </a:rPr>
              <a:t>Significant correlation remains between triglyceride level and CHD risk after adjustment for LDL-C and HDL-C </a:t>
            </a:r>
          </a:p>
          <a:p>
            <a:pPr>
              <a:spcBef>
                <a:spcPct val="130000"/>
              </a:spcBef>
              <a:defRPr/>
            </a:pPr>
            <a:r>
              <a:rPr lang="en-US" sz="2000" dirty="0" smtClean="0">
                <a:effectLst>
                  <a:outerShdw blurRad="38100" dist="38100" dir="2700000" algn="tl">
                    <a:srgbClr val="000000"/>
                  </a:outerShdw>
                </a:effectLst>
              </a:rPr>
              <a:t>6-fold increased CHD risk in patients with triglycerides &gt;200 mg/dL and LDL-C:HDL-C &gt;5</a:t>
            </a:r>
          </a:p>
        </p:txBody>
      </p:sp>
      <p:sp>
        <p:nvSpPr>
          <p:cNvPr id="1029" name="Text Box 4"/>
          <p:cNvSpPr txBox="1">
            <a:spLocks noChangeArrowheads="1"/>
          </p:cNvSpPr>
          <p:nvPr/>
        </p:nvSpPr>
        <p:spPr bwMode="auto">
          <a:xfrm>
            <a:off x="3155950" y="1387475"/>
            <a:ext cx="2681522" cy="462634"/>
          </a:xfrm>
          <a:prstGeom prst="rect">
            <a:avLst/>
          </a:prstGeom>
          <a:noFill/>
          <a:ln w="9525" algn="ctr">
            <a:noFill/>
            <a:miter lim="800000"/>
            <a:headEnd/>
            <a:tailEnd/>
          </a:ln>
        </p:spPr>
        <p:txBody>
          <a:bodyPr wrap="none" lIns="92402" tIns="46200" rIns="92402" bIns="46200">
            <a:spAutoFit/>
          </a:bodyPr>
          <a:lstStyle/>
          <a:p>
            <a:pPr marL="228600" indent="-228600" algn="l" eaLnBrk="1" hangingPunct="1">
              <a:spcBef>
                <a:spcPct val="30000"/>
              </a:spcBef>
            </a:pPr>
            <a:r>
              <a:rPr lang="en-US" sz="2400" b="1" dirty="0">
                <a:solidFill>
                  <a:schemeClr val="accent1"/>
                </a:solidFill>
                <a:effectLst>
                  <a:outerShdw blurRad="38100" dist="38100" dir="2700000" algn="tl">
                    <a:srgbClr val="000000">
                      <a:alpha val="43137"/>
                    </a:srgbClr>
                  </a:outerShdw>
                </a:effectLst>
              </a:rPr>
              <a:t>8-Year Follow-Up</a:t>
            </a:r>
            <a:endParaRPr lang="en-US" sz="2400" b="1" baseline="30000" dirty="0">
              <a:solidFill>
                <a:schemeClr val="accent1"/>
              </a:solidFill>
              <a:effectLst>
                <a:outerShdw blurRad="38100" dist="38100" dir="2700000" algn="tl">
                  <a:srgbClr val="000000">
                    <a:alpha val="43137"/>
                  </a:srgbClr>
                </a:outerShdw>
              </a:effectLst>
              <a:cs typeface="Arial" pitchFamily="34" charset="0"/>
            </a:endParaRPr>
          </a:p>
        </p:txBody>
      </p:sp>
      <p:sp>
        <p:nvSpPr>
          <p:cNvPr id="5047301" name="Text Box 5"/>
          <p:cNvSpPr txBox="1">
            <a:spLocks noChangeArrowheads="1"/>
          </p:cNvSpPr>
          <p:nvPr/>
        </p:nvSpPr>
        <p:spPr bwMode="auto">
          <a:xfrm>
            <a:off x="5440908" y="2928582"/>
            <a:ext cx="1066800" cy="304800"/>
          </a:xfrm>
          <a:prstGeom prst="rect">
            <a:avLst/>
          </a:prstGeom>
          <a:noFill/>
          <a:ln w="9525">
            <a:noFill/>
            <a:miter lim="800000"/>
            <a:headEnd/>
            <a:tailEnd/>
          </a:ln>
          <a:effectLst/>
        </p:spPr>
        <p:txBody>
          <a:bodyPr>
            <a:spAutoFit/>
          </a:bodyPr>
          <a:lstStyle/>
          <a:p>
            <a:pPr algn="l">
              <a:spcBef>
                <a:spcPct val="0"/>
              </a:spcBef>
              <a:defRPr/>
            </a:pPr>
            <a:r>
              <a:rPr lang="en-US" sz="1400" dirty="0">
                <a:solidFill>
                  <a:schemeClr val="tx1"/>
                </a:solidFill>
                <a:effectLst>
                  <a:outerShdw blurRad="38100" dist="38100" dir="2700000" algn="tl">
                    <a:srgbClr val="000000"/>
                  </a:outerShdw>
                </a:effectLst>
              </a:rPr>
              <a:t>*</a:t>
            </a:r>
            <a:r>
              <a:rPr lang="en-US" sz="1400" i="1" dirty="0">
                <a:solidFill>
                  <a:schemeClr val="tx1"/>
                </a:solidFill>
                <a:effectLst>
                  <a:outerShdw blurRad="38100" dist="38100" dir="2700000" algn="tl">
                    <a:srgbClr val="000000"/>
                  </a:outerShdw>
                </a:effectLst>
              </a:rPr>
              <a:t>P</a:t>
            </a:r>
            <a:r>
              <a:rPr lang="en-US" sz="1400" dirty="0">
                <a:solidFill>
                  <a:schemeClr val="tx1"/>
                </a:solidFill>
                <a:effectLst>
                  <a:outerShdw blurRad="38100" dist="38100" dir="2700000" algn="tl">
                    <a:srgbClr val="000000"/>
                  </a:outerShdw>
                </a:effectLst>
              </a:rPr>
              <a:t>&lt;.01</a:t>
            </a:r>
          </a:p>
        </p:txBody>
      </p:sp>
      <p:sp>
        <p:nvSpPr>
          <p:cNvPr id="1031" name="Text Box 6"/>
          <p:cNvSpPr txBox="1">
            <a:spLocks noChangeArrowheads="1"/>
          </p:cNvSpPr>
          <p:nvPr/>
        </p:nvSpPr>
        <p:spPr bwMode="auto">
          <a:xfrm>
            <a:off x="3429000" y="6553200"/>
            <a:ext cx="5715000" cy="338554"/>
          </a:xfrm>
          <a:prstGeom prst="rect">
            <a:avLst/>
          </a:prstGeom>
          <a:noFill/>
          <a:ln w="9525">
            <a:noFill/>
            <a:miter lim="800000"/>
            <a:headEnd/>
            <a:tailEnd/>
          </a:ln>
        </p:spPr>
        <p:txBody>
          <a:bodyPr>
            <a:spAutoFit/>
          </a:bodyPr>
          <a:lstStyle/>
          <a:p>
            <a:pPr algn="r"/>
            <a:r>
              <a:rPr lang="en-US" sz="1600" b="1" dirty="0" err="1"/>
              <a:t>Assmann</a:t>
            </a:r>
            <a:r>
              <a:rPr lang="en-US" sz="1600" b="1" dirty="0"/>
              <a:t>, et al. Am J </a:t>
            </a:r>
            <a:r>
              <a:rPr lang="en-US" sz="1600" b="1" dirty="0" err="1"/>
              <a:t>Cardiol</a:t>
            </a:r>
            <a:r>
              <a:rPr lang="en-US" sz="1600" b="1" dirty="0"/>
              <a:t>. 1996;77:1179-1184. </a:t>
            </a:r>
          </a:p>
        </p:txBody>
      </p:sp>
      <p:graphicFrame>
        <p:nvGraphicFramePr>
          <p:cNvPr id="18" name="Object 7"/>
          <p:cNvGraphicFramePr>
            <a:graphicFrameLocks noChangeAspect="1"/>
          </p:cNvGraphicFramePr>
          <p:nvPr/>
        </p:nvGraphicFramePr>
        <p:xfrm>
          <a:off x="4343400" y="2348421"/>
          <a:ext cx="5410200" cy="3276609"/>
        </p:xfrm>
        <a:graphic>
          <a:graphicData uri="http://schemas.openxmlformats.org/drawingml/2006/chart">
            <c:chart xmlns:c="http://schemas.openxmlformats.org/drawingml/2006/chart" xmlns:r="http://schemas.openxmlformats.org/officeDocument/2006/relationships" r:id="rId3"/>
          </a:graphicData>
        </a:graphic>
      </p:graphicFrame>
      <p:sp>
        <p:nvSpPr>
          <p:cNvPr id="5047304" name="Rectangle 8"/>
          <p:cNvSpPr>
            <a:spLocks noChangeArrowheads="1"/>
          </p:cNvSpPr>
          <p:nvPr/>
        </p:nvSpPr>
        <p:spPr bwMode="auto">
          <a:xfrm rot="16200000">
            <a:off x="3566319" y="3825081"/>
            <a:ext cx="1981200" cy="274638"/>
          </a:xfrm>
          <a:prstGeom prst="rect">
            <a:avLst/>
          </a:prstGeom>
          <a:noFill/>
          <a:ln w="9525">
            <a:noFill/>
            <a:miter lim="800000"/>
            <a:headEnd/>
            <a:tailEnd/>
          </a:ln>
        </p:spPr>
        <p:txBody>
          <a:bodyPr wrap="none" lIns="0" tIns="0" rIns="0" bIns="0">
            <a:spAutoFit/>
          </a:bodyPr>
          <a:lstStyle/>
          <a:p>
            <a:pPr marL="228600" indent="-228600" algn="l" eaLnBrk="1" hangingPunct="1">
              <a:spcBef>
                <a:spcPct val="30000"/>
              </a:spcBef>
              <a:defRPr/>
            </a:pPr>
            <a:r>
              <a:rPr lang="en-US" sz="1800" b="1">
                <a:solidFill>
                  <a:schemeClr val="accent1"/>
                </a:solidFill>
                <a:effectLst>
                  <a:outerShdw blurRad="38100" dist="38100" dir="2700000" algn="tl">
                    <a:srgbClr val="000000"/>
                  </a:outerShdw>
                </a:effectLst>
              </a:rPr>
              <a:t>Relative CHD Risk</a:t>
            </a:r>
            <a:endParaRPr lang="en-US" sz="1400">
              <a:solidFill>
                <a:schemeClr val="accent1"/>
              </a:solidFill>
              <a:effectLst>
                <a:outerShdw blurRad="38100" dist="38100" dir="2700000" algn="tl">
                  <a:srgbClr val="000000"/>
                </a:outerShdw>
              </a:effectLst>
            </a:endParaRPr>
          </a:p>
        </p:txBody>
      </p:sp>
      <p:sp>
        <p:nvSpPr>
          <p:cNvPr id="5047305" name="Text Box 9"/>
          <p:cNvSpPr txBox="1">
            <a:spLocks noChangeArrowheads="1"/>
          </p:cNvSpPr>
          <p:nvPr/>
        </p:nvSpPr>
        <p:spPr bwMode="auto">
          <a:xfrm>
            <a:off x="5715000" y="5576888"/>
            <a:ext cx="2960688" cy="366712"/>
          </a:xfrm>
          <a:prstGeom prst="rect">
            <a:avLst/>
          </a:prstGeom>
          <a:noFill/>
          <a:ln w="9525">
            <a:noFill/>
            <a:miter lim="800000"/>
            <a:headEnd/>
            <a:tailEnd/>
          </a:ln>
          <a:effectLst/>
        </p:spPr>
        <p:txBody>
          <a:bodyPr>
            <a:spAutoFit/>
          </a:bodyPr>
          <a:lstStyle/>
          <a:p>
            <a:pPr>
              <a:defRPr/>
            </a:pPr>
            <a:r>
              <a:rPr lang="en-US" sz="1800" b="1">
                <a:solidFill>
                  <a:schemeClr val="accent1"/>
                </a:solidFill>
                <a:effectLst>
                  <a:outerShdw blurRad="38100" dist="38100" dir="2700000" algn="tl">
                    <a:srgbClr val="000000"/>
                  </a:outerShdw>
                </a:effectLst>
              </a:rPr>
              <a:t>Triglyceride Level, mg/dL</a:t>
            </a:r>
          </a:p>
        </p:txBody>
      </p:sp>
      <p:sp>
        <p:nvSpPr>
          <p:cNvPr id="1034" name="Text Box 10"/>
          <p:cNvSpPr txBox="1">
            <a:spLocks noChangeArrowheads="1"/>
          </p:cNvSpPr>
          <p:nvPr/>
        </p:nvSpPr>
        <p:spPr bwMode="auto">
          <a:xfrm>
            <a:off x="5441950" y="5203825"/>
            <a:ext cx="641350" cy="336550"/>
          </a:xfrm>
          <a:prstGeom prst="rect">
            <a:avLst/>
          </a:prstGeom>
          <a:noFill/>
          <a:ln w="9525" algn="ctr">
            <a:noFill/>
            <a:miter lim="800000"/>
            <a:headEnd/>
            <a:tailEnd/>
          </a:ln>
        </p:spPr>
        <p:txBody>
          <a:bodyPr wrap="none" lIns="92402" tIns="46200" rIns="92402" bIns="46200">
            <a:spAutoFit/>
          </a:bodyPr>
          <a:lstStyle/>
          <a:p>
            <a:pPr marL="228600" indent="-228600" algn="l" eaLnBrk="1" hangingPunct="1">
              <a:spcBef>
                <a:spcPct val="30000"/>
              </a:spcBef>
            </a:pPr>
            <a:r>
              <a:rPr lang="en-US" sz="1600">
                <a:solidFill>
                  <a:schemeClr val="bg1"/>
                </a:solidFill>
              </a:rPr>
              <a:t>&lt;105</a:t>
            </a:r>
          </a:p>
        </p:txBody>
      </p:sp>
      <p:sp>
        <p:nvSpPr>
          <p:cNvPr id="1035" name="Text Box 11"/>
          <p:cNvSpPr txBox="1">
            <a:spLocks noChangeArrowheads="1"/>
          </p:cNvSpPr>
          <p:nvPr/>
        </p:nvSpPr>
        <p:spPr bwMode="auto">
          <a:xfrm>
            <a:off x="6691313" y="5203825"/>
            <a:ext cx="928687" cy="336550"/>
          </a:xfrm>
          <a:prstGeom prst="rect">
            <a:avLst/>
          </a:prstGeom>
          <a:noFill/>
          <a:ln w="9525" algn="ctr">
            <a:noFill/>
            <a:miter lim="800000"/>
            <a:headEnd/>
            <a:tailEnd/>
          </a:ln>
        </p:spPr>
        <p:txBody>
          <a:bodyPr wrap="none" lIns="92402" tIns="46200" rIns="92402" bIns="46200">
            <a:spAutoFit/>
          </a:bodyPr>
          <a:lstStyle/>
          <a:p>
            <a:pPr marL="228600" indent="-228600" algn="l" eaLnBrk="1" hangingPunct="1">
              <a:spcBef>
                <a:spcPct val="30000"/>
              </a:spcBef>
            </a:pPr>
            <a:r>
              <a:rPr lang="en-US" sz="1600">
                <a:solidFill>
                  <a:schemeClr val="bg1"/>
                </a:solidFill>
              </a:rPr>
              <a:t>105-166</a:t>
            </a:r>
          </a:p>
        </p:txBody>
      </p:sp>
      <p:sp>
        <p:nvSpPr>
          <p:cNvPr id="1036" name="Text Box 12"/>
          <p:cNvSpPr txBox="1">
            <a:spLocks noChangeArrowheads="1"/>
          </p:cNvSpPr>
          <p:nvPr/>
        </p:nvSpPr>
        <p:spPr bwMode="auto">
          <a:xfrm>
            <a:off x="8121650" y="5203825"/>
            <a:ext cx="641350" cy="336550"/>
          </a:xfrm>
          <a:prstGeom prst="rect">
            <a:avLst/>
          </a:prstGeom>
          <a:noFill/>
          <a:ln w="9525" algn="ctr">
            <a:noFill/>
            <a:miter lim="800000"/>
            <a:headEnd/>
            <a:tailEnd/>
          </a:ln>
        </p:spPr>
        <p:txBody>
          <a:bodyPr wrap="none" lIns="92402" tIns="46200" rIns="92402" bIns="46200">
            <a:spAutoFit/>
          </a:bodyPr>
          <a:lstStyle/>
          <a:p>
            <a:pPr marL="228600" indent="-228600" algn="l" eaLnBrk="1" hangingPunct="1">
              <a:spcBef>
                <a:spcPct val="30000"/>
              </a:spcBef>
            </a:pPr>
            <a:r>
              <a:rPr lang="en-US" sz="1600">
                <a:solidFill>
                  <a:schemeClr val="bg1"/>
                </a:solidFill>
              </a:rPr>
              <a:t>&gt;166</a:t>
            </a:r>
          </a:p>
        </p:txBody>
      </p:sp>
      <p:sp>
        <p:nvSpPr>
          <p:cNvPr id="5047309" name="Text Box 13"/>
          <p:cNvSpPr txBox="1">
            <a:spLocks noChangeArrowheads="1"/>
          </p:cNvSpPr>
          <p:nvPr/>
        </p:nvSpPr>
        <p:spPr bwMode="auto">
          <a:xfrm>
            <a:off x="6956425" y="3184525"/>
            <a:ext cx="303213" cy="457200"/>
          </a:xfrm>
          <a:prstGeom prst="rect">
            <a:avLst/>
          </a:prstGeom>
          <a:noFill/>
          <a:ln w="9525" algn="ctr">
            <a:noFill/>
            <a:miter lim="800000"/>
            <a:headEnd/>
            <a:tailEnd/>
          </a:ln>
          <a:effectLst/>
        </p:spPr>
        <p:txBody>
          <a:bodyPr wrap="none" lIns="92402" tIns="46200" rIns="92402" bIns="46200">
            <a:spAutoFit/>
          </a:bodyPr>
          <a:lstStyle/>
          <a:p>
            <a:pPr marL="228600" indent="-228600" algn="l" eaLnBrk="1" hangingPunct="1">
              <a:spcBef>
                <a:spcPct val="30000"/>
              </a:spcBef>
              <a:defRPr/>
            </a:pPr>
            <a:r>
              <a:rPr lang="en-US" sz="2400" b="1">
                <a:solidFill>
                  <a:schemeClr val="tx1"/>
                </a:solidFill>
                <a:effectLst>
                  <a:outerShdw blurRad="38100" dist="38100" dir="2700000" algn="tl">
                    <a:srgbClr val="000000"/>
                  </a:outerShdw>
                </a:effectLst>
              </a:rPr>
              <a:t>*</a:t>
            </a:r>
          </a:p>
        </p:txBody>
      </p:sp>
      <p:sp>
        <p:nvSpPr>
          <p:cNvPr id="5047310" name="Text Box 14"/>
          <p:cNvSpPr txBox="1">
            <a:spLocks noChangeArrowheads="1"/>
          </p:cNvSpPr>
          <p:nvPr/>
        </p:nvSpPr>
        <p:spPr bwMode="auto">
          <a:xfrm>
            <a:off x="8248650" y="2390775"/>
            <a:ext cx="303213" cy="457200"/>
          </a:xfrm>
          <a:prstGeom prst="rect">
            <a:avLst/>
          </a:prstGeom>
          <a:noFill/>
          <a:ln w="9525" algn="ctr">
            <a:noFill/>
            <a:miter lim="800000"/>
            <a:headEnd/>
            <a:tailEnd/>
          </a:ln>
          <a:effectLst/>
        </p:spPr>
        <p:txBody>
          <a:bodyPr wrap="none" lIns="92402" tIns="46200" rIns="92402" bIns="46200">
            <a:spAutoFit/>
          </a:bodyPr>
          <a:lstStyle/>
          <a:p>
            <a:pPr marL="228600" indent="-228600" algn="l" eaLnBrk="1" hangingPunct="1">
              <a:spcBef>
                <a:spcPct val="30000"/>
              </a:spcBef>
              <a:defRPr/>
            </a:pPr>
            <a:r>
              <a:rPr lang="en-US" sz="2400" b="1">
                <a:solidFill>
                  <a:schemeClr val="tx1"/>
                </a:solidFill>
                <a:effectLst>
                  <a:outerShdw blurRad="38100" dist="38100" dir="2700000" algn="tl">
                    <a:srgbClr val="000000"/>
                  </a:outerShdw>
                </a:effectLst>
              </a:rPr>
              <a:t>*</a:t>
            </a:r>
          </a:p>
        </p:txBody>
      </p:sp>
      <p:sp>
        <p:nvSpPr>
          <p:cNvPr id="5047311" name="Text Box 15"/>
          <p:cNvSpPr txBox="1">
            <a:spLocks noChangeArrowheads="1"/>
          </p:cNvSpPr>
          <p:nvPr/>
        </p:nvSpPr>
        <p:spPr bwMode="auto">
          <a:xfrm>
            <a:off x="6873875" y="3475038"/>
            <a:ext cx="466725" cy="336550"/>
          </a:xfrm>
          <a:prstGeom prst="rect">
            <a:avLst/>
          </a:prstGeom>
          <a:noFill/>
          <a:ln w="9525" algn="ctr">
            <a:noFill/>
            <a:miter lim="800000"/>
            <a:headEnd/>
            <a:tailEnd/>
          </a:ln>
          <a:effectLst/>
        </p:spPr>
        <p:txBody>
          <a:bodyPr wrap="none" lIns="92402" tIns="46200" rIns="92402" bIns="46200">
            <a:spAutoFit/>
          </a:bodyPr>
          <a:lstStyle/>
          <a:p>
            <a:pPr marL="228600" indent="-228600" algn="l" eaLnBrk="1" hangingPunct="1">
              <a:spcBef>
                <a:spcPct val="30000"/>
              </a:spcBef>
              <a:defRPr/>
            </a:pPr>
            <a:r>
              <a:rPr lang="en-US" sz="1600" b="1">
                <a:solidFill>
                  <a:schemeClr val="tx1"/>
                </a:solidFill>
                <a:effectLst>
                  <a:outerShdw blurRad="38100" dist="38100" dir="2700000" algn="tl">
                    <a:srgbClr val="000000"/>
                  </a:outerShdw>
                </a:effectLst>
              </a:rPr>
              <a:t>1.6</a:t>
            </a:r>
          </a:p>
        </p:txBody>
      </p:sp>
      <p:sp>
        <p:nvSpPr>
          <p:cNvPr id="5047312" name="Text Box 16"/>
          <p:cNvSpPr txBox="1">
            <a:spLocks noChangeArrowheads="1"/>
          </p:cNvSpPr>
          <p:nvPr/>
        </p:nvSpPr>
        <p:spPr bwMode="auto">
          <a:xfrm>
            <a:off x="8188325" y="2663825"/>
            <a:ext cx="466725" cy="336550"/>
          </a:xfrm>
          <a:prstGeom prst="rect">
            <a:avLst/>
          </a:prstGeom>
          <a:noFill/>
          <a:ln w="9525" algn="ctr">
            <a:noFill/>
            <a:miter lim="800000"/>
            <a:headEnd/>
            <a:tailEnd/>
          </a:ln>
          <a:effectLst/>
        </p:spPr>
        <p:txBody>
          <a:bodyPr wrap="none" lIns="92402" tIns="46200" rIns="92402" bIns="46200">
            <a:spAutoFit/>
          </a:bodyPr>
          <a:lstStyle/>
          <a:p>
            <a:pPr marL="228600" indent="-228600" algn="l" eaLnBrk="1" hangingPunct="1">
              <a:spcBef>
                <a:spcPct val="30000"/>
              </a:spcBef>
              <a:defRPr/>
            </a:pPr>
            <a:r>
              <a:rPr lang="en-US" sz="1600" b="1">
                <a:solidFill>
                  <a:schemeClr val="tx1"/>
                </a:solidFill>
                <a:effectLst>
                  <a:outerShdw blurRad="38100" dist="38100" dir="2700000" algn="tl">
                    <a:srgbClr val="000000"/>
                  </a:outerShdw>
                </a:effectLst>
              </a:rPr>
              <a:t>2.6</a:t>
            </a:r>
          </a:p>
        </p:txBody>
      </p:sp>
      <p:sp>
        <p:nvSpPr>
          <p:cNvPr id="1041" name="Text Box 17"/>
          <p:cNvSpPr txBox="1">
            <a:spLocks noChangeArrowheads="1"/>
          </p:cNvSpPr>
          <p:nvPr/>
        </p:nvSpPr>
        <p:spPr bwMode="auto">
          <a:xfrm>
            <a:off x="6634163" y="1524000"/>
            <a:ext cx="2239962" cy="596900"/>
          </a:xfrm>
          <a:prstGeom prst="rect">
            <a:avLst/>
          </a:prstGeom>
          <a:noFill/>
          <a:ln w="15875" algn="ctr">
            <a:solidFill>
              <a:schemeClr val="accent1"/>
            </a:solidFill>
            <a:miter lim="800000"/>
            <a:headEnd/>
            <a:tailEnd/>
          </a:ln>
        </p:spPr>
        <p:txBody>
          <a:bodyPr wrap="none" lIns="92402" tIns="46200" rIns="92402" bIns="46200">
            <a:spAutoFit/>
          </a:bodyPr>
          <a:lstStyle/>
          <a:p>
            <a:pPr marL="228600" indent="-228600" eaLnBrk="1" hangingPunct="1">
              <a:spcBef>
                <a:spcPct val="0"/>
              </a:spcBef>
            </a:pPr>
            <a:r>
              <a:rPr lang="en-US" sz="1600">
                <a:solidFill>
                  <a:schemeClr val="tx1"/>
                </a:solidFill>
              </a:rPr>
              <a:t>N = 4639 men with no </a:t>
            </a:r>
          </a:p>
          <a:p>
            <a:pPr marL="228600" indent="-228600" eaLnBrk="1" hangingPunct="1">
              <a:spcBef>
                <a:spcPct val="0"/>
              </a:spcBef>
            </a:pPr>
            <a:r>
              <a:rPr lang="en-US" sz="1600">
                <a:solidFill>
                  <a:schemeClr val="tx1"/>
                </a:solidFill>
              </a:rPr>
              <a:t>history of MI or stroke</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7058" name="Rectangle 2"/>
          <p:cNvSpPr>
            <a:spLocks noGrp="1" noChangeArrowheads="1"/>
          </p:cNvSpPr>
          <p:nvPr>
            <p:ph type="title"/>
          </p:nvPr>
        </p:nvSpPr>
        <p:spPr>
          <a:xfrm>
            <a:off x="482600" y="152400"/>
            <a:ext cx="8128000" cy="1143000"/>
          </a:xfrm>
        </p:spPr>
        <p:txBody>
          <a:bodyPr/>
          <a:lstStyle/>
          <a:p>
            <a:pPr>
              <a:defRPr/>
            </a:pPr>
            <a:r>
              <a:rPr lang="en-US" smtClean="0"/>
              <a:t>Risk of CHD by Triglyceride Level</a:t>
            </a:r>
            <a:br>
              <a:rPr lang="en-US" smtClean="0"/>
            </a:br>
            <a:r>
              <a:rPr lang="en-US" smtClean="0">
                <a:solidFill>
                  <a:srgbClr val="00FFCC"/>
                </a:solidFill>
              </a:rPr>
              <a:t>The Framingham Heart Study</a:t>
            </a:r>
            <a:endParaRPr lang="en-US" smtClean="0"/>
          </a:p>
        </p:txBody>
      </p:sp>
      <p:sp>
        <p:nvSpPr>
          <p:cNvPr id="5037059" name="Text Box 3"/>
          <p:cNvSpPr txBox="1">
            <a:spLocks noChangeArrowheads="1"/>
          </p:cNvSpPr>
          <p:nvPr/>
        </p:nvSpPr>
        <p:spPr bwMode="auto">
          <a:xfrm>
            <a:off x="2381250" y="2498725"/>
            <a:ext cx="1273175" cy="366713"/>
          </a:xfrm>
          <a:prstGeom prst="rect">
            <a:avLst/>
          </a:prstGeom>
          <a:noFill/>
          <a:ln w="952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N = 5127</a:t>
            </a:r>
          </a:p>
        </p:txBody>
      </p:sp>
      <p:sp>
        <p:nvSpPr>
          <p:cNvPr id="46084" name="Text Box 4"/>
          <p:cNvSpPr txBox="1">
            <a:spLocks noChangeArrowheads="1"/>
          </p:cNvSpPr>
          <p:nvPr/>
        </p:nvSpPr>
        <p:spPr bwMode="auto">
          <a:xfrm>
            <a:off x="3284538" y="6530975"/>
            <a:ext cx="5715000" cy="366713"/>
          </a:xfrm>
          <a:prstGeom prst="rect">
            <a:avLst/>
          </a:prstGeom>
          <a:noFill/>
          <a:ln w="9525">
            <a:noFill/>
            <a:miter lim="800000"/>
            <a:headEnd/>
            <a:tailEnd/>
          </a:ln>
        </p:spPr>
        <p:txBody>
          <a:bodyPr>
            <a:spAutoFit/>
          </a:bodyPr>
          <a:lstStyle/>
          <a:p>
            <a:pPr algn="r"/>
            <a:r>
              <a:rPr lang="en-US" sz="1800" b="1"/>
              <a:t>Castelli WP. </a:t>
            </a:r>
            <a:r>
              <a:rPr lang="en-US" sz="1800" b="1" i="1"/>
              <a:t>Am J Cardiol.</a:t>
            </a:r>
            <a:r>
              <a:rPr lang="en-US" sz="1800" b="1"/>
              <a:t> 1992;70:3H-9H. </a:t>
            </a:r>
          </a:p>
        </p:txBody>
      </p:sp>
      <p:sp>
        <p:nvSpPr>
          <p:cNvPr id="5037061" name="Text Box 5"/>
          <p:cNvSpPr txBox="1">
            <a:spLocks noChangeArrowheads="1"/>
          </p:cNvSpPr>
          <p:nvPr/>
        </p:nvSpPr>
        <p:spPr bwMode="auto">
          <a:xfrm rot="-5400000">
            <a:off x="-841374" y="3398837"/>
            <a:ext cx="3536950" cy="396875"/>
          </a:xfrm>
          <a:prstGeom prst="rect">
            <a:avLst/>
          </a:prstGeom>
          <a:noFill/>
          <a:ln w="9525">
            <a:noFill/>
            <a:miter lim="800000"/>
            <a:headEnd/>
            <a:tailEnd/>
          </a:ln>
          <a:effectLst/>
        </p:spPr>
        <p:txBody>
          <a:bodyPr>
            <a:spAutoFit/>
          </a:bodyPr>
          <a:lstStyle/>
          <a:p>
            <a:pPr>
              <a:defRPr/>
            </a:pPr>
            <a:r>
              <a:rPr lang="en-US" b="1">
                <a:solidFill>
                  <a:schemeClr val="accent1"/>
                </a:solidFill>
                <a:effectLst>
                  <a:outerShdw blurRad="38100" dist="38100" dir="2700000" algn="tl">
                    <a:srgbClr val="000000"/>
                  </a:outerShdw>
                </a:effectLst>
              </a:rPr>
              <a:t>Relative CHD Risk</a:t>
            </a:r>
          </a:p>
        </p:txBody>
      </p:sp>
      <p:sp>
        <p:nvSpPr>
          <p:cNvPr id="5037062" name="Text Box 6"/>
          <p:cNvSpPr txBox="1">
            <a:spLocks noChangeArrowheads="1"/>
          </p:cNvSpPr>
          <p:nvPr/>
        </p:nvSpPr>
        <p:spPr bwMode="auto">
          <a:xfrm>
            <a:off x="3086100" y="5870575"/>
            <a:ext cx="3459163" cy="396875"/>
          </a:xfrm>
          <a:prstGeom prst="rect">
            <a:avLst/>
          </a:prstGeom>
          <a:noFill/>
          <a:ln w="9525">
            <a:noFill/>
            <a:miter lim="800000"/>
            <a:headEnd/>
            <a:tailEnd/>
          </a:ln>
          <a:effectLst/>
        </p:spPr>
        <p:txBody>
          <a:bodyPr>
            <a:spAutoFit/>
          </a:bodyPr>
          <a:lstStyle/>
          <a:p>
            <a:pPr>
              <a:defRPr/>
            </a:pPr>
            <a:r>
              <a:rPr lang="en-US" b="1">
                <a:solidFill>
                  <a:schemeClr val="accent1"/>
                </a:solidFill>
                <a:effectLst>
                  <a:outerShdw blurRad="38100" dist="38100" dir="2700000" algn="tl">
                    <a:srgbClr val="000000"/>
                  </a:outerShdw>
                </a:effectLst>
              </a:rPr>
              <a:t>Triglyceride Level, mg/dL</a:t>
            </a:r>
          </a:p>
        </p:txBody>
      </p:sp>
      <p:sp>
        <p:nvSpPr>
          <p:cNvPr id="46087" name="Rectangle 7"/>
          <p:cNvSpPr>
            <a:spLocks noChangeArrowheads="1"/>
          </p:cNvSpPr>
          <p:nvPr/>
        </p:nvSpPr>
        <p:spPr bwMode="auto">
          <a:xfrm>
            <a:off x="1747838" y="1885950"/>
            <a:ext cx="5992812" cy="3487738"/>
          </a:xfrm>
          <a:prstGeom prst="rect">
            <a:avLst/>
          </a:prstGeom>
          <a:noFill/>
          <a:ln w="9525">
            <a:noFill/>
            <a:miter lim="800000"/>
            <a:headEnd/>
            <a:tailEnd/>
          </a:ln>
        </p:spPr>
        <p:txBody>
          <a:bodyPr/>
          <a:lstStyle/>
          <a:p>
            <a:endParaRPr lang="en-US"/>
          </a:p>
        </p:txBody>
      </p:sp>
      <p:sp>
        <p:nvSpPr>
          <p:cNvPr id="5037065" name="Rectangle 9"/>
          <p:cNvSpPr>
            <a:spLocks noChangeArrowheads="1"/>
          </p:cNvSpPr>
          <p:nvPr/>
        </p:nvSpPr>
        <p:spPr bwMode="auto">
          <a:xfrm>
            <a:off x="4900613" y="3629025"/>
            <a:ext cx="214312" cy="1744663"/>
          </a:xfrm>
          <a:prstGeom prst="rect">
            <a:avLst/>
          </a:prstGeom>
          <a:gradFill rotWithShape="0">
            <a:gsLst>
              <a:gs pos="0">
                <a:srgbClr val="767600"/>
              </a:gs>
              <a:gs pos="50000">
                <a:srgbClr val="FFFF00"/>
              </a:gs>
              <a:gs pos="100000">
                <a:srgbClr val="767600"/>
              </a:gs>
            </a:gsLst>
            <a:lin ang="0" scaled="1"/>
          </a:gradFill>
          <a:ln w="9525">
            <a:noFill/>
            <a:miter lim="800000"/>
            <a:headEnd/>
            <a:tailEnd/>
          </a:ln>
        </p:spPr>
        <p:txBody>
          <a:bodyPr/>
          <a:lstStyle/>
          <a:p>
            <a:endParaRPr lang="en-US"/>
          </a:p>
        </p:txBody>
      </p:sp>
      <p:grpSp>
        <p:nvGrpSpPr>
          <p:cNvPr id="2" name="Group 70"/>
          <p:cNvGrpSpPr>
            <a:grpSpLocks/>
          </p:cNvGrpSpPr>
          <p:nvPr/>
        </p:nvGrpSpPr>
        <p:grpSpPr bwMode="auto">
          <a:xfrm>
            <a:off x="5653088" y="3400425"/>
            <a:ext cx="1706562" cy="1973263"/>
            <a:chOff x="3561" y="2142"/>
            <a:chExt cx="1075" cy="1243"/>
          </a:xfrm>
        </p:grpSpPr>
        <p:sp>
          <p:nvSpPr>
            <p:cNvPr id="46147" name="Rectangle 10"/>
            <p:cNvSpPr>
              <a:spLocks noChangeArrowheads="1"/>
            </p:cNvSpPr>
            <p:nvPr/>
          </p:nvSpPr>
          <p:spPr bwMode="auto">
            <a:xfrm>
              <a:off x="3561" y="2142"/>
              <a:ext cx="135" cy="1243"/>
            </a:xfrm>
            <a:prstGeom prst="rect">
              <a:avLst/>
            </a:prstGeom>
            <a:gradFill rotWithShape="0">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46148" name="Rectangle 11"/>
            <p:cNvSpPr>
              <a:spLocks noChangeArrowheads="1"/>
            </p:cNvSpPr>
            <p:nvPr/>
          </p:nvSpPr>
          <p:spPr bwMode="auto">
            <a:xfrm>
              <a:off x="4034" y="2142"/>
              <a:ext cx="135" cy="1243"/>
            </a:xfrm>
            <a:prstGeom prst="rect">
              <a:avLst/>
            </a:prstGeom>
            <a:gradFill rotWithShape="0">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46149" name="Rectangle 12"/>
            <p:cNvSpPr>
              <a:spLocks noChangeArrowheads="1"/>
            </p:cNvSpPr>
            <p:nvPr/>
          </p:nvSpPr>
          <p:spPr bwMode="auto">
            <a:xfrm>
              <a:off x="4500" y="2142"/>
              <a:ext cx="136" cy="1243"/>
            </a:xfrm>
            <a:prstGeom prst="rect">
              <a:avLst/>
            </a:prstGeom>
            <a:gradFill rotWithShape="0">
              <a:gsLst>
                <a:gs pos="0">
                  <a:srgbClr val="767600"/>
                </a:gs>
                <a:gs pos="50000">
                  <a:srgbClr val="FFFF00"/>
                </a:gs>
                <a:gs pos="100000">
                  <a:srgbClr val="767600"/>
                </a:gs>
              </a:gsLst>
              <a:lin ang="0" scaled="1"/>
            </a:gradFill>
            <a:ln w="9525">
              <a:noFill/>
              <a:miter lim="800000"/>
              <a:headEnd/>
              <a:tailEnd/>
            </a:ln>
          </p:spPr>
          <p:txBody>
            <a:bodyPr/>
            <a:lstStyle/>
            <a:p>
              <a:endParaRPr lang="en-US"/>
            </a:p>
          </p:txBody>
        </p:sp>
      </p:grpSp>
      <p:grpSp>
        <p:nvGrpSpPr>
          <p:cNvPr id="3" name="Group 13"/>
          <p:cNvGrpSpPr>
            <a:grpSpLocks/>
          </p:cNvGrpSpPr>
          <p:nvPr/>
        </p:nvGrpSpPr>
        <p:grpSpPr bwMode="auto">
          <a:xfrm>
            <a:off x="1905000" y="3981450"/>
            <a:ext cx="1181100" cy="1392238"/>
            <a:chOff x="1200" y="2508"/>
            <a:chExt cx="744" cy="877"/>
          </a:xfrm>
        </p:grpSpPr>
        <p:sp>
          <p:nvSpPr>
            <p:cNvPr id="46143" name="Rectangle 14"/>
            <p:cNvSpPr>
              <a:spLocks noChangeArrowheads="1"/>
            </p:cNvSpPr>
            <p:nvPr/>
          </p:nvSpPr>
          <p:spPr bwMode="auto">
            <a:xfrm>
              <a:off x="1200" y="2725"/>
              <a:ext cx="135" cy="660"/>
            </a:xfrm>
            <a:prstGeom prst="rect">
              <a:avLst/>
            </a:prstGeom>
            <a:gradFill rotWithShape="0">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46144" name="Rectangle 15"/>
            <p:cNvSpPr>
              <a:spLocks noChangeArrowheads="1"/>
            </p:cNvSpPr>
            <p:nvPr/>
          </p:nvSpPr>
          <p:spPr bwMode="auto">
            <a:xfrm>
              <a:off x="1673" y="2653"/>
              <a:ext cx="135" cy="732"/>
            </a:xfrm>
            <a:prstGeom prst="rect">
              <a:avLst/>
            </a:prstGeom>
            <a:gradFill rotWithShape="0">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46145" name="Rectangle 16"/>
            <p:cNvSpPr>
              <a:spLocks noChangeArrowheads="1"/>
            </p:cNvSpPr>
            <p:nvPr/>
          </p:nvSpPr>
          <p:spPr bwMode="blackWhite">
            <a:xfrm>
              <a:off x="1335" y="2797"/>
              <a:ext cx="135" cy="588"/>
            </a:xfrm>
            <a:prstGeom prst="rect">
              <a:avLst/>
            </a:prstGeom>
            <a:gradFill rotWithShape="0">
              <a:gsLst>
                <a:gs pos="0">
                  <a:srgbClr val="762F76"/>
                </a:gs>
                <a:gs pos="50000">
                  <a:srgbClr val="FF66FF"/>
                </a:gs>
                <a:gs pos="100000">
                  <a:srgbClr val="762F76"/>
                </a:gs>
              </a:gsLst>
              <a:lin ang="0" scaled="1"/>
            </a:gradFill>
            <a:ln w="9525">
              <a:noFill/>
              <a:miter lim="800000"/>
              <a:headEnd/>
              <a:tailEnd/>
            </a:ln>
          </p:spPr>
          <p:txBody>
            <a:bodyPr/>
            <a:lstStyle/>
            <a:p>
              <a:endParaRPr lang="en-US"/>
            </a:p>
          </p:txBody>
        </p:sp>
        <p:sp>
          <p:nvSpPr>
            <p:cNvPr id="46146" name="Rectangle 17"/>
            <p:cNvSpPr>
              <a:spLocks noChangeArrowheads="1"/>
            </p:cNvSpPr>
            <p:nvPr/>
          </p:nvSpPr>
          <p:spPr bwMode="blackWhite">
            <a:xfrm>
              <a:off x="1808" y="2508"/>
              <a:ext cx="136" cy="877"/>
            </a:xfrm>
            <a:prstGeom prst="rect">
              <a:avLst/>
            </a:prstGeom>
            <a:gradFill rotWithShape="0">
              <a:gsLst>
                <a:gs pos="0">
                  <a:srgbClr val="762F76"/>
                </a:gs>
                <a:gs pos="50000">
                  <a:srgbClr val="FF66FF"/>
                </a:gs>
                <a:gs pos="100000">
                  <a:srgbClr val="762F76"/>
                </a:gs>
              </a:gsLst>
              <a:lin ang="0" scaled="1"/>
            </a:gradFill>
            <a:ln w="9525">
              <a:noFill/>
              <a:miter lim="800000"/>
              <a:headEnd/>
              <a:tailEnd/>
            </a:ln>
          </p:spPr>
          <p:txBody>
            <a:bodyPr/>
            <a:lstStyle/>
            <a:p>
              <a:endParaRPr lang="en-US"/>
            </a:p>
          </p:txBody>
        </p:sp>
      </p:grpSp>
      <p:grpSp>
        <p:nvGrpSpPr>
          <p:cNvPr id="4" name="Group 18"/>
          <p:cNvGrpSpPr>
            <a:grpSpLocks/>
          </p:cNvGrpSpPr>
          <p:nvPr/>
        </p:nvGrpSpPr>
        <p:grpSpPr bwMode="auto">
          <a:xfrm>
            <a:off x="3406775" y="3629025"/>
            <a:ext cx="1171575" cy="1744663"/>
            <a:chOff x="2146" y="2286"/>
            <a:chExt cx="738" cy="1099"/>
          </a:xfrm>
        </p:grpSpPr>
        <p:sp>
          <p:nvSpPr>
            <p:cNvPr id="46139" name="Rectangle 19"/>
            <p:cNvSpPr>
              <a:spLocks noChangeArrowheads="1"/>
            </p:cNvSpPr>
            <p:nvPr/>
          </p:nvSpPr>
          <p:spPr bwMode="auto">
            <a:xfrm>
              <a:off x="2146" y="2689"/>
              <a:ext cx="136" cy="696"/>
            </a:xfrm>
            <a:prstGeom prst="rect">
              <a:avLst/>
            </a:prstGeom>
            <a:gradFill rotWithShape="0">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46140" name="Rectangle 20"/>
            <p:cNvSpPr>
              <a:spLocks noChangeArrowheads="1"/>
            </p:cNvSpPr>
            <p:nvPr/>
          </p:nvSpPr>
          <p:spPr bwMode="auto">
            <a:xfrm>
              <a:off x="2614" y="2358"/>
              <a:ext cx="134" cy="1027"/>
            </a:xfrm>
            <a:prstGeom prst="rect">
              <a:avLst/>
            </a:prstGeom>
            <a:gradFill rotWithShape="0">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46141" name="Rectangle 21"/>
            <p:cNvSpPr>
              <a:spLocks noChangeArrowheads="1"/>
            </p:cNvSpPr>
            <p:nvPr/>
          </p:nvSpPr>
          <p:spPr bwMode="blackWhite">
            <a:xfrm>
              <a:off x="2282" y="2286"/>
              <a:ext cx="129" cy="1099"/>
            </a:xfrm>
            <a:prstGeom prst="rect">
              <a:avLst/>
            </a:prstGeom>
            <a:gradFill rotWithShape="0">
              <a:gsLst>
                <a:gs pos="0">
                  <a:srgbClr val="762F76"/>
                </a:gs>
                <a:gs pos="50000">
                  <a:srgbClr val="FF66FF"/>
                </a:gs>
                <a:gs pos="100000">
                  <a:srgbClr val="762F76"/>
                </a:gs>
              </a:gsLst>
              <a:lin ang="0" scaled="1"/>
            </a:gradFill>
            <a:ln w="9525">
              <a:noFill/>
              <a:miter lim="800000"/>
              <a:headEnd/>
              <a:tailEnd/>
            </a:ln>
          </p:spPr>
          <p:txBody>
            <a:bodyPr/>
            <a:lstStyle/>
            <a:p>
              <a:endParaRPr lang="en-US"/>
            </a:p>
          </p:txBody>
        </p:sp>
        <p:sp>
          <p:nvSpPr>
            <p:cNvPr id="46142" name="Rectangle 22"/>
            <p:cNvSpPr>
              <a:spLocks noChangeArrowheads="1"/>
            </p:cNvSpPr>
            <p:nvPr/>
          </p:nvSpPr>
          <p:spPr bwMode="blackWhite">
            <a:xfrm>
              <a:off x="2748" y="2286"/>
              <a:ext cx="136" cy="1099"/>
            </a:xfrm>
            <a:prstGeom prst="rect">
              <a:avLst/>
            </a:prstGeom>
            <a:gradFill rotWithShape="0">
              <a:gsLst>
                <a:gs pos="0">
                  <a:srgbClr val="762F76"/>
                </a:gs>
                <a:gs pos="50000">
                  <a:srgbClr val="FF66FF"/>
                </a:gs>
                <a:gs pos="100000">
                  <a:srgbClr val="762F76"/>
                </a:gs>
              </a:gsLst>
              <a:lin ang="0" scaled="1"/>
            </a:gradFill>
            <a:ln w="9525">
              <a:noFill/>
              <a:miter lim="800000"/>
              <a:headEnd/>
              <a:tailEnd/>
            </a:ln>
          </p:spPr>
          <p:txBody>
            <a:bodyPr/>
            <a:lstStyle/>
            <a:p>
              <a:endParaRPr lang="en-US"/>
            </a:p>
          </p:txBody>
        </p:sp>
      </p:grpSp>
      <p:sp>
        <p:nvSpPr>
          <p:cNvPr id="5037079" name="Rectangle 23"/>
          <p:cNvSpPr>
            <a:spLocks noChangeArrowheads="1"/>
          </p:cNvSpPr>
          <p:nvPr/>
        </p:nvSpPr>
        <p:spPr bwMode="blackWhite">
          <a:xfrm>
            <a:off x="5114925" y="2819400"/>
            <a:ext cx="215900" cy="2554288"/>
          </a:xfrm>
          <a:prstGeom prst="rect">
            <a:avLst/>
          </a:prstGeom>
          <a:gradFill rotWithShape="0">
            <a:gsLst>
              <a:gs pos="0">
                <a:srgbClr val="762F76"/>
              </a:gs>
              <a:gs pos="50000">
                <a:srgbClr val="FF66FF"/>
              </a:gs>
              <a:gs pos="100000">
                <a:srgbClr val="762F76"/>
              </a:gs>
            </a:gsLst>
            <a:lin ang="0" scaled="1"/>
          </a:gradFill>
          <a:ln w="9525">
            <a:noFill/>
            <a:miter lim="800000"/>
            <a:headEnd/>
            <a:tailEnd/>
          </a:ln>
        </p:spPr>
        <p:txBody>
          <a:bodyPr/>
          <a:lstStyle/>
          <a:p>
            <a:endParaRPr lang="en-US"/>
          </a:p>
        </p:txBody>
      </p:sp>
      <p:grpSp>
        <p:nvGrpSpPr>
          <p:cNvPr id="5" name="Group 24"/>
          <p:cNvGrpSpPr>
            <a:grpSpLocks/>
          </p:cNvGrpSpPr>
          <p:nvPr/>
        </p:nvGrpSpPr>
        <p:grpSpPr bwMode="auto">
          <a:xfrm>
            <a:off x="5867400" y="2466975"/>
            <a:ext cx="1708150" cy="2906713"/>
            <a:chOff x="3696" y="1554"/>
            <a:chExt cx="1076" cy="1831"/>
          </a:xfrm>
        </p:grpSpPr>
        <p:sp>
          <p:nvSpPr>
            <p:cNvPr id="46136" name="Rectangle 25"/>
            <p:cNvSpPr>
              <a:spLocks noChangeArrowheads="1"/>
            </p:cNvSpPr>
            <p:nvPr/>
          </p:nvSpPr>
          <p:spPr bwMode="blackWhite">
            <a:xfrm>
              <a:off x="3696" y="1776"/>
              <a:ext cx="135" cy="1609"/>
            </a:xfrm>
            <a:prstGeom prst="rect">
              <a:avLst/>
            </a:prstGeom>
            <a:gradFill rotWithShape="0">
              <a:gsLst>
                <a:gs pos="0">
                  <a:srgbClr val="762F76"/>
                </a:gs>
                <a:gs pos="50000">
                  <a:srgbClr val="FF66FF"/>
                </a:gs>
                <a:gs pos="100000">
                  <a:srgbClr val="762F76"/>
                </a:gs>
              </a:gsLst>
              <a:lin ang="0" scaled="1"/>
            </a:gradFill>
            <a:ln w="9525">
              <a:noFill/>
              <a:miter lim="800000"/>
              <a:headEnd/>
              <a:tailEnd/>
            </a:ln>
          </p:spPr>
          <p:txBody>
            <a:bodyPr/>
            <a:lstStyle/>
            <a:p>
              <a:endParaRPr lang="en-US"/>
            </a:p>
          </p:txBody>
        </p:sp>
        <p:sp>
          <p:nvSpPr>
            <p:cNvPr id="46137" name="Rectangle 26"/>
            <p:cNvSpPr>
              <a:spLocks noChangeArrowheads="1"/>
            </p:cNvSpPr>
            <p:nvPr/>
          </p:nvSpPr>
          <p:spPr bwMode="blackWhite">
            <a:xfrm>
              <a:off x="4169" y="1554"/>
              <a:ext cx="130" cy="1831"/>
            </a:xfrm>
            <a:prstGeom prst="rect">
              <a:avLst/>
            </a:prstGeom>
            <a:gradFill rotWithShape="0">
              <a:gsLst>
                <a:gs pos="0">
                  <a:srgbClr val="762F76"/>
                </a:gs>
                <a:gs pos="50000">
                  <a:srgbClr val="FF66FF"/>
                </a:gs>
                <a:gs pos="100000">
                  <a:srgbClr val="762F76"/>
                </a:gs>
              </a:gsLst>
              <a:lin ang="0" scaled="1"/>
            </a:gradFill>
            <a:ln w="9525">
              <a:noFill/>
              <a:miter lim="800000"/>
              <a:headEnd/>
              <a:tailEnd/>
            </a:ln>
          </p:spPr>
          <p:txBody>
            <a:bodyPr/>
            <a:lstStyle/>
            <a:p>
              <a:endParaRPr lang="en-US"/>
            </a:p>
          </p:txBody>
        </p:sp>
        <p:sp>
          <p:nvSpPr>
            <p:cNvPr id="46138" name="Rectangle 27"/>
            <p:cNvSpPr>
              <a:spLocks noChangeArrowheads="1"/>
            </p:cNvSpPr>
            <p:nvPr/>
          </p:nvSpPr>
          <p:spPr bwMode="blackWhite">
            <a:xfrm>
              <a:off x="4636" y="1554"/>
              <a:ext cx="136" cy="1831"/>
            </a:xfrm>
            <a:prstGeom prst="rect">
              <a:avLst/>
            </a:prstGeom>
            <a:gradFill rotWithShape="0">
              <a:gsLst>
                <a:gs pos="0">
                  <a:srgbClr val="762F76"/>
                </a:gs>
                <a:gs pos="50000">
                  <a:srgbClr val="FF66FF"/>
                </a:gs>
                <a:gs pos="100000">
                  <a:srgbClr val="762F76"/>
                </a:gs>
              </a:gsLst>
              <a:lin ang="0" scaled="1"/>
            </a:gradFill>
            <a:ln w="9525">
              <a:noFill/>
              <a:miter lim="800000"/>
              <a:headEnd/>
              <a:tailEnd/>
            </a:ln>
          </p:spPr>
          <p:txBody>
            <a:bodyPr/>
            <a:lstStyle/>
            <a:p>
              <a:endParaRPr lang="en-US"/>
            </a:p>
          </p:txBody>
        </p:sp>
      </p:grpSp>
      <p:sp>
        <p:nvSpPr>
          <p:cNvPr id="46094" name="Line 28"/>
          <p:cNvSpPr>
            <a:spLocks noChangeShapeType="1"/>
          </p:cNvSpPr>
          <p:nvPr/>
        </p:nvSpPr>
        <p:spPr bwMode="auto">
          <a:xfrm>
            <a:off x="1747838" y="1885950"/>
            <a:ext cx="1587" cy="3487738"/>
          </a:xfrm>
          <a:prstGeom prst="line">
            <a:avLst/>
          </a:prstGeom>
          <a:noFill/>
          <a:ln w="28575">
            <a:solidFill>
              <a:srgbClr val="FFFFFF"/>
            </a:solidFill>
            <a:round/>
            <a:headEnd/>
            <a:tailEnd/>
          </a:ln>
        </p:spPr>
        <p:txBody>
          <a:bodyPr/>
          <a:lstStyle/>
          <a:p>
            <a:endParaRPr lang="en-US"/>
          </a:p>
        </p:txBody>
      </p:sp>
      <p:sp>
        <p:nvSpPr>
          <p:cNvPr id="46095" name="Line 29"/>
          <p:cNvSpPr>
            <a:spLocks noChangeShapeType="1"/>
          </p:cNvSpPr>
          <p:nvPr/>
        </p:nvSpPr>
        <p:spPr bwMode="auto">
          <a:xfrm>
            <a:off x="1670050" y="5373688"/>
            <a:ext cx="77788" cy="1587"/>
          </a:xfrm>
          <a:prstGeom prst="line">
            <a:avLst/>
          </a:prstGeom>
          <a:noFill/>
          <a:ln w="28575">
            <a:solidFill>
              <a:srgbClr val="FFFFFF"/>
            </a:solidFill>
            <a:round/>
            <a:headEnd/>
            <a:tailEnd/>
          </a:ln>
        </p:spPr>
        <p:txBody>
          <a:bodyPr/>
          <a:lstStyle/>
          <a:p>
            <a:endParaRPr lang="en-US"/>
          </a:p>
        </p:txBody>
      </p:sp>
      <p:sp>
        <p:nvSpPr>
          <p:cNvPr id="46096" name="Line 30"/>
          <p:cNvSpPr>
            <a:spLocks noChangeShapeType="1"/>
          </p:cNvSpPr>
          <p:nvPr/>
        </p:nvSpPr>
        <p:spPr bwMode="auto">
          <a:xfrm>
            <a:off x="1670050" y="4792663"/>
            <a:ext cx="77788" cy="1587"/>
          </a:xfrm>
          <a:prstGeom prst="line">
            <a:avLst/>
          </a:prstGeom>
          <a:noFill/>
          <a:ln w="28575">
            <a:solidFill>
              <a:srgbClr val="FFFFFF"/>
            </a:solidFill>
            <a:round/>
            <a:headEnd/>
            <a:tailEnd/>
          </a:ln>
        </p:spPr>
        <p:txBody>
          <a:bodyPr/>
          <a:lstStyle/>
          <a:p>
            <a:endParaRPr lang="en-US"/>
          </a:p>
        </p:txBody>
      </p:sp>
      <p:sp>
        <p:nvSpPr>
          <p:cNvPr id="46097" name="Line 31"/>
          <p:cNvSpPr>
            <a:spLocks noChangeShapeType="1"/>
          </p:cNvSpPr>
          <p:nvPr/>
        </p:nvSpPr>
        <p:spPr bwMode="auto">
          <a:xfrm>
            <a:off x="1670050" y="4211638"/>
            <a:ext cx="77788" cy="1587"/>
          </a:xfrm>
          <a:prstGeom prst="line">
            <a:avLst/>
          </a:prstGeom>
          <a:noFill/>
          <a:ln w="28575">
            <a:solidFill>
              <a:srgbClr val="FFFFFF"/>
            </a:solidFill>
            <a:round/>
            <a:headEnd/>
            <a:tailEnd/>
          </a:ln>
        </p:spPr>
        <p:txBody>
          <a:bodyPr/>
          <a:lstStyle/>
          <a:p>
            <a:endParaRPr lang="en-US"/>
          </a:p>
        </p:txBody>
      </p:sp>
      <p:sp>
        <p:nvSpPr>
          <p:cNvPr id="46098" name="Line 32"/>
          <p:cNvSpPr>
            <a:spLocks noChangeShapeType="1"/>
          </p:cNvSpPr>
          <p:nvPr/>
        </p:nvSpPr>
        <p:spPr bwMode="auto">
          <a:xfrm>
            <a:off x="1670050" y="3629025"/>
            <a:ext cx="77788" cy="1588"/>
          </a:xfrm>
          <a:prstGeom prst="line">
            <a:avLst/>
          </a:prstGeom>
          <a:noFill/>
          <a:ln w="28575">
            <a:solidFill>
              <a:srgbClr val="FFFFFF"/>
            </a:solidFill>
            <a:round/>
            <a:headEnd/>
            <a:tailEnd/>
          </a:ln>
        </p:spPr>
        <p:txBody>
          <a:bodyPr/>
          <a:lstStyle/>
          <a:p>
            <a:endParaRPr lang="en-US"/>
          </a:p>
        </p:txBody>
      </p:sp>
      <p:sp>
        <p:nvSpPr>
          <p:cNvPr id="46099" name="Line 33"/>
          <p:cNvSpPr>
            <a:spLocks noChangeShapeType="1"/>
          </p:cNvSpPr>
          <p:nvPr/>
        </p:nvSpPr>
        <p:spPr bwMode="auto">
          <a:xfrm>
            <a:off x="1670050" y="3048000"/>
            <a:ext cx="77788" cy="1588"/>
          </a:xfrm>
          <a:prstGeom prst="line">
            <a:avLst/>
          </a:prstGeom>
          <a:noFill/>
          <a:ln w="28575">
            <a:solidFill>
              <a:srgbClr val="FFFFFF"/>
            </a:solidFill>
            <a:round/>
            <a:headEnd/>
            <a:tailEnd/>
          </a:ln>
        </p:spPr>
        <p:txBody>
          <a:bodyPr/>
          <a:lstStyle/>
          <a:p>
            <a:endParaRPr lang="en-US"/>
          </a:p>
        </p:txBody>
      </p:sp>
      <p:sp>
        <p:nvSpPr>
          <p:cNvPr id="46100" name="Line 34"/>
          <p:cNvSpPr>
            <a:spLocks noChangeShapeType="1"/>
          </p:cNvSpPr>
          <p:nvPr/>
        </p:nvSpPr>
        <p:spPr bwMode="auto">
          <a:xfrm>
            <a:off x="1670050" y="2466975"/>
            <a:ext cx="77788" cy="1588"/>
          </a:xfrm>
          <a:prstGeom prst="line">
            <a:avLst/>
          </a:prstGeom>
          <a:noFill/>
          <a:ln w="28575">
            <a:solidFill>
              <a:srgbClr val="FFFFFF"/>
            </a:solidFill>
            <a:round/>
            <a:headEnd/>
            <a:tailEnd/>
          </a:ln>
        </p:spPr>
        <p:txBody>
          <a:bodyPr/>
          <a:lstStyle/>
          <a:p>
            <a:endParaRPr lang="en-US"/>
          </a:p>
        </p:txBody>
      </p:sp>
      <p:sp>
        <p:nvSpPr>
          <p:cNvPr id="46101" name="Line 35"/>
          <p:cNvSpPr>
            <a:spLocks noChangeShapeType="1"/>
          </p:cNvSpPr>
          <p:nvPr/>
        </p:nvSpPr>
        <p:spPr bwMode="auto">
          <a:xfrm>
            <a:off x="1670050" y="1885950"/>
            <a:ext cx="77788" cy="1588"/>
          </a:xfrm>
          <a:prstGeom prst="line">
            <a:avLst/>
          </a:prstGeom>
          <a:noFill/>
          <a:ln w="28575">
            <a:solidFill>
              <a:srgbClr val="FFFFFF"/>
            </a:solidFill>
            <a:round/>
            <a:headEnd/>
            <a:tailEnd/>
          </a:ln>
        </p:spPr>
        <p:txBody>
          <a:bodyPr/>
          <a:lstStyle/>
          <a:p>
            <a:endParaRPr lang="en-US"/>
          </a:p>
        </p:txBody>
      </p:sp>
      <p:sp>
        <p:nvSpPr>
          <p:cNvPr id="46102" name="Line 36"/>
          <p:cNvSpPr>
            <a:spLocks noChangeShapeType="1"/>
          </p:cNvSpPr>
          <p:nvPr/>
        </p:nvSpPr>
        <p:spPr bwMode="auto">
          <a:xfrm>
            <a:off x="1747838" y="5373688"/>
            <a:ext cx="5992812" cy="1587"/>
          </a:xfrm>
          <a:prstGeom prst="line">
            <a:avLst/>
          </a:prstGeom>
          <a:noFill/>
          <a:ln w="28575">
            <a:solidFill>
              <a:srgbClr val="FFFFFF"/>
            </a:solidFill>
            <a:round/>
            <a:headEnd/>
            <a:tailEnd/>
          </a:ln>
        </p:spPr>
        <p:txBody>
          <a:bodyPr/>
          <a:lstStyle/>
          <a:p>
            <a:endParaRPr lang="en-US"/>
          </a:p>
        </p:txBody>
      </p:sp>
      <p:sp>
        <p:nvSpPr>
          <p:cNvPr id="46103" name="Line 37"/>
          <p:cNvSpPr>
            <a:spLocks noChangeShapeType="1"/>
          </p:cNvSpPr>
          <p:nvPr/>
        </p:nvSpPr>
        <p:spPr bwMode="auto">
          <a:xfrm flipV="1">
            <a:off x="1747838" y="5373688"/>
            <a:ext cx="1587" cy="76200"/>
          </a:xfrm>
          <a:prstGeom prst="line">
            <a:avLst/>
          </a:prstGeom>
          <a:noFill/>
          <a:ln w="28575">
            <a:solidFill>
              <a:srgbClr val="FFFFFF"/>
            </a:solidFill>
            <a:round/>
            <a:headEnd/>
            <a:tailEnd/>
          </a:ln>
        </p:spPr>
        <p:txBody>
          <a:bodyPr/>
          <a:lstStyle/>
          <a:p>
            <a:endParaRPr lang="en-US"/>
          </a:p>
        </p:txBody>
      </p:sp>
      <p:sp>
        <p:nvSpPr>
          <p:cNvPr id="46104" name="Line 38"/>
          <p:cNvSpPr>
            <a:spLocks noChangeShapeType="1"/>
          </p:cNvSpPr>
          <p:nvPr/>
        </p:nvSpPr>
        <p:spPr bwMode="auto">
          <a:xfrm flipV="1">
            <a:off x="2500313" y="5373688"/>
            <a:ext cx="1587" cy="76200"/>
          </a:xfrm>
          <a:prstGeom prst="line">
            <a:avLst/>
          </a:prstGeom>
          <a:noFill/>
          <a:ln w="28575">
            <a:solidFill>
              <a:srgbClr val="FFFFFF"/>
            </a:solidFill>
            <a:round/>
            <a:headEnd/>
            <a:tailEnd/>
          </a:ln>
        </p:spPr>
        <p:txBody>
          <a:bodyPr/>
          <a:lstStyle/>
          <a:p>
            <a:endParaRPr lang="en-US"/>
          </a:p>
        </p:txBody>
      </p:sp>
      <p:sp>
        <p:nvSpPr>
          <p:cNvPr id="46105" name="Line 39"/>
          <p:cNvSpPr>
            <a:spLocks noChangeShapeType="1"/>
          </p:cNvSpPr>
          <p:nvPr/>
        </p:nvSpPr>
        <p:spPr bwMode="auto">
          <a:xfrm flipV="1">
            <a:off x="3251200" y="5373688"/>
            <a:ext cx="1588" cy="76200"/>
          </a:xfrm>
          <a:prstGeom prst="line">
            <a:avLst/>
          </a:prstGeom>
          <a:noFill/>
          <a:ln w="28575">
            <a:solidFill>
              <a:srgbClr val="FFFFFF"/>
            </a:solidFill>
            <a:round/>
            <a:headEnd/>
            <a:tailEnd/>
          </a:ln>
        </p:spPr>
        <p:txBody>
          <a:bodyPr/>
          <a:lstStyle/>
          <a:p>
            <a:endParaRPr lang="en-US"/>
          </a:p>
        </p:txBody>
      </p:sp>
      <p:sp>
        <p:nvSpPr>
          <p:cNvPr id="46106" name="Line 40"/>
          <p:cNvSpPr>
            <a:spLocks noChangeShapeType="1"/>
          </p:cNvSpPr>
          <p:nvPr/>
        </p:nvSpPr>
        <p:spPr bwMode="auto">
          <a:xfrm flipV="1">
            <a:off x="3992563" y="5373688"/>
            <a:ext cx="1587" cy="76200"/>
          </a:xfrm>
          <a:prstGeom prst="line">
            <a:avLst/>
          </a:prstGeom>
          <a:noFill/>
          <a:ln w="28575">
            <a:solidFill>
              <a:srgbClr val="FFFFFF"/>
            </a:solidFill>
            <a:round/>
            <a:headEnd/>
            <a:tailEnd/>
          </a:ln>
        </p:spPr>
        <p:txBody>
          <a:bodyPr/>
          <a:lstStyle/>
          <a:p>
            <a:endParaRPr lang="en-US"/>
          </a:p>
        </p:txBody>
      </p:sp>
      <p:sp>
        <p:nvSpPr>
          <p:cNvPr id="46107" name="Line 41"/>
          <p:cNvSpPr>
            <a:spLocks noChangeShapeType="1"/>
          </p:cNvSpPr>
          <p:nvPr/>
        </p:nvSpPr>
        <p:spPr bwMode="auto">
          <a:xfrm flipV="1">
            <a:off x="4743450" y="5373688"/>
            <a:ext cx="3175" cy="76200"/>
          </a:xfrm>
          <a:prstGeom prst="line">
            <a:avLst/>
          </a:prstGeom>
          <a:noFill/>
          <a:ln w="28575">
            <a:solidFill>
              <a:srgbClr val="FFFFFF"/>
            </a:solidFill>
            <a:round/>
            <a:headEnd/>
            <a:tailEnd/>
          </a:ln>
        </p:spPr>
        <p:txBody>
          <a:bodyPr/>
          <a:lstStyle/>
          <a:p>
            <a:endParaRPr lang="en-US"/>
          </a:p>
        </p:txBody>
      </p:sp>
      <p:sp>
        <p:nvSpPr>
          <p:cNvPr id="46108" name="Line 42"/>
          <p:cNvSpPr>
            <a:spLocks noChangeShapeType="1"/>
          </p:cNvSpPr>
          <p:nvPr/>
        </p:nvSpPr>
        <p:spPr bwMode="auto">
          <a:xfrm flipV="1">
            <a:off x="5495925" y="5373688"/>
            <a:ext cx="1588" cy="76200"/>
          </a:xfrm>
          <a:prstGeom prst="line">
            <a:avLst/>
          </a:prstGeom>
          <a:noFill/>
          <a:ln w="28575">
            <a:solidFill>
              <a:srgbClr val="FFFFFF"/>
            </a:solidFill>
            <a:round/>
            <a:headEnd/>
            <a:tailEnd/>
          </a:ln>
        </p:spPr>
        <p:txBody>
          <a:bodyPr/>
          <a:lstStyle/>
          <a:p>
            <a:endParaRPr lang="en-US"/>
          </a:p>
        </p:txBody>
      </p:sp>
      <p:sp>
        <p:nvSpPr>
          <p:cNvPr id="46109" name="Line 43"/>
          <p:cNvSpPr>
            <a:spLocks noChangeShapeType="1"/>
          </p:cNvSpPr>
          <p:nvPr/>
        </p:nvSpPr>
        <p:spPr bwMode="auto">
          <a:xfrm flipV="1">
            <a:off x="6248400" y="5373688"/>
            <a:ext cx="1588" cy="76200"/>
          </a:xfrm>
          <a:prstGeom prst="line">
            <a:avLst/>
          </a:prstGeom>
          <a:noFill/>
          <a:ln w="28575">
            <a:solidFill>
              <a:srgbClr val="FFFFFF"/>
            </a:solidFill>
            <a:round/>
            <a:headEnd/>
            <a:tailEnd/>
          </a:ln>
        </p:spPr>
        <p:txBody>
          <a:bodyPr/>
          <a:lstStyle/>
          <a:p>
            <a:endParaRPr lang="en-US"/>
          </a:p>
        </p:txBody>
      </p:sp>
      <p:sp>
        <p:nvSpPr>
          <p:cNvPr id="46110" name="Line 44"/>
          <p:cNvSpPr>
            <a:spLocks noChangeShapeType="1"/>
          </p:cNvSpPr>
          <p:nvPr/>
        </p:nvSpPr>
        <p:spPr bwMode="auto">
          <a:xfrm flipV="1">
            <a:off x="6989763" y="5373688"/>
            <a:ext cx="1587" cy="76200"/>
          </a:xfrm>
          <a:prstGeom prst="line">
            <a:avLst/>
          </a:prstGeom>
          <a:noFill/>
          <a:ln w="28575">
            <a:solidFill>
              <a:srgbClr val="FFFFFF"/>
            </a:solidFill>
            <a:round/>
            <a:headEnd/>
            <a:tailEnd/>
          </a:ln>
        </p:spPr>
        <p:txBody>
          <a:bodyPr/>
          <a:lstStyle/>
          <a:p>
            <a:endParaRPr lang="en-US"/>
          </a:p>
        </p:txBody>
      </p:sp>
      <p:sp>
        <p:nvSpPr>
          <p:cNvPr id="46111" name="Line 45"/>
          <p:cNvSpPr>
            <a:spLocks noChangeShapeType="1"/>
          </p:cNvSpPr>
          <p:nvPr/>
        </p:nvSpPr>
        <p:spPr bwMode="auto">
          <a:xfrm flipV="1">
            <a:off x="7740650" y="5373688"/>
            <a:ext cx="0" cy="76200"/>
          </a:xfrm>
          <a:prstGeom prst="line">
            <a:avLst/>
          </a:prstGeom>
          <a:noFill/>
          <a:ln w="28575">
            <a:solidFill>
              <a:srgbClr val="FFFFFF"/>
            </a:solidFill>
            <a:round/>
            <a:headEnd/>
            <a:tailEnd/>
          </a:ln>
        </p:spPr>
        <p:txBody>
          <a:bodyPr/>
          <a:lstStyle/>
          <a:p>
            <a:endParaRPr lang="en-US"/>
          </a:p>
        </p:txBody>
      </p:sp>
      <p:sp>
        <p:nvSpPr>
          <p:cNvPr id="46112" name="Rectangle 46"/>
          <p:cNvSpPr>
            <a:spLocks noChangeArrowheads="1"/>
          </p:cNvSpPr>
          <p:nvPr/>
        </p:nvSpPr>
        <p:spPr bwMode="auto">
          <a:xfrm>
            <a:off x="1482725" y="5240338"/>
            <a:ext cx="112713" cy="244475"/>
          </a:xfrm>
          <a:prstGeom prst="rect">
            <a:avLst/>
          </a:prstGeom>
          <a:noFill/>
          <a:ln w="9525">
            <a:noFill/>
            <a:miter lim="800000"/>
            <a:headEnd/>
            <a:tailEnd/>
          </a:ln>
        </p:spPr>
        <p:txBody>
          <a:bodyPr wrap="none" lIns="0" tIns="0" rIns="0" bIns="0">
            <a:spAutoFit/>
          </a:bodyPr>
          <a:lstStyle/>
          <a:p>
            <a:pPr algn="l">
              <a:spcBef>
                <a:spcPct val="0"/>
              </a:spcBef>
            </a:pPr>
            <a:r>
              <a:rPr lang="en-US" sz="1600" b="1">
                <a:solidFill>
                  <a:schemeClr val="tx1"/>
                </a:solidFill>
              </a:rPr>
              <a:t>0</a:t>
            </a:r>
          </a:p>
        </p:txBody>
      </p:sp>
      <p:sp>
        <p:nvSpPr>
          <p:cNvPr id="46113" name="Rectangle 47"/>
          <p:cNvSpPr>
            <a:spLocks noChangeArrowheads="1"/>
          </p:cNvSpPr>
          <p:nvPr/>
        </p:nvSpPr>
        <p:spPr bwMode="auto">
          <a:xfrm>
            <a:off x="1287463" y="4659313"/>
            <a:ext cx="282575" cy="244475"/>
          </a:xfrm>
          <a:prstGeom prst="rect">
            <a:avLst/>
          </a:prstGeom>
          <a:noFill/>
          <a:ln w="9525">
            <a:noFill/>
            <a:miter lim="800000"/>
            <a:headEnd/>
            <a:tailEnd/>
          </a:ln>
        </p:spPr>
        <p:txBody>
          <a:bodyPr wrap="none" lIns="0" tIns="0" rIns="0" bIns="0">
            <a:spAutoFit/>
          </a:bodyPr>
          <a:lstStyle/>
          <a:p>
            <a:pPr algn="l">
              <a:spcBef>
                <a:spcPct val="0"/>
              </a:spcBef>
            </a:pPr>
            <a:r>
              <a:rPr lang="en-US" sz="1600">
                <a:solidFill>
                  <a:schemeClr val="tx1"/>
                </a:solidFill>
              </a:rPr>
              <a:t>0.5</a:t>
            </a:r>
          </a:p>
        </p:txBody>
      </p:sp>
      <p:sp>
        <p:nvSpPr>
          <p:cNvPr id="46114" name="Rectangle 48"/>
          <p:cNvSpPr>
            <a:spLocks noChangeArrowheads="1"/>
          </p:cNvSpPr>
          <p:nvPr/>
        </p:nvSpPr>
        <p:spPr bwMode="auto">
          <a:xfrm>
            <a:off x="1482725" y="4076700"/>
            <a:ext cx="112713" cy="244475"/>
          </a:xfrm>
          <a:prstGeom prst="rect">
            <a:avLst/>
          </a:prstGeom>
          <a:noFill/>
          <a:ln w="9525">
            <a:noFill/>
            <a:miter lim="800000"/>
            <a:headEnd/>
            <a:tailEnd/>
          </a:ln>
        </p:spPr>
        <p:txBody>
          <a:bodyPr wrap="none" lIns="0" tIns="0" rIns="0" bIns="0">
            <a:spAutoFit/>
          </a:bodyPr>
          <a:lstStyle/>
          <a:p>
            <a:pPr algn="l">
              <a:spcBef>
                <a:spcPct val="0"/>
              </a:spcBef>
            </a:pPr>
            <a:r>
              <a:rPr lang="en-US" sz="1600" b="1">
                <a:solidFill>
                  <a:schemeClr val="tx1"/>
                </a:solidFill>
              </a:rPr>
              <a:t>1</a:t>
            </a:r>
          </a:p>
        </p:txBody>
      </p:sp>
      <p:sp>
        <p:nvSpPr>
          <p:cNvPr id="46115" name="Rectangle 49"/>
          <p:cNvSpPr>
            <a:spLocks noChangeArrowheads="1"/>
          </p:cNvSpPr>
          <p:nvPr/>
        </p:nvSpPr>
        <p:spPr bwMode="auto">
          <a:xfrm>
            <a:off x="1287463" y="3495675"/>
            <a:ext cx="282575" cy="244475"/>
          </a:xfrm>
          <a:prstGeom prst="rect">
            <a:avLst/>
          </a:prstGeom>
          <a:noFill/>
          <a:ln w="9525">
            <a:noFill/>
            <a:miter lim="800000"/>
            <a:headEnd/>
            <a:tailEnd/>
          </a:ln>
        </p:spPr>
        <p:txBody>
          <a:bodyPr wrap="none" lIns="0" tIns="0" rIns="0" bIns="0">
            <a:spAutoFit/>
          </a:bodyPr>
          <a:lstStyle/>
          <a:p>
            <a:pPr algn="l">
              <a:spcBef>
                <a:spcPct val="0"/>
              </a:spcBef>
            </a:pPr>
            <a:r>
              <a:rPr lang="en-US" sz="1600" b="1">
                <a:solidFill>
                  <a:schemeClr val="tx1"/>
                </a:solidFill>
              </a:rPr>
              <a:t>1.5</a:t>
            </a:r>
          </a:p>
        </p:txBody>
      </p:sp>
      <p:sp>
        <p:nvSpPr>
          <p:cNvPr id="46116" name="Rectangle 50"/>
          <p:cNvSpPr>
            <a:spLocks noChangeArrowheads="1"/>
          </p:cNvSpPr>
          <p:nvPr/>
        </p:nvSpPr>
        <p:spPr bwMode="auto">
          <a:xfrm>
            <a:off x="1482725" y="2914650"/>
            <a:ext cx="112713" cy="244475"/>
          </a:xfrm>
          <a:prstGeom prst="rect">
            <a:avLst/>
          </a:prstGeom>
          <a:noFill/>
          <a:ln w="9525">
            <a:noFill/>
            <a:miter lim="800000"/>
            <a:headEnd/>
            <a:tailEnd/>
          </a:ln>
        </p:spPr>
        <p:txBody>
          <a:bodyPr wrap="none" lIns="0" tIns="0" rIns="0" bIns="0">
            <a:spAutoFit/>
          </a:bodyPr>
          <a:lstStyle/>
          <a:p>
            <a:pPr algn="l">
              <a:spcBef>
                <a:spcPct val="0"/>
              </a:spcBef>
            </a:pPr>
            <a:r>
              <a:rPr lang="en-US" sz="1600" b="1">
                <a:solidFill>
                  <a:schemeClr val="tx1"/>
                </a:solidFill>
              </a:rPr>
              <a:t>2</a:t>
            </a:r>
          </a:p>
        </p:txBody>
      </p:sp>
      <p:sp>
        <p:nvSpPr>
          <p:cNvPr id="46117" name="Rectangle 51"/>
          <p:cNvSpPr>
            <a:spLocks noChangeArrowheads="1"/>
          </p:cNvSpPr>
          <p:nvPr/>
        </p:nvSpPr>
        <p:spPr bwMode="auto">
          <a:xfrm>
            <a:off x="1287463" y="2333625"/>
            <a:ext cx="282575" cy="244475"/>
          </a:xfrm>
          <a:prstGeom prst="rect">
            <a:avLst/>
          </a:prstGeom>
          <a:noFill/>
          <a:ln w="9525">
            <a:noFill/>
            <a:miter lim="800000"/>
            <a:headEnd/>
            <a:tailEnd/>
          </a:ln>
        </p:spPr>
        <p:txBody>
          <a:bodyPr wrap="none" lIns="0" tIns="0" rIns="0" bIns="0">
            <a:spAutoFit/>
          </a:bodyPr>
          <a:lstStyle/>
          <a:p>
            <a:pPr algn="l">
              <a:spcBef>
                <a:spcPct val="0"/>
              </a:spcBef>
            </a:pPr>
            <a:r>
              <a:rPr lang="en-US" sz="1600" b="1">
                <a:solidFill>
                  <a:schemeClr val="tx1"/>
                </a:solidFill>
              </a:rPr>
              <a:t>2.5</a:t>
            </a:r>
          </a:p>
        </p:txBody>
      </p:sp>
      <p:sp>
        <p:nvSpPr>
          <p:cNvPr id="46118" name="Rectangle 52"/>
          <p:cNvSpPr>
            <a:spLocks noChangeArrowheads="1"/>
          </p:cNvSpPr>
          <p:nvPr/>
        </p:nvSpPr>
        <p:spPr bwMode="auto">
          <a:xfrm>
            <a:off x="1482725" y="1752600"/>
            <a:ext cx="112713" cy="244475"/>
          </a:xfrm>
          <a:prstGeom prst="rect">
            <a:avLst/>
          </a:prstGeom>
          <a:noFill/>
          <a:ln w="9525">
            <a:noFill/>
            <a:miter lim="800000"/>
            <a:headEnd/>
            <a:tailEnd/>
          </a:ln>
        </p:spPr>
        <p:txBody>
          <a:bodyPr wrap="none" lIns="0" tIns="0" rIns="0" bIns="0">
            <a:spAutoFit/>
          </a:bodyPr>
          <a:lstStyle/>
          <a:p>
            <a:pPr algn="l">
              <a:spcBef>
                <a:spcPct val="0"/>
              </a:spcBef>
            </a:pPr>
            <a:r>
              <a:rPr lang="en-US" sz="1600" b="1">
                <a:solidFill>
                  <a:schemeClr val="tx1"/>
                </a:solidFill>
              </a:rPr>
              <a:t>3</a:t>
            </a:r>
          </a:p>
        </p:txBody>
      </p:sp>
      <p:sp>
        <p:nvSpPr>
          <p:cNvPr id="46119" name="Rectangle 53"/>
          <p:cNvSpPr>
            <a:spLocks noChangeArrowheads="1"/>
          </p:cNvSpPr>
          <p:nvPr/>
        </p:nvSpPr>
        <p:spPr bwMode="auto">
          <a:xfrm>
            <a:off x="1992313" y="5478463"/>
            <a:ext cx="254000" cy="274637"/>
          </a:xfrm>
          <a:prstGeom prst="rect">
            <a:avLst/>
          </a:prstGeom>
          <a:noFill/>
          <a:ln w="9525">
            <a:noFill/>
            <a:miter lim="800000"/>
            <a:headEnd/>
            <a:tailEnd/>
          </a:ln>
        </p:spPr>
        <p:txBody>
          <a:bodyPr wrap="none" lIns="0" tIns="0" rIns="0" bIns="0">
            <a:spAutoFit/>
          </a:bodyPr>
          <a:lstStyle/>
          <a:p>
            <a:pPr algn="l">
              <a:spcBef>
                <a:spcPct val="0"/>
              </a:spcBef>
            </a:pPr>
            <a:r>
              <a:rPr lang="en-US" sz="1800">
                <a:solidFill>
                  <a:schemeClr val="tx1"/>
                </a:solidFill>
              </a:rPr>
              <a:t>50</a:t>
            </a:r>
            <a:endParaRPr lang="en-US" sz="2400">
              <a:solidFill>
                <a:schemeClr val="tx1"/>
              </a:solidFill>
            </a:endParaRPr>
          </a:p>
        </p:txBody>
      </p:sp>
      <p:sp>
        <p:nvSpPr>
          <p:cNvPr id="46120" name="Rectangle 54"/>
          <p:cNvSpPr>
            <a:spLocks noChangeArrowheads="1"/>
          </p:cNvSpPr>
          <p:nvPr/>
        </p:nvSpPr>
        <p:spPr bwMode="auto">
          <a:xfrm>
            <a:off x="2684463" y="5478463"/>
            <a:ext cx="381000" cy="274637"/>
          </a:xfrm>
          <a:prstGeom prst="rect">
            <a:avLst/>
          </a:prstGeom>
          <a:noFill/>
          <a:ln w="9525">
            <a:noFill/>
            <a:miter lim="800000"/>
            <a:headEnd/>
            <a:tailEnd/>
          </a:ln>
        </p:spPr>
        <p:txBody>
          <a:bodyPr wrap="none" lIns="0" tIns="0" rIns="0" bIns="0">
            <a:spAutoFit/>
          </a:bodyPr>
          <a:lstStyle/>
          <a:p>
            <a:pPr algn="l">
              <a:spcBef>
                <a:spcPct val="0"/>
              </a:spcBef>
            </a:pPr>
            <a:r>
              <a:rPr lang="en-US" sz="1800">
                <a:solidFill>
                  <a:schemeClr val="tx1"/>
                </a:solidFill>
              </a:rPr>
              <a:t>100</a:t>
            </a:r>
            <a:endParaRPr lang="en-US" sz="2400">
              <a:solidFill>
                <a:schemeClr val="tx1"/>
              </a:solidFill>
            </a:endParaRPr>
          </a:p>
        </p:txBody>
      </p:sp>
      <p:sp>
        <p:nvSpPr>
          <p:cNvPr id="46121" name="Rectangle 55"/>
          <p:cNvSpPr>
            <a:spLocks noChangeArrowheads="1"/>
          </p:cNvSpPr>
          <p:nvPr/>
        </p:nvSpPr>
        <p:spPr bwMode="auto">
          <a:xfrm>
            <a:off x="3435350" y="5478463"/>
            <a:ext cx="381000" cy="274637"/>
          </a:xfrm>
          <a:prstGeom prst="rect">
            <a:avLst/>
          </a:prstGeom>
          <a:noFill/>
          <a:ln w="9525">
            <a:noFill/>
            <a:miter lim="800000"/>
            <a:headEnd/>
            <a:tailEnd/>
          </a:ln>
        </p:spPr>
        <p:txBody>
          <a:bodyPr wrap="none" lIns="0" tIns="0" rIns="0" bIns="0">
            <a:spAutoFit/>
          </a:bodyPr>
          <a:lstStyle/>
          <a:p>
            <a:pPr algn="l">
              <a:spcBef>
                <a:spcPct val="0"/>
              </a:spcBef>
            </a:pPr>
            <a:r>
              <a:rPr lang="en-US" sz="1800">
                <a:solidFill>
                  <a:schemeClr val="tx1"/>
                </a:solidFill>
              </a:rPr>
              <a:t>150</a:t>
            </a:r>
            <a:endParaRPr lang="en-US" sz="2400">
              <a:solidFill>
                <a:schemeClr val="tx1"/>
              </a:solidFill>
            </a:endParaRPr>
          </a:p>
        </p:txBody>
      </p:sp>
      <p:sp>
        <p:nvSpPr>
          <p:cNvPr id="46122" name="Rectangle 56"/>
          <p:cNvSpPr>
            <a:spLocks noChangeArrowheads="1"/>
          </p:cNvSpPr>
          <p:nvPr/>
        </p:nvSpPr>
        <p:spPr bwMode="auto">
          <a:xfrm>
            <a:off x="4187825" y="5478463"/>
            <a:ext cx="381000" cy="274637"/>
          </a:xfrm>
          <a:prstGeom prst="rect">
            <a:avLst/>
          </a:prstGeom>
          <a:noFill/>
          <a:ln w="9525">
            <a:noFill/>
            <a:miter lim="800000"/>
            <a:headEnd/>
            <a:tailEnd/>
          </a:ln>
        </p:spPr>
        <p:txBody>
          <a:bodyPr wrap="none" lIns="0" tIns="0" rIns="0" bIns="0">
            <a:spAutoFit/>
          </a:bodyPr>
          <a:lstStyle/>
          <a:p>
            <a:pPr algn="l">
              <a:spcBef>
                <a:spcPct val="0"/>
              </a:spcBef>
            </a:pPr>
            <a:r>
              <a:rPr lang="en-US" sz="1800">
                <a:solidFill>
                  <a:schemeClr val="tx1"/>
                </a:solidFill>
              </a:rPr>
              <a:t>200</a:t>
            </a:r>
            <a:endParaRPr lang="en-US" sz="2400">
              <a:solidFill>
                <a:schemeClr val="tx1"/>
              </a:solidFill>
            </a:endParaRPr>
          </a:p>
        </p:txBody>
      </p:sp>
      <p:sp>
        <p:nvSpPr>
          <p:cNvPr id="46123" name="Rectangle 57"/>
          <p:cNvSpPr>
            <a:spLocks noChangeArrowheads="1"/>
          </p:cNvSpPr>
          <p:nvPr/>
        </p:nvSpPr>
        <p:spPr bwMode="auto">
          <a:xfrm>
            <a:off x="4930775" y="5478463"/>
            <a:ext cx="381000" cy="274637"/>
          </a:xfrm>
          <a:prstGeom prst="rect">
            <a:avLst/>
          </a:prstGeom>
          <a:noFill/>
          <a:ln w="9525">
            <a:noFill/>
            <a:miter lim="800000"/>
            <a:headEnd/>
            <a:tailEnd/>
          </a:ln>
        </p:spPr>
        <p:txBody>
          <a:bodyPr wrap="none" lIns="0" tIns="0" rIns="0" bIns="0">
            <a:spAutoFit/>
          </a:bodyPr>
          <a:lstStyle/>
          <a:p>
            <a:pPr algn="l">
              <a:spcBef>
                <a:spcPct val="0"/>
              </a:spcBef>
            </a:pPr>
            <a:r>
              <a:rPr lang="en-US" sz="1800">
                <a:solidFill>
                  <a:schemeClr val="tx1"/>
                </a:solidFill>
              </a:rPr>
              <a:t>250</a:t>
            </a:r>
            <a:endParaRPr lang="en-US" sz="2400">
              <a:solidFill>
                <a:schemeClr val="tx1"/>
              </a:solidFill>
            </a:endParaRPr>
          </a:p>
        </p:txBody>
      </p:sp>
      <p:sp>
        <p:nvSpPr>
          <p:cNvPr id="46124" name="Rectangle 58"/>
          <p:cNvSpPr>
            <a:spLocks noChangeArrowheads="1"/>
          </p:cNvSpPr>
          <p:nvPr/>
        </p:nvSpPr>
        <p:spPr bwMode="auto">
          <a:xfrm>
            <a:off x="5681663" y="5478463"/>
            <a:ext cx="381000" cy="274637"/>
          </a:xfrm>
          <a:prstGeom prst="rect">
            <a:avLst/>
          </a:prstGeom>
          <a:noFill/>
          <a:ln w="9525">
            <a:noFill/>
            <a:miter lim="800000"/>
            <a:headEnd/>
            <a:tailEnd/>
          </a:ln>
        </p:spPr>
        <p:txBody>
          <a:bodyPr wrap="none" lIns="0" tIns="0" rIns="0" bIns="0">
            <a:spAutoFit/>
          </a:bodyPr>
          <a:lstStyle/>
          <a:p>
            <a:pPr algn="l">
              <a:spcBef>
                <a:spcPct val="0"/>
              </a:spcBef>
            </a:pPr>
            <a:r>
              <a:rPr lang="en-US" sz="1800">
                <a:solidFill>
                  <a:schemeClr val="tx1"/>
                </a:solidFill>
              </a:rPr>
              <a:t>300</a:t>
            </a:r>
            <a:endParaRPr lang="en-US" sz="2400">
              <a:solidFill>
                <a:schemeClr val="tx1"/>
              </a:solidFill>
            </a:endParaRPr>
          </a:p>
        </p:txBody>
      </p:sp>
      <p:sp>
        <p:nvSpPr>
          <p:cNvPr id="46125" name="Rectangle 59"/>
          <p:cNvSpPr>
            <a:spLocks noChangeArrowheads="1"/>
          </p:cNvSpPr>
          <p:nvPr/>
        </p:nvSpPr>
        <p:spPr bwMode="auto">
          <a:xfrm>
            <a:off x="6432550" y="5478463"/>
            <a:ext cx="381000" cy="274637"/>
          </a:xfrm>
          <a:prstGeom prst="rect">
            <a:avLst/>
          </a:prstGeom>
          <a:noFill/>
          <a:ln w="9525">
            <a:noFill/>
            <a:miter lim="800000"/>
            <a:headEnd/>
            <a:tailEnd/>
          </a:ln>
        </p:spPr>
        <p:txBody>
          <a:bodyPr wrap="none" lIns="0" tIns="0" rIns="0" bIns="0">
            <a:spAutoFit/>
          </a:bodyPr>
          <a:lstStyle/>
          <a:p>
            <a:pPr algn="l">
              <a:spcBef>
                <a:spcPct val="0"/>
              </a:spcBef>
            </a:pPr>
            <a:r>
              <a:rPr lang="en-US" sz="1800">
                <a:solidFill>
                  <a:schemeClr val="tx1"/>
                </a:solidFill>
              </a:rPr>
              <a:t>350</a:t>
            </a:r>
            <a:endParaRPr lang="en-US" sz="2400">
              <a:solidFill>
                <a:schemeClr val="tx1"/>
              </a:solidFill>
            </a:endParaRPr>
          </a:p>
        </p:txBody>
      </p:sp>
      <p:sp>
        <p:nvSpPr>
          <p:cNvPr id="46126" name="Rectangle 60"/>
          <p:cNvSpPr>
            <a:spLocks noChangeArrowheads="1"/>
          </p:cNvSpPr>
          <p:nvPr/>
        </p:nvSpPr>
        <p:spPr bwMode="auto">
          <a:xfrm>
            <a:off x="7183438" y="5478463"/>
            <a:ext cx="381000" cy="274637"/>
          </a:xfrm>
          <a:prstGeom prst="rect">
            <a:avLst/>
          </a:prstGeom>
          <a:noFill/>
          <a:ln w="9525">
            <a:noFill/>
            <a:miter lim="800000"/>
            <a:headEnd/>
            <a:tailEnd/>
          </a:ln>
        </p:spPr>
        <p:txBody>
          <a:bodyPr wrap="none" lIns="0" tIns="0" rIns="0" bIns="0">
            <a:spAutoFit/>
          </a:bodyPr>
          <a:lstStyle/>
          <a:p>
            <a:pPr algn="l">
              <a:spcBef>
                <a:spcPct val="0"/>
              </a:spcBef>
            </a:pPr>
            <a:r>
              <a:rPr lang="en-US" sz="1800">
                <a:solidFill>
                  <a:schemeClr val="tx1"/>
                </a:solidFill>
              </a:rPr>
              <a:t>400</a:t>
            </a:r>
            <a:endParaRPr lang="en-US" sz="2400">
              <a:solidFill>
                <a:schemeClr val="tx1"/>
              </a:solidFill>
            </a:endParaRPr>
          </a:p>
        </p:txBody>
      </p:sp>
      <p:sp>
        <p:nvSpPr>
          <p:cNvPr id="46127" name="Rectangle 61"/>
          <p:cNvSpPr>
            <a:spLocks noChangeArrowheads="1"/>
          </p:cNvSpPr>
          <p:nvPr/>
        </p:nvSpPr>
        <p:spPr bwMode="auto">
          <a:xfrm>
            <a:off x="2206625" y="2190750"/>
            <a:ext cx="146050" cy="142875"/>
          </a:xfrm>
          <a:prstGeom prst="rect">
            <a:avLst/>
          </a:prstGeom>
          <a:gradFill rotWithShape="0">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5037118" name="Rectangle 62"/>
          <p:cNvSpPr>
            <a:spLocks noChangeArrowheads="1"/>
          </p:cNvSpPr>
          <p:nvPr/>
        </p:nvSpPr>
        <p:spPr bwMode="auto">
          <a:xfrm>
            <a:off x="2420938" y="2143125"/>
            <a:ext cx="457200" cy="274638"/>
          </a:xfrm>
          <a:prstGeom prst="rect">
            <a:avLst/>
          </a:prstGeom>
          <a:noFill/>
          <a:ln w="9525">
            <a:noFill/>
            <a:miter lim="800000"/>
            <a:headEnd/>
            <a:tailEnd/>
          </a:ln>
        </p:spPr>
        <p:txBody>
          <a:bodyPr wrap="none" lIns="0" tIns="0" rIns="0" bIns="0">
            <a:spAutoFit/>
          </a:bodyPr>
          <a:lstStyle/>
          <a:p>
            <a:pPr algn="l">
              <a:spcBef>
                <a:spcPct val="0"/>
              </a:spcBef>
              <a:defRPr/>
            </a:pPr>
            <a:r>
              <a:rPr lang="en-US" sz="1800" b="1">
                <a:solidFill>
                  <a:schemeClr val="tx1"/>
                </a:solidFill>
                <a:effectLst>
                  <a:outerShdw blurRad="38100" dist="38100" dir="2700000" algn="tl">
                    <a:srgbClr val="000000"/>
                  </a:outerShdw>
                </a:effectLst>
              </a:rPr>
              <a:t>Men</a:t>
            </a:r>
            <a:endParaRPr lang="en-US" sz="2400" b="1">
              <a:solidFill>
                <a:schemeClr val="tx1"/>
              </a:solidFill>
              <a:effectLst>
                <a:outerShdw blurRad="38100" dist="38100" dir="2700000" algn="tl">
                  <a:srgbClr val="000000"/>
                </a:outerShdw>
              </a:effectLst>
            </a:endParaRPr>
          </a:p>
        </p:txBody>
      </p:sp>
      <p:sp>
        <p:nvSpPr>
          <p:cNvPr id="46129" name="Rectangle 63"/>
          <p:cNvSpPr>
            <a:spLocks noChangeArrowheads="1"/>
          </p:cNvSpPr>
          <p:nvPr/>
        </p:nvSpPr>
        <p:spPr bwMode="blackWhite">
          <a:xfrm>
            <a:off x="3270250" y="2190750"/>
            <a:ext cx="147638" cy="142875"/>
          </a:xfrm>
          <a:prstGeom prst="rect">
            <a:avLst/>
          </a:prstGeom>
          <a:gradFill rotWithShape="0">
            <a:gsLst>
              <a:gs pos="0">
                <a:srgbClr val="762F76"/>
              </a:gs>
              <a:gs pos="50000">
                <a:srgbClr val="FF66FF"/>
              </a:gs>
              <a:gs pos="100000">
                <a:srgbClr val="762F76"/>
              </a:gs>
            </a:gsLst>
            <a:lin ang="0" scaled="1"/>
          </a:gradFill>
          <a:ln w="9525">
            <a:noFill/>
            <a:miter lim="800000"/>
            <a:headEnd/>
            <a:tailEnd/>
          </a:ln>
        </p:spPr>
        <p:txBody>
          <a:bodyPr/>
          <a:lstStyle/>
          <a:p>
            <a:endParaRPr lang="en-US"/>
          </a:p>
        </p:txBody>
      </p:sp>
      <p:sp>
        <p:nvSpPr>
          <p:cNvPr id="46130" name="Rectangle 64"/>
          <p:cNvSpPr>
            <a:spLocks noChangeArrowheads="1"/>
          </p:cNvSpPr>
          <p:nvPr/>
        </p:nvSpPr>
        <p:spPr bwMode="auto">
          <a:xfrm>
            <a:off x="3486150" y="2143125"/>
            <a:ext cx="825500" cy="274638"/>
          </a:xfrm>
          <a:prstGeom prst="rect">
            <a:avLst/>
          </a:prstGeom>
          <a:noFill/>
          <a:ln w="9525">
            <a:noFill/>
            <a:miter lim="800000"/>
            <a:headEnd/>
            <a:tailEnd/>
          </a:ln>
        </p:spPr>
        <p:txBody>
          <a:bodyPr wrap="none" lIns="0" tIns="0" rIns="0" bIns="0">
            <a:spAutoFit/>
          </a:bodyPr>
          <a:lstStyle/>
          <a:p>
            <a:pPr algn="l">
              <a:spcBef>
                <a:spcPct val="0"/>
              </a:spcBef>
            </a:pPr>
            <a:r>
              <a:rPr lang="en-US" sz="1800" b="1">
                <a:solidFill>
                  <a:schemeClr val="tx1"/>
                </a:solidFill>
              </a:rPr>
              <a:t>Women</a:t>
            </a:r>
            <a:endParaRPr lang="en-US" sz="2400" b="1">
              <a:solidFill>
                <a:schemeClr val="tx1"/>
              </a:solidFill>
            </a:endParaRPr>
          </a:p>
        </p:txBody>
      </p:sp>
      <p:sp>
        <p:nvSpPr>
          <p:cNvPr id="46131" name="Line 65"/>
          <p:cNvSpPr>
            <a:spLocks noChangeShapeType="1"/>
          </p:cNvSpPr>
          <p:nvPr/>
        </p:nvSpPr>
        <p:spPr bwMode="auto">
          <a:xfrm>
            <a:off x="1752600" y="4206875"/>
            <a:ext cx="6032500" cy="0"/>
          </a:xfrm>
          <a:prstGeom prst="line">
            <a:avLst/>
          </a:prstGeom>
          <a:noFill/>
          <a:ln w="50800">
            <a:solidFill>
              <a:schemeClr val="hlink"/>
            </a:solidFill>
            <a:prstDash val="dash"/>
            <a:round/>
            <a:headEnd/>
            <a:tailEnd/>
          </a:ln>
        </p:spPr>
        <p:txBody>
          <a:bodyPr/>
          <a:lstStyle/>
          <a:p>
            <a:endParaRPr lang="en-US"/>
          </a:p>
        </p:txBody>
      </p:sp>
      <p:sp>
        <p:nvSpPr>
          <p:cNvPr id="5037122" name="Line 66"/>
          <p:cNvSpPr>
            <a:spLocks noChangeShapeType="1"/>
          </p:cNvSpPr>
          <p:nvPr/>
        </p:nvSpPr>
        <p:spPr bwMode="auto">
          <a:xfrm>
            <a:off x="1960563" y="3819525"/>
            <a:ext cx="1230312" cy="0"/>
          </a:xfrm>
          <a:prstGeom prst="line">
            <a:avLst/>
          </a:prstGeom>
          <a:noFill/>
          <a:ln w="92075">
            <a:solidFill>
              <a:srgbClr val="CC0000"/>
            </a:solidFill>
            <a:round/>
            <a:headEnd type="triangle" w="med" len="med"/>
            <a:tailEnd type="triangle" w="med" len="med"/>
          </a:ln>
        </p:spPr>
        <p:txBody>
          <a:bodyPr anchor="ctr">
            <a:spAutoFit/>
          </a:bodyPr>
          <a:lstStyle/>
          <a:p>
            <a:endParaRPr lang="en-US"/>
          </a:p>
        </p:txBody>
      </p:sp>
      <p:sp>
        <p:nvSpPr>
          <p:cNvPr id="5037123" name="Line 67"/>
          <p:cNvSpPr>
            <a:spLocks noChangeShapeType="1"/>
          </p:cNvSpPr>
          <p:nvPr/>
        </p:nvSpPr>
        <p:spPr bwMode="auto">
          <a:xfrm flipV="1">
            <a:off x="5146675" y="3160713"/>
            <a:ext cx="2422525" cy="1587"/>
          </a:xfrm>
          <a:prstGeom prst="line">
            <a:avLst/>
          </a:prstGeom>
          <a:noFill/>
          <a:ln w="92075">
            <a:solidFill>
              <a:srgbClr val="CC0000"/>
            </a:solidFill>
            <a:round/>
            <a:headEnd type="triangle" w="med" len="med"/>
            <a:tailEnd type="triangle" w="med" len="med"/>
          </a:ln>
        </p:spPr>
        <p:txBody>
          <a:bodyPr anchor="ctr">
            <a:spAutoFit/>
          </a:bodyPr>
          <a:lstStyle/>
          <a:p>
            <a:endParaRPr lang="en-US"/>
          </a:p>
        </p:txBody>
      </p:sp>
      <p:sp>
        <p:nvSpPr>
          <p:cNvPr id="5037124" name="Line 68"/>
          <p:cNvSpPr>
            <a:spLocks noChangeShapeType="1"/>
          </p:cNvSpPr>
          <p:nvPr/>
        </p:nvSpPr>
        <p:spPr bwMode="auto">
          <a:xfrm flipV="1">
            <a:off x="3465513" y="3576638"/>
            <a:ext cx="1512887" cy="681037"/>
          </a:xfrm>
          <a:prstGeom prst="line">
            <a:avLst/>
          </a:prstGeom>
          <a:noFill/>
          <a:ln w="92075">
            <a:solidFill>
              <a:srgbClr val="CC0000"/>
            </a:solidFill>
            <a:round/>
            <a:headEnd/>
            <a:tailEnd type="triangle" w="med" len="med"/>
          </a:ln>
        </p:spPr>
        <p:txBody>
          <a:bodyPr anchor="ctr">
            <a:spAutoFit/>
          </a:bodyPr>
          <a:lstStyle/>
          <a:p>
            <a:endParaRPr lang="en-US"/>
          </a:p>
        </p:txBody>
      </p:sp>
      <p:sp>
        <p:nvSpPr>
          <p:cNvPr id="5037125" name="Line 69"/>
          <p:cNvSpPr>
            <a:spLocks noChangeShapeType="1"/>
          </p:cNvSpPr>
          <p:nvPr/>
        </p:nvSpPr>
        <p:spPr bwMode="auto">
          <a:xfrm flipV="1">
            <a:off x="3181350" y="2887663"/>
            <a:ext cx="1854200" cy="1052512"/>
          </a:xfrm>
          <a:prstGeom prst="line">
            <a:avLst/>
          </a:prstGeom>
          <a:noFill/>
          <a:ln w="92075">
            <a:solidFill>
              <a:srgbClr val="CC0000"/>
            </a:solidFill>
            <a:round/>
            <a:headEnd/>
            <a:tailEnd type="triangle" w="med" len="med"/>
          </a:ln>
        </p:spPr>
        <p:txBody>
          <a:bodyPr anchor="ctr">
            <a:spAutoFit/>
          </a:bodyPr>
          <a:lstStyle/>
          <a:p>
            <a:endParaRPr lang="en-US"/>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5037122"/>
                                        </p:tgtEl>
                                        <p:attrNameLst>
                                          <p:attrName>style.visibility</p:attrName>
                                        </p:attrNameLst>
                                      </p:cBhvr>
                                      <p:to>
                                        <p:strVal val="visible"/>
                                      </p:to>
                                    </p:set>
                                    <p:animEffect transition="in" filter="barn(outVertical)">
                                      <p:cBhvr>
                                        <p:cTn id="7" dur="2000"/>
                                        <p:tgtEl>
                                          <p:spTgt spid="5037122"/>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2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2000"/>
                                        <p:tgtEl>
                                          <p:spTgt spid="4"/>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5037124"/>
                                        </p:tgtEl>
                                        <p:attrNameLst>
                                          <p:attrName>style.visibility</p:attrName>
                                        </p:attrNameLst>
                                      </p:cBhvr>
                                      <p:to>
                                        <p:strVal val="visible"/>
                                      </p:to>
                                    </p:set>
                                    <p:animEffect transition="in" filter="wipe(left)">
                                      <p:cBhvr>
                                        <p:cTn id="18" dur="2000"/>
                                        <p:tgtEl>
                                          <p:spTgt spid="5037124"/>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5037125"/>
                                        </p:tgtEl>
                                        <p:attrNameLst>
                                          <p:attrName>style.visibility</p:attrName>
                                        </p:attrNameLst>
                                      </p:cBhvr>
                                      <p:to>
                                        <p:strVal val="visible"/>
                                      </p:to>
                                    </p:set>
                                    <p:animEffect transition="in" filter="wipe(left)">
                                      <p:cBhvr>
                                        <p:cTn id="21" dur="2000"/>
                                        <p:tgtEl>
                                          <p:spTgt spid="503712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037079"/>
                                        </p:tgtEl>
                                        <p:attrNameLst>
                                          <p:attrName>style.visibility</p:attrName>
                                        </p:attrNameLst>
                                      </p:cBhvr>
                                      <p:to>
                                        <p:strVal val="visible"/>
                                      </p:to>
                                    </p:set>
                                    <p:animEffect transition="in" filter="fade">
                                      <p:cBhvr>
                                        <p:cTn id="24" dur="2000"/>
                                        <p:tgtEl>
                                          <p:spTgt spid="5037079"/>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037065"/>
                                        </p:tgtEl>
                                        <p:attrNameLst>
                                          <p:attrName>style.visibility</p:attrName>
                                        </p:attrNameLst>
                                      </p:cBhvr>
                                      <p:to>
                                        <p:strVal val="visible"/>
                                      </p:to>
                                    </p:set>
                                    <p:animEffect transition="in" filter="fade">
                                      <p:cBhvr>
                                        <p:cTn id="27" dur="2000"/>
                                        <p:tgtEl>
                                          <p:spTgt spid="503706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2000"/>
                                        <p:tgtEl>
                                          <p:spTgt spid="5"/>
                                        </p:tgtEl>
                                      </p:cBhvr>
                                    </p:animEffect>
                                  </p:childTnLst>
                                </p:cTn>
                              </p:par>
                              <p:par>
                                <p:cTn id="33" presetID="16" presetClass="entr" presetSubtype="37" fill="hold" grpId="0" nodeType="withEffect">
                                  <p:stCondLst>
                                    <p:cond delay="0"/>
                                  </p:stCondLst>
                                  <p:childTnLst>
                                    <p:set>
                                      <p:cBhvr>
                                        <p:cTn id="34" dur="1" fill="hold">
                                          <p:stCondLst>
                                            <p:cond delay="0"/>
                                          </p:stCondLst>
                                        </p:cTn>
                                        <p:tgtEl>
                                          <p:spTgt spid="5037123"/>
                                        </p:tgtEl>
                                        <p:attrNameLst>
                                          <p:attrName>style.visibility</p:attrName>
                                        </p:attrNameLst>
                                      </p:cBhvr>
                                      <p:to>
                                        <p:strVal val="visible"/>
                                      </p:to>
                                    </p:set>
                                    <p:animEffect transition="in" filter="barn(outVertical)">
                                      <p:cBhvr>
                                        <p:cTn id="35" dur="2000"/>
                                        <p:tgtEl>
                                          <p:spTgt spid="5037123"/>
                                        </p:tgtEl>
                                      </p:cBhvr>
                                    </p:animEffect>
                                  </p:childTnLst>
                                </p:cTn>
                              </p:par>
                              <p:par>
                                <p:cTn id="36" presetID="10" presetClass="entr" presetSubtype="0" fill="hold" nodeType="with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fade">
                                      <p:cBhvr>
                                        <p:cTn id="38"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37065" grpId="0" animBg="1"/>
      <p:bldP spid="5037079" grpId="0" animBg="1"/>
      <p:bldP spid="5037122" grpId="0" animBg="1"/>
      <p:bldP spid="5037123" grpId="0" animBg="1"/>
      <p:bldP spid="5037124" grpId="0" animBg="1"/>
      <p:bldP spid="503712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6530" name="Rectangle 2"/>
          <p:cNvSpPr>
            <a:spLocks noGrp="1" noChangeArrowheads="1"/>
          </p:cNvSpPr>
          <p:nvPr>
            <p:ph type="title"/>
          </p:nvPr>
        </p:nvSpPr>
        <p:spPr/>
        <p:txBody>
          <a:bodyPr/>
          <a:lstStyle/>
          <a:p>
            <a:pPr>
              <a:defRPr/>
            </a:pPr>
            <a:r>
              <a:rPr lang="en-US" sz="4000" smtClean="0">
                <a:latin typeface="Arial" pitchFamily="34" charset="0"/>
              </a:rPr>
              <a:t>Risk of CHD by Triglyceride Level:</a:t>
            </a:r>
            <a:br>
              <a:rPr lang="en-US" sz="4000" smtClean="0">
                <a:latin typeface="Arial" pitchFamily="34" charset="0"/>
              </a:rPr>
            </a:br>
            <a:r>
              <a:rPr lang="en-US" sz="4000" smtClean="0">
                <a:latin typeface="Arial" pitchFamily="34" charset="0"/>
              </a:rPr>
              <a:t>The Framingham Heart Study</a:t>
            </a:r>
            <a:br>
              <a:rPr lang="en-US" sz="4000" smtClean="0">
                <a:latin typeface="Arial" pitchFamily="34" charset="0"/>
              </a:rPr>
            </a:br>
            <a:r>
              <a:rPr lang="en-US" sz="4000" smtClean="0">
                <a:latin typeface="Arial" pitchFamily="34" charset="0"/>
              </a:rPr>
              <a:t>Women</a:t>
            </a:r>
            <a:endParaRPr lang="en-US" sz="4000" b="0" smtClean="0">
              <a:latin typeface="Arial" pitchFamily="34" charset="0"/>
            </a:endParaRPr>
          </a:p>
        </p:txBody>
      </p:sp>
      <p:sp>
        <p:nvSpPr>
          <p:cNvPr id="4100" name="Text Box 3"/>
          <p:cNvSpPr txBox="1">
            <a:spLocks noChangeArrowheads="1"/>
          </p:cNvSpPr>
          <p:nvPr/>
        </p:nvSpPr>
        <p:spPr bwMode="auto">
          <a:xfrm>
            <a:off x="4587875" y="6180138"/>
            <a:ext cx="4324350" cy="336550"/>
          </a:xfrm>
          <a:prstGeom prst="rect">
            <a:avLst/>
          </a:prstGeom>
          <a:noFill/>
          <a:ln w="28575">
            <a:noFill/>
            <a:miter lim="800000"/>
            <a:headEnd/>
            <a:tailEnd/>
          </a:ln>
        </p:spPr>
        <p:txBody>
          <a:bodyPr wrap="none" anchor="ctr">
            <a:spAutoFit/>
          </a:bodyPr>
          <a:lstStyle/>
          <a:p>
            <a:pPr algn="l">
              <a:lnSpc>
                <a:spcPct val="80000"/>
              </a:lnSpc>
            </a:pPr>
            <a:r>
              <a:rPr lang="en-US" b="1">
                <a:latin typeface="Arial Narrow" pitchFamily="34" charset="0"/>
              </a:rPr>
              <a:t>Castelli WP. </a:t>
            </a:r>
            <a:r>
              <a:rPr lang="en-US" b="1" i="1">
                <a:latin typeface="Arial Narrow" pitchFamily="34" charset="0"/>
              </a:rPr>
              <a:t>Am J Cardiol.</a:t>
            </a:r>
            <a:r>
              <a:rPr lang="en-US" b="1">
                <a:latin typeface="Arial Narrow" pitchFamily="34" charset="0"/>
              </a:rPr>
              <a:t> 1992;70:3H-9H.</a:t>
            </a:r>
          </a:p>
        </p:txBody>
      </p:sp>
      <p:sp>
        <p:nvSpPr>
          <p:cNvPr id="4101" name="Rectangle 4"/>
          <p:cNvSpPr>
            <a:spLocks noChangeArrowheads="1"/>
          </p:cNvSpPr>
          <p:nvPr/>
        </p:nvSpPr>
        <p:spPr bwMode="blackWhite">
          <a:xfrm>
            <a:off x="1420813" y="1924050"/>
            <a:ext cx="7265987" cy="2822575"/>
          </a:xfrm>
          <a:prstGeom prst="rect">
            <a:avLst/>
          </a:prstGeom>
          <a:solidFill>
            <a:schemeClr val="bg2"/>
          </a:solidFill>
          <a:ln w="28575">
            <a:noFill/>
            <a:miter lim="800000"/>
            <a:headEnd/>
            <a:tailEnd/>
          </a:ln>
        </p:spPr>
        <p:txBody>
          <a:bodyPr wrap="none" anchor="ctr"/>
          <a:lstStyle/>
          <a:p>
            <a:endParaRPr lang="en-US"/>
          </a:p>
        </p:txBody>
      </p:sp>
      <p:graphicFrame>
        <p:nvGraphicFramePr>
          <p:cNvPr id="4098" name="Object 5"/>
          <p:cNvGraphicFramePr>
            <a:graphicFrameLocks noChangeAspect="1"/>
          </p:cNvGraphicFramePr>
          <p:nvPr>
            <p:ph type="chart" idx="1"/>
          </p:nvPr>
        </p:nvGraphicFramePr>
        <p:xfrm>
          <a:off x="193675" y="1544638"/>
          <a:ext cx="8661400" cy="4502150"/>
        </p:xfrm>
        <a:graphic>
          <a:graphicData uri="http://schemas.openxmlformats.org/presentationml/2006/ole">
            <p:oleObj spid="_x0000_s4098" name="Chart" r:id="rId4" imgW="8686851" imgH="4515005" progId="MSGraph.Chart.8">
              <p:embed followColorScheme="full"/>
            </p:oleObj>
          </a:graphicData>
        </a:graphic>
      </p:graphicFrame>
      <p:sp>
        <p:nvSpPr>
          <p:cNvPr id="4886534" name="Line 6"/>
          <p:cNvSpPr>
            <a:spLocks noChangeShapeType="1"/>
          </p:cNvSpPr>
          <p:nvPr/>
        </p:nvSpPr>
        <p:spPr bwMode="auto">
          <a:xfrm flipV="1">
            <a:off x="1831975" y="2441575"/>
            <a:ext cx="6534150" cy="1246188"/>
          </a:xfrm>
          <a:prstGeom prst="line">
            <a:avLst/>
          </a:prstGeom>
          <a:noFill/>
          <a:ln w="50800">
            <a:solidFill>
              <a:schemeClr val="tx1"/>
            </a:solidFill>
            <a:round/>
            <a:headEnd type="triangle" w="med" len="med"/>
            <a:tailEnd type="triangle" w="med" len="med"/>
          </a:ln>
        </p:spPr>
        <p:txBody>
          <a:bodyPr wrap="none" anchor="ctr"/>
          <a:lstStyle/>
          <a:p>
            <a:endParaRPr lang="en-US"/>
          </a:p>
        </p:txBody>
      </p:sp>
      <p:sp>
        <p:nvSpPr>
          <p:cNvPr id="4103" name="Text Box 7"/>
          <p:cNvSpPr txBox="1">
            <a:spLocks noChangeArrowheads="1"/>
          </p:cNvSpPr>
          <p:nvPr/>
        </p:nvSpPr>
        <p:spPr bwMode="auto">
          <a:xfrm>
            <a:off x="3454400" y="2079625"/>
            <a:ext cx="954088" cy="336550"/>
          </a:xfrm>
          <a:prstGeom prst="rect">
            <a:avLst/>
          </a:prstGeom>
          <a:noFill/>
          <a:ln w="28575">
            <a:noFill/>
            <a:miter lim="800000"/>
            <a:headEnd/>
            <a:tailEnd/>
          </a:ln>
        </p:spPr>
        <p:txBody>
          <a:bodyPr wrap="none">
            <a:spAutoFit/>
          </a:bodyPr>
          <a:lstStyle/>
          <a:p>
            <a:pPr>
              <a:lnSpc>
                <a:spcPct val="80000"/>
              </a:lnSpc>
            </a:pPr>
            <a:r>
              <a:rPr lang="en-US" b="1">
                <a:latin typeface="Arial Narrow" pitchFamily="34" charset="0"/>
              </a:rPr>
              <a:t>n=5,127</a:t>
            </a:r>
          </a:p>
        </p:txBody>
      </p:sp>
      <p:sp>
        <p:nvSpPr>
          <p:cNvPr id="4104" name="Text Box 8"/>
          <p:cNvSpPr txBox="1">
            <a:spLocks noChangeArrowheads="1"/>
          </p:cNvSpPr>
          <p:nvPr/>
        </p:nvSpPr>
        <p:spPr bwMode="auto">
          <a:xfrm>
            <a:off x="3611563" y="5305425"/>
            <a:ext cx="2952750" cy="360363"/>
          </a:xfrm>
          <a:prstGeom prst="rect">
            <a:avLst/>
          </a:prstGeom>
          <a:noFill/>
          <a:ln w="28575">
            <a:noFill/>
            <a:miter lim="800000"/>
            <a:headEnd/>
            <a:tailEnd/>
          </a:ln>
        </p:spPr>
        <p:txBody>
          <a:bodyPr wrap="none">
            <a:spAutoFit/>
          </a:bodyPr>
          <a:lstStyle/>
          <a:p>
            <a:pPr>
              <a:lnSpc>
                <a:spcPct val="80000"/>
              </a:lnSpc>
            </a:pPr>
            <a:r>
              <a:rPr lang="en-US" sz="2200" b="1">
                <a:solidFill>
                  <a:schemeClr val="tx1"/>
                </a:solidFill>
                <a:latin typeface="Arial Narrow" pitchFamily="34" charset="0"/>
              </a:rPr>
              <a:t>Triglyceride level (mg/dL)</a:t>
            </a:r>
          </a:p>
        </p:txBody>
      </p:sp>
      <p:grpSp>
        <p:nvGrpSpPr>
          <p:cNvPr id="2" name="Group 9"/>
          <p:cNvGrpSpPr>
            <a:grpSpLocks/>
          </p:cNvGrpSpPr>
          <p:nvPr/>
        </p:nvGrpSpPr>
        <p:grpSpPr bwMode="auto">
          <a:xfrm>
            <a:off x="1458913" y="3330575"/>
            <a:ext cx="2495550" cy="2401888"/>
            <a:chOff x="919" y="2098"/>
            <a:chExt cx="1572" cy="1513"/>
          </a:xfrm>
        </p:grpSpPr>
        <p:sp>
          <p:nvSpPr>
            <p:cNvPr id="4114" name="Line 10"/>
            <p:cNvSpPr>
              <a:spLocks noChangeShapeType="1"/>
            </p:cNvSpPr>
            <p:nvPr/>
          </p:nvSpPr>
          <p:spPr bwMode="auto">
            <a:xfrm flipH="1" flipV="1">
              <a:off x="2316" y="2098"/>
              <a:ext cx="3" cy="913"/>
            </a:xfrm>
            <a:prstGeom prst="line">
              <a:avLst/>
            </a:prstGeom>
            <a:noFill/>
            <a:ln w="28575">
              <a:solidFill>
                <a:srgbClr val="FF0000"/>
              </a:solidFill>
              <a:round/>
              <a:headEnd/>
              <a:tailEnd type="triangle" w="med" len="med"/>
            </a:ln>
          </p:spPr>
          <p:txBody>
            <a:bodyPr>
              <a:spAutoFit/>
            </a:bodyPr>
            <a:lstStyle/>
            <a:p>
              <a:endParaRPr lang="en-US"/>
            </a:p>
          </p:txBody>
        </p:sp>
        <p:sp>
          <p:nvSpPr>
            <p:cNvPr id="4115" name="Oval 11"/>
            <p:cNvSpPr>
              <a:spLocks noChangeArrowheads="1"/>
            </p:cNvSpPr>
            <p:nvPr/>
          </p:nvSpPr>
          <p:spPr bwMode="auto">
            <a:xfrm>
              <a:off x="2131" y="3089"/>
              <a:ext cx="360" cy="284"/>
            </a:xfrm>
            <a:prstGeom prst="ellipse">
              <a:avLst/>
            </a:prstGeom>
            <a:noFill/>
            <a:ln w="28575">
              <a:solidFill>
                <a:schemeClr val="tx2"/>
              </a:solidFill>
              <a:round/>
              <a:headEnd/>
              <a:tailEnd/>
            </a:ln>
          </p:spPr>
          <p:txBody>
            <a:bodyPr wrap="none" anchor="ctr">
              <a:spAutoFit/>
            </a:bodyPr>
            <a:lstStyle/>
            <a:p>
              <a:endParaRPr lang="en-US"/>
            </a:p>
          </p:txBody>
        </p:sp>
        <p:sp>
          <p:nvSpPr>
            <p:cNvPr id="4116" name="Line 12"/>
            <p:cNvSpPr>
              <a:spLocks noChangeShapeType="1"/>
            </p:cNvSpPr>
            <p:nvPr/>
          </p:nvSpPr>
          <p:spPr bwMode="auto">
            <a:xfrm flipV="1">
              <a:off x="919" y="3600"/>
              <a:ext cx="654" cy="11"/>
            </a:xfrm>
            <a:prstGeom prst="line">
              <a:avLst/>
            </a:prstGeom>
            <a:noFill/>
            <a:ln w="28575">
              <a:solidFill>
                <a:srgbClr val="FF0000"/>
              </a:solidFill>
              <a:round/>
              <a:headEnd/>
              <a:tailEnd/>
            </a:ln>
          </p:spPr>
          <p:txBody>
            <a:bodyPr>
              <a:spAutoFit/>
            </a:bodyPr>
            <a:lstStyle/>
            <a:p>
              <a:endParaRPr lang="en-US"/>
            </a:p>
          </p:txBody>
        </p:sp>
        <p:sp>
          <p:nvSpPr>
            <p:cNvPr id="4117" name="Line 13"/>
            <p:cNvSpPr>
              <a:spLocks noChangeShapeType="1"/>
            </p:cNvSpPr>
            <p:nvPr/>
          </p:nvSpPr>
          <p:spPr bwMode="auto">
            <a:xfrm flipV="1">
              <a:off x="1573" y="2994"/>
              <a:ext cx="744" cy="606"/>
            </a:xfrm>
            <a:prstGeom prst="line">
              <a:avLst/>
            </a:prstGeom>
            <a:noFill/>
            <a:ln w="38100">
              <a:solidFill>
                <a:srgbClr val="FF0000"/>
              </a:solidFill>
              <a:round/>
              <a:headEnd/>
              <a:tailEnd/>
            </a:ln>
          </p:spPr>
          <p:txBody>
            <a:bodyPr>
              <a:spAutoFit/>
            </a:bodyPr>
            <a:lstStyle/>
            <a:p>
              <a:endParaRPr lang="en-US"/>
            </a:p>
          </p:txBody>
        </p:sp>
      </p:grpSp>
      <p:grpSp>
        <p:nvGrpSpPr>
          <p:cNvPr id="3" name="Group 14"/>
          <p:cNvGrpSpPr>
            <a:grpSpLocks/>
          </p:cNvGrpSpPr>
          <p:nvPr/>
        </p:nvGrpSpPr>
        <p:grpSpPr bwMode="auto">
          <a:xfrm>
            <a:off x="2514600" y="2636838"/>
            <a:ext cx="3254375" cy="3078162"/>
            <a:chOff x="1584" y="1661"/>
            <a:chExt cx="2050" cy="1939"/>
          </a:xfrm>
        </p:grpSpPr>
        <p:sp>
          <p:nvSpPr>
            <p:cNvPr id="4111" name="Line 15"/>
            <p:cNvSpPr>
              <a:spLocks noChangeShapeType="1"/>
            </p:cNvSpPr>
            <p:nvPr/>
          </p:nvSpPr>
          <p:spPr bwMode="auto">
            <a:xfrm flipV="1">
              <a:off x="3469" y="1661"/>
              <a:ext cx="0" cy="1333"/>
            </a:xfrm>
            <a:prstGeom prst="line">
              <a:avLst/>
            </a:prstGeom>
            <a:noFill/>
            <a:ln w="28575">
              <a:solidFill>
                <a:srgbClr val="FF0000"/>
              </a:solidFill>
              <a:round/>
              <a:headEnd/>
              <a:tailEnd type="triangle" w="med" len="med"/>
            </a:ln>
          </p:spPr>
          <p:txBody>
            <a:bodyPr>
              <a:spAutoFit/>
            </a:bodyPr>
            <a:lstStyle/>
            <a:p>
              <a:endParaRPr lang="en-US"/>
            </a:p>
          </p:txBody>
        </p:sp>
        <p:sp>
          <p:nvSpPr>
            <p:cNvPr id="4112" name="Oval 16"/>
            <p:cNvSpPr>
              <a:spLocks noChangeArrowheads="1"/>
            </p:cNvSpPr>
            <p:nvPr/>
          </p:nvSpPr>
          <p:spPr bwMode="auto">
            <a:xfrm>
              <a:off x="3274" y="3080"/>
              <a:ext cx="360" cy="284"/>
            </a:xfrm>
            <a:prstGeom prst="ellipse">
              <a:avLst/>
            </a:prstGeom>
            <a:noFill/>
            <a:ln w="28575">
              <a:solidFill>
                <a:schemeClr val="tx2"/>
              </a:solidFill>
              <a:round/>
              <a:headEnd/>
              <a:tailEnd/>
            </a:ln>
          </p:spPr>
          <p:txBody>
            <a:bodyPr wrap="none" anchor="ctr">
              <a:spAutoFit/>
            </a:bodyPr>
            <a:lstStyle/>
            <a:p>
              <a:endParaRPr lang="en-US"/>
            </a:p>
          </p:txBody>
        </p:sp>
        <p:sp>
          <p:nvSpPr>
            <p:cNvPr id="4113" name="Line 17"/>
            <p:cNvSpPr>
              <a:spLocks noChangeShapeType="1"/>
            </p:cNvSpPr>
            <p:nvPr/>
          </p:nvSpPr>
          <p:spPr bwMode="auto">
            <a:xfrm flipV="1">
              <a:off x="1584" y="3002"/>
              <a:ext cx="1880" cy="598"/>
            </a:xfrm>
            <a:prstGeom prst="line">
              <a:avLst/>
            </a:prstGeom>
            <a:noFill/>
            <a:ln w="28575">
              <a:solidFill>
                <a:srgbClr val="FF0000"/>
              </a:solidFill>
              <a:round/>
              <a:headEnd/>
              <a:tailEnd/>
            </a:ln>
          </p:spPr>
          <p:txBody>
            <a:bodyPr>
              <a:spAutoFit/>
            </a:bodyPr>
            <a:lstStyle/>
            <a:p>
              <a:endParaRPr lang="en-US"/>
            </a:p>
          </p:txBody>
        </p:sp>
      </p:grpSp>
      <p:sp>
        <p:nvSpPr>
          <p:cNvPr id="4886546" name="Line 18"/>
          <p:cNvSpPr>
            <a:spLocks noChangeShapeType="1"/>
          </p:cNvSpPr>
          <p:nvPr/>
        </p:nvSpPr>
        <p:spPr bwMode="auto">
          <a:xfrm flipH="1">
            <a:off x="1428750" y="3357563"/>
            <a:ext cx="2203450" cy="0"/>
          </a:xfrm>
          <a:prstGeom prst="line">
            <a:avLst/>
          </a:prstGeom>
          <a:noFill/>
          <a:ln w="28575">
            <a:solidFill>
              <a:srgbClr val="FF0000"/>
            </a:solidFill>
            <a:prstDash val="dash"/>
            <a:round/>
            <a:headEnd/>
            <a:tailEnd type="triangle" w="med" len="med"/>
          </a:ln>
        </p:spPr>
        <p:txBody>
          <a:bodyPr>
            <a:spAutoFit/>
          </a:bodyPr>
          <a:lstStyle/>
          <a:p>
            <a:endParaRPr lang="en-US"/>
          </a:p>
        </p:txBody>
      </p:sp>
      <p:sp>
        <p:nvSpPr>
          <p:cNvPr id="4886547" name="Line 19"/>
          <p:cNvSpPr>
            <a:spLocks noChangeShapeType="1"/>
          </p:cNvSpPr>
          <p:nvPr/>
        </p:nvSpPr>
        <p:spPr bwMode="auto">
          <a:xfrm flipH="1">
            <a:off x="1392238" y="2620963"/>
            <a:ext cx="4108450" cy="12700"/>
          </a:xfrm>
          <a:prstGeom prst="line">
            <a:avLst/>
          </a:prstGeom>
          <a:noFill/>
          <a:ln w="28575">
            <a:solidFill>
              <a:srgbClr val="FF0000"/>
            </a:solidFill>
            <a:prstDash val="dash"/>
            <a:round/>
            <a:headEnd/>
            <a:tailEnd type="triangle" w="med" len="med"/>
          </a:ln>
        </p:spPr>
        <p:txBody>
          <a:bodyPr>
            <a:spAutoFit/>
          </a:bodyPr>
          <a:lstStyle/>
          <a:p>
            <a:endParaRPr lang="en-US"/>
          </a:p>
        </p:txBody>
      </p:sp>
      <p:sp>
        <p:nvSpPr>
          <p:cNvPr id="4886548" name="AutoShape 20"/>
          <p:cNvSpPr>
            <a:spLocks noChangeArrowheads="1"/>
          </p:cNvSpPr>
          <p:nvPr/>
        </p:nvSpPr>
        <p:spPr bwMode="auto">
          <a:xfrm>
            <a:off x="1778000" y="2651125"/>
            <a:ext cx="152400" cy="1358900"/>
          </a:xfrm>
          <a:prstGeom prst="upArrow">
            <a:avLst>
              <a:gd name="adj1" fmla="val 50000"/>
              <a:gd name="adj2" fmla="val 222917"/>
            </a:avLst>
          </a:prstGeom>
          <a:solidFill>
            <a:schemeClr val="accent1"/>
          </a:solidFill>
          <a:ln w="28575">
            <a:noFill/>
            <a:miter lim="800000"/>
            <a:headEnd/>
            <a:tailEnd/>
          </a:ln>
        </p:spPr>
        <p:txBody>
          <a:bodyPr anchor="ctr">
            <a:spAutoFit/>
          </a:bodyPr>
          <a:lstStyle/>
          <a:p>
            <a:endParaRPr lang="en-US"/>
          </a:p>
        </p:txBody>
      </p:sp>
      <p:sp>
        <p:nvSpPr>
          <p:cNvPr id="4886549" name="AutoShape 21"/>
          <p:cNvSpPr>
            <a:spLocks noChangeArrowheads="1"/>
          </p:cNvSpPr>
          <p:nvPr/>
        </p:nvSpPr>
        <p:spPr bwMode="auto">
          <a:xfrm>
            <a:off x="1581150" y="3378200"/>
            <a:ext cx="152400" cy="631825"/>
          </a:xfrm>
          <a:prstGeom prst="upArrow">
            <a:avLst>
              <a:gd name="adj1" fmla="val 50000"/>
              <a:gd name="adj2" fmla="val 103646"/>
            </a:avLst>
          </a:prstGeom>
          <a:solidFill>
            <a:schemeClr val="accent1"/>
          </a:solidFill>
          <a:ln w="28575">
            <a:noFill/>
            <a:miter lim="800000"/>
            <a:headEnd/>
            <a:tailEnd/>
          </a:ln>
        </p:spPr>
        <p:txBody>
          <a:bodyPr anchor="ctr">
            <a:spAutoFit/>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4886534"/>
                                        </p:tgtEl>
                                        <p:attrNameLst>
                                          <p:attrName>style.visibility</p:attrName>
                                        </p:attrNameLst>
                                      </p:cBhvr>
                                      <p:to>
                                        <p:strVal val="visible"/>
                                      </p:to>
                                    </p:set>
                                    <p:animEffect transition="in" filter="barn(outVertical)">
                                      <p:cBhvr>
                                        <p:cTn id="7" dur="500"/>
                                        <p:tgtEl>
                                          <p:spTgt spid="4886534"/>
                                        </p:tgtEl>
                                      </p:cBhvr>
                                    </p:animEffect>
                                  </p:childTnLst>
                                  <p:subTnLst>
                                    <p:set>
                                      <p:cBhvr override="childStyle">
                                        <p:cTn dur="1" fill="hold" display="0" masterRel="nextClick" afterEffect="1"/>
                                        <p:tgtEl>
                                          <p:spTgt spid="4886534"/>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par>
                          <p:cTn id="13" fill="hold">
                            <p:stCondLst>
                              <p:cond delay="500"/>
                            </p:stCondLst>
                            <p:childTnLst>
                              <p:par>
                                <p:cTn id="14" presetID="22" presetClass="entr" presetSubtype="2" fill="hold" grpId="0" nodeType="afterEffect">
                                  <p:stCondLst>
                                    <p:cond delay="0"/>
                                  </p:stCondLst>
                                  <p:childTnLst>
                                    <p:set>
                                      <p:cBhvr>
                                        <p:cTn id="15" dur="1" fill="hold">
                                          <p:stCondLst>
                                            <p:cond delay="0"/>
                                          </p:stCondLst>
                                        </p:cTn>
                                        <p:tgtEl>
                                          <p:spTgt spid="4886546"/>
                                        </p:tgtEl>
                                        <p:attrNameLst>
                                          <p:attrName>style.visibility</p:attrName>
                                        </p:attrNameLst>
                                      </p:cBhvr>
                                      <p:to>
                                        <p:strVal val="visible"/>
                                      </p:to>
                                    </p:set>
                                    <p:animEffect transition="in" filter="wipe(right)">
                                      <p:cBhvr>
                                        <p:cTn id="16" dur="500"/>
                                        <p:tgtEl>
                                          <p:spTgt spid="4886546"/>
                                        </p:tgtEl>
                                      </p:cBhvr>
                                    </p:animEffect>
                                  </p:childTnLst>
                                </p:cTn>
                              </p:par>
                            </p:childTnLst>
                          </p:cTn>
                        </p:par>
                        <p:par>
                          <p:cTn id="17" fill="hold">
                            <p:stCondLst>
                              <p:cond delay="1000"/>
                            </p:stCondLst>
                            <p:childTnLst>
                              <p:par>
                                <p:cTn id="18" presetID="22" presetClass="entr" presetSubtype="4" fill="hold" grpId="0" nodeType="afterEffect">
                                  <p:stCondLst>
                                    <p:cond delay="0"/>
                                  </p:stCondLst>
                                  <p:childTnLst>
                                    <p:set>
                                      <p:cBhvr>
                                        <p:cTn id="19" dur="1" fill="hold">
                                          <p:stCondLst>
                                            <p:cond delay="0"/>
                                          </p:stCondLst>
                                        </p:cTn>
                                        <p:tgtEl>
                                          <p:spTgt spid="4886549"/>
                                        </p:tgtEl>
                                        <p:attrNameLst>
                                          <p:attrName>style.visibility</p:attrName>
                                        </p:attrNameLst>
                                      </p:cBhvr>
                                      <p:to>
                                        <p:strVal val="visible"/>
                                      </p:to>
                                    </p:set>
                                    <p:animEffect transition="in" filter="wipe(down)">
                                      <p:cBhvr>
                                        <p:cTn id="20" dur="500"/>
                                        <p:tgtEl>
                                          <p:spTgt spid="4886549"/>
                                        </p:tgtEl>
                                      </p:cBhvr>
                                    </p:animEffect>
                                  </p:childTnLst>
                                  <p:subTnLst>
                                    <p:set>
                                      <p:cBhvr override="childStyle">
                                        <p:cTn dur="1" fill="hold" display="0" masterRel="nextClick" afterEffect="1"/>
                                        <p:tgtEl>
                                          <p:spTgt spid="4886549"/>
                                        </p:tgtEl>
                                        <p:attrNameLst>
                                          <p:attrName>style.visibility</p:attrName>
                                        </p:attrNameLst>
                                      </p:cBhvr>
                                      <p:to>
                                        <p:strVal val="hidden"/>
                                      </p:to>
                                    </p:set>
                                  </p:sub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00"/>
                                        <p:tgtEl>
                                          <p:spTgt spid="3"/>
                                        </p:tgtEl>
                                      </p:cBhvr>
                                    </p:animEffect>
                                  </p:childTnLst>
                                </p:cTn>
                              </p:par>
                            </p:childTnLst>
                          </p:cTn>
                        </p:par>
                        <p:par>
                          <p:cTn id="26" fill="hold">
                            <p:stCondLst>
                              <p:cond delay="500"/>
                            </p:stCondLst>
                            <p:childTnLst>
                              <p:par>
                                <p:cTn id="27" presetID="22" presetClass="entr" presetSubtype="2" fill="hold" grpId="0" nodeType="afterEffect">
                                  <p:stCondLst>
                                    <p:cond delay="0"/>
                                  </p:stCondLst>
                                  <p:childTnLst>
                                    <p:set>
                                      <p:cBhvr>
                                        <p:cTn id="28" dur="1" fill="hold">
                                          <p:stCondLst>
                                            <p:cond delay="0"/>
                                          </p:stCondLst>
                                        </p:cTn>
                                        <p:tgtEl>
                                          <p:spTgt spid="4886547"/>
                                        </p:tgtEl>
                                        <p:attrNameLst>
                                          <p:attrName>style.visibility</p:attrName>
                                        </p:attrNameLst>
                                      </p:cBhvr>
                                      <p:to>
                                        <p:strVal val="visible"/>
                                      </p:to>
                                    </p:set>
                                    <p:animEffect transition="in" filter="wipe(right)">
                                      <p:cBhvr>
                                        <p:cTn id="29" dur="500"/>
                                        <p:tgtEl>
                                          <p:spTgt spid="4886547"/>
                                        </p:tgtEl>
                                      </p:cBhvr>
                                    </p:animEffect>
                                  </p:childTnLst>
                                </p:cTn>
                              </p:par>
                            </p:childTnLst>
                          </p:cTn>
                        </p:par>
                        <p:par>
                          <p:cTn id="30" fill="hold">
                            <p:stCondLst>
                              <p:cond delay="1000"/>
                            </p:stCondLst>
                            <p:childTnLst>
                              <p:par>
                                <p:cTn id="31" presetID="22" presetClass="entr" presetSubtype="4" fill="hold" grpId="0" nodeType="afterEffect">
                                  <p:stCondLst>
                                    <p:cond delay="0"/>
                                  </p:stCondLst>
                                  <p:childTnLst>
                                    <p:set>
                                      <p:cBhvr>
                                        <p:cTn id="32" dur="1" fill="hold">
                                          <p:stCondLst>
                                            <p:cond delay="0"/>
                                          </p:stCondLst>
                                        </p:cTn>
                                        <p:tgtEl>
                                          <p:spTgt spid="4886548"/>
                                        </p:tgtEl>
                                        <p:attrNameLst>
                                          <p:attrName>style.visibility</p:attrName>
                                        </p:attrNameLst>
                                      </p:cBhvr>
                                      <p:to>
                                        <p:strVal val="visible"/>
                                      </p:to>
                                    </p:set>
                                    <p:animEffect transition="in" filter="wipe(down)">
                                      <p:cBhvr>
                                        <p:cTn id="33" dur="500"/>
                                        <p:tgtEl>
                                          <p:spTgt spid="48865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86534" grpId="0" animBg="1"/>
      <p:bldP spid="4886546" grpId="0" animBg="1"/>
      <p:bldP spid="4886547" grpId="0" animBg="1"/>
      <p:bldP spid="4886548" grpId="0" animBg="1"/>
      <p:bldP spid="488654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482" name="Rectangle 2"/>
          <p:cNvSpPr>
            <a:spLocks noGrp="1" noChangeArrowheads="1"/>
          </p:cNvSpPr>
          <p:nvPr>
            <p:ph type="title"/>
          </p:nvPr>
        </p:nvSpPr>
        <p:spPr>
          <a:xfrm>
            <a:off x="0" y="76200"/>
            <a:ext cx="9144000" cy="1143000"/>
          </a:xfrm>
        </p:spPr>
        <p:txBody>
          <a:bodyPr/>
          <a:lstStyle/>
          <a:p>
            <a:pPr>
              <a:defRPr/>
            </a:pPr>
            <a:r>
              <a:rPr lang="en-US" smtClean="0"/>
              <a:t>Hypertriglyceridemia as a Risk Factor </a:t>
            </a:r>
            <a:br>
              <a:rPr lang="en-US" smtClean="0"/>
            </a:br>
            <a:r>
              <a:rPr lang="en-US" smtClean="0"/>
              <a:t> for CHD in Men With IGT or Diabetes</a:t>
            </a:r>
          </a:p>
        </p:txBody>
      </p:sp>
      <p:sp>
        <p:nvSpPr>
          <p:cNvPr id="40963" name="Text Box 3"/>
          <p:cNvSpPr txBox="1">
            <a:spLocks noChangeArrowheads="1"/>
          </p:cNvSpPr>
          <p:nvPr/>
        </p:nvSpPr>
        <p:spPr bwMode="auto">
          <a:xfrm>
            <a:off x="3394075" y="6286500"/>
            <a:ext cx="5556250" cy="366713"/>
          </a:xfrm>
          <a:prstGeom prst="rect">
            <a:avLst/>
          </a:prstGeom>
          <a:noFill/>
          <a:ln w="9525">
            <a:noFill/>
            <a:miter lim="800000"/>
            <a:headEnd/>
            <a:tailEnd/>
          </a:ln>
        </p:spPr>
        <p:txBody>
          <a:bodyPr wrap="none">
            <a:spAutoFit/>
          </a:bodyPr>
          <a:lstStyle/>
          <a:p>
            <a:pPr algn="l">
              <a:spcBef>
                <a:spcPct val="0"/>
              </a:spcBef>
            </a:pPr>
            <a:r>
              <a:rPr lang="en-US" sz="1800" b="1"/>
              <a:t>Fontbonne A et al. </a:t>
            </a:r>
            <a:r>
              <a:rPr lang="en-US" sz="1800" b="1" i="1"/>
              <a:t>Diabetologia</a:t>
            </a:r>
            <a:r>
              <a:rPr lang="en-US" sz="1800" b="1"/>
              <a:t>. 1989;32:300-304.</a:t>
            </a:r>
          </a:p>
        </p:txBody>
      </p:sp>
      <p:sp>
        <p:nvSpPr>
          <p:cNvPr id="40964" name="Line 4"/>
          <p:cNvSpPr>
            <a:spLocks noChangeShapeType="1"/>
          </p:cNvSpPr>
          <p:nvPr/>
        </p:nvSpPr>
        <p:spPr bwMode="auto">
          <a:xfrm>
            <a:off x="511175" y="6281738"/>
            <a:ext cx="8397875" cy="0"/>
          </a:xfrm>
          <a:prstGeom prst="line">
            <a:avLst/>
          </a:prstGeom>
          <a:noFill/>
          <a:ln w="9525">
            <a:solidFill>
              <a:schemeClr val="tx1"/>
            </a:solidFill>
            <a:round/>
            <a:headEnd/>
            <a:tailEnd/>
          </a:ln>
        </p:spPr>
        <p:txBody>
          <a:bodyPr wrap="none" anchor="ctr"/>
          <a:lstStyle/>
          <a:p>
            <a:endParaRPr lang="en-US"/>
          </a:p>
        </p:txBody>
      </p:sp>
      <p:sp>
        <p:nvSpPr>
          <p:cNvPr id="4884485" name="Text Box 5"/>
          <p:cNvSpPr txBox="1">
            <a:spLocks noChangeArrowheads="1"/>
          </p:cNvSpPr>
          <p:nvPr/>
        </p:nvSpPr>
        <p:spPr bwMode="auto">
          <a:xfrm>
            <a:off x="484188" y="5594350"/>
            <a:ext cx="8131175" cy="701675"/>
          </a:xfrm>
          <a:prstGeom prst="rect">
            <a:avLst/>
          </a:prstGeom>
          <a:noFill/>
          <a:ln w="9525">
            <a:noFill/>
            <a:miter lim="800000"/>
            <a:headEnd/>
            <a:tailEnd/>
          </a:ln>
          <a:effectLst/>
        </p:spPr>
        <p:txBody>
          <a:bodyPr>
            <a:spAutoFit/>
          </a:bodyPr>
          <a:lstStyle/>
          <a:p>
            <a:pPr algn="l">
              <a:spcBef>
                <a:spcPct val="0"/>
              </a:spcBef>
              <a:defRPr/>
            </a:pPr>
            <a:r>
              <a:rPr lang="en-US" b="1">
                <a:solidFill>
                  <a:schemeClr val="accent1"/>
                </a:solidFill>
                <a:effectLst>
                  <a:outerShdw blurRad="38100" dist="38100" dir="2700000" algn="tl">
                    <a:srgbClr val="000000"/>
                  </a:outerShdw>
                </a:effectLst>
              </a:rPr>
              <a:t>*</a:t>
            </a:r>
            <a:r>
              <a:rPr lang="en-US">
                <a:solidFill>
                  <a:schemeClr val="accent1"/>
                </a:solidFill>
                <a:effectLst>
                  <a:outerShdw blurRad="38100" dist="38100" dir="2700000" algn="tl">
                    <a:srgbClr val="000000"/>
                  </a:outerShdw>
                </a:effectLst>
              </a:rPr>
              <a:t>Risk of CHD death</a:t>
            </a:r>
            <a:r>
              <a:rPr lang="en-US">
                <a:solidFill>
                  <a:schemeClr val="tx1"/>
                </a:solidFill>
                <a:effectLst>
                  <a:outerShdw blurRad="38100" dist="38100" dir="2700000" algn="tl">
                    <a:srgbClr val="000000"/>
                  </a:outerShdw>
                </a:effectLst>
              </a:rPr>
              <a:t> </a:t>
            </a:r>
            <a:r>
              <a:rPr lang="en-US" b="1">
                <a:solidFill>
                  <a:srgbClr val="FF0000"/>
                </a:solidFill>
                <a:effectLst>
                  <a:outerShdw blurRad="38100" dist="38100" dir="2700000" algn="tl">
                    <a:srgbClr val="000000"/>
                  </a:outerShdw>
                </a:effectLst>
              </a:rPr>
              <a:t>significantly (</a:t>
            </a:r>
            <a:r>
              <a:rPr lang="en-US" b="1" i="1">
                <a:solidFill>
                  <a:srgbClr val="FF0000"/>
                </a:solidFill>
                <a:effectLst>
                  <a:outerShdw blurRad="38100" dist="38100" dir="2700000" algn="tl">
                    <a:srgbClr val="000000"/>
                  </a:outerShdw>
                </a:effectLst>
              </a:rPr>
              <a:t>P</a:t>
            </a:r>
            <a:r>
              <a:rPr lang="en-US" b="1">
                <a:solidFill>
                  <a:srgbClr val="FF0000"/>
                </a:solidFill>
                <a:effectLst>
                  <a:outerShdw blurRad="38100" dist="38100" dir="2700000" algn="tl">
                    <a:srgbClr val="000000"/>
                  </a:outerShdw>
                </a:effectLst>
              </a:rPr>
              <a:t>&lt;0.01) increased</a:t>
            </a:r>
            <a:r>
              <a:rPr lang="en-US">
                <a:solidFill>
                  <a:schemeClr val="tx1"/>
                </a:solidFill>
                <a:effectLst>
                  <a:outerShdw blurRad="38100" dist="38100" dir="2700000" algn="tl">
                    <a:srgbClr val="000000"/>
                  </a:outerShdw>
                </a:effectLst>
              </a:rPr>
              <a:t> </a:t>
            </a:r>
            <a:r>
              <a:rPr lang="en-US">
                <a:solidFill>
                  <a:schemeClr val="accent1"/>
                </a:solidFill>
                <a:effectLst>
                  <a:outerShdw blurRad="38100" dist="38100" dir="2700000" algn="tl">
                    <a:srgbClr val="000000"/>
                  </a:outerShdw>
                </a:effectLst>
              </a:rPr>
              <a:t>in subjects with triglyceride level above this point.</a:t>
            </a:r>
          </a:p>
        </p:txBody>
      </p:sp>
      <p:sp>
        <p:nvSpPr>
          <p:cNvPr id="40966" name="Text Box 6"/>
          <p:cNvSpPr txBox="1">
            <a:spLocks noChangeArrowheads="1"/>
          </p:cNvSpPr>
          <p:nvPr/>
        </p:nvSpPr>
        <p:spPr bwMode="auto">
          <a:xfrm>
            <a:off x="4999038" y="1435100"/>
            <a:ext cx="2840037" cy="396875"/>
          </a:xfrm>
          <a:prstGeom prst="rect">
            <a:avLst/>
          </a:prstGeom>
          <a:noFill/>
          <a:ln w="12700">
            <a:noFill/>
            <a:miter lim="800000"/>
            <a:headEnd/>
            <a:tailEnd/>
          </a:ln>
        </p:spPr>
        <p:txBody>
          <a:bodyPr anchor="ctr">
            <a:spAutoFit/>
          </a:bodyPr>
          <a:lstStyle/>
          <a:p>
            <a:pPr algn="r"/>
            <a:r>
              <a:rPr lang="en-US">
                <a:solidFill>
                  <a:schemeClr val="tx1"/>
                </a:solidFill>
              </a:rPr>
              <a:t>No CHD death (n=917)</a:t>
            </a:r>
          </a:p>
        </p:txBody>
      </p:sp>
      <p:sp>
        <p:nvSpPr>
          <p:cNvPr id="40967" name="Text Box 7"/>
          <p:cNvSpPr txBox="1">
            <a:spLocks noChangeArrowheads="1"/>
          </p:cNvSpPr>
          <p:nvPr/>
        </p:nvSpPr>
        <p:spPr bwMode="auto">
          <a:xfrm>
            <a:off x="2236788" y="4840288"/>
            <a:ext cx="438150" cy="366712"/>
          </a:xfrm>
          <a:prstGeom prst="rect">
            <a:avLst/>
          </a:prstGeom>
          <a:noFill/>
          <a:ln w="12700">
            <a:noFill/>
            <a:miter lim="800000"/>
            <a:headEnd/>
            <a:tailEnd/>
          </a:ln>
        </p:spPr>
        <p:txBody>
          <a:bodyPr wrap="none" anchor="ctr">
            <a:spAutoFit/>
          </a:bodyPr>
          <a:lstStyle/>
          <a:p>
            <a:r>
              <a:rPr lang="en-US" sz="1800">
                <a:solidFill>
                  <a:schemeClr val="tx1"/>
                </a:solidFill>
              </a:rPr>
              <a:t>44</a:t>
            </a:r>
          </a:p>
        </p:txBody>
      </p:sp>
      <p:sp>
        <p:nvSpPr>
          <p:cNvPr id="40968" name="Text Box 8"/>
          <p:cNvSpPr txBox="1">
            <a:spLocks noChangeArrowheads="1"/>
          </p:cNvSpPr>
          <p:nvPr/>
        </p:nvSpPr>
        <p:spPr bwMode="auto">
          <a:xfrm>
            <a:off x="3282950" y="4835525"/>
            <a:ext cx="438150" cy="366713"/>
          </a:xfrm>
          <a:prstGeom prst="rect">
            <a:avLst/>
          </a:prstGeom>
          <a:noFill/>
          <a:ln w="12700">
            <a:noFill/>
            <a:miter lim="800000"/>
            <a:headEnd/>
            <a:tailEnd/>
          </a:ln>
        </p:spPr>
        <p:txBody>
          <a:bodyPr wrap="none" anchor="ctr">
            <a:spAutoFit/>
          </a:bodyPr>
          <a:lstStyle/>
          <a:p>
            <a:r>
              <a:rPr lang="en-US" sz="1800">
                <a:solidFill>
                  <a:schemeClr val="tx1"/>
                </a:solidFill>
              </a:rPr>
              <a:t>88</a:t>
            </a:r>
          </a:p>
        </p:txBody>
      </p:sp>
      <p:sp>
        <p:nvSpPr>
          <p:cNvPr id="40969" name="Text Box 9"/>
          <p:cNvSpPr txBox="1">
            <a:spLocks noChangeArrowheads="1"/>
          </p:cNvSpPr>
          <p:nvPr/>
        </p:nvSpPr>
        <p:spPr bwMode="auto">
          <a:xfrm>
            <a:off x="4899025" y="4814888"/>
            <a:ext cx="565150" cy="366712"/>
          </a:xfrm>
          <a:prstGeom prst="rect">
            <a:avLst/>
          </a:prstGeom>
          <a:noFill/>
          <a:ln w="12700">
            <a:noFill/>
            <a:miter lim="800000"/>
            <a:headEnd/>
            <a:tailEnd/>
          </a:ln>
        </p:spPr>
        <p:txBody>
          <a:bodyPr wrap="none" anchor="ctr">
            <a:spAutoFit/>
          </a:bodyPr>
          <a:lstStyle/>
          <a:p>
            <a:r>
              <a:rPr lang="en-US" sz="1800">
                <a:solidFill>
                  <a:schemeClr val="tx1"/>
                </a:solidFill>
              </a:rPr>
              <a:t>177</a:t>
            </a:r>
          </a:p>
        </p:txBody>
      </p:sp>
      <p:sp>
        <p:nvSpPr>
          <p:cNvPr id="40970" name="Text Box 10"/>
          <p:cNvSpPr txBox="1">
            <a:spLocks noChangeArrowheads="1"/>
          </p:cNvSpPr>
          <p:nvPr/>
        </p:nvSpPr>
        <p:spPr bwMode="auto">
          <a:xfrm>
            <a:off x="5902325" y="4814888"/>
            <a:ext cx="565150" cy="366712"/>
          </a:xfrm>
          <a:prstGeom prst="rect">
            <a:avLst/>
          </a:prstGeom>
          <a:noFill/>
          <a:ln w="12700">
            <a:noFill/>
            <a:miter lim="800000"/>
            <a:headEnd/>
            <a:tailEnd/>
          </a:ln>
        </p:spPr>
        <p:txBody>
          <a:bodyPr wrap="none" anchor="ctr">
            <a:spAutoFit/>
          </a:bodyPr>
          <a:lstStyle/>
          <a:p>
            <a:r>
              <a:rPr lang="en-US" sz="1800">
                <a:solidFill>
                  <a:schemeClr val="tx1"/>
                </a:solidFill>
              </a:rPr>
              <a:t>354</a:t>
            </a:r>
          </a:p>
        </p:txBody>
      </p:sp>
      <p:sp>
        <p:nvSpPr>
          <p:cNvPr id="40971" name="Text Box 11"/>
          <p:cNvSpPr txBox="1">
            <a:spLocks noChangeArrowheads="1"/>
          </p:cNvSpPr>
          <p:nvPr/>
        </p:nvSpPr>
        <p:spPr bwMode="auto">
          <a:xfrm>
            <a:off x="6850063" y="4810125"/>
            <a:ext cx="565150" cy="366713"/>
          </a:xfrm>
          <a:prstGeom prst="rect">
            <a:avLst/>
          </a:prstGeom>
          <a:noFill/>
          <a:ln w="12700">
            <a:noFill/>
            <a:miter lim="800000"/>
            <a:headEnd/>
            <a:tailEnd/>
          </a:ln>
        </p:spPr>
        <p:txBody>
          <a:bodyPr wrap="none" anchor="ctr">
            <a:spAutoFit/>
          </a:bodyPr>
          <a:lstStyle/>
          <a:p>
            <a:r>
              <a:rPr lang="en-US" sz="1800">
                <a:solidFill>
                  <a:schemeClr val="tx1"/>
                </a:solidFill>
              </a:rPr>
              <a:t>708</a:t>
            </a:r>
          </a:p>
        </p:txBody>
      </p:sp>
      <p:sp>
        <p:nvSpPr>
          <p:cNvPr id="4884492" name="Text Box 12"/>
          <p:cNvSpPr txBox="1">
            <a:spLocks noChangeArrowheads="1"/>
          </p:cNvSpPr>
          <p:nvPr/>
        </p:nvSpPr>
        <p:spPr bwMode="auto">
          <a:xfrm>
            <a:off x="4024313" y="4414838"/>
            <a:ext cx="311150" cy="603250"/>
          </a:xfrm>
          <a:prstGeom prst="rect">
            <a:avLst/>
          </a:prstGeom>
          <a:noFill/>
          <a:ln w="12700">
            <a:noFill/>
            <a:miter lim="800000"/>
            <a:headEnd/>
            <a:tailEnd/>
          </a:ln>
          <a:effectLst/>
        </p:spPr>
        <p:txBody>
          <a:bodyPr wrap="none" anchor="ctr">
            <a:spAutoFit/>
          </a:bodyPr>
          <a:lstStyle/>
          <a:p>
            <a:pPr>
              <a:lnSpc>
                <a:spcPct val="80000"/>
              </a:lnSpc>
              <a:defRPr/>
            </a:pPr>
            <a:r>
              <a:rPr lang="en-US" sz="2400" b="1">
                <a:solidFill>
                  <a:schemeClr val="accent1"/>
                </a:solidFill>
                <a:effectLst>
                  <a:outerShdw blurRad="38100" dist="38100" dir="2700000" algn="tl">
                    <a:srgbClr val="000000"/>
                  </a:outerShdw>
                </a:effectLst>
              </a:rPr>
              <a:t>*</a:t>
            </a:r>
            <a:br>
              <a:rPr lang="en-US" sz="2400" b="1">
                <a:solidFill>
                  <a:schemeClr val="accent1"/>
                </a:solidFill>
                <a:effectLst>
                  <a:outerShdw blurRad="38100" dist="38100" dir="2700000" algn="tl">
                    <a:srgbClr val="000000"/>
                  </a:outerShdw>
                </a:effectLst>
              </a:rPr>
            </a:br>
            <a:r>
              <a:rPr lang="en-US" sz="1800">
                <a:solidFill>
                  <a:schemeClr val="hlink"/>
                </a:solidFill>
              </a:rPr>
              <a:t>//</a:t>
            </a:r>
          </a:p>
        </p:txBody>
      </p:sp>
      <p:sp>
        <p:nvSpPr>
          <p:cNvPr id="40973" name="Rectangle 13"/>
          <p:cNvSpPr>
            <a:spLocks noChangeArrowheads="1"/>
          </p:cNvSpPr>
          <p:nvPr/>
        </p:nvSpPr>
        <p:spPr bwMode="auto">
          <a:xfrm>
            <a:off x="4865688" y="1557338"/>
            <a:ext cx="146050" cy="165100"/>
          </a:xfrm>
          <a:prstGeom prst="rect">
            <a:avLst/>
          </a:prstGeom>
          <a:gradFill rotWithShape="1">
            <a:gsLst>
              <a:gs pos="0">
                <a:srgbClr val="760000"/>
              </a:gs>
              <a:gs pos="50000">
                <a:srgbClr val="FF0000"/>
              </a:gs>
              <a:gs pos="100000">
                <a:srgbClr val="760000"/>
              </a:gs>
            </a:gsLst>
            <a:lin ang="0" scaled="1"/>
          </a:gradFill>
          <a:ln w="12700">
            <a:solidFill>
              <a:srgbClr val="FF0000"/>
            </a:solidFill>
            <a:miter lim="800000"/>
            <a:headEnd/>
            <a:tailEnd/>
          </a:ln>
        </p:spPr>
        <p:txBody>
          <a:bodyPr wrap="none" anchor="ctr"/>
          <a:lstStyle/>
          <a:p>
            <a:endParaRPr lang="en-US"/>
          </a:p>
        </p:txBody>
      </p:sp>
      <p:sp>
        <p:nvSpPr>
          <p:cNvPr id="40974" name="Rectangle 14"/>
          <p:cNvSpPr>
            <a:spLocks noChangeArrowheads="1"/>
          </p:cNvSpPr>
          <p:nvPr/>
        </p:nvSpPr>
        <p:spPr bwMode="auto">
          <a:xfrm>
            <a:off x="1903413" y="4732338"/>
            <a:ext cx="107950" cy="90487"/>
          </a:xfrm>
          <a:prstGeom prst="rect">
            <a:avLst/>
          </a:prstGeom>
          <a:gradFill rotWithShape="1">
            <a:gsLst>
              <a:gs pos="0">
                <a:srgbClr val="760000"/>
              </a:gs>
              <a:gs pos="50000">
                <a:srgbClr val="FF0000"/>
              </a:gs>
              <a:gs pos="100000">
                <a:srgbClr val="760000"/>
              </a:gs>
            </a:gsLst>
            <a:lin ang="0" scaled="1"/>
          </a:gradFill>
          <a:ln w="9525">
            <a:noFill/>
            <a:miter lim="800000"/>
            <a:headEnd/>
            <a:tailEnd/>
          </a:ln>
        </p:spPr>
        <p:txBody>
          <a:bodyPr/>
          <a:lstStyle/>
          <a:p>
            <a:endParaRPr lang="en-US"/>
          </a:p>
        </p:txBody>
      </p:sp>
      <p:sp>
        <p:nvSpPr>
          <p:cNvPr id="40975" name="Rectangle 15"/>
          <p:cNvSpPr>
            <a:spLocks noChangeArrowheads="1"/>
          </p:cNvSpPr>
          <p:nvPr/>
        </p:nvSpPr>
        <p:spPr bwMode="auto">
          <a:xfrm>
            <a:off x="2235200" y="4586288"/>
            <a:ext cx="107950" cy="236537"/>
          </a:xfrm>
          <a:prstGeom prst="rect">
            <a:avLst/>
          </a:prstGeom>
          <a:gradFill rotWithShape="1">
            <a:gsLst>
              <a:gs pos="0">
                <a:srgbClr val="760000"/>
              </a:gs>
              <a:gs pos="50000">
                <a:srgbClr val="FF0000"/>
              </a:gs>
              <a:gs pos="100000">
                <a:srgbClr val="760000"/>
              </a:gs>
            </a:gsLst>
            <a:lin ang="0" scaled="1"/>
          </a:gradFill>
          <a:ln w="9525">
            <a:noFill/>
            <a:miter lim="800000"/>
            <a:headEnd/>
            <a:tailEnd/>
          </a:ln>
        </p:spPr>
        <p:txBody>
          <a:bodyPr/>
          <a:lstStyle/>
          <a:p>
            <a:endParaRPr lang="en-US"/>
          </a:p>
        </p:txBody>
      </p:sp>
      <p:sp>
        <p:nvSpPr>
          <p:cNvPr id="40976" name="Rectangle 16"/>
          <p:cNvSpPr>
            <a:spLocks noChangeArrowheads="1"/>
          </p:cNvSpPr>
          <p:nvPr/>
        </p:nvSpPr>
        <p:spPr bwMode="auto">
          <a:xfrm>
            <a:off x="2573338" y="4357688"/>
            <a:ext cx="107950" cy="465137"/>
          </a:xfrm>
          <a:prstGeom prst="rect">
            <a:avLst/>
          </a:prstGeom>
          <a:gradFill rotWithShape="1">
            <a:gsLst>
              <a:gs pos="0">
                <a:srgbClr val="760000"/>
              </a:gs>
              <a:gs pos="50000">
                <a:srgbClr val="FF0000"/>
              </a:gs>
              <a:gs pos="100000">
                <a:srgbClr val="760000"/>
              </a:gs>
            </a:gsLst>
            <a:lin ang="0" scaled="1"/>
          </a:gradFill>
          <a:ln w="9525">
            <a:noFill/>
            <a:miter lim="800000"/>
            <a:headEnd/>
            <a:tailEnd/>
          </a:ln>
        </p:spPr>
        <p:txBody>
          <a:bodyPr/>
          <a:lstStyle/>
          <a:p>
            <a:endParaRPr lang="en-US"/>
          </a:p>
        </p:txBody>
      </p:sp>
      <p:sp>
        <p:nvSpPr>
          <p:cNvPr id="40977" name="Rectangle 17"/>
          <p:cNvSpPr>
            <a:spLocks noChangeArrowheads="1"/>
          </p:cNvSpPr>
          <p:nvPr/>
        </p:nvSpPr>
        <p:spPr bwMode="auto">
          <a:xfrm>
            <a:off x="2905125" y="3748088"/>
            <a:ext cx="107950" cy="1074737"/>
          </a:xfrm>
          <a:prstGeom prst="rect">
            <a:avLst/>
          </a:prstGeom>
          <a:gradFill rotWithShape="1">
            <a:gsLst>
              <a:gs pos="0">
                <a:srgbClr val="760000"/>
              </a:gs>
              <a:gs pos="50000">
                <a:srgbClr val="FF0000"/>
              </a:gs>
              <a:gs pos="100000">
                <a:srgbClr val="760000"/>
              </a:gs>
            </a:gsLst>
            <a:lin ang="0" scaled="1"/>
          </a:gradFill>
          <a:ln w="9525">
            <a:noFill/>
            <a:miter lim="800000"/>
            <a:headEnd/>
            <a:tailEnd/>
          </a:ln>
        </p:spPr>
        <p:txBody>
          <a:bodyPr/>
          <a:lstStyle/>
          <a:p>
            <a:endParaRPr lang="en-US"/>
          </a:p>
        </p:txBody>
      </p:sp>
      <p:sp>
        <p:nvSpPr>
          <p:cNvPr id="40978" name="Rectangle 18"/>
          <p:cNvSpPr>
            <a:spLocks noChangeArrowheads="1"/>
          </p:cNvSpPr>
          <p:nvPr/>
        </p:nvSpPr>
        <p:spPr bwMode="auto">
          <a:xfrm>
            <a:off x="3236913" y="3413125"/>
            <a:ext cx="107950" cy="1409700"/>
          </a:xfrm>
          <a:prstGeom prst="rect">
            <a:avLst/>
          </a:prstGeom>
          <a:gradFill rotWithShape="1">
            <a:gsLst>
              <a:gs pos="0">
                <a:srgbClr val="760000"/>
              </a:gs>
              <a:gs pos="50000">
                <a:srgbClr val="FF0000"/>
              </a:gs>
              <a:gs pos="100000">
                <a:srgbClr val="760000"/>
              </a:gs>
            </a:gsLst>
            <a:lin ang="0" scaled="1"/>
          </a:gradFill>
          <a:ln w="9525">
            <a:noFill/>
            <a:miter lim="800000"/>
            <a:headEnd/>
            <a:tailEnd/>
          </a:ln>
        </p:spPr>
        <p:txBody>
          <a:bodyPr/>
          <a:lstStyle/>
          <a:p>
            <a:endParaRPr lang="en-US"/>
          </a:p>
        </p:txBody>
      </p:sp>
      <p:sp>
        <p:nvSpPr>
          <p:cNvPr id="40979" name="Rectangle 19"/>
          <p:cNvSpPr>
            <a:spLocks noChangeArrowheads="1"/>
          </p:cNvSpPr>
          <p:nvPr/>
        </p:nvSpPr>
        <p:spPr bwMode="auto">
          <a:xfrm>
            <a:off x="3575050" y="2659063"/>
            <a:ext cx="107950" cy="2163762"/>
          </a:xfrm>
          <a:prstGeom prst="rect">
            <a:avLst/>
          </a:prstGeom>
          <a:gradFill rotWithShape="1">
            <a:gsLst>
              <a:gs pos="0">
                <a:srgbClr val="760000"/>
              </a:gs>
              <a:gs pos="50000">
                <a:srgbClr val="FF0000"/>
              </a:gs>
              <a:gs pos="100000">
                <a:srgbClr val="760000"/>
              </a:gs>
            </a:gsLst>
            <a:lin ang="0" scaled="1"/>
          </a:gradFill>
          <a:ln w="9525">
            <a:noFill/>
            <a:miter lim="800000"/>
            <a:headEnd/>
            <a:tailEnd/>
          </a:ln>
        </p:spPr>
        <p:txBody>
          <a:bodyPr/>
          <a:lstStyle/>
          <a:p>
            <a:endParaRPr lang="en-US"/>
          </a:p>
        </p:txBody>
      </p:sp>
      <p:sp>
        <p:nvSpPr>
          <p:cNvPr id="40980" name="Rectangle 20"/>
          <p:cNvSpPr>
            <a:spLocks noChangeArrowheads="1"/>
          </p:cNvSpPr>
          <p:nvPr/>
        </p:nvSpPr>
        <p:spPr bwMode="auto">
          <a:xfrm>
            <a:off x="4576763" y="3413125"/>
            <a:ext cx="107950" cy="1409700"/>
          </a:xfrm>
          <a:prstGeom prst="rect">
            <a:avLst/>
          </a:prstGeom>
          <a:gradFill rotWithShape="1">
            <a:gsLst>
              <a:gs pos="0">
                <a:srgbClr val="760000"/>
              </a:gs>
              <a:gs pos="50000">
                <a:srgbClr val="FF0000"/>
              </a:gs>
              <a:gs pos="100000">
                <a:srgbClr val="760000"/>
              </a:gs>
            </a:gsLst>
            <a:lin ang="0" scaled="1"/>
          </a:gradFill>
          <a:ln w="9525">
            <a:noFill/>
            <a:miter lim="800000"/>
            <a:headEnd/>
            <a:tailEnd/>
          </a:ln>
        </p:spPr>
        <p:txBody>
          <a:bodyPr/>
          <a:lstStyle/>
          <a:p>
            <a:endParaRPr lang="en-US"/>
          </a:p>
        </p:txBody>
      </p:sp>
      <p:sp>
        <p:nvSpPr>
          <p:cNvPr id="40981" name="Rectangle 21"/>
          <p:cNvSpPr>
            <a:spLocks noChangeArrowheads="1"/>
          </p:cNvSpPr>
          <p:nvPr/>
        </p:nvSpPr>
        <p:spPr bwMode="auto">
          <a:xfrm>
            <a:off x="4908550" y="3695700"/>
            <a:ext cx="107950" cy="1127125"/>
          </a:xfrm>
          <a:prstGeom prst="rect">
            <a:avLst/>
          </a:prstGeom>
          <a:gradFill rotWithShape="1">
            <a:gsLst>
              <a:gs pos="0">
                <a:srgbClr val="760000"/>
              </a:gs>
              <a:gs pos="50000">
                <a:srgbClr val="FF0000"/>
              </a:gs>
              <a:gs pos="100000">
                <a:srgbClr val="760000"/>
              </a:gs>
            </a:gsLst>
            <a:lin ang="0" scaled="1"/>
          </a:gradFill>
          <a:ln w="9525">
            <a:noFill/>
            <a:miter lim="800000"/>
            <a:headEnd/>
            <a:tailEnd/>
          </a:ln>
        </p:spPr>
        <p:txBody>
          <a:bodyPr/>
          <a:lstStyle/>
          <a:p>
            <a:endParaRPr lang="en-US"/>
          </a:p>
        </p:txBody>
      </p:sp>
      <p:sp>
        <p:nvSpPr>
          <p:cNvPr id="40982" name="Rectangle 22"/>
          <p:cNvSpPr>
            <a:spLocks noChangeArrowheads="1"/>
          </p:cNvSpPr>
          <p:nvPr/>
        </p:nvSpPr>
        <p:spPr bwMode="auto">
          <a:xfrm>
            <a:off x="5240338" y="3862388"/>
            <a:ext cx="107950" cy="960437"/>
          </a:xfrm>
          <a:prstGeom prst="rect">
            <a:avLst/>
          </a:prstGeom>
          <a:gradFill rotWithShape="1">
            <a:gsLst>
              <a:gs pos="0">
                <a:srgbClr val="760000"/>
              </a:gs>
              <a:gs pos="50000">
                <a:srgbClr val="FF0000"/>
              </a:gs>
              <a:gs pos="100000">
                <a:srgbClr val="760000"/>
              </a:gs>
            </a:gsLst>
            <a:lin ang="0" scaled="1"/>
          </a:gradFill>
          <a:ln w="9525">
            <a:noFill/>
            <a:miter lim="800000"/>
            <a:headEnd/>
            <a:tailEnd/>
          </a:ln>
        </p:spPr>
        <p:txBody>
          <a:bodyPr/>
          <a:lstStyle/>
          <a:p>
            <a:endParaRPr lang="en-US"/>
          </a:p>
        </p:txBody>
      </p:sp>
      <p:sp>
        <p:nvSpPr>
          <p:cNvPr id="40983" name="Rectangle 23"/>
          <p:cNvSpPr>
            <a:spLocks noChangeArrowheads="1"/>
          </p:cNvSpPr>
          <p:nvPr/>
        </p:nvSpPr>
        <p:spPr bwMode="auto">
          <a:xfrm>
            <a:off x="5578475" y="4213225"/>
            <a:ext cx="107950" cy="609600"/>
          </a:xfrm>
          <a:prstGeom prst="rect">
            <a:avLst/>
          </a:prstGeom>
          <a:gradFill rotWithShape="1">
            <a:gsLst>
              <a:gs pos="0">
                <a:srgbClr val="760000"/>
              </a:gs>
              <a:gs pos="50000">
                <a:srgbClr val="FF0000"/>
              </a:gs>
              <a:gs pos="100000">
                <a:srgbClr val="760000"/>
              </a:gs>
            </a:gsLst>
            <a:lin ang="0" scaled="1"/>
          </a:gradFill>
          <a:ln w="9525">
            <a:noFill/>
            <a:miter lim="800000"/>
            <a:headEnd/>
            <a:tailEnd/>
          </a:ln>
        </p:spPr>
        <p:txBody>
          <a:bodyPr/>
          <a:lstStyle/>
          <a:p>
            <a:endParaRPr lang="en-US"/>
          </a:p>
        </p:txBody>
      </p:sp>
      <p:sp>
        <p:nvSpPr>
          <p:cNvPr id="40984" name="Rectangle 24"/>
          <p:cNvSpPr>
            <a:spLocks noChangeArrowheads="1"/>
          </p:cNvSpPr>
          <p:nvPr/>
        </p:nvSpPr>
        <p:spPr bwMode="auto">
          <a:xfrm>
            <a:off x="5910263" y="4518025"/>
            <a:ext cx="107950" cy="304800"/>
          </a:xfrm>
          <a:prstGeom prst="rect">
            <a:avLst/>
          </a:prstGeom>
          <a:gradFill rotWithShape="1">
            <a:gsLst>
              <a:gs pos="0">
                <a:srgbClr val="760000"/>
              </a:gs>
              <a:gs pos="50000">
                <a:srgbClr val="FF0000"/>
              </a:gs>
              <a:gs pos="100000">
                <a:srgbClr val="760000"/>
              </a:gs>
            </a:gsLst>
            <a:lin ang="0" scaled="1"/>
          </a:gradFill>
          <a:ln w="9525">
            <a:noFill/>
            <a:miter lim="800000"/>
            <a:headEnd/>
            <a:tailEnd/>
          </a:ln>
        </p:spPr>
        <p:txBody>
          <a:bodyPr/>
          <a:lstStyle/>
          <a:p>
            <a:endParaRPr lang="en-US"/>
          </a:p>
        </p:txBody>
      </p:sp>
      <p:sp>
        <p:nvSpPr>
          <p:cNvPr id="40985" name="Rectangle 25"/>
          <p:cNvSpPr>
            <a:spLocks noChangeArrowheads="1"/>
          </p:cNvSpPr>
          <p:nvPr/>
        </p:nvSpPr>
        <p:spPr bwMode="auto">
          <a:xfrm>
            <a:off x="6242050" y="4656138"/>
            <a:ext cx="107950" cy="166687"/>
          </a:xfrm>
          <a:prstGeom prst="rect">
            <a:avLst/>
          </a:prstGeom>
          <a:gradFill rotWithShape="1">
            <a:gsLst>
              <a:gs pos="0">
                <a:srgbClr val="760000"/>
              </a:gs>
              <a:gs pos="50000">
                <a:srgbClr val="FF0000"/>
              </a:gs>
              <a:gs pos="100000">
                <a:srgbClr val="760000"/>
              </a:gs>
            </a:gsLst>
            <a:lin ang="0" scaled="1"/>
          </a:gradFill>
          <a:ln w="9525">
            <a:noFill/>
            <a:miter lim="800000"/>
            <a:headEnd/>
            <a:tailEnd/>
          </a:ln>
        </p:spPr>
        <p:txBody>
          <a:bodyPr/>
          <a:lstStyle/>
          <a:p>
            <a:endParaRPr lang="en-US"/>
          </a:p>
        </p:txBody>
      </p:sp>
      <p:sp>
        <p:nvSpPr>
          <p:cNvPr id="40986" name="Rectangle 26"/>
          <p:cNvSpPr>
            <a:spLocks noChangeArrowheads="1"/>
          </p:cNvSpPr>
          <p:nvPr/>
        </p:nvSpPr>
        <p:spPr bwMode="auto">
          <a:xfrm>
            <a:off x="6580188" y="4541838"/>
            <a:ext cx="109537" cy="280987"/>
          </a:xfrm>
          <a:prstGeom prst="rect">
            <a:avLst/>
          </a:prstGeom>
          <a:gradFill rotWithShape="1">
            <a:gsLst>
              <a:gs pos="0">
                <a:srgbClr val="760000"/>
              </a:gs>
              <a:gs pos="50000">
                <a:srgbClr val="FF0000"/>
              </a:gs>
              <a:gs pos="100000">
                <a:srgbClr val="760000"/>
              </a:gs>
            </a:gsLst>
            <a:lin ang="0" scaled="1"/>
          </a:gradFill>
          <a:ln w="9525">
            <a:noFill/>
            <a:miter lim="800000"/>
            <a:headEnd/>
            <a:tailEnd/>
          </a:ln>
        </p:spPr>
        <p:txBody>
          <a:bodyPr/>
          <a:lstStyle/>
          <a:p>
            <a:endParaRPr lang="en-US"/>
          </a:p>
        </p:txBody>
      </p:sp>
      <p:sp>
        <p:nvSpPr>
          <p:cNvPr id="40987" name="Rectangle 27"/>
          <p:cNvSpPr>
            <a:spLocks noChangeArrowheads="1"/>
          </p:cNvSpPr>
          <p:nvPr/>
        </p:nvSpPr>
        <p:spPr bwMode="auto">
          <a:xfrm>
            <a:off x="6911975" y="4541838"/>
            <a:ext cx="109538" cy="280987"/>
          </a:xfrm>
          <a:prstGeom prst="rect">
            <a:avLst/>
          </a:prstGeom>
          <a:gradFill rotWithShape="1">
            <a:gsLst>
              <a:gs pos="0">
                <a:srgbClr val="760000"/>
              </a:gs>
              <a:gs pos="50000">
                <a:srgbClr val="FF0000"/>
              </a:gs>
              <a:gs pos="100000">
                <a:srgbClr val="760000"/>
              </a:gs>
            </a:gsLst>
            <a:lin ang="0" scaled="1"/>
          </a:gradFill>
          <a:ln w="9525">
            <a:noFill/>
            <a:miter lim="800000"/>
            <a:headEnd/>
            <a:tailEnd/>
          </a:ln>
        </p:spPr>
        <p:txBody>
          <a:bodyPr/>
          <a:lstStyle/>
          <a:p>
            <a:endParaRPr lang="en-US"/>
          </a:p>
        </p:txBody>
      </p:sp>
      <p:sp>
        <p:nvSpPr>
          <p:cNvPr id="40988" name="Rectangle 28"/>
          <p:cNvSpPr>
            <a:spLocks noChangeArrowheads="1"/>
          </p:cNvSpPr>
          <p:nvPr/>
        </p:nvSpPr>
        <p:spPr bwMode="auto">
          <a:xfrm>
            <a:off x="7243763" y="4732338"/>
            <a:ext cx="107950" cy="90487"/>
          </a:xfrm>
          <a:prstGeom prst="rect">
            <a:avLst/>
          </a:prstGeom>
          <a:gradFill rotWithShape="1">
            <a:gsLst>
              <a:gs pos="0">
                <a:srgbClr val="760000"/>
              </a:gs>
              <a:gs pos="50000">
                <a:srgbClr val="FF0000"/>
              </a:gs>
              <a:gs pos="100000">
                <a:srgbClr val="760000"/>
              </a:gs>
            </a:gsLst>
            <a:lin ang="0" scaled="1"/>
          </a:gradFill>
          <a:ln w="9525">
            <a:noFill/>
            <a:miter lim="800000"/>
            <a:headEnd/>
            <a:tailEnd/>
          </a:ln>
        </p:spPr>
        <p:txBody>
          <a:bodyPr/>
          <a:lstStyle/>
          <a:p>
            <a:endParaRPr lang="en-US"/>
          </a:p>
        </p:txBody>
      </p:sp>
      <p:sp>
        <p:nvSpPr>
          <p:cNvPr id="40989" name="Rectangle 29"/>
          <p:cNvSpPr>
            <a:spLocks noChangeArrowheads="1"/>
          </p:cNvSpPr>
          <p:nvPr/>
        </p:nvSpPr>
        <p:spPr bwMode="auto">
          <a:xfrm>
            <a:off x="7581900" y="4732338"/>
            <a:ext cx="109538" cy="90487"/>
          </a:xfrm>
          <a:prstGeom prst="rect">
            <a:avLst/>
          </a:prstGeom>
          <a:gradFill rotWithShape="1">
            <a:gsLst>
              <a:gs pos="0">
                <a:srgbClr val="760000"/>
              </a:gs>
              <a:gs pos="50000">
                <a:srgbClr val="FF0000"/>
              </a:gs>
              <a:gs pos="100000">
                <a:srgbClr val="760000"/>
              </a:gs>
            </a:gsLst>
            <a:lin ang="0" scaled="1"/>
          </a:gradFill>
          <a:ln w="9525">
            <a:noFill/>
            <a:miter lim="800000"/>
            <a:headEnd/>
            <a:tailEnd/>
          </a:ln>
        </p:spPr>
        <p:txBody>
          <a:bodyPr/>
          <a:lstStyle/>
          <a:p>
            <a:endParaRPr lang="en-US"/>
          </a:p>
        </p:txBody>
      </p:sp>
      <p:grpSp>
        <p:nvGrpSpPr>
          <p:cNvPr id="2" name="Group 30"/>
          <p:cNvGrpSpPr>
            <a:grpSpLocks/>
          </p:cNvGrpSpPr>
          <p:nvPr/>
        </p:nvGrpSpPr>
        <p:grpSpPr bwMode="auto">
          <a:xfrm>
            <a:off x="3344863" y="2087563"/>
            <a:ext cx="4116387" cy="2735262"/>
            <a:chOff x="2107" y="1315"/>
            <a:chExt cx="2593" cy="1723"/>
          </a:xfrm>
        </p:grpSpPr>
        <p:sp>
          <p:nvSpPr>
            <p:cNvPr id="41006" name="Rectangle 31"/>
            <p:cNvSpPr>
              <a:spLocks noChangeArrowheads="1"/>
            </p:cNvSpPr>
            <p:nvPr/>
          </p:nvSpPr>
          <p:spPr bwMode="auto">
            <a:xfrm>
              <a:off x="2107" y="2265"/>
              <a:ext cx="68" cy="773"/>
            </a:xfrm>
            <a:prstGeom prst="rect">
              <a:avLst/>
            </a:prstGeom>
            <a:gradFill rotWithShape="1">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41007" name="Rectangle 32"/>
            <p:cNvSpPr>
              <a:spLocks noChangeArrowheads="1"/>
            </p:cNvSpPr>
            <p:nvPr/>
          </p:nvSpPr>
          <p:spPr bwMode="auto">
            <a:xfrm>
              <a:off x="2320" y="2563"/>
              <a:ext cx="64" cy="475"/>
            </a:xfrm>
            <a:prstGeom prst="rect">
              <a:avLst/>
            </a:prstGeom>
            <a:gradFill rotWithShape="1">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41008" name="Rectangle 33"/>
            <p:cNvSpPr>
              <a:spLocks noChangeArrowheads="1"/>
            </p:cNvSpPr>
            <p:nvPr/>
          </p:nvSpPr>
          <p:spPr bwMode="auto">
            <a:xfrm>
              <a:off x="2951" y="1378"/>
              <a:ext cx="64" cy="1660"/>
            </a:xfrm>
            <a:prstGeom prst="rect">
              <a:avLst/>
            </a:prstGeom>
            <a:gradFill rotWithShape="1">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41009" name="Rectangle 34"/>
            <p:cNvSpPr>
              <a:spLocks noChangeArrowheads="1"/>
            </p:cNvSpPr>
            <p:nvPr/>
          </p:nvSpPr>
          <p:spPr bwMode="auto">
            <a:xfrm>
              <a:off x="3160" y="1315"/>
              <a:ext cx="64" cy="1723"/>
            </a:xfrm>
            <a:prstGeom prst="rect">
              <a:avLst/>
            </a:prstGeom>
            <a:gradFill rotWithShape="1">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41010" name="Rectangle 35"/>
            <p:cNvSpPr>
              <a:spLocks noChangeArrowheads="1"/>
            </p:cNvSpPr>
            <p:nvPr/>
          </p:nvSpPr>
          <p:spPr bwMode="auto">
            <a:xfrm>
              <a:off x="3369" y="2505"/>
              <a:ext cx="68" cy="533"/>
            </a:xfrm>
            <a:prstGeom prst="rect">
              <a:avLst/>
            </a:prstGeom>
            <a:gradFill rotWithShape="1">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41011" name="Rectangle 36"/>
            <p:cNvSpPr>
              <a:spLocks noChangeArrowheads="1"/>
            </p:cNvSpPr>
            <p:nvPr/>
          </p:nvSpPr>
          <p:spPr bwMode="auto">
            <a:xfrm>
              <a:off x="3582" y="2505"/>
              <a:ext cx="64" cy="533"/>
            </a:xfrm>
            <a:prstGeom prst="rect">
              <a:avLst/>
            </a:prstGeom>
            <a:gradFill rotWithShape="1">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41012" name="Rectangle 37"/>
            <p:cNvSpPr>
              <a:spLocks noChangeArrowheads="1"/>
            </p:cNvSpPr>
            <p:nvPr/>
          </p:nvSpPr>
          <p:spPr bwMode="auto">
            <a:xfrm>
              <a:off x="3791" y="2717"/>
              <a:ext cx="64" cy="321"/>
            </a:xfrm>
            <a:prstGeom prst="rect">
              <a:avLst/>
            </a:prstGeom>
            <a:gradFill rotWithShape="1">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41013" name="Rectangle 38"/>
            <p:cNvSpPr>
              <a:spLocks noChangeArrowheads="1"/>
            </p:cNvSpPr>
            <p:nvPr/>
          </p:nvSpPr>
          <p:spPr bwMode="auto">
            <a:xfrm>
              <a:off x="4214" y="2621"/>
              <a:ext cx="64" cy="417"/>
            </a:xfrm>
            <a:prstGeom prst="rect">
              <a:avLst/>
            </a:prstGeom>
            <a:gradFill rotWithShape="1">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41014" name="Rectangle 39"/>
            <p:cNvSpPr>
              <a:spLocks noChangeArrowheads="1"/>
            </p:cNvSpPr>
            <p:nvPr/>
          </p:nvSpPr>
          <p:spPr bwMode="auto">
            <a:xfrm>
              <a:off x="4631" y="2621"/>
              <a:ext cx="69" cy="417"/>
            </a:xfrm>
            <a:prstGeom prst="rect">
              <a:avLst/>
            </a:prstGeom>
            <a:gradFill rotWithShape="1">
              <a:gsLst>
                <a:gs pos="0">
                  <a:srgbClr val="767600"/>
                </a:gs>
                <a:gs pos="50000">
                  <a:srgbClr val="FFFF00"/>
                </a:gs>
                <a:gs pos="100000">
                  <a:srgbClr val="767600"/>
                </a:gs>
              </a:gsLst>
              <a:lin ang="0" scaled="1"/>
            </a:gradFill>
            <a:ln w="9525">
              <a:noFill/>
              <a:miter lim="800000"/>
              <a:headEnd/>
              <a:tailEnd/>
            </a:ln>
          </p:spPr>
          <p:txBody>
            <a:bodyPr/>
            <a:lstStyle/>
            <a:p>
              <a:endParaRPr lang="en-US"/>
            </a:p>
          </p:txBody>
        </p:sp>
      </p:grpSp>
      <p:sp>
        <p:nvSpPr>
          <p:cNvPr id="40991" name="Line 40"/>
          <p:cNvSpPr>
            <a:spLocks noChangeShapeType="1"/>
          </p:cNvSpPr>
          <p:nvPr/>
        </p:nvSpPr>
        <p:spPr bwMode="auto">
          <a:xfrm>
            <a:off x="1841500" y="1997075"/>
            <a:ext cx="1588" cy="2825750"/>
          </a:xfrm>
          <a:prstGeom prst="line">
            <a:avLst/>
          </a:prstGeom>
          <a:noFill/>
          <a:ln w="25400">
            <a:solidFill>
              <a:schemeClr val="hlink"/>
            </a:solidFill>
            <a:round/>
            <a:headEnd/>
            <a:tailEnd/>
          </a:ln>
        </p:spPr>
        <p:txBody>
          <a:bodyPr/>
          <a:lstStyle/>
          <a:p>
            <a:endParaRPr lang="en-US"/>
          </a:p>
        </p:txBody>
      </p:sp>
      <p:sp>
        <p:nvSpPr>
          <p:cNvPr id="40992" name="Line 41"/>
          <p:cNvSpPr>
            <a:spLocks noChangeShapeType="1"/>
          </p:cNvSpPr>
          <p:nvPr/>
        </p:nvSpPr>
        <p:spPr bwMode="auto">
          <a:xfrm>
            <a:off x="1766888" y="4822825"/>
            <a:ext cx="74612" cy="1588"/>
          </a:xfrm>
          <a:prstGeom prst="line">
            <a:avLst/>
          </a:prstGeom>
          <a:noFill/>
          <a:ln w="6350">
            <a:solidFill>
              <a:srgbClr val="FFFFFF"/>
            </a:solidFill>
            <a:round/>
            <a:headEnd/>
            <a:tailEnd/>
          </a:ln>
        </p:spPr>
        <p:txBody>
          <a:bodyPr/>
          <a:lstStyle/>
          <a:p>
            <a:endParaRPr lang="en-US"/>
          </a:p>
        </p:txBody>
      </p:sp>
      <p:sp>
        <p:nvSpPr>
          <p:cNvPr id="40993" name="Line 42"/>
          <p:cNvSpPr>
            <a:spLocks noChangeShapeType="1"/>
          </p:cNvSpPr>
          <p:nvPr/>
        </p:nvSpPr>
        <p:spPr bwMode="auto">
          <a:xfrm>
            <a:off x="1766888" y="3878263"/>
            <a:ext cx="74612" cy="1587"/>
          </a:xfrm>
          <a:prstGeom prst="line">
            <a:avLst/>
          </a:prstGeom>
          <a:noFill/>
          <a:ln w="6350">
            <a:solidFill>
              <a:srgbClr val="FFFFFF"/>
            </a:solidFill>
            <a:round/>
            <a:headEnd/>
            <a:tailEnd/>
          </a:ln>
        </p:spPr>
        <p:txBody>
          <a:bodyPr/>
          <a:lstStyle/>
          <a:p>
            <a:endParaRPr lang="en-US"/>
          </a:p>
        </p:txBody>
      </p:sp>
      <p:sp>
        <p:nvSpPr>
          <p:cNvPr id="40994" name="Line 43"/>
          <p:cNvSpPr>
            <a:spLocks noChangeShapeType="1"/>
          </p:cNvSpPr>
          <p:nvPr/>
        </p:nvSpPr>
        <p:spPr bwMode="auto">
          <a:xfrm>
            <a:off x="1766888" y="2941638"/>
            <a:ext cx="74612" cy="1587"/>
          </a:xfrm>
          <a:prstGeom prst="line">
            <a:avLst/>
          </a:prstGeom>
          <a:noFill/>
          <a:ln w="6350">
            <a:solidFill>
              <a:srgbClr val="FFFFFF"/>
            </a:solidFill>
            <a:round/>
            <a:headEnd/>
            <a:tailEnd/>
          </a:ln>
        </p:spPr>
        <p:txBody>
          <a:bodyPr/>
          <a:lstStyle/>
          <a:p>
            <a:endParaRPr lang="en-US"/>
          </a:p>
        </p:txBody>
      </p:sp>
      <p:sp>
        <p:nvSpPr>
          <p:cNvPr id="40995" name="Line 44"/>
          <p:cNvSpPr>
            <a:spLocks noChangeShapeType="1"/>
          </p:cNvSpPr>
          <p:nvPr/>
        </p:nvSpPr>
        <p:spPr bwMode="auto">
          <a:xfrm>
            <a:off x="1766888" y="1997075"/>
            <a:ext cx="74612" cy="1588"/>
          </a:xfrm>
          <a:prstGeom prst="line">
            <a:avLst/>
          </a:prstGeom>
          <a:noFill/>
          <a:ln w="6350">
            <a:solidFill>
              <a:srgbClr val="FFFFFF"/>
            </a:solidFill>
            <a:round/>
            <a:headEnd/>
            <a:tailEnd/>
          </a:ln>
        </p:spPr>
        <p:txBody>
          <a:bodyPr/>
          <a:lstStyle/>
          <a:p>
            <a:endParaRPr lang="en-US"/>
          </a:p>
        </p:txBody>
      </p:sp>
      <p:sp>
        <p:nvSpPr>
          <p:cNvPr id="40996" name="Line 45"/>
          <p:cNvSpPr>
            <a:spLocks noChangeShapeType="1"/>
          </p:cNvSpPr>
          <p:nvPr/>
        </p:nvSpPr>
        <p:spPr bwMode="auto">
          <a:xfrm>
            <a:off x="1841500" y="4822825"/>
            <a:ext cx="6011863" cy="1588"/>
          </a:xfrm>
          <a:prstGeom prst="line">
            <a:avLst/>
          </a:prstGeom>
          <a:noFill/>
          <a:ln w="25400">
            <a:solidFill>
              <a:schemeClr val="hlink"/>
            </a:solidFill>
            <a:round/>
            <a:headEnd/>
            <a:tailEnd/>
          </a:ln>
        </p:spPr>
        <p:txBody>
          <a:bodyPr/>
          <a:lstStyle/>
          <a:p>
            <a:endParaRPr lang="en-US"/>
          </a:p>
        </p:txBody>
      </p:sp>
      <p:sp>
        <p:nvSpPr>
          <p:cNvPr id="40997" name="Rectangle 46"/>
          <p:cNvSpPr>
            <a:spLocks noChangeArrowheads="1"/>
          </p:cNvSpPr>
          <p:nvPr/>
        </p:nvSpPr>
        <p:spPr bwMode="auto">
          <a:xfrm>
            <a:off x="1571625" y="4670425"/>
            <a:ext cx="147638" cy="320675"/>
          </a:xfrm>
          <a:prstGeom prst="rect">
            <a:avLst/>
          </a:prstGeom>
          <a:noFill/>
          <a:ln w="9525">
            <a:noFill/>
            <a:miter lim="800000"/>
            <a:headEnd/>
            <a:tailEnd/>
          </a:ln>
        </p:spPr>
        <p:txBody>
          <a:bodyPr wrap="none" lIns="0" tIns="0" rIns="0" bIns="0">
            <a:spAutoFit/>
          </a:bodyPr>
          <a:lstStyle/>
          <a:p>
            <a:r>
              <a:rPr lang="en-US" sz="2100">
                <a:solidFill>
                  <a:srgbClr val="FFFFFF"/>
                </a:solidFill>
              </a:rPr>
              <a:t>0</a:t>
            </a:r>
            <a:endParaRPr lang="en-US" sz="3200" b="1" i="1" u="sng"/>
          </a:p>
        </p:txBody>
      </p:sp>
      <p:sp>
        <p:nvSpPr>
          <p:cNvPr id="40998" name="Rectangle 47"/>
          <p:cNvSpPr>
            <a:spLocks noChangeArrowheads="1"/>
          </p:cNvSpPr>
          <p:nvPr/>
        </p:nvSpPr>
        <p:spPr bwMode="auto">
          <a:xfrm>
            <a:off x="1436688" y="3725863"/>
            <a:ext cx="295275" cy="320675"/>
          </a:xfrm>
          <a:prstGeom prst="rect">
            <a:avLst/>
          </a:prstGeom>
          <a:noFill/>
          <a:ln w="9525">
            <a:noFill/>
            <a:miter lim="800000"/>
            <a:headEnd/>
            <a:tailEnd/>
          </a:ln>
        </p:spPr>
        <p:txBody>
          <a:bodyPr wrap="none" lIns="0" tIns="0" rIns="0" bIns="0">
            <a:spAutoFit/>
          </a:bodyPr>
          <a:lstStyle/>
          <a:p>
            <a:r>
              <a:rPr lang="en-US" sz="2100">
                <a:solidFill>
                  <a:srgbClr val="FFFFFF"/>
                </a:solidFill>
              </a:rPr>
              <a:t>10</a:t>
            </a:r>
            <a:endParaRPr lang="en-US" sz="3200" b="1" i="1" u="sng"/>
          </a:p>
        </p:txBody>
      </p:sp>
      <p:sp>
        <p:nvSpPr>
          <p:cNvPr id="40999" name="Rectangle 48"/>
          <p:cNvSpPr>
            <a:spLocks noChangeArrowheads="1"/>
          </p:cNvSpPr>
          <p:nvPr/>
        </p:nvSpPr>
        <p:spPr bwMode="auto">
          <a:xfrm>
            <a:off x="1436688" y="2789238"/>
            <a:ext cx="295275" cy="320675"/>
          </a:xfrm>
          <a:prstGeom prst="rect">
            <a:avLst/>
          </a:prstGeom>
          <a:noFill/>
          <a:ln w="9525">
            <a:noFill/>
            <a:miter lim="800000"/>
            <a:headEnd/>
            <a:tailEnd/>
          </a:ln>
        </p:spPr>
        <p:txBody>
          <a:bodyPr wrap="none" lIns="0" tIns="0" rIns="0" bIns="0">
            <a:spAutoFit/>
          </a:bodyPr>
          <a:lstStyle/>
          <a:p>
            <a:r>
              <a:rPr lang="en-US" sz="2100">
                <a:solidFill>
                  <a:srgbClr val="FFFFFF"/>
                </a:solidFill>
              </a:rPr>
              <a:t>20</a:t>
            </a:r>
            <a:endParaRPr lang="en-US" sz="3200" b="1" i="1" u="sng"/>
          </a:p>
        </p:txBody>
      </p:sp>
      <p:sp>
        <p:nvSpPr>
          <p:cNvPr id="41000" name="Rectangle 49"/>
          <p:cNvSpPr>
            <a:spLocks noChangeArrowheads="1"/>
          </p:cNvSpPr>
          <p:nvPr/>
        </p:nvSpPr>
        <p:spPr bwMode="auto">
          <a:xfrm>
            <a:off x="1436688" y="1844675"/>
            <a:ext cx="295275" cy="320675"/>
          </a:xfrm>
          <a:prstGeom prst="rect">
            <a:avLst/>
          </a:prstGeom>
          <a:noFill/>
          <a:ln w="9525">
            <a:noFill/>
            <a:miter lim="800000"/>
            <a:headEnd/>
            <a:tailEnd/>
          </a:ln>
        </p:spPr>
        <p:txBody>
          <a:bodyPr wrap="none" lIns="0" tIns="0" rIns="0" bIns="0">
            <a:spAutoFit/>
          </a:bodyPr>
          <a:lstStyle/>
          <a:p>
            <a:r>
              <a:rPr lang="en-US" sz="2100">
                <a:solidFill>
                  <a:srgbClr val="FFFFFF"/>
                </a:solidFill>
              </a:rPr>
              <a:t>30</a:t>
            </a:r>
            <a:endParaRPr lang="en-US" sz="3200" b="1" i="1" u="sng"/>
          </a:p>
        </p:txBody>
      </p:sp>
      <p:sp>
        <p:nvSpPr>
          <p:cNvPr id="41001" name="Rectangle 50"/>
          <p:cNvSpPr>
            <a:spLocks noChangeArrowheads="1"/>
          </p:cNvSpPr>
          <p:nvPr/>
        </p:nvSpPr>
        <p:spPr bwMode="auto">
          <a:xfrm>
            <a:off x="3440113" y="5233988"/>
            <a:ext cx="2576512" cy="320675"/>
          </a:xfrm>
          <a:prstGeom prst="rect">
            <a:avLst/>
          </a:prstGeom>
          <a:noFill/>
          <a:ln w="9525">
            <a:noFill/>
            <a:miter lim="800000"/>
            <a:headEnd/>
            <a:tailEnd/>
          </a:ln>
        </p:spPr>
        <p:txBody>
          <a:bodyPr wrap="none" lIns="0" tIns="0" rIns="0" bIns="0">
            <a:spAutoFit/>
          </a:bodyPr>
          <a:lstStyle/>
          <a:p>
            <a:r>
              <a:rPr lang="en-US" sz="2100">
                <a:solidFill>
                  <a:srgbClr val="FFFFFF"/>
                </a:solidFill>
              </a:rPr>
              <a:t>Log scale TG (mg/dL)</a:t>
            </a:r>
            <a:endParaRPr lang="en-US" sz="3200" b="1" i="1" u="sng"/>
          </a:p>
        </p:txBody>
      </p:sp>
      <p:sp>
        <p:nvSpPr>
          <p:cNvPr id="41002" name="Rectangle 51"/>
          <p:cNvSpPr>
            <a:spLocks noChangeArrowheads="1"/>
          </p:cNvSpPr>
          <p:nvPr/>
        </p:nvSpPr>
        <p:spPr bwMode="auto">
          <a:xfrm rot="-5400000">
            <a:off x="-193675" y="3414713"/>
            <a:ext cx="2708275" cy="320675"/>
          </a:xfrm>
          <a:prstGeom prst="rect">
            <a:avLst/>
          </a:prstGeom>
          <a:noFill/>
          <a:ln w="9525">
            <a:noFill/>
            <a:miter lim="800000"/>
            <a:headEnd/>
            <a:tailEnd/>
          </a:ln>
        </p:spPr>
        <p:txBody>
          <a:bodyPr wrap="none" lIns="0" tIns="0" rIns="0" bIns="0">
            <a:spAutoFit/>
          </a:bodyPr>
          <a:lstStyle/>
          <a:p>
            <a:r>
              <a:rPr lang="en-US" sz="2100">
                <a:solidFill>
                  <a:srgbClr val="FFFFFF"/>
                </a:solidFill>
              </a:rPr>
              <a:t>Percentage of subjects</a:t>
            </a:r>
            <a:endParaRPr lang="en-US" sz="3200" b="1" i="1" u="sng"/>
          </a:p>
        </p:txBody>
      </p:sp>
      <p:grpSp>
        <p:nvGrpSpPr>
          <p:cNvPr id="3" name="Group 52"/>
          <p:cNvGrpSpPr>
            <a:grpSpLocks/>
          </p:cNvGrpSpPr>
          <p:nvPr/>
        </p:nvGrpSpPr>
        <p:grpSpPr bwMode="auto">
          <a:xfrm>
            <a:off x="2108200" y="1435100"/>
            <a:ext cx="2517775" cy="396875"/>
            <a:chOff x="1328" y="904"/>
            <a:chExt cx="1586" cy="250"/>
          </a:xfrm>
        </p:grpSpPr>
        <p:sp>
          <p:nvSpPr>
            <p:cNvPr id="4884533" name="Rectangle 53"/>
            <p:cNvSpPr>
              <a:spLocks noChangeArrowheads="1"/>
            </p:cNvSpPr>
            <p:nvPr/>
          </p:nvSpPr>
          <p:spPr bwMode="auto">
            <a:xfrm>
              <a:off x="1328" y="981"/>
              <a:ext cx="92" cy="104"/>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12700">
              <a:solidFill>
                <a:schemeClr val="tx2"/>
              </a:solidFill>
              <a:miter lim="800000"/>
              <a:headEnd/>
              <a:tailEnd/>
            </a:ln>
            <a:effectLst/>
          </p:spPr>
          <p:txBody>
            <a:bodyPr wrap="none" anchor="ctr"/>
            <a:lstStyle/>
            <a:p>
              <a:pPr>
                <a:defRPr/>
              </a:pPr>
              <a:endParaRPr lang="en-US"/>
            </a:p>
          </p:txBody>
        </p:sp>
        <p:sp>
          <p:nvSpPr>
            <p:cNvPr id="41005" name="Text Box 54"/>
            <p:cNvSpPr txBox="1">
              <a:spLocks noChangeArrowheads="1"/>
            </p:cNvSpPr>
            <p:nvPr/>
          </p:nvSpPr>
          <p:spPr bwMode="auto">
            <a:xfrm>
              <a:off x="1413" y="904"/>
              <a:ext cx="1501" cy="250"/>
            </a:xfrm>
            <a:prstGeom prst="rect">
              <a:avLst/>
            </a:prstGeom>
            <a:noFill/>
            <a:ln w="12700">
              <a:noFill/>
              <a:miter lim="800000"/>
              <a:headEnd/>
              <a:tailEnd/>
            </a:ln>
          </p:spPr>
          <p:txBody>
            <a:bodyPr anchor="ctr">
              <a:spAutoFit/>
            </a:bodyPr>
            <a:lstStyle/>
            <a:p>
              <a:pPr algn="l"/>
              <a:r>
                <a:rPr lang="en-US">
                  <a:solidFill>
                    <a:schemeClr val="tx1"/>
                  </a:solidFill>
                </a:rPr>
                <a:t>CHD death (n=26)</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par>
                          <p:cTn id="8" fill="hold">
                            <p:stCondLst>
                              <p:cond delay="1000"/>
                            </p:stCondLst>
                            <p:childTnLst>
                              <p:par>
                                <p:cTn id="9" presetID="2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1000"/>
                                        <p:tgtEl>
                                          <p:spTgt spid="2"/>
                                        </p:tgtEl>
                                      </p:cBhvr>
                                    </p:animEffect>
                                  </p:childTnLst>
                                </p:cTn>
                              </p:par>
                              <p:par>
                                <p:cTn id="12" presetID="22" presetClass="entr" presetSubtype="1" fill="hold" nodeType="withEffect">
                                  <p:stCondLst>
                                    <p:cond delay="0"/>
                                  </p:stCondLst>
                                  <p:childTnLst>
                                    <p:set>
                                      <p:cBhvr>
                                        <p:cTn id="13" dur="1" fill="hold">
                                          <p:stCondLst>
                                            <p:cond delay="0"/>
                                          </p:stCondLst>
                                        </p:cTn>
                                        <p:tgtEl>
                                          <p:spTgt spid="4884485">
                                            <p:txEl>
                                              <p:pRg st="0" end="0"/>
                                            </p:txEl>
                                          </p:spTgt>
                                        </p:tgtEl>
                                        <p:attrNameLst>
                                          <p:attrName>style.visibility</p:attrName>
                                        </p:attrNameLst>
                                      </p:cBhvr>
                                      <p:to>
                                        <p:strVal val="visible"/>
                                      </p:to>
                                    </p:set>
                                    <p:animEffect transition="in" filter="wipe(up)">
                                      <p:cBhvr>
                                        <p:cTn id="14" dur="2000"/>
                                        <p:tgtEl>
                                          <p:spTgt spid="488448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5090" name="Rectangle 2"/>
          <p:cNvSpPr>
            <a:spLocks noGrp="1" noChangeArrowheads="1"/>
          </p:cNvSpPr>
          <p:nvPr>
            <p:ph type="title"/>
          </p:nvPr>
        </p:nvSpPr>
        <p:spPr>
          <a:xfrm>
            <a:off x="0" y="228600"/>
            <a:ext cx="8610600" cy="1143000"/>
          </a:xfrm>
        </p:spPr>
        <p:txBody>
          <a:bodyPr/>
          <a:lstStyle/>
          <a:p>
            <a:pPr>
              <a:defRPr/>
            </a:pPr>
            <a:r>
              <a:rPr lang="en-US" sz="4000" smtClean="0"/>
              <a:t>Fredrickson-Levy-Lees Classification of Hyperlipoproteinemia</a:t>
            </a:r>
          </a:p>
        </p:txBody>
      </p:sp>
      <p:sp>
        <p:nvSpPr>
          <p:cNvPr id="4825091" name="Text Box 3"/>
          <p:cNvSpPr txBox="1">
            <a:spLocks noChangeArrowheads="1"/>
          </p:cNvSpPr>
          <p:nvPr/>
        </p:nvSpPr>
        <p:spPr bwMode="auto">
          <a:xfrm>
            <a:off x="5946775" y="6553200"/>
            <a:ext cx="3197225" cy="304800"/>
          </a:xfrm>
          <a:prstGeom prst="rect">
            <a:avLst/>
          </a:prstGeom>
          <a:noFill/>
          <a:ln w="9525">
            <a:noFill/>
            <a:miter lim="800000"/>
            <a:headEnd/>
            <a:tailEnd/>
          </a:ln>
          <a:effectLst/>
        </p:spPr>
        <p:txBody>
          <a:bodyPr wrap="none">
            <a:spAutoFit/>
          </a:bodyPr>
          <a:lstStyle/>
          <a:p>
            <a:pPr algn="r">
              <a:spcBef>
                <a:spcPct val="0"/>
              </a:spcBef>
              <a:defRPr/>
            </a:pPr>
            <a:r>
              <a:rPr lang="en-US" sz="1400" b="1">
                <a:solidFill>
                  <a:srgbClr val="FFFF00"/>
                </a:solidFill>
                <a:effectLst>
                  <a:outerShdw blurRad="38100" dist="38100" dir="2700000" algn="tl">
                    <a:srgbClr val="000000"/>
                  </a:outerShdw>
                </a:effectLst>
              </a:rPr>
              <a:t>Pharmacotherapy 4th Edition.p. 353</a:t>
            </a:r>
          </a:p>
        </p:txBody>
      </p:sp>
      <p:sp>
        <p:nvSpPr>
          <p:cNvPr id="30724" name="AutoShape 4"/>
          <p:cNvSpPr>
            <a:spLocks noChangeAspect="1" noChangeArrowheads="1" noTextEdit="1"/>
          </p:cNvSpPr>
          <p:nvPr/>
        </p:nvSpPr>
        <p:spPr bwMode="auto">
          <a:xfrm>
            <a:off x="609600" y="2209800"/>
            <a:ext cx="8153400" cy="3338513"/>
          </a:xfrm>
          <a:prstGeom prst="rect">
            <a:avLst/>
          </a:prstGeom>
          <a:noFill/>
          <a:ln w="9525">
            <a:noFill/>
            <a:miter lim="800000"/>
            <a:headEnd/>
            <a:tailEnd/>
          </a:ln>
        </p:spPr>
        <p:txBody>
          <a:bodyPr/>
          <a:lstStyle/>
          <a:p>
            <a:endParaRPr lang="en-US"/>
          </a:p>
        </p:txBody>
      </p:sp>
      <p:sp>
        <p:nvSpPr>
          <p:cNvPr id="30725" name="Line 5"/>
          <p:cNvSpPr>
            <a:spLocks noChangeShapeType="1"/>
          </p:cNvSpPr>
          <p:nvPr/>
        </p:nvSpPr>
        <p:spPr bwMode="auto">
          <a:xfrm>
            <a:off x="609600" y="2209800"/>
            <a:ext cx="8153400" cy="1588"/>
          </a:xfrm>
          <a:prstGeom prst="line">
            <a:avLst/>
          </a:prstGeom>
          <a:noFill/>
          <a:ln w="0">
            <a:solidFill>
              <a:srgbClr val="C0C0C0"/>
            </a:solidFill>
            <a:round/>
            <a:headEnd/>
            <a:tailEnd/>
          </a:ln>
        </p:spPr>
        <p:txBody>
          <a:bodyPr/>
          <a:lstStyle/>
          <a:p>
            <a:endParaRPr lang="en-US"/>
          </a:p>
        </p:txBody>
      </p:sp>
      <p:sp>
        <p:nvSpPr>
          <p:cNvPr id="30726" name="Rectangle 6"/>
          <p:cNvSpPr>
            <a:spLocks noChangeArrowheads="1"/>
          </p:cNvSpPr>
          <p:nvPr/>
        </p:nvSpPr>
        <p:spPr bwMode="auto">
          <a:xfrm>
            <a:off x="609600" y="2209800"/>
            <a:ext cx="8153400" cy="19050"/>
          </a:xfrm>
          <a:prstGeom prst="rect">
            <a:avLst/>
          </a:prstGeom>
          <a:solidFill>
            <a:srgbClr val="C0C0C0"/>
          </a:solidFill>
          <a:ln w="9525">
            <a:noFill/>
            <a:miter lim="800000"/>
            <a:headEnd/>
            <a:tailEnd/>
          </a:ln>
        </p:spPr>
        <p:txBody>
          <a:bodyPr/>
          <a:lstStyle/>
          <a:p>
            <a:endParaRPr lang="en-US"/>
          </a:p>
        </p:txBody>
      </p:sp>
      <p:sp>
        <p:nvSpPr>
          <p:cNvPr id="30727" name="Line 7"/>
          <p:cNvSpPr>
            <a:spLocks noChangeShapeType="1"/>
          </p:cNvSpPr>
          <p:nvPr/>
        </p:nvSpPr>
        <p:spPr bwMode="auto">
          <a:xfrm>
            <a:off x="609600" y="2209800"/>
            <a:ext cx="1588" cy="3338513"/>
          </a:xfrm>
          <a:prstGeom prst="line">
            <a:avLst/>
          </a:prstGeom>
          <a:noFill/>
          <a:ln w="0">
            <a:solidFill>
              <a:srgbClr val="C0C0C0"/>
            </a:solidFill>
            <a:round/>
            <a:headEnd/>
            <a:tailEnd/>
          </a:ln>
        </p:spPr>
        <p:txBody>
          <a:bodyPr/>
          <a:lstStyle/>
          <a:p>
            <a:endParaRPr lang="en-US"/>
          </a:p>
        </p:txBody>
      </p:sp>
      <p:sp>
        <p:nvSpPr>
          <p:cNvPr id="30728" name="Rectangle 8"/>
          <p:cNvSpPr>
            <a:spLocks noChangeArrowheads="1"/>
          </p:cNvSpPr>
          <p:nvPr/>
        </p:nvSpPr>
        <p:spPr bwMode="auto">
          <a:xfrm>
            <a:off x="609600" y="2209800"/>
            <a:ext cx="19050" cy="3338513"/>
          </a:xfrm>
          <a:prstGeom prst="rect">
            <a:avLst/>
          </a:prstGeom>
          <a:solidFill>
            <a:srgbClr val="C0C0C0"/>
          </a:solidFill>
          <a:ln w="9525">
            <a:noFill/>
            <a:miter lim="800000"/>
            <a:headEnd/>
            <a:tailEnd/>
          </a:ln>
        </p:spPr>
        <p:txBody>
          <a:bodyPr/>
          <a:lstStyle/>
          <a:p>
            <a:endParaRPr lang="en-US"/>
          </a:p>
        </p:txBody>
      </p:sp>
      <p:sp>
        <p:nvSpPr>
          <p:cNvPr id="30729" name="Rectangle 9"/>
          <p:cNvSpPr>
            <a:spLocks noChangeArrowheads="1"/>
          </p:cNvSpPr>
          <p:nvPr/>
        </p:nvSpPr>
        <p:spPr bwMode="auto">
          <a:xfrm>
            <a:off x="609600" y="2209800"/>
            <a:ext cx="8153400" cy="1036638"/>
          </a:xfrm>
          <a:prstGeom prst="rect">
            <a:avLst/>
          </a:prstGeom>
          <a:gradFill rotWithShape="1">
            <a:gsLst>
              <a:gs pos="0">
                <a:srgbClr val="5E765E"/>
              </a:gs>
              <a:gs pos="50000">
                <a:srgbClr val="CCFFCC"/>
              </a:gs>
              <a:gs pos="100000">
                <a:srgbClr val="5E765E"/>
              </a:gs>
            </a:gsLst>
            <a:lin ang="5400000" scaled="1"/>
          </a:gradFill>
          <a:ln w="9525">
            <a:noFill/>
            <a:miter lim="800000"/>
            <a:headEnd/>
            <a:tailEnd/>
          </a:ln>
        </p:spPr>
        <p:txBody>
          <a:bodyPr/>
          <a:lstStyle/>
          <a:p>
            <a:endParaRPr lang="en-US"/>
          </a:p>
        </p:txBody>
      </p:sp>
      <p:sp>
        <p:nvSpPr>
          <p:cNvPr id="30730" name="Rectangle 10"/>
          <p:cNvSpPr>
            <a:spLocks noChangeArrowheads="1"/>
          </p:cNvSpPr>
          <p:nvPr/>
        </p:nvSpPr>
        <p:spPr bwMode="auto">
          <a:xfrm>
            <a:off x="609600" y="3227388"/>
            <a:ext cx="8204200" cy="2320925"/>
          </a:xfrm>
          <a:prstGeom prst="rect">
            <a:avLst/>
          </a:prstGeom>
          <a:solidFill>
            <a:schemeClr val="accent1"/>
          </a:solidFill>
          <a:ln w="9525">
            <a:solidFill>
              <a:srgbClr val="FF0000"/>
            </a:solidFill>
            <a:miter lim="800000"/>
            <a:headEnd/>
            <a:tailEnd/>
          </a:ln>
        </p:spPr>
        <p:txBody>
          <a:bodyPr/>
          <a:lstStyle/>
          <a:p>
            <a:endParaRPr lang="en-US"/>
          </a:p>
        </p:txBody>
      </p:sp>
      <p:sp>
        <p:nvSpPr>
          <p:cNvPr id="30731" name="Rectangle 11"/>
          <p:cNvSpPr>
            <a:spLocks noChangeArrowheads="1"/>
          </p:cNvSpPr>
          <p:nvPr/>
        </p:nvSpPr>
        <p:spPr bwMode="auto">
          <a:xfrm>
            <a:off x="803275" y="2574925"/>
            <a:ext cx="1300163" cy="304800"/>
          </a:xfrm>
          <a:prstGeom prst="rect">
            <a:avLst/>
          </a:prstGeom>
          <a:noFill/>
          <a:ln w="9525">
            <a:noFill/>
            <a:miter lim="800000"/>
            <a:headEnd/>
            <a:tailEnd/>
          </a:ln>
        </p:spPr>
        <p:txBody>
          <a:bodyPr wrap="none" lIns="0" tIns="0" rIns="0" bIns="0">
            <a:spAutoFit/>
          </a:bodyPr>
          <a:lstStyle/>
          <a:p>
            <a:r>
              <a:rPr lang="en-US" b="1">
                <a:solidFill>
                  <a:srgbClr val="000000"/>
                </a:solidFill>
              </a:rPr>
              <a:t>Phenotype</a:t>
            </a:r>
            <a:endParaRPr lang="en-US" sz="3200" b="1" i="1"/>
          </a:p>
        </p:txBody>
      </p:sp>
      <p:sp>
        <p:nvSpPr>
          <p:cNvPr id="30732" name="Rectangle 12"/>
          <p:cNvSpPr>
            <a:spLocks noChangeArrowheads="1"/>
          </p:cNvSpPr>
          <p:nvPr/>
        </p:nvSpPr>
        <p:spPr bwMode="auto">
          <a:xfrm>
            <a:off x="2455863" y="2574925"/>
            <a:ext cx="1411287" cy="304800"/>
          </a:xfrm>
          <a:prstGeom prst="rect">
            <a:avLst/>
          </a:prstGeom>
          <a:noFill/>
          <a:ln w="9525">
            <a:noFill/>
            <a:miter lim="800000"/>
            <a:headEnd/>
            <a:tailEnd/>
          </a:ln>
        </p:spPr>
        <p:txBody>
          <a:bodyPr wrap="none" lIns="0" tIns="0" rIns="0" bIns="0">
            <a:spAutoFit/>
          </a:bodyPr>
          <a:lstStyle/>
          <a:p>
            <a:r>
              <a:rPr lang="en-US" b="1">
                <a:solidFill>
                  <a:srgbClr val="000000"/>
                </a:solidFill>
              </a:rPr>
              <a:t>Occurrence</a:t>
            </a:r>
            <a:endParaRPr lang="en-US" sz="3200" b="1" i="1"/>
          </a:p>
        </p:txBody>
      </p:sp>
      <p:sp>
        <p:nvSpPr>
          <p:cNvPr id="30733" name="Rectangle 13"/>
          <p:cNvSpPr>
            <a:spLocks noChangeArrowheads="1"/>
          </p:cNvSpPr>
          <p:nvPr/>
        </p:nvSpPr>
        <p:spPr bwMode="auto">
          <a:xfrm>
            <a:off x="4451350" y="2247900"/>
            <a:ext cx="1466850" cy="304800"/>
          </a:xfrm>
          <a:prstGeom prst="rect">
            <a:avLst/>
          </a:prstGeom>
          <a:noFill/>
          <a:ln w="9525">
            <a:noFill/>
            <a:miter lim="800000"/>
            <a:headEnd/>
            <a:tailEnd/>
          </a:ln>
        </p:spPr>
        <p:txBody>
          <a:bodyPr wrap="none" lIns="0" tIns="0" rIns="0" bIns="0">
            <a:spAutoFit/>
          </a:bodyPr>
          <a:lstStyle/>
          <a:p>
            <a:r>
              <a:rPr lang="en-US" b="1">
                <a:solidFill>
                  <a:srgbClr val="000000"/>
                </a:solidFill>
              </a:rPr>
              <a:t>Lipoprotein </a:t>
            </a:r>
            <a:endParaRPr lang="en-US" sz="3200" b="1" i="1"/>
          </a:p>
        </p:txBody>
      </p:sp>
      <p:sp>
        <p:nvSpPr>
          <p:cNvPr id="30734" name="Rectangle 14"/>
          <p:cNvSpPr>
            <a:spLocks noChangeArrowheads="1"/>
          </p:cNvSpPr>
          <p:nvPr/>
        </p:nvSpPr>
        <p:spPr bwMode="auto">
          <a:xfrm>
            <a:off x="4545013" y="2574925"/>
            <a:ext cx="1296987" cy="304800"/>
          </a:xfrm>
          <a:prstGeom prst="rect">
            <a:avLst/>
          </a:prstGeom>
          <a:noFill/>
          <a:ln w="9525">
            <a:noFill/>
            <a:miter lim="800000"/>
            <a:headEnd/>
            <a:tailEnd/>
          </a:ln>
        </p:spPr>
        <p:txBody>
          <a:bodyPr wrap="none" lIns="0" tIns="0" rIns="0" bIns="0">
            <a:spAutoFit/>
          </a:bodyPr>
          <a:lstStyle/>
          <a:p>
            <a:r>
              <a:rPr lang="en-US" b="1">
                <a:solidFill>
                  <a:srgbClr val="000000"/>
                </a:solidFill>
              </a:rPr>
              <a:t>Present in </a:t>
            </a:r>
            <a:endParaRPr lang="en-US" sz="3200" b="1" i="1"/>
          </a:p>
        </p:txBody>
      </p:sp>
      <p:sp>
        <p:nvSpPr>
          <p:cNvPr id="30735" name="Rectangle 15"/>
          <p:cNvSpPr>
            <a:spLocks noChangeArrowheads="1"/>
          </p:cNvSpPr>
          <p:nvPr/>
        </p:nvSpPr>
        <p:spPr bwMode="auto">
          <a:xfrm>
            <a:off x="4746625" y="2900363"/>
            <a:ext cx="876300" cy="304800"/>
          </a:xfrm>
          <a:prstGeom prst="rect">
            <a:avLst/>
          </a:prstGeom>
          <a:noFill/>
          <a:ln w="9525">
            <a:noFill/>
            <a:miter lim="800000"/>
            <a:headEnd/>
            <a:tailEnd/>
          </a:ln>
        </p:spPr>
        <p:txBody>
          <a:bodyPr wrap="none" lIns="0" tIns="0" rIns="0" bIns="0">
            <a:spAutoFit/>
          </a:bodyPr>
          <a:lstStyle/>
          <a:p>
            <a:r>
              <a:rPr lang="en-US" b="1">
                <a:solidFill>
                  <a:srgbClr val="000000"/>
                </a:solidFill>
              </a:rPr>
              <a:t>Excess</a:t>
            </a:r>
            <a:endParaRPr lang="en-US" sz="3200" b="1" i="1"/>
          </a:p>
        </p:txBody>
      </p:sp>
      <p:sp>
        <p:nvSpPr>
          <p:cNvPr id="30736" name="Rectangle 16"/>
          <p:cNvSpPr>
            <a:spLocks noChangeArrowheads="1"/>
          </p:cNvSpPr>
          <p:nvPr/>
        </p:nvSpPr>
        <p:spPr bwMode="auto">
          <a:xfrm>
            <a:off x="6608763" y="2574925"/>
            <a:ext cx="565150" cy="304800"/>
          </a:xfrm>
          <a:prstGeom prst="rect">
            <a:avLst/>
          </a:prstGeom>
          <a:noFill/>
          <a:ln w="9525">
            <a:noFill/>
            <a:miter lim="800000"/>
            <a:headEnd/>
            <a:tailEnd/>
          </a:ln>
        </p:spPr>
        <p:txBody>
          <a:bodyPr wrap="none" lIns="0" tIns="0" rIns="0" bIns="0">
            <a:spAutoFit/>
          </a:bodyPr>
          <a:lstStyle/>
          <a:p>
            <a:r>
              <a:rPr lang="en-US" b="1">
                <a:solidFill>
                  <a:srgbClr val="000000"/>
                </a:solidFill>
              </a:rPr>
              <a:t>Chol</a:t>
            </a:r>
            <a:endParaRPr lang="en-US" sz="3200" b="1" i="1"/>
          </a:p>
        </p:txBody>
      </p:sp>
      <p:sp>
        <p:nvSpPr>
          <p:cNvPr id="30737" name="Rectangle 17"/>
          <p:cNvSpPr>
            <a:spLocks noChangeArrowheads="1"/>
          </p:cNvSpPr>
          <p:nvPr/>
        </p:nvSpPr>
        <p:spPr bwMode="auto">
          <a:xfrm>
            <a:off x="7918450" y="2574925"/>
            <a:ext cx="479425" cy="304800"/>
          </a:xfrm>
          <a:prstGeom prst="rect">
            <a:avLst/>
          </a:prstGeom>
          <a:noFill/>
          <a:ln w="9525">
            <a:noFill/>
            <a:miter lim="800000"/>
            <a:headEnd/>
            <a:tailEnd/>
          </a:ln>
        </p:spPr>
        <p:txBody>
          <a:bodyPr wrap="none" lIns="0" tIns="0" rIns="0" bIns="0">
            <a:spAutoFit/>
          </a:bodyPr>
          <a:lstStyle/>
          <a:p>
            <a:r>
              <a:rPr lang="en-US" b="1">
                <a:solidFill>
                  <a:srgbClr val="000000"/>
                </a:solidFill>
              </a:rPr>
              <a:t>Trig</a:t>
            </a:r>
            <a:endParaRPr lang="en-US" sz="3200" b="1" i="1"/>
          </a:p>
        </p:txBody>
      </p:sp>
      <p:grpSp>
        <p:nvGrpSpPr>
          <p:cNvPr id="2" name="Group 18"/>
          <p:cNvGrpSpPr>
            <a:grpSpLocks/>
          </p:cNvGrpSpPr>
          <p:nvPr/>
        </p:nvGrpSpPr>
        <p:grpSpPr bwMode="auto">
          <a:xfrm>
            <a:off x="1301750" y="3590925"/>
            <a:ext cx="6835775" cy="304800"/>
            <a:chOff x="820" y="2262"/>
            <a:chExt cx="4306" cy="192"/>
          </a:xfrm>
        </p:grpSpPr>
        <p:sp>
          <p:nvSpPr>
            <p:cNvPr id="31015" name="Rectangle 19"/>
            <p:cNvSpPr>
              <a:spLocks noChangeArrowheads="1"/>
            </p:cNvSpPr>
            <p:nvPr/>
          </p:nvSpPr>
          <p:spPr bwMode="auto">
            <a:xfrm>
              <a:off x="820" y="2262"/>
              <a:ext cx="204" cy="192"/>
            </a:xfrm>
            <a:prstGeom prst="rect">
              <a:avLst/>
            </a:prstGeom>
            <a:noFill/>
            <a:ln w="9525">
              <a:noFill/>
              <a:miter lim="800000"/>
              <a:headEnd/>
              <a:tailEnd/>
            </a:ln>
          </p:spPr>
          <p:txBody>
            <a:bodyPr wrap="none" lIns="0" tIns="0" rIns="0" bIns="0">
              <a:spAutoFit/>
            </a:bodyPr>
            <a:lstStyle/>
            <a:p>
              <a:r>
                <a:rPr lang="en-US" b="1">
                  <a:solidFill>
                    <a:srgbClr val="000000"/>
                  </a:solidFill>
                </a:rPr>
                <a:t>IIA</a:t>
              </a:r>
              <a:endParaRPr lang="en-US" sz="3200" b="1" i="1"/>
            </a:p>
          </p:txBody>
        </p:sp>
        <p:sp>
          <p:nvSpPr>
            <p:cNvPr id="31016" name="Rectangle 20"/>
            <p:cNvSpPr>
              <a:spLocks noChangeArrowheads="1"/>
            </p:cNvSpPr>
            <p:nvPr/>
          </p:nvSpPr>
          <p:spPr bwMode="auto">
            <a:xfrm>
              <a:off x="1644" y="2262"/>
              <a:ext cx="694" cy="192"/>
            </a:xfrm>
            <a:prstGeom prst="rect">
              <a:avLst/>
            </a:prstGeom>
            <a:noFill/>
            <a:ln w="9525">
              <a:noFill/>
              <a:miter lim="800000"/>
              <a:headEnd/>
              <a:tailEnd/>
            </a:ln>
          </p:spPr>
          <p:txBody>
            <a:bodyPr wrap="none" lIns="0" tIns="0" rIns="0" bIns="0">
              <a:spAutoFit/>
            </a:bodyPr>
            <a:lstStyle/>
            <a:p>
              <a:r>
                <a:rPr lang="en-US" b="1">
                  <a:solidFill>
                    <a:srgbClr val="000000"/>
                  </a:solidFill>
                </a:rPr>
                <a:t>Common</a:t>
              </a:r>
              <a:endParaRPr lang="en-US" sz="3200" b="1" i="1"/>
            </a:p>
          </p:txBody>
        </p:sp>
        <p:sp>
          <p:nvSpPr>
            <p:cNvPr id="31017" name="Rectangle 21"/>
            <p:cNvSpPr>
              <a:spLocks noChangeArrowheads="1"/>
            </p:cNvSpPr>
            <p:nvPr/>
          </p:nvSpPr>
          <p:spPr bwMode="auto">
            <a:xfrm>
              <a:off x="2602" y="2262"/>
              <a:ext cx="312" cy="192"/>
            </a:xfrm>
            <a:prstGeom prst="rect">
              <a:avLst/>
            </a:prstGeom>
            <a:noFill/>
            <a:ln w="9525">
              <a:noFill/>
              <a:miter lim="800000"/>
              <a:headEnd/>
              <a:tailEnd/>
            </a:ln>
          </p:spPr>
          <p:txBody>
            <a:bodyPr wrap="none" lIns="0" tIns="0" rIns="0" bIns="0">
              <a:spAutoFit/>
            </a:bodyPr>
            <a:lstStyle/>
            <a:p>
              <a:r>
                <a:rPr lang="en-US" b="1">
                  <a:solidFill>
                    <a:srgbClr val="000000"/>
                  </a:solidFill>
                </a:rPr>
                <a:t>LDL</a:t>
              </a:r>
              <a:endParaRPr lang="en-US" sz="3200" b="1" i="1"/>
            </a:p>
          </p:txBody>
        </p:sp>
        <p:sp>
          <p:nvSpPr>
            <p:cNvPr id="31018" name="Rectangle 22"/>
            <p:cNvSpPr>
              <a:spLocks noChangeArrowheads="1"/>
            </p:cNvSpPr>
            <p:nvPr/>
          </p:nvSpPr>
          <p:spPr bwMode="auto">
            <a:xfrm>
              <a:off x="3968" y="2262"/>
              <a:ext cx="360" cy="192"/>
            </a:xfrm>
            <a:prstGeom prst="rect">
              <a:avLst/>
            </a:prstGeom>
            <a:noFill/>
            <a:ln w="9525">
              <a:noFill/>
              <a:miter lim="800000"/>
              <a:headEnd/>
              <a:tailEnd/>
            </a:ln>
          </p:spPr>
          <p:txBody>
            <a:bodyPr wrap="none" lIns="0" tIns="0" rIns="0" bIns="0">
              <a:spAutoFit/>
            </a:bodyPr>
            <a:lstStyle/>
            <a:p>
              <a:r>
                <a:rPr lang="en-US" b="1">
                  <a:solidFill>
                    <a:srgbClr val="000000"/>
                  </a:solidFill>
                </a:rPr>
                <a:t>&gt;250</a:t>
              </a:r>
              <a:endParaRPr lang="en-US" sz="3200" b="1" i="1"/>
            </a:p>
          </p:txBody>
        </p:sp>
        <p:sp>
          <p:nvSpPr>
            <p:cNvPr id="31019" name="Rectangle 23"/>
            <p:cNvSpPr>
              <a:spLocks noChangeArrowheads="1"/>
            </p:cNvSpPr>
            <p:nvPr/>
          </p:nvSpPr>
          <p:spPr bwMode="auto">
            <a:xfrm>
              <a:off x="4766" y="2262"/>
              <a:ext cx="360" cy="192"/>
            </a:xfrm>
            <a:prstGeom prst="rect">
              <a:avLst/>
            </a:prstGeom>
            <a:noFill/>
            <a:ln w="9525">
              <a:noFill/>
              <a:miter lim="800000"/>
              <a:headEnd/>
              <a:tailEnd/>
            </a:ln>
          </p:spPr>
          <p:txBody>
            <a:bodyPr wrap="none" lIns="0" tIns="0" rIns="0" bIns="0">
              <a:spAutoFit/>
            </a:bodyPr>
            <a:lstStyle/>
            <a:p>
              <a:r>
                <a:rPr lang="en-US" b="1">
                  <a:solidFill>
                    <a:srgbClr val="000000"/>
                  </a:solidFill>
                </a:rPr>
                <a:t>&lt;150</a:t>
              </a:r>
              <a:endParaRPr lang="en-US" sz="3200" b="1" i="1"/>
            </a:p>
          </p:txBody>
        </p:sp>
      </p:grpSp>
      <p:grpSp>
        <p:nvGrpSpPr>
          <p:cNvPr id="3" name="Group 24"/>
          <p:cNvGrpSpPr>
            <a:grpSpLocks/>
          </p:cNvGrpSpPr>
          <p:nvPr/>
        </p:nvGrpSpPr>
        <p:grpSpPr bwMode="auto">
          <a:xfrm>
            <a:off x="1301750" y="3917950"/>
            <a:ext cx="7188200" cy="304800"/>
            <a:chOff x="820" y="2468"/>
            <a:chExt cx="4528" cy="192"/>
          </a:xfrm>
        </p:grpSpPr>
        <p:sp>
          <p:nvSpPr>
            <p:cNvPr id="31010" name="Rectangle 25"/>
            <p:cNvSpPr>
              <a:spLocks noChangeArrowheads="1"/>
            </p:cNvSpPr>
            <p:nvPr/>
          </p:nvSpPr>
          <p:spPr bwMode="auto">
            <a:xfrm>
              <a:off x="820" y="2468"/>
              <a:ext cx="204" cy="192"/>
            </a:xfrm>
            <a:prstGeom prst="rect">
              <a:avLst/>
            </a:prstGeom>
            <a:noFill/>
            <a:ln w="9525">
              <a:noFill/>
              <a:miter lim="800000"/>
              <a:headEnd/>
              <a:tailEnd/>
            </a:ln>
          </p:spPr>
          <p:txBody>
            <a:bodyPr wrap="none" lIns="0" tIns="0" rIns="0" bIns="0">
              <a:spAutoFit/>
            </a:bodyPr>
            <a:lstStyle/>
            <a:p>
              <a:r>
                <a:rPr lang="en-US" b="1">
                  <a:solidFill>
                    <a:srgbClr val="000000"/>
                  </a:solidFill>
                </a:rPr>
                <a:t>IIB</a:t>
              </a:r>
              <a:endParaRPr lang="en-US" sz="3200" b="1" i="1"/>
            </a:p>
          </p:txBody>
        </p:sp>
        <p:sp>
          <p:nvSpPr>
            <p:cNvPr id="31011" name="Rectangle 26"/>
            <p:cNvSpPr>
              <a:spLocks noChangeArrowheads="1"/>
            </p:cNvSpPr>
            <p:nvPr/>
          </p:nvSpPr>
          <p:spPr bwMode="auto">
            <a:xfrm>
              <a:off x="1421" y="2468"/>
              <a:ext cx="1084" cy="192"/>
            </a:xfrm>
            <a:prstGeom prst="rect">
              <a:avLst/>
            </a:prstGeom>
            <a:noFill/>
            <a:ln w="9525">
              <a:noFill/>
              <a:miter lim="800000"/>
              <a:headEnd/>
              <a:tailEnd/>
            </a:ln>
          </p:spPr>
          <p:txBody>
            <a:bodyPr wrap="none" lIns="0" tIns="0" rIns="0" bIns="0">
              <a:spAutoFit/>
            </a:bodyPr>
            <a:lstStyle/>
            <a:p>
              <a:r>
                <a:rPr lang="en-US" b="1">
                  <a:solidFill>
                    <a:srgbClr val="000000"/>
                  </a:solidFill>
                </a:rPr>
                <a:t>Most common</a:t>
              </a:r>
              <a:endParaRPr lang="en-US" sz="3200" b="1" i="1"/>
            </a:p>
          </p:txBody>
        </p:sp>
        <p:sp>
          <p:nvSpPr>
            <p:cNvPr id="31012" name="Rectangle 27"/>
            <p:cNvSpPr>
              <a:spLocks noChangeArrowheads="1"/>
            </p:cNvSpPr>
            <p:nvPr/>
          </p:nvSpPr>
          <p:spPr bwMode="auto">
            <a:xfrm>
              <a:off x="2600" y="2468"/>
              <a:ext cx="775" cy="192"/>
            </a:xfrm>
            <a:prstGeom prst="rect">
              <a:avLst/>
            </a:prstGeom>
            <a:noFill/>
            <a:ln w="9525">
              <a:noFill/>
              <a:miter lim="800000"/>
              <a:headEnd/>
              <a:tailEnd/>
            </a:ln>
          </p:spPr>
          <p:txBody>
            <a:bodyPr wrap="none" lIns="0" tIns="0" rIns="0" bIns="0">
              <a:spAutoFit/>
            </a:bodyPr>
            <a:lstStyle/>
            <a:p>
              <a:r>
                <a:rPr lang="en-US" b="1">
                  <a:solidFill>
                    <a:srgbClr val="000000"/>
                  </a:solidFill>
                </a:rPr>
                <a:t>LDL,VLDL</a:t>
              </a:r>
              <a:endParaRPr lang="en-US" sz="3200" b="1" i="1"/>
            </a:p>
          </p:txBody>
        </p:sp>
        <p:sp>
          <p:nvSpPr>
            <p:cNvPr id="31013" name="Rectangle 28"/>
            <p:cNvSpPr>
              <a:spLocks noChangeArrowheads="1"/>
            </p:cNvSpPr>
            <p:nvPr/>
          </p:nvSpPr>
          <p:spPr bwMode="auto">
            <a:xfrm>
              <a:off x="3968" y="2468"/>
              <a:ext cx="360" cy="192"/>
            </a:xfrm>
            <a:prstGeom prst="rect">
              <a:avLst/>
            </a:prstGeom>
            <a:noFill/>
            <a:ln w="9525">
              <a:noFill/>
              <a:miter lim="800000"/>
              <a:headEnd/>
              <a:tailEnd/>
            </a:ln>
          </p:spPr>
          <p:txBody>
            <a:bodyPr wrap="none" lIns="0" tIns="0" rIns="0" bIns="0">
              <a:spAutoFit/>
            </a:bodyPr>
            <a:lstStyle/>
            <a:p>
              <a:r>
                <a:rPr lang="en-US" b="1">
                  <a:solidFill>
                    <a:srgbClr val="000000"/>
                  </a:solidFill>
                </a:rPr>
                <a:t>&gt;250</a:t>
              </a:r>
              <a:endParaRPr lang="en-US" sz="3200" b="1" i="1"/>
            </a:p>
          </p:txBody>
        </p:sp>
        <p:sp>
          <p:nvSpPr>
            <p:cNvPr id="4825117" name="Rectangle 29"/>
            <p:cNvSpPr>
              <a:spLocks noChangeArrowheads="1"/>
            </p:cNvSpPr>
            <p:nvPr/>
          </p:nvSpPr>
          <p:spPr bwMode="auto">
            <a:xfrm>
              <a:off x="4761" y="2468"/>
              <a:ext cx="587" cy="192"/>
            </a:xfrm>
            <a:prstGeom prst="rect">
              <a:avLst/>
            </a:prstGeom>
            <a:noFill/>
            <a:ln w="9525">
              <a:noFill/>
              <a:miter lim="800000"/>
              <a:headEnd/>
              <a:tailEnd/>
            </a:ln>
          </p:spPr>
          <p:txBody>
            <a:bodyPr wrap="none" lIns="0" tIns="0" rIns="0" bIns="0">
              <a:spAutoFit/>
            </a:bodyPr>
            <a:lstStyle/>
            <a:p>
              <a:pPr>
                <a:defRPr/>
              </a:pPr>
              <a:r>
                <a:rPr lang="en-US" b="1">
                  <a:solidFill>
                    <a:srgbClr val="FF0000"/>
                  </a:solidFill>
                  <a:effectLst>
                    <a:outerShdw blurRad="38100" dist="38100" dir="2700000" algn="tl">
                      <a:srgbClr val="000000"/>
                    </a:outerShdw>
                  </a:effectLst>
                </a:rPr>
                <a:t>150-400</a:t>
              </a:r>
              <a:endParaRPr lang="en-US" sz="3200" b="1" i="1">
                <a:solidFill>
                  <a:srgbClr val="FF0000"/>
                </a:solidFill>
                <a:effectLst>
                  <a:outerShdw blurRad="38100" dist="38100" dir="2700000" algn="tl">
                    <a:srgbClr val="000000"/>
                  </a:outerShdw>
                </a:effectLst>
              </a:endParaRPr>
            </a:p>
          </p:txBody>
        </p:sp>
      </p:grpSp>
      <p:grpSp>
        <p:nvGrpSpPr>
          <p:cNvPr id="4" name="Group 30"/>
          <p:cNvGrpSpPr>
            <a:grpSpLocks/>
          </p:cNvGrpSpPr>
          <p:nvPr/>
        </p:nvGrpSpPr>
        <p:grpSpPr bwMode="auto">
          <a:xfrm>
            <a:off x="1357313" y="4243388"/>
            <a:ext cx="7132637" cy="304800"/>
            <a:chOff x="855" y="2673"/>
            <a:chExt cx="4493" cy="192"/>
          </a:xfrm>
        </p:grpSpPr>
        <p:sp>
          <p:nvSpPr>
            <p:cNvPr id="31005" name="Rectangle 31"/>
            <p:cNvSpPr>
              <a:spLocks noChangeArrowheads="1"/>
            </p:cNvSpPr>
            <p:nvPr/>
          </p:nvSpPr>
          <p:spPr bwMode="auto">
            <a:xfrm>
              <a:off x="855" y="2673"/>
              <a:ext cx="132" cy="192"/>
            </a:xfrm>
            <a:prstGeom prst="rect">
              <a:avLst/>
            </a:prstGeom>
            <a:noFill/>
            <a:ln w="9525">
              <a:noFill/>
              <a:miter lim="800000"/>
              <a:headEnd/>
              <a:tailEnd/>
            </a:ln>
          </p:spPr>
          <p:txBody>
            <a:bodyPr wrap="none" lIns="0" tIns="0" rIns="0" bIns="0">
              <a:spAutoFit/>
            </a:bodyPr>
            <a:lstStyle/>
            <a:p>
              <a:r>
                <a:rPr lang="en-US" b="1">
                  <a:solidFill>
                    <a:srgbClr val="000000"/>
                  </a:solidFill>
                </a:rPr>
                <a:t>III</a:t>
              </a:r>
              <a:endParaRPr lang="en-US" sz="3200" b="1" i="1"/>
            </a:p>
          </p:txBody>
        </p:sp>
        <p:sp>
          <p:nvSpPr>
            <p:cNvPr id="31006" name="Rectangle 32"/>
            <p:cNvSpPr>
              <a:spLocks noChangeArrowheads="1"/>
            </p:cNvSpPr>
            <p:nvPr/>
          </p:nvSpPr>
          <p:spPr bwMode="auto">
            <a:xfrm>
              <a:off x="1819" y="2673"/>
              <a:ext cx="356" cy="192"/>
            </a:xfrm>
            <a:prstGeom prst="rect">
              <a:avLst/>
            </a:prstGeom>
            <a:noFill/>
            <a:ln w="9525">
              <a:noFill/>
              <a:miter lim="800000"/>
              <a:headEnd/>
              <a:tailEnd/>
            </a:ln>
          </p:spPr>
          <p:txBody>
            <a:bodyPr wrap="none" lIns="0" tIns="0" rIns="0" bIns="0">
              <a:spAutoFit/>
            </a:bodyPr>
            <a:lstStyle/>
            <a:p>
              <a:r>
                <a:rPr lang="en-US" b="1">
                  <a:solidFill>
                    <a:srgbClr val="000000"/>
                  </a:solidFill>
                </a:rPr>
                <a:t>Rare</a:t>
              </a:r>
              <a:endParaRPr lang="en-US" sz="3200" b="1" i="1"/>
            </a:p>
          </p:txBody>
        </p:sp>
        <p:sp>
          <p:nvSpPr>
            <p:cNvPr id="31007" name="Rectangle 33"/>
            <p:cNvSpPr>
              <a:spLocks noChangeArrowheads="1"/>
            </p:cNvSpPr>
            <p:nvPr/>
          </p:nvSpPr>
          <p:spPr bwMode="auto">
            <a:xfrm>
              <a:off x="2596" y="2673"/>
              <a:ext cx="1183" cy="192"/>
            </a:xfrm>
            <a:prstGeom prst="rect">
              <a:avLst/>
            </a:prstGeom>
            <a:noFill/>
            <a:ln w="9525">
              <a:noFill/>
              <a:miter lim="800000"/>
              <a:headEnd/>
              <a:tailEnd/>
            </a:ln>
          </p:spPr>
          <p:txBody>
            <a:bodyPr wrap="none" lIns="0" tIns="0" rIns="0" bIns="0">
              <a:spAutoFit/>
            </a:bodyPr>
            <a:lstStyle/>
            <a:p>
              <a:r>
                <a:rPr lang="en-US" b="1">
                  <a:solidFill>
                    <a:srgbClr val="000000"/>
                  </a:solidFill>
                </a:rPr>
                <a:t>VLDL remnants</a:t>
              </a:r>
              <a:endParaRPr lang="en-US" sz="3200" b="1" i="1"/>
            </a:p>
          </p:txBody>
        </p:sp>
        <p:sp>
          <p:nvSpPr>
            <p:cNvPr id="31008" name="Rectangle 34"/>
            <p:cNvSpPr>
              <a:spLocks noChangeArrowheads="1"/>
            </p:cNvSpPr>
            <p:nvPr/>
          </p:nvSpPr>
          <p:spPr bwMode="auto">
            <a:xfrm>
              <a:off x="3963" y="2673"/>
              <a:ext cx="587" cy="192"/>
            </a:xfrm>
            <a:prstGeom prst="rect">
              <a:avLst/>
            </a:prstGeom>
            <a:noFill/>
            <a:ln w="9525">
              <a:noFill/>
              <a:miter lim="800000"/>
              <a:headEnd/>
              <a:tailEnd/>
            </a:ln>
          </p:spPr>
          <p:txBody>
            <a:bodyPr wrap="none" lIns="0" tIns="0" rIns="0" bIns="0">
              <a:spAutoFit/>
            </a:bodyPr>
            <a:lstStyle/>
            <a:p>
              <a:r>
                <a:rPr lang="en-US" b="1">
                  <a:solidFill>
                    <a:srgbClr val="000000"/>
                  </a:solidFill>
                </a:rPr>
                <a:t>375-500</a:t>
              </a:r>
              <a:endParaRPr lang="en-US" sz="3200" b="1" i="1"/>
            </a:p>
          </p:txBody>
        </p:sp>
        <p:sp>
          <p:nvSpPr>
            <p:cNvPr id="4825123" name="Rectangle 35"/>
            <p:cNvSpPr>
              <a:spLocks noChangeArrowheads="1"/>
            </p:cNvSpPr>
            <p:nvPr/>
          </p:nvSpPr>
          <p:spPr bwMode="auto">
            <a:xfrm>
              <a:off x="4761" y="2673"/>
              <a:ext cx="587" cy="192"/>
            </a:xfrm>
            <a:prstGeom prst="rect">
              <a:avLst/>
            </a:prstGeom>
            <a:noFill/>
            <a:ln w="9525">
              <a:noFill/>
              <a:miter lim="800000"/>
              <a:headEnd/>
              <a:tailEnd/>
            </a:ln>
          </p:spPr>
          <p:txBody>
            <a:bodyPr wrap="none" lIns="0" tIns="0" rIns="0" bIns="0">
              <a:spAutoFit/>
            </a:bodyPr>
            <a:lstStyle/>
            <a:p>
              <a:pPr>
                <a:defRPr/>
              </a:pPr>
              <a:r>
                <a:rPr lang="en-US" b="1">
                  <a:solidFill>
                    <a:srgbClr val="FF0000"/>
                  </a:solidFill>
                  <a:effectLst>
                    <a:outerShdw blurRad="38100" dist="38100" dir="2700000" algn="tl">
                      <a:srgbClr val="000000"/>
                    </a:outerShdw>
                  </a:effectLst>
                </a:rPr>
                <a:t>600-800</a:t>
              </a:r>
              <a:endParaRPr lang="en-US" sz="3200" b="1" i="1">
                <a:solidFill>
                  <a:srgbClr val="FF0000"/>
                </a:solidFill>
                <a:effectLst>
                  <a:outerShdw blurRad="38100" dist="38100" dir="2700000" algn="tl">
                    <a:srgbClr val="000000"/>
                  </a:outerShdw>
                </a:effectLst>
              </a:endParaRPr>
            </a:p>
          </p:txBody>
        </p:sp>
      </p:grpSp>
      <p:grpSp>
        <p:nvGrpSpPr>
          <p:cNvPr id="5" name="Group 36"/>
          <p:cNvGrpSpPr>
            <a:grpSpLocks/>
          </p:cNvGrpSpPr>
          <p:nvPr/>
        </p:nvGrpSpPr>
        <p:grpSpPr bwMode="auto">
          <a:xfrm>
            <a:off x="1333500" y="4570413"/>
            <a:ext cx="7156450" cy="304800"/>
            <a:chOff x="840" y="2879"/>
            <a:chExt cx="4508" cy="192"/>
          </a:xfrm>
        </p:grpSpPr>
        <p:sp>
          <p:nvSpPr>
            <p:cNvPr id="31000" name="Rectangle 37"/>
            <p:cNvSpPr>
              <a:spLocks noChangeArrowheads="1"/>
            </p:cNvSpPr>
            <p:nvPr/>
          </p:nvSpPr>
          <p:spPr bwMode="auto">
            <a:xfrm>
              <a:off x="840" y="2879"/>
              <a:ext cx="151" cy="192"/>
            </a:xfrm>
            <a:prstGeom prst="rect">
              <a:avLst/>
            </a:prstGeom>
            <a:noFill/>
            <a:ln w="9525">
              <a:noFill/>
              <a:miter lim="800000"/>
              <a:headEnd/>
              <a:tailEnd/>
            </a:ln>
          </p:spPr>
          <p:txBody>
            <a:bodyPr wrap="none" lIns="0" tIns="0" rIns="0" bIns="0">
              <a:spAutoFit/>
            </a:bodyPr>
            <a:lstStyle/>
            <a:p>
              <a:r>
                <a:rPr lang="en-US" b="1">
                  <a:solidFill>
                    <a:srgbClr val="000000"/>
                  </a:solidFill>
                </a:rPr>
                <a:t>IV</a:t>
              </a:r>
              <a:endParaRPr lang="en-US" sz="3200" b="1" i="1"/>
            </a:p>
          </p:txBody>
        </p:sp>
        <p:sp>
          <p:nvSpPr>
            <p:cNvPr id="31001" name="Rectangle 38"/>
            <p:cNvSpPr>
              <a:spLocks noChangeArrowheads="1"/>
            </p:cNvSpPr>
            <p:nvPr/>
          </p:nvSpPr>
          <p:spPr bwMode="auto">
            <a:xfrm>
              <a:off x="1644" y="2879"/>
              <a:ext cx="694" cy="192"/>
            </a:xfrm>
            <a:prstGeom prst="rect">
              <a:avLst/>
            </a:prstGeom>
            <a:noFill/>
            <a:ln w="9525">
              <a:noFill/>
              <a:miter lim="800000"/>
              <a:headEnd/>
              <a:tailEnd/>
            </a:ln>
          </p:spPr>
          <p:txBody>
            <a:bodyPr wrap="none" lIns="0" tIns="0" rIns="0" bIns="0">
              <a:spAutoFit/>
            </a:bodyPr>
            <a:lstStyle/>
            <a:p>
              <a:r>
                <a:rPr lang="en-US" b="1">
                  <a:solidFill>
                    <a:srgbClr val="000000"/>
                  </a:solidFill>
                </a:rPr>
                <a:t>Common</a:t>
              </a:r>
              <a:endParaRPr lang="en-US" sz="3200" b="1" i="1"/>
            </a:p>
          </p:txBody>
        </p:sp>
        <p:sp>
          <p:nvSpPr>
            <p:cNvPr id="31002" name="Rectangle 39"/>
            <p:cNvSpPr>
              <a:spLocks noChangeArrowheads="1"/>
            </p:cNvSpPr>
            <p:nvPr/>
          </p:nvSpPr>
          <p:spPr bwMode="auto">
            <a:xfrm>
              <a:off x="2603" y="2879"/>
              <a:ext cx="419" cy="192"/>
            </a:xfrm>
            <a:prstGeom prst="rect">
              <a:avLst/>
            </a:prstGeom>
            <a:noFill/>
            <a:ln w="9525">
              <a:noFill/>
              <a:miter lim="800000"/>
              <a:headEnd/>
              <a:tailEnd/>
            </a:ln>
          </p:spPr>
          <p:txBody>
            <a:bodyPr wrap="none" lIns="0" tIns="0" rIns="0" bIns="0">
              <a:spAutoFit/>
            </a:bodyPr>
            <a:lstStyle/>
            <a:p>
              <a:r>
                <a:rPr lang="en-US" b="1">
                  <a:solidFill>
                    <a:srgbClr val="000000"/>
                  </a:solidFill>
                </a:rPr>
                <a:t>VLDL</a:t>
              </a:r>
              <a:endParaRPr lang="en-US" sz="3200" b="1" i="1"/>
            </a:p>
          </p:txBody>
        </p:sp>
        <p:sp>
          <p:nvSpPr>
            <p:cNvPr id="31003" name="Rectangle 40"/>
            <p:cNvSpPr>
              <a:spLocks noChangeArrowheads="1"/>
            </p:cNvSpPr>
            <p:nvPr/>
          </p:nvSpPr>
          <p:spPr bwMode="auto">
            <a:xfrm>
              <a:off x="3963" y="2879"/>
              <a:ext cx="587" cy="192"/>
            </a:xfrm>
            <a:prstGeom prst="rect">
              <a:avLst/>
            </a:prstGeom>
            <a:noFill/>
            <a:ln w="9525">
              <a:noFill/>
              <a:miter lim="800000"/>
              <a:headEnd/>
              <a:tailEnd/>
            </a:ln>
          </p:spPr>
          <p:txBody>
            <a:bodyPr wrap="none" lIns="0" tIns="0" rIns="0" bIns="0">
              <a:spAutoFit/>
            </a:bodyPr>
            <a:lstStyle/>
            <a:p>
              <a:r>
                <a:rPr lang="en-US" b="1">
                  <a:solidFill>
                    <a:srgbClr val="000000"/>
                  </a:solidFill>
                </a:rPr>
                <a:t>225-275</a:t>
              </a:r>
              <a:endParaRPr lang="en-US" sz="3200" b="1" i="1"/>
            </a:p>
          </p:txBody>
        </p:sp>
        <p:sp>
          <p:nvSpPr>
            <p:cNvPr id="4825129" name="Rectangle 41"/>
            <p:cNvSpPr>
              <a:spLocks noChangeArrowheads="1"/>
            </p:cNvSpPr>
            <p:nvPr/>
          </p:nvSpPr>
          <p:spPr bwMode="auto">
            <a:xfrm>
              <a:off x="4761" y="2879"/>
              <a:ext cx="587" cy="192"/>
            </a:xfrm>
            <a:prstGeom prst="rect">
              <a:avLst/>
            </a:prstGeom>
            <a:noFill/>
            <a:ln w="9525">
              <a:noFill/>
              <a:miter lim="800000"/>
              <a:headEnd/>
              <a:tailEnd/>
            </a:ln>
          </p:spPr>
          <p:txBody>
            <a:bodyPr wrap="none" lIns="0" tIns="0" rIns="0" bIns="0">
              <a:spAutoFit/>
            </a:bodyPr>
            <a:lstStyle/>
            <a:p>
              <a:pPr>
                <a:defRPr/>
              </a:pPr>
              <a:r>
                <a:rPr lang="en-US" b="1">
                  <a:solidFill>
                    <a:srgbClr val="FF0000"/>
                  </a:solidFill>
                  <a:effectLst>
                    <a:outerShdw blurRad="38100" dist="38100" dir="2700000" algn="tl">
                      <a:srgbClr val="000000"/>
                    </a:outerShdw>
                  </a:effectLst>
                </a:rPr>
                <a:t>375-500</a:t>
              </a:r>
              <a:endParaRPr lang="en-US" sz="3200" b="1" i="1">
                <a:solidFill>
                  <a:srgbClr val="FF0000"/>
                </a:solidFill>
                <a:effectLst>
                  <a:outerShdw blurRad="38100" dist="38100" dir="2700000" algn="tl">
                    <a:srgbClr val="000000"/>
                  </a:outerShdw>
                </a:effectLst>
              </a:endParaRPr>
            </a:p>
          </p:txBody>
        </p:sp>
      </p:grpSp>
      <p:grpSp>
        <p:nvGrpSpPr>
          <p:cNvPr id="6" name="Group 42"/>
          <p:cNvGrpSpPr>
            <a:grpSpLocks/>
          </p:cNvGrpSpPr>
          <p:nvPr/>
        </p:nvGrpSpPr>
        <p:grpSpPr bwMode="auto">
          <a:xfrm>
            <a:off x="1377950" y="3246438"/>
            <a:ext cx="7359650" cy="2281237"/>
            <a:chOff x="868" y="2045"/>
            <a:chExt cx="4636" cy="1437"/>
          </a:xfrm>
        </p:grpSpPr>
        <p:sp>
          <p:nvSpPr>
            <p:cNvPr id="30988" name="Rectangle 43"/>
            <p:cNvSpPr>
              <a:spLocks noChangeArrowheads="1"/>
            </p:cNvSpPr>
            <p:nvPr/>
          </p:nvSpPr>
          <p:spPr bwMode="auto">
            <a:xfrm>
              <a:off x="2603" y="3290"/>
              <a:ext cx="419" cy="192"/>
            </a:xfrm>
            <a:prstGeom prst="rect">
              <a:avLst/>
            </a:prstGeom>
            <a:noFill/>
            <a:ln w="9525">
              <a:noFill/>
              <a:miter lim="800000"/>
              <a:headEnd/>
              <a:tailEnd/>
            </a:ln>
          </p:spPr>
          <p:txBody>
            <a:bodyPr wrap="none" lIns="0" tIns="0" rIns="0" bIns="0">
              <a:spAutoFit/>
            </a:bodyPr>
            <a:lstStyle/>
            <a:p>
              <a:r>
                <a:rPr lang="en-US" b="1">
                  <a:solidFill>
                    <a:srgbClr val="000000"/>
                  </a:solidFill>
                </a:rPr>
                <a:t>VLDL</a:t>
              </a:r>
              <a:endParaRPr lang="en-US" sz="3200" b="1" i="1"/>
            </a:p>
          </p:txBody>
        </p:sp>
        <p:grpSp>
          <p:nvGrpSpPr>
            <p:cNvPr id="7" name="Group 44"/>
            <p:cNvGrpSpPr>
              <a:grpSpLocks/>
            </p:cNvGrpSpPr>
            <p:nvPr/>
          </p:nvGrpSpPr>
          <p:grpSpPr bwMode="auto">
            <a:xfrm>
              <a:off x="868" y="2045"/>
              <a:ext cx="4636" cy="1231"/>
              <a:chOff x="868" y="2045"/>
              <a:chExt cx="4636" cy="1231"/>
            </a:xfrm>
          </p:grpSpPr>
          <p:sp>
            <p:nvSpPr>
              <p:cNvPr id="30990" name="Rectangle 45"/>
              <p:cNvSpPr>
                <a:spLocks noChangeArrowheads="1"/>
              </p:cNvSpPr>
              <p:nvPr/>
            </p:nvSpPr>
            <p:spPr bwMode="auto">
              <a:xfrm>
                <a:off x="905" y="2045"/>
                <a:ext cx="44" cy="192"/>
              </a:xfrm>
              <a:prstGeom prst="rect">
                <a:avLst/>
              </a:prstGeom>
              <a:noFill/>
              <a:ln w="9525">
                <a:noFill/>
                <a:miter lim="800000"/>
                <a:headEnd/>
                <a:tailEnd/>
              </a:ln>
            </p:spPr>
            <p:txBody>
              <a:bodyPr wrap="none" lIns="0" tIns="0" rIns="0" bIns="0">
                <a:spAutoFit/>
              </a:bodyPr>
              <a:lstStyle/>
              <a:p>
                <a:r>
                  <a:rPr lang="en-US" b="1">
                    <a:solidFill>
                      <a:srgbClr val="000000"/>
                    </a:solidFill>
                  </a:rPr>
                  <a:t>I</a:t>
                </a:r>
                <a:endParaRPr lang="en-US" sz="3200" b="1" i="1"/>
              </a:p>
            </p:txBody>
          </p:sp>
          <p:sp>
            <p:nvSpPr>
              <p:cNvPr id="30991" name="Rectangle 46"/>
              <p:cNvSpPr>
                <a:spLocks noChangeArrowheads="1"/>
              </p:cNvSpPr>
              <p:nvPr/>
            </p:nvSpPr>
            <p:spPr bwMode="auto">
              <a:xfrm>
                <a:off x="1819" y="2045"/>
                <a:ext cx="356" cy="192"/>
              </a:xfrm>
              <a:prstGeom prst="rect">
                <a:avLst/>
              </a:prstGeom>
              <a:noFill/>
              <a:ln w="9525">
                <a:noFill/>
                <a:miter lim="800000"/>
                <a:headEnd/>
                <a:tailEnd/>
              </a:ln>
            </p:spPr>
            <p:txBody>
              <a:bodyPr wrap="none" lIns="0" tIns="0" rIns="0" bIns="0">
                <a:spAutoFit/>
              </a:bodyPr>
              <a:lstStyle/>
              <a:p>
                <a:r>
                  <a:rPr lang="en-US" b="1">
                    <a:solidFill>
                      <a:srgbClr val="000000"/>
                    </a:solidFill>
                  </a:rPr>
                  <a:t>Rare</a:t>
                </a:r>
                <a:endParaRPr lang="en-US" sz="3200" b="1" i="1"/>
              </a:p>
            </p:txBody>
          </p:sp>
          <p:sp>
            <p:nvSpPr>
              <p:cNvPr id="30992" name="Rectangle 47"/>
              <p:cNvSpPr>
                <a:spLocks noChangeArrowheads="1"/>
              </p:cNvSpPr>
              <p:nvPr/>
            </p:nvSpPr>
            <p:spPr bwMode="auto">
              <a:xfrm>
                <a:off x="2599" y="2045"/>
                <a:ext cx="1067" cy="192"/>
              </a:xfrm>
              <a:prstGeom prst="rect">
                <a:avLst/>
              </a:prstGeom>
              <a:noFill/>
              <a:ln w="9525">
                <a:noFill/>
                <a:miter lim="800000"/>
                <a:headEnd/>
                <a:tailEnd/>
              </a:ln>
            </p:spPr>
            <p:txBody>
              <a:bodyPr wrap="none" lIns="0" tIns="0" rIns="0" bIns="0">
                <a:spAutoFit/>
              </a:bodyPr>
              <a:lstStyle/>
              <a:p>
                <a:r>
                  <a:rPr lang="en-US" b="1">
                    <a:solidFill>
                      <a:srgbClr val="000000"/>
                    </a:solidFill>
                  </a:rPr>
                  <a:t>Chylomicrons</a:t>
                </a:r>
                <a:endParaRPr lang="en-US" sz="3200" b="1" i="1"/>
              </a:p>
            </p:txBody>
          </p:sp>
          <p:sp>
            <p:nvSpPr>
              <p:cNvPr id="30993" name="Rectangle 48"/>
              <p:cNvSpPr>
                <a:spLocks noChangeArrowheads="1"/>
              </p:cNvSpPr>
              <p:nvPr/>
            </p:nvSpPr>
            <p:spPr bwMode="auto">
              <a:xfrm>
                <a:off x="3963" y="2045"/>
                <a:ext cx="587" cy="192"/>
              </a:xfrm>
              <a:prstGeom prst="rect">
                <a:avLst/>
              </a:prstGeom>
              <a:noFill/>
              <a:ln w="9525">
                <a:noFill/>
                <a:miter lim="800000"/>
                <a:headEnd/>
                <a:tailEnd/>
              </a:ln>
            </p:spPr>
            <p:txBody>
              <a:bodyPr wrap="none" lIns="0" tIns="0" rIns="0" bIns="0">
                <a:spAutoFit/>
              </a:bodyPr>
              <a:lstStyle/>
              <a:p>
                <a:r>
                  <a:rPr lang="en-US" b="1">
                    <a:solidFill>
                      <a:srgbClr val="000000"/>
                    </a:solidFill>
                  </a:rPr>
                  <a:t>250-400</a:t>
                </a:r>
                <a:endParaRPr lang="en-US" sz="3200" b="1" i="1"/>
              </a:p>
            </p:txBody>
          </p:sp>
          <p:sp>
            <p:nvSpPr>
              <p:cNvPr id="4825137" name="Rectangle 49"/>
              <p:cNvSpPr>
                <a:spLocks noChangeArrowheads="1"/>
              </p:cNvSpPr>
              <p:nvPr/>
            </p:nvSpPr>
            <p:spPr bwMode="auto">
              <a:xfrm>
                <a:off x="4764" y="2045"/>
                <a:ext cx="449" cy="192"/>
              </a:xfrm>
              <a:prstGeom prst="rect">
                <a:avLst/>
              </a:prstGeom>
              <a:noFill/>
              <a:ln w="9525">
                <a:noFill/>
                <a:miter lim="800000"/>
                <a:headEnd/>
                <a:tailEnd/>
              </a:ln>
            </p:spPr>
            <p:txBody>
              <a:bodyPr wrap="none" lIns="0" tIns="0" rIns="0" bIns="0">
                <a:spAutoFit/>
              </a:bodyPr>
              <a:lstStyle/>
              <a:p>
                <a:pPr>
                  <a:defRPr/>
                </a:pPr>
                <a:r>
                  <a:rPr lang="en-US" b="1">
                    <a:solidFill>
                      <a:srgbClr val="FF0000"/>
                    </a:solidFill>
                    <a:effectLst>
                      <a:outerShdw blurRad="38100" dist="38100" dir="2700000" algn="tl">
                        <a:srgbClr val="000000"/>
                      </a:outerShdw>
                    </a:effectLst>
                  </a:rPr>
                  <a:t>&gt;2500</a:t>
                </a:r>
                <a:endParaRPr lang="en-US" sz="3200" b="1" i="1">
                  <a:solidFill>
                    <a:srgbClr val="FF0000"/>
                  </a:solidFill>
                  <a:effectLst>
                    <a:outerShdw blurRad="38100" dist="38100" dir="2700000" algn="tl">
                      <a:srgbClr val="000000"/>
                    </a:outerShdw>
                  </a:effectLst>
                </a:endParaRPr>
              </a:p>
            </p:txBody>
          </p:sp>
          <p:sp>
            <p:nvSpPr>
              <p:cNvPr id="30995" name="Rectangle 50"/>
              <p:cNvSpPr>
                <a:spLocks noChangeArrowheads="1"/>
              </p:cNvSpPr>
              <p:nvPr/>
            </p:nvSpPr>
            <p:spPr bwMode="auto">
              <a:xfrm>
                <a:off x="868" y="3084"/>
                <a:ext cx="107" cy="192"/>
              </a:xfrm>
              <a:prstGeom prst="rect">
                <a:avLst/>
              </a:prstGeom>
              <a:noFill/>
              <a:ln w="9525">
                <a:noFill/>
                <a:miter lim="800000"/>
                <a:headEnd/>
                <a:tailEnd/>
              </a:ln>
            </p:spPr>
            <p:txBody>
              <a:bodyPr wrap="none" lIns="0" tIns="0" rIns="0" bIns="0">
                <a:spAutoFit/>
              </a:bodyPr>
              <a:lstStyle/>
              <a:p>
                <a:r>
                  <a:rPr lang="en-US" b="1">
                    <a:solidFill>
                      <a:srgbClr val="000000"/>
                    </a:solidFill>
                  </a:rPr>
                  <a:t>V</a:t>
                </a:r>
                <a:endParaRPr lang="en-US" sz="3200" b="1" i="1"/>
              </a:p>
            </p:txBody>
          </p:sp>
          <p:sp>
            <p:nvSpPr>
              <p:cNvPr id="30996" name="Rectangle 51"/>
              <p:cNvSpPr>
                <a:spLocks noChangeArrowheads="1"/>
              </p:cNvSpPr>
              <p:nvPr/>
            </p:nvSpPr>
            <p:spPr bwMode="auto">
              <a:xfrm>
                <a:off x="1819" y="3084"/>
                <a:ext cx="356" cy="192"/>
              </a:xfrm>
              <a:prstGeom prst="rect">
                <a:avLst/>
              </a:prstGeom>
              <a:noFill/>
              <a:ln w="9525">
                <a:noFill/>
                <a:miter lim="800000"/>
                <a:headEnd/>
                <a:tailEnd/>
              </a:ln>
            </p:spPr>
            <p:txBody>
              <a:bodyPr wrap="none" lIns="0" tIns="0" rIns="0" bIns="0">
                <a:spAutoFit/>
              </a:bodyPr>
              <a:lstStyle/>
              <a:p>
                <a:r>
                  <a:rPr lang="en-US" b="1">
                    <a:solidFill>
                      <a:srgbClr val="000000"/>
                    </a:solidFill>
                  </a:rPr>
                  <a:t>Rare</a:t>
                </a:r>
                <a:endParaRPr lang="en-US" sz="3200" b="1" i="1"/>
              </a:p>
            </p:txBody>
          </p:sp>
          <p:sp>
            <p:nvSpPr>
              <p:cNvPr id="30997" name="Rectangle 52"/>
              <p:cNvSpPr>
                <a:spLocks noChangeArrowheads="1"/>
              </p:cNvSpPr>
              <p:nvPr/>
            </p:nvSpPr>
            <p:spPr bwMode="auto">
              <a:xfrm>
                <a:off x="2597" y="3084"/>
                <a:ext cx="1155" cy="192"/>
              </a:xfrm>
              <a:prstGeom prst="rect">
                <a:avLst/>
              </a:prstGeom>
              <a:noFill/>
              <a:ln w="9525">
                <a:noFill/>
                <a:miter lim="800000"/>
                <a:headEnd/>
                <a:tailEnd/>
              </a:ln>
            </p:spPr>
            <p:txBody>
              <a:bodyPr wrap="none" lIns="0" tIns="0" rIns="0" bIns="0">
                <a:spAutoFit/>
              </a:bodyPr>
              <a:lstStyle/>
              <a:p>
                <a:r>
                  <a:rPr lang="en-US" b="1">
                    <a:solidFill>
                      <a:srgbClr val="000000"/>
                    </a:solidFill>
                  </a:rPr>
                  <a:t>Chylomicrons, </a:t>
                </a:r>
                <a:endParaRPr lang="en-US" sz="3200" b="1" i="1"/>
              </a:p>
            </p:txBody>
          </p:sp>
          <p:sp>
            <p:nvSpPr>
              <p:cNvPr id="30998" name="Rectangle 53"/>
              <p:cNvSpPr>
                <a:spLocks noChangeArrowheads="1"/>
              </p:cNvSpPr>
              <p:nvPr/>
            </p:nvSpPr>
            <p:spPr bwMode="auto">
              <a:xfrm>
                <a:off x="3963" y="3084"/>
                <a:ext cx="587" cy="192"/>
              </a:xfrm>
              <a:prstGeom prst="rect">
                <a:avLst/>
              </a:prstGeom>
              <a:noFill/>
              <a:ln w="9525">
                <a:noFill/>
                <a:miter lim="800000"/>
                <a:headEnd/>
                <a:tailEnd/>
              </a:ln>
            </p:spPr>
            <p:txBody>
              <a:bodyPr wrap="none" lIns="0" tIns="0" rIns="0" bIns="0">
                <a:spAutoFit/>
              </a:bodyPr>
              <a:lstStyle/>
              <a:p>
                <a:r>
                  <a:rPr lang="en-US" b="1">
                    <a:solidFill>
                      <a:srgbClr val="000000"/>
                    </a:solidFill>
                  </a:rPr>
                  <a:t>350-400</a:t>
                </a:r>
                <a:endParaRPr lang="en-US" sz="3200" b="1" i="1"/>
              </a:p>
            </p:txBody>
          </p:sp>
          <p:sp>
            <p:nvSpPr>
              <p:cNvPr id="4825142" name="Rectangle 54"/>
              <p:cNvSpPr>
                <a:spLocks noChangeArrowheads="1"/>
              </p:cNvSpPr>
              <p:nvPr/>
            </p:nvSpPr>
            <p:spPr bwMode="auto">
              <a:xfrm>
                <a:off x="4739" y="3084"/>
                <a:ext cx="765" cy="192"/>
              </a:xfrm>
              <a:prstGeom prst="rect">
                <a:avLst/>
              </a:prstGeom>
              <a:noFill/>
              <a:ln w="9525">
                <a:noFill/>
                <a:miter lim="800000"/>
                <a:headEnd/>
                <a:tailEnd/>
              </a:ln>
            </p:spPr>
            <p:txBody>
              <a:bodyPr wrap="none" lIns="0" tIns="0" rIns="0" bIns="0">
                <a:spAutoFit/>
              </a:bodyPr>
              <a:lstStyle/>
              <a:p>
                <a:pPr>
                  <a:defRPr/>
                </a:pPr>
                <a:r>
                  <a:rPr lang="en-US" b="1">
                    <a:solidFill>
                      <a:srgbClr val="FF0000"/>
                    </a:solidFill>
                    <a:effectLst>
                      <a:outerShdw blurRad="38100" dist="38100" dir="2700000" algn="tl">
                        <a:srgbClr val="000000"/>
                      </a:outerShdw>
                    </a:effectLst>
                  </a:rPr>
                  <a:t>1700-2500</a:t>
                </a:r>
                <a:endParaRPr lang="en-US" sz="3200" b="1" i="1">
                  <a:solidFill>
                    <a:srgbClr val="FF0000"/>
                  </a:solidFill>
                  <a:effectLst>
                    <a:outerShdw blurRad="38100" dist="38100" dir="2700000" algn="tl">
                      <a:srgbClr val="000000"/>
                    </a:outerShdw>
                  </a:effectLst>
                </a:endParaRPr>
              </a:p>
            </p:txBody>
          </p:sp>
        </p:grpSp>
      </p:grpSp>
      <p:sp>
        <p:nvSpPr>
          <p:cNvPr id="30743" name="Line 55"/>
          <p:cNvSpPr>
            <a:spLocks noChangeShapeType="1"/>
          </p:cNvSpPr>
          <p:nvPr/>
        </p:nvSpPr>
        <p:spPr bwMode="auto">
          <a:xfrm>
            <a:off x="590550" y="2190750"/>
            <a:ext cx="57150" cy="1588"/>
          </a:xfrm>
          <a:prstGeom prst="line">
            <a:avLst/>
          </a:prstGeom>
          <a:noFill/>
          <a:ln w="0">
            <a:solidFill>
              <a:srgbClr val="000000"/>
            </a:solidFill>
            <a:round/>
            <a:headEnd/>
            <a:tailEnd/>
          </a:ln>
        </p:spPr>
        <p:txBody>
          <a:bodyPr/>
          <a:lstStyle/>
          <a:p>
            <a:endParaRPr lang="en-US"/>
          </a:p>
        </p:txBody>
      </p:sp>
      <p:sp>
        <p:nvSpPr>
          <p:cNvPr id="30744" name="Rectangle 56"/>
          <p:cNvSpPr>
            <a:spLocks noChangeArrowheads="1"/>
          </p:cNvSpPr>
          <p:nvPr/>
        </p:nvSpPr>
        <p:spPr bwMode="auto">
          <a:xfrm>
            <a:off x="590550" y="2190750"/>
            <a:ext cx="57150" cy="19050"/>
          </a:xfrm>
          <a:prstGeom prst="rect">
            <a:avLst/>
          </a:prstGeom>
          <a:solidFill>
            <a:srgbClr val="000000"/>
          </a:solidFill>
          <a:ln w="9525">
            <a:noFill/>
            <a:miter lim="800000"/>
            <a:headEnd/>
            <a:tailEnd/>
          </a:ln>
        </p:spPr>
        <p:txBody>
          <a:bodyPr/>
          <a:lstStyle/>
          <a:p>
            <a:endParaRPr lang="en-US"/>
          </a:p>
        </p:txBody>
      </p:sp>
      <p:sp>
        <p:nvSpPr>
          <p:cNvPr id="30745" name="Line 57"/>
          <p:cNvSpPr>
            <a:spLocks noChangeShapeType="1"/>
          </p:cNvSpPr>
          <p:nvPr/>
        </p:nvSpPr>
        <p:spPr bwMode="auto">
          <a:xfrm>
            <a:off x="628650" y="2228850"/>
            <a:ext cx="19050" cy="1588"/>
          </a:xfrm>
          <a:prstGeom prst="line">
            <a:avLst/>
          </a:prstGeom>
          <a:noFill/>
          <a:ln w="0">
            <a:solidFill>
              <a:srgbClr val="000000"/>
            </a:solidFill>
            <a:round/>
            <a:headEnd/>
            <a:tailEnd/>
          </a:ln>
        </p:spPr>
        <p:txBody>
          <a:bodyPr/>
          <a:lstStyle/>
          <a:p>
            <a:endParaRPr lang="en-US"/>
          </a:p>
        </p:txBody>
      </p:sp>
      <p:sp>
        <p:nvSpPr>
          <p:cNvPr id="30746" name="Rectangle 58"/>
          <p:cNvSpPr>
            <a:spLocks noChangeArrowheads="1"/>
          </p:cNvSpPr>
          <p:nvPr/>
        </p:nvSpPr>
        <p:spPr bwMode="auto">
          <a:xfrm>
            <a:off x="628650" y="2228850"/>
            <a:ext cx="19050" cy="19050"/>
          </a:xfrm>
          <a:prstGeom prst="rect">
            <a:avLst/>
          </a:prstGeom>
          <a:solidFill>
            <a:srgbClr val="000000"/>
          </a:solidFill>
          <a:ln w="9525">
            <a:noFill/>
            <a:miter lim="800000"/>
            <a:headEnd/>
            <a:tailEnd/>
          </a:ln>
        </p:spPr>
        <p:txBody>
          <a:bodyPr/>
          <a:lstStyle/>
          <a:p>
            <a:endParaRPr lang="en-US"/>
          </a:p>
        </p:txBody>
      </p:sp>
      <p:sp>
        <p:nvSpPr>
          <p:cNvPr id="30747" name="Line 59"/>
          <p:cNvSpPr>
            <a:spLocks noChangeShapeType="1"/>
          </p:cNvSpPr>
          <p:nvPr/>
        </p:nvSpPr>
        <p:spPr bwMode="auto">
          <a:xfrm>
            <a:off x="2182813" y="2228850"/>
            <a:ext cx="19050" cy="1588"/>
          </a:xfrm>
          <a:prstGeom prst="line">
            <a:avLst/>
          </a:prstGeom>
          <a:noFill/>
          <a:ln w="0">
            <a:solidFill>
              <a:srgbClr val="000000"/>
            </a:solidFill>
            <a:round/>
            <a:headEnd/>
            <a:tailEnd/>
          </a:ln>
        </p:spPr>
        <p:txBody>
          <a:bodyPr/>
          <a:lstStyle/>
          <a:p>
            <a:endParaRPr lang="en-US"/>
          </a:p>
        </p:txBody>
      </p:sp>
      <p:sp>
        <p:nvSpPr>
          <p:cNvPr id="30748" name="Rectangle 60"/>
          <p:cNvSpPr>
            <a:spLocks noChangeArrowheads="1"/>
          </p:cNvSpPr>
          <p:nvPr/>
        </p:nvSpPr>
        <p:spPr bwMode="auto">
          <a:xfrm>
            <a:off x="2182813" y="2228850"/>
            <a:ext cx="19050" cy="19050"/>
          </a:xfrm>
          <a:prstGeom prst="rect">
            <a:avLst/>
          </a:prstGeom>
          <a:solidFill>
            <a:srgbClr val="000000"/>
          </a:solidFill>
          <a:ln w="9525">
            <a:noFill/>
            <a:miter lim="800000"/>
            <a:headEnd/>
            <a:tailEnd/>
          </a:ln>
        </p:spPr>
        <p:txBody>
          <a:bodyPr/>
          <a:lstStyle/>
          <a:p>
            <a:endParaRPr lang="en-US"/>
          </a:p>
        </p:txBody>
      </p:sp>
      <p:sp>
        <p:nvSpPr>
          <p:cNvPr id="30749" name="Line 61"/>
          <p:cNvSpPr>
            <a:spLocks noChangeShapeType="1"/>
          </p:cNvSpPr>
          <p:nvPr/>
        </p:nvSpPr>
        <p:spPr bwMode="auto">
          <a:xfrm>
            <a:off x="647700" y="2190750"/>
            <a:ext cx="1535113" cy="1588"/>
          </a:xfrm>
          <a:prstGeom prst="line">
            <a:avLst/>
          </a:prstGeom>
          <a:noFill/>
          <a:ln w="0">
            <a:solidFill>
              <a:srgbClr val="000000"/>
            </a:solidFill>
            <a:round/>
            <a:headEnd/>
            <a:tailEnd/>
          </a:ln>
        </p:spPr>
        <p:txBody>
          <a:bodyPr/>
          <a:lstStyle/>
          <a:p>
            <a:endParaRPr lang="en-US"/>
          </a:p>
        </p:txBody>
      </p:sp>
      <p:sp>
        <p:nvSpPr>
          <p:cNvPr id="30750" name="Rectangle 62"/>
          <p:cNvSpPr>
            <a:spLocks noChangeArrowheads="1"/>
          </p:cNvSpPr>
          <p:nvPr/>
        </p:nvSpPr>
        <p:spPr bwMode="auto">
          <a:xfrm>
            <a:off x="647700" y="2190750"/>
            <a:ext cx="1535113" cy="19050"/>
          </a:xfrm>
          <a:prstGeom prst="rect">
            <a:avLst/>
          </a:prstGeom>
          <a:solidFill>
            <a:srgbClr val="000000"/>
          </a:solidFill>
          <a:ln w="9525">
            <a:noFill/>
            <a:miter lim="800000"/>
            <a:headEnd/>
            <a:tailEnd/>
          </a:ln>
        </p:spPr>
        <p:txBody>
          <a:bodyPr/>
          <a:lstStyle/>
          <a:p>
            <a:endParaRPr lang="en-US"/>
          </a:p>
        </p:txBody>
      </p:sp>
      <p:sp>
        <p:nvSpPr>
          <p:cNvPr id="30751" name="Line 63"/>
          <p:cNvSpPr>
            <a:spLocks noChangeShapeType="1"/>
          </p:cNvSpPr>
          <p:nvPr/>
        </p:nvSpPr>
        <p:spPr bwMode="auto">
          <a:xfrm>
            <a:off x="647700" y="2228850"/>
            <a:ext cx="1535113" cy="1588"/>
          </a:xfrm>
          <a:prstGeom prst="line">
            <a:avLst/>
          </a:prstGeom>
          <a:noFill/>
          <a:ln w="0">
            <a:solidFill>
              <a:srgbClr val="000000"/>
            </a:solidFill>
            <a:round/>
            <a:headEnd/>
            <a:tailEnd/>
          </a:ln>
        </p:spPr>
        <p:txBody>
          <a:bodyPr/>
          <a:lstStyle/>
          <a:p>
            <a:endParaRPr lang="en-US"/>
          </a:p>
        </p:txBody>
      </p:sp>
      <p:sp>
        <p:nvSpPr>
          <p:cNvPr id="30752" name="Rectangle 64"/>
          <p:cNvSpPr>
            <a:spLocks noChangeArrowheads="1"/>
          </p:cNvSpPr>
          <p:nvPr/>
        </p:nvSpPr>
        <p:spPr bwMode="auto">
          <a:xfrm>
            <a:off x="647700" y="2228850"/>
            <a:ext cx="1535113" cy="19050"/>
          </a:xfrm>
          <a:prstGeom prst="rect">
            <a:avLst/>
          </a:prstGeom>
          <a:solidFill>
            <a:srgbClr val="000000"/>
          </a:solidFill>
          <a:ln w="9525">
            <a:noFill/>
            <a:miter lim="800000"/>
            <a:headEnd/>
            <a:tailEnd/>
          </a:ln>
        </p:spPr>
        <p:txBody>
          <a:bodyPr/>
          <a:lstStyle/>
          <a:p>
            <a:endParaRPr lang="en-US"/>
          </a:p>
        </p:txBody>
      </p:sp>
      <p:sp>
        <p:nvSpPr>
          <p:cNvPr id="30753" name="Line 65"/>
          <p:cNvSpPr>
            <a:spLocks noChangeShapeType="1"/>
          </p:cNvSpPr>
          <p:nvPr/>
        </p:nvSpPr>
        <p:spPr bwMode="auto">
          <a:xfrm>
            <a:off x="2182813" y="2190750"/>
            <a:ext cx="57150" cy="1588"/>
          </a:xfrm>
          <a:prstGeom prst="line">
            <a:avLst/>
          </a:prstGeom>
          <a:noFill/>
          <a:ln w="0">
            <a:solidFill>
              <a:srgbClr val="000000"/>
            </a:solidFill>
            <a:round/>
            <a:headEnd/>
            <a:tailEnd/>
          </a:ln>
        </p:spPr>
        <p:txBody>
          <a:bodyPr/>
          <a:lstStyle/>
          <a:p>
            <a:endParaRPr lang="en-US"/>
          </a:p>
        </p:txBody>
      </p:sp>
      <p:sp>
        <p:nvSpPr>
          <p:cNvPr id="30754" name="Rectangle 66"/>
          <p:cNvSpPr>
            <a:spLocks noChangeArrowheads="1"/>
          </p:cNvSpPr>
          <p:nvPr/>
        </p:nvSpPr>
        <p:spPr bwMode="auto">
          <a:xfrm>
            <a:off x="2182813" y="2190750"/>
            <a:ext cx="57150" cy="19050"/>
          </a:xfrm>
          <a:prstGeom prst="rect">
            <a:avLst/>
          </a:prstGeom>
          <a:solidFill>
            <a:srgbClr val="000000"/>
          </a:solidFill>
          <a:ln w="9525">
            <a:noFill/>
            <a:miter lim="800000"/>
            <a:headEnd/>
            <a:tailEnd/>
          </a:ln>
        </p:spPr>
        <p:txBody>
          <a:bodyPr/>
          <a:lstStyle/>
          <a:p>
            <a:endParaRPr lang="en-US"/>
          </a:p>
        </p:txBody>
      </p:sp>
      <p:sp>
        <p:nvSpPr>
          <p:cNvPr id="30755" name="Line 67"/>
          <p:cNvSpPr>
            <a:spLocks noChangeShapeType="1"/>
          </p:cNvSpPr>
          <p:nvPr/>
        </p:nvSpPr>
        <p:spPr bwMode="auto">
          <a:xfrm>
            <a:off x="2220913" y="2228850"/>
            <a:ext cx="19050" cy="1588"/>
          </a:xfrm>
          <a:prstGeom prst="line">
            <a:avLst/>
          </a:prstGeom>
          <a:noFill/>
          <a:ln w="0">
            <a:solidFill>
              <a:srgbClr val="000000"/>
            </a:solidFill>
            <a:round/>
            <a:headEnd/>
            <a:tailEnd/>
          </a:ln>
        </p:spPr>
        <p:txBody>
          <a:bodyPr/>
          <a:lstStyle/>
          <a:p>
            <a:endParaRPr lang="en-US"/>
          </a:p>
        </p:txBody>
      </p:sp>
      <p:sp>
        <p:nvSpPr>
          <p:cNvPr id="30756" name="Rectangle 68"/>
          <p:cNvSpPr>
            <a:spLocks noChangeArrowheads="1"/>
          </p:cNvSpPr>
          <p:nvPr/>
        </p:nvSpPr>
        <p:spPr bwMode="auto">
          <a:xfrm>
            <a:off x="2220913" y="2228850"/>
            <a:ext cx="19050" cy="19050"/>
          </a:xfrm>
          <a:prstGeom prst="rect">
            <a:avLst/>
          </a:prstGeom>
          <a:solidFill>
            <a:srgbClr val="000000"/>
          </a:solidFill>
          <a:ln w="9525">
            <a:noFill/>
            <a:miter lim="800000"/>
            <a:headEnd/>
            <a:tailEnd/>
          </a:ln>
        </p:spPr>
        <p:txBody>
          <a:bodyPr/>
          <a:lstStyle/>
          <a:p>
            <a:endParaRPr lang="en-US"/>
          </a:p>
        </p:txBody>
      </p:sp>
      <p:sp>
        <p:nvSpPr>
          <p:cNvPr id="30757" name="Line 69"/>
          <p:cNvSpPr>
            <a:spLocks noChangeShapeType="1"/>
          </p:cNvSpPr>
          <p:nvPr/>
        </p:nvSpPr>
        <p:spPr bwMode="auto">
          <a:xfrm>
            <a:off x="4005263" y="2228850"/>
            <a:ext cx="19050" cy="1588"/>
          </a:xfrm>
          <a:prstGeom prst="line">
            <a:avLst/>
          </a:prstGeom>
          <a:noFill/>
          <a:ln w="0">
            <a:solidFill>
              <a:srgbClr val="000000"/>
            </a:solidFill>
            <a:round/>
            <a:headEnd/>
            <a:tailEnd/>
          </a:ln>
        </p:spPr>
        <p:txBody>
          <a:bodyPr/>
          <a:lstStyle/>
          <a:p>
            <a:endParaRPr lang="en-US"/>
          </a:p>
        </p:txBody>
      </p:sp>
      <p:sp>
        <p:nvSpPr>
          <p:cNvPr id="30758" name="Rectangle 70"/>
          <p:cNvSpPr>
            <a:spLocks noChangeArrowheads="1"/>
          </p:cNvSpPr>
          <p:nvPr/>
        </p:nvSpPr>
        <p:spPr bwMode="auto">
          <a:xfrm>
            <a:off x="4005263" y="2228850"/>
            <a:ext cx="19050" cy="19050"/>
          </a:xfrm>
          <a:prstGeom prst="rect">
            <a:avLst/>
          </a:prstGeom>
          <a:solidFill>
            <a:srgbClr val="000000"/>
          </a:solidFill>
          <a:ln w="9525">
            <a:noFill/>
            <a:miter lim="800000"/>
            <a:headEnd/>
            <a:tailEnd/>
          </a:ln>
        </p:spPr>
        <p:txBody>
          <a:bodyPr/>
          <a:lstStyle/>
          <a:p>
            <a:endParaRPr lang="en-US"/>
          </a:p>
        </p:txBody>
      </p:sp>
      <p:sp>
        <p:nvSpPr>
          <p:cNvPr id="30759" name="Line 71"/>
          <p:cNvSpPr>
            <a:spLocks noChangeShapeType="1"/>
          </p:cNvSpPr>
          <p:nvPr/>
        </p:nvSpPr>
        <p:spPr bwMode="auto">
          <a:xfrm>
            <a:off x="2239963" y="2190750"/>
            <a:ext cx="1765300" cy="1588"/>
          </a:xfrm>
          <a:prstGeom prst="line">
            <a:avLst/>
          </a:prstGeom>
          <a:noFill/>
          <a:ln w="0">
            <a:solidFill>
              <a:srgbClr val="000000"/>
            </a:solidFill>
            <a:round/>
            <a:headEnd/>
            <a:tailEnd/>
          </a:ln>
        </p:spPr>
        <p:txBody>
          <a:bodyPr/>
          <a:lstStyle/>
          <a:p>
            <a:endParaRPr lang="en-US"/>
          </a:p>
        </p:txBody>
      </p:sp>
      <p:sp>
        <p:nvSpPr>
          <p:cNvPr id="30760" name="Rectangle 72"/>
          <p:cNvSpPr>
            <a:spLocks noChangeArrowheads="1"/>
          </p:cNvSpPr>
          <p:nvPr/>
        </p:nvSpPr>
        <p:spPr bwMode="auto">
          <a:xfrm>
            <a:off x="2239963" y="2190750"/>
            <a:ext cx="1765300" cy="19050"/>
          </a:xfrm>
          <a:prstGeom prst="rect">
            <a:avLst/>
          </a:prstGeom>
          <a:solidFill>
            <a:srgbClr val="000000"/>
          </a:solidFill>
          <a:ln w="9525">
            <a:noFill/>
            <a:miter lim="800000"/>
            <a:headEnd/>
            <a:tailEnd/>
          </a:ln>
        </p:spPr>
        <p:txBody>
          <a:bodyPr/>
          <a:lstStyle/>
          <a:p>
            <a:endParaRPr lang="en-US"/>
          </a:p>
        </p:txBody>
      </p:sp>
      <p:sp>
        <p:nvSpPr>
          <p:cNvPr id="30761" name="Line 73"/>
          <p:cNvSpPr>
            <a:spLocks noChangeShapeType="1"/>
          </p:cNvSpPr>
          <p:nvPr/>
        </p:nvSpPr>
        <p:spPr bwMode="auto">
          <a:xfrm>
            <a:off x="2239963" y="2228850"/>
            <a:ext cx="1765300" cy="1588"/>
          </a:xfrm>
          <a:prstGeom prst="line">
            <a:avLst/>
          </a:prstGeom>
          <a:noFill/>
          <a:ln w="0">
            <a:solidFill>
              <a:srgbClr val="000000"/>
            </a:solidFill>
            <a:round/>
            <a:headEnd/>
            <a:tailEnd/>
          </a:ln>
        </p:spPr>
        <p:txBody>
          <a:bodyPr/>
          <a:lstStyle/>
          <a:p>
            <a:endParaRPr lang="en-US"/>
          </a:p>
        </p:txBody>
      </p:sp>
      <p:sp>
        <p:nvSpPr>
          <p:cNvPr id="30762" name="Rectangle 74"/>
          <p:cNvSpPr>
            <a:spLocks noChangeArrowheads="1"/>
          </p:cNvSpPr>
          <p:nvPr/>
        </p:nvSpPr>
        <p:spPr bwMode="auto">
          <a:xfrm>
            <a:off x="2239963" y="2228850"/>
            <a:ext cx="1765300" cy="19050"/>
          </a:xfrm>
          <a:prstGeom prst="rect">
            <a:avLst/>
          </a:prstGeom>
          <a:solidFill>
            <a:srgbClr val="000000"/>
          </a:solidFill>
          <a:ln w="9525">
            <a:noFill/>
            <a:miter lim="800000"/>
            <a:headEnd/>
            <a:tailEnd/>
          </a:ln>
        </p:spPr>
        <p:txBody>
          <a:bodyPr/>
          <a:lstStyle/>
          <a:p>
            <a:endParaRPr lang="en-US"/>
          </a:p>
        </p:txBody>
      </p:sp>
      <p:sp>
        <p:nvSpPr>
          <p:cNvPr id="30763" name="Line 75"/>
          <p:cNvSpPr>
            <a:spLocks noChangeShapeType="1"/>
          </p:cNvSpPr>
          <p:nvPr/>
        </p:nvSpPr>
        <p:spPr bwMode="auto">
          <a:xfrm>
            <a:off x="4005263" y="2190750"/>
            <a:ext cx="57150" cy="1588"/>
          </a:xfrm>
          <a:prstGeom prst="line">
            <a:avLst/>
          </a:prstGeom>
          <a:noFill/>
          <a:ln w="0">
            <a:solidFill>
              <a:srgbClr val="000000"/>
            </a:solidFill>
            <a:round/>
            <a:headEnd/>
            <a:tailEnd/>
          </a:ln>
        </p:spPr>
        <p:txBody>
          <a:bodyPr/>
          <a:lstStyle/>
          <a:p>
            <a:endParaRPr lang="en-US"/>
          </a:p>
        </p:txBody>
      </p:sp>
      <p:sp>
        <p:nvSpPr>
          <p:cNvPr id="30764" name="Rectangle 76"/>
          <p:cNvSpPr>
            <a:spLocks noChangeArrowheads="1"/>
          </p:cNvSpPr>
          <p:nvPr/>
        </p:nvSpPr>
        <p:spPr bwMode="auto">
          <a:xfrm>
            <a:off x="4005263" y="2190750"/>
            <a:ext cx="57150" cy="19050"/>
          </a:xfrm>
          <a:prstGeom prst="rect">
            <a:avLst/>
          </a:prstGeom>
          <a:solidFill>
            <a:srgbClr val="000000"/>
          </a:solidFill>
          <a:ln w="9525">
            <a:noFill/>
            <a:miter lim="800000"/>
            <a:headEnd/>
            <a:tailEnd/>
          </a:ln>
        </p:spPr>
        <p:txBody>
          <a:bodyPr/>
          <a:lstStyle/>
          <a:p>
            <a:endParaRPr lang="en-US"/>
          </a:p>
        </p:txBody>
      </p:sp>
      <p:sp>
        <p:nvSpPr>
          <p:cNvPr id="30765" name="Line 77"/>
          <p:cNvSpPr>
            <a:spLocks noChangeShapeType="1"/>
          </p:cNvSpPr>
          <p:nvPr/>
        </p:nvSpPr>
        <p:spPr bwMode="auto">
          <a:xfrm>
            <a:off x="4043363" y="2228850"/>
            <a:ext cx="19050" cy="1588"/>
          </a:xfrm>
          <a:prstGeom prst="line">
            <a:avLst/>
          </a:prstGeom>
          <a:noFill/>
          <a:ln w="0">
            <a:solidFill>
              <a:srgbClr val="000000"/>
            </a:solidFill>
            <a:round/>
            <a:headEnd/>
            <a:tailEnd/>
          </a:ln>
        </p:spPr>
        <p:txBody>
          <a:bodyPr/>
          <a:lstStyle/>
          <a:p>
            <a:endParaRPr lang="en-US"/>
          </a:p>
        </p:txBody>
      </p:sp>
      <p:sp>
        <p:nvSpPr>
          <p:cNvPr id="30766" name="Rectangle 78"/>
          <p:cNvSpPr>
            <a:spLocks noChangeArrowheads="1"/>
          </p:cNvSpPr>
          <p:nvPr/>
        </p:nvSpPr>
        <p:spPr bwMode="auto">
          <a:xfrm>
            <a:off x="4043363" y="2228850"/>
            <a:ext cx="19050" cy="19050"/>
          </a:xfrm>
          <a:prstGeom prst="rect">
            <a:avLst/>
          </a:prstGeom>
          <a:solidFill>
            <a:srgbClr val="000000"/>
          </a:solidFill>
          <a:ln w="9525">
            <a:noFill/>
            <a:miter lim="800000"/>
            <a:headEnd/>
            <a:tailEnd/>
          </a:ln>
        </p:spPr>
        <p:txBody>
          <a:bodyPr/>
          <a:lstStyle/>
          <a:p>
            <a:endParaRPr lang="en-US"/>
          </a:p>
        </p:txBody>
      </p:sp>
      <p:sp>
        <p:nvSpPr>
          <p:cNvPr id="30767" name="Line 79"/>
          <p:cNvSpPr>
            <a:spLocks noChangeShapeType="1"/>
          </p:cNvSpPr>
          <p:nvPr/>
        </p:nvSpPr>
        <p:spPr bwMode="auto">
          <a:xfrm>
            <a:off x="6173788" y="2228850"/>
            <a:ext cx="19050" cy="1588"/>
          </a:xfrm>
          <a:prstGeom prst="line">
            <a:avLst/>
          </a:prstGeom>
          <a:noFill/>
          <a:ln w="0">
            <a:solidFill>
              <a:srgbClr val="000000"/>
            </a:solidFill>
            <a:round/>
            <a:headEnd/>
            <a:tailEnd/>
          </a:ln>
        </p:spPr>
        <p:txBody>
          <a:bodyPr/>
          <a:lstStyle/>
          <a:p>
            <a:endParaRPr lang="en-US"/>
          </a:p>
        </p:txBody>
      </p:sp>
      <p:sp>
        <p:nvSpPr>
          <p:cNvPr id="30768" name="Rectangle 80"/>
          <p:cNvSpPr>
            <a:spLocks noChangeArrowheads="1"/>
          </p:cNvSpPr>
          <p:nvPr/>
        </p:nvSpPr>
        <p:spPr bwMode="auto">
          <a:xfrm>
            <a:off x="6173788" y="2228850"/>
            <a:ext cx="19050" cy="19050"/>
          </a:xfrm>
          <a:prstGeom prst="rect">
            <a:avLst/>
          </a:prstGeom>
          <a:solidFill>
            <a:srgbClr val="000000"/>
          </a:solidFill>
          <a:ln w="9525">
            <a:noFill/>
            <a:miter lim="800000"/>
            <a:headEnd/>
            <a:tailEnd/>
          </a:ln>
        </p:spPr>
        <p:txBody>
          <a:bodyPr/>
          <a:lstStyle/>
          <a:p>
            <a:endParaRPr lang="en-US"/>
          </a:p>
        </p:txBody>
      </p:sp>
      <p:sp>
        <p:nvSpPr>
          <p:cNvPr id="30769" name="Line 81"/>
          <p:cNvSpPr>
            <a:spLocks noChangeShapeType="1"/>
          </p:cNvSpPr>
          <p:nvPr/>
        </p:nvSpPr>
        <p:spPr bwMode="auto">
          <a:xfrm>
            <a:off x="6173788" y="2190750"/>
            <a:ext cx="19050" cy="1588"/>
          </a:xfrm>
          <a:prstGeom prst="line">
            <a:avLst/>
          </a:prstGeom>
          <a:noFill/>
          <a:ln w="0">
            <a:solidFill>
              <a:srgbClr val="000000"/>
            </a:solidFill>
            <a:round/>
            <a:headEnd/>
            <a:tailEnd/>
          </a:ln>
        </p:spPr>
        <p:txBody>
          <a:bodyPr/>
          <a:lstStyle/>
          <a:p>
            <a:endParaRPr lang="en-US"/>
          </a:p>
        </p:txBody>
      </p:sp>
      <p:sp>
        <p:nvSpPr>
          <p:cNvPr id="30770" name="Rectangle 82"/>
          <p:cNvSpPr>
            <a:spLocks noChangeArrowheads="1"/>
          </p:cNvSpPr>
          <p:nvPr/>
        </p:nvSpPr>
        <p:spPr bwMode="auto">
          <a:xfrm>
            <a:off x="6173788" y="2190750"/>
            <a:ext cx="19050" cy="19050"/>
          </a:xfrm>
          <a:prstGeom prst="rect">
            <a:avLst/>
          </a:prstGeom>
          <a:solidFill>
            <a:srgbClr val="000000"/>
          </a:solidFill>
          <a:ln w="9525">
            <a:noFill/>
            <a:miter lim="800000"/>
            <a:headEnd/>
            <a:tailEnd/>
          </a:ln>
        </p:spPr>
        <p:txBody>
          <a:bodyPr/>
          <a:lstStyle/>
          <a:p>
            <a:endParaRPr lang="en-US"/>
          </a:p>
        </p:txBody>
      </p:sp>
      <p:sp>
        <p:nvSpPr>
          <p:cNvPr id="30771" name="Line 83"/>
          <p:cNvSpPr>
            <a:spLocks noChangeShapeType="1"/>
          </p:cNvSpPr>
          <p:nvPr/>
        </p:nvSpPr>
        <p:spPr bwMode="auto">
          <a:xfrm>
            <a:off x="6211888" y="2209800"/>
            <a:ext cx="1587" cy="1588"/>
          </a:xfrm>
          <a:prstGeom prst="line">
            <a:avLst/>
          </a:prstGeom>
          <a:noFill/>
          <a:ln w="0">
            <a:solidFill>
              <a:srgbClr val="000000"/>
            </a:solidFill>
            <a:round/>
            <a:headEnd/>
            <a:tailEnd/>
          </a:ln>
        </p:spPr>
        <p:txBody>
          <a:bodyPr/>
          <a:lstStyle/>
          <a:p>
            <a:endParaRPr lang="en-US"/>
          </a:p>
        </p:txBody>
      </p:sp>
      <p:sp>
        <p:nvSpPr>
          <p:cNvPr id="30772" name="Rectangle 84"/>
          <p:cNvSpPr>
            <a:spLocks noChangeArrowheads="1"/>
          </p:cNvSpPr>
          <p:nvPr/>
        </p:nvSpPr>
        <p:spPr bwMode="auto">
          <a:xfrm>
            <a:off x="6211888" y="2190750"/>
            <a:ext cx="19050" cy="19050"/>
          </a:xfrm>
          <a:prstGeom prst="rect">
            <a:avLst/>
          </a:prstGeom>
          <a:solidFill>
            <a:srgbClr val="000000"/>
          </a:solidFill>
          <a:ln w="9525">
            <a:noFill/>
            <a:miter lim="800000"/>
            <a:headEnd/>
            <a:tailEnd/>
          </a:ln>
        </p:spPr>
        <p:txBody>
          <a:bodyPr/>
          <a:lstStyle/>
          <a:p>
            <a:endParaRPr lang="en-US"/>
          </a:p>
        </p:txBody>
      </p:sp>
      <p:sp>
        <p:nvSpPr>
          <p:cNvPr id="30773" name="Line 85"/>
          <p:cNvSpPr>
            <a:spLocks noChangeShapeType="1"/>
          </p:cNvSpPr>
          <p:nvPr/>
        </p:nvSpPr>
        <p:spPr bwMode="auto">
          <a:xfrm>
            <a:off x="6173788" y="2209800"/>
            <a:ext cx="1587" cy="1588"/>
          </a:xfrm>
          <a:prstGeom prst="line">
            <a:avLst/>
          </a:prstGeom>
          <a:noFill/>
          <a:ln w="0">
            <a:solidFill>
              <a:srgbClr val="000000"/>
            </a:solidFill>
            <a:round/>
            <a:headEnd/>
            <a:tailEnd/>
          </a:ln>
        </p:spPr>
        <p:txBody>
          <a:bodyPr/>
          <a:lstStyle/>
          <a:p>
            <a:endParaRPr lang="en-US"/>
          </a:p>
        </p:txBody>
      </p:sp>
      <p:sp>
        <p:nvSpPr>
          <p:cNvPr id="30774" name="Rectangle 86"/>
          <p:cNvSpPr>
            <a:spLocks noChangeArrowheads="1"/>
          </p:cNvSpPr>
          <p:nvPr/>
        </p:nvSpPr>
        <p:spPr bwMode="auto">
          <a:xfrm>
            <a:off x="6173788" y="2190750"/>
            <a:ext cx="19050" cy="19050"/>
          </a:xfrm>
          <a:prstGeom prst="rect">
            <a:avLst/>
          </a:prstGeom>
          <a:solidFill>
            <a:srgbClr val="000000"/>
          </a:solidFill>
          <a:ln w="9525">
            <a:noFill/>
            <a:miter lim="800000"/>
            <a:headEnd/>
            <a:tailEnd/>
          </a:ln>
        </p:spPr>
        <p:txBody>
          <a:bodyPr/>
          <a:lstStyle/>
          <a:p>
            <a:endParaRPr lang="en-US"/>
          </a:p>
        </p:txBody>
      </p:sp>
      <p:sp>
        <p:nvSpPr>
          <p:cNvPr id="30775" name="Line 87"/>
          <p:cNvSpPr>
            <a:spLocks noChangeShapeType="1"/>
          </p:cNvSpPr>
          <p:nvPr/>
        </p:nvSpPr>
        <p:spPr bwMode="auto">
          <a:xfrm>
            <a:off x="4062413" y="2190750"/>
            <a:ext cx="2111375" cy="1588"/>
          </a:xfrm>
          <a:prstGeom prst="line">
            <a:avLst/>
          </a:prstGeom>
          <a:noFill/>
          <a:ln w="0">
            <a:solidFill>
              <a:srgbClr val="000000"/>
            </a:solidFill>
            <a:round/>
            <a:headEnd/>
            <a:tailEnd/>
          </a:ln>
        </p:spPr>
        <p:txBody>
          <a:bodyPr/>
          <a:lstStyle/>
          <a:p>
            <a:endParaRPr lang="en-US"/>
          </a:p>
        </p:txBody>
      </p:sp>
      <p:sp>
        <p:nvSpPr>
          <p:cNvPr id="30776" name="Rectangle 88"/>
          <p:cNvSpPr>
            <a:spLocks noChangeArrowheads="1"/>
          </p:cNvSpPr>
          <p:nvPr/>
        </p:nvSpPr>
        <p:spPr bwMode="auto">
          <a:xfrm>
            <a:off x="4062413" y="2190750"/>
            <a:ext cx="2111375" cy="19050"/>
          </a:xfrm>
          <a:prstGeom prst="rect">
            <a:avLst/>
          </a:prstGeom>
          <a:solidFill>
            <a:srgbClr val="000000"/>
          </a:solidFill>
          <a:ln w="9525">
            <a:noFill/>
            <a:miter lim="800000"/>
            <a:headEnd/>
            <a:tailEnd/>
          </a:ln>
        </p:spPr>
        <p:txBody>
          <a:bodyPr/>
          <a:lstStyle/>
          <a:p>
            <a:endParaRPr lang="en-US"/>
          </a:p>
        </p:txBody>
      </p:sp>
      <p:sp>
        <p:nvSpPr>
          <p:cNvPr id="30777" name="Line 89"/>
          <p:cNvSpPr>
            <a:spLocks noChangeShapeType="1"/>
          </p:cNvSpPr>
          <p:nvPr/>
        </p:nvSpPr>
        <p:spPr bwMode="auto">
          <a:xfrm>
            <a:off x="4062413" y="2228850"/>
            <a:ext cx="2111375" cy="1588"/>
          </a:xfrm>
          <a:prstGeom prst="line">
            <a:avLst/>
          </a:prstGeom>
          <a:noFill/>
          <a:ln w="0">
            <a:solidFill>
              <a:srgbClr val="000000"/>
            </a:solidFill>
            <a:round/>
            <a:headEnd/>
            <a:tailEnd/>
          </a:ln>
        </p:spPr>
        <p:txBody>
          <a:bodyPr/>
          <a:lstStyle/>
          <a:p>
            <a:endParaRPr lang="en-US"/>
          </a:p>
        </p:txBody>
      </p:sp>
      <p:sp>
        <p:nvSpPr>
          <p:cNvPr id="30778" name="Rectangle 90"/>
          <p:cNvSpPr>
            <a:spLocks noChangeArrowheads="1"/>
          </p:cNvSpPr>
          <p:nvPr/>
        </p:nvSpPr>
        <p:spPr bwMode="auto">
          <a:xfrm>
            <a:off x="4062413" y="2228850"/>
            <a:ext cx="2111375" cy="19050"/>
          </a:xfrm>
          <a:prstGeom prst="rect">
            <a:avLst/>
          </a:prstGeom>
          <a:solidFill>
            <a:srgbClr val="000000"/>
          </a:solidFill>
          <a:ln w="9525">
            <a:noFill/>
            <a:miter lim="800000"/>
            <a:headEnd/>
            <a:tailEnd/>
          </a:ln>
        </p:spPr>
        <p:txBody>
          <a:bodyPr/>
          <a:lstStyle/>
          <a:p>
            <a:endParaRPr lang="en-US"/>
          </a:p>
        </p:txBody>
      </p:sp>
      <p:sp>
        <p:nvSpPr>
          <p:cNvPr id="30779" name="Line 91"/>
          <p:cNvSpPr>
            <a:spLocks noChangeShapeType="1"/>
          </p:cNvSpPr>
          <p:nvPr/>
        </p:nvSpPr>
        <p:spPr bwMode="auto">
          <a:xfrm>
            <a:off x="6211888" y="2190750"/>
            <a:ext cx="19050" cy="1588"/>
          </a:xfrm>
          <a:prstGeom prst="line">
            <a:avLst/>
          </a:prstGeom>
          <a:noFill/>
          <a:ln w="0">
            <a:solidFill>
              <a:srgbClr val="000000"/>
            </a:solidFill>
            <a:round/>
            <a:headEnd/>
            <a:tailEnd/>
          </a:ln>
        </p:spPr>
        <p:txBody>
          <a:bodyPr/>
          <a:lstStyle/>
          <a:p>
            <a:endParaRPr lang="en-US"/>
          </a:p>
        </p:txBody>
      </p:sp>
      <p:sp>
        <p:nvSpPr>
          <p:cNvPr id="30780" name="Rectangle 92"/>
          <p:cNvSpPr>
            <a:spLocks noChangeArrowheads="1"/>
          </p:cNvSpPr>
          <p:nvPr/>
        </p:nvSpPr>
        <p:spPr bwMode="auto">
          <a:xfrm>
            <a:off x="6211888" y="2190750"/>
            <a:ext cx="19050" cy="19050"/>
          </a:xfrm>
          <a:prstGeom prst="rect">
            <a:avLst/>
          </a:prstGeom>
          <a:solidFill>
            <a:srgbClr val="000000"/>
          </a:solidFill>
          <a:ln w="9525">
            <a:noFill/>
            <a:miter lim="800000"/>
            <a:headEnd/>
            <a:tailEnd/>
          </a:ln>
        </p:spPr>
        <p:txBody>
          <a:bodyPr/>
          <a:lstStyle/>
          <a:p>
            <a:endParaRPr lang="en-US"/>
          </a:p>
        </p:txBody>
      </p:sp>
      <p:sp>
        <p:nvSpPr>
          <p:cNvPr id="30781" name="Line 93"/>
          <p:cNvSpPr>
            <a:spLocks noChangeShapeType="1"/>
          </p:cNvSpPr>
          <p:nvPr/>
        </p:nvSpPr>
        <p:spPr bwMode="auto">
          <a:xfrm>
            <a:off x="6211888" y="2228850"/>
            <a:ext cx="19050" cy="1588"/>
          </a:xfrm>
          <a:prstGeom prst="line">
            <a:avLst/>
          </a:prstGeom>
          <a:noFill/>
          <a:ln w="0">
            <a:solidFill>
              <a:srgbClr val="000000"/>
            </a:solidFill>
            <a:round/>
            <a:headEnd/>
            <a:tailEnd/>
          </a:ln>
        </p:spPr>
        <p:txBody>
          <a:bodyPr/>
          <a:lstStyle/>
          <a:p>
            <a:endParaRPr lang="en-US"/>
          </a:p>
        </p:txBody>
      </p:sp>
      <p:sp>
        <p:nvSpPr>
          <p:cNvPr id="30782" name="Rectangle 94"/>
          <p:cNvSpPr>
            <a:spLocks noChangeArrowheads="1"/>
          </p:cNvSpPr>
          <p:nvPr/>
        </p:nvSpPr>
        <p:spPr bwMode="auto">
          <a:xfrm>
            <a:off x="6211888" y="2228850"/>
            <a:ext cx="19050" cy="19050"/>
          </a:xfrm>
          <a:prstGeom prst="rect">
            <a:avLst/>
          </a:prstGeom>
          <a:solidFill>
            <a:srgbClr val="000000"/>
          </a:solidFill>
          <a:ln w="9525">
            <a:noFill/>
            <a:miter lim="800000"/>
            <a:headEnd/>
            <a:tailEnd/>
          </a:ln>
        </p:spPr>
        <p:txBody>
          <a:bodyPr/>
          <a:lstStyle/>
          <a:p>
            <a:endParaRPr lang="en-US"/>
          </a:p>
        </p:txBody>
      </p:sp>
      <p:sp>
        <p:nvSpPr>
          <p:cNvPr id="30783" name="Line 95"/>
          <p:cNvSpPr>
            <a:spLocks noChangeShapeType="1"/>
          </p:cNvSpPr>
          <p:nvPr/>
        </p:nvSpPr>
        <p:spPr bwMode="auto">
          <a:xfrm>
            <a:off x="7439025" y="2228850"/>
            <a:ext cx="19050" cy="1588"/>
          </a:xfrm>
          <a:prstGeom prst="line">
            <a:avLst/>
          </a:prstGeom>
          <a:noFill/>
          <a:ln w="0">
            <a:solidFill>
              <a:srgbClr val="000000"/>
            </a:solidFill>
            <a:round/>
            <a:headEnd/>
            <a:tailEnd/>
          </a:ln>
        </p:spPr>
        <p:txBody>
          <a:bodyPr/>
          <a:lstStyle/>
          <a:p>
            <a:endParaRPr lang="en-US"/>
          </a:p>
        </p:txBody>
      </p:sp>
      <p:sp>
        <p:nvSpPr>
          <p:cNvPr id="30784" name="Rectangle 96"/>
          <p:cNvSpPr>
            <a:spLocks noChangeArrowheads="1"/>
          </p:cNvSpPr>
          <p:nvPr/>
        </p:nvSpPr>
        <p:spPr bwMode="auto">
          <a:xfrm>
            <a:off x="7439025" y="2228850"/>
            <a:ext cx="19050" cy="19050"/>
          </a:xfrm>
          <a:prstGeom prst="rect">
            <a:avLst/>
          </a:prstGeom>
          <a:solidFill>
            <a:srgbClr val="000000"/>
          </a:solidFill>
          <a:ln w="9525">
            <a:noFill/>
            <a:miter lim="800000"/>
            <a:headEnd/>
            <a:tailEnd/>
          </a:ln>
        </p:spPr>
        <p:txBody>
          <a:bodyPr/>
          <a:lstStyle/>
          <a:p>
            <a:endParaRPr lang="en-US"/>
          </a:p>
        </p:txBody>
      </p:sp>
      <p:sp>
        <p:nvSpPr>
          <p:cNvPr id="30785" name="Line 97"/>
          <p:cNvSpPr>
            <a:spLocks noChangeShapeType="1"/>
          </p:cNvSpPr>
          <p:nvPr/>
        </p:nvSpPr>
        <p:spPr bwMode="auto">
          <a:xfrm>
            <a:off x="6230938" y="2190750"/>
            <a:ext cx="1208087" cy="1588"/>
          </a:xfrm>
          <a:prstGeom prst="line">
            <a:avLst/>
          </a:prstGeom>
          <a:noFill/>
          <a:ln w="0">
            <a:solidFill>
              <a:srgbClr val="000000"/>
            </a:solidFill>
            <a:round/>
            <a:headEnd/>
            <a:tailEnd/>
          </a:ln>
        </p:spPr>
        <p:txBody>
          <a:bodyPr/>
          <a:lstStyle/>
          <a:p>
            <a:endParaRPr lang="en-US"/>
          </a:p>
        </p:txBody>
      </p:sp>
      <p:sp>
        <p:nvSpPr>
          <p:cNvPr id="30786" name="Rectangle 98"/>
          <p:cNvSpPr>
            <a:spLocks noChangeArrowheads="1"/>
          </p:cNvSpPr>
          <p:nvPr/>
        </p:nvSpPr>
        <p:spPr bwMode="auto">
          <a:xfrm>
            <a:off x="6230938" y="2190750"/>
            <a:ext cx="1208087" cy="19050"/>
          </a:xfrm>
          <a:prstGeom prst="rect">
            <a:avLst/>
          </a:prstGeom>
          <a:solidFill>
            <a:srgbClr val="000000"/>
          </a:solidFill>
          <a:ln w="9525">
            <a:noFill/>
            <a:miter lim="800000"/>
            <a:headEnd/>
            <a:tailEnd/>
          </a:ln>
        </p:spPr>
        <p:txBody>
          <a:bodyPr/>
          <a:lstStyle/>
          <a:p>
            <a:endParaRPr lang="en-US"/>
          </a:p>
        </p:txBody>
      </p:sp>
      <p:sp>
        <p:nvSpPr>
          <p:cNvPr id="30787" name="Line 99"/>
          <p:cNvSpPr>
            <a:spLocks noChangeShapeType="1"/>
          </p:cNvSpPr>
          <p:nvPr/>
        </p:nvSpPr>
        <p:spPr bwMode="auto">
          <a:xfrm>
            <a:off x="6230938" y="2228850"/>
            <a:ext cx="1208087" cy="1588"/>
          </a:xfrm>
          <a:prstGeom prst="line">
            <a:avLst/>
          </a:prstGeom>
          <a:noFill/>
          <a:ln w="0">
            <a:solidFill>
              <a:srgbClr val="000000"/>
            </a:solidFill>
            <a:round/>
            <a:headEnd/>
            <a:tailEnd/>
          </a:ln>
        </p:spPr>
        <p:txBody>
          <a:bodyPr/>
          <a:lstStyle/>
          <a:p>
            <a:endParaRPr lang="en-US"/>
          </a:p>
        </p:txBody>
      </p:sp>
      <p:sp>
        <p:nvSpPr>
          <p:cNvPr id="30788" name="Rectangle 100"/>
          <p:cNvSpPr>
            <a:spLocks noChangeArrowheads="1"/>
          </p:cNvSpPr>
          <p:nvPr/>
        </p:nvSpPr>
        <p:spPr bwMode="auto">
          <a:xfrm>
            <a:off x="6230938" y="2228850"/>
            <a:ext cx="1208087" cy="19050"/>
          </a:xfrm>
          <a:prstGeom prst="rect">
            <a:avLst/>
          </a:prstGeom>
          <a:solidFill>
            <a:srgbClr val="000000"/>
          </a:solidFill>
          <a:ln w="9525">
            <a:noFill/>
            <a:miter lim="800000"/>
            <a:headEnd/>
            <a:tailEnd/>
          </a:ln>
        </p:spPr>
        <p:txBody>
          <a:bodyPr/>
          <a:lstStyle/>
          <a:p>
            <a:endParaRPr lang="en-US"/>
          </a:p>
        </p:txBody>
      </p:sp>
      <p:sp>
        <p:nvSpPr>
          <p:cNvPr id="30789" name="Line 101"/>
          <p:cNvSpPr>
            <a:spLocks noChangeShapeType="1"/>
          </p:cNvSpPr>
          <p:nvPr/>
        </p:nvSpPr>
        <p:spPr bwMode="auto">
          <a:xfrm>
            <a:off x="7439025" y="2190750"/>
            <a:ext cx="57150" cy="1588"/>
          </a:xfrm>
          <a:prstGeom prst="line">
            <a:avLst/>
          </a:prstGeom>
          <a:noFill/>
          <a:ln w="0">
            <a:solidFill>
              <a:srgbClr val="000000"/>
            </a:solidFill>
            <a:round/>
            <a:headEnd/>
            <a:tailEnd/>
          </a:ln>
        </p:spPr>
        <p:txBody>
          <a:bodyPr/>
          <a:lstStyle/>
          <a:p>
            <a:endParaRPr lang="en-US"/>
          </a:p>
        </p:txBody>
      </p:sp>
      <p:sp>
        <p:nvSpPr>
          <p:cNvPr id="30790" name="Rectangle 102"/>
          <p:cNvSpPr>
            <a:spLocks noChangeArrowheads="1"/>
          </p:cNvSpPr>
          <p:nvPr/>
        </p:nvSpPr>
        <p:spPr bwMode="auto">
          <a:xfrm>
            <a:off x="7439025" y="2190750"/>
            <a:ext cx="57150" cy="19050"/>
          </a:xfrm>
          <a:prstGeom prst="rect">
            <a:avLst/>
          </a:prstGeom>
          <a:solidFill>
            <a:srgbClr val="000000"/>
          </a:solidFill>
          <a:ln w="9525">
            <a:noFill/>
            <a:miter lim="800000"/>
            <a:headEnd/>
            <a:tailEnd/>
          </a:ln>
        </p:spPr>
        <p:txBody>
          <a:bodyPr/>
          <a:lstStyle/>
          <a:p>
            <a:endParaRPr lang="en-US"/>
          </a:p>
        </p:txBody>
      </p:sp>
      <p:sp>
        <p:nvSpPr>
          <p:cNvPr id="30791" name="Line 103"/>
          <p:cNvSpPr>
            <a:spLocks noChangeShapeType="1"/>
          </p:cNvSpPr>
          <p:nvPr/>
        </p:nvSpPr>
        <p:spPr bwMode="auto">
          <a:xfrm>
            <a:off x="7477125" y="2228850"/>
            <a:ext cx="19050" cy="1588"/>
          </a:xfrm>
          <a:prstGeom prst="line">
            <a:avLst/>
          </a:prstGeom>
          <a:noFill/>
          <a:ln w="0">
            <a:solidFill>
              <a:srgbClr val="000000"/>
            </a:solidFill>
            <a:round/>
            <a:headEnd/>
            <a:tailEnd/>
          </a:ln>
        </p:spPr>
        <p:txBody>
          <a:bodyPr/>
          <a:lstStyle/>
          <a:p>
            <a:endParaRPr lang="en-US"/>
          </a:p>
        </p:txBody>
      </p:sp>
      <p:sp>
        <p:nvSpPr>
          <p:cNvPr id="30792" name="Rectangle 104"/>
          <p:cNvSpPr>
            <a:spLocks noChangeArrowheads="1"/>
          </p:cNvSpPr>
          <p:nvPr/>
        </p:nvSpPr>
        <p:spPr bwMode="auto">
          <a:xfrm>
            <a:off x="7477125" y="2228850"/>
            <a:ext cx="19050" cy="19050"/>
          </a:xfrm>
          <a:prstGeom prst="rect">
            <a:avLst/>
          </a:prstGeom>
          <a:solidFill>
            <a:srgbClr val="000000"/>
          </a:solidFill>
          <a:ln w="9525">
            <a:noFill/>
            <a:miter lim="800000"/>
            <a:headEnd/>
            <a:tailEnd/>
          </a:ln>
        </p:spPr>
        <p:txBody>
          <a:bodyPr/>
          <a:lstStyle/>
          <a:p>
            <a:endParaRPr lang="en-US"/>
          </a:p>
        </p:txBody>
      </p:sp>
      <p:sp>
        <p:nvSpPr>
          <p:cNvPr id="30793" name="Line 105"/>
          <p:cNvSpPr>
            <a:spLocks noChangeShapeType="1"/>
          </p:cNvSpPr>
          <p:nvPr/>
        </p:nvSpPr>
        <p:spPr bwMode="auto">
          <a:xfrm>
            <a:off x="8724900" y="2209800"/>
            <a:ext cx="1588" cy="1588"/>
          </a:xfrm>
          <a:prstGeom prst="line">
            <a:avLst/>
          </a:prstGeom>
          <a:noFill/>
          <a:ln w="0">
            <a:solidFill>
              <a:srgbClr val="000000"/>
            </a:solidFill>
            <a:round/>
            <a:headEnd/>
            <a:tailEnd/>
          </a:ln>
        </p:spPr>
        <p:txBody>
          <a:bodyPr/>
          <a:lstStyle/>
          <a:p>
            <a:endParaRPr lang="en-US"/>
          </a:p>
        </p:txBody>
      </p:sp>
      <p:sp>
        <p:nvSpPr>
          <p:cNvPr id="30794" name="Rectangle 106"/>
          <p:cNvSpPr>
            <a:spLocks noChangeArrowheads="1"/>
          </p:cNvSpPr>
          <p:nvPr/>
        </p:nvSpPr>
        <p:spPr bwMode="auto">
          <a:xfrm>
            <a:off x="8724900" y="2190750"/>
            <a:ext cx="19050" cy="19050"/>
          </a:xfrm>
          <a:prstGeom prst="rect">
            <a:avLst/>
          </a:prstGeom>
          <a:solidFill>
            <a:srgbClr val="000000"/>
          </a:solidFill>
          <a:ln w="9525">
            <a:noFill/>
            <a:miter lim="800000"/>
            <a:headEnd/>
            <a:tailEnd/>
          </a:ln>
        </p:spPr>
        <p:txBody>
          <a:bodyPr/>
          <a:lstStyle/>
          <a:p>
            <a:endParaRPr lang="en-US"/>
          </a:p>
        </p:txBody>
      </p:sp>
      <p:sp>
        <p:nvSpPr>
          <p:cNvPr id="30795" name="Line 107"/>
          <p:cNvSpPr>
            <a:spLocks noChangeShapeType="1"/>
          </p:cNvSpPr>
          <p:nvPr/>
        </p:nvSpPr>
        <p:spPr bwMode="auto">
          <a:xfrm flipV="1">
            <a:off x="609600" y="2209800"/>
            <a:ext cx="1588" cy="1588"/>
          </a:xfrm>
          <a:prstGeom prst="line">
            <a:avLst/>
          </a:prstGeom>
          <a:noFill/>
          <a:ln w="0">
            <a:solidFill>
              <a:srgbClr val="C0C0C0"/>
            </a:solidFill>
            <a:round/>
            <a:headEnd/>
            <a:tailEnd/>
          </a:ln>
        </p:spPr>
        <p:txBody>
          <a:bodyPr/>
          <a:lstStyle/>
          <a:p>
            <a:endParaRPr lang="en-US"/>
          </a:p>
        </p:txBody>
      </p:sp>
      <p:sp>
        <p:nvSpPr>
          <p:cNvPr id="30796" name="Rectangle 108"/>
          <p:cNvSpPr>
            <a:spLocks noChangeArrowheads="1"/>
          </p:cNvSpPr>
          <p:nvPr/>
        </p:nvSpPr>
        <p:spPr bwMode="auto">
          <a:xfrm>
            <a:off x="609600" y="2190750"/>
            <a:ext cx="19050" cy="19050"/>
          </a:xfrm>
          <a:prstGeom prst="rect">
            <a:avLst/>
          </a:prstGeom>
          <a:solidFill>
            <a:srgbClr val="C0C0C0"/>
          </a:solidFill>
          <a:ln w="9525">
            <a:noFill/>
            <a:miter lim="800000"/>
            <a:headEnd/>
            <a:tailEnd/>
          </a:ln>
        </p:spPr>
        <p:txBody>
          <a:bodyPr/>
          <a:lstStyle/>
          <a:p>
            <a:endParaRPr lang="en-US"/>
          </a:p>
        </p:txBody>
      </p:sp>
      <p:sp>
        <p:nvSpPr>
          <p:cNvPr id="30797" name="Line 109"/>
          <p:cNvSpPr>
            <a:spLocks noChangeShapeType="1"/>
          </p:cNvSpPr>
          <p:nvPr/>
        </p:nvSpPr>
        <p:spPr bwMode="auto">
          <a:xfrm>
            <a:off x="590550" y="2190750"/>
            <a:ext cx="1588" cy="57150"/>
          </a:xfrm>
          <a:prstGeom prst="line">
            <a:avLst/>
          </a:prstGeom>
          <a:noFill/>
          <a:ln w="0">
            <a:solidFill>
              <a:srgbClr val="000000"/>
            </a:solidFill>
            <a:round/>
            <a:headEnd/>
            <a:tailEnd/>
          </a:ln>
        </p:spPr>
        <p:txBody>
          <a:bodyPr/>
          <a:lstStyle/>
          <a:p>
            <a:endParaRPr lang="en-US"/>
          </a:p>
        </p:txBody>
      </p:sp>
      <p:sp>
        <p:nvSpPr>
          <p:cNvPr id="30798" name="Rectangle 110"/>
          <p:cNvSpPr>
            <a:spLocks noChangeArrowheads="1"/>
          </p:cNvSpPr>
          <p:nvPr/>
        </p:nvSpPr>
        <p:spPr bwMode="auto">
          <a:xfrm>
            <a:off x="590550" y="2190750"/>
            <a:ext cx="19050" cy="57150"/>
          </a:xfrm>
          <a:prstGeom prst="rect">
            <a:avLst/>
          </a:prstGeom>
          <a:solidFill>
            <a:srgbClr val="000000"/>
          </a:solidFill>
          <a:ln w="9525">
            <a:noFill/>
            <a:miter lim="800000"/>
            <a:headEnd/>
            <a:tailEnd/>
          </a:ln>
        </p:spPr>
        <p:txBody>
          <a:bodyPr/>
          <a:lstStyle/>
          <a:p>
            <a:endParaRPr lang="en-US"/>
          </a:p>
        </p:txBody>
      </p:sp>
      <p:sp>
        <p:nvSpPr>
          <p:cNvPr id="30799" name="Line 111"/>
          <p:cNvSpPr>
            <a:spLocks noChangeShapeType="1"/>
          </p:cNvSpPr>
          <p:nvPr/>
        </p:nvSpPr>
        <p:spPr bwMode="auto">
          <a:xfrm>
            <a:off x="628650" y="2228850"/>
            <a:ext cx="1588" cy="19050"/>
          </a:xfrm>
          <a:prstGeom prst="line">
            <a:avLst/>
          </a:prstGeom>
          <a:noFill/>
          <a:ln w="0">
            <a:solidFill>
              <a:srgbClr val="000000"/>
            </a:solidFill>
            <a:round/>
            <a:headEnd/>
            <a:tailEnd/>
          </a:ln>
        </p:spPr>
        <p:txBody>
          <a:bodyPr/>
          <a:lstStyle/>
          <a:p>
            <a:endParaRPr lang="en-US"/>
          </a:p>
        </p:txBody>
      </p:sp>
      <p:sp>
        <p:nvSpPr>
          <p:cNvPr id="30800" name="Rectangle 112"/>
          <p:cNvSpPr>
            <a:spLocks noChangeArrowheads="1"/>
          </p:cNvSpPr>
          <p:nvPr/>
        </p:nvSpPr>
        <p:spPr bwMode="auto">
          <a:xfrm>
            <a:off x="628650" y="2228850"/>
            <a:ext cx="19050" cy="19050"/>
          </a:xfrm>
          <a:prstGeom prst="rect">
            <a:avLst/>
          </a:prstGeom>
          <a:solidFill>
            <a:srgbClr val="000000"/>
          </a:solidFill>
          <a:ln w="9525">
            <a:noFill/>
            <a:miter lim="800000"/>
            <a:headEnd/>
            <a:tailEnd/>
          </a:ln>
        </p:spPr>
        <p:txBody>
          <a:bodyPr/>
          <a:lstStyle/>
          <a:p>
            <a:endParaRPr lang="en-US"/>
          </a:p>
        </p:txBody>
      </p:sp>
      <p:sp>
        <p:nvSpPr>
          <p:cNvPr id="30801" name="Line 113"/>
          <p:cNvSpPr>
            <a:spLocks noChangeShapeType="1"/>
          </p:cNvSpPr>
          <p:nvPr/>
        </p:nvSpPr>
        <p:spPr bwMode="auto">
          <a:xfrm>
            <a:off x="628650" y="3208338"/>
            <a:ext cx="19050" cy="1587"/>
          </a:xfrm>
          <a:prstGeom prst="line">
            <a:avLst/>
          </a:prstGeom>
          <a:noFill/>
          <a:ln w="0">
            <a:solidFill>
              <a:srgbClr val="000000"/>
            </a:solidFill>
            <a:round/>
            <a:headEnd/>
            <a:tailEnd/>
          </a:ln>
        </p:spPr>
        <p:txBody>
          <a:bodyPr/>
          <a:lstStyle/>
          <a:p>
            <a:endParaRPr lang="en-US"/>
          </a:p>
        </p:txBody>
      </p:sp>
      <p:sp>
        <p:nvSpPr>
          <p:cNvPr id="30802" name="Rectangle 114"/>
          <p:cNvSpPr>
            <a:spLocks noChangeArrowheads="1"/>
          </p:cNvSpPr>
          <p:nvPr/>
        </p:nvSpPr>
        <p:spPr bwMode="auto">
          <a:xfrm>
            <a:off x="628650" y="3208338"/>
            <a:ext cx="19050" cy="19050"/>
          </a:xfrm>
          <a:prstGeom prst="rect">
            <a:avLst/>
          </a:prstGeom>
          <a:solidFill>
            <a:srgbClr val="000000"/>
          </a:solidFill>
          <a:ln w="9525">
            <a:noFill/>
            <a:miter lim="800000"/>
            <a:headEnd/>
            <a:tailEnd/>
          </a:ln>
        </p:spPr>
        <p:txBody>
          <a:bodyPr/>
          <a:lstStyle/>
          <a:p>
            <a:endParaRPr lang="en-US"/>
          </a:p>
        </p:txBody>
      </p:sp>
      <p:sp>
        <p:nvSpPr>
          <p:cNvPr id="30803" name="Line 115"/>
          <p:cNvSpPr>
            <a:spLocks noChangeShapeType="1"/>
          </p:cNvSpPr>
          <p:nvPr/>
        </p:nvSpPr>
        <p:spPr bwMode="auto">
          <a:xfrm>
            <a:off x="609600" y="3246438"/>
            <a:ext cx="38100" cy="1587"/>
          </a:xfrm>
          <a:prstGeom prst="line">
            <a:avLst/>
          </a:prstGeom>
          <a:noFill/>
          <a:ln w="0">
            <a:solidFill>
              <a:srgbClr val="000000"/>
            </a:solidFill>
            <a:round/>
            <a:headEnd/>
            <a:tailEnd/>
          </a:ln>
        </p:spPr>
        <p:txBody>
          <a:bodyPr/>
          <a:lstStyle/>
          <a:p>
            <a:endParaRPr lang="en-US"/>
          </a:p>
        </p:txBody>
      </p:sp>
      <p:sp>
        <p:nvSpPr>
          <p:cNvPr id="30804" name="Rectangle 116"/>
          <p:cNvSpPr>
            <a:spLocks noChangeArrowheads="1"/>
          </p:cNvSpPr>
          <p:nvPr/>
        </p:nvSpPr>
        <p:spPr bwMode="auto">
          <a:xfrm>
            <a:off x="590550" y="3246438"/>
            <a:ext cx="57150" cy="19050"/>
          </a:xfrm>
          <a:prstGeom prst="rect">
            <a:avLst/>
          </a:prstGeom>
          <a:solidFill>
            <a:srgbClr val="000000"/>
          </a:solidFill>
          <a:ln w="9525">
            <a:noFill/>
            <a:miter lim="800000"/>
            <a:headEnd/>
            <a:tailEnd/>
          </a:ln>
        </p:spPr>
        <p:txBody>
          <a:bodyPr/>
          <a:lstStyle/>
          <a:p>
            <a:endParaRPr lang="en-US"/>
          </a:p>
        </p:txBody>
      </p:sp>
      <p:sp>
        <p:nvSpPr>
          <p:cNvPr id="30805" name="Line 117"/>
          <p:cNvSpPr>
            <a:spLocks noChangeShapeType="1"/>
          </p:cNvSpPr>
          <p:nvPr/>
        </p:nvSpPr>
        <p:spPr bwMode="auto">
          <a:xfrm>
            <a:off x="2182813" y="3208338"/>
            <a:ext cx="19050" cy="1587"/>
          </a:xfrm>
          <a:prstGeom prst="line">
            <a:avLst/>
          </a:prstGeom>
          <a:noFill/>
          <a:ln w="0">
            <a:solidFill>
              <a:srgbClr val="000000"/>
            </a:solidFill>
            <a:round/>
            <a:headEnd/>
            <a:tailEnd/>
          </a:ln>
        </p:spPr>
        <p:txBody>
          <a:bodyPr/>
          <a:lstStyle/>
          <a:p>
            <a:endParaRPr lang="en-US"/>
          </a:p>
        </p:txBody>
      </p:sp>
      <p:sp>
        <p:nvSpPr>
          <p:cNvPr id="30806" name="Rectangle 118"/>
          <p:cNvSpPr>
            <a:spLocks noChangeArrowheads="1"/>
          </p:cNvSpPr>
          <p:nvPr/>
        </p:nvSpPr>
        <p:spPr bwMode="auto">
          <a:xfrm>
            <a:off x="2182813" y="3208338"/>
            <a:ext cx="19050" cy="19050"/>
          </a:xfrm>
          <a:prstGeom prst="rect">
            <a:avLst/>
          </a:prstGeom>
          <a:solidFill>
            <a:srgbClr val="000000"/>
          </a:solidFill>
          <a:ln w="9525">
            <a:noFill/>
            <a:miter lim="800000"/>
            <a:headEnd/>
            <a:tailEnd/>
          </a:ln>
        </p:spPr>
        <p:txBody>
          <a:bodyPr/>
          <a:lstStyle/>
          <a:p>
            <a:endParaRPr lang="en-US"/>
          </a:p>
        </p:txBody>
      </p:sp>
      <p:sp>
        <p:nvSpPr>
          <p:cNvPr id="30807" name="Line 119"/>
          <p:cNvSpPr>
            <a:spLocks noChangeShapeType="1"/>
          </p:cNvSpPr>
          <p:nvPr/>
        </p:nvSpPr>
        <p:spPr bwMode="auto">
          <a:xfrm flipV="1">
            <a:off x="2201863" y="2209800"/>
            <a:ext cx="1587" cy="1588"/>
          </a:xfrm>
          <a:prstGeom prst="line">
            <a:avLst/>
          </a:prstGeom>
          <a:noFill/>
          <a:ln w="0">
            <a:solidFill>
              <a:srgbClr val="C0C0C0"/>
            </a:solidFill>
            <a:round/>
            <a:headEnd/>
            <a:tailEnd/>
          </a:ln>
        </p:spPr>
        <p:txBody>
          <a:bodyPr/>
          <a:lstStyle/>
          <a:p>
            <a:endParaRPr lang="en-US"/>
          </a:p>
        </p:txBody>
      </p:sp>
      <p:sp>
        <p:nvSpPr>
          <p:cNvPr id="30808" name="Rectangle 120"/>
          <p:cNvSpPr>
            <a:spLocks noChangeArrowheads="1"/>
          </p:cNvSpPr>
          <p:nvPr/>
        </p:nvSpPr>
        <p:spPr bwMode="auto">
          <a:xfrm>
            <a:off x="2201863" y="2190750"/>
            <a:ext cx="19050" cy="19050"/>
          </a:xfrm>
          <a:prstGeom prst="rect">
            <a:avLst/>
          </a:prstGeom>
          <a:solidFill>
            <a:srgbClr val="C0C0C0"/>
          </a:solidFill>
          <a:ln w="9525">
            <a:noFill/>
            <a:miter lim="800000"/>
            <a:headEnd/>
            <a:tailEnd/>
          </a:ln>
        </p:spPr>
        <p:txBody>
          <a:bodyPr/>
          <a:lstStyle/>
          <a:p>
            <a:endParaRPr lang="en-US"/>
          </a:p>
        </p:txBody>
      </p:sp>
      <p:sp>
        <p:nvSpPr>
          <p:cNvPr id="30809" name="Line 121"/>
          <p:cNvSpPr>
            <a:spLocks noChangeShapeType="1"/>
          </p:cNvSpPr>
          <p:nvPr/>
        </p:nvSpPr>
        <p:spPr bwMode="auto">
          <a:xfrm>
            <a:off x="2182813" y="2228850"/>
            <a:ext cx="1587" cy="19050"/>
          </a:xfrm>
          <a:prstGeom prst="line">
            <a:avLst/>
          </a:prstGeom>
          <a:noFill/>
          <a:ln w="0">
            <a:solidFill>
              <a:srgbClr val="000000"/>
            </a:solidFill>
            <a:round/>
            <a:headEnd/>
            <a:tailEnd/>
          </a:ln>
        </p:spPr>
        <p:txBody>
          <a:bodyPr/>
          <a:lstStyle/>
          <a:p>
            <a:endParaRPr lang="en-US"/>
          </a:p>
        </p:txBody>
      </p:sp>
      <p:sp>
        <p:nvSpPr>
          <p:cNvPr id="30810" name="Rectangle 122"/>
          <p:cNvSpPr>
            <a:spLocks noChangeArrowheads="1"/>
          </p:cNvSpPr>
          <p:nvPr/>
        </p:nvSpPr>
        <p:spPr bwMode="auto">
          <a:xfrm>
            <a:off x="2182813" y="2228850"/>
            <a:ext cx="19050" cy="19050"/>
          </a:xfrm>
          <a:prstGeom prst="rect">
            <a:avLst/>
          </a:prstGeom>
          <a:solidFill>
            <a:srgbClr val="000000"/>
          </a:solidFill>
          <a:ln w="9525">
            <a:noFill/>
            <a:miter lim="800000"/>
            <a:headEnd/>
            <a:tailEnd/>
          </a:ln>
        </p:spPr>
        <p:txBody>
          <a:bodyPr/>
          <a:lstStyle/>
          <a:p>
            <a:endParaRPr lang="en-US"/>
          </a:p>
        </p:txBody>
      </p:sp>
      <p:sp>
        <p:nvSpPr>
          <p:cNvPr id="30811" name="Line 123"/>
          <p:cNvSpPr>
            <a:spLocks noChangeShapeType="1"/>
          </p:cNvSpPr>
          <p:nvPr/>
        </p:nvSpPr>
        <p:spPr bwMode="auto">
          <a:xfrm>
            <a:off x="2220913" y="2228850"/>
            <a:ext cx="1587" cy="19050"/>
          </a:xfrm>
          <a:prstGeom prst="line">
            <a:avLst/>
          </a:prstGeom>
          <a:noFill/>
          <a:ln w="0">
            <a:solidFill>
              <a:srgbClr val="000000"/>
            </a:solidFill>
            <a:round/>
            <a:headEnd/>
            <a:tailEnd/>
          </a:ln>
        </p:spPr>
        <p:txBody>
          <a:bodyPr/>
          <a:lstStyle/>
          <a:p>
            <a:endParaRPr lang="en-US"/>
          </a:p>
        </p:txBody>
      </p:sp>
      <p:sp>
        <p:nvSpPr>
          <p:cNvPr id="30812" name="Rectangle 124"/>
          <p:cNvSpPr>
            <a:spLocks noChangeArrowheads="1"/>
          </p:cNvSpPr>
          <p:nvPr/>
        </p:nvSpPr>
        <p:spPr bwMode="auto">
          <a:xfrm>
            <a:off x="2220913" y="2228850"/>
            <a:ext cx="19050" cy="19050"/>
          </a:xfrm>
          <a:prstGeom prst="rect">
            <a:avLst/>
          </a:prstGeom>
          <a:solidFill>
            <a:srgbClr val="000000"/>
          </a:solidFill>
          <a:ln w="9525">
            <a:noFill/>
            <a:miter lim="800000"/>
            <a:headEnd/>
            <a:tailEnd/>
          </a:ln>
        </p:spPr>
        <p:txBody>
          <a:bodyPr/>
          <a:lstStyle/>
          <a:p>
            <a:endParaRPr lang="en-US"/>
          </a:p>
        </p:txBody>
      </p:sp>
      <p:sp>
        <p:nvSpPr>
          <p:cNvPr id="30813" name="Line 125"/>
          <p:cNvSpPr>
            <a:spLocks noChangeShapeType="1"/>
          </p:cNvSpPr>
          <p:nvPr/>
        </p:nvSpPr>
        <p:spPr bwMode="auto">
          <a:xfrm>
            <a:off x="647700" y="3208338"/>
            <a:ext cx="1535113" cy="1587"/>
          </a:xfrm>
          <a:prstGeom prst="line">
            <a:avLst/>
          </a:prstGeom>
          <a:noFill/>
          <a:ln w="0">
            <a:solidFill>
              <a:srgbClr val="000000"/>
            </a:solidFill>
            <a:round/>
            <a:headEnd/>
            <a:tailEnd/>
          </a:ln>
        </p:spPr>
        <p:txBody>
          <a:bodyPr/>
          <a:lstStyle/>
          <a:p>
            <a:endParaRPr lang="en-US"/>
          </a:p>
        </p:txBody>
      </p:sp>
      <p:sp>
        <p:nvSpPr>
          <p:cNvPr id="30814" name="Rectangle 126"/>
          <p:cNvSpPr>
            <a:spLocks noChangeArrowheads="1"/>
          </p:cNvSpPr>
          <p:nvPr/>
        </p:nvSpPr>
        <p:spPr bwMode="auto">
          <a:xfrm>
            <a:off x="647700" y="3208338"/>
            <a:ext cx="1535113" cy="19050"/>
          </a:xfrm>
          <a:prstGeom prst="rect">
            <a:avLst/>
          </a:prstGeom>
          <a:solidFill>
            <a:srgbClr val="000000"/>
          </a:solidFill>
          <a:ln w="9525">
            <a:noFill/>
            <a:miter lim="800000"/>
            <a:headEnd/>
            <a:tailEnd/>
          </a:ln>
        </p:spPr>
        <p:txBody>
          <a:bodyPr/>
          <a:lstStyle/>
          <a:p>
            <a:endParaRPr lang="en-US"/>
          </a:p>
        </p:txBody>
      </p:sp>
      <p:sp>
        <p:nvSpPr>
          <p:cNvPr id="30815" name="Line 127"/>
          <p:cNvSpPr>
            <a:spLocks noChangeShapeType="1"/>
          </p:cNvSpPr>
          <p:nvPr/>
        </p:nvSpPr>
        <p:spPr bwMode="auto">
          <a:xfrm>
            <a:off x="647700" y="3246438"/>
            <a:ext cx="1535113" cy="1587"/>
          </a:xfrm>
          <a:prstGeom prst="line">
            <a:avLst/>
          </a:prstGeom>
          <a:noFill/>
          <a:ln w="0">
            <a:solidFill>
              <a:srgbClr val="000000"/>
            </a:solidFill>
            <a:round/>
            <a:headEnd/>
            <a:tailEnd/>
          </a:ln>
        </p:spPr>
        <p:txBody>
          <a:bodyPr/>
          <a:lstStyle/>
          <a:p>
            <a:endParaRPr lang="en-US"/>
          </a:p>
        </p:txBody>
      </p:sp>
      <p:sp>
        <p:nvSpPr>
          <p:cNvPr id="30816" name="Rectangle 128"/>
          <p:cNvSpPr>
            <a:spLocks noChangeArrowheads="1"/>
          </p:cNvSpPr>
          <p:nvPr/>
        </p:nvSpPr>
        <p:spPr bwMode="auto">
          <a:xfrm>
            <a:off x="647700" y="3246438"/>
            <a:ext cx="1535113" cy="19050"/>
          </a:xfrm>
          <a:prstGeom prst="rect">
            <a:avLst/>
          </a:prstGeom>
          <a:solidFill>
            <a:srgbClr val="000000"/>
          </a:solidFill>
          <a:ln w="9525">
            <a:noFill/>
            <a:miter lim="800000"/>
            <a:headEnd/>
            <a:tailEnd/>
          </a:ln>
        </p:spPr>
        <p:txBody>
          <a:bodyPr/>
          <a:lstStyle/>
          <a:p>
            <a:endParaRPr lang="en-US"/>
          </a:p>
        </p:txBody>
      </p:sp>
      <p:sp>
        <p:nvSpPr>
          <p:cNvPr id="30817" name="Line 129"/>
          <p:cNvSpPr>
            <a:spLocks noChangeShapeType="1"/>
          </p:cNvSpPr>
          <p:nvPr/>
        </p:nvSpPr>
        <p:spPr bwMode="auto">
          <a:xfrm>
            <a:off x="2220913" y="3208338"/>
            <a:ext cx="19050" cy="1587"/>
          </a:xfrm>
          <a:prstGeom prst="line">
            <a:avLst/>
          </a:prstGeom>
          <a:noFill/>
          <a:ln w="0">
            <a:solidFill>
              <a:srgbClr val="000000"/>
            </a:solidFill>
            <a:round/>
            <a:headEnd/>
            <a:tailEnd/>
          </a:ln>
        </p:spPr>
        <p:txBody>
          <a:bodyPr/>
          <a:lstStyle/>
          <a:p>
            <a:endParaRPr lang="en-US"/>
          </a:p>
        </p:txBody>
      </p:sp>
      <p:sp>
        <p:nvSpPr>
          <p:cNvPr id="30818" name="Rectangle 130"/>
          <p:cNvSpPr>
            <a:spLocks noChangeArrowheads="1"/>
          </p:cNvSpPr>
          <p:nvPr/>
        </p:nvSpPr>
        <p:spPr bwMode="auto">
          <a:xfrm>
            <a:off x="2220913" y="3208338"/>
            <a:ext cx="19050" cy="19050"/>
          </a:xfrm>
          <a:prstGeom prst="rect">
            <a:avLst/>
          </a:prstGeom>
          <a:solidFill>
            <a:srgbClr val="000000"/>
          </a:solidFill>
          <a:ln w="9525">
            <a:noFill/>
            <a:miter lim="800000"/>
            <a:headEnd/>
            <a:tailEnd/>
          </a:ln>
        </p:spPr>
        <p:txBody>
          <a:bodyPr/>
          <a:lstStyle/>
          <a:p>
            <a:endParaRPr lang="en-US"/>
          </a:p>
        </p:txBody>
      </p:sp>
      <p:sp>
        <p:nvSpPr>
          <p:cNvPr id="30819" name="Line 131"/>
          <p:cNvSpPr>
            <a:spLocks noChangeShapeType="1"/>
          </p:cNvSpPr>
          <p:nvPr/>
        </p:nvSpPr>
        <p:spPr bwMode="auto">
          <a:xfrm>
            <a:off x="2182813" y="3246438"/>
            <a:ext cx="57150" cy="1587"/>
          </a:xfrm>
          <a:prstGeom prst="line">
            <a:avLst/>
          </a:prstGeom>
          <a:noFill/>
          <a:ln w="0">
            <a:solidFill>
              <a:srgbClr val="000000"/>
            </a:solidFill>
            <a:round/>
            <a:headEnd/>
            <a:tailEnd/>
          </a:ln>
        </p:spPr>
        <p:txBody>
          <a:bodyPr/>
          <a:lstStyle/>
          <a:p>
            <a:endParaRPr lang="en-US"/>
          </a:p>
        </p:txBody>
      </p:sp>
      <p:sp>
        <p:nvSpPr>
          <p:cNvPr id="30820" name="Rectangle 132"/>
          <p:cNvSpPr>
            <a:spLocks noChangeArrowheads="1"/>
          </p:cNvSpPr>
          <p:nvPr/>
        </p:nvSpPr>
        <p:spPr bwMode="auto">
          <a:xfrm>
            <a:off x="2182813" y="3246438"/>
            <a:ext cx="57150" cy="19050"/>
          </a:xfrm>
          <a:prstGeom prst="rect">
            <a:avLst/>
          </a:prstGeom>
          <a:solidFill>
            <a:srgbClr val="000000"/>
          </a:solidFill>
          <a:ln w="9525">
            <a:noFill/>
            <a:miter lim="800000"/>
            <a:headEnd/>
            <a:tailEnd/>
          </a:ln>
        </p:spPr>
        <p:txBody>
          <a:bodyPr/>
          <a:lstStyle/>
          <a:p>
            <a:endParaRPr lang="en-US"/>
          </a:p>
        </p:txBody>
      </p:sp>
      <p:sp>
        <p:nvSpPr>
          <p:cNvPr id="30821" name="Line 133"/>
          <p:cNvSpPr>
            <a:spLocks noChangeShapeType="1"/>
          </p:cNvSpPr>
          <p:nvPr/>
        </p:nvSpPr>
        <p:spPr bwMode="auto">
          <a:xfrm>
            <a:off x="4005263" y="3208338"/>
            <a:ext cx="19050" cy="1587"/>
          </a:xfrm>
          <a:prstGeom prst="line">
            <a:avLst/>
          </a:prstGeom>
          <a:noFill/>
          <a:ln w="0">
            <a:solidFill>
              <a:srgbClr val="000000"/>
            </a:solidFill>
            <a:round/>
            <a:headEnd/>
            <a:tailEnd/>
          </a:ln>
        </p:spPr>
        <p:txBody>
          <a:bodyPr/>
          <a:lstStyle/>
          <a:p>
            <a:endParaRPr lang="en-US"/>
          </a:p>
        </p:txBody>
      </p:sp>
      <p:sp>
        <p:nvSpPr>
          <p:cNvPr id="30822" name="Rectangle 134"/>
          <p:cNvSpPr>
            <a:spLocks noChangeArrowheads="1"/>
          </p:cNvSpPr>
          <p:nvPr/>
        </p:nvSpPr>
        <p:spPr bwMode="auto">
          <a:xfrm>
            <a:off x="4005263" y="3208338"/>
            <a:ext cx="19050" cy="19050"/>
          </a:xfrm>
          <a:prstGeom prst="rect">
            <a:avLst/>
          </a:prstGeom>
          <a:solidFill>
            <a:srgbClr val="000000"/>
          </a:solidFill>
          <a:ln w="9525">
            <a:noFill/>
            <a:miter lim="800000"/>
            <a:headEnd/>
            <a:tailEnd/>
          </a:ln>
        </p:spPr>
        <p:txBody>
          <a:bodyPr/>
          <a:lstStyle/>
          <a:p>
            <a:endParaRPr lang="en-US"/>
          </a:p>
        </p:txBody>
      </p:sp>
      <p:sp>
        <p:nvSpPr>
          <p:cNvPr id="30823" name="Line 135"/>
          <p:cNvSpPr>
            <a:spLocks noChangeShapeType="1"/>
          </p:cNvSpPr>
          <p:nvPr/>
        </p:nvSpPr>
        <p:spPr bwMode="auto">
          <a:xfrm flipV="1">
            <a:off x="4024313" y="2209800"/>
            <a:ext cx="1587" cy="1588"/>
          </a:xfrm>
          <a:prstGeom prst="line">
            <a:avLst/>
          </a:prstGeom>
          <a:noFill/>
          <a:ln w="0">
            <a:solidFill>
              <a:srgbClr val="C0C0C0"/>
            </a:solidFill>
            <a:round/>
            <a:headEnd/>
            <a:tailEnd/>
          </a:ln>
        </p:spPr>
        <p:txBody>
          <a:bodyPr/>
          <a:lstStyle/>
          <a:p>
            <a:endParaRPr lang="en-US"/>
          </a:p>
        </p:txBody>
      </p:sp>
      <p:sp>
        <p:nvSpPr>
          <p:cNvPr id="30824" name="Rectangle 136"/>
          <p:cNvSpPr>
            <a:spLocks noChangeArrowheads="1"/>
          </p:cNvSpPr>
          <p:nvPr/>
        </p:nvSpPr>
        <p:spPr bwMode="auto">
          <a:xfrm>
            <a:off x="4024313" y="2190750"/>
            <a:ext cx="19050" cy="19050"/>
          </a:xfrm>
          <a:prstGeom prst="rect">
            <a:avLst/>
          </a:prstGeom>
          <a:solidFill>
            <a:srgbClr val="C0C0C0"/>
          </a:solidFill>
          <a:ln w="9525">
            <a:noFill/>
            <a:miter lim="800000"/>
            <a:headEnd/>
            <a:tailEnd/>
          </a:ln>
        </p:spPr>
        <p:txBody>
          <a:bodyPr/>
          <a:lstStyle/>
          <a:p>
            <a:endParaRPr lang="en-US"/>
          </a:p>
        </p:txBody>
      </p:sp>
      <p:sp>
        <p:nvSpPr>
          <p:cNvPr id="30825" name="Line 137"/>
          <p:cNvSpPr>
            <a:spLocks noChangeShapeType="1"/>
          </p:cNvSpPr>
          <p:nvPr/>
        </p:nvSpPr>
        <p:spPr bwMode="auto">
          <a:xfrm>
            <a:off x="4005263" y="2228850"/>
            <a:ext cx="1587" cy="19050"/>
          </a:xfrm>
          <a:prstGeom prst="line">
            <a:avLst/>
          </a:prstGeom>
          <a:noFill/>
          <a:ln w="0">
            <a:solidFill>
              <a:srgbClr val="000000"/>
            </a:solidFill>
            <a:round/>
            <a:headEnd/>
            <a:tailEnd/>
          </a:ln>
        </p:spPr>
        <p:txBody>
          <a:bodyPr/>
          <a:lstStyle/>
          <a:p>
            <a:endParaRPr lang="en-US"/>
          </a:p>
        </p:txBody>
      </p:sp>
      <p:sp>
        <p:nvSpPr>
          <p:cNvPr id="30826" name="Rectangle 138"/>
          <p:cNvSpPr>
            <a:spLocks noChangeArrowheads="1"/>
          </p:cNvSpPr>
          <p:nvPr/>
        </p:nvSpPr>
        <p:spPr bwMode="auto">
          <a:xfrm>
            <a:off x="4005263" y="2228850"/>
            <a:ext cx="19050" cy="19050"/>
          </a:xfrm>
          <a:prstGeom prst="rect">
            <a:avLst/>
          </a:prstGeom>
          <a:solidFill>
            <a:srgbClr val="000000"/>
          </a:solidFill>
          <a:ln w="9525">
            <a:noFill/>
            <a:miter lim="800000"/>
            <a:headEnd/>
            <a:tailEnd/>
          </a:ln>
        </p:spPr>
        <p:txBody>
          <a:bodyPr/>
          <a:lstStyle/>
          <a:p>
            <a:endParaRPr lang="en-US"/>
          </a:p>
        </p:txBody>
      </p:sp>
      <p:sp>
        <p:nvSpPr>
          <p:cNvPr id="30827" name="Line 139"/>
          <p:cNvSpPr>
            <a:spLocks noChangeShapeType="1"/>
          </p:cNvSpPr>
          <p:nvPr/>
        </p:nvSpPr>
        <p:spPr bwMode="auto">
          <a:xfrm>
            <a:off x="4043363" y="2228850"/>
            <a:ext cx="1587" cy="19050"/>
          </a:xfrm>
          <a:prstGeom prst="line">
            <a:avLst/>
          </a:prstGeom>
          <a:noFill/>
          <a:ln w="0">
            <a:solidFill>
              <a:srgbClr val="000000"/>
            </a:solidFill>
            <a:round/>
            <a:headEnd/>
            <a:tailEnd/>
          </a:ln>
        </p:spPr>
        <p:txBody>
          <a:bodyPr/>
          <a:lstStyle/>
          <a:p>
            <a:endParaRPr lang="en-US"/>
          </a:p>
        </p:txBody>
      </p:sp>
      <p:sp>
        <p:nvSpPr>
          <p:cNvPr id="30828" name="Rectangle 140"/>
          <p:cNvSpPr>
            <a:spLocks noChangeArrowheads="1"/>
          </p:cNvSpPr>
          <p:nvPr/>
        </p:nvSpPr>
        <p:spPr bwMode="auto">
          <a:xfrm>
            <a:off x="4043363" y="2228850"/>
            <a:ext cx="19050" cy="19050"/>
          </a:xfrm>
          <a:prstGeom prst="rect">
            <a:avLst/>
          </a:prstGeom>
          <a:solidFill>
            <a:srgbClr val="000000"/>
          </a:solidFill>
          <a:ln w="9525">
            <a:noFill/>
            <a:miter lim="800000"/>
            <a:headEnd/>
            <a:tailEnd/>
          </a:ln>
        </p:spPr>
        <p:txBody>
          <a:bodyPr/>
          <a:lstStyle/>
          <a:p>
            <a:endParaRPr lang="en-US"/>
          </a:p>
        </p:txBody>
      </p:sp>
      <p:sp>
        <p:nvSpPr>
          <p:cNvPr id="30829" name="Line 141"/>
          <p:cNvSpPr>
            <a:spLocks noChangeShapeType="1"/>
          </p:cNvSpPr>
          <p:nvPr/>
        </p:nvSpPr>
        <p:spPr bwMode="auto">
          <a:xfrm>
            <a:off x="2239963" y="3208338"/>
            <a:ext cx="1765300" cy="1587"/>
          </a:xfrm>
          <a:prstGeom prst="line">
            <a:avLst/>
          </a:prstGeom>
          <a:noFill/>
          <a:ln w="0">
            <a:solidFill>
              <a:srgbClr val="000000"/>
            </a:solidFill>
            <a:round/>
            <a:headEnd/>
            <a:tailEnd/>
          </a:ln>
        </p:spPr>
        <p:txBody>
          <a:bodyPr/>
          <a:lstStyle/>
          <a:p>
            <a:endParaRPr lang="en-US"/>
          </a:p>
        </p:txBody>
      </p:sp>
      <p:sp>
        <p:nvSpPr>
          <p:cNvPr id="30830" name="Rectangle 142"/>
          <p:cNvSpPr>
            <a:spLocks noChangeArrowheads="1"/>
          </p:cNvSpPr>
          <p:nvPr/>
        </p:nvSpPr>
        <p:spPr bwMode="auto">
          <a:xfrm>
            <a:off x="2239963" y="3208338"/>
            <a:ext cx="1765300" cy="19050"/>
          </a:xfrm>
          <a:prstGeom prst="rect">
            <a:avLst/>
          </a:prstGeom>
          <a:solidFill>
            <a:srgbClr val="000000"/>
          </a:solidFill>
          <a:ln w="9525">
            <a:noFill/>
            <a:miter lim="800000"/>
            <a:headEnd/>
            <a:tailEnd/>
          </a:ln>
        </p:spPr>
        <p:txBody>
          <a:bodyPr/>
          <a:lstStyle/>
          <a:p>
            <a:endParaRPr lang="en-US"/>
          </a:p>
        </p:txBody>
      </p:sp>
      <p:sp>
        <p:nvSpPr>
          <p:cNvPr id="30831" name="Line 143"/>
          <p:cNvSpPr>
            <a:spLocks noChangeShapeType="1"/>
          </p:cNvSpPr>
          <p:nvPr/>
        </p:nvSpPr>
        <p:spPr bwMode="auto">
          <a:xfrm>
            <a:off x="2239963" y="3246438"/>
            <a:ext cx="1765300" cy="1587"/>
          </a:xfrm>
          <a:prstGeom prst="line">
            <a:avLst/>
          </a:prstGeom>
          <a:noFill/>
          <a:ln w="0">
            <a:solidFill>
              <a:srgbClr val="000000"/>
            </a:solidFill>
            <a:round/>
            <a:headEnd/>
            <a:tailEnd/>
          </a:ln>
        </p:spPr>
        <p:txBody>
          <a:bodyPr/>
          <a:lstStyle/>
          <a:p>
            <a:endParaRPr lang="en-US"/>
          </a:p>
        </p:txBody>
      </p:sp>
      <p:sp>
        <p:nvSpPr>
          <p:cNvPr id="30832" name="Rectangle 144"/>
          <p:cNvSpPr>
            <a:spLocks noChangeArrowheads="1"/>
          </p:cNvSpPr>
          <p:nvPr/>
        </p:nvSpPr>
        <p:spPr bwMode="auto">
          <a:xfrm>
            <a:off x="2239963" y="3246438"/>
            <a:ext cx="1765300" cy="19050"/>
          </a:xfrm>
          <a:prstGeom prst="rect">
            <a:avLst/>
          </a:prstGeom>
          <a:solidFill>
            <a:srgbClr val="000000"/>
          </a:solidFill>
          <a:ln w="9525">
            <a:noFill/>
            <a:miter lim="800000"/>
            <a:headEnd/>
            <a:tailEnd/>
          </a:ln>
        </p:spPr>
        <p:txBody>
          <a:bodyPr/>
          <a:lstStyle/>
          <a:p>
            <a:endParaRPr lang="en-US"/>
          </a:p>
        </p:txBody>
      </p:sp>
      <p:sp>
        <p:nvSpPr>
          <p:cNvPr id="30833" name="Line 145"/>
          <p:cNvSpPr>
            <a:spLocks noChangeShapeType="1"/>
          </p:cNvSpPr>
          <p:nvPr/>
        </p:nvSpPr>
        <p:spPr bwMode="auto">
          <a:xfrm>
            <a:off x="4043363" y="3208338"/>
            <a:ext cx="19050" cy="1587"/>
          </a:xfrm>
          <a:prstGeom prst="line">
            <a:avLst/>
          </a:prstGeom>
          <a:noFill/>
          <a:ln w="0">
            <a:solidFill>
              <a:srgbClr val="000000"/>
            </a:solidFill>
            <a:round/>
            <a:headEnd/>
            <a:tailEnd/>
          </a:ln>
        </p:spPr>
        <p:txBody>
          <a:bodyPr/>
          <a:lstStyle/>
          <a:p>
            <a:endParaRPr lang="en-US"/>
          </a:p>
        </p:txBody>
      </p:sp>
      <p:sp>
        <p:nvSpPr>
          <p:cNvPr id="30834" name="Rectangle 146"/>
          <p:cNvSpPr>
            <a:spLocks noChangeArrowheads="1"/>
          </p:cNvSpPr>
          <p:nvPr/>
        </p:nvSpPr>
        <p:spPr bwMode="auto">
          <a:xfrm>
            <a:off x="4043363" y="3208338"/>
            <a:ext cx="19050" cy="19050"/>
          </a:xfrm>
          <a:prstGeom prst="rect">
            <a:avLst/>
          </a:prstGeom>
          <a:solidFill>
            <a:srgbClr val="000000"/>
          </a:solidFill>
          <a:ln w="9525">
            <a:noFill/>
            <a:miter lim="800000"/>
            <a:headEnd/>
            <a:tailEnd/>
          </a:ln>
        </p:spPr>
        <p:txBody>
          <a:bodyPr/>
          <a:lstStyle/>
          <a:p>
            <a:endParaRPr lang="en-US"/>
          </a:p>
        </p:txBody>
      </p:sp>
      <p:sp>
        <p:nvSpPr>
          <p:cNvPr id="30835" name="Line 147"/>
          <p:cNvSpPr>
            <a:spLocks noChangeShapeType="1"/>
          </p:cNvSpPr>
          <p:nvPr/>
        </p:nvSpPr>
        <p:spPr bwMode="auto">
          <a:xfrm>
            <a:off x="4005263" y="3246438"/>
            <a:ext cx="57150" cy="1587"/>
          </a:xfrm>
          <a:prstGeom prst="line">
            <a:avLst/>
          </a:prstGeom>
          <a:noFill/>
          <a:ln w="0">
            <a:solidFill>
              <a:srgbClr val="000000"/>
            </a:solidFill>
            <a:round/>
            <a:headEnd/>
            <a:tailEnd/>
          </a:ln>
        </p:spPr>
        <p:txBody>
          <a:bodyPr/>
          <a:lstStyle/>
          <a:p>
            <a:endParaRPr lang="en-US"/>
          </a:p>
        </p:txBody>
      </p:sp>
      <p:sp>
        <p:nvSpPr>
          <p:cNvPr id="30836" name="Rectangle 148"/>
          <p:cNvSpPr>
            <a:spLocks noChangeArrowheads="1"/>
          </p:cNvSpPr>
          <p:nvPr/>
        </p:nvSpPr>
        <p:spPr bwMode="auto">
          <a:xfrm>
            <a:off x="4005263" y="3246438"/>
            <a:ext cx="57150" cy="19050"/>
          </a:xfrm>
          <a:prstGeom prst="rect">
            <a:avLst/>
          </a:prstGeom>
          <a:solidFill>
            <a:srgbClr val="000000"/>
          </a:solidFill>
          <a:ln w="9525">
            <a:noFill/>
            <a:miter lim="800000"/>
            <a:headEnd/>
            <a:tailEnd/>
          </a:ln>
        </p:spPr>
        <p:txBody>
          <a:bodyPr/>
          <a:lstStyle/>
          <a:p>
            <a:endParaRPr lang="en-US"/>
          </a:p>
        </p:txBody>
      </p:sp>
      <p:sp>
        <p:nvSpPr>
          <p:cNvPr id="30837" name="Line 149"/>
          <p:cNvSpPr>
            <a:spLocks noChangeShapeType="1"/>
          </p:cNvSpPr>
          <p:nvPr/>
        </p:nvSpPr>
        <p:spPr bwMode="auto">
          <a:xfrm>
            <a:off x="6173788" y="3208338"/>
            <a:ext cx="19050" cy="1587"/>
          </a:xfrm>
          <a:prstGeom prst="line">
            <a:avLst/>
          </a:prstGeom>
          <a:noFill/>
          <a:ln w="0">
            <a:solidFill>
              <a:srgbClr val="000000"/>
            </a:solidFill>
            <a:round/>
            <a:headEnd/>
            <a:tailEnd/>
          </a:ln>
        </p:spPr>
        <p:txBody>
          <a:bodyPr/>
          <a:lstStyle/>
          <a:p>
            <a:endParaRPr lang="en-US"/>
          </a:p>
        </p:txBody>
      </p:sp>
      <p:sp>
        <p:nvSpPr>
          <p:cNvPr id="30838" name="Rectangle 150"/>
          <p:cNvSpPr>
            <a:spLocks noChangeArrowheads="1"/>
          </p:cNvSpPr>
          <p:nvPr/>
        </p:nvSpPr>
        <p:spPr bwMode="auto">
          <a:xfrm>
            <a:off x="6173788" y="3208338"/>
            <a:ext cx="19050" cy="19050"/>
          </a:xfrm>
          <a:prstGeom prst="rect">
            <a:avLst/>
          </a:prstGeom>
          <a:solidFill>
            <a:srgbClr val="000000"/>
          </a:solidFill>
          <a:ln w="9525">
            <a:noFill/>
            <a:miter lim="800000"/>
            <a:headEnd/>
            <a:tailEnd/>
          </a:ln>
        </p:spPr>
        <p:txBody>
          <a:bodyPr/>
          <a:lstStyle/>
          <a:p>
            <a:endParaRPr lang="en-US"/>
          </a:p>
        </p:txBody>
      </p:sp>
      <p:sp>
        <p:nvSpPr>
          <p:cNvPr id="30839" name="Line 151"/>
          <p:cNvSpPr>
            <a:spLocks noChangeShapeType="1"/>
          </p:cNvSpPr>
          <p:nvPr/>
        </p:nvSpPr>
        <p:spPr bwMode="auto">
          <a:xfrm flipV="1">
            <a:off x="6173788" y="2209800"/>
            <a:ext cx="1587" cy="1588"/>
          </a:xfrm>
          <a:prstGeom prst="line">
            <a:avLst/>
          </a:prstGeom>
          <a:noFill/>
          <a:ln w="0">
            <a:solidFill>
              <a:srgbClr val="000000"/>
            </a:solidFill>
            <a:round/>
            <a:headEnd/>
            <a:tailEnd/>
          </a:ln>
        </p:spPr>
        <p:txBody>
          <a:bodyPr/>
          <a:lstStyle/>
          <a:p>
            <a:endParaRPr lang="en-US"/>
          </a:p>
        </p:txBody>
      </p:sp>
      <p:sp>
        <p:nvSpPr>
          <p:cNvPr id="30840" name="Rectangle 152"/>
          <p:cNvSpPr>
            <a:spLocks noChangeArrowheads="1"/>
          </p:cNvSpPr>
          <p:nvPr/>
        </p:nvSpPr>
        <p:spPr bwMode="auto">
          <a:xfrm>
            <a:off x="6173788" y="2190750"/>
            <a:ext cx="19050" cy="19050"/>
          </a:xfrm>
          <a:prstGeom prst="rect">
            <a:avLst/>
          </a:prstGeom>
          <a:solidFill>
            <a:srgbClr val="000000"/>
          </a:solidFill>
          <a:ln w="9525">
            <a:noFill/>
            <a:miter lim="800000"/>
            <a:headEnd/>
            <a:tailEnd/>
          </a:ln>
        </p:spPr>
        <p:txBody>
          <a:bodyPr/>
          <a:lstStyle/>
          <a:p>
            <a:endParaRPr lang="en-US"/>
          </a:p>
        </p:txBody>
      </p:sp>
      <p:sp>
        <p:nvSpPr>
          <p:cNvPr id="30841" name="Line 153"/>
          <p:cNvSpPr>
            <a:spLocks noChangeShapeType="1"/>
          </p:cNvSpPr>
          <p:nvPr/>
        </p:nvSpPr>
        <p:spPr bwMode="auto">
          <a:xfrm flipV="1">
            <a:off x="6211888" y="2209800"/>
            <a:ext cx="1587" cy="1588"/>
          </a:xfrm>
          <a:prstGeom prst="line">
            <a:avLst/>
          </a:prstGeom>
          <a:noFill/>
          <a:ln w="0">
            <a:solidFill>
              <a:srgbClr val="000000"/>
            </a:solidFill>
            <a:round/>
            <a:headEnd/>
            <a:tailEnd/>
          </a:ln>
        </p:spPr>
        <p:txBody>
          <a:bodyPr/>
          <a:lstStyle/>
          <a:p>
            <a:endParaRPr lang="en-US"/>
          </a:p>
        </p:txBody>
      </p:sp>
      <p:sp>
        <p:nvSpPr>
          <p:cNvPr id="30842" name="Rectangle 154"/>
          <p:cNvSpPr>
            <a:spLocks noChangeArrowheads="1"/>
          </p:cNvSpPr>
          <p:nvPr/>
        </p:nvSpPr>
        <p:spPr bwMode="auto">
          <a:xfrm>
            <a:off x="6211888" y="2190750"/>
            <a:ext cx="19050" cy="19050"/>
          </a:xfrm>
          <a:prstGeom prst="rect">
            <a:avLst/>
          </a:prstGeom>
          <a:solidFill>
            <a:srgbClr val="000000"/>
          </a:solidFill>
          <a:ln w="9525">
            <a:noFill/>
            <a:miter lim="800000"/>
            <a:headEnd/>
            <a:tailEnd/>
          </a:ln>
        </p:spPr>
        <p:txBody>
          <a:bodyPr/>
          <a:lstStyle/>
          <a:p>
            <a:endParaRPr lang="en-US"/>
          </a:p>
        </p:txBody>
      </p:sp>
      <p:sp>
        <p:nvSpPr>
          <p:cNvPr id="30843" name="Line 155"/>
          <p:cNvSpPr>
            <a:spLocks noChangeShapeType="1"/>
          </p:cNvSpPr>
          <p:nvPr/>
        </p:nvSpPr>
        <p:spPr bwMode="auto">
          <a:xfrm>
            <a:off x="6173788" y="2228850"/>
            <a:ext cx="1587" cy="19050"/>
          </a:xfrm>
          <a:prstGeom prst="line">
            <a:avLst/>
          </a:prstGeom>
          <a:noFill/>
          <a:ln w="0">
            <a:solidFill>
              <a:srgbClr val="000000"/>
            </a:solidFill>
            <a:round/>
            <a:headEnd/>
            <a:tailEnd/>
          </a:ln>
        </p:spPr>
        <p:txBody>
          <a:bodyPr/>
          <a:lstStyle/>
          <a:p>
            <a:endParaRPr lang="en-US"/>
          </a:p>
        </p:txBody>
      </p:sp>
      <p:sp>
        <p:nvSpPr>
          <p:cNvPr id="30844" name="Rectangle 156"/>
          <p:cNvSpPr>
            <a:spLocks noChangeArrowheads="1"/>
          </p:cNvSpPr>
          <p:nvPr/>
        </p:nvSpPr>
        <p:spPr bwMode="auto">
          <a:xfrm>
            <a:off x="6173788" y="2228850"/>
            <a:ext cx="19050" cy="19050"/>
          </a:xfrm>
          <a:prstGeom prst="rect">
            <a:avLst/>
          </a:prstGeom>
          <a:solidFill>
            <a:srgbClr val="000000"/>
          </a:solidFill>
          <a:ln w="9525">
            <a:noFill/>
            <a:miter lim="800000"/>
            <a:headEnd/>
            <a:tailEnd/>
          </a:ln>
        </p:spPr>
        <p:txBody>
          <a:bodyPr/>
          <a:lstStyle/>
          <a:p>
            <a:endParaRPr lang="en-US"/>
          </a:p>
        </p:txBody>
      </p:sp>
      <p:sp>
        <p:nvSpPr>
          <p:cNvPr id="30845" name="Line 157"/>
          <p:cNvSpPr>
            <a:spLocks noChangeShapeType="1"/>
          </p:cNvSpPr>
          <p:nvPr/>
        </p:nvSpPr>
        <p:spPr bwMode="auto">
          <a:xfrm>
            <a:off x="6211888" y="2228850"/>
            <a:ext cx="1587" cy="19050"/>
          </a:xfrm>
          <a:prstGeom prst="line">
            <a:avLst/>
          </a:prstGeom>
          <a:noFill/>
          <a:ln w="0">
            <a:solidFill>
              <a:srgbClr val="000000"/>
            </a:solidFill>
            <a:round/>
            <a:headEnd/>
            <a:tailEnd/>
          </a:ln>
        </p:spPr>
        <p:txBody>
          <a:bodyPr/>
          <a:lstStyle/>
          <a:p>
            <a:endParaRPr lang="en-US"/>
          </a:p>
        </p:txBody>
      </p:sp>
      <p:sp>
        <p:nvSpPr>
          <p:cNvPr id="30846" name="Rectangle 158"/>
          <p:cNvSpPr>
            <a:spLocks noChangeArrowheads="1"/>
          </p:cNvSpPr>
          <p:nvPr/>
        </p:nvSpPr>
        <p:spPr bwMode="auto">
          <a:xfrm>
            <a:off x="6211888" y="2228850"/>
            <a:ext cx="19050" cy="19050"/>
          </a:xfrm>
          <a:prstGeom prst="rect">
            <a:avLst/>
          </a:prstGeom>
          <a:solidFill>
            <a:srgbClr val="000000"/>
          </a:solidFill>
          <a:ln w="9525">
            <a:noFill/>
            <a:miter lim="800000"/>
            <a:headEnd/>
            <a:tailEnd/>
          </a:ln>
        </p:spPr>
        <p:txBody>
          <a:bodyPr/>
          <a:lstStyle/>
          <a:p>
            <a:endParaRPr lang="en-US"/>
          </a:p>
        </p:txBody>
      </p:sp>
      <p:sp>
        <p:nvSpPr>
          <p:cNvPr id="30847" name="Line 159"/>
          <p:cNvSpPr>
            <a:spLocks noChangeShapeType="1"/>
          </p:cNvSpPr>
          <p:nvPr/>
        </p:nvSpPr>
        <p:spPr bwMode="auto">
          <a:xfrm>
            <a:off x="4062413" y="3208338"/>
            <a:ext cx="2111375" cy="1587"/>
          </a:xfrm>
          <a:prstGeom prst="line">
            <a:avLst/>
          </a:prstGeom>
          <a:noFill/>
          <a:ln w="0">
            <a:solidFill>
              <a:srgbClr val="000000"/>
            </a:solidFill>
            <a:round/>
            <a:headEnd/>
            <a:tailEnd/>
          </a:ln>
        </p:spPr>
        <p:txBody>
          <a:bodyPr/>
          <a:lstStyle/>
          <a:p>
            <a:endParaRPr lang="en-US"/>
          </a:p>
        </p:txBody>
      </p:sp>
      <p:sp>
        <p:nvSpPr>
          <p:cNvPr id="30848" name="Rectangle 160"/>
          <p:cNvSpPr>
            <a:spLocks noChangeArrowheads="1"/>
          </p:cNvSpPr>
          <p:nvPr/>
        </p:nvSpPr>
        <p:spPr bwMode="auto">
          <a:xfrm>
            <a:off x="4062413" y="3208338"/>
            <a:ext cx="2111375" cy="19050"/>
          </a:xfrm>
          <a:prstGeom prst="rect">
            <a:avLst/>
          </a:prstGeom>
          <a:solidFill>
            <a:srgbClr val="000000"/>
          </a:solidFill>
          <a:ln w="9525">
            <a:noFill/>
            <a:miter lim="800000"/>
            <a:headEnd/>
            <a:tailEnd/>
          </a:ln>
        </p:spPr>
        <p:txBody>
          <a:bodyPr/>
          <a:lstStyle/>
          <a:p>
            <a:endParaRPr lang="en-US"/>
          </a:p>
        </p:txBody>
      </p:sp>
      <p:sp>
        <p:nvSpPr>
          <p:cNvPr id="30849" name="Line 161"/>
          <p:cNvSpPr>
            <a:spLocks noChangeShapeType="1"/>
          </p:cNvSpPr>
          <p:nvPr/>
        </p:nvSpPr>
        <p:spPr bwMode="auto">
          <a:xfrm>
            <a:off x="4062413" y="3246438"/>
            <a:ext cx="2111375" cy="1587"/>
          </a:xfrm>
          <a:prstGeom prst="line">
            <a:avLst/>
          </a:prstGeom>
          <a:noFill/>
          <a:ln w="0">
            <a:solidFill>
              <a:srgbClr val="000000"/>
            </a:solidFill>
            <a:round/>
            <a:headEnd/>
            <a:tailEnd/>
          </a:ln>
        </p:spPr>
        <p:txBody>
          <a:bodyPr/>
          <a:lstStyle/>
          <a:p>
            <a:endParaRPr lang="en-US"/>
          </a:p>
        </p:txBody>
      </p:sp>
      <p:sp>
        <p:nvSpPr>
          <p:cNvPr id="30850" name="Rectangle 162"/>
          <p:cNvSpPr>
            <a:spLocks noChangeArrowheads="1"/>
          </p:cNvSpPr>
          <p:nvPr/>
        </p:nvSpPr>
        <p:spPr bwMode="auto">
          <a:xfrm>
            <a:off x="4062413" y="3246438"/>
            <a:ext cx="2111375" cy="19050"/>
          </a:xfrm>
          <a:prstGeom prst="rect">
            <a:avLst/>
          </a:prstGeom>
          <a:solidFill>
            <a:srgbClr val="000000"/>
          </a:solidFill>
          <a:ln w="9525">
            <a:noFill/>
            <a:miter lim="800000"/>
            <a:headEnd/>
            <a:tailEnd/>
          </a:ln>
        </p:spPr>
        <p:txBody>
          <a:bodyPr/>
          <a:lstStyle/>
          <a:p>
            <a:endParaRPr lang="en-US"/>
          </a:p>
        </p:txBody>
      </p:sp>
      <p:sp>
        <p:nvSpPr>
          <p:cNvPr id="30851" name="Line 163"/>
          <p:cNvSpPr>
            <a:spLocks noChangeShapeType="1"/>
          </p:cNvSpPr>
          <p:nvPr/>
        </p:nvSpPr>
        <p:spPr bwMode="auto">
          <a:xfrm>
            <a:off x="6211888" y="3208338"/>
            <a:ext cx="19050" cy="1587"/>
          </a:xfrm>
          <a:prstGeom prst="line">
            <a:avLst/>
          </a:prstGeom>
          <a:noFill/>
          <a:ln w="0">
            <a:solidFill>
              <a:srgbClr val="000000"/>
            </a:solidFill>
            <a:round/>
            <a:headEnd/>
            <a:tailEnd/>
          </a:ln>
        </p:spPr>
        <p:txBody>
          <a:bodyPr/>
          <a:lstStyle/>
          <a:p>
            <a:endParaRPr lang="en-US"/>
          </a:p>
        </p:txBody>
      </p:sp>
      <p:sp>
        <p:nvSpPr>
          <p:cNvPr id="30852" name="Rectangle 164"/>
          <p:cNvSpPr>
            <a:spLocks noChangeArrowheads="1"/>
          </p:cNvSpPr>
          <p:nvPr/>
        </p:nvSpPr>
        <p:spPr bwMode="auto">
          <a:xfrm>
            <a:off x="6211888" y="3208338"/>
            <a:ext cx="19050" cy="19050"/>
          </a:xfrm>
          <a:prstGeom prst="rect">
            <a:avLst/>
          </a:prstGeom>
          <a:solidFill>
            <a:srgbClr val="000000"/>
          </a:solidFill>
          <a:ln w="9525">
            <a:noFill/>
            <a:miter lim="800000"/>
            <a:headEnd/>
            <a:tailEnd/>
          </a:ln>
        </p:spPr>
        <p:txBody>
          <a:bodyPr/>
          <a:lstStyle/>
          <a:p>
            <a:endParaRPr lang="en-US"/>
          </a:p>
        </p:txBody>
      </p:sp>
      <p:sp>
        <p:nvSpPr>
          <p:cNvPr id="30853" name="Line 165"/>
          <p:cNvSpPr>
            <a:spLocks noChangeShapeType="1"/>
          </p:cNvSpPr>
          <p:nvPr/>
        </p:nvSpPr>
        <p:spPr bwMode="auto">
          <a:xfrm>
            <a:off x="6173788" y="3246438"/>
            <a:ext cx="57150" cy="1587"/>
          </a:xfrm>
          <a:prstGeom prst="line">
            <a:avLst/>
          </a:prstGeom>
          <a:noFill/>
          <a:ln w="0">
            <a:solidFill>
              <a:srgbClr val="000000"/>
            </a:solidFill>
            <a:round/>
            <a:headEnd/>
            <a:tailEnd/>
          </a:ln>
        </p:spPr>
        <p:txBody>
          <a:bodyPr/>
          <a:lstStyle/>
          <a:p>
            <a:endParaRPr lang="en-US"/>
          </a:p>
        </p:txBody>
      </p:sp>
      <p:sp>
        <p:nvSpPr>
          <p:cNvPr id="30854" name="Rectangle 166"/>
          <p:cNvSpPr>
            <a:spLocks noChangeArrowheads="1"/>
          </p:cNvSpPr>
          <p:nvPr/>
        </p:nvSpPr>
        <p:spPr bwMode="auto">
          <a:xfrm>
            <a:off x="6173788" y="3246438"/>
            <a:ext cx="57150" cy="19050"/>
          </a:xfrm>
          <a:prstGeom prst="rect">
            <a:avLst/>
          </a:prstGeom>
          <a:solidFill>
            <a:srgbClr val="000000"/>
          </a:solidFill>
          <a:ln w="9525">
            <a:noFill/>
            <a:miter lim="800000"/>
            <a:headEnd/>
            <a:tailEnd/>
          </a:ln>
        </p:spPr>
        <p:txBody>
          <a:bodyPr/>
          <a:lstStyle/>
          <a:p>
            <a:endParaRPr lang="en-US"/>
          </a:p>
        </p:txBody>
      </p:sp>
      <p:sp>
        <p:nvSpPr>
          <p:cNvPr id="30855" name="Line 167"/>
          <p:cNvSpPr>
            <a:spLocks noChangeShapeType="1"/>
          </p:cNvSpPr>
          <p:nvPr/>
        </p:nvSpPr>
        <p:spPr bwMode="auto">
          <a:xfrm>
            <a:off x="7439025" y="3208338"/>
            <a:ext cx="19050" cy="1587"/>
          </a:xfrm>
          <a:prstGeom prst="line">
            <a:avLst/>
          </a:prstGeom>
          <a:noFill/>
          <a:ln w="0">
            <a:solidFill>
              <a:srgbClr val="000000"/>
            </a:solidFill>
            <a:round/>
            <a:headEnd/>
            <a:tailEnd/>
          </a:ln>
        </p:spPr>
        <p:txBody>
          <a:bodyPr/>
          <a:lstStyle/>
          <a:p>
            <a:endParaRPr lang="en-US"/>
          </a:p>
        </p:txBody>
      </p:sp>
      <p:sp>
        <p:nvSpPr>
          <p:cNvPr id="30856" name="Rectangle 168"/>
          <p:cNvSpPr>
            <a:spLocks noChangeArrowheads="1"/>
          </p:cNvSpPr>
          <p:nvPr/>
        </p:nvSpPr>
        <p:spPr bwMode="auto">
          <a:xfrm>
            <a:off x="7439025" y="3208338"/>
            <a:ext cx="19050" cy="19050"/>
          </a:xfrm>
          <a:prstGeom prst="rect">
            <a:avLst/>
          </a:prstGeom>
          <a:solidFill>
            <a:srgbClr val="000000"/>
          </a:solidFill>
          <a:ln w="9525">
            <a:noFill/>
            <a:miter lim="800000"/>
            <a:headEnd/>
            <a:tailEnd/>
          </a:ln>
        </p:spPr>
        <p:txBody>
          <a:bodyPr/>
          <a:lstStyle/>
          <a:p>
            <a:endParaRPr lang="en-US"/>
          </a:p>
        </p:txBody>
      </p:sp>
      <p:sp>
        <p:nvSpPr>
          <p:cNvPr id="30857" name="Line 169"/>
          <p:cNvSpPr>
            <a:spLocks noChangeShapeType="1"/>
          </p:cNvSpPr>
          <p:nvPr/>
        </p:nvSpPr>
        <p:spPr bwMode="auto">
          <a:xfrm>
            <a:off x="7439025" y="2228850"/>
            <a:ext cx="1588" cy="19050"/>
          </a:xfrm>
          <a:prstGeom prst="line">
            <a:avLst/>
          </a:prstGeom>
          <a:noFill/>
          <a:ln w="0">
            <a:solidFill>
              <a:srgbClr val="000000"/>
            </a:solidFill>
            <a:round/>
            <a:headEnd/>
            <a:tailEnd/>
          </a:ln>
        </p:spPr>
        <p:txBody>
          <a:bodyPr/>
          <a:lstStyle/>
          <a:p>
            <a:endParaRPr lang="en-US"/>
          </a:p>
        </p:txBody>
      </p:sp>
      <p:sp>
        <p:nvSpPr>
          <p:cNvPr id="30858" name="Rectangle 170"/>
          <p:cNvSpPr>
            <a:spLocks noChangeArrowheads="1"/>
          </p:cNvSpPr>
          <p:nvPr/>
        </p:nvSpPr>
        <p:spPr bwMode="auto">
          <a:xfrm>
            <a:off x="7439025" y="2228850"/>
            <a:ext cx="19050" cy="19050"/>
          </a:xfrm>
          <a:prstGeom prst="rect">
            <a:avLst/>
          </a:prstGeom>
          <a:solidFill>
            <a:srgbClr val="000000"/>
          </a:solidFill>
          <a:ln w="9525">
            <a:noFill/>
            <a:miter lim="800000"/>
            <a:headEnd/>
            <a:tailEnd/>
          </a:ln>
        </p:spPr>
        <p:txBody>
          <a:bodyPr/>
          <a:lstStyle/>
          <a:p>
            <a:endParaRPr lang="en-US"/>
          </a:p>
        </p:txBody>
      </p:sp>
      <p:sp>
        <p:nvSpPr>
          <p:cNvPr id="30859" name="Line 171"/>
          <p:cNvSpPr>
            <a:spLocks noChangeShapeType="1"/>
          </p:cNvSpPr>
          <p:nvPr/>
        </p:nvSpPr>
        <p:spPr bwMode="auto">
          <a:xfrm>
            <a:off x="7477125" y="2228850"/>
            <a:ext cx="1588" cy="19050"/>
          </a:xfrm>
          <a:prstGeom prst="line">
            <a:avLst/>
          </a:prstGeom>
          <a:noFill/>
          <a:ln w="0">
            <a:solidFill>
              <a:srgbClr val="000000"/>
            </a:solidFill>
            <a:round/>
            <a:headEnd/>
            <a:tailEnd/>
          </a:ln>
        </p:spPr>
        <p:txBody>
          <a:bodyPr/>
          <a:lstStyle/>
          <a:p>
            <a:endParaRPr lang="en-US"/>
          </a:p>
        </p:txBody>
      </p:sp>
      <p:sp>
        <p:nvSpPr>
          <p:cNvPr id="30860" name="Rectangle 172"/>
          <p:cNvSpPr>
            <a:spLocks noChangeArrowheads="1"/>
          </p:cNvSpPr>
          <p:nvPr/>
        </p:nvSpPr>
        <p:spPr bwMode="auto">
          <a:xfrm>
            <a:off x="7477125" y="2228850"/>
            <a:ext cx="19050" cy="19050"/>
          </a:xfrm>
          <a:prstGeom prst="rect">
            <a:avLst/>
          </a:prstGeom>
          <a:solidFill>
            <a:srgbClr val="000000"/>
          </a:solidFill>
          <a:ln w="9525">
            <a:noFill/>
            <a:miter lim="800000"/>
            <a:headEnd/>
            <a:tailEnd/>
          </a:ln>
        </p:spPr>
        <p:txBody>
          <a:bodyPr/>
          <a:lstStyle/>
          <a:p>
            <a:endParaRPr lang="en-US"/>
          </a:p>
        </p:txBody>
      </p:sp>
      <p:sp>
        <p:nvSpPr>
          <p:cNvPr id="30861" name="Line 173"/>
          <p:cNvSpPr>
            <a:spLocks noChangeShapeType="1"/>
          </p:cNvSpPr>
          <p:nvPr/>
        </p:nvSpPr>
        <p:spPr bwMode="auto">
          <a:xfrm>
            <a:off x="6230938" y="3208338"/>
            <a:ext cx="1208087" cy="1587"/>
          </a:xfrm>
          <a:prstGeom prst="line">
            <a:avLst/>
          </a:prstGeom>
          <a:noFill/>
          <a:ln w="0">
            <a:solidFill>
              <a:srgbClr val="000000"/>
            </a:solidFill>
            <a:round/>
            <a:headEnd/>
            <a:tailEnd/>
          </a:ln>
        </p:spPr>
        <p:txBody>
          <a:bodyPr/>
          <a:lstStyle/>
          <a:p>
            <a:endParaRPr lang="en-US"/>
          </a:p>
        </p:txBody>
      </p:sp>
      <p:sp>
        <p:nvSpPr>
          <p:cNvPr id="30862" name="Rectangle 174"/>
          <p:cNvSpPr>
            <a:spLocks noChangeArrowheads="1"/>
          </p:cNvSpPr>
          <p:nvPr/>
        </p:nvSpPr>
        <p:spPr bwMode="auto">
          <a:xfrm>
            <a:off x="6230938" y="3208338"/>
            <a:ext cx="1208087" cy="19050"/>
          </a:xfrm>
          <a:prstGeom prst="rect">
            <a:avLst/>
          </a:prstGeom>
          <a:solidFill>
            <a:srgbClr val="000000"/>
          </a:solidFill>
          <a:ln w="9525">
            <a:noFill/>
            <a:miter lim="800000"/>
            <a:headEnd/>
            <a:tailEnd/>
          </a:ln>
        </p:spPr>
        <p:txBody>
          <a:bodyPr/>
          <a:lstStyle/>
          <a:p>
            <a:endParaRPr lang="en-US"/>
          </a:p>
        </p:txBody>
      </p:sp>
      <p:sp>
        <p:nvSpPr>
          <p:cNvPr id="30863" name="Line 175"/>
          <p:cNvSpPr>
            <a:spLocks noChangeShapeType="1"/>
          </p:cNvSpPr>
          <p:nvPr/>
        </p:nvSpPr>
        <p:spPr bwMode="auto">
          <a:xfrm>
            <a:off x="6230938" y="3246438"/>
            <a:ext cx="1208087" cy="1587"/>
          </a:xfrm>
          <a:prstGeom prst="line">
            <a:avLst/>
          </a:prstGeom>
          <a:noFill/>
          <a:ln w="0">
            <a:solidFill>
              <a:srgbClr val="000000"/>
            </a:solidFill>
            <a:round/>
            <a:headEnd/>
            <a:tailEnd/>
          </a:ln>
        </p:spPr>
        <p:txBody>
          <a:bodyPr/>
          <a:lstStyle/>
          <a:p>
            <a:endParaRPr lang="en-US"/>
          </a:p>
        </p:txBody>
      </p:sp>
      <p:sp>
        <p:nvSpPr>
          <p:cNvPr id="30864" name="Rectangle 176"/>
          <p:cNvSpPr>
            <a:spLocks noChangeArrowheads="1"/>
          </p:cNvSpPr>
          <p:nvPr/>
        </p:nvSpPr>
        <p:spPr bwMode="auto">
          <a:xfrm>
            <a:off x="6230938" y="3246438"/>
            <a:ext cx="1208087" cy="19050"/>
          </a:xfrm>
          <a:prstGeom prst="rect">
            <a:avLst/>
          </a:prstGeom>
          <a:solidFill>
            <a:srgbClr val="000000"/>
          </a:solidFill>
          <a:ln w="9525">
            <a:noFill/>
            <a:miter lim="800000"/>
            <a:headEnd/>
            <a:tailEnd/>
          </a:ln>
        </p:spPr>
        <p:txBody>
          <a:bodyPr/>
          <a:lstStyle/>
          <a:p>
            <a:endParaRPr lang="en-US"/>
          </a:p>
        </p:txBody>
      </p:sp>
      <p:sp>
        <p:nvSpPr>
          <p:cNvPr id="30865" name="Line 177"/>
          <p:cNvSpPr>
            <a:spLocks noChangeShapeType="1"/>
          </p:cNvSpPr>
          <p:nvPr/>
        </p:nvSpPr>
        <p:spPr bwMode="auto">
          <a:xfrm>
            <a:off x="7477125" y="3208338"/>
            <a:ext cx="19050" cy="1587"/>
          </a:xfrm>
          <a:prstGeom prst="line">
            <a:avLst/>
          </a:prstGeom>
          <a:noFill/>
          <a:ln w="0">
            <a:solidFill>
              <a:srgbClr val="000000"/>
            </a:solidFill>
            <a:round/>
            <a:headEnd/>
            <a:tailEnd/>
          </a:ln>
        </p:spPr>
        <p:txBody>
          <a:bodyPr/>
          <a:lstStyle/>
          <a:p>
            <a:endParaRPr lang="en-US"/>
          </a:p>
        </p:txBody>
      </p:sp>
      <p:sp>
        <p:nvSpPr>
          <p:cNvPr id="30866" name="Rectangle 178"/>
          <p:cNvSpPr>
            <a:spLocks noChangeArrowheads="1"/>
          </p:cNvSpPr>
          <p:nvPr/>
        </p:nvSpPr>
        <p:spPr bwMode="auto">
          <a:xfrm>
            <a:off x="7477125" y="3208338"/>
            <a:ext cx="19050" cy="19050"/>
          </a:xfrm>
          <a:prstGeom prst="rect">
            <a:avLst/>
          </a:prstGeom>
          <a:solidFill>
            <a:srgbClr val="000000"/>
          </a:solidFill>
          <a:ln w="9525">
            <a:noFill/>
            <a:miter lim="800000"/>
            <a:headEnd/>
            <a:tailEnd/>
          </a:ln>
        </p:spPr>
        <p:txBody>
          <a:bodyPr/>
          <a:lstStyle/>
          <a:p>
            <a:endParaRPr lang="en-US"/>
          </a:p>
        </p:txBody>
      </p:sp>
      <p:sp>
        <p:nvSpPr>
          <p:cNvPr id="30867" name="Line 179"/>
          <p:cNvSpPr>
            <a:spLocks noChangeShapeType="1"/>
          </p:cNvSpPr>
          <p:nvPr/>
        </p:nvSpPr>
        <p:spPr bwMode="auto">
          <a:xfrm>
            <a:off x="7439025" y="3246438"/>
            <a:ext cx="57150" cy="1587"/>
          </a:xfrm>
          <a:prstGeom prst="line">
            <a:avLst/>
          </a:prstGeom>
          <a:noFill/>
          <a:ln w="0">
            <a:solidFill>
              <a:srgbClr val="000000"/>
            </a:solidFill>
            <a:round/>
            <a:headEnd/>
            <a:tailEnd/>
          </a:ln>
        </p:spPr>
        <p:txBody>
          <a:bodyPr/>
          <a:lstStyle/>
          <a:p>
            <a:endParaRPr lang="en-US"/>
          </a:p>
        </p:txBody>
      </p:sp>
      <p:sp>
        <p:nvSpPr>
          <p:cNvPr id="30868" name="Rectangle 180"/>
          <p:cNvSpPr>
            <a:spLocks noChangeArrowheads="1"/>
          </p:cNvSpPr>
          <p:nvPr/>
        </p:nvSpPr>
        <p:spPr bwMode="auto">
          <a:xfrm>
            <a:off x="7439025" y="3246438"/>
            <a:ext cx="57150" cy="19050"/>
          </a:xfrm>
          <a:prstGeom prst="rect">
            <a:avLst/>
          </a:prstGeom>
          <a:solidFill>
            <a:srgbClr val="000000"/>
          </a:solidFill>
          <a:ln w="9525">
            <a:noFill/>
            <a:miter lim="800000"/>
            <a:headEnd/>
            <a:tailEnd/>
          </a:ln>
        </p:spPr>
        <p:txBody>
          <a:bodyPr/>
          <a:lstStyle/>
          <a:p>
            <a:endParaRPr lang="en-US"/>
          </a:p>
        </p:txBody>
      </p:sp>
      <p:sp>
        <p:nvSpPr>
          <p:cNvPr id="30869" name="Line 181"/>
          <p:cNvSpPr>
            <a:spLocks noChangeShapeType="1"/>
          </p:cNvSpPr>
          <p:nvPr/>
        </p:nvSpPr>
        <p:spPr bwMode="auto">
          <a:xfrm flipV="1">
            <a:off x="8724900" y="2209800"/>
            <a:ext cx="1588" cy="1588"/>
          </a:xfrm>
          <a:prstGeom prst="line">
            <a:avLst/>
          </a:prstGeom>
          <a:noFill/>
          <a:ln w="0">
            <a:solidFill>
              <a:srgbClr val="000000"/>
            </a:solidFill>
            <a:round/>
            <a:headEnd/>
            <a:tailEnd/>
          </a:ln>
        </p:spPr>
        <p:txBody>
          <a:bodyPr/>
          <a:lstStyle/>
          <a:p>
            <a:endParaRPr lang="en-US"/>
          </a:p>
        </p:txBody>
      </p:sp>
      <p:sp>
        <p:nvSpPr>
          <p:cNvPr id="30870" name="Rectangle 182"/>
          <p:cNvSpPr>
            <a:spLocks noChangeArrowheads="1"/>
          </p:cNvSpPr>
          <p:nvPr/>
        </p:nvSpPr>
        <p:spPr bwMode="auto">
          <a:xfrm>
            <a:off x="8724900" y="2190750"/>
            <a:ext cx="19050" cy="19050"/>
          </a:xfrm>
          <a:prstGeom prst="rect">
            <a:avLst/>
          </a:prstGeom>
          <a:solidFill>
            <a:srgbClr val="000000"/>
          </a:solidFill>
          <a:ln w="9525">
            <a:noFill/>
            <a:miter lim="800000"/>
            <a:headEnd/>
            <a:tailEnd/>
          </a:ln>
        </p:spPr>
        <p:txBody>
          <a:bodyPr/>
          <a:lstStyle/>
          <a:p>
            <a:endParaRPr lang="en-US"/>
          </a:p>
        </p:txBody>
      </p:sp>
      <p:sp>
        <p:nvSpPr>
          <p:cNvPr id="30871" name="Line 183"/>
          <p:cNvSpPr>
            <a:spLocks noChangeShapeType="1"/>
          </p:cNvSpPr>
          <p:nvPr/>
        </p:nvSpPr>
        <p:spPr bwMode="auto">
          <a:xfrm flipV="1">
            <a:off x="8763000" y="2209800"/>
            <a:ext cx="1588" cy="1588"/>
          </a:xfrm>
          <a:prstGeom prst="line">
            <a:avLst/>
          </a:prstGeom>
          <a:noFill/>
          <a:ln w="0">
            <a:solidFill>
              <a:srgbClr val="000000"/>
            </a:solidFill>
            <a:round/>
            <a:headEnd/>
            <a:tailEnd/>
          </a:ln>
        </p:spPr>
        <p:txBody>
          <a:bodyPr/>
          <a:lstStyle/>
          <a:p>
            <a:endParaRPr lang="en-US"/>
          </a:p>
        </p:txBody>
      </p:sp>
      <p:sp>
        <p:nvSpPr>
          <p:cNvPr id="30872" name="Rectangle 184"/>
          <p:cNvSpPr>
            <a:spLocks noChangeArrowheads="1"/>
          </p:cNvSpPr>
          <p:nvPr/>
        </p:nvSpPr>
        <p:spPr bwMode="auto">
          <a:xfrm>
            <a:off x="8763000" y="2190750"/>
            <a:ext cx="19050" cy="19050"/>
          </a:xfrm>
          <a:prstGeom prst="rect">
            <a:avLst/>
          </a:prstGeom>
          <a:solidFill>
            <a:srgbClr val="000000"/>
          </a:solidFill>
          <a:ln w="9525">
            <a:noFill/>
            <a:miter lim="800000"/>
            <a:headEnd/>
            <a:tailEnd/>
          </a:ln>
        </p:spPr>
        <p:txBody>
          <a:bodyPr/>
          <a:lstStyle/>
          <a:p>
            <a:endParaRPr lang="en-US"/>
          </a:p>
        </p:txBody>
      </p:sp>
      <p:sp>
        <p:nvSpPr>
          <p:cNvPr id="30873" name="Line 185"/>
          <p:cNvSpPr>
            <a:spLocks noChangeShapeType="1"/>
          </p:cNvSpPr>
          <p:nvPr/>
        </p:nvSpPr>
        <p:spPr bwMode="auto">
          <a:xfrm>
            <a:off x="8724900" y="2228850"/>
            <a:ext cx="1588" cy="19050"/>
          </a:xfrm>
          <a:prstGeom prst="line">
            <a:avLst/>
          </a:prstGeom>
          <a:noFill/>
          <a:ln w="0">
            <a:solidFill>
              <a:srgbClr val="000000"/>
            </a:solidFill>
            <a:round/>
            <a:headEnd/>
            <a:tailEnd/>
          </a:ln>
        </p:spPr>
        <p:txBody>
          <a:bodyPr/>
          <a:lstStyle/>
          <a:p>
            <a:endParaRPr lang="en-US"/>
          </a:p>
        </p:txBody>
      </p:sp>
      <p:sp>
        <p:nvSpPr>
          <p:cNvPr id="30874" name="Rectangle 186"/>
          <p:cNvSpPr>
            <a:spLocks noChangeArrowheads="1"/>
          </p:cNvSpPr>
          <p:nvPr/>
        </p:nvSpPr>
        <p:spPr bwMode="auto">
          <a:xfrm>
            <a:off x="8724900" y="2228850"/>
            <a:ext cx="19050" cy="19050"/>
          </a:xfrm>
          <a:prstGeom prst="rect">
            <a:avLst/>
          </a:prstGeom>
          <a:solidFill>
            <a:srgbClr val="000000"/>
          </a:solidFill>
          <a:ln w="9525">
            <a:noFill/>
            <a:miter lim="800000"/>
            <a:headEnd/>
            <a:tailEnd/>
          </a:ln>
        </p:spPr>
        <p:txBody>
          <a:bodyPr/>
          <a:lstStyle/>
          <a:p>
            <a:endParaRPr lang="en-US"/>
          </a:p>
        </p:txBody>
      </p:sp>
      <p:sp>
        <p:nvSpPr>
          <p:cNvPr id="30875" name="Line 187"/>
          <p:cNvSpPr>
            <a:spLocks noChangeShapeType="1"/>
          </p:cNvSpPr>
          <p:nvPr/>
        </p:nvSpPr>
        <p:spPr bwMode="auto">
          <a:xfrm>
            <a:off x="8763000" y="2209800"/>
            <a:ext cx="1588" cy="38100"/>
          </a:xfrm>
          <a:prstGeom prst="line">
            <a:avLst/>
          </a:prstGeom>
          <a:noFill/>
          <a:ln w="0">
            <a:solidFill>
              <a:srgbClr val="000000"/>
            </a:solidFill>
            <a:round/>
            <a:headEnd/>
            <a:tailEnd/>
          </a:ln>
        </p:spPr>
        <p:txBody>
          <a:bodyPr/>
          <a:lstStyle/>
          <a:p>
            <a:endParaRPr lang="en-US"/>
          </a:p>
        </p:txBody>
      </p:sp>
      <p:sp>
        <p:nvSpPr>
          <p:cNvPr id="30876" name="Rectangle 188"/>
          <p:cNvSpPr>
            <a:spLocks noChangeArrowheads="1"/>
          </p:cNvSpPr>
          <p:nvPr/>
        </p:nvSpPr>
        <p:spPr bwMode="auto">
          <a:xfrm>
            <a:off x="8763000" y="2190750"/>
            <a:ext cx="19050" cy="57150"/>
          </a:xfrm>
          <a:prstGeom prst="rect">
            <a:avLst/>
          </a:prstGeom>
          <a:solidFill>
            <a:srgbClr val="000000"/>
          </a:solidFill>
          <a:ln w="9525">
            <a:noFill/>
            <a:miter lim="800000"/>
            <a:headEnd/>
            <a:tailEnd/>
          </a:ln>
        </p:spPr>
        <p:txBody>
          <a:bodyPr/>
          <a:lstStyle/>
          <a:p>
            <a:endParaRPr lang="en-US"/>
          </a:p>
        </p:txBody>
      </p:sp>
      <p:sp>
        <p:nvSpPr>
          <p:cNvPr id="30877" name="Line 189"/>
          <p:cNvSpPr>
            <a:spLocks noChangeShapeType="1"/>
          </p:cNvSpPr>
          <p:nvPr/>
        </p:nvSpPr>
        <p:spPr bwMode="auto">
          <a:xfrm>
            <a:off x="590550" y="2247900"/>
            <a:ext cx="1588" cy="960438"/>
          </a:xfrm>
          <a:prstGeom prst="line">
            <a:avLst/>
          </a:prstGeom>
          <a:noFill/>
          <a:ln w="0">
            <a:solidFill>
              <a:srgbClr val="000000"/>
            </a:solidFill>
            <a:round/>
            <a:headEnd/>
            <a:tailEnd/>
          </a:ln>
        </p:spPr>
        <p:txBody>
          <a:bodyPr/>
          <a:lstStyle/>
          <a:p>
            <a:endParaRPr lang="en-US"/>
          </a:p>
        </p:txBody>
      </p:sp>
      <p:sp>
        <p:nvSpPr>
          <p:cNvPr id="30878" name="Rectangle 190"/>
          <p:cNvSpPr>
            <a:spLocks noChangeArrowheads="1"/>
          </p:cNvSpPr>
          <p:nvPr/>
        </p:nvSpPr>
        <p:spPr bwMode="auto">
          <a:xfrm>
            <a:off x="590550" y="2247900"/>
            <a:ext cx="19050" cy="960438"/>
          </a:xfrm>
          <a:prstGeom prst="rect">
            <a:avLst/>
          </a:prstGeom>
          <a:solidFill>
            <a:srgbClr val="000000"/>
          </a:solidFill>
          <a:ln w="9525">
            <a:noFill/>
            <a:miter lim="800000"/>
            <a:headEnd/>
            <a:tailEnd/>
          </a:ln>
        </p:spPr>
        <p:txBody>
          <a:bodyPr/>
          <a:lstStyle/>
          <a:p>
            <a:endParaRPr lang="en-US"/>
          </a:p>
        </p:txBody>
      </p:sp>
      <p:sp>
        <p:nvSpPr>
          <p:cNvPr id="30879" name="Line 191"/>
          <p:cNvSpPr>
            <a:spLocks noChangeShapeType="1"/>
          </p:cNvSpPr>
          <p:nvPr/>
        </p:nvSpPr>
        <p:spPr bwMode="auto">
          <a:xfrm>
            <a:off x="628650" y="2247900"/>
            <a:ext cx="1588" cy="960438"/>
          </a:xfrm>
          <a:prstGeom prst="line">
            <a:avLst/>
          </a:prstGeom>
          <a:noFill/>
          <a:ln w="0">
            <a:solidFill>
              <a:srgbClr val="000000"/>
            </a:solidFill>
            <a:round/>
            <a:headEnd/>
            <a:tailEnd/>
          </a:ln>
        </p:spPr>
        <p:txBody>
          <a:bodyPr/>
          <a:lstStyle/>
          <a:p>
            <a:endParaRPr lang="en-US"/>
          </a:p>
        </p:txBody>
      </p:sp>
      <p:sp>
        <p:nvSpPr>
          <p:cNvPr id="30880" name="Rectangle 192"/>
          <p:cNvSpPr>
            <a:spLocks noChangeArrowheads="1"/>
          </p:cNvSpPr>
          <p:nvPr/>
        </p:nvSpPr>
        <p:spPr bwMode="auto">
          <a:xfrm>
            <a:off x="628650" y="2247900"/>
            <a:ext cx="19050" cy="960438"/>
          </a:xfrm>
          <a:prstGeom prst="rect">
            <a:avLst/>
          </a:prstGeom>
          <a:solidFill>
            <a:srgbClr val="000000"/>
          </a:solidFill>
          <a:ln w="9525">
            <a:noFill/>
            <a:miter lim="800000"/>
            <a:headEnd/>
            <a:tailEnd/>
          </a:ln>
        </p:spPr>
        <p:txBody>
          <a:bodyPr/>
          <a:lstStyle/>
          <a:p>
            <a:endParaRPr lang="en-US"/>
          </a:p>
        </p:txBody>
      </p:sp>
      <p:sp>
        <p:nvSpPr>
          <p:cNvPr id="30881" name="Line 193"/>
          <p:cNvSpPr>
            <a:spLocks noChangeShapeType="1"/>
          </p:cNvSpPr>
          <p:nvPr/>
        </p:nvSpPr>
        <p:spPr bwMode="auto">
          <a:xfrm>
            <a:off x="2182813" y="2247900"/>
            <a:ext cx="1587" cy="960438"/>
          </a:xfrm>
          <a:prstGeom prst="line">
            <a:avLst/>
          </a:prstGeom>
          <a:noFill/>
          <a:ln w="0">
            <a:solidFill>
              <a:srgbClr val="000000"/>
            </a:solidFill>
            <a:round/>
            <a:headEnd/>
            <a:tailEnd/>
          </a:ln>
        </p:spPr>
        <p:txBody>
          <a:bodyPr/>
          <a:lstStyle/>
          <a:p>
            <a:endParaRPr lang="en-US"/>
          </a:p>
        </p:txBody>
      </p:sp>
      <p:sp>
        <p:nvSpPr>
          <p:cNvPr id="30882" name="Rectangle 194"/>
          <p:cNvSpPr>
            <a:spLocks noChangeArrowheads="1"/>
          </p:cNvSpPr>
          <p:nvPr/>
        </p:nvSpPr>
        <p:spPr bwMode="auto">
          <a:xfrm>
            <a:off x="2182813" y="2247900"/>
            <a:ext cx="19050" cy="960438"/>
          </a:xfrm>
          <a:prstGeom prst="rect">
            <a:avLst/>
          </a:prstGeom>
          <a:solidFill>
            <a:srgbClr val="000000"/>
          </a:solidFill>
          <a:ln w="9525">
            <a:noFill/>
            <a:miter lim="800000"/>
            <a:headEnd/>
            <a:tailEnd/>
          </a:ln>
        </p:spPr>
        <p:txBody>
          <a:bodyPr/>
          <a:lstStyle/>
          <a:p>
            <a:endParaRPr lang="en-US"/>
          </a:p>
        </p:txBody>
      </p:sp>
      <p:sp>
        <p:nvSpPr>
          <p:cNvPr id="30883" name="Line 195"/>
          <p:cNvSpPr>
            <a:spLocks noChangeShapeType="1"/>
          </p:cNvSpPr>
          <p:nvPr/>
        </p:nvSpPr>
        <p:spPr bwMode="auto">
          <a:xfrm>
            <a:off x="2220913" y="2247900"/>
            <a:ext cx="1587" cy="960438"/>
          </a:xfrm>
          <a:prstGeom prst="line">
            <a:avLst/>
          </a:prstGeom>
          <a:noFill/>
          <a:ln w="0">
            <a:solidFill>
              <a:srgbClr val="000000"/>
            </a:solidFill>
            <a:round/>
            <a:headEnd/>
            <a:tailEnd/>
          </a:ln>
        </p:spPr>
        <p:txBody>
          <a:bodyPr/>
          <a:lstStyle/>
          <a:p>
            <a:endParaRPr lang="en-US"/>
          </a:p>
        </p:txBody>
      </p:sp>
      <p:sp>
        <p:nvSpPr>
          <p:cNvPr id="30884" name="Rectangle 196"/>
          <p:cNvSpPr>
            <a:spLocks noChangeArrowheads="1"/>
          </p:cNvSpPr>
          <p:nvPr/>
        </p:nvSpPr>
        <p:spPr bwMode="auto">
          <a:xfrm>
            <a:off x="2220913" y="2247900"/>
            <a:ext cx="19050" cy="960438"/>
          </a:xfrm>
          <a:prstGeom prst="rect">
            <a:avLst/>
          </a:prstGeom>
          <a:solidFill>
            <a:srgbClr val="000000"/>
          </a:solidFill>
          <a:ln w="9525">
            <a:noFill/>
            <a:miter lim="800000"/>
            <a:headEnd/>
            <a:tailEnd/>
          </a:ln>
        </p:spPr>
        <p:txBody>
          <a:bodyPr/>
          <a:lstStyle/>
          <a:p>
            <a:endParaRPr lang="en-US"/>
          </a:p>
        </p:txBody>
      </p:sp>
      <p:sp>
        <p:nvSpPr>
          <p:cNvPr id="30885" name="Line 197"/>
          <p:cNvSpPr>
            <a:spLocks noChangeShapeType="1"/>
          </p:cNvSpPr>
          <p:nvPr/>
        </p:nvSpPr>
        <p:spPr bwMode="auto">
          <a:xfrm>
            <a:off x="4005263" y="2247900"/>
            <a:ext cx="1587" cy="960438"/>
          </a:xfrm>
          <a:prstGeom prst="line">
            <a:avLst/>
          </a:prstGeom>
          <a:noFill/>
          <a:ln w="0">
            <a:solidFill>
              <a:srgbClr val="000000"/>
            </a:solidFill>
            <a:round/>
            <a:headEnd/>
            <a:tailEnd/>
          </a:ln>
        </p:spPr>
        <p:txBody>
          <a:bodyPr/>
          <a:lstStyle/>
          <a:p>
            <a:endParaRPr lang="en-US"/>
          </a:p>
        </p:txBody>
      </p:sp>
      <p:sp>
        <p:nvSpPr>
          <p:cNvPr id="30886" name="Rectangle 198"/>
          <p:cNvSpPr>
            <a:spLocks noChangeArrowheads="1"/>
          </p:cNvSpPr>
          <p:nvPr/>
        </p:nvSpPr>
        <p:spPr bwMode="auto">
          <a:xfrm>
            <a:off x="4005263" y="2247900"/>
            <a:ext cx="19050" cy="960438"/>
          </a:xfrm>
          <a:prstGeom prst="rect">
            <a:avLst/>
          </a:prstGeom>
          <a:solidFill>
            <a:srgbClr val="000000"/>
          </a:solidFill>
          <a:ln w="9525">
            <a:noFill/>
            <a:miter lim="800000"/>
            <a:headEnd/>
            <a:tailEnd/>
          </a:ln>
        </p:spPr>
        <p:txBody>
          <a:bodyPr/>
          <a:lstStyle/>
          <a:p>
            <a:endParaRPr lang="en-US"/>
          </a:p>
        </p:txBody>
      </p:sp>
      <p:sp>
        <p:nvSpPr>
          <p:cNvPr id="30887" name="Line 199"/>
          <p:cNvSpPr>
            <a:spLocks noChangeShapeType="1"/>
          </p:cNvSpPr>
          <p:nvPr/>
        </p:nvSpPr>
        <p:spPr bwMode="auto">
          <a:xfrm>
            <a:off x="4043363" y="2247900"/>
            <a:ext cx="1587" cy="960438"/>
          </a:xfrm>
          <a:prstGeom prst="line">
            <a:avLst/>
          </a:prstGeom>
          <a:noFill/>
          <a:ln w="0">
            <a:solidFill>
              <a:srgbClr val="000000"/>
            </a:solidFill>
            <a:round/>
            <a:headEnd/>
            <a:tailEnd/>
          </a:ln>
        </p:spPr>
        <p:txBody>
          <a:bodyPr/>
          <a:lstStyle/>
          <a:p>
            <a:endParaRPr lang="en-US"/>
          </a:p>
        </p:txBody>
      </p:sp>
      <p:sp>
        <p:nvSpPr>
          <p:cNvPr id="30888" name="Rectangle 200"/>
          <p:cNvSpPr>
            <a:spLocks noChangeArrowheads="1"/>
          </p:cNvSpPr>
          <p:nvPr/>
        </p:nvSpPr>
        <p:spPr bwMode="auto">
          <a:xfrm>
            <a:off x="4043363" y="2247900"/>
            <a:ext cx="19050" cy="960438"/>
          </a:xfrm>
          <a:prstGeom prst="rect">
            <a:avLst/>
          </a:prstGeom>
          <a:solidFill>
            <a:srgbClr val="000000"/>
          </a:solidFill>
          <a:ln w="9525">
            <a:noFill/>
            <a:miter lim="800000"/>
            <a:headEnd/>
            <a:tailEnd/>
          </a:ln>
        </p:spPr>
        <p:txBody>
          <a:bodyPr/>
          <a:lstStyle/>
          <a:p>
            <a:endParaRPr lang="en-US"/>
          </a:p>
        </p:txBody>
      </p:sp>
      <p:sp>
        <p:nvSpPr>
          <p:cNvPr id="30889" name="Line 201"/>
          <p:cNvSpPr>
            <a:spLocks noChangeShapeType="1"/>
          </p:cNvSpPr>
          <p:nvPr/>
        </p:nvSpPr>
        <p:spPr bwMode="auto">
          <a:xfrm>
            <a:off x="6173788" y="2247900"/>
            <a:ext cx="1587" cy="960438"/>
          </a:xfrm>
          <a:prstGeom prst="line">
            <a:avLst/>
          </a:prstGeom>
          <a:noFill/>
          <a:ln w="0">
            <a:solidFill>
              <a:srgbClr val="000000"/>
            </a:solidFill>
            <a:round/>
            <a:headEnd/>
            <a:tailEnd/>
          </a:ln>
        </p:spPr>
        <p:txBody>
          <a:bodyPr/>
          <a:lstStyle/>
          <a:p>
            <a:endParaRPr lang="en-US"/>
          </a:p>
        </p:txBody>
      </p:sp>
      <p:sp>
        <p:nvSpPr>
          <p:cNvPr id="30890" name="Rectangle 202"/>
          <p:cNvSpPr>
            <a:spLocks noChangeArrowheads="1"/>
          </p:cNvSpPr>
          <p:nvPr/>
        </p:nvSpPr>
        <p:spPr bwMode="auto">
          <a:xfrm>
            <a:off x="6173788" y="2247900"/>
            <a:ext cx="19050" cy="960438"/>
          </a:xfrm>
          <a:prstGeom prst="rect">
            <a:avLst/>
          </a:prstGeom>
          <a:solidFill>
            <a:srgbClr val="000000"/>
          </a:solidFill>
          <a:ln w="9525">
            <a:noFill/>
            <a:miter lim="800000"/>
            <a:headEnd/>
            <a:tailEnd/>
          </a:ln>
        </p:spPr>
        <p:txBody>
          <a:bodyPr/>
          <a:lstStyle/>
          <a:p>
            <a:endParaRPr lang="en-US"/>
          </a:p>
        </p:txBody>
      </p:sp>
      <p:sp>
        <p:nvSpPr>
          <p:cNvPr id="30891" name="Line 203"/>
          <p:cNvSpPr>
            <a:spLocks noChangeShapeType="1"/>
          </p:cNvSpPr>
          <p:nvPr/>
        </p:nvSpPr>
        <p:spPr bwMode="auto">
          <a:xfrm>
            <a:off x="6211888" y="2247900"/>
            <a:ext cx="1587" cy="960438"/>
          </a:xfrm>
          <a:prstGeom prst="line">
            <a:avLst/>
          </a:prstGeom>
          <a:noFill/>
          <a:ln w="0">
            <a:solidFill>
              <a:srgbClr val="000000"/>
            </a:solidFill>
            <a:round/>
            <a:headEnd/>
            <a:tailEnd/>
          </a:ln>
        </p:spPr>
        <p:txBody>
          <a:bodyPr/>
          <a:lstStyle/>
          <a:p>
            <a:endParaRPr lang="en-US"/>
          </a:p>
        </p:txBody>
      </p:sp>
      <p:sp>
        <p:nvSpPr>
          <p:cNvPr id="30892" name="Rectangle 204"/>
          <p:cNvSpPr>
            <a:spLocks noChangeArrowheads="1"/>
          </p:cNvSpPr>
          <p:nvPr/>
        </p:nvSpPr>
        <p:spPr bwMode="auto">
          <a:xfrm>
            <a:off x="6211888" y="2247900"/>
            <a:ext cx="19050" cy="960438"/>
          </a:xfrm>
          <a:prstGeom prst="rect">
            <a:avLst/>
          </a:prstGeom>
          <a:solidFill>
            <a:srgbClr val="000000"/>
          </a:solidFill>
          <a:ln w="9525">
            <a:noFill/>
            <a:miter lim="800000"/>
            <a:headEnd/>
            <a:tailEnd/>
          </a:ln>
        </p:spPr>
        <p:txBody>
          <a:bodyPr/>
          <a:lstStyle/>
          <a:p>
            <a:endParaRPr lang="en-US"/>
          </a:p>
        </p:txBody>
      </p:sp>
      <p:sp>
        <p:nvSpPr>
          <p:cNvPr id="30893" name="Line 205"/>
          <p:cNvSpPr>
            <a:spLocks noChangeShapeType="1"/>
          </p:cNvSpPr>
          <p:nvPr/>
        </p:nvSpPr>
        <p:spPr bwMode="auto">
          <a:xfrm>
            <a:off x="7439025" y="2247900"/>
            <a:ext cx="1588" cy="960438"/>
          </a:xfrm>
          <a:prstGeom prst="line">
            <a:avLst/>
          </a:prstGeom>
          <a:noFill/>
          <a:ln w="0">
            <a:solidFill>
              <a:srgbClr val="000000"/>
            </a:solidFill>
            <a:round/>
            <a:headEnd/>
            <a:tailEnd/>
          </a:ln>
        </p:spPr>
        <p:txBody>
          <a:bodyPr/>
          <a:lstStyle/>
          <a:p>
            <a:endParaRPr lang="en-US"/>
          </a:p>
        </p:txBody>
      </p:sp>
      <p:sp>
        <p:nvSpPr>
          <p:cNvPr id="30894" name="Rectangle 206"/>
          <p:cNvSpPr>
            <a:spLocks noChangeArrowheads="1"/>
          </p:cNvSpPr>
          <p:nvPr/>
        </p:nvSpPr>
        <p:spPr bwMode="auto">
          <a:xfrm>
            <a:off x="7439025" y="2247900"/>
            <a:ext cx="19050" cy="960438"/>
          </a:xfrm>
          <a:prstGeom prst="rect">
            <a:avLst/>
          </a:prstGeom>
          <a:solidFill>
            <a:srgbClr val="000000"/>
          </a:solidFill>
          <a:ln w="9525">
            <a:noFill/>
            <a:miter lim="800000"/>
            <a:headEnd/>
            <a:tailEnd/>
          </a:ln>
        </p:spPr>
        <p:txBody>
          <a:bodyPr/>
          <a:lstStyle/>
          <a:p>
            <a:endParaRPr lang="en-US"/>
          </a:p>
        </p:txBody>
      </p:sp>
      <p:sp>
        <p:nvSpPr>
          <p:cNvPr id="30895" name="Line 207"/>
          <p:cNvSpPr>
            <a:spLocks noChangeShapeType="1"/>
          </p:cNvSpPr>
          <p:nvPr/>
        </p:nvSpPr>
        <p:spPr bwMode="auto">
          <a:xfrm>
            <a:off x="7477125" y="2247900"/>
            <a:ext cx="1588" cy="960438"/>
          </a:xfrm>
          <a:prstGeom prst="line">
            <a:avLst/>
          </a:prstGeom>
          <a:noFill/>
          <a:ln w="0">
            <a:solidFill>
              <a:srgbClr val="000000"/>
            </a:solidFill>
            <a:round/>
            <a:headEnd/>
            <a:tailEnd/>
          </a:ln>
        </p:spPr>
        <p:txBody>
          <a:bodyPr/>
          <a:lstStyle/>
          <a:p>
            <a:endParaRPr lang="en-US"/>
          </a:p>
        </p:txBody>
      </p:sp>
      <p:sp>
        <p:nvSpPr>
          <p:cNvPr id="30896" name="Rectangle 208"/>
          <p:cNvSpPr>
            <a:spLocks noChangeArrowheads="1"/>
          </p:cNvSpPr>
          <p:nvPr/>
        </p:nvSpPr>
        <p:spPr bwMode="auto">
          <a:xfrm>
            <a:off x="7477125" y="2247900"/>
            <a:ext cx="19050" cy="960438"/>
          </a:xfrm>
          <a:prstGeom prst="rect">
            <a:avLst/>
          </a:prstGeom>
          <a:solidFill>
            <a:srgbClr val="000000"/>
          </a:solidFill>
          <a:ln w="9525">
            <a:noFill/>
            <a:miter lim="800000"/>
            <a:headEnd/>
            <a:tailEnd/>
          </a:ln>
        </p:spPr>
        <p:txBody>
          <a:bodyPr/>
          <a:lstStyle/>
          <a:p>
            <a:endParaRPr lang="en-US"/>
          </a:p>
        </p:txBody>
      </p:sp>
      <p:sp>
        <p:nvSpPr>
          <p:cNvPr id="30897" name="Line 209"/>
          <p:cNvSpPr>
            <a:spLocks noChangeShapeType="1"/>
          </p:cNvSpPr>
          <p:nvPr/>
        </p:nvSpPr>
        <p:spPr bwMode="auto">
          <a:xfrm>
            <a:off x="628650" y="3571875"/>
            <a:ext cx="8134350" cy="1588"/>
          </a:xfrm>
          <a:prstGeom prst="line">
            <a:avLst/>
          </a:prstGeom>
          <a:noFill/>
          <a:ln w="0">
            <a:solidFill>
              <a:srgbClr val="000000"/>
            </a:solidFill>
            <a:round/>
            <a:headEnd/>
            <a:tailEnd/>
          </a:ln>
        </p:spPr>
        <p:txBody>
          <a:bodyPr/>
          <a:lstStyle/>
          <a:p>
            <a:endParaRPr lang="en-US"/>
          </a:p>
        </p:txBody>
      </p:sp>
      <p:sp>
        <p:nvSpPr>
          <p:cNvPr id="30898" name="Rectangle 210"/>
          <p:cNvSpPr>
            <a:spLocks noChangeArrowheads="1"/>
          </p:cNvSpPr>
          <p:nvPr/>
        </p:nvSpPr>
        <p:spPr bwMode="auto">
          <a:xfrm>
            <a:off x="628650" y="3571875"/>
            <a:ext cx="8134350" cy="19050"/>
          </a:xfrm>
          <a:prstGeom prst="rect">
            <a:avLst/>
          </a:prstGeom>
          <a:solidFill>
            <a:srgbClr val="000000"/>
          </a:solidFill>
          <a:ln w="9525">
            <a:noFill/>
            <a:miter lim="800000"/>
            <a:headEnd/>
            <a:tailEnd/>
          </a:ln>
        </p:spPr>
        <p:txBody>
          <a:bodyPr/>
          <a:lstStyle/>
          <a:p>
            <a:endParaRPr lang="en-US"/>
          </a:p>
        </p:txBody>
      </p:sp>
      <p:sp>
        <p:nvSpPr>
          <p:cNvPr id="30899" name="Line 211"/>
          <p:cNvSpPr>
            <a:spLocks noChangeShapeType="1"/>
          </p:cNvSpPr>
          <p:nvPr/>
        </p:nvSpPr>
        <p:spPr bwMode="auto">
          <a:xfrm>
            <a:off x="8724900" y="2247900"/>
            <a:ext cx="1588" cy="960438"/>
          </a:xfrm>
          <a:prstGeom prst="line">
            <a:avLst/>
          </a:prstGeom>
          <a:noFill/>
          <a:ln w="0">
            <a:solidFill>
              <a:srgbClr val="000000"/>
            </a:solidFill>
            <a:round/>
            <a:headEnd/>
            <a:tailEnd/>
          </a:ln>
        </p:spPr>
        <p:txBody>
          <a:bodyPr/>
          <a:lstStyle/>
          <a:p>
            <a:endParaRPr lang="en-US"/>
          </a:p>
        </p:txBody>
      </p:sp>
      <p:sp>
        <p:nvSpPr>
          <p:cNvPr id="30900" name="Rectangle 212"/>
          <p:cNvSpPr>
            <a:spLocks noChangeArrowheads="1"/>
          </p:cNvSpPr>
          <p:nvPr/>
        </p:nvSpPr>
        <p:spPr bwMode="auto">
          <a:xfrm>
            <a:off x="8724900" y="2247900"/>
            <a:ext cx="19050" cy="960438"/>
          </a:xfrm>
          <a:prstGeom prst="rect">
            <a:avLst/>
          </a:prstGeom>
          <a:solidFill>
            <a:srgbClr val="000000"/>
          </a:solidFill>
          <a:ln w="9525">
            <a:noFill/>
            <a:miter lim="800000"/>
            <a:headEnd/>
            <a:tailEnd/>
          </a:ln>
        </p:spPr>
        <p:txBody>
          <a:bodyPr/>
          <a:lstStyle/>
          <a:p>
            <a:endParaRPr lang="en-US"/>
          </a:p>
        </p:txBody>
      </p:sp>
      <p:sp>
        <p:nvSpPr>
          <p:cNvPr id="30901" name="Line 213"/>
          <p:cNvSpPr>
            <a:spLocks noChangeShapeType="1"/>
          </p:cNvSpPr>
          <p:nvPr/>
        </p:nvSpPr>
        <p:spPr bwMode="auto">
          <a:xfrm>
            <a:off x="8763000" y="2247900"/>
            <a:ext cx="1588" cy="960438"/>
          </a:xfrm>
          <a:prstGeom prst="line">
            <a:avLst/>
          </a:prstGeom>
          <a:noFill/>
          <a:ln w="0">
            <a:solidFill>
              <a:srgbClr val="000000"/>
            </a:solidFill>
            <a:round/>
            <a:headEnd/>
            <a:tailEnd/>
          </a:ln>
        </p:spPr>
        <p:txBody>
          <a:bodyPr/>
          <a:lstStyle/>
          <a:p>
            <a:endParaRPr lang="en-US"/>
          </a:p>
        </p:txBody>
      </p:sp>
      <p:sp>
        <p:nvSpPr>
          <p:cNvPr id="30902" name="Rectangle 214"/>
          <p:cNvSpPr>
            <a:spLocks noChangeArrowheads="1"/>
          </p:cNvSpPr>
          <p:nvPr/>
        </p:nvSpPr>
        <p:spPr bwMode="auto">
          <a:xfrm>
            <a:off x="8763000" y="2247900"/>
            <a:ext cx="19050" cy="960438"/>
          </a:xfrm>
          <a:prstGeom prst="rect">
            <a:avLst/>
          </a:prstGeom>
          <a:solidFill>
            <a:srgbClr val="000000"/>
          </a:solidFill>
          <a:ln w="9525">
            <a:noFill/>
            <a:miter lim="800000"/>
            <a:headEnd/>
            <a:tailEnd/>
          </a:ln>
        </p:spPr>
        <p:txBody>
          <a:bodyPr/>
          <a:lstStyle/>
          <a:p>
            <a:endParaRPr lang="en-US"/>
          </a:p>
        </p:txBody>
      </p:sp>
      <p:sp>
        <p:nvSpPr>
          <p:cNvPr id="30903" name="Line 215"/>
          <p:cNvSpPr>
            <a:spLocks noChangeShapeType="1"/>
          </p:cNvSpPr>
          <p:nvPr/>
        </p:nvSpPr>
        <p:spPr bwMode="auto">
          <a:xfrm>
            <a:off x="628650" y="3898900"/>
            <a:ext cx="8134350" cy="1588"/>
          </a:xfrm>
          <a:prstGeom prst="line">
            <a:avLst/>
          </a:prstGeom>
          <a:noFill/>
          <a:ln w="0">
            <a:solidFill>
              <a:srgbClr val="000000"/>
            </a:solidFill>
            <a:round/>
            <a:headEnd/>
            <a:tailEnd/>
          </a:ln>
        </p:spPr>
        <p:txBody>
          <a:bodyPr/>
          <a:lstStyle/>
          <a:p>
            <a:endParaRPr lang="en-US"/>
          </a:p>
        </p:txBody>
      </p:sp>
      <p:sp>
        <p:nvSpPr>
          <p:cNvPr id="30904" name="Rectangle 216"/>
          <p:cNvSpPr>
            <a:spLocks noChangeArrowheads="1"/>
          </p:cNvSpPr>
          <p:nvPr/>
        </p:nvSpPr>
        <p:spPr bwMode="auto">
          <a:xfrm>
            <a:off x="628650" y="3898900"/>
            <a:ext cx="8134350" cy="19050"/>
          </a:xfrm>
          <a:prstGeom prst="rect">
            <a:avLst/>
          </a:prstGeom>
          <a:solidFill>
            <a:srgbClr val="000000"/>
          </a:solidFill>
          <a:ln w="9525">
            <a:noFill/>
            <a:miter lim="800000"/>
            <a:headEnd/>
            <a:tailEnd/>
          </a:ln>
        </p:spPr>
        <p:txBody>
          <a:bodyPr/>
          <a:lstStyle/>
          <a:p>
            <a:endParaRPr lang="en-US"/>
          </a:p>
        </p:txBody>
      </p:sp>
      <p:sp>
        <p:nvSpPr>
          <p:cNvPr id="30905" name="Line 217"/>
          <p:cNvSpPr>
            <a:spLocks noChangeShapeType="1"/>
          </p:cNvSpPr>
          <p:nvPr/>
        </p:nvSpPr>
        <p:spPr bwMode="auto">
          <a:xfrm>
            <a:off x="628650" y="4224338"/>
            <a:ext cx="8134350" cy="1587"/>
          </a:xfrm>
          <a:prstGeom prst="line">
            <a:avLst/>
          </a:prstGeom>
          <a:noFill/>
          <a:ln w="0">
            <a:solidFill>
              <a:srgbClr val="000000"/>
            </a:solidFill>
            <a:round/>
            <a:headEnd/>
            <a:tailEnd/>
          </a:ln>
        </p:spPr>
        <p:txBody>
          <a:bodyPr/>
          <a:lstStyle/>
          <a:p>
            <a:endParaRPr lang="en-US"/>
          </a:p>
        </p:txBody>
      </p:sp>
      <p:sp>
        <p:nvSpPr>
          <p:cNvPr id="30906" name="Rectangle 218"/>
          <p:cNvSpPr>
            <a:spLocks noChangeArrowheads="1"/>
          </p:cNvSpPr>
          <p:nvPr/>
        </p:nvSpPr>
        <p:spPr bwMode="auto">
          <a:xfrm>
            <a:off x="628650" y="4224338"/>
            <a:ext cx="8134350" cy="19050"/>
          </a:xfrm>
          <a:prstGeom prst="rect">
            <a:avLst/>
          </a:prstGeom>
          <a:solidFill>
            <a:srgbClr val="000000"/>
          </a:solidFill>
          <a:ln w="9525">
            <a:noFill/>
            <a:miter lim="800000"/>
            <a:headEnd/>
            <a:tailEnd/>
          </a:ln>
        </p:spPr>
        <p:txBody>
          <a:bodyPr/>
          <a:lstStyle/>
          <a:p>
            <a:endParaRPr lang="en-US"/>
          </a:p>
        </p:txBody>
      </p:sp>
      <p:sp>
        <p:nvSpPr>
          <p:cNvPr id="30907" name="Line 219"/>
          <p:cNvSpPr>
            <a:spLocks noChangeShapeType="1"/>
          </p:cNvSpPr>
          <p:nvPr/>
        </p:nvSpPr>
        <p:spPr bwMode="auto">
          <a:xfrm>
            <a:off x="628650" y="4551363"/>
            <a:ext cx="8134350" cy="1587"/>
          </a:xfrm>
          <a:prstGeom prst="line">
            <a:avLst/>
          </a:prstGeom>
          <a:noFill/>
          <a:ln w="0">
            <a:solidFill>
              <a:srgbClr val="000000"/>
            </a:solidFill>
            <a:round/>
            <a:headEnd/>
            <a:tailEnd/>
          </a:ln>
        </p:spPr>
        <p:txBody>
          <a:bodyPr/>
          <a:lstStyle/>
          <a:p>
            <a:endParaRPr lang="en-US"/>
          </a:p>
        </p:txBody>
      </p:sp>
      <p:sp>
        <p:nvSpPr>
          <p:cNvPr id="30908" name="Rectangle 220"/>
          <p:cNvSpPr>
            <a:spLocks noChangeArrowheads="1"/>
          </p:cNvSpPr>
          <p:nvPr/>
        </p:nvSpPr>
        <p:spPr bwMode="auto">
          <a:xfrm>
            <a:off x="628650" y="4551363"/>
            <a:ext cx="8134350" cy="19050"/>
          </a:xfrm>
          <a:prstGeom prst="rect">
            <a:avLst/>
          </a:prstGeom>
          <a:solidFill>
            <a:srgbClr val="000000"/>
          </a:solidFill>
          <a:ln w="9525">
            <a:noFill/>
            <a:miter lim="800000"/>
            <a:headEnd/>
            <a:tailEnd/>
          </a:ln>
        </p:spPr>
        <p:txBody>
          <a:bodyPr/>
          <a:lstStyle/>
          <a:p>
            <a:endParaRPr lang="en-US"/>
          </a:p>
        </p:txBody>
      </p:sp>
      <p:sp>
        <p:nvSpPr>
          <p:cNvPr id="30909" name="Line 221"/>
          <p:cNvSpPr>
            <a:spLocks noChangeShapeType="1"/>
          </p:cNvSpPr>
          <p:nvPr/>
        </p:nvSpPr>
        <p:spPr bwMode="auto">
          <a:xfrm>
            <a:off x="628650" y="4876800"/>
            <a:ext cx="8134350" cy="1588"/>
          </a:xfrm>
          <a:prstGeom prst="line">
            <a:avLst/>
          </a:prstGeom>
          <a:noFill/>
          <a:ln w="0">
            <a:solidFill>
              <a:srgbClr val="000000"/>
            </a:solidFill>
            <a:round/>
            <a:headEnd/>
            <a:tailEnd/>
          </a:ln>
        </p:spPr>
        <p:txBody>
          <a:bodyPr/>
          <a:lstStyle/>
          <a:p>
            <a:endParaRPr lang="en-US"/>
          </a:p>
        </p:txBody>
      </p:sp>
      <p:sp>
        <p:nvSpPr>
          <p:cNvPr id="30910" name="Rectangle 222"/>
          <p:cNvSpPr>
            <a:spLocks noChangeArrowheads="1"/>
          </p:cNvSpPr>
          <p:nvPr/>
        </p:nvSpPr>
        <p:spPr bwMode="auto">
          <a:xfrm>
            <a:off x="628650" y="4876800"/>
            <a:ext cx="8134350" cy="19050"/>
          </a:xfrm>
          <a:prstGeom prst="rect">
            <a:avLst/>
          </a:prstGeom>
          <a:solidFill>
            <a:srgbClr val="000000"/>
          </a:solidFill>
          <a:ln w="9525">
            <a:noFill/>
            <a:miter lim="800000"/>
            <a:headEnd/>
            <a:tailEnd/>
          </a:ln>
        </p:spPr>
        <p:txBody>
          <a:bodyPr/>
          <a:lstStyle/>
          <a:p>
            <a:endParaRPr lang="en-US"/>
          </a:p>
        </p:txBody>
      </p:sp>
      <p:sp>
        <p:nvSpPr>
          <p:cNvPr id="30911" name="Line 223"/>
          <p:cNvSpPr>
            <a:spLocks noChangeShapeType="1"/>
          </p:cNvSpPr>
          <p:nvPr/>
        </p:nvSpPr>
        <p:spPr bwMode="auto">
          <a:xfrm>
            <a:off x="609600" y="3265488"/>
            <a:ext cx="1588" cy="2282825"/>
          </a:xfrm>
          <a:prstGeom prst="line">
            <a:avLst/>
          </a:prstGeom>
          <a:noFill/>
          <a:ln w="0">
            <a:solidFill>
              <a:srgbClr val="000000"/>
            </a:solidFill>
            <a:round/>
            <a:headEnd/>
            <a:tailEnd/>
          </a:ln>
        </p:spPr>
        <p:txBody>
          <a:bodyPr/>
          <a:lstStyle/>
          <a:p>
            <a:endParaRPr lang="en-US"/>
          </a:p>
        </p:txBody>
      </p:sp>
      <p:sp>
        <p:nvSpPr>
          <p:cNvPr id="30912" name="Rectangle 224"/>
          <p:cNvSpPr>
            <a:spLocks noChangeArrowheads="1"/>
          </p:cNvSpPr>
          <p:nvPr/>
        </p:nvSpPr>
        <p:spPr bwMode="auto">
          <a:xfrm>
            <a:off x="609600" y="3265488"/>
            <a:ext cx="19050" cy="2282825"/>
          </a:xfrm>
          <a:prstGeom prst="rect">
            <a:avLst/>
          </a:prstGeom>
          <a:solidFill>
            <a:srgbClr val="000000"/>
          </a:solidFill>
          <a:ln w="9525">
            <a:noFill/>
            <a:miter lim="800000"/>
            <a:headEnd/>
            <a:tailEnd/>
          </a:ln>
        </p:spPr>
        <p:txBody>
          <a:bodyPr/>
          <a:lstStyle/>
          <a:p>
            <a:endParaRPr lang="en-US"/>
          </a:p>
        </p:txBody>
      </p:sp>
      <p:sp>
        <p:nvSpPr>
          <p:cNvPr id="30913" name="Line 225"/>
          <p:cNvSpPr>
            <a:spLocks noChangeShapeType="1"/>
          </p:cNvSpPr>
          <p:nvPr/>
        </p:nvSpPr>
        <p:spPr bwMode="auto">
          <a:xfrm>
            <a:off x="2201863" y="3265488"/>
            <a:ext cx="1587" cy="2282825"/>
          </a:xfrm>
          <a:prstGeom prst="line">
            <a:avLst/>
          </a:prstGeom>
          <a:noFill/>
          <a:ln w="0">
            <a:solidFill>
              <a:srgbClr val="000000"/>
            </a:solidFill>
            <a:round/>
            <a:headEnd/>
            <a:tailEnd/>
          </a:ln>
        </p:spPr>
        <p:txBody>
          <a:bodyPr/>
          <a:lstStyle/>
          <a:p>
            <a:endParaRPr lang="en-US"/>
          </a:p>
        </p:txBody>
      </p:sp>
      <p:sp>
        <p:nvSpPr>
          <p:cNvPr id="30914" name="Rectangle 226"/>
          <p:cNvSpPr>
            <a:spLocks noChangeArrowheads="1"/>
          </p:cNvSpPr>
          <p:nvPr/>
        </p:nvSpPr>
        <p:spPr bwMode="auto">
          <a:xfrm>
            <a:off x="2201863" y="3265488"/>
            <a:ext cx="19050" cy="2282825"/>
          </a:xfrm>
          <a:prstGeom prst="rect">
            <a:avLst/>
          </a:prstGeom>
          <a:solidFill>
            <a:srgbClr val="000000"/>
          </a:solidFill>
          <a:ln w="9525">
            <a:noFill/>
            <a:miter lim="800000"/>
            <a:headEnd/>
            <a:tailEnd/>
          </a:ln>
        </p:spPr>
        <p:txBody>
          <a:bodyPr/>
          <a:lstStyle/>
          <a:p>
            <a:endParaRPr lang="en-US"/>
          </a:p>
        </p:txBody>
      </p:sp>
      <p:sp>
        <p:nvSpPr>
          <p:cNvPr id="30915" name="Line 227"/>
          <p:cNvSpPr>
            <a:spLocks noChangeShapeType="1"/>
          </p:cNvSpPr>
          <p:nvPr/>
        </p:nvSpPr>
        <p:spPr bwMode="auto">
          <a:xfrm>
            <a:off x="4024313" y="3265488"/>
            <a:ext cx="1587" cy="2282825"/>
          </a:xfrm>
          <a:prstGeom prst="line">
            <a:avLst/>
          </a:prstGeom>
          <a:noFill/>
          <a:ln w="0">
            <a:solidFill>
              <a:srgbClr val="000000"/>
            </a:solidFill>
            <a:round/>
            <a:headEnd/>
            <a:tailEnd/>
          </a:ln>
        </p:spPr>
        <p:txBody>
          <a:bodyPr/>
          <a:lstStyle/>
          <a:p>
            <a:endParaRPr lang="en-US"/>
          </a:p>
        </p:txBody>
      </p:sp>
      <p:sp>
        <p:nvSpPr>
          <p:cNvPr id="30916" name="Rectangle 228"/>
          <p:cNvSpPr>
            <a:spLocks noChangeArrowheads="1"/>
          </p:cNvSpPr>
          <p:nvPr/>
        </p:nvSpPr>
        <p:spPr bwMode="auto">
          <a:xfrm>
            <a:off x="4024313" y="3265488"/>
            <a:ext cx="19050" cy="2282825"/>
          </a:xfrm>
          <a:prstGeom prst="rect">
            <a:avLst/>
          </a:prstGeom>
          <a:solidFill>
            <a:srgbClr val="000000"/>
          </a:solidFill>
          <a:ln w="9525">
            <a:noFill/>
            <a:miter lim="800000"/>
            <a:headEnd/>
            <a:tailEnd/>
          </a:ln>
        </p:spPr>
        <p:txBody>
          <a:bodyPr/>
          <a:lstStyle/>
          <a:p>
            <a:endParaRPr lang="en-US"/>
          </a:p>
        </p:txBody>
      </p:sp>
      <p:sp>
        <p:nvSpPr>
          <p:cNvPr id="30917" name="Line 229"/>
          <p:cNvSpPr>
            <a:spLocks noChangeShapeType="1"/>
          </p:cNvSpPr>
          <p:nvPr/>
        </p:nvSpPr>
        <p:spPr bwMode="auto">
          <a:xfrm>
            <a:off x="6192838" y="3265488"/>
            <a:ext cx="1587" cy="2282825"/>
          </a:xfrm>
          <a:prstGeom prst="line">
            <a:avLst/>
          </a:prstGeom>
          <a:noFill/>
          <a:ln w="0">
            <a:solidFill>
              <a:srgbClr val="000000"/>
            </a:solidFill>
            <a:round/>
            <a:headEnd/>
            <a:tailEnd/>
          </a:ln>
        </p:spPr>
        <p:txBody>
          <a:bodyPr/>
          <a:lstStyle/>
          <a:p>
            <a:endParaRPr lang="en-US"/>
          </a:p>
        </p:txBody>
      </p:sp>
      <p:sp>
        <p:nvSpPr>
          <p:cNvPr id="30918" name="Rectangle 230"/>
          <p:cNvSpPr>
            <a:spLocks noChangeArrowheads="1"/>
          </p:cNvSpPr>
          <p:nvPr/>
        </p:nvSpPr>
        <p:spPr bwMode="auto">
          <a:xfrm>
            <a:off x="6192838" y="3265488"/>
            <a:ext cx="19050" cy="2282825"/>
          </a:xfrm>
          <a:prstGeom prst="rect">
            <a:avLst/>
          </a:prstGeom>
          <a:solidFill>
            <a:srgbClr val="000000"/>
          </a:solidFill>
          <a:ln w="9525">
            <a:noFill/>
            <a:miter lim="800000"/>
            <a:headEnd/>
            <a:tailEnd/>
          </a:ln>
        </p:spPr>
        <p:txBody>
          <a:bodyPr/>
          <a:lstStyle/>
          <a:p>
            <a:endParaRPr lang="en-US"/>
          </a:p>
        </p:txBody>
      </p:sp>
      <p:sp>
        <p:nvSpPr>
          <p:cNvPr id="30919" name="Line 231"/>
          <p:cNvSpPr>
            <a:spLocks noChangeShapeType="1"/>
          </p:cNvSpPr>
          <p:nvPr/>
        </p:nvSpPr>
        <p:spPr bwMode="auto">
          <a:xfrm>
            <a:off x="7458075" y="3265488"/>
            <a:ext cx="1588" cy="2282825"/>
          </a:xfrm>
          <a:prstGeom prst="line">
            <a:avLst/>
          </a:prstGeom>
          <a:noFill/>
          <a:ln w="0">
            <a:solidFill>
              <a:srgbClr val="000000"/>
            </a:solidFill>
            <a:round/>
            <a:headEnd/>
            <a:tailEnd/>
          </a:ln>
        </p:spPr>
        <p:txBody>
          <a:bodyPr/>
          <a:lstStyle/>
          <a:p>
            <a:endParaRPr lang="en-US"/>
          </a:p>
        </p:txBody>
      </p:sp>
      <p:sp>
        <p:nvSpPr>
          <p:cNvPr id="30920" name="Rectangle 232"/>
          <p:cNvSpPr>
            <a:spLocks noChangeArrowheads="1"/>
          </p:cNvSpPr>
          <p:nvPr/>
        </p:nvSpPr>
        <p:spPr bwMode="auto">
          <a:xfrm>
            <a:off x="7458075" y="3265488"/>
            <a:ext cx="19050" cy="2282825"/>
          </a:xfrm>
          <a:prstGeom prst="rect">
            <a:avLst/>
          </a:prstGeom>
          <a:solidFill>
            <a:srgbClr val="000000"/>
          </a:solidFill>
          <a:ln w="9525">
            <a:noFill/>
            <a:miter lim="800000"/>
            <a:headEnd/>
            <a:tailEnd/>
          </a:ln>
        </p:spPr>
        <p:txBody>
          <a:bodyPr/>
          <a:lstStyle/>
          <a:p>
            <a:endParaRPr lang="en-US"/>
          </a:p>
        </p:txBody>
      </p:sp>
      <p:sp>
        <p:nvSpPr>
          <p:cNvPr id="30921" name="Line 233"/>
          <p:cNvSpPr>
            <a:spLocks noChangeShapeType="1"/>
          </p:cNvSpPr>
          <p:nvPr/>
        </p:nvSpPr>
        <p:spPr bwMode="auto">
          <a:xfrm>
            <a:off x="628650" y="5529263"/>
            <a:ext cx="8134350" cy="1587"/>
          </a:xfrm>
          <a:prstGeom prst="line">
            <a:avLst/>
          </a:prstGeom>
          <a:noFill/>
          <a:ln w="0">
            <a:solidFill>
              <a:srgbClr val="000000"/>
            </a:solidFill>
            <a:round/>
            <a:headEnd/>
            <a:tailEnd/>
          </a:ln>
        </p:spPr>
        <p:txBody>
          <a:bodyPr/>
          <a:lstStyle/>
          <a:p>
            <a:endParaRPr lang="en-US"/>
          </a:p>
        </p:txBody>
      </p:sp>
      <p:sp>
        <p:nvSpPr>
          <p:cNvPr id="30922" name="Rectangle 234"/>
          <p:cNvSpPr>
            <a:spLocks noChangeArrowheads="1"/>
          </p:cNvSpPr>
          <p:nvPr/>
        </p:nvSpPr>
        <p:spPr bwMode="auto">
          <a:xfrm>
            <a:off x="628650" y="5529263"/>
            <a:ext cx="8134350" cy="19050"/>
          </a:xfrm>
          <a:prstGeom prst="rect">
            <a:avLst/>
          </a:prstGeom>
          <a:solidFill>
            <a:srgbClr val="000000"/>
          </a:solidFill>
          <a:ln w="9525">
            <a:noFill/>
            <a:miter lim="800000"/>
            <a:headEnd/>
            <a:tailEnd/>
          </a:ln>
        </p:spPr>
        <p:txBody>
          <a:bodyPr/>
          <a:lstStyle/>
          <a:p>
            <a:endParaRPr lang="en-US"/>
          </a:p>
        </p:txBody>
      </p:sp>
      <p:sp>
        <p:nvSpPr>
          <p:cNvPr id="30923" name="Rectangle 235"/>
          <p:cNvSpPr>
            <a:spLocks noChangeArrowheads="1"/>
          </p:cNvSpPr>
          <p:nvPr/>
        </p:nvSpPr>
        <p:spPr bwMode="auto">
          <a:xfrm>
            <a:off x="8794750" y="3265488"/>
            <a:ext cx="19050" cy="2282825"/>
          </a:xfrm>
          <a:prstGeom prst="rect">
            <a:avLst/>
          </a:prstGeom>
          <a:solidFill>
            <a:srgbClr val="000000"/>
          </a:solidFill>
          <a:ln w="9525">
            <a:noFill/>
            <a:miter lim="800000"/>
            <a:headEnd/>
            <a:tailEnd/>
          </a:ln>
        </p:spPr>
        <p:txBody>
          <a:bodyPr/>
          <a:lstStyle/>
          <a:p>
            <a:endParaRPr lang="en-US"/>
          </a:p>
        </p:txBody>
      </p:sp>
      <p:sp>
        <p:nvSpPr>
          <p:cNvPr id="30924" name="Line 236"/>
          <p:cNvSpPr>
            <a:spLocks noChangeShapeType="1"/>
          </p:cNvSpPr>
          <p:nvPr/>
        </p:nvSpPr>
        <p:spPr bwMode="auto">
          <a:xfrm>
            <a:off x="609600" y="5548313"/>
            <a:ext cx="1588" cy="1587"/>
          </a:xfrm>
          <a:prstGeom prst="line">
            <a:avLst/>
          </a:prstGeom>
          <a:noFill/>
          <a:ln w="0">
            <a:solidFill>
              <a:srgbClr val="C0C0C0"/>
            </a:solidFill>
            <a:round/>
            <a:headEnd/>
            <a:tailEnd/>
          </a:ln>
        </p:spPr>
        <p:txBody>
          <a:bodyPr/>
          <a:lstStyle/>
          <a:p>
            <a:endParaRPr lang="en-US"/>
          </a:p>
        </p:txBody>
      </p:sp>
      <p:sp>
        <p:nvSpPr>
          <p:cNvPr id="30925" name="Rectangle 237"/>
          <p:cNvSpPr>
            <a:spLocks noChangeArrowheads="1"/>
          </p:cNvSpPr>
          <p:nvPr/>
        </p:nvSpPr>
        <p:spPr bwMode="auto">
          <a:xfrm>
            <a:off x="609600" y="5548313"/>
            <a:ext cx="19050" cy="19050"/>
          </a:xfrm>
          <a:prstGeom prst="rect">
            <a:avLst/>
          </a:prstGeom>
          <a:solidFill>
            <a:srgbClr val="C0C0C0"/>
          </a:solidFill>
          <a:ln w="9525">
            <a:noFill/>
            <a:miter lim="800000"/>
            <a:headEnd/>
            <a:tailEnd/>
          </a:ln>
        </p:spPr>
        <p:txBody>
          <a:bodyPr/>
          <a:lstStyle/>
          <a:p>
            <a:endParaRPr lang="en-US"/>
          </a:p>
        </p:txBody>
      </p:sp>
      <p:sp>
        <p:nvSpPr>
          <p:cNvPr id="30926" name="Line 238"/>
          <p:cNvSpPr>
            <a:spLocks noChangeShapeType="1"/>
          </p:cNvSpPr>
          <p:nvPr/>
        </p:nvSpPr>
        <p:spPr bwMode="auto">
          <a:xfrm>
            <a:off x="628650" y="3208338"/>
            <a:ext cx="1588" cy="19050"/>
          </a:xfrm>
          <a:prstGeom prst="line">
            <a:avLst/>
          </a:prstGeom>
          <a:noFill/>
          <a:ln w="0">
            <a:solidFill>
              <a:srgbClr val="000000"/>
            </a:solidFill>
            <a:round/>
            <a:headEnd/>
            <a:tailEnd/>
          </a:ln>
        </p:spPr>
        <p:txBody>
          <a:bodyPr/>
          <a:lstStyle/>
          <a:p>
            <a:endParaRPr lang="en-US"/>
          </a:p>
        </p:txBody>
      </p:sp>
      <p:sp>
        <p:nvSpPr>
          <p:cNvPr id="30927" name="Rectangle 239"/>
          <p:cNvSpPr>
            <a:spLocks noChangeArrowheads="1"/>
          </p:cNvSpPr>
          <p:nvPr/>
        </p:nvSpPr>
        <p:spPr bwMode="auto">
          <a:xfrm>
            <a:off x="628650" y="3208338"/>
            <a:ext cx="19050" cy="19050"/>
          </a:xfrm>
          <a:prstGeom prst="rect">
            <a:avLst/>
          </a:prstGeom>
          <a:solidFill>
            <a:srgbClr val="000000"/>
          </a:solidFill>
          <a:ln w="9525">
            <a:noFill/>
            <a:miter lim="800000"/>
            <a:headEnd/>
            <a:tailEnd/>
          </a:ln>
        </p:spPr>
        <p:txBody>
          <a:bodyPr/>
          <a:lstStyle/>
          <a:p>
            <a:endParaRPr lang="en-US"/>
          </a:p>
        </p:txBody>
      </p:sp>
      <p:sp>
        <p:nvSpPr>
          <p:cNvPr id="30928" name="Line 240"/>
          <p:cNvSpPr>
            <a:spLocks noChangeShapeType="1"/>
          </p:cNvSpPr>
          <p:nvPr/>
        </p:nvSpPr>
        <p:spPr bwMode="auto">
          <a:xfrm>
            <a:off x="590550" y="3208338"/>
            <a:ext cx="1588" cy="57150"/>
          </a:xfrm>
          <a:prstGeom prst="line">
            <a:avLst/>
          </a:prstGeom>
          <a:noFill/>
          <a:ln w="0">
            <a:solidFill>
              <a:srgbClr val="000000"/>
            </a:solidFill>
            <a:round/>
            <a:headEnd/>
            <a:tailEnd/>
          </a:ln>
        </p:spPr>
        <p:txBody>
          <a:bodyPr/>
          <a:lstStyle/>
          <a:p>
            <a:endParaRPr lang="en-US"/>
          </a:p>
        </p:txBody>
      </p:sp>
      <p:sp>
        <p:nvSpPr>
          <p:cNvPr id="30929" name="Rectangle 241"/>
          <p:cNvSpPr>
            <a:spLocks noChangeArrowheads="1"/>
          </p:cNvSpPr>
          <p:nvPr/>
        </p:nvSpPr>
        <p:spPr bwMode="auto">
          <a:xfrm>
            <a:off x="590550" y="3208338"/>
            <a:ext cx="19050" cy="57150"/>
          </a:xfrm>
          <a:prstGeom prst="rect">
            <a:avLst/>
          </a:prstGeom>
          <a:solidFill>
            <a:srgbClr val="000000"/>
          </a:solidFill>
          <a:ln w="9525">
            <a:noFill/>
            <a:miter lim="800000"/>
            <a:headEnd/>
            <a:tailEnd/>
          </a:ln>
        </p:spPr>
        <p:txBody>
          <a:bodyPr/>
          <a:lstStyle/>
          <a:p>
            <a:endParaRPr lang="en-US"/>
          </a:p>
        </p:txBody>
      </p:sp>
      <p:sp>
        <p:nvSpPr>
          <p:cNvPr id="30930" name="Line 242"/>
          <p:cNvSpPr>
            <a:spLocks noChangeShapeType="1"/>
          </p:cNvSpPr>
          <p:nvPr/>
        </p:nvSpPr>
        <p:spPr bwMode="auto">
          <a:xfrm>
            <a:off x="2201863" y="5548313"/>
            <a:ext cx="1587" cy="1587"/>
          </a:xfrm>
          <a:prstGeom prst="line">
            <a:avLst/>
          </a:prstGeom>
          <a:noFill/>
          <a:ln w="0">
            <a:solidFill>
              <a:srgbClr val="C0C0C0"/>
            </a:solidFill>
            <a:round/>
            <a:headEnd/>
            <a:tailEnd/>
          </a:ln>
        </p:spPr>
        <p:txBody>
          <a:bodyPr/>
          <a:lstStyle/>
          <a:p>
            <a:endParaRPr lang="en-US"/>
          </a:p>
        </p:txBody>
      </p:sp>
      <p:sp>
        <p:nvSpPr>
          <p:cNvPr id="30931" name="Rectangle 243"/>
          <p:cNvSpPr>
            <a:spLocks noChangeArrowheads="1"/>
          </p:cNvSpPr>
          <p:nvPr/>
        </p:nvSpPr>
        <p:spPr bwMode="auto">
          <a:xfrm>
            <a:off x="2201863" y="5548313"/>
            <a:ext cx="19050" cy="19050"/>
          </a:xfrm>
          <a:prstGeom prst="rect">
            <a:avLst/>
          </a:prstGeom>
          <a:solidFill>
            <a:srgbClr val="C0C0C0"/>
          </a:solidFill>
          <a:ln w="9525">
            <a:noFill/>
            <a:miter lim="800000"/>
            <a:headEnd/>
            <a:tailEnd/>
          </a:ln>
        </p:spPr>
        <p:txBody>
          <a:bodyPr/>
          <a:lstStyle/>
          <a:p>
            <a:endParaRPr lang="en-US"/>
          </a:p>
        </p:txBody>
      </p:sp>
      <p:sp>
        <p:nvSpPr>
          <p:cNvPr id="30932" name="Line 244"/>
          <p:cNvSpPr>
            <a:spLocks noChangeShapeType="1"/>
          </p:cNvSpPr>
          <p:nvPr/>
        </p:nvSpPr>
        <p:spPr bwMode="auto">
          <a:xfrm>
            <a:off x="2220913" y="3208338"/>
            <a:ext cx="1587" cy="19050"/>
          </a:xfrm>
          <a:prstGeom prst="line">
            <a:avLst/>
          </a:prstGeom>
          <a:noFill/>
          <a:ln w="0">
            <a:solidFill>
              <a:srgbClr val="000000"/>
            </a:solidFill>
            <a:round/>
            <a:headEnd/>
            <a:tailEnd/>
          </a:ln>
        </p:spPr>
        <p:txBody>
          <a:bodyPr/>
          <a:lstStyle/>
          <a:p>
            <a:endParaRPr lang="en-US"/>
          </a:p>
        </p:txBody>
      </p:sp>
      <p:sp>
        <p:nvSpPr>
          <p:cNvPr id="30933" name="Rectangle 245"/>
          <p:cNvSpPr>
            <a:spLocks noChangeArrowheads="1"/>
          </p:cNvSpPr>
          <p:nvPr/>
        </p:nvSpPr>
        <p:spPr bwMode="auto">
          <a:xfrm>
            <a:off x="2220913" y="3208338"/>
            <a:ext cx="19050" cy="19050"/>
          </a:xfrm>
          <a:prstGeom prst="rect">
            <a:avLst/>
          </a:prstGeom>
          <a:solidFill>
            <a:srgbClr val="000000"/>
          </a:solidFill>
          <a:ln w="9525">
            <a:noFill/>
            <a:miter lim="800000"/>
            <a:headEnd/>
            <a:tailEnd/>
          </a:ln>
        </p:spPr>
        <p:txBody>
          <a:bodyPr/>
          <a:lstStyle/>
          <a:p>
            <a:endParaRPr lang="en-US"/>
          </a:p>
        </p:txBody>
      </p:sp>
      <p:sp>
        <p:nvSpPr>
          <p:cNvPr id="30934" name="Line 246"/>
          <p:cNvSpPr>
            <a:spLocks noChangeShapeType="1"/>
          </p:cNvSpPr>
          <p:nvPr/>
        </p:nvSpPr>
        <p:spPr bwMode="auto">
          <a:xfrm>
            <a:off x="2182813" y="3208338"/>
            <a:ext cx="1587" cy="19050"/>
          </a:xfrm>
          <a:prstGeom prst="line">
            <a:avLst/>
          </a:prstGeom>
          <a:noFill/>
          <a:ln w="0">
            <a:solidFill>
              <a:srgbClr val="000000"/>
            </a:solidFill>
            <a:round/>
            <a:headEnd/>
            <a:tailEnd/>
          </a:ln>
        </p:spPr>
        <p:txBody>
          <a:bodyPr/>
          <a:lstStyle/>
          <a:p>
            <a:endParaRPr lang="en-US"/>
          </a:p>
        </p:txBody>
      </p:sp>
      <p:sp>
        <p:nvSpPr>
          <p:cNvPr id="30935" name="Rectangle 247"/>
          <p:cNvSpPr>
            <a:spLocks noChangeArrowheads="1"/>
          </p:cNvSpPr>
          <p:nvPr/>
        </p:nvSpPr>
        <p:spPr bwMode="auto">
          <a:xfrm>
            <a:off x="2182813" y="3208338"/>
            <a:ext cx="19050" cy="19050"/>
          </a:xfrm>
          <a:prstGeom prst="rect">
            <a:avLst/>
          </a:prstGeom>
          <a:solidFill>
            <a:srgbClr val="000000"/>
          </a:solidFill>
          <a:ln w="9525">
            <a:noFill/>
            <a:miter lim="800000"/>
            <a:headEnd/>
            <a:tailEnd/>
          </a:ln>
        </p:spPr>
        <p:txBody>
          <a:bodyPr/>
          <a:lstStyle/>
          <a:p>
            <a:endParaRPr lang="en-US"/>
          </a:p>
        </p:txBody>
      </p:sp>
      <p:sp>
        <p:nvSpPr>
          <p:cNvPr id="30936" name="Line 248"/>
          <p:cNvSpPr>
            <a:spLocks noChangeShapeType="1"/>
          </p:cNvSpPr>
          <p:nvPr/>
        </p:nvSpPr>
        <p:spPr bwMode="auto">
          <a:xfrm>
            <a:off x="4024313" y="5548313"/>
            <a:ext cx="1587" cy="1587"/>
          </a:xfrm>
          <a:prstGeom prst="line">
            <a:avLst/>
          </a:prstGeom>
          <a:noFill/>
          <a:ln w="0">
            <a:solidFill>
              <a:srgbClr val="C0C0C0"/>
            </a:solidFill>
            <a:round/>
            <a:headEnd/>
            <a:tailEnd/>
          </a:ln>
        </p:spPr>
        <p:txBody>
          <a:bodyPr/>
          <a:lstStyle/>
          <a:p>
            <a:endParaRPr lang="en-US"/>
          </a:p>
        </p:txBody>
      </p:sp>
      <p:sp>
        <p:nvSpPr>
          <p:cNvPr id="30937" name="Rectangle 249"/>
          <p:cNvSpPr>
            <a:spLocks noChangeArrowheads="1"/>
          </p:cNvSpPr>
          <p:nvPr/>
        </p:nvSpPr>
        <p:spPr bwMode="auto">
          <a:xfrm>
            <a:off x="4024313" y="5548313"/>
            <a:ext cx="19050" cy="19050"/>
          </a:xfrm>
          <a:prstGeom prst="rect">
            <a:avLst/>
          </a:prstGeom>
          <a:solidFill>
            <a:srgbClr val="C0C0C0"/>
          </a:solidFill>
          <a:ln w="9525">
            <a:noFill/>
            <a:miter lim="800000"/>
            <a:headEnd/>
            <a:tailEnd/>
          </a:ln>
        </p:spPr>
        <p:txBody>
          <a:bodyPr/>
          <a:lstStyle/>
          <a:p>
            <a:endParaRPr lang="en-US"/>
          </a:p>
        </p:txBody>
      </p:sp>
      <p:sp>
        <p:nvSpPr>
          <p:cNvPr id="30938" name="Line 250"/>
          <p:cNvSpPr>
            <a:spLocks noChangeShapeType="1"/>
          </p:cNvSpPr>
          <p:nvPr/>
        </p:nvSpPr>
        <p:spPr bwMode="auto">
          <a:xfrm>
            <a:off x="4043363" y="3208338"/>
            <a:ext cx="1587" cy="19050"/>
          </a:xfrm>
          <a:prstGeom prst="line">
            <a:avLst/>
          </a:prstGeom>
          <a:noFill/>
          <a:ln w="0">
            <a:solidFill>
              <a:srgbClr val="000000"/>
            </a:solidFill>
            <a:round/>
            <a:headEnd/>
            <a:tailEnd/>
          </a:ln>
        </p:spPr>
        <p:txBody>
          <a:bodyPr/>
          <a:lstStyle/>
          <a:p>
            <a:endParaRPr lang="en-US"/>
          </a:p>
        </p:txBody>
      </p:sp>
      <p:sp>
        <p:nvSpPr>
          <p:cNvPr id="30939" name="Rectangle 251"/>
          <p:cNvSpPr>
            <a:spLocks noChangeArrowheads="1"/>
          </p:cNvSpPr>
          <p:nvPr/>
        </p:nvSpPr>
        <p:spPr bwMode="auto">
          <a:xfrm>
            <a:off x="4043363" y="3208338"/>
            <a:ext cx="19050" cy="19050"/>
          </a:xfrm>
          <a:prstGeom prst="rect">
            <a:avLst/>
          </a:prstGeom>
          <a:solidFill>
            <a:srgbClr val="000000"/>
          </a:solidFill>
          <a:ln w="9525">
            <a:noFill/>
            <a:miter lim="800000"/>
            <a:headEnd/>
            <a:tailEnd/>
          </a:ln>
        </p:spPr>
        <p:txBody>
          <a:bodyPr/>
          <a:lstStyle/>
          <a:p>
            <a:endParaRPr lang="en-US"/>
          </a:p>
        </p:txBody>
      </p:sp>
      <p:sp>
        <p:nvSpPr>
          <p:cNvPr id="30940" name="Line 252"/>
          <p:cNvSpPr>
            <a:spLocks noChangeShapeType="1"/>
          </p:cNvSpPr>
          <p:nvPr/>
        </p:nvSpPr>
        <p:spPr bwMode="auto">
          <a:xfrm>
            <a:off x="4005263" y="3208338"/>
            <a:ext cx="1587" cy="19050"/>
          </a:xfrm>
          <a:prstGeom prst="line">
            <a:avLst/>
          </a:prstGeom>
          <a:noFill/>
          <a:ln w="0">
            <a:solidFill>
              <a:srgbClr val="000000"/>
            </a:solidFill>
            <a:round/>
            <a:headEnd/>
            <a:tailEnd/>
          </a:ln>
        </p:spPr>
        <p:txBody>
          <a:bodyPr/>
          <a:lstStyle/>
          <a:p>
            <a:endParaRPr lang="en-US"/>
          </a:p>
        </p:txBody>
      </p:sp>
      <p:sp>
        <p:nvSpPr>
          <p:cNvPr id="30941" name="Rectangle 253"/>
          <p:cNvSpPr>
            <a:spLocks noChangeArrowheads="1"/>
          </p:cNvSpPr>
          <p:nvPr/>
        </p:nvSpPr>
        <p:spPr bwMode="auto">
          <a:xfrm>
            <a:off x="4005263" y="3208338"/>
            <a:ext cx="19050" cy="19050"/>
          </a:xfrm>
          <a:prstGeom prst="rect">
            <a:avLst/>
          </a:prstGeom>
          <a:solidFill>
            <a:srgbClr val="000000"/>
          </a:solidFill>
          <a:ln w="9525">
            <a:noFill/>
            <a:miter lim="800000"/>
            <a:headEnd/>
            <a:tailEnd/>
          </a:ln>
        </p:spPr>
        <p:txBody>
          <a:bodyPr/>
          <a:lstStyle/>
          <a:p>
            <a:endParaRPr lang="en-US"/>
          </a:p>
        </p:txBody>
      </p:sp>
      <p:sp>
        <p:nvSpPr>
          <p:cNvPr id="30942" name="Line 254"/>
          <p:cNvSpPr>
            <a:spLocks noChangeShapeType="1"/>
          </p:cNvSpPr>
          <p:nvPr/>
        </p:nvSpPr>
        <p:spPr bwMode="auto">
          <a:xfrm>
            <a:off x="6192838" y="5548313"/>
            <a:ext cx="1587" cy="1587"/>
          </a:xfrm>
          <a:prstGeom prst="line">
            <a:avLst/>
          </a:prstGeom>
          <a:noFill/>
          <a:ln w="0">
            <a:solidFill>
              <a:srgbClr val="C0C0C0"/>
            </a:solidFill>
            <a:round/>
            <a:headEnd/>
            <a:tailEnd/>
          </a:ln>
        </p:spPr>
        <p:txBody>
          <a:bodyPr/>
          <a:lstStyle/>
          <a:p>
            <a:endParaRPr lang="en-US"/>
          </a:p>
        </p:txBody>
      </p:sp>
      <p:sp>
        <p:nvSpPr>
          <p:cNvPr id="30943" name="Rectangle 255"/>
          <p:cNvSpPr>
            <a:spLocks noChangeArrowheads="1"/>
          </p:cNvSpPr>
          <p:nvPr/>
        </p:nvSpPr>
        <p:spPr bwMode="auto">
          <a:xfrm>
            <a:off x="6192838" y="5548313"/>
            <a:ext cx="19050" cy="19050"/>
          </a:xfrm>
          <a:prstGeom prst="rect">
            <a:avLst/>
          </a:prstGeom>
          <a:solidFill>
            <a:srgbClr val="C0C0C0"/>
          </a:solidFill>
          <a:ln w="9525">
            <a:noFill/>
            <a:miter lim="800000"/>
            <a:headEnd/>
            <a:tailEnd/>
          </a:ln>
        </p:spPr>
        <p:txBody>
          <a:bodyPr/>
          <a:lstStyle/>
          <a:p>
            <a:endParaRPr lang="en-US"/>
          </a:p>
        </p:txBody>
      </p:sp>
      <p:sp>
        <p:nvSpPr>
          <p:cNvPr id="30944" name="Line 256"/>
          <p:cNvSpPr>
            <a:spLocks noChangeShapeType="1"/>
          </p:cNvSpPr>
          <p:nvPr/>
        </p:nvSpPr>
        <p:spPr bwMode="auto">
          <a:xfrm>
            <a:off x="6173788" y="3208338"/>
            <a:ext cx="1587" cy="19050"/>
          </a:xfrm>
          <a:prstGeom prst="line">
            <a:avLst/>
          </a:prstGeom>
          <a:noFill/>
          <a:ln w="0">
            <a:solidFill>
              <a:srgbClr val="000000"/>
            </a:solidFill>
            <a:round/>
            <a:headEnd/>
            <a:tailEnd/>
          </a:ln>
        </p:spPr>
        <p:txBody>
          <a:bodyPr/>
          <a:lstStyle/>
          <a:p>
            <a:endParaRPr lang="en-US"/>
          </a:p>
        </p:txBody>
      </p:sp>
      <p:sp>
        <p:nvSpPr>
          <p:cNvPr id="30945" name="Rectangle 257"/>
          <p:cNvSpPr>
            <a:spLocks noChangeArrowheads="1"/>
          </p:cNvSpPr>
          <p:nvPr/>
        </p:nvSpPr>
        <p:spPr bwMode="auto">
          <a:xfrm>
            <a:off x="6173788" y="3208338"/>
            <a:ext cx="19050" cy="19050"/>
          </a:xfrm>
          <a:prstGeom prst="rect">
            <a:avLst/>
          </a:prstGeom>
          <a:solidFill>
            <a:srgbClr val="000000"/>
          </a:solidFill>
          <a:ln w="9525">
            <a:noFill/>
            <a:miter lim="800000"/>
            <a:headEnd/>
            <a:tailEnd/>
          </a:ln>
        </p:spPr>
        <p:txBody>
          <a:bodyPr/>
          <a:lstStyle/>
          <a:p>
            <a:endParaRPr lang="en-US"/>
          </a:p>
        </p:txBody>
      </p:sp>
      <p:sp>
        <p:nvSpPr>
          <p:cNvPr id="30946" name="Line 258"/>
          <p:cNvSpPr>
            <a:spLocks noChangeShapeType="1"/>
          </p:cNvSpPr>
          <p:nvPr/>
        </p:nvSpPr>
        <p:spPr bwMode="auto">
          <a:xfrm>
            <a:off x="6211888" y="3208338"/>
            <a:ext cx="1587" cy="19050"/>
          </a:xfrm>
          <a:prstGeom prst="line">
            <a:avLst/>
          </a:prstGeom>
          <a:noFill/>
          <a:ln w="0">
            <a:solidFill>
              <a:srgbClr val="000000"/>
            </a:solidFill>
            <a:round/>
            <a:headEnd/>
            <a:tailEnd/>
          </a:ln>
        </p:spPr>
        <p:txBody>
          <a:bodyPr/>
          <a:lstStyle/>
          <a:p>
            <a:endParaRPr lang="en-US"/>
          </a:p>
        </p:txBody>
      </p:sp>
      <p:sp>
        <p:nvSpPr>
          <p:cNvPr id="30947" name="Rectangle 259"/>
          <p:cNvSpPr>
            <a:spLocks noChangeArrowheads="1"/>
          </p:cNvSpPr>
          <p:nvPr/>
        </p:nvSpPr>
        <p:spPr bwMode="auto">
          <a:xfrm>
            <a:off x="6211888" y="3208338"/>
            <a:ext cx="19050" cy="19050"/>
          </a:xfrm>
          <a:prstGeom prst="rect">
            <a:avLst/>
          </a:prstGeom>
          <a:solidFill>
            <a:srgbClr val="000000"/>
          </a:solidFill>
          <a:ln w="9525">
            <a:noFill/>
            <a:miter lim="800000"/>
            <a:headEnd/>
            <a:tailEnd/>
          </a:ln>
        </p:spPr>
        <p:txBody>
          <a:bodyPr/>
          <a:lstStyle/>
          <a:p>
            <a:endParaRPr lang="en-US"/>
          </a:p>
        </p:txBody>
      </p:sp>
      <p:sp>
        <p:nvSpPr>
          <p:cNvPr id="30948" name="Line 260"/>
          <p:cNvSpPr>
            <a:spLocks noChangeShapeType="1"/>
          </p:cNvSpPr>
          <p:nvPr/>
        </p:nvSpPr>
        <p:spPr bwMode="auto">
          <a:xfrm>
            <a:off x="7477125" y="3208338"/>
            <a:ext cx="1588" cy="19050"/>
          </a:xfrm>
          <a:prstGeom prst="line">
            <a:avLst/>
          </a:prstGeom>
          <a:noFill/>
          <a:ln w="0">
            <a:solidFill>
              <a:srgbClr val="000000"/>
            </a:solidFill>
            <a:round/>
            <a:headEnd/>
            <a:tailEnd/>
          </a:ln>
        </p:spPr>
        <p:txBody>
          <a:bodyPr/>
          <a:lstStyle/>
          <a:p>
            <a:endParaRPr lang="en-US"/>
          </a:p>
        </p:txBody>
      </p:sp>
      <p:sp>
        <p:nvSpPr>
          <p:cNvPr id="30949" name="Rectangle 261"/>
          <p:cNvSpPr>
            <a:spLocks noChangeArrowheads="1"/>
          </p:cNvSpPr>
          <p:nvPr/>
        </p:nvSpPr>
        <p:spPr bwMode="auto">
          <a:xfrm>
            <a:off x="7477125" y="3208338"/>
            <a:ext cx="19050" cy="19050"/>
          </a:xfrm>
          <a:prstGeom prst="rect">
            <a:avLst/>
          </a:prstGeom>
          <a:solidFill>
            <a:srgbClr val="000000"/>
          </a:solidFill>
          <a:ln w="9525">
            <a:noFill/>
            <a:miter lim="800000"/>
            <a:headEnd/>
            <a:tailEnd/>
          </a:ln>
        </p:spPr>
        <p:txBody>
          <a:bodyPr/>
          <a:lstStyle/>
          <a:p>
            <a:endParaRPr lang="en-US"/>
          </a:p>
        </p:txBody>
      </p:sp>
      <p:sp>
        <p:nvSpPr>
          <p:cNvPr id="30950" name="Line 262"/>
          <p:cNvSpPr>
            <a:spLocks noChangeShapeType="1"/>
          </p:cNvSpPr>
          <p:nvPr/>
        </p:nvSpPr>
        <p:spPr bwMode="auto">
          <a:xfrm>
            <a:off x="7439025" y="3208338"/>
            <a:ext cx="1588" cy="19050"/>
          </a:xfrm>
          <a:prstGeom prst="line">
            <a:avLst/>
          </a:prstGeom>
          <a:noFill/>
          <a:ln w="0">
            <a:solidFill>
              <a:srgbClr val="000000"/>
            </a:solidFill>
            <a:round/>
            <a:headEnd/>
            <a:tailEnd/>
          </a:ln>
        </p:spPr>
        <p:txBody>
          <a:bodyPr/>
          <a:lstStyle/>
          <a:p>
            <a:endParaRPr lang="en-US"/>
          </a:p>
        </p:txBody>
      </p:sp>
      <p:sp>
        <p:nvSpPr>
          <p:cNvPr id="30951" name="Rectangle 263"/>
          <p:cNvSpPr>
            <a:spLocks noChangeArrowheads="1"/>
          </p:cNvSpPr>
          <p:nvPr/>
        </p:nvSpPr>
        <p:spPr bwMode="auto">
          <a:xfrm>
            <a:off x="7439025" y="3208338"/>
            <a:ext cx="19050" cy="19050"/>
          </a:xfrm>
          <a:prstGeom prst="rect">
            <a:avLst/>
          </a:prstGeom>
          <a:solidFill>
            <a:srgbClr val="000000"/>
          </a:solidFill>
          <a:ln w="9525">
            <a:noFill/>
            <a:miter lim="800000"/>
            <a:headEnd/>
            <a:tailEnd/>
          </a:ln>
        </p:spPr>
        <p:txBody>
          <a:bodyPr/>
          <a:lstStyle/>
          <a:p>
            <a:endParaRPr lang="en-US"/>
          </a:p>
        </p:txBody>
      </p:sp>
      <p:sp>
        <p:nvSpPr>
          <p:cNvPr id="30952" name="Line 264"/>
          <p:cNvSpPr>
            <a:spLocks noChangeShapeType="1"/>
          </p:cNvSpPr>
          <p:nvPr/>
        </p:nvSpPr>
        <p:spPr bwMode="auto">
          <a:xfrm>
            <a:off x="8743950" y="5548313"/>
            <a:ext cx="1588" cy="1587"/>
          </a:xfrm>
          <a:prstGeom prst="line">
            <a:avLst/>
          </a:prstGeom>
          <a:noFill/>
          <a:ln w="0">
            <a:solidFill>
              <a:srgbClr val="C0C0C0"/>
            </a:solidFill>
            <a:round/>
            <a:headEnd/>
            <a:tailEnd/>
          </a:ln>
        </p:spPr>
        <p:txBody>
          <a:bodyPr/>
          <a:lstStyle/>
          <a:p>
            <a:endParaRPr lang="en-US"/>
          </a:p>
        </p:txBody>
      </p:sp>
      <p:sp>
        <p:nvSpPr>
          <p:cNvPr id="30953" name="Rectangle 265"/>
          <p:cNvSpPr>
            <a:spLocks noChangeArrowheads="1"/>
          </p:cNvSpPr>
          <p:nvPr/>
        </p:nvSpPr>
        <p:spPr bwMode="auto">
          <a:xfrm>
            <a:off x="8743950" y="5548313"/>
            <a:ext cx="19050" cy="19050"/>
          </a:xfrm>
          <a:prstGeom prst="rect">
            <a:avLst/>
          </a:prstGeom>
          <a:solidFill>
            <a:srgbClr val="C0C0C0"/>
          </a:solidFill>
          <a:ln w="9525">
            <a:noFill/>
            <a:miter lim="800000"/>
            <a:headEnd/>
            <a:tailEnd/>
          </a:ln>
        </p:spPr>
        <p:txBody>
          <a:bodyPr/>
          <a:lstStyle/>
          <a:p>
            <a:endParaRPr lang="en-US"/>
          </a:p>
        </p:txBody>
      </p:sp>
      <p:sp>
        <p:nvSpPr>
          <p:cNvPr id="30954" name="Line 266"/>
          <p:cNvSpPr>
            <a:spLocks noChangeShapeType="1"/>
          </p:cNvSpPr>
          <p:nvPr/>
        </p:nvSpPr>
        <p:spPr bwMode="auto">
          <a:xfrm>
            <a:off x="8724900" y="3208338"/>
            <a:ext cx="1588" cy="19050"/>
          </a:xfrm>
          <a:prstGeom prst="line">
            <a:avLst/>
          </a:prstGeom>
          <a:noFill/>
          <a:ln w="0">
            <a:solidFill>
              <a:srgbClr val="000000"/>
            </a:solidFill>
            <a:round/>
            <a:headEnd/>
            <a:tailEnd/>
          </a:ln>
        </p:spPr>
        <p:txBody>
          <a:bodyPr/>
          <a:lstStyle/>
          <a:p>
            <a:endParaRPr lang="en-US"/>
          </a:p>
        </p:txBody>
      </p:sp>
      <p:sp>
        <p:nvSpPr>
          <p:cNvPr id="30955" name="Rectangle 267"/>
          <p:cNvSpPr>
            <a:spLocks noChangeArrowheads="1"/>
          </p:cNvSpPr>
          <p:nvPr/>
        </p:nvSpPr>
        <p:spPr bwMode="auto">
          <a:xfrm>
            <a:off x="8724900" y="3208338"/>
            <a:ext cx="19050" cy="19050"/>
          </a:xfrm>
          <a:prstGeom prst="rect">
            <a:avLst/>
          </a:prstGeom>
          <a:solidFill>
            <a:srgbClr val="000000"/>
          </a:solidFill>
          <a:ln w="9525">
            <a:noFill/>
            <a:miter lim="800000"/>
            <a:headEnd/>
            <a:tailEnd/>
          </a:ln>
        </p:spPr>
        <p:txBody>
          <a:bodyPr/>
          <a:lstStyle/>
          <a:p>
            <a:endParaRPr lang="en-US"/>
          </a:p>
        </p:txBody>
      </p:sp>
      <p:sp>
        <p:nvSpPr>
          <p:cNvPr id="30956" name="Line 268"/>
          <p:cNvSpPr>
            <a:spLocks noChangeShapeType="1"/>
          </p:cNvSpPr>
          <p:nvPr/>
        </p:nvSpPr>
        <p:spPr bwMode="auto">
          <a:xfrm>
            <a:off x="8763000" y="3208338"/>
            <a:ext cx="1588" cy="57150"/>
          </a:xfrm>
          <a:prstGeom prst="line">
            <a:avLst/>
          </a:prstGeom>
          <a:noFill/>
          <a:ln w="0">
            <a:solidFill>
              <a:srgbClr val="000000"/>
            </a:solidFill>
            <a:round/>
            <a:headEnd/>
            <a:tailEnd/>
          </a:ln>
        </p:spPr>
        <p:txBody>
          <a:bodyPr/>
          <a:lstStyle/>
          <a:p>
            <a:endParaRPr lang="en-US"/>
          </a:p>
        </p:txBody>
      </p:sp>
      <p:sp>
        <p:nvSpPr>
          <p:cNvPr id="30957" name="Rectangle 269"/>
          <p:cNvSpPr>
            <a:spLocks noChangeArrowheads="1"/>
          </p:cNvSpPr>
          <p:nvPr/>
        </p:nvSpPr>
        <p:spPr bwMode="auto">
          <a:xfrm>
            <a:off x="8763000" y="3208338"/>
            <a:ext cx="19050" cy="57150"/>
          </a:xfrm>
          <a:prstGeom prst="rect">
            <a:avLst/>
          </a:prstGeom>
          <a:solidFill>
            <a:srgbClr val="000000"/>
          </a:solidFill>
          <a:ln w="9525">
            <a:noFill/>
            <a:miter lim="800000"/>
            <a:headEnd/>
            <a:tailEnd/>
          </a:ln>
        </p:spPr>
        <p:txBody>
          <a:bodyPr/>
          <a:lstStyle/>
          <a:p>
            <a:endParaRPr lang="en-US"/>
          </a:p>
        </p:txBody>
      </p:sp>
      <p:sp>
        <p:nvSpPr>
          <p:cNvPr id="30958" name="Line 270"/>
          <p:cNvSpPr>
            <a:spLocks noChangeShapeType="1"/>
          </p:cNvSpPr>
          <p:nvPr/>
        </p:nvSpPr>
        <p:spPr bwMode="auto">
          <a:xfrm>
            <a:off x="7458075" y="5548313"/>
            <a:ext cx="1588" cy="1587"/>
          </a:xfrm>
          <a:prstGeom prst="line">
            <a:avLst/>
          </a:prstGeom>
          <a:noFill/>
          <a:ln w="0">
            <a:solidFill>
              <a:srgbClr val="C0C0C0"/>
            </a:solidFill>
            <a:round/>
            <a:headEnd/>
            <a:tailEnd/>
          </a:ln>
        </p:spPr>
        <p:txBody>
          <a:bodyPr/>
          <a:lstStyle/>
          <a:p>
            <a:endParaRPr lang="en-US"/>
          </a:p>
        </p:txBody>
      </p:sp>
      <p:sp>
        <p:nvSpPr>
          <p:cNvPr id="30959" name="Rectangle 271"/>
          <p:cNvSpPr>
            <a:spLocks noChangeArrowheads="1"/>
          </p:cNvSpPr>
          <p:nvPr/>
        </p:nvSpPr>
        <p:spPr bwMode="auto">
          <a:xfrm>
            <a:off x="7458075" y="5548313"/>
            <a:ext cx="19050" cy="19050"/>
          </a:xfrm>
          <a:prstGeom prst="rect">
            <a:avLst/>
          </a:prstGeom>
          <a:solidFill>
            <a:srgbClr val="C0C0C0"/>
          </a:solidFill>
          <a:ln w="9525">
            <a:noFill/>
            <a:miter lim="800000"/>
            <a:headEnd/>
            <a:tailEnd/>
          </a:ln>
        </p:spPr>
        <p:txBody>
          <a:bodyPr/>
          <a:lstStyle/>
          <a:p>
            <a:endParaRPr lang="en-US"/>
          </a:p>
        </p:txBody>
      </p:sp>
      <p:sp>
        <p:nvSpPr>
          <p:cNvPr id="30960" name="Line 272"/>
          <p:cNvSpPr>
            <a:spLocks noChangeShapeType="1"/>
          </p:cNvSpPr>
          <p:nvPr/>
        </p:nvSpPr>
        <p:spPr bwMode="auto">
          <a:xfrm>
            <a:off x="7496175" y="2190750"/>
            <a:ext cx="1228725" cy="1588"/>
          </a:xfrm>
          <a:prstGeom prst="line">
            <a:avLst/>
          </a:prstGeom>
          <a:noFill/>
          <a:ln w="0">
            <a:solidFill>
              <a:srgbClr val="000000"/>
            </a:solidFill>
            <a:round/>
            <a:headEnd/>
            <a:tailEnd/>
          </a:ln>
        </p:spPr>
        <p:txBody>
          <a:bodyPr/>
          <a:lstStyle/>
          <a:p>
            <a:endParaRPr lang="en-US"/>
          </a:p>
        </p:txBody>
      </p:sp>
      <p:sp>
        <p:nvSpPr>
          <p:cNvPr id="30961" name="Rectangle 273"/>
          <p:cNvSpPr>
            <a:spLocks noChangeArrowheads="1"/>
          </p:cNvSpPr>
          <p:nvPr/>
        </p:nvSpPr>
        <p:spPr bwMode="auto">
          <a:xfrm>
            <a:off x="7496175" y="2190750"/>
            <a:ext cx="1228725" cy="19050"/>
          </a:xfrm>
          <a:prstGeom prst="rect">
            <a:avLst/>
          </a:prstGeom>
          <a:solidFill>
            <a:srgbClr val="000000"/>
          </a:solidFill>
          <a:ln w="9525">
            <a:noFill/>
            <a:miter lim="800000"/>
            <a:headEnd/>
            <a:tailEnd/>
          </a:ln>
        </p:spPr>
        <p:txBody>
          <a:bodyPr/>
          <a:lstStyle/>
          <a:p>
            <a:endParaRPr lang="en-US"/>
          </a:p>
        </p:txBody>
      </p:sp>
      <p:sp>
        <p:nvSpPr>
          <p:cNvPr id="30962" name="Line 274"/>
          <p:cNvSpPr>
            <a:spLocks noChangeShapeType="1"/>
          </p:cNvSpPr>
          <p:nvPr/>
        </p:nvSpPr>
        <p:spPr bwMode="auto">
          <a:xfrm>
            <a:off x="7496175" y="2228850"/>
            <a:ext cx="1228725" cy="1588"/>
          </a:xfrm>
          <a:prstGeom prst="line">
            <a:avLst/>
          </a:prstGeom>
          <a:noFill/>
          <a:ln w="0">
            <a:solidFill>
              <a:srgbClr val="000000"/>
            </a:solidFill>
            <a:round/>
            <a:headEnd/>
            <a:tailEnd/>
          </a:ln>
        </p:spPr>
        <p:txBody>
          <a:bodyPr/>
          <a:lstStyle/>
          <a:p>
            <a:endParaRPr lang="en-US"/>
          </a:p>
        </p:txBody>
      </p:sp>
      <p:sp>
        <p:nvSpPr>
          <p:cNvPr id="30963" name="Rectangle 275"/>
          <p:cNvSpPr>
            <a:spLocks noChangeArrowheads="1"/>
          </p:cNvSpPr>
          <p:nvPr/>
        </p:nvSpPr>
        <p:spPr bwMode="auto">
          <a:xfrm>
            <a:off x="7496175" y="2228850"/>
            <a:ext cx="1228725" cy="19050"/>
          </a:xfrm>
          <a:prstGeom prst="rect">
            <a:avLst/>
          </a:prstGeom>
          <a:solidFill>
            <a:srgbClr val="000000"/>
          </a:solidFill>
          <a:ln w="9525">
            <a:noFill/>
            <a:miter lim="800000"/>
            <a:headEnd/>
            <a:tailEnd/>
          </a:ln>
        </p:spPr>
        <p:txBody>
          <a:bodyPr/>
          <a:lstStyle/>
          <a:p>
            <a:endParaRPr lang="en-US"/>
          </a:p>
        </p:txBody>
      </p:sp>
      <p:sp>
        <p:nvSpPr>
          <p:cNvPr id="30964" name="Line 276"/>
          <p:cNvSpPr>
            <a:spLocks noChangeShapeType="1"/>
          </p:cNvSpPr>
          <p:nvPr/>
        </p:nvSpPr>
        <p:spPr bwMode="auto">
          <a:xfrm>
            <a:off x="8724900" y="2228850"/>
            <a:ext cx="19050" cy="1588"/>
          </a:xfrm>
          <a:prstGeom prst="line">
            <a:avLst/>
          </a:prstGeom>
          <a:noFill/>
          <a:ln w="0">
            <a:solidFill>
              <a:srgbClr val="000000"/>
            </a:solidFill>
            <a:round/>
            <a:headEnd/>
            <a:tailEnd/>
          </a:ln>
        </p:spPr>
        <p:txBody>
          <a:bodyPr/>
          <a:lstStyle/>
          <a:p>
            <a:endParaRPr lang="en-US"/>
          </a:p>
        </p:txBody>
      </p:sp>
      <p:sp>
        <p:nvSpPr>
          <p:cNvPr id="30965" name="Rectangle 277"/>
          <p:cNvSpPr>
            <a:spLocks noChangeArrowheads="1"/>
          </p:cNvSpPr>
          <p:nvPr/>
        </p:nvSpPr>
        <p:spPr bwMode="auto">
          <a:xfrm>
            <a:off x="8724900" y="2228850"/>
            <a:ext cx="19050" cy="19050"/>
          </a:xfrm>
          <a:prstGeom prst="rect">
            <a:avLst/>
          </a:prstGeom>
          <a:solidFill>
            <a:srgbClr val="000000"/>
          </a:solidFill>
          <a:ln w="9525">
            <a:noFill/>
            <a:miter lim="800000"/>
            <a:headEnd/>
            <a:tailEnd/>
          </a:ln>
        </p:spPr>
        <p:txBody>
          <a:bodyPr/>
          <a:lstStyle/>
          <a:p>
            <a:endParaRPr lang="en-US"/>
          </a:p>
        </p:txBody>
      </p:sp>
      <p:sp>
        <p:nvSpPr>
          <p:cNvPr id="30966" name="Line 278"/>
          <p:cNvSpPr>
            <a:spLocks noChangeShapeType="1"/>
          </p:cNvSpPr>
          <p:nvPr/>
        </p:nvSpPr>
        <p:spPr bwMode="auto">
          <a:xfrm>
            <a:off x="8724900" y="2190750"/>
            <a:ext cx="19050" cy="1588"/>
          </a:xfrm>
          <a:prstGeom prst="line">
            <a:avLst/>
          </a:prstGeom>
          <a:noFill/>
          <a:ln w="0">
            <a:solidFill>
              <a:srgbClr val="000000"/>
            </a:solidFill>
            <a:round/>
            <a:headEnd/>
            <a:tailEnd/>
          </a:ln>
        </p:spPr>
        <p:txBody>
          <a:bodyPr/>
          <a:lstStyle/>
          <a:p>
            <a:endParaRPr lang="en-US"/>
          </a:p>
        </p:txBody>
      </p:sp>
      <p:sp>
        <p:nvSpPr>
          <p:cNvPr id="30967" name="Rectangle 279"/>
          <p:cNvSpPr>
            <a:spLocks noChangeArrowheads="1"/>
          </p:cNvSpPr>
          <p:nvPr/>
        </p:nvSpPr>
        <p:spPr bwMode="auto">
          <a:xfrm>
            <a:off x="8724900" y="2190750"/>
            <a:ext cx="19050" cy="19050"/>
          </a:xfrm>
          <a:prstGeom prst="rect">
            <a:avLst/>
          </a:prstGeom>
          <a:solidFill>
            <a:srgbClr val="000000"/>
          </a:solidFill>
          <a:ln w="9525">
            <a:noFill/>
            <a:miter lim="800000"/>
            <a:headEnd/>
            <a:tailEnd/>
          </a:ln>
        </p:spPr>
        <p:txBody>
          <a:bodyPr/>
          <a:lstStyle/>
          <a:p>
            <a:endParaRPr lang="en-US"/>
          </a:p>
        </p:txBody>
      </p:sp>
      <p:sp>
        <p:nvSpPr>
          <p:cNvPr id="30968" name="Line 280"/>
          <p:cNvSpPr>
            <a:spLocks noChangeShapeType="1"/>
          </p:cNvSpPr>
          <p:nvPr/>
        </p:nvSpPr>
        <p:spPr bwMode="auto">
          <a:xfrm>
            <a:off x="7496175" y="3208338"/>
            <a:ext cx="1228725" cy="1587"/>
          </a:xfrm>
          <a:prstGeom prst="line">
            <a:avLst/>
          </a:prstGeom>
          <a:noFill/>
          <a:ln w="0">
            <a:solidFill>
              <a:srgbClr val="000000"/>
            </a:solidFill>
            <a:round/>
            <a:headEnd/>
            <a:tailEnd/>
          </a:ln>
        </p:spPr>
        <p:txBody>
          <a:bodyPr/>
          <a:lstStyle/>
          <a:p>
            <a:endParaRPr lang="en-US"/>
          </a:p>
        </p:txBody>
      </p:sp>
      <p:sp>
        <p:nvSpPr>
          <p:cNvPr id="30969" name="Rectangle 281"/>
          <p:cNvSpPr>
            <a:spLocks noChangeArrowheads="1"/>
          </p:cNvSpPr>
          <p:nvPr/>
        </p:nvSpPr>
        <p:spPr bwMode="auto">
          <a:xfrm>
            <a:off x="7496175" y="3208338"/>
            <a:ext cx="1228725" cy="19050"/>
          </a:xfrm>
          <a:prstGeom prst="rect">
            <a:avLst/>
          </a:prstGeom>
          <a:solidFill>
            <a:srgbClr val="000000"/>
          </a:solidFill>
          <a:ln w="9525">
            <a:noFill/>
            <a:miter lim="800000"/>
            <a:headEnd/>
            <a:tailEnd/>
          </a:ln>
        </p:spPr>
        <p:txBody>
          <a:bodyPr/>
          <a:lstStyle/>
          <a:p>
            <a:endParaRPr lang="en-US"/>
          </a:p>
        </p:txBody>
      </p:sp>
      <p:sp>
        <p:nvSpPr>
          <p:cNvPr id="30970" name="Line 282"/>
          <p:cNvSpPr>
            <a:spLocks noChangeShapeType="1"/>
          </p:cNvSpPr>
          <p:nvPr/>
        </p:nvSpPr>
        <p:spPr bwMode="auto">
          <a:xfrm>
            <a:off x="7496175" y="3246438"/>
            <a:ext cx="1228725" cy="1587"/>
          </a:xfrm>
          <a:prstGeom prst="line">
            <a:avLst/>
          </a:prstGeom>
          <a:noFill/>
          <a:ln w="0">
            <a:solidFill>
              <a:srgbClr val="000000"/>
            </a:solidFill>
            <a:round/>
            <a:headEnd/>
            <a:tailEnd/>
          </a:ln>
        </p:spPr>
        <p:txBody>
          <a:bodyPr/>
          <a:lstStyle/>
          <a:p>
            <a:endParaRPr lang="en-US"/>
          </a:p>
        </p:txBody>
      </p:sp>
      <p:sp>
        <p:nvSpPr>
          <p:cNvPr id="30971" name="Rectangle 283"/>
          <p:cNvSpPr>
            <a:spLocks noChangeArrowheads="1"/>
          </p:cNvSpPr>
          <p:nvPr/>
        </p:nvSpPr>
        <p:spPr bwMode="auto">
          <a:xfrm>
            <a:off x="7496175" y="3246438"/>
            <a:ext cx="1228725" cy="19050"/>
          </a:xfrm>
          <a:prstGeom prst="rect">
            <a:avLst/>
          </a:prstGeom>
          <a:solidFill>
            <a:srgbClr val="000000"/>
          </a:solidFill>
          <a:ln w="9525">
            <a:noFill/>
            <a:miter lim="800000"/>
            <a:headEnd/>
            <a:tailEnd/>
          </a:ln>
        </p:spPr>
        <p:txBody>
          <a:bodyPr/>
          <a:lstStyle/>
          <a:p>
            <a:endParaRPr lang="en-US"/>
          </a:p>
        </p:txBody>
      </p:sp>
      <p:sp>
        <p:nvSpPr>
          <p:cNvPr id="30972" name="Line 284"/>
          <p:cNvSpPr>
            <a:spLocks noChangeShapeType="1"/>
          </p:cNvSpPr>
          <p:nvPr/>
        </p:nvSpPr>
        <p:spPr bwMode="auto">
          <a:xfrm>
            <a:off x="8724900" y="3246438"/>
            <a:ext cx="38100" cy="1587"/>
          </a:xfrm>
          <a:prstGeom prst="line">
            <a:avLst/>
          </a:prstGeom>
          <a:noFill/>
          <a:ln w="0">
            <a:solidFill>
              <a:srgbClr val="000000"/>
            </a:solidFill>
            <a:round/>
            <a:headEnd/>
            <a:tailEnd/>
          </a:ln>
        </p:spPr>
        <p:txBody>
          <a:bodyPr/>
          <a:lstStyle/>
          <a:p>
            <a:endParaRPr lang="en-US"/>
          </a:p>
        </p:txBody>
      </p:sp>
      <p:sp>
        <p:nvSpPr>
          <p:cNvPr id="30973" name="Rectangle 285"/>
          <p:cNvSpPr>
            <a:spLocks noChangeArrowheads="1"/>
          </p:cNvSpPr>
          <p:nvPr/>
        </p:nvSpPr>
        <p:spPr bwMode="auto">
          <a:xfrm>
            <a:off x="8724900" y="3246438"/>
            <a:ext cx="57150" cy="19050"/>
          </a:xfrm>
          <a:prstGeom prst="rect">
            <a:avLst/>
          </a:prstGeom>
          <a:solidFill>
            <a:srgbClr val="000000"/>
          </a:solidFill>
          <a:ln w="9525">
            <a:noFill/>
            <a:miter lim="800000"/>
            <a:headEnd/>
            <a:tailEnd/>
          </a:ln>
        </p:spPr>
        <p:txBody>
          <a:bodyPr/>
          <a:lstStyle/>
          <a:p>
            <a:endParaRPr lang="en-US"/>
          </a:p>
        </p:txBody>
      </p:sp>
      <p:sp>
        <p:nvSpPr>
          <p:cNvPr id="30974" name="Line 286"/>
          <p:cNvSpPr>
            <a:spLocks noChangeShapeType="1"/>
          </p:cNvSpPr>
          <p:nvPr/>
        </p:nvSpPr>
        <p:spPr bwMode="auto">
          <a:xfrm>
            <a:off x="8724900" y="3208338"/>
            <a:ext cx="19050" cy="1587"/>
          </a:xfrm>
          <a:prstGeom prst="line">
            <a:avLst/>
          </a:prstGeom>
          <a:noFill/>
          <a:ln w="0">
            <a:solidFill>
              <a:srgbClr val="000000"/>
            </a:solidFill>
            <a:round/>
            <a:headEnd/>
            <a:tailEnd/>
          </a:ln>
        </p:spPr>
        <p:txBody>
          <a:bodyPr/>
          <a:lstStyle/>
          <a:p>
            <a:endParaRPr lang="en-US"/>
          </a:p>
        </p:txBody>
      </p:sp>
      <p:sp>
        <p:nvSpPr>
          <p:cNvPr id="30975" name="Rectangle 287"/>
          <p:cNvSpPr>
            <a:spLocks noChangeArrowheads="1"/>
          </p:cNvSpPr>
          <p:nvPr/>
        </p:nvSpPr>
        <p:spPr bwMode="auto">
          <a:xfrm>
            <a:off x="8724900" y="3208338"/>
            <a:ext cx="19050" cy="19050"/>
          </a:xfrm>
          <a:prstGeom prst="rect">
            <a:avLst/>
          </a:prstGeom>
          <a:solidFill>
            <a:srgbClr val="000000"/>
          </a:solidFill>
          <a:ln w="9525">
            <a:noFill/>
            <a:miter lim="800000"/>
            <a:headEnd/>
            <a:tailEnd/>
          </a:ln>
        </p:spPr>
        <p:txBody>
          <a:bodyPr/>
          <a:lstStyle/>
          <a:p>
            <a:endParaRPr lang="en-US"/>
          </a:p>
        </p:txBody>
      </p:sp>
      <p:sp>
        <p:nvSpPr>
          <p:cNvPr id="30976" name="Line 288"/>
          <p:cNvSpPr>
            <a:spLocks noChangeShapeType="1"/>
          </p:cNvSpPr>
          <p:nvPr/>
        </p:nvSpPr>
        <p:spPr bwMode="auto">
          <a:xfrm>
            <a:off x="8763000" y="3571875"/>
            <a:ext cx="1588" cy="1588"/>
          </a:xfrm>
          <a:prstGeom prst="line">
            <a:avLst/>
          </a:prstGeom>
          <a:noFill/>
          <a:ln w="0">
            <a:solidFill>
              <a:srgbClr val="C0C0C0"/>
            </a:solidFill>
            <a:round/>
            <a:headEnd/>
            <a:tailEnd/>
          </a:ln>
        </p:spPr>
        <p:txBody>
          <a:bodyPr/>
          <a:lstStyle/>
          <a:p>
            <a:endParaRPr lang="en-US"/>
          </a:p>
        </p:txBody>
      </p:sp>
      <p:sp>
        <p:nvSpPr>
          <p:cNvPr id="30977" name="Rectangle 289"/>
          <p:cNvSpPr>
            <a:spLocks noChangeArrowheads="1"/>
          </p:cNvSpPr>
          <p:nvPr/>
        </p:nvSpPr>
        <p:spPr bwMode="auto">
          <a:xfrm>
            <a:off x="8763000" y="3571875"/>
            <a:ext cx="19050" cy="19050"/>
          </a:xfrm>
          <a:prstGeom prst="rect">
            <a:avLst/>
          </a:prstGeom>
          <a:solidFill>
            <a:srgbClr val="C0C0C0"/>
          </a:solidFill>
          <a:ln w="9525">
            <a:noFill/>
            <a:miter lim="800000"/>
            <a:headEnd/>
            <a:tailEnd/>
          </a:ln>
        </p:spPr>
        <p:txBody>
          <a:bodyPr/>
          <a:lstStyle/>
          <a:p>
            <a:endParaRPr lang="en-US"/>
          </a:p>
        </p:txBody>
      </p:sp>
      <p:sp>
        <p:nvSpPr>
          <p:cNvPr id="30978" name="Line 290"/>
          <p:cNvSpPr>
            <a:spLocks noChangeShapeType="1"/>
          </p:cNvSpPr>
          <p:nvPr/>
        </p:nvSpPr>
        <p:spPr bwMode="auto">
          <a:xfrm>
            <a:off x="8763000" y="3898900"/>
            <a:ext cx="1588" cy="1588"/>
          </a:xfrm>
          <a:prstGeom prst="line">
            <a:avLst/>
          </a:prstGeom>
          <a:noFill/>
          <a:ln w="0">
            <a:solidFill>
              <a:srgbClr val="C0C0C0"/>
            </a:solidFill>
            <a:round/>
            <a:headEnd/>
            <a:tailEnd/>
          </a:ln>
        </p:spPr>
        <p:txBody>
          <a:bodyPr/>
          <a:lstStyle/>
          <a:p>
            <a:endParaRPr lang="en-US"/>
          </a:p>
        </p:txBody>
      </p:sp>
      <p:sp>
        <p:nvSpPr>
          <p:cNvPr id="30979" name="Rectangle 291"/>
          <p:cNvSpPr>
            <a:spLocks noChangeArrowheads="1"/>
          </p:cNvSpPr>
          <p:nvPr/>
        </p:nvSpPr>
        <p:spPr bwMode="auto">
          <a:xfrm>
            <a:off x="8763000" y="3898900"/>
            <a:ext cx="19050" cy="19050"/>
          </a:xfrm>
          <a:prstGeom prst="rect">
            <a:avLst/>
          </a:prstGeom>
          <a:solidFill>
            <a:srgbClr val="C0C0C0"/>
          </a:solidFill>
          <a:ln w="9525">
            <a:noFill/>
            <a:miter lim="800000"/>
            <a:headEnd/>
            <a:tailEnd/>
          </a:ln>
        </p:spPr>
        <p:txBody>
          <a:bodyPr/>
          <a:lstStyle/>
          <a:p>
            <a:endParaRPr lang="en-US"/>
          </a:p>
        </p:txBody>
      </p:sp>
      <p:sp>
        <p:nvSpPr>
          <p:cNvPr id="30980" name="Line 292"/>
          <p:cNvSpPr>
            <a:spLocks noChangeShapeType="1"/>
          </p:cNvSpPr>
          <p:nvPr/>
        </p:nvSpPr>
        <p:spPr bwMode="auto">
          <a:xfrm>
            <a:off x="8763000" y="4224338"/>
            <a:ext cx="1588" cy="1587"/>
          </a:xfrm>
          <a:prstGeom prst="line">
            <a:avLst/>
          </a:prstGeom>
          <a:noFill/>
          <a:ln w="0">
            <a:solidFill>
              <a:srgbClr val="C0C0C0"/>
            </a:solidFill>
            <a:round/>
            <a:headEnd/>
            <a:tailEnd/>
          </a:ln>
        </p:spPr>
        <p:txBody>
          <a:bodyPr/>
          <a:lstStyle/>
          <a:p>
            <a:endParaRPr lang="en-US"/>
          </a:p>
        </p:txBody>
      </p:sp>
      <p:sp>
        <p:nvSpPr>
          <p:cNvPr id="30981" name="Rectangle 293"/>
          <p:cNvSpPr>
            <a:spLocks noChangeArrowheads="1"/>
          </p:cNvSpPr>
          <p:nvPr/>
        </p:nvSpPr>
        <p:spPr bwMode="auto">
          <a:xfrm>
            <a:off x="8763000" y="4224338"/>
            <a:ext cx="19050" cy="19050"/>
          </a:xfrm>
          <a:prstGeom prst="rect">
            <a:avLst/>
          </a:prstGeom>
          <a:solidFill>
            <a:srgbClr val="C0C0C0"/>
          </a:solidFill>
          <a:ln w="9525">
            <a:noFill/>
            <a:miter lim="800000"/>
            <a:headEnd/>
            <a:tailEnd/>
          </a:ln>
        </p:spPr>
        <p:txBody>
          <a:bodyPr/>
          <a:lstStyle/>
          <a:p>
            <a:endParaRPr lang="en-US"/>
          </a:p>
        </p:txBody>
      </p:sp>
      <p:sp>
        <p:nvSpPr>
          <p:cNvPr id="30982" name="Line 294"/>
          <p:cNvSpPr>
            <a:spLocks noChangeShapeType="1"/>
          </p:cNvSpPr>
          <p:nvPr/>
        </p:nvSpPr>
        <p:spPr bwMode="auto">
          <a:xfrm>
            <a:off x="8763000" y="4551363"/>
            <a:ext cx="1588" cy="1587"/>
          </a:xfrm>
          <a:prstGeom prst="line">
            <a:avLst/>
          </a:prstGeom>
          <a:noFill/>
          <a:ln w="0">
            <a:solidFill>
              <a:srgbClr val="C0C0C0"/>
            </a:solidFill>
            <a:round/>
            <a:headEnd/>
            <a:tailEnd/>
          </a:ln>
        </p:spPr>
        <p:txBody>
          <a:bodyPr/>
          <a:lstStyle/>
          <a:p>
            <a:endParaRPr lang="en-US"/>
          </a:p>
        </p:txBody>
      </p:sp>
      <p:sp>
        <p:nvSpPr>
          <p:cNvPr id="30983" name="Rectangle 295"/>
          <p:cNvSpPr>
            <a:spLocks noChangeArrowheads="1"/>
          </p:cNvSpPr>
          <p:nvPr/>
        </p:nvSpPr>
        <p:spPr bwMode="auto">
          <a:xfrm>
            <a:off x="8763000" y="4551363"/>
            <a:ext cx="19050" cy="19050"/>
          </a:xfrm>
          <a:prstGeom prst="rect">
            <a:avLst/>
          </a:prstGeom>
          <a:solidFill>
            <a:srgbClr val="C0C0C0"/>
          </a:solidFill>
          <a:ln w="9525">
            <a:noFill/>
            <a:miter lim="800000"/>
            <a:headEnd/>
            <a:tailEnd/>
          </a:ln>
        </p:spPr>
        <p:txBody>
          <a:bodyPr/>
          <a:lstStyle/>
          <a:p>
            <a:endParaRPr lang="en-US"/>
          </a:p>
        </p:txBody>
      </p:sp>
      <p:sp>
        <p:nvSpPr>
          <p:cNvPr id="30984" name="Line 296"/>
          <p:cNvSpPr>
            <a:spLocks noChangeShapeType="1"/>
          </p:cNvSpPr>
          <p:nvPr/>
        </p:nvSpPr>
        <p:spPr bwMode="auto">
          <a:xfrm>
            <a:off x="8763000" y="4876800"/>
            <a:ext cx="1588" cy="1588"/>
          </a:xfrm>
          <a:prstGeom prst="line">
            <a:avLst/>
          </a:prstGeom>
          <a:noFill/>
          <a:ln w="0">
            <a:solidFill>
              <a:srgbClr val="C0C0C0"/>
            </a:solidFill>
            <a:round/>
            <a:headEnd/>
            <a:tailEnd/>
          </a:ln>
        </p:spPr>
        <p:txBody>
          <a:bodyPr/>
          <a:lstStyle/>
          <a:p>
            <a:endParaRPr lang="en-US"/>
          </a:p>
        </p:txBody>
      </p:sp>
      <p:sp>
        <p:nvSpPr>
          <p:cNvPr id="30985" name="Rectangle 297"/>
          <p:cNvSpPr>
            <a:spLocks noChangeArrowheads="1"/>
          </p:cNvSpPr>
          <p:nvPr/>
        </p:nvSpPr>
        <p:spPr bwMode="auto">
          <a:xfrm>
            <a:off x="8763000" y="4876800"/>
            <a:ext cx="19050" cy="19050"/>
          </a:xfrm>
          <a:prstGeom prst="rect">
            <a:avLst/>
          </a:prstGeom>
          <a:solidFill>
            <a:srgbClr val="C0C0C0"/>
          </a:solidFill>
          <a:ln w="9525">
            <a:noFill/>
            <a:miter lim="800000"/>
            <a:headEnd/>
            <a:tailEnd/>
          </a:ln>
        </p:spPr>
        <p:txBody>
          <a:bodyPr/>
          <a:lstStyle/>
          <a:p>
            <a:endParaRPr lang="en-US"/>
          </a:p>
        </p:txBody>
      </p:sp>
      <p:sp>
        <p:nvSpPr>
          <p:cNvPr id="30986" name="Line 298"/>
          <p:cNvSpPr>
            <a:spLocks noChangeShapeType="1"/>
          </p:cNvSpPr>
          <p:nvPr/>
        </p:nvSpPr>
        <p:spPr bwMode="auto">
          <a:xfrm>
            <a:off x="8763000" y="5529263"/>
            <a:ext cx="1588" cy="1587"/>
          </a:xfrm>
          <a:prstGeom prst="line">
            <a:avLst/>
          </a:prstGeom>
          <a:noFill/>
          <a:ln w="0">
            <a:solidFill>
              <a:srgbClr val="C0C0C0"/>
            </a:solidFill>
            <a:round/>
            <a:headEnd/>
            <a:tailEnd/>
          </a:ln>
        </p:spPr>
        <p:txBody>
          <a:bodyPr/>
          <a:lstStyle/>
          <a:p>
            <a:endParaRPr lang="en-US"/>
          </a:p>
        </p:txBody>
      </p:sp>
      <p:sp>
        <p:nvSpPr>
          <p:cNvPr id="30987" name="Rectangle 299"/>
          <p:cNvSpPr>
            <a:spLocks noChangeArrowheads="1"/>
          </p:cNvSpPr>
          <p:nvPr/>
        </p:nvSpPr>
        <p:spPr bwMode="auto">
          <a:xfrm>
            <a:off x="8763000" y="5529263"/>
            <a:ext cx="19050" cy="19050"/>
          </a:xfrm>
          <a:prstGeom prst="rect">
            <a:avLst/>
          </a:prstGeom>
          <a:solidFill>
            <a:srgbClr val="C0C0C0"/>
          </a:solidFill>
          <a:ln w="9525">
            <a:noFill/>
            <a:miter lim="800000"/>
            <a:headEnd/>
            <a:tailEnd/>
          </a:ln>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2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36"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2000" fill="hold"/>
                                        <p:tgtEl>
                                          <p:spTgt spid="3"/>
                                        </p:tgtEl>
                                        <p:attrNameLst>
                                          <p:attrName>ppt_w</p:attrName>
                                        </p:attrNameLst>
                                      </p:cBhvr>
                                      <p:tavLst>
                                        <p:tav tm="0">
                                          <p:val>
                                            <p:strVal val="(6*min(max(#ppt_w*#ppt_h,.3),1)-7.4)/-.7*#ppt_w"/>
                                          </p:val>
                                        </p:tav>
                                        <p:tav tm="100000">
                                          <p:val>
                                            <p:strVal val="#ppt_w"/>
                                          </p:val>
                                        </p:tav>
                                      </p:tavLst>
                                    </p:anim>
                                    <p:anim calcmode="lin" valueType="num">
                                      <p:cBhvr>
                                        <p:cTn id="28" dur="2000" fill="hold"/>
                                        <p:tgtEl>
                                          <p:spTgt spid="3"/>
                                        </p:tgtEl>
                                        <p:attrNameLst>
                                          <p:attrName>ppt_h</p:attrName>
                                        </p:attrNameLst>
                                      </p:cBhvr>
                                      <p:tavLst>
                                        <p:tav tm="0">
                                          <p:val>
                                            <p:strVal val="(6*min(max(#ppt_w*#ppt_h,.3),1)-7.4)/-.7*#ppt_h"/>
                                          </p:val>
                                        </p:tav>
                                        <p:tav tm="100000">
                                          <p:val>
                                            <p:strVal val="#ppt_h"/>
                                          </p:val>
                                        </p:tav>
                                      </p:tavLst>
                                    </p:anim>
                                    <p:anim calcmode="lin" valueType="num">
                                      <p:cBhvr>
                                        <p:cTn id="29" dur="2000" fill="hold"/>
                                        <p:tgtEl>
                                          <p:spTgt spid="3"/>
                                        </p:tgtEl>
                                        <p:attrNameLst>
                                          <p:attrName>ppt_x</p:attrName>
                                        </p:attrNameLst>
                                      </p:cBhvr>
                                      <p:tavLst>
                                        <p:tav tm="0">
                                          <p:val>
                                            <p:fltVal val="0.5"/>
                                          </p:val>
                                        </p:tav>
                                        <p:tav tm="100000">
                                          <p:val>
                                            <p:strVal val="#ppt_x"/>
                                          </p:val>
                                        </p:tav>
                                      </p:tavLst>
                                    </p:anim>
                                    <p:anim calcmode="lin" valueType="num">
                                      <p:cBhvr>
                                        <p:cTn id="30" dur="2000" fill="hold"/>
                                        <p:tgtEl>
                                          <p:spTgt spid="3"/>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3026" name="Oval 2"/>
          <p:cNvSpPr>
            <a:spLocks noChangeArrowheads="1"/>
          </p:cNvSpPr>
          <p:nvPr/>
        </p:nvSpPr>
        <p:spPr bwMode="auto">
          <a:xfrm>
            <a:off x="4216400" y="5143500"/>
            <a:ext cx="571500" cy="495300"/>
          </a:xfrm>
          <a:prstGeom prst="ellipse">
            <a:avLst/>
          </a:prstGeom>
          <a:gradFill rotWithShape="1">
            <a:gsLst>
              <a:gs pos="0">
                <a:srgbClr val="FF0000"/>
              </a:gs>
              <a:gs pos="100000">
                <a:srgbClr val="760000"/>
              </a:gs>
            </a:gsLst>
            <a:path path="shape">
              <a:fillToRect l="50000" t="50000" r="50000" b="50000"/>
            </a:path>
          </a:gradFill>
          <a:ln w="28575">
            <a:solidFill>
              <a:srgbClr val="CC3300"/>
            </a:solidFill>
            <a:round/>
            <a:headEnd/>
            <a:tailEnd/>
          </a:ln>
        </p:spPr>
        <p:txBody>
          <a:bodyPr wrap="none" anchor="ctr">
            <a:spAutoFit/>
          </a:bodyPr>
          <a:lstStyle/>
          <a:p>
            <a:endParaRPr lang="en-US"/>
          </a:p>
        </p:txBody>
      </p:sp>
      <p:sp>
        <p:nvSpPr>
          <p:cNvPr id="4993027" name="Rectangle 3"/>
          <p:cNvSpPr>
            <a:spLocks noGrp="1" noChangeArrowheads="1"/>
          </p:cNvSpPr>
          <p:nvPr>
            <p:ph type="title"/>
          </p:nvPr>
        </p:nvSpPr>
        <p:spPr/>
        <p:txBody>
          <a:bodyPr/>
          <a:lstStyle/>
          <a:p>
            <a:pPr defTabSz="893763">
              <a:lnSpc>
                <a:spcPts val="3400"/>
              </a:lnSpc>
              <a:defRPr/>
            </a:pPr>
            <a:r>
              <a:rPr lang="en-US" sz="3600" smtClean="0"/>
              <a:t>Paris Prospective Study:  11 Year Follow-up Hypertriglyceridemia as a Risk Factor for CHD in Male Patients with Diabetes or IFG</a:t>
            </a:r>
          </a:p>
        </p:txBody>
      </p:sp>
      <p:sp>
        <p:nvSpPr>
          <p:cNvPr id="41988" name="Rectangle 4"/>
          <p:cNvSpPr>
            <a:spLocks noChangeArrowheads="1"/>
          </p:cNvSpPr>
          <p:nvPr/>
        </p:nvSpPr>
        <p:spPr bwMode="auto">
          <a:xfrm rot="-5400000">
            <a:off x="-540544" y="3290095"/>
            <a:ext cx="3133725" cy="423862"/>
          </a:xfrm>
          <a:prstGeom prst="rect">
            <a:avLst/>
          </a:prstGeom>
          <a:noFill/>
          <a:ln w="12700">
            <a:noFill/>
            <a:miter lim="800000"/>
            <a:headEnd/>
            <a:tailEnd/>
          </a:ln>
        </p:spPr>
        <p:txBody>
          <a:bodyPr lIns="90488" tIns="44450" rIns="90488" bIns="44450">
            <a:spAutoFit/>
          </a:bodyPr>
          <a:lstStyle/>
          <a:p>
            <a:pPr>
              <a:spcBef>
                <a:spcPct val="0"/>
              </a:spcBef>
            </a:pPr>
            <a:r>
              <a:rPr lang="en-US" sz="2200" b="1">
                <a:solidFill>
                  <a:schemeClr val="accent1"/>
                </a:solidFill>
              </a:rPr>
              <a:t>% of Patients</a:t>
            </a:r>
          </a:p>
        </p:txBody>
      </p:sp>
      <p:sp>
        <p:nvSpPr>
          <p:cNvPr id="4993029" name="Rectangle 5"/>
          <p:cNvSpPr>
            <a:spLocks noChangeArrowheads="1"/>
          </p:cNvSpPr>
          <p:nvPr/>
        </p:nvSpPr>
        <p:spPr bwMode="auto">
          <a:xfrm>
            <a:off x="4352925" y="5189538"/>
            <a:ext cx="349250" cy="698500"/>
          </a:xfrm>
          <a:prstGeom prst="rect">
            <a:avLst/>
          </a:prstGeom>
          <a:noFill/>
          <a:ln w="12700">
            <a:noFill/>
            <a:miter lim="800000"/>
            <a:headEnd/>
            <a:tailEnd/>
          </a:ln>
        </p:spPr>
        <p:txBody>
          <a:bodyPr wrap="none" lIns="90488" tIns="44450" rIns="90488" bIns="44450">
            <a:spAutoFit/>
          </a:bodyPr>
          <a:lstStyle/>
          <a:p>
            <a:pPr>
              <a:spcBef>
                <a:spcPct val="0"/>
              </a:spcBef>
            </a:pPr>
            <a:r>
              <a:rPr lang="en-US">
                <a:solidFill>
                  <a:schemeClr val="accent1"/>
                </a:solidFill>
              </a:rPr>
              <a:t>* </a:t>
            </a:r>
            <a:br>
              <a:rPr lang="en-US">
                <a:solidFill>
                  <a:schemeClr val="accent1"/>
                </a:solidFill>
              </a:rPr>
            </a:br>
            <a:endParaRPr lang="en-US">
              <a:solidFill>
                <a:schemeClr val="accent1"/>
              </a:solidFill>
            </a:endParaRPr>
          </a:p>
        </p:txBody>
      </p:sp>
      <p:sp>
        <p:nvSpPr>
          <p:cNvPr id="41990" name="Line 6"/>
          <p:cNvSpPr>
            <a:spLocks noChangeShapeType="1"/>
          </p:cNvSpPr>
          <p:nvPr/>
        </p:nvSpPr>
        <p:spPr bwMode="auto">
          <a:xfrm>
            <a:off x="1768475" y="1871663"/>
            <a:ext cx="0" cy="3254375"/>
          </a:xfrm>
          <a:prstGeom prst="line">
            <a:avLst/>
          </a:prstGeom>
          <a:noFill/>
          <a:ln w="19050">
            <a:solidFill>
              <a:srgbClr val="FFFFFF"/>
            </a:solidFill>
            <a:round/>
            <a:headEnd/>
            <a:tailEnd/>
          </a:ln>
        </p:spPr>
        <p:txBody>
          <a:bodyPr/>
          <a:lstStyle/>
          <a:p>
            <a:endParaRPr lang="en-US"/>
          </a:p>
        </p:txBody>
      </p:sp>
      <p:sp>
        <p:nvSpPr>
          <p:cNvPr id="41991" name="Line 7"/>
          <p:cNvSpPr>
            <a:spLocks noChangeShapeType="1"/>
          </p:cNvSpPr>
          <p:nvPr/>
        </p:nvSpPr>
        <p:spPr bwMode="auto">
          <a:xfrm>
            <a:off x="1693863" y="5126038"/>
            <a:ext cx="74612" cy="1587"/>
          </a:xfrm>
          <a:prstGeom prst="line">
            <a:avLst/>
          </a:prstGeom>
          <a:noFill/>
          <a:ln w="19050">
            <a:solidFill>
              <a:srgbClr val="FFFFFF"/>
            </a:solidFill>
            <a:round/>
            <a:headEnd/>
            <a:tailEnd/>
          </a:ln>
        </p:spPr>
        <p:txBody>
          <a:bodyPr/>
          <a:lstStyle/>
          <a:p>
            <a:endParaRPr lang="en-US"/>
          </a:p>
        </p:txBody>
      </p:sp>
      <p:sp>
        <p:nvSpPr>
          <p:cNvPr id="41992" name="Line 8"/>
          <p:cNvSpPr>
            <a:spLocks noChangeShapeType="1"/>
          </p:cNvSpPr>
          <p:nvPr/>
        </p:nvSpPr>
        <p:spPr bwMode="auto">
          <a:xfrm>
            <a:off x="1693863" y="4040188"/>
            <a:ext cx="74612" cy="0"/>
          </a:xfrm>
          <a:prstGeom prst="line">
            <a:avLst/>
          </a:prstGeom>
          <a:noFill/>
          <a:ln w="19050">
            <a:solidFill>
              <a:srgbClr val="FFFFFF"/>
            </a:solidFill>
            <a:round/>
            <a:headEnd/>
            <a:tailEnd/>
          </a:ln>
        </p:spPr>
        <p:txBody>
          <a:bodyPr/>
          <a:lstStyle/>
          <a:p>
            <a:endParaRPr lang="en-US"/>
          </a:p>
        </p:txBody>
      </p:sp>
      <p:sp>
        <p:nvSpPr>
          <p:cNvPr id="41993" name="Line 9"/>
          <p:cNvSpPr>
            <a:spLocks noChangeShapeType="1"/>
          </p:cNvSpPr>
          <p:nvPr/>
        </p:nvSpPr>
        <p:spPr bwMode="auto">
          <a:xfrm>
            <a:off x="1693863" y="2955925"/>
            <a:ext cx="74612" cy="1588"/>
          </a:xfrm>
          <a:prstGeom prst="line">
            <a:avLst/>
          </a:prstGeom>
          <a:noFill/>
          <a:ln w="19050">
            <a:solidFill>
              <a:srgbClr val="FFFFFF"/>
            </a:solidFill>
            <a:round/>
            <a:headEnd/>
            <a:tailEnd/>
          </a:ln>
        </p:spPr>
        <p:txBody>
          <a:bodyPr/>
          <a:lstStyle/>
          <a:p>
            <a:endParaRPr lang="en-US"/>
          </a:p>
        </p:txBody>
      </p:sp>
      <p:sp>
        <p:nvSpPr>
          <p:cNvPr id="41994" name="Line 10"/>
          <p:cNvSpPr>
            <a:spLocks noChangeShapeType="1"/>
          </p:cNvSpPr>
          <p:nvPr/>
        </p:nvSpPr>
        <p:spPr bwMode="auto">
          <a:xfrm>
            <a:off x="1693863" y="1871663"/>
            <a:ext cx="74612" cy="1587"/>
          </a:xfrm>
          <a:prstGeom prst="line">
            <a:avLst/>
          </a:prstGeom>
          <a:noFill/>
          <a:ln w="19050">
            <a:solidFill>
              <a:srgbClr val="FFFFFF"/>
            </a:solidFill>
            <a:round/>
            <a:headEnd/>
            <a:tailEnd/>
          </a:ln>
        </p:spPr>
        <p:txBody>
          <a:bodyPr/>
          <a:lstStyle/>
          <a:p>
            <a:endParaRPr lang="en-US"/>
          </a:p>
        </p:txBody>
      </p:sp>
      <p:grpSp>
        <p:nvGrpSpPr>
          <p:cNvPr id="41995" name="Group 11"/>
          <p:cNvGrpSpPr>
            <a:grpSpLocks/>
          </p:cNvGrpSpPr>
          <p:nvPr/>
        </p:nvGrpSpPr>
        <p:grpSpPr bwMode="auto">
          <a:xfrm>
            <a:off x="1336675" y="1731963"/>
            <a:ext cx="282575" cy="3568700"/>
            <a:chOff x="1043" y="1179"/>
            <a:chExt cx="208" cy="2336"/>
          </a:xfrm>
        </p:grpSpPr>
        <p:sp>
          <p:nvSpPr>
            <p:cNvPr id="42042" name="Rectangle 12"/>
            <p:cNvSpPr>
              <a:spLocks noChangeArrowheads="1"/>
            </p:cNvSpPr>
            <p:nvPr/>
          </p:nvSpPr>
          <p:spPr bwMode="auto">
            <a:xfrm>
              <a:off x="1147" y="3315"/>
              <a:ext cx="104" cy="200"/>
            </a:xfrm>
            <a:prstGeom prst="rect">
              <a:avLst/>
            </a:prstGeom>
            <a:noFill/>
            <a:ln w="9525">
              <a:noFill/>
              <a:miter lim="800000"/>
              <a:headEnd/>
              <a:tailEnd/>
            </a:ln>
          </p:spPr>
          <p:txBody>
            <a:bodyPr wrap="none" lIns="0" tIns="0" rIns="0" bIns="0">
              <a:spAutoFit/>
            </a:bodyPr>
            <a:lstStyle/>
            <a:p>
              <a:pPr algn="r">
                <a:spcBef>
                  <a:spcPct val="0"/>
                </a:spcBef>
              </a:pPr>
              <a:r>
                <a:rPr lang="en-US">
                  <a:solidFill>
                    <a:schemeClr val="tx1"/>
                  </a:solidFill>
                </a:rPr>
                <a:t>0</a:t>
              </a:r>
            </a:p>
          </p:txBody>
        </p:sp>
        <p:sp>
          <p:nvSpPr>
            <p:cNvPr id="42043" name="Rectangle 13"/>
            <p:cNvSpPr>
              <a:spLocks noChangeArrowheads="1"/>
            </p:cNvSpPr>
            <p:nvPr/>
          </p:nvSpPr>
          <p:spPr bwMode="auto">
            <a:xfrm>
              <a:off x="1043" y="2603"/>
              <a:ext cx="208" cy="199"/>
            </a:xfrm>
            <a:prstGeom prst="rect">
              <a:avLst/>
            </a:prstGeom>
            <a:noFill/>
            <a:ln w="9525">
              <a:noFill/>
              <a:miter lim="800000"/>
              <a:headEnd/>
              <a:tailEnd/>
            </a:ln>
          </p:spPr>
          <p:txBody>
            <a:bodyPr wrap="none" lIns="0" tIns="0" rIns="0" bIns="0">
              <a:spAutoFit/>
            </a:bodyPr>
            <a:lstStyle/>
            <a:p>
              <a:pPr algn="r">
                <a:spcBef>
                  <a:spcPct val="0"/>
                </a:spcBef>
              </a:pPr>
              <a:r>
                <a:rPr lang="en-US">
                  <a:solidFill>
                    <a:schemeClr val="tx1"/>
                  </a:solidFill>
                </a:rPr>
                <a:t>10</a:t>
              </a:r>
            </a:p>
          </p:txBody>
        </p:sp>
        <p:sp>
          <p:nvSpPr>
            <p:cNvPr id="42044" name="Rectangle 14"/>
            <p:cNvSpPr>
              <a:spLocks noChangeArrowheads="1"/>
            </p:cNvSpPr>
            <p:nvPr/>
          </p:nvSpPr>
          <p:spPr bwMode="auto">
            <a:xfrm>
              <a:off x="1043" y="1890"/>
              <a:ext cx="208" cy="199"/>
            </a:xfrm>
            <a:prstGeom prst="rect">
              <a:avLst/>
            </a:prstGeom>
            <a:noFill/>
            <a:ln w="9525">
              <a:noFill/>
              <a:miter lim="800000"/>
              <a:headEnd/>
              <a:tailEnd/>
            </a:ln>
          </p:spPr>
          <p:txBody>
            <a:bodyPr wrap="none" lIns="0" tIns="0" rIns="0" bIns="0">
              <a:spAutoFit/>
            </a:bodyPr>
            <a:lstStyle/>
            <a:p>
              <a:pPr algn="r">
                <a:spcBef>
                  <a:spcPct val="0"/>
                </a:spcBef>
              </a:pPr>
              <a:r>
                <a:rPr lang="en-US">
                  <a:solidFill>
                    <a:schemeClr val="tx1"/>
                  </a:solidFill>
                </a:rPr>
                <a:t>20</a:t>
              </a:r>
            </a:p>
          </p:txBody>
        </p:sp>
        <p:sp>
          <p:nvSpPr>
            <p:cNvPr id="42045" name="Rectangle 15"/>
            <p:cNvSpPr>
              <a:spLocks noChangeArrowheads="1"/>
            </p:cNvSpPr>
            <p:nvPr/>
          </p:nvSpPr>
          <p:spPr bwMode="auto">
            <a:xfrm>
              <a:off x="1043" y="1179"/>
              <a:ext cx="208" cy="200"/>
            </a:xfrm>
            <a:prstGeom prst="rect">
              <a:avLst/>
            </a:prstGeom>
            <a:noFill/>
            <a:ln w="9525">
              <a:noFill/>
              <a:miter lim="800000"/>
              <a:headEnd/>
              <a:tailEnd/>
            </a:ln>
          </p:spPr>
          <p:txBody>
            <a:bodyPr wrap="none" lIns="0" tIns="0" rIns="0" bIns="0">
              <a:spAutoFit/>
            </a:bodyPr>
            <a:lstStyle/>
            <a:p>
              <a:pPr algn="r">
                <a:spcBef>
                  <a:spcPct val="0"/>
                </a:spcBef>
              </a:pPr>
              <a:r>
                <a:rPr lang="en-US">
                  <a:solidFill>
                    <a:schemeClr val="tx1"/>
                  </a:solidFill>
                </a:rPr>
                <a:t>30</a:t>
              </a:r>
            </a:p>
          </p:txBody>
        </p:sp>
      </p:grpSp>
      <p:grpSp>
        <p:nvGrpSpPr>
          <p:cNvPr id="3" name="Group 16"/>
          <p:cNvGrpSpPr>
            <a:grpSpLocks/>
          </p:cNvGrpSpPr>
          <p:nvPr/>
        </p:nvGrpSpPr>
        <p:grpSpPr bwMode="auto">
          <a:xfrm>
            <a:off x="3673475" y="1874838"/>
            <a:ext cx="4116388" cy="3260725"/>
            <a:chOff x="2314" y="1181"/>
            <a:chExt cx="2593" cy="2054"/>
          </a:xfrm>
        </p:grpSpPr>
        <p:sp>
          <p:nvSpPr>
            <p:cNvPr id="42033" name="Rectangle 17"/>
            <p:cNvSpPr>
              <a:spLocks noChangeArrowheads="1"/>
            </p:cNvSpPr>
            <p:nvPr/>
          </p:nvSpPr>
          <p:spPr bwMode="blackWhite">
            <a:xfrm>
              <a:off x="2314" y="2355"/>
              <a:ext cx="74" cy="880"/>
            </a:xfrm>
            <a:prstGeom prst="rect">
              <a:avLst/>
            </a:prstGeom>
            <a:gradFill rotWithShape="1">
              <a:gsLst>
                <a:gs pos="0">
                  <a:srgbClr val="760000"/>
                </a:gs>
                <a:gs pos="50000">
                  <a:srgbClr val="FF0000"/>
                </a:gs>
                <a:gs pos="100000">
                  <a:srgbClr val="760000"/>
                </a:gs>
              </a:gsLst>
              <a:lin ang="0" scaled="1"/>
            </a:gradFill>
            <a:ln w="11176">
              <a:noFill/>
              <a:miter lim="800000"/>
              <a:headEnd/>
              <a:tailEnd/>
            </a:ln>
          </p:spPr>
          <p:txBody>
            <a:bodyPr/>
            <a:lstStyle/>
            <a:p>
              <a:endParaRPr lang="en-US"/>
            </a:p>
          </p:txBody>
        </p:sp>
        <p:sp>
          <p:nvSpPr>
            <p:cNvPr id="42034" name="Rectangle 18"/>
            <p:cNvSpPr>
              <a:spLocks noChangeArrowheads="1"/>
            </p:cNvSpPr>
            <p:nvPr/>
          </p:nvSpPr>
          <p:spPr bwMode="blackWhite">
            <a:xfrm>
              <a:off x="2566" y="2643"/>
              <a:ext cx="75" cy="592"/>
            </a:xfrm>
            <a:prstGeom prst="rect">
              <a:avLst/>
            </a:prstGeom>
            <a:gradFill rotWithShape="1">
              <a:gsLst>
                <a:gs pos="0">
                  <a:srgbClr val="760000"/>
                </a:gs>
                <a:gs pos="50000">
                  <a:srgbClr val="FF0000"/>
                </a:gs>
                <a:gs pos="100000">
                  <a:srgbClr val="760000"/>
                </a:gs>
              </a:gsLst>
              <a:lin ang="0" scaled="1"/>
            </a:gradFill>
            <a:ln w="11176">
              <a:noFill/>
              <a:miter lim="800000"/>
              <a:headEnd/>
              <a:tailEnd/>
            </a:ln>
          </p:spPr>
          <p:txBody>
            <a:bodyPr/>
            <a:lstStyle/>
            <a:p>
              <a:endParaRPr lang="en-US"/>
            </a:p>
          </p:txBody>
        </p:sp>
        <p:sp>
          <p:nvSpPr>
            <p:cNvPr id="42035" name="Rectangle 19"/>
            <p:cNvSpPr>
              <a:spLocks noChangeArrowheads="1"/>
            </p:cNvSpPr>
            <p:nvPr/>
          </p:nvSpPr>
          <p:spPr bwMode="blackWhite">
            <a:xfrm>
              <a:off x="2818" y="1231"/>
              <a:ext cx="74" cy="2004"/>
            </a:xfrm>
            <a:prstGeom prst="rect">
              <a:avLst/>
            </a:prstGeom>
            <a:gradFill rotWithShape="1">
              <a:gsLst>
                <a:gs pos="0">
                  <a:srgbClr val="760000"/>
                </a:gs>
                <a:gs pos="50000">
                  <a:srgbClr val="FF0000"/>
                </a:gs>
                <a:gs pos="100000">
                  <a:srgbClr val="760000"/>
                </a:gs>
              </a:gsLst>
              <a:lin ang="0" scaled="1"/>
            </a:gradFill>
            <a:ln w="11176">
              <a:noFill/>
              <a:miter lim="800000"/>
              <a:headEnd/>
              <a:tailEnd/>
            </a:ln>
          </p:spPr>
          <p:txBody>
            <a:bodyPr/>
            <a:lstStyle/>
            <a:p>
              <a:endParaRPr lang="en-US"/>
            </a:p>
          </p:txBody>
        </p:sp>
        <p:sp>
          <p:nvSpPr>
            <p:cNvPr id="42036" name="Rectangle 20"/>
            <p:cNvSpPr>
              <a:spLocks noChangeArrowheads="1"/>
            </p:cNvSpPr>
            <p:nvPr/>
          </p:nvSpPr>
          <p:spPr bwMode="blackWhite">
            <a:xfrm>
              <a:off x="3070" y="1181"/>
              <a:ext cx="74" cy="2054"/>
            </a:xfrm>
            <a:prstGeom prst="rect">
              <a:avLst/>
            </a:prstGeom>
            <a:gradFill rotWithShape="1">
              <a:gsLst>
                <a:gs pos="0">
                  <a:srgbClr val="760000"/>
                </a:gs>
                <a:gs pos="50000">
                  <a:srgbClr val="FF0000"/>
                </a:gs>
                <a:gs pos="100000">
                  <a:srgbClr val="760000"/>
                </a:gs>
              </a:gsLst>
              <a:lin ang="0" scaled="1"/>
            </a:gradFill>
            <a:ln w="11176">
              <a:noFill/>
              <a:miter lim="800000"/>
              <a:headEnd/>
              <a:tailEnd/>
            </a:ln>
          </p:spPr>
          <p:txBody>
            <a:bodyPr/>
            <a:lstStyle/>
            <a:p>
              <a:endParaRPr lang="en-US"/>
            </a:p>
          </p:txBody>
        </p:sp>
        <p:sp>
          <p:nvSpPr>
            <p:cNvPr id="42037" name="Rectangle 21"/>
            <p:cNvSpPr>
              <a:spLocks noChangeArrowheads="1"/>
            </p:cNvSpPr>
            <p:nvPr/>
          </p:nvSpPr>
          <p:spPr bwMode="blackWhite">
            <a:xfrm>
              <a:off x="3322" y="2599"/>
              <a:ext cx="73" cy="636"/>
            </a:xfrm>
            <a:prstGeom prst="rect">
              <a:avLst/>
            </a:prstGeom>
            <a:gradFill rotWithShape="1">
              <a:gsLst>
                <a:gs pos="0">
                  <a:srgbClr val="760000"/>
                </a:gs>
                <a:gs pos="50000">
                  <a:srgbClr val="FF0000"/>
                </a:gs>
                <a:gs pos="100000">
                  <a:srgbClr val="760000"/>
                </a:gs>
              </a:gsLst>
              <a:lin ang="0" scaled="1"/>
            </a:gradFill>
            <a:ln w="11176">
              <a:noFill/>
              <a:miter lim="800000"/>
              <a:headEnd/>
              <a:tailEnd/>
            </a:ln>
          </p:spPr>
          <p:txBody>
            <a:bodyPr/>
            <a:lstStyle/>
            <a:p>
              <a:endParaRPr lang="en-US"/>
            </a:p>
          </p:txBody>
        </p:sp>
        <p:sp>
          <p:nvSpPr>
            <p:cNvPr id="42038" name="Rectangle 22"/>
            <p:cNvSpPr>
              <a:spLocks noChangeArrowheads="1"/>
            </p:cNvSpPr>
            <p:nvPr/>
          </p:nvSpPr>
          <p:spPr bwMode="blackWhite">
            <a:xfrm>
              <a:off x="3573" y="2592"/>
              <a:ext cx="75" cy="637"/>
            </a:xfrm>
            <a:prstGeom prst="rect">
              <a:avLst/>
            </a:prstGeom>
            <a:gradFill rotWithShape="1">
              <a:gsLst>
                <a:gs pos="0">
                  <a:srgbClr val="760000"/>
                </a:gs>
                <a:gs pos="50000">
                  <a:srgbClr val="FF0000"/>
                </a:gs>
                <a:gs pos="100000">
                  <a:srgbClr val="760000"/>
                </a:gs>
              </a:gsLst>
              <a:lin ang="0" scaled="1"/>
            </a:gradFill>
            <a:ln w="11176">
              <a:noFill/>
              <a:miter lim="800000"/>
              <a:headEnd/>
              <a:tailEnd/>
            </a:ln>
          </p:spPr>
          <p:txBody>
            <a:bodyPr/>
            <a:lstStyle/>
            <a:p>
              <a:endParaRPr lang="en-US"/>
            </a:p>
          </p:txBody>
        </p:sp>
        <p:sp>
          <p:nvSpPr>
            <p:cNvPr id="42039" name="Rectangle 23"/>
            <p:cNvSpPr>
              <a:spLocks noChangeArrowheads="1"/>
            </p:cNvSpPr>
            <p:nvPr/>
          </p:nvSpPr>
          <p:spPr bwMode="blackWhite">
            <a:xfrm>
              <a:off x="3826" y="2848"/>
              <a:ext cx="74" cy="387"/>
            </a:xfrm>
            <a:prstGeom prst="rect">
              <a:avLst/>
            </a:prstGeom>
            <a:gradFill rotWithShape="1">
              <a:gsLst>
                <a:gs pos="0">
                  <a:srgbClr val="760000"/>
                </a:gs>
                <a:gs pos="50000">
                  <a:srgbClr val="FF0000"/>
                </a:gs>
                <a:gs pos="100000">
                  <a:srgbClr val="760000"/>
                </a:gs>
              </a:gsLst>
              <a:lin ang="0" scaled="1"/>
            </a:gradFill>
            <a:ln w="11176">
              <a:noFill/>
              <a:miter lim="800000"/>
              <a:headEnd/>
              <a:tailEnd/>
            </a:ln>
          </p:spPr>
          <p:txBody>
            <a:bodyPr/>
            <a:lstStyle/>
            <a:p>
              <a:endParaRPr lang="en-US"/>
            </a:p>
          </p:txBody>
        </p:sp>
        <p:sp>
          <p:nvSpPr>
            <p:cNvPr id="42040" name="Rectangle 24"/>
            <p:cNvSpPr>
              <a:spLocks noChangeArrowheads="1"/>
            </p:cNvSpPr>
            <p:nvPr/>
          </p:nvSpPr>
          <p:spPr bwMode="blackWhite">
            <a:xfrm>
              <a:off x="4330" y="2806"/>
              <a:ext cx="73" cy="429"/>
            </a:xfrm>
            <a:prstGeom prst="rect">
              <a:avLst/>
            </a:prstGeom>
            <a:gradFill rotWithShape="1">
              <a:gsLst>
                <a:gs pos="0">
                  <a:srgbClr val="760000"/>
                </a:gs>
                <a:gs pos="50000">
                  <a:srgbClr val="FF0000"/>
                </a:gs>
                <a:gs pos="100000">
                  <a:srgbClr val="760000"/>
                </a:gs>
              </a:gsLst>
              <a:lin ang="0" scaled="1"/>
            </a:gradFill>
            <a:ln w="11176">
              <a:noFill/>
              <a:miter lim="800000"/>
              <a:headEnd/>
              <a:tailEnd/>
            </a:ln>
          </p:spPr>
          <p:txBody>
            <a:bodyPr/>
            <a:lstStyle/>
            <a:p>
              <a:endParaRPr lang="en-US"/>
            </a:p>
          </p:txBody>
        </p:sp>
        <p:sp>
          <p:nvSpPr>
            <p:cNvPr id="42041" name="Rectangle 25"/>
            <p:cNvSpPr>
              <a:spLocks noChangeArrowheads="1"/>
            </p:cNvSpPr>
            <p:nvPr/>
          </p:nvSpPr>
          <p:spPr bwMode="blackWhite">
            <a:xfrm>
              <a:off x="4833" y="2806"/>
              <a:ext cx="74" cy="429"/>
            </a:xfrm>
            <a:prstGeom prst="rect">
              <a:avLst/>
            </a:prstGeom>
            <a:gradFill rotWithShape="1">
              <a:gsLst>
                <a:gs pos="0">
                  <a:srgbClr val="760000"/>
                </a:gs>
                <a:gs pos="50000">
                  <a:srgbClr val="FF0000"/>
                </a:gs>
                <a:gs pos="100000">
                  <a:srgbClr val="760000"/>
                </a:gs>
              </a:gsLst>
              <a:lin ang="0" scaled="1"/>
            </a:gradFill>
            <a:ln w="11176">
              <a:noFill/>
              <a:miter lim="800000"/>
              <a:headEnd/>
              <a:tailEnd/>
            </a:ln>
          </p:spPr>
          <p:txBody>
            <a:bodyPr/>
            <a:lstStyle/>
            <a:p>
              <a:endParaRPr lang="en-US"/>
            </a:p>
          </p:txBody>
        </p:sp>
      </p:grpSp>
      <p:grpSp>
        <p:nvGrpSpPr>
          <p:cNvPr id="4" name="Group 26"/>
          <p:cNvGrpSpPr>
            <a:grpSpLocks/>
          </p:cNvGrpSpPr>
          <p:nvPr/>
        </p:nvGrpSpPr>
        <p:grpSpPr bwMode="auto">
          <a:xfrm>
            <a:off x="1957388" y="2803525"/>
            <a:ext cx="6116637" cy="2324100"/>
            <a:chOff x="1233" y="1766"/>
            <a:chExt cx="3853" cy="1464"/>
          </a:xfrm>
        </p:grpSpPr>
        <p:sp>
          <p:nvSpPr>
            <p:cNvPr id="42016" name="Rectangle 27"/>
            <p:cNvSpPr>
              <a:spLocks noChangeArrowheads="1"/>
            </p:cNvSpPr>
            <p:nvPr/>
          </p:nvSpPr>
          <p:spPr bwMode="black">
            <a:xfrm>
              <a:off x="1233" y="3148"/>
              <a:ext cx="74" cy="82"/>
            </a:xfrm>
            <a:prstGeom prst="rect">
              <a:avLst/>
            </a:prstGeom>
            <a:gradFill rotWithShape="1">
              <a:gsLst>
                <a:gs pos="0">
                  <a:srgbClr val="767600"/>
                </a:gs>
                <a:gs pos="50000">
                  <a:srgbClr val="FFFF00"/>
                </a:gs>
                <a:gs pos="100000">
                  <a:srgbClr val="767600"/>
                </a:gs>
              </a:gsLst>
              <a:lin ang="0" scaled="1"/>
            </a:gradFill>
            <a:ln w="11176">
              <a:noFill/>
              <a:miter lim="800000"/>
              <a:headEnd/>
              <a:tailEnd/>
            </a:ln>
          </p:spPr>
          <p:txBody>
            <a:bodyPr/>
            <a:lstStyle/>
            <a:p>
              <a:endParaRPr lang="en-US"/>
            </a:p>
          </p:txBody>
        </p:sp>
        <p:sp>
          <p:nvSpPr>
            <p:cNvPr id="42017" name="Rectangle 28"/>
            <p:cNvSpPr>
              <a:spLocks noChangeArrowheads="1"/>
            </p:cNvSpPr>
            <p:nvPr/>
          </p:nvSpPr>
          <p:spPr bwMode="black">
            <a:xfrm>
              <a:off x="1483" y="3061"/>
              <a:ext cx="76" cy="169"/>
            </a:xfrm>
            <a:prstGeom prst="rect">
              <a:avLst/>
            </a:prstGeom>
            <a:gradFill rotWithShape="1">
              <a:gsLst>
                <a:gs pos="0">
                  <a:srgbClr val="767600"/>
                </a:gs>
                <a:gs pos="50000">
                  <a:srgbClr val="FFFF00"/>
                </a:gs>
                <a:gs pos="100000">
                  <a:srgbClr val="767600"/>
                </a:gs>
              </a:gsLst>
              <a:lin ang="0" scaled="1"/>
            </a:gradFill>
            <a:ln w="11176">
              <a:noFill/>
              <a:miter lim="800000"/>
              <a:headEnd/>
              <a:tailEnd/>
            </a:ln>
          </p:spPr>
          <p:txBody>
            <a:bodyPr/>
            <a:lstStyle/>
            <a:p>
              <a:endParaRPr lang="en-US"/>
            </a:p>
          </p:txBody>
        </p:sp>
        <p:sp>
          <p:nvSpPr>
            <p:cNvPr id="42018" name="Rectangle 29"/>
            <p:cNvSpPr>
              <a:spLocks noChangeArrowheads="1"/>
            </p:cNvSpPr>
            <p:nvPr/>
          </p:nvSpPr>
          <p:spPr bwMode="black">
            <a:xfrm>
              <a:off x="1736" y="2863"/>
              <a:ext cx="75" cy="367"/>
            </a:xfrm>
            <a:prstGeom prst="rect">
              <a:avLst/>
            </a:prstGeom>
            <a:gradFill rotWithShape="1">
              <a:gsLst>
                <a:gs pos="0">
                  <a:srgbClr val="767600"/>
                </a:gs>
                <a:gs pos="50000">
                  <a:srgbClr val="FFFF00"/>
                </a:gs>
                <a:gs pos="100000">
                  <a:srgbClr val="767600"/>
                </a:gs>
              </a:gsLst>
              <a:lin ang="0" scaled="1"/>
            </a:gradFill>
            <a:ln w="11176">
              <a:noFill/>
              <a:miter lim="800000"/>
              <a:headEnd/>
              <a:tailEnd/>
            </a:ln>
          </p:spPr>
          <p:txBody>
            <a:bodyPr/>
            <a:lstStyle/>
            <a:p>
              <a:endParaRPr lang="en-US"/>
            </a:p>
          </p:txBody>
        </p:sp>
        <p:sp>
          <p:nvSpPr>
            <p:cNvPr id="42019" name="Rectangle 30"/>
            <p:cNvSpPr>
              <a:spLocks noChangeArrowheads="1"/>
            </p:cNvSpPr>
            <p:nvPr/>
          </p:nvSpPr>
          <p:spPr bwMode="black">
            <a:xfrm>
              <a:off x="1987" y="2461"/>
              <a:ext cx="76" cy="769"/>
            </a:xfrm>
            <a:prstGeom prst="rect">
              <a:avLst/>
            </a:prstGeom>
            <a:gradFill rotWithShape="1">
              <a:gsLst>
                <a:gs pos="0">
                  <a:srgbClr val="767600"/>
                </a:gs>
                <a:gs pos="50000">
                  <a:srgbClr val="FFFF00"/>
                </a:gs>
                <a:gs pos="100000">
                  <a:srgbClr val="767600"/>
                </a:gs>
              </a:gsLst>
              <a:lin ang="0" scaled="1"/>
            </a:gradFill>
            <a:ln w="11176">
              <a:noFill/>
              <a:miter lim="800000"/>
              <a:headEnd/>
              <a:tailEnd/>
            </a:ln>
          </p:spPr>
          <p:txBody>
            <a:bodyPr/>
            <a:lstStyle/>
            <a:p>
              <a:endParaRPr lang="en-US"/>
            </a:p>
          </p:txBody>
        </p:sp>
        <p:sp>
          <p:nvSpPr>
            <p:cNvPr id="42020" name="Rectangle 31"/>
            <p:cNvSpPr>
              <a:spLocks noChangeArrowheads="1"/>
            </p:cNvSpPr>
            <p:nvPr/>
          </p:nvSpPr>
          <p:spPr bwMode="black">
            <a:xfrm>
              <a:off x="2240" y="2198"/>
              <a:ext cx="74" cy="1032"/>
            </a:xfrm>
            <a:prstGeom prst="rect">
              <a:avLst/>
            </a:prstGeom>
            <a:gradFill rotWithShape="1">
              <a:gsLst>
                <a:gs pos="0">
                  <a:srgbClr val="767600"/>
                </a:gs>
                <a:gs pos="50000">
                  <a:srgbClr val="FFFF00"/>
                </a:gs>
                <a:gs pos="100000">
                  <a:srgbClr val="767600"/>
                </a:gs>
              </a:gsLst>
              <a:lin ang="0" scaled="1"/>
            </a:gradFill>
            <a:ln w="11176">
              <a:noFill/>
              <a:miter lim="800000"/>
              <a:headEnd/>
              <a:tailEnd/>
            </a:ln>
          </p:spPr>
          <p:txBody>
            <a:bodyPr/>
            <a:lstStyle/>
            <a:p>
              <a:endParaRPr lang="en-US"/>
            </a:p>
          </p:txBody>
        </p:sp>
        <p:sp>
          <p:nvSpPr>
            <p:cNvPr id="42021" name="Rectangle 32"/>
            <p:cNvSpPr>
              <a:spLocks noChangeArrowheads="1"/>
            </p:cNvSpPr>
            <p:nvPr/>
          </p:nvSpPr>
          <p:spPr bwMode="black">
            <a:xfrm>
              <a:off x="2491" y="1766"/>
              <a:ext cx="76" cy="1464"/>
            </a:xfrm>
            <a:prstGeom prst="rect">
              <a:avLst/>
            </a:prstGeom>
            <a:gradFill rotWithShape="1">
              <a:gsLst>
                <a:gs pos="0">
                  <a:srgbClr val="767600"/>
                </a:gs>
                <a:gs pos="50000">
                  <a:srgbClr val="FFFF00"/>
                </a:gs>
                <a:gs pos="100000">
                  <a:srgbClr val="767600"/>
                </a:gs>
              </a:gsLst>
              <a:lin ang="0" scaled="1"/>
            </a:gradFill>
            <a:ln w="11176">
              <a:noFill/>
              <a:miter lim="800000"/>
              <a:headEnd/>
              <a:tailEnd/>
            </a:ln>
          </p:spPr>
          <p:txBody>
            <a:bodyPr/>
            <a:lstStyle/>
            <a:p>
              <a:endParaRPr lang="en-US"/>
            </a:p>
          </p:txBody>
        </p:sp>
        <p:sp>
          <p:nvSpPr>
            <p:cNvPr id="42022" name="Rectangle 33"/>
            <p:cNvSpPr>
              <a:spLocks noChangeArrowheads="1"/>
            </p:cNvSpPr>
            <p:nvPr/>
          </p:nvSpPr>
          <p:spPr bwMode="black">
            <a:xfrm>
              <a:off x="2743" y="2137"/>
              <a:ext cx="75" cy="1093"/>
            </a:xfrm>
            <a:prstGeom prst="rect">
              <a:avLst/>
            </a:prstGeom>
            <a:gradFill rotWithShape="1">
              <a:gsLst>
                <a:gs pos="0">
                  <a:srgbClr val="767600"/>
                </a:gs>
                <a:gs pos="50000">
                  <a:srgbClr val="FFFF00"/>
                </a:gs>
                <a:gs pos="100000">
                  <a:srgbClr val="767600"/>
                </a:gs>
              </a:gsLst>
              <a:lin ang="0" scaled="1"/>
            </a:gradFill>
            <a:ln w="11176">
              <a:noFill/>
              <a:miter lim="800000"/>
              <a:headEnd/>
              <a:tailEnd/>
            </a:ln>
          </p:spPr>
          <p:txBody>
            <a:bodyPr/>
            <a:lstStyle/>
            <a:p>
              <a:endParaRPr lang="en-US"/>
            </a:p>
          </p:txBody>
        </p:sp>
        <p:sp>
          <p:nvSpPr>
            <p:cNvPr id="42023" name="Rectangle 34"/>
            <p:cNvSpPr>
              <a:spLocks noChangeArrowheads="1"/>
            </p:cNvSpPr>
            <p:nvPr/>
          </p:nvSpPr>
          <p:spPr bwMode="black">
            <a:xfrm>
              <a:off x="2995" y="2278"/>
              <a:ext cx="76" cy="952"/>
            </a:xfrm>
            <a:prstGeom prst="rect">
              <a:avLst/>
            </a:prstGeom>
            <a:gradFill rotWithShape="1">
              <a:gsLst>
                <a:gs pos="0">
                  <a:srgbClr val="767600"/>
                </a:gs>
                <a:gs pos="50000">
                  <a:srgbClr val="FFFF00"/>
                </a:gs>
                <a:gs pos="100000">
                  <a:srgbClr val="767600"/>
                </a:gs>
              </a:gsLst>
              <a:lin ang="0" scaled="1"/>
            </a:gradFill>
            <a:ln w="11176">
              <a:noFill/>
              <a:miter lim="800000"/>
              <a:headEnd/>
              <a:tailEnd/>
            </a:ln>
          </p:spPr>
          <p:txBody>
            <a:bodyPr/>
            <a:lstStyle/>
            <a:p>
              <a:endParaRPr lang="en-US"/>
            </a:p>
          </p:txBody>
        </p:sp>
        <p:sp>
          <p:nvSpPr>
            <p:cNvPr id="42024" name="Rectangle 35"/>
            <p:cNvSpPr>
              <a:spLocks noChangeArrowheads="1"/>
            </p:cNvSpPr>
            <p:nvPr/>
          </p:nvSpPr>
          <p:spPr bwMode="black">
            <a:xfrm>
              <a:off x="3247" y="2546"/>
              <a:ext cx="75" cy="684"/>
            </a:xfrm>
            <a:prstGeom prst="rect">
              <a:avLst/>
            </a:prstGeom>
            <a:gradFill rotWithShape="1">
              <a:gsLst>
                <a:gs pos="0">
                  <a:srgbClr val="767600"/>
                </a:gs>
                <a:gs pos="50000">
                  <a:srgbClr val="FFFF00"/>
                </a:gs>
                <a:gs pos="100000">
                  <a:srgbClr val="767600"/>
                </a:gs>
              </a:gsLst>
              <a:lin ang="0" scaled="1"/>
            </a:gradFill>
            <a:ln w="11176">
              <a:noFill/>
              <a:miter lim="800000"/>
              <a:headEnd/>
              <a:tailEnd/>
            </a:ln>
          </p:spPr>
          <p:txBody>
            <a:bodyPr/>
            <a:lstStyle/>
            <a:p>
              <a:endParaRPr lang="en-US"/>
            </a:p>
          </p:txBody>
        </p:sp>
        <p:sp>
          <p:nvSpPr>
            <p:cNvPr id="42025" name="Rectangle 36"/>
            <p:cNvSpPr>
              <a:spLocks noChangeArrowheads="1"/>
            </p:cNvSpPr>
            <p:nvPr/>
          </p:nvSpPr>
          <p:spPr bwMode="black">
            <a:xfrm>
              <a:off x="3499" y="2748"/>
              <a:ext cx="75" cy="482"/>
            </a:xfrm>
            <a:prstGeom prst="rect">
              <a:avLst/>
            </a:prstGeom>
            <a:gradFill rotWithShape="1">
              <a:gsLst>
                <a:gs pos="0">
                  <a:srgbClr val="767600"/>
                </a:gs>
                <a:gs pos="50000">
                  <a:srgbClr val="FFFF00"/>
                </a:gs>
                <a:gs pos="100000">
                  <a:srgbClr val="767600"/>
                </a:gs>
              </a:gsLst>
              <a:lin ang="0" scaled="1"/>
            </a:gradFill>
            <a:ln w="11176">
              <a:noFill/>
              <a:miter lim="800000"/>
              <a:headEnd/>
              <a:tailEnd/>
            </a:ln>
          </p:spPr>
          <p:txBody>
            <a:bodyPr/>
            <a:lstStyle/>
            <a:p>
              <a:endParaRPr lang="en-US"/>
            </a:p>
          </p:txBody>
        </p:sp>
        <p:sp>
          <p:nvSpPr>
            <p:cNvPr id="42026" name="Rectangle 37"/>
            <p:cNvSpPr>
              <a:spLocks noChangeArrowheads="1"/>
            </p:cNvSpPr>
            <p:nvPr/>
          </p:nvSpPr>
          <p:spPr bwMode="black">
            <a:xfrm>
              <a:off x="3751" y="2985"/>
              <a:ext cx="75" cy="245"/>
            </a:xfrm>
            <a:prstGeom prst="rect">
              <a:avLst/>
            </a:prstGeom>
            <a:gradFill rotWithShape="1">
              <a:gsLst>
                <a:gs pos="0">
                  <a:srgbClr val="767600"/>
                </a:gs>
                <a:gs pos="50000">
                  <a:srgbClr val="FFFF00"/>
                </a:gs>
                <a:gs pos="100000">
                  <a:srgbClr val="767600"/>
                </a:gs>
              </a:gsLst>
              <a:lin ang="0" scaled="1"/>
            </a:gradFill>
            <a:ln w="11176">
              <a:noFill/>
              <a:miter lim="800000"/>
              <a:headEnd/>
              <a:tailEnd/>
            </a:ln>
          </p:spPr>
          <p:txBody>
            <a:bodyPr/>
            <a:lstStyle/>
            <a:p>
              <a:endParaRPr lang="en-US"/>
            </a:p>
          </p:txBody>
        </p:sp>
        <p:grpSp>
          <p:nvGrpSpPr>
            <p:cNvPr id="42027" name="Group 38"/>
            <p:cNvGrpSpPr>
              <a:grpSpLocks/>
            </p:cNvGrpSpPr>
            <p:nvPr/>
          </p:nvGrpSpPr>
          <p:grpSpPr bwMode="auto">
            <a:xfrm>
              <a:off x="4002" y="3098"/>
              <a:ext cx="579" cy="132"/>
              <a:chOff x="4788" y="2954"/>
              <a:chExt cx="677" cy="433"/>
            </a:xfrm>
          </p:grpSpPr>
          <p:sp>
            <p:nvSpPr>
              <p:cNvPr id="42030" name="Rectangle 39"/>
              <p:cNvSpPr>
                <a:spLocks noChangeArrowheads="1"/>
              </p:cNvSpPr>
              <p:nvPr/>
            </p:nvSpPr>
            <p:spPr bwMode="black">
              <a:xfrm>
                <a:off x="4788" y="2954"/>
                <a:ext cx="88" cy="433"/>
              </a:xfrm>
              <a:prstGeom prst="rect">
                <a:avLst/>
              </a:prstGeom>
              <a:gradFill rotWithShape="1">
                <a:gsLst>
                  <a:gs pos="0">
                    <a:srgbClr val="767600"/>
                  </a:gs>
                  <a:gs pos="50000">
                    <a:srgbClr val="FFFF00"/>
                  </a:gs>
                  <a:gs pos="100000">
                    <a:srgbClr val="767600"/>
                  </a:gs>
                </a:gsLst>
                <a:lin ang="0" scaled="1"/>
              </a:gradFill>
              <a:ln w="11176">
                <a:noFill/>
                <a:miter lim="800000"/>
                <a:headEnd/>
                <a:tailEnd/>
              </a:ln>
            </p:spPr>
            <p:txBody>
              <a:bodyPr/>
              <a:lstStyle/>
              <a:p>
                <a:endParaRPr lang="en-US"/>
              </a:p>
            </p:txBody>
          </p:sp>
          <p:sp>
            <p:nvSpPr>
              <p:cNvPr id="42031" name="Rectangle 40"/>
              <p:cNvSpPr>
                <a:spLocks noChangeArrowheads="1"/>
              </p:cNvSpPr>
              <p:nvPr/>
            </p:nvSpPr>
            <p:spPr bwMode="black">
              <a:xfrm>
                <a:off x="5083" y="2954"/>
                <a:ext cx="88" cy="433"/>
              </a:xfrm>
              <a:prstGeom prst="rect">
                <a:avLst/>
              </a:prstGeom>
              <a:gradFill rotWithShape="1">
                <a:gsLst>
                  <a:gs pos="0">
                    <a:srgbClr val="767600"/>
                  </a:gs>
                  <a:gs pos="50000">
                    <a:srgbClr val="FFFF00"/>
                  </a:gs>
                  <a:gs pos="100000">
                    <a:srgbClr val="767600"/>
                  </a:gs>
                </a:gsLst>
                <a:lin ang="0" scaled="1"/>
              </a:gradFill>
              <a:ln w="11176">
                <a:noFill/>
                <a:miter lim="800000"/>
                <a:headEnd/>
                <a:tailEnd/>
              </a:ln>
            </p:spPr>
            <p:txBody>
              <a:bodyPr/>
              <a:lstStyle/>
              <a:p>
                <a:endParaRPr lang="en-US"/>
              </a:p>
            </p:txBody>
          </p:sp>
          <p:sp>
            <p:nvSpPr>
              <p:cNvPr id="42032" name="Rectangle 41"/>
              <p:cNvSpPr>
                <a:spLocks noChangeArrowheads="1"/>
              </p:cNvSpPr>
              <p:nvPr/>
            </p:nvSpPr>
            <p:spPr bwMode="black">
              <a:xfrm>
                <a:off x="5377" y="2954"/>
                <a:ext cx="88" cy="433"/>
              </a:xfrm>
              <a:prstGeom prst="rect">
                <a:avLst/>
              </a:prstGeom>
              <a:gradFill rotWithShape="1">
                <a:gsLst>
                  <a:gs pos="0">
                    <a:srgbClr val="767600"/>
                  </a:gs>
                  <a:gs pos="50000">
                    <a:srgbClr val="FFFF00"/>
                  </a:gs>
                  <a:gs pos="100000">
                    <a:srgbClr val="767600"/>
                  </a:gs>
                </a:gsLst>
                <a:lin ang="0" scaled="1"/>
              </a:gradFill>
              <a:ln w="11176">
                <a:noFill/>
                <a:miter lim="800000"/>
                <a:headEnd/>
                <a:tailEnd/>
              </a:ln>
            </p:spPr>
            <p:txBody>
              <a:bodyPr/>
              <a:lstStyle/>
              <a:p>
                <a:endParaRPr lang="en-US"/>
              </a:p>
            </p:txBody>
          </p:sp>
        </p:grpSp>
        <p:sp>
          <p:nvSpPr>
            <p:cNvPr id="42028" name="Rectangle 42"/>
            <p:cNvSpPr>
              <a:spLocks noChangeArrowheads="1"/>
            </p:cNvSpPr>
            <p:nvPr/>
          </p:nvSpPr>
          <p:spPr bwMode="black">
            <a:xfrm>
              <a:off x="4759" y="3181"/>
              <a:ext cx="75" cy="49"/>
            </a:xfrm>
            <a:prstGeom prst="rect">
              <a:avLst/>
            </a:prstGeom>
            <a:gradFill rotWithShape="1">
              <a:gsLst>
                <a:gs pos="0">
                  <a:srgbClr val="767600"/>
                </a:gs>
                <a:gs pos="50000">
                  <a:srgbClr val="FFFF00"/>
                </a:gs>
                <a:gs pos="100000">
                  <a:srgbClr val="767600"/>
                </a:gs>
              </a:gsLst>
              <a:lin ang="0" scaled="1"/>
            </a:gradFill>
            <a:ln w="11176">
              <a:noFill/>
              <a:miter lim="800000"/>
              <a:headEnd/>
              <a:tailEnd/>
            </a:ln>
          </p:spPr>
          <p:txBody>
            <a:bodyPr/>
            <a:lstStyle/>
            <a:p>
              <a:endParaRPr lang="en-US"/>
            </a:p>
          </p:txBody>
        </p:sp>
        <p:sp>
          <p:nvSpPr>
            <p:cNvPr id="42029" name="Rectangle 43"/>
            <p:cNvSpPr>
              <a:spLocks noChangeArrowheads="1"/>
            </p:cNvSpPr>
            <p:nvPr/>
          </p:nvSpPr>
          <p:spPr bwMode="black">
            <a:xfrm>
              <a:off x="5010" y="3181"/>
              <a:ext cx="76" cy="49"/>
            </a:xfrm>
            <a:prstGeom prst="rect">
              <a:avLst/>
            </a:prstGeom>
            <a:gradFill rotWithShape="1">
              <a:gsLst>
                <a:gs pos="0">
                  <a:srgbClr val="767600"/>
                </a:gs>
                <a:gs pos="50000">
                  <a:srgbClr val="FFFF00"/>
                </a:gs>
                <a:gs pos="100000">
                  <a:srgbClr val="767600"/>
                </a:gs>
              </a:gsLst>
              <a:lin ang="0" scaled="1"/>
            </a:gradFill>
            <a:ln w="11176">
              <a:noFill/>
              <a:miter lim="800000"/>
              <a:headEnd/>
              <a:tailEnd/>
            </a:ln>
          </p:spPr>
          <p:txBody>
            <a:bodyPr/>
            <a:lstStyle/>
            <a:p>
              <a:endParaRPr lang="en-US"/>
            </a:p>
          </p:txBody>
        </p:sp>
      </p:grpSp>
      <p:grpSp>
        <p:nvGrpSpPr>
          <p:cNvPr id="41998" name="Group 44"/>
          <p:cNvGrpSpPr>
            <a:grpSpLocks/>
          </p:cNvGrpSpPr>
          <p:nvPr/>
        </p:nvGrpSpPr>
        <p:grpSpPr bwMode="auto">
          <a:xfrm>
            <a:off x="484188" y="5657850"/>
            <a:ext cx="2968625" cy="393700"/>
            <a:chOff x="3601" y="1324"/>
            <a:chExt cx="1870" cy="248"/>
          </a:xfrm>
        </p:grpSpPr>
        <p:sp>
          <p:nvSpPr>
            <p:cNvPr id="4993069" name="Rectangle 45"/>
            <p:cNvSpPr>
              <a:spLocks noChangeArrowheads="1"/>
            </p:cNvSpPr>
            <p:nvPr/>
          </p:nvSpPr>
          <p:spPr bwMode="auto">
            <a:xfrm>
              <a:off x="3717" y="1324"/>
              <a:ext cx="1754" cy="248"/>
            </a:xfrm>
            <a:prstGeom prst="rect">
              <a:avLst/>
            </a:prstGeom>
            <a:noFill/>
            <a:ln w="12700">
              <a:noFill/>
              <a:miter lim="800000"/>
              <a:headEnd/>
              <a:tailEnd/>
            </a:ln>
            <a:effectLst/>
          </p:spPr>
          <p:txBody>
            <a:bodyPr wrap="none" lIns="90488" tIns="44450" rIns="90488" bIns="44450">
              <a:spAutoFit/>
            </a:bodyPr>
            <a:lstStyle/>
            <a:p>
              <a:pPr algn="l">
                <a:spcBef>
                  <a:spcPct val="0"/>
                </a:spcBef>
                <a:defRPr/>
              </a:pPr>
              <a:r>
                <a:rPr lang="en-US">
                  <a:solidFill>
                    <a:schemeClr val="accent1"/>
                  </a:solidFill>
                  <a:effectLst>
                    <a:outerShdw blurRad="38100" dist="38100" dir="2700000" algn="tl">
                      <a:srgbClr val="000000"/>
                    </a:outerShdw>
                  </a:effectLst>
                </a:rPr>
                <a:t>No CHD death (n=917)</a:t>
              </a:r>
            </a:p>
          </p:txBody>
        </p:sp>
        <p:sp>
          <p:nvSpPr>
            <p:cNvPr id="42015" name="Rectangle 46"/>
            <p:cNvSpPr>
              <a:spLocks noChangeArrowheads="1"/>
            </p:cNvSpPr>
            <p:nvPr/>
          </p:nvSpPr>
          <p:spPr bwMode="blackWhite">
            <a:xfrm>
              <a:off x="3601" y="1388"/>
              <a:ext cx="98" cy="111"/>
            </a:xfrm>
            <a:prstGeom prst="rect">
              <a:avLst/>
            </a:prstGeom>
            <a:gradFill rotWithShape="1">
              <a:gsLst>
                <a:gs pos="0">
                  <a:srgbClr val="767600"/>
                </a:gs>
                <a:gs pos="50000">
                  <a:srgbClr val="FFFF00"/>
                </a:gs>
                <a:gs pos="100000">
                  <a:srgbClr val="767600"/>
                </a:gs>
              </a:gsLst>
              <a:lin ang="0" scaled="1"/>
            </a:gradFill>
            <a:ln w="11176">
              <a:noFill/>
              <a:miter lim="800000"/>
              <a:headEnd/>
              <a:tailEnd/>
            </a:ln>
          </p:spPr>
          <p:txBody>
            <a:bodyPr wrap="none"/>
            <a:lstStyle/>
            <a:p>
              <a:endParaRPr lang="en-US"/>
            </a:p>
          </p:txBody>
        </p:sp>
      </p:grpSp>
      <p:sp>
        <p:nvSpPr>
          <p:cNvPr id="4993071" name="Rectangle 47"/>
          <p:cNvSpPr>
            <a:spLocks noChangeArrowheads="1"/>
          </p:cNvSpPr>
          <p:nvPr/>
        </p:nvSpPr>
        <p:spPr bwMode="auto">
          <a:xfrm>
            <a:off x="3933825" y="5656263"/>
            <a:ext cx="4083050" cy="423862"/>
          </a:xfrm>
          <a:prstGeom prst="rect">
            <a:avLst/>
          </a:prstGeom>
          <a:noFill/>
          <a:ln w="12700">
            <a:noFill/>
            <a:miter lim="800000"/>
            <a:headEnd/>
            <a:tailEnd/>
          </a:ln>
          <a:effectLst/>
        </p:spPr>
        <p:txBody>
          <a:bodyPr lIns="90488" tIns="44450" rIns="90488" bIns="44450">
            <a:spAutoFit/>
          </a:bodyPr>
          <a:lstStyle/>
          <a:p>
            <a:pPr>
              <a:spcBef>
                <a:spcPct val="0"/>
              </a:spcBef>
              <a:defRPr/>
            </a:pPr>
            <a:r>
              <a:rPr lang="en-US" sz="2200" b="1">
                <a:solidFill>
                  <a:schemeClr val="tx1"/>
                </a:solidFill>
                <a:effectLst>
                  <a:outerShdw blurRad="38100" dist="38100" dir="2700000" algn="tl">
                    <a:srgbClr val="000000"/>
                  </a:outerShdw>
                </a:effectLst>
              </a:rPr>
              <a:t>Log-scale TG (mg/dL)</a:t>
            </a:r>
          </a:p>
        </p:txBody>
      </p:sp>
      <p:grpSp>
        <p:nvGrpSpPr>
          <p:cNvPr id="7" name="Group 48"/>
          <p:cNvGrpSpPr>
            <a:grpSpLocks/>
          </p:cNvGrpSpPr>
          <p:nvPr/>
        </p:nvGrpSpPr>
        <p:grpSpPr bwMode="auto">
          <a:xfrm>
            <a:off x="484188" y="6021388"/>
            <a:ext cx="2679700" cy="396875"/>
            <a:chOff x="3601" y="1553"/>
            <a:chExt cx="1688" cy="250"/>
          </a:xfrm>
        </p:grpSpPr>
        <p:sp>
          <p:nvSpPr>
            <p:cNvPr id="42012" name="Rectangle 49"/>
            <p:cNvSpPr>
              <a:spLocks noChangeArrowheads="1"/>
            </p:cNvSpPr>
            <p:nvPr/>
          </p:nvSpPr>
          <p:spPr bwMode="black">
            <a:xfrm>
              <a:off x="3601" y="1617"/>
              <a:ext cx="98" cy="110"/>
            </a:xfrm>
            <a:prstGeom prst="rect">
              <a:avLst/>
            </a:prstGeom>
            <a:gradFill rotWithShape="1">
              <a:gsLst>
                <a:gs pos="0">
                  <a:srgbClr val="760000"/>
                </a:gs>
                <a:gs pos="50000">
                  <a:srgbClr val="FF0000"/>
                </a:gs>
                <a:gs pos="100000">
                  <a:srgbClr val="760000"/>
                </a:gs>
              </a:gsLst>
              <a:lin ang="0" scaled="1"/>
            </a:gradFill>
            <a:ln w="11176">
              <a:noFill/>
              <a:miter lim="800000"/>
              <a:headEnd/>
              <a:tailEnd/>
            </a:ln>
          </p:spPr>
          <p:txBody>
            <a:bodyPr wrap="none"/>
            <a:lstStyle/>
            <a:p>
              <a:endParaRPr lang="en-US"/>
            </a:p>
          </p:txBody>
        </p:sp>
        <p:sp>
          <p:nvSpPr>
            <p:cNvPr id="4993074" name="Text Box 50"/>
            <p:cNvSpPr txBox="1">
              <a:spLocks noChangeArrowheads="1"/>
            </p:cNvSpPr>
            <p:nvPr/>
          </p:nvSpPr>
          <p:spPr bwMode="auto">
            <a:xfrm>
              <a:off x="3717" y="1553"/>
              <a:ext cx="1572" cy="250"/>
            </a:xfrm>
            <a:prstGeom prst="rect">
              <a:avLst/>
            </a:prstGeom>
            <a:noFill/>
            <a:ln w="254000">
              <a:noFill/>
              <a:miter lim="800000"/>
              <a:headEnd/>
              <a:tailEnd/>
            </a:ln>
            <a:effectLst/>
          </p:spPr>
          <p:txBody>
            <a:bodyPr>
              <a:spAutoFit/>
            </a:bodyPr>
            <a:lstStyle/>
            <a:p>
              <a:pPr algn="l">
                <a:spcBef>
                  <a:spcPct val="0"/>
                </a:spcBef>
                <a:defRPr/>
              </a:pPr>
              <a:r>
                <a:rPr lang="en-US">
                  <a:solidFill>
                    <a:schemeClr val="accent1"/>
                  </a:solidFill>
                  <a:effectLst>
                    <a:outerShdw blurRad="38100" dist="38100" dir="2700000" algn="tl">
                      <a:srgbClr val="000000"/>
                    </a:outerShdw>
                  </a:effectLst>
                </a:rPr>
                <a:t>CHD death (n=26)</a:t>
              </a:r>
            </a:p>
          </p:txBody>
        </p:sp>
      </p:grpSp>
      <p:sp>
        <p:nvSpPr>
          <p:cNvPr id="42001" name="Line 51"/>
          <p:cNvSpPr>
            <a:spLocks noChangeShapeType="1"/>
          </p:cNvSpPr>
          <p:nvPr/>
        </p:nvSpPr>
        <p:spPr bwMode="auto">
          <a:xfrm>
            <a:off x="1768475" y="5126038"/>
            <a:ext cx="6624638" cy="1587"/>
          </a:xfrm>
          <a:prstGeom prst="line">
            <a:avLst/>
          </a:prstGeom>
          <a:noFill/>
          <a:ln w="19050">
            <a:solidFill>
              <a:srgbClr val="FFFFFF"/>
            </a:solidFill>
            <a:round/>
            <a:headEnd/>
            <a:tailEnd/>
          </a:ln>
        </p:spPr>
        <p:txBody>
          <a:bodyPr/>
          <a:lstStyle/>
          <a:p>
            <a:endParaRPr lang="en-US"/>
          </a:p>
        </p:txBody>
      </p:sp>
      <p:sp>
        <p:nvSpPr>
          <p:cNvPr id="42002" name="Text Box 52"/>
          <p:cNvSpPr txBox="1">
            <a:spLocks noChangeArrowheads="1"/>
          </p:cNvSpPr>
          <p:nvPr/>
        </p:nvSpPr>
        <p:spPr bwMode="auto">
          <a:xfrm>
            <a:off x="1741488" y="5189538"/>
            <a:ext cx="701675" cy="396875"/>
          </a:xfrm>
          <a:prstGeom prst="rect">
            <a:avLst/>
          </a:prstGeom>
          <a:noFill/>
          <a:ln w="254000">
            <a:noFill/>
            <a:miter lim="800000"/>
            <a:headEnd/>
            <a:tailEnd/>
          </a:ln>
        </p:spPr>
        <p:txBody>
          <a:bodyPr>
            <a:spAutoFit/>
          </a:bodyPr>
          <a:lstStyle/>
          <a:p>
            <a:pPr eaLnBrk="1" hangingPunct="1"/>
            <a:r>
              <a:rPr lang="en-US">
                <a:solidFill>
                  <a:schemeClr val="accent1"/>
                </a:solidFill>
              </a:rPr>
              <a:t>44</a:t>
            </a:r>
          </a:p>
        </p:txBody>
      </p:sp>
      <p:sp>
        <p:nvSpPr>
          <p:cNvPr id="42003" name="Text Box 53"/>
          <p:cNvSpPr txBox="1">
            <a:spLocks noChangeArrowheads="1"/>
          </p:cNvSpPr>
          <p:nvPr/>
        </p:nvSpPr>
        <p:spPr bwMode="auto">
          <a:xfrm>
            <a:off x="3214688" y="5189538"/>
            <a:ext cx="657225" cy="396875"/>
          </a:xfrm>
          <a:prstGeom prst="rect">
            <a:avLst/>
          </a:prstGeom>
          <a:noFill/>
          <a:ln w="254000">
            <a:noFill/>
            <a:miter lim="800000"/>
            <a:headEnd/>
            <a:tailEnd/>
          </a:ln>
        </p:spPr>
        <p:txBody>
          <a:bodyPr>
            <a:spAutoFit/>
          </a:bodyPr>
          <a:lstStyle/>
          <a:p>
            <a:pPr eaLnBrk="1" hangingPunct="1"/>
            <a:r>
              <a:rPr lang="en-US">
                <a:solidFill>
                  <a:schemeClr val="accent1"/>
                </a:solidFill>
              </a:rPr>
              <a:t>88</a:t>
            </a:r>
          </a:p>
        </p:txBody>
      </p:sp>
      <p:sp>
        <p:nvSpPr>
          <p:cNvPr id="42004" name="Text Box 54"/>
          <p:cNvSpPr txBox="1">
            <a:spLocks noChangeArrowheads="1"/>
          </p:cNvSpPr>
          <p:nvPr/>
        </p:nvSpPr>
        <p:spPr bwMode="auto">
          <a:xfrm>
            <a:off x="4860925" y="5189538"/>
            <a:ext cx="666750" cy="396875"/>
          </a:xfrm>
          <a:prstGeom prst="rect">
            <a:avLst/>
          </a:prstGeom>
          <a:noFill/>
          <a:ln w="254000">
            <a:noFill/>
            <a:miter lim="800000"/>
            <a:headEnd/>
            <a:tailEnd/>
          </a:ln>
        </p:spPr>
        <p:txBody>
          <a:bodyPr>
            <a:spAutoFit/>
          </a:bodyPr>
          <a:lstStyle/>
          <a:p>
            <a:pPr eaLnBrk="1" hangingPunct="1"/>
            <a:r>
              <a:rPr lang="en-US">
                <a:solidFill>
                  <a:schemeClr val="accent1"/>
                </a:solidFill>
              </a:rPr>
              <a:t>177</a:t>
            </a:r>
          </a:p>
        </p:txBody>
      </p:sp>
      <p:sp>
        <p:nvSpPr>
          <p:cNvPr id="42005" name="Text Box 55"/>
          <p:cNvSpPr txBox="1">
            <a:spLocks noChangeArrowheads="1"/>
          </p:cNvSpPr>
          <p:nvPr/>
        </p:nvSpPr>
        <p:spPr bwMode="auto">
          <a:xfrm>
            <a:off x="6184900" y="5189538"/>
            <a:ext cx="666750" cy="396875"/>
          </a:xfrm>
          <a:prstGeom prst="rect">
            <a:avLst/>
          </a:prstGeom>
          <a:noFill/>
          <a:ln w="254000">
            <a:noFill/>
            <a:miter lim="800000"/>
            <a:headEnd/>
            <a:tailEnd/>
          </a:ln>
        </p:spPr>
        <p:txBody>
          <a:bodyPr>
            <a:spAutoFit/>
          </a:bodyPr>
          <a:lstStyle/>
          <a:p>
            <a:pPr eaLnBrk="1" hangingPunct="1"/>
            <a:r>
              <a:rPr lang="en-US">
                <a:solidFill>
                  <a:schemeClr val="accent1"/>
                </a:solidFill>
              </a:rPr>
              <a:t>354</a:t>
            </a:r>
          </a:p>
        </p:txBody>
      </p:sp>
      <p:sp>
        <p:nvSpPr>
          <p:cNvPr id="42006" name="Text Box 56"/>
          <p:cNvSpPr txBox="1">
            <a:spLocks noChangeArrowheads="1"/>
          </p:cNvSpPr>
          <p:nvPr/>
        </p:nvSpPr>
        <p:spPr bwMode="auto">
          <a:xfrm>
            <a:off x="7462838" y="5189538"/>
            <a:ext cx="666750" cy="396875"/>
          </a:xfrm>
          <a:prstGeom prst="rect">
            <a:avLst/>
          </a:prstGeom>
          <a:noFill/>
          <a:ln w="254000">
            <a:noFill/>
            <a:miter lim="800000"/>
            <a:headEnd/>
            <a:tailEnd/>
          </a:ln>
        </p:spPr>
        <p:txBody>
          <a:bodyPr>
            <a:spAutoFit/>
          </a:bodyPr>
          <a:lstStyle/>
          <a:p>
            <a:pPr eaLnBrk="1" hangingPunct="1"/>
            <a:r>
              <a:rPr lang="en-US">
                <a:solidFill>
                  <a:schemeClr val="accent1"/>
                </a:solidFill>
              </a:rPr>
              <a:t>708</a:t>
            </a:r>
          </a:p>
        </p:txBody>
      </p:sp>
      <p:grpSp>
        <p:nvGrpSpPr>
          <p:cNvPr id="8" name="Group 57"/>
          <p:cNvGrpSpPr>
            <a:grpSpLocks/>
          </p:cNvGrpSpPr>
          <p:nvPr/>
        </p:nvGrpSpPr>
        <p:grpSpPr bwMode="auto">
          <a:xfrm>
            <a:off x="5867400" y="2260600"/>
            <a:ext cx="3149600" cy="1447800"/>
            <a:chOff x="120" y="3272"/>
            <a:chExt cx="1984" cy="912"/>
          </a:xfrm>
        </p:grpSpPr>
        <p:sp>
          <p:nvSpPr>
            <p:cNvPr id="42010" name="Rectangle 58"/>
            <p:cNvSpPr>
              <a:spLocks noChangeArrowheads="1"/>
            </p:cNvSpPr>
            <p:nvPr/>
          </p:nvSpPr>
          <p:spPr bwMode="auto">
            <a:xfrm>
              <a:off x="160" y="3272"/>
              <a:ext cx="1944" cy="912"/>
            </a:xfrm>
            <a:prstGeom prst="rect">
              <a:avLst/>
            </a:prstGeom>
            <a:gradFill rotWithShape="1">
              <a:gsLst>
                <a:gs pos="0">
                  <a:srgbClr val="FF0000"/>
                </a:gs>
                <a:gs pos="100000">
                  <a:srgbClr val="760000"/>
                </a:gs>
              </a:gsLst>
              <a:path path="shape">
                <a:fillToRect l="50000" t="50000" r="50000" b="50000"/>
              </a:path>
            </a:gradFill>
            <a:ln w="28575">
              <a:noFill/>
              <a:miter lim="800000"/>
              <a:headEnd/>
              <a:tailEnd/>
            </a:ln>
          </p:spPr>
          <p:txBody>
            <a:bodyPr wrap="none" anchor="ctr">
              <a:spAutoFit/>
            </a:bodyPr>
            <a:lstStyle/>
            <a:p>
              <a:endParaRPr lang="en-US"/>
            </a:p>
          </p:txBody>
        </p:sp>
        <p:sp>
          <p:nvSpPr>
            <p:cNvPr id="4993083" name="Rectangle 59"/>
            <p:cNvSpPr>
              <a:spLocks noChangeArrowheads="1"/>
            </p:cNvSpPr>
            <p:nvPr/>
          </p:nvSpPr>
          <p:spPr bwMode="auto">
            <a:xfrm>
              <a:off x="120" y="3318"/>
              <a:ext cx="1952" cy="824"/>
            </a:xfrm>
            <a:prstGeom prst="rect">
              <a:avLst/>
            </a:prstGeom>
            <a:noFill/>
            <a:ln w="12700">
              <a:noFill/>
              <a:miter lim="800000"/>
              <a:headEnd/>
              <a:tailEnd/>
            </a:ln>
            <a:effectLst/>
          </p:spPr>
          <p:txBody>
            <a:bodyPr lIns="90488" tIns="44450" rIns="90488" bIns="44450" anchor="b">
              <a:spAutoFit/>
            </a:bodyPr>
            <a:lstStyle/>
            <a:p>
              <a:pPr marL="79375" indent="-79375">
                <a:spcBef>
                  <a:spcPct val="0"/>
                </a:spcBef>
                <a:defRPr/>
              </a:pPr>
              <a:r>
                <a:rPr lang="en-US" b="1">
                  <a:solidFill>
                    <a:schemeClr val="accent1"/>
                  </a:solidFill>
                  <a:effectLst>
                    <a:outerShdw blurRad="38100" dist="38100" dir="2700000" algn="tl">
                      <a:srgbClr val="000000"/>
                    </a:outerShdw>
                  </a:effectLst>
                </a:rPr>
                <a:t>*Risk of CHD death significantly (</a:t>
              </a:r>
              <a:r>
                <a:rPr lang="en-US" b="1" i="1">
                  <a:solidFill>
                    <a:schemeClr val="accent1"/>
                  </a:solidFill>
                  <a:effectLst>
                    <a:outerShdw blurRad="38100" dist="38100" dir="2700000" algn="tl">
                      <a:srgbClr val="000000"/>
                    </a:outerShdw>
                  </a:effectLst>
                </a:rPr>
                <a:t>P</a:t>
              </a:r>
              <a:r>
                <a:rPr lang="en-US" b="1">
                  <a:solidFill>
                    <a:schemeClr val="accent1"/>
                  </a:solidFill>
                  <a:effectLst>
                    <a:outerShdw blurRad="38100" dist="38100" dir="2700000" algn="tl">
                      <a:srgbClr val="000000"/>
                    </a:outerShdw>
                  </a:effectLst>
                </a:rPr>
                <a:t>&lt;0.01) increased with TG level* &gt;133 mg/dL.</a:t>
              </a:r>
            </a:p>
          </p:txBody>
        </p:sp>
      </p:grpSp>
      <p:sp>
        <p:nvSpPr>
          <p:cNvPr id="4993084" name="Text Box 60"/>
          <p:cNvSpPr txBox="1">
            <a:spLocks noChangeArrowheads="1"/>
          </p:cNvSpPr>
          <p:nvPr/>
        </p:nvSpPr>
        <p:spPr bwMode="auto">
          <a:xfrm>
            <a:off x="2767013" y="6400800"/>
            <a:ext cx="6224587" cy="336550"/>
          </a:xfrm>
          <a:prstGeom prst="rect">
            <a:avLst/>
          </a:prstGeom>
          <a:noFill/>
          <a:ln w="12700">
            <a:noFill/>
            <a:miter lim="800000"/>
            <a:headEnd/>
            <a:tailEnd/>
          </a:ln>
          <a:effectLst/>
        </p:spPr>
        <p:txBody>
          <a:bodyPr>
            <a:spAutoFit/>
          </a:bodyPr>
          <a:lstStyle/>
          <a:p>
            <a:pPr algn="r">
              <a:spcBef>
                <a:spcPct val="0"/>
              </a:spcBef>
              <a:defRPr/>
            </a:pPr>
            <a:r>
              <a:rPr lang="en-US" sz="1600" b="1"/>
              <a:t>Fontbonne et al. </a:t>
            </a:r>
            <a:r>
              <a:rPr lang="en-US" sz="1600" b="1" i="1"/>
              <a:t>Diabetologia.</a:t>
            </a:r>
            <a:r>
              <a:rPr lang="en-US" sz="1600" b="1"/>
              <a:t> 1989;32:300.</a:t>
            </a:r>
            <a:endParaRPr lang="en-US" sz="1600" b="1">
              <a:effectLst>
                <a:outerShdw blurRad="38100" dist="38100" dir="2700000" algn="tl">
                  <a:srgbClr val="000000"/>
                </a:outerShdw>
              </a:effectLst>
            </a:endParaRPr>
          </a:p>
        </p:txBody>
      </p:sp>
      <p:sp>
        <p:nvSpPr>
          <p:cNvPr id="4993085" name="AutoShape 61"/>
          <p:cNvSpPr>
            <a:spLocks noChangeArrowheads="1"/>
          </p:cNvSpPr>
          <p:nvPr/>
        </p:nvSpPr>
        <p:spPr bwMode="auto">
          <a:xfrm>
            <a:off x="4343400" y="1701800"/>
            <a:ext cx="1498600" cy="4013200"/>
          </a:xfrm>
          <a:prstGeom prst="roundRect">
            <a:avLst>
              <a:gd name="adj" fmla="val 16667"/>
            </a:avLst>
          </a:prstGeom>
          <a:solidFill>
            <a:schemeClr val="tx2">
              <a:alpha val="43921"/>
            </a:schemeClr>
          </a:solidFill>
          <a:ln w="28575">
            <a:noFill/>
            <a:round/>
            <a:headEnd/>
            <a:tailEnd/>
          </a:ln>
        </p:spPr>
        <p:txBody>
          <a:bodyPr anchor="ctr">
            <a:spAutoFit/>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1000"/>
                                        <p:tgtEl>
                                          <p:spTgt spid="7"/>
                                        </p:tgtEl>
                                      </p:cBhvr>
                                    </p:animEffect>
                                  </p:childTnLst>
                                </p:cTn>
                              </p:par>
                            </p:childTnLst>
                          </p:cTn>
                        </p:par>
                        <p:par>
                          <p:cTn id="13" fill="hold">
                            <p:stCondLst>
                              <p:cond delay="1000"/>
                            </p:stCondLst>
                            <p:childTnLst>
                              <p:par>
                                <p:cTn id="14" presetID="22" presetClass="entr" presetSubtype="4"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down)">
                                      <p:cBhvr>
                                        <p:cTn id="16" dur="1000"/>
                                        <p:tgtEl>
                                          <p:spTgt spid="3"/>
                                        </p:tgtEl>
                                      </p:cBhvr>
                                    </p:animEffect>
                                  </p:childTnLst>
                                </p:cTn>
                              </p:par>
                            </p:childTnLst>
                          </p:cTn>
                        </p:par>
                        <p:par>
                          <p:cTn id="17" fill="hold">
                            <p:stCondLst>
                              <p:cond delay="2000"/>
                            </p:stCondLst>
                            <p:childTnLst>
                              <p:par>
                                <p:cTn id="18" presetID="9" presetClass="entr" presetSubtype="0" fill="hold"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dissolve">
                                      <p:cBhvr>
                                        <p:cTn id="20" dur="1000"/>
                                        <p:tgtEl>
                                          <p:spTgt spid="8"/>
                                        </p:tgtEl>
                                      </p:cBhvr>
                                    </p:animEffect>
                                  </p:childTnLst>
                                </p:cTn>
                              </p:par>
                              <p:par>
                                <p:cTn id="21" presetID="23" presetClass="entr" presetSubtype="36" fill="hold" grpId="0" nodeType="withEffect">
                                  <p:stCondLst>
                                    <p:cond delay="0"/>
                                  </p:stCondLst>
                                  <p:childTnLst>
                                    <p:set>
                                      <p:cBhvr>
                                        <p:cTn id="22" dur="1" fill="hold">
                                          <p:stCondLst>
                                            <p:cond delay="0"/>
                                          </p:stCondLst>
                                        </p:cTn>
                                        <p:tgtEl>
                                          <p:spTgt spid="4993026"/>
                                        </p:tgtEl>
                                        <p:attrNameLst>
                                          <p:attrName>style.visibility</p:attrName>
                                        </p:attrNameLst>
                                      </p:cBhvr>
                                      <p:to>
                                        <p:strVal val="visible"/>
                                      </p:to>
                                    </p:set>
                                    <p:anim calcmode="lin" valueType="num">
                                      <p:cBhvr>
                                        <p:cTn id="23" dur="2000" fill="hold"/>
                                        <p:tgtEl>
                                          <p:spTgt spid="4993026"/>
                                        </p:tgtEl>
                                        <p:attrNameLst>
                                          <p:attrName>ppt_w</p:attrName>
                                        </p:attrNameLst>
                                      </p:cBhvr>
                                      <p:tavLst>
                                        <p:tav tm="0">
                                          <p:val>
                                            <p:strVal val="(6*min(max(#ppt_w*#ppt_h,.3),1)-7.4)/-.7*#ppt_w"/>
                                          </p:val>
                                        </p:tav>
                                        <p:tav tm="100000">
                                          <p:val>
                                            <p:strVal val="#ppt_w"/>
                                          </p:val>
                                        </p:tav>
                                      </p:tavLst>
                                    </p:anim>
                                    <p:anim calcmode="lin" valueType="num">
                                      <p:cBhvr>
                                        <p:cTn id="24" dur="2000" fill="hold"/>
                                        <p:tgtEl>
                                          <p:spTgt spid="4993026"/>
                                        </p:tgtEl>
                                        <p:attrNameLst>
                                          <p:attrName>ppt_h</p:attrName>
                                        </p:attrNameLst>
                                      </p:cBhvr>
                                      <p:tavLst>
                                        <p:tav tm="0">
                                          <p:val>
                                            <p:strVal val="(6*min(max(#ppt_w*#ppt_h,.3),1)-7.4)/-.7*#ppt_h"/>
                                          </p:val>
                                        </p:tav>
                                        <p:tav tm="100000">
                                          <p:val>
                                            <p:strVal val="#ppt_h"/>
                                          </p:val>
                                        </p:tav>
                                      </p:tavLst>
                                    </p:anim>
                                    <p:anim calcmode="lin" valueType="num">
                                      <p:cBhvr>
                                        <p:cTn id="25" dur="2000" fill="hold"/>
                                        <p:tgtEl>
                                          <p:spTgt spid="4993026"/>
                                        </p:tgtEl>
                                        <p:attrNameLst>
                                          <p:attrName>ppt_x</p:attrName>
                                        </p:attrNameLst>
                                      </p:cBhvr>
                                      <p:tavLst>
                                        <p:tav tm="0">
                                          <p:val>
                                            <p:fltVal val="0.5"/>
                                          </p:val>
                                        </p:tav>
                                        <p:tav tm="100000">
                                          <p:val>
                                            <p:strVal val="#ppt_x"/>
                                          </p:val>
                                        </p:tav>
                                      </p:tavLst>
                                    </p:anim>
                                    <p:anim calcmode="lin" valueType="num">
                                      <p:cBhvr>
                                        <p:cTn id="26" dur="2000" fill="hold"/>
                                        <p:tgtEl>
                                          <p:spTgt spid="4993026"/>
                                        </p:tgtEl>
                                        <p:attrNameLst>
                                          <p:attrName>ppt_y</p:attrName>
                                        </p:attrNameLst>
                                      </p:cBhvr>
                                      <p:tavLst>
                                        <p:tav tm="0">
                                          <p:val>
                                            <p:strVal val="1+(6*min(max(#ppt_w*#ppt_h,.3),1)-7.4)/-.7*#ppt_h/2"/>
                                          </p:val>
                                        </p:tav>
                                        <p:tav tm="100000">
                                          <p:val>
                                            <p:strVal val="#ppt_y"/>
                                          </p:val>
                                        </p:tav>
                                      </p:tavLst>
                                    </p:anim>
                                  </p:childTnLst>
                                </p:cTn>
                              </p:par>
                              <p:par>
                                <p:cTn id="27" presetID="10" presetClass="entr" presetSubtype="0" fill="hold" grpId="0" nodeType="withEffect">
                                  <p:stCondLst>
                                    <p:cond delay="0"/>
                                  </p:stCondLst>
                                  <p:childTnLst>
                                    <p:set>
                                      <p:cBhvr>
                                        <p:cTn id="28" dur="1" fill="hold">
                                          <p:stCondLst>
                                            <p:cond delay="0"/>
                                          </p:stCondLst>
                                        </p:cTn>
                                        <p:tgtEl>
                                          <p:spTgt spid="4993029"/>
                                        </p:tgtEl>
                                        <p:attrNameLst>
                                          <p:attrName>style.visibility</p:attrName>
                                        </p:attrNameLst>
                                      </p:cBhvr>
                                      <p:to>
                                        <p:strVal val="visible"/>
                                      </p:to>
                                    </p:set>
                                    <p:animEffect transition="in" filter="fade">
                                      <p:cBhvr>
                                        <p:cTn id="29" dur="2000"/>
                                        <p:tgtEl>
                                          <p:spTgt spid="4993029"/>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4993085"/>
                                        </p:tgtEl>
                                        <p:attrNameLst>
                                          <p:attrName>style.visibility</p:attrName>
                                        </p:attrNameLst>
                                      </p:cBhvr>
                                      <p:to>
                                        <p:strVal val="visible"/>
                                      </p:to>
                                    </p:set>
                                    <p:animEffect transition="in" filter="dissolve">
                                      <p:cBhvr>
                                        <p:cTn id="34" dur="1000"/>
                                        <p:tgtEl>
                                          <p:spTgt spid="4993085"/>
                                        </p:tgtEl>
                                      </p:cBhvr>
                                    </p:animEffect>
                                  </p:childTnLst>
                                </p:cTn>
                              </p:par>
                              <p:par>
                                <p:cTn id="35" presetID="10" presetClass="exit" presetSubtype="0" fill="hold" grpId="1" nodeType="withEffect">
                                  <p:stCondLst>
                                    <p:cond delay="0"/>
                                  </p:stCondLst>
                                  <p:childTnLst>
                                    <p:animEffect transition="out" filter="fade">
                                      <p:cBhvr>
                                        <p:cTn id="36" dur="1000"/>
                                        <p:tgtEl>
                                          <p:spTgt spid="4993026"/>
                                        </p:tgtEl>
                                      </p:cBhvr>
                                    </p:animEffect>
                                    <p:set>
                                      <p:cBhvr>
                                        <p:cTn id="37" dur="1" fill="hold">
                                          <p:stCondLst>
                                            <p:cond delay="999"/>
                                          </p:stCondLst>
                                        </p:cTn>
                                        <p:tgtEl>
                                          <p:spTgt spid="49930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93026" grpId="0" animBg="1"/>
      <p:bldP spid="4993026" grpId="1" animBg="1"/>
      <p:bldP spid="4993029" grpId="0"/>
      <p:bldP spid="499308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00"/>
          <p:cNvSpPr>
            <a:spLocks noChangeArrowheads="1"/>
          </p:cNvSpPr>
          <p:nvPr/>
        </p:nvSpPr>
        <p:spPr bwMode="auto">
          <a:xfrm>
            <a:off x="4838700" y="4924425"/>
            <a:ext cx="3905250" cy="304800"/>
          </a:xfrm>
          <a:prstGeom prst="rect">
            <a:avLst/>
          </a:prstGeom>
          <a:solidFill>
            <a:srgbClr val="669900"/>
          </a:solidFill>
          <a:ln w="28575">
            <a:noFill/>
            <a:miter lim="800000"/>
            <a:headEnd/>
            <a:tailEnd/>
          </a:ln>
        </p:spPr>
        <p:txBody>
          <a:bodyPr anchor="ctr">
            <a:spAutoFit/>
          </a:bodyPr>
          <a:lstStyle/>
          <a:p>
            <a:endParaRPr lang="en-US"/>
          </a:p>
        </p:txBody>
      </p:sp>
      <p:sp>
        <p:nvSpPr>
          <p:cNvPr id="43011" name="Rectangle 99"/>
          <p:cNvSpPr>
            <a:spLocks noChangeArrowheads="1"/>
          </p:cNvSpPr>
          <p:nvPr/>
        </p:nvSpPr>
        <p:spPr bwMode="auto">
          <a:xfrm>
            <a:off x="381000" y="4924425"/>
            <a:ext cx="4410075" cy="304800"/>
          </a:xfrm>
          <a:prstGeom prst="rect">
            <a:avLst/>
          </a:prstGeom>
          <a:solidFill>
            <a:srgbClr val="669900"/>
          </a:solidFill>
          <a:ln w="28575">
            <a:noFill/>
            <a:miter lim="800000"/>
            <a:headEnd/>
            <a:tailEnd/>
          </a:ln>
        </p:spPr>
        <p:txBody>
          <a:bodyPr anchor="ctr">
            <a:spAutoFit/>
          </a:bodyPr>
          <a:lstStyle/>
          <a:p>
            <a:endParaRPr lang="en-US"/>
          </a:p>
        </p:txBody>
      </p:sp>
      <p:sp>
        <p:nvSpPr>
          <p:cNvPr id="43012" name="Rectangle 98"/>
          <p:cNvSpPr>
            <a:spLocks noChangeArrowheads="1"/>
          </p:cNvSpPr>
          <p:nvPr/>
        </p:nvSpPr>
        <p:spPr bwMode="auto">
          <a:xfrm>
            <a:off x="381000" y="5286375"/>
            <a:ext cx="8353425" cy="304800"/>
          </a:xfrm>
          <a:prstGeom prst="rect">
            <a:avLst/>
          </a:prstGeom>
          <a:solidFill>
            <a:srgbClr val="0066CC"/>
          </a:solidFill>
          <a:ln w="28575">
            <a:noFill/>
            <a:miter lim="800000"/>
            <a:headEnd/>
            <a:tailEnd/>
          </a:ln>
        </p:spPr>
        <p:txBody>
          <a:bodyPr wrap="none" anchor="ctr">
            <a:spAutoFit/>
          </a:bodyPr>
          <a:lstStyle/>
          <a:p>
            <a:endParaRPr lang="en-US"/>
          </a:p>
        </p:txBody>
      </p:sp>
      <p:sp>
        <p:nvSpPr>
          <p:cNvPr id="4995075" name="Rectangle 3"/>
          <p:cNvSpPr>
            <a:spLocks noGrp="1" noChangeArrowheads="1"/>
          </p:cNvSpPr>
          <p:nvPr>
            <p:ph type="title"/>
          </p:nvPr>
        </p:nvSpPr>
        <p:spPr/>
        <p:txBody>
          <a:bodyPr/>
          <a:lstStyle/>
          <a:p>
            <a:pPr defTabSz="893763">
              <a:lnSpc>
                <a:spcPts val="3400"/>
              </a:lnSpc>
              <a:defRPr/>
            </a:pPr>
            <a:r>
              <a:rPr lang="en-US" sz="3600" smtClean="0"/>
              <a:t>Paris Prospective Study:  11 Year Follow-up Hypertriglyceridemia as a Risk Factor for CHD in Male Patients with Diabetes or IFG</a:t>
            </a:r>
          </a:p>
        </p:txBody>
      </p:sp>
      <p:sp>
        <p:nvSpPr>
          <p:cNvPr id="4995132" name="Text Box 60"/>
          <p:cNvSpPr txBox="1">
            <a:spLocks noChangeArrowheads="1"/>
          </p:cNvSpPr>
          <p:nvPr/>
        </p:nvSpPr>
        <p:spPr bwMode="auto">
          <a:xfrm>
            <a:off x="2767013" y="6400800"/>
            <a:ext cx="6224587" cy="336550"/>
          </a:xfrm>
          <a:prstGeom prst="rect">
            <a:avLst/>
          </a:prstGeom>
          <a:noFill/>
          <a:ln w="12700">
            <a:noFill/>
            <a:miter lim="800000"/>
            <a:headEnd/>
            <a:tailEnd/>
          </a:ln>
          <a:effectLst/>
        </p:spPr>
        <p:txBody>
          <a:bodyPr>
            <a:spAutoFit/>
          </a:bodyPr>
          <a:lstStyle/>
          <a:p>
            <a:pPr algn="r">
              <a:spcBef>
                <a:spcPct val="0"/>
              </a:spcBef>
              <a:defRPr/>
            </a:pPr>
            <a:r>
              <a:rPr lang="en-US" sz="1600" b="1"/>
              <a:t>Fontbonne et al. </a:t>
            </a:r>
            <a:r>
              <a:rPr lang="en-US" sz="1600" b="1" i="1"/>
              <a:t>Diabetologia.</a:t>
            </a:r>
            <a:r>
              <a:rPr lang="en-US" sz="1600" b="1"/>
              <a:t> 1989;32:300.</a:t>
            </a:r>
            <a:endParaRPr lang="en-US" sz="1600" b="1">
              <a:effectLst>
                <a:outerShdw blurRad="38100" dist="38100" dir="2700000" algn="tl">
                  <a:srgbClr val="000000"/>
                </a:outerShdw>
              </a:effectLst>
            </a:endParaRPr>
          </a:p>
        </p:txBody>
      </p:sp>
      <p:grpSp>
        <p:nvGrpSpPr>
          <p:cNvPr id="2" name="Group 67"/>
          <p:cNvGrpSpPr>
            <a:grpSpLocks/>
          </p:cNvGrpSpPr>
          <p:nvPr/>
        </p:nvGrpSpPr>
        <p:grpSpPr bwMode="auto">
          <a:xfrm>
            <a:off x="1352550" y="1838325"/>
            <a:ext cx="152400" cy="2981325"/>
            <a:chOff x="504" y="1440"/>
            <a:chExt cx="96" cy="1878"/>
          </a:xfrm>
        </p:grpSpPr>
        <p:sp>
          <p:nvSpPr>
            <p:cNvPr id="43047" name="Line 62"/>
            <p:cNvSpPr>
              <a:spLocks noChangeShapeType="1"/>
            </p:cNvSpPr>
            <p:nvPr/>
          </p:nvSpPr>
          <p:spPr bwMode="auto">
            <a:xfrm>
              <a:off x="588" y="1440"/>
              <a:ext cx="0" cy="1878"/>
            </a:xfrm>
            <a:prstGeom prst="line">
              <a:avLst/>
            </a:prstGeom>
            <a:noFill/>
            <a:ln w="28575">
              <a:solidFill>
                <a:schemeClr val="hlink"/>
              </a:solidFill>
              <a:round/>
              <a:headEnd/>
              <a:tailEnd/>
            </a:ln>
          </p:spPr>
          <p:txBody>
            <a:bodyPr wrap="none">
              <a:spAutoFit/>
            </a:bodyPr>
            <a:lstStyle/>
            <a:p>
              <a:endParaRPr lang="en-US"/>
            </a:p>
          </p:txBody>
        </p:sp>
        <p:sp>
          <p:nvSpPr>
            <p:cNvPr id="43048" name="Line 63"/>
            <p:cNvSpPr>
              <a:spLocks noChangeShapeType="1"/>
            </p:cNvSpPr>
            <p:nvPr/>
          </p:nvSpPr>
          <p:spPr bwMode="auto">
            <a:xfrm>
              <a:off x="522" y="3306"/>
              <a:ext cx="78" cy="0"/>
            </a:xfrm>
            <a:prstGeom prst="line">
              <a:avLst/>
            </a:prstGeom>
            <a:noFill/>
            <a:ln w="28575">
              <a:solidFill>
                <a:schemeClr val="hlink"/>
              </a:solidFill>
              <a:round/>
              <a:headEnd/>
              <a:tailEnd/>
            </a:ln>
          </p:spPr>
          <p:txBody>
            <a:bodyPr wrap="none">
              <a:spAutoFit/>
            </a:bodyPr>
            <a:lstStyle/>
            <a:p>
              <a:endParaRPr lang="en-US"/>
            </a:p>
          </p:txBody>
        </p:sp>
        <p:sp>
          <p:nvSpPr>
            <p:cNvPr id="43049" name="Line 64"/>
            <p:cNvSpPr>
              <a:spLocks noChangeShapeType="1"/>
            </p:cNvSpPr>
            <p:nvPr/>
          </p:nvSpPr>
          <p:spPr bwMode="auto">
            <a:xfrm>
              <a:off x="516" y="2730"/>
              <a:ext cx="78" cy="0"/>
            </a:xfrm>
            <a:prstGeom prst="line">
              <a:avLst/>
            </a:prstGeom>
            <a:noFill/>
            <a:ln w="28575">
              <a:solidFill>
                <a:schemeClr val="hlink"/>
              </a:solidFill>
              <a:round/>
              <a:headEnd/>
              <a:tailEnd/>
            </a:ln>
          </p:spPr>
          <p:txBody>
            <a:bodyPr wrap="none">
              <a:spAutoFit/>
            </a:bodyPr>
            <a:lstStyle/>
            <a:p>
              <a:endParaRPr lang="en-US"/>
            </a:p>
          </p:txBody>
        </p:sp>
        <p:sp>
          <p:nvSpPr>
            <p:cNvPr id="43050" name="Line 65"/>
            <p:cNvSpPr>
              <a:spLocks noChangeShapeType="1"/>
            </p:cNvSpPr>
            <p:nvPr/>
          </p:nvSpPr>
          <p:spPr bwMode="auto">
            <a:xfrm>
              <a:off x="510" y="2154"/>
              <a:ext cx="78" cy="0"/>
            </a:xfrm>
            <a:prstGeom prst="line">
              <a:avLst/>
            </a:prstGeom>
            <a:noFill/>
            <a:ln w="28575">
              <a:solidFill>
                <a:schemeClr val="hlink"/>
              </a:solidFill>
              <a:round/>
              <a:headEnd/>
              <a:tailEnd/>
            </a:ln>
          </p:spPr>
          <p:txBody>
            <a:bodyPr wrap="none">
              <a:spAutoFit/>
            </a:bodyPr>
            <a:lstStyle/>
            <a:p>
              <a:endParaRPr lang="en-US"/>
            </a:p>
          </p:txBody>
        </p:sp>
        <p:sp>
          <p:nvSpPr>
            <p:cNvPr id="43051" name="Line 66"/>
            <p:cNvSpPr>
              <a:spLocks noChangeShapeType="1"/>
            </p:cNvSpPr>
            <p:nvPr/>
          </p:nvSpPr>
          <p:spPr bwMode="auto">
            <a:xfrm>
              <a:off x="504" y="1578"/>
              <a:ext cx="78" cy="0"/>
            </a:xfrm>
            <a:prstGeom prst="line">
              <a:avLst/>
            </a:prstGeom>
            <a:noFill/>
            <a:ln w="28575">
              <a:solidFill>
                <a:schemeClr val="hlink"/>
              </a:solidFill>
              <a:round/>
              <a:headEnd/>
              <a:tailEnd/>
            </a:ln>
          </p:spPr>
          <p:txBody>
            <a:bodyPr wrap="none">
              <a:spAutoFit/>
            </a:bodyPr>
            <a:lstStyle/>
            <a:p>
              <a:endParaRPr lang="en-US"/>
            </a:p>
          </p:txBody>
        </p:sp>
      </p:grpSp>
      <p:grpSp>
        <p:nvGrpSpPr>
          <p:cNvPr id="3" name="Group 68"/>
          <p:cNvGrpSpPr>
            <a:grpSpLocks/>
          </p:cNvGrpSpPr>
          <p:nvPr/>
        </p:nvGrpSpPr>
        <p:grpSpPr bwMode="auto">
          <a:xfrm>
            <a:off x="4848225" y="1828800"/>
            <a:ext cx="152400" cy="2981325"/>
            <a:chOff x="504" y="1440"/>
            <a:chExt cx="96" cy="1878"/>
          </a:xfrm>
        </p:grpSpPr>
        <p:sp>
          <p:nvSpPr>
            <p:cNvPr id="43042" name="Line 69"/>
            <p:cNvSpPr>
              <a:spLocks noChangeShapeType="1"/>
            </p:cNvSpPr>
            <p:nvPr/>
          </p:nvSpPr>
          <p:spPr bwMode="auto">
            <a:xfrm>
              <a:off x="588" y="1440"/>
              <a:ext cx="0" cy="1878"/>
            </a:xfrm>
            <a:prstGeom prst="line">
              <a:avLst/>
            </a:prstGeom>
            <a:noFill/>
            <a:ln w="28575">
              <a:solidFill>
                <a:schemeClr val="hlink"/>
              </a:solidFill>
              <a:round/>
              <a:headEnd/>
              <a:tailEnd/>
            </a:ln>
          </p:spPr>
          <p:txBody>
            <a:bodyPr wrap="none">
              <a:spAutoFit/>
            </a:bodyPr>
            <a:lstStyle/>
            <a:p>
              <a:endParaRPr lang="en-US"/>
            </a:p>
          </p:txBody>
        </p:sp>
        <p:sp>
          <p:nvSpPr>
            <p:cNvPr id="43043" name="Line 70"/>
            <p:cNvSpPr>
              <a:spLocks noChangeShapeType="1"/>
            </p:cNvSpPr>
            <p:nvPr/>
          </p:nvSpPr>
          <p:spPr bwMode="auto">
            <a:xfrm>
              <a:off x="522" y="3306"/>
              <a:ext cx="78" cy="0"/>
            </a:xfrm>
            <a:prstGeom prst="line">
              <a:avLst/>
            </a:prstGeom>
            <a:noFill/>
            <a:ln w="28575">
              <a:solidFill>
                <a:schemeClr val="hlink"/>
              </a:solidFill>
              <a:round/>
              <a:headEnd/>
              <a:tailEnd/>
            </a:ln>
          </p:spPr>
          <p:txBody>
            <a:bodyPr wrap="none">
              <a:spAutoFit/>
            </a:bodyPr>
            <a:lstStyle/>
            <a:p>
              <a:endParaRPr lang="en-US"/>
            </a:p>
          </p:txBody>
        </p:sp>
        <p:sp>
          <p:nvSpPr>
            <p:cNvPr id="43044" name="Line 71"/>
            <p:cNvSpPr>
              <a:spLocks noChangeShapeType="1"/>
            </p:cNvSpPr>
            <p:nvPr/>
          </p:nvSpPr>
          <p:spPr bwMode="auto">
            <a:xfrm>
              <a:off x="516" y="2730"/>
              <a:ext cx="78" cy="0"/>
            </a:xfrm>
            <a:prstGeom prst="line">
              <a:avLst/>
            </a:prstGeom>
            <a:noFill/>
            <a:ln w="28575">
              <a:solidFill>
                <a:schemeClr val="hlink"/>
              </a:solidFill>
              <a:round/>
              <a:headEnd/>
              <a:tailEnd/>
            </a:ln>
          </p:spPr>
          <p:txBody>
            <a:bodyPr wrap="none">
              <a:spAutoFit/>
            </a:bodyPr>
            <a:lstStyle/>
            <a:p>
              <a:endParaRPr lang="en-US"/>
            </a:p>
          </p:txBody>
        </p:sp>
        <p:sp>
          <p:nvSpPr>
            <p:cNvPr id="43045" name="Line 72"/>
            <p:cNvSpPr>
              <a:spLocks noChangeShapeType="1"/>
            </p:cNvSpPr>
            <p:nvPr/>
          </p:nvSpPr>
          <p:spPr bwMode="auto">
            <a:xfrm>
              <a:off x="510" y="2154"/>
              <a:ext cx="78" cy="0"/>
            </a:xfrm>
            <a:prstGeom prst="line">
              <a:avLst/>
            </a:prstGeom>
            <a:noFill/>
            <a:ln w="28575">
              <a:solidFill>
                <a:schemeClr val="hlink"/>
              </a:solidFill>
              <a:round/>
              <a:headEnd/>
              <a:tailEnd/>
            </a:ln>
          </p:spPr>
          <p:txBody>
            <a:bodyPr wrap="none">
              <a:spAutoFit/>
            </a:bodyPr>
            <a:lstStyle/>
            <a:p>
              <a:endParaRPr lang="en-US"/>
            </a:p>
          </p:txBody>
        </p:sp>
        <p:sp>
          <p:nvSpPr>
            <p:cNvPr id="43046" name="Line 73"/>
            <p:cNvSpPr>
              <a:spLocks noChangeShapeType="1"/>
            </p:cNvSpPr>
            <p:nvPr/>
          </p:nvSpPr>
          <p:spPr bwMode="auto">
            <a:xfrm>
              <a:off x="504" y="1578"/>
              <a:ext cx="78" cy="0"/>
            </a:xfrm>
            <a:prstGeom prst="line">
              <a:avLst/>
            </a:prstGeom>
            <a:noFill/>
            <a:ln w="28575">
              <a:solidFill>
                <a:schemeClr val="hlink"/>
              </a:solidFill>
              <a:round/>
              <a:headEnd/>
              <a:tailEnd/>
            </a:ln>
          </p:spPr>
          <p:txBody>
            <a:bodyPr wrap="none">
              <a:spAutoFit/>
            </a:bodyPr>
            <a:lstStyle/>
            <a:p>
              <a:endParaRPr lang="en-US"/>
            </a:p>
          </p:txBody>
        </p:sp>
      </p:grpSp>
      <p:sp>
        <p:nvSpPr>
          <p:cNvPr id="43017" name="Line 74"/>
          <p:cNvSpPr>
            <a:spLocks noChangeShapeType="1"/>
          </p:cNvSpPr>
          <p:nvPr/>
        </p:nvSpPr>
        <p:spPr bwMode="auto">
          <a:xfrm>
            <a:off x="1457325" y="4800600"/>
            <a:ext cx="7305675" cy="9525"/>
          </a:xfrm>
          <a:prstGeom prst="line">
            <a:avLst/>
          </a:prstGeom>
          <a:noFill/>
          <a:ln w="28575">
            <a:solidFill>
              <a:schemeClr val="hlink"/>
            </a:solidFill>
            <a:prstDash val="sysDot"/>
            <a:round/>
            <a:headEnd/>
            <a:tailEnd/>
          </a:ln>
        </p:spPr>
        <p:txBody>
          <a:bodyPr>
            <a:spAutoFit/>
          </a:bodyPr>
          <a:lstStyle/>
          <a:p>
            <a:endParaRPr lang="en-US"/>
          </a:p>
        </p:txBody>
      </p:sp>
      <p:sp>
        <p:nvSpPr>
          <p:cNvPr id="4995147" name="Rectangle 75"/>
          <p:cNvSpPr>
            <a:spLocks noChangeArrowheads="1"/>
          </p:cNvSpPr>
          <p:nvPr/>
        </p:nvSpPr>
        <p:spPr bwMode="auto">
          <a:xfrm>
            <a:off x="1628775" y="4352925"/>
            <a:ext cx="581025" cy="43815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28575">
            <a:noFill/>
            <a:miter lim="800000"/>
            <a:headEnd/>
            <a:tailEnd/>
          </a:ln>
          <a:effectLst/>
        </p:spPr>
        <p:txBody>
          <a:bodyPr wrap="none" anchor="ctr">
            <a:spAutoFit/>
          </a:bodyPr>
          <a:lstStyle/>
          <a:p>
            <a:pPr>
              <a:defRPr/>
            </a:pPr>
            <a:endParaRPr lang="en-US"/>
          </a:p>
        </p:txBody>
      </p:sp>
      <p:sp>
        <p:nvSpPr>
          <p:cNvPr id="4995148" name="Rectangle 76"/>
          <p:cNvSpPr>
            <a:spLocks noChangeArrowheads="1"/>
          </p:cNvSpPr>
          <p:nvPr/>
        </p:nvSpPr>
        <p:spPr bwMode="auto">
          <a:xfrm>
            <a:off x="3114675" y="3971925"/>
            <a:ext cx="581025" cy="828675"/>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28575">
            <a:noFill/>
            <a:miter lim="800000"/>
            <a:headEnd/>
            <a:tailEnd/>
          </a:ln>
          <a:effectLst/>
        </p:spPr>
        <p:txBody>
          <a:bodyPr anchor="ctr">
            <a:spAutoFit/>
          </a:bodyPr>
          <a:lstStyle/>
          <a:p>
            <a:pPr>
              <a:defRPr/>
            </a:pPr>
            <a:endParaRPr lang="en-US"/>
          </a:p>
        </p:txBody>
      </p:sp>
      <p:sp>
        <p:nvSpPr>
          <p:cNvPr id="4995150" name="Rectangle 78"/>
          <p:cNvSpPr>
            <a:spLocks noChangeArrowheads="1"/>
          </p:cNvSpPr>
          <p:nvPr/>
        </p:nvSpPr>
        <p:spPr bwMode="auto">
          <a:xfrm>
            <a:off x="7000875" y="3962400"/>
            <a:ext cx="581025" cy="828675"/>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28575">
            <a:noFill/>
            <a:miter lim="800000"/>
            <a:headEnd/>
            <a:tailEnd/>
          </a:ln>
          <a:effectLst/>
        </p:spPr>
        <p:txBody>
          <a:bodyPr anchor="ctr">
            <a:spAutoFit/>
          </a:bodyPr>
          <a:lstStyle/>
          <a:p>
            <a:pPr>
              <a:defRPr/>
            </a:pPr>
            <a:endParaRPr lang="en-US"/>
          </a:p>
        </p:txBody>
      </p:sp>
      <p:sp>
        <p:nvSpPr>
          <p:cNvPr id="4995151" name="Rectangle 79"/>
          <p:cNvSpPr>
            <a:spLocks noChangeArrowheads="1"/>
          </p:cNvSpPr>
          <p:nvPr/>
        </p:nvSpPr>
        <p:spPr bwMode="auto">
          <a:xfrm>
            <a:off x="2219325" y="4181475"/>
            <a:ext cx="581025" cy="619125"/>
          </a:xfrm>
          <a:prstGeom prst="rect">
            <a:avLst/>
          </a:prstGeom>
          <a:gradFill rotWithShape="1">
            <a:gsLst>
              <a:gs pos="0">
                <a:srgbClr val="760000"/>
              </a:gs>
              <a:gs pos="50000">
                <a:srgbClr val="FF0000"/>
              </a:gs>
              <a:gs pos="100000">
                <a:srgbClr val="760000"/>
              </a:gs>
            </a:gsLst>
            <a:lin ang="0" scaled="1"/>
          </a:gradFill>
          <a:ln w="28575">
            <a:noFill/>
            <a:miter lim="800000"/>
            <a:headEnd/>
            <a:tailEnd/>
          </a:ln>
        </p:spPr>
        <p:txBody>
          <a:bodyPr anchor="ctr">
            <a:spAutoFit/>
          </a:bodyPr>
          <a:lstStyle/>
          <a:p>
            <a:endParaRPr lang="en-US"/>
          </a:p>
        </p:txBody>
      </p:sp>
      <p:sp>
        <p:nvSpPr>
          <p:cNvPr id="4995152" name="Rectangle 80"/>
          <p:cNvSpPr>
            <a:spLocks noChangeArrowheads="1"/>
          </p:cNvSpPr>
          <p:nvPr/>
        </p:nvSpPr>
        <p:spPr bwMode="auto">
          <a:xfrm>
            <a:off x="3705225" y="2200275"/>
            <a:ext cx="581025" cy="2600325"/>
          </a:xfrm>
          <a:prstGeom prst="rect">
            <a:avLst/>
          </a:prstGeom>
          <a:gradFill rotWithShape="1">
            <a:gsLst>
              <a:gs pos="0">
                <a:srgbClr val="760000"/>
              </a:gs>
              <a:gs pos="50000">
                <a:srgbClr val="FF0000"/>
              </a:gs>
              <a:gs pos="100000">
                <a:srgbClr val="760000"/>
              </a:gs>
            </a:gsLst>
            <a:lin ang="0" scaled="1"/>
          </a:gradFill>
          <a:ln w="28575">
            <a:noFill/>
            <a:miter lim="800000"/>
            <a:headEnd/>
            <a:tailEnd/>
          </a:ln>
        </p:spPr>
        <p:txBody>
          <a:bodyPr anchor="ctr">
            <a:spAutoFit/>
          </a:bodyPr>
          <a:lstStyle/>
          <a:p>
            <a:endParaRPr lang="en-US"/>
          </a:p>
        </p:txBody>
      </p:sp>
      <p:grpSp>
        <p:nvGrpSpPr>
          <p:cNvPr id="4" name="Group 101"/>
          <p:cNvGrpSpPr>
            <a:grpSpLocks/>
          </p:cNvGrpSpPr>
          <p:nvPr/>
        </p:nvGrpSpPr>
        <p:grpSpPr bwMode="auto">
          <a:xfrm>
            <a:off x="5514975" y="4343400"/>
            <a:ext cx="1171575" cy="438150"/>
            <a:chOff x="3474" y="2736"/>
            <a:chExt cx="738" cy="276"/>
          </a:xfrm>
        </p:grpSpPr>
        <p:sp>
          <p:nvSpPr>
            <p:cNvPr id="4995149" name="Rectangle 77"/>
            <p:cNvSpPr>
              <a:spLocks noChangeArrowheads="1"/>
            </p:cNvSpPr>
            <p:nvPr/>
          </p:nvSpPr>
          <p:spPr bwMode="auto">
            <a:xfrm>
              <a:off x="3474" y="2736"/>
              <a:ext cx="366" cy="276"/>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28575">
              <a:noFill/>
              <a:miter lim="800000"/>
              <a:headEnd/>
              <a:tailEnd/>
            </a:ln>
            <a:effectLst/>
          </p:spPr>
          <p:txBody>
            <a:bodyPr wrap="none" anchor="ctr">
              <a:spAutoFit/>
            </a:bodyPr>
            <a:lstStyle/>
            <a:p>
              <a:pPr>
                <a:defRPr/>
              </a:pPr>
              <a:endParaRPr lang="en-US"/>
            </a:p>
          </p:txBody>
        </p:sp>
        <p:sp>
          <p:nvSpPr>
            <p:cNvPr id="43041" name="Rectangle 81"/>
            <p:cNvSpPr>
              <a:spLocks noChangeArrowheads="1"/>
            </p:cNvSpPr>
            <p:nvPr/>
          </p:nvSpPr>
          <p:spPr bwMode="auto">
            <a:xfrm>
              <a:off x="3846" y="2898"/>
              <a:ext cx="366" cy="114"/>
            </a:xfrm>
            <a:prstGeom prst="rect">
              <a:avLst/>
            </a:prstGeom>
            <a:gradFill rotWithShape="1">
              <a:gsLst>
                <a:gs pos="0">
                  <a:srgbClr val="760000"/>
                </a:gs>
                <a:gs pos="50000">
                  <a:srgbClr val="FF0000"/>
                </a:gs>
                <a:gs pos="100000">
                  <a:srgbClr val="760000"/>
                </a:gs>
              </a:gsLst>
              <a:lin ang="0" scaled="1"/>
            </a:gradFill>
            <a:ln w="28575">
              <a:noFill/>
              <a:miter lim="800000"/>
              <a:headEnd/>
              <a:tailEnd/>
            </a:ln>
          </p:spPr>
          <p:txBody>
            <a:bodyPr anchor="ctr">
              <a:spAutoFit/>
            </a:bodyPr>
            <a:lstStyle/>
            <a:p>
              <a:endParaRPr lang="en-US"/>
            </a:p>
          </p:txBody>
        </p:sp>
      </p:grpSp>
      <p:sp>
        <p:nvSpPr>
          <p:cNvPr id="4995154" name="Rectangle 82"/>
          <p:cNvSpPr>
            <a:spLocks noChangeArrowheads="1"/>
          </p:cNvSpPr>
          <p:nvPr/>
        </p:nvSpPr>
        <p:spPr bwMode="auto">
          <a:xfrm>
            <a:off x="7591425" y="2181225"/>
            <a:ext cx="581025" cy="2600325"/>
          </a:xfrm>
          <a:prstGeom prst="rect">
            <a:avLst/>
          </a:prstGeom>
          <a:gradFill rotWithShape="1">
            <a:gsLst>
              <a:gs pos="0">
                <a:srgbClr val="760000"/>
              </a:gs>
              <a:gs pos="50000">
                <a:srgbClr val="FF0000"/>
              </a:gs>
              <a:gs pos="100000">
                <a:srgbClr val="760000"/>
              </a:gs>
            </a:gsLst>
            <a:lin ang="0" scaled="1"/>
          </a:gradFill>
          <a:ln w="28575">
            <a:noFill/>
            <a:miter lim="800000"/>
            <a:headEnd/>
            <a:tailEnd/>
          </a:ln>
        </p:spPr>
        <p:txBody>
          <a:bodyPr anchor="ctr">
            <a:spAutoFit/>
          </a:bodyPr>
          <a:lstStyle/>
          <a:p>
            <a:endParaRPr lang="en-US"/>
          </a:p>
        </p:txBody>
      </p:sp>
      <p:grpSp>
        <p:nvGrpSpPr>
          <p:cNvPr id="5" name="Group 87"/>
          <p:cNvGrpSpPr>
            <a:grpSpLocks/>
          </p:cNvGrpSpPr>
          <p:nvPr/>
        </p:nvGrpSpPr>
        <p:grpSpPr bwMode="auto">
          <a:xfrm>
            <a:off x="1047750" y="1847850"/>
            <a:ext cx="371475" cy="3168650"/>
            <a:chOff x="312" y="1446"/>
            <a:chExt cx="234" cy="1996"/>
          </a:xfrm>
        </p:grpSpPr>
        <p:sp>
          <p:nvSpPr>
            <p:cNvPr id="4995155" name="Text Box 83"/>
            <p:cNvSpPr txBox="1">
              <a:spLocks noChangeArrowheads="1"/>
            </p:cNvSpPr>
            <p:nvPr/>
          </p:nvSpPr>
          <p:spPr bwMode="auto">
            <a:xfrm>
              <a:off x="312" y="3192"/>
              <a:ext cx="216" cy="250"/>
            </a:xfrm>
            <a:prstGeom prst="rect">
              <a:avLst/>
            </a:prstGeom>
            <a:noFill/>
            <a:ln w="28575">
              <a:noFill/>
              <a:miter lim="800000"/>
              <a:headEnd/>
              <a:tailEnd/>
            </a:ln>
            <a:effectLst/>
          </p:spPr>
          <p:txBody>
            <a:bodyPr>
              <a:spAutoFit/>
            </a:bodyPr>
            <a:lstStyle/>
            <a:p>
              <a:pPr>
                <a:defRPr/>
              </a:pPr>
              <a:r>
                <a:rPr lang="en-US" b="1">
                  <a:solidFill>
                    <a:schemeClr val="tx1"/>
                  </a:solidFill>
                  <a:effectLst>
                    <a:outerShdw blurRad="38100" dist="38100" dir="2700000" algn="tl">
                      <a:srgbClr val="000000"/>
                    </a:outerShdw>
                  </a:effectLst>
                </a:rPr>
                <a:t>0</a:t>
              </a:r>
            </a:p>
          </p:txBody>
        </p:sp>
        <p:sp>
          <p:nvSpPr>
            <p:cNvPr id="4995156" name="Text Box 84"/>
            <p:cNvSpPr txBox="1">
              <a:spLocks noChangeArrowheads="1"/>
            </p:cNvSpPr>
            <p:nvPr/>
          </p:nvSpPr>
          <p:spPr bwMode="auto">
            <a:xfrm>
              <a:off x="324" y="2604"/>
              <a:ext cx="216" cy="250"/>
            </a:xfrm>
            <a:prstGeom prst="rect">
              <a:avLst/>
            </a:prstGeom>
            <a:noFill/>
            <a:ln w="28575">
              <a:noFill/>
              <a:miter lim="800000"/>
              <a:headEnd/>
              <a:tailEnd/>
            </a:ln>
            <a:effectLst/>
          </p:spPr>
          <p:txBody>
            <a:bodyPr>
              <a:spAutoFit/>
            </a:bodyPr>
            <a:lstStyle/>
            <a:p>
              <a:pPr>
                <a:defRPr/>
              </a:pPr>
              <a:r>
                <a:rPr lang="en-US" b="1">
                  <a:solidFill>
                    <a:schemeClr val="tx1"/>
                  </a:solidFill>
                  <a:effectLst>
                    <a:outerShdw blurRad="38100" dist="38100" dir="2700000" algn="tl">
                      <a:srgbClr val="000000"/>
                    </a:outerShdw>
                  </a:effectLst>
                </a:rPr>
                <a:t>2</a:t>
              </a:r>
            </a:p>
          </p:txBody>
        </p:sp>
        <p:sp>
          <p:nvSpPr>
            <p:cNvPr id="4995157" name="Text Box 85"/>
            <p:cNvSpPr txBox="1">
              <a:spLocks noChangeArrowheads="1"/>
            </p:cNvSpPr>
            <p:nvPr/>
          </p:nvSpPr>
          <p:spPr bwMode="auto">
            <a:xfrm>
              <a:off x="324" y="2040"/>
              <a:ext cx="216" cy="250"/>
            </a:xfrm>
            <a:prstGeom prst="rect">
              <a:avLst/>
            </a:prstGeom>
            <a:noFill/>
            <a:ln w="28575">
              <a:noFill/>
              <a:miter lim="800000"/>
              <a:headEnd/>
              <a:tailEnd/>
            </a:ln>
            <a:effectLst/>
          </p:spPr>
          <p:txBody>
            <a:bodyPr>
              <a:spAutoFit/>
            </a:bodyPr>
            <a:lstStyle/>
            <a:p>
              <a:pPr>
                <a:defRPr/>
              </a:pPr>
              <a:r>
                <a:rPr lang="en-US" b="1">
                  <a:solidFill>
                    <a:schemeClr val="tx1"/>
                  </a:solidFill>
                  <a:effectLst>
                    <a:outerShdw blurRad="38100" dist="38100" dir="2700000" algn="tl">
                      <a:srgbClr val="000000"/>
                    </a:outerShdw>
                  </a:effectLst>
                </a:rPr>
                <a:t>4</a:t>
              </a:r>
            </a:p>
          </p:txBody>
        </p:sp>
        <p:sp>
          <p:nvSpPr>
            <p:cNvPr id="4995158" name="Text Box 86"/>
            <p:cNvSpPr txBox="1">
              <a:spLocks noChangeArrowheads="1"/>
            </p:cNvSpPr>
            <p:nvPr/>
          </p:nvSpPr>
          <p:spPr bwMode="auto">
            <a:xfrm>
              <a:off x="330" y="1446"/>
              <a:ext cx="216" cy="250"/>
            </a:xfrm>
            <a:prstGeom prst="rect">
              <a:avLst/>
            </a:prstGeom>
            <a:noFill/>
            <a:ln w="28575">
              <a:noFill/>
              <a:miter lim="800000"/>
              <a:headEnd/>
              <a:tailEnd/>
            </a:ln>
            <a:effectLst/>
          </p:spPr>
          <p:txBody>
            <a:bodyPr>
              <a:spAutoFit/>
            </a:bodyPr>
            <a:lstStyle/>
            <a:p>
              <a:pPr>
                <a:defRPr/>
              </a:pPr>
              <a:r>
                <a:rPr lang="en-US" b="1">
                  <a:solidFill>
                    <a:schemeClr val="tx1"/>
                  </a:solidFill>
                  <a:effectLst>
                    <a:outerShdw blurRad="38100" dist="38100" dir="2700000" algn="tl">
                      <a:srgbClr val="000000"/>
                    </a:outerShdw>
                  </a:effectLst>
                </a:rPr>
                <a:t>6</a:t>
              </a:r>
            </a:p>
          </p:txBody>
        </p:sp>
      </p:grpSp>
      <p:grpSp>
        <p:nvGrpSpPr>
          <p:cNvPr id="6" name="Group 88"/>
          <p:cNvGrpSpPr>
            <a:grpSpLocks/>
          </p:cNvGrpSpPr>
          <p:nvPr/>
        </p:nvGrpSpPr>
        <p:grpSpPr bwMode="auto">
          <a:xfrm>
            <a:off x="4552950" y="1857375"/>
            <a:ext cx="371475" cy="3168650"/>
            <a:chOff x="312" y="1446"/>
            <a:chExt cx="234" cy="1996"/>
          </a:xfrm>
        </p:grpSpPr>
        <p:sp>
          <p:nvSpPr>
            <p:cNvPr id="4995161" name="Text Box 89"/>
            <p:cNvSpPr txBox="1">
              <a:spLocks noChangeArrowheads="1"/>
            </p:cNvSpPr>
            <p:nvPr/>
          </p:nvSpPr>
          <p:spPr bwMode="auto">
            <a:xfrm>
              <a:off x="312" y="3192"/>
              <a:ext cx="216" cy="250"/>
            </a:xfrm>
            <a:prstGeom prst="rect">
              <a:avLst/>
            </a:prstGeom>
            <a:noFill/>
            <a:ln w="28575">
              <a:noFill/>
              <a:miter lim="800000"/>
              <a:headEnd/>
              <a:tailEnd/>
            </a:ln>
            <a:effectLst/>
          </p:spPr>
          <p:txBody>
            <a:bodyPr>
              <a:spAutoFit/>
            </a:bodyPr>
            <a:lstStyle/>
            <a:p>
              <a:pPr>
                <a:defRPr/>
              </a:pPr>
              <a:r>
                <a:rPr lang="en-US" b="1">
                  <a:solidFill>
                    <a:schemeClr val="tx1"/>
                  </a:solidFill>
                  <a:effectLst>
                    <a:outerShdw blurRad="38100" dist="38100" dir="2700000" algn="tl">
                      <a:srgbClr val="000000"/>
                    </a:outerShdw>
                  </a:effectLst>
                </a:rPr>
                <a:t>0</a:t>
              </a:r>
            </a:p>
          </p:txBody>
        </p:sp>
        <p:sp>
          <p:nvSpPr>
            <p:cNvPr id="4995162" name="Text Box 90"/>
            <p:cNvSpPr txBox="1">
              <a:spLocks noChangeArrowheads="1"/>
            </p:cNvSpPr>
            <p:nvPr/>
          </p:nvSpPr>
          <p:spPr bwMode="auto">
            <a:xfrm>
              <a:off x="324" y="2604"/>
              <a:ext cx="216" cy="250"/>
            </a:xfrm>
            <a:prstGeom prst="rect">
              <a:avLst/>
            </a:prstGeom>
            <a:noFill/>
            <a:ln w="28575">
              <a:noFill/>
              <a:miter lim="800000"/>
              <a:headEnd/>
              <a:tailEnd/>
            </a:ln>
            <a:effectLst/>
          </p:spPr>
          <p:txBody>
            <a:bodyPr>
              <a:spAutoFit/>
            </a:bodyPr>
            <a:lstStyle/>
            <a:p>
              <a:pPr>
                <a:defRPr/>
              </a:pPr>
              <a:r>
                <a:rPr lang="en-US" b="1">
                  <a:solidFill>
                    <a:schemeClr val="tx1"/>
                  </a:solidFill>
                  <a:effectLst>
                    <a:outerShdw blurRad="38100" dist="38100" dir="2700000" algn="tl">
                      <a:srgbClr val="000000"/>
                    </a:outerShdw>
                  </a:effectLst>
                </a:rPr>
                <a:t>2</a:t>
              </a:r>
            </a:p>
          </p:txBody>
        </p:sp>
        <p:sp>
          <p:nvSpPr>
            <p:cNvPr id="4995163" name="Text Box 91"/>
            <p:cNvSpPr txBox="1">
              <a:spLocks noChangeArrowheads="1"/>
            </p:cNvSpPr>
            <p:nvPr/>
          </p:nvSpPr>
          <p:spPr bwMode="auto">
            <a:xfrm>
              <a:off x="324" y="2040"/>
              <a:ext cx="216" cy="250"/>
            </a:xfrm>
            <a:prstGeom prst="rect">
              <a:avLst/>
            </a:prstGeom>
            <a:noFill/>
            <a:ln w="28575">
              <a:noFill/>
              <a:miter lim="800000"/>
              <a:headEnd/>
              <a:tailEnd/>
            </a:ln>
            <a:effectLst/>
          </p:spPr>
          <p:txBody>
            <a:bodyPr>
              <a:spAutoFit/>
            </a:bodyPr>
            <a:lstStyle/>
            <a:p>
              <a:pPr>
                <a:defRPr/>
              </a:pPr>
              <a:r>
                <a:rPr lang="en-US" b="1">
                  <a:solidFill>
                    <a:schemeClr val="tx1"/>
                  </a:solidFill>
                  <a:effectLst>
                    <a:outerShdw blurRad="38100" dist="38100" dir="2700000" algn="tl">
                      <a:srgbClr val="000000"/>
                    </a:outerShdw>
                  </a:effectLst>
                </a:rPr>
                <a:t>4</a:t>
              </a:r>
            </a:p>
          </p:txBody>
        </p:sp>
        <p:sp>
          <p:nvSpPr>
            <p:cNvPr id="4995164" name="Text Box 92"/>
            <p:cNvSpPr txBox="1">
              <a:spLocks noChangeArrowheads="1"/>
            </p:cNvSpPr>
            <p:nvPr/>
          </p:nvSpPr>
          <p:spPr bwMode="auto">
            <a:xfrm>
              <a:off x="330" y="1446"/>
              <a:ext cx="216" cy="250"/>
            </a:xfrm>
            <a:prstGeom prst="rect">
              <a:avLst/>
            </a:prstGeom>
            <a:noFill/>
            <a:ln w="28575">
              <a:noFill/>
              <a:miter lim="800000"/>
              <a:headEnd/>
              <a:tailEnd/>
            </a:ln>
            <a:effectLst/>
          </p:spPr>
          <p:txBody>
            <a:bodyPr>
              <a:spAutoFit/>
            </a:bodyPr>
            <a:lstStyle/>
            <a:p>
              <a:pPr>
                <a:defRPr/>
              </a:pPr>
              <a:r>
                <a:rPr lang="en-US" b="1">
                  <a:solidFill>
                    <a:schemeClr val="tx1"/>
                  </a:solidFill>
                  <a:effectLst>
                    <a:outerShdw blurRad="38100" dist="38100" dir="2700000" algn="tl">
                      <a:srgbClr val="000000"/>
                    </a:outerShdw>
                  </a:effectLst>
                </a:rPr>
                <a:t>6</a:t>
              </a:r>
            </a:p>
          </p:txBody>
        </p:sp>
      </p:grpSp>
      <p:sp>
        <p:nvSpPr>
          <p:cNvPr id="4995165" name="Text Box 93"/>
          <p:cNvSpPr txBox="1">
            <a:spLocks noChangeArrowheads="1"/>
          </p:cNvSpPr>
          <p:nvPr/>
        </p:nvSpPr>
        <p:spPr bwMode="auto">
          <a:xfrm rot="16200000">
            <a:off x="-1251743" y="2942431"/>
            <a:ext cx="3786188" cy="581025"/>
          </a:xfrm>
          <a:prstGeom prst="rect">
            <a:avLst/>
          </a:prstGeom>
          <a:noFill/>
          <a:ln w="12700">
            <a:noFill/>
            <a:miter lim="800000"/>
            <a:headEnd/>
            <a:tailEnd/>
          </a:ln>
          <a:effectLst/>
        </p:spPr>
        <p:txBody>
          <a:bodyPr>
            <a:spAutoFit/>
          </a:bodyPr>
          <a:lstStyle/>
          <a:p>
            <a:pPr>
              <a:spcBef>
                <a:spcPct val="0"/>
              </a:spcBef>
              <a:defRPr/>
            </a:pPr>
            <a:r>
              <a:rPr lang="en-US" sz="1600">
                <a:solidFill>
                  <a:schemeClr val="accent1"/>
                </a:solidFill>
                <a:effectLst>
                  <a:outerShdw blurRad="38100" dist="38100" dir="2700000" algn="tl">
                    <a:srgbClr val="000000"/>
                  </a:outerShdw>
                </a:effectLst>
              </a:rPr>
              <a:t>Annual Coronary Heart Disease mortality per 1000</a:t>
            </a:r>
          </a:p>
        </p:txBody>
      </p:sp>
      <p:sp>
        <p:nvSpPr>
          <p:cNvPr id="4995166" name="Text Box 94"/>
          <p:cNvSpPr txBox="1">
            <a:spLocks noChangeArrowheads="1"/>
          </p:cNvSpPr>
          <p:nvPr/>
        </p:nvSpPr>
        <p:spPr bwMode="auto">
          <a:xfrm>
            <a:off x="452438" y="4886325"/>
            <a:ext cx="4195762" cy="336550"/>
          </a:xfrm>
          <a:prstGeom prst="rect">
            <a:avLst/>
          </a:prstGeom>
          <a:noFill/>
          <a:ln w="12700">
            <a:noFill/>
            <a:miter lim="800000"/>
            <a:headEnd/>
            <a:tailEnd/>
          </a:ln>
          <a:effectLst/>
        </p:spPr>
        <p:txBody>
          <a:bodyPr>
            <a:spAutoFit/>
          </a:bodyPr>
          <a:lstStyle/>
          <a:p>
            <a:pPr algn="l">
              <a:spcBef>
                <a:spcPct val="0"/>
              </a:spcBef>
              <a:defRPr/>
            </a:pPr>
            <a:r>
              <a:rPr lang="en-US" sz="1600">
                <a:solidFill>
                  <a:schemeClr val="accent1"/>
                </a:solidFill>
                <a:effectLst>
                  <a:outerShdw blurRad="38100" dist="38100" dir="2700000" algn="tl">
                    <a:srgbClr val="000000"/>
                  </a:outerShdw>
                </a:effectLst>
              </a:rPr>
              <a:t>Cholesterol </a:t>
            </a:r>
            <a:r>
              <a:rPr lang="en-US" sz="1600">
                <a:solidFill>
                  <a:schemeClr val="accent1"/>
                </a:solidFill>
                <a:effectLst>
                  <a:outerShdw blurRad="38100" dist="38100" dir="2700000" algn="tl">
                    <a:srgbClr val="000000"/>
                  </a:outerShdw>
                </a:effectLst>
                <a:cs typeface="Arial" pitchFamily="34" charset="0"/>
              </a:rPr>
              <a:t>≤ 230  &gt; 230       ≤230   &gt; 230   </a:t>
            </a:r>
          </a:p>
        </p:txBody>
      </p:sp>
      <p:sp>
        <p:nvSpPr>
          <p:cNvPr id="4995167" name="Text Box 95"/>
          <p:cNvSpPr txBox="1">
            <a:spLocks noChangeArrowheads="1"/>
          </p:cNvSpPr>
          <p:nvPr/>
        </p:nvSpPr>
        <p:spPr bwMode="auto">
          <a:xfrm>
            <a:off x="442913" y="5257800"/>
            <a:ext cx="4243387" cy="336550"/>
          </a:xfrm>
          <a:prstGeom prst="rect">
            <a:avLst/>
          </a:prstGeom>
          <a:noFill/>
          <a:ln w="12700">
            <a:noFill/>
            <a:miter lim="800000"/>
            <a:headEnd/>
            <a:tailEnd/>
          </a:ln>
          <a:effectLst/>
        </p:spPr>
        <p:txBody>
          <a:bodyPr>
            <a:spAutoFit/>
          </a:bodyPr>
          <a:lstStyle/>
          <a:p>
            <a:pPr algn="l">
              <a:spcBef>
                <a:spcPct val="0"/>
              </a:spcBef>
              <a:defRPr/>
            </a:pPr>
            <a:r>
              <a:rPr lang="en-US" sz="1600">
                <a:solidFill>
                  <a:schemeClr val="accent1"/>
                </a:solidFill>
                <a:effectLst>
                  <a:outerShdw blurRad="38100" dist="38100" dir="2700000" algn="tl">
                    <a:srgbClr val="000000"/>
                  </a:outerShdw>
                </a:effectLst>
              </a:rPr>
              <a:t>Triglyceride   </a:t>
            </a:r>
            <a:r>
              <a:rPr lang="en-US" sz="1600">
                <a:solidFill>
                  <a:schemeClr val="accent1"/>
                </a:solidFill>
                <a:effectLst>
                  <a:outerShdw blurRad="38100" dist="38100" dir="2700000" algn="tl">
                    <a:srgbClr val="000000"/>
                  </a:outerShdw>
                </a:effectLst>
                <a:cs typeface="Arial" pitchFamily="34" charset="0"/>
              </a:rPr>
              <a:t>    ≤ 111                 &gt; 111</a:t>
            </a:r>
          </a:p>
        </p:txBody>
      </p:sp>
      <p:sp>
        <p:nvSpPr>
          <p:cNvPr id="4995168" name="Text Box 96"/>
          <p:cNvSpPr txBox="1">
            <a:spLocks noChangeArrowheads="1"/>
          </p:cNvSpPr>
          <p:nvPr/>
        </p:nvSpPr>
        <p:spPr bwMode="auto">
          <a:xfrm>
            <a:off x="4900613" y="4867275"/>
            <a:ext cx="4243387" cy="336550"/>
          </a:xfrm>
          <a:prstGeom prst="rect">
            <a:avLst/>
          </a:prstGeom>
          <a:noFill/>
          <a:ln w="12700">
            <a:noFill/>
            <a:miter lim="800000"/>
            <a:headEnd/>
            <a:tailEnd/>
          </a:ln>
          <a:effectLst/>
        </p:spPr>
        <p:txBody>
          <a:bodyPr>
            <a:spAutoFit/>
          </a:bodyPr>
          <a:lstStyle/>
          <a:p>
            <a:pPr algn="l">
              <a:spcBef>
                <a:spcPct val="0"/>
              </a:spcBef>
              <a:defRPr/>
            </a:pPr>
            <a:r>
              <a:rPr lang="en-US" sz="1600">
                <a:solidFill>
                  <a:schemeClr val="accent1"/>
                </a:solidFill>
                <a:effectLst>
                  <a:outerShdw blurRad="38100" dist="38100" dir="2700000" algn="tl">
                    <a:srgbClr val="000000"/>
                  </a:outerShdw>
                </a:effectLst>
              </a:rPr>
              <a:t>FI     </a:t>
            </a:r>
            <a:r>
              <a:rPr lang="en-US" sz="1600">
                <a:solidFill>
                  <a:schemeClr val="accent1"/>
                </a:solidFill>
                <a:effectLst>
                  <a:outerShdw blurRad="38100" dist="38100" dir="2700000" algn="tl">
                    <a:srgbClr val="000000"/>
                  </a:outerShdw>
                </a:effectLst>
                <a:cs typeface="Arial" pitchFamily="34" charset="0"/>
              </a:rPr>
              <a:t>≤ 100   &gt; 100      ≤ 100    &gt;100  </a:t>
            </a:r>
          </a:p>
        </p:txBody>
      </p:sp>
      <p:sp>
        <p:nvSpPr>
          <p:cNvPr id="4995169" name="Text Box 97"/>
          <p:cNvSpPr txBox="1">
            <a:spLocks noChangeArrowheads="1"/>
          </p:cNvSpPr>
          <p:nvPr/>
        </p:nvSpPr>
        <p:spPr bwMode="auto">
          <a:xfrm>
            <a:off x="4900613" y="5238750"/>
            <a:ext cx="4243387" cy="336550"/>
          </a:xfrm>
          <a:prstGeom prst="rect">
            <a:avLst/>
          </a:prstGeom>
          <a:noFill/>
          <a:ln w="12700">
            <a:noFill/>
            <a:miter lim="800000"/>
            <a:headEnd/>
            <a:tailEnd/>
          </a:ln>
          <a:effectLst/>
        </p:spPr>
        <p:txBody>
          <a:bodyPr>
            <a:spAutoFit/>
          </a:bodyPr>
          <a:lstStyle/>
          <a:p>
            <a:pPr algn="l">
              <a:spcBef>
                <a:spcPct val="0"/>
              </a:spcBef>
              <a:defRPr/>
            </a:pPr>
            <a:r>
              <a:rPr lang="en-US" sz="1600">
                <a:solidFill>
                  <a:schemeClr val="accent1"/>
                </a:solidFill>
                <a:effectLst>
                  <a:outerShdw blurRad="38100" dist="38100" dir="2700000" algn="tl">
                    <a:srgbClr val="000000"/>
                  </a:outerShdw>
                </a:effectLst>
              </a:rPr>
              <a:t>TG   </a:t>
            </a:r>
            <a:r>
              <a:rPr lang="en-US" sz="1600">
                <a:solidFill>
                  <a:schemeClr val="accent1"/>
                </a:solidFill>
                <a:effectLst>
                  <a:outerShdw blurRad="38100" dist="38100" dir="2700000" algn="tl">
                    <a:srgbClr val="000000"/>
                  </a:outerShdw>
                </a:effectLst>
                <a:cs typeface="Arial" pitchFamily="34" charset="0"/>
              </a:rPr>
              <a:t>    ≤ 111                 &gt; 111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995147"/>
                                        </p:tgtEl>
                                        <p:attrNameLst>
                                          <p:attrName>style.visibility</p:attrName>
                                        </p:attrNameLst>
                                      </p:cBhvr>
                                      <p:to>
                                        <p:strVal val="visible"/>
                                      </p:to>
                                    </p:set>
                                    <p:animEffect transition="in" filter="wipe(down)">
                                      <p:cBhvr>
                                        <p:cTn id="7" dur="1000"/>
                                        <p:tgtEl>
                                          <p:spTgt spid="499514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995151"/>
                                        </p:tgtEl>
                                        <p:attrNameLst>
                                          <p:attrName>style.visibility</p:attrName>
                                        </p:attrNameLst>
                                      </p:cBhvr>
                                      <p:to>
                                        <p:strVal val="visible"/>
                                      </p:to>
                                    </p:set>
                                    <p:animEffect transition="in" filter="wipe(down)">
                                      <p:cBhvr>
                                        <p:cTn id="10" dur="1000"/>
                                        <p:tgtEl>
                                          <p:spTgt spid="4995151"/>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4995148"/>
                                        </p:tgtEl>
                                        <p:attrNameLst>
                                          <p:attrName>style.visibility</p:attrName>
                                        </p:attrNameLst>
                                      </p:cBhvr>
                                      <p:to>
                                        <p:strVal val="visible"/>
                                      </p:to>
                                    </p:set>
                                    <p:animEffect transition="in" filter="wipe(down)">
                                      <p:cBhvr>
                                        <p:cTn id="15" dur="1000"/>
                                        <p:tgtEl>
                                          <p:spTgt spid="499514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4995152"/>
                                        </p:tgtEl>
                                        <p:attrNameLst>
                                          <p:attrName>style.visibility</p:attrName>
                                        </p:attrNameLst>
                                      </p:cBhvr>
                                      <p:to>
                                        <p:strVal val="visible"/>
                                      </p:to>
                                    </p:set>
                                    <p:animEffect transition="in" filter="wipe(down)">
                                      <p:cBhvr>
                                        <p:cTn id="20" dur="1000"/>
                                        <p:tgtEl>
                                          <p:spTgt spid="4995152"/>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10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4995150"/>
                                        </p:tgtEl>
                                        <p:attrNameLst>
                                          <p:attrName>style.visibility</p:attrName>
                                        </p:attrNameLst>
                                      </p:cBhvr>
                                      <p:to>
                                        <p:strVal val="visible"/>
                                      </p:to>
                                    </p:set>
                                    <p:animEffect transition="in" filter="wipe(down)">
                                      <p:cBhvr>
                                        <p:cTn id="30" dur="1000"/>
                                        <p:tgtEl>
                                          <p:spTgt spid="4995150"/>
                                        </p:tgtEl>
                                      </p:cBhvr>
                                    </p:animEffect>
                                  </p:childTnLst>
                                </p:cTn>
                              </p:par>
                            </p:childTnLst>
                          </p:cTn>
                        </p:par>
                        <p:par>
                          <p:cTn id="31" fill="hold">
                            <p:stCondLst>
                              <p:cond delay="1000"/>
                            </p:stCondLst>
                            <p:childTnLst>
                              <p:par>
                                <p:cTn id="32" presetID="22" presetClass="entr" presetSubtype="4" fill="hold" grpId="0" nodeType="afterEffect">
                                  <p:stCondLst>
                                    <p:cond delay="0"/>
                                  </p:stCondLst>
                                  <p:childTnLst>
                                    <p:set>
                                      <p:cBhvr>
                                        <p:cTn id="33" dur="1" fill="hold">
                                          <p:stCondLst>
                                            <p:cond delay="0"/>
                                          </p:stCondLst>
                                        </p:cTn>
                                        <p:tgtEl>
                                          <p:spTgt spid="4995154"/>
                                        </p:tgtEl>
                                        <p:attrNameLst>
                                          <p:attrName>style.visibility</p:attrName>
                                        </p:attrNameLst>
                                      </p:cBhvr>
                                      <p:to>
                                        <p:strVal val="visible"/>
                                      </p:to>
                                    </p:set>
                                    <p:animEffect transition="in" filter="wipe(down)">
                                      <p:cBhvr>
                                        <p:cTn id="34" dur="1000"/>
                                        <p:tgtEl>
                                          <p:spTgt spid="4995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95147" grpId="0" animBg="1"/>
      <p:bldP spid="4995148" grpId="0" animBg="1"/>
      <p:bldP spid="4995150" grpId="0" animBg="1"/>
      <p:bldP spid="4995151" grpId="0" animBg="1"/>
      <p:bldP spid="4995152" grpId="0" animBg="1"/>
      <p:bldP spid="499515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1308100" y="5232400"/>
            <a:ext cx="5588000" cy="304800"/>
          </a:xfrm>
          <a:prstGeom prst="rect">
            <a:avLst/>
          </a:prstGeom>
          <a:solidFill>
            <a:srgbClr val="FF0000"/>
          </a:solidFill>
          <a:ln w="28575" algn="ctr">
            <a:noFill/>
            <a:miter lim="800000"/>
            <a:headEnd/>
            <a:tailEnd/>
          </a:ln>
        </p:spPr>
        <p:txBody>
          <a:bodyPr anchor="ctr">
            <a:spAutoFit/>
          </a:bodyPr>
          <a:lstStyle/>
          <a:p>
            <a:endParaRPr lang="en-US"/>
          </a:p>
        </p:txBody>
      </p:sp>
      <p:sp>
        <p:nvSpPr>
          <p:cNvPr id="4956163" name="Rectangle 3"/>
          <p:cNvSpPr>
            <a:spLocks noGrp="1" noChangeArrowheads="1"/>
          </p:cNvSpPr>
          <p:nvPr>
            <p:ph type="title"/>
          </p:nvPr>
        </p:nvSpPr>
        <p:spPr>
          <a:effectLst>
            <a:outerShdw dist="35921" dir="2700000" algn="ctr" rotWithShape="0">
              <a:schemeClr val="bg2"/>
            </a:outerShdw>
          </a:effectLst>
        </p:spPr>
        <p:txBody>
          <a:bodyPr/>
          <a:lstStyle/>
          <a:p>
            <a:pPr>
              <a:defRPr/>
            </a:pPr>
            <a:r>
              <a:rPr lang="en-US" smtClean="0"/>
              <a:t>- Helsinki Heart Trial -                     Triglyceride, HDL-C and Risk for CAD </a:t>
            </a:r>
          </a:p>
        </p:txBody>
      </p:sp>
      <p:sp>
        <p:nvSpPr>
          <p:cNvPr id="49156" name="Text Box 4"/>
          <p:cNvSpPr txBox="1">
            <a:spLocks noChangeArrowheads="1"/>
          </p:cNvSpPr>
          <p:nvPr/>
        </p:nvSpPr>
        <p:spPr bwMode="auto">
          <a:xfrm>
            <a:off x="4964113" y="6491288"/>
            <a:ext cx="4179887" cy="366712"/>
          </a:xfrm>
          <a:prstGeom prst="rect">
            <a:avLst/>
          </a:prstGeom>
          <a:noFill/>
          <a:ln w="28575">
            <a:noFill/>
            <a:miter lim="800000"/>
            <a:headEnd/>
            <a:tailEnd/>
          </a:ln>
        </p:spPr>
        <p:txBody>
          <a:bodyPr>
            <a:spAutoFit/>
          </a:bodyPr>
          <a:lstStyle/>
          <a:p>
            <a:pPr algn="r"/>
            <a:r>
              <a:rPr lang="en-US" sz="1800" b="1"/>
              <a:t>Circulation 1992;85:37-46</a:t>
            </a:r>
          </a:p>
        </p:txBody>
      </p:sp>
      <p:grpSp>
        <p:nvGrpSpPr>
          <p:cNvPr id="2" name="Group 5"/>
          <p:cNvGrpSpPr>
            <a:grpSpLocks/>
          </p:cNvGrpSpPr>
          <p:nvPr/>
        </p:nvGrpSpPr>
        <p:grpSpPr bwMode="auto">
          <a:xfrm>
            <a:off x="1406525" y="5618163"/>
            <a:ext cx="5441950" cy="433387"/>
            <a:chOff x="886" y="3491"/>
            <a:chExt cx="3428" cy="273"/>
          </a:xfrm>
        </p:grpSpPr>
        <p:sp>
          <p:nvSpPr>
            <p:cNvPr id="4956166" name="Text Box 6"/>
            <p:cNvSpPr txBox="1">
              <a:spLocks noChangeArrowheads="1"/>
            </p:cNvSpPr>
            <p:nvPr/>
          </p:nvSpPr>
          <p:spPr bwMode="auto">
            <a:xfrm>
              <a:off x="886" y="3496"/>
              <a:ext cx="1819" cy="268"/>
            </a:xfrm>
            <a:prstGeom prst="rect">
              <a:avLst/>
            </a:prstGeom>
            <a:solidFill>
              <a:schemeClr val="accent1"/>
            </a:solidFill>
            <a:ln w="28575">
              <a:solidFill>
                <a:srgbClr val="FF0000"/>
              </a:solidFill>
              <a:miter lim="800000"/>
              <a:headEnd/>
              <a:tailEnd/>
            </a:ln>
            <a:effectLst/>
          </p:spPr>
          <p:txBody>
            <a:bodyPr>
              <a:spAutoFit/>
            </a:bodyPr>
            <a:lstStyle/>
            <a:p>
              <a:pPr>
                <a:defRPr/>
              </a:pPr>
              <a:r>
                <a:rPr lang="en-US">
                  <a:solidFill>
                    <a:schemeClr val="bg1"/>
                  </a:solidFill>
                  <a:effectLst>
                    <a:outerShdw blurRad="38100" dist="38100" dir="2700000" algn="tl">
                      <a:srgbClr val="000000"/>
                    </a:outerShdw>
                  </a:effectLst>
                </a:rPr>
                <a:t>LDL-C:HDL-C &lt;5.0</a:t>
              </a:r>
            </a:p>
          </p:txBody>
        </p:sp>
        <p:sp>
          <p:nvSpPr>
            <p:cNvPr id="4956167" name="Rectangle 7"/>
            <p:cNvSpPr>
              <a:spLocks noChangeArrowheads="1"/>
            </p:cNvSpPr>
            <p:nvPr/>
          </p:nvSpPr>
          <p:spPr bwMode="auto">
            <a:xfrm>
              <a:off x="2824" y="3491"/>
              <a:ext cx="1490" cy="268"/>
            </a:xfrm>
            <a:prstGeom prst="rect">
              <a:avLst/>
            </a:prstGeom>
            <a:solidFill>
              <a:schemeClr val="accent1"/>
            </a:solidFill>
            <a:ln w="28575">
              <a:solidFill>
                <a:srgbClr val="FF0000"/>
              </a:solidFill>
              <a:miter lim="800000"/>
              <a:headEnd/>
              <a:tailEnd/>
            </a:ln>
            <a:effectLst/>
          </p:spPr>
          <p:txBody>
            <a:bodyPr wrap="none">
              <a:spAutoFit/>
            </a:bodyPr>
            <a:lstStyle/>
            <a:p>
              <a:pPr>
                <a:defRPr/>
              </a:pPr>
              <a:r>
                <a:rPr lang="en-US">
                  <a:solidFill>
                    <a:schemeClr val="bg1"/>
                  </a:solidFill>
                  <a:effectLst>
                    <a:outerShdw blurRad="38100" dist="38100" dir="2700000" algn="tl">
                      <a:srgbClr val="000000"/>
                    </a:outerShdw>
                  </a:effectLst>
                </a:rPr>
                <a:t>LDL-C:HDL-C &gt;5.0</a:t>
              </a:r>
            </a:p>
          </p:txBody>
        </p:sp>
      </p:grpSp>
      <p:sp>
        <p:nvSpPr>
          <p:cNvPr id="4956168" name="Text Box 8"/>
          <p:cNvSpPr txBox="1">
            <a:spLocks noChangeArrowheads="1"/>
          </p:cNvSpPr>
          <p:nvPr/>
        </p:nvSpPr>
        <p:spPr bwMode="auto">
          <a:xfrm>
            <a:off x="2551113" y="6124575"/>
            <a:ext cx="3471862" cy="457200"/>
          </a:xfrm>
          <a:prstGeom prst="rect">
            <a:avLst/>
          </a:prstGeom>
          <a:noFill/>
          <a:ln w="28575">
            <a:noFill/>
            <a:miter lim="800000"/>
            <a:headEnd/>
            <a:tailEnd/>
          </a:ln>
          <a:effectLst/>
        </p:spPr>
        <p:txBody>
          <a:bodyPr>
            <a:spAutoFit/>
          </a:bodyPr>
          <a:lstStyle/>
          <a:p>
            <a:pPr>
              <a:defRPr/>
            </a:pPr>
            <a:r>
              <a:rPr lang="en-US" sz="2400" b="1">
                <a:solidFill>
                  <a:schemeClr val="accent1"/>
                </a:solidFill>
                <a:effectLst>
                  <a:outerShdw blurRad="38100" dist="38100" dir="2700000" algn="tl">
                    <a:srgbClr val="000000"/>
                  </a:outerShdw>
                </a:effectLst>
              </a:rPr>
              <a:t>Triglycerides mg/dl</a:t>
            </a:r>
          </a:p>
        </p:txBody>
      </p:sp>
      <p:sp>
        <p:nvSpPr>
          <p:cNvPr id="4956169" name="Text Box 9"/>
          <p:cNvSpPr txBox="1">
            <a:spLocks noChangeArrowheads="1"/>
          </p:cNvSpPr>
          <p:nvPr/>
        </p:nvSpPr>
        <p:spPr bwMode="auto">
          <a:xfrm rot="16200000">
            <a:off x="-1427163" y="3176588"/>
            <a:ext cx="3775075" cy="641350"/>
          </a:xfrm>
          <a:prstGeom prst="rect">
            <a:avLst/>
          </a:prstGeom>
          <a:noFill/>
          <a:ln w="28575">
            <a:noFill/>
            <a:miter lim="800000"/>
            <a:headEnd/>
            <a:tailEnd/>
          </a:ln>
          <a:effectLst/>
        </p:spPr>
        <p:txBody>
          <a:bodyPr>
            <a:spAutoFit/>
          </a:bodyPr>
          <a:lstStyle/>
          <a:p>
            <a:pPr>
              <a:defRPr/>
            </a:pPr>
            <a:r>
              <a:rPr lang="en-US" sz="1800">
                <a:solidFill>
                  <a:schemeClr val="accent1"/>
                </a:solidFill>
                <a:effectLst>
                  <a:outerShdw blurRad="38100" dist="38100" dir="2700000" algn="tl">
                    <a:srgbClr val="000000"/>
                  </a:outerShdw>
                </a:effectLst>
              </a:rPr>
              <a:t>Incidence of cardiac events               per 1000 patient years</a:t>
            </a:r>
          </a:p>
        </p:txBody>
      </p:sp>
      <p:sp>
        <p:nvSpPr>
          <p:cNvPr id="49160" name="Freeform 10"/>
          <p:cNvSpPr>
            <a:spLocks/>
          </p:cNvSpPr>
          <p:nvPr/>
        </p:nvSpPr>
        <p:spPr bwMode="auto">
          <a:xfrm>
            <a:off x="1225550" y="5038725"/>
            <a:ext cx="5867400" cy="104775"/>
          </a:xfrm>
          <a:custGeom>
            <a:avLst/>
            <a:gdLst>
              <a:gd name="T0" fmla="*/ 0 w 3696"/>
              <a:gd name="T1" fmla="*/ 2147483647 h 66"/>
              <a:gd name="T2" fmla="*/ 2147483647 w 3696"/>
              <a:gd name="T3" fmla="*/ 0 h 66"/>
              <a:gd name="T4" fmla="*/ 2147483647 w 3696"/>
              <a:gd name="T5" fmla="*/ 0 h 66"/>
              <a:gd name="T6" fmla="*/ 2147483647 w 3696"/>
              <a:gd name="T7" fmla="*/ 2147483647 h 66"/>
              <a:gd name="T8" fmla="*/ 0 w 3696"/>
              <a:gd name="T9" fmla="*/ 2147483647 h 66"/>
              <a:gd name="T10" fmla="*/ 0 60000 65536"/>
              <a:gd name="T11" fmla="*/ 0 60000 65536"/>
              <a:gd name="T12" fmla="*/ 0 60000 65536"/>
              <a:gd name="T13" fmla="*/ 0 60000 65536"/>
              <a:gd name="T14" fmla="*/ 0 60000 65536"/>
              <a:gd name="T15" fmla="*/ 0 w 3696"/>
              <a:gd name="T16" fmla="*/ 0 h 66"/>
              <a:gd name="T17" fmla="*/ 3696 w 3696"/>
              <a:gd name="T18" fmla="*/ 66 h 66"/>
            </a:gdLst>
            <a:ahLst/>
            <a:cxnLst>
              <a:cxn ang="T10">
                <a:pos x="T0" y="T1"/>
              </a:cxn>
              <a:cxn ang="T11">
                <a:pos x="T2" y="T3"/>
              </a:cxn>
              <a:cxn ang="T12">
                <a:pos x="T4" y="T5"/>
              </a:cxn>
              <a:cxn ang="T13">
                <a:pos x="T6" y="T7"/>
              </a:cxn>
              <a:cxn ang="T14">
                <a:pos x="T8" y="T9"/>
              </a:cxn>
            </a:cxnLst>
            <a:rect l="T15" t="T16" r="T17" b="T18"/>
            <a:pathLst>
              <a:path w="3696" h="66">
                <a:moveTo>
                  <a:pt x="0" y="66"/>
                </a:moveTo>
                <a:lnTo>
                  <a:pt x="90" y="0"/>
                </a:lnTo>
                <a:lnTo>
                  <a:pt x="3696" y="0"/>
                </a:lnTo>
                <a:lnTo>
                  <a:pt x="3606" y="66"/>
                </a:lnTo>
                <a:lnTo>
                  <a:pt x="0" y="66"/>
                </a:lnTo>
                <a:close/>
              </a:path>
            </a:pathLst>
          </a:custGeom>
          <a:solidFill>
            <a:srgbClr val="808080"/>
          </a:solidFill>
          <a:ln w="9525">
            <a:noFill/>
            <a:round/>
            <a:headEnd/>
            <a:tailEnd/>
          </a:ln>
        </p:spPr>
        <p:txBody>
          <a:bodyPr/>
          <a:lstStyle/>
          <a:p>
            <a:endParaRPr lang="en-US"/>
          </a:p>
        </p:txBody>
      </p:sp>
      <p:sp>
        <p:nvSpPr>
          <p:cNvPr id="49161" name="Freeform 11"/>
          <p:cNvSpPr>
            <a:spLocks/>
          </p:cNvSpPr>
          <p:nvPr/>
        </p:nvSpPr>
        <p:spPr bwMode="auto">
          <a:xfrm>
            <a:off x="1225550" y="1885950"/>
            <a:ext cx="142875" cy="3257550"/>
          </a:xfrm>
          <a:custGeom>
            <a:avLst/>
            <a:gdLst>
              <a:gd name="T0" fmla="*/ 0 w 90"/>
              <a:gd name="T1" fmla="*/ 2147483647 h 2052"/>
              <a:gd name="T2" fmla="*/ 0 w 90"/>
              <a:gd name="T3" fmla="*/ 2147483647 h 2052"/>
              <a:gd name="T4" fmla="*/ 2147483647 w 90"/>
              <a:gd name="T5" fmla="*/ 0 h 2052"/>
              <a:gd name="T6" fmla="*/ 2147483647 w 90"/>
              <a:gd name="T7" fmla="*/ 2147483647 h 2052"/>
              <a:gd name="T8" fmla="*/ 0 w 90"/>
              <a:gd name="T9" fmla="*/ 2147483647 h 2052"/>
              <a:gd name="T10" fmla="*/ 0 60000 65536"/>
              <a:gd name="T11" fmla="*/ 0 60000 65536"/>
              <a:gd name="T12" fmla="*/ 0 60000 65536"/>
              <a:gd name="T13" fmla="*/ 0 60000 65536"/>
              <a:gd name="T14" fmla="*/ 0 60000 65536"/>
              <a:gd name="T15" fmla="*/ 0 w 90"/>
              <a:gd name="T16" fmla="*/ 0 h 2052"/>
              <a:gd name="T17" fmla="*/ 90 w 90"/>
              <a:gd name="T18" fmla="*/ 2052 h 2052"/>
            </a:gdLst>
            <a:ahLst/>
            <a:cxnLst>
              <a:cxn ang="T10">
                <a:pos x="T0" y="T1"/>
              </a:cxn>
              <a:cxn ang="T11">
                <a:pos x="T2" y="T3"/>
              </a:cxn>
              <a:cxn ang="T12">
                <a:pos x="T4" y="T5"/>
              </a:cxn>
              <a:cxn ang="T13">
                <a:pos x="T6" y="T7"/>
              </a:cxn>
              <a:cxn ang="T14">
                <a:pos x="T8" y="T9"/>
              </a:cxn>
            </a:cxnLst>
            <a:rect l="T15" t="T16" r="T17" b="T18"/>
            <a:pathLst>
              <a:path w="90" h="2052">
                <a:moveTo>
                  <a:pt x="0" y="2052"/>
                </a:moveTo>
                <a:lnTo>
                  <a:pt x="0" y="66"/>
                </a:lnTo>
                <a:lnTo>
                  <a:pt x="90" y="0"/>
                </a:lnTo>
                <a:lnTo>
                  <a:pt x="90" y="1986"/>
                </a:lnTo>
                <a:lnTo>
                  <a:pt x="0" y="2052"/>
                </a:lnTo>
                <a:close/>
              </a:path>
            </a:pathLst>
          </a:custGeom>
          <a:noFill/>
          <a:ln w="9525">
            <a:noFill/>
            <a:round/>
            <a:headEnd/>
            <a:tailEnd/>
          </a:ln>
        </p:spPr>
        <p:txBody>
          <a:bodyPr/>
          <a:lstStyle/>
          <a:p>
            <a:endParaRPr lang="en-US"/>
          </a:p>
        </p:txBody>
      </p:sp>
      <p:sp>
        <p:nvSpPr>
          <p:cNvPr id="49162" name="Rectangle 12"/>
          <p:cNvSpPr>
            <a:spLocks noChangeArrowheads="1"/>
          </p:cNvSpPr>
          <p:nvPr/>
        </p:nvSpPr>
        <p:spPr bwMode="auto">
          <a:xfrm>
            <a:off x="1368425" y="1885950"/>
            <a:ext cx="5724525" cy="3152775"/>
          </a:xfrm>
          <a:prstGeom prst="rect">
            <a:avLst/>
          </a:prstGeom>
          <a:noFill/>
          <a:ln w="9525">
            <a:noFill/>
            <a:miter lim="800000"/>
            <a:headEnd/>
            <a:tailEnd/>
          </a:ln>
        </p:spPr>
        <p:txBody>
          <a:bodyPr/>
          <a:lstStyle/>
          <a:p>
            <a:endParaRPr lang="en-US"/>
          </a:p>
        </p:txBody>
      </p:sp>
      <p:sp>
        <p:nvSpPr>
          <p:cNvPr id="49163" name="Freeform 13"/>
          <p:cNvSpPr>
            <a:spLocks/>
          </p:cNvSpPr>
          <p:nvPr/>
        </p:nvSpPr>
        <p:spPr bwMode="auto">
          <a:xfrm>
            <a:off x="1225550" y="5038725"/>
            <a:ext cx="5867400" cy="104775"/>
          </a:xfrm>
          <a:custGeom>
            <a:avLst/>
            <a:gdLst>
              <a:gd name="T0" fmla="*/ 0 w 616"/>
              <a:gd name="T1" fmla="*/ 2147483647 h 11"/>
              <a:gd name="T2" fmla="*/ 2147483647 w 616"/>
              <a:gd name="T3" fmla="*/ 0 h 11"/>
              <a:gd name="T4" fmla="*/ 2147483647 w 616"/>
              <a:gd name="T5" fmla="*/ 0 h 11"/>
              <a:gd name="T6" fmla="*/ 0 60000 65536"/>
              <a:gd name="T7" fmla="*/ 0 60000 65536"/>
              <a:gd name="T8" fmla="*/ 0 60000 65536"/>
              <a:gd name="T9" fmla="*/ 0 w 616"/>
              <a:gd name="T10" fmla="*/ 0 h 11"/>
              <a:gd name="T11" fmla="*/ 616 w 616"/>
              <a:gd name="T12" fmla="*/ 11 h 11"/>
            </a:gdLst>
            <a:ahLst/>
            <a:cxnLst>
              <a:cxn ang="T6">
                <a:pos x="T0" y="T1"/>
              </a:cxn>
              <a:cxn ang="T7">
                <a:pos x="T2" y="T3"/>
              </a:cxn>
              <a:cxn ang="T8">
                <a:pos x="T4" y="T5"/>
              </a:cxn>
            </a:cxnLst>
            <a:rect l="T9" t="T10" r="T11" b="T12"/>
            <a:pathLst>
              <a:path w="616" h="11">
                <a:moveTo>
                  <a:pt x="0" y="11"/>
                </a:moveTo>
                <a:lnTo>
                  <a:pt x="15" y="0"/>
                </a:lnTo>
                <a:lnTo>
                  <a:pt x="616" y="0"/>
                </a:lnTo>
              </a:path>
            </a:pathLst>
          </a:custGeom>
          <a:noFill/>
          <a:ln w="9525">
            <a:solidFill>
              <a:srgbClr val="FFFFFF"/>
            </a:solidFill>
            <a:round/>
            <a:headEnd/>
            <a:tailEnd/>
          </a:ln>
        </p:spPr>
        <p:txBody>
          <a:bodyPr/>
          <a:lstStyle/>
          <a:p>
            <a:endParaRPr lang="en-US"/>
          </a:p>
        </p:txBody>
      </p:sp>
      <p:sp>
        <p:nvSpPr>
          <p:cNvPr id="49164" name="Freeform 14"/>
          <p:cNvSpPr>
            <a:spLocks/>
          </p:cNvSpPr>
          <p:nvPr/>
        </p:nvSpPr>
        <p:spPr bwMode="auto">
          <a:xfrm>
            <a:off x="1225550" y="4514850"/>
            <a:ext cx="5867400" cy="104775"/>
          </a:xfrm>
          <a:custGeom>
            <a:avLst/>
            <a:gdLst>
              <a:gd name="T0" fmla="*/ 0 w 616"/>
              <a:gd name="T1" fmla="*/ 2147483647 h 11"/>
              <a:gd name="T2" fmla="*/ 2147483647 w 616"/>
              <a:gd name="T3" fmla="*/ 0 h 11"/>
              <a:gd name="T4" fmla="*/ 2147483647 w 616"/>
              <a:gd name="T5" fmla="*/ 0 h 11"/>
              <a:gd name="T6" fmla="*/ 0 60000 65536"/>
              <a:gd name="T7" fmla="*/ 0 60000 65536"/>
              <a:gd name="T8" fmla="*/ 0 60000 65536"/>
              <a:gd name="T9" fmla="*/ 0 w 616"/>
              <a:gd name="T10" fmla="*/ 0 h 11"/>
              <a:gd name="T11" fmla="*/ 616 w 616"/>
              <a:gd name="T12" fmla="*/ 11 h 11"/>
            </a:gdLst>
            <a:ahLst/>
            <a:cxnLst>
              <a:cxn ang="T6">
                <a:pos x="T0" y="T1"/>
              </a:cxn>
              <a:cxn ang="T7">
                <a:pos x="T2" y="T3"/>
              </a:cxn>
              <a:cxn ang="T8">
                <a:pos x="T4" y="T5"/>
              </a:cxn>
            </a:cxnLst>
            <a:rect l="T9" t="T10" r="T11" b="T12"/>
            <a:pathLst>
              <a:path w="616" h="11">
                <a:moveTo>
                  <a:pt x="0" y="11"/>
                </a:moveTo>
                <a:lnTo>
                  <a:pt x="15" y="0"/>
                </a:lnTo>
                <a:lnTo>
                  <a:pt x="616" y="0"/>
                </a:lnTo>
              </a:path>
            </a:pathLst>
          </a:custGeom>
          <a:noFill/>
          <a:ln w="9525">
            <a:solidFill>
              <a:srgbClr val="FFFFFF"/>
            </a:solidFill>
            <a:round/>
            <a:headEnd/>
            <a:tailEnd/>
          </a:ln>
        </p:spPr>
        <p:txBody>
          <a:bodyPr/>
          <a:lstStyle/>
          <a:p>
            <a:endParaRPr lang="en-US"/>
          </a:p>
        </p:txBody>
      </p:sp>
      <p:sp>
        <p:nvSpPr>
          <p:cNvPr id="49165" name="Freeform 15"/>
          <p:cNvSpPr>
            <a:spLocks/>
          </p:cNvSpPr>
          <p:nvPr/>
        </p:nvSpPr>
        <p:spPr bwMode="auto">
          <a:xfrm>
            <a:off x="1225550" y="3990975"/>
            <a:ext cx="5867400" cy="104775"/>
          </a:xfrm>
          <a:custGeom>
            <a:avLst/>
            <a:gdLst>
              <a:gd name="T0" fmla="*/ 0 w 616"/>
              <a:gd name="T1" fmla="*/ 2147483647 h 11"/>
              <a:gd name="T2" fmla="*/ 2147483647 w 616"/>
              <a:gd name="T3" fmla="*/ 0 h 11"/>
              <a:gd name="T4" fmla="*/ 2147483647 w 616"/>
              <a:gd name="T5" fmla="*/ 0 h 11"/>
              <a:gd name="T6" fmla="*/ 0 60000 65536"/>
              <a:gd name="T7" fmla="*/ 0 60000 65536"/>
              <a:gd name="T8" fmla="*/ 0 60000 65536"/>
              <a:gd name="T9" fmla="*/ 0 w 616"/>
              <a:gd name="T10" fmla="*/ 0 h 11"/>
              <a:gd name="T11" fmla="*/ 616 w 616"/>
              <a:gd name="T12" fmla="*/ 11 h 11"/>
            </a:gdLst>
            <a:ahLst/>
            <a:cxnLst>
              <a:cxn ang="T6">
                <a:pos x="T0" y="T1"/>
              </a:cxn>
              <a:cxn ang="T7">
                <a:pos x="T2" y="T3"/>
              </a:cxn>
              <a:cxn ang="T8">
                <a:pos x="T4" y="T5"/>
              </a:cxn>
            </a:cxnLst>
            <a:rect l="T9" t="T10" r="T11" b="T12"/>
            <a:pathLst>
              <a:path w="616" h="11">
                <a:moveTo>
                  <a:pt x="0" y="11"/>
                </a:moveTo>
                <a:lnTo>
                  <a:pt x="15" y="0"/>
                </a:lnTo>
                <a:lnTo>
                  <a:pt x="616" y="0"/>
                </a:lnTo>
              </a:path>
            </a:pathLst>
          </a:custGeom>
          <a:noFill/>
          <a:ln w="9525">
            <a:solidFill>
              <a:srgbClr val="FFFFFF"/>
            </a:solidFill>
            <a:round/>
            <a:headEnd/>
            <a:tailEnd/>
          </a:ln>
        </p:spPr>
        <p:txBody>
          <a:bodyPr/>
          <a:lstStyle/>
          <a:p>
            <a:endParaRPr lang="en-US"/>
          </a:p>
        </p:txBody>
      </p:sp>
      <p:sp>
        <p:nvSpPr>
          <p:cNvPr id="49166" name="Freeform 16"/>
          <p:cNvSpPr>
            <a:spLocks/>
          </p:cNvSpPr>
          <p:nvPr/>
        </p:nvSpPr>
        <p:spPr bwMode="auto">
          <a:xfrm>
            <a:off x="1225550" y="3457575"/>
            <a:ext cx="5867400" cy="114300"/>
          </a:xfrm>
          <a:custGeom>
            <a:avLst/>
            <a:gdLst>
              <a:gd name="T0" fmla="*/ 0 w 616"/>
              <a:gd name="T1" fmla="*/ 2147483647 h 12"/>
              <a:gd name="T2" fmla="*/ 2147483647 w 616"/>
              <a:gd name="T3" fmla="*/ 0 h 12"/>
              <a:gd name="T4" fmla="*/ 2147483647 w 616"/>
              <a:gd name="T5" fmla="*/ 0 h 12"/>
              <a:gd name="T6" fmla="*/ 0 60000 65536"/>
              <a:gd name="T7" fmla="*/ 0 60000 65536"/>
              <a:gd name="T8" fmla="*/ 0 60000 65536"/>
              <a:gd name="T9" fmla="*/ 0 w 616"/>
              <a:gd name="T10" fmla="*/ 0 h 12"/>
              <a:gd name="T11" fmla="*/ 616 w 616"/>
              <a:gd name="T12" fmla="*/ 12 h 12"/>
            </a:gdLst>
            <a:ahLst/>
            <a:cxnLst>
              <a:cxn ang="T6">
                <a:pos x="T0" y="T1"/>
              </a:cxn>
              <a:cxn ang="T7">
                <a:pos x="T2" y="T3"/>
              </a:cxn>
              <a:cxn ang="T8">
                <a:pos x="T4" y="T5"/>
              </a:cxn>
            </a:cxnLst>
            <a:rect l="T9" t="T10" r="T11" b="T12"/>
            <a:pathLst>
              <a:path w="616" h="12">
                <a:moveTo>
                  <a:pt x="0" y="12"/>
                </a:moveTo>
                <a:lnTo>
                  <a:pt x="15" y="0"/>
                </a:lnTo>
                <a:lnTo>
                  <a:pt x="616" y="0"/>
                </a:lnTo>
              </a:path>
            </a:pathLst>
          </a:custGeom>
          <a:noFill/>
          <a:ln w="9525">
            <a:solidFill>
              <a:srgbClr val="FFFFFF"/>
            </a:solidFill>
            <a:round/>
            <a:headEnd/>
            <a:tailEnd/>
          </a:ln>
        </p:spPr>
        <p:txBody>
          <a:bodyPr/>
          <a:lstStyle/>
          <a:p>
            <a:endParaRPr lang="en-US"/>
          </a:p>
        </p:txBody>
      </p:sp>
      <p:sp>
        <p:nvSpPr>
          <p:cNvPr id="49167" name="Freeform 17"/>
          <p:cNvSpPr>
            <a:spLocks/>
          </p:cNvSpPr>
          <p:nvPr/>
        </p:nvSpPr>
        <p:spPr bwMode="auto">
          <a:xfrm>
            <a:off x="1225550" y="2933700"/>
            <a:ext cx="5867400" cy="104775"/>
          </a:xfrm>
          <a:custGeom>
            <a:avLst/>
            <a:gdLst>
              <a:gd name="T0" fmla="*/ 0 w 616"/>
              <a:gd name="T1" fmla="*/ 2147483647 h 11"/>
              <a:gd name="T2" fmla="*/ 2147483647 w 616"/>
              <a:gd name="T3" fmla="*/ 0 h 11"/>
              <a:gd name="T4" fmla="*/ 2147483647 w 616"/>
              <a:gd name="T5" fmla="*/ 0 h 11"/>
              <a:gd name="T6" fmla="*/ 0 60000 65536"/>
              <a:gd name="T7" fmla="*/ 0 60000 65536"/>
              <a:gd name="T8" fmla="*/ 0 60000 65536"/>
              <a:gd name="T9" fmla="*/ 0 w 616"/>
              <a:gd name="T10" fmla="*/ 0 h 11"/>
              <a:gd name="T11" fmla="*/ 616 w 616"/>
              <a:gd name="T12" fmla="*/ 11 h 11"/>
            </a:gdLst>
            <a:ahLst/>
            <a:cxnLst>
              <a:cxn ang="T6">
                <a:pos x="T0" y="T1"/>
              </a:cxn>
              <a:cxn ang="T7">
                <a:pos x="T2" y="T3"/>
              </a:cxn>
              <a:cxn ang="T8">
                <a:pos x="T4" y="T5"/>
              </a:cxn>
            </a:cxnLst>
            <a:rect l="T9" t="T10" r="T11" b="T12"/>
            <a:pathLst>
              <a:path w="616" h="11">
                <a:moveTo>
                  <a:pt x="0" y="11"/>
                </a:moveTo>
                <a:lnTo>
                  <a:pt x="15" y="0"/>
                </a:lnTo>
                <a:lnTo>
                  <a:pt x="616" y="0"/>
                </a:lnTo>
              </a:path>
            </a:pathLst>
          </a:custGeom>
          <a:noFill/>
          <a:ln w="9525">
            <a:solidFill>
              <a:srgbClr val="FFFFFF"/>
            </a:solidFill>
            <a:round/>
            <a:headEnd/>
            <a:tailEnd/>
          </a:ln>
        </p:spPr>
        <p:txBody>
          <a:bodyPr/>
          <a:lstStyle/>
          <a:p>
            <a:endParaRPr lang="en-US"/>
          </a:p>
        </p:txBody>
      </p:sp>
      <p:sp>
        <p:nvSpPr>
          <p:cNvPr id="49168" name="Freeform 18"/>
          <p:cNvSpPr>
            <a:spLocks/>
          </p:cNvSpPr>
          <p:nvPr/>
        </p:nvSpPr>
        <p:spPr bwMode="auto">
          <a:xfrm>
            <a:off x="1225550" y="2409825"/>
            <a:ext cx="5867400" cy="104775"/>
          </a:xfrm>
          <a:custGeom>
            <a:avLst/>
            <a:gdLst>
              <a:gd name="T0" fmla="*/ 0 w 616"/>
              <a:gd name="T1" fmla="*/ 2147483647 h 11"/>
              <a:gd name="T2" fmla="*/ 2147483647 w 616"/>
              <a:gd name="T3" fmla="*/ 0 h 11"/>
              <a:gd name="T4" fmla="*/ 2147483647 w 616"/>
              <a:gd name="T5" fmla="*/ 0 h 11"/>
              <a:gd name="T6" fmla="*/ 0 60000 65536"/>
              <a:gd name="T7" fmla="*/ 0 60000 65536"/>
              <a:gd name="T8" fmla="*/ 0 60000 65536"/>
              <a:gd name="T9" fmla="*/ 0 w 616"/>
              <a:gd name="T10" fmla="*/ 0 h 11"/>
              <a:gd name="T11" fmla="*/ 616 w 616"/>
              <a:gd name="T12" fmla="*/ 11 h 11"/>
            </a:gdLst>
            <a:ahLst/>
            <a:cxnLst>
              <a:cxn ang="T6">
                <a:pos x="T0" y="T1"/>
              </a:cxn>
              <a:cxn ang="T7">
                <a:pos x="T2" y="T3"/>
              </a:cxn>
              <a:cxn ang="T8">
                <a:pos x="T4" y="T5"/>
              </a:cxn>
            </a:cxnLst>
            <a:rect l="T9" t="T10" r="T11" b="T12"/>
            <a:pathLst>
              <a:path w="616" h="11">
                <a:moveTo>
                  <a:pt x="0" y="11"/>
                </a:moveTo>
                <a:lnTo>
                  <a:pt x="15" y="0"/>
                </a:lnTo>
                <a:lnTo>
                  <a:pt x="616" y="0"/>
                </a:lnTo>
              </a:path>
            </a:pathLst>
          </a:custGeom>
          <a:noFill/>
          <a:ln w="9525">
            <a:solidFill>
              <a:srgbClr val="FFFFFF"/>
            </a:solidFill>
            <a:round/>
            <a:headEnd/>
            <a:tailEnd/>
          </a:ln>
        </p:spPr>
        <p:txBody>
          <a:bodyPr/>
          <a:lstStyle/>
          <a:p>
            <a:endParaRPr lang="en-US"/>
          </a:p>
        </p:txBody>
      </p:sp>
      <p:sp>
        <p:nvSpPr>
          <p:cNvPr id="49169" name="Freeform 19"/>
          <p:cNvSpPr>
            <a:spLocks/>
          </p:cNvSpPr>
          <p:nvPr/>
        </p:nvSpPr>
        <p:spPr bwMode="auto">
          <a:xfrm>
            <a:off x="1225550" y="1885950"/>
            <a:ext cx="5867400" cy="104775"/>
          </a:xfrm>
          <a:custGeom>
            <a:avLst/>
            <a:gdLst>
              <a:gd name="T0" fmla="*/ 0 w 616"/>
              <a:gd name="T1" fmla="*/ 2147483647 h 11"/>
              <a:gd name="T2" fmla="*/ 2147483647 w 616"/>
              <a:gd name="T3" fmla="*/ 0 h 11"/>
              <a:gd name="T4" fmla="*/ 2147483647 w 616"/>
              <a:gd name="T5" fmla="*/ 0 h 11"/>
              <a:gd name="T6" fmla="*/ 0 60000 65536"/>
              <a:gd name="T7" fmla="*/ 0 60000 65536"/>
              <a:gd name="T8" fmla="*/ 0 60000 65536"/>
              <a:gd name="T9" fmla="*/ 0 w 616"/>
              <a:gd name="T10" fmla="*/ 0 h 11"/>
              <a:gd name="T11" fmla="*/ 616 w 616"/>
              <a:gd name="T12" fmla="*/ 11 h 11"/>
            </a:gdLst>
            <a:ahLst/>
            <a:cxnLst>
              <a:cxn ang="T6">
                <a:pos x="T0" y="T1"/>
              </a:cxn>
              <a:cxn ang="T7">
                <a:pos x="T2" y="T3"/>
              </a:cxn>
              <a:cxn ang="T8">
                <a:pos x="T4" y="T5"/>
              </a:cxn>
            </a:cxnLst>
            <a:rect l="T9" t="T10" r="T11" b="T12"/>
            <a:pathLst>
              <a:path w="616" h="11">
                <a:moveTo>
                  <a:pt x="0" y="11"/>
                </a:moveTo>
                <a:lnTo>
                  <a:pt x="15" y="0"/>
                </a:lnTo>
                <a:lnTo>
                  <a:pt x="616" y="0"/>
                </a:lnTo>
              </a:path>
            </a:pathLst>
          </a:custGeom>
          <a:noFill/>
          <a:ln w="9525">
            <a:solidFill>
              <a:srgbClr val="FFFFFF"/>
            </a:solidFill>
            <a:round/>
            <a:headEnd/>
            <a:tailEnd/>
          </a:ln>
        </p:spPr>
        <p:txBody>
          <a:bodyPr/>
          <a:lstStyle/>
          <a:p>
            <a:endParaRPr lang="en-US"/>
          </a:p>
        </p:txBody>
      </p:sp>
      <p:sp>
        <p:nvSpPr>
          <p:cNvPr id="49170" name="Freeform 20"/>
          <p:cNvSpPr>
            <a:spLocks/>
          </p:cNvSpPr>
          <p:nvPr/>
        </p:nvSpPr>
        <p:spPr bwMode="auto">
          <a:xfrm>
            <a:off x="1225550" y="5038725"/>
            <a:ext cx="5867400" cy="104775"/>
          </a:xfrm>
          <a:custGeom>
            <a:avLst/>
            <a:gdLst>
              <a:gd name="T0" fmla="*/ 2147483647 w 3696"/>
              <a:gd name="T1" fmla="*/ 0 h 66"/>
              <a:gd name="T2" fmla="*/ 2147483647 w 3696"/>
              <a:gd name="T3" fmla="*/ 2147483647 h 66"/>
              <a:gd name="T4" fmla="*/ 0 w 3696"/>
              <a:gd name="T5" fmla="*/ 2147483647 h 66"/>
              <a:gd name="T6" fmla="*/ 2147483647 w 3696"/>
              <a:gd name="T7" fmla="*/ 0 h 66"/>
              <a:gd name="T8" fmla="*/ 2147483647 w 3696"/>
              <a:gd name="T9" fmla="*/ 0 h 66"/>
              <a:gd name="T10" fmla="*/ 0 60000 65536"/>
              <a:gd name="T11" fmla="*/ 0 60000 65536"/>
              <a:gd name="T12" fmla="*/ 0 60000 65536"/>
              <a:gd name="T13" fmla="*/ 0 60000 65536"/>
              <a:gd name="T14" fmla="*/ 0 60000 65536"/>
              <a:gd name="T15" fmla="*/ 0 w 3696"/>
              <a:gd name="T16" fmla="*/ 0 h 66"/>
              <a:gd name="T17" fmla="*/ 3696 w 3696"/>
              <a:gd name="T18" fmla="*/ 66 h 66"/>
            </a:gdLst>
            <a:ahLst/>
            <a:cxnLst>
              <a:cxn ang="T10">
                <a:pos x="T0" y="T1"/>
              </a:cxn>
              <a:cxn ang="T11">
                <a:pos x="T2" y="T3"/>
              </a:cxn>
              <a:cxn ang="T12">
                <a:pos x="T4" y="T5"/>
              </a:cxn>
              <a:cxn ang="T13">
                <a:pos x="T6" y="T7"/>
              </a:cxn>
              <a:cxn ang="T14">
                <a:pos x="T8" y="T9"/>
              </a:cxn>
            </a:cxnLst>
            <a:rect l="T15" t="T16" r="T17" b="T18"/>
            <a:pathLst>
              <a:path w="3696" h="66">
                <a:moveTo>
                  <a:pt x="3696" y="0"/>
                </a:moveTo>
                <a:lnTo>
                  <a:pt x="3606" y="66"/>
                </a:lnTo>
                <a:lnTo>
                  <a:pt x="0" y="66"/>
                </a:lnTo>
                <a:lnTo>
                  <a:pt x="90" y="0"/>
                </a:lnTo>
                <a:lnTo>
                  <a:pt x="3696" y="0"/>
                </a:lnTo>
                <a:close/>
              </a:path>
            </a:pathLst>
          </a:custGeom>
          <a:noFill/>
          <a:ln w="9525">
            <a:solidFill>
              <a:srgbClr val="FFFFFF"/>
            </a:solidFill>
            <a:round/>
            <a:headEnd/>
            <a:tailEnd/>
          </a:ln>
        </p:spPr>
        <p:txBody>
          <a:bodyPr/>
          <a:lstStyle/>
          <a:p>
            <a:endParaRPr lang="en-US"/>
          </a:p>
        </p:txBody>
      </p:sp>
      <p:sp>
        <p:nvSpPr>
          <p:cNvPr id="49171" name="Freeform 21"/>
          <p:cNvSpPr>
            <a:spLocks/>
          </p:cNvSpPr>
          <p:nvPr/>
        </p:nvSpPr>
        <p:spPr bwMode="auto">
          <a:xfrm>
            <a:off x="1225550" y="1885950"/>
            <a:ext cx="142875" cy="3257550"/>
          </a:xfrm>
          <a:custGeom>
            <a:avLst/>
            <a:gdLst>
              <a:gd name="T0" fmla="*/ 0 w 90"/>
              <a:gd name="T1" fmla="*/ 2147483647 h 2052"/>
              <a:gd name="T2" fmla="*/ 0 w 90"/>
              <a:gd name="T3" fmla="*/ 2147483647 h 2052"/>
              <a:gd name="T4" fmla="*/ 2147483647 w 90"/>
              <a:gd name="T5" fmla="*/ 0 h 2052"/>
              <a:gd name="T6" fmla="*/ 2147483647 w 90"/>
              <a:gd name="T7" fmla="*/ 2147483647 h 2052"/>
              <a:gd name="T8" fmla="*/ 0 w 90"/>
              <a:gd name="T9" fmla="*/ 2147483647 h 2052"/>
              <a:gd name="T10" fmla="*/ 0 60000 65536"/>
              <a:gd name="T11" fmla="*/ 0 60000 65536"/>
              <a:gd name="T12" fmla="*/ 0 60000 65536"/>
              <a:gd name="T13" fmla="*/ 0 60000 65536"/>
              <a:gd name="T14" fmla="*/ 0 60000 65536"/>
              <a:gd name="T15" fmla="*/ 0 w 90"/>
              <a:gd name="T16" fmla="*/ 0 h 2052"/>
              <a:gd name="T17" fmla="*/ 90 w 90"/>
              <a:gd name="T18" fmla="*/ 2052 h 2052"/>
            </a:gdLst>
            <a:ahLst/>
            <a:cxnLst>
              <a:cxn ang="T10">
                <a:pos x="T0" y="T1"/>
              </a:cxn>
              <a:cxn ang="T11">
                <a:pos x="T2" y="T3"/>
              </a:cxn>
              <a:cxn ang="T12">
                <a:pos x="T4" y="T5"/>
              </a:cxn>
              <a:cxn ang="T13">
                <a:pos x="T6" y="T7"/>
              </a:cxn>
              <a:cxn ang="T14">
                <a:pos x="T8" y="T9"/>
              </a:cxn>
            </a:cxnLst>
            <a:rect l="T15" t="T16" r="T17" b="T18"/>
            <a:pathLst>
              <a:path w="90" h="2052">
                <a:moveTo>
                  <a:pt x="0" y="2052"/>
                </a:moveTo>
                <a:lnTo>
                  <a:pt x="0" y="66"/>
                </a:lnTo>
                <a:lnTo>
                  <a:pt x="90" y="0"/>
                </a:lnTo>
                <a:lnTo>
                  <a:pt x="90" y="1986"/>
                </a:lnTo>
                <a:lnTo>
                  <a:pt x="0" y="2052"/>
                </a:lnTo>
                <a:close/>
              </a:path>
            </a:pathLst>
          </a:custGeom>
          <a:noFill/>
          <a:ln w="9525">
            <a:solidFill>
              <a:srgbClr val="FFFFFF"/>
            </a:solidFill>
            <a:round/>
            <a:headEnd/>
            <a:tailEnd/>
          </a:ln>
        </p:spPr>
        <p:txBody>
          <a:bodyPr/>
          <a:lstStyle/>
          <a:p>
            <a:endParaRPr lang="en-US"/>
          </a:p>
        </p:txBody>
      </p:sp>
      <p:sp>
        <p:nvSpPr>
          <p:cNvPr id="49172" name="Rectangle 22"/>
          <p:cNvSpPr>
            <a:spLocks noChangeArrowheads="1"/>
          </p:cNvSpPr>
          <p:nvPr/>
        </p:nvSpPr>
        <p:spPr bwMode="auto">
          <a:xfrm>
            <a:off x="1368425" y="1885950"/>
            <a:ext cx="5724525" cy="3152775"/>
          </a:xfrm>
          <a:prstGeom prst="rect">
            <a:avLst/>
          </a:prstGeom>
          <a:noFill/>
          <a:ln w="9525">
            <a:solidFill>
              <a:srgbClr val="FFFFFF"/>
            </a:solidFill>
            <a:miter lim="800000"/>
            <a:headEnd/>
            <a:tailEnd/>
          </a:ln>
        </p:spPr>
        <p:txBody>
          <a:bodyPr/>
          <a:lstStyle/>
          <a:p>
            <a:endParaRPr lang="en-US"/>
          </a:p>
        </p:txBody>
      </p:sp>
      <p:sp>
        <p:nvSpPr>
          <p:cNvPr id="49173" name="Line 23"/>
          <p:cNvSpPr>
            <a:spLocks noChangeShapeType="1"/>
          </p:cNvSpPr>
          <p:nvPr/>
        </p:nvSpPr>
        <p:spPr bwMode="auto">
          <a:xfrm flipV="1">
            <a:off x="1225550" y="1990725"/>
            <a:ext cx="1588" cy="3152775"/>
          </a:xfrm>
          <a:prstGeom prst="line">
            <a:avLst/>
          </a:prstGeom>
          <a:noFill/>
          <a:ln w="9525">
            <a:solidFill>
              <a:srgbClr val="FFFFFF"/>
            </a:solidFill>
            <a:round/>
            <a:headEnd/>
            <a:tailEnd/>
          </a:ln>
        </p:spPr>
        <p:txBody>
          <a:bodyPr/>
          <a:lstStyle/>
          <a:p>
            <a:endParaRPr lang="en-US"/>
          </a:p>
        </p:txBody>
      </p:sp>
      <p:sp>
        <p:nvSpPr>
          <p:cNvPr id="49174" name="Line 24"/>
          <p:cNvSpPr>
            <a:spLocks noChangeShapeType="1"/>
          </p:cNvSpPr>
          <p:nvPr/>
        </p:nvSpPr>
        <p:spPr bwMode="auto">
          <a:xfrm flipH="1">
            <a:off x="1177925" y="5143500"/>
            <a:ext cx="47625" cy="1588"/>
          </a:xfrm>
          <a:prstGeom prst="line">
            <a:avLst/>
          </a:prstGeom>
          <a:noFill/>
          <a:ln w="9525">
            <a:solidFill>
              <a:srgbClr val="FFFFFF"/>
            </a:solidFill>
            <a:round/>
            <a:headEnd/>
            <a:tailEnd/>
          </a:ln>
        </p:spPr>
        <p:txBody>
          <a:bodyPr/>
          <a:lstStyle/>
          <a:p>
            <a:endParaRPr lang="en-US"/>
          </a:p>
        </p:txBody>
      </p:sp>
      <p:sp>
        <p:nvSpPr>
          <p:cNvPr id="49175" name="Line 25"/>
          <p:cNvSpPr>
            <a:spLocks noChangeShapeType="1"/>
          </p:cNvSpPr>
          <p:nvPr/>
        </p:nvSpPr>
        <p:spPr bwMode="auto">
          <a:xfrm flipH="1">
            <a:off x="1177925" y="4619625"/>
            <a:ext cx="47625" cy="1588"/>
          </a:xfrm>
          <a:prstGeom prst="line">
            <a:avLst/>
          </a:prstGeom>
          <a:noFill/>
          <a:ln w="9525">
            <a:solidFill>
              <a:srgbClr val="FFFFFF"/>
            </a:solidFill>
            <a:round/>
            <a:headEnd/>
            <a:tailEnd/>
          </a:ln>
        </p:spPr>
        <p:txBody>
          <a:bodyPr/>
          <a:lstStyle/>
          <a:p>
            <a:endParaRPr lang="en-US"/>
          </a:p>
        </p:txBody>
      </p:sp>
      <p:sp>
        <p:nvSpPr>
          <p:cNvPr id="49176" name="Line 26"/>
          <p:cNvSpPr>
            <a:spLocks noChangeShapeType="1"/>
          </p:cNvSpPr>
          <p:nvPr/>
        </p:nvSpPr>
        <p:spPr bwMode="auto">
          <a:xfrm flipH="1">
            <a:off x="1177925" y="4095750"/>
            <a:ext cx="47625" cy="1588"/>
          </a:xfrm>
          <a:prstGeom prst="line">
            <a:avLst/>
          </a:prstGeom>
          <a:noFill/>
          <a:ln w="9525">
            <a:solidFill>
              <a:srgbClr val="FFFFFF"/>
            </a:solidFill>
            <a:round/>
            <a:headEnd/>
            <a:tailEnd/>
          </a:ln>
        </p:spPr>
        <p:txBody>
          <a:bodyPr/>
          <a:lstStyle/>
          <a:p>
            <a:endParaRPr lang="en-US"/>
          </a:p>
        </p:txBody>
      </p:sp>
      <p:sp>
        <p:nvSpPr>
          <p:cNvPr id="49177" name="Line 27"/>
          <p:cNvSpPr>
            <a:spLocks noChangeShapeType="1"/>
          </p:cNvSpPr>
          <p:nvPr/>
        </p:nvSpPr>
        <p:spPr bwMode="auto">
          <a:xfrm flipH="1">
            <a:off x="1177925" y="3571875"/>
            <a:ext cx="47625" cy="1588"/>
          </a:xfrm>
          <a:prstGeom prst="line">
            <a:avLst/>
          </a:prstGeom>
          <a:noFill/>
          <a:ln w="9525">
            <a:solidFill>
              <a:srgbClr val="FFFFFF"/>
            </a:solidFill>
            <a:round/>
            <a:headEnd/>
            <a:tailEnd/>
          </a:ln>
        </p:spPr>
        <p:txBody>
          <a:bodyPr/>
          <a:lstStyle/>
          <a:p>
            <a:endParaRPr lang="en-US"/>
          </a:p>
        </p:txBody>
      </p:sp>
      <p:sp>
        <p:nvSpPr>
          <p:cNvPr id="49178" name="Line 28"/>
          <p:cNvSpPr>
            <a:spLocks noChangeShapeType="1"/>
          </p:cNvSpPr>
          <p:nvPr/>
        </p:nvSpPr>
        <p:spPr bwMode="auto">
          <a:xfrm flipH="1">
            <a:off x="1177925" y="3038475"/>
            <a:ext cx="47625" cy="1588"/>
          </a:xfrm>
          <a:prstGeom prst="line">
            <a:avLst/>
          </a:prstGeom>
          <a:noFill/>
          <a:ln w="9525">
            <a:solidFill>
              <a:srgbClr val="FFFFFF"/>
            </a:solidFill>
            <a:round/>
            <a:headEnd/>
            <a:tailEnd/>
          </a:ln>
        </p:spPr>
        <p:txBody>
          <a:bodyPr/>
          <a:lstStyle/>
          <a:p>
            <a:endParaRPr lang="en-US"/>
          </a:p>
        </p:txBody>
      </p:sp>
      <p:sp>
        <p:nvSpPr>
          <p:cNvPr id="49179" name="Line 29"/>
          <p:cNvSpPr>
            <a:spLocks noChangeShapeType="1"/>
          </p:cNvSpPr>
          <p:nvPr/>
        </p:nvSpPr>
        <p:spPr bwMode="auto">
          <a:xfrm flipH="1">
            <a:off x="1177925" y="2514600"/>
            <a:ext cx="47625" cy="1588"/>
          </a:xfrm>
          <a:prstGeom prst="line">
            <a:avLst/>
          </a:prstGeom>
          <a:noFill/>
          <a:ln w="9525">
            <a:solidFill>
              <a:srgbClr val="FFFFFF"/>
            </a:solidFill>
            <a:round/>
            <a:headEnd/>
            <a:tailEnd/>
          </a:ln>
        </p:spPr>
        <p:txBody>
          <a:bodyPr/>
          <a:lstStyle/>
          <a:p>
            <a:endParaRPr lang="en-US"/>
          </a:p>
        </p:txBody>
      </p:sp>
      <p:sp>
        <p:nvSpPr>
          <p:cNvPr id="49180" name="Line 30"/>
          <p:cNvSpPr>
            <a:spLocks noChangeShapeType="1"/>
          </p:cNvSpPr>
          <p:nvPr/>
        </p:nvSpPr>
        <p:spPr bwMode="auto">
          <a:xfrm flipH="1">
            <a:off x="1177925" y="1990725"/>
            <a:ext cx="47625" cy="1588"/>
          </a:xfrm>
          <a:prstGeom prst="line">
            <a:avLst/>
          </a:prstGeom>
          <a:noFill/>
          <a:ln w="9525">
            <a:solidFill>
              <a:srgbClr val="FFFFFF"/>
            </a:solidFill>
            <a:round/>
            <a:headEnd/>
            <a:tailEnd/>
          </a:ln>
        </p:spPr>
        <p:txBody>
          <a:bodyPr/>
          <a:lstStyle/>
          <a:p>
            <a:endParaRPr lang="en-US"/>
          </a:p>
        </p:txBody>
      </p:sp>
      <p:sp>
        <p:nvSpPr>
          <p:cNvPr id="49181" name="Rectangle 31"/>
          <p:cNvSpPr>
            <a:spLocks noChangeArrowheads="1"/>
          </p:cNvSpPr>
          <p:nvPr/>
        </p:nvSpPr>
        <p:spPr bwMode="auto">
          <a:xfrm>
            <a:off x="1087438" y="5010150"/>
            <a:ext cx="104775" cy="274638"/>
          </a:xfrm>
          <a:prstGeom prst="rect">
            <a:avLst/>
          </a:prstGeom>
          <a:noFill/>
          <a:ln w="9525">
            <a:noFill/>
            <a:miter lim="800000"/>
            <a:headEnd/>
            <a:tailEnd/>
          </a:ln>
        </p:spPr>
        <p:txBody>
          <a:bodyPr wrap="none" lIns="0" tIns="0" rIns="0" bIns="0">
            <a:spAutoFit/>
          </a:bodyPr>
          <a:lstStyle/>
          <a:p>
            <a:r>
              <a:rPr lang="en-US" sz="1800" b="1">
                <a:solidFill>
                  <a:srgbClr val="FFFFFF"/>
                </a:solidFill>
                <a:latin typeface="Arial Narrow" pitchFamily="34" charset="0"/>
              </a:rPr>
              <a:t>0</a:t>
            </a:r>
            <a:endParaRPr lang="en-US" sz="3200" b="1" i="1" u="sng"/>
          </a:p>
        </p:txBody>
      </p:sp>
      <p:sp>
        <p:nvSpPr>
          <p:cNvPr id="49182" name="Rectangle 32"/>
          <p:cNvSpPr>
            <a:spLocks noChangeArrowheads="1"/>
          </p:cNvSpPr>
          <p:nvPr/>
        </p:nvSpPr>
        <p:spPr bwMode="auto">
          <a:xfrm>
            <a:off x="1087438" y="4486275"/>
            <a:ext cx="104775" cy="274638"/>
          </a:xfrm>
          <a:prstGeom prst="rect">
            <a:avLst/>
          </a:prstGeom>
          <a:noFill/>
          <a:ln w="9525">
            <a:noFill/>
            <a:miter lim="800000"/>
            <a:headEnd/>
            <a:tailEnd/>
          </a:ln>
        </p:spPr>
        <p:txBody>
          <a:bodyPr wrap="none" lIns="0" tIns="0" rIns="0" bIns="0">
            <a:spAutoFit/>
          </a:bodyPr>
          <a:lstStyle/>
          <a:p>
            <a:r>
              <a:rPr lang="en-US" sz="1800" b="1">
                <a:solidFill>
                  <a:srgbClr val="FFFFFF"/>
                </a:solidFill>
                <a:latin typeface="Arial Narrow" pitchFamily="34" charset="0"/>
              </a:rPr>
              <a:t>5</a:t>
            </a:r>
            <a:endParaRPr lang="en-US" sz="3200" b="1" i="1" u="sng"/>
          </a:p>
        </p:txBody>
      </p:sp>
      <p:sp>
        <p:nvSpPr>
          <p:cNvPr id="49183" name="Rectangle 33"/>
          <p:cNvSpPr>
            <a:spLocks noChangeArrowheads="1"/>
          </p:cNvSpPr>
          <p:nvPr/>
        </p:nvSpPr>
        <p:spPr bwMode="auto">
          <a:xfrm>
            <a:off x="982663" y="3962400"/>
            <a:ext cx="209550" cy="274638"/>
          </a:xfrm>
          <a:prstGeom prst="rect">
            <a:avLst/>
          </a:prstGeom>
          <a:noFill/>
          <a:ln w="9525">
            <a:noFill/>
            <a:miter lim="800000"/>
            <a:headEnd/>
            <a:tailEnd/>
          </a:ln>
        </p:spPr>
        <p:txBody>
          <a:bodyPr wrap="none" lIns="0" tIns="0" rIns="0" bIns="0">
            <a:spAutoFit/>
          </a:bodyPr>
          <a:lstStyle/>
          <a:p>
            <a:r>
              <a:rPr lang="en-US" sz="1800" b="1">
                <a:solidFill>
                  <a:srgbClr val="FFFFFF"/>
                </a:solidFill>
                <a:latin typeface="Arial Narrow" pitchFamily="34" charset="0"/>
              </a:rPr>
              <a:t>10</a:t>
            </a:r>
            <a:endParaRPr lang="en-US" sz="3200" b="1" i="1" u="sng"/>
          </a:p>
        </p:txBody>
      </p:sp>
      <p:sp>
        <p:nvSpPr>
          <p:cNvPr id="49184" name="Rectangle 34"/>
          <p:cNvSpPr>
            <a:spLocks noChangeArrowheads="1"/>
          </p:cNvSpPr>
          <p:nvPr/>
        </p:nvSpPr>
        <p:spPr bwMode="auto">
          <a:xfrm>
            <a:off x="982663" y="3438525"/>
            <a:ext cx="209550" cy="274638"/>
          </a:xfrm>
          <a:prstGeom prst="rect">
            <a:avLst/>
          </a:prstGeom>
          <a:noFill/>
          <a:ln w="9525">
            <a:noFill/>
            <a:miter lim="800000"/>
            <a:headEnd/>
            <a:tailEnd/>
          </a:ln>
        </p:spPr>
        <p:txBody>
          <a:bodyPr wrap="none" lIns="0" tIns="0" rIns="0" bIns="0">
            <a:spAutoFit/>
          </a:bodyPr>
          <a:lstStyle/>
          <a:p>
            <a:r>
              <a:rPr lang="en-US" sz="1800" b="1">
                <a:solidFill>
                  <a:srgbClr val="FFFFFF"/>
                </a:solidFill>
                <a:latin typeface="Arial Narrow" pitchFamily="34" charset="0"/>
              </a:rPr>
              <a:t>15</a:t>
            </a:r>
            <a:endParaRPr lang="en-US" sz="3200" b="1" i="1" u="sng"/>
          </a:p>
        </p:txBody>
      </p:sp>
      <p:sp>
        <p:nvSpPr>
          <p:cNvPr id="49185" name="Rectangle 35"/>
          <p:cNvSpPr>
            <a:spLocks noChangeArrowheads="1"/>
          </p:cNvSpPr>
          <p:nvPr/>
        </p:nvSpPr>
        <p:spPr bwMode="auto">
          <a:xfrm>
            <a:off x="982663" y="2905125"/>
            <a:ext cx="209550" cy="274638"/>
          </a:xfrm>
          <a:prstGeom prst="rect">
            <a:avLst/>
          </a:prstGeom>
          <a:noFill/>
          <a:ln w="9525">
            <a:noFill/>
            <a:miter lim="800000"/>
            <a:headEnd/>
            <a:tailEnd/>
          </a:ln>
        </p:spPr>
        <p:txBody>
          <a:bodyPr wrap="none" lIns="0" tIns="0" rIns="0" bIns="0">
            <a:spAutoFit/>
          </a:bodyPr>
          <a:lstStyle/>
          <a:p>
            <a:r>
              <a:rPr lang="en-US" sz="1800" b="1">
                <a:solidFill>
                  <a:srgbClr val="FFFFFF"/>
                </a:solidFill>
                <a:latin typeface="Arial Narrow" pitchFamily="34" charset="0"/>
              </a:rPr>
              <a:t>20</a:t>
            </a:r>
            <a:endParaRPr lang="en-US" sz="3200" b="1" i="1" u="sng"/>
          </a:p>
        </p:txBody>
      </p:sp>
      <p:sp>
        <p:nvSpPr>
          <p:cNvPr id="49186" name="Rectangle 36"/>
          <p:cNvSpPr>
            <a:spLocks noChangeArrowheads="1"/>
          </p:cNvSpPr>
          <p:nvPr/>
        </p:nvSpPr>
        <p:spPr bwMode="auto">
          <a:xfrm>
            <a:off x="982663" y="2381250"/>
            <a:ext cx="209550" cy="274638"/>
          </a:xfrm>
          <a:prstGeom prst="rect">
            <a:avLst/>
          </a:prstGeom>
          <a:noFill/>
          <a:ln w="9525">
            <a:noFill/>
            <a:miter lim="800000"/>
            <a:headEnd/>
            <a:tailEnd/>
          </a:ln>
        </p:spPr>
        <p:txBody>
          <a:bodyPr wrap="none" lIns="0" tIns="0" rIns="0" bIns="0">
            <a:spAutoFit/>
          </a:bodyPr>
          <a:lstStyle/>
          <a:p>
            <a:r>
              <a:rPr lang="en-US" sz="1800" b="1">
                <a:solidFill>
                  <a:srgbClr val="FFFFFF"/>
                </a:solidFill>
                <a:latin typeface="Arial Narrow" pitchFamily="34" charset="0"/>
              </a:rPr>
              <a:t>25</a:t>
            </a:r>
            <a:endParaRPr lang="en-US" sz="3200" b="1" i="1" u="sng"/>
          </a:p>
        </p:txBody>
      </p:sp>
      <p:sp>
        <p:nvSpPr>
          <p:cNvPr id="49187" name="Rectangle 37"/>
          <p:cNvSpPr>
            <a:spLocks noChangeArrowheads="1"/>
          </p:cNvSpPr>
          <p:nvPr/>
        </p:nvSpPr>
        <p:spPr bwMode="auto">
          <a:xfrm>
            <a:off x="982663" y="1857375"/>
            <a:ext cx="209550" cy="274638"/>
          </a:xfrm>
          <a:prstGeom prst="rect">
            <a:avLst/>
          </a:prstGeom>
          <a:noFill/>
          <a:ln w="9525">
            <a:noFill/>
            <a:miter lim="800000"/>
            <a:headEnd/>
            <a:tailEnd/>
          </a:ln>
        </p:spPr>
        <p:txBody>
          <a:bodyPr wrap="none" lIns="0" tIns="0" rIns="0" bIns="0">
            <a:spAutoFit/>
          </a:bodyPr>
          <a:lstStyle/>
          <a:p>
            <a:r>
              <a:rPr lang="en-US" sz="1800" b="1">
                <a:solidFill>
                  <a:srgbClr val="FFFFFF"/>
                </a:solidFill>
                <a:latin typeface="Arial Narrow" pitchFamily="34" charset="0"/>
              </a:rPr>
              <a:t>30</a:t>
            </a:r>
            <a:endParaRPr lang="en-US" sz="3200" b="1" i="1" u="sng"/>
          </a:p>
        </p:txBody>
      </p:sp>
      <p:sp>
        <p:nvSpPr>
          <p:cNvPr id="49188" name="Line 38"/>
          <p:cNvSpPr>
            <a:spLocks noChangeShapeType="1"/>
          </p:cNvSpPr>
          <p:nvPr/>
        </p:nvSpPr>
        <p:spPr bwMode="auto">
          <a:xfrm>
            <a:off x="1225550" y="5143500"/>
            <a:ext cx="5724525" cy="1588"/>
          </a:xfrm>
          <a:prstGeom prst="line">
            <a:avLst/>
          </a:prstGeom>
          <a:noFill/>
          <a:ln w="9525">
            <a:solidFill>
              <a:srgbClr val="FFFFFF"/>
            </a:solidFill>
            <a:round/>
            <a:headEnd/>
            <a:tailEnd/>
          </a:ln>
        </p:spPr>
        <p:txBody>
          <a:bodyPr/>
          <a:lstStyle/>
          <a:p>
            <a:endParaRPr lang="en-US"/>
          </a:p>
        </p:txBody>
      </p:sp>
      <p:sp>
        <p:nvSpPr>
          <p:cNvPr id="49189" name="Line 39"/>
          <p:cNvSpPr>
            <a:spLocks noChangeShapeType="1"/>
          </p:cNvSpPr>
          <p:nvPr/>
        </p:nvSpPr>
        <p:spPr bwMode="auto">
          <a:xfrm>
            <a:off x="1225550" y="5143500"/>
            <a:ext cx="1588" cy="47625"/>
          </a:xfrm>
          <a:prstGeom prst="line">
            <a:avLst/>
          </a:prstGeom>
          <a:noFill/>
          <a:ln w="9525">
            <a:solidFill>
              <a:srgbClr val="FFFFFF"/>
            </a:solidFill>
            <a:round/>
            <a:headEnd/>
            <a:tailEnd/>
          </a:ln>
        </p:spPr>
        <p:txBody>
          <a:bodyPr/>
          <a:lstStyle/>
          <a:p>
            <a:endParaRPr lang="en-US"/>
          </a:p>
        </p:txBody>
      </p:sp>
      <p:sp>
        <p:nvSpPr>
          <p:cNvPr id="49190" name="Line 40"/>
          <p:cNvSpPr>
            <a:spLocks noChangeShapeType="1"/>
          </p:cNvSpPr>
          <p:nvPr/>
        </p:nvSpPr>
        <p:spPr bwMode="auto">
          <a:xfrm>
            <a:off x="2654300" y="5143500"/>
            <a:ext cx="1588" cy="47625"/>
          </a:xfrm>
          <a:prstGeom prst="line">
            <a:avLst/>
          </a:prstGeom>
          <a:noFill/>
          <a:ln w="9525">
            <a:solidFill>
              <a:srgbClr val="FFFFFF"/>
            </a:solidFill>
            <a:round/>
            <a:headEnd/>
            <a:tailEnd/>
          </a:ln>
        </p:spPr>
        <p:txBody>
          <a:bodyPr/>
          <a:lstStyle/>
          <a:p>
            <a:endParaRPr lang="en-US"/>
          </a:p>
        </p:txBody>
      </p:sp>
      <p:sp>
        <p:nvSpPr>
          <p:cNvPr id="49191" name="Line 41"/>
          <p:cNvSpPr>
            <a:spLocks noChangeShapeType="1"/>
          </p:cNvSpPr>
          <p:nvPr/>
        </p:nvSpPr>
        <p:spPr bwMode="auto">
          <a:xfrm>
            <a:off x="4092575" y="5143500"/>
            <a:ext cx="1588" cy="47625"/>
          </a:xfrm>
          <a:prstGeom prst="line">
            <a:avLst/>
          </a:prstGeom>
          <a:noFill/>
          <a:ln w="9525">
            <a:solidFill>
              <a:srgbClr val="FFFFFF"/>
            </a:solidFill>
            <a:round/>
            <a:headEnd/>
            <a:tailEnd/>
          </a:ln>
        </p:spPr>
        <p:txBody>
          <a:bodyPr/>
          <a:lstStyle/>
          <a:p>
            <a:endParaRPr lang="en-US"/>
          </a:p>
        </p:txBody>
      </p:sp>
      <p:sp>
        <p:nvSpPr>
          <p:cNvPr id="49192" name="Line 42"/>
          <p:cNvSpPr>
            <a:spLocks noChangeShapeType="1"/>
          </p:cNvSpPr>
          <p:nvPr/>
        </p:nvSpPr>
        <p:spPr bwMode="auto">
          <a:xfrm>
            <a:off x="5521325" y="5143500"/>
            <a:ext cx="1588" cy="47625"/>
          </a:xfrm>
          <a:prstGeom prst="line">
            <a:avLst/>
          </a:prstGeom>
          <a:noFill/>
          <a:ln w="9525">
            <a:solidFill>
              <a:srgbClr val="FFFFFF"/>
            </a:solidFill>
            <a:round/>
            <a:headEnd/>
            <a:tailEnd/>
          </a:ln>
        </p:spPr>
        <p:txBody>
          <a:bodyPr/>
          <a:lstStyle/>
          <a:p>
            <a:endParaRPr lang="en-US"/>
          </a:p>
        </p:txBody>
      </p:sp>
      <p:sp>
        <p:nvSpPr>
          <p:cNvPr id="49193" name="Line 43"/>
          <p:cNvSpPr>
            <a:spLocks noChangeShapeType="1"/>
          </p:cNvSpPr>
          <p:nvPr/>
        </p:nvSpPr>
        <p:spPr bwMode="auto">
          <a:xfrm>
            <a:off x="6950075" y="5143500"/>
            <a:ext cx="1588" cy="47625"/>
          </a:xfrm>
          <a:prstGeom prst="line">
            <a:avLst/>
          </a:prstGeom>
          <a:noFill/>
          <a:ln w="9525">
            <a:solidFill>
              <a:srgbClr val="FFFFFF"/>
            </a:solidFill>
            <a:round/>
            <a:headEnd/>
            <a:tailEnd/>
          </a:ln>
        </p:spPr>
        <p:txBody>
          <a:bodyPr/>
          <a:lstStyle/>
          <a:p>
            <a:endParaRPr lang="en-US"/>
          </a:p>
        </p:txBody>
      </p:sp>
      <p:sp>
        <p:nvSpPr>
          <p:cNvPr id="4956204" name="Rectangle 44"/>
          <p:cNvSpPr>
            <a:spLocks noChangeArrowheads="1"/>
          </p:cNvSpPr>
          <p:nvPr/>
        </p:nvSpPr>
        <p:spPr bwMode="auto">
          <a:xfrm>
            <a:off x="1774825" y="5257800"/>
            <a:ext cx="423863" cy="274638"/>
          </a:xfrm>
          <a:prstGeom prst="rect">
            <a:avLst/>
          </a:prstGeom>
          <a:noFill/>
          <a:ln w="9525">
            <a:noFill/>
            <a:miter lim="800000"/>
            <a:headEnd/>
            <a:tailEnd/>
          </a:ln>
        </p:spPr>
        <p:txBody>
          <a:bodyPr wrap="none" lIns="0" tIns="0" rIns="0" bIns="0">
            <a:spAutoFit/>
          </a:bodyPr>
          <a:lstStyle/>
          <a:p>
            <a:pPr>
              <a:defRPr/>
            </a:pPr>
            <a:r>
              <a:rPr lang="en-US" sz="1800" b="1">
                <a:solidFill>
                  <a:srgbClr val="FFFFFF"/>
                </a:solidFill>
                <a:effectLst>
                  <a:outerShdw blurRad="38100" dist="38100" dir="2700000" algn="tl">
                    <a:srgbClr val="000000"/>
                  </a:outerShdw>
                </a:effectLst>
                <a:latin typeface="Arial Narrow" pitchFamily="34" charset="0"/>
              </a:rPr>
              <a:t>&lt;200</a:t>
            </a:r>
            <a:endParaRPr lang="en-US" sz="3200" b="1" i="1" u="sng">
              <a:effectLst>
                <a:outerShdw blurRad="38100" dist="38100" dir="2700000" algn="tl">
                  <a:srgbClr val="000000"/>
                </a:outerShdw>
              </a:effectLst>
            </a:endParaRPr>
          </a:p>
        </p:txBody>
      </p:sp>
      <p:sp>
        <p:nvSpPr>
          <p:cNvPr id="4956205" name="Rectangle 45"/>
          <p:cNvSpPr>
            <a:spLocks noChangeArrowheads="1"/>
          </p:cNvSpPr>
          <p:nvPr/>
        </p:nvSpPr>
        <p:spPr bwMode="auto">
          <a:xfrm>
            <a:off x="3203575" y="5257800"/>
            <a:ext cx="423863" cy="274638"/>
          </a:xfrm>
          <a:prstGeom prst="rect">
            <a:avLst/>
          </a:prstGeom>
          <a:noFill/>
          <a:ln w="9525">
            <a:noFill/>
            <a:miter lim="800000"/>
            <a:headEnd/>
            <a:tailEnd/>
          </a:ln>
        </p:spPr>
        <p:txBody>
          <a:bodyPr wrap="none" lIns="0" tIns="0" rIns="0" bIns="0">
            <a:spAutoFit/>
          </a:bodyPr>
          <a:lstStyle/>
          <a:p>
            <a:pPr>
              <a:defRPr/>
            </a:pPr>
            <a:r>
              <a:rPr lang="en-US" sz="1800" b="1">
                <a:solidFill>
                  <a:srgbClr val="FFFFFF"/>
                </a:solidFill>
                <a:effectLst>
                  <a:outerShdw blurRad="38100" dist="38100" dir="2700000" algn="tl">
                    <a:srgbClr val="000000"/>
                  </a:outerShdw>
                </a:effectLst>
                <a:latin typeface="Arial Narrow" pitchFamily="34" charset="0"/>
              </a:rPr>
              <a:t>&gt;200</a:t>
            </a:r>
            <a:endParaRPr lang="en-US" sz="3200" b="1" i="1" u="sng">
              <a:effectLst>
                <a:outerShdw blurRad="38100" dist="38100" dir="2700000" algn="tl">
                  <a:srgbClr val="000000"/>
                </a:outerShdw>
              </a:effectLst>
            </a:endParaRPr>
          </a:p>
        </p:txBody>
      </p:sp>
      <p:sp>
        <p:nvSpPr>
          <p:cNvPr id="4956206" name="Rectangle 46"/>
          <p:cNvSpPr>
            <a:spLocks noChangeArrowheads="1"/>
          </p:cNvSpPr>
          <p:nvPr/>
        </p:nvSpPr>
        <p:spPr bwMode="auto">
          <a:xfrm>
            <a:off x="4641850" y="5257800"/>
            <a:ext cx="423863" cy="274638"/>
          </a:xfrm>
          <a:prstGeom prst="rect">
            <a:avLst/>
          </a:prstGeom>
          <a:noFill/>
          <a:ln w="9525">
            <a:noFill/>
            <a:miter lim="800000"/>
            <a:headEnd/>
            <a:tailEnd/>
          </a:ln>
        </p:spPr>
        <p:txBody>
          <a:bodyPr wrap="none" lIns="0" tIns="0" rIns="0" bIns="0">
            <a:spAutoFit/>
          </a:bodyPr>
          <a:lstStyle/>
          <a:p>
            <a:pPr>
              <a:defRPr/>
            </a:pPr>
            <a:r>
              <a:rPr lang="en-US" sz="1800" b="1">
                <a:solidFill>
                  <a:srgbClr val="FFFFFF"/>
                </a:solidFill>
                <a:effectLst>
                  <a:outerShdw blurRad="38100" dist="38100" dir="2700000" algn="tl">
                    <a:srgbClr val="000000"/>
                  </a:outerShdw>
                </a:effectLst>
                <a:latin typeface="Arial Narrow" pitchFamily="34" charset="0"/>
              </a:rPr>
              <a:t>&lt;200</a:t>
            </a:r>
            <a:endParaRPr lang="en-US" sz="3200" b="1" i="1" u="sng">
              <a:effectLst>
                <a:outerShdw blurRad="38100" dist="38100" dir="2700000" algn="tl">
                  <a:srgbClr val="000000"/>
                </a:outerShdw>
              </a:effectLst>
            </a:endParaRPr>
          </a:p>
        </p:txBody>
      </p:sp>
      <p:sp>
        <p:nvSpPr>
          <p:cNvPr id="4956207" name="Rectangle 47"/>
          <p:cNvSpPr>
            <a:spLocks noChangeArrowheads="1"/>
          </p:cNvSpPr>
          <p:nvPr/>
        </p:nvSpPr>
        <p:spPr bwMode="auto">
          <a:xfrm>
            <a:off x="6070600" y="5257800"/>
            <a:ext cx="423863" cy="274638"/>
          </a:xfrm>
          <a:prstGeom prst="rect">
            <a:avLst/>
          </a:prstGeom>
          <a:noFill/>
          <a:ln w="9525">
            <a:noFill/>
            <a:miter lim="800000"/>
            <a:headEnd/>
            <a:tailEnd/>
          </a:ln>
        </p:spPr>
        <p:txBody>
          <a:bodyPr wrap="none" lIns="0" tIns="0" rIns="0" bIns="0">
            <a:spAutoFit/>
          </a:bodyPr>
          <a:lstStyle/>
          <a:p>
            <a:pPr>
              <a:defRPr/>
            </a:pPr>
            <a:r>
              <a:rPr lang="en-US" sz="1800" b="1">
                <a:solidFill>
                  <a:srgbClr val="FFFFFF"/>
                </a:solidFill>
                <a:effectLst>
                  <a:outerShdw blurRad="38100" dist="38100" dir="2700000" algn="tl">
                    <a:srgbClr val="000000"/>
                  </a:outerShdw>
                </a:effectLst>
                <a:latin typeface="Arial Narrow" pitchFamily="34" charset="0"/>
              </a:rPr>
              <a:t>&gt;200</a:t>
            </a:r>
            <a:endParaRPr lang="en-US" sz="3200" b="1" i="1" u="sng">
              <a:effectLst>
                <a:outerShdw blurRad="38100" dist="38100" dir="2700000" algn="tl">
                  <a:srgbClr val="000000"/>
                </a:outerShdw>
              </a:effectLst>
            </a:endParaRPr>
          </a:p>
        </p:txBody>
      </p:sp>
      <p:grpSp>
        <p:nvGrpSpPr>
          <p:cNvPr id="3" name="Group 48"/>
          <p:cNvGrpSpPr>
            <a:grpSpLocks/>
          </p:cNvGrpSpPr>
          <p:nvPr/>
        </p:nvGrpSpPr>
        <p:grpSpPr bwMode="auto">
          <a:xfrm>
            <a:off x="7673975" y="3419475"/>
            <a:ext cx="1282700" cy="274638"/>
            <a:chOff x="4834" y="2154"/>
            <a:chExt cx="808" cy="173"/>
          </a:xfrm>
        </p:grpSpPr>
        <p:sp>
          <p:nvSpPr>
            <p:cNvPr id="49216" name="Rectangle 49"/>
            <p:cNvSpPr>
              <a:spLocks noChangeArrowheads="1"/>
            </p:cNvSpPr>
            <p:nvPr/>
          </p:nvSpPr>
          <p:spPr bwMode="auto">
            <a:xfrm>
              <a:off x="4834" y="2190"/>
              <a:ext cx="90" cy="90"/>
            </a:xfrm>
            <a:prstGeom prst="rect">
              <a:avLst/>
            </a:prstGeom>
            <a:gradFill rotWithShape="1">
              <a:gsLst>
                <a:gs pos="0">
                  <a:srgbClr val="767600"/>
                </a:gs>
                <a:gs pos="100000">
                  <a:srgbClr val="FFFF00"/>
                </a:gs>
              </a:gsLst>
              <a:lin ang="0" scaled="1"/>
            </a:gradFill>
            <a:ln w="9525">
              <a:solidFill>
                <a:srgbClr val="FFFFFF"/>
              </a:solidFill>
              <a:miter lim="800000"/>
              <a:headEnd/>
              <a:tailEnd/>
            </a:ln>
          </p:spPr>
          <p:txBody>
            <a:bodyPr/>
            <a:lstStyle/>
            <a:p>
              <a:endParaRPr lang="en-US"/>
            </a:p>
          </p:txBody>
        </p:sp>
        <p:sp>
          <p:nvSpPr>
            <p:cNvPr id="4956210" name="Rectangle 50"/>
            <p:cNvSpPr>
              <a:spLocks noChangeArrowheads="1"/>
            </p:cNvSpPr>
            <p:nvPr/>
          </p:nvSpPr>
          <p:spPr bwMode="auto">
            <a:xfrm>
              <a:off x="4992" y="2154"/>
              <a:ext cx="650" cy="173"/>
            </a:xfrm>
            <a:prstGeom prst="rect">
              <a:avLst/>
            </a:prstGeom>
            <a:noFill/>
            <a:ln w="9525">
              <a:noFill/>
              <a:miter lim="800000"/>
              <a:headEnd/>
              <a:tailEnd/>
            </a:ln>
          </p:spPr>
          <p:txBody>
            <a:bodyPr wrap="none" lIns="0" tIns="0" rIns="0" bIns="0">
              <a:spAutoFit/>
            </a:bodyPr>
            <a:lstStyle/>
            <a:p>
              <a:pPr>
                <a:defRPr/>
              </a:pPr>
              <a:r>
                <a:rPr lang="en-US" sz="1800" b="1">
                  <a:solidFill>
                    <a:srgbClr val="FFFFFF"/>
                  </a:solidFill>
                  <a:effectLst>
                    <a:outerShdw blurRad="38100" dist="38100" dir="2700000" algn="tl">
                      <a:srgbClr val="000000"/>
                    </a:outerShdw>
                  </a:effectLst>
                  <a:latin typeface="Arial Narrow" pitchFamily="34" charset="0"/>
                </a:rPr>
                <a:t>Gemfibrozil</a:t>
              </a:r>
              <a:endParaRPr lang="en-US" sz="3200" b="1" i="1" u="sng">
                <a:effectLst>
                  <a:outerShdw blurRad="38100" dist="38100" dir="2700000" algn="tl">
                    <a:srgbClr val="000000"/>
                  </a:outerShdw>
                </a:effectLst>
              </a:endParaRPr>
            </a:p>
          </p:txBody>
        </p:sp>
      </p:grpSp>
      <p:grpSp>
        <p:nvGrpSpPr>
          <p:cNvPr id="4" name="Group 51"/>
          <p:cNvGrpSpPr>
            <a:grpSpLocks/>
          </p:cNvGrpSpPr>
          <p:nvPr/>
        </p:nvGrpSpPr>
        <p:grpSpPr bwMode="auto">
          <a:xfrm>
            <a:off x="7673975" y="3752850"/>
            <a:ext cx="974725" cy="274638"/>
            <a:chOff x="4834" y="2364"/>
            <a:chExt cx="614" cy="173"/>
          </a:xfrm>
        </p:grpSpPr>
        <p:sp>
          <p:nvSpPr>
            <p:cNvPr id="49214" name="Rectangle 52"/>
            <p:cNvSpPr>
              <a:spLocks noChangeArrowheads="1"/>
            </p:cNvSpPr>
            <p:nvPr/>
          </p:nvSpPr>
          <p:spPr bwMode="auto">
            <a:xfrm>
              <a:off x="4834" y="2400"/>
              <a:ext cx="90" cy="90"/>
            </a:xfrm>
            <a:prstGeom prst="rect">
              <a:avLst/>
            </a:prstGeom>
            <a:gradFill rotWithShape="1">
              <a:gsLst>
                <a:gs pos="0">
                  <a:srgbClr val="007600"/>
                </a:gs>
                <a:gs pos="100000">
                  <a:srgbClr val="00FF00"/>
                </a:gs>
              </a:gsLst>
              <a:lin ang="0" scaled="1"/>
            </a:gradFill>
            <a:ln w="9525">
              <a:solidFill>
                <a:srgbClr val="FFFFFF"/>
              </a:solidFill>
              <a:miter lim="800000"/>
              <a:headEnd/>
              <a:tailEnd/>
            </a:ln>
          </p:spPr>
          <p:txBody>
            <a:bodyPr/>
            <a:lstStyle/>
            <a:p>
              <a:endParaRPr lang="en-US"/>
            </a:p>
          </p:txBody>
        </p:sp>
        <p:sp>
          <p:nvSpPr>
            <p:cNvPr id="4956213" name="Rectangle 53"/>
            <p:cNvSpPr>
              <a:spLocks noChangeArrowheads="1"/>
            </p:cNvSpPr>
            <p:nvPr/>
          </p:nvSpPr>
          <p:spPr bwMode="auto">
            <a:xfrm>
              <a:off x="4994" y="2364"/>
              <a:ext cx="454" cy="173"/>
            </a:xfrm>
            <a:prstGeom prst="rect">
              <a:avLst/>
            </a:prstGeom>
            <a:noFill/>
            <a:ln w="9525">
              <a:noFill/>
              <a:miter lim="800000"/>
              <a:headEnd/>
              <a:tailEnd/>
            </a:ln>
          </p:spPr>
          <p:txBody>
            <a:bodyPr wrap="none" lIns="0" tIns="0" rIns="0" bIns="0">
              <a:spAutoFit/>
            </a:bodyPr>
            <a:lstStyle/>
            <a:p>
              <a:pPr>
                <a:defRPr/>
              </a:pPr>
              <a:r>
                <a:rPr lang="en-US" sz="1800" b="1">
                  <a:solidFill>
                    <a:srgbClr val="FFFFFF"/>
                  </a:solidFill>
                  <a:effectLst>
                    <a:outerShdw blurRad="38100" dist="38100" dir="2700000" algn="tl">
                      <a:srgbClr val="000000"/>
                    </a:outerShdw>
                  </a:effectLst>
                  <a:latin typeface="Arial Narrow" pitchFamily="34" charset="0"/>
                </a:rPr>
                <a:t>Placebo</a:t>
              </a:r>
              <a:endParaRPr lang="en-US" sz="3200" b="1" i="1" u="sng">
                <a:effectLst>
                  <a:outerShdw blurRad="38100" dist="38100" dir="2700000" algn="tl">
                    <a:srgbClr val="000000"/>
                  </a:outerShdw>
                </a:effectLst>
              </a:endParaRPr>
            </a:p>
          </p:txBody>
        </p:sp>
      </p:grpSp>
      <p:sp>
        <p:nvSpPr>
          <p:cNvPr id="4956214" name="AutoShape 54"/>
          <p:cNvSpPr>
            <a:spLocks noChangeArrowheads="1"/>
          </p:cNvSpPr>
          <p:nvPr/>
        </p:nvSpPr>
        <p:spPr bwMode="auto">
          <a:xfrm>
            <a:off x="5803900" y="2247900"/>
            <a:ext cx="571500" cy="2882900"/>
          </a:xfrm>
          <a:prstGeom prst="cube">
            <a:avLst>
              <a:gd name="adj" fmla="val 25000"/>
            </a:avLst>
          </a:prstGeom>
          <a:gradFill rotWithShape="1">
            <a:gsLst>
              <a:gs pos="0">
                <a:schemeClr val="accent2">
                  <a:gamma/>
                  <a:shade val="46275"/>
                  <a:invGamma/>
                </a:schemeClr>
              </a:gs>
              <a:gs pos="100000">
                <a:schemeClr val="accent2"/>
              </a:gs>
            </a:gsLst>
            <a:lin ang="0" scaled="1"/>
          </a:gradFill>
          <a:ln w="28575">
            <a:noFill/>
            <a:miter lim="800000"/>
            <a:headEnd/>
            <a:tailEnd/>
          </a:ln>
          <a:effectLst/>
        </p:spPr>
        <p:txBody>
          <a:bodyPr anchor="ctr">
            <a:spAutoFit/>
          </a:bodyPr>
          <a:lstStyle/>
          <a:p>
            <a:pPr>
              <a:defRPr/>
            </a:pPr>
            <a:endParaRPr lang="en-US"/>
          </a:p>
        </p:txBody>
      </p:sp>
      <p:sp>
        <p:nvSpPr>
          <p:cNvPr id="4956215" name="AutoShape 55"/>
          <p:cNvSpPr>
            <a:spLocks noChangeArrowheads="1"/>
          </p:cNvSpPr>
          <p:nvPr/>
        </p:nvSpPr>
        <p:spPr bwMode="auto">
          <a:xfrm>
            <a:off x="4343400" y="3746500"/>
            <a:ext cx="571500" cy="1384300"/>
          </a:xfrm>
          <a:prstGeom prst="cube">
            <a:avLst>
              <a:gd name="adj" fmla="val 25000"/>
            </a:avLst>
          </a:prstGeom>
          <a:gradFill rotWithShape="1">
            <a:gsLst>
              <a:gs pos="0">
                <a:schemeClr val="accent2">
                  <a:gamma/>
                  <a:shade val="46275"/>
                  <a:invGamma/>
                </a:schemeClr>
              </a:gs>
              <a:gs pos="100000">
                <a:schemeClr val="accent2"/>
              </a:gs>
            </a:gsLst>
            <a:lin ang="0" scaled="1"/>
          </a:gradFill>
          <a:ln w="28575">
            <a:noFill/>
            <a:miter lim="800000"/>
            <a:headEnd/>
            <a:tailEnd/>
          </a:ln>
          <a:effectLst/>
        </p:spPr>
        <p:txBody>
          <a:bodyPr anchor="ctr">
            <a:spAutoFit/>
          </a:bodyPr>
          <a:lstStyle/>
          <a:p>
            <a:pPr>
              <a:defRPr/>
            </a:pPr>
            <a:endParaRPr lang="en-US"/>
          </a:p>
        </p:txBody>
      </p:sp>
      <p:grpSp>
        <p:nvGrpSpPr>
          <p:cNvPr id="5" name="Group 56"/>
          <p:cNvGrpSpPr>
            <a:grpSpLocks/>
          </p:cNvGrpSpPr>
          <p:nvPr/>
        </p:nvGrpSpPr>
        <p:grpSpPr bwMode="auto">
          <a:xfrm>
            <a:off x="1498600" y="4064000"/>
            <a:ext cx="2006600" cy="1079500"/>
            <a:chOff x="1224" y="2560"/>
            <a:chExt cx="1264" cy="680"/>
          </a:xfrm>
        </p:grpSpPr>
        <p:sp>
          <p:nvSpPr>
            <p:cNvPr id="4956217" name="AutoShape 57"/>
            <p:cNvSpPr>
              <a:spLocks noChangeArrowheads="1"/>
            </p:cNvSpPr>
            <p:nvPr/>
          </p:nvSpPr>
          <p:spPr bwMode="auto">
            <a:xfrm>
              <a:off x="2120" y="2560"/>
              <a:ext cx="368" cy="680"/>
            </a:xfrm>
            <a:prstGeom prst="cube">
              <a:avLst>
                <a:gd name="adj" fmla="val 25000"/>
              </a:avLst>
            </a:prstGeom>
            <a:gradFill rotWithShape="1">
              <a:gsLst>
                <a:gs pos="0">
                  <a:schemeClr val="accent2">
                    <a:gamma/>
                    <a:shade val="46275"/>
                    <a:invGamma/>
                  </a:schemeClr>
                </a:gs>
                <a:gs pos="100000">
                  <a:schemeClr val="accent2"/>
                </a:gs>
              </a:gsLst>
              <a:lin ang="0" scaled="1"/>
            </a:gradFill>
            <a:ln w="28575">
              <a:noFill/>
              <a:miter lim="800000"/>
              <a:headEnd/>
              <a:tailEnd/>
            </a:ln>
            <a:effectLst/>
          </p:spPr>
          <p:txBody>
            <a:bodyPr anchor="ctr">
              <a:spAutoFit/>
            </a:bodyPr>
            <a:lstStyle/>
            <a:p>
              <a:pPr>
                <a:defRPr/>
              </a:pPr>
              <a:endParaRPr lang="en-US"/>
            </a:p>
          </p:txBody>
        </p:sp>
        <p:sp>
          <p:nvSpPr>
            <p:cNvPr id="4956218" name="AutoShape 58"/>
            <p:cNvSpPr>
              <a:spLocks noChangeArrowheads="1"/>
            </p:cNvSpPr>
            <p:nvPr/>
          </p:nvSpPr>
          <p:spPr bwMode="auto">
            <a:xfrm>
              <a:off x="1224" y="2648"/>
              <a:ext cx="352" cy="584"/>
            </a:xfrm>
            <a:prstGeom prst="cube">
              <a:avLst>
                <a:gd name="adj" fmla="val 25000"/>
              </a:avLst>
            </a:prstGeom>
            <a:gradFill rotWithShape="1">
              <a:gsLst>
                <a:gs pos="0">
                  <a:schemeClr val="accent2">
                    <a:gamma/>
                    <a:shade val="46275"/>
                    <a:invGamma/>
                  </a:schemeClr>
                </a:gs>
                <a:gs pos="100000">
                  <a:schemeClr val="accent2"/>
                </a:gs>
              </a:gsLst>
              <a:lin ang="0" scaled="1"/>
            </a:gradFill>
            <a:ln w="28575">
              <a:noFill/>
              <a:miter lim="800000"/>
              <a:headEnd/>
              <a:tailEnd/>
            </a:ln>
            <a:effectLst/>
          </p:spPr>
          <p:txBody>
            <a:bodyPr anchor="ctr">
              <a:spAutoFit/>
            </a:bodyPr>
            <a:lstStyle/>
            <a:p>
              <a:pPr>
                <a:defRPr/>
              </a:pPr>
              <a:endParaRPr lang="en-US"/>
            </a:p>
          </p:txBody>
        </p:sp>
      </p:grpSp>
      <p:grpSp>
        <p:nvGrpSpPr>
          <p:cNvPr id="6" name="Group 59"/>
          <p:cNvGrpSpPr>
            <a:grpSpLocks/>
          </p:cNvGrpSpPr>
          <p:nvPr/>
        </p:nvGrpSpPr>
        <p:grpSpPr bwMode="auto">
          <a:xfrm>
            <a:off x="1803400" y="4381500"/>
            <a:ext cx="2032000" cy="762000"/>
            <a:chOff x="952" y="2760"/>
            <a:chExt cx="1280" cy="480"/>
          </a:xfrm>
        </p:grpSpPr>
        <p:sp>
          <p:nvSpPr>
            <p:cNvPr id="4956220" name="AutoShape 60"/>
            <p:cNvSpPr>
              <a:spLocks noChangeArrowheads="1"/>
            </p:cNvSpPr>
            <p:nvPr/>
          </p:nvSpPr>
          <p:spPr bwMode="auto">
            <a:xfrm>
              <a:off x="952" y="2840"/>
              <a:ext cx="368" cy="392"/>
            </a:xfrm>
            <a:prstGeom prst="cube">
              <a:avLst>
                <a:gd name="adj" fmla="val 25000"/>
              </a:avLst>
            </a:prstGeom>
            <a:gradFill rotWithShape="1">
              <a:gsLst>
                <a:gs pos="0">
                  <a:schemeClr val="accent1">
                    <a:gamma/>
                    <a:shade val="46275"/>
                    <a:invGamma/>
                  </a:schemeClr>
                </a:gs>
                <a:gs pos="100000">
                  <a:schemeClr val="accent1"/>
                </a:gs>
              </a:gsLst>
              <a:lin ang="0" scaled="1"/>
            </a:gradFill>
            <a:ln w="28575">
              <a:noFill/>
              <a:miter lim="800000"/>
              <a:headEnd/>
              <a:tailEnd/>
            </a:ln>
            <a:effectLst/>
          </p:spPr>
          <p:txBody>
            <a:bodyPr anchor="ctr">
              <a:spAutoFit/>
            </a:bodyPr>
            <a:lstStyle/>
            <a:p>
              <a:pPr>
                <a:defRPr/>
              </a:pPr>
              <a:endParaRPr lang="en-US"/>
            </a:p>
          </p:txBody>
        </p:sp>
        <p:sp>
          <p:nvSpPr>
            <p:cNvPr id="4956221" name="AutoShape 61"/>
            <p:cNvSpPr>
              <a:spLocks noChangeArrowheads="1"/>
            </p:cNvSpPr>
            <p:nvPr/>
          </p:nvSpPr>
          <p:spPr bwMode="auto">
            <a:xfrm>
              <a:off x="1864" y="2760"/>
              <a:ext cx="368" cy="480"/>
            </a:xfrm>
            <a:prstGeom prst="cube">
              <a:avLst>
                <a:gd name="adj" fmla="val 25000"/>
              </a:avLst>
            </a:prstGeom>
            <a:gradFill rotWithShape="1">
              <a:gsLst>
                <a:gs pos="0">
                  <a:schemeClr val="accent1">
                    <a:gamma/>
                    <a:shade val="46275"/>
                    <a:invGamma/>
                  </a:schemeClr>
                </a:gs>
                <a:gs pos="100000">
                  <a:schemeClr val="accent1"/>
                </a:gs>
              </a:gsLst>
              <a:lin ang="0" scaled="1"/>
            </a:gradFill>
            <a:ln w="28575">
              <a:noFill/>
              <a:miter lim="800000"/>
              <a:headEnd/>
              <a:tailEnd/>
            </a:ln>
            <a:effectLst/>
          </p:spPr>
          <p:txBody>
            <a:bodyPr anchor="ctr">
              <a:spAutoFit/>
            </a:bodyPr>
            <a:lstStyle/>
            <a:p>
              <a:pPr>
                <a:defRPr/>
              </a:pPr>
              <a:endParaRPr lang="en-US"/>
            </a:p>
          </p:txBody>
        </p:sp>
      </p:grpSp>
      <p:sp>
        <p:nvSpPr>
          <p:cNvPr id="4956222" name="AutoShape 62"/>
          <p:cNvSpPr>
            <a:spLocks noChangeArrowheads="1"/>
          </p:cNvSpPr>
          <p:nvPr/>
        </p:nvSpPr>
        <p:spPr bwMode="auto">
          <a:xfrm>
            <a:off x="6121400" y="3683000"/>
            <a:ext cx="584200" cy="1447800"/>
          </a:xfrm>
          <a:prstGeom prst="cube">
            <a:avLst>
              <a:gd name="adj" fmla="val 25000"/>
            </a:avLst>
          </a:prstGeom>
          <a:gradFill rotWithShape="1">
            <a:gsLst>
              <a:gs pos="0">
                <a:schemeClr val="accent1">
                  <a:gamma/>
                  <a:shade val="46275"/>
                  <a:invGamma/>
                </a:schemeClr>
              </a:gs>
              <a:gs pos="100000">
                <a:schemeClr val="accent1"/>
              </a:gs>
            </a:gsLst>
            <a:lin ang="0" scaled="1"/>
          </a:gradFill>
          <a:ln w="28575">
            <a:noFill/>
            <a:miter lim="800000"/>
            <a:headEnd/>
            <a:tailEnd/>
          </a:ln>
          <a:effectLst/>
        </p:spPr>
        <p:txBody>
          <a:bodyPr anchor="ctr">
            <a:spAutoFit/>
          </a:bodyPr>
          <a:lstStyle/>
          <a:p>
            <a:pPr>
              <a:defRPr/>
            </a:pPr>
            <a:endParaRPr lang="en-US"/>
          </a:p>
        </p:txBody>
      </p:sp>
      <p:sp>
        <p:nvSpPr>
          <p:cNvPr id="4956223" name="AutoShape 63"/>
          <p:cNvSpPr>
            <a:spLocks noChangeArrowheads="1"/>
          </p:cNvSpPr>
          <p:nvPr/>
        </p:nvSpPr>
        <p:spPr bwMode="auto">
          <a:xfrm>
            <a:off x="4673600" y="3949700"/>
            <a:ext cx="584200" cy="1181100"/>
          </a:xfrm>
          <a:prstGeom prst="cube">
            <a:avLst>
              <a:gd name="adj" fmla="val 25000"/>
            </a:avLst>
          </a:prstGeom>
          <a:gradFill rotWithShape="1">
            <a:gsLst>
              <a:gs pos="0">
                <a:schemeClr val="accent1">
                  <a:gamma/>
                  <a:shade val="46275"/>
                  <a:invGamma/>
                </a:schemeClr>
              </a:gs>
              <a:gs pos="100000">
                <a:schemeClr val="accent1"/>
              </a:gs>
            </a:gsLst>
            <a:lin ang="0" scaled="1"/>
          </a:gradFill>
          <a:ln w="28575">
            <a:noFill/>
            <a:miter lim="800000"/>
            <a:headEnd/>
            <a:tailEnd/>
          </a:ln>
          <a:effectLst/>
        </p:spPr>
        <p:txBody>
          <a:bodyPr anchor="ctr">
            <a:spAutoFit/>
          </a:bodyPr>
          <a:lstStyle/>
          <a:p>
            <a:pPr>
              <a:defRPr/>
            </a:pPr>
            <a:endParaRPr lang="en-US"/>
          </a:p>
        </p:txBody>
      </p:sp>
      <p:grpSp>
        <p:nvGrpSpPr>
          <p:cNvPr id="7" name="Group 64"/>
          <p:cNvGrpSpPr>
            <a:grpSpLocks/>
          </p:cNvGrpSpPr>
          <p:nvPr/>
        </p:nvGrpSpPr>
        <p:grpSpPr bwMode="auto">
          <a:xfrm>
            <a:off x="6238875" y="2341563"/>
            <a:ext cx="784225" cy="1254125"/>
            <a:chOff x="3930" y="1475"/>
            <a:chExt cx="494" cy="790"/>
          </a:xfrm>
        </p:grpSpPr>
        <p:sp>
          <p:nvSpPr>
            <p:cNvPr id="4956225" name="Text Box 65"/>
            <p:cNvSpPr txBox="1">
              <a:spLocks noChangeArrowheads="1"/>
            </p:cNvSpPr>
            <p:nvPr/>
          </p:nvSpPr>
          <p:spPr bwMode="auto">
            <a:xfrm>
              <a:off x="3930" y="1697"/>
              <a:ext cx="494" cy="250"/>
            </a:xfrm>
            <a:prstGeom prst="rect">
              <a:avLst/>
            </a:prstGeom>
            <a:noFill/>
            <a:ln w="28575">
              <a:noFill/>
              <a:miter lim="800000"/>
              <a:headEnd/>
              <a:tailEnd/>
            </a:ln>
            <a:effectLst/>
          </p:spPr>
          <p:txBody>
            <a:bodyPr>
              <a:spAutoFit/>
            </a:bodyPr>
            <a:lstStyle/>
            <a:p>
              <a:pPr>
                <a:defRPr/>
              </a:pPr>
              <a:r>
                <a:rPr lang="en-US" b="1">
                  <a:solidFill>
                    <a:schemeClr val="accent1"/>
                  </a:solidFill>
                  <a:effectLst>
                    <a:outerShdw blurRad="38100" dist="38100" dir="2700000" algn="tl">
                      <a:srgbClr val="000000"/>
                    </a:outerShdw>
                  </a:effectLst>
                </a:rPr>
                <a:t>45%</a:t>
              </a:r>
            </a:p>
          </p:txBody>
        </p:sp>
        <p:sp>
          <p:nvSpPr>
            <p:cNvPr id="49208" name="Line 66"/>
            <p:cNvSpPr>
              <a:spLocks noChangeShapeType="1"/>
            </p:cNvSpPr>
            <p:nvPr/>
          </p:nvSpPr>
          <p:spPr bwMode="auto">
            <a:xfrm>
              <a:off x="4168" y="1475"/>
              <a:ext cx="0" cy="222"/>
            </a:xfrm>
            <a:prstGeom prst="line">
              <a:avLst/>
            </a:prstGeom>
            <a:noFill/>
            <a:ln w="63500">
              <a:solidFill>
                <a:srgbClr val="FF0000"/>
              </a:solidFill>
              <a:round/>
              <a:headEnd/>
              <a:tailEnd/>
            </a:ln>
          </p:spPr>
          <p:txBody>
            <a:bodyPr wrap="none">
              <a:spAutoFit/>
            </a:bodyPr>
            <a:lstStyle/>
            <a:p>
              <a:endParaRPr lang="en-US"/>
            </a:p>
          </p:txBody>
        </p:sp>
        <p:sp>
          <p:nvSpPr>
            <p:cNvPr id="49209" name="Line 67"/>
            <p:cNvSpPr>
              <a:spLocks noChangeShapeType="1"/>
            </p:cNvSpPr>
            <p:nvPr/>
          </p:nvSpPr>
          <p:spPr bwMode="auto">
            <a:xfrm>
              <a:off x="4184" y="1902"/>
              <a:ext cx="0" cy="363"/>
            </a:xfrm>
            <a:prstGeom prst="line">
              <a:avLst/>
            </a:prstGeom>
            <a:noFill/>
            <a:ln w="63500">
              <a:solidFill>
                <a:srgbClr val="FF0000"/>
              </a:solidFill>
              <a:round/>
              <a:headEnd/>
              <a:tailEnd type="triangle" w="med" len="med"/>
            </a:ln>
          </p:spPr>
          <p:txBody>
            <a:bodyPr>
              <a:spAutoFit/>
            </a:bodyPr>
            <a:lstStyle/>
            <a:p>
              <a:endParaRPr lang="en-US"/>
            </a:p>
          </p:txBody>
        </p:sp>
      </p:gr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1000"/>
                                        <p:tgtEl>
                                          <p:spTgt spid="4"/>
                                        </p:tgtEl>
                                      </p:cBhvr>
                                    </p:animEffect>
                                  </p:childTnLst>
                                </p:cTn>
                              </p:par>
                            </p:childTnLst>
                          </p:cTn>
                        </p:par>
                        <p:par>
                          <p:cTn id="13" fill="hold">
                            <p:stCondLst>
                              <p:cond delay="1000"/>
                            </p:stCondLst>
                            <p:childTnLst>
                              <p:par>
                                <p:cTn id="14" presetID="22" presetClass="entr" presetSubtype="4"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down)">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4956215"/>
                                        </p:tgtEl>
                                        <p:attrNameLst>
                                          <p:attrName>style.visibility</p:attrName>
                                        </p:attrNameLst>
                                      </p:cBhvr>
                                      <p:to>
                                        <p:strVal val="visible"/>
                                      </p:to>
                                    </p:set>
                                    <p:animEffect transition="in" filter="wipe(down)">
                                      <p:cBhvr>
                                        <p:cTn id="21" dur="2000"/>
                                        <p:tgtEl>
                                          <p:spTgt spid="4956215"/>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4956214"/>
                                        </p:tgtEl>
                                        <p:attrNameLst>
                                          <p:attrName>style.visibility</p:attrName>
                                        </p:attrNameLst>
                                      </p:cBhvr>
                                      <p:to>
                                        <p:strVal val="visible"/>
                                      </p:to>
                                    </p:set>
                                    <p:animEffect transition="in" filter="wipe(down)">
                                      <p:cBhvr>
                                        <p:cTn id="26" dur="2000"/>
                                        <p:tgtEl>
                                          <p:spTgt spid="4956214"/>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wipe(left)">
                                      <p:cBhvr>
                                        <p:cTn id="31" dur="1000"/>
                                        <p:tgtEl>
                                          <p:spTgt spid="3"/>
                                        </p:tgtEl>
                                      </p:cBhvr>
                                    </p:animEffect>
                                  </p:childTnLst>
                                </p:cTn>
                              </p:par>
                            </p:childTnLst>
                          </p:cTn>
                        </p:par>
                        <p:par>
                          <p:cTn id="32" fill="hold">
                            <p:stCondLst>
                              <p:cond delay="1000"/>
                            </p:stCondLst>
                            <p:childTnLst>
                              <p:par>
                                <p:cTn id="33" presetID="22" presetClass="entr" presetSubtype="4" fill="hold" nodeType="after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down)">
                                      <p:cBhvr>
                                        <p:cTn id="35" dur="20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4956223"/>
                                        </p:tgtEl>
                                        <p:attrNameLst>
                                          <p:attrName>style.visibility</p:attrName>
                                        </p:attrNameLst>
                                      </p:cBhvr>
                                      <p:to>
                                        <p:strVal val="visible"/>
                                      </p:to>
                                    </p:set>
                                    <p:animEffect transition="in" filter="wipe(down)">
                                      <p:cBhvr>
                                        <p:cTn id="40" dur="1000"/>
                                        <p:tgtEl>
                                          <p:spTgt spid="4956223"/>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4956222"/>
                                        </p:tgtEl>
                                        <p:attrNameLst>
                                          <p:attrName>style.visibility</p:attrName>
                                        </p:attrNameLst>
                                      </p:cBhvr>
                                      <p:to>
                                        <p:strVal val="visible"/>
                                      </p:to>
                                    </p:set>
                                    <p:animEffect transition="in" filter="wipe(down)">
                                      <p:cBhvr>
                                        <p:cTn id="45" dur="1000"/>
                                        <p:tgtEl>
                                          <p:spTgt spid="4956222"/>
                                        </p:tgtEl>
                                      </p:cBhvr>
                                    </p:animEffect>
                                  </p:childTnLst>
                                </p:cTn>
                              </p:par>
                            </p:childTnLst>
                          </p:cTn>
                        </p:par>
                        <p:par>
                          <p:cTn id="46" fill="hold">
                            <p:stCondLst>
                              <p:cond delay="1000"/>
                            </p:stCondLst>
                            <p:childTnLst>
                              <p:par>
                                <p:cTn id="47" presetID="22" presetClass="entr" presetSubtype="1" fill="hold" nodeType="after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wipe(up)">
                                      <p:cBhvr>
                                        <p:cTn id="4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56214" grpId="0" animBg="1"/>
      <p:bldP spid="4956215" grpId="0" animBg="1"/>
      <p:bldP spid="4956222" grpId="0" animBg="1"/>
      <p:bldP spid="495622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1308100" y="5232400"/>
            <a:ext cx="5588000" cy="304800"/>
          </a:xfrm>
          <a:prstGeom prst="rect">
            <a:avLst/>
          </a:prstGeom>
          <a:solidFill>
            <a:srgbClr val="FF0000"/>
          </a:solidFill>
          <a:ln w="28575" algn="ctr">
            <a:noFill/>
            <a:miter lim="800000"/>
            <a:headEnd/>
            <a:tailEnd/>
          </a:ln>
        </p:spPr>
        <p:txBody>
          <a:bodyPr anchor="ctr">
            <a:spAutoFit/>
          </a:bodyPr>
          <a:lstStyle/>
          <a:p>
            <a:endParaRPr lang="en-US"/>
          </a:p>
        </p:txBody>
      </p:sp>
      <p:sp>
        <p:nvSpPr>
          <p:cNvPr id="4955139" name="Rectangle 3"/>
          <p:cNvSpPr>
            <a:spLocks noGrp="1" noChangeArrowheads="1"/>
          </p:cNvSpPr>
          <p:nvPr>
            <p:ph type="title"/>
          </p:nvPr>
        </p:nvSpPr>
        <p:spPr>
          <a:effectLst>
            <a:outerShdw dist="35921" dir="2700000" algn="ctr" rotWithShape="0">
              <a:schemeClr val="bg2"/>
            </a:outerShdw>
          </a:effectLst>
        </p:spPr>
        <p:txBody>
          <a:bodyPr/>
          <a:lstStyle/>
          <a:p>
            <a:pPr>
              <a:defRPr/>
            </a:pPr>
            <a:r>
              <a:rPr lang="en-US" smtClean="0"/>
              <a:t>- Helsinki Heart Trial -                     Triglyceride, HDL-C and Risk for CAD </a:t>
            </a:r>
          </a:p>
        </p:txBody>
      </p:sp>
      <p:sp>
        <p:nvSpPr>
          <p:cNvPr id="50180" name="Text Box 4"/>
          <p:cNvSpPr txBox="1">
            <a:spLocks noChangeArrowheads="1"/>
          </p:cNvSpPr>
          <p:nvPr/>
        </p:nvSpPr>
        <p:spPr bwMode="auto">
          <a:xfrm>
            <a:off x="4964113" y="6491288"/>
            <a:ext cx="4179887" cy="366712"/>
          </a:xfrm>
          <a:prstGeom prst="rect">
            <a:avLst/>
          </a:prstGeom>
          <a:noFill/>
          <a:ln w="28575">
            <a:noFill/>
            <a:miter lim="800000"/>
            <a:headEnd/>
            <a:tailEnd/>
          </a:ln>
        </p:spPr>
        <p:txBody>
          <a:bodyPr>
            <a:spAutoFit/>
          </a:bodyPr>
          <a:lstStyle/>
          <a:p>
            <a:pPr algn="r"/>
            <a:r>
              <a:rPr lang="en-US" sz="1800" b="1"/>
              <a:t>Circulation 1992;85:37-46</a:t>
            </a:r>
          </a:p>
        </p:txBody>
      </p:sp>
      <p:grpSp>
        <p:nvGrpSpPr>
          <p:cNvPr id="2" name="Group 5"/>
          <p:cNvGrpSpPr>
            <a:grpSpLocks/>
          </p:cNvGrpSpPr>
          <p:nvPr/>
        </p:nvGrpSpPr>
        <p:grpSpPr bwMode="auto">
          <a:xfrm>
            <a:off x="1406525" y="5618163"/>
            <a:ext cx="5441950" cy="433387"/>
            <a:chOff x="886" y="3491"/>
            <a:chExt cx="3428" cy="273"/>
          </a:xfrm>
        </p:grpSpPr>
        <p:sp>
          <p:nvSpPr>
            <p:cNvPr id="4955142" name="Text Box 6"/>
            <p:cNvSpPr txBox="1">
              <a:spLocks noChangeArrowheads="1"/>
            </p:cNvSpPr>
            <p:nvPr/>
          </p:nvSpPr>
          <p:spPr bwMode="auto">
            <a:xfrm>
              <a:off x="886" y="3496"/>
              <a:ext cx="1819" cy="268"/>
            </a:xfrm>
            <a:prstGeom prst="rect">
              <a:avLst/>
            </a:prstGeom>
            <a:solidFill>
              <a:schemeClr val="accent1"/>
            </a:solidFill>
            <a:ln w="28575">
              <a:solidFill>
                <a:srgbClr val="FF0000"/>
              </a:solidFill>
              <a:miter lim="800000"/>
              <a:headEnd/>
              <a:tailEnd/>
            </a:ln>
            <a:effectLst/>
          </p:spPr>
          <p:txBody>
            <a:bodyPr>
              <a:spAutoFit/>
            </a:bodyPr>
            <a:lstStyle/>
            <a:p>
              <a:pPr>
                <a:defRPr/>
              </a:pPr>
              <a:r>
                <a:rPr lang="en-US">
                  <a:solidFill>
                    <a:schemeClr val="bg1"/>
                  </a:solidFill>
                  <a:effectLst>
                    <a:outerShdw blurRad="38100" dist="38100" dir="2700000" algn="tl">
                      <a:srgbClr val="000000"/>
                    </a:outerShdw>
                  </a:effectLst>
                </a:rPr>
                <a:t>LDL-C:HDL-C &lt;5.0</a:t>
              </a:r>
            </a:p>
          </p:txBody>
        </p:sp>
        <p:sp>
          <p:nvSpPr>
            <p:cNvPr id="4955143" name="Rectangle 7"/>
            <p:cNvSpPr>
              <a:spLocks noChangeArrowheads="1"/>
            </p:cNvSpPr>
            <p:nvPr/>
          </p:nvSpPr>
          <p:spPr bwMode="auto">
            <a:xfrm>
              <a:off x="2824" y="3491"/>
              <a:ext cx="1490" cy="268"/>
            </a:xfrm>
            <a:prstGeom prst="rect">
              <a:avLst/>
            </a:prstGeom>
            <a:solidFill>
              <a:schemeClr val="accent1"/>
            </a:solidFill>
            <a:ln w="28575">
              <a:solidFill>
                <a:srgbClr val="FF0000"/>
              </a:solidFill>
              <a:miter lim="800000"/>
              <a:headEnd/>
              <a:tailEnd/>
            </a:ln>
            <a:effectLst/>
          </p:spPr>
          <p:txBody>
            <a:bodyPr wrap="none">
              <a:spAutoFit/>
            </a:bodyPr>
            <a:lstStyle/>
            <a:p>
              <a:pPr>
                <a:defRPr/>
              </a:pPr>
              <a:r>
                <a:rPr lang="en-US">
                  <a:solidFill>
                    <a:schemeClr val="bg1"/>
                  </a:solidFill>
                  <a:effectLst>
                    <a:outerShdw blurRad="38100" dist="38100" dir="2700000" algn="tl">
                      <a:srgbClr val="000000"/>
                    </a:outerShdw>
                  </a:effectLst>
                </a:rPr>
                <a:t>LDL-C:HDL-C &gt;5.0</a:t>
              </a:r>
            </a:p>
          </p:txBody>
        </p:sp>
      </p:grpSp>
      <p:sp>
        <p:nvSpPr>
          <p:cNvPr id="4955144" name="Text Box 8"/>
          <p:cNvSpPr txBox="1">
            <a:spLocks noChangeArrowheads="1"/>
          </p:cNvSpPr>
          <p:nvPr/>
        </p:nvSpPr>
        <p:spPr bwMode="auto">
          <a:xfrm>
            <a:off x="2551113" y="6124575"/>
            <a:ext cx="3471862" cy="457200"/>
          </a:xfrm>
          <a:prstGeom prst="rect">
            <a:avLst/>
          </a:prstGeom>
          <a:noFill/>
          <a:ln w="28575">
            <a:noFill/>
            <a:miter lim="800000"/>
            <a:headEnd/>
            <a:tailEnd/>
          </a:ln>
          <a:effectLst/>
        </p:spPr>
        <p:txBody>
          <a:bodyPr>
            <a:spAutoFit/>
          </a:bodyPr>
          <a:lstStyle/>
          <a:p>
            <a:pPr>
              <a:defRPr/>
            </a:pPr>
            <a:r>
              <a:rPr lang="en-US" sz="2400" b="1">
                <a:solidFill>
                  <a:schemeClr val="accent1"/>
                </a:solidFill>
                <a:effectLst>
                  <a:outerShdw blurRad="38100" dist="38100" dir="2700000" algn="tl">
                    <a:srgbClr val="000000"/>
                  </a:outerShdw>
                </a:effectLst>
              </a:rPr>
              <a:t>Triglycerides mg/dl</a:t>
            </a:r>
          </a:p>
        </p:txBody>
      </p:sp>
      <p:sp>
        <p:nvSpPr>
          <p:cNvPr id="4955145" name="Text Box 9"/>
          <p:cNvSpPr txBox="1">
            <a:spLocks noChangeArrowheads="1"/>
          </p:cNvSpPr>
          <p:nvPr/>
        </p:nvSpPr>
        <p:spPr bwMode="auto">
          <a:xfrm rot="16200000">
            <a:off x="-1427163" y="3176588"/>
            <a:ext cx="3775075" cy="641350"/>
          </a:xfrm>
          <a:prstGeom prst="rect">
            <a:avLst/>
          </a:prstGeom>
          <a:noFill/>
          <a:ln w="28575">
            <a:noFill/>
            <a:miter lim="800000"/>
            <a:headEnd/>
            <a:tailEnd/>
          </a:ln>
          <a:effectLst/>
        </p:spPr>
        <p:txBody>
          <a:bodyPr>
            <a:spAutoFit/>
          </a:bodyPr>
          <a:lstStyle/>
          <a:p>
            <a:pPr>
              <a:defRPr/>
            </a:pPr>
            <a:r>
              <a:rPr lang="en-US" sz="1800">
                <a:solidFill>
                  <a:schemeClr val="accent1"/>
                </a:solidFill>
                <a:effectLst>
                  <a:outerShdw blurRad="38100" dist="38100" dir="2700000" algn="tl">
                    <a:srgbClr val="000000"/>
                  </a:outerShdw>
                </a:effectLst>
              </a:rPr>
              <a:t>Incidence of cardiac events               per 1000 patient years</a:t>
            </a:r>
          </a:p>
        </p:txBody>
      </p:sp>
      <p:sp>
        <p:nvSpPr>
          <p:cNvPr id="50184" name="Freeform 10"/>
          <p:cNvSpPr>
            <a:spLocks/>
          </p:cNvSpPr>
          <p:nvPr/>
        </p:nvSpPr>
        <p:spPr bwMode="auto">
          <a:xfrm>
            <a:off x="1225550" y="5038725"/>
            <a:ext cx="5867400" cy="104775"/>
          </a:xfrm>
          <a:custGeom>
            <a:avLst/>
            <a:gdLst>
              <a:gd name="T0" fmla="*/ 0 w 3696"/>
              <a:gd name="T1" fmla="*/ 2147483647 h 66"/>
              <a:gd name="T2" fmla="*/ 2147483647 w 3696"/>
              <a:gd name="T3" fmla="*/ 0 h 66"/>
              <a:gd name="T4" fmla="*/ 2147483647 w 3696"/>
              <a:gd name="T5" fmla="*/ 0 h 66"/>
              <a:gd name="T6" fmla="*/ 2147483647 w 3696"/>
              <a:gd name="T7" fmla="*/ 2147483647 h 66"/>
              <a:gd name="T8" fmla="*/ 0 w 3696"/>
              <a:gd name="T9" fmla="*/ 2147483647 h 66"/>
              <a:gd name="T10" fmla="*/ 0 60000 65536"/>
              <a:gd name="T11" fmla="*/ 0 60000 65536"/>
              <a:gd name="T12" fmla="*/ 0 60000 65536"/>
              <a:gd name="T13" fmla="*/ 0 60000 65536"/>
              <a:gd name="T14" fmla="*/ 0 60000 65536"/>
              <a:gd name="T15" fmla="*/ 0 w 3696"/>
              <a:gd name="T16" fmla="*/ 0 h 66"/>
              <a:gd name="T17" fmla="*/ 3696 w 3696"/>
              <a:gd name="T18" fmla="*/ 66 h 66"/>
            </a:gdLst>
            <a:ahLst/>
            <a:cxnLst>
              <a:cxn ang="T10">
                <a:pos x="T0" y="T1"/>
              </a:cxn>
              <a:cxn ang="T11">
                <a:pos x="T2" y="T3"/>
              </a:cxn>
              <a:cxn ang="T12">
                <a:pos x="T4" y="T5"/>
              </a:cxn>
              <a:cxn ang="T13">
                <a:pos x="T6" y="T7"/>
              </a:cxn>
              <a:cxn ang="T14">
                <a:pos x="T8" y="T9"/>
              </a:cxn>
            </a:cxnLst>
            <a:rect l="T15" t="T16" r="T17" b="T18"/>
            <a:pathLst>
              <a:path w="3696" h="66">
                <a:moveTo>
                  <a:pt x="0" y="66"/>
                </a:moveTo>
                <a:lnTo>
                  <a:pt x="90" y="0"/>
                </a:lnTo>
                <a:lnTo>
                  <a:pt x="3696" y="0"/>
                </a:lnTo>
                <a:lnTo>
                  <a:pt x="3606" y="66"/>
                </a:lnTo>
                <a:lnTo>
                  <a:pt x="0" y="66"/>
                </a:lnTo>
                <a:close/>
              </a:path>
            </a:pathLst>
          </a:custGeom>
          <a:solidFill>
            <a:srgbClr val="808080"/>
          </a:solidFill>
          <a:ln w="9525">
            <a:noFill/>
            <a:round/>
            <a:headEnd/>
            <a:tailEnd/>
          </a:ln>
        </p:spPr>
        <p:txBody>
          <a:bodyPr/>
          <a:lstStyle/>
          <a:p>
            <a:endParaRPr lang="en-US"/>
          </a:p>
        </p:txBody>
      </p:sp>
      <p:sp>
        <p:nvSpPr>
          <p:cNvPr id="50185" name="Freeform 11"/>
          <p:cNvSpPr>
            <a:spLocks/>
          </p:cNvSpPr>
          <p:nvPr/>
        </p:nvSpPr>
        <p:spPr bwMode="auto">
          <a:xfrm>
            <a:off x="1225550" y="1885950"/>
            <a:ext cx="142875" cy="3257550"/>
          </a:xfrm>
          <a:custGeom>
            <a:avLst/>
            <a:gdLst>
              <a:gd name="T0" fmla="*/ 0 w 90"/>
              <a:gd name="T1" fmla="*/ 2147483647 h 2052"/>
              <a:gd name="T2" fmla="*/ 0 w 90"/>
              <a:gd name="T3" fmla="*/ 2147483647 h 2052"/>
              <a:gd name="T4" fmla="*/ 2147483647 w 90"/>
              <a:gd name="T5" fmla="*/ 0 h 2052"/>
              <a:gd name="T6" fmla="*/ 2147483647 w 90"/>
              <a:gd name="T7" fmla="*/ 2147483647 h 2052"/>
              <a:gd name="T8" fmla="*/ 0 w 90"/>
              <a:gd name="T9" fmla="*/ 2147483647 h 2052"/>
              <a:gd name="T10" fmla="*/ 0 60000 65536"/>
              <a:gd name="T11" fmla="*/ 0 60000 65536"/>
              <a:gd name="T12" fmla="*/ 0 60000 65536"/>
              <a:gd name="T13" fmla="*/ 0 60000 65536"/>
              <a:gd name="T14" fmla="*/ 0 60000 65536"/>
              <a:gd name="T15" fmla="*/ 0 w 90"/>
              <a:gd name="T16" fmla="*/ 0 h 2052"/>
              <a:gd name="T17" fmla="*/ 90 w 90"/>
              <a:gd name="T18" fmla="*/ 2052 h 2052"/>
            </a:gdLst>
            <a:ahLst/>
            <a:cxnLst>
              <a:cxn ang="T10">
                <a:pos x="T0" y="T1"/>
              </a:cxn>
              <a:cxn ang="T11">
                <a:pos x="T2" y="T3"/>
              </a:cxn>
              <a:cxn ang="T12">
                <a:pos x="T4" y="T5"/>
              </a:cxn>
              <a:cxn ang="T13">
                <a:pos x="T6" y="T7"/>
              </a:cxn>
              <a:cxn ang="T14">
                <a:pos x="T8" y="T9"/>
              </a:cxn>
            </a:cxnLst>
            <a:rect l="T15" t="T16" r="T17" b="T18"/>
            <a:pathLst>
              <a:path w="90" h="2052">
                <a:moveTo>
                  <a:pt x="0" y="2052"/>
                </a:moveTo>
                <a:lnTo>
                  <a:pt x="0" y="66"/>
                </a:lnTo>
                <a:lnTo>
                  <a:pt x="90" y="0"/>
                </a:lnTo>
                <a:lnTo>
                  <a:pt x="90" y="1986"/>
                </a:lnTo>
                <a:lnTo>
                  <a:pt x="0" y="2052"/>
                </a:lnTo>
                <a:close/>
              </a:path>
            </a:pathLst>
          </a:custGeom>
          <a:noFill/>
          <a:ln w="9525">
            <a:noFill/>
            <a:round/>
            <a:headEnd/>
            <a:tailEnd/>
          </a:ln>
        </p:spPr>
        <p:txBody>
          <a:bodyPr/>
          <a:lstStyle/>
          <a:p>
            <a:endParaRPr lang="en-US"/>
          </a:p>
        </p:txBody>
      </p:sp>
      <p:sp>
        <p:nvSpPr>
          <p:cNvPr id="50186" name="Rectangle 12"/>
          <p:cNvSpPr>
            <a:spLocks noChangeArrowheads="1"/>
          </p:cNvSpPr>
          <p:nvPr/>
        </p:nvSpPr>
        <p:spPr bwMode="auto">
          <a:xfrm>
            <a:off x="1368425" y="1885950"/>
            <a:ext cx="5724525" cy="3152775"/>
          </a:xfrm>
          <a:prstGeom prst="rect">
            <a:avLst/>
          </a:prstGeom>
          <a:noFill/>
          <a:ln w="9525">
            <a:noFill/>
            <a:miter lim="800000"/>
            <a:headEnd/>
            <a:tailEnd/>
          </a:ln>
        </p:spPr>
        <p:txBody>
          <a:bodyPr/>
          <a:lstStyle/>
          <a:p>
            <a:endParaRPr lang="en-US"/>
          </a:p>
        </p:txBody>
      </p:sp>
      <p:sp>
        <p:nvSpPr>
          <p:cNvPr id="50187" name="Freeform 13"/>
          <p:cNvSpPr>
            <a:spLocks/>
          </p:cNvSpPr>
          <p:nvPr/>
        </p:nvSpPr>
        <p:spPr bwMode="auto">
          <a:xfrm>
            <a:off x="1225550" y="5038725"/>
            <a:ext cx="5867400" cy="104775"/>
          </a:xfrm>
          <a:custGeom>
            <a:avLst/>
            <a:gdLst>
              <a:gd name="T0" fmla="*/ 0 w 616"/>
              <a:gd name="T1" fmla="*/ 2147483647 h 11"/>
              <a:gd name="T2" fmla="*/ 2147483647 w 616"/>
              <a:gd name="T3" fmla="*/ 0 h 11"/>
              <a:gd name="T4" fmla="*/ 2147483647 w 616"/>
              <a:gd name="T5" fmla="*/ 0 h 11"/>
              <a:gd name="T6" fmla="*/ 0 60000 65536"/>
              <a:gd name="T7" fmla="*/ 0 60000 65536"/>
              <a:gd name="T8" fmla="*/ 0 60000 65536"/>
              <a:gd name="T9" fmla="*/ 0 w 616"/>
              <a:gd name="T10" fmla="*/ 0 h 11"/>
              <a:gd name="T11" fmla="*/ 616 w 616"/>
              <a:gd name="T12" fmla="*/ 11 h 11"/>
            </a:gdLst>
            <a:ahLst/>
            <a:cxnLst>
              <a:cxn ang="T6">
                <a:pos x="T0" y="T1"/>
              </a:cxn>
              <a:cxn ang="T7">
                <a:pos x="T2" y="T3"/>
              </a:cxn>
              <a:cxn ang="T8">
                <a:pos x="T4" y="T5"/>
              </a:cxn>
            </a:cxnLst>
            <a:rect l="T9" t="T10" r="T11" b="T12"/>
            <a:pathLst>
              <a:path w="616" h="11">
                <a:moveTo>
                  <a:pt x="0" y="11"/>
                </a:moveTo>
                <a:lnTo>
                  <a:pt x="15" y="0"/>
                </a:lnTo>
                <a:lnTo>
                  <a:pt x="616" y="0"/>
                </a:lnTo>
              </a:path>
            </a:pathLst>
          </a:custGeom>
          <a:noFill/>
          <a:ln w="9525">
            <a:solidFill>
              <a:srgbClr val="FFFFFF"/>
            </a:solidFill>
            <a:round/>
            <a:headEnd/>
            <a:tailEnd/>
          </a:ln>
        </p:spPr>
        <p:txBody>
          <a:bodyPr/>
          <a:lstStyle/>
          <a:p>
            <a:endParaRPr lang="en-US"/>
          </a:p>
        </p:txBody>
      </p:sp>
      <p:sp>
        <p:nvSpPr>
          <p:cNvPr id="50188" name="Freeform 14"/>
          <p:cNvSpPr>
            <a:spLocks/>
          </p:cNvSpPr>
          <p:nvPr/>
        </p:nvSpPr>
        <p:spPr bwMode="auto">
          <a:xfrm>
            <a:off x="1225550" y="4514850"/>
            <a:ext cx="5867400" cy="104775"/>
          </a:xfrm>
          <a:custGeom>
            <a:avLst/>
            <a:gdLst>
              <a:gd name="T0" fmla="*/ 0 w 616"/>
              <a:gd name="T1" fmla="*/ 2147483647 h 11"/>
              <a:gd name="T2" fmla="*/ 2147483647 w 616"/>
              <a:gd name="T3" fmla="*/ 0 h 11"/>
              <a:gd name="T4" fmla="*/ 2147483647 w 616"/>
              <a:gd name="T5" fmla="*/ 0 h 11"/>
              <a:gd name="T6" fmla="*/ 0 60000 65536"/>
              <a:gd name="T7" fmla="*/ 0 60000 65536"/>
              <a:gd name="T8" fmla="*/ 0 60000 65536"/>
              <a:gd name="T9" fmla="*/ 0 w 616"/>
              <a:gd name="T10" fmla="*/ 0 h 11"/>
              <a:gd name="T11" fmla="*/ 616 w 616"/>
              <a:gd name="T12" fmla="*/ 11 h 11"/>
            </a:gdLst>
            <a:ahLst/>
            <a:cxnLst>
              <a:cxn ang="T6">
                <a:pos x="T0" y="T1"/>
              </a:cxn>
              <a:cxn ang="T7">
                <a:pos x="T2" y="T3"/>
              </a:cxn>
              <a:cxn ang="T8">
                <a:pos x="T4" y="T5"/>
              </a:cxn>
            </a:cxnLst>
            <a:rect l="T9" t="T10" r="T11" b="T12"/>
            <a:pathLst>
              <a:path w="616" h="11">
                <a:moveTo>
                  <a:pt x="0" y="11"/>
                </a:moveTo>
                <a:lnTo>
                  <a:pt x="15" y="0"/>
                </a:lnTo>
                <a:lnTo>
                  <a:pt x="616" y="0"/>
                </a:lnTo>
              </a:path>
            </a:pathLst>
          </a:custGeom>
          <a:noFill/>
          <a:ln w="9525">
            <a:solidFill>
              <a:srgbClr val="FFFFFF"/>
            </a:solidFill>
            <a:round/>
            <a:headEnd/>
            <a:tailEnd/>
          </a:ln>
        </p:spPr>
        <p:txBody>
          <a:bodyPr/>
          <a:lstStyle/>
          <a:p>
            <a:endParaRPr lang="en-US"/>
          </a:p>
        </p:txBody>
      </p:sp>
      <p:sp>
        <p:nvSpPr>
          <p:cNvPr id="50189" name="Freeform 15"/>
          <p:cNvSpPr>
            <a:spLocks/>
          </p:cNvSpPr>
          <p:nvPr/>
        </p:nvSpPr>
        <p:spPr bwMode="auto">
          <a:xfrm>
            <a:off x="1225550" y="3990975"/>
            <a:ext cx="5867400" cy="104775"/>
          </a:xfrm>
          <a:custGeom>
            <a:avLst/>
            <a:gdLst>
              <a:gd name="T0" fmla="*/ 0 w 616"/>
              <a:gd name="T1" fmla="*/ 2147483647 h 11"/>
              <a:gd name="T2" fmla="*/ 2147483647 w 616"/>
              <a:gd name="T3" fmla="*/ 0 h 11"/>
              <a:gd name="T4" fmla="*/ 2147483647 w 616"/>
              <a:gd name="T5" fmla="*/ 0 h 11"/>
              <a:gd name="T6" fmla="*/ 0 60000 65536"/>
              <a:gd name="T7" fmla="*/ 0 60000 65536"/>
              <a:gd name="T8" fmla="*/ 0 60000 65536"/>
              <a:gd name="T9" fmla="*/ 0 w 616"/>
              <a:gd name="T10" fmla="*/ 0 h 11"/>
              <a:gd name="T11" fmla="*/ 616 w 616"/>
              <a:gd name="T12" fmla="*/ 11 h 11"/>
            </a:gdLst>
            <a:ahLst/>
            <a:cxnLst>
              <a:cxn ang="T6">
                <a:pos x="T0" y="T1"/>
              </a:cxn>
              <a:cxn ang="T7">
                <a:pos x="T2" y="T3"/>
              </a:cxn>
              <a:cxn ang="T8">
                <a:pos x="T4" y="T5"/>
              </a:cxn>
            </a:cxnLst>
            <a:rect l="T9" t="T10" r="T11" b="T12"/>
            <a:pathLst>
              <a:path w="616" h="11">
                <a:moveTo>
                  <a:pt x="0" y="11"/>
                </a:moveTo>
                <a:lnTo>
                  <a:pt x="15" y="0"/>
                </a:lnTo>
                <a:lnTo>
                  <a:pt x="616" y="0"/>
                </a:lnTo>
              </a:path>
            </a:pathLst>
          </a:custGeom>
          <a:noFill/>
          <a:ln w="9525">
            <a:solidFill>
              <a:srgbClr val="FFFFFF"/>
            </a:solidFill>
            <a:round/>
            <a:headEnd/>
            <a:tailEnd/>
          </a:ln>
        </p:spPr>
        <p:txBody>
          <a:bodyPr/>
          <a:lstStyle/>
          <a:p>
            <a:endParaRPr lang="en-US"/>
          </a:p>
        </p:txBody>
      </p:sp>
      <p:sp>
        <p:nvSpPr>
          <p:cNvPr id="50190" name="Freeform 16"/>
          <p:cNvSpPr>
            <a:spLocks/>
          </p:cNvSpPr>
          <p:nvPr/>
        </p:nvSpPr>
        <p:spPr bwMode="auto">
          <a:xfrm>
            <a:off x="1225550" y="3457575"/>
            <a:ext cx="5867400" cy="114300"/>
          </a:xfrm>
          <a:custGeom>
            <a:avLst/>
            <a:gdLst>
              <a:gd name="T0" fmla="*/ 0 w 616"/>
              <a:gd name="T1" fmla="*/ 2147483647 h 12"/>
              <a:gd name="T2" fmla="*/ 2147483647 w 616"/>
              <a:gd name="T3" fmla="*/ 0 h 12"/>
              <a:gd name="T4" fmla="*/ 2147483647 w 616"/>
              <a:gd name="T5" fmla="*/ 0 h 12"/>
              <a:gd name="T6" fmla="*/ 0 60000 65536"/>
              <a:gd name="T7" fmla="*/ 0 60000 65536"/>
              <a:gd name="T8" fmla="*/ 0 60000 65536"/>
              <a:gd name="T9" fmla="*/ 0 w 616"/>
              <a:gd name="T10" fmla="*/ 0 h 12"/>
              <a:gd name="T11" fmla="*/ 616 w 616"/>
              <a:gd name="T12" fmla="*/ 12 h 12"/>
            </a:gdLst>
            <a:ahLst/>
            <a:cxnLst>
              <a:cxn ang="T6">
                <a:pos x="T0" y="T1"/>
              </a:cxn>
              <a:cxn ang="T7">
                <a:pos x="T2" y="T3"/>
              </a:cxn>
              <a:cxn ang="T8">
                <a:pos x="T4" y="T5"/>
              </a:cxn>
            </a:cxnLst>
            <a:rect l="T9" t="T10" r="T11" b="T12"/>
            <a:pathLst>
              <a:path w="616" h="12">
                <a:moveTo>
                  <a:pt x="0" y="12"/>
                </a:moveTo>
                <a:lnTo>
                  <a:pt x="15" y="0"/>
                </a:lnTo>
                <a:lnTo>
                  <a:pt x="616" y="0"/>
                </a:lnTo>
              </a:path>
            </a:pathLst>
          </a:custGeom>
          <a:noFill/>
          <a:ln w="9525">
            <a:solidFill>
              <a:srgbClr val="FFFFFF"/>
            </a:solidFill>
            <a:round/>
            <a:headEnd/>
            <a:tailEnd/>
          </a:ln>
        </p:spPr>
        <p:txBody>
          <a:bodyPr/>
          <a:lstStyle/>
          <a:p>
            <a:endParaRPr lang="en-US"/>
          </a:p>
        </p:txBody>
      </p:sp>
      <p:sp>
        <p:nvSpPr>
          <p:cNvPr id="50191" name="Freeform 17"/>
          <p:cNvSpPr>
            <a:spLocks/>
          </p:cNvSpPr>
          <p:nvPr/>
        </p:nvSpPr>
        <p:spPr bwMode="auto">
          <a:xfrm>
            <a:off x="1225550" y="2933700"/>
            <a:ext cx="5867400" cy="104775"/>
          </a:xfrm>
          <a:custGeom>
            <a:avLst/>
            <a:gdLst>
              <a:gd name="T0" fmla="*/ 0 w 616"/>
              <a:gd name="T1" fmla="*/ 2147483647 h 11"/>
              <a:gd name="T2" fmla="*/ 2147483647 w 616"/>
              <a:gd name="T3" fmla="*/ 0 h 11"/>
              <a:gd name="T4" fmla="*/ 2147483647 w 616"/>
              <a:gd name="T5" fmla="*/ 0 h 11"/>
              <a:gd name="T6" fmla="*/ 0 60000 65536"/>
              <a:gd name="T7" fmla="*/ 0 60000 65536"/>
              <a:gd name="T8" fmla="*/ 0 60000 65536"/>
              <a:gd name="T9" fmla="*/ 0 w 616"/>
              <a:gd name="T10" fmla="*/ 0 h 11"/>
              <a:gd name="T11" fmla="*/ 616 w 616"/>
              <a:gd name="T12" fmla="*/ 11 h 11"/>
            </a:gdLst>
            <a:ahLst/>
            <a:cxnLst>
              <a:cxn ang="T6">
                <a:pos x="T0" y="T1"/>
              </a:cxn>
              <a:cxn ang="T7">
                <a:pos x="T2" y="T3"/>
              </a:cxn>
              <a:cxn ang="T8">
                <a:pos x="T4" y="T5"/>
              </a:cxn>
            </a:cxnLst>
            <a:rect l="T9" t="T10" r="T11" b="T12"/>
            <a:pathLst>
              <a:path w="616" h="11">
                <a:moveTo>
                  <a:pt x="0" y="11"/>
                </a:moveTo>
                <a:lnTo>
                  <a:pt x="15" y="0"/>
                </a:lnTo>
                <a:lnTo>
                  <a:pt x="616" y="0"/>
                </a:lnTo>
              </a:path>
            </a:pathLst>
          </a:custGeom>
          <a:noFill/>
          <a:ln w="9525">
            <a:solidFill>
              <a:srgbClr val="FFFFFF"/>
            </a:solidFill>
            <a:round/>
            <a:headEnd/>
            <a:tailEnd/>
          </a:ln>
        </p:spPr>
        <p:txBody>
          <a:bodyPr/>
          <a:lstStyle/>
          <a:p>
            <a:endParaRPr lang="en-US"/>
          </a:p>
        </p:txBody>
      </p:sp>
      <p:sp>
        <p:nvSpPr>
          <p:cNvPr id="50192" name="Freeform 18"/>
          <p:cNvSpPr>
            <a:spLocks/>
          </p:cNvSpPr>
          <p:nvPr/>
        </p:nvSpPr>
        <p:spPr bwMode="auto">
          <a:xfrm>
            <a:off x="1225550" y="2409825"/>
            <a:ext cx="5867400" cy="104775"/>
          </a:xfrm>
          <a:custGeom>
            <a:avLst/>
            <a:gdLst>
              <a:gd name="T0" fmla="*/ 0 w 616"/>
              <a:gd name="T1" fmla="*/ 2147483647 h 11"/>
              <a:gd name="T2" fmla="*/ 2147483647 w 616"/>
              <a:gd name="T3" fmla="*/ 0 h 11"/>
              <a:gd name="T4" fmla="*/ 2147483647 w 616"/>
              <a:gd name="T5" fmla="*/ 0 h 11"/>
              <a:gd name="T6" fmla="*/ 0 60000 65536"/>
              <a:gd name="T7" fmla="*/ 0 60000 65536"/>
              <a:gd name="T8" fmla="*/ 0 60000 65536"/>
              <a:gd name="T9" fmla="*/ 0 w 616"/>
              <a:gd name="T10" fmla="*/ 0 h 11"/>
              <a:gd name="T11" fmla="*/ 616 w 616"/>
              <a:gd name="T12" fmla="*/ 11 h 11"/>
            </a:gdLst>
            <a:ahLst/>
            <a:cxnLst>
              <a:cxn ang="T6">
                <a:pos x="T0" y="T1"/>
              </a:cxn>
              <a:cxn ang="T7">
                <a:pos x="T2" y="T3"/>
              </a:cxn>
              <a:cxn ang="T8">
                <a:pos x="T4" y="T5"/>
              </a:cxn>
            </a:cxnLst>
            <a:rect l="T9" t="T10" r="T11" b="T12"/>
            <a:pathLst>
              <a:path w="616" h="11">
                <a:moveTo>
                  <a:pt x="0" y="11"/>
                </a:moveTo>
                <a:lnTo>
                  <a:pt x="15" y="0"/>
                </a:lnTo>
                <a:lnTo>
                  <a:pt x="616" y="0"/>
                </a:lnTo>
              </a:path>
            </a:pathLst>
          </a:custGeom>
          <a:noFill/>
          <a:ln w="9525">
            <a:solidFill>
              <a:srgbClr val="FFFFFF"/>
            </a:solidFill>
            <a:round/>
            <a:headEnd/>
            <a:tailEnd/>
          </a:ln>
        </p:spPr>
        <p:txBody>
          <a:bodyPr/>
          <a:lstStyle/>
          <a:p>
            <a:endParaRPr lang="en-US"/>
          </a:p>
        </p:txBody>
      </p:sp>
      <p:sp>
        <p:nvSpPr>
          <p:cNvPr id="50193" name="Freeform 19"/>
          <p:cNvSpPr>
            <a:spLocks/>
          </p:cNvSpPr>
          <p:nvPr/>
        </p:nvSpPr>
        <p:spPr bwMode="auto">
          <a:xfrm>
            <a:off x="1225550" y="1885950"/>
            <a:ext cx="5867400" cy="104775"/>
          </a:xfrm>
          <a:custGeom>
            <a:avLst/>
            <a:gdLst>
              <a:gd name="T0" fmla="*/ 0 w 616"/>
              <a:gd name="T1" fmla="*/ 2147483647 h 11"/>
              <a:gd name="T2" fmla="*/ 2147483647 w 616"/>
              <a:gd name="T3" fmla="*/ 0 h 11"/>
              <a:gd name="T4" fmla="*/ 2147483647 w 616"/>
              <a:gd name="T5" fmla="*/ 0 h 11"/>
              <a:gd name="T6" fmla="*/ 0 60000 65536"/>
              <a:gd name="T7" fmla="*/ 0 60000 65536"/>
              <a:gd name="T8" fmla="*/ 0 60000 65536"/>
              <a:gd name="T9" fmla="*/ 0 w 616"/>
              <a:gd name="T10" fmla="*/ 0 h 11"/>
              <a:gd name="T11" fmla="*/ 616 w 616"/>
              <a:gd name="T12" fmla="*/ 11 h 11"/>
            </a:gdLst>
            <a:ahLst/>
            <a:cxnLst>
              <a:cxn ang="T6">
                <a:pos x="T0" y="T1"/>
              </a:cxn>
              <a:cxn ang="T7">
                <a:pos x="T2" y="T3"/>
              </a:cxn>
              <a:cxn ang="T8">
                <a:pos x="T4" y="T5"/>
              </a:cxn>
            </a:cxnLst>
            <a:rect l="T9" t="T10" r="T11" b="T12"/>
            <a:pathLst>
              <a:path w="616" h="11">
                <a:moveTo>
                  <a:pt x="0" y="11"/>
                </a:moveTo>
                <a:lnTo>
                  <a:pt x="15" y="0"/>
                </a:lnTo>
                <a:lnTo>
                  <a:pt x="616" y="0"/>
                </a:lnTo>
              </a:path>
            </a:pathLst>
          </a:custGeom>
          <a:noFill/>
          <a:ln w="9525">
            <a:solidFill>
              <a:srgbClr val="FFFFFF"/>
            </a:solidFill>
            <a:round/>
            <a:headEnd/>
            <a:tailEnd/>
          </a:ln>
        </p:spPr>
        <p:txBody>
          <a:bodyPr/>
          <a:lstStyle/>
          <a:p>
            <a:endParaRPr lang="en-US"/>
          </a:p>
        </p:txBody>
      </p:sp>
      <p:sp>
        <p:nvSpPr>
          <p:cNvPr id="50194" name="Freeform 20"/>
          <p:cNvSpPr>
            <a:spLocks/>
          </p:cNvSpPr>
          <p:nvPr/>
        </p:nvSpPr>
        <p:spPr bwMode="auto">
          <a:xfrm>
            <a:off x="1225550" y="5038725"/>
            <a:ext cx="5867400" cy="104775"/>
          </a:xfrm>
          <a:custGeom>
            <a:avLst/>
            <a:gdLst>
              <a:gd name="T0" fmla="*/ 2147483647 w 3696"/>
              <a:gd name="T1" fmla="*/ 0 h 66"/>
              <a:gd name="T2" fmla="*/ 2147483647 w 3696"/>
              <a:gd name="T3" fmla="*/ 2147483647 h 66"/>
              <a:gd name="T4" fmla="*/ 0 w 3696"/>
              <a:gd name="T5" fmla="*/ 2147483647 h 66"/>
              <a:gd name="T6" fmla="*/ 2147483647 w 3696"/>
              <a:gd name="T7" fmla="*/ 0 h 66"/>
              <a:gd name="T8" fmla="*/ 2147483647 w 3696"/>
              <a:gd name="T9" fmla="*/ 0 h 66"/>
              <a:gd name="T10" fmla="*/ 0 60000 65536"/>
              <a:gd name="T11" fmla="*/ 0 60000 65536"/>
              <a:gd name="T12" fmla="*/ 0 60000 65536"/>
              <a:gd name="T13" fmla="*/ 0 60000 65536"/>
              <a:gd name="T14" fmla="*/ 0 60000 65536"/>
              <a:gd name="T15" fmla="*/ 0 w 3696"/>
              <a:gd name="T16" fmla="*/ 0 h 66"/>
              <a:gd name="T17" fmla="*/ 3696 w 3696"/>
              <a:gd name="T18" fmla="*/ 66 h 66"/>
            </a:gdLst>
            <a:ahLst/>
            <a:cxnLst>
              <a:cxn ang="T10">
                <a:pos x="T0" y="T1"/>
              </a:cxn>
              <a:cxn ang="T11">
                <a:pos x="T2" y="T3"/>
              </a:cxn>
              <a:cxn ang="T12">
                <a:pos x="T4" y="T5"/>
              </a:cxn>
              <a:cxn ang="T13">
                <a:pos x="T6" y="T7"/>
              </a:cxn>
              <a:cxn ang="T14">
                <a:pos x="T8" y="T9"/>
              </a:cxn>
            </a:cxnLst>
            <a:rect l="T15" t="T16" r="T17" b="T18"/>
            <a:pathLst>
              <a:path w="3696" h="66">
                <a:moveTo>
                  <a:pt x="3696" y="0"/>
                </a:moveTo>
                <a:lnTo>
                  <a:pt x="3606" y="66"/>
                </a:lnTo>
                <a:lnTo>
                  <a:pt x="0" y="66"/>
                </a:lnTo>
                <a:lnTo>
                  <a:pt x="90" y="0"/>
                </a:lnTo>
                <a:lnTo>
                  <a:pt x="3696" y="0"/>
                </a:lnTo>
                <a:close/>
              </a:path>
            </a:pathLst>
          </a:custGeom>
          <a:noFill/>
          <a:ln w="9525">
            <a:solidFill>
              <a:srgbClr val="FFFFFF"/>
            </a:solidFill>
            <a:round/>
            <a:headEnd/>
            <a:tailEnd/>
          </a:ln>
        </p:spPr>
        <p:txBody>
          <a:bodyPr/>
          <a:lstStyle/>
          <a:p>
            <a:endParaRPr lang="en-US"/>
          </a:p>
        </p:txBody>
      </p:sp>
      <p:sp>
        <p:nvSpPr>
          <p:cNvPr id="50195" name="Freeform 21"/>
          <p:cNvSpPr>
            <a:spLocks/>
          </p:cNvSpPr>
          <p:nvPr/>
        </p:nvSpPr>
        <p:spPr bwMode="auto">
          <a:xfrm>
            <a:off x="1225550" y="1885950"/>
            <a:ext cx="142875" cy="3257550"/>
          </a:xfrm>
          <a:custGeom>
            <a:avLst/>
            <a:gdLst>
              <a:gd name="T0" fmla="*/ 0 w 90"/>
              <a:gd name="T1" fmla="*/ 2147483647 h 2052"/>
              <a:gd name="T2" fmla="*/ 0 w 90"/>
              <a:gd name="T3" fmla="*/ 2147483647 h 2052"/>
              <a:gd name="T4" fmla="*/ 2147483647 w 90"/>
              <a:gd name="T5" fmla="*/ 0 h 2052"/>
              <a:gd name="T6" fmla="*/ 2147483647 w 90"/>
              <a:gd name="T7" fmla="*/ 2147483647 h 2052"/>
              <a:gd name="T8" fmla="*/ 0 w 90"/>
              <a:gd name="T9" fmla="*/ 2147483647 h 2052"/>
              <a:gd name="T10" fmla="*/ 0 60000 65536"/>
              <a:gd name="T11" fmla="*/ 0 60000 65536"/>
              <a:gd name="T12" fmla="*/ 0 60000 65536"/>
              <a:gd name="T13" fmla="*/ 0 60000 65536"/>
              <a:gd name="T14" fmla="*/ 0 60000 65536"/>
              <a:gd name="T15" fmla="*/ 0 w 90"/>
              <a:gd name="T16" fmla="*/ 0 h 2052"/>
              <a:gd name="T17" fmla="*/ 90 w 90"/>
              <a:gd name="T18" fmla="*/ 2052 h 2052"/>
            </a:gdLst>
            <a:ahLst/>
            <a:cxnLst>
              <a:cxn ang="T10">
                <a:pos x="T0" y="T1"/>
              </a:cxn>
              <a:cxn ang="T11">
                <a:pos x="T2" y="T3"/>
              </a:cxn>
              <a:cxn ang="T12">
                <a:pos x="T4" y="T5"/>
              </a:cxn>
              <a:cxn ang="T13">
                <a:pos x="T6" y="T7"/>
              </a:cxn>
              <a:cxn ang="T14">
                <a:pos x="T8" y="T9"/>
              </a:cxn>
            </a:cxnLst>
            <a:rect l="T15" t="T16" r="T17" b="T18"/>
            <a:pathLst>
              <a:path w="90" h="2052">
                <a:moveTo>
                  <a:pt x="0" y="2052"/>
                </a:moveTo>
                <a:lnTo>
                  <a:pt x="0" y="66"/>
                </a:lnTo>
                <a:lnTo>
                  <a:pt x="90" y="0"/>
                </a:lnTo>
                <a:lnTo>
                  <a:pt x="90" y="1986"/>
                </a:lnTo>
                <a:lnTo>
                  <a:pt x="0" y="2052"/>
                </a:lnTo>
                <a:close/>
              </a:path>
            </a:pathLst>
          </a:custGeom>
          <a:noFill/>
          <a:ln w="9525">
            <a:solidFill>
              <a:srgbClr val="FFFFFF"/>
            </a:solidFill>
            <a:round/>
            <a:headEnd/>
            <a:tailEnd/>
          </a:ln>
        </p:spPr>
        <p:txBody>
          <a:bodyPr/>
          <a:lstStyle/>
          <a:p>
            <a:endParaRPr lang="en-US"/>
          </a:p>
        </p:txBody>
      </p:sp>
      <p:sp>
        <p:nvSpPr>
          <p:cNvPr id="50196" name="Rectangle 22"/>
          <p:cNvSpPr>
            <a:spLocks noChangeArrowheads="1"/>
          </p:cNvSpPr>
          <p:nvPr/>
        </p:nvSpPr>
        <p:spPr bwMode="auto">
          <a:xfrm>
            <a:off x="1368425" y="1885950"/>
            <a:ext cx="5724525" cy="3152775"/>
          </a:xfrm>
          <a:prstGeom prst="rect">
            <a:avLst/>
          </a:prstGeom>
          <a:noFill/>
          <a:ln w="9525">
            <a:solidFill>
              <a:srgbClr val="FFFFFF"/>
            </a:solidFill>
            <a:miter lim="800000"/>
            <a:headEnd/>
            <a:tailEnd/>
          </a:ln>
        </p:spPr>
        <p:txBody>
          <a:bodyPr/>
          <a:lstStyle/>
          <a:p>
            <a:endParaRPr lang="en-US"/>
          </a:p>
        </p:txBody>
      </p:sp>
      <p:sp>
        <p:nvSpPr>
          <p:cNvPr id="50197" name="Line 23"/>
          <p:cNvSpPr>
            <a:spLocks noChangeShapeType="1"/>
          </p:cNvSpPr>
          <p:nvPr/>
        </p:nvSpPr>
        <p:spPr bwMode="auto">
          <a:xfrm flipV="1">
            <a:off x="1225550" y="1990725"/>
            <a:ext cx="1588" cy="3152775"/>
          </a:xfrm>
          <a:prstGeom prst="line">
            <a:avLst/>
          </a:prstGeom>
          <a:noFill/>
          <a:ln w="9525">
            <a:solidFill>
              <a:srgbClr val="FFFFFF"/>
            </a:solidFill>
            <a:round/>
            <a:headEnd/>
            <a:tailEnd/>
          </a:ln>
        </p:spPr>
        <p:txBody>
          <a:bodyPr/>
          <a:lstStyle/>
          <a:p>
            <a:endParaRPr lang="en-US"/>
          </a:p>
        </p:txBody>
      </p:sp>
      <p:sp>
        <p:nvSpPr>
          <p:cNvPr id="50198" name="Line 24"/>
          <p:cNvSpPr>
            <a:spLocks noChangeShapeType="1"/>
          </p:cNvSpPr>
          <p:nvPr/>
        </p:nvSpPr>
        <p:spPr bwMode="auto">
          <a:xfrm flipH="1">
            <a:off x="1177925" y="5143500"/>
            <a:ext cx="47625" cy="1588"/>
          </a:xfrm>
          <a:prstGeom prst="line">
            <a:avLst/>
          </a:prstGeom>
          <a:noFill/>
          <a:ln w="9525">
            <a:solidFill>
              <a:srgbClr val="FFFFFF"/>
            </a:solidFill>
            <a:round/>
            <a:headEnd/>
            <a:tailEnd/>
          </a:ln>
        </p:spPr>
        <p:txBody>
          <a:bodyPr/>
          <a:lstStyle/>
          <a:p>
            <a:endParaRPr lang="en-US"/>
          </a:p>
        </p:txBody>
      </p:sp>
      <p:sp>
        <p:nvSpPr>
          <p:cNvPr id="50199" name="Line 25"/>
          <p:cNvSpPr>
            <a:spLocks noChangeShapeType="1"/>
          </p:cNvSpPr>
          <p:nvPr/>
        </p:nvSpPr>
        <p:spPr bwMode="auto">
          <a:xfrm flipH="1">
            <a:off x="1177925" y="4619625"/>
            <a:ext cx="47625" cy="1588"/>
          </a:xfrm>
          <a:prstGeom prst="line">
            <a:avLst/>
          </a:prstGeom>
          <a:noFill/>
          <a:ln w="9525">
            <a:solidFill>
              <a:srgbClr val="FFFFFF"/>
            </a:solidFill>
            <a:round/>
            <a:headEnd/>
            <a:tailEnd/>
          </a:ln>
        </p:spPr>
        <p:txBody>
          <a:bodyPr/>
          <a:lstStyle/>
          <a:p>
            <a:endParaRPr lang="en-US"/>
          </a:p>
        </p:txBody>
      </p:sp>
      <p:sp>
        <p:nvSpPr>
          <p:cNvPr id="50200" name="Line 26"/>
          <p:cNvSpPr>
            <a:spLocks noChangeShapeType="1"/>
          </p:cNvSpPr>
          <p:nvPr/>
        </p:nvSpPr>
        <p:spPr bwMode="auto">
          <a:xfrm flipH="1">
            <a:off x="1177925" y="4095750"/>
            <a:ext cx="47625" cy="1588"/>
          </a:xfrm>
          <a:prstGeom prst="line">
            <a:avLst/>
          </a:prstGeom>
          <a:noFill/>
          <a:ln w="9525">
            <a:solidFill>
              <a:srgbClr val="FFFFFF"/>
            </a:solidFill>
            <a:round/>
            <a:headEnd/>
            <a:tailEnd/>
          </a:ln>
        </p:spPr>
        <p:txBody>
          <a:bodyPr/>
          <a:lstStyle/>
          <a:p>
            <a:endParaRPr lang="en-US"/>
          </a:p>
        </p:txBody>
      </p:sp>
      <p:sp>
        <p:nvSpPr>
          <p:cNvPr id="50201" name="Line 27"/>
          <p:cNvSpPr>
            <a:spLocks noChangeShapeType="1"/>
          </p:cNvSpPr>
          <p:nvPr/>
        </p:nvSpPr>
        <p:spPr bwMode="auto">
          <a:xfrm flipH="1">
            <a:off x="1177925" y="3571875"/>
            <a:ext cx="47625" cy="1588"/>
          </a:xfrm>
          <a:prstGeom prst="line">
            <a:avLst/>
          </a:prstGeom>
          <a:noFill/>
          <a:ln w="9525">
            <a:solidFill>
              <a:srgbClr val="FFFFFF"/>
            </a:solidFill>
            <a:round/>
            <a:headEnd/>
            <a:tailEnd/>
          </a:ln>
        </p:spPr>
        <p:txBody>
          <a:bodyPr/>
          <a:lstStyle/>
          <a:p>
            <a:endParaRPr lang="en-US"/>
          </a:p>
        </p:txBody>
      </p:sp>
      <p:sp>
        <p:nvSpPr>
          <p:cNvPr id="50202" name="Line 28"/>
          <p:cNvSpPr>
            <a:spLocks noChangeShapeType="1"/>
          </p:cNvSpPr>
          <p:nvPr/>
        </p:nvSpPr>
        <p:spPr bwMode="auto">
          <a:xfrm flipH="1">
            <a:off x="1177925" y="3038475"/>
            <a:ext cx="47625" cy="1588"/>
          </a:xfrm>
          <a:prstGeom prst="line">
            <a:avLst/>
          </a:prstGeom>
          <a:noFill/>
          <a:ln w="9525">
            <a:solidFill>
              <a:srgbClr val="FFFFFF"/>
            </a:solidFill>
            <a:round/>
            <a:headEnd/>
            <a:tailEnd/>
          </a:ln>
        </p:spPr>
        <p:txBody>
          <a:bodyPr/>
          <a:lstStyle/>
          <a:p>
            <a:endParaRPr lang="en-US"/>
          </a:p>
        </p:txBody>
      </p:sp>
      <p:sp>
        <p:nvSpPr>
          <p:cNvPr id="50203" name="Line 29"/>
          <p:cNvSpPr>
            <a:spLocks noChangeShapeType="1"/>
          </p:cNvSpPr>
          <p:nvPr/>
        </p:nvSpPr>
        <p:spPr bwMode="auto">
          <a:xfrm flipH="1">
            <a:off x="1177925" y="2514600"/>
            <a:ext cx="47625" cy="1588"/>
          </a:xfrm>
          <a:prstGeom prst="line">
            <a:avLst/>
          </a:prstGeom>
          <a:noFill/>
          <a:ln w="9525">
            <a:solidFill>
              <a:srgbClr val="FFFFFF"/>
            </a:solidFill>
            <a:round/>
            <a:headEnd/>
            <a:tailEnd/>
          </a:ln>
        </p:spPr>
        <p:txBody>
          <a:bodyPr/>
          <a:lstStyle/>
          <a:p>
            <a:endParaRPr lang="en-US"/>
          </a:p>
        </p:txBody>
      </p:sp>
      <p:sp>
        <p:nvSpPr>
          <p:cNvPr id="50204" name="Line 30"/>
          <p:cNvSpPr>
            <a:spLocks noChangeShapeType="1"/>
          </p:cNvSpPr>
          <p:nvPr/>
        </p:nvSpPr>
        <p:spPr bwMode="auto">
          <a:xfrm flipH="1">
            <a:off x="1177925" y="1990725"/>
            <a:ext cx="47625" cy="1588"/>
          </a:xfrm>
          <a:prstGeom prst="line">
            <a:avLst/>
          </a:prstGeom>
          <a:noFill/>
          <a:ln w="9525">
            <a:solidFill>
              <a:srgbClr val="FFFFFF"/>
            </a:solidFill>
            <a:round/>
            <a:headEnd/>
            <a:tailEnd/>
          </a:ln>
        </p:spPr>
        <p:txBody>
          <a:bodyPr/>
          <a:lstStyle/>
          <a:p>
            <a:endParaRPr lang="en-US"/>
          </a:p>
        </p:txBody>
      </p:sp>
      <p:sp>
        <p:nvSpPr>
          <p:cNvPr id="50205" name="Rectangle 31"/>
          <p:cNvSpPr>
            <a:spLocks noChangeArrowheads="1"/>
          </p:cNvSpPr>
          <p:nvPr/>
        </p:nvSpPr>
        <p:spPr bwMode="auto">
          <a:xfrm>
            <a:off x="1087438" y="5010150"/>
            <a:ext cx="104775" cy="274638"/>
          </a:xfrm>
          <a:prstGeom prst="rect">
            <a:avLst/>
          </a:prstGeom>
          <a:noFill/>
          <a:ln w="9525">
            <a:noFill/>
            <a:miter lim="800000"/>
            <a:headEnd/>
            <a:tailEnd/>
          </a:ln>
        </p:spPr>
        <p:txBody>
          <a:bodyPr wrap="none" lIns="0" tIns="0" rIns="0" bIns="0">
            <a:spAutoFit/>
          </a:bodyPr>
          <a:lstStyle/>
          <a:p>
            <a:r>
              <a:rPr lang="en-US" sz="1800" b="1">
                <a:solidFill>
                  <a:srgbClr val="FFFFFF"/>
                </a:solidFill>
                <a:latin typeface="Arial Narrow" pitchFamily="34" charset="0"/>
              </a:rPr>
              <a:t>0</a:t>
            </a:r>
            <a:endParaRPr lang="en-US" sz="3200" b="1" i="1" u="sng"/>
          </a:p>
        </p:txBody>
      </p:sp>
      <p:sp>
        <p:nvSpPr>
          <p:cNvPr id="50206" name="Rectangle 32"/>
          <p:cNvSpPr>
            <a:spLocks noChangeArrowheads="1"/>
          </p:cNvSpPr>
          <p:nvPr/>
        </p:nvSpPr>
        <p:spPr bwMode="auto">
          <a:xfrm>
            <a:off x="1087438" y="4486275"/>
            <a:ext cx="104775" cy="274638"/>
          </a:xfrm>
          <a:prstGeom prst="rect">
            <a:avLst/>
          </a:prstGeom>
          <a:noFill/>
          <a:ln w="9525">
            <a:noFill/>
            <a:miter lim="800000"/>
            <a:headEnd/>
            <a:tailEnd/>
          </a:ln>
        </p:spPr>
        <p:txBody>
          <a:bodyPr wrap="none" lIns="0" tIns="0" rIns="0" bIns="0">
            <a:spAutoFit/>
          </a:bodyPr>
          <a:lstStyle/>
          <a:p>
            <a:r>
              <a:rPr lang="en-US" sz="1800" b="1">
                <a:solidFill>
                  <a:srgbClr val="FFFFFF"/>
                </a:solidFill>
                <a:latin typeface="Arial Narrow" pitchFamily="34" charset="0"/>
              </a:rPr>
              <a:t>5</a:t>
            </a:r>
            <a:endParaRPr lang="en-US" sz="3200" b="1" i="1" u="sng"/>
          </a:p>
        </p:txBody>
      </p:sp>
      <p:sp>
        <p:nvSpPr>
          <p:cNvPr id="50207" name="Rectangle 33"/>
          <p:cNvSpPr>
            <a:spLocks noChangeArrowheads="1"/>
          </p:cNvSpPr>
          <p:nvPr/>
        </p:nvSpPr>
        <p:spPr bwMode="auto">
          <a:xfrm>
            <a:off x="982663" y="3962400"/>
            <a:ext cx="209550" cy="274638"/>
          </a:xfrm>
          <a:prstGeom prst="rect">
            <a:avLst/>
          </a:prstGeom>
          <a:noFill/>
          <a:ln w="9525">
            <a:noFill/>
            <a:miter lim="800000"/>
            <a:headEnd/>
            <a:tailEnd/>
          </a:ln>
        </p:spPr>
        <p:txBody>
          <a:bodyPr wrap="none" lIns="0" tIns="0" rIns="0" bIns="0">
            <a:spAutoFit/>
          </a:bodyPr>
          <a:lstStyle/>
          <a:p>
            <a:r>
              <a:rPr lang="en-US" sz="1800" b="1">
                <a:solidFill>
                  <a:srgbClr val="FFFFFF"/>
                </a:solidFill>
                <a:latin typeface="Arial Narrow" pitchFamily="34" charset="0"/>
              </a:rPr>
              <a:t>10</a:t>
            </a:r>
            <a:endParaRPr lang="en-US" sz="3200" b="1" i="1" u="sng"/>
          </a:p>
        </p:txBody>
      </p:sp>
      <p:sp>
        <p:nvSpPr>
          <p:cNvPr id="50208" name="Rectangle 34"/>
          <p:cNvSpPr>
            <a:spLocks noChangeArrowheads="1"/>
          </p:cNvSpPr>
          <p:nvPr/>
        </p:nvSpPr>
        <p:spPr bwMode="auto">
          <a:xfrm>
            <a:off x="982663" y="3438525"/>
            <a:ext cx="209550" cy="274638"/>
          </a:xfrm>
          <a:prstGeom prst="rect">
            <a:avLst/>
          </a:prstGeom>
          <a:noFill/>
          <a:ln w="9525">
            <a:noFill/>
            <a:miter lim="800000"/>
            <a:headEnd/>
            <a:tailEnd/>
          </a:ln>
        </p:spPr>
        <p:txBody>
          <a:bodyPr wrap="none" lIns="0" tIns="0" rIns="0" bIns="0">
            <a:spAutoFit/>
          </a:bodyPr>
          <a:lstStyle/>
          <a:p>
            <a:r>
              <a:rPr lang="en-US" sz="1800" b="1">
                <a:solidFill>
                  <a:srgbClr val="FFFFFF"/>
                </a:solidFill>
                <a:latin typeface="Arial Narrow" pitchFamily="34" charset="0"/>
              </a:rPr>
              <a:t>15</a:t>
            </a:r>
            <a:endParaRPr lang="en-US" sz="3200" b="1" i="1" u="sng"/>
          </a:p>
        </p:txBody>
      </p:sp>
      <p:sp>
        <p:nvSpPr>
          <p:cNvPr id="50209" name="Rectangle 35"/>
          <p:cNvSpPr>
            <a:spLocks noChangeArrowheads="1"/>
          </p:cNvSpPr>
          <p:nvPr/>
        </p:nvSpPr>
        <p:spPr bwMode="auto">
          <a:xfrm>
            <a:off x="982663" y="2905125"/>
            <a:ext cx="209550" cy="274638"/>
          </a:xfrm>
          <a:prstGeom prst="rect">
            <a:avLst/>
          </a:prstGeom>
          <a:noFill/>
          <a:ln w="9525">
            <a:noFill/>
            <a:miter lim="800000"/>
            <a:headEnd/>
            <a:tailEnd/>
          </a:ln>
        </p:spPr>
        <p:txBody>
          <a:bodyPr wrap="none" lIns="0" tIns="0" rIns="0" bIns="0">
            <a:spAutoFit/>
          </a:bodyPr>
          <a:lstStyle/>
          <a:p>
            <a:r>
              <a:rPr lang="en-US" sz="1800" b="1">
                <a:solidFill>
                  <a:srgbClr val="FFFFFF"/>
                </a:solidFill>
                <a:latin typeface="Arial Narrow" pitchFamily="34" charset="0"/>
              </a:rPr>
              <a:t>20</a:t>
            </a:r>
            <a:endParaRPr lang="en-US" sz="3200" b="1" i="1" u="sng"/>
          </a:p>
        </p:txBody>
      </p:sp>
      <p:sp>
        <p:nvSpPr>
          <p:cNvPr id="50210" name="Rectangle 36"/>
          <p:cNvSpPr>
            <a:spLocks noChangeArrowheads="1"/>
          </p:cNvSpPr>
          <p:nvPr/>
        </p:nvSpPr>
        <p:spPr bwMode="auto">
          <a:xfrm>
            <a:off x="982663" y="2381250"/>
            <a:ext cx="209550" cy="274638"/>
          </a:xfrm>
          <a:prstGeom prst="rect">
            <a:avLst/>
          </a:prstGeom>
          <a:noFill/>
          <a:ln w="9525">
            <a:noFill/>
            <a:miter lim="800000"/>
            <a:headEnd/>
            <a:tailEnd/>
          </a:ln>
        </p:spPr>
        <p:txBody>
          <a:bodyPr wrap="none" lIns="0" tIns="0" rIns="0" bIns="0">
            <a:spAutoFit/>
          </a:bodyPr>
          <a:lstStyle/>
          <a:p>
            <a:r>
              <a:rPr lang="en-US" sz="1800" b="1">
                <a:solidFill>
                  <a:srgbClr val="FFFFFF"/>
                </a:solidFill>
                <a:latin typeface="Arial Narrow" pitchFamily="34" charset="0"/>
              </a:rPr>
              <a:t>25</a:t>
            </a:r>
            <a:endParaRPr lang="en-US" sz="3200" b="1" i="1" u="sng"/>
          </a:p>
        </p:txBody>
      </p:sp>
      <p:sp>
        <p:nvSpPr>
          <p:cNvPr id="50211" name="Rectangle 37"/>
          <p:cNvSpPr>
            <a:spLocks noChangeArrowheads="1"/>
          </p:cNvSpPr>
          <p:nvPr/>
        </p:nvSpPr>
        <p:spPr bwMode="auto">
          <a:xfrm>
            <a:off x="982663" y="1857375"/>
            <a:ext cx="209550" cy="274638"/>
          </a:xfrm>
          <a:prstGeom prst="rect">
            <a:avLst/>
          </a:prstGeom>
          <a:noFill/>
          <a:ln w="9525">
            <a:noFill/>
            <a:miter lim="800000"/>
            <a:headEnd/>
            <a:tailEnd/>
          </a:ln>
        </p:spPr>
        <p:txBody>
          <a:bodyPr wrap="none" lIns="0" tIns="0" rIns="0" bIns="0">
            <a:spAutoFit/>
          </a:bodyPr>
          <a:lstStyle/>
          <a:p>
            <a:r>
              <a:rPr lang="en-US" sz="1800" b="1">
                <a:solidFill>
                  <a:srgbClr val="FFFFFF"/>
                </a:solidFill>
                <a:latin typeface="Arial Narrow" pitchFamily="34" charset="0"/>
              </a:rPr>
              <a:t>30</a:t>
            </a:r>
            <a:endParaRPr lang="en-US" sz="3200" b="1" i="1" u="sng"/>
          </a:p>
        </p:txBody>
      </p:sp>
      <p:sp>
        <p:nvSpPr>
          <p:cNvPr id="50212" name="Line 38"/>
          <p:cNvSpPr>
            <a:spLocks noChangeShapeType="1"/>
          </p:cNvSpPr>
          <p:nvPr/>
        </p:nvSpPr>
        <p:spPr bwMode="auto">
          <a:xfrm>
            <a:off x="1225550" y="5143500"/>
            <a:ext cx="5724525" cy="1588"/>
          </a:xfrm>
          <a:prstGeom prst="line">
            <a:avLst/>
          </a:prstGeom>
          <a:noFill/>
          <a:ln w="9525">
            <a:solidFill>
              <a:srgbClr val="FFFFFF"/>
            </a:solidFill>
            <a:round/>
            <a:headEnd/>
            <a:tailEnd/>
          </a:ln>
        </p:spPr>
        <p:txBody>
          <a:bodyPr/>
          <a:lstStyle/>
          <a:p>
            <a:endParaRPr lang="en-US"/>
          </a:p>
        </p:txBody>
      </p:sp>
      <p:sp>
        <p:nvSpPr>
          <p:cNvPr id="50213" name="Line 39"/>
          <p:cNvSpPr>
            <a:spLocks noChangeShapeType="1"/>
          </p:cNvSpPr>
          <p:nvPr/>
        </p:nvSpPr>
        <p:spPr bwMode="auto">
          <a:xfrm>
            <a:off x="1225550" y="5143500"/>
            <a:ext cx="1588" cy="47625"/>
          </a:xfrm>
          <a:prstGeom prst="line">
            <a:avLst/>
          </a:prstGeom>
          <a:noFill/>
          <a:ln w="9525">
            <a:solidFill>
              <a:srgbClr val="FFFFFF"/>
            </a:solidFill>
            <a:round/>
            <a:headEnd/>
            <a:tailEnd/>
          </a:ln>
        </p:spPr>
        <p:txBody>
          <a:bodyPr/>
          <a:lstStyle/>
          <a:p>
            <a:endParaRPr lang="en-US"/>
          </a:p>
        </p:txBody>
      </p:sp>
      <p:sp>
        <p:nvSpPr>
          <p:cNvPr id="50214" name="Line 40"/>
          <p:cNvSpPr>
            <a:spLocks noChangeShapeType="1"/>
          </p:cNvSpPr>
          <p:nvPr/>
        </p:nvSpPr>
        <p:spPr bwMode="auto">
          <a:xfrm>
            <a:off x="2654300" y="5143500"/>
            <a:ext cx="1588" cy="47625"/>
          </a:xfrm>
          <a:prstGeom prst="line">
            <a:avLst/>
          </a:prstGeom>
          <a:noFill/>
          <a:ln w="9525">
            <a:solidFill>
              <a:srgbClr val="FFFFFF"/>
            </a:solidFill>
            <a:round/>
            <a:headEnd/>
            <a:tailEnd/>
          </a:ln>
        </p:spPr>
        <p:txBody>
          <a:bodyPr/>
          <a:lstStyle/>
          <a:p>
            <a:endParaRPr lang="en-US"/>
          </a:p>
        </p:txBody>
      </p:sp>
      <p:sp>
        <p:nvSpPr>
          <p:cNvPr id="50215" name="Line 41"/>
          <p:cNvSpPr>
            <a:spLocks noChangeShapeType="1"/>
          </p:cNvSpPr>
          <p:nvPr/>
        </p:nvSpPr>
        <p:spPr bwMode="auto">
          <a:xfrm>
            <a:off x="4092575" y="5143500"/>
            <a:ext cx="1588" cy="47625"/>
          </a:xfrm>
          <a:prstGeom prst="line">
            <a:avLst/>
          </a:prstGeom>
          <a:noFill/>
          <a:ln w="9525">
            <a:solidFill>
              <a:srgbClr val="FFFFFF"/>
            </a:solidFill>
            <a:round/>
            <a:headEnd/>
            <a:tailEnd/>
          </a:ln>
        </p:spPr>
        <p:txBody>
          <a:bodyPr/>
          <a:lstStyle/>
          <a:p>
            <a:endParaRPr lang="en-US"/>
          </a:p>
        </p:txBody>
      </p:sp>
      <p:sp>
        <p:nvSpPr>
          <p:cNvPr id="50216" name="Line 42"/>
          <p:cNvSpPr>
            <a:spLocks noChangeShapeType="1"/>
          </p:cNvSpPr>
          <p:nvPr/>
        </p:nvSpPr>
        <p:spPr bwMode="auto">
          <a:xfrm>
            <a:off x="5521325" y="5143500"/>
            <a:ext cx="1588" cy="47625"/>
          </a:xfrm>
          <a:prstGeom prst="line">
            <a:avLst/>
          </a:prstGeom>
          <a:noFill/>
          <a:ln w="9525">
            <a:solidFill>
              <a:srgbClr val="FFFFFF"/>
            </a:solidFill>
            <a:round/>
            <a:headEnd/>
            <a:tailEnd/>
          </a:ln>
        </p:spPr>
        <p:txBody>
          <a:bodyPr/>
          <a:lstStyle/>
          <a:p>
            <a:endParaRPr lang="en-US"/>
          </a:p>
        </p:txBody>
      </p:sp>
      <p:sp>
        <p:nvSpPr>
          <p:cNvPr id="50217" name="Line 43"/>
          <p:cNvSpPr>
            <a:spLocks noChangeShapeType="1"/>
          </p:cNvSpPr>
          <p:nvPr/>
        </p:nvSpPr>
        <p:spPr bwMode="auto">
          <a:xfrm>
            <a:off x="6950075" y="5143500"/>
            <a:ext cx="1588" cy="47625"/>
          </a:xfrm>
          <a:prstGeom prst="line">
            <a:avLst/>
          </a:prstGeom>
          <a:noFill/>
          <a:ln w="9525">
            <a:solidFill>
              <a:srgbClr val="FFFFFF"/>
            </a:solidFill>
            <a:round/>
            <a:headEnd/>
            <a:tailEnd/>
          </a:ln>
        </p:spPr>
        <p:txBody>
          <a:bodyPr/>
          <a:lstStyle/>
          <a:p>
            <a:endParaRPr lang="en-US"/>
          </a:p>
        </p:txBody>
      </p:sp>
      <p:sp>
        <p:nvSpPr>
          <p:cNvPr id="4955180" name="Rectangle 44"/>
          <p:cNvSpPr>
            <a:spLocks noChangeArrowheads="1"/>
          </p:cNvSpPr>
          <p:nvPr/>
        </p:nvSpPr>
        <p:spPr bwMode="auto">
          <a:xfrm>
            <a:off x="1774825" y="5257800"/>
            <a:ext cx="423863" cy="274638"/>
          </a:xfrm>
          <a:prstGeom prst="rect">
            <a:avLst/>
          </a:prstGeom>
          <a:noFill/>
          <a:ln w="9525">
            <a:noFill/>
            <a:miter lim="800000"/>
            <a:headEnd/>
            <a:tailEnd/>
          </a:ln>
        </p:spPr>
        <p:txBody>
          <a:bodyPr wrap="none" lIns="0" tIns="0" rIns="0" bIns="0">
            <a:spAutoFit/>
          </a:bodyPr>
          <a:lstStyle/>
          <a:p>
            <a:pPr>
              <a:defRPr/>
            </a:pPr>
            <a:r>
              <a:rPr lang="en-US" sz="1800" b="1">
                <a:solidFill>
                  <a:srgbClr val="FFFFFF"/>
                </a:solidFill>
                <a:effectLst>
                  <a:outerShdw blurRad="38100" dist="38100" dir="2700000" algn="tl">
                    <a:srgbClr val="000000"/>
                  </a:outerShdw>
                </a:effectLst>
                <a:latin typeface="Arial Narrow" pitchFamily="34" charset="0"/>
              </a:rPr>
              <a:t>&lt;200</a:t>
            </a:r>
            <a:endParaRPr lang="en-US" sz="3200" b="1" i="1" u="sng">
              <a:effectLst>
                <a:outerShdw blurRad="38100" dist="38100" dir="2700000" algn="tl">
                  <a:srgbClr val="000000"/>
                </a:outerShdw>
              </a:effectLst>
            </a:endParaRPr>
          </a:p>
        </p:txBody>
      </p:sp>
      <p:sp>
        <p:nvSpPr>
          <p:cNvPr id="4955181" name="Rectangle 45"/>
          <p:cNvSpPr>
            <a:spLocks noChangeArrowheads="1"/>
          </p:cNvSpPr>
          <p:nvPr/>
        </p:nvSpPr>
        <p:spPr bwMode="auto">
          <a:xfrm>
            <a:off x="3203575" y="5257800"/>
            <a:ext cx="423863" cy="274638"/>
          </a:xfrm>
          <a:prstGeom prst="rect">
            <a:avLst/>
          </a:prstGeom>
          <a:noFill/>
          <a:ln w="9525">
            <a:noFill/>
            <a:miter lim="800000"/>
            <a:headEnd/>
            <a:tailEnd/>
          </a:ln>
        </p:spPr>
        <p:txBody>
          <a:bodyPr wrap="none" lIns="0" tIns="0" rIns="0" bIns="0">
            <a:spAutoFit/>
          </a:bodyPr>
          <a:lstStyle/>
          <a:p>
            <a:pPr>
              <a:defRPr/>
            </a:pPr>
            <a:r>
              <a:rPr lang="en-US" sz="1800" b="1">
                <a:solidFill>
                  <a:srgbClr val="FFFFFF"/>
                </a:solidFill>
                <a:effectLst>
                  <a:outerShdw blurRad="38100" dist="38100" dir="2700000" algn="tl">
                    <a:srgbClr val="000000"/>
                  </a:outerShdw>
                </a:effectLst>
                <a:latin typeface="Arial Narrow" pitchFamily="34" charset="0"/>
              </a:rPr>
              <a:t>&gt;200</a:t>
            </a:r>
            <a:endParaRPr lang="en-US" sz="3200" b="1" i="1" u="sng">
              <a:effectLst>
                <a:outerShdw blurRad="38100" dist="38100" dir="2700000" algn="tl">
                  <a:srgbClr val="000000"/>
                </a:outerShdw>
              </a:effectLst>
            </a:endParaRPr>
          </a:p>
        </p:txBody>
      </p:sp>
      <p:sp>
        <p:nvSpPr>
          <p:cNvPr id="4955182" name="Rectangle 46"/>
          <p:cNvSpPr>
            <a:spLocks noChangeArrowheads="1"/>
          </p:cNvSpPr>
          <p:nvPr/>
        </p:nvSpPr>
        <p:spPr bwMode="auto">
          <a:xfrm>
            <a:off x="4641850" y="5257800"/>
            <a:ext cx="423863" cy="274638"/>
          </a:xfrm>
          <a:prstGeom prst="rect">
            <a:avLst/>
          </a:prstGeom>
          <a:noFill/>
          <a:ln w="9525">
            <a:noFill/>
            <a:miter lim="800000"/>
            <a:headEnd/>
            <a:tailEnd/>
          </a:ln>
        </p:spPr>
        <p:txBody>
          <a:bodyPr wrap="none" lIns="0" tIns="0" rIns="0" bIns="0">
            <a:spAutoFit/>
          </a:bodyPr>
          <a:lstStyle/>
          <a:p>
            <a:pPr>
              <a:defRPr/>
            </a:pPr>
            <a:r>
              <a:rPr lang="en-US" sz="1800" b="1">
                <a:solidFill>
                  <a:srgbClr val="FFFFFF"/>
                </a:solidFill>
                <a:effectLst>
                  <a:outerShdw blurRad="38100" dist="38100" dir="2700000" algn="tl">
                    <a:srgbClr val="000000"/>
                  </a:outerShdw>
                </a:effectLst>
                <a:latin typeface="Arial Narrow" pitchFamily="34" charset="0"/>
              </a:rPr>
              <a:t>&lt;200</a:t>
            </a:r>
            <a:endParaRPr lang="en-US" sz="3200" b="1" i="1" u="sng">
              <a:effectLst>
                <a:outerShdw blurRad="38100" dist="38100" dir="2700000" algn="tl">
                  <a:srgbClr val="000000"/>
                </a:outerShdw>
              </a:effectLst>
            </a:endParaRPr>
          </a:p>
        </p:txBody>
      </p:sp>
      <p:sp>
        <p:nvSpPr>
          <p:cNvPr id="4955183" name="Rectangle 47"/>
          <p:cNvSpPr>
            <a:spLocks noChangeArrowheads="1"/>
          </p:cNvSpPr>
          <p:nvPr/>
        </p:nvSpPr>
        <p:spPr bwMode="auto">
          <a:xfrm>
            <a:off x="6070600" y="5257800"/>
            <a:ext cx="423863" cy="274638"/>
          </a:xfrm>
          <a:prstGeom prst="rect">
            <a:avLst/>
          </a:prstGeom>
          <a:noFill/>
          <a:ln w="9525">
            <a:noFill/>
            <a:miter lim="800000"/>
            <a:headEnd/>
            <a:tailEnd/>
          </a:ln>
        </p:spPr>
        <p:txBody>
          <a:bodyPr wrap="none" lIns="0" tIns="0" rIns="0" bIns="0">
            <a:spAutoFit/>
          </a:bodyPr>
          <a:lstStyle/>
          <a:p>
            <a:pPr>
              <a:defRPr/>
            </a:pPr>
            <a:r>
              <a:rPr lang="en-US" sz="1800" b="1">
                <a:solidFill>
                  <a:srgbClr val="FFFFFF"/>
                </a:solidFill>
                <a:effectLst>
                  <a:outerShdw blurRad="38100" dist="38100" dir="2700000" algn="tl">
                    <a:srgbClr val="000000"/>
                  </a:outerShdw>
                </a:effectLst>
                <a:latin typeface="Arial Narrow" pitchFamily="34" charset="0"/>
              </a:rPr>
              <a:t>&gt;200</a:t>
            </a:r>
            <a:endParaRPr lang="en-US" sz="3200" b="1" i="1" u="sng">
              <a:effectLst>
                <a:outerShdw blurRad="38100" dist="38100" dir="2700000" algn="tl">
                  <a:srgbClr val="000000"/>
                </a:outerShdw>
              </a:effectLst>
            </a:endParaRPr>
          </a:p>
        </p:txBody>
      </p:sp>
      <p:grpSp>
        <p:nvGrpSpPr>
          <p:cNvPr id="3" name="Group 48"/>
          <p:cNvGrpSpPr>
            <a:grpSpLocks/>
          </p:cNvGrpSpPr>
          <p:nvPr/>
        </p:nvGrpSpPr>
        <p:grpSpPr bwMode="auto">
          <a:xfrm>
            <a:off x="7470775" y="3282950"/>
            <a:ext cx="974725" cy="274638"/>
            <a:chOff x="4834" y="2364"/>
            <a:chExt cx="614" cy="173"/>
          </a:xfrm>
        </p:grpSpPr>
        <p:sp>
          <p:nvSpPr>
            <p:cNvPr id="50228" name="Rectangle 49"/>
            <p:cNvSpPr>
              <a:spLocks noChangeArrowheads="1"/>
            </p:cNvSpPr>
            <p:nvPr/>
          </p:nvSpPr>
          <p:spPr bwMode="auto">
            <a:xfrm>
              <a:off x="4834" y="2400"/>
              <a:ext cx="90" cy="90"/>
            </a:xfrm>
            <a:prstGeom prst="rect">
              <a:avLst/>
            </a:prstGeom>
            <a:gradFill rotWithShape="1">
              <a:gsLst>
                <a:gs pos="0">
                  <a:srgbClr val="007600"/>
                </a:gs>
                <a:gs pos="100000">
                  <a:srgbClr val="00FF00"/>
                </a:gs>
              </a:gsLst>
              <a:lin ang="0" scaled="1"/>
            </a:gradFill>
            <a:ln w="9525">
              <a:solidFill>
                <a:srgbClr val="FFFFFF"/>
              </a:solidFill>
              <a:miter lim="800000"/>
              <a:headEnd/>
              <a:tailEnd/>
            </a:ln>
          </p:spPr>
          <p:txBody>
            <a:bodyPr/>
            <a:lstStyle/>
            <a:p>
              <a:endParaRPr lang="en-US"/>
            </a:p>
          </p:txBody>
        </p:sp>
        <p:sp>
          <p:nvSpPr>
            <p:cNvPr id="4955186" name="Rectangle 50"/>
            <p:cNvSpPr>
              <a:spLocks noChangeArrowheads="1"/>
            </p:cNvSpPr>
            <p:nvPr/>
          </p:nvSpPr>
          <p:spPr bwMode="auto">
            <a:xfrm>
              <a:off x="4994" y="2364"/>
              <a:ext cx="454" cy="173"/>
            </a:xfrm>
            <a:prstGeom prst="rect">
              <a:avLst/>
            </a:prstGeom>
            <a:noFill/>
            <a:ln w="9525">
              <a:noFill/>
              <a:miter lim="800000"/>
              <a:headEnd/>
              <a:tailEnd/>
            </a:ln>
          </p:spPr>
          <p:txBody>
            <a:bodyPr wrap="none" lIns="0" tIns="0" rIns="0" bIns="0">
              <a:spAutoFit/>
            </a:bodyPr>
            <a:lstStyle/>
            <a:p>
              <a:pPr>
                <a:defRPr/>
              </a:pPr>
              <a:r>
                <a:rPr lang="en-US" sz="1800" b="1">
                  <a:solidFill>
                    <a:srgbClr val="FFFFFF"/>
                  </a:solidFill>
                  <a:effectLst>
                    <a:outerShdw blurRad="38100" dist="38100" dir="2700000" algn="tl">
                      <a:srgbClr val="000000"/>
                    </a:outerShdw>
                  </a:effectLst>
                  <a:latin typeface="Arial Narrow" pitchFamily="34" charset="0"/>
                </a:rPr>
                <a:t>Placebo</a:t>
              </a:r>
              <a:endParaRPr lang="en-US" sz="3200" b="1" i="1" u="sng">
                <a:effectLst>
                  <a:outerShdw blurRad="38100" dist="38100" dir="2700000" algn="tl">
                    <a:srgbClr val="000000"/>
                  </a:outerShdw>
                </a:effectLst>
              </a:endParaRPr>
            </a:p>
          </p:txBody>
        </p:sp>
      </p:grpSp>
      <p:sp>
        <p:nvSpPr>
          <p:cNvPr id="4955187" name="AutoShape 51"/>
          <p:cNvSpPr>
            <a:spLocks noChangeArrowheads="1"/>
          </p:cNvSpPr>
          <p:nvPr/>
        </p:nvSpPr>
        <p:spPr bwMode="auto">
          <a:xfrm>
            <a:off x="6070600" y="2247900"/>
            <a:ext cx="571500" cy="2882900"/>
          </a:xfrm>
          <a:prstGeom prst="cube">
            <a:avLst>
              <a:gd name="adj" fmla="val 25000"/>
            </a:avLst>
          </a:prstGeom>
          <a:gradFill rotWithShape="1">
            <a:gsLst>
              <a:gs pos="0">
                <a:schemeClr val="accent2">
                  <a:gamma/>
                  <a:shade val="46275"/>
                  <a:invGamma/>
                </a:schemeClr>
              </a:gs>
              <a:gs pos="100000">
                <a:schemeClr val="accent2"/>
              </a:gs>
            </a:gsLst>
            <a:lin ang="0" scaled="1"/>
          </a:gradFill>
          <a:ln w="28575">
            <a:noFill/>
            <a:miter lim="800000"/>
            <a:headEnd/>
            <a:tailEnd/>
          </a:ln>
          <a:effectLst/>
        </p:spPr>
        <p:txBody>
          <a:bodyPr anchor="ctr">
            <a:spAutoFit/>
          </a:bodyPr>
          <a:lstStyle/>
          <a:p>
            <a:pPr>
              <a:defRPr/>
            </a:pPr>
            <a:endParaRPr lang="en-US"/>
          </a:p>
        </p:txBody>
      </p:sp>
      <p:sp>
        <p:nvSpPr>
          <p:cNvPr id="4955188" name="AutoShape 52"/>
          <p:cNvSpPr>
            <a:spLocks noChangeArrowheads="1"/>
          </p:cNvSpPr>
          <p:nvPr/>
        </p:nvSpPr>
        <p:spPr bwMode="auto">
          <a:xfrm>
            <a:off x="4610100" y="3746500"/>
            <a:ext cx="571500" cy="1384300"/>
          </a:xfrm>
          <a:prstGeom prst="cube">
            <a:avLst>
              <a:gd name="adj" fmla="val 25000"/>
            </a:avLst>
          </a:prstGeom>
          <a:gradFill rotWithShape="1">
            <a:gsLst>
              <a:gs pos="0">
                <a:schemeClr val="accent2">
                  <a:gamma/>
                  <a:shade val="46275"/>
                  <a:invGamma/>
                </a:schemeClr>
              </a:gs>
              <a:gs pos="100000">
                <a:schemeClr val="accent2"/>
              </a:gs>
            </a:gsLst>
            <a:lin ang="0" scaled="1"/>
          </a:gradFill>
          <a:ln w="28575">
            <a:noFill/>
            <a:miter lim="800000"/>
            <a:headEnd/>
            <a:tailEnd/>
          </a:ln>
          <a:effectLst/>
        </p:spPr>
        <p:txBody>
          <a:bodyPr anchor="ctr">
            <a:spAutoFit/>
          </a:bodyPr>
          <a:lstStyle/>
          <a:p>
            <a:pPr>
              <a:defRPr/>
            </a:pPr>
            <a:endParaRPr lang="en-US"/>
          </a:p>
        </p:txBody>
      </p:sp>
      <p:grpSp>
        <p:nvGrpSpPr>
          <p:cNvPr id="4" name="Group 53"/>
          <p:cNvGrpSpPr>
            <a:grpSpLocks/>
          </p:cNvGrpSpPr>
          <p:nvPr/>
        </p:nvGrpSpPr>
        <p:grpSpPr bwMode="auto">
          <a:xfrm>
            <a:off x="1765300" y="4064000"/>
            <a:ext cx="2006600" cy="1079500"/>
            <a:chOff x="1224" y="2560"/>
            <a:chExt cx="1264" cy="680"/>
          </a:xfrm>
        </p:grpSpPr>
        <p:sp>
          <p:nvSpPr>
            <p:cNvPr id="4955190" name="AutoShape 54"/>
            <p:cNvSpPr>
              <a:spLocks noChangeArrowheads="1"/>
            </p:cNvSpPr>
            <p:nvPr/>
          </p:nvSpPr>
          <p:spPr bwMode="auto">
            <a:xfrm>
              <a:off x="2120" y="2560"/>
              <a:ext cx="368" cy="680"/>
            </a:xfrm>
            <a:prstGeom prst="cube">
              <a:avLst>
                <a:gd name="adj" fmla="val 25000"/>
              </a:avLst>
            </a:prstGeom>
            <a:gradFill rotWithShape="1">
              <a:gsLst>
                <a:gs pos="0">
                  <a:schemeClr val="accent2">
                    <a:gamma/>
                    <a:shade val="46275"/>
                    <a:invGamma/>
                  </a:schemeClr>
                </a:gs>
                <a:gs pos="100000">
                  <a:schemeClr val="accent2"/>
                </a:gs>
              </a:gsLst>
              <a:lin ang="0" scaled="1"/>
            </a:gradFill>
            <a:ln w="28575">
              <a:noFill/>
              <a:miter lim="800000"/>
              <a:headEnd/>
              <a:tailEnd/>
            </a:ln>
            <a:effectLst/>
          </p:spPr>
          <p:txBody>
            <a:bodyPr anchor="ctr">
              <a:spAutoFit/>
            </a:bodyPr>
            <a:lstStyle/>
            <a:p>
              <a:pPr>
                <a:defRPr/>
              </a:pPr>
              <a:endParaRPr lang="en-US"/>
            </a:p>
          </p:txBody>
        </p:sp>
        <p:sp>
          <p:nvSpPr>
            <p:cNvPr id="4955191" name="AutoShape 55"/>
            <p:cNvSpPr>
              <a:spLocks noChangeArrowheads="1"/>
            </p:cNvSpPr>
            <p:nvPr/>
          </p:nvSpPr>
          <p:spPr bwMode="auto">
            <a:xfrm>
              <a:off x="1224" y="2648"/>
              <a:ext cx="352" cy="584"/>
            </a:xfrm>
            <a:prstGeom prst="cube">
              <a:avLst>
                <a:gd name="adj" fmla="val 25000"/>
              </a:avLst>
            </a:prstGeom>
            <a:gradFill rotWithShape="1">
              <a:gsLst>
                <a:gs pos="0">
                  <a:schemeClr val="accent2">
                    <a:gamma/>
                    <a:shade val="46275"/>
                    <a:invGamma/>
                  </a:schemeClr>
                </a:gs>
                <a:gs pos="100000">
                  <a:schemeClr val="accent2"/>
                </a:gs>
              </a:gsLst>
              <a:lin ang="0" scaled="1"/>
            </a:gradFill>
            <a:ln w="28575">
              <a:noFill/>
              <a:miter lim="800000"/>
              <a:headEnd/>
              <a:tailEnd/>
            </a:ln>
            <a:effectLst/>
          </p:spPr>
          <p:txBody>
            <a:bodyPr anchor="ctr">
              <a:spAutoFit/>
            </a:bodyPr>
            <a:lstStyle/>
            <a:p>
              <a:pPr>
                <a:defRPr/>
              </a:pPr>
              <a:endParaRPr lang="en-US"/>
            </a:p>
          </p:txBody>
        </p:sp>
      </p:gr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1000"/>
                                        <p:tgtEl>
                                          <p:spTgt spid="3"/>
                                        </p:tgtEl>
                                      </p:cBhvr>
                                    </p:animEffect>
                                  </p:childTnLst>
                                </p:cTn>
                              </p:par>
                            </p:childTnLst>
                          </p:cTn>
                        </p:par>
                        <p:par>
                          <p:cTn id="13" fill="hold">
                            <p:stCondLst>
                              <p:cond delay="1000"/>
                            </p:stCondLst>
                            <p:childTnLst>
                              <p:par>
                                <p:cTn id="14" presetID="22" presetClass="entr" presetSubtype="4"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down)">
                                      <p:cBhvr>
                                        <p:cTn id="16" dur="1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4955188"/>
                                        </p:tgtEl>
                                        <p:attrNameLst>
                                          <p:attrName>style.visibility</p:attrName>
                                        </p:attrNameLst>
                                      </p:cBhvr>
                                      <p:to>
                                        <p:strVal val="visible"/>
                                      </p:to>
                                    </p:set>
                                    <p:animEffect transition="in" filter="wipe(down)">
                                      <p:cBhvr>
                                        <p:cTn id="21" dur="2000"/>
                                        <p:tgtEl>
                                          <p:spTgt spid="4955188"/>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4955187"/>
                                        </p:tgtEl>
                                        <p:attrNameLst>
                                          <p:attrName>style.visibility</p:attrName>
                                        </p:attrNameLst>
                                      </p:cBhvr>
                                      <p:to>
                                        <p:strVal val="visible"/>
                                      </p:to>
                                    </p:set>
                                    <p:animEffect transition="in" filter="wipe(down)">
                                      <p:cBhvr>
                                        <p:cTn id="26" dur="2000"/>
                                        <p:tgtEl>
                                          <p:spTgt spid="49551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55187" grpId="0" animBg="1"/>
      <p:bldP spid="495518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1308100" y="5232400"/>
            <a:ext cx="5588000" cy="304800"/>
          </a:xfrm>
          <a:prstGeom prst="rect">
            <a:avLst/>
          </a:prstGeom>
          <a:solidFill>
            <a:srgbClr val="FF0000"/>
          </a:solidFill>
          <a:ln w="28575" algn="ctr">
            <a:noFill/>
            <a:miter lim="800000"/>
            <a:headEnd/>
            <a:tailEnd/>
          </a:ln>
        </p:spPr>
        <p:txBody>
          <a:bodyPr anchor="ctr">
            <a:spAutoFit/>
          </a:bodyPr>
          <a:lstStyle/>
          <a:p>
            <a:endParaRPr lang="en-US"/>
          </a:p>
        </p:txBody>
      </p:sp>
      <p:sp>
        <p:nvSpPr>
          <p:cNvPr id="4957187" name="Rectangle 3"/>
          <p:cNvSpPr>
            <a:spLocks noGrp="1" noChangeArrowheads="1"/>
          </p:cNvSpPr>
          <p:nvPr>
            <p:ph type="title"/>
          </p:nvPr>
        </p:nvSpPr>
        <p:spPr>
          <a:effectLst>
            <a:outerShdw dist="35921" dir="2700000" algn="ctr" rotWithShape="0">
              <a:schemeClr val="bg2"/>
            </a:outerShdw>
          </a:effectLst>
        </p:spPr>
        <p:txBody>
          <a:bodyPr/>
          <a:lstStyle/>
          <a:p>
            <a:pPr>
              <a:defRPr/>
            </a:pPr>
            <a:r>
              <a:rPr lang="en-US" sz="4800" smtClean="0">
                <a:latin typeface="Arial" pitchFamily="34" charset="0"/>
              </a:rPr>
              <a:t>- Helsinki Heart Trial -                      Effects of Gemfibrozil</a:t>
            </a:r>
            <a:r>
              <a:rPr lang="en-US" smtClean="0"/>
              <a:t> </a:t>
            </a:r>
          </a:p>
        </p:txBody>
      </p:sp>
      <p:sp>
        <p:nvSpPr>
          <p:cNvPr id="51204" name="Text Box 4"/>
          <p:cNvSpPr txBox="1">
            <a:spLocks noChangeArrowheads="1"/>
          </p:cNvSpPr>
          <p:nvPr/>
        </p:nvSpPr>
        <p:spPr bwMode="auto">
          <a:xfrm>
            <a:off x="4964113" y="6491288"/>
            <a:ext cx="4179887" cy="366712"/>
          </a:xfrm>
          <a:prstGeom prst="rect">
            <a:avLst/>
          </a:prstGeom>
          <a:noFill/>
          <a:ln w="28575">
            <a:noFill/>
            <a:miter lim="800000"/>
            <a:headEnd/>
            <a:tailEnd/>
          </a:ln>
        </p:spPr>
        <p:txBody>
          <a:bodyPr>
            <a:spAutoFit/>
          </a:bodyPr>
          <a:lstStyle/>
          <a:p>
            <a:pPr algn="r"/>
            <a:r>
              <a:rPr lang="en-US" sz="1800" b="1"/>
              <a:t>Circulation 1992;85:37-46</a:t>
            </a:r>
          </a:p>
        </p:txBody>
      </p:sp>
      <p:grpSp>
        <p:nvGrpSpPr>
          <p:cNvPr id="51205" name="Group 5"/>
          <p:cNvGrpSpPr>
            <a:grpSpLocks/>
          </p:cNvGrpSpPr>
          <p:nvPr/>
        </p:nvGrpSpPr>
        <p:grpSpPr bwMode="auto">
          <a:xfrm>
            <a:off x="1406525" y="5618163"/>
            <a:ext cx="5441950" cy="433387"/>
            <a:chOff x="886" y="3491"/>
            <a:chExt cx="3428" cy="273"/>
          </a:xfrm>
        </p:grpSpPr>
        <p:sp>
          <p:nvSpPr>
            <p:cNvPr id="4957190" name="Text Box 6"/>
            <p:cNvSpPr txBox="1">
              <a:spLocks noChangeArrowheads="1"/>
            </p:cNvSpPr>
            <p:nvPr/>
          </p:nvSpPr>
          <p:spPr bwMode="auto">
            <a:xfrm>
              <a:off x="886" y="3496"/>
              <a:ext cx="1819" cy="268"/>
            </a:xfrm>
            <a:prstGeom prst="rect">
              <a:avLst/>
            </a:prstGeom>
            <a:solidFill>
              <a:schemeClr val="accent1"/>
            </a:solidFill>
            <a:ln w="28575">
              <a:solidFill>
                <a:srgbClr val="FF0000"/>
              </a:solidFill>
              <a:miter lim="800000"/>
              <a:headEnd/>
              <a:tailEnd/>
            </a:ln>
            <a:effectLst/>
          </p:spPr>
          <p:txBody>
            <a:bodyPr>
              <a:spAutoFit/>
            </a:bodyPr>
            <a:lstStyle/>
            <a:p>
              <a:pPr>
                <a:defRPr/>
              </a:pPr>
              <a:r>
                <a:rPr lang="en-US">
                  <a:solidFill>
                    <a:schemeClr val="bg1"/>
                  </a:solidFill>
                  <a:effectLst>
                    <a:outerShdw blurRad="38100" dist="38100" dir="2700000" algn="tl">
                      <a:srgbClr val="000000"/>
                    </a:outerShdw>
                  </a:effectLst>
                </a:rPr>
                <a:t>LDL-C:HDL-C &lt;5.0</a:t>
              </a:r>
            </a:p>
          </p:txBody>
        </p:sp>
        <p:sp>
          <p:nvSpPr>
            <p:cNvPr id="4957191" name="Rectangle 7"/>
            <p:cNvSpPr>
              <a:spLocks noChangeArrowheads="1"/>
            </p:cNvSpPr>
            <p:nvPr/>
          </p:nvSpPr>
          <p:spPr bwMode="auto">
            <a:xfrm>
              <a:off x="2824" y="3491"/>
              <a:ext cx="1490" cy="268"/>
            </a:xfrm>
            <a:prstGeom prst="rect">
              <a:avLst/>
            </a:prstGeom>
            <a:solidFill>
              <a:schemeClr val="accent1"/>
            </a:solidFill>
            <a:ln w="28575">
              <a:solidFill>
                <a:srgbClr val="FF0000"/>
              </a:solidFill>
              <a:miter lim="800000"/>
              <a:headEnd/>
              <a:tailEnd/>
            </a:ln>
            <a:effectLst/>
          </p:spPr>
          <p:txBody>
            <a:bodyPr wrap="none">
              <a:spAutoFit/>
            </a:bodyPr>
            <a:lstStyle/>
            <a:p>
              <a:pPr>
                <a:defRPr/>
              </a:pPr>
              <a:r>
                <a:rPr lang="en-US">
                  <a:solidFill>
                    <a:schemeClr val="bg1"/>
                  </a:solidFill>
                  <a:effectLst>
                    <a:outerShdw blurRad="38100" dist="38100" dir="2700000" algn="tl">
                      <a:srgbClr val="000000"/>
                    </a:outerShdw>
                  </a:effectLst>
                </a:rPr>
                <a:t>LDL-C:HDL-C &gt;5.0</a:t>
              </a:r>
            </a:p>
          </p:txBody>
        </p:sp>
      </p:grpSp>
      <p:sp>
        <p:nvSpPr>
          <p:cNvPr id="4957192" name="Text Box 8"/>
          <p:cNvSpPr txBox="1">
            <a:spLocks noChangeArrowheads="1"/>
          </p:cNvSpPr>
          <p:nvPr/>
        </p:nvSpPr>
        <p:spPr bwMode="auto">
          <a:xfrm>
            <a:off x="2551113" y="6124575"/>
            <a:ext cx="3471862" cy="457200"/>
          </a:xfrm>
          <a:prstGeom prst="rect">
            <a:avLst/>
          </a:prstGeom>
          <a:noFill/>
          <a:ln w="28575">
            <a:noFill/>
            <a:miter lim="800000"/>
            <a:headEnd/>
            <a:tailEnd/>
          </a:ln>
          <a:effectLst/>
        </p:spPr>
        <p:txBody>
          <a:bodyPr>
            <a:spAutoFit/>
          </a:bodyPr>
          <a:lstStyle/>
          <a:p>
            <a:pPr>
              <a:defRPr/>
            </a:pPr>
            <a:r>
              <a:rPr lang="en-US" sz="2400" b="1">
                <a:solidFill>
                  <a:schemeClr val="accent1"/>
                </a:solidFill>
                <a:effectLst>
                  <a:outerShdw blurRad="38100" dist="38100" dir="2700000" algn="tl">
                    <a:srgbClr val="000000"/>
                  </a:outerShdw>
                </a:effectLst>
              </a:rPr>
              <a:t>Triglycerides mg/dl</a:t>
            </a:r>
          </a:p>
        </p:txBody>
      </p:sp>
      <p:sp>
        <p:nvSpPr>
          <p:cNvPr id="4957193" name="Text Box 9"/>
          <p:cNvSpPr txBox="1">
            <a:spLocks noChangeArrowheads="1"/>
          </p:cNvSpPr>
          <p:nvPr/>
        </p:nvSpPr>
        <p:spPr bwMode="auto">
          <a:xfrm rot="16200000">
            <a:off x="-1427163" y="3176588"/>
            <a:ext cx="3775075" cy="641350"/>
          </a:xfrm>
          <a:prstGeom prst="rect">
            <a:avLst/>
          </a:prstGeom>
          <a:noFill/>
          <a:ln w="28575">
            <a:noFill/>
            <a:miter lim="800000"/>
            <a:headEnd/>
            <a:tailEnd/>
          </a:ln>
          <a:effectLst/>
        </p:spPr>
        <p:txBody>
          <a:bodyPr>
            <a:spAutoFit/>
          </a:bodyPr>
          <a:lstStyle/>
          <a:p>
            <a:pPr>
              <a:defRPr/>
            </a:pPr>
            <a:r>
              <a:rPr lang="en-US" sz="1800">
                <a:solidFill>
                  <a:schemeClr val="accent1"/>
                </a:solidFill>
                <a:effectLst>
                  <a:outerShdw blurRad="38100" dist="38100" dir="2700000" algn="tl">
                    <a:srgbClr val="000000"/>
                  </a:outerShdw>
                </a:effectLst>
              </a:rPr>
              <a:t>Incidence of cardiac events               per 1000 patient years</a:t>
            </a:r>
          </a:p>
        </p:txBody>
      </p:sp>
      <p:sp>
        <p:nvSpPr>
          <p:cNvPr id="51208" name="Freeform 10"/>
          <p:cNvSpPr>
            <a:spLocks/>
          </p:cNvSpPr>
          <p:nvPr/>
        </p:nvSpPr>
        <p:spPr bwMode="auto">
          <a:xfrm>
            <a:off x="1225550" y="5038725"/>
            <a:ext cx="5867400" cy="104775"/>
          </a:xfrm>
          <a:custGeom>
            <a:avLst/>
            <a:gdLst>
              <a:gd name="T0" fmla="*/ 0 w 3696"/>
              <a:gd name="T1" fmla="*/ 2147483647 h 66"/>
              <a:gd name="T2" fmla="*/ 2147483647 w 3696"/>
              <a:gd name="T3" fmla="*/ 0 h 66"/>
              <a:gd name="T4" fmla="*/ 2147483647 w 3696"/>
              <a:gd name="T5" fmla="*/ 0 h 66"/>
              <a:gd name="T6" fmla="*/ 2147483647 w 3696"/>
              <a:gd name="T7" fmla="*/ 2147483647 h 66"/>
              <a:gd name="T8" fmla="*/ 0 w 3696"/>
              <a:gd name="T9" fmla="*/ 2147483647 h 66"/>
              <a:gd name="T10" fmla="*/ 0 60000 65536"/>
              <a:gd name="T11" fmla="*/ 0 60000 65536"/>
              <a:gd name="T12" fmla="*/ 0 60000 65536"/>
              <a:gd name="T13" fmla="*/ 0 60000 65536"/>
              <a:gd name="T14" fmla="*/ 0 60000 65536"/>
              <a:gd name="T15" fmla="*/ 0 w 3696"/>
              <a:gd name="T16" fmla="*/ 0 h 66"/>
              <a:gd name="T17" fmla="*/ 3696 w 3696"/>
              <a:gd name="T18" fmla="*/ 66 h 66"/>
            </a:gdLst>
            <a:ahLst/>
            <a:cxnLst>
              <a:cxn ang="T10">
                <a:pos x="T0" y="T1"/>
              </a:cxn>
              <a:cxn ang="T11">
                <a:pos x="T2" y="T3"/>
              </a:cxn>
              <a:cxn ang="T12">
                <a:pos x="T4" y="T5"/>
              </a:cxn>
              <a:cxn ang="T13">
                <a:pos x="T6" y="T7"/>
              </a:cxn>
              <a:cxn ang="T14">
                <a:pos x="T8" y="T9"/>
              </a:cxn>
            </a:cxnLst>
            <a:rect l="T15" t="T16" r="T17" b="T18"/>
            <a:pathLst>
              <a:path w="3696" h="66">
                <a:moveTo>
                  <a:pt x="0" y="66"/>
                </a:moveTo>
                <a:lnTo>
                  <a:pt x="90" y="0"/>
                </a:lnTo>
                <a:lnTo>
                  <a:pt x="3696" y="0"/>
                </a:lnTo>
                <a:lnTo>
                  <a:pt x="3606" y="66"/>
                </a:lnTo>
                <a:lnTo>
                  <a:pt x="0" y="66"/>
                </a:lnTo>
                <a:close/>
              </a:path>
            </a:pathLst>
          </a:custGeom>
          <a:solidFill>
            <a:srgbClr val="808080"/>
          </a:solidFill>
          <a:ln w="9525">
            <a:noFill/>
            <a:round/>
            <a:headEnd/>
            <a:tailEnd/>
          </a:ln>
        </p:spPr>
        <p:txBody>
          <a:bodyPr/>
          <a:lstStyle/>
          <a:p>
            <a:endParaRPr lang="en-US"/>
          </a:p>
        </p:txBody>
      </p:sp>
      <p:sp>
        <p:nvSpPr>
          <p:cNvPr id="51209" name="Freeform 11"/>
          <p:cNvSpPr>
            <a:spLocks/>
          </p:cNvSpPr>
          <p:nvPr/>
        </p:nvSpPr>
        <p:spPr bwMode="auto">
          <a:xfrm>
            <a:off x="1225550" y="1885950"/>
            <a:ext cx="142875" cy="3257550"/>
          </a:xfrm>
          <a:custGeom>
            <a:avLst/>
            <a:gdLst>
              <a:gd name="T0" fmla="*/ 0 w 90"/>
              <a:gd name="T1" fmla="*/ 2147483647 h 2052"/>
              <a:gd name="T2" fmla="*/ 0 w 90"/>
              <a:gd name="T3" fmla="*/ 2147483647 h 2052"/>
              <a:gd name="T4" fmla="*/ 2147483647 w 90"/>
              <a:gd name="T5" fmla="*/ 0 h 2052"/>
              <a:gd name="T6" fmla="*/ 2147483647 w 90"/>
              <a:gd name="T7" fmla="*/ 2147483647 h 2052"/>
              <a:gd name="T8" fmla="*/ 0 w 90"/>
              <a:gd name="T9" fmla="*/ 2147483647 h 2052"/>
              <a:gd name="T10" fmla="*/ 0 60000 65536"/>
              <a:gd name="T11" fmla="*/ 0 60000 65536"/>
              <a:gd name="T12" fmla="*/ 0 60000 65536"/>
              <a:gd name="T13" fmla="*/ 0 60000 65536"/>
              <a:gd name="T14" fmla="*/ 0 60000 65536"/>
              <a:gd name="T15" fmla="*/ 0 w 90"/>
              <a:gd name="T16" fmla="*/ 0 h 2052"/>
              <a:gd name="T17" fmla="*/ 90 w 90"/>
              <a:gd name="T18" fmla="*/ 2052 h 2052"/>
            </a:gdLst>
            <a:ahLst/>
            <a:cxnLst>
              <a:cxn ang="T10">
                <a:pos x="T0" y="T1"/>
              </a:cxn>
              <a:cxn ang="T11">
                <a:pos x="T2" y="T3"/>
              </a:cxn>
              <a:cxn ang="T12">
                <a:pos x="T4" y="T5"/>
              </a:cxn>
              <a:cxn ang="T13">
                <a:pos x="T6" y="T7"/>
              </a:cxn>
              <a:cxn ang="T14">
                <a:pos x="T8" y="T9"/>
              </a:cxn>
            </a:cxnLst>
            <a:rect l="T15" t="T16" r="T17" b="T18"/>
            <a:pathLst>
              <a:path w="90" h="2052">
                <a:moveTo>
                  <a:pt x="0" y="2052"/>
                </a:moveTo>
                <a:lnTo>
                  <a:pt x="0" y="66"/>
                </a:lnTo>
                <a:lnTo>
                  <a:pt x="90" y="0"/>
                </a:lnTo>
                <a:lnTo>
                  <a:pt x="90" y="1986"/>
                </a:lnTo>
                <a:lnTo>
                  <a:pt x="0" y="2052"/>
                </a:lnTo>
                <a:close/>
              </a:path>
            </a:pathLst>
          </a:custGeom>
          <a:noFill/>
          <a:ln w="9525">
            <a:noFill/>
            <a:round/>
            <a:headEnd/>
            <a:tailEnd/>
          </a:ln>
        </p:spPr>
        <p:txBody>
          <a:bodyPr/>
          <a:lstStyle/>
          <a:p>
            <a:endParaRPr lang="en-US"/>
          </a:p>
        </p:txBody>
      </p:sp>
      <p:sp>
        <p:nvSpPr>
          <p:cNvPr id="51210" name="Rectangle 12"/>
          <p:cNvSpPr>
            <a:spLocks noChangeArrowheads="1"/>
          </p:cNvSpPr>
          <p:nvPr/>
        </p:nvSpPr>
        <p:spPr bwMode="auto">
          <a:xfrm>
            <a:off x="1368425" y="1885950"/>
            <a:ext cx="5724525" cy="3152775"/>
          </a:xfrm>
          <a:prstGeom prst="rect">
            <a:avLst/>
          </a:prstGeom>
          <a:noFill/>
          <a:ln w="9525">
            <a:noFill/>
            <a:miter lim="800000"/>
            <a:headEnd/>
            <a:tailEnd/>
          </a:ln>
        </p:spPr>
        <p:txBody>
          <a:bodyPr/>
          <a:lstStyle/>
          <a:p>
            <a:endParaRPr lang="en-US"/>
          </a:p>
        </p:txBody>
      </p:sp>
      <p:sp>
        <p:nvSpPr>
          <p:cNvPr id="51211" name="Freeform 13"/>
          <p:cNvSpPr>
            <a:spLocks/>
          </p:cNvSpPr>
          <p:nvPr/>
        </p:nvSpPr>
        <p:spPr bwMode="auto">
          <a:xfrm>
            <a:off x="1225550" y="5038725"/>
            <a:ext cx="5867400" cy="104775"/>
          </a:xfrm>
          <a:custGeom>
            <a:avLst/>
            <a:gdLst>
              <a:gd name="T0" fmla="*/ 0 w 616"/>
              <a:gd name="T1" fmla="*/ 2147483647 h 11"/>
              <a:gd name="T2" fmla="*/ 2147483647 w 616"/>
              <a:gd name="T3" fmla="*/ 0 h 11"/>
              <a:gd name="T4" fmla="*/ 2147483647 w 616"/>
              <a:gd name="T5" fmla="*/ 0 h 11"/>
              <a:gd name="T6" fmla="*/ 0 60000 65536"/>
              <a:gd name="T7" fmla="*/ 0 60000 65536"/>
              <a:gd name="T8" fmla="*/ 0 60000 65536"/>
              <a:gd name="T9" fmla="*/ 0 w 616"/>
              <a:gd name="T10" fmla="*/ 0 h 11"/>
              <a:gd name="T11" fmla="*/ 616 w 616"/>
              <a:gd name="T12" fmla="*/ 11 h 11"/>
            </a:gdLst>
            <a:ahLst/>
            <a:cxnLst>
              <a:cxn ang="T6">
                <a:pos x="T0" y="T1"/>
              </a:cxn>
              <a:cxn ang="T7">
                <a:pos x="T2" y="T3"/>
              </a:cxn>
              <a:cxn ang="T8">
                <a:pos x="T4" y="T5"/>
              </a:cxn>
            </a:cxnLst>
            <a:rect l="T9" t="T10" r="T11" b="T12"/>
            <a:pathLst>
              <a:path w="616" h="11">
                <a:moveTo>
                  <a:pt x="0" y="11"/>
                </a:moveTo>
                <a:lnTo>
                  <a:pt x="15" y="0"/>
                </a:lnTo>
                <a:lnTo>
                  <a:pt x="616" y="0"/>
                </a:lnTo>
              </a:path>
            </a:pathLst>
          </a:custGeom>
          <a:noFill/>
          <a:ln w="9525">
            <a:solidFill>
              <a:srgbClr val="FFFFFF"/>
            </a:solidFill>
            <a:round/>
            <a:headEnd/>
            <a:tailEnd/>
          </a:ln>
        </p:spPr>
        <p:txBody>
          <a:bodyPr/>
          <a:lstStyle/>
          <a:p>
            <a:endParaRPr lang="en-US"/>
          </a:p>
        </p:txBody>
      </p:sp>
      <p:sp>
        <p:nvSpPr>
          <p:cNvPr id="51212" name="Freeform 14"/>
          <p:cNvSpPr>
            <a:spLocks/>
          </p:cNvSpPr>
          <p:nvPr/>
        </p:nvSpPr>
        <p:spPr bwMode="auto">
          <a:xfrm>
            <a:off x="1225550" y="4514850"/>
            <a:ext cx="5867400" cy="104775"/>
          </a:xfrm>
          <a:custGeom>
            <a:avLst/>
            <a:gdLst>
              <a:gd name="T0" fmla="*/ 0 w 616"/>
              <a:gd name="T1" fmla="*/ 2147483647 h 11"/>
              <a:gd name="T2" fmla="*/ 2147483647 w 616"/>
              <a:gd name="T3" fmla="*/ 0 h 11"/>
              <a:gd name="T4" fmla="*/ 2147483647 w 616"/>
              <a:gd name="T5" fmla="*/ 0 h 11"/>
              <a:gd name="T6" fmla="*/ 0 60000 65536"/>
              <a:gd name="T7" fmla="*/ 0 60000 65536"/>
              <a:gd name="T8" fmla="*/ 0 60000 65536"/>
              <a:gd name="T9" fmla="*/ 0 w 616"/>
              <a:gd name="T10" fmla="*/ 0 h 11"/>
              <a:gd name="T11" fmla="*/ 616 w 616"/>
              <a:gd name="T12" fmla="*/ 11 h 11"/>
            </a:gdLst>
            <a:ahLst/>
            <a:cxnLst>
              <a:cxn ang="T6">
                <a:pos x="T0" y="T1"/>
              </a:cxn>
              <a:cxn ang="T7">
                <a:pos x="T2" y="T3"/>
              </a:cxn>
              <a:cxn ang="T8">
                <a:pos x="T4" y="T5"/>
              </a:cxn>
            </a:cxnLst>
            <a:rect l="T9" t="T10" r="T11" b="T12"/>
            <a:pathLst>
              <a:path w="616" h="11">
                <a:moveTo>
                  <a:pt x="0" y="11"/>
                </a:moveTo>
                <a:lnTo>
                  <a:pt x="15" y="0"/>
                </a:lnTo>
                <a:lnTo>
                  <a:pt x="616" y="0"/>
                </a:lnTo>
              </a:path>
            </a:pathLst>
          </a:custGeom>
          <a:noFill/>
          <a:ln w="9525">
            <a:solidFill>
              <a:srgbClr val="FFFFFF"/>
            </a:solidFill>
            <a:round/>
            <a:headEnd/>
            <a:tailEnd/>
          </a:ln>
        </p:spPr>
        <p:txBody>
          <a:bodyPr/>
          <a:lstStyle/>
          <a:p>
            <a:endParaRPr lang="en-US"/>
          </a:p>
        </p:txBody>
      </p:sp>
      <p:sp>
        <p:nvSpPr>
          <p:cNvPr id="51213" name="Freeform 15"/>
          <p:cNvSpPr>
            <a:spLocks/>
          </p:cNvSpPr>
          <p:nvPr/>
        </p:nvSpPr>
        <p:spPr bwMode="auto">
          <a:xfrm>
            <a:off x="1225550" y="3990975"/>
            <a:ext cx="5867400" cy="104775"/>
          </a:xfrm>
          <a:custGeom>
            <a:avLst/>
            <a:gdLst>
              <a:gd name="T0" fmla="*/ 0 w 616"/>
              <a:gd name="T1" fmla="*/ 2147483647 h 11"/>
              <a:gd name="T2" fmla="*/ 2147483647 w 616"/>
              <a:gd name="T3" fmla="*/ 0 h 11"/>
              <a:gd name="T4" fmla="*/ 2147483647 w 616"/>
              <a:gd name="T5" fmla="*/ 0 h 11"/>
              <a:gd name="T6" fmla="*/ 0 60000 65536"/>
              <a:gd name="T7" fmla="*/ 0 60000 65536"/>
              <a:gd name="T8" fmla="*/ 0 60000 65536"/>
              <a:gd name="T9" fmla="*/ 0 w 616"/>
              <a:gd name="T10" fmla="*/ 0 h 11"/>
              <a:gd name="T11" fmla="*/ 616 w 616"/>
              <a:gd name="T12" fmla="*/ 11 h 11"/>
            </a:gdLst>
            <a:ahLst/>
            <a:cxnLst>
              <a:cxn ang="T6">
                <a:pos x="T0" y="T1"/>
              </a:cxn>
              <a:cxn ang="T7">
                <a:pos x="T2" y="T3"/>
              </a:cxn>
              <a:cxn ang="T8">
                <a:pos x="T4" y="T5"/>
              </a:cxn>
            </a:cxnLst>
            <a:rect l="T9" t="T10" r="T11" b="T12"/>
            <a:pathLst>
              <a:path w="616" h="11">
                <a:moveTo>
                  <a:pt x="0" y="11"/>
                </a:moveTo>
                <a:lnTo>
                  <a:pt x="15" y="0"/>
                </a:lnTo>
                <a:lnTo>
                  <a:pt x="616" y="0"/>
                </a:lnTo>
              </a:path>
            </a:pathLst>
          </a:custGeom>
          <a:noFill/>
          <a:ln w="9525">
            <a:solidFill>
              <a:srgbClr val="FFFFFF"/>
            </a:solidFill>
            <a:round/>
            <a:headEnd/>
            <a:tailEnd/>
          </a:ln>
        </p:spPr>
        <p:txBody>
          <a:bodyPr/>
          <a:lstStyle/>
          <a:p>
            <a:endParaRPr lang="en-US"/>
          </a:p>
        </p:txBody>
      </p:sp>
      <p:sp>
        <p:nvSpPr>
          <p:cNvPr id="51214" name="Freeform 16"/>
          <p:cNvSpPr>
            <a:spLocks/>
          </p:cNvSpPr>
          <p:nvPr/>
        </p:nvSpPr>
        <p:spPr bwMode="auto">
          <a:xfrm>
            <a:off x="1225550" y="3457575"/>
            <a:ext cx="5867400" cy="114300"/>
          </a:xfrm>
          <a:custGeom>
            <a:avLst/>
            <a:gdLst>
              <a:gd name="T0" fmla="*/ 0 w 616"/>
              <a:gd name="T1" fmla="*/ 2147483647 h 12"/>
              <a:gd name="T2" fmla="*/ 2147483647 w 616"/>
              <a:gd name="T3" fmla="*/ 0 h 12"/>
              <a:gd name="T4" fmla="*/ 2147483647 w 616"/>
              <a:gd name="T5" fmla="*/ 0 h 12"/>
              <a:gd name="T6" fmla="*/ 0 60000 65536"/>
              <a:gd name="T7" fmla="*/ 0 60000 65536"/>
              <a:gd name="T8" fmla="*/ 0 60000 65536"/>
              <a:gd name="T9" fmla="*/ 0 w 616"/>
              <a:gd name="T10" fmla="*/ 0 h 12"/>
              <a:gd name="T11" fmla="*/ 616 w 616"/>
              <a:gd name="T12" fmla="*/ 12 h 12"/>
            </a:gdLst>
            <a:ahLst/>
            <a:cxnLst>
              <a:cxn ang="T6">
                <a:pos x="T0" y="T1"/>
              </a:cxn>
              <a:cxn ang="T7">
                <a:pos x="T2" y="T3"/>
              </a:cxn>
              <a:cxn ang="T8">
                <a:pos x="T4" y="T5"/>
              </a:cxn>
            </a:cxnLst>
            <a:rect l="T9" t="T10" r="T11" b="T12"/>
            <a:pathLst>
              <a:path w="616" h="12">
                <a:moveTo>
                  <a:pt x="0" y="12"/>
                </a:moveTo>
                <a:lnTo>
                  <a:pt x="15" y="0"/>
                </a:lnTo>
                <a:lnTo>
                  <a:pt x="616" y="0"/>
                </a:lnTo>
              </a:path>
            </a:pathLst>
          </a:custGeom>
          <a:noFill/>
          <a:ln w="9525">
            <a:solidFill>
              <a:srgbClr val="FFFFFF"/>
            </a:solidFill>
            <a:round/>
            <a:headEnd/>
            <a:tailEnd/>
          </a:ln>
        </p:spPr>
        <p:txBody>
          <a:bodyPr/>
          <a:lstStyle/>
          <a:p>
            <a:endParaRPr lang="en-US"/>
          </a:p>
        </p:txBody>
      </p:sp>
      <p:sp>
        <p:nvSpPr>
          <p:cNvPr id="51215" name="Freeform 17"/>
          <p:cNvSpPr>
            <a:spLocks/>
          </p:cNvSpPr>
          <p:nvPr/>
        </p:nvSpPr>
        <p:spPr bwMode="auto">
          <a:xfrm>
            <a:off x="1225550" y="2933700"/>
            <a:ext cx="5867400" cy="104775"/>
          </a:xfrm>
          <a:custGeom>
            <a:avLst/>
            <a:gdLst>
              <a:gd name="T0" fmla="*/ 0 w 616"/>
              <a:gd name="T1" fmla="*/ 2147483647 h 11"/>
              <a:gd name="T2" fmla="*/ 2147483647 w 616"/>
              <a:gd name="T3" fmla="*/ 0 h 11"/>
              <a:gd name="T4" fmla="*/ 2147483647 w 616"/>
              <a:gd name="T5" fmla="*/ 0 h 11"/>
              <a:gd name="T6" fmla="*/ 0 60000 65536"/>
              <a:gd name="T7" fmla="*/ 0 60000 65536"/>
              <a:gd name="T8" fmla="*/ 0 60000 65536"/>
              <a:gd name="T9" fmla="*/ 0 w 616"/>
              <a:gd name="T10" fmla="*/ 0 h 11"/>
              <a:gd name="T11" fmla="*/ 616 w 616"/>
              <a:gd name="T12" fmla="*/ 11 h 11"/>
            </a:gdLst>
            <a:ahLst/>
            <a:cxnLst>
              <a:cxn ang="T6">
                <a:pos x="T0" y="T1"/>
              </a:cxn>
              <a:cxn ang="T7">
                <a:pos x="T2" y="T3"/>
              </a:cxn>
              <a:cxn ang="T8">
                <a:pos x="T4" y="T5"/>
              </a:cxn>
            </a:cxnLst>
            <a:rect l="T9" t="T10" r="T11" b="T12"/>
            <a:pathLst>
              <a:path w="616" h="11">
                <a:moveTo>
                  <a:pt x="0" y="11"/>
                </a:moveTo>
                <a:lnTo>
                  <a:pt x="15" y="0"/>
                </a:lnTo>
                <a:lnTo>
                  <a:pt x="616" y="0"/>
                </a:lnTo>
              </a:path>
            </a:pathLst>
          </a:custGeom>
          <a:noFill/>
          <a:ln w="9525">
            <a:solidFill>
              <a:srgbClr val="FFFFFF"/>
            </a:solidFill>
            <a:round/>
            <a:headEnd/>
            <a:tailEnd/>
          </a:ln>
        </p:spPr>
        <p:txBody>
          <a:bodyPr/>
          <a:lstStyle/>
          <a:p>
            <a:endParaRPr lang="en-US"/>
          </a:p>
        </p:txBody>
      </p:sp>
      <p:sp>
        <p:nvSpPr>
          <p:cNvPr id="51216" name="Freeform 18"/>
          <p:cNvSpPr>
            <a:spLocks/>
          </p:cNvSpPr>
          <p:nvPr/>
        </p:nvSpPr>
        <p:spPr bwMode="auto">
          <a:xfrm>
            <a:off x="1225550" y="2409825"/>
            <a:ext cx="5867400" cy="104775"/>
          </a:xfrm>
          <a:custGeom>
            <a:avLst/>
            <a:gdLst>
              <a:gd name="T0" fmla="*/ 0 w 616"/>
              <a:gd name="T1" fmla="*/ 2147483647 h 11"/>
              <a:gd name="T2" fmla="*/ 2147483647 w 616"/>
              <a:gd name="T3" fmla="*/ 0 h 11"/>
              <a:gd name="T4" fmla="*/ 2147483647 w 616"/>
              <a:gd name="T5" fmla="*/ 0 h 11"/>
              <a:gd name="T6" fmla="*/ 0 60000 65536"/>
              <a:gd name="T7" fmla="*/ 0 60000 65536"/>
              <a:gd name="T8" fmla="*/ 0 60000 65536"/>
              <a:gd name="T9" fmla="*/ 0 w 616"/>
              <a:gd name="T10" fmla="*/ 0 h 11"/>
              <a:gd name="T11" fmla="*/ 616 w 616"/>
              <a:gd name="T12" fmla="*/ 11 h 11"/>
            </a:gdLst>
            <a:ahLst/>
            <a:cxnLst>
              <a:cxn ang="T6">
                <a:pos x="T0" y="T1"/>
              </a:cxn>
              <a:cxn ang="T7">
                <a:pos x="T2" y="T3"/>
              </a:cxn>
              <a:cxn ang="T8">
                <a:pos x="T4" y="T5"/>
              </a:cxn>
            </a:cxnLst>
            <a:rect l="T9" t="T10" r="T11" b="T12"/>
            <a:pathLst>
              <a:path w="616" h="11">
                <a:moveTo>
                  <a:pt x="0" y="11"/>
                </a:moveTo>
                <a:lnTo>
                  <a:pt x="15" y="0"/>
                </a:lnTo>
                <a:lnTo>
                  <a:pt x="616" y="0"/>
                </a:lnTo>
              </a:path>
            </a:pathLst>
          </a:custGeom>
          <a:noFill/>
          <a:ln w="9525">
            <a:solidFill>
              <a:srgbClr val="FFFFFF"/>
            </a:solidFill>
            <a:round/>
            <a:headEnd/>
            <a:tailEnd/>
          </a:ln>
        </p:spPr>
        <p:txBody>
          <a:bodyPr/>
          <a:lstStyle/>
          <a:p>
            <a:endParaRPr lang="en-US"/>
          </a:p>
        </p:txBody>
      </p:sp>
      <p:sp>
        <p:nvSpPr>
          <p:cNvPr id="51217" name="Freeform 19"/>
          <p:cNvSpPr>
            <a:spLocks/>
          </p:cNvSpPr>
          <p:nvPr/>
        </p:nvSpPr>
        <p:spPr bwMode="auto">
          <a:xfrm>
            <a:off x="1225550" y="1885950"/>
            <a:ext cx="5867400" cy="104775"/>
          </a:xfrm>
          <a:custGeom>
            <a:avLst/>
            <a:gdLst>
              <a:gd name="T0" fmla="*/ 0 w 616"/>
              <a:gd name="T1" fmla="*/ 2147483647 h 11"/>
              <a:gd name="T2" fmla="*/ 2147483647 w 616"/>
              <a:gd name="T3" fmla="*/ 0 h 11"/>
              <a:gd name="T4" fmla="*/ 2147483647 w 616"/>
              <a:gd name="T5" fmla="*/ 0 h 11"/>
              <a:gd name="T6" fmla="*/ 0 60000 65536"/>
              <a:gd name="T7" fmla="*/ 0 60000 65536"/>
              <a:gd name="T8" fmla="*/ 0 60000 65536"/>
              <a:gd name="T9" fmla="*/ 0 w 616"/>
              <a:gd name="T10" fmla="*/ 0 h 11"/>
              <a:gd name="T11" fmla="*/ 616 w 616"/>
              <a:gd name="T12" fmla="*/ 11 h 11"/>
            </a:gdLst>
            <a:ahLst/>
            <a:cxnLst>
              <a:cxn ang="T6">
                <a:pos x="T0" y="T1"/>
              </a:cxn>
              <a:cxn ang="T7">
                <a:pos x="T2" y="T3"/>
              </a:cxn>
              <a:cxn ang="T8">
                <a:pos x="T4" y="T5"/>
              </a:cxn>
            </a:cxnLst>
            <a:rect l="T9" t="T10" r="T11" b="T12"/>
            <a:pathLst>
              <a:path w="616" h="11">
                <a:moveTo>
                  <a:pt x="0" y="11"/>
                </a:moveTo>
                <a:lnTo>
                  <a:pt x="15" y="0"/>
                </a:lnTo>
                <a:lnTo>
                  <a:pt x="616" y="0"/>
                </a:lnTo>
              </a:path>
            </a:pathLst>
          </a:custGeom>
          <a:noFill/>
          <a:ln w="9525">
            <a:solidFill>
              <a:srgbClr val="FFFFFF"/>
            </a:solidFill>
            <a:round/>
            <a:headEnd/>
            <a:tailEnd/>
          </a:ln>
        </p:spPr>
        <p:txBody>
          <a:bodyPr/>
          <a:lstStyle/>
          <a:p>
            <a:endParaRPr lang="en-US"/>
          </a:p>
        </p:txBody>
      </p:sp>
      <p:sp>
        <p:nvSpPr>
          <p:cNvPr id="51218" name="Freeform 20"/>
          <p:cNvSpPr>
            <a:spLocks/>
          </p:cNvSpPr>
          <p:nvPr/>
        </p:nvSpPr>
        <p:spPr bwMode="auto">
          <a:xfrm>
            <a:off x="1225550" y="5038725"/>
            <a:ext cx="5867400" cy="104775"/>
          </a:xfrm>
          <a:custGeom>
            <a:avLst/>
            <a:gdLst>
              <a:gd name="T0" fmla="*/ 2147483647 w 3696"/>
              <a:gd name="T1" fmla="*/ 0 h 66"/>
              <a:gd name="T2" fmla="*/ 2147483647 w 3696"/>
              <a:gd name="T3" fmla="*/ 2147483647 h 66"/>
              <a:gd name="T4" fmla="*/ 0 w 3696"/>
              <a:gd name="T5" fmla="*/ 2147483647 h 66"/>
              <a:gd name="T6" fmla="*/ 2147483647 w 3696"/>
              <a:gd name="T7" fmla="*/ 0 h 66"/>
              <a:gd name="T8" fmla="*/ 2147483647 w 3696"/>
              <a:gd name="T9" fmla="*/ 0 h 66"/>
              <a:gd name="T10" fmla="*/ 0 60000 65536"/>
              <a:gd name="T11" fmla="*/ 0 60000 65536"/>
              <a:gd name="T12" fmla="*/ 0 60000 65536"/>
              <a:gd name="T13" fmla="*/ 0 60000 65536"/>
              <a:gd name="T14" fmla="*/ 0 60000 65536"/>
              <a:gd name="T15" fmla="*/ 0 w 3696"/>
              <a:gd name="T16" fmla="*/ 0 h 66"/>
              <a:gd name="T17" fmla="*/ 3696 w 3696"/>
              <a:gd name="T18" fmla="*/ 66 h 66"/>
            </a:gdLst>
            <a:ahLst/>
            <a:cxnLst>
              <a:cxn ang="T10">
                <a:pos x="T0" y="T1"/>
              </a:cxn>
              <a:cxn ang="T11">
                <a:pos x="T2" y="T3"/>
              </a:cxn>
              <a:cxn ang="T12">
                <a:pos x="T4" y="T5"/>
              </a:cxn>
              <a:cxn ang="T13">
                <a:pos x="T6" y="T7"/>
              </a:cxn>
              <a:cxn ang="T14">
                <a:pos x="T8" y="T9"/>
              </a:cxn>
            </a:cxnLst>
            <a:rect l="T15" t="T16" r="T17" b="T18"/>
            <a:pathLst>
              <a:path w="3696" h="66">
                <a:moveTo>
                  <a:pt x="3696" y="0"/>
                </a:moveTo>
                <a:lnTo>
                  <a:pt x="3606" y="66"/>
                </a:lnTo>
                <a:lnTo>
                  <a:pt x="0" y="66"/>
                </a:lnTo>
                <a:lnTo>
                  <a:pt x="90" y="0"/>
                </a:lnTo>
                <a:lnTo>
                  <a:pt x="3696" y="0"/>
                </a:lnTo>
                <a:close/>
              </a:path>
            </a:pathLst>
          </a:custGeom>
          <a:noFill/>
          <a:ln w="9525">
            <a:solidFill>
              <a:srgbClr val="FFFFFF"/>
            </a:solidFill>
            <a:round/>
            <a:headEnd/>
            <a:tailEnd/>
          </a:ln>
        </p:spPr>
        <p:txBody>
          <a:bodyPr/>
          <a:lstStyle/>
          <a:p>
            <a:endParaRPr lang="en-US"/>
          </a:p>
        </p:txBody>
      </p:sp>
      <p:sp>
        <p:nvSpPr>
          <p:cNvPr id="51219" name="Freeform 21"/>
          <p:cNvSpPr>
            <a:spLocks/>
          </p:cNvSpPr>
          <p:nvPr/>
        </p:nvSpPr>
        <p:spPr bwMode="auto">
          <a:xfrm>
            <a:off x="1225550" y="1885950"/>
            <a:ext cx="142875" cy="3257550"/>
          </a:xfrm>
          <a:custGeom>
            <a:avLst/>
            <a:gdLst>
              <a:gd name="T0" fmla="*/ 0 w 90"/>
              <a:gd name="T1" fmla="*/ 2147483647 h 2052"/>
              <a:gd name="T2" fmla="*/ 0 w 90"/>
              <a:gd name="T3" fmla="*/ 2147483647 h 2052"/>
              <a:gd name="T4" fmla="*/ 2147483647 w 90"/>
              <a:gd name="T5" fmla="*/ 0 h 2052"/>
              <a:gd name="T6" fmla="*/ 2147483647 w 90"/>
              <a:gd name="T7" fmla="*/ 2147483647 h 2052"/>
              <a:gd name="T8" fmla="*/ 0 w 90"/>
              <a:gd name="T9" fmla="*/ 2147483647 h 2052"/>
              <a:gd name="T10" fmla="*/ 0 60000 65536"/>
              <a:gd name="T11" fmla="*/ 0 60000 65536"/>
              <a:gd name="T12" fmla="*/ 0 60000 65536"/>
              <a:gd name="T13" fmla="*/ 0 60000 65536"/>
              <a:gd name="T14" fmla="*/ 0 60000 65536"/>
              <a:gd name="T15" fmla="*/ 0 w 90"/>
              <a:gd name="T16" fmla="*/ 0 h 2052"/>
              <a:gd name="T17" fmla="*/ 90 w 90"/>
              <a:gd name="T18" fmla="*/ 2052 h 2052"/>
            </a:gdLst>
            <a:ahLst/>
            <a:cxnLst>
              <a:cxn ang="T10">
                <a:pos x="T0" y="T1"/>
              </a:cxn>
              <a:cxn ang="T11">
                <a:pos x="T2" y="T3"/>
              </a:cxn>
              <a:cxn ang="T12">
                <a:pos x="T4" y="T5"/>
              </a:cxn>
              <a:cxn ang="T13">
                <a:pos x="T6" y="T7"/>
              </a:cxn>
              <a:cxn ang="T14">
                <a:pos x="T8" y="T9"/>
              </a:cxn>
            </a:cxnLst>
            <a:rect l="T15" t="T16" r="T17" b="T18"/>
            <a:pathLst>
              <a:path w="90" h="2052">
                <a:moveTo>
                  <a:pt x="0" y="2052"/>
                </a:moveTo>
                <a:lnTo>
                  <a:pt x="0" y="66"/>
                </a:lnTo>
                <a:lnTo>
                  <a:pt x="90" y="0"/>
                </a:lnTo>
                <a:lnTo>
                  <a:pt x="90" y="1986"/>
                </a:lnTo>
                <a:lnTo>
                  <a:pt x="0" y="2052"/>
                </a:lnTo>
                <a:close/>
              </a:path>
            </a:pathLst>
          </a:custGeom>
          <a:noFill/>
          <a:ln w="9525">
            <a:solidFill>
              <a:srgbClr val="FFFFFF"/>
            </a:solidFill>
            <a:round/>
            <a:headEnd/>
            <a:tailEnd/>
          </a:ln>
        </p:spPr>
        <p:txBody>
          <a:bodyPr/>
          <a:lstStyle/>
          <a:p>
            <a:endParaRPr lang="en-US"/>
          </a:p>
        </p:txBody>
      </p:sp>
      <p:sp>
        <p:nvSpPr>
          <p:cNvPr id="51220" name="Rectangle 22"/>
          <p:cNvSpPr>
            <a:spLocks noChangeArrowheads="1"/>
          </p:cNvSpPr>
          <p:nvPr/>
        </p:nvSpPr>
        <p:spPr bwMode="auto">
          <a:xfrm>
            <a:off x="1368425" y="1885950"/>
            <a:ext cx="5724525" cy="3152775"/>
          </a:xfrm>
          <a:prstGeom prst="rect">
            <a:avLst/>
          </a:prstGeom>
          <a:noFill/>
          <a:ln w="9525">
            <a:solidFill>
              <a:srgbClr val="FFFFFF"/>
            </a:solidFill>
            <a:miter lim="800000"/>
            <a:headEnd/>
            <a:tailEnd/>
          </a:ln>
        </p:spPr>
        <p:txBody>
          <a:bodyPr/>
          <a:lstStyle/>
          <a:p>
            <a:endParaRPr lang="en-US"/>
          </a:p>
        </p:txBody>
      </p:sp>
      <p:sp>
        <p:nvSpPr>
          <p:cNvPr id="51221" name="Line 23"/>
          <p:cNvSpPr>
            <a:spLocks noChangeShapeType="1"/>
          </p:cNvSpPr>
          <p:nvPr/>
        </p:nvSpPr>
        <p:spPr bwMode="auto">
          <a:xfrm flipV="1">
            <a:off x="1225550" y="1990725"/>
            <a:ext cx="1588" cy="3152775"/>
          </a:xfrm>
          <a:prstGeom prst="line">
            <a:avLst/>
          </a:prstGeom>
          <a:noFill/>
          <a:ln w="9525">
            <a:solidFill>
              <a:srgbClr val="FFFFFF"/>
            </a:solidFill>
            <a:round/>
            <a:headEnd/>
            <a:tailEnd/>
          </a:ln>
        </p:spPr>
        <p:txBody>
          <a:bodyPr/>
          <a:lstStyle/>
          <a:p>
            <a:endParaRPr lang="en-US"/>
          </a:p>
        </p:txBody>
      </p:sp>
      <p:sp>
        <p:nvSpPr>
          <p:cNvPr id="51222" name="Line 24"/>
          <p:cNvSpPr>
            <a:spLocks noChangeShapeType="1"/>
          </p:cNvSpPr>
          <p:nvPr/>
        </p:nvSpPr>
        <p:spPr bwMode="auto">
          <a:xfrm flipH="1">
            <a:off x="1177925" y="5143500"/>
            <a:ext cx="47625" cy="1588"/>
          </a:xfrm>
          <a:prstGeom prst="line">
            <a:avLst/>
          </a:prstGeom>
          <a:noFill/>
          <a:ln w="9525">
            <a:solidFill>
              <a:srgbClr val="FFFFFF"/>
            </a:solidFill>
            <a:round/>
            <a:headEnd/>
            <a:tailEnd/>
          </a:ln>
        </p:spPr>
        <p:txBody>
          <a:bodyPr/>
          <a:lstStyle/>
          <a:p>
            <a:endParaRPr lang="en-US"/>
          </a:p>
        </p:txBody>
      </p:sp>
      <p:sp>
        <p:nvSpPr>
          <p:cNvPr id="51223" name="Line 25"/>
          <p:cNvSpPr>
            <a:spLocks noChangeShapeType="1"/>
          </p:cNvSpPr>
          <p:nvPr/>
        </p:nvSpPr>
        <p:spPr bwMode="auto">
          <a:xfrm flipH="1">
            <a:off x="1177925" y="4619625"/>
            <a:ext cx="47625" cy="1588"/>
          </a:xfrm>
          <a:prstGeom prst="line">
            <a:avLst/>
          </a:prstGeom>
          <a:noFill/>
          <a:ln w="9525">
            <a:solidFill>
              <a:srgbClr val="FFFFFF"/>
            </a:solidFill>
            <a:round/>
            <a:headEnd/>
            <a:tailEnd/>
          </a:ln>
        </p:spPr>
        <p:txBody>
          <a:bodyPr/>
          <a:lstStyle/>
          <a:p>
            <a:endParaRPr lang="en-US"/>
          </a:p>
        </p:txBody>
      </p:sp>
      <p:sp>
        <p:nvSpPr>
          <p:cNvPr id="51224" name="Line 26"/>
          <p:cNvSpPr>
            <a:spLocks noChangeShapeType="1"/>
          </p:cNvSpPr>
          <p:nvPr/>
        </p:nvSpPr>
        <p:spPr bwMode="auto">
          <a:xfrm flipH="1">
            <a:off x="1177925" y="4095750"/>
            <a:ext cx="47625" cy="1588"/>
          </a:xfrm>
          <a:prstGeom prst="line">
            <a:avLst/>
          </a:prstGeom>
          <a:noFill/>
          <a:ln w="9525">
            <a:solidFill>
              <a:srgbClr val="FFFFFF"/>
            </a:solidFill>
            <a:round/>
            <a:headEnd/>
            <a:tailEnd/>
          </a:ln>
        </p:spPr>
        <p:txBody>
          <a:bodyPr/>
          <a:lstStyle/>
          <a:p>
            <a:endParaRPr lang="en-US"/>
          </a:p>
        </p:txBody>
      </p:sp>
      <p:sp>
        <p:nvSpPr>
          <p:cNvPr id="51225" name="Line 27"/>
          <p:cNvSpPr>
            <a:spLocks noChangeShapeType="1"/>
          </p:cNvSpPr>
          <p:nvPr/>
        </p:nvSpPr>
        <p:spPr bwMode="auto">
          <a:xfrm flipH="1">
            <a:off x="1177925" y="3571875"/>
            <a:ext cx="47625" cy="1588"/>
          </a:xfrm>
          <a:prstGeom prst="line">
            <a:avLst/>
          </a:prstGeom>
          <a:noFill/>
          <a:ln w="9525">
            <a:solidFill>
              <a:srgbClr val="FFFFFF"/>
            </a:solidFill>
            <a:round/>
            <a:headEnd/>
            <a:tailEnd/>
          </a:ln>
        </p:spPr>
        <p:txBody>
          <a:bodyPr/>
          <a:lstStyle/>
          <a:p>
            <a:endParaRPr lang="en-US"/>
          </a:p>
        </p:txBody>
      </p:sp>
      <p:sp>
        <p:nvSpPr>
          <p:cNvPr id="51226" name="Line 28"/>
          <p:cNvSpPr>
            <a:spLocks noChangeShapeType="1"/>
          </p:cNvSpPr>
          <p:nvPr/>
        </p:nvSpPr>
        <p:spPr bwMode="auto">
          <a:xfrm flipH="1">
            <a:off x="1177925" y="3038475"/>
            <a:ext cx="47625" cy="1588"/>
          </a:xfrm>
          <a:prstGeom prst="line">
            <a:avLst/>
          </a:prstGeom>
          <a:noFill/>
          <a:ln w="9525">
            <a:solidFill>
              <a:srgbClr val="FFFFFF"/>
            </a:solidFill>
            <a:round/>
            <a:headEnd/>
            <a:tailEnd/>
          </a:ln>
        </p:spPr>
        <p:txBody>
          <a:bodyPr/>
          <a:lstStyle/>
          <a:p>
            <a:endParaRPr lang="en-US"/>
          </a:p>
        </p:txBody>
      </p:sp>
      <p:sp>
        <p:nvSpPr>
          <p:cNvPr id="51227" name="Line 29"/>
          <p:cNvSpPr>
            <a:spLocks noChangeShapeType="1"/>
          </p:cNvSpPr>
          <p:nvPr/>
        </p:nvSpPr>
        <p:spPr bwMode="auto">
          <a:xfrm flipH="1">
            <a:off x="1177925" y="2514600"/>
            <a:ext cx="47625" cy="1588"/>
          </a:xfrm>
          <a:prstGeom prst="line">
            <a:avLst/>
          </a:prstGeom>
          <a:noFill/>
          <a:ln w="9525">
            <a:solidFill>
              <a:srgbClr val="FFFFFF"/>
            </a:solidFill>
            <a:round/>
            <a:headEnd/>
            <a:tailEnd/>
          </a:ln>
        </p:spPr>
        <p:txBody>
          <a:bodyPr/>
          <a:lstStyle/>
          <a:p>
            <a:endParaRPr lang="en-US"/>
          </a:p>
        </p:txBody>
      </p:sp>
      <p:sp>
        <p:nvSpPr>
          <p:cNvPr id="51228" name="Line 30"/>
          <p:cNvSpPr>
            <a:spLocks noChangeShapeType="1"/>
          </p:cNvSpPr>
          <p:nvPr/>
        </p:nvSpPr>
        <p:spPr bwMode="auto">
          <a:xfrm flipH="1">
            <a:off x="1177925" y="1990725"/>
            <a:ext cx="47625" cy="1588"/>
          </a:xfrm>
          <a:prstGeom prst="line">
            <a:avLst/>
          </a:prstGeom>
          <a:noFill/>
          <a:ln w="9525">
            <a:solidFill>
              <a:srgbClr val="FFFFFF"/>
            </a:solidFill>
            <a:round/>
            <a:headEnd/>
            <a:tailEnd/>
          </a:ln>
        </p:spPr>
        <p:txBody>
          <a:bodyPr/>
          <a:lstStyle/>
          <a:p>
            <a:endParaRPr lang="en-US"/>
          </a:p>
        </p:txBody>
      </p:sp>
      <p:sp>
        <p:nvSpPr>
          <p:cNvPr id="51229" name="Rectangle 31"/>
          <p:cNvSpPr>
            <a:spLocks noChangeArrowheads="1"/>
          </p:cNvSpPr>
          <p:nvPr/>
        </p:nvSpPr>
        <p:spPr bwMode="auto">
          <a:xfrm>
            <a:off x="1087438" y="5010150"/>
            <a:ext cx="104775" cy="274638"/>
          </a:xfrm>
          <a:prstGeom prst="rect">
            <a:avLst/>
          </a:prstGeom>
          <a:noFill/>
          <a:ln w="9525">
            <a:noFill/>
            <a:miter lim="800000"/>
            <a:headEnd/>
            <a:tailEnd/>
          </a:ln>
        </p:spPr>
        <p:txBody>
          <a:bodyPr wrap="none" lIns="0" tIns="0" rIns="0" bIns="0">
            <a:spAutoFit/>
          </a:bodyPr>
          <a:lstStyle/>
          <a:p>
            <a:r>
              <a:rPr lang="en-US" sz="1800" b="1">
                <a:solidFill>
                  <a:srgbClr val="FFFFFF"/>
                </a:solidFill>
                <a:latin typeface="Arial Narrow" pitchFamily="34" charset="0"/>
              </a:rPr>
              <a:t>0</a:t>
            </a:r>
            <a:endParaRPr lang="en-US" sz="3200" b="1" i="1" u="sng"/>
          </a:p>
        </p:txBody>
      </p:sp>
      <p:sp>
        <p:nvSpPr>
          <p:cNvPr id="51230" name="Rectangle 32"/>
          <p:cNvSpPr>
            <a:spLocks noChangeArrowheads="1"/>
          </p:cNvSpPr>
          <p:nvPr/>
        </p:nvSpPr>
        <p:spPr bwMode="auto">
          <a:xfrm>
            <a:off x="1087438" y="4486275"/>
            <a:ext cx="104775" cy="274638"/>
          </a:xfrm>
          <a:prstGeom prst="rect">
            <a:avLst/>
          </a:prstGeom>
          <a:noFill/>
          <a:ln w="9525">
            <a:noFill/>
            <a:miter lim="800000"/>
            <a:headEnd/>
            <a:tailEnd/>
          </a:ln>
        </p:spPr>
        <p:txBody>
          <a:bodyPr wrap="none" lIns="0" tIns="0" rIns="0" bIns="0">
            <a:spAutoFit/>
          </a:bodyPr>
          <a:lstStyle/>
          <a:p>
            <a:r>
              <a:rPr lang="en-US" sz="1800" b="1">
                <a:solidFill>
                  <a:srgbClr val="FFFFFF"/>
                </a:solidFill>
                <a:latin typeface="Arial Narrow" pitchFamily="34" charset="0"/>
              </a:rPr>
              <a:t>5</a:t>
            </a:r>
            <a:endParaRPr lang="en-US" sz="3200" b="1" i="1" u="sng"/>
          </a:p>
        </p:txBody>
      </p:sp>
      <p:sp>
        <p:nvSpPr>
          <p:cNvPr id="51231" name="Rectangle 33"/>
          <p:cNvSpPr>
            <a:spLocks noChangeArrowheads="1"/>
          </p:cNvSpPr>
          <p:nvPr/>
        </p:nvSpPr>
        <p:spPr bwMode="auto">
          <a:xfrm>
            <a:off x="982663" y="3962400"/>
            <a:ext cx="209550" cy="274638"/>
          </a:xfrm>
          <a:prstGeom prst="rect">
            <a:avLst/>
          </a:prstGeom>
          <a:noFill/>
          <a:ln w="9525">
            <a:noFill/>
            <a:miter lim="800000"/>
            <a:headEnd/>
            <a:tailEnd/>
          </a:ln>
        </p:spPr>
        <p:txBody>
          <a:bodyPr wrap="none" lIns="0" tIns="0" rIns="0" bIns="0">
            <a:spAutoFit/>
          </a:bodyPr>
          <a:lstStyle/>
          <a:p>
            <a:r>
              <a:rPr lang="en-US" sz="1800" b="1">
                <a:solidFill>
                  <a:srgbClr val="FFFFFF"/>
                </a:solidFill>
                <a:latin typeface="Arial Narrow" pitchFamily="34" charset="0"/>
              </a:rPr>
              <a:t>10</a:t>
            </a:r>
            <a:endParaRPr lang="en-US" sz="3200" b="1" i="1" u="sng"/>
          </a:p>
        </p:txBody>
      </p:sp>
      <p:sp>
        <p:nvSpPr>
          <p:cNvPr id="51232" name="Rectangle 34"/>
          <p:cNvSpPr>
            <a:spLocks noChangeArrowheads="1"/>
          </p:cNvSpPr>
          <p:nvPr/>
        </p:nvSpPr>
        <p:spPr bwMode="auto">
          <a:xfrm>
            <a:off x="982663" y="3438525"/>
            <a:ext cx="209550" cy="274638"/>
          </a:xfrm>
          <a:prstGeom prst="rect">
            <a:avLst/>
          </a:prstGeom>
          <a:noFill/>
          <a:ln w="9525">
            <a:noFill/>
            <a:miter lim="800000"/>
            <a:headEnd/>
            <a:tailEnd/>
          </a:ln>
        </p:spPr>
        <p:txBody>
          <a:bodyPr wrap="none" lIns="0" tIns="0" rIns="0" bIns="0">
            <a:spAutoFit/>
          </a:bodyPr>
          <a:lstStyle/>
          <a:p>
            <a:r>
              <a:rPr lang="en-US" sz="1800" b="1">
                <a:solidFill>
                  <a:srgbClr val="FFFFFF"/>
                </a:solidFill>
                <a:latin typeface="Arial Narrow" pitchFamily="34" charset="0"/>
              </a:rPr>
              <a:t>15</a:t>
            </a:r>
            <a:endParaRPr lang="en-US" sz="3200" b="1" i="1" u="sng"/>
          </a:p>
        </p:txBody>
      </p:sp>
      <p:sp>
        <p:nvSpPr>
          <p:cNvPr id="51233" name="Rectangle 35"/>
          <p:cNvSpPr>
            <a:spLocks noChangeArrowheads="1"/>
          </p:cNvSpPr>
          <p:nvPr/>
        </p:nvSpPr>
        <p:spPr bwMode="auto">
          <a:xfrm>
            <a:off x="982663" y="2905125"/>
            <a:ext cx="209550" cy="274638"/>
          </a:xfrm>
          <a:prstGeom prst="rect">
            <a:avLst/>
          </a:prstGeom>
          <a:noFill/>
          <a:ln w="9525">
            <a:noFill/>
            <a:miter lim="800000"/>
            <a:headEnd/>
            <a:tailEnd/>
          </a:ln>
        </p:spPr>
        <p:txBody>
          <a:bodyPr wrap="none" lIns="0" tIns="0" rIns="0" bIns="0">
            <a:spAutoFit/>
          </a:bodyPr>
          <a:lstStyle/>
          <a:p>
            <a:r>
              <a:rPr lang="en-US" sz="1800" b="1">
                <a:solidFill>
                  <a:srgbClr val="FFFFFF"/>
                </a:solidFill>
                <a:latin typeface="Arial Narrow" pitchFamily="34" charset="0"/>
              </a:rPr>
              <a:t>20</a:t>
            </a:r>
            <a:endParaRPr lang="en-US" sz="3200" b="1" i="1" u="sng"/>
          </a:p>
        </p:txBody>
      </p:sp>
      <p:sp>
        <p:nvSpPr>
          <p:cNvPr id="51234" name="Rectangle 36"/>
          <p:cNvSpPr>
            <a:spLocks noChangeArrowheads="1"/>
          </p:cNvSpPr>
          <p:nvPr/>
        </p:nvSpPr>
        <p:spPr bwMode="auto">
          <a:xfrm>
            <a:off x="982663" y="2381250"/>
            <a:ext cx="209550" cy="274638"/>
          </a:xfrm>
          <a:prstGeom prst="rect">
            <a:avLst/>
          </a:prstGeom>
          <a:noFill/>
          <a:ln w="9525">
            <a:noFill/>
            <a:miter lim="800000"/>
            <a:headEnd/>
            <a:tailEnd/>
          </a:ln>
        </p:spPr>
        <p:txBody>
          <a:bodyPr wrap="none" lIns="0" tIns="0" rIns="0" bIns="0">
            <a:spAutoFit/>
          </a:bodyPr>
          <a:lstStyle/>
          <a:p>
            <a:r>
              <a:rPr lang="en-US" sz="1800" b="1">
                <a:solidFill>
                  <a:srgbClr val="FFFFFF"/>
                </a:solidFill>
                <a:latin typeface="Arial Narrow" pitchFamily="34" charset="0"/>
              </a:rPr>
              <a:t>25</a:t>
            </a:r>
            <a:endParaRPr lang="en-US" sz="3200" b="1" i="1" u="sng"/>
          </a:p>
        </p:txBody>
      </p:sp>
      <p:sp>
        <p:nvSpPr>
          <p:cNvPr id="51235" name="Rectangle 37"/>
          <p:cNvSpPr>
            <a:spLocks noChangeArrowheads="1"/>
          </p:cNvSpPr>
          <p:nvPr/>
        </p:nvSpPr>
        <p:spPr bwMode="auto">
          <a:xfrm>
            <a:off x="982663" y="1857375"/>
            <a:ext cx="209550" cy="274638"/>
          </a:xfrm>
          <a:prstGeom prst="rect">
            <a:avLst/>
          </a:prstGeom>
          <a:noFill/>
          <a:ln w="9525">
            <a:noFill/>
            <a:miter lim="800000"/>
            <a:headEnd/>
            <a:tailEnd/>
          </a:ln>
        </p:spPr>
        <p:txBody>
          <a:bodyPr wrap="none" lIns="0" tIns="0" rIns="0" bIns="0">
            <a:spAutoFit/>
          </a:bodyPr>
          <a:lstStyle/>
          <a:p>
            <a:r>
              <a:rPr lang="en-US" sz="1800" b="1">
                <a:solidFill>
                  <a:srgbClr val="FFFFFF"/>
                </a:solidFill>
                <a:latin typeface="Arial Narrow" pitchFamily="34" charset="0"/>
              </a:rPr>
              <a:t>30</a:t>
            </a:r>
            <a:endParaRPr lang="en-US" sz="3200" b="1" i="1" u="sng"/>
          </a:p>
        </p:txBody>
      </p:sp>
      <p:sp>
        <p:nvSpPr>
          <p:cNvPr id="51236" name="Line 38"/>
          <p:cNvSpPr>
            <a:spLocks noChangeShapeType="1"/>
          </p:cNvSpPr>
          <p:nvPr/>
        </p:nvSpPr>
        <p:spPr bwMode="auto">
          <a:xfrm>
            <a:off x="1225550" y="5143500"/>
            <a:ext cx="5724525" cy="1588"/>
          </a:xfrm>
          <a:prstGeom prst="line">
            <a:avLst/>
          </a:prstGeom>
          <a:noFill/>
          <a:ln w="9525">
            <a:solidFill>
              <a:srgbClr val="FFFFFF"/>
            </a:solidFill>
            <a:round/>
            <a:headEnd/>
            <a:tailEnd/>
          </a:ln>
        </p:spPr>
        <p:txBody>
          <a:bodyPr/>
          <a:lstStyle/>
          <a:p>
            <a:endParaRPr lang="en-US"/>
          </a:p>
        </p:txBody>
      </p:sp>
      <p:sp>
        <p:nvSpPr>
          <p:cNvPr id="51237" name="Line 39"/>
          <p:cNvSpPr>
            <a:spLocks noChangeShapeType="1"/>
          </p:cNvSpPr>
          <p:nvPr/>
        </p:nvSpPr>
        <p:spPr bwMode="auto">
          <a:xfrm>
            <a:off x="1225550" y="5143500"/>
            <a:ext cx="1588" cy="47625"/>
          </a:xfrm>
          <a:prstGeom prst="line">
            <a:avLst/>
          </a:prstGeom>
          <a:noFill/>
          <a:ln w="9525">
            <a:solidFill>
              <a:srgbClr val="FFFFFF"/>
            </a:solidFill>
            <a:round/>
            <a:headEnd/>
            <a:tailEnd/>
          </a:ln>
        </p:spPr>
        <p:txBody>
          <a:bodyPr/>
          <a:lstStyle/>
          <a:p>
            <a:endParaRPr lang="en-US"/>
          </a:p>
        </p:txBody>
      </p:sp>
      <p:sp>
        <p:nvSpPr>
          <p:cNvPr id="51238" name="Line 40"/>
          <p:cNvSpPr>
            <a:spLocks noChangeShapeType="1"/>
          </p:cNvSpPr>
          <p:nvPr/>
        </p:nvSpPr>
        <p:spPr bwMode="auto">
          <a:xfrm>
            <a:off x="2654300" y="5143500"/>
            <a:ext cx="1588" cy="47625"/>
          </a:xfrm>
          <a:prstGeom prst="line">
            <a:avLst/>
          </a:prstGeom>
          <a:noFill/>
          <a:ln w="9525">
            <a:solidFill>
              <a:srgbClr val="FFFFFF"/>
            </a:solidFill>
            <a:round/>
            <a:headEnd/>
            <a:tailEnd/>
          </a:ln>
        </p:spPr>
        <p:txBody>
          <a:bodyPr/>
          <a:lstStyle/>
          <a:p>
            <a:endParaRPr lang="en-US"/>
          </a:p>
        </p:txBody>
      </p:sp>
      <p:sp>
        <p:nvSpPr>
          <p:cNvPr id="51239" name="Line 41"/>
          <p:cNvSpPr>
            <a:spLocks noChangeShapeType="1"/>
          </p:cNvSpPr>
          <p:nvPr/>
        </p:nvSpPr>
        <p:spPr bwMode="auto">
          <a:xfrm>
            <a:off x="4092575" y="5143500"/>
            <a:ext cx="1588" cy="47625"/>
          </a:xfrm>
          <a:prstGeom prst="line">
            <a:avLst/>
          </a:prstGeom>
          <a:noFill/>
          <a:ln w="9525">
            <a:solidFill>
              <a:srgbClr val="FFFFFF"/>
            </a:solidFill>
            <a:round/>
            <a:headEnd/>
            <a:tailEnd/>
          </a:ln>
        </p:spPr>
        <p:txBody>
          <a:bodyPr/>
          <a:lstStyle/>
          <a:p>
            <a:endParaRPr lang="en-US"/>
          </a:p>
        </p:txBody>
      </p:sp>
      <p:sp>
        <p:nvSpPr>
          <p:cNvPr id="51240" name="Line 42"/>
          <p:cNvSpPr>
            <a:spLocks noChangeShapeType="1"/>
          </p:cNvSpPr>
          <p:nvPr/>
        </p:nvSpPr>
        <p:spPr bwMode="auto">
          <a:xfrm>
            <a:off x="5521325" y="5143500"/>
            <a:ext cx="1588" cy="47625"/>
          </a:xfrm>
          <a:prstGeom prst="line">
            <a:avLst/>
          </a:prstGeom>
          <a:noFill/>
          <a:ln w="9525">
            <a:solidFill>
              <a:srgbClr val="FFFFFF"/>
            </a:solidFill>
            <a:round/>
            <a:headEnd/>
            <a:tailEnd/>
          </a:ln>
        </p:spPr>
        <p:txBody>
          <a:bodyPr/>
          <a:lstStyle/>
          <a:p>
            <a:endParaRPr lang="en-US"/>
          </a:p>
        </p:txBody>
      </p:sp>
      <p:sp>
        <p:nvSpPr>
          <p:cNvPr id="51241" name="Line 43"/>
          <p:cNvSpPr>
            <a:spLocks noChangeShapeType="1"/>
          </p:cNvSpPr>
          <p:nvPr/>
        </p:nvSpPr>
        <p:spPr bwMode="auto">
          <a:xfrm>
            <a:off x="6950075" y="5143500"/>
            <a:ext cx="1588" cy="47625"/>
          </a:xfrm>
          <a:prstGeom prst="line">
            <a:avLst/>
          </a:prstGeom>
          <a:noFill/>
          <a:ln w="9525">
            <a:solidFill>
              <a:srgbClr val="FFFFFF"/>
            </a:solidFill>
            <a:round/>
            <a:headEnd/>
            <a:tailEnd/>
          </a:ln>
        </p:spPr>
        <p:txBody>
          <a:bodyPr/>
          <a:lstStyle/>
          <a:p>
            <a:endParaRPr lang="en-US"/>
          </a:p>
        </p:txBody>
      </p:sp>
      <p:sp>
        <p:nvSpPr>
          <p:cNvPr id="4957228" name="Rectangle 44"/>
          <p:cNvSpPr>
            <a:spLocks noChangeArrowheads="1"/>
          </p:cNvSpPr>
          <p:nvPr/>
        </p:nvSpPr>
        <p:spPr bwMode="auto">
          <a:xfrm>
            <a:off x="1774825" y="5257800"/>
            <a:ext cx="423863" cy="274638"/>
          </a:xfrm>
          <a:prstGeom prst="rect">
            <a:avLst/>
          </a:prstGeom>
          <a:noFill/>
          <a:ln w="9525">
            <a:noFill/>
            <a:miter lim="800000"/>
            <a:headEnd/>
            <a:tailEnd/>
          </a:ln>
        </p:spPr>
        <p:txBody>
          <a:bodyPr wrap="none" lIns="0" tIns="0" rIns="0" bIns="0">
            <a:spAutoFit/>
          </a:bodyPr>
          <a:lstStyle/>
          <a:p>
            <a:pPr>
              <a:defRPr/>
            </a:pPr>
            <a:r>
              <a:rPr lang="en-US" sz="1800" b="1">
                <a:solidFill>
                  <a:srgbClr val="FFFFFF"/>
                </a:solidFill>
                <a:effectLst>
                  <a:outerShdw blurRad="38100" dist="38100" dir="2700000" algn="tl">
                    <a:srgbClr val="000000"/>
                  </a:outerShdw>
                </a:effectLst>
                <a:latin typeface="Arial Narrow" pitchFamily="34" charset="0"/>
              </a:rPr>
              <a:t>&lt;200</a:t>
            </a:r>
            <a:endParaRPr lang="en-US" sz="3200" b="1" i="1" u="sng">
              <a:effectLst>
                <a:outerShdw blurRad="38100" dist="38100" dir="2700000" algn="tl">
                  <a:srgbClr val="000000"/>
                </a:outerShdw>
              </a:effectLst>
            </a:endParaRPr>
          </a:p>
        </p:txBody>
      </p:sp>
      <p:sp>
        <p:nvSpPr>
          <p:cNvPr id="4957229" name="Rectangle 45"/>
          <p:cNvSpPr>
            <a:spLocks noChangeArrowheads="1"/>
          </p:cNvSpPr>
          <p:nvPr/>
        </p:nvSpPr>
        <p:spPr bwMode="auto">
          <a:xfrm>
            <a:off x="3203575" y="5257800"/>
            <a:ext cx="423863" cy="274638"/>
          </a:xfrm>
          <a:prstGeom prst="rect">
            <a:avLst/>
          </a:prstGeom>
          <a:noFill/>
          <a:ln w="9525">
            <a:noFill/>
            <a:miter lim="800000"/>
            <a:headEnd/>
            <a:tailEnd/>
          </a:ln>
        </p:spPr>
        <p:txBody>
          <a:bodyPr wrap="none" lIns="0" tIns="0" rIns="0" bIns="0">
            <a:spAutoFit/>
          </a:bodyPr>
          <a:lstStyle/>
          <a:p>
            <a:pPr>
              <a:defRPr/>
            </a:pPr>
            <a:r>
              <a:rPr lang="en-US" sz="1800" b="1">
                <a:solidFill>
                  <a:srgbClr val="FFFFFF"/>
                </a:solidFill>
                <a:effectLst>
                  <a:outerShdw blurRad="38100" dist="38100" dir="2700000" algn="tl">
                    <a:srgbClr val="000000"/>
                  </a:outerShdw>
                </a:effectLst>
                <a:latin typeface="Arial Narrow" pitchFamily="34" charset="0"/>
              </a:rPr>
              <a:t>&gt;200</a:t>
            </a:r>
            <a:endParaRPr lang="en-US" sz="3200" b="1" i="1" u="sng">
              <a:effectLst>
                <a:outerShdw blurRad="38100" dist="38100" dir="2700000" algn="tl">
                  <a:srgbClr val="000000"/>
                </a:outerShdw>
              </a:effectLst>
            </a:endParaRPr>
          </a:p>
        </p:txBody>
      </p:sp>
      <p:sp>
        <p:nvSpPr>
          <p:cNvPr id="4957230" name="Rectangle 46"/>
          <p:cNvSpPr>
            <a:spLocks noChangeArrowheads="1"/>
          </p:cNvSpPr>
          <p:nvPr/>
        </p:nvSpPr>
        <p:spPr bwMode="auto">
          <a:xfrm>
            <a:off x="4641850" y="5257800"/>
            <a:ext cx="423863" cy="274638"/>
          </a:xfrm>
          <a:prstGeom prst="rect">
            <a:avLst/>
          </a:prstGeom>
          <a:noFill/>
          <a:ln w="9525">
            <a:noFill/>
            <a:miter lim="800000"/>
            <a:headEnd/>
            <a:tailEnd/>
          </a:ln>
        </p:spPr>
        <p:txBody>
          <a:bodyPr wrap="none" lIns="0" tIns="0" rIns="0" bIns="0">
            <a:spAutoFit/>
          </a:bodyPr>
          <a:lstStyle/>
          <a:p>
            <a:pPr>
              <a:defRPr/>
            </a:pPr>
            <a:r>
              <a:rPr lang="en-US" sz="1800" b="1">
                <a:solidFill>
                  <a:srgbClr val="FFFFFF"/>
                </a:solidFill>
                <a:effectLst>
                  <a:outerShdw blurRad="38100" dist="38100" dir="2700000" algn="tl">
                    <a:srgbClr val="000000"/>
                  </a:outerShdw>
                </a:effectLst>
                <a:latin typeface="Arial Narrow" pitchFamily="34" charset="0"/>
              </a:rPr>
              <a:t>&lt;200</a:t>
            </a:r>
            <a:endParaRPr lang="en-US" sz="3200" b="1" i="1" u="sng">
              <a:effectLst>
                <a:outerShdw blurRad="38100" dist="38100" dir="2700000" algn="tl">
                  <a:srgbClr val="000000"/>
                </a:outerShdw>
              </a:effectLst>
            </a:endParaRPr>
          </a:p>
        </p:txBody>
      </p:sp>
      <p:sp>
        <p:nvSpPr>
          <p:cNvPr id="4957231" name="Rectangle 47"/>
          <p:cNvSpPr>
            <a:spLocks noChangeArrowheads="1"/>
          </p:cNvSpPr>
          <p:nvPr/>
        </p:nvSpPr>
        <p:spPr bwMode="auto">
          <a:xfrm>
            <a:off x="6070600" y="5257800"/>
            <a:ext cx="423863" cy="274638"/>
          </a:xfrm>
          <a:prstGeom prst="rect">
            <a:avLst/>
          </a:prstGeom>
          <a:noFill/>
          <a:ln w="9525">
            <a:noFill/>
            <a:miter lim="800000"/>
            <a:headEnd/>
            <a:tailEnd/>
          </a:ln>
        </p:spPr>
        <p:txBody>
          <a:bodyPr wrap="none" lIns="0" tIns="0" rIns="0" bIns="0">
            <a:spAutoFit/>
          </a:bodyPr>
          <a:lstStyle/>
          <a:p>
            <a:pPr>
              <a:defRPr/>
            </a:pPr>
            <a:r>
              <a:rPr lang="en-US" sz="1800" b="1">
                <a:solidFill>
                  <a:srgbClr val="FFFFFF"/>
                </a:solidFill>
                <a:effectLst>
                  <a:outerShdw blurRad="38100" dist="38100" dir="2700000" algn="tl">
                    <a:srgbClr val="000000"/>
                  </a:outerShdw>
                </a:effectLst>
                <a:latin typeface="Arial Narrow" pitchFamily="34" charset="0"/>
              </a:rPr>
              <a:t>&gt;200</a:t>
            </a:r>
            <a:endParaRPr lang="en-US" sz="3200" b="1" i="1" u="sng">
              <a:effectLst>
                <a:outerShdw blurRad="38100" dist="38100" dir="2700000" algn="tl">
                  <a:srgbClr val="000000"/>
                </a:outerShdw>
              </a:effectLst>
            </a:endParaRPr>
          </a:p>
        </p:txBody>
      </p:sp>
      <p:grpSp>
        <p:nvGrpSpPr>
          <p:cNvPr id="3" name="Group 48"/>
          <p:cNvGrpSpPr>
            <a:grpSpLocks/>
          </p:cNvGrpSpPr>
          <p:nvPr/>
        </p:nvGrpSpPr>
        <p:grpSpPr bwMode="auto">
          <a:xfrm>
            <a:off x="7673975" y="3419475"/>
            <a:ext cx="1282700" cy="274638"/>
            <a:chOff x="4834" y="2154"/>
            <a:chExt cx="808" cy="173"/>
          </a:xfrm>
        </p:grpSpPr>
        <p:sp>
          <p:nvSpPr>
            <p:cNvPr id="51264" name="Rectangle 49"/>
            <p:cNvSpPr>
              <a:spLocks noChangeArrowheads="1"/>
            </p:cNvSpPr>
            <p:nvPr/>
          </p:nvSpPr>
          <p:spPr bwMode="auto">
            <a:xfrm>
              <a:off x="4834" y="2190"/>
              <a:ext cx="90" cy="90"/>
            </a:xfrm>
            <a:prstGeom prst="rect">
              <a:avLst/>
            </a:prstGeom>
            <a:gradFill rotWithShape="1">
              <a:gsLst>
                <a:gs pos="0">
                  <a:srgbClr val="767600"/>
                </a:gs>
                <a:gs pos="100000">
                  <a:srgbClr val="FFFF00"/>
                </a:gs>
              </a:gsLst>
              <a:lin ang="0" scaled="1"/>
            </a:gradFill>
            <a:ln w="9525">
              <a:solidFill>
                <a:srgbClr val="FFFFFF"/>
              </a:solidFill>
              <a:miter lim="800000"/>
              <a:headEnd/>
              <a:tailEnd/>
            </a:ln>
          </p:spPr>
          <p:txBody>
            <a:bodyPr/>
            <a:lstStyle/>
            <a:p>
              <a:endParaRPr lang="en-US"/>
            </a:p>
          </p:txBody>
        </p:sp>
        <p:sp>
          <p:nvSpPr>
            <p:cNvPr id="4957234" name="Rectangle 50"/>
            <p:cNvSpPr>
              <a:spLocks noChangeArrowheads="1"/>
            </p:cNvSpPr>
            <p:nvPr/>
          </p:nvSpPr>
          <p:spPr bwMode="auto">
            <a:xfrm>
              <a:off x="4992" y="2154"/>
              <a:ext cx="650" cy="173"/>
            </a:xfrm>
            <a:prstGeom prst="rect">
              <a:avLst/>
            </a:prstGeom>
            <a:noFill/>
            <a:ln w="9525">
              <a:noFill/>
              <a:miter lim="800000"/>
              <a:headEnd/>
              <a:tailEnd/>
            </a:ln>
          </p:spPr>
          <p:txBody>
            <a:bodyPr wrap="none" lIns="0" tIns="0" rIns="0" bIns="0">
              <a:spAutoFit/>
            </a:bodyPr>
            <a:lstStyle/>
            <a:p>
              <a:pPr>
                <a:defRPr/>
              </a:pPr>
              <a:r>
                <a:rPr lang="en-US" sz="1800" b="1">
                  <a:solidFill>
                    <a:srgbClr val="FFFFFF"/>
                  </a:solidFill>
                  <a:effectLst>
                    <a:outerShdw blurRad="38100" dist="38100" dir="2700000" algn="tl">
                      <a:srgbClr val="000000"/>
                    </a:outerShdw>
                  </a:effectLst>
                  <a:latin typeface="Arial Narrow" pitchFamily="34" charset="0"/>
                </a:rPr>
                <a:t>Gemfibrozil</a:t>
              </a:r>
              <a:endParaRPr lang="en-US" sz="3200" b="1" i="1" u="sng">
                <a:effectLst>
                  <a:outerShdw blurRad="38100" dist="38100" dir="2700000" algn="tl">
                    <a:srgbClr val="000000"/>
                  </a:outerShdw>
                </a:effectLst>
              </a:endParaRPr>
            </a:p>
          </p:txBody>
        </p:sp>
      </p:grpSp>
      <p:grpSp>
        <p:nvGrpSpPr>
          <p:cNvPr id="51247" name="Group 51"/>
          <p:cNvGrpSpPr>
            <a:grpSpLocks/>
          </p:cNvGrpSpPr>
          <p:nvPr/>
        </p:nvGrpSpPr>
        <p:grpSpPr bwMode="auto">
          <a:xfrm>
            <a:off x="7673975" y="3752850"/>
            <a:ext cx="974725" cy="274638"/>
            <a:chOff x="4834" y="2364"/>
            <a:chExt cx="614" cy="173"/>
          </a:xfrm>
        </p:grpSpPr>
        <p:sp>
          <p:nvSpPr>
            <p:cNvPr id="51262" name="Rectangle 52"/>
            <p:cNvSpPr>
              <a:spLocks noChangeArrowheads="1"/>
            </p:cNvSpPr>
            <p:nvPr/>
          </p:nvSpPr>
          <p:spPr bwMode="auto">
            <a:xfrm>
              <a:off x="4834" y="2400"/>
              <a:ext cx="90" cy="90"/>
            </a:xfrm>
            <a:prstGeom prst="rect">
              <a:avLst/>
            </a:prstGeom>
            <a:gradFill rotWithShape="1">
              <a:gsLst>
                <a:gs pos="0">
                  <a:srgbClr val="007600"/>
                </a:gs>
                <a:gs pos="100000">
                  <a:srgbClr val="00FF00"/>
                </a:gs>
              </a:gsLst>
              <a:lin ang="0" scaled="1"/>
            </a:gradFill>
            <a:ln w="9525">
              <a:solidFill>
                <a:srgbClr val="FFFFFF"/>
              </a:solidFill>
              <a:miter lim="800000"/>
              <a:headEnd/>
              <a:tailEnd/>
            </a:ln>
          </p:spPr>
          <p:txBody>
            <a:bodyPr/>
            <a:lstStyle/>
            <a:p>
              <a:endParaRPr lang="en-US"/>
            </a:p>
          </p:txBody>
        </p:sp>
        <p:sp>
          <p:nvSpPr>
            <p:cNvPr id="4957237" name="Rectangle 53"/>
            <p:cNvSpPr>
              <a:spLocks noChangeArrowheads="1"/>
            </p:cNvSpPr>
            <p:nvPr/>
          </p:nvSpPr>
          <p:spPr bwMode="auto">
            <a:xfrm>
              <a:off x="4994" y="2364"/>
              <a:ext cx="454" cy="173"/>
            </a:xfrm>
            <a:prstGeom prst="rect">
              <a:avLst/>
            </a:prstGeom>
            <a:noFill/>
            <a:ln w="9525">
              <a:noFill/>
              <a:miter lim="800000"/>
              <a:headEnd/>
              <a:tailEnd/>
            </a:ln>
          </p:spPr>
          <p:txBody>
            <a:bodyPr wrap="none" lIns="0" tIns="0" rIns="0" bIns="0">
              <a:spAutoFit/>
            </a:bodyPr>
            <a:lstStyle/>
            <a:p>
              <a:pPr>
                <a:defRPr/>
              </a:pPr>
              <a:r>
                <a:rPr lang="en-US" sz="1800" b="1">
                  <a:solidFill>
                    <a:srgbClr val="FFFFFF"/>
                  </a:solidFill>
                  <a:effectLst>
                    <a:outerShdw blurRad="38100" dist="38100" dir="2700000" algn="tl">
                      <a:srgbClr val="000000"/>
                    </a:outerShdw>
                  </a:effectLst>
                  <a:latin typeface="Arial Narrow" pitchFamily="34" charset="0"/>
                </a:rPr>
                <a:t>Placebo</a:t>
              </a:r>
              <a:endParaRPr lang="en-US" sz="3200" b="1" i="1" u="sng">
                <a:effectLst>
                  <a:outerShdw blurRad="38100" dist="38100" dir="2700000" algn="tl">
                    <a:srgbClr val="000000"/>
                  </a:outerShdw>
                </a:effectLst>
              </a:endParaRPr>
            </a:p>
          </p:txBody>
        </p:sp>
      </p:grpSp>
      <p:sp>
        <p:nvSpPr>
          <p:cNvPr id="4957238" name="AutoShape 54"/>
          <p:cNvSpPr>
            <a:spLocks noChangeArrowheads="1"/>
          </p:cNvSpPr>
          <p:nvPr/>
        </p:nvSpPr>
        <p:spPr bwMode="auto">
          <a:xfrm>
            <a:off x="5803900" y="2247900"/>
            <a:ext cx="571500" cy="2882900"/>
          </a:xfrm>
          <a:prstGeom prst="cube">
            <a:avLst>
              <a:gd name="adj" fmla="val 25000"/>
            </a:avLst>
          </a:prstGeom>
          <a:gradFill rotWithShape="1">
            <a:gsLst>
              <a:gs pos="0">
                <a:schemeClr val="accent2">
                  <a:gamma/>
                  <a:shade val="46275"/>
                  <a:invGamma/>
                </a:schemeClr>
              </a:gs>
              <a:gs pos="100000">
                <a:schemeClr val="accent2"/>
              </a:gs>
            </a:gsLst>
            <a:lin ang="0" scaled="1"/>
          </a:gradFill>
          <a:ln w="28575">
            <a:noFill/>
            <a:miter lim="800000"/>
            <a:headEnd/>
            <a:tailEnd/>
          </a:ln>
          <a:effectLst/>
        </p:spPr>
        <p:txBody>
          <a:bodyPr anchor="ctr">
            <a:spAutoFit/>
          </a:bodyPr>
          <a:lstStyle/>
          <a:p>
            <a:pPr>
              <a:defRPr/>
            </a:pPr>
            <a:endParaRPr lang="en-US"/>
          </a:p>
        </p:txBody>
      </p:sp>
      <p:sp>
        <p:nvSpPr>
          <p:cNvPr id="4957239" name="AutoShape 55"/>
          <p:cNvSpPr>
            <a:spLocks noChangeArrowheads="1"/>
          </p:cNvSpPr>
          <p:nvPr/>
        </p:nvSpPr>
        <p:spPr bwMode="auto">
          <a:xfrm>
            <a:off x="4343400" y="3746500"/>
            <a:ext cx="571500" cy="1384300"/>
          </a:xfrm>
          <a:prstGeom prst="cube">
            <a:avLst>
              <a:gd name="adj" fmla="val 25000"/>
            </a:avLst>
          </a:prstGeom>
          <a:gradFill rotWithShape="1">
            <a:gsLst>
              <a:gs pos="0">
                <a:schemeClr val="accent2">
                  <a:gamma/>
                  <a:shade val="46275"/>
                  <a:invGamma/>
                </a:schemeClr>
              </a:gs>
              <a:gs pos="100000">
                <a:schemeClr val="accent2"/>
              </a:gs>
            </a:gsLst>
            <a:lin ang="0" scaled="1"/>
          </a:gradFill>
          <a:ln w="28575">
            <a:noFill/>
            <a:miter lim="800000"/>
            <a:headEnd/>
            <a:tailEnd/>
          </a:ln>
          <a:effectLst/>
        </p:spPr>
        <p:txBody>
          <a:bodyPr anchor="ctr">
            <a:spAutoFit/>
          </a:bodyPr>
          <a:lstStyle/>
          <a:p>
            <a:pPr>
              <a:defRPr/>
            </a:pPr>
            <a:endParaRPr lang="en-US"/>
          </a:p>
        </p:txBody>
      </p:sp>
      <p:grpSp>
        <p:nvGrpSpPr>
          <p:cNvPr id="51250" name="Group 56"/>
          <p:cNvGrpSpPr>
            <a:grpSpLocks/>
          </p:cNvGrpSpPr>
          <p:nvPr/>
        </p:nvGrpSpPr>
        <p:grpSpPr bwMode="auto">
          <a:xfrm>
            <a:off x="1498600" y="4064000"/>
            <a:ext cx="2006600" cy="1079500"/>
            <a:chOff x="1224" y="2560"/>
            <a:chExt cx="1264" cy="680"/>
          </a:xfrm>
        </p:grpSpPr>
        <p:sp>
          <p:nvSpPr>
            <p:cNvPr id="4957241" name="AutoShape 57"/>
            <p:cNvSpPr>
              <a:spLocks noChangeArrowheads="1"/>
            </p:cNvSpPr>
            <p:nvPr/>
          </p:nvSpPr>
          <p:spPr bwMode="auto">
            <a:xfrm>
              <a:off x="2120" y="2560"/>
              <a:ext cx="368" cy="680"/>
            </a:xfrm>
            <a:prstGeom prst="cube">
              <a:avLst>
                <a:gd name="adj" fmla="val 25000"/>
              </a:avLst>
            </a:prstGeom>
            <a:gradFill rotWithShape="1">
              <a:gsLst>
                <a:gs pos="0">
                  <a:schemeClr val="accent2">
                    <a:gamma/>
                    <a:shade val="46275"/>
                    <a:invGamma/>
                  </a:schemeClr>
                </a:gs>
                <a:gs pos="100000">
                  <a:schemeClr val="accent2"/>
                </a:gs>
              </a:gsLst>
              <a:lin ang="0" scaled="1"/>
            </a:gradFill>
            <a:ln w="28575">
              <a:noFill/>
              <a:miter lim="800000"/>
              <a:headEnd/>
              <a:tailEnd/>
            </a:ln>
            <a:effectLst/>
          </p:spPr>
          <p:txBody>
            <a:bodyPr anchor="ctr">
              <a:spAutoFit/>
            </a:bodyPr>
            <a:lstStyle/>
            <a:p>
              <a:pPr>
                <a:defRPr/>
              </a:pPr>
              <a:endParaRPr lang="en-US"/>
            </a:p>
          </p:txBody>
        </p:sp>
        <p:sp>
          <p:nvSpPr>
            <p:cNvPr id="4957242" name="AutoShape 58"/>
            <p:cNvSpPr>
              <a:spLocks noChangeArrowheads="1"/>
            </p:cNvSpPr>
            <p:nvPr/>
          </p:nvSpPr>
          <p:spPr bwMode="auto">
            <a:xfrm>
              <a:off x="1224" y="2648"/>
              <a:ext cx="352" cy="584"/>
            </a:xfrm>
            <a:prstGeom prst="cube">
              <a:avLst>
                <a:gd name="adj" fmla="val 25000"/>
              </a:avLst>
            </a:prstGeom>
            <a:gradFill rotWithShape="1">
              <a:gsLst>
                <a:gs pos="0">
                  <a:schemeClr val="accent2">
                    <a:gamma/>
                    <a:shade val="46275"/>
                    <a:invGamma/>
                  </a:schemeClr>
                </a:gs>
                <a:gs pos="100000">
                  <a:schemeClr val="accent2"/>
                </a:gs>
              </a:gsLst>
              <a:lin ang="0" scaled="1"/>
            </a:gradFill>
            <a:ln w="28575">
              <a:noFill/>
              <a:miter lim="800000"/>
              <a:headEnd/>
              <a:tailEnd/>
            </a:ln>
            <a:effectLst/>
          </p:spPr>
          <p:txBody>
            <a:bodyPr anchor="ctr">
              <a:spAutoFit/>
            </a:bodyPr>
            <a:lstStyle/>
            <a:p>
              <a:pPr>
                <a:defRPr/>
              </a:pPr>
              <a:endParaRPr lang="en-US"/>
            </a:p>
          </p:txBody>
        </p:sp>
      </p:grpSp>
      <p:grpSp>
        <p:nvGrpSpPr>
          <p:cNvPr id="6" name="Group 59"/>
          <p:cNvGrpSpPr>
            <a:grpSpLocks/>
          </p:cNvGrpSpPr>
          <p:nvPr/>
        </p:nvGrpSpPr>
        <p:grpSpPr bwMode="auto">
          <a:xfrm>
            <a:off x="1803400" y="4381500"/>
            <a:ext cx="2032000" cy="762000"/>
            <a:chOff x="952" y="2760"/>
            <a:chExt cx="1280" cy="480"/>
          </a:xfrm>
        </p:grpSpPr>
        <p:sp>
          <p:nvSpPr>
            <p:cNvPr id="4957244" name="AutoShape 60"/>
            <p:cNvSpPr>
              <a:spLocks noChangeArrowheads="1"/>
            </p:cNvSpPr>
            <p:nvPr/>
          </p:nvSpPr>
          <p:spPr bwMode="auto">
            <a:xfrm>
              <a:off x="952" y="2840"/>
              <a:ext cx="368" cy="392"/>
            </a:xfrm>
            <a:prstGeom prst="cube">
              <a:avLst>
                <a:gd name="adj" fmla="val 25000"/>
              </a:avLst>
            </a:prstGeom>
            <a:gradFill rotWithShape="1">
              <a:gsLst>
                <a:gs pos="0">
                  <a:schemeClr val="accent1">
                    <a:gamma/>
                    <a:shade val="46275"/>
                    <a:invGamma/>
                  </a:schemeClr>
                </a:gs>
                <a:gs pos="100000">
                  <a:schemeClr val="accent1"/>
                </a:gs>
              </a:gsLst>
              <a:lin ang="0" scaled="1"/>
            </a:gradFill>
            <a:ln w="28575">
              <a:noFill/>
              <a:miter lim="800000"/>
              <a:headEnd/>
              <a:tailEnd/>
            </a:ln>
            <a:effectLst/>
          </p:spPr>
          <p:txBody>
            <a:bodyPr anchor="ctr">
              <a:spAutoFit/>
            </a:bodyPr>
            <a:lstStyle/>
            <a:p>
              <a:pPr>
                <a:defRPr/>
              </a:pPr>
              <a:endParaRPr lang="en-US"/>
            </a:p>
          </p:txBody>
        </p:sp>
        <p:sp>
          <p:nvSpPr>
            <p:cNvPr id="4957245" name="AutoShape 61"/>
            <p:cNvSpPr>
              <a:spLocks noChangeArrowheads="1"/>
            </p:cNvSpPr>
            <p:nvPr/>
          </p:nvSpPr>
          <p:spPr bwMode="auto">
            <a:xfrm>
              <a:off x="1864" y="2760"/>
              <a:ext cx="368" cy="480"/>
            </a:xfrm>
            <a:prstGeom prst="cube">
              <a:avLst>
                <a:gd name="adj" fmla="val 25000"/>
              </a:avLst>
            </a:prstGeom>
            <a:gradFill rotWithShape="1">
              <a:gsLst>
                <a:gs pos="0">
                  <a:schemeClr val="accent1">
                    <a:gamma/>
                    <a:shade val="46275"/>
                    <a:invGamma/>
                  </a:schemeClr>
                </a:gs>
                <a:gs pos="100000">
                  <a:schemeClr val="accent1"/>
                </a:gs>
              </a:gsLst>
              <a:lin ang="0" scaled="1"/>
            </a:gradFill>
            <a:ln w="28575">
              <a:noFill/>
              <a:miter lim="800000"/>
              <a:headEnd/>
              <a:tailEnd/>
            </a:ln>
            <a:effectLst/>
          </p:spPr>
          <p:txBody>
            <a:bodyPr anchor="ctr">
              <a:spAutoFit/>
            </a:bodyPr>
            <a:lstStyle/>
            <a:p>
              <a:pPr>
                <a:defRPr/>
              </a:pPr>
              <a:endParaRPr lang="en-US"/>
            </a:p>
          </p:txBody>
        </p:sp>
      </p:grpSp>
      <p:sp>
        <p:nvSpPr>
          <p:cNvPr id="4957246" name="AutoShape 62"/>
          <p:cNvSpPr>
            <a:spLocks noChangeArrowheads="1"/>
          </p:cNvSpPr>
          <p:nvPr/>
        </p:nvSpPr>
        <p:spPr bwMode="auto">
          <a:xfrm>
            <a:off x="6121400" y="3683000"/>
            <a:ext cx="584200" cy="1447800"/>
          </a:xfrm>
          <a:prstGeom prst="cube">
            <a:avLst>
              <a:gd name="adj" fmla="val 25000"/>
            </a:avLst>
          </a:prstGeom>
          <a:gradFill rotWithShape="1">
            <a:gsLst>
              <a:gs pos="0">
                <a:schemeClr val="accent1">
                  <a:gamma/>
                  <a:shade val="46275"/>
                  <a:invGamma/>
                </a:schemeClr>
              </a:gs>
              <a:gs pos="100000">
                <a:schemeClr val="accent1"/>
              </a:gs>
            </a:gsLst>
            <a:lin ang="0" scaled="1"/>
          </a:gradFill>
          <a:ln w="28575">
            <a:noFill/>
            <a:miter lim="800000"/>
            <a:headEnd/>
            <a:tailEnd/>
          </a:ln>
          <a:effectLst/>
        </p:spPr>
        <p:txBody>
          <a:bodyPr anchor="ctr">
            <a:spAutoFit/>
          </a:bodyPr>
          <a:lstStyle/>
          <a:p>
            <a:pPr>
              <a:defRPr/>
            </a:pPr>
            <a:endParaRPr lang="en-US"/>
          </a:p>
        </p:txBody>
      </p:sp>
      <p:sp>
        <p:nvSpPr>
          <p:cNvPr id="4957247" name="AutoShape 63"/>
          <p:cNvSpPr>
            <a:spLocks noChangeArrowheads="1"/>
          </p:cNvSpPr>
          <p:nvPr/>
        </p:nvSpPr>
        <p:spPr bwMode="auto">
          <a:xfrm>
            <a:off x="4673600" y="3949700"/>
            <a:ext cx="584200" cy="1181100"/>
          </a:xfrm>
          <a:prstGeom prst="cube">
            <a:avLst>
              <a:gd name="adj" fmla="val 25000"/>
            </a:avLst>
          </a:prstGeom>
          <a:gradFill rotWithShape="1">
            <a:gsLst>
              <a:gs pos="0">
                <a:schemeClr val="accent1">
                  <a:gamma/>
                  <a:shade val="46275"/>
                  <a:invGamma/>
                </a:schemeClr>
              </a:gs>
              <a:gs pos="100000">
                <a:schemeClr val="accent1"/>
              </a:gs>
            </a:gsLst>
            <a:lin ang="0" scaled="1"/>
          </a:gradFill>
          <a:ln w="28575">
            <a:noFill/>
            <a:miter lim="800000"/>
            <a:headEnd/>
            <a:tailEnd/>
          </a:ln>
          <a:effectLst/>
        </p:spPr>
        <p:txBody>
          <a:bodyPr anchor="ctr">
            <a:spAutoFit/>
          </a:bodyPr>
          <a:lstStyle/>
          <a:p>
            <a:pPr>
              <a:defRPr/>
            </a:pPr>
            <a:endParaRPr lang="en-US"/>
          </a:p>
        </p:txBody>
      </p:sp>
      <p:grpSp>
        <p:nvGrpSpPr>
          <p:cNvPr id="7" name="Group 64"/>
          <p:cNvGrpSpPr>
            <a:grpSpLocks/>
          </p:cNvGrpSpPr>
          <p:nvPr/>
        </p:nvGrpSpPr>
        <p:grpSpPr bwMode="auto">
          <a:xfrm>
            <a:off x="6238875" y="2341563"/>
            <a:ext cx="784225" cy="1254125"/>
            <a:chOff x="3930" y="1475"/>
            <a:chExt cx="494" cy="790"/>
          </a:xfrm>
        </p:grpSpPr>
        <p:sp>
          <p:nvSpPr>
            <p:cNvPr id="4957249" name="Text Box 65"/>
            <p:cNvSpPr txBox="1">
              <a:spLocks noChangeArrowheads="1"/>
            </p:cNvSpPr>
            <p:nvPr/>
          </p:nvSpPr>
          <p:spPr bwMode="auto">
            <a:xfrm>
              <a:off x="3930" y="1697"/>
              <a:ext cx="494" cy="250"/>
            </a:xfrm>
            <a:prstGeom prst="rect">
              <a:avLst/>
            </a:prstGeom>
            <a:noFill/>
            <a:ln w="28575">
              <a:noFill/>
              <a:miter lim="800000"/>
              <a:headEnd/>
              <a:tailEnd/>
            </a:ln>
            <a:effectLst/>
          </p:spPr>
          <p:txBody>
            <a:bodyPr>
              <a:spAutoFit/>
            </a:bodyPr>
            <a:lstStyle/>
            <a:p>
              <a:pPr>
                <a:defRPr/>
              </a:pPr>
              <a:r>
                <a:rPr lang="en-US" b="1">
                  <a:solidFill>
                    <a:schemeClr val="accent1"/>
                  </a:solidFill>
                  <a:effectLst>
                    <a:outerShdw blurRad="38100" dist="38100" dir="2700000" algn="tl">
                      <a:srgbClr val="000000"/>
                    </a:outerShdw>
                  </a:effectLst>
                </a:rPr>
                <a:t>45%</a:t>
              </a:r>
            </a:p>
          </p:txBody>
        </p:sp>
        <p:sp>
          <p:nvSpPr>
            <p:cNvPr id="51256" name="Line 66"/>
            <p:cNvSpPr>
              <a:spLocks noChangeShapeType="1"/>
            </p:cNvSpPr>
            <p:nvPr/>
          </p:nvSpPr>
          <p:spPr bwMode="auto">
            <a:xfrm>
              <a:off x="4168" y="1475"/>
              <a:ext cx="0" cy="222"/>
            </a:xfrm>
            <a:prstGeom prst="line">
              <a:avLst/>
            </a:prstGeom>
            <a:noFill/>
            <a:ln w="63500">
              <a:solidFill>
                <a:srgbClr val="FF0000"/>
              </a:solidFill>
              <a:round/>
              <a:headEnd/>
              <a:tailEnd/>
            </a:ln>
          </p:spPr>
          <p:txBody>
            <a:bodyPr wrap="none">
              <a:spAutoFit/>
            </a:bodyPr>
            <a:lstStyle/>
            <a:p>
              <a:endParaRPr lang="en-US"/>
            </a:p>
          </p:txBody>
        </p:sp>
        <p:sp>
          <p:nvSpPr>
            <p:cNvPr id="51257" name="Line 67"/>
            <p:cNvSpPr>
              <a:spLocks noChangeShapeType="1"/>
            </p:cNvSpPr>
            <p:nvPr/>
          </p:nvSpPr>
          <p:spPr bwMode="auto">
            <a:xfrm>
              <a:off x="4184" y="1902"/>
              <a:ext cx="0" cy="363"/>
            </a:xfrm>
            <a:prstGeom prst="line">
              <a:avLst/>
            </a:prstGeom>
            <a:noFill/>
            <a:ln w="63500">
              <a:solidFill>
                <a:srgbClr val="FF0000"/>
              </a:solidFill>
              <a:round/>
              <a:headEnd/>
              <a:tailEnd type="triangle" w="med" len="med"/>
            </a:ln>
          </p:spPr>
          <p:txBody>
            <a:bodyPr>
              <a:spAutoFit/>
            </a:bodyPr>
            <a:lstStyle/>
            <a:p>
              <a:endParaRPr lang="en-US"/>
            </a:p>
          </p:txBody>
        </p:sp>
      </p:gr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957238"/>
                                        </p:tgtEl>
                                        <p:attrNameLst>
                                          <p:attrName>style.visibility</p:attrName>
                                        </p:attrNameLst>
                                      </p:cBhvr>
                                      <p:to>
                                        <p:strVal val="visible"/>
                                      </p:to>
                                    </p:set>
                                    <p:animEffect transition="in" filter="wipe(down)">
                                      <p:cBhvr>
                                        <p:cTn id="7" dur="2000"/>
                                        <p:tgtEl>
                                          <p:spTgt spid="495723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1000"/>
                                        <p:tgtEl>
                                          <p:spTgt spid="3"/>
                                        </p:tgtEl>
                                      </p:cBhvr>
                                    </p:animEffect>
                                  </p:childTnLst>
                                </p:cTn>
                              </p:par>
                            </p:childTnLst>
                          </p:cTn>
                        </p:par>
                        <p:par>
                          <p:cTn id="13" fill="hold">
                            <p:stCondLst>
                              <p:cond delay="1000"/>
                            </p:stCondLst>
                            <p:childTnLst>
                              <p:par>
                                <p:cTn id="14" presetID="22" presetClass="entr" presetSubtype="4"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down)">
                                      <p:cBhvr>
                                        <p:cTn id="16" dur="20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4957247"/>
                                        </p:tgtEl>
                                        <p:attrNameLst>
                                          <p:attrName>style.visibility</p:attrName>
                                        </p:attrNameLst>
                                      </p:cBhvr>
                                      <p:to>
                                        <p:strVal val="visible"/>
                                      </p:to>
                                    </p:set>
                                    <p:animEffect transition="in" filter="wipe(down)">
                                      <p:cBhvr>
                                        <p:cTn id="21" dur="1000"/>
                                        <p:tgtEl>
                                          <p:spTgt spid="495724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4957246"/>
                                        </p:tgtEl>
                                        <p:attrNameLst>
                                          <p:attrName>style.visibility</p:attrName>
                                        </p:attrNameLst>
                                      </p:cBhvr>
                                      <p:to>
                                        <p:strVal val="visible"/>
                                      </p:to>
                                    </p:set>
                                    <p:animEffect transition="in" filter="wipe(down)">
                                      <p:cBhvr>
                                        <p:cTn id="26" dur="1000"/>
                                        <p:tgtEl>
                                          <p:spTgt spid="4957246"/>
                                        </p:tgtEl>
                                      </p:cBhvr>
                                    </p:animEffect>
                                  </p:childTnLst>
                                </p:cTn>
                              </p:par>
                            </p:childTnLst>
                          </p:cTn>
                        </p:par>
                        <p:par>
                          <p:cTn id="27" fill="hold">
                            <p:stCondLst>
                              <p:cond delay="1000"/>
                            </p:stCondLst>
                            <p:childTnLst>
                              <p:par>
                                <p:cTn id="28" presetID="22" presetClass="entr" presetSubtype="1" fill="hold"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up)">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57238" grpId="0" animBg="1"/>
      <p:bldP spid="4957246" grpId="0" animBg="1"/>
      <p:bldP spid="495724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8578" name="Rectangle 2"/>
          <p:cNvSpPr>
            <a:spLocks noGrp="1" noChangeArrowheads="1"/>
          </p:cNvSpPr>
          <p:nvPr>
            <p:ph type="title"/>
          </p:nvPr>
        </p:nvSpPr>
        <p:spPr/>
        <p:txBody>
          <a:bodyPr/>
          <a:lstStyle/>
          <a:p>
            <a:pPr>
              <a:defRPr/>
            </a:pPr>
            <a:r>
              <a:rPr lang="en-US" smtClean="0"/>
              <a:t>The Baltimore </a:t>
            </a:r>
            <a:r>
              <a:rPr lang="en-US" smtClean="0">
                <a:solidFill>
                  <a:schemeClr val="accent1"/>
                </a:solidFill>
              </a:rPr>
              <a:t>C</a:t>
            </a:r>
            <a:r>
              <a:rPr lang="en-US" smtClean="0"/>
              <a:t>oronary </a:t>
            </a:r>
            <a:r>
              <a:rPr lang="en-US" smtClean="0">
                <a:solidFill>
                  <a:schemeClr val="accent1"/>
                </a:solidFill>
              </a:rPr>
              <a:t>O</a:t>
            </a:r>
            <a:r>
              <a:rPr lang="en-US" smtClean="0"/>
              <a:t>bservational </a:t>
            </a:r>
            <a:r>
              <a:rPr lang="en-US" smtClean="0">
                <a:solidFill>
                  <a:schemeClr val="accent1"/>
                </a:solidFill>
              </a:rPr>
              <a:t>L</a:t>
            </a:r>
            <a:r>
              <a:rPr lang="en-US" smtClean="0"/>
              <a:t>ong-</a:t>
            </a:r>
            <a:r>
              <a:rPr lang="en-US" smtClean="0">
                <a:solidFill>
                  <a:schemeClr val="accent1"/>
                </a:solidFill>
              </a:rPr>
              <a:t>T</a:t>
            </a:r>
            <a:r>
              <a:rPr lang="en-US" smtClean="0"/>
              <a:t>erm </a:t>
            </a:r>
            <a:r>
              <a:rPr lang="en-US" smtClean="0">
                <a:solidFill>
                  <a:schemeClr val="accent1"/>
                </a:solidFill>
              </a:rPr>
              <a:t>S</a:t>
            </a:r>
            <a:r>
              <a:rPr lang="en-US" smtClean="0"/>
              <a:t>tudy</a:t>
            </a:r>
          </a:p>
        </p:txBody>
      </p:sp>
      <p:sp>
        <p:nvSpPr>
          <p:cNvPr id="4888579" name="Text Box 3"/>
          <p:cNvSpPr txBox="1">
            <a:spLocks noChangeArrowheads="1"/>
          </p:cNvSpPr>
          <p:nvPr/>
        </p:nvSpPr>
        <p:spPr bwMode="auto">
          <a:xfrm>
            <a:off x="1308100" y="4521200"/>
            <a:ext cx="6807200" cy="519113"/>
          </a:xfrm>
          <a:prstGeom prst="rect">
            <a:avLst/>
          </a:prstGeom>
          <a:noFill/>
          <a:ln w="12700">
            <a:noFill/>
            <a:miter lim="800000"/>
            <a:headEnd type="none" w="sm" len="sm"/>
            <a:tailEnd type="none" w="sm" len="sm"/>
          </a:ln>
          <a:effectLst/>
        </p:spPr>
        <p:txBody>
          <a:bodyPr>
            <a:spAutoFit/>
          </a:bodyPr>
          <a:lstStyle/>
          <a:p>
            <a:pPr>
              <a:defRPr/>
            </a:pPr>
            <a:r>
              <a:rPr lang="en-US" sz="2800" b="1">
                <a:solidFill>
                  <a:schemeClr val="tx1"/>
                </a:solidFill>
                <a:effectLst>
                  <a:outerShdw blurRad="38100" dist="38100" dir="2700000" algn="tl">
                    <a:srgbClr val="000000"/>
                  </a:outerShdw>
                </a:effectLst>
                <a:latin typeface="Times New Roman" pitchFamily="18" charset="0"/>
              </a:rPr>
              <a:t>According to standard baseline risk factors</a:t>
            </a:r>
          </a:p>
        </p:txBody>
      </p:sp>
      <p:sp>
        <p:nvSpPr>
          <p:cNvPr id="4888580" name="Rectangle 4"/>
          <p:cNvSpPr>
            <a:spLocks noChangeArrowheads="1"/>
          </p:cNvSpPr>
          <p:nvPr/>
        </p:nvSpPr>
        <p:spPr bwMode="auto">
          <a:xfrm rot="21600000">
            <a:off x="1870075" y="3168650"/>
            <a:ext cx="5480050" cy="946150"/>
          </a:xfrm>
          <a:prstGeom prst="rect">
            <a:avLst/>
          </a:prstGeom>
          <a:noFill/>
          <a:ln w="12700">
            <a:noFill/>
            <a:miter lim="800000"/>
            <a:headEnd type="none" w="sm" len="sm"/>
            <a:tailEnd type="none" w="sm" len="sm"/>
          </a:ln>
          <a:effectLst/>
        </p:spPr>
        <p:txBody>
          <a:bodyPr>
            <a:spAutoFit/>
          </a:bodyPr>
          <a:lstStyle/>
          <a:p>
            <a:pPr>
              <a:spcBef>
                <a:spcPct val="0"/>
              </a:spcBef>
              <a:defRPr/>
            </a:pPr>
            <a:r>
              <a:rPr lang="en-US" sz="2800" b="1">
                <a:solidFill>
                  <a:schemeClr val="tx1"/>
                </a:solidFill>
                <a:effectLst>
                  <a:outerShdw blurRad="38100" dist="38100" dir="2700000" algn="tl">
                    <a:srgbClr val="000000"/>
                  </a:outerShdw>
                </a:effectLst>
              </a:rPr>
              <a:t>What is the prevalence </a:t>
            </a:r>
            <a:r>
              <a:rPr lang="en-US" sz="2800" b="1" u="sng">
                <a:solidFill>
                  <a:schemeClr val="accent1"/>
                </a:solidFill>
                <a:effectLst>
                  <a:outerShdw blurRad="38100" dist="38100" dir="2700000" algn="tl">
                    <a:srgbClr val="000000"/>
                  </a:outerShdw>
                </a:effectLst>
              </a:rPr>
              <a:t>without </a:t>
            </a:r>
            <a:r>
              <a:rPr lang="en-US" sz="2800" b="1">
                <a:solidFill>
                  <a:schemeClr val="tx1"/>
                </a:solidFill>
                <a:effectLst>
                  <a:outerShdw blurRad="38100" dist="38100" dir="2700000" algn="tl">
                    <a:srgbClr val="000000"/>
                  </a:outerShdw>
                </a:effectLst>
              </a:rPr>
              <a:t>new CAD event after 18 years</a:t>
            </a:r>
          </a:p>
        </p:txBody>
      </p:sp>
      <p:sp>
        <p:nvSpPr>
          <p:cNvPr id="48133" name="Text Box 5"/>
          <p:cNvSpPr txBox="1">
            <a:spLocks noChangeArrowheads="1"/>
          </p:cNvSpPr>
          <p:nvPr/>
        </p:nvSpPr>
        <p:spPr bwMode="auto">
          <a:xfrm>
            <a:off x="4114800" y="6299200"/>
            <a:ext cx="4876800" cy="366713"/>
          </a:xfrm>
          <a:prstGeom prst="rect">
            <a:avLst/>
          </a:prstGeom>
          <a:noFill/>
          <a:ln w="12700">
            <a:noFill/>
            <a:miter lim="800000"/>
            <a:headEnd type="none" w="sm" len="sm"/>
            <a:tailEnd type="none" w="sm" len="sm"/>
          </a:ln>
        </p:spPr>
        <p:txBody>
          <a:bodyPr>
            <a:spAutoFit/>
          </a:bodyPr>
          <a:lstStyle/>
          <a:p>
            <a:pPr algn="r"/>
            <a:r>
              <a:rPr lang="en-US" sz="1800" b="1">
                <a:solidFill>
                  <a:schemeClr val="accent1"/>
                </a:solidFill>
                <a:latin typeface="Times New Roman" pitchFamily="18" charset="0"/>
              </a:rPr>
              <a:t>Miller, M  J Am Coll Cardiol 1998;31:1252-7</a:t>
            </a:r>
          </a:p>
        </p:txBody>
      </p:sp>
      <p:sp>
        <p:nvSpPr>
          <p:cNvPr id="4888582" name="Text Box 6"/>
          <p:cNvSpPr txBox="1">
            <a:spLocks noChangeArrowheads="1"/>
          </p:cNvSpPr>
          <p:nvPr/>
        </p:nvSpPr>
        <p:spPr bwMode="auto">
          <a:xfrm>
            <a:off x="1028700" y="2146300"/>
            <a:ext cx="7759700" cy="592138"/>
          </a:xfrm>
          <a:prstGeom prst="rect">
            <a:avLst/>
          </a:prstGeom>
          <a:solidFill>
            <a:srgbClr val="FF0000"/>
          </a:solidFill>
          <a:ln w="12700">
            <a:solidFill>
              <a:schemeClr val="accent1"/>
            </a:solidFill>
            <a:miter lim="800000"/>
            <a:headEnd type="none" w="sm" len="sm"/>
            <a:tailEnd type="none" w="sm" len="sm"/>
          </a:ln>
          <a:effectLst/>
        </p:spPr>
        <p:txBody>
          <a:bodyPr>
            <a:spAutoFit/>
          </a:bodyPr>
          <a:lstStyle/>
          <a:p>
            <a:pPr>
              <a:defRPr/>
            </a:pPr>
            <a:r>
              <a:rPr lang="en-US" sz="3200" b="1">
                <a:solidFill>
                  <a:schemeClr val="tx1"/>
                </a:solidFill>
                <a:effectLst>
                  <a:outerShdw blurRad="38100" dist="38100" dir="2700000" algn="tl">
                    <a:srgbClr val="000000"/>
                  </a:outerShdw>
                </a:effectLst>
                <a:latin typeface="Times New Roman" pitchFamily="18" charset="0"/>
              </a:rPr>
              <a:t>N=740 with angiographic CHD at baseline</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888580"/>
                                        </p:tgtEl>
                                        <p:attrNameLst>
                                          <p:attrName>style.visibility</p:attrName>
                                        </p:attrNameLst>
                                      </p:cBhvr>
                                      <p:to>
                                        <p:strVal val="visible"/>
                                      </p:to>
                                    </p:set>
                                    <p:animEffect transition="in" filter="wipe(up)">
                                      <p:cBhvr>
                                        <p:cTn id="7" dur="500"/>
                                        <p:tgtEl>
                                          <p:spTgt spid="4888580"/>
                                        </p:tgtEl>
                                      </p:cBhvr>
                                    </p:animEffect>
                                  </p:childTnLst>
                                </p:cTn>
                              </p:par>
                            </p:childTnLst>
                          </p:cTn>
                        </p:par>
                        <p:par>
                          <p:cTn id="8" fill="hold">
                            <p:stCondLst>
                              <p:cond delay="500"/>
                            </p:stCondLst>
                            <p:childTnLst>
                              <p:par>
                                <p:cTn id="9" presetID="1" presetClass="entr" presetSubtype="0" fill="hold" grpId="0" nodeType="afterEffect">
                                  <p:stCondLst>
                                    <p:cond delay="500"/>
                                  </p:stCondLst>
                                  <p:childTnLst>
                                    <p:set>
                                      <p:cBhvr>
                                        <p:cTn id="10" dur="1" fill="hold">
                                          <p:stCondLst>
                                            <p:cond delay="0"/>
                                          </p:stCondLst>
                                        </p:cTn>
                                        <p:tgtEl>
                                          <p:spTgt spid="48885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88579" grpId="0"/>
      <p:bldP spid="488858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9602" name="Rectangle 2"/>
          <p:cNvSpPr>
            <a:spLocks noGrp="1" noChangeArrowheads="1"/>
          </p:cNvSpPr>
          <p:nvPr>
            <p:ph type="title"/>
          </p:nvPr>
        </p:nvSpPr>
        <p:spPr/>
        <p:txBody>
          <a:bodyPr/>
          <a:lstStyle/>
          <a:p>
            <a:pPr>
              <a:defRPr/>
            </a:pPr>
            <a:r>
              <a:rPr lang="en-US" smtClean="0"/>
              <a:t>The Baltimore </a:t>
            </a:r>
            <a:r>
              <a:rPr lang="en-US" smtClean="0">
                <a:solidFill>
                  <a:schemeClr val="accent1"/>
                </a:solidFill>
              </a:rPr>
              <a:t>C</a:t>
            </a:r>
            <a:r>
              <a:rPr lang="en-US" smtClean="0"/>
              <a:t>oronary </a:t>
            </a:r>
            <a:r>
              <a:rPr lang="en-US" smtClean="0">
                <a:solidFill>
                  <a:schemeClr val="accent1"/>
                </a:solidFill>
              </a:rPr>
              <a:t>O</a:t>
            </a:r>
            <a:r>
              <a:rPr lang="en-US" smtClean="0"/>
              <a:t>bservational </a:t>
            </a:r>
            <a:r>
              <a:rPr lang="en-US" smtClean="0">
                <a:solidFill>
                  <a:schemeClr val="accent1"/>
                </a:solidFill>
              </a:rPr>
              <a:t>L</a:t>
            </a:r>
            <a:r>
              <a:rPr lang="en-US" smtClean="0"/>
              <a:t>ong-</a:t>
            </a:r>
            <a:r>
              <a:rPr lang="en-US" smtClean="0">
                <a:solidFill>
                  <a:schemeClr val="accent1"/>
                </a:solidFill>
              </a:rPr>
              <a:t>T</a:t>
            </a:r>
            <a:r>
              <a:rPr lang="en-US" smtClean="0"/>
              <a:t>erm </a:t>
            </a:r>
            <a:r>
              <a:rPr lang="en-US" smtClean="0">
                <a:solidFill>
                  <a:schemeClr val="accent1"/>
                </a:solidFill>
              </a:rPr>
              <a:t>S</a:t>
            </a:r>
            <a:r>
              <a:rPr lang="en-US" smtClean="0"/>
              <a:t>tudy</a:t>
            </a:r>
          </a:p>
        </p:txBody>
      </p:sp>
      <p:graphicFrame>
        <p:nvGraphicFramePr>
          <p:cNvPr id="4889603" name="Object 3"/>
          <p:cNvGraphicFramePr>
            <a:graphicFrameLocks noChangeAspect="1"/>
          </p:cNvGraphicFramePr>
          <p:nvPr>
            <p:ph type="chart" idx="1"/>
          </p:nvPr>
        </p:nvGraphicFramePr>
        <p:xfrm>
          <a:off x="606425" y="1638300"/>
          <a:ext cx="8308975" cy="4114800"/>
        </p:xfrm>
        <a:graphic>
          <a:graphicData uri="http://schemas.openxmlformats.org/presentationml/2006/ole">
            <p:oleObj spid="_x0000_s6146" name="Chart" r:id="rId3" imgW="7724929" imgH="4114955" progId="MSGraph.Chart.8">
              <p:embed followColorScheme="full"/>
            </p:oleObj>
          </a:graphicData>
        </a:graphic>
      </p:graphicFrame>
      <p:sp>
        <p:nvSpPr>
          <p:cNvPr id="4889604" name="Text Box 4"/>
          <p:cNvSpPr txBox="1">
            <a:spLocks noChangeArrowheads="1"/>
          </p:cNvSpPr>
          <p:nvPr/>
        </p:nvSpPr>
        <p:spPr bwMode="auto">
          <a:xfrm>
            <a:off x="1803400" y="5930900"/>
            <a:ext cx="6134100" cy="457200"/>
          </a:xfrm>
          <a:prstGeom prst="rect">
            <a:avLst/>
          </a:prstGeom>
          <a:noFill/>
          <a:ln w="12700">
            <a:noFill/>
            <a:miter lim="800000"/>
            <a:headEnd type="none" w="sm" len="sm"/>
            <a:tailEnd type="none" w="sm" len="sm"/>
          </a:ln>
          <a:effectLst/>
        </p:spPr>
        <p:txBody>
          <a:bodyPr>
            <a:spAutoFit/>
          </a:bodyPr>
          <a:lstStyle/>
          <a:p>
            <a:pPr>
              <a:defRPr/>
            </a:pPr>
            <a:r>
              <a:rPr lang="en-US" sz="2400" b="1">
                <a:solidFill>
                  <a:schemeClr val="tx1"/>
                </a:solidFill>
                <a:effectLst>
                  <a:outerShdw blurRad="38100" dist="38100" dir="2700000" algn="tl">
                    <a:srgbClr val="000000"/>
                  </a:outerShdw>
                </a:effectLst>
                <a:latin typeface="Times New Roman" pitchFamily="18" charset="0"/>
              </a:rPr>
              <a:t>Baseline Triglyceride Quartiles (mg/dl)</a:t>
            </a:r>
          </a:p>
        </p:txBody>
      </p:sp>
      <p:sp>
        <p:nvSpPr>
          <p:cNvPr id="4889605" name="Rectangle 5"/>
          <p:cNvSpPr>
            <a:spLocks noChangeArrowheads="1"/>
          </p:cNvSpPr>
          <p:nvPr/>
        </p:nvSpPr>
        <p:spPr bwMode="auto">
          <a:xfrm rot="16200000">
            <a:off x="-631825" y="3473450"/>
            <a:ext cx="2051050" cy="641350"/>
          </a:xfrm>
          <a:prstGeom prst="rect">
            <a:avLst/>
          </a:prstGeom>
          <a:noFill/>
          <a:ln w="12700">
            <a:noFill/>
            <a:miter lim="800000"/>
            <a:headEnd type="none" w="sm" len="sm"/>
            <a:tailEnd type="none" w="sm" len="sm"/>
          </a:ln>
          <a:effectLst/>
        </p:spPr>
        <p:txBody>
          <a:bodyPr wrap="none">
            <a:spAutoFit/>
          </a:bodyPr>
          <a:lstStyle/>
          <a:p>
            <a:pPr algn="l">
              <a:spcBef>
                <a:spcPct val="0"/>
              </a:spcBef>
              <a:defRPr/>
            </a:pPr>
            <a:r>
              <a:rPr lang="en-US" sz="1800">
                <a:solidFill>
                  <a:schemeClr val="tx1"/>
                </a:solidFill>
                <a:effectLst>
                  <a:outerShdw blurRad="38100" dist="38100" dir="2700000" algn="tl">
                    <a:srgbClr val="000000"/>
                  </a:outerShdw>
                </a:effectLst>
                <a:latin typeface="Times New Roman" pitchFamily="18" charset="0"/>
              </a:rPr>
              <a:t>Prevalence </a:t>
            </a:r>
            <a:r>
              <a:rPr lang="en-US" sz="1800" b="1">
                <a:solidFill>
                  <a:schemeClr val="accent1"/>
                </a:solidFill>
                <a:effectLst>
                  <a:outerShdw blurRad="38100" dist="38100" dir="2700000" algn="tl">
                    <a:srgbClr val="000000"/>
                  </a:outerShdw>
                </a:effectLst>
                <a:latin typeface="Times New Roman" pitchFamily="18" charset="0"/>
              </a:rPr>
              <a:t>without </a:t>
            </a:r>
          </a:p>
          <a:p>
            <a:pPr algn="l">
              <a:spcBef>
                <a:spcPct val="0"/>
              </a:spcBef>
              <a:defRPr/>
            </a:pPr>
            <a:r>
              <a:rPr lang="en-US" sz="1800">
                <a:solidFill>
                  <a:schemeClr val="tx1"/>
                </a:solidFill>
                <a:effectLst>
                  <a:outerShdw blurRad="38100" dist="38100" dir="2700000" algn="tl">
                    <a:srgbClr val="000000"/>
                  </a:outerShdw>
                </a:effectLst>
                <a:latin typeface="Times New Roman" pitchFamily="18" charset="0"/>
              </a:rPr>
              <a:t>New CAD Event</a:t>
            </a:r>
          </a:p>
        </p:txBody>
      </p:sp>
      <p:sp>
        <p:nvSpPr>
          <p:cNvPr id="6150" name="Text Box 6"/>
          <p:cNvSpPr txBox="1">
            <a:spLocks noChangeArrowheads="1"/>
          </p:cNvSpPr>
          <p:nvPr/>
        </p:nvSpPr>
        <p:spPr bwMode="auto">
          <a:xfrm>
            <a:off x="4102100" y="6413500"/>
            <a:ext cx="4876800" cy="366713"/>
          </a:xfrm>
          <a:prstGeom prst="rect">
            <a:avLst/>
          </a:prstGeom>
          <a:noFill/>
          <a:ln w="12700">
            <a:noFill/>
            <a:miter lim="800000"/>
            <a:headEnd type="none" w="sm" len="sm"/>
            <a:tailEnd type="none" w="sm" len="sm"/>
          </a:ln>
        </p:spPr>
        <p:txBody>
          <a:bodyPr>
            <a:spAutoFit/>
          </a:bodyPr>
          <a:lstStyle/>
          <a:p>
            <a:pPr algn="r"/>
            <a:r>
              <a:rPr lang="en-US" sz="1800" b="1">
                <a:solidFill>
                  <a:schemeClr val="accent1"/>
                </a:solidFill>
                <a:latin typeface="Times New Roman" pitchFamily="18" charset="0"/>
              </a:rPr>
              <a:t>Miller, M  J Am Coll Cardiol 1998;31:1252-7</a:t>
            </a:r>
          </a:p>
        </p:txBody>
      </p:sp>
      <p:grpSp>
        <p:nvGrpSpPr>
          <p:cNvPr id="2" name="Group 7"/>
          <p:cNvGrpSpPr>
            <a:grpSpLocks/>
          </p:cNvGrpSpPr>
          <p:nvPr/>
        </p:nvGrpSpPr>
        <p:grpSpPr bwMode="auto">
          <a:xfrm>
            <a:off x="2009775" y="1562100"/>
            <a:ext cx="2105025" cy="1790700"/>
            <a:chOff x="1266" y="920"/>
            <a:chExt cx="1326" cy="1128"/>
          </a:xfrm>
        </p:grpSpPr>
        <p:sp>
          <p:nvSpPr>
            <p:cNvPr id="6161" name="Text Box 8"/>
            <p:cNvSpPr txBox="1">
              <a:spLocks noChangeArrowheads="1"/>
            </p:cNvSpPr>
            <p:nvPr/>
          </p:nvSpPr>
          <p:spPr bwMode="auto">
            <a:xfrm>
              <a:off x="1648" y="1760"/>
              <a:ext cx="944" cy="288"/>
            </a:xfrm>
            <a:prstGeom prst="rect">
              <a:avLst/>
            </a:prstGeom>
            <a:noFill/>
            <a:ln w="12700">
              <a:noFill/>
              <a:miter lim="800000"/>
              <a:headEnd type="none" w="sm" len="sm"/>
              <a:tailEnd type="none" w="sm" len="sm"/>
            </a:ln>
          </p:spPr>
          <p:txBody>
            <a:bodyPr>
              <a:spAutoFit/>
            </a:bodyPr>
            <a:lstStyle/>
            <a:p>
              <a:r>
                <a:rPr lang="en-US" sz="2400">
                  <a:solidFill>
                    <a:schemeClr val="tx1"/>
                  </a:solidFill>
                  <a:latin typeface="Times New Roman" pitchFamily="18" charset="0"/>
                </a:rPr>
                <a:t>*p=0.002</a:t>
              </a:r>
            </a:p>
          </p:txBody>
        </p:sp>
        <p:sp>
          <p:nvSpPr>
            <p:cNvPr id="6162" name="Text Box 9"/>
            <p:cNvSpPr txBox="1">
              <a:spLocks noChangeArrowheads="1"/>
            </p:cNvSpPr>
            <p:nvPr/>
          </p:nvSpPr>
          <p:spPr bwMode="auto">
            <a:xfrm>
              <a:off x="1266" y="920"/>
              <a:ext cx="192" cy="365"/>
            </a:xfrm>
            <a:prstGeom prst="rect">
              <a:avLst/>
            </a:prstGeom>
            <a:noFill/>
            <a:ln w="12700">
              <a:noFill/>
              <a:miter lim="800000"/>
              <a:headEnd type="none" w="sm" len="sm"/>
              <a:tailEnd type="none" w="sm" len="sm"/>
            </a:ln>
          </p:spPr>
          <p:txBody>
            <a:bodyPr>
              <a:spAutoFit/>
            </a:bodyPr>
            <a:lstStyle/>
            <a:p>
              <a:pPr algn="l"/>
              <a:r>
                <a:rPr lang="en-US" sz="3200">
                  <a:solidFill>
                    <a:schemeClr val="tx1"/>
                  </a:solidFill>
                  <a:latin typeface="Times New Roman" pitchFamily="18" charset="0"/>
                </a:rPr>
                <a:t>*</a:t>
              </a:r>
            </a:p>
          </p:txBody>
        </p:sp>
      </p:grpSp>
      <p:sp>
        <p:nvSpPr>
          <p:cNvPr id="4889610" name="Text Box 10"/>
          <p:cNvSpPr txBox="1">
            <a:spLocks noChangeArrowheads="1"/>
          </p:cNvSpPr>
          <p:nvPr/>
        </p:nvSpPr>
        <p:spPr bwMode="auto">
          <a:xfrm>
            <a:off x="1938338" y="4211638"/>
            <a:ext cx="457200" cy="579437"/>
          </a:xfrm>
          <a:prstGeom prst="rect">
            <a:avLst/>
          </a:prstGeom>
          <a:noFill/>
          <a:ln w="12700">
            <a:noFill/>
            <a:miter lim="800000"/>
            <a:headEnd type="none" w="sm" len="sm"/>
            <a:tailEnd type="none" w="sm" len="sm"/>
          </a:ln>
        </p:spPr>
        <p:txBody>
          <a:bodyPr>
            <a:spAutoFit/>
          </a:bodyPr>
          <a:lstStyle/>
          <a:p>
            <a:pPr algn="l"/>
            <a:r>
              <a:rPr lang="en-US" sz="3200" b="1">
                <a:latin typeface="Times New Roman" pitchFamily="18" charset="0"/>
              </a:rPr>
              <a:t>I</a:t>
            </a:r>
          </a:p>
        </p:txBody>
      </p:sp>
      <p:sp>
        <p:nvSpPr>
          <p:cNvPr id="4889611" name="Rectangle 11"/>
          <p:cNvSpPr>
            <a:spLocks noChangeArrowheads="1"/>
          </p:cNvSpPr>
          <p:nvPr/>
        </p:nvSpPr>
        <p:spPr bwMode="auto">
          <a:xfrm>
            <a:off x="5399088" y="4229100"/>
            <a:ext cx="660400" cy="579438"/>
          </a:xfrm>
          <a:prstGeom prst="rect">
            <a:avLst/>
          </a:prstGeom>
          <a:noFill/>
          <a:ln w="12700">
            <a:noFill/>
            <a:miter lim="800000"/>
            <a:headEnd type="none" w="sm" len="sm"/>
            <a:tailEnd type="none" w="sm" len="sm"/>
          </a:ln>
        </p:spPr>
        <p:txBody>
          <a:bodyPr wrap="none">
            <a:spAutoFit/>
          </a:bodyPr>
          <a:lstStyle/>
          <a:p>
            <a:pPr algn="l">
              <a:spcBef>
                <a:spcPct val="0"/>
              </a:spcBef>
            </a:pPr>
            <a:r>
              <a:rPr lang="en-US" sz="3200" b="1">
                <a:latin typeface="Times New Roman" pitchFamily="18" charset="0"/>
              </a:rPr>
              <a:t>III</a:t>
            </a:r>
          </a:p>
        </p:txBody>
      </p:sp>
      <p:sp>
        <p:nvSpPr>
          <p:cNvPr id="4889612" name="Rectangle 12"/>
          <p:cNvSpPr>
            <a:spLocks noChangeArrowheads="1"/>
          </p:cNvSpPr>
          <p:nvPr/>
        </p:nvSpPr>
        <p:spPr bwMode="auto">
          <a:xfrm>
            <a:off x="3678238" y="4195763"/>
            <a:ext cx="501650" cy="579437"/>
          </a:xfrm>
          <a:prstGeom prst="rect">
            <a:avLst/>
          </a:prstGeom>
          <a:noFill/>
          <a:ln w="12700">
            <a:noFill/>
            <a:miter lim="800000"/>
            <a:headEnd type="none" w="sm" len="sm"/>
            <a:tailEnd type="none" w="sm" len="sm"/>
          </a:ln>
        </p:spPr>
        <p:txBody>
          <a:bodyPr wrap="none">
            <a:spAutoFit/>
          </a:bodyPr>
          <a:lstStyle/>
          <a:p>
            <a:pPr algn="l">
              <a:spcBef>
                <a:spcPct val="0"/>
              </a:spcBef>
            </a:pPr>
            <a:r>
              <a:rPr lang="en-US" sz="3200" b="1">
                <a:latin typeface="Times New Roman" pitchFamily="18" charset="0"/>
              </a:rPr>
              <a:t>II</a:t>
            </a:r>
          </a:p>
        </p:txBody>
      </p:sp>
      <p:sp>
        <p:nvSpPr>
          <p:cNvPr id="4889613" name="Rectangle 13"/>
          <p:cNvSpPr>
            <a:spLocks noChangeArrowheads="1"/>
          </p:cNvSpPr>
          <p:nvPr/>
        </p:nvSpPr>
        <p:spPr bwMode="auto">
          <a:xfrm>
            <a:off x="7194550" y="4211638"/>
            <a:ext cx="636588" cy="579437"/>
          </a:xfrm>
          <a:prstGeom prst="rect">
            <a:avLst/>
          </a:prstGeom>
          <a:noFill/>
          <a:ln w="12700">
            <a:noFill/>
            <a:miter lim="800000"/>
            <a:headEnd type="none" w="sm" len="sm"/>
            <a:tailEnd type="none" w="sm" len="sm"/>
          </a:ln>
        </p:spPr>
        <p:txBody>
          <a:bodyPr wrap="none">
            <a:spAutoFit/>
          </a:bodyPr>
          <a:lstStyle/>
          <a:p>
            <a:pPr algn="l">
              <a:spcBef>
                <a:spcPct val="0"/>
              </a:spcBef>
            </a:pPr>
            <a:r>
              <a:rPr lang="en-US" sz="3200" b="1">
                <a:latin typeface="Times New Roman" pitchFamily="18" charset="0"/>
              </a:rPr>
              <a:t>IV</a:t>
            </a:r>
          </a:p>
        </p:txBody>
      </p:sp>
      <p:sp>
        <p:nvSpPr>
          <p:cNvPr id="4889614" name="Text Box 14"/>
          <p:cNvSpPr txBox="1">
            <a:spLocks noChangeArrowheads="1"/>
          </p:cNvSpPr>
          <p:nvPr/>
        </p:nvSpPr>
        <p:spPr bwMode="auto">
          <a:xfrm>
            <a:off x="3098800" y="1816100"/>
            <a:ext cx="4267200" cy="469900"/>
          </a:xfrm>
          <a:prstGeom prst="rect">
            <a:avLst/>
          </a:prstGeom>
          <a:solidFill>
            <a:srgbClr val="FF0000"/>
          </a:solidFill>
          <a:ln w="12700">
            <a:solidFill>
              <a:schemeClr val="accent1"/>
            </a:solidFill>
            <a:miter lim="800000"/>
            <a:headEnd type="none" w="sm" len="sm"/>
            <a:tailEnd type="none" w="sm" len="sm"/>
          </a:ln>
          <a:effectLst/>
        </p:spPr>
        <p:txBody>
          <a:bodyPr>
            <a:spAutoFit/>
          </a:bodyPr>
          <a:lstStyle/>
          <a:p>
            <a:pPr algn="l">
              <a:defRPr/>
            </a:pPr>
            <a:r>
              <a:rPr lang="en-US" sz="2400" b="1">
                <a:solidFill>
                  <a:schemeClr val="tx1"/>
                </a:solidFill>
                <a:effectLst>
                  <a:outerShdw blurRad="38100" dist="38100" dir="2700000" algn="tl">
                    <a:srgbClr val="000000"/>
                  </a:outerShdw>
                </a:effectLst>
                <a:latin typeface="Times New Roman" pitchFamily="18" charset="0"/>
              </a:rPr>
              <a:t>N=740 with angiographic CHD</a:t>
            </a:r>
          </a:p>
        </p:txBody>
      </p:sp>
      <p:sp>
        <p:nvSpPr>
          <p:cNvPr id="4889615" name="Text Box 15"/>
          <p:cNvSpPr txBox="1">
            <a:spLocks noChangeArrowheads="1"/>
          </p:cNvSpPr>
          <p:nvPr/>
        </p:nvSpPr>
        <p:spPr bwMode="auto">
          <a:xfrm>
            <a:off x="1663700" y="5397500"/>
            <a:ext cx="1016000" cy="425450"/>
          </a:xfrm>
          <a:prstGeom prst="rect">
            <a:avLst/>
          </a:prstGeom>
          <a:solidFill>
            <a:srgbClr val="FF0000"/>
          </a:solidFill>
          <a:ln w="28575">
            <a:solidFill>
              <a:schemeClr val="accent1"/>
            </a:solidFill>
            <a:miter lim="800000"/>
            <a:headEnd/>
            <a:tailEnd/>
          </a:ln>
          <a:effectLst/>
        </p:spPr>
        <p:txBody>
          <a:bodyPr>
            <a:spAutoFit/>
          </a:bodyPr>
          <a:lstStyle/>
          <a:p>
            <a:pPr>
              <a:defRPr/>
            </a:pPr>
            <a:r>
              <a:rPr lang="en-US" b="1">
                <a:solidFill>
                  <a:schemeClr val="accent1"/>
                </a:solidFill>
                <a:effectLst>
                  <a:outerShdw blurRad="38100" dist="38100" dir="2700000" algn="tl">
                    <a:srgbClr val="000000"/>
                  </a:outerShdw>
                </a:effectLst>
              </a:rPr>
              <a:t>&lt;100</a:t>
            </a:r>
          </a:p>
        </p:txBody>
      </p:sp>
      <p:sp>
        <p:nvSpPr>
          <p:cNvPr id="4889616" name="Text Box 16"/>
          <p:cNvSpPr txBox="1">
            <a:spLocks noChangeArrowheads="1"/>
          </p:cNvSpPr>
          <p:nvPr/>
        </p:nvSpPr>
        <p:spPr bwMode="auto">
          <a:xfrm>
            <a:off x="3340100" y="5397500"/>
            <a:ext cx="1397000" cy="425450"/>
          </a:xfrm>
          <a:prstGeom prst="rect">
            <a:avLst/>
          </a:prstGeom>
          <a:solidFill>
            <a:srgbClr val="FF0000"/>
          </a:solidFill>
          <a:ln w="28575">
            <a:solidFill>
              <a:schemeClr val="accent1"/>
            </a:solidFill>
            <a:miter lim="800000"/>
            <a:headEnd/>
            <a:tailEnd/>
          </a:ln>
          <a:effectLst/>
        </p:spPr>
        <p:txBody>
          <a:bodyPr>
            <a:spAutoFit/>
          </a:bodyPr>
          <a:lstStyle/>
          <a:p>
            <a:pPr>
              <a:defRPr/>
            </a:pPr>
            <a:r>
              <a:rPr lang="en-US" b="1">
                <a:solidFill>
                  <a:schemeClr val="accent1"/>
                </a:solidFill>
                <a:effectLst>
                  <a:outerShdw blurRad="38100" dist="38100" dir="2700000" algn="tl">
                    <a:srgbClr val="000000"/>
                  </a:outerShdw>
                </a:effectLst>
              </a:rPr>
              <a:t>101-134</a:t>
            </a:r>
          </a:p>
        </p:txBody>
      </p:sp>
      <p:sp>
        <p:nvSpPr>
          <p:cNvPr id="4889617" name="Text Box 17"/>
          <p:cNvSpPr txBox="1">
            <a:spLocks noChangeArrowheads="1"/>
          </p:cNvSpPr>
          <p:nvPr/>
        </p:nvSpPr>
        <p:spPr bwMode="auto">
          <a:xfrm>
            <a:off x="5118100" y="5384800"/>
            <a:ext cx="1460500" cy="425450"/>
          </a:xfrm>
          <a:prstGeom prst="rect">
            <a:avLst/>
          </a:prstGeom>
          <a:solidFill>
            <a:srgbClr val="FF0000"/>
          </a:solidFill>
          <a:ln w="28575">
            <a:solidFill>
              <a:schemeClr val="accent1"/>
            </a:solidFill>
            <a:miter lim="800000"/>
            <a:headEnd/>
            <a:tailEnd/>
          </a:ln>
          <a:effectLst/>
        </p:spPr>
        <p:txBody>
          <a:bodyPr>
            <a:spAutoFit/>
          </a:bodyPr>
          <a:lstStyle/>
          <a:p>
            <a:pPr>
              <a:defRPr/>
            </a:pPr>
            <a:r>
              <a:rPr lang="en-US" b="1">
                <a:solidFill>
                  <a:schemeClr val="accent1"/>
                </a:solidFill>
                <a:effectLst>
                  <a:outerShdw blurRad="38100" dist="38100" dir="2700000" algn="tl">
                    <a:srgbClr val="000000"/>
                  </a:outerShdw>
                </a:effectLst>
              </a:rPr>
              <a:t>135-186</a:t>
            </a:r>
          </a:p>
        </p:txBody>
      </p:sp>
      <p:sp>
        <p:nvSpPr>
          <p:cNvPr id="4889618" name="Text Box 18"/>
          <p:cNvSpPr txBox="1">
            <a:spLocks noChangeArrowheads="1"/>
          </p:cNvSpPr>
          <p:nvPr/>
        </p:nvSpPr>
        <p:spPr bwMode="auto">
          <a:xfrm>
            <a:off x="7035800" y="5410200"/>
            <a:ext cx="1016000" cy="425450"/>
          </a:xfrm>
          <a:prstGeom prst="rect">
            <a:avLst/>
          </a:prstGeom>
          <a:solidFill>
            <a:srgbClr val="FF0000"/>
          </a:solidFill>
          <a:ln w="28575">
            <a:solidFill>
              <a:schemeClr val="accent1"/>
            </a:solidFill>
            <a:miter lim="800000"/>
            <a:headEnd/>
            <a:tailEnd/>
          </a:ln>
          <a:effectLst/>
        </p:spPr>
        <p:txBody>
          <a:bodyPr>
            <a:spAutoFit/>
          </a:bodyPr>
          <a:lstStyle/>
          <a:p>
            <a:pPr>
              <a:defRPr/>
            </a:pPr>
            <a:r>
              <a:rPr lang="en-US" b="1">
                <a:solidFill>
                  <a:schemeClr val="accent1"/>
                </a:solidFill>
                <a:effectLst>
                  <a:outerShdw blurRad="38100" dist="38100" dir="2700000" algn="tl">
                    <a:srgbClr val="000000"/>
                  </a:outerShdw>
                </a:effectLst>
              </a:rPr>
              <a:t>&gt;187</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889614"/>
                                        </p:tgtEl>
                                        <p:attrNameLst>
                                          <p:attrName>style.visibility</p:attrName>
                                        </p:attrNameLst>
                                      </p:cBhvr>
                                      <p:to>
                                        <p:strVal val="visible"/>
                                      </p:to>
                                    </p:set>
                                  </p:childTnLst>
                                </p:cTn>
                              </p:par>
                              <p:par>
                                <p:cTn id="7" presetID="22" presetClass="entr" presetSubtype="4" fill="hold" grpId="0" nodeType="withEffect">
                                  <p:stCondLst>
                                    <p:cond delay="0"/>
                                  </p:stCondLst>
                                  <p:childTnLst>
                                    <p:set>
                                      <p:cBhvr>
                                        <p:cTn id="8" dur="1" fill="hold">
                                          <p:stCondLst>
                                            <p:cond delay="0"/>
                                          </p:stCondLst>
                                        </p:cTn>
                                        <p:tgtEl>
                                          <p:spTgt spid="4889603">
                                            <p:oleChartEl type="gridLegend"/>
                                          </p:spTgt>
                                        </p:tgtEl>
                                        <p:attrNameLst>
                                          <p:attrName>style.visibility</p:attrName>
                                        </p:attrNameLst>
                                      </p:cBhvr>
                                      <p:to>
                                        <p:strVal val="visible"/>
                                      </p:to>
                                    </p:set>
                                    <p:animEffect transition="in" filter="wipe(down)">
                                      <p:cBhvr>
                                        <p:cTn id="9" dur="500"/>
                                        <p:tgtEl>
                                          <p:spTgt spid="4889603">
                                            <p:oleChartEl type="gridLegend"/>
                                          </p:spTgt>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4889615"/>
                                        </p:tgtEl>
                                        <p:attrNameLst>
                                          <p:attrName>style.visibility</p:attrName>
                                        </p:attrNameLst>
                                      </p:cBhvr>
                                      <p:to>
                                        <p:strVal val="visible"/>
                                      </p:to>
                                    </p:set>
                                    <p:animEffect transition="in" filter="dissolve">
                                      <p:cBhvr>
                                        <p:cTn id="14" dur="1000"/>
                                        <p:tgtEl>
                                          <p:spTgt spid="4889615"/>
                                        </p:tgtEl>
                                      </p:cBhvr>
                                    </p:animEffect>
                                  </p:childTnLst>
                                </p:cTn>
                              </p:par>
                            </p:childTnLst>
                          </p:cTn>
                        </p:par>
                        <p:par>
                          <p:cTn id="15" fill="hold">
                            <p:stCondLst>
                              <p:cond delay="1000"/>
                            </p:stCondLst>
                            <p:childTnLst>
                              <p:par>
                                <p:cTn id="16" presetID="22" presetClass="entr" presetSubtype="4" fill="hold" grpId="0" nodeType="afterEffect">
                                  <p:stCondLst>
                                    <p:cond delay="500"/>
                                  </p:stCondLst>
                                  <p:childTnLst>
                                    <p:set>
                                      <p:cBhvr>
                                        <p:cTn id="17" dur="1" fill="hold">
                                          <p:stCondLst>
                                            <p:cond delay="0"/>
                                          </p:stCondLst>
                                        </p:cTn>
                                        <p:tgtEl>
                                          <p:spTgt spid="4889603">
                                            <p:oleChartEl type="ptInCategory" lvl="1"/>
                                          </p:spTgt>
                                        </p:tgtEl>
                                        <p:attrNameLst>
                                          <p:attrName>style.visibility</p:attrName>
                                        </p:attrNameLst>
                                      </p:cBhvr>
                                      <p:to>
                                        <p:strVal val="visible"/>
                                      </p:to>
                                    </p:set>
                                    <p:animEffect transition="in" filter="wipe(down)">
                                      <p:cBhvr>
                                        <p:cTn id="18" dur="500"/>
                                        <p:tgtEl>
                                          <p:spTgt spid="4889603">
                                            <p:oleChartEl type="ptInCategory" lvl="1"/>
                                          </p:spTgt>
                                        </p:tgtEl>
                                      </p:cBhvr>
                                    </p:animEffect>
                                  </p:childTnLst>
                                </p:cTn>
                              </p:par>
                            </p:childTnLst>
                          </p:cTn>
                        </p:par>
                        <p:par>
                          <p:cTn id="19" fill="hold">
                            <p:stCondLst>
                              <p:cond delay="2000"/>
                            </p:stCondLst>
                            <p:childTnLst>
                              <p:par>
                                <p:cTn id="20" presetID="1" presetClass="entr" presetSubtype="0" fill="hold" grpId="0" nodeType="afterEffect">
                                  <p:stCondLst>
                                    <p:cond delay="0"/>
                                  </p:stCondLst>
                                  <p:childTnLst>
                                    <p:set>
                                      <p:cBhvr>
                                        <p:cTn id="21" dur="1" fill="hold">
                                          <p:stCondLst>
                                            <p:cond delay="0"/>
                                          </p:stCondLst>
                                        </p:cTn>
                                        <p:tgtEl>
                                          <p:spTgt spid="4889610"/>
                                        </p:tgtEl>
                                        <p:attrNameLst>
                                          <p:attrName>style.visibility</p:attrName>
                                        </p:attrNameLst>
                                      </p:cBhvr>
                                      <p:to>
                                        <p:strVal val="visible"/>
                                      </p:to>
                                    </p:set>
                                  </p:childTnLst>
                                </p:cTn>
                              </p:par>
                            </p:childTnLst>
                          </p:cTn>
                        </p:par>
                        <p:par>
                          <p:cTn id="22" fill="hold">
                            <p:stCondLst>
                              <p:cond delay="2000"/>
                            </p:stCondLst>
                            <p:childTnLst>
                              <p:par>
                                <p:cTn id="23" presetID="1" presetClass="entr" presetSubtype="0" fill="hold" nodeType="after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4889616"/>
                                        </p:tgtEl>
                                        <p:attrNameLst>
                                          <p:attrName>style.visibility</p:attrName>
                                        </p:attrNameLst>
                                      </p:cBhvr>
                                      <p:to>
                                        <p:strVal val="visible"/>
                                      </p:to>
                                    </p:set>
                                    <p:animEffect transition="in" filter="dissolve">
                                      <p:cBhvr>
                                        <p:cTn id="29" dur="1000"/>
                                        <p:tgtEl>
                                          <p:spTgt spid="4889616"/>
                                        </p:tgtEl>
                                      </p:cBhvr>
                                    </p:animEffect>
                                  </p:childTnLst>
                                </p:cTn>
                              </p:par>
                            </p:childTnLst>
                          </p:cTn>
                        </p:par>
                        <p:par>
                          <p:cTn id="30" fill="hold">
                            <p:stCondLst>
                              <p:cond delay="1000"/>
                            </p:stCondLst>
                            <p:childTnLst>
                              <p:par>
                                <p:cTn id="31" presetID="22" presetClass="entr" presetSubtype="4" fill="hold" grpId="0" nodeType="afterEffect">
                                  <p:stCondLst>
                                    <p:cond delay="0"/>
                                  </p:stCondLst>
                                  <p:childTnLst>
                                    <p:set>
                                      <p:cBhvr>
                                        <p:cTn id="32" dur="1" fill="hold">
                                          <p:stCondLst>
                                            <p:cond delay="0"/>
                                          </p:stCondLst>
                                        </p:cTn>
                                        <p:tgtEl>
                                          <p:spTgt spid="4889603">
                                            <p:oleChartEl type="ptInCategory" lvl="2"/>
                                          </p:spTgt>
                                        </p:tgtEl>
                                        <p:attrNameLst>
                                          <p:attrName>style.visibility</p:attrName>
                                        </p:attrNameLst>
                                      </p:cBhvr>
                                      <p:to>
                                        <p:strVal val="visible"/>
                                      </p:to>
                                    </p:set>
                                    <p:animEffect transition="in" filter="wipe(down)">
                                      <p:cBhvr>
                                        <p:cTn id="33" dur="500"/>
                                        <p:tgtEl>
                                          <p:spTgt spid="4889603">
                                            <p:oleChartEl type="ptInCategory" lvl="2"/>
                                          </p:spTgt>
                                        </p:tgtEl>
                                      </p:cBhvr>
                                    </p:animEffect>
                                  </p:childTnLst>
                                </p:cTn>
                              </p:par>
                            </p:childTnLst>
                          </p:cTn>
                        </p:par>
                        <p:par>
                          <p:cTn id="34" fill="hold">
                            <p:stCondLst>
                              <p:cond delay="1500"/>
                            </p:stCondLst>
                            <p:childTnLst>
                              <p:par>
                                <p:cTn id="35" presetID="1" presetClass="entr" presetSubtype="0" fill="hold" grpId="0" nodeType="afterEffect">
                                  <p:stCondLst>
                                    <p:cond delay="0"/>
                                  </p:stCondLst>
                                  <p:childTnLst>
                                    <p:set>
                                      <p:cBhvr>
                                        <p:cTn id="36" dur="1" fill="hold">
                                          <p:stCondLst>
                                            <p:cond delay="0"/>
                                          </p:stCondLst>
                                        </p:cTn>
                                        <p:tgtEl>
                                          <p:spTgt spid="4889612"/>
                                        </p:tgtEl>
                                        <p:attrNameLst>
                                          <p:attrName>style.visibility</p:attrName>
                                        </p:attrNameLst>
                                      </p:cBhvr>
                                      <p:to>
                                        <p:strVal val="visible"/>
                                      </p:to>
                                    </p:set>
                                  </p:childTnLst>
                                </p:cTn>
                              </p:par>
                            </p:childTnLst>
                          </p:cTn>
                        </p:par>
                        <p:par>
                          <p:cTn id="37" fill="hold">
                            <p:stCondLst>
                              <p:cond delay="1500"/>
                            </p:stCondLst>
                            <p:childTnLst>
                              <p:par>
                                <p:cTn id="38" presetID="9" presetClass="entr" presetSubtype="0" fill="hold" grpId="0" nodeType="afterEffect">
                                  <p:stCondLst>
                                    <p:cond delay="0"/>
                                  </p:stCondLst>
                                  <p:childTnLst>
                                    <p:set>
                                      <p:cBhvr>
                                        <p:cTn id="39" dur="1" fill="hold">
                                          <p:stCondLst>
                                            <p:cond delay="0"/>
                                          </p:stCondLst>
                                        </p:cTn>
                                        <p:tgtEl>
                                          <p:spTgt spid="4889617"/>
                                        </p:tgtEl>
                                        <p:attrNameLst>
                                          <p:attrName>style.visibility</p:attrName>
                                        </p:attrNameLst>
                                      </p:cBhvr>
                                      <p:to>
                                        <p:strVal val="visible"/>
                                      </p:to>
                                    </p:set>
                                    <p:animEffect transition="in" filter="dissolve">
                                      <p:cBhvr>
                                        <p:cTn id="40" dur="500"/>
                                        <p:tgtEl>
                                          <p:spTgt spid="4889617"/>
                                        </p:tgtEl>
                                      </p:cBhvr>
                                    </p:animEffect>
                                  </p:childTnLst>
                                </p:cTn>
                              </p:par>
                            </p:childTnLst>
                          </p:cTn>
                        </p:par>
                        <p:par>
                          <p:cTn id="41" fill="hold">
                            <p:stCondLst>
                              <p:cond delay="2000"/>
                            </p:stCondLst>
                            <p:childTnLst>
                              <p:par>
                                <p:cTn id="42" presetID="22" presetClass="entr" presetSubtype="4" fill="hold" grpId="0" nodeType="afterEffect">
                                  <p:stCondLst>
                                    <p:cond delay="0"/>
                                  </p:stCondLst>
                                  <p:childTnLst>
                                    <p:set>
                                      <p:cBhvr>
                                        <p:cTn id="43" dur="1" fill="hold">
                                          <p:stCondLst>
                                            <p:cond delay="0"/>
                                          </p:stCondLst>
                                        </p:cTn>
                                        <p:tgtEl>
                                          <p:spTgt spid="4889603">
                                            <p:oleChartEl type="ptInCategory" lvl="3"/>
                                          </p:spTgt>
                                        </p:tgtEl>
                                        <p:attrNameLst>
                                          <p:attrName>style.visibility</p:attrName>
                                        </p:attrNameLst>
                                      </p:cBhvr>
                                      <p:to>
                                        <p:strVal val="visible"/>
                                      </p:to>
                                    </p:set>
                                    <p:animEffect transition="in" filter="wipe(down)">
                                      <p:cBhvr>
                                        <p:cTn id="44" dur="500"/>
                                        <p:tgtEl>
                                          <p:spTgt spid="4889603">
                                            <p:oleChartEl type="ptInCategory" lvl="3"/>
                                          </p:spTgt>
                                        </p:tgtEl>
                                      </p:cBhvr>
                                    </p:animEffect>
                                  </p:childTnLst>
                                </p:cTn>
                              </p:par>
                            </p:childTnLst>
                          </p:cTn>
                        </p:par>
                        <p:par>
                          <p:cTn id="45" fill="hold">
                            <p:stCondLst>
                              <p:cond delay="2500"/>
                            </p:stCondLst>
                            <p:childTnLst>
                              <p:par>
                                <p:cTn id="46" presetID="1" presetClass="entr" presetSubtype="0" fill="hold" grpId="0" nodeType="afterEffect">
                                  <p:stCondLst>
                                    <p:cond delay="0"/>
                                  </p:stCondLst>
                                  <p:childTnLst>
                                    <p:set>
                                      <p:cBhvr>
                                        <p:cTn id="47" dur="1" fill="hold">
                                          <p:stCondLst>
                                            <p:cond delay="0"/>
                                          </p:stCondLst>
                                        </p:cTn>
                                        <p:tgtEl>
                                          <p:spTgt spid="4889611"/>
                                        </p:tgtEl>
                                        <p:attrNameLst>
                                          <p:attrName>style.visibility</p:attrName>
                                        </p:attrNameLst>
                                      </p:cBhvr>
                                      <p:to>
                                        <p:strVal val="visible"/>
                                      </p:to>
                                    </p:set>
                                  </p:childTnLst>
                                </p:cTn>
                              </p:par>
                            </p:childTnLst>
                          </p:cTn>
                        </p:par>
                        <p:par>
                          <p:cTn id="48" fill="hold">
                            <p:stCondLst>
                              <p:cond delay="2500"/>
                            </p:stCondLst>
                            <p:childTnLst>
                              <p:par>
                                <p:cTn id="49" presetID="9" presetClass="entr" presetSubtype="0" fill="hold" grpId="0" nodeType="afterEffect">
                                  <p:stCondLst>
                                    <p:cond delay="0"/>
                                  </p:stCondLst>
                                  <p:childTnLst>
                                    <p:set>
                                      <p:cBhvr>
                                        <p:cTn id="50" dur="1" fill="hold">
                                          <p:stCondLst>
                                            <p:cond delay="0"/>
                                          </p:stCondLst>
                                        </p:cTn>
                                        <p:tgtEl>
                                          <p:spTgt spid="4889618"/>
                                        </p:tgtEl>
                                        <p:attrNameLst>
                                          <p:attrName>style.visibility</p:attrName>
                                        </p:attrNameLst>
                                      </p:cBhvr>
                                      <p:to>
                                        <p:strVal val="visible"/>
                                      </p:to>
                                    </p:set>
                                    <p:animEffect transition="in" filter="dissolve">
                                      <p:cBhvr>
                                        <p:cTn id="51" dur="500"/>
                                        <p:tgtEl>
                                          <p:spTgt spid="4889618"/>
                                        </p:tgtEl>
                                      </p:cBhvr>
                                    </p:animEffect>
                                  </p:childTnLst>
                                </p:cTn>
                              </p:par>
                            </p:childTnLst>
                          </p:cTn>
                        </p:par>
                        <p:par>
                          <p:cTn id="52" fill="hold">
                            <p:stCondLst>
                              <p:cond delay="3000"/>
                            </p:stCondLst>
                            <p:childTnLst>
                              <p:par>
                                <p:cTn id="53" presetID="22" presetClass="entr" presetSubtype="4" fill="hold" grpId="0" nodeType="afterEffect">
                                  <p:stCondLst>
                                    <p:cond delay="0"/>
                                  </p:stCondLst>
                                  <p:childTnLst>
                                    <p:set>
                                      <p:cBhvr>
                                        <p:cTn id="54" dur="1" fill="hold">
                                          <p:stCondLst>
                                            <p:cond delay="0"/>
                                          </p:stCondLst>
                                        </p:cTn>
                                        <p:tgtEl>
                                          <p:spTgt spid="4889603">
                                            <p:oleChartEl type="ptInCategory" lvl="4"/>
                                          </p:spTgt>
                                        </p:tgtEl>
                                        <p:attrNameLst>
                                          <p:attrName>style.visibility</p:attrName>
                                        </p:attrNameLst>
                                      </p:cBhvr>
                                      <p:to>
                                        <p:strVal val="visible"/>
                                      </p:to>
                                    </p:set>
                                    <p:animEffect transition="in" filter="wipe(down)">
                                      <p:cBhvr>
                                        <p:cTn id="55" dur="500"/>
                                        <p:tgtEl>
                                          <p:spTgt spid="4889603">
                                            <p:oleChartEl type="ptInCategory" lvl="4"/>
                                          </p:spTgt>
                                        </p:tgtEl>
                                      </p:cBhvr>
                                    </p:animEffect>
                                  </p:childTnLst>
                                </p:cTn>
                              </p:par>
                            </p:childTnLst>
                          </p:cTn>
                        </p:par>
                        <p:par>
                          <p:cTn id="56" fill="hold">
                            <p:stCondLst>
                              <p:cond delay="3500"/>
                            </p:stCondLst>
                            <p:childTnLst>
                              <p:par>
                                <p:cTn id="57" presetID="1" presetClass="entr" presetSubtype="0" fill="hold" grpId="0" nodeType="afterEffect">
                                  <p:stCondLst>
                                    <p:cond delay="0"/>
                                  </p:stCondLst>
                                  <p:childTnLst>
                                    <p:set>
                                      <p:cBhvr>
                                        <p:cTn id="58" dur="1" fill="hold">
                                          <p:stCondLst>
                                            <p:cond delay="0"/>
                                          </p:stCondLst>
                                        </p:cTn>
                                        <p:tgtEl>
                                          <p:spTgt spid="48896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889603" grpId="0" bld="categoryEl"/>
      <p:bldP spid="4889610" grpId="0"/>
      <p:bldP spid="4889611" grpId="0"/>
      <p:bldP spid="4889612" grpId="0"/>
      <p:bldP spid="4889613" grpId="0"/>
      <p:bldP spid="4889614" grpId="0" animBg="1"/>
      <p:bldP spid="4889615" grpId="0" animBg="1"/>
      <p:bldP spid="4889616" grpId="0" animBg="1"/>
      <p:bldP spid="4889617" grpId="0" animBg="1"/>
      <p:bldP spid="4889618"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16002" name="Rectangle 2"/>
          <p:cNvSpPr>
            <a:spLocks noGrp="1" noChangeArrowheads="1"/>
          </p:cNvSpPr>
          <p:nvPr>
            <p:ph type="title"/>
          </p:nvPr>
        </p:nvSpPr>
        <p:spPr>
          <a:xfrm>
            <a:off x="0" y="0"/>
            <a:ext cx="9144000" cy="1143000"/>
          </a:xfrm>
        </p:spPr>
        <p:txBody>
          <a:bodyPr/>
          <a:lstStyle/>
          <a:p>
            <a:pPr>
              <a:defRPr/>
            </a:pPr>
            <a:r>
              <a:rPr lang="en-US" b="0" dirty="0" smtClean="0">
                <a:latin typeface="Arial" charset="0"/>
              </a:rPr>
              <a:t>The Copenhagen Male Study</a:t>
            </a:r>
          </a:p>
        </p:txBody>
      </p:sp>
      <p:graphicFrame>
        <p:nvGraphicFramePr>
          <p:cNvPr id="6016003" name="Object 3"/>
          <p:cNvGraphicFramePr>
            <a:graphicFrameLocks noChangeAspect="1"/>
          </p:cNvGraphicFramePr>
          <p:nvPr>
            <p:ph type="chart" idx="1"/>
          </p:nvPr>
        </p:nvGraphicFramePr>
        <p:xfrm>
          <a:off x="533400" y="1727200"/>
          <a:ext cx="5867400" cy="4114800"/>
        </p:xfrm>
        <a:graphic>
          <a:graphicData uri="http://schemas.openxmlformats.org/presentationml/2006/ole">
            <p:oleObj spid="_x0000_s119810" name="Chart" r:id="rId4" imgW="7724657" imgH="4114800" progId="MSGraph.Chart.8">
              <p:embed followColorScheme="full"/>
            </p:oleObj>
          </a:graphicData>
        </a:graphic>
      </p:graphicFrame>
      <p:sp>
        <p:nvSpPr>
          <p:cNvPr id="6016004" name="Text Box 4"/>
          <p:cNvSpPr txBox="1">
            <a:spLocks noChangeArrowheads="1"/>
          </p:cNvSpPr>
          <p:nvPr/>
        </p:nvSpPr>
        <p:spPr bwMode="auto">
          <a:xfrm>
            <a:off x="1663700" y="6172200"/>
            <a:ext cx="3822700" cy="400050"/>
          </a:xfrm>
          <a:prstGeom prst="rect">
            <a:avLst/>
          </a:prstGeom>
          <a:noFill/>
          <a:ln w="12700">
            <a:noFill/>
            <a:miter lim="800000"/>
            <a:headEnd type="none" w="sm" len="sm"/>
            <a:tailEnd type="none" w="sm" len="sm"/>
          </a:ln>
          <a:effectLst/>
        </p:spPr>
        <p:txBody>
          <a:bodyPr>
            <a:spAutoFit/>
          </a:bodyPr>
          <a:lstStyle/>
          <a:p>
            <a:pPr>
              <a:defRPr/>
            </a:pPr>
            <a:r>
              <a:rPr lang="en-US" sz="2000" b="1" dirty="0">
                <a:effectLst>
                  <a:outerShdw blurRad="38100" dist="38100" dir="2700000" algn="tl">
                    <a:srgbClr val="000000"/>
                  </a:outerShdw>
                </a:effectLst>
                <a:latin typeface="+mn-lt"/>
              </a:rPr>
              <a:t>Tertile of Triglyceride leve</a:t>
            </a:r>
            <a:r>
              <a:rPr lang="en-US" sz="2000" b="1" dirty="0">
                <a:effectLst>
                  <a:outerShdw blurRad="38100" dist="38100" dir="2700000" algn="tl">
                    <a:srgbClr val="000000"/>
                  </a:outerShdw>
                </a:effectLst>
                <a:latin typeface="Times New Roman" pitchFamily="18" charset="0"/>
              </a:rPr>
              <a:t>l</a:t>
            </a:r>
          </a:p>
        </p:txBody>
      </p:sp>
      <p:sp>
        <p:nvSpPr>
          <p:cNvPr id="6016005" name="Text Box 5"/>
          <p:cNvSpPr txBox="1">
            <a:spLocks noChangeArrowheads="1"/>
          </p:cNvSpPr>
          <p:nvPr/>
        </p:nvSpPr>
        <p:spPr bwMode="auto">
          <a:xfrm>
            <a:off x="6615113" y="1479550"/>
            <a:ext cx="2133600" cy="4894263"/>
          </a:xfrm>
          <a:prstGeom prst="rect">
            <a:avLst/>
          </a:prstGeom>
          <a:noFill/>
          <a:ln w="12700">
            <a:noFill/>
            <a:miter lim="800000"/>
            <a:headEnd type="none" w="sm" len="sm"/>
            <a:tailEnd type="none" w="sm" len="sm"/>
          </a:ln>
        </p:spPr>
        <p:txBody>
          <a:bodyPr>
            <a:spAutoFit/>
          </a:bodyPr>
          <a:lstStyle/>
          <a:p>
            <a:pPr algn="l">
              <a:defRPr/>
            </a:pPr>
            <a:r>
              <a:rPr lang="en-US" sz="2000" dirty="0">
                <a:effectLst/>
                <a:latin typeface="+mn-lt"/>
              </a:rPr>
              <a:t>Adjusted for</a:t>
            </a:r>
          </a:p>
          <a:p>
            <a:pPr algn="l">
              <a:buClr>
                <a:schemeClr val="tx2"/>
              </a:buClr>
              <a:buFontTx/>
              <a:buChar char="•"/>
              <a:defRPr/>
            </a:pPr>
            <a:r>
              <a:rPr lang="en-US" sz="1800" b="1" dirty="0">
                <a:solidFill>
                  <a:schemeClr val="tx1"/>
                </a:solidFill>
                <a:effectLst/>
                <a:latin typeface="+mn-lt"/>
              </a:rPr>
              <a:t>Age</a:t>
            </a:r>
          </a:p>
          <a:p>
            <a:pPr algn="l">
              <a:buClr>
                <a:schemeClr val="tx2"/>
              </a:buClr>
              <a:buFontTx/>
              <a:buChar char="•"/>
              <a:defRPr/>
            </a:pPr>
            <a:r>
              <a:rPr lang="en-US" sz="1800" b="1" dirty="0">
                <a:solidFill>
                  <a:schemeClr val="tx1"/>
                </a:solidFill>
                <a:effectLst/>
                <a:latin typeface="+mn-lt"/>
              </a:rPr>
              <a:t>Body mass index</a:t>
            </a:r>
          </a:p>
          <a:p>
            <a:pPr algn="l">
              <a:buClr>
                <a:schemeClr val="tx2"/>
              </a:buClr>
              <a:buFontTx/>
              <a:buChar char="•"/>
              <a:defRPr/>
            </a:pPr>
            <a:r>
              <a:rPr lang="en-US" sz="1800" b="1" dirty="0">
                <a:solidFill>
                  <a:schemeClr val="tx1"/>
                </a:solidFill>
                <a:effectLst/>
                <a:latin typeface="+mn-lt"/>
              </a:rPr>
              <a:t>Alcohol use</a:t>
            </a:r>
          </a:p>
          <a:p>
            <a:pPr algn="l">
              <a:buClr>
                <a:schemeClr val="tx2"/>
              </a:buClr>
              <a:buFontTx/>
              <a:buChar char="•"/>
              <a:defRPr/>
            </a:pPr>
            <a:r>
              <a:rPr lang="en-US" sz="1800" b="1" dirty="0">
                <a:solidFill>
                  <a:schemeClr val="tx1"/>
                </a:solidFill>
                <a:effectLst/>
                <a:latin typeface="+mn-lt"/>
              </a:rPr>
              <a:t>Smoking</a:t>
            </a:r>
          </a:p>
          <a:p>
            <a:pPr algn="l">
              <a:buClr>
                <a:schemeClr val="tx2"/>
              </a:buClr>
              <a:buFontTx/>
              <a:buChar char="•"/>
              <a:defRPr/>
            </a:pPr>
            <a:r>
              <a:rPr lang="en-US" sz="1800" b="1" dirty="0">
                <a:solidFill>
                  <a:schemeClr val="tx1"/>
                </a:solidFill>
                <a:effectLst/>
                <a:latin typeface="+mn-lt"/>
              </a:rPr>
              <a:t>Physical activity</a:t>
            </a:r>
          </a:p>
          <a:p>
            <a:pPr algn="l">
              <a:buClr>
                <a:schemeClr val="tx2"/>
              </a:buClr>
              <a:buFontTx/>
              <a:buChar char="•"/>
              <a:defRPr/>
            </a:pPr>
            <a:r>
              <a:rPr lang="en-US" sz="1800" b="1" dirty="0">
                <a:solidFill>
                  <a:schemeClr val="tx1"/>
                </a:solidFill>
                <a:effectLst/>
                <a:latin typeface="+mn-lt"/>
              </a:rPr>
              <a:t>Hypertension</a:t>
            </a:r>
          </a:p>
          <a:p>
            <a:pPr algn="l">
              <a:buClr>
                <a:schemeClr val="tx2"/>
              </a:buClr>
              <a:buFontTx/>
              <a:buChar char="•"/>
              <a:defRPr/>
            </a:pPr>
            <a:r>
              <a:rPr lang="en-US" sz="1800" b="1" dirty="0">
                <a:solidFill>
                  <a:schemeClr val="tx1"/>
                </a:solidFill>
                <a:effectLst/>
                <a:latin typeface="+mn-lt"/>
              </a:rPr>
              <a:t>Type 2 diabetes</a:t>
            </a:r>
          </a:p>
          <a:p>
            <a:pPr algn="l">
              <a:buClr>
                <a:schemeClr val="tx2"/>
              </a:buClr>
              <a:buFontTx/>
              <a:buChar char="•"/>
              <a:defRPr/>
            </a:pPr>
            <a:r>
              <a:rPr lang="en-US" sz="1800" b="1" dirty="0">
                <a:solidFill>
                  <a:schemeClr val="tx1"/>
                </a:solidFill>
                <a:effectLst/>
                <a:latin typeface="+mn-lt"/>
              </a:rPr>
              <a:t>Social class</a:t>
            </a:r>
          </a:p>
          <a:p>
            <a:pPr algn="l">
              <a:buClr>
                <a:schemeClr val="tx2"/>
              </a:buClr>
              <a:buFontTx/>
              <a:buChar char="•"/>
              <a:defRPr/>
            </a:pPr>
            <a:r>
              <a:rPr lang="en-US" sz="1800" b="1" dirty="0">
                <a:solidFill>
                  <a:schemeClr val="tx1"/>
                </a:solidFill>
                <a:effectLst/>
                <a:latin typeface="+mn-lt"/>
              </a:rPr>
              <a:t>LDL-C</a:t>
            </a:r>
          </a:p>
          <a:p>
            <a:pPr algn="l">
              <a:buClr>
                <a:schemeClr val="tx2"/>
              </a:buClr>
              <a:buFontTx/>
              <a:buChar char="•"/>
              <a:defRPr/>
            </a:pPr>
            <a:r>
              <a:rPr lang="en-US" sz="1800" b="1" dirty="0">
                <a:solidFill>
                  <a:schemeClr val="tx1"/>
                </a:solidFill>
                <a:effectLst/>
                <a:latin typeface="+mn-lt"/>
              </a:rPr>
              <a:t>HDL-C</a:t>
            </a:r>
          </a:p>
        </p:txBody>
      </p:sp>
      <p:sp>
        <p:nvSpPr>
          <p:cNvPr id="2054" name="Text Box 6"/>
          <p:cNvSpPr txBox="1">
            <a:spLocks noChangeArrowheads="1"/>
          </p:cNvSpPr>
          <p:nvPr/>
        </p:nvSpPr>
        <p:spPr bwMode="auto">
          <a:xfrm rot="-5400000">
            <a:off x="-1295400" y="3228975"/>
            <a:ext cx="3810000" cy="400050"/>
          </a:xfrm>
          <a:prstGeom prst="rect">
            <a:avLst/>
          </a:prstGeom>
          <a:noFill/>
          <a:ln w="12700">
            <a:noFill/>
            <a:miter lim="800000"/>
            <a:headEnd type="none" w="sm" len="sm"/>
            <a:tailEnd type="none" w="sm" len="sm"/>
          </a:ln>
        </p:spPr>
        <p:txBody>
          <a:bodyPr>
            <a:spAutoFit/>
          </a:bodyPr>
          <a:lstStyle/>
          <a:p>
            <a:pPr>
              <a:defRPr/>
            </a:pPr>
            <a:r>
              <a:rPr lang="en-US" sz="2000" dirty="0">
                <a:solidFill>
                  <a:schemeClr val="tx1"/>
                </a:solidFill>
                <a:effectLst/>
                <a:latin typeface="+mn-lt"/>
              </a:rPr>
              <a:t>Compared to Lowest Tertile</a:t>
            </a:r>
          </a:p>
        </p:txBody>
      </p:sp>
      <p:sp>
        <p:nvSpPr>
          <p:cNvPr id="2055" name="Text Box 7"/>
          <p:cNvSpPr txBox="1">
            <a:spLocks noChangeArrowheads="1"/>
          </p:cNvSpPr>
          <p:nvPr/>
        </p:nvSpPr>
        <p:spPr bwMode="auto">
          <a:xfrm>
            <a:off x="1371600" y="5708072"/>
            <a:ext cx="1295400" cy="379413"/>
          </a:xfrm>
          <a:prstGeom prst="rect">
            <a:avLst/>
          </a:prstGeom>
          <a:solidFill>
            <a:srgbClr val="FF0000"/>
          </a:solidFill>
          <a:ln>
            <a:headEnd type="none" w="sm" len="sm"/>
            <a:tailEnd type="none" w="sm" len="sm"/>
          </a:ln>
        </p:spPr>
        <p:style>
          <a:lnRef idx="0">
            <a:schemeClr val="accent1"/>
          </a:lnRef>
          <a:fillRef idx="3">
            <a:schemeClr val="accent1"/>
          </a:fillRef>
          <a:effectRef idx="3">
            <a:schemeClr val="accent1"/>
          </a:effectRef>
          <a:fontRef idx="minor">
            <a:schemeClr val="lt1"/>
          </a:fontRef>
        </p:style>
        <p:txBody>
          <a:bodyPr>
            <a:spAutoFit/>
          </a:bodyPr>
          <a:lstStyle/>
          <a:p>
            <a:pPr algn="l">
              <a:defRPr/>
            </a:pPr>
            <a:r>
              <a:rPr lang="en-US" sz="1800" b="1" dirty="0">
                <a:solidFill>
                  <a:schemeClr val="tx1"/>
                </a:solidFill>
                <a:effectLst/>
                <a:latin typeface="Times New Roman" pitchFamily="18" charset="0"/>
              </a:rPr>
              <a:t>&lt;88 mg/dl</a:t>
            </a:r>
          </a:p>
        </p:txBody>
      </p:sp>
      <p:sp>
        <p:nvSpPr>
          <p:cNvPr id="2056" name="Rectangle 8"/>
          <p:cNvSpPr>
            <a:spLocks noChangeArrowheads="1"/>
          </p:cNvSpPr>
          <p:nvPr/>
        </p:nvSpPr>
        <p:spPr bwMode="auto">
          <a:xfrm>
            <a:off x="2819400" y="5708072"/>
            <a:ext cx="1460500" cy="379413"/>
          </a:xfrm>
          <a:prstGeom prst="rect">
            <a:avLst/>
          </a:prstGeom>
          <a:solidFill>
            <a:srgbClr val="FF0000"/>
          </a:solidFill>
          <a:ln>
            <a:headEnd type="none" w="sm" len="sm"/>
            <a:tailEnd type="none" w="sm" len="sm"/>
          </a:ln>
        </p:spPr>
        <p:style>
          <a:lnRef idx="0">
            <a:schemeClr val="accent1"/>
          </a:lnRef>
          <a:fillRef idx="3">
            <a:schemeClr val="accent1"/>
          </a:fillRef>
          <a:effectRef idx="3">
            <a:schemeClr val="accent1"/>
          </a:effectRef>
          <a:fontRef idx="minor">
            <a:schemeClr val="lt1"/>
          </a:fontRef>
        </p:style>
        <p:txBody>
          <a:bodyPr wrap="none">
            <a:spAutoFit/>
          </a:bodyPr>
          <a:lstStyle/>
          <a:p>
            <a:pPr algn="l">
              <a:defRPr/>
            </a:pPr>
            <a:r>
              <a:rPr lang="en-US" sz="1800" b="1">
                <a:solidFill>
                  <a:schemeClr val="tx1"/>
                </a:solidFill>
                <a:effectLst/>
                <a:latin typeface="Times New Roman" pitchFamily="18" charset="0"/>
              </a:rPr>
              <a:t>89-139 mg/dl</a:t>
            </a:r>
          </a:p>
        </p:txBody>
      </p:sp>
      <p:sp>
        <p:nvSpPr>
          <p:cNvPr id="2057" name="Rectangle 9"/>
          <p:cNvSpPr>
            <a:spLocks noChangeArrowheads="1"/>
          </p:cNvSpPr>
          <p:nvPr/>
        </p:nvSpPr>
        <p:spPr bwMode="auto">
          <a:xfrm>
            <a:off x="4572000" y="5708072"/>
            <a:ext cx="1285875" cy="379413"/>
          </a:xfrm>
          <a:prstGeom prst="rect">
            <a:avLst/>
          </a:prstGeom>
          <a:solidFill>
            <a:srgbClr val="FF0000"/>
          </a:solidFill>
          <a:ln>
            <a:headEnd type="none" w="sm" len="sm"/>
            <a:tailEnd type="none" w="sm" len="sm"/>
          </a:ln>
        </p:spPr>
        <p:style>
          <a:lnRef idx="0">
            <a:schemeClr val="accent1"/>
          </a:lnRef>
          <a:fillRef idx="3">
            <a:schemeClr val="accent1"/>
          </a:fillRef>
          <a:effectRef idx="3">
            <a:schemeClr val="accent1"/>
          </a:effectRef>
          <a:fontRef idx="minor">
            <a:schemeClr val="lt1"/>
          </a:fontRef>
        </p:style>
        <p:txBody>
          <a:bodyPr wrap="none">
            <a:spAutoFit/>
          </a:bodyPr>
          <a:lstStyle/>
          <a:p>
            <a:pPr algn="l">
              <a:defRPr/>
            </a:pPr>
            <a:r>
              <a:rPr lang="en-US" sz="1800" b="1">
                <a:solidFill>
                  <a:schemeClr val="tx1"/>
                </a:solidFill>
                <a:effectLst/>
                <a:latin typeface="Times New Roman" pitchFamily="18" charset="0"/>
              </a:rPr>
              <a:t>&gt;140 mg/dl</a:t>
            </a:r>
          </a:p>
        </p:txBody>
      </p:sp>
      <p:sp>
        <p:nvSpPr>
          <p:cNvPr id="1040" name="Text Box 10"/>
          <p:cNvSpPr txBox="1">
            <a:spLocks noChangeArrowheads="1"/>
          </p:cNvSpPr>
          <p:nvPr/>
        </p:nvSpPr>
        <p:spPr bwMode="auto">
          <a:xfrm>
            <a:off x="5715000" y="6491288"/>
            <a:ext cx="3200400" cy="366712"/>
          </a:xfrm>
          <a:prstGeom prst="rect">
            <a:avLst/>
          </a:prstGeom>
          <a:noFill/>
          <a:ln w="12700">
            <a:noFill/>
            <a:miter lim="800000"/>
            <a:headEnd type="none" w="sm" len="sm"/>
            <a:tailEnd type="none" w="sm" len="sm"/>
          </a:ln>
        </p:spPr>
        <p:txBody>
          <a:bodyPr>
            <a:spAutoFit/>
          </a:bodyPr>
          <a:lstStyle/>
          <a:p>
            <a:pPr algn="l"/>
            <a:r>
              <a:rPr lang="en-US" sz="1800" b="1">
                <a:solidFill>
                  <a:srgbClr val="FFCC00"/>
                </a:solidFill>
                <a:effectLst/>
                <a:latin typeface="Times New Roman" pitchFamily="18" charset="0"/>
              </a:rPr>
              <a:t>Circulation 1998;97:1029-36</a:t>
            </a:r>
          </a:p>
        </p:txBody>
      </p:sp>
      <p:sp>
        <p:nvSpPr>
          <p:cNvPr id="6016011" name="Text Box 11"/>
          <p:cNvSpPr txBox="1">
            <a:spLocks noChangeArrowheads="1"/>
          </p:cNvSpPr>
          <p:nvPr/>
        </p:nvSpPr>
        <p:spPr bwMode="auto">
          <a:xfrm>
            <a:off x="190005" y="1053605"/>
            <a:ext cx="8701459" cy="369332"/>
          </a:xfrm>
          <a:prstGeom prst="rect">
            <a:avLst/>
          </a:prstGeom>
          <a:solidFill>
            <a:srgbClr val="FF0000"/>
          </a:solidFill>
          <a:ln>
            <a:headEnd/>
            <a:tailEnd/>
          </a:ln>
        </p:spPr>
        <p:style>
          <a:lnRef idx="0">
            <a:schemeClr val="accent1"/>
          </a:lnRef>
          <a:fillRef idx="3">
            <a:schemeClr val="accent1"/>
          </a:fillRef>
          <a:effectRef idx="3">
            <a:schemeClr val="accent1"/>
          </a:effectRef>
          <a:fontRef idx="minor">
            <a:schemeClr val="lt1"/>
          </a:fontRef>
        </p:style>
        <p:txBody>
          <a:bodyPr>
            <a:spAutoFit/>
          </a:bodyPr>
          <a:lstStyle/>
          <a:p>
            <a:pPr>
              <a:defRPr/>
            </a:pPr>
            <a:r>
              <a:rPr lang="en-US" sz="1800" dirty="0">
                <a:solidFill>
                  <a:schemeClr val="tx1"/>
                </a:solidFill>
                <a:effectLst>
                  <a:outerShdw blurRad="38100" dist="38100" dir="2700000" algn="tl">
                    <a:srgbClr val="000000"/>
                  </a:outerShdw>
                </a:effectLst>
              </a:rPr>
              <a:t>2906 men free of CVD    8 year follow up     229 men had first CHD event</a:t>
            </a:r>
          </a:p>
        </p:txBody>
      </p:sp>
      <p:sp>
        <p:nvSpPr>
          <p:cNvPr id="6016012" name="Line 12"/>
          <p:cNvSpPr>
            <a:spLocks noChangeShapeType="1"/>
          </p:cNvSpPr>
          <p:nvPr/>
        </p:nvSpPr>
        <p:spPr bwMode="auto">
          <a:xfrm>
            <a:off x="3668713" y="1803400"/>
            <a:ext cx="1628775" cy="12700"/>
          </a:xfrm>
          <a:prstGeom prst="line">
            <a:avLst/>
          </a:prstGeom>
          <a:noFill/>
          <a:ln w="28575">
            <a:solidFill>
              <a:schemeClr val="accent1"/>
            </a:solidFill>
            <a:round/>
            <a:headEnd/>
            <a:tailEnd type="triangle" w="med" len="med"/>
          </a:ln>
          <a:effectLst/>
        </p:spPr>
        <p:txBody>
          <a:bodyPr>
            <a:spAutoFit/>
          </a:bodyPr>
          <a:lstStyle/>
          <a:p>
            <a:pPr>
              <a:defRPr/>
            </a:pPr>
            <a:endParaRPr lang="en-US">
              <a:latin typeface="Arial" charset="0"/>
            </a:endParaRPr>
          </a:p>
        </p:txBody>
      </p:sp>
      <p:sp>
        <p:nvSpPr>
          <p:cNvPr id="1045" name="Text Box 13"/>
          <p:cNvSpPr txBox="1">
            <a:spLocks noChangeArrowheads="1"/>
          </p:cNvSpPr>
          <p:nvPr/>
        </p:nvSpPr>
        <p:spPr bwMode="auto">
          <a:xfrm>
            <a:off x="2643188" y="1479550"/>
            <a:ext cx="2379662" cy="336550"/>
          </a:xfrm>
          <a:prstGeom prst="rect">
            <a:avLst/>
          </a:prstGeom>
          <a:noFill/>
          <a:ln w="28575">
            <a:noFill/>
            <a:miter lim="800000"/>
            <a:headEnd/>
            <a:tailEnd/>
          </a:ln>
        </p:spPr>
        <p:txBody>
          <a:bodyPr>
            <a:spAutoFit/>
          </a:bodyPr>
          <a:lstStyle/>
          <a:p>
            <a:pPr algn="l"/>
            <a:r>
              <a:rPr lang="en-US" sz="1600">
                <a:effectLst/>
              </a:rPr>
              <a:t>For the trend </a:t>
            </a:r>
            <a:r>
              <a:rPr lang="en-US" sz="1600" i="1">
                <a:effectLst/>
              </a:rPr>
              <a:t>p</a:t>
            </a:r>
            <a:r>
              <a:rPr lang="en-US" sz="1600">
                <a:effectLst/>
              </a:rPr>
              <a:t>&gt;0.001</a:t>
            </a:r>
          </a:p>
        </p:txBody>
      </p:sp>
      <p:sp>
        <p:nvSpPr>
          <p:cNvPr id="6016014" name="Line 14"/>
          <p:cNvSpPr>
            <a:spLocks noChangeShapeType="1"/>
          </p:cNvSpPr>
          <p:nvPr/>
        </p:nvSpPr>
        <p:spPr bwMode="auto">
          <a:xfrm flipH="1">
            <a:off x="2141538" y="1803400"/>
            <a:ext cx="1065212" cy="0"/>
          </a:xfrm>
          <a:prstGeom prst="line">
            <a:avLst/>
          </a:prstGeom>
          <a:noFill/>
          <a:ln w="28575">
            <a:solidFill>
              <a:schemeClr val="accent1"/>
            </a:solidFill>
            <a:round/>
            <a:headEnd/>
            <a:tailEnd type="triangle" w="med" len="med"/>
          </a:ln>
          <a:effectLst/>
        </p:spPr>
        <p:txBody>
          <a:bodyPr wrap="none">
            <a:spAutoFit/>
          </a:bodyPr>
          <a:lstStyle/>
          <a:p>
            <a:pPr>
              <a:defRPr/>
            </a:pPr>
            <a:endParaRPr lang="en-US">
              <a:latin typeface="Arial" charset="0"/>
            </a:endParaRPr>
          </a:p>
        </p:txBody>
      </p:sp>
      <p:sp>
        <p:nvSpPr>
          <p:cNvPr id="6016015" name="Line 15"/>
          <p:cNvSpPr>
            <a:spLocks noChangeShapeType="1"/>
          </p:cNvSpPr>
          <p:nvPr/>
        </p:nvSpPr>
        <p:spPr bwMode="auto">
          <a:xfrm flipV="1">
            <a:off x="2830513" y="3155950"/>
            <a:ext cx="0" cy="588963"/>
          </a:xfrm>
          <a:prstGeom prst="line">
            <a:avLst/>
          </a:prstGeom>
          <a:noFill/>
          <a:ln w="127000">
            <a:solidFill>
              <a:srgbClr val="FF0000"/>
            </a:solidFill>
            <a:round/>
            <a:headEnd/>
            <a:tailEnd type="triangle" w="med" len="med"/>
          </a:ln>
          <a:effectLst/>
        </p:spPr>
        <p:txBody>
          <a:bodyPr wrap="none">
            <a:spAutoFit/>
          </a:bodyPr>
          <a:lstStyle/>
          <a:p>
            <a:pPr>
              <a:defRPr/>
            </a:pPr>
            <a:endParaRPr lang="en-US">
              <a:latin typeface="Arial" charset="0"/>
            </a:endParaRPr>
          </a:p>
        </p:txBody>
      </p:sp>
      <p:sp>
        <p:nvSpPr>
          <p:cNvPr id="6016016" name="Text Box 16"/>
          <p:cNvSpPr txBox="1">
            <a:spLocks noChangeArrowheads="1"/>
          </p:cNvSpPr>
          <p:nvPr/>
        </p:nvSpPr>
        <p:spPr bwMode="auto">
          <a:xfrm>
            <a:off x="3214688" y="3405188"/>
            <a:ext cx="590550" cy="336550"/>
          </a:xfrm>
          <a:prstGeom prst="rect">
            <a:avLst/>
          </a:prstGeom>
          <a:noFill/>
          <a:ln w="28575">
            <a:noFill/>
            <a:miter lim="800000"/>
            <a:headEnd/>
            <a:tailEnd/>
          </a:ln>
        </p:spPr>
        <p:txBody>
          <a:bodyPr>
            <a:spAutoFit/>
          </a:bodyPr>
          <a:lstStyle/>
          <a:p>
            <a:r>
              <a:rPr lang="en-US" sz="1600" b="1">
                <a:solidFill>
                  <a:schemeClr val="bg1"/>
                </a:solidFill>
                <a:effectLst/>
              </a:rPr>
              <a:t>50%</a:t>
            </a:r>
          </a:p>
        </p:txBody>
      </p:sp>
      <p:sp>
        <p:nvSpPr>
          <p:cNvPr id="6016017" name="Line 17"/>
          <p:cNvSpPr>
            <a:spLocks noChangeShapeType="1"/>
          </p:cNvSpPr>
          <p:nvPr/>
        </p:nvSpPr>
        <p:spPr bwMode="auto">
          <a:xfrm flipH="1" flipV="1">
            <a:off x="4486275" y="2432050"/>
            <a:ext cx="0" cy="1327150"/>
          </a:xfrm>
          <a:prstGeom prst="line">
            <a:avLst/>
          </a:prstGeom>
          <a:noFill/>
          <a:ln w="127000">
            <a:solidFill>
              <a:srgbClr val="FF0000"/>
            </a:solidFill>
            <a:round/>
            <a:headEnd/>
            <a:tailEnd type="triangle" w="med" len="med"/>
          </a:ln>
          <a:effectLst/>
        </p:spPr>
        <p:txBody>
          <a:bodyPr>
            <a:spAutoFit/>
          </a:bodyPr>
          <a:lstStyle/>
          <a:p>
            <a:pPr>
              <a:defRPr/>
            </a:pPr>
            <a:endParaRPr lang="en-US">
              <a:latin typeface="Arial" charset="0"/>
            </a:endParaRPr>
          </a:p>
        </p:txBody>
      </p:sp>
      <p:sp>
        <p:nvSpPr>
          <p:cNvPr id="6016018" name="Text Box 18"/>
          <p:cNvSpPr txBox="1">
            <a:spLocks noChangeArrowheads="1"/>
          </p:cNvSpPr>
          <p:nvPr/>
        </p:nvSpPr>
        <p:spPr bwMode="auto">
          <a:xfrm>
            <a:off x="4667250" y="2681288"/>
            <a:ext cx="800100" cy="336550"/>
          </a:xfrm>
          <a:prstGeom prst="rect">
            <a:avLst/>
          </a:prstGeom>
          <a:noFill/>
          <a:ln w="28575">
            <a:noFill/>
            <a:miter lim="800000"/>
            <a:headEnd/>
            <a:tailEnd/>
          </a:ln>
        </p:spPr>
        <p:txBody>
          <a:bodyPr>
            <a:spAutoFit/>
          </a:bodyPr>
          <a:lstStyle/>
          <a:p>
            <a:r>
              <a:rPr lang="en-US" sz="1600" b="1">
                <a:solidFill>
                  <a:schemeClr val="bg1"/>
                </a:solidFill>
                <a:effectLst/>
              </a:rPr>
              <a:t>120%</a:t>
            </a:r>
          </a:p>
        </p:txBody>
      </p:sp>
    </p:spTree>
  </p:cSld>
  <p:clrMapOvr>
    <a:masterClrMapping/>
  </p:clrMapOvr>
  <p:transition spd="slow">
    <p:pull/>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Line 6"/>
          <p:cNvSpPr>
            <a:spLocks noChangeShapeType="1"/>
          </p:cNvSpPr>
          <p:nvPr/>
        </p:nvSpPr>
        <p:spPr bwMode="auto">
          <a:xfrm>
            <a:off x="1165225" y="4756150"/>
            <a:ext cx="5026025" cy="1588"/>
          </a:xfrm>
          <a:prstGeom prst="line">
            <a:avLst/>
          </a:prstGeom>
          <a:noFill/>
          <a:ln w="7938">
            <a:solidFill>
              <a:srgbClr val="000080"/>
            </a:solidFill>
            <a:round/>
            <a:headEnd/>
            <a:tailEnd/>
          </a:ln>
        </p:spPr>
        <p:txBody>
          <a:bodyPr/>
          <a:lstStyle/>
          <a:p>
            <a:endParaRPr lang="en-US"/>
          </a:p>
        </p:txBody>
      </p:sp>
      <p:grpSp>
        <p:nvGrpSpPr>
          <p:cNvPr id="2" name="Group 56"/>
          <p:cNvGrpSpPr>
            <a:grpSpLocks/>
          </p:cNvGrpSpPr>
          <p:nvPr/>
        </p:nvGrpSpPr>
        <p:grpSpPr bwMode="auto">
          <a:xfrm>
            <a:off x="1460500" y="4751388"/>
            <a:ext cx="4167188" cy="758825"/>
            <a:chOff x="920" y="2993"/>
            <a:chExt cx="2625" cy="478"/>
          </a:xfrm>
        </p:grpSpPr>
        <p:sp>
          <p:nvSpPr>
            <p:cNvPr id="47159" name="Rectangle 8"/>
            <p:cNvSpPr>
              <a:spLocks noChangeArrowheads="1"/>
            </p:cNvSpPr>
            <p:nvPr/>
          </p:nvSpPr>
          <p:spPr bwMode="auto">
            <a:xfrm>
              <a:off x="920" y="3050"/>
              <a:ext cx="547" cy="413"/>
            </a:xfrm>
            <a:prstGeom prst="rect">
              <a:avLst/>
            </a:prstGeom>
            <a:gradFill rotWithShape="1">
              <a:gsLst>
                <a:gs pos="0">
                  <a:srgbClr val="185E18"/>
                </a:gs>
                <a:gs pos="50000">
                  <a:srgbClr val="33CC33"/>
                </a:gs>
                <a:gs pos="100000">
                  <a:srgbClr val="185E18"/>
                </a:gs>
              </a:gsLst>
              <a:lin ang="0" scaled="1"/>
            </a:gradFill>
            <a:ln w="8001">
              <a:noFill/>
              <a:miter lim="800000"/>
              <a:headEnd/>
              <a:tailEnd/>
            </a:ln>
          </p:spPr>
          <p:txBody>
            <a:bodyPr/>
            <a:lstStyle/>
            <a:p>
              <a:endParaRPr lang="en-US"/>
            </a:p>
          </p:txBody>
        </p:sp>
        <p:sp>
          <p:nvSpPr>
            <p:cNvPr id="47160" name="Rectangle 12"/>
            <p:cNvSpPr>
              <a:spLocks noChangeArrowheads="1"/>
            </p:cNvSpPr>
            <p:nvPr/>
          </p:nvSpPr>
          <p:spPr bwMode="auto">
            <a:xfrm>
              <a:off x="2984" y="2993"/>
              <a:ext cx="561" cy="478"/>
            </a:xfrm>
            <a:prstGeom prst="rect">
              <a:avLst/>
            </a:prstGeom>
            <a:gradFill rotWithShape="1">
              <a:gsLst>
                <a:gs pos="0">
                  <a:srgbClr val="185E18"/>
                </a:gs>
                <a:gs pos="50000">
                  <a:srgbClr val="33CC33"/>
                </a:gs>
                <a:gs pos="100000">
                  <a:srgbClr val="185E18"/>
                </a:gs>
              </a:gsLst>
              <a:lin ang="0" scaled="1"/>
            </a:gradFill>
            <a:ln w="8001">
              <a:noFill/>
              <a:miter lim="800000"/>
              <a:headEnd/>
              <a:tailEnd/>
            </a:ln>
          </p:spPr>
          <p:txBody>
            <a:bodyPr/>
            <a:lstStyle/>
            <a:p>
              <a:endParaRPr lang="en-US"/>
            </a:p>
          </p:txBody>
        </p:sp>
      </p:grpSp>
      <p:grpSp>
        <p:nvGrpSpPr>
          <p:cNvPr id="3" name="Group 59"/>
          <p:cNvGrpSpPr>
            <a:grpSpLocks/>
          </p:cNvGrpSpPr>
          <p:nvPr/>
        </p:nvGrpSpPr>
        <p:grpSpPr bwMode="auto">
          <a:xfrm>
            <a:off x="2328863" y="4211638"/>
            <a:ext cx="4164012" cy="1298575"/>
            <a:chOff x="1467" y="2653"/>
            <a:chExt cx="2623" cy="818"/>
          </a:xfrm>
        </p:grpSpPr>
        <p:sp>
          <p:nvSpPr>
            <p:cNvPr id="4965385" name="Rectangle 9"/>
            <p:cNvSpPr>
              <a:spLocks noChangeArrowheads="1"/>
            </p:cNvSpPr>
            <p:nvPr/>
          </p:nvSpPr>
          <p:spPr bwMode="auto">
            <a:xfrm>
              <a:off x="1467" y="2848"/>
              <a:ext cx="533" cy="615"/>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8001">
              <a:noFill/>
              <a:miter lim="800000"/>
              <a:headEnd/>
              <a:tailEnd/>
            </a:ln>
          </p:spPr>
          <p:txBody>
            <a:bodyPr/>
            <a:lstStyle/>
            <a:p>
              <a:pPr>
                <a:defRPr/>
              </a:pPr>
              <a:endParaRPr lang="en-US"/>
            </a:p>
          </p:txBody>
        </p:sp>
        <p:sp>
          <p:nvSpPr>
            <p:cNvPr id="4965389" name="Rectangle 13"/>
            <p:cNvSpPr>
              <a:spLocks noChangeArrowheads="1"/>
            </p:cNvSpPr>
            <p:nvPr/>
          </p:nvSpPr>
          <p:spPr bwMode="auto">
            <a:xfrm>
              <a:off x="3545" y="2653"/>
              <a:ext cx="545" cy="818"/>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8001">
              <a:noFill/>
              <a:miter lim="800000"/>
              <a:headEnd/>
              <a:tailEnd/>
            </a:ln>
          </p:spPr>
          <p:txBody>
            <a:bodyPr/>
            <a:lstStyle/>
            <a:p>
              <a:pPr>
                <a:defRPr/>
              </a:pPr>
              <a:endParaRPr lang="en-US"/>
            </a:p>
          </p:txBody>
        </p:sp>
      </p:grpSp>
      <p:grpSp>
        <p:nvGrpSpPr>
          <p:cNvPr id="4" name="Group 62"/>
          <p:cNvGrpSpPr>
            <a:grpSpLocks/>
          </p:cNvGrpSpPr>
          <p:nvPr/>
        </p:nvGrpSpPr>
        <p:grpSpPr bwMode="auto">
          <a:xfrm>
            <a:off x="3175000" y="3648075"/>
            <a:ext cx="4208463" cy="1862138"/>
            <a:chOff x="2000" y="2298"/>
            <a:chExt cx="2651" cy="1173"/>
          </a:xfrm>
        </p:grpSpPr>
        <p:sp>
          <p:nvSpPr>
            <p:cNvPr id="47155" name="Rectangle 10"/>
            <p:cNvSpPr>
              <a:spLocks noChangeArrowheads="1"/>
            </p:cNvSpPr>
            <p:nvPr/>
          </p:nvSpPr>
          <p:spPr bwMode="auto">
            <a:xfrm>
              <a:off x="2000" y="2298"/>
              <a:ext cx="547" cy="1165"/>
            </a:xfrm>
            <a:prstGeom prst="rect">
              <a:avLst/>
            </a:prstGeom>
            <a:gradFill rotWithShape="1">
              <a:gsLst>
                <a:gs pos="0">
                  <a:srgbClr val="760000"/>
                </a:gs>
                <a:gs pos="50000">
                  <a:srgbClr val="FF0000"/>
                </a:gs>
                <a:gs pos="100000">
                  <a:srgbClr val="760000"/>
                </a:gs>
              </a:gsLst>
              <a:lin ang="0" scaled="1"/>
            </a:gradFill>
            <a:ln w="8001">
              <a:noFill/>
              <a:miter lim="800000"/>
              <a:headEnd/>
              <a:tailEnd/>
            </a:ln>
          </p:spPr>
          <p:txBody>
            <a:bodyPr/>
            <a:lstStyle/>
            <a:p>
              <a:endParaRPr lang="en-US"/>
            </a:p>
          </p:txBody>
        </p:sp>
        <p:sp>
          <p:nvSpPr>
            <p:cNvPr id="47156" name="Rectangle 14"/>
            <p:cNvSpPr>
              <a:spLocks noChangeArrowheads="1"/>
            </p:cNvSpPr>
            <p:nvPr/>
          </p:nvSpPr>
          <p:spPr bwMode="auto">
            <a:xfrm>
              <a:off x="4090" y="2299"/>
              <a:ext cx="561" cy="1172"/>
            </a:xfrm>
            <a:prstGeom prst="rect">
              <a:avLst/>
            </a:prstGeom>
            <a:gradFill rotWithShape="1">
              <a:gsLst>
                <a:gs pos="0">
                  <a:srgbClr val="760000"/>
                </a:gs>
                <a:gs pos="50000">
                  <a:srgbClr val="FF0000"/>
                </a:gs>
                <a:gs pos="100000">
                  <a:srgbClr val="760000"/>
                </a:gs>
              </a:gsLst>
              <a:lin ang="0" scaled="1"/>
            </a:gradFill>
            <a:ln w="8001">
              <a:noFill/>
              <a:miter lim="800000"/>
              <a:headEnd/>
              <a:tailEnd/>
            </a:ln>
          </p:spPr>
          <p:txBody>
            <a:bodyPr/>
            <a:lstStyle/>
            <a:p>
              <a:endParaRPr lang="en-US"/>
            </a:p>
          </p:txBody>
        </p:sp>
      </p:grpSp>
      <p:sp>
        <p:nvSpPr>
          <p:cNvPr id="47110" name="Line 15"/>
          <p:cNvSpPr>
            <a:spLocks noChangeShapeType="1"/>
          </p:cNvSpPr>
          <p:nvPr/>
        </p:nvSpPr>
        <p:spPr bwMode="auto">
          <a:xfrm>
            <a:off x="1165225" y="2468563"/>
            <a:ext cx="0" cy="3044825"/>
          </a:xfrm>
          <a:prstGeom prst="line">
            <a:avLst/>
          </a:prstGeom>
          <a:noFill/>
          <a:ln w="33401">
            <a:solidFill>
              <a:schemeClr val="hlink"/>
            </a:solidFill>
            <a:round/>
            <a:headEnd/>
            <a:tailEnd/>
          </a:ln>
        </p:spPr>
        <p:txBody>
          <a:bodyPr/>
          <a:lstStyle/>
          <a:p>
            <a:endParaRPr lang="en-US"/>
          </a:p>
        </p:txBody>
      </p:sp>
      <p:sp>
        <p:nvSpPr>
          <p:cNvPr id="47111" name="Line 16"/>
          <p:cNvSpPr>
            <a:spLocks noChangeShapeType="1"/>
          </p:cNvSpPr>
          <p:nvPr/>
        </p:nvSpPr>
        <p:spPr bwMode="auto">
          <a:xfrm>
            <a:off x="1106488" y="5513388"/>
            <a:ext cx="58737" cy="1587"/>
          </a:xfrm>
          <a:prstGeom prst="line">
            <a:avLst/>
          </a:prstGeom>
          <a:noFill/>
          <a:ln w="7938">
            <a:solidFill>
              <a:srgbClr val="FFFFFF"/>
            </a:solidFill>
            <a:round/>
            <a:headEnd/>
            <a:tailEnd/>
          </a:ln>
        </p:spPr>
        <p:txBody>
          <a:bodyPr/>
          <a:lstStyle/>
          <a:p>
            <a:endParaRPr lang="en-US"/>
          </a:p>
        </p:txBody>
      </p:sp>
      <p:sp>
        <p:nvSpPr>
          <p:cNvPr id="47112" name="Line 17"/>
          <p:cNvSpPr>
            <a:spLocks noChangeShapeType="1"/>
          </p:cNvSpPr>
          <p:nvPr/>
        </p:nvSpPr>
        <p:spPr bwMode="auto">
          <a:xfrm>
            <a:off x="1106488" y="4756150"/>
            <a:ext cx="58737" cy="1588"/>
          </a:xfrm>
          <a:prstGeom prst="line">
            <a:avLst/>
          </a:prstGeom>
          <a:noFill/>
          <a:ln w="7938">
            <a:solidFill>
              <a:schemeClr val="hlink"/>
            </a:solidFill>
            <a:round/>
            <a:headEnd/>
            <a:tailEnd/>
          </a:ln>
        </p:spPr>
        <p:txBody>
          <a:bodyPr/>
          <a:lstStyle/>
          <a:p>
            <a:endParaRPr lang="en-US"/>
          </a:p>
        </p:txBody>
      </p:sp>
      <p:sp>
        <p:nvSpPr>
          <p:cNvPr id="47113" name="Line 18"/>
          <p:cNvSpPr>
            <a:spLocks noChangeShapeType="1"/>
          </p:cNvSpPr>
          <p:nvPr/>
        </p:nvSpPr>
        <p:spPr bwMode="auto">
          <a:xfrm>
            <a:off x="1106488" y="3990975"/>
            <a:ext cx="58737" cy="1588"/>
          </a:xfrm>
          <a:prstGeom prst="line">
            <a:avLst/>
          </a:prstGeom>
          <a:noFill/>
          <a:ln w="7938">
            <a:solidFill>
              <a:schemeClr val="hlink"/>
            </a:solidFill>
            <a:round/>
            <a:headEnd/>
            <a:tailEnd/>
          </a:ln>
        </p:spPr>
        <p:txBody>
          <a:bodyPr/>
          <a:lstStyle/>
          <a:p>
            <a:endParaRPr lang="en-US"/>
          </a:p>
        </p:txBody>
      </p:sp>
      <p:sp>
        <p:nvSpPr>
          <p:cNvPr id="47114" name="Line 19"/>
          <p:cNvSpPr>
            <a:spLocks noChangeShapeType="1"/>
          </p:cNvSpPr>
          <p:nvPr/>
        </p:nvSpPr>
        <p:spPr bwMode="auto">
          <a:xfrm>
            <a:off x="1106488" y="3233738"/>
            <a:ext cx="58737" cy="1587"/>
          </a:xfrm>
          <a:prstGeom prst="line">
            <a:avLst/>
          </a:prstGeom>
          <a:noFill/>
          <a:ln w="7938">
            <a:solidFill>
              <a:schemeClr val="hlink"/>
            </a:solidFill>
            <a:round/>
            <a:headEnd/>
            <a:tailEnd/>
          </a:ln>
        </p:spPr>
        <p:txBody>
          <a:bodyPr/>
          <a:lstStyle/>
          <a:p>
            <a:endParaRPr lang="en-US"/>
          </a:p>
        </p:txBody>
      </p:sp>
      <p:sp>
        <p:nvSpPr>
          <p:cNvPr id="47115" name="Line 20"/>
          <p:cNvSpPr>
            <a:spLocks noChangeShapeType="1"/>
          </p:cNvSpPr>
          <p:nvPr/>
        </p:nvSpPr>
        <p:spPr bwMode="auto">
          <a:xfrm>
            <a:off x="1106488" y="2468563"/>
            <a:ext cx="58737" cy="1587"/>
          </a:xfrm>
          <a:prstGeom prst="line">
            <a:avLst/>
          </a:prstGeom>
          <a:noFill/>
          <a:ln w="7938">
            <a:solidFill>
              <a:schemeClr val="hlink"/>
            </a:solidFill>
            <a:round/>
            <a:headEnd/>
            <a:tailEnd/>
          </a:ln>
        </p:spPr>
        <p:txBody>
          <a:bodyPr/>
          <a:lstStyle/>
          <a:p>
            <a:endParaRPr lang="en-US"/>
          </a:p>
        </p:txBody>
      </p:sp>
      <p:sp>
        <p:nvSpPr>
          <p:cNvPr id="47116" name="Line 21"/>
          <p:cNvSpPr>
            <a:spLocks noChangeShapeType="1"/>
          </p:cNvSpPr>
          <p:nvPr/>
        </p:nvSpPr>
        <p:spPr bwMode="auto">
          <a:xfrm flipV="1">
            <a:off x="1165225" y="5513388"/>
            <a:ext cx="0" cy="63500"/>
          </a:xfrm>
          <a:prstGeom prst="line">
            <a:avLst/>
          </a:prstGeom>
          <a:noFill/>
          <a:ln w="7938">
            <a:solidFill>
              <a:schemeClr val="hlink"/>
            </a:solidFill>
            <a:round/>
            <a:headEnd/>
            <a:tailEnd/>
          </a:ln>
        </p:spPr>
        <p:txBody>
          <a:bodyPr/>
          <a:lstStyle/>
          <a:p>
            <a:endParaRPr lang="en-US"/>
          </a:p>
        </p:txBody>
      </p:sp>
      <p:sp>
        <p:nvSpPr>
          <p:cNvPr id="4965398" name="Rectangle 22"/>
          <p:cNvSpPr>
            <a:spLocks noChangeArrowheads="1"/>
          </p:cNvSpPr>
          <p:nvPr/>
        </p:nvSpPr>
        <p:spPr bwMode="auto">
          <a:xfrm>
            <a:off x="930275" y="5405438"/>
            <a:ext cx="112713" cy="244475"/>
          </a:xfrm>
          <a:prstGeom prst="rect">
            <a:avLst/>
          </a:prstGeom>
          <a:noFill/>
          <a:ln w="9525">
            <a:noFill/>
            <a:miter lim="800000"/>
            <a:headEnd/>
            <a:tailEnd/>
          </a:ln>
        </p:spPr>
        <p:txBody>
          <a:bodyPr wrap="none" lIns="0" tIns="0" rIns="0" bIns="0">
            <a:spAutoFit/>
          </a:bodyPr>
          <a:lstStyle/>
          <a:p>
            <a:pPr algn="l">
              <a:spcBef>
                <a:spcPct val="0"/>
              </a:spcBef>
              <a:defRPr/>
            </a:pPr>
            <a:r>
              <a:rPr lang="en-US" sz="1600" b="1">
                <a:solidFill>
                  <a:srgbClr val="FFFFFF"/>
                </a:solidFill>
              </a:rPr>
              <a:t>0</a:t>
            </a:r>
            <a:endParaRPr lang="en-US" b="1">
              <a:solidFill>
                <a:srgbClr val="FAFD00"/>
              </a:solidFill>
              <a:effectLst>
                <a:outerShdw blurRad="38100" dist="38100" dir="2700000" algn="tl">
                  <a:srgbClr val="000000"/>
                </a:outerShdw>
              </a:effectLst>
            </a:endParaRPr>
          </a:p>
        </p:txBody>
      </p:sp>
      <p:sp>
        <p:nvSpPr>
          <p:cNvPr id="4965399" name="Rectangle 23"/>
          <p:cNvSpPr>
            <a:spLocks noChangeArrowheads="1"/>
          </p:cNvSpPr>
          <p:nvPr/>
        </p:nvSpPr>
        <p:spPr bwMode="auto">
          <a:xfrm>
            <a:off x="930275" y="4648200"/>
            <a:ext cx="112713" cy="244475"/>
          </a:xfrm>
          <a:prstGeom prst="rect">
            <a:avLst/>
          </a:prstGeom>
          <a:noFill/>
          <a:ln w="9525">
            <a:noFill/>
            <a:miter lim="800000"/>
            <a:headEnd/>
            <a:tailEnd/>
          </a:ln>
        </p:spPr>
        <p:txBody>
          <a:bodyPr wrap="none" lIns="0" tIns="0" rIns="0" bIns="0">
            <a:spAutoFit/>
          </a:bodyPr>
          <a:lstStyle/>
          <a:p>
            <a:pPr algn="l">
              <a:spcBef>
                <a:spcPct val="0"/>
              </a:spcBef>
              <a:defRPr/>
            </a:pPr>
            <a:r>
              <a:rPr lang="en-US" sz="1600" b="1">
                <a:solidFill>
                  <a:srgbClr val="FFFFFF"/>
                </a:solidFill>
              </a:rPr>
              <a:t>5</a:t>
            </a:r>
            <a:endParaRPr lang="en-US" b="1">
              <a:solidFill>
                <a:srgbClr val="FAFD00"/>
              </a:solidFill>
              <a:effectLst>
                <a:outerShdw blurRad="38100" dist="38100" dir="2700000" algn="tl">
                  <a:srgbClr val="000000"/>
                </a:outerShdw>
              </a:effectLst>
            </a:endParaRPr>
          </a:p>
        </p:txBody>
      </p:sp>
      <p:sp>
        <p:nvSpPr>
          <p:cNvPr id="4965400" name="Rectangle 24"/>
          <p:cNvSpPr>
            <a:spLocks noChangeArrowheads="1"/>
          </p:cNvSpPr>
          <p:nvPr/>
        </p:nvSpPr>
        <p:spPr bwMode="auto">
          <a:xfrm>
            <a:off x="838200" y="3883025"/>
            <a:ext cx="225425" cy="244475"/>
          </a:xfrm>
          <a:prstGeom prst="rect">
            <a:avLst/>
          </a:prstGeom>
          <a:noFill/>
          <a:ln w="9525">
            <a:noFill/>
            <a:miter lim="800000"/>
            <a:headEnd/>
            <a:tailEnd/>
          </a:ln>
        </p:spPr>
        <p:txBody>
          <a:bodyPr wrap="none" lIns="0" tIns="0" rIns="0" bIns="0">
            <a:spAutoFit/>
          </a:bodyPr>
          <a:lstStyle/>
          <a:p>
            <a:pPr algn="l">
              <a:spcBef>
                <a:spcPct val="0"/>
              </a:spcBef>
              <a:defRPr/>
            </a:pPr>
            <a:r>
              <a:rPr lang="en-US" sz="1600" b="1">
                <a:solidFill>
                  <a:srgbClr val="FFFFFF"/>
                </a:solidFill>
              </a:rPr>
              <a:t>10</a:t>
            </a:r>
            <a:endParaRPr lang="en-US" b="1">
              <a:solidFill>
                <a:srgbClr val="FAFD00"/>
              </a:solidFill>
              <a:effectLst>
                <a:outerShdw blurRad="38100" dist="38100" dir="2700000" algn="tl">
                  <a:srgbClr val="000000"/>
                </a:outerShdw>
              </a:effectLst>
            </a:endParaRPr>
          </a:p>
        </p:txBody>
      </p:sp>
      <p:sp>
        <p:nvSpPr>
          <p:cNvPr id="4965401" name="Rectangle 25"/>
          <p:cNvSpPr>
            <a:spLocks noChangeArrowheads="1"/>
          </p:cNvSpPr>
          <p:nvPr/>
        </p:nvSpPr>
        <p:spPr bwMode="auto">
          <a:xfrm>
            <a:off x="838200" y="3124200"/>
            <a:ext cx="225425" cy="244475"/>
          </a:xfrm>
          <a:prstGeom prst="rect">
            <a:avLst/>
          </a:prstGeom>
          <a:noFill/>
          <a:ln w="9525">
            <a:noFill/>
            <a:miter lim="800000"/>
            <a:headEnd/>
            <a:tailEnd/>
          </a:ln>
        </p:spPr>
        <p:txBody>
          <a:bodyPr wrap="none" lIns="0" tIns="0" rIns="0" bIns="0">
            <a:spAutoFit/>
          </a:bodyPr>
          <a:lstStyle/>
          <a:p>
            <a:pPr algn="l">
              <a:spcBef>
                <a:spcPct val="0"/>
              </a:spcBef>
              <a:defRPr/>
            </a:pPr>
            <a:r>
              <a:rPr lang="en-US" sz="1600" b="1">
                <a:solidFill>
                  <a:srgbClr val="FFFFFF"/>
                </a:solidFill>
              </a:rPr>
              <a:t>15</a:t>
            </a:r>
            <a:endParaRPr lang="en-US" b="1">
              <a:solidFill>
                <a:srgbClr val="FAFD00"/>
              </a:solidFill>
              <a:effectLst>
                <a:outerShdw blurRad="38100" dist="38100" dir="2700000" algn="tl">
                  <a:srgbClr val="000000"/>
                </a:outerShdw>
              </a:effectLst>
            </a:endParaRPr>
          </a:p>
        </p:txBody>
      </p:sp>
      <p:sp>
        <p:nvSpPr>
          <p:cNvPr id="4965402" name="Rectangle 26"/>
          <p:cNvSpPr>
            <a:spLocks noChangeArrowheads="1"/>
          </p:cNvSpPr>
          <p:nvPr/>
        </p:nvSpPr>
        <p:spPr bwMode="auto">
          <a:xfrm>
            <a:off x="838200" y="2359025"/>
            <a:ext cx="225425" cy="244475"/>
          </a:xfrm>
          <a:prstGeom prst="rect">
            <a:avLst/>
          </a:prstGeom>
          <a:noFill/>
          <a:ln w="9525">
            <a:noFill/>
            <a:miter lim="800000"/>
            <a:headEnd/>
            <a:tailEnd/>
          </a:ln>
        </p:spPr>
        <p:txBody>
          <a:bodyPr wrap="none" lIns="0" tIns="0" rIns="0" bIns="0">
            <a:spAutoFit/>
          </a:bodyPr>
          <a:lstStyle/>
          <a:p>
            <a:pPr algn="l">
              <a:spcBef>
                <a:spcPct val="0"/>
              </a:spcBef>
              <a:defRPr/>
            </a:pPr>
            <a:r>
              <a:rPr lang="en-US" sz="1600" b="1">
                <a:solidFill>
                  <a:srgbClr val="FFFFFF"/>
                </a:solidFill>
              </a:rPr>
              <a:t>20</a:t>
            </a:r>
            <a:endParaRPr lang="en-US" b="1">
              <a:solidFill>
                <a:srgbClr val="FAFD00"/>
              </a:solidFill>
              <a:effectLst>
                <a:outerShdw blurRad="38100" dist="38100" dir="2700000" algn="tl">
                  <a:srgbClr val="000000"/>
                </a:outerShdw>
              </a:effectLst>
            </a:endParaRPr>
          </a:p>
        </p:txBody>
      </p:sp>
      <p:grpSp>
        <p:nvGrpSpPr>
          <p:cNvPr id="5" name="Group 58"/>
          <p:cNvGrpSpPr>
            <a:grpSpLocks/>
          </p:cNvGrpSpPr>
          <p:nvPr/>
        </p:nvGrpSpPr>
        <p:grpSpPr bwMode="auto">
          <a:xfrm>
            <a:off x="5619750" y="2268538"/>
            <a:ext cx="2116138" cy="244475"/>
            <a:chOff x="3540" y="1429"/>
            <a:chExt cx="1333" cy="154"/>
          </a:xfrm>
        </p:grpSpPr>
        <p:sp>
          <p:nvSpPr>
            <p:cNvPr id="47153" name="Rectangle 30"/>
            <p:cNvSpPr>
              <a:spLocks noChangeArrowheads="1"/>
            </p:cNvSpPr>
            <p:nvPr/>
          </p:nvSpPr>
          <p:spPr bwMode="auto">
            <a:xfrm>
              <a:off x="3540" y="1440"/>
              <a:ext cx="119" cy="131"/>
            </a:xfrm>
            <a:prstGeom prst="rect">
              <a:avLst/>
            </a:prstGeom>
            <a:gradFill rotWithShape="1">
              <a:gsLst>
                <a:gs pos="0">
                  <a:srgbClr val="757546"/>
                </a:gs>
                <a:gs pos="50000">
                  <a:srgbClr val="FDFD97"/>
                </a:gs>
                <a:gs pos="100000">
                  <a:srgbClr val="757546"/>
                </a:gs>
              </a:gsLst>
              <a:lin ang="0" scaled="1"/>
            </a:gradFill>
            <a:ln w="9525">
              <a:noFill/>
              <a:miter lim="800000"/>
              <a:headEnd/>
              <a:tailEnd/>
            </a:ln>
          </p:spPr>
          <p:txBody>
            <a:bodyPr/>
            <a:lstStyle/>
            <a:p>
              <a:endParaRPr lang="en-US"/>
            </a:p>
          </p:txBody>
        </p:sp>
        <p:sp>
          <p:nvSpPr>
            <p:cNvPr id="4965407" name="Rectangle 31"/>
            <p:cNvSpPr>
              <a:spLocks noChangeArrowheads="1"/>
            </p:cNvSpPr>
            <p:nvPr/>
          </p:nvSpPr>
          <p:spPr bwMode="auto">
            <a:xfrm>
              <a:off x="3691" y="1429"/>
              <a:ext cx="1182" cy="154"/>
            </a:xfrm>
            <a:prstGeom prst="rect">
              <a:avLst/>
            </a:prstGeom>
            <a:noFill/>
            <a:ln w="9525">
              <a:noFill/>
              <a:miter lim="800000"/>
              <a:headEnd/>
              <a:tailEnd/>
            </a:ln>
          </p:spPr>
          <p:txBody>
            <a:bodyPr wrap="none" lIns="0" tIns="0" rIns="0" bIns="0">
              <a:spAutoFit/>
            </a:bodyPr>
            <a:lstStyle/>
            <a:p>
              <a:pPr algn="l">
                <a:spcBef>
                  <a:spcPct val="0"/>
                </a:spcBef>
                <a:defRPr/>
              </a:pPr>
              <a:r>
                <a:rPr lang="en-US" sz="1600" b="1">
                  <a:solidFill>
                    <a:srgbClr val="FFFFFF"/>
                  </a:solidFill>
                  <a:effectLst>
                    <a:outerShdw blurRad="38100" dist="38100" dir="2700000" algn="tl">
                      <a:srgbClr val="000000"/>
                    </a:outerShdw>
                  </a:effectLst>
                </a:rPr>
                <a:t>Intermediate Group</a:t>
              </a:r>
              <a:endParaRPr lang="en-US" b="1">
                <a:solidFill>
                  <a:srgbClr val="FAFD00"/>
                </a:solidFill>
                <a:effectLst>
                  <a:outerShdw blurRad="38100" dist="38100" dir="2700000" algn="tl">
                    <a:srgbClr val="000000"/>
                  </a:outerShdw>
                </a:effectLst>
              </a:endParaRPr>
            </a:p>
          </p:txBody>
        </p:sp>
      </p:grpSp>
      <p:grpSp>
        <p:nvGrpSpPr>
          <p:cNvPr id="6" name="Group 61"/>
          <p:cNvGrpSpPr>
            <a:grpSpLocks/>
          </p:cNvGrpSpPr>
          <p:nvPr/>
        </p:nvGrpSpPr>
        <p:grpSpPr bwMode="auto">
          <a:xfrm>
            <a:off x="5619750" y="2624138"/>
            <a:ext cx="2957513" cy="244475"/>
            <a:chOff x="3540" y="1653"/>
            <a:chExt cx="1863" cy="154"/>
          </a:xfrm>
        </p:grpSpPr>
        <p:sp>
          <p:nvSpPr>
            <p:cNvPr id="47151" name="Rectangle 33"/>
            <p:cNvSpPr>
              <a:spLocks noChangeArrowheads="1"/>
            </p:cNvSpPr>
            <p:nvPr/>
          </p:nvSpPr>
          <p:spPr bwMode="auto">
            <a:xfrm>
              <a:off x="3540" y="1664"/>
              <a:ext cx="119" cy="131"/>
            </a:xfrm>
            <a:prstGeom prst="rect">
              <a:avLst/>
            </a:prstGeom>
            <a:gradFill rotWithShape="1">
              <a:gsLst>
                <a:gs pos="0">
                  <a:srgbClr val="760000"/>
                </a:gs>
                <a:gs pos="50000">
                  <a:srgbClr val="FF0000"/>
                </a:gs>
                <a:gs pos="100000">
                  <a:srgbClr val="760000"/>
                </a:gs>
              </a:gsLst>
              <a:lin ang="0" scaled="1"/>
            </a:gradFill>
            <a:ln w="9525">
              <a:noFill/>
              <a:miter lim="800000"/>
              <a:headEnd/>
              <a:tailEnd/>
            </a:ln>
          </p:spPr>
          <p:txBody>
            <a:bodyPr/>
            <a:lstStyle/>
            <a:p>
              <a:endParaRPr lang="en-US"/>
            </a:p>
          </p:txBody>
        </p:sp>
        <p:sp>
          <p:nvSpPr>
            <p:cNvPr id="4965410" name="Rectangle 34"/>
            <p:cNvSpPr>
              <a:spLocks noChangeArrowheads="1"/>
            </p:cNvSpPr>
            <p:nvPr/>
          </p:nvSpPr>
          <p:spPr bwMode="auto">
            <a:xfrm>
              <a:off x="3681" y="1653"/>
              <a:ext cx="1722" cy="154"/>
            </a:xfrm>
            <a:prstGeom prst="rect">
              <a:avLst/>
            </a:prstGeom>
            <a:noFill/>
            <a:ln w="9525">
              <a:noFill/>
              <a:miter lim="800000"/>
              <a:headEnd/>
              <a:tailEnd/>
            </a:ln>
          </p:spPr>
          <p:txBody>
            <a:bodyPr wrap="none" lIns="0" tIns="0" rIns="0" bIns="0">
              <a:spAutoFit/>
            </a:bodyPr>
            <a:lstStyle/>
            <a:p>
              <a:pPr algn="l">
                <a:spcBef>
                  <a:spcPct val="0"/>
                </a:spcBef>
                <a:defRPr/>
              </a:pPr>
              <a:r>
                <a:rPr lang="en-US" sz="1600" b="1">
                  <a:solidFill>
                    <a:srgbClr val="FFFFFF"/>
                  </a:solidFill>
                  <a:effectLst>
                    <a:outerShdw blurRad="38100" dist="38100" dir="2700000" algn="tl">
                      <a:srgbClr val="000000"/>
                    </a:outerShdw>
                  </a:effectLst>
                </a:rPr>
                <a:t>High TG - Low HDL-C Group</a:t>
              </a:r>
              <a:endParaRPr lang="en-US" b="1">
                <a:solidFill>
                  <a:srgbClr val="FAFD00"/>
                </a:solidFill>
                <a:effectLst>
                  <a:outerShdw blurRad="38100" dist="38100" dir="2700000" algn="tl">
                    <a:srgbClr val="000000"/>
                  </a:outerShdw>
                </a:effectLst>
              </a:endParaRPr>
            </a:p>
          </p:txBody>
        </p:sp>
      </p:grpSp>
      <p:grpSp>
        <p:nvGrpSpPr>
          <p:cNvPr id="7" name="Group 55"/>
          <p:cNvGrpSpPr>
            <a:grpSpLocks/>
          </p:cNvGrpSpPr>
          <p:nvPr/>
        </p:nvGrpSpPr>
        <p:grpSpPr bwMode="auto">
          <a:xfrm>
            <a:off x="5600700" y="1881188"/>
            <a:ext cx="2963863" cy="244475"/>
            <a:chOff x="3528" y="1185"/>
            <a:chExt cx="1867" cy="154"/>
          </a:xfrm>
        </p:grpSpPr>
        <p:sp>
          <p:nvSpPr>
            <p:cNvPr id="4965412" name="Rectangle 36"/>
            <p:cNvSpPr>
              <a:spLocks noChangeArrowheads="1"/>
            </p:cNvSpPr>
            <p:nvPr/>
          </p:nvSpPr>
          <p:spPr bwMode="auto">
            <a:xfrm>
              <a:off x="3674" y="1185"/>
              <a:ext cx="1721" cy="154"/>
            </a:xfrm>
            <a:prstGeom prst="rect">
              <a:avLst/>
            </a:prstGeom>
            <a:noFill/>
            <a:ln w="9525">
              <a:noFill/>
              <a:miter lim="800000"/>
              <a:headEnd/>
              <a:tailEnd/>
            </a:ln>
          </p:spPr>
          <p:txBody>
            <a:bodyPr wrap="none" lIns="0" tIns="0" rIns="0" bIns="0">
              <a:spAutoFit/>
            </a:bodyPr>
            <a:lstStyle/>
            <a:p>
              <a:pPr algn="l">
                <a:spcBef>
                  <a:spcPct val="0"/>
                </a:spcBef>
                <a:defRPr/>
              </a:pPr>
              <a:r>
                <a:rPr lang="en-US" sz="1600" b="1">
                  <a:solidFill>
                    <a:srgbClr val="FFFFFF"/>
                  </a:solidFill>
                  <a:effectLst>
                    <a:outerShdw blurRad="38100" dist="38100" dir="2700000" algn="tl">
                      <a:srgbClr val="000000"/>
                    </a:outerShdw>
                  </a:effectLst>
                </a:rPr>
                <a:t>Low TG - High HDL-C Group</a:t>
              </a:r>
            </a:p>
          </p:txBody>
        </p:sp>
        <p:sp>
          <p:nvSpPr>
            <p:cNvPr id="47150" name="Rectangle 37"/>
            <p:cNvSpPr>
              <a:spLocks noChangeArrowheads="1"/>
            </p:cNvSpPr>
            <p:nvPr/>
          </p:nvSpPr>
          <p:spPr bwMode="auto">
            <a:xfrm>
              <a:off x="3528" y="1201"/>
              <a:ext cx="131" cy="132"/>
            </a:xfrm>
            <a:prstGeom prst="rect">
              <a:avLst/>
            </a:prstGeom>
            <a:gradFill rotWithShape="1">
              <a:gsLst>
                <a:gs pos="0">
                  <a:srgbClr val="185E18"/>
                </a:gs>
                <a:gs pos="50000">
                  <a:srgbClr val="33CC33"/>
                </a:gs>
                <a:gs pos="100000">
                  <a:srgbClr val="185E18"/>
                </a:gs>
              </a:gsLst>
              <a:lin ang="0" scaled="1"/>
            </a:gradFill>
            <a:ln w="9525">
              <a:noFill/>
              <a:miter lim="800000"/>
              <a:headEnd/>
              <a:tailEnd/>
            </a:ln>
          </p:spPr>
          <p:txBody>
            <a:bodyPr/>
            <a:lstStyle/>
            <a:p>
              <a:endParaRPr lang="en-US"/>
            </a:p>
          </p:txBody>
        </p:sp>
      </p:grpSp>
      <p:grpSp>
        <p:nvGrpSpPr>
          <p:cNvPr id="8" name="Group 63"/>
          <p:cNvGrpSpPr>
            <a:grpSpLocks/>
          </p:cNvGrpSpPr>
          <p:nvPr/>
        </p:nvGrpSpPr>
        <p:grpSpPr bwMode="auto">
          <a:xfrm>
            <a:off x="3108325" y="3346450"/>
            <a:ext cx="4668838" cy="312738"/>
            <a:chOff x="1958" y="2108"/>
            <a:chExt cx="2941" cy="197"/>
          </a:xfrm>
        </p:grpSpPr>
        <p:sp>
          <p:nvSpPr>
            <p:cNvPr id="47147" name="Text Box 40"/>
            <p:cNvSpPr txBox="1">
              <a:spLocks noChangeArrowheads="1"/>
            </p:cNvSpPr>
            <p:nvPr/>
          </p:nvSpPr>
          <p:spPr bwMode="auto">
            <a:xfrm>
              <a:off x="1958" y="2108"/>
              <a:ext cx="834" cy="192"/>
            </a:xfrm>
            <a:prstGeom prst="rect">
              <a:avLst/>
            </a:prstGeom>
            <a:noFill/>
            <a:ln w="25400">
              <a:noFill/>
              <a:miter lim="800000"/>
              <a:headEnd/>
              <a:tailEnd/>
            </a:ln>
          </p:spPr>
          <p:txBody>
            <a:bodyPr>
              <a:spAutoFit/>
            </a:bodyPr>
            <a:lstStyle/>
            <a:p>
              <a:pPr algn="l"/>
              <a:r>
                <a:rPr lang="en-US" sz="1400">
                  <a:solidFill>
                    <a:srgbClr val="FFFFFF"/>
                  </a:solidFill>
                </a:rPr>
                <a:t>(n=30/247)</a:t>
              </a:r>
            </a:p>
          </p:txBody>
        </p:sp>
        <p:sp>
          <p:nvSpPr>
            <p:cNvPr id="47148" name="Text Box 41"/>
            <p:cNvSpPr txBox="1">
              <a:spLocks noChangeArrowheads="1"/>
            </p:cNvSpPr>
            <p:nvPr/>
          </p:nvSpPr>
          <p:spPr bwMode="auto">
            <a:xfrm>
              <a:off x="4064" y="2113"/>
              <a:ext cx="835" cy="192"/>
            </a:xfrm>
            <a:prstGeom prst="rect">
              <a:avLst/>
            </a:prstGeom>
            <a:noFill/>
            <a:ln w="25400">
              <a:noFill/>
              <a:miter lim="800000"/>
              <a:headEnd/>
              <a:tailEnd/>
            </a:ln>
          </p:spPr>
          <p:txBody>
            <a:bodyPr>
              <a:spAutoFit/>
            </a:bodyPr>
            <a:lstStyle/>
            <a:p>
              <a:pPr algn="l"/>
              <a:r>
                <a:rPr lang="en-US" sz="1400">
                  <a:solidFill>
                    <a:srgbClr val="FFFFFF"/>
                  </a:solidFill>
                </a:rPr>
                <a:t>(n=40/327)</a:t>
              </a:r>
            </a:p>
          </p:txBody>
        </p:sp>
      </p:grpSp>
      <p:grpSp>
        <p:nvGrpSpPr>
          <p:cNvPr id="9" name="Group 60"/>
          <p:cNvGrpSpPr>
            <a:grpSpLocks/>
          </p:cNvGrpSpPr>
          <p:nvPr/>
        </p:nvGrpSpPr>
        <p:grpSpPr bwMode="auto">
          <a:xfrm>
            <a:off x="2241550" y="3937000"/>
            <a:ext cx="4640263" cy="614363"/>
            <a:chOff x="1412" y="2480"/>
            <a:chExt cx="2923" cy="387"/>
          </a:xfrm>
        </p:grpSpPr>
        <p:sp>
          <p:nvSpPr>
            <p:cNvPr id="47145" name="Text Box 38"/>
            <p:cNvSpPr txBox="1">
              <a:spLocks noChangeArrowheads="1"/>
            </p:cNvSpPr>
            <p:nvPr/>
          </p:nvSpPr>
          <p:spPr bwMode="auto">
            <a:xfrm>
              <a:off x="1412" y="2675"/>
              <a:ext cx="835" cy="192"/>
            </a:xfrm>
            <a:prstGeom prst="rect">
              <a:avLst/>
            </a:prstGeom>
            <a:noFill/>
            <a:ln w="25400">
              <a:noFill/>
              <a:miter lim="800000"/>
              <a:headEnd/>
              <a:tailEnd/>
            </a:ln>
          </p:spPr>
          <p:txBody>
            <a:bodyPr>
              <a:spAutoFit/>
            </a:bodyPr>
            <a:lstStyle/>
            <a:p>
              <a:pPr algn="l"/>
              <a:r>
                <a:rPr lang="en-US" sz="1400">
                  <a:solidFill>
                    <a:srgbClr val="FFFFFF"/>
                  </a:solidFill>
                </a:rPr>
                <a:t>(n=56/876)</a:t>
              </a:r>
            </a:p>
          </p:txBody>
        </p:sp>
        <p:sp>
          <p:nvSpPr>
            <p:cNvPr id="47146" name="Text Box 42"/>
            <p:cNvSpPr txBox="1">
              <a:spLocks noChangeArrowheads="1"/>
            </p:cNvSpPr>
            <p:nvPr/>
          </p:nvSpPr>
          <p:spPr bwMode="auto">
            <a:xfrm>
              <a:off x="3502" y="2480"/>
              <a:ext cx="833" cy="192"/>
            </a:xfrm>
            <a:prstGeom prst="rect">
              <a:avLst/>
            </a:prstGeom>
            <a:noFill/>
            <a:ln w="25400">
              <a:noFill/>
              <a:miter lim="800000"/>
              <a:headEnd/>
              <a:tailEnd/>
            </a:ln>
          </p:spPr>
          <p:txBody>
            <a:bodyPr>
              <a:spAutoFit/>
            </a:bodyPr>
            <a:lstStyle/>
            <a:p>
              <a:pPr algn="l"/>
              <a:r>
                <a:rPr lang="en-US" sz="1400">
                  <a:solidFill>
                    <a:srgbClr val="FFFFFF"/>
                  </a:solidFill>
                </a:rPr>
                <a:t>(n=79/927)</a:t>
              </a:r>
            </a:p>
          </p:txBody>
        </p:sp>
      </p:grpSp>
      <p:grpSp>
        <p:nvGrpSpPr>
          <p:cNvPr id="10" name="Group 57"/>
          <p:cNvGrpSpPr>
            <a:grpSpLocks/>
          </p:cNvGrpSpPr>
          <p:nvPr/>
        </p:nvGrpSpPr>
        <p:grpSpPr bwMode="auto">
          <a:xfrm>
            <a:off x="1374775" y="4467225"/>
            <a:ext cx="4662488" cy="396875"/>
            <a:chOff x="866" y="2814"/>
            <a:chExt cx="2937" cy="250"/>
          </a:xfrm>
        </p:grpSpPr>
        <p:sp>
          <p:nvSpPr>
            <p:cNvPr id="47143" name="Text Box 39"/>
            <p:cNvSpPr txBox="1">
              <a:spLocks noChangeArrowheads="1"/>
            </p:cNvSpPr>
            <p:nvPr/>
          </p:nvSpPr>
          <p:spPr bwMode="auto">
            <a:xfrm>
              <a:off x="866" y="2872"/>
              <a:ext cx="833" cy="192"/>
            </a:xfrm>
            <a:prstGeom prst="rect">
              <a:avLst/>
            </a:prstGeom>
            <a:noFill/>
            <a:ln w="25400">
              <a:noFill/>
              <a:miter lim="800000"/>
              <a:headEnd/>
              <a:tailEnd/>
            </a:ln>
          </p:spPr>
          <p:txBody>
            <a:bodyPr>
              <a:spAutoFit/>
            </a:bodyPr>
            <a:lstStyle/>
            <a:p>
              <a:pPr algn="l"/>
              <a:r>
                <a:rPr lang="en-US" sz="1400">
                  <a:solidFill>
                    <a:srgbClr val="FFFFFF"/>
                  </a:solidFill>
                </a:rPr>
                <a:t>(n=15/347)</a:t>
              </a:r>
            </a:p>
          </p:txBody>
        </p:sp>
        <p:sp>
          <p:nvSpPr>
            <p:cNvPr id="47144" name="Text Box 43"/>
            <p:cNvSpPr txBox="1">
              <a:spLocks noChangeArrowheads="1"/>
            </p:cNvSpPr>
            <p:nvPr/>
          </p:nvSpPr>
          <p:spPr bwMode="auto">
            <a:xfrm>
              <a:off x="2969" y="2814"/>
              <a:ext cx="834" cy="192"/>
            </a:xfrm>
            <a:prstGeom prst="rect">
              <a:avLst/>
            </a:prstGeom>
            <a:noFill/>
            <a:ln w="25400">
              <a:noFill/>
              <a:miter lim="800000"/>
              <a:headEnd/>
              <a:tailEnd/>
            </a:ln>
          </p:spPr>
          <p:txBody>
            <a:bodyPr>
              <a:spAutoFit/>
            </a:bodyPr>
            <a:lstStyle/>
            <a:p>
              <a:pPr algn="l"/>
              <a:r>
                <a:rPr lang="en-US" sz="1400">
                  <a:solidFill>
                    <a:srgbClr val="FFFFFF"/>
                  </a:solidFill>
                </a:rPr>
                <a:t>(n=9/181)</a:t>
              </a:r>
            </a:p>
          </p:txBody>
        </p:sp>
      </p:grpSp>
      <p:sp>
        <p:nvSpPr>
          <p:cNvPr id="47128" name="Line 44"/>
          <p:cNvSpPr>
            <a:spLocks noChangeShapeType="1"/>
          </p:cNvSpPr>
          <p:nvPr/>
        </p:nvSpPr>
        <p:spPr bwMode="auto">
          <a:xfrm>
            <a:off x="1117600" y="5510213"/>
            <a:ext cx="6616700" cy="0"/>
          </a:xfrm>
          <a:prstGeom prst="line">
            <a:avLst/>
          </a:prstGeom>
          <a:noFill/>
          <a:ln w="25400">
            <a:solidFill>
              <a:schemeClr val="hlink"/>
            </a:solidFill>
            <a:round/>
            <a:headEnd/>
            <a:tailEnd/>
          </a:ln>
        </p:spPr>
        <p:txBody>
          <a:bodyPr/>
          <a:lstStyle/>
          <a:p>
            <a:endParaRPr lang="en-US"/>
          </a:p>
        </p:txBody>
      </p:sp>
      <p:grpSp>
        <p:nvGrpSpPr>
          <p:cNvPr id="11" name="Group 65"/>
          <p:cNvGrpSpPr>
            <a:grpSpLocks/>
          </p:cNvGrpSpPr>
          <p:nvPr/>
        </p:nvGrpSpPr>
        <p:grpSpPr bwMode="auto">
          <a:xfrm>
            <a:off x="3594100" y="2981325"/>
            <a:ext cx="1779588" cy="1455738"/>
            <a:chOff x="2264" y="1878"/>
            <a:chExt cx="1121" cy="917"/>
          </a:xfrm>
        </p:grpSpPr>
        <p:grpSp>
          <p:nvGrpSpPr>
            <p:cNvPr id="12" name="Group 3"/>
            <p:cNvGrpSpPr>
              <a:grpSpLocks/>
            </p:cNvGrpSpPr>
            <p:nvPr/>
          </p:nvGrpSpPr>
          <p:grpSpPr bwMode="auto">
            <a:xfrm>
              <a:off x="2264" y="1965"/>
              <a:ext cx="323" cy="124"/>
              <a:chOff x="2496" y="1919"/>
              <a:chExt cx="624" cy="384"/>
            </a:xfrm>
          </p:grpSpPr>
          <p:sp>
            <p:nvSpPr>
              <p:cNvPr id="47141" name="Line 4"/>
              <p:cNvSpPr>
                <a:spLocks noChangeShapeType="1"/>
              </p:cNvSpPr>
              <p:nvPr/>
            </p:nvSpPr>
            <p:spPr bwMode="auto">
              <a:xfrm>
                <a:off x="2496" y="1919"/>
                <a:ext cx="0" cy="384"/>
              </a:xfrm>
              <a:prstGeom prst="line">
                <a:avLst/>
              </a:prstGeom>
              <a:noFill/>
              <a:ln w="25400">
                <a:solidFill>
                  <a:srgbClr val="FFFFFF"/>
                </a:solidFill>
                <a:round/>
                <a:headEnd/>
                <a:tailEnd/>
              </a:ln>
            </p:spPr>
            <p:txBody>
              <a:bodyPr/>
              <a:lstStyle/>
              <a:p>
                <a:endParaRPr lang="en-US"/>
              </a:p>
            </p:txBody>
          </p:sp>
          <p:sp>
            <p:nvSpPr>
              <p:cNvPr id="47142" name="Line 5"/>
              <p:cNvSpPr>
                <a:spLocks noChangeShapeType="1"/>
              </p:cNvSpPr>
              <p:nvPr/>
            </p:nvSpPr>
            <p:spPr bwMode="auto">
              <a:xfrm>
                <a:off x="2496" y="1925"/>
                <a:ext cx="624" cy="0"/>
              </a:xfrm>
              <a:prstGeom prst="line">
                <a:avLst/>
              </a:prstGeom>
              <a:noFill/>
              <a:ln w="25400">
                <a:solidFill>
                  <a:srgbClr val="FFFFFF"/>
                </a:solidFill>
                <a:round/>
                <a:headEnd/>
                <a:tailEnd/>
              </a:ln>
            </p:spPr>
            <p:txBody>
              <a:bodyPr/>
              <a:lstStyle/>
              <a:p>
                <a:endParaRPr lang="en-US"/>
              </a:p>
            </p:txBody>
          </p:sp>
        </p:grpSp>
        <p:grpSp>
          <p:nvGrpSpPr>
            <p:cNvPr id="13" name="Group 45"/>
            <p:cNvGrpSpPr>
              <a:grpSpLocks/>
            </p:cNvGrpSpPr>
            <p:nvPr/>
          </p:nvGrpSpPr>
          <p:grpSpPr bwMode="auto">
            <a:xfrm>
              <a:off x="3006" y="1963"/>
              <a:ext cx="273" cy="832"/>
              <a:chOff x="3381" y="1859"/>
              <a:chExt cx="432" cy="912"/>
            </a:xfrm>
          </p:grpSpPr>
          <p:sp>
            <p:nvSpPr>
              <p:cNvPr id="47139" name="Line 46"/>
              <p:cNvSpPr>
                <a:spLocks noChangeShapeType="1"/>
              </p:cNvSpPr>
              <p:nvPr/>
            </p:nvSpPr>
            <p:spPr bwMode="auto">
              <a:xfrm flipH="1">
                <a:off x="3813" y="1859"/>
                <a:ext cx="0" cy="912"/>
              </a:xfrm>
              <a:prstGeom prst="line">
                <a:avLst/>
              </a:prstGeom>
              <a:noFill/>
              <a:ln w="25400">
                <a:solidFill>
                  <a:srgbClr val="FFFFFF"/>
                </a:solidFill>
                <a:round/>
                <a:headEnd/>
                <a:tailEnd/>
              </a:ln>
            </p:spPr>
            <p:txBody>
              <a:bodyPr/>
              <a:lstStyle/>
              <a:p>
                <a:endParaRPr lang="en-US"/>
              </a:p>
            </p:txBody>
          </p:sp>
          <p:sp>
            <p:nvSpPr>
              <p:cNvPr id="47140" name="Line 47"/>
              <p:cNvSpPr>
                <a:spLocks noChangeShapeType="1"/>
              </p:cNvSpPr>
              <p:nvPr/>
            </p:nvSpPr>
            <p:spPr bwMode="auto">
              <a:xfrm flipH="1">
                <a:off x="3381" y="1864"/>
                <a:ext cx="432" cy="0"/>
              </a:xfrm>
              <a:prstGeom prst="line">
                <a:avLst/>
              </a:prstGeom>
              <a:noFill/>
              <a:ln w="25400">
                <a:solidFill>
                  <a:srgbClr val="FFFFFF"/>
                </a:solidFill>
                <a:round/>
                <a:headEnd/>
                <a:tailEnd/>
              </a:ln>
            </p:spPr>
            <p:txBody>
              <a:bodyPr/>
              <a:lstStyle/>
              <a:p>
                <a:endParaRPr lang="en-US"/>
              </a:p>
            </p:txBody>
          </p:sp>
        </p:grpSp>
        <p:sp>
          <p:nvSpPr>
            <p:cNvPr id="47138" name="Text Box 48"/>
            <p:cNvSpPr txBox="1">
              <a:spLocks noChangeArrowheads="1"/>
            </p:cNvSpPr>
            <p:nvPr/>
          </p:nvSpPr>
          <p:spPr bwMode="auto">
            <a:xfrm>
              <a:off x="2553" y="1878"/>
              <a:ext cx="832" cy="212"/>
            </a:xfrm>
            <a:prstGeom prst="rect">
              <a:avLst/>
            </a:prstGeom>
            <a:noFill/>
            <a:ln w="25400">
              <a:noFill/>
              <a:miter lim="800000"/>
              <a:headEnd/>
              <a:tailEnd/>
            </a:ln>
          </p:spPr>
          <p:txBody>
            <a:bodyPr>
              <a:spAutoFit/>
            </a:bodyPr>
            <a:lstStyle/>
            <a:p>
              <a:pPr algn="l"/>
              <a:r>
                <a:rPr lang="en-US" sz="1600" i="1">
                  <a:solidFill>
                    <a:srgbClr val="FFFFFF"/>
                  </a:solidFill>
                </a:rPr>
                <a:t>P </a:t>
              </a:r>
              <a:r>
                <a:rPr lang="en-US" sz="1600">
                  <a:solidFill>
                    <a:srgbClr val="FFFFFF"/>
                  </a:solidFill>
                </a:rPr>
                <a:t>=.01</a:t>
              </a:r>
            </a:p>
          </p:txBody>
        </p:sp>
      </p:grpSp>
      <p:sp>
        <p:nvSpPr>
          <p:cNvPr id="4965425" name="Text Box 49"/>
          <p:cNvSpPr txBox="1">
            <a:spLocks noChangeArrowheads="1"/>
          </p:cNvSpPr>
          <p:nvPr/>
        </p:nvSpPr>
        <p:spPr bwMode="auto">
          <a:xfrm>
            <a:off x="1854200" y="5597525"/>
            <a:ext cx="1789113" cy="396875"/>
          </a:xfrm>
          <a:prstGeom prst="rect">
            <a:avLst/>
          </a:prstGeom>
          <a:noFill/>
          <a:ln w="25400">
            <a:noFill/>
            <a:miter lim="800000"/>
            <a:headEnd/>
            <a:tailEnd/>
          </a:ln>
          <a:effectLst/>
        </p:spPr>
        <p:txBody>
          <a:bodyPr>
            <a:spAutoFit/>
          </a:bodyPr>
          <a:lstStyle/>
          <a:p>
            <a:pPr algn="l">
              <a:defRPr/>
            </a:pPr>
            <a:r>
              <a:rPr lang="en-US">
                <a:solidFill>
                  <a:schemeClr val="accent1"/>
                </a:solidFill>
                <a:effectLst>
                  <a:outerShdw blurRad="38100" dist="38100" dir="2700000" algn="tl">
                    <a:srgbClr val="000000"/>
                  </a:outerShdw>
                </a:effectLst>
                <a:sym typeface="Symbol" pitchFamily="18" charset="2"/>
              </a:rPr>
              <a:t> </a:t>
            </a:r>
            <a:r>
              <a:rPr lang="en-US">
                <a:solidFill>
                  <a:schemeClr val="accent1"/>
                </a:solidFill>
                <a:effectLst>
                  <a:outerShdw blurRad="38100" dist="38100" dir="2700000" algn="tl">
                    <a:srgbClr val="000000"/>
                  </a:outerShdw>
                </a:effectLst>
              </a:rPr>
              <a:t>170 mg/dL</a:t>
            </a:r>
          </a:p>
        </p:txBody>
      </p:sp>
      <p:sp>
        <p:nvSpPr>
          <p:cNvPr id="4965426" name="Text Box 50"/>
          <p:cNvSpPr txBox="1">
            <a:spLocks noChangeArrowheads="1"/>
          </p:cNvSpPr>
          <p:nvPr/>
        </p:nvSpPr>
        <p:spPr bwMode="auto">
          <a:xfrm>
            <a:off x="5135563" y="5607050"/>
            <a:ext cx="1790700" cy="396875"/>
          </a:xfrm>
          <a:prstGeom prst="rect">
            <a:avLst/>
          </a:prstGeom>
          <a:noFill/>
          <a:ln w="25400">
            <a:noFill/>
            <a:miter lim="800000"/>
            <a:headEnd/>
            <a:tailEnd/>
          </a:ln>
          <a:effectLst/>
        </p:spPr>
        <p:txBody>
          <a:bodyPr>
            <a:spAutoFit/>
          </a:bodyPr>
          <a:lstStyle/>
          <a:p>
            <a:pPr algn="l">
              <a:defRPr/>
            </a:pPr>
            <a:r>
              <a:rPr lang="en-US">
                <a:solidFill>
                  <a:schemeClr val="accent1"/>
                </a:solidFill>
                <a:sym typeface="Symbol" pitchFamily="18" charset="2"/>
              </a:rPr>
              <a:t>&gt;</a:t>
            </a:r>
            <a:r>
              <a:rPr lang="en-US">
                <a:solidFill>
                  <a:schemeClr val="accent1"/>
                </a:solidFill>
                <a:effectLst>
                  <a:outerShdw blurRad="38100" dist="38100" dir="2700000" algn="tl">
                    <a:srgbClr val="000000"/>
                  </a:outerShdw>
                </a:effectLst>
              </a:rPr>
              <a:t>170</a:t>
            </a:r>
            <a:r>
              <a:rPr lang="en-US">
                <a:solidFill>
                  <a:schemeClr val="accent1"/>
                </a:solidFill>
              </a:rPr>
              <a:t> mg/dL</a:t>
            </a:r>
          </a:p>
        </p:txBody>
      </p:sp>
      <p:sp>
        <p:nvSpPr>
          <p:cNvPr id="4965427" name="Text Box 51"/>
          <p:cNvSpPr txBox="1">
            <a:spLocks noChangeArrowheads="1"/>
          </p:cNvSpPr>
          <p:nvPr/>
        </p:nvSpPr>
        <p:spPr bwMode="auto">
          <a:xfrm>
            <a:off x="2894013" y="5927725"/>
            <a:ext cx="3441700" cy="396875"/>
          </a:xfrm>
          <a:prstGeom prst="rect">
            <a:avLst/>
          </a:prstGeom>
          <a:noFill/>
          <a:ln w="25400">
            <a:noFill/>
            <a:miter lim="800000"/>
            <a:headEnd/>
            <a:tailEnd/>
          </a:ln>
          <a:effectLst/>
        </p:spPr>
        <p:txBody>
          <a:bodyPr>
            <a:spAutoFit/>
          </a:bodyPr>
          <a:lstStyle/>
          <a:p>
            <a:pPr>
              <a:defRPr/>
            </a:pPr>
            <a:r>
              <a:rPr lang="en-US">
                <a:solidFill>
                  <a:schemeClr val="accent1"/>
                </a:solidFill>
                <a:effectLst>
                  <a:outerShdw blurRad="38100" dist="38100" dir="2700000" algn="tl">
                    <a:srgbClr val="000000"/>
                  </a:outerShdw>
                </a:effectLst>
              </a:rPr>
              <a:t>LDL-C Level</a:t>
            </a:r>
          </a:p>
        </p:txBody>
      </p:sp>
      <p:sp>
        <p:nvSpPr>
          <p:cNvPr id="4965428" name="Rectangle 52"/>
          <p:cNvSpPr>
            <a:spLocks noGrp="1" noChangeArrowheads="1"/>
          </p:cNvSpPr>
          <p:nvPr>
            <p:ph type="title"/>
          </p:nvPr>
        </p:nvSpPr>
        <p:spPr>
          <a:xfrm>
            <a:off x="0" y="152400"/>
            <a:ext cx="9144000" cy="1192213"/>
          </a:xfrm>
        </p:spPr>
        <p:txBody>
          <a:bodyPr lIns="88451" tIns="43450" rIns="88451" bIns="43450"/>
          <a:lstStyle/>
          <a:p>
            <a:pPr>
              <a:defRPr/>
            </a:pPr>
            <a:r>
              <a:rPr lang="en-US" smtClean="0">
                <a:solidFill>
                  <a:srgbClr val="00FFFF"/>
                </a:solidFill>
              </a:rPr>
              <a:t>Copenhagen Male Study</a:t>
            </a:r>
            <a:r>
              <a:rPr lang="en-US" sz="4000" smtClean="0"/>
              <a:t>                  </a:t>
            </a:r>
            <a:r>
              <a:rPr lang="en-US" sz="3600" smtClean="0"/>
              <a:t>Combination of High Triglyceride and Low HDL</a:t>
            </a:r>
          </a:p>
        </p:txBody>
      </p:sp>
      <p:sp>
        <p:nvSpPr>
          <p:cNvPr id="47134" name="Text Box 53"/>
          <p:cNvSpPr txBox="1">
            <a:spLocks noChangeArrowheads="1"/>
          </p:cNvSpPr>
          <p:nvPr/>
        </p:nvSpPr>
        <p:spPr bwMode="auto">
          <a:xfrm>
            <a:off x="3390900" y="6521450"/>
            <a:ext cx="5486400" cy="336550"/>
          </a:xfrm>
          <a:prstGeom prst="rect">
            <a:avLst/>
          </a:prstGeom>
          <a:noFill/>
          <a:ln w="25400">
            <a:noFill/>
            <a:miter lim="800000"/>
            <a:headEnd/>
            <a:tailEnd/>
          </a:ln>
        </p:spPr>
        <p:txBody>
          <a:bodyPr>
            <a:spAutoFit/>
          </a:bodyPr>
          <a:lstStyle/>
          <a:p>
            <a:pPr algn="r">
              <a:spcBef>
                <a:spcPct val="0"/>
              </a:spcBef>
            </a:pPr>
            <a:r>
              <a:rPr lang="en-US" sz="1600" b="1"/>
              <a:t>Jeppesen, et al. </a:t>
            </a:r>
            <a:r>
              <a:rPr lang="en-US" sz="1600" b="1" i="1"/>
              <a:t>Arch Int Med.</a:t>
            </a:r>
            <a:r>
              <a:rPr lang="en-US" sz="1600" b="1"/>
              <a:t> 2001;161:361. </a:t>
            </a:r>
          </a:p>
        </p:txBody>
      </p:sp>
      <p:sp>
        <p:nvSpPr>
          <p:cNvPr id="4965430" name="Text Box 54"/>
          <p:cNvSpPr txBox="1">
            <a:spLocks noChangeArrowheads="1"/>
          </p:cNvSpPr>
          <p:nvPr/>
        </p:nvSpPr>
        <p:spPr bwMode="auto">
          <a:xfrm rot="16200000">
            <a:off x="-422274" y="3770312"/>
            <a:ext cx="1981200" cy="396875"/>
          </a:xfrm>
          <a:prstGeom prst="rect">
            <a:avLst/>
          </a:prstGeom>
          <a:noFill/>
          <a:ln w="9525">
            <a:noFill/>
            <a:miter lim="800000"/>
            <a:headEnd/>
            <a:tailEnd/>
          </a:ln>
          <a:effectLst/>
        </p:spPr>
        <p:txBody>
          <a:bodyPr>
            <a:spAutoFit/>
          </a:bodyPr>
          <a:lstStyle/>
          <a:p>
            <a:pPr eaLnBrk="1" hangingPunct="1">
              <a:defRPr/>
            </a:pPr>
            <a:r>
              <a:rPr lang="en-US">
                <a:solidFill>
                  <a:schemeClr val="accent1"/>
                </a:solidFill>
                <a:effectLst>
                  <a:outerShdw blurRad="38100" dist="38100" dir="2700000" algn="tl">
                    <a:srgbClr val="000000"/>
                  </a:outerShdw>
                </a:effectLst>
              </a:rPr>
              <a:t>IHD,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2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1000"/>
                                        <p:tgtEl>
                                          <p:spTgt spid="2"/>
                                        </p:tgtEl>
                                      </p:cBhvr>
                                    </p:animEffect>
                                  </p:childTnLst>
                                </p:cTn>
                              </p:par>
                              <p:par>
                                <p:cTn id="12" presetID="10" presetClass="entr" presetSubtype="0" fill="hold" nodeType="with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20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1000"/>
                                        <p:tgtEl>
                                          <p:spTgt spid="5"/>
                                        </p:tgtEl>
                                      </p:cBhvr>
                                    </p:animEffect>
                                  </p:childTnLst>
                                </p:cTn>
                              </p:par>
                            </p:childTnLst>
                          </p:cTn>
                        </p:par>
                        <p:par>
                          <p:cTn id="20" fill="hold">
                            <p:stCondLst>
                              <p:cond delay="1000"/>
                            </p:stCondLst>
                            <p:childTnLst>
                              <p:par>
                                <p:cTn id="21" presetID="22" presetClass="entr" presetSubtype="4"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down)">
                                      <p:cBhvr>
                                        <p:cTn id="23" dur="1000"/>
                                        <p:tgtEl>
                                          <p:spTgt spid="3"/>
                                        </p:tgtEl>
                                      </p:cBhvr>
                                    </p:animEffect>
                                  </p:childTnLst>
                                </p:cTn>
                              </p:par>
                              <p:par>
                                <p:cTn id="24" presetID="10" presetClass="entr" presetSubtype="0" fill="hold"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2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left)">
                                      <p:cBhvr>
                                        <p:cTn id="31" dur="1000"/>
                                        <p:tgtEl>
                                          <p:spTgt spid="6"/>
                                        </p:tgtEl>
                                      </p:cBhvr>
                                    </p:animEffect>
                                  </p:childTnLst>
                                </p:cTn>
                              </p:par>
                              <p:par>
                                <p:cTn id="32" presetID="22" presetClass="entr" presetSubtype="4" fill="hold" nodeType="with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wipe(down)">
                                      <p:cBhvr>
                                        <p:cTn id="34" dur="1000"/>
                                        <p:tgtEl>
                                          <p:spTgt spid="4"/>
                                        </p:tgtEl>
                                      </p:cBhvr>
                                    </p:animEffect>
                                  </p:childTnLst>
                                </p:cTn>
                              </p:par>
                              <p:par>
                                <p:cTn id="35" presetID="10" presetClass="entr" presetSubtype="0" fill="hold" nodeType="with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2000"/>
                                        <p:tgtEl>
                                          <p:spTgt spid="8"/>
                                        </p:tgtEl>
                                      </p:cBhvr>
                                    </p:animEffect>
                                  </p:childTnLst>
                                </p:cTn>
                              </p:par>
                            </p:childTnLst>
                          </p:cTn>
                        </p:par>
                        <p:par>
                          <p:cTn id="38" fill="hold">
                            <p:stCondLst>
                              <p:cond delay="2000"/>
                            </p:stCondLst>
                            <p:childTnLst>
                              <p:par>
                                <p:cTn id="39" presetID="22" presetClass="entr" presetSubtype="1" fill="hold" nodeType="after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wipe(up)">
                                      <p:cBhvr>
                                        <p:cTn id="41"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7458" name="Line 2"/>
          <p:cNvSpPr>
            <a:spLocks noChangeShapeType="1"/>
          </p:cNvSpPr>
          <p:nvPr/>
        </p:nvSpPr>
        <p:spPr bwMode="auto">
          <a:xfrm>
            <a:off x="4691063" y="1870075"/>
            <a:ext cx="0" cy="2654300"/>
          </a:xfrm>
          <a:prstGeom prst="line">
            <a:avLst/>
          </a:prstGeom>
          <a:noFill/>
          <a:ln w="25400">
            <a:solidFill>
              <a:schemeClr val="tx1"/>
            </a:solidFill>
            <a:round/>
            <a:headEnd/>
            <a:tailEnd/>
          </a:ln>
          <a:effectLst/>
        </p:spPr>
        <p:txBody>
          <a:bodyPr wrap="none" anchor="ctr"/>
          <a:lstStyle/>
          <a:p>
            <a:endParaRPr lang="en-US"/>
          </a:p>
        </p:txBody>
      </p:sp>
      <p:sp>
        <p:nvSpPr>
          <p:cNvPr id="3347459" name="Line 3"/>
          <p:cNvSpPr>
            <a:spLocks noChangeShapeType="1"/>
          </p:cNvSpPr>
          <p:nvPr/>
        </p:nvSpPr>
        <p:spPr bwMode="auto">
          <a:xfrm>
            <a:off x="4673600" y="2759075"/>
            <a:ext cx="2166938" cy="304800"/>
          </a:xfrm>
          <a:prstGeom prst="line">
            <a:avLst/>
          </a:prstGeom>
          <a:noFill/>
          <a:ln w="25400">
            <a:solidFill>
              <a:schemeClr val="bg1"/>
            </a:solidFill>
            <a:round/>
            <a:headEnd/>
            <a:tailEnd/>
          </a:ln>
          <a:effectLst/>
        </p:spPr>
        <p:txBody>
          <a:bodyPr wrap="none" anchor="ctr"/>
          <a:lstStyle/>
          <a:p>
            <a:endParaRPr lang="en-US"/>
          </a:p>
        </p:txBody>
      </p:sp>
      <p:sp>
        <p:nvSpPr>
          <p:cNvPr id="3347460" name="Rectangle 4"/>
          <p:cNvSpPr>
            <a:spLocks noChangeArrowheads="1"/>
          </p:cNvSpPr>
          <p:nvPr/>
        </p:nvSpPr>
        <p:spPr bwMode="auto">
          <a:xfrm>
            <a:off x="0" y="171450"/>
            <a:ext cx="9144000" cy="1571910"/>
          </a:xfrm>
          <a:prstGeom prst="rect">
            <a:avLst/>
          </a:prstGeom>
          <a:noFill/>
          <a:ln w="9525">
            <a:noFill/>
            <a:miter lim="800000"/>
            <a:headEnd/>
            <a:tailEnd/>
          </a:ln>
          <a:effectLst/>
        </p:spPr>
        <p:txBody>
          <a:bodyPr lIns="93669" tIns="46834" rIns="93669" bIns="46834">
            <a:spAutoFit/>
          </a:bodyPr>
          <a:lstStyle/>
          <a:p>
            <a:pPr defTabSz="936625"/>
            <a:r>
              <a:rPr lang="en-US" sz="4000" b="1" dirty="0" smtClean="0">
                <a:solidFill>
                  <a:srgbClr val="00FFFF"/>
                </a:solidFill>
                <a:effectLst>
                  <a:outerShdw blurRad="38100" dist="38100" dir="2700000" algn="tl">
                    <a:srgbClr val="000000">
                      <a:alpha val="43137"/>
                    </a:srgbClr>
                  </a:outerShdw>
                </a:effectLst>
              </a:rPr>
              <a:t>Copenhagen Male Study</a:t>
            </a:r>
            <a:r>
              <a:rPr lang="en-US" sz="4000" b="1" dirty="0" smtClean="0">
                <a:effectLst>
                  <a:outerShdw blurRad="38100" dist="38100" dir="2700000" algn="tl">
                    <a:srgbClr val="000000">
                      <a:alpha val="43137"/>
                    </a:srgbClr>
                  </a:outerShdw>
                </a:effectLst>
              </a:rPr>
              <a:t>                                    </a:t>
            </a:r>
            <a:r>
              <a:rPr lang="en-US" sz="2800" b="1" dirty="0" smtClean="0">
                <a:solidFill>
                  <a:srgbClr val="00FFFF"/>
                </a:solidFill>
                <a:effectLst>
                  <a:outerShdw blurRad="38100" dist="38100" dir="2700000" algn="tl">
                    <a:srgbClr val="000000">
                      <a:alpha val="43137"/>
                    </a:srgbClr>
                  </a:outerShdw>
                </a:effectLst>
              </a:rPr>
              <a:t>Risk </a:t>
            </a:r>
            <a:r>
              <a:rPr lang="en-US" sz="2800" b="1" dirty="0">
                <a:solidFill>
                  <a:srgbClr val="00FFFF"/>
                </a:solidFill>
                <a:effectLst>
                  <a:outerShdw blurRad="38100" dist="38100" dir="2700000" algn="tl">
                    <a:srgbClr val="000000">
                      <a:alpha val="43137"/>
                    </a:srgbClr>
                  </a:outerShdw>
                </a:effectLst>
              </a:rPr>
              <a:t>of Ischemic Heart Disease (IHD) Associated With Higher TG and Lower </a:t>
            </a:r>
            <a:r>
              <a:rPr lang="en-US" sz="2800" b="1" dirty="0" smtClean="0">
                <a:solidFill>
                  <a:srgbClr val="00FFFF"/>
                </a:solidFill>
                <a:effectLst>
                  <a:outerShdw blurRad="38100" dist="38100" dir="2700000" algn="tl">
                    <a:srgbClr val="000000">
                      <a:alpha val="43137"/>
                    </a:srgbClr>
                  </a:outerShdw>
                </a:effectLst>
              </a:rPr>
              <a:t>HDL-C</a:t>
            </a:r>
            <a:endParaRPr lang="en-US" sz="2800" b="1" dirty="0">
              <a:solidFill>
                <a:srgbClr val="00FFFF"/>
              </a:solidFill>
              <a:effectLst>
                <a:outerShdw blurRad="38100" dist="38100" dir="2700000" algn="tl">
                  <a:srgbClr val="000000">
                    <a:alpha val="43137"/>
                  </a:srgbClr>
                </a:outerShdw>
              </a:effectLst>
            </a:endParaRPr>
          </a:p>
        </p:txBody>
      </p:sp>
      <p:sp>
        <p:nvSpPr>
          <p:cNvPr id="3347461" name="Rectangle 5"/>
          <p:cNvSpPr>
            <a:spLocks noChangeArrowheads="1"/>
          </p:cNvSpPr>
          <p:nvPr/>
        </p:nvSpPr>
        <p:spPr bwMode="auto">
          <a:xfrm>
            <a:off x="2089150" y="6392863"/>
            <a:ext cx="6940550" cy="307975"/>
          </a:xfrm>
          <a:prstGeom prst="rect">
            <a:avLst/>
          </a:prstGeom>
          <a:noFill/>
          <a:ln w="9525">
            <a:noFill/>
            <a:miter lim="800000"/>
            <a:headEnd/>
            <a:tailEnd/>
          </a:ln>
          <a:effectLst/>
        </p:spPr>
        <p:txBody>
          <a:bodyPr lIns="93669" tIns="46834" rIns="93669" bIns="46834">
            <a:spAutoFit/>
          </a:bodyPr>
          <a:lstStyle/>
          <a:p>
            <a:pPr algn="r" defTabSz="936625" eaLnBrk="0" hangingPunct="0"/>
            <a:r>
              <a:rPr lang="en-US" sz="1400"/>
              <a:t>Jeppesen J, et al. </a:t>
            </a:r>
            <a:r>
              <a:rPr lang="en-US" sz="1400" i="1"/>
              <a:t>Circulation.</a:t>
            </a:r>
            <a:r>
              <a:rPr lang="en-US" sz="1400"/>
              <a:t> 1998;97:1029-1036.</a:t>
            </a:r>
          </a:p>
        </p:txBody>
      </p:sp>
      <p:sp>
        <p:nvSpPr>
          <p:cNvPr id="3347462" name="Freeform 6"/>
          <p:cNvSpPr>
            <a:spLocks/>
          </p:cNvSpPr>
          <p:nvPr/>
        </p:nvSpPr>
        <p:spPr bwMode="auto">
          <a:xfrm>
            <a:off x="2843213" y="4494213"/>
            <a:ext cx="1831975" cy="625475"/>
          </a:xfrm>
          <a:custGeom>
            <a:avLst/>
            <a:gdLst/>
            <a:ahLst/>
            <a:cxnLst>
              <a:cxn ang="0">
                <a:pos x="0" y="394"/>
              </a:cxn>
              <a:cxn ang="0">
                <a:pos x="1298" y="0"/>
              </a:cxn>
              <a:cxn ang="0">
                <a:pos x="0" y="394"/>
              </a:cxn>
            </a:cxnLst>
            <a:rect l="0" t="0" r="r" b="b"/>
            <a:pathLst>
              <a:path w="1298" h="394">
                <a:moveTo>
                  <a:pt x="0" y="394"/>
                </a:moveTo>
                <a:lnTo>
                  <a:pt x="1298" y="0"/>
                </a:lnTo>
                <a:lnTo>
                  <a:pt x="0" y="394"/>
                </a:lnTo>
                <a:close/>
              </a:path>
            </a:pathLst>
          </a:custGeom>
          <a:solidFill>
            <a:srgbClr val="888888"/>
          </a:solidFill>
          <a:ln w="9525">
            <a:solidFill>
              <a:schemeClr val="bg1"/>
            </a:solidFill>
            <a:round/>
            <a:headEnd/>
            <a:tailEnd/>
          </a:ln>
        </p:spPr>
        <p:txBody>
          <a:bodyPr/>
          <a:lstStyle/>
          <a:p>
            <a:endParaRPr lang="en-US"/>
          </a:p>
        </p:txBody>
      </p:sp>
      <p:sp>
        <p:nvSpPr>
          <p:cNvPr id="3347463" name="Freeform 7"/>
          <p:cNvSpPr>
            <a:spLocks/>
          </p:cNvSpPr>
          <p:nvPr/>
        </p:nvSpPr>
        <p:spPr bwMode="auto">
          <a:xfrm>
            <a:off x="4675188" y="4494213"/>
            <a:ext cx="2170112" cy="479425"/>
          </a:xfrm>
          <a:custGeom>
            <a:avLst/>
            <a:gdLst/>
            <a:ahLst/>
            <a:cxnLst>
              <a:cxn ang="0">
                <a:pos x="0" y="0"/>
              </a:cxn>
              <a:cxn ang="0">
                <a:pos x="1538" y="302"/>
              </a:cxn>
              <a:cxn ang="0">
                <a:pos x="0" y="0"/>
              </a:cxn>
            </a:cxnLst>
            <a:rect l="0" t="0" r="r" b="b"/>
            <a:pathLst>
              <a:path w="1538" h="302">
                <a:moveTo>
                  <a:pt x="0" y="0"/>
                </a:moveTo>
                <a:lnTo>
                  <a:pt x="1538" y="302"/>
                </a:lnTo>
                <a:lnTo>
                  <a:pt x="0" y="0"/>
                </a:lnTo>
                <a:close/>
              </a:path>
            </a:pathLst>
          </a:custGeom>
          <a:solidFill>
            <a:srgbClr val="888888"/>
          </a:solidFill>
          <a:ln w="9525">
            <a:solidFill>
              <a:schemeClr val="bg1"/>
            </a:solidFill>
            <a:round/>
            <a:headEnd/>
            <a:tailEnd/>
          </a:ln>
        </p:spPr>
        <p:txBody>
          <a:bodyPr/>
          <a:lstStyle/>
          <a:p>
            <a:endParaRPr lang="en-US"/>
          </a:p>
        </p:txBody>
      </p:sp>
      <p:sp>
        <p:nvSpPr>
          <p:cNvPr id="3347464" name="Line 8"/>
          <p:cNvSpPr>
            <a:spLocks noChangeShapeType="1"/>
          </p:cNvSpPr>
          <p:nvPr/>
        </p:nvSpPr>
        <p:spPr bwMode="auto">
          <a:xfrm flipH="1">
            <a:off x="2843213" y="4473575"/>
            <a:ext cx="1831975" cy="625475"/>
          </a:xfrm>
          <a:prstGeom prst="line">
            <a:avLst/>
          </a:prstGeom>
          <a:noFill/>
          <a:ln w="22225">
            <a:solidFill>
              <a:schemeClr val="bg1"/>
            </a:solidFill>
            <a:round/>
            <a:headEnd/>
            <a:tailEnd/>
          </a:ln>
        </p:spPr>
        <p:txBody>
          <a:bodyPr/>
          <a:lstStyle/>
          <a:p>
            <a:endParaRPr lang="en-US"/>
          </a:p>
        </p:txBody>
      </p:sp>
      <p:sp>
        <p:nvSpPr>
          <p:cNvPr id="3347465" name="Line 9"/>
          <p:cNvSpPr>
            <a:spLocks noChangeShapeType="1"/>
          </p:cNvSpPr>
          <p:nvPr/>
        </p:nvSpPr>
        <p:spPr bwMode="auto">
          <a:xfrm flipH="1" flipV="1">
            <a:off x="4675188" y="4473575"/>
            <a:ext cx="2151062" cy="500063"/>
          </a:xfrm>
          <a:prstGeom prst="line">
            <a:avLst/>
          </a:prstGeom>
          <a:noFill/>
          <a:ln w="22225">
            <a:solidFill>
              <a:schemeClr val="bg1"/>
            </a:solidFill>
            <a:round/>
            <a:headEnd/>
            <a:tailEnd/>
          </a:ln>
        </p:spPr>
        <p:txBody>
          <a:bodyPr/>
          <a:lstStyle/>
          <a:p>
            <a:endParaRPr lang="en-US"/>
          </a:p>
        </p:txBody>
      </p:sp>
      <p:sp>
        <p:nvSpPr>
          <p:cNvPr id="3347466" name="Freeform 10"/>
          <p:cNvSpPr>
            <a:spLocks/>
          </p:cNvSpPr>
          <p:nvPr/>
        </p:nvSpPr>
        <p:spPr bwMode="auto">
          <a:xfrm>
            <a:off x="2824163" y="3641725"/>
            <a:ext cx="1851025" cy="500063"/>
          </a:xfrm>
          <a:custGeom>
            <a:avLst/>
            <a:gdLst/>
            <a:ahLst/>
            <a:cxnLst>
              <a:cxn ang="0">
                <a:pos x="0" y="315"/>
              </a:cxn>
              <a:cxn ang="0">
                <a:pos x="1312" y="0"/>
              </a:cxn>
              <a:cxn ang="0">
                <a:pos x="0" y="315"/>
              </a:cxn>
            </a:cxnLst>
            <a:rect l="0" t="0" r="r" b="b"/>
            <a:pathLst>
              <a:path w="1312" h="315">
                <a:moveTo>
                  <a:pt x="0" y="315"/>
                </a:moveTo>
                <a:lnTo>
                  <a:pt x="1312" y="0"/>
                </a:lnTo>
                <a:lnTo>
                  <a:pt x="0" y="315"/>
                </a:lnTo>
                <a:close/>
              </a:path>
            </a:pathLst>
          </a:custGeom>
          <a:solidFill>
            <a:srgbClr val="888888"/>
          </a:solidFill>
          <a:ln w="9525">
            <a:solidFill>
              <a:schemeClr val="bg1"/>
            </a:solidFill>
            <a:round/>
            <a:headEnd/>
            <a:tailEnd/>
          </a:ln>
        </p:spPr>
        <p:txBody>
          <a:bodyPr/>
          <a:lstStyle/>
          <a:p>
            <a:endParaRPr lang="en-US"/>
          </a:p>
        </p:txBody>
      </p:sp>
      <p:sp>
        <p:nvSpPr>
          <p:cNvPr id="3347467" name="Freeform 11"/>
          <p:cNvSpPr>
            <a:spLocks/>
          </p:cNvSpPr>
          <p:nvPr/>
        </p:nvSpPr>
        <p:spPr bwMode="auto">
          <a:xfrm>
            <a:off x="4675188" y="3641725"/>
            <a:ext cx="2190750" cy="395288"/>
          </a:xfrm>
          <a:custGeom>
            <a:avLst/>
            <a:gdLst/>
            <a:ahLst/>
            <a:cxnLst>
              <a:cxn ang="0">
                <a:pos x="0" y="0"/>
              </a:cxn>
              <a:cxn ang="0">
                <a:pos x="1553" y="249"/>
              </a:cxn>
              <a:cxn ang="0">
                <a:pos x="0" y="0"/>
              </a:cxn>
            </a:cxnLst>
            <a:rect l="0" t="0" r="r" b="b"/>
            <a:pathLst>
              <a:path w="1553" h="249">
                <a:moveTo>
                  <a:pt x="0" y="0"/>
                </a:moveTo>
                <a:lnTo>
                  <a:pt x="1553" y="249"/>
                </a:lnTo>
                <a:lnTo>
                  <a:pt x="0" y="0"/>
                </a:lnTo>
                <a:close/>
              </a:path>
            </a:pathLst>
          </a:custGeom>
          <a:solidFill>
            <a:srgbClr val="888888"/>
          </a:solidFill>
          <a:ln w="9525">
            <a:solidFill>
              <a:schemeClr val="bg1"/>
            </a:solidFill>
            <a:round/>
            <a:headEnd/>
            <a:tailEnd/>
          </a:ln>
        </p:spPr>
        <p:txBody>
          <a:bodyPr/>
          <a:lstStyle/>
          <a:p>
            <a:endParaRPr lang="en-US"/>
          </a:p>
        </p:txBody>
      </p:sp>
      <p:sp>
        <p:nvSpPr>
          <p:cNvPr id="3347468" name="Line 12"/>
          <p:cNvSpPr>
            <a:spLocks noChangeShapeType="1"/>
          </p:cNvSpPr>
          <p:nvPr/>
        </p:nvSpPr>
        <p:spPr bwMode="auto">
          <a:xfrm flipH="1">
            <a:off x="2803525" y="3621088"/>
            <a:ext cx="1871663" cy="498475"/>
          </a:xfrm>
          <a:prstGeom prst="line">
            <a:avLst/>
          </a:prstGeom>
          <a:noFill/>
          <a:ln w="22225">
            <a:solidFill>
              <a:schemeClr val="tx1"/>
            </a:solidFill>
            <a:round/>
            <a:headEnd/>
            <a:tailEnd/>
          </a:ln>
        </p:spPr>
        <p:txBody>
          <a:bodyPr/>
          <a:lstStyle/>
          <a:p>
            <a:endParaRPr lang="en-US"/>
          </a:p>
        </p:txBody>
      </p:sp>
      <p:sp>
        <p:nvSpPr>
          <p:cNvPr id="3347469" name="Line 13"/>
          <p:cNvSpPr>
            <a:spLocks noChangeShapeType="1"/>
          </p:cNvSpPr>
          <p:nvPr/>
        </p:nvSpPr>
        <p:spPr bwMode="auto">
          <a:xfrm flipH="1" flipV="1">
            <a:off x="4675188" y="3621088"/>
            <a:ext cx="2170112" cy="395287"/>
          </a:xfrm>
          <a:prstGeom prst="line">
            <a:avLst/>
          </a:prstGeom>
          <a:noFill/>
          <a:ln w="22225">
            <a:solidFill>
              <a:schemeClr val="tx1"/>
            </a:solidFill>
            <a:round/>
            <a:headEnd/>
            <a:tailEnd/>
          </a:ln>
        </p:spPr>
        <p:txBody>
          <a:bodyPr/>
          <a:lstStyle/>
          <a:p>
            <a:endParaRPr lang="en-US"/>
          </a:p>
        </p:txBody>
      </p:sp>
      <p:sp>
        <p:nvSpPr>
          <p:cNvPr id="3347470" name="Freeform 14"/>
          <p:cNvSpPr>
            <a:spLocks/>
          </p:cNvSpPr>
          <p:nvPr/>
        </p:nvSpPr>
        <p:spPr bwMode="auto">
          <a:xfrm>
            <a:off x="2784475" y="2767013"/>
            <a:ext cx="1890713" cy="374650"/>
          </a:xfrm>
          <a:custGeom>
            <a:avLst/>
            <a:gdLst/>
            <a:ahLst/>
            <a:cxnLst>
              <a:cxn ang="0">
                <a:pos x="0" y="236"/>
              </a:cxn>
              <a:cxn ang="0">
                <a:pos x="1340" y="0"/>
              </a:cxn>
              <a:cxn ang="0">
                <a:pos x="0" y="236"/>
              </a:cxn>
            </a:cxnLst>
            <a:rect l="0" t="0" r="r" b="b"/>
            <a:pathLst>
              <a:path w="1340" h="236">
                <a:moveTo>
                  <a:pt x="0" y="236"/>
                </a:moveTo>
                <a:lnTo>
                  <a:pt x="1340" y="0"/>
                </a:lnTo>
                <a:lnTo>
                  <a:pt x="0" y="236"/>
                </a:lnTo>
                <a:close/>
              </a:path>
            </a:pathLst>
          </a:custGeom>
          <a:solidFill>
            <a:srgbClr val="888888"/>
          </a:solidFill>
          <a:ln w="9525">
            <a:solidFill>
              <a:schemeClr val="bg1"/>
            </a:solidFill>
            <a:round/>
            <a:headEnd/>
            <a:tailEnd/>
          </a:ln>
        </p:spPr>
        <p:txBody>
          <a:bodyPr/>
          <a:lstStyle/>
          <a:p>
            <a:endParaRPr lang="en-US"/>
          </a:p>
        </p:txBody>
      </p:sp>
      <p:sp>
        <p:nvSpPr>
          <p:cNvPr id="3347471" name="Freeform 15"/>
          <p:cNvSpPr>
            <a:spLocks/>
          </p:cNvSpPr>
          <p:nvPr/>
        </p:nvSpPr>
        <p:spPr bwMode="auto">
          <a:xfrm>
            <a:off x="4675188" y="2767013"/>
            <a:ext cx="2211387" cy="292100"/>
          </a:xfrm>
          <a:custGeom>
            <a:avLst/>
            <a:gdLst/>
            <a:ahLst/>
            <a:cxnLst>
              <a:cxn ang="0">
                <a:pos x="0" y="0"/>
              </a:cxn>
              <a:cxn ang="0">
                <a:pos x="1567" y="184"/>
              </a:cxn>
              <a:cxn ang="0">
                <a:pos x="0" y="0"/>
              </a:cxn>
            </a:cxnLst>
            <a:rect l="0" t="0" r="r" b="b"/>
            <a:pathLst>
              <a:path w="1567" h="184">
                <a:moveTo>
                  <a:pt x="0" y="0"/>
                </a:moveTo>
                <a:lnTo>
                  <a:pt x="1567" y="184"/>
                </a:lnTo>
                <a:lnTo>
                  <a:pt x="0" y="0"/>
                </a:lnTo>
                <a:close/>
              </a:path>
            </a:pathLst>
          </a:custGeom>
          <a:solidFill>
            <a:srgbClr val="888888"/>
          </a:solidFill>
          <a:ln w="9525">
            <a:solidFill>
              <a:schemeClr val="tx1"/>
            </a:solidFill>
            <a:round/>
            <a:headEnd/>
            <a:tailEnd/>
          </a:ln>
        </p:spPr>
        <p:txBody>
          <a:bodyPr/>
          <a:lstStyle/>
          <a:p>
            <a:endParaRPr lang="en-US"/>
          </a:p>
        </p:txBody>
      </p:sp>
      <p:sp>
        <p:nvSpPr>
          <p:cNvPr id="3347472" name="Line 16"/>
          <p:cNvSpPr>
            <a:spLocks noChangeShapeType="1"/>
          </p:cNvSpPr>
          <p:nvPr/>
        </p:nvSpPr>
        <p:spPr bwMode="auto">
          <a:xfrm flipH="1">
            <a:off x="2784475" y="2767013"/>
            <a:ext cx="1890713" cy="354012"/>
          </a:xfrm>
          <a:prstGeom prst="line">
            <a:avLst/>
          </a:prstGeom>
          <a:noFill/>
          <a:ln w="22225">
            <a:solidFill>
              <a:schemeClr val="tx1"/>
            </a:solidFill>
            <a:round/>
            <a:headEnd/>
            <a:tailEnd/>
          </a:ln>
        </p:spPr>
        <p:txBody>
          <a:bodyPr/>
          <a:lstStyle/>
          <a:p>
            <a:endParaRPr lang="en-US"/>
          </a:p>
        </p:txBody>
      </p:sp>
      <p:sp>
        <p:nvSpPr>
          <p:cNvPr id="3347473" name="Freeform 17"/>
          <p:cNvSpPr>
            <a:spLocks/>
          </p:cNvSpPr>
          <p:nvPr/>
        </p:nvSpPr>
        <p:spPr bwMode="auto">
          <a:xfrm>
            <a:off x="2763838" y="1873250"/>
            <a:ext cx="1911350" cy="228600"/>
          </a:xfrm>
          <a:custGeom>
            <a:avLst/>
            <a:gdLst/>
            <a:ahLst/>
            <a:cxnLst>
              <a:cxn ang="0">
                <a:pos x="0" y="144"/>
              </a:cxn>
              <a:cxn ang="0">
                <a:pos x="1354" y="0"/>
              </a:cxn>
              <a:cxn ang="0">
                <a:pos x="0" y="144"/>
              </a:cxn>
            </a:cxnLst>
            <a:rect l="0" t="0" r="r" b="b"/>
            <a:pathLst>
              <a:path w="1354" h="144">
                <a:moveTo>
                  <a:pt x="0" y="144"/>
                </a:moveTo>
                <a:lnTo>
                  <a:pt x="1354" y="0"/>
                </a:lnTo>
                <a:lnTo>
                  <a:pt x="0" y="144"/>
                </a:lnTo>
                <a:close/>
              </a:path>
            </a:pathLst>
          </a:custGeom>
          <a:solidFill>
            <a:srgbClr val="888888"/>
          </a:solidFill>
          <a:ln w="9525">
            <a:solidFill>
              <a:schemeClr val="bg1"/>
            </a:solidFill>
            <a:round/>
            <a:headEnd/>
            <a:tailEnd/>
          </a:ln>
        </p:spPr>
        <p:txBody>
          <a:bodyPr/>
          <a:lstStyle/>
          <a:p>
            <a:endParaRPr lang="en-US"/>
          </a:p>
        </p:txBody>
      </p:sp>
      <p:sp>
        <p:nvSpPr>
          <p:cNvPr id="3347474" name="Freeform 18"/>
          <p:cNvSpPr>
            <a:spLocks/>
          </p:cNvSpPr>
          <p:nvPr/>
        </p:nvSpPr>
        <p:spPr bwMode="auto">
          <a:xfrm>
            <a:off x="4675188" y="1873250"/>
            <a:ext cx="2251075" cy="187325"/>
          </a:xfrm>
          <a:custGeom>
            <a:avLst/>
            <a:gdLst/>
            <a:ahLst/>
            <a:cxnLst>
              <a:cxn ang="0">
                <a:pos x="0" y="0"/>
              </a:cxn>
              <a:cxn ang="0">
                <a:pos x="1595" y="118"/>
              </a:cxn>
              <a:cxn ang="0">
                <a:pos x="0" y="0"/>
              </a:cxn>
            </a:cxnLst>
            <a:rect l="0" t="0" r="r" b="b"/>
            <a:pathLst>
              <a:path w="1595" h="118">
                <a:moveTo>
                  <a:pt x="0" y="0"/>
                </a:moveTo>
                <a:lnTo>
                  <a:pt x="1595" y="118"/>
                </a:lnTo>
                <a:lnTo>
                  <a:pt x="0" y="0"/>
                </a:lnTo>
                <a:close/>
              </a:path>
            </a:pathLst>
          </a:custGeom>
          <a:solidFill>
            <a:srgbClr val="888888"/>
          </a:solidFill>
          <a:ln w="9525">
            <a:solidFill>
              <a:schemeClr val="tx1"/>
            </a:solidFill>
            <a:round/>
            <a:headEnd/>
            <a:tailEnd/>
          </a:ln>
        </p:spPr>
        <p:txBody>
          <a:bodyPr/>
          <a:lstStyle/>
          <a:p>
            <a:endParaRPr lang="en-US"/>
          </a:p>
        </p:txBody>
      </p:sp>
      <p:sp>
        <p:nvSpPr>
          <p:cNvPr id="3347475" name="Line 19"/>
          <p:cNvSpPr>
            <a:spLocks noChangeShapeType="1"/>
          </p:cNvSpPr>
          <p:nvPr/>
        </p:nvSpPr>
        <p:spPr bwMode="auto">
          <a:xfrm flipH="1">
            <a:off x="2743200" y="1889125"/>
            <a:ext cx="1930400" cy="228600"/>
          </a:xfrm>
          <a:prstGeom prst="line">
            <a:avLst/>
          </a:prstGeom>
          <a:noFill/>
          <a:ln w="22225">
            <a:solidFill>
              <a:schemeClr val="tx1"/>
            </a:solidFill>
            <a:round/>
            <a:headEnd/>
            <a:tailEnd/>
          </a:ln>
        </p:spPr>
        <p:txBody>
          <a:bodyPr/>
          <a:lstStyle/>
          <a:p>
            <a:endParaRPr lang="en-US"/>
          </a:p>
        </p:txBody>
      </p:sp>
      <p:sp>
        <p:nvSpPr>
          <p:cNvPr id="3347476" name="Line 20"/>
          <p:cNvSpPr>
            <a:spLocks noChangeShapeType="1"/>
          </p:cNvSpPr>
          <p:nvPr/>
        </p:nvSpPr>
        <p:spPr bwMode="auto">
          <a:xfrm flipH="1" flipV="1">
            <a:off x="4675188" y="1873250"/>
            <a:ext cx="2106612" cy="180975"/>
          </a:xfrm>
          <a:prstGeom prst="line">
            <a:avLst/>
          </a:prstGeom>
          <a:noFill/>
          <a:ln w="22225">
            <a:solidFill>
              <a:schemeClr val="tx1"/>
            </a:solidFill>
            <a:round/>
            <a:headEnd/>
            <a:tailEnd/>
          </a:ln>
        </p:spPr>
        <p:txBody>
          <a:bodyPr/>
          <a:lstStyle/>
          <a:p>
            <a:endParaRPr lang="en-US"/>
          </a:p>
        </p:txBody>
      </p:sp>
      <p:sp>
        <p:nvSpPr>
          <p:cNvPr id="3347477" name="Freeform 21"/>
          <p:cNvSpPr>
            <a:spLocks/>
          </p:cNvSpPr>
          <p:nvPr/>
        </p:nvSpPr>
        <p:spPr bwMode="auto">
          <a:xfrm>
            <a:off x="2843213" y="4494213"/>
            <a:ext cx="4002087" cy="1290637"/>
          </a:xfrm>
          <a:custGeom>
            <a:avLst/>
            <a:gdLst/>
            <a:ahLst/>
            <a:cxnLst>
              <a:cxn ang="0">
                <a:pos x="2836" y="302"/>
              </a:cxn>
              <a:cxn ang="0">
                <a:pos x="1609" y="813"/>
              </a:cxn>
              <a:cxn ang="0">
                <a:pos x="0" y="394"/>
              </a:cxn>
              <a:cxn ang="0">
                <a:pos x="1298" y="0"/>
              </a:cxn>
              <a:cxn ang="0">
                <a:pos x="2836" y="302"/>
              </a:cxn>
            </a:cxnLst>
            <a:rect l="0" t="0" r="r" b="b"/>
            <a:pathLst>
              <a:path w="2836" h="813">
                <a:moveTo>
                  <a:pt x="2836" y="302"/>
                </a:moveTo>
                <a:lnTo>
                  <a:pt x="1609" y="813"/>
                </a:lnTo>
                <a:lnTo>
                  <a:pt x="0" y="394"/>
                </a:lnTo>
                <a:lnTo>
                  <a:pt x="1298" y="0"/>
                </a:lnTo>
                <a:lnTo>
                  <a:pt x="2836" y="302"/>
                </a:lnTo>
                <a:close/>
              </a:path>
            </a:pathLst>
          </a:custGeom>
          <a:noFill/>
          <a:ln w="22225">
            <a:solidFill>
              <a:schemeClr val="tx1"/>
            </a:solidFill>
            <a:prstDash val="solid"/>
            <a:round/>
            <a:headEnd/>
            <a:tailEnd/>
          </a:ln>
        </p:spPr>
        <p:txBody>
          <a:bodyPr/>
          <a:lstStyle/>
          <a:p>
            <a:endParaRPr lang="en-US"/>
          </a:p>
        </p:txBody>
      </p:sp>
      <p:sp>
        <p:nvSpPr>
          <p:cNvPr id="3347478" name="Line 22"/>
          <p:cNvSpPr>
            <a:spLocks noChangeShapeType="1"/>
          </p:cNvSpPr>
          <p:nvPr/>
        </p:nvSpPr>
        <p:spPr bwMode="auto">
          <a:xfrm flipH="1" flipV="1">
            <a:off x="2843213" y="5099050"/>
            <a:ext cx="2251075" cy="665163"/>
          </a:xfrm>
          <a:prstGeom prst="line">
            <a:avLst/>
          </a:prstGeom>
          <a:noFill/>
          <a:ln w="22225">
            <a:solidFill>
              <a:schemeClr val="bg1"/>
            </a:solidFill>
            <a:round/>
            <a:headEnd/>
            <a:tailEnd/>
          </a:ln>
        </p:spPr>
        <p:txBody>
          <a:bodyPr/>
          <a:lstStyle/>
          <a:p>
            <a:endParaRPr lang="en-US"/>
          </a:p>
        </p:txBody>
      </p:sp>
      <p:sp>
        <p:nvSpPr>
          <p:cNvPr id="3347479" name="Line 23"/>
          <p:cNvSpPr>
            <a:spLocks noChangeShapeType="1"/>
          </p:cNvSpPr>
          <p:nvPr/>
        </p:nvSpPr>
        <p:spPr bwMode="auto">
          <a:xfrm flipV="1">
            <a:off x="3521075" y="5307013"/>
            <a:ext cx="1588" cy="61912"/>
          </a:xfrm>
          <a:prstGeom prst="line">
            <a:avLst/>
          </a:prstGeom>
          <a:noFill/>
          <a:ln w="22225">
            <a:solidFill>
              <a:schemeClr val="tx1"/>
            </a:solidFill>
            <a:round/>
            <a:headEnd/>
            <a:tailEnd/>
          </a:ln>
        </p:spPr>
        <p:txBody>
          <a:bodyPr/>
          <a:lstStyle/>
          <a:p>
            <a:endParaRPr lang="en-US"/>
          </a:p>
        </p:txBody>
      </p:sp>
      <p:sp>
        <p:nvSpPr>
          <p:cNvPr id="3347480" name="Line 24"/>
          <p:cNvSpPr>
            <a:spLocks noChangeShapeType="1"/>
          </p:cNvSpPr>
          <p:nvPr/>
        </p:nvSpPr>
        <p:spPr bwMode="auto">
          <a:xfrm flipV="1">
            <a:off x="4276725" y="5535613"/>
            <a:ext cx="1588" cy="61912"/>
          </a:xfrm>
          <a:prstGeom prst="line">
            <a:avLst/>
          </a:prstGeom>
          <a:noFill/>
          <a:ln w="22225">
            <a:solidFill>
              <a:schemeClr val="tx1"/>
            </a:solidFill>
            <a:round/>
            <a:headEnd/>
            <a:tailEnd/>
          </a:ln>
        </p:spPr>
        <p:txBody>
          <a:bodyPr/>
          <a:lstStyle/>
          <a:p>
            <a:endParaRPr lang="en-US"/>
          </a:p>
        </p:txBody>
      </p:sp>
      <p:sp>
        <p:nvSpPr>
          <p:cNvPr id="3347481" name="Line 25"/>
          <p:cNvSpPr>
            <a:spLocks noChangeShapeType="1"/>
          </p:cNvSpPr>
          <p:nvPr/>
        </p:nvSpPr>
        <p:spPr bwMode="auto">
          <a:xfrm flipV="1">
            <a:off x="5094288" y="5764213"/>
            <a:ext cx="1587" cy="63500"/>
          </a:xfrm>
          <a:prstGeom prst="line">
            <a:avLst/>
          </a:prstGeom>
          <a:noFill/>
          <a:ln w="22225">
            <a:solidFill>
              <a:schemeClr val="bg1"/>
            </a:solidFill>
            <a:round/>
            <a:headEnd/>
            <a:tailEnd/>
          </a:ln>
        </p:spPr>
        <p:txBody>
          <a:bodyPr/>
          <a:lstStyle/>
          <a:p>
            <a:endParaRPr lang="en-US"/>
          </a:p>
        </p:txBody>
      </p:sp>
      <p:sp>
        <p:nvSpPr>
          <p:cNvPr id="3347482" name="Rectangle 26"/>
          <p:cNvSpPr>
            <a:spLocks noChangeArrowheads="1"/>
          </p:cNvSpPr>
          <p:nvPr/>
        </p:nvSpPr>
        <p:spPr bwMode="auto">
          <a:xfrm>
            <a:off x="3100388" y="5378450"/>
            <a:ext cx="141287" cy="304800"/>
          </a:xfrm>
          <a:prstGeom prst="rect">
            <a:avLst/>
          </a:prstGeom>
          <a:noFill/>
          <a:ln w="9525">
            <a:noFill/>
            <a:miter lim="800000"/>
            <a:headEnd/>
            <a:tailEnd/>
          </a:ln>
        </p:spPr>
        <p:txBody>
          <a:bodyPr wrap="none" lIns="0" tIns="0" rIns="0" bIns="0">
            <a:spAutoFit/>
          </a:bodyPr>
          <a:lstStyle/>
          <a:p>
            <a:pPr algn="ctr" eaLnBrk="0" hangingPunct="0"/>
            <a:r>
              <a:rPr lang="en-US" sz="2000"/>
              <a:t>3</a:t>
            </a:r>
            <a:endParaRPr lang="en-US" sz="2800"/>
          </a:p>
        </p:txBody>
      </p:sp>
      <p:sp>
        <p:nvSpPr>
          <p:cNvPr id="3347483" name="Rectangle 27"/>
          <p:cNvSpPr>
            <a:spLocks noChangeArrowheads="1"/>
          </p:cNvSpPr>
          <p:nvPr/>
        </p:nvSpPr>
        <p:spPr bwMode="auto">
          <a:xfrm>
            <a:off x="3221038" y="5378450"/>
            <a:ext cx="141287" cy="304800"/>
          </a:xfrm>
          <a:prstGeom prst="rect">
            <a:avLst/>
          </a:prstGeom>
          <a:noFill/>
          <a:ln w="9525">
            <a:noFill/>
            <a:miter lim="800000"/>
            <a:headEnd/>
            <a:tailEnd/>
          </a:ln>
        </p:spPr>
        <p:txBody>
          <a:bodyPr wrap="none" lIns="0" tIns="0" rIns="0" bIns="0">
            <a:spAutoFit/>
          </a:bodyPr>
          <a:lstStyle/>
          <a:p>
            <a:pPr algn="ctr" eaLnBrk="0" hangingPunct="0"/>
            <a:r>
              <a:rPr lang="en-US" sz="2000"/>
              <a:t>9</a:t>
            </a:r>
            <a:endParaRPr lang="en-US" sz="2800"/>
          </a:p>
        </p:txBody>
      </p:sp>
      <p:sp>
        <p:nvSpPr>
          <p:cNvPr id="3347484" name="Rectangle 28"/>
          <p:cNvSpPr>
            <a:spLocks noChangeArrowheads="1"/>
          </p:cNvSpPr>
          <p:nvPr/>
        </p:nvSpPr>
        <p:spPr bwMode="auto">
          <a:xfrm>
            <a:off x="3817938" y="5607050"/>
            <a:ext cx="141287" cy="304800"/>
          </a:xfrm>
          <a:prstGeom prst="rect">
            <a:avLst/>
          </a:prstGeom>
          <a:noFill/>
          <a:ln w="9525">
            <a:noFill/>
            <a:miter lim="800000"/>
            <a:headEnd/>
            <a:tailEnd/>
          </a:ln>
        </p:spPr>
        <p:txBody>
          <a:bodyPr wrap="none" lIns="0" tIns="0" rIns="0" bIns="0">
            <a:spAutoFit/>
          </a:bodyPr>
          <a:lstStyle/>
          <a:p>
            <a:pPr algn="ctr" eaLnBrk="0" hangingPunct="0"/>
            <a:r>
              <a:rPr lang="en-US" sz="2000"/>
              <a:t>5</a:t>
            </a:r>
            <a:endParaRPr lang="en-US" sz="2800"/>
          </a:p>
        </p:txBody>
      </p:sp>
      <p:sp>
        <p:nvSpPr>
          <p:cNvPr id="3347485" name="Rectangle 29"/>
          <p:cNvSpPr>
            <a:spLocks noChangeArrowheads="1"/>
          </p:cNvSpPr>
          <p:nvPr/>
        </p:nvSpPr>
        <p:spPr bwMode="auto">
          <a:xfrm>
            <a:off x="3937000" y="5607050"/>
            <a:ext cx="141288" cy="304800"/>
          </a:xfrm>
          <a:prstGeom prst="rect">
            <a:avLst/>
          </a:prstGeom>
          <a:noFill/>
          <a:ln w="9525">
            <a:noFill/>
            <a:miter lim="800000"/>
            <a:headEnd/>
            <a:tailEnd/>
          </a:ln>
        </p:spPr>
        <p:txBody>
          <a:bodyPr wrap="none" lIns="0" tIns="0" rIns="0" bIns="0">
            <a:spAutoFit/>
          </a:bodyPr>
          <a:lstStyle/>
          <a:p>
            <a:pPr algn="ctr" eaLnBrk="0" hangingPunct="0"/>
            <a:r>
              <a:rPr lang="en-US" sz="2000"/>
              <a:t>1</a:t>
            </a:r>
            <a:endParaRPr lang="en-US" sz="2800"/>
          </a:p>
        </p:txBody>
      </p:sp>
      <p:sp>
        <p:nvSpPr>
          <p:cNvPr id="3347486" name="Rectangle 30"/>
          <p:cNvSpPr>
            <a:spLocks noChangeArrowheads="1"/>
          </p:cNvSpPr>
          <p:nvPr/>
        </p:nvSpPr>
        <p:spPr bwMode="auto">
          <a:xfrm>
            <a:off x="4613275" y="5837238"/>
            <a:ext cx="141288" cy="304800"/>
          </a:xfrm>
          <a:prstGeom prst="rect">
            <a:avLst/>
          </a:prstGeom>
          <a:noFill/>
          <a:ln w="9525">
            <a:noFill/>
            <a:miter lim="800000"/>
            <a:headEnd/>
            <a:tailEnd/>
          </a:ln>
        </p:spPr>
        <p:txBody>
          <a:bodyPr wrap="none" lIns="0" tIns="0" rIns="0" bIns="0">
            <a:spAutoFit/>
          </a:bodyPr>
          <a:lstStyle/>
          <a:p>
            <a:pPr algn="ctr" eaLnBrk="0" hangingPunct="0"/>
            <a:r>
              <a:rPr lang="en-US" sz="2000"/>
              <a:t>6</a:t>
            </a:r>
            <a:endParaRPr lang="en-US" sz="2800"/>
          </a:p>
        </p:txBody>
      </p:sp>
      <p:sp>
        <p:nvSpPr>
          <p:cNvPr id="3347487" name="Rectangle 31"/>
          <p:cNvSpPr>
            <a:spLocks noChangeArrowheads="1"/>
          </p:cNvSpPr>
          <p:nvPr/>
        </p:nvSpPr>
        <p:spPr bwMode="auto">
          <a:xfrm>
            <a:off x="4733925" y="5837238"/>
            <a:ext cx="141288" cy="304800"/>
          </a:xfrm>
          <a:prstGeom prst="rect">
            <a:avLst/>
          </a:prstGeom>
          <a:noFill/>
          <a:ln w="9525">
            <a:noFill/>
            <a:miter lim="800000"/>
            <a:headEnd/>
            <a:tailEnd/>
          </a:ln>
        </p:spPr>
        <p:txBody>
          <a:bodyPr wrap="none" lIns="0" tIns="0" rIns="0" bIns="0">
            <a:spAutoFit/>
          </a:bodyPr>
          <a:lstStyle/>
          <a:p>
            <a:pPr algn="ctr" eaLnBrk="0" hangingPunct="0"/>
            <a:r>
              <a:rPr lang="en-US" sz="2000"/>
              <a:t>8</a:t>
            </a:r>
            <a:endParaRPr lang="en-US" sz="2800"/>
          </a:p>
        </p:txBody>
      </p:sp>
      <p:sp>
        <p:nvSpPr>
          <p:cNvPr id="3347488" name="Line 32"/>
          <p:cNvSpPr>
            <a:spLocks noChangeShapeType="1"/>
          </p:cNvSpPr>
          <p:nvPr/>
        </p:nvSpPr>
        <p:spPr bwMode="auto">
          <a:xfrm flipV="1">
            <a:off x="5094288" y="4973638"/>
            <a:ext cx="1731962" cy="790575"/>
          </a:xfrm>
          <a:prstGeom prst="line">
            <a:avLst/>
          </a:prstGeom>
          <a:noFill/>
          <a:ln w="22225">
            <a:solidFill>
              <a:schemeClr val="bg1"/>
            </a:solidFill>
            <a:round/>
            <a:headEnd/>
            <a:tailEnd/>
          </a:ln>
        </p:spPr>
        <p:txBody>
          <a:bodyPr/>
          <a:lstStyle/>
          <a:p>
            <a:endParaRPr lang="en-US"/>
          </a:p>
        </p:txBody>
      </p:sp>
      <p:sp>
        <p:nvSpPr>
          <p:cNvPr id="3347489" name="Line 33"/>
          <p:cNvSpPr>
            <a:spLocks noChangeShapeType="1"/>
          </p:cNvSpPr>
          <p:nvPr/>
        </p:nvSpPr>
        <p:spPr bwMode="auto">
          <a:xfrm flipV="1">
            <a:off x="5094288" y="5702300"/>
            <a:ext cx="1587" cy="61913"/>
          </a:xfrm>
          <a:prstGeom prst="line">
            <a:avLst/>
          </a:prstGeom>
          <a:noFill/>
          <a:ln w="22225">
            <a:solidFill>
              <a:schemeClr val="bg1"/>
            </a:solidFill>
            <a:round/>
            <a:headEnd/>
            <a:tailEnd/>
          </a:ln>
        </p:spPr>
        <p:txBody>
          <a:bodyPr/>
          <a:lstStyle/>
          <a:p>
            <a:endParaRPr lang="en-US"/>
          </a:p>
        </p:txBody>
      </p:sp>
      <p:sp>
        <p:nvSpPr>
          <p:cNvPr id="3347490" name="Line 34"/>
          <p:cNvSpPr>
            <a:spLocks noChangeShapeType="1"/>
          </p:cNvSpPr>
          <p:nvPr/>
        </p:nvSpPr>
        <p:spPr bwMode="auto">
          <a:xfrm flipV="1">
            <a:off x="5749925" y="5410200"/>
            <a:ext cx="1588" cy="63500"/>
          </a:xfrm>
          <a:prstGeom prst="line">
            <a:avLst/>
          </a:prstGeom>
          <a:noFill/>
          <a:ln w="22225">
            <a:solidFill>
              <a:schemeClr val="bg1"/>
            </a:solidFill>
            <a:round/>
            <a:headEnd/>
            <a:tailEnd/>
          </a:ln>
        </p:spPr>
        <p:txBody>
          <a:bodyPr/>
          <a:lstStyle/>
          <a:p>
            <a:endParaRPr lang="en-US"/>
          </a:p>
        </p:txBody>
      </p:sp>
      <p:sp>
        <p:nvSpPr>
          <p:cNvPr id="3347491" name="Rectangle 35"/>
          <p:cNvSpPr>
            <a:spLocks noChangeArrowheads="1"/>
          </p:cNvSpPr>
          <p:nvPr/>
        </p:nvSpPr>
        <p:spPr bwMode="auto">
          <a:xfrm>
            <a:off x="5349875" y="5794375"/>
            <a:ext cx="141288" cy="304800"/>
          </a:xfrm>
          <a:prstGeom prst="rect">
            <a:avLst/>
          </a:prstGeom>
          <a:noFill/>
          <a:ln w="9525">
            <a:noFill/>
            <a:miter lim="800000"/>
            <a:headEnd/>
            <a:tailEnd/>
          </a:ln>
        </p:spPr>
        <p:txBody>
          <a:bodyPr wrap="none" lIns="0" tIns="0" rIns="0" bIns="0">
            <a:spAutoFit/>
          </a:bodyPr>
          <a:lstStyle/>
          <a:p>
            <a:pPr algn="ctr" eaLnBrk="0" hangingPunct="0"/>
            <a:r>
              <a:rPr lang="en-US" sz="2000"/>
              <a:t>7</a:t>
            </a:r>
            <a:endParaRPr lang="en-US" sz="2800"/>
          </a:p>
        </p:txBody>
      </p:sp>
      <p:sp>
        <p:nvSpPr>
          <p:cNvPr id="3347492" name="Rectangle 36"/>
          <p:cNvSpPr>
            <a:spLocks noChangeArrowheads="1"/>
          </p:cNvSpPr>
          <p:nvPr/>
        </p:nvSpPr>
        <p:spPr bwMode="auto">
          <a:xfrm>
            <a:off x="5470525" y="5794375"/>
            <a:ext cx="141288" cy="304800"/>
          </a:xfrm>
          <a:prstGeom prst="rect">
            <a:avLst/>
          </a:prstGeom>
          <a:noFill/>
          <a:ln w="9525">
            <a:noFill/>
            <a:miter lim="800000"/>
            <a:headEnd/>
            <a:tailEnd/>
          </a:ln>
        </p:spPr>
        <p:txBody>
          <a:bodyPr wrap="none" lIns="0" tIns="0" rIns="0" bIns="0">
            <a:spAutoFit/>
          </a:bodyPr>
          <a:lstStyle/>
          <a:p>
            <a:pPr algn="ctr" eaLnBrk="0" hangingPunct="0"/>
            <a:r>
              <a:rPr lang="en-US" sz="2000"/>
              <a:t>8</a:t>
            </a:r>
            <a:endParaRPr lang="en-US" sz="2800"/>
          </a:p>
        </p:txBody>
      </p:sp>
      <p:sp>
        <p:nvSpPr>
          <p:cNvPr id="3347493" name="Rectangle 37"/>
          <p:cNvSpPr>
            <a:spLocks noChangeArrowheads="1"/>
          </p:cNvSpPr>
          <p:nvPr/>
        </p:nvSpPr>
        <p:spPr bwMode="auto">
          <a:xfrm>
            <a:off x="5907088" y="5503863"/>
            <a:ext cx="141287" cy="304800"/>
          </a:xfrm>
          <a:prstGeom prst="rect">
            <a:avLst/>
          </a:prstGeom>
          <a:noFill/>
          <a:ln w="9525">
            <a:noFill/>
            <a:miter lim="800000"/>
            <a:headEnd/>
            <a:tailEnd/>
          </a:ln>
        </p:spPr>
        <p:txBody>
          <a:bodyPr wrap="none" lIns="0" tIns="0" rIns="0" bIns="0">
            <a:spAutoFit/>
          </a:bodyPr>
          <a:lstStyle/>
          <a:p>
            <a:pPr algn="ctr" eaLnBrk="0" hangingPunct="0"/>
            <a:r>
              <a:rPr lang="en-US" sz="2000"/>
              <a:t>1</a:t>
            </a:r>
            <a:endParaRPr lang="en-US" sz="2800"/>
          </a:p>
        </p:txBody>
      </p:sp>
      <p:sp>
        <p:nvSpPr>
          <p:cNvPr id="3347494" name="Rectangle 38"/>
          <p:cNvSpPr>
            <a:spLocks noChangeArrowheads="1"/>
          </p:cNvSpPr>
          <p:nvPr/>
        </p:nvSpPr>
        <p:spPr bwMode="auto">
          <a:xfrm>
            <a:off x="6027738" y="5503863"/>
            <a:ext cx="141287" cy="304800"/>
          </a:xfrm>
          <a:prstGeom prst="rect">
            <a:avLst/>
          </a:prstGeom>
          <a:noFill/>
          <a:ln w="9525">
            <a:noFill/>
            <a:miter lim="800000"/>
            <a:headEnd/>
            <a:tailEnd/>
          </a:ln>
        </p:spPr>
        <p:txBody>
          <a:bodyPr wrap="none" lIns="0" tIns="0" rIns="0" bIns="0">
            <a:spAutoFit/>
          </a:bodyPr>
          <a:lstStyle/>
          <a:p>
            <a:pPr algn="ctr" eaLnBrk="0" hangingPunct="0"/>
            <a:r>
              <a:rPr lang="en-US" sz="2000"/>
              <a:t>1</a:t>
            </a:r>
            <a:endParaRPr lang="en-US" sz="2800"/>
          </a:p>
        </p:txBody>
      </p:sp>
      <p:sp>
        <p:nvSpPr>
          <p:cNvPr id="3347495" name="Rectangle 39"/>
          <p:cNvSpPr>
            <a:spLocks noChangeArrowheads="1"/>
          </p:cNvSpPr>
          <p:nvPr/>
        </p:nvSpPr>
        <p:spPr bwMode="auto">
          <a:xfrm>
            <a:off x="6146800" y="5503863"/>
            <a:ext cx="141288" cy="304800"/>
          </a:xfrm>
          <a:prstGeom prst="rect">
            <a:avLst/>
          </a:prstGeom>
          <a:noFill/>
          <a:ln w="9525">
            <a:noFill/>
            <a:miter lim="800000"/>
            <a:headEnd/>
            <a:tailEnd/>
          </a:ln>
        </p:spPr>
        <p:txBody>
          <a:bodyPr wrap="none" lIns="0" tIns="0" rIns="0" bIns="0">
            <a:spAutoFit/>
          </a:bodyPr>
          <a:lstStyle/>
          <a:p>
            <a:pPr algn="ctr" eaLnBrk="0" hangingPunct="0"/>
            <a:r>
              <a:rPr lang="en-US" sz="2000"/>
              <a:t>8</a:t>
            </a:r>
            <a:endParaRPr lang="en-US" sz="2800"/>
          </a:p>
        </p:txBody>
      </p:sp>
      <p:sp>
        <p:nvSpPr>
          <p:cNvPr id="3347496" name="Rectangle 40"/>
          <p:cNvSpPr>
            <a:spLocks noChangeArrowheads="1"/>
          </p:cNvSpPr>
          <p:nvPr/>
        </p:nvSpPr>
        <p:spPr bwMode="auto">
          <a:xfrm>
            <a:off x="6445250" y="5254625"/>
            <a:ext cx="565150" cy="304800"/>
          </a:xfrm>
          <a:prstGeom prst="rect">
            <a:avLst/>
          </a:prstGeom>
          <a:noFill/>
          <a:ln w="9525">
            <a:noFill/>
            <a:miter lim="800000"/>
            <a:headEnd/>
            <a:tailEnd/>
          </a:ln>
        </p:spPr>
        <p:txBody>
          <a:bodyPr lIns="0" tIns="0" rIns="0" bIns="0">
            <a:spAutoFit/>
          </a:bodyPr>
          <a:lstStyle/>
          <a:p>
            <a:pPr algn="ctr" eaLnBrk="0" hangingPunct="0"/>
            <a:r>
              <a:rPr lang="en-US" sz="2000"/>
              <a:t>2</a:t>
            </a:r>
            <a:endParaRPr lang="en-US" sz="2800"/>
          </a:p>
        </p:txBody>
      </p:sp>
      <p:sp>
        <p:nvSpPr>
          <p:cNvPr id="3347497" name="Rectangle 41"/>
          <p:cNvSpPr>
            <a:spLocks noChangeArrowheads="1"/>
          </p:cNvSpPr>
          <p:nvPr/>
        </p:nvSpPr>
        <p:spPr bwMode="auto">
          <a:xfrm>
            <a:off x="6477000" y="5254625"/>
            <a:ext cx="914400" cy="304800"/>
          </a:xfrm>
          <a:prstGeom prst="rect">
            <a:avLst/>
          </a:prstGeom>
          <a:noFill/>
          <a:ln w="9525">
            <a:noFill/>
            <a:miter lim="800000"/>
            <a:headEnd/>
            <a:tailEnd/>
          </a:ln>
        </p:spPr>
        <p:txBody>
          <a:bodyPr lIns="0" tIns="0" rIns="0" bIns="0">
            <a:spAutoFit/>
          </a:bodyPr>
          <a:lstStyle/>
          <a:p>
            <a:pPr algn="ctr" eaLnBrk="0" hangingPunct="0"/>
            <a:r>
              <a:rPr lang="en-US" sz="2000"/>
              <a:t>17</a:t>
            </a:r>
            <a:endParaRPr lang="en-US" sz="2800"/>
          </a:p>
        </p:txBody>
      </p:sp>
      <p:sp>
        <p:nvSpPr>
          <p:cNvPr id="3347498" name="Freeform 42"/>
          <p:cNvSpPr>
            <a:spLocks/>
          </p:cNvSpPr>
          <p:nvPr/>
        </p:nvSpPr>
        <p:spPr bwMode="auto">
          <a:xfrm>
            <a:off x="4756150" y="2767013"/>
            <a:ext cx="238125" cy="1957387"/>
          </a:xfrm>
          <a:custGeom>
            <a:avLst/>
            <a:gdLst/>
            <a:ahLst/>
            <a:cxnLst>
              <a:cxn ang="0">
                <a:pos x="14" y="1233"/>
              </a:cxn>
              <a:cxn ang="0">
                <a:pos x="0" y="27"/>
              </a:cxn>
              <a:cxn ang="0">
                <a:pos x="169" y="0"/>
              </a:cxn>
              <a:cxn ang="0">
                <a:pos x="169" y="1193"/>
              </a:cxn>
              <a:cxn ang="0">
                <a:pos x="14" y="1233"/>
              </a:cxn>
            </a:cxnLst>
            <a:rect l="0" t="0" r="r" b="b"/>
            <a:pathLst>
              <a:path w="169" h="1233">
                <a:moveTo>
                  <a:pt x="14" y="1233"/>
                </a:moveTo>
                <a:lnTo>
                  <a:pt x="0" y="27"/>
                </a:lnTo>
                <a:lnTo>
                  <a:pt x="169" y="0"/>
                </a:lnTo>
                <a:lnTo>
                  <a:pt x="169" y="1193"/>
                </a:lnTo>
                <a:lnTo>
                  <a:pt x="14" y="1233"/>
                </a:lnTo>
                <a:close/>
              </a:path>
            </a:pathLst>
          </a:custGeom>
          <a:gradFill rotWithShape="1">
            <a:gsLst>
              <a:gs pos="0">
                <a:srgbClr val="00CCFF">
                  <a:gamma/>
                  <a:shade val="46275"/>
                  <a:invGamma/>
                </a:srgbClr>
              </a:gs>
              <a:gs pos="50000">
                <a:srgbClr val="00CCFF"/>
              </a:gs>
              <a:gs pos="100000">
                <a:srgbClr val="00CCFF">
                  <a:gamma/>
                  <a:shade val="46275"/>
                  <a:invGamma/>
                </a:srgbClr>
              </a:gs>
            </a:gsLst>
            <a:lin ang="0" scaled="1"/>
          </a:gradFill>
          <a:ln w="22225">
            <a:solidFill>
              <a:schemeClr val="tx1"/>
            </a:solidFill>
            <a:prstDash val="solid"/>
            <a:round/>
            <a:headEnd/>
            <a:tailEnd/>
          </a:ln>
        </p:spPr>
        <p:txBody>
          <a:bodyPr/>
          <a:lstStyle/>
          <a:p>
            <a:endParaRPr lang="en-US"/>
          </a:p>
        </p:txBody>
      </p:sp>
      <p:sp>
        <p:nvSpPr>
          <p:cNvPr id="3347499" name="Freeform 43"/>
          <p:cNvSpPr>
            <a:spLocks/>
          </p:cNvSpPr>
          <p:nvPr/>
        </p:nvSpPr>
        <p:spPr bwMode="auto">
          <a:xfrm>
            <a:off x="4495800" y="2787650"/>
            <a:ext cx="279400" cy="1936750"/>
          </a:xfrm>
          <a:custGeom>
            <a:avLst/>
            <a:gdLst/>
            <a:ahLst/>
            <a:cxnLst>
              <a:cxn ang="0">
                <a:pos x="0" y="1180"/>
              </a:cxn>
              <a:cxn ang="0">
                <a:pos x="0" y="0"/>
              </a:cxn>
              <a:cxn ang="0">
                <a:pos x="184" y="14"/>
              </a:cxn>
              <a:cxn ang="0">
                <a:pos x="198" y="1220"/>
              </a:cxn>
              <a:cxn ang="0">
                <a:pos x="0" y="1180"/>
              </a:cxn>
            </a:cxnLst>
            <a:rect l="0" t="0" r="r" b="b"/>
            <a:pathLst>
              <a:path w="198" h="1220">
                <a:moveTo>
                  <a:pt x="0" y="1180"/>
                </a:moveTo>
                <a:lnTo>
                  <a:pt x="0" y="0"/>
                </a:lnTo>
                <a:lnTo>
                  <a:pt x="184" y="14"/>
                </a:lnTo>
                <a:lnTo>
                  <a:pt x="198" y="1220"/>
                </a:lnTo>
                <a:lnTo>
                  <a:pt x="0" y="1180"/>
                </a:lnTo>
                <a:close/>
              </a:path>
            </a:pathLst>
          </a:custGeom>
          <a:gradFill rotWithShape="1">
            <a:gsLst>
              <a:gs pos="0">
                <a:srgbClr val="00CCFF">
                  <a:gamma/>
                  <a:shade val="46275"/>
                  <a:invGamma/>
                </a:srgbClr>
              </a:gs>
              <a:gs pos="50000">
                <a:srgbClr val="00CCFF"/>
              </a:gs>
              <a:gs pos="100000">
                <a:srgbClr val="00CCFF">
                  <a:gamma/>
                  <a:shade val="46275"/>
                  <a:invGamma/>
                </a:srgbClr>
              </a:gs>
            </a:gsLst>
            <a:lin ang="0" scaled="1"/>
          </a:gradFill>
          <a:ln w="22225">
            <a:solidFill>
              <a:schemeClr val="tx1"/>
            </a:solidFill>
            <a:prstDash val="solid"/>
            <a:round/>
            <a:headEnd/>
            <a:tailEnd/>
          </a:ln>
        </p:spPr>
        <p:txBody>
          <a:bodyPr/>
          <a:lstStyle/>
          <a:p>
            <a:endParaRPr lang="en-US"/>
          </a:p>
        </p:txBody>
      </p:sp>
      <p:sp>
        <p:nvSpPr>
          <p:cNvPr id="3347500" name="Freeform 44"/>
          <p:cNvSpPr>
            <a:spLocks/>
          </p:cNvSpPr>
          <p:nvPr/>
        </p:nvSpPr>
        <p:spPr bwMode="auto">
          <a:xfrm>
            <a:off x="4495800" y="2746375"/>
            <a:ext cx="498475" cy="63500"/>
          </a:xfrm>
          <a:custGeom>
            <a:avLst/>
            <a:gdLst/>
            <a:ahLst/>
            <a:cxnLst>
              <a:cxn ang="0">
                <a:pos x="184" y="40"/>
              </a:cxn>
              <a:cxn ang="0">
                <a:pos x="353" y="13"/>
              </a:cxn>
              <a:cxn ang="0">
                <a:pos x="156" y="0"/>
              </a:cxn>
              <a:cxn ang="0">
                <a:pos x="0" y="26"/>
              </a:cxn>
              <a:cxn ang="0">
                <a:pos x="184" y="40"/>
              </a:cxn>
            </a:cxnLst>
            <a:rect l="0" t="0" r="r" b="b"/>
            <a:pathLst>
              <a:path w="353" h="40">
                <a:moveTo>
                  <a:pt x="184" y="40"/>
                </a:moveTo>
                <a:lnTo>
                  <a:pt x="353" y="13"/>
                </a:lnTo>
                <a:lnTo>
                  <a:pt x="156" y="0"/>
                </a:lnTo>
                <a:lnTo>
                  <a:pt x="0" y="26"/>
                </a:lnTo>
                <a:lnTo>
                  <a:pt x="184" y="40"/>
                </a:lnTo>
                <a:close/>
              </a:path>
            </a:pathLst>
          </a:custGeom>
          <a:gradFill rotWithShape="1">
            <a:gsLst>
              <a:gs pos="0">
                <a:srgbClr val="00CCFF">
                  <a:gamma/>
                  <a:shade val="46275"/>
                  <a:invGamma/>
                </a:srgbClr>
              </a:gs>
              <a:gs pos="50000">
                <a:srgbClr val="00CCFF"/>
              </a:gs>
              <a:gs pos="100000">
                <a:srgbClr val="00CCFF">
                  <a:gamma/>
                  <a:shade val="46275"/>
                  <a:invGamma/>
                </a:srgbClr>
              </a:gs>
            </a:gsLst>
            <a:lin ang="0" scaled="1"/>
          </a:gradFill>
          <a:ln w="22225">
            <a:solidFill>
              <a:schemeClr val="tx1"/>
            </a:solidFill>
            <a:prstDash val="solid"/>
            <a:round/>
            <a:headEnd/>
            <a:tailEnd/>
          </a:ln>
        </p:spPr>
        <p:txBody>
          <a:bodyPr/>
          <a:lstStyle/>
          <a:p>
            <a:endParaRPr lang="en-US"/>
          </a:p>
        </p:txBody>
      </p:sp>
      <p:sp>
        <p:nvSpPr>
          <p:cNvPr id="3347501" name="Freeform 45"/>
          <p:cNvSpPr>
            <a:spLocks/>
          </p:cNvSpPr>
          <p:nvPr/>
        </p:nvSpPr>
        <p:spPr bwMode="auto">
          <a:xfrm>
            <a:off x="5472113" y="2871788"/>
            <a:ext cx="238125" cy="2039937"/>
          </a:xfrm>
          <a:custGeom>
            <a:avLst/>
            <a:gdLst/>
            <a:ahLst/>
            <a:cxnLst>
              <a:cxn ang="0">
                <a:pos x="0" y="1285"/>
              </a:cxn>
              <a:cxn ang="0">
                <a:pos x="14" y="26"/>
              </a:cxn>
              <a:cxn ang="0">
                <a:pos x="169" y="0"/>
              </a:cxn>
              <a:cxn ang="0">
                <a:pos x="155" y="1219"/>
              </a:cxn>
              <a:cxn ang="0">
                <a:pos x="0" y="1285"/>
              </a:cxn>
            </a:cxnLst>
            <a:rect l="0" t="0" r="r" b="b"/>
            <a:pathLst>
              <a:path w="169" h="1285">
                <a:moveTo>
                  <a:pt x="0" y="1285"/>
                </a:moveTo>
                <a:lnTo>
                  <a:pt x="14" y="26"/>
                </a:lnTo>
                <a:lnTo>
                  <a:pt x="169" y="0"/>
                </a:lnTo>
                <a:lnTo>
                  <a:pt x="155" y="1219"/>
                </a:lnTo>
                <a:lnTo>
                  <a:pt x="0" y="1285"/>
                </a:lnTo>
                <a:close/>
              </a:path>
            </a:pathLst>
          </a:custGeom>
          <a:gradFill rotWithShape="1">
            <a:gsLst>
              <a:gs pos="0">
                <a:srgbClr val="00CCFF">
                  <a:gamma/>
                  <a:shade val="46275"/>
                  <a:invGamma/>
                </a:srgbClr>
              </a:gs>
              <a:gs pos="50000">
                <a:srgbClr val="00CCFF"/>
              </a:gs>
              <a:gs pos="100000">
                <a:srgbClr val="00CCFF">
                  <a:gamma/>
                  <a:shade val="46275"/>
                  <a:invGamma/>
                </a:srgbClr>
              </a:gs>
            </a:gsLst>
            <a:lin ang="0" scaled="1"/>
          </a:gradFill>
          <a:ln w="22225">
            <a:solidFill>
              <a:schemeClr val="tx1"/>
            </a:solidFill>
            <a:prstDash val="solid"/>
            <a:round/>
            <a:headEnd/>
            <a:tailEnd/>
          </a:ln>
        </p:spPr>
        <p:txBody>
          <a:bodyPr/>
          <a:lstStyle/>
          <a:p>
            <a:endParaRPr lang="en-US"/>
          </a:p>
        </p:txBody>
      </p:sp>
      <p:sp>
        <p:nvSpPr>
          <p:cNvPr id="3347502" name="Freeform 46"/>
          <p:cNvSpPr>
            <a:spLocks/>
          </p:cNvSpPr>
          <p:nvPr/>
        </p:nvSpPr>
        <p:spPr bwMode="auto">
          <a:xfrm>
            <a:off x="5192713" y="2871788"/>
            <a:ext cx="300037" cy="2039937"/>
          </a:xfrm>
          <a:custGeom>
            <a:avLst/>
            <a:gdLst/>
            <a:ahLst/>
            <a:cxnLst>
              <a:cxn ang="0">
                <a:pos x="0" y="1232"/>
              </a:cxn>
              <a:cxn ang="0">
                <a:pos x="0" y="0"/>
              </a:cxn>
              <a:cxn ang="0">
                <a:pos x="212" y="26"/>
              </a:cxn>
              <a:cxn ang="0">
                <a:pos x="198" y="1285"/>
              </a:cxn>
              <a:cxn ang="0">
                <a:pos x="0" y="1232"/>
              </a:cxn>
            </a:cxnLst>
            <a:rect l="0" t="0" r="r" b="b"/>
            <a:pathLst>
              <a:path w="212" h="1285">
                <a:moveTo>
                  <a:pt x="0" y="1232"/>
                </a:moveTo>
                <a:lnTo>
                  <a:pt x="0" y="0"/>
                </a:lnTo>
                <a:lnTo>
                  <a:pt x="212" y="26"/>
                </a:lnTo>
                <a:lnTo>
                  <a:pt x="198" y="1285"/>
                </a:lnTo>
                <a:lnTo>
                  <a:pt x="0" y="1232"/>
                </a:lnTo>
                <a:close/>
              </a:path>
            </a:pathLst>
          </a:custGeom>
          <a:gradFill rotWithShape="1">
            <a:gsLst>
              <a:gs pos="0">
                <a:srgbClr val="00CCFF">
                  <a:gamma/>
                  <a:shade val="46275"/>
                  <a:invGamma/>
                </a:srgbClr>
              </a:gs>
              <a:gs pos="50000">
                <a:srgbClr val="00CCFF"/>
              </a:gs>
              <a:gs pos="100000">
                <a:srgbClr val="00CCFF">
                  <a:gamma/>
                  <a:shade val="46275"/>
                  <a:invGamma/>
                </a:srgbClr>
              </a:gs>
            </a:gsLst>
            <a:lin ang="0" scaled="1"/>
          </a:gradFill>
          <a:ln w="22225">
            <a:solidFill>
              <a:schemeClr val="tx1"/>
            </a:solidFill>
            <a:prstDash val="solid"/>
            <a:round/>
            <a:headEnd/>
            <a:tailEnd/>
          </a:ln>
        </p:spPr>
        <p:txBody>
          <a:bodyPr/>
          <a:lstStyle/>
          <a:p>
            <a:endParaRPr lang="en-US"/>
          </a:p>
        </p:txBody>
      </p:sp>
      <p:sp>
        <p:nvSpPr>
          <p:cNvPr id="3347503" name="Freeform 47"/>
          <p:cNvSpPr>
            <a:spLocks/>
          </p:cNvSpPr>
          <p:nvPr/>
        </p:nvSpPr>
        <p:spPr bwMode="auto">
          <a:xfrm>
            <a:off x="5192713" y="2830513"/>
            <a:ext cx="517525" cy="82550"/>
          </a:xfrm>
          <a:custGeom>
            <a:avLst/>
            <a:gdLst/>
            <a:ahLst/>
            <a:cxnLst>
              <a:cxn ang="0">
                <a:pos x="212" y="52"/>
              </a:cxn>
              <a:cxn ang="0">
                <a:pos x="367" y="26"/>
              </a:cxn>
              <a:cxn ang="0">
                <a:pos x="155" y="0"/>
              </a:cxn>
              <a:cxn ang="0">
                <a:pos x="0" y="26"/>
              </a:cxn>
              <a:cxn ang="0">
                <a:pos x="212" y="52"/>
              </a:cxn>
            </a:cxnLst>
            <a:rect l="0" t="0" r="r" b="b"/>
            <a:pathLst>
              <a:path w="367" h="52">
                <a:moveTo>
                  <a:pt x="212" y="52"/>
                </a:moveTo>
                <a:lnTo>
                  <a:pt x="367" y="26"/>
                </a:lnTo>
                <a:lnTo>
                  <a:pt x="155" y="0"/>
                </a:lnTo>
                <a:lnTo>
                  <a:pt x="0" y="26"/>
                </a:lnTo>
                <a:lnTo>
                  <a:pt x="212" y="52"/>
                </a:lnTo>
                <a:close/>
              </a:path>
            </a:pathLst>
          </a:custGeom>
          <a:gradFill rotWithShape="1">
            <a:gsLst>
              <a:gs pos="0">
                <a:srgbClr val="00CCFF">
                  <a:gamma/>
                  <a:shade val="46275"/>
                  <a:invGamma/>
                </a:srgbClr>
              </a:gs>
              <a:gs pos="50000">
                <a:srgbClr val="00CCFF"/>
              </a:gs>
              <a:gs pos="100000">
                <a:srgbClr val="00CCFF">
                  <a:gamma/>
                  <a:shade val="46275"/>
                  <a:invGamma/>
                </a:srgbClr>
              </a:gs>
            </a:gsLst>
            <a:lin ang="0" scaled="1"/>
          </a:gradFill>
          <a:ln w="22225">
            <a:solidFill>
              <a:schemeClr val="tx1"/>
            </a:solidFill>
            <a:prstDash val="solid"/>
            <a:round/>
            <a:headEnd/>
            <a:tailEnd/>
          </a:ln>
        </p:spPr>
        <p:txBody>
          <a:bodyPr/>
          <a:lstStyle/>
          <a:p>
            <a:endParaRPr lang="en-US"/>
          </a:p>
        </p:txBody>
      </p:sp>
      <p:sp>
        <p:nvSpPr>
          <p:cNvPr id="3347504" name="Line 48"/>
          <p:cNvSpPr>
            <a:spLocks noChangeShapeType="1"/>
          </p:cNvSpPr>
          <p:nvPr/>
        </p:nvSpPr>
        <p:spPr bwMode="auto">
          <a:xfrm flipV="1">
            <a:off x="6267450" y="5180013"/>
            <a:ext cx="0" cy="61912"/>
          </a:xfrm>
          <a:prstGeom prst="line">
            <a:avLst/>
          </a:prstGeom>
          <a:noFill/>
          <a:ln w="22225">
            <a:solidFill>
              <a:schemeClr val="bg1"/>
            </a:solidFill>
            <a:round/>
            <a:headEnd/>
            <a:tailEnd/>
          </a:ln>
        </p:spPr>
        <p:txBody>
          <a:bodyPr/>
          <a:lstStyle/>
          <a:p>
            <a:endParaRPr lang="en-US"/>
          </a:p>
        </p:txBody>
      </p:sp>
      <p:sp>
        <p:nvSpPr>
          <p:cNvPr id="3347505" name="Freeform 49"/>
          <p:cNvSpPr>
            <a:spLocks/>
          </p:cNvSpPr>
          <p:nvPr/>
        </p:nvSpPr>
        <p:spPr bwMode="auto">
          <a:xfrm>
            <a:off x="6207125" y="2336800"/>
            <a:ext cx="260350" cy="2705100"/>
          </a:xfrm>
          <a:custGeom>
            <a:avLst/>
            <a:gdLst/>
            <a:ahLst/>
            <a:cxnLst>
              <a:cxn ang="0">
                <a:pos x="0" y="1705"/>
              </a:cxn>
              <a:cxn ang="0">
                <a:pos x="28" y="26"/>
              </a:cxn>
              <a:cxn ang="0">
                <a:pos x="184" y="0"/>
              </a:cxn>
              <a:cxn ang="0">
                <a:pos x="141" y="1652"/>
              </a:cxn>
              <a:cxn ang="0">
                <a:pos x="0" y="1705"/>
              </a:cxn>
            </a:cxnLst>
            <a:rect l="0" t="0" r="r" b="b"/>
            <a:pathLst>
              <a:path w="184" h="1705">
                <a:moveTo>
                  <a:pt x="0" y="1705"/>
                </a:moveTo>
                <a:lnTo>
                  <a:pt x="28" y="26"/>
                </a:lnTo>
                <a:lnTo>
                  <a:pt x="184" y="0"/>
                </a:lnTo>
                <a:lnTo>
                  <a:pt x="141" y="1652"/>
                </a:lnTo>
                <a:lnTo>
                  <a:pt x="0" y="1705"/>
                </a:lnTo>
                <a:close/>
              </a:path>
            </a:pathLst>
          </a:custGeom>
          <a:gradFill rotWithShape="1">
            <a:gsLst>
              <a:gs pos="0">
                <a:srgbClr val="00CCFF">
                  <a:gamma/>
                  <a:shade val="46275"/>
                  <a:invGamma/>
                </a:srgbClr>
              </a:gs>
              <a:gs pos="50000">
                <a:srgbClr val="00CCFF"/>
              </a:gs>
              <a:gs pos="100000">
                <a:srgbClr val="00CCFF">
                  <a:gamma/>
                  <a:shade val="46275"/>
                  <a:invGamma/>
                </a:srgbClr>
              </a:gs>
            </a:gsLst>
            <a:lin ang="0" scaled="1"/>
          </a:gradFill>
          <a:ln w="22225">
            <a:solidFill>
              <a:schemeClr val="tx1"/>
            </a:solidFill>
            <a:prstDash val="solid"/>
            <a:round/>
            <a:headEnd/>
            <a:tailEnd/>
          </a:ln>
        </p:spPr>
        <p:txBody>
          <a:bodyPr/>
          <a:lstStyle/>
          <a:p>
            <a:endParaRPr lang="en-US"/>
          </a:p>
        </p:txBody>
      </p:sp>
      <p:sp>
        <p:nvSpPr>
          <p:cNvPr id="3347506" name="Freeform 50"/>
          <p:cNvSpPr>
            <a:spLocks/>
          </p:cNvSpPr>
          <p:nvPr/>
        </p:nvSpPr>
        <p:spPr bwMode="auto">
          <a:xfrm>
            <a:off x="5888038" y="2336800"/>
            <a:ext cx="358775" cy="2705100"/>
          </a:xfrm>
          <a:custGeom>
            <a:avLst/>
            <a:gdLst/>
            <a:ahLst/>
            <a:cxnLst>
              <a:cxn ang="0">
                <a:pos x="0" y="1665"/>
              </a:cxn>
              <a:cxn ang="0">
                <a:pos x="29" y="0"/>
              </a:cxn>
              <a:cxn ang="0">
                <a:pos x="254" y="26"/>
              </a:cxn>
              <a:cxn ang="0">
                <a:pos x="226" y="1705"/>
              </a:cxn>
              <a:cxn ang="0">
                <a:pos x="0" y="1665"/>
              </a:cxn>
            </a:cxnLst>
            <a:rect l="0" t="0" r="r" b="b"/>
            <a:pathLst>
              <a:path w="254" h="1705">
                <a:moveTo>
                  <a:pt x="0" y="1665"/>
                </a:moveTo>
                <a:lnTo>
                  <a:pt x="29" y="0"/>
                </a:lnTo>
                <a:lnTo>
                  <a:pt x="254" y="26"/>
                </a:lnTo>
                <a:lnTo>
                  <a:pt x="226" y="1705"/>
                </a:lnTo>
                <a:lnTo>
                  <a:pt x="0" y="1665"/>
                </a:lnTo>
                <a:close/>
              </a:path>
            </a:pathLst>
          </a:custGeom>
          <a:gradFill rotWithShape="1">
            <a:gsLst>
              <a:gs pos="0">
                <a:srgbClr val="00CCFF">
                  <a:gamma/>
                  <a:shade val="46275"/>
                  <a:invGamma/>
                </a:srgbClr>
              </a:gs>
              <a:gs pos="50000">
                <a:srgbClr val="00CCFF"/>
              </a:gs>
              <a:gs pos="100000">
                <a:srgbClr val="00CCFF">
                  <a:gamma/>
                  <a:shade val="46275"/>
                  <a:invGamma/>
                </a:srgbClr>
              </a:gs>
            </a:gsLst>
            <a:lin ang="0" scaled="1"/>
          </a:gradFill>
          <a:ln w="22225">
            <a:solidFill>
              <a:schemeClr val="tx1"/>
            </a:solidFill>
            <a:prstDash val="solid"/>
            <a:round/>
            <a:headEnd/>
            <a:tailEnd/>
          </a:ln>
        </p:spPr>
        <p:txBody>
          <a:bodyPr/>
          <a:lstStyle/>
          <a:p>
            <a:endParaRPr lang="en-US"/>
          </a:p>
        </p:txBody>
      </p:sp>
      <p:sp>
        <p:nvSpPr>
          <p:cNvPr id="3347507" name="Freeform 51"/>
          <p:cNvSpPr>
            <a:spLocks/>
          </p:cNvSpPr>
          <p:nvPr/>
        </p:nvSpPr>
        <p:spPr bwMode="auto">
          <a:xfrm>
            <a:off x="5918200" y="2295525"/>
            <a:ext cx="539750" cy="82550"/>
          </a:xfrm>
          <a:custGeom>
            <a:avLst/>
            <a:gdLst/>
            <a:ahLst/>
            <a:cxnLst>
              <a:cxn ang="0">
                <a:pos x="225" y="52"/>
              </a:cxn>
              <a:cxn ang="0">
                <a:pos x="381" y="26"/>
              </a:cxn>
              <a:cxn ang="0">
                <a:pos x="155" y="0"/>
              </a:cxn>
              <a:cxn ang="0">
                <a:pos x="0" y="26"/>
              </a:cxn>
              <a:cxn ang="0">
                <a:pos x="225" y="52"/>
              </a:cxn>
            </a:cxnLst>
            <a:rect l="0" t="0" r="r" b="b"/>
            <a:pathLst>
              <a:path w="381" h="52">
                <a:moveTo>
                  <a:pt x="225" y="52"/>
                </a:moveTo>
                <a:lnTo>
                  <a:pt x="381" y="26"/>
                </a:lnTo>
                <a:lnTo>
                  <a:pt x="155" y="0"/>
                </a:lnTo>
                <a:lnTo>
                  <a:pt x="0" y="26"/>
                </a:lnTo>
                <a:lnTo>
                  <a:pt x="225" y="52"/>
                </a:lnTo>
                <a:close/>
              </a:path>
            </a:pathLst>
          </a:custGeom>
          <a:gradFill rotWithShape="1">
            <a:gsLst>
              <a:gs pos="0">
                <a:srgbClr val="00CCFF">
                  <a:gamma/>
                  <a:shade val="46275"/>
                  <a:invGamma/>
                </a:srgbClr>
              </a:gs>
              <a:gs pos="50000">
                <a:srgbClr val="00CCFF"/>
              </a:gs>
              <a:gs pos="100000">
                <a:srgbClr val="00CCFF">
                  <a:gamma/>
                  <a:shade val="46275"/>
                  <a:invGamma/>
                </a:srgbClr>
              </a:gs>
            </a:gsLst>
            <a:lin ang="0" scaled="1"/>
          </a:gradFill>
          <a:ln w="22225">
            <a:solidFill>
              <a:schemeClr val="tx1"/>
            </a:solidFill>
            <a:prstDash val="solid"/>
            <a:round/>
            <a:headEnd/>
            <a:tailEnd/>
          </a:ln>
        </p:spPr>
        <p:txBody>
          <a:bodyPr/>
          <a:lstStyle/>
          <a:p>
            <a:endParaRPr lang="en-US"/>
          </a:p>
        </p:txBody>
      </p:sp>
      <p:sp>
        <p:nvSpPr>
          <p:cNvPr id="3347508" name="Freeform 52"/>
          <p:cNvSpPr>
            <a:spLocks/>
          </p:cNvSpPr>
          <p:nvPr/>
        </p:nvSpPr>
        <p:spPr bwMode="auto">
          <a:xfrm>
            <a:off x="4159250" y="3370263"/>
            <a:ext cx="257175" cy="1582737"/>
          </a:xfrm>
          <a:custGeom>
            <a:avLst/>
            <a:gdLst/>
            <a:ahLst/>
            <a:cxnLst>
              <a:cxn ang="0">
                <a:pos x="14" y="997"/>
              </a:cxn>
              <a:cxn ang="0">
                <a:pos x="0" y="40"/>
              </a:cxn>
              <a:cxn ang="0">
                <a:pos x="183" y="0"/>
              </a:cxn>
              <a:cxn ang="0">
                <a:pos x="183" y="931"/>
              </a:cxn>
              <a:cxn ang="0">
                <a:pos x="14" y="997"/>
              </a:cxn>
            </a:cxnLst>
            <a:rect l="0" t="0" r="r" b="b"/>
            <a:pathLst>
              <a:path w="183" h="997">
                <a:moveTo>
                  <a:pt x="14" y="997"/>
                </a:moveTo>
                <a:lnTo>
                  <a:pt x="0" y="40"/>
                </a:lnTo>
                <a:lnTo>
                  <a:pt x="183" y="0"/>
                </a:lnTo>
                <a:lnTo>
                  <a:pt x="183" y="931"/>
                </a:lnTo>
                <a:lnTo>
                  <a:pt x="14" y="997"/>
                </a:lnTo>
                <a:close/>
              </a:path>
            </a:pathLst>
          </a:custGeom>
          <a:gradFill rotWithShape="1">
            <a:gsLst>
              <a:gs pos="0">
                <a:srgbClr val="FFFF00">
                  <a:gamma/>
                  <a:shade val="46275"/>
                  <a:invGamma/>
                </a:srgbClr>
              </a:gs>
              <a:gs pos="50000">
                <a:srgbClr val="FFFF00"/>
              </a:gs>
              <a:gs pos="100000">
                <a:srgbClr val="FFFF00">
                  <a:gamma/>
                  <a:shade val="46275"/>
                  <a:invGamma/>
                </a:srgbClr>
              </a:gs>
            </a:gsLst>
            <a:lin ang="0" scaled="1"/>
          </a:gradFill>
          <a:ln w="22225">
            <a:solidFill>
              <a:schemeClr val="tx1"/>
            </a:solidFill>
            <a:prstDash val="solid"/>
            <a:round/>
            <a:headEnd/>
            <a:tailEnd/>
          </a:ln>
        </p:spPr>
        <p:txBody>
          <a:bodyPr/>
          <a:lstStyle/>
          <a:p>
            <a:endParaRPr lang="en-US"/>
          </a:p>
        </p:txBody>
      </p:sp>
      <p:sp>
        <p:nvSpPr>
          <p:cNvPr id="3347509" name="Freeform 53"/>
          <p:cNvSpPr>
            <a:spLocks/>
          </p:cNvSpPr>
          <p:nvPr/>
        </p:nvSpPr>
        <p:spPr bwMode="auto">
          <a:xfrm>
            <a:off x="3879850" y="3370263"/>
            <a:ext cx="298450" cy="1582737"/>
          </a:xfrm>
          <a:custGeom>
            <a:avLst/>
            <a:gdLst/>
            <a:ahLst/>
            <a:cxnLst>
              <a:cxn ang="0">
                <a:pos x="14" y="944"/>
              </a:cxn>
              <a:cxn ang="0">
                <a:pos x="0" y="0"/>
              </a:cxn>
              <a:cxn ang="0">
                <a:pos x="198" y="40"/>
              </a:cxn>
              <a:cxn ang="0">
                <a:pos x="212" y="997"/>
              </a:cxn>
              <a:cxn ang="0">
                <a:pos x="14" y="944"/>
              </a:cxn>
            </a:cxnLst>
            <a:rect l="0" t="0" r="r" b="b"/>
            <a:pathLst>
              <a:path w="212" h="997">
                <a:moveTo>
                  <a:pt x="14" y="944"/>
                </a:moveTo>
                <a:lnTo>
                  <a:pt x="0" y="0"/>
                </a:lnTo>
                <a:lnTo>
                  <a:pt x="198" y="40"/>
                </a:lnTo>
                <a:lnTo>
                  <a:pt x="212" y="997"/>
                </a:lnTo>
                <a:lnTo>
                  <a:pt x="14" y="944"/>
                </a:lnTo>
                <a:close/>
              </a:path>
            </a:pathLst>
          </a:custGeom>
          <a:gradFill rotWithShape="1">
            <a:gsLst>
              <a:gs pos="0">
                <a:srgbClr val="FFFF00">
                  <a:gamma/>
                  <a:shade val="46275"/>
                  <a:invGamma/>
                </a:srgbClr>
              </a:gs>
              <a:gs pos="50000">
                <a:srgbClr val="FFFF00"/>
              </a:gs>
              <a:gs pos="100000">
                <a:srgbClr val="FFFF00">
                  <a:gamma/>
                  <a:shade val="46275"/>
                  <a:invGamma/>
                </a:srgbClr>
              </a:gs>
            </a:gsLst>
            <a:lin ang="0" scaled="1"/>
          </a:gradFill>
          <a:ln w="22225">
            <a:solidFill>
              <a:schemeClr val="tx1"/>
            </a:solidFill>
            <a:prstDash val="solid"/>
            <a:round/>
            <a:headEnd/>
            <a:tailEnd/>
          </a:ln>
        </p:spPr>
        <p:txBody>
          <a:bodyPr/>
          <a:lstStyle/>
          <a:p>
            <a:endParaRPr lang="en-US"/>
          </a:p>
        </p:txBody>
      </p:sp>
      <p:sp>
        <p:nvSpPr>
          <p:cNvPr id="3347510" name="Freeform 54"/>
          <p:cNvSpPr>
            <a:spLocks/>
          </p:cNvSpPr>
          <p:nvPr/>
        </p:nvSpPr>
        <p:spPr bwMode="auto">
          <a:xfrm>
            <a:off x="3879850" y="3328988"/>
            <a:ext cx="536575" cy="104775"/>
          </a:xfrm>
          <a:custGeom>
            <a:avLst/>
            <a:gdLst/>
            <a:ahLst/>
            <a:cxnLst>
              <a:cxn ang="0">
                <a:pos x="198" y="66"/>
              </a:cxn>
              <a:cxn ang="0">
                <a:pos x="381" y="26"/>
              </a:cxn>
              <a:cxn ang="0">
                <a:pos x="183" y="0"/>
              </a:cxn>
              <a:cxn ang="0">
                <a:pos x="0" y="26"/>
              </a:cxn>
              <a:cxn ang="0">
                <a:pos x="198" y="66"/>
              </a:cxn>
            </a:cxnLst>
            <a:rect l="0" t="0" r="r" b="b"/>
            <a:pathLst>
              <a:path w="381" h="66">
                <a:moveTo>
                  <a:pt x="198" y="66"/>
                </a:moveTo>
                <a:lnTo>
                  <a:pt x="381" y="26"/>
                </a:lnTo>
                <a:lnTo>
                  <a:pt x="183" y="0"/>
                </a:lnTo>
                <a:lnTo>
                  <a:pt x="0" y="26"/>
                </a:lnTo>
                <a:lnTo>
                  <a:pt x="198" y="66"/>
                </a:lnTo>
                <a:close/>
              </a:path>
            </a:pathLst>
          </a:custGeom>
          <a:gradFill rotWithShape="1">
            <a:gsLst>
              <a:gs pos="0">
                <a:srgbClr val="FFFF00">
                  <a:gamma/>
                  <a:shade val="46275"/>
                  <a:invGamma/>
                </a:srgbClr>
              </a:gs>
              <a:gs pos="50000">
                <a:srgbClr val="FFFF00"/>
              </a:gs>
              <a:gs pos="100000">
                <a:srgbClr val="FFFF00">
                  <a:gamma/>
                  <a:shade val="46275"/>
                  <a:invGamma/>
                </a:srgbClr>
              </a:gs>
            </a:gsLst>
            <a:lin ang="0" scaled="1"/>
          </a:gradFill>
          <a:ln w="22225">
            <a:solidFill>
              <a:schemeClr val="tx1"/>
            </a:solidFill>
            <a:prstDash val="solid"/>
            <a:round/>
            <a:headEnd/>
            <a:tailEnd/>
          </a:ln>
        </p:spPr>
        <p:txBody>
          <a:bodyPr/>
          <a:lstStyle/>
          <a:p>
            <a:endParaRPr lang="en-US"/>
          </a:p>
        </p:txBody>
      </p:sp>
      <p:sp>
        <p:nvSpPr>
          <p:cNvPr id="3347511" name="Freeform 55"/>
          <p:cNvSpPr>
            <a:spLocks/>
          </p:cNvSpPr>
          <p:nvPr/>
        </p:nvSpPr>
        <p:spPr bwMode="auto">
          <a:xfrm>
            <a:off x="4895850" y="3287713"/>
            <a:ext cx="238125" cy="1852612"/>
          </a:xfrm>
          <a:custGeom>
            <a:avLst/>
            <a:gdLst/>
            <a:ahLst/>
            <a:cxnLst>
              <a:cxn ang="0">
                <a:pos x="0" y="1167"/>
              </a:cxn>
              <a:cxn ang="0">
                <a:pos x="0" y="39"/>
              </a:cxn>
              <a:cxn ang="0">
                <a:pos x="169" y="0"/>
              </a:cxn>
              <a:cxn ang="0">
                <a:pos x="169" y="1101"/>
              </a:cxn>
              <a:cxn ang="0">
                <a:pos x="0" y="1167"/>
              </a:cxn>
            </a:cxnLst>
            <a:rect l="0" t="0" r="r" b="b"/>
            <a:pathLst>
              <a:path w="169" h="1167">
                <a:moveTo>
                  <a:pt x="0" y="1167"/>
                </a:moveTo>
                <a:lnTo>
                  <a:pt x="0" y="39"/>
                </a:lnTo>
                <a:lnTo>
                  <a:pt x="169" y="0"/>
                </a:lnTo>
                <a:lnTo>
                  <a:pt x="169" y="1101"/>
                </a:lnTo>
                <a:lnTo>
                  <a:pt x="0" y="1167"/>
                </a:lnTo>
                <a:close/>
              </a:path>
            </a:pathLst>
          </a:custGeom>
          <a:gradFill rotWithShape="1">
            <a:gsLst>
              <a:gs pos="0">
                <a:srgbClr val="FFFF00">
                  <a:gamma/>
                  <a:shade val="46275"/>
                  <a:invGamma/>
                </a:srgbClr>
              </a:gs>
              <a:gs pos="50000">
                <a:srgbClr val="FFFF00"/>
              </a:gs>
              <a:gs pos="100000">
                <a:srgbClr val="FFFF00">
                  <a:gamma/>
                  <a:shade val="46275"/>
                  <a:invGamma/>
                </a:srgbClr>
              </a:gs>
            </a:gsLst>
            <a:lin ang="0" scaled="1"/>
          </a:gradFill>
          <a:ln w="22225">
            <a:solidFill>
              <a:schemeClr val="tx1"/>
            </a:solidFill>
            <a:prstDash val="solid"/>
            <a:round/>
            <a:headEnd/>
            <a:tailEnd/>
          </a:ln>
        </p:spPr>
        <p:txBody>
          <a:bodyPr/>
          <a:lstStyle/>
          <a:p>
            <a:endParaRPr lang="en-US"/>
          </a:p>
        </p:txBody>
      </p:sp>
      <p:sp>
        <p:nvSpPr>
          <p:cNvPr id="3347512" name="Freeform 56"/>
          <p:cNvSpPr>
            <a:spLocks/>
          </p:cNvSpPr>
          <p:nvPr/>
        </p:nvSpPr>
        <p:spPr bwMode="auto">
          <a:xfrm>
            <a:off x="4595813" y="3308350"/>
            <a:ext cx="300037" cy="1831975"/>
          </a:xfrm>
          <a:custGeom>
            <a:avLst/>
            <a:gdLst/>
            <a:ahLst/>
            <a:cxnLst>
              <a:cxn ang="0">
                <a:pos x="0" y="1101"/>
              </a:cxn>
              <a:cxn ang="0">
                <a:pos x="0" y="0"/>
              </a:cxn>
              <a:cxn ang="0">
                <a:pos x="212" y="26"/>
              </a:cxn>
              <a:cxn ang="0">
                <a:pos x="212" y="1154"/>
              </a:cxn>
              <a:cxn ang="0">
                <a:pos x="0" y="1101"/>
              </a:cxn>
            </a:cxnLst>
            <a:rect l="0" t="0" r="r" b="b"/>
            <a:pathLst>
              <a:path w="212" h="1154">
                <a:moveTo>
                  <a:pt x="0" y="1101"/>
                </a:moveTo>
                <a:lnTo>
                  <a:pt x="0" y="0"/>
                </a:lnTo>
                <a:lnTo>
                  <a:pt x="212" y="26"/>
                </a:lnTo>
                <a:lnTo>
                  <a:pt x="212" y="1154"/>
                </a:lnTo>
                <a:lnTo>
                  <a:pt x="0" y="1101"/>
                </a:lnTo>
                <a:close/>
              </a:path>
            </a:pathLst>
          </a:custGeom>
          <a:gradFill rotWithShape="1">
            <a:gsLst>
              <a:gs pos="0">
                <a:srgbClr val="FFFF00">
                  <a:gamma/>
                  <a:shade val="46275"/>
                  <a:invGamma/>
                </a:srgbClr>
              </a:gs>
              <a:gs pos="50000">
                <a:srgbClr val="FFFF00"/>
              </a:gs>
              <a:gs pos="100000">
                <a:srgbClr val="FFFF00">
                  <a:gamma/>
                  <a:shade val="46275"/>
                  <a:invGamma/>
                </a:srgbClr>
              </a:gs>
            </a:gsLst>
            <a:lin ang="0" scaled="1"/>
          </a:gradFill>
          <a:ln w="22225">
            <a:solidFill>
              <a:schemeClr val="tx1"/>
            </a:solidFill>
            <a:prstDash val="solid"/>
            <a:round/>
            <a:headEnd/>
            <a:tailEnd/>
          </a:ln>
        </p:spPr>
        <p:txBody>
          <a:bodyPr/>
          <a:lstStyle/>
          <a:p>
            <a:endParaRPr lang="en-US"/>
          </a:p>
        </p:txBody>
      </p:sp>
      <p:sp>
        <p:nvSpPr>
          <p:cNvPr id="3347513" name="Freeform 57"/>
          <p:cNvSpPr>
            <a:spLocks/>
          </p:cNvSpPr>
          <p:nvPr/>
        </p:nvSpPr>
        <p:spPr bwMode="auto">
          <a:xfrm>
            <a:off x="4595813" y="3246438"/>
            <a:ext cx="538162" cy="103187"/>
          </a:xfrm>
          <a:custGeom>
            <a:avLst/>
            <a:gdLst/>
            <a:ahLst/>
            <a:cxnLst>
              <a:cxn ang="0">
                <a:pos x="212" y="65"/>
              </a:cxn>
              <a:cxn ang="0">
                <a:pos x="381" y="26"/>
              </a:cxn>
              <a:cxn ang="0">
                <a:pos x="169" y="0"/>
              </a:cxn>
              <a:cxn ang="0">
                <a:pos x="0" y="39"/>
              </a:cxn>
              <a:cxn ang="0">
                <a:pos x="212" y="65"/>
              </a:cxn>
            </a:cxnLst>
            <a:rect l="0" t="0" r="r" b="b"/>
            <a:pathLst>
              <a:path w="381" h="65">
                <a:moveTo>
                  <a:pt x="212" y="65"/>
                </a:moveTo>
                <a:lnTo>
                  <a:pt x="381" y="26"/>
                </a:lnTo>
                <a:lnTo>
                  <a:pt x="169" y="0"/>
                </a:lnTo>
                <a:lnTo>
                  <a:pt x="0" y="39"/>
                </a:lnTo>
                <a:lnTo>
                  <a:pt x="212" y="65"/>
                </a:lnTo>
                <a:close/>
              </a:path>
            </a:pathLst>
          </a:custGeom>
          <a:gradFill rotWithShape="1">
            <a:gsLst>
              <a:gs pos="0">
                <a:srgbClr val="FFFF00">
                  <a:gamma/>
                  <a:shade val="46275"/>
                  <a:invGamma/>
                </a:srgbClr>
              </a:gs>
              <a:gs pos="50000">
                <a:srgbClr val="FFFF00"/>
              </a:gs>
              <a:gs pos="100000">
                <a:srgbClr val="FFFF00">
                  <a:gamma/>
                  <a:shade val="46275"/>
                  <a:invGamma/>
                </a:srgbClr>
              </a:gs>
            </a:gsLst>
            <a:lin ang="0" scaled="1"/>
          </a:gradFill>
          <a:ln w="22225">
            <a:solidFill>
              <a:schemeClr val="tx1"/>
            </a:solidFill>
            <a:prstDash val="solid"/>
            <a:round/>
            <a:headEnd/>
            <a:tailEnd/>
          </a:ln>
        </p:spPr>
        <p:txBody>
          <a:bodyPr/>
          <a:lstStyle/>
          <a:p>
            <a:endParaRPr lang="en-US"/>
          </a:p>
        </p:txBody>
      </p:sp>
      <p:sp>
        <p:nvSpPr>
          <p:cNvPr id="3347514" name="Freeform 58"/>
          <p:cNvSpPr>
            <a:spLocks/>
          </p:cNvSpPr>
          <p:nvPr/>
        </p:nvSpPr>
        <p:spPr bwMode="auto">
          <a:xfrm>
            <a:off x="5670550" y="4141788"/>
            <a:ext cx="258763" cy="1185862"/>
          </a:xfrm>
          <a:custGeom>
            <a:avLst/>
            <a:gdLst/>
            <a:ahLst/>
            <a:cxnLst>
              <a:cxn ang="0">
                <a:pos x="0" y="747"/>
              </a:cxn>
              <a:cxn ang="0">
                <a:pos x="14" y="52"/>
              </a:cxn>
              <a:cxn ang="0">
                <a:pos x="183" y="0"/>
              </a:cxn>
              <a:cxn ang="0">
                <a:pos x="169" y="681"/>
              </a:cxn>
              <a:cxn ang="0">
                <a:pos x="0" y="747"/>
              </a:cxn>
            </a:cxnLst>
            <a:rect l="0" t="0" r="r" b="b"/>
            <a:pathLst>
              <a:path w="183" h="747">
                <a:moveTo>
                  <a:pt x="0" y="747"/>
                </a:moveTo>
                <a:lnTo>
                  <a:pt x="14" y="52"/>
                </a:lnTo>
                <a:lnTo>
                  <a:pt x="183" y="0"/>
                </a:lnTo>
                <a:lnTo>
                  <a:pt x="169" y="681"/>
                </a:lnTo>
                <a:lnTo>
                  <a:pt x="0" y="747"/>
                </a:lnTo>
                <a:close/>
              </a:path>
            </a:pathLst>
          </a:custGeom>
          <a:gradFill rotWithShape="1">
            <a:gsLst>
              <a:gs pos="0">
                <a:srgbClr val="FFFF00">
                  <a:gamma/>
                  <a:shade val="46275"/>
                  <a:invGamma/>
                </a:srgbClr>
              </a:gs>
              <a:gs pos="50000">
                <a:srgbClr val="FFFF00"/>
              </a:gs>
              <a:gs pos="100000">
                <a:srgbClr val="FFFF00">
                  <a:gamma/>
                  <a:shade val="46275"/>
                  <a:invGamma/>
                </a:srgbClr>
              </a:gs>
            </a:gsLst>
            <a:lin ang="0" scaled="1"/>
          </a:gradFill>
          <a:ln w="22225">
            <a:solidFill>
              <a:schemeClr val="tx1"/>
            </a:solidFill>
            <a:prstDash val="solid"/>
            <a:round/>
            <a:headEnd/>
            <a:tailEnd/>
          </a:ln>
        </p:spPr>
        <p:txBody>
          <a:bodyPr/>
          <a:lstStyle/>
          <a:p>
            <a:endParaRPr lang="en-US"/>
          </a:p>
        </p:txBody>
      </p:sp>
      <p:sp>
        <p:nvSpPr>
          <p:cNvPr id="3347515" name="Freeform 59"/>
          <p:cNvSpPr>
            <a:spLocks/>
          </p:cNvSpPr>
          <p:nvPr/>
        </p:nvSpPr>
        <p:spPr bwMode="auto">
          <a:xfrm>
            <a:off x="5353050" y="4141788"/>
            <a:ext cx="338138" cy="1185862"/>
          </a:xfrm>
          <a:custGeom>
            <a:avLst/>
            <a:gdLst/>
            <a:ahLst/>
            <a:cxnLst>
              <a:cxn ang="0">
                <a:pos x="0" y="694"/>
              </a:cxn>
              <a:cxn ang="0">
                <a:pos x="14" y="0"/>
              </a:cxn>
              <a:cxn ang="0">
                <a:pos x="240" y="52"/>
              </a:cxn>
              <a:cxn ang="0">
                <a:pos x="226" y="747"/>
              </a:cxn>
              <a:cxn ang="0">
                <a:pos x="0" y="694"/>
              </a:cxn>
            </a:cxnLst>
            <a:rect l="0" t="0" r="r" b="b"/>
            <a:pathLst>
              <a:path w="240" h="747">
                <a:moveTo>
                  <a:pt x="0" y="694"/>
                </a:moveTo>
                <a:lnTo>
                  <a:pt x="14" y="0"/>
                </a:lnTo>
                <a:lnTo>
                  <a:pt x="240" y="52"/>
                </a:lnTo>
                <a:lnTo>
                  <a:pt x="226" y="747"/>
                </a:lnTo>
                <a:lnTo>
                  <a:pt x="0" y="694"/>
                </a:lnTo>
                <a:close/>
              </a:path>
            </a:pathLst>
          </a:custGeom>
          <a:gradFill rotWithShape="1">
            <a:gsLst>
              <a:gs pos="0">
                <a:srgbClr val="FFFF00">
                  <a:gamma/>
                  <a:shade val="46275"/>
                  <a:invGamma/>
                </a:srgbClr>
              </a:gs>
              <a:gs pos="50000">
                <a:srgbClr val="FFFF00"/>
              </a:gs>
              <a:gs pos="100000">
                <a:srgbClr val="FFFF00">
                  <a:gamma/>
                  <a:shade val="46275"/>
                  <a:invGamma/>
                </a:srgbClr>
              </a:gs>
            </a:gsLst>
            <a:lin ang="0" scaled="1"/>
          </a:gradFill>
          <a:ln w="22225">
            <a:solidFill>
              <a:schemeClr val="tx1"/>
            </a:solidFill>
            <a:prstDash val="solid"/>
            <a:round/>
            <a:headEnd/>
            <a:tailEnd/>
          </a:ln>
        </p:spPr>
        <p:txBody>
          <a:bodyPr/>
          <a:lstStyle/>
          <a:p>
            <a:endParaRPr lang="en-US"/>
          </a:p>
        </p:txBody>
      </p:sp>
      <p:sp>
        <p:nvSpPr>
          <p:cNvPr id="3347516" name="Freeform 60"/>
          <p:cNvSpPr>
            <a:spLocks/>
          </p:cNvSpPr>
          <p:nvPr/>
        </p:nvSpPr>
        <p:spPr bwMode="auto">
          <a:xfrm>
            <a:off x="5372100" y="4078288"/>
            <a:ext cx="557213" cy="146050"/>
          </a:xfrm>
          <a:custGeom>
            <a:avLst/>
            <a:gdLst/>
            <a:ahLst/>
            <a:cxnLst>
              <a:cxn ang="0">
                <a:pos x="226" y="92"/>
              </a:cxn>
              <a:cxn ang="0">
                <a:pos x="395" y="40"/>
              </a:cxn>
              <a:cxn ang="0">
                <a:pos x="170" y="0"/>
              </a:cxn>
              <a:cxn ang="0">
                <a:pos x="0" y="40"/>
              </a:cxn>
              <a:cxn ang="0">
                <a:pos x="226" y="92"/>
              </a:cxn>
            </a:cxnLst>
            <a:rect l="0" t="0" r="r" b="b"/>
            <a:pathLst>
              <a:path w="395" h="92">
                <a:moveTo>
                  <a:pt x="226" y="92"/>
                </a:moveTo>
                <a:lnTo>
                  <a:pt x="395" y="40"/>
                </a:lnTo>
                <a:lnTo>
                  <a:pt x="170" y="0"/>
                </a:lnTo>
                <a:lnTo>
                  <a:pt x="0" y="40"/>
                </a:lnTo>
                <a:lnTo>
                  <a:pt x="226" y="92"/>
                </a:lnTo>
                <a:close/>
              </a:path>
            </a:pathLst>
          </a:custGeom>
          <a:gradFill rotWithShape="1">
            <a:gsLst>
              <a:gs pos="0">
                <a:srgbClr val="FFFF00">
                  <a:gamma/>
                  <a:shade val="46275"/>
                  <a:invGamma/>
                </a:srgbClr>
              </a:gs>
              <a:gs pos="50000">
                <a:srgbClr val="FFFF00"/>
              </a:gs>
              <a:gs pos="100000">
                <a:srgbClr val="FFFF00">
                  <a:gamma/>
                  <a:shade val="46275"/>
                  <a:invGamma/>
                </a:srgbClr>
              </a:gs>
            </a:gsLst>
            <a:lin ang="0" scaled="1"/>
          </a:gradFill>
          <a:ln w="22225">
            <a:solidFill>
              <a:schemeClr val="tx1"/>
            </a:solidFill>
            <a:prstDash val="solid"/>
            <a:round/>
            <a:headEnd/>
            <a:tailEnd/>
          </a:ln>
        </p:spPr>
        <p:txBody>
          <a:bodyPr/>
          <a:lstStyle/>
          <a:p>
            <a:endParaRPr lang="en-US"/>
          </a:p>
        </p:txBody>
      </p:sp>
      <p:sp>
        <p:nvSpPr>
          <p:cNvPr id="3347517" name="Freeform 61"/>
          <p:cNvSpPr>
            <a:spLocks/>
          </p:cNvSpPr>
          <p:nvPr/>
        </p:nvSpPr>
        <p:spPr bwMode="auto">
          <a:xfrm>
            <a:off x="3521075" y="4119563"/>
            <a:ext cx="279400" cy="1062037"/>
          </a:xfrm>
          <a:custGeom>
            <a:avLst/>
            <a:gdLst/>
            <a:ahLst/>
            <a:cxnLst>
              <a:cxn ang="0">
                <a:pos x="0" y="669"/>
              </a:cxn>
              <a:cxn ang="0">
                <a:pos x="0" y="40"/>
              </a:cxn>
              <a:cxn ang="0">
                <a:pos x="183" y="0"/>
              </a:cxn>
              <a:cxn ang="0">
                <a:pos x="198" y="604"/>
              </a:cxn>
              <a:cxn ang="0">
                <a:pos x="0" y="669"/>
              </a:cxn>
            </a:cxnLst>
            <a:rect l="0" t="0" r="r" b="b"/>
            <a:pathLst>
              <a:path w="198" h="669">
                <a:moveTo>
                  <a:pt x="0" y="669"/>
                </a:moveTo>
                <a:lnTo>
                  <a:pt x="0" y="40"/>
                </a:lnTo>
                <a:lnTo>
                  <a:pt x="183" y="0"/>
                </a:lnTo>
                <a:lnTo>
                  <a:pt x="198" y="604"/>
                </a:lnTo>
                <a:lnTo>
                  <a:pt x="0" y="669"/>
                </a:lnTo>
                <a:close/>
              </a:path>
            </a:pathLst>
          </a:custGeom>
          <a:gradFill rotWithShape="1">
            <a:gsLst>
              <a:gs pos="0">
                <a:srgbClr val="888888">
                  <a:gamma/>
                  <a:shade val="46275"/>
                  <a:invGamma/>
                </a:srgbClr>
              </a:gs>
              <a:gs pos="50000">
                <a:srgbClr val="888888"/>
              </a:gs>
              <a:gs pos="100000">
                <a:srgbClr val="888888">
                  <a:gamma/>
                  <a:shade val="46275"/>
                  <a:invGamma/>
                </a:srgbClr>
              </a:gs>
            </a:gsLst>
            <a:lin ang="0" scaled="1"/>
          </a:gradFill>
          <a:ln w="22225">
            <a:solidFill>
              <a:schemeClr val="tx1"/>
            </a:solidFill>
            <a:prstDash val="solid"/>
            <a:round/>
            <a:headEnd/>
            <a:tailEnd/>
          </a:ln>
        </p:spPr>
        <p:txBody>
          <a:bodyPr/>
          <a:lstStyle/>
          <a:p>
            <a:endParaRPr lang="en-US"/>
          </a:p>
        </p:txBody>
      </p:sp>
      <p:sp>
        <p:nvSpPr>
          <p:cNvPr id="3347518" name="Freeform 62"/>
          <p:cNvSpPr>
            <a:spLocks/>
          </p:cNvSpPr>
          <p:nvPr/>
        </p:nvSpPr>
        <p:spPr bwMode="auto">
          <a:xfrm>
            <a:off x="3241675" y="4119563"/>
            <a:ext cx="279400" cy="1062037"/>
          </a:xfrm>
          <a:custGeom>
            <a:avLst/>
            <a:gdLst/>
            <a:ahLst/>
            <a:cxnLst>
              <a:cxn ang="0">
                <a:pos x="15" y="617"/>
              </a:cxn>
              <a:cxn ang="0">
                <a:pos x="0" y="0"/>
              </a:cxn>
              <a:cxn ang="0">
                <a:pos x="198" y="40"/>
              </a:cxn>
              <a:cxn ang="0">
                <a:pos x="198" y="669"/>
              </a:cxn>
              <a:cxn ang="0">
                <a:pos x="15" y="617"/>
              </a:cxn>
            </a:cxnLst>
            <a:rect l="0" t="0" r="r" b="b"/>
            <a:pathLst>
              <a:path w="198" h="669">
                <a:moveTo>
                  <a:pt x="15" y="617"/>
                </a:moveTo>
                <a:lnTo>
                  <a:pt x="0" y="0"/>
                </a:lnTo>
                <a:lnTo>
                  <a:pt x="198" y="40"/>
                </a:lnTo>
                <a:lnTo>
                  <a:pt x="198" y="669"/>
                </a:lnTo>
                <a:lnTo>
                  <a:pt x="15" y="617"/>
                </a:lnTo>
                <a:close/>
              </a:path>
            </a:pathLst>
          </a:custGeom>
          <a:gradFill rotWithShape="1">
            <a:gsLst>
              <a:gs pos="0">
                <a:srgbClr val="FFFFFF">
                  <a:gamma/>
                  <a:shade val="46275"/>
                  <a:invGamma/>
                </a:srgbClr>
              </a:gs>
              <a:gs pos="50000">
                <a:srgbClr val="FFFFFF"/>
              </a:gs>
              <a:gs pos="100000">
                <a:srgbClr val="FFFFFF">
                  <a:gamma/>
                  <a:shade val="46275"/>
                  <a:invGamma/>
                </a:srgbClr>
              </a:gs>
            </a:gsLst>
            <a:lin ang="0" scaled="1"/>
          </a:gradFill>
          <a:ln w="22225">
            <a:solidFill>
              <a:schemeClr val="tx1"/>
            </a:solidFill>
            <a:prstDash val="solid"/>
            <a:round/>
            <a:headEnd/>
            <a:tailEnd/>
          </a:ln>
        </p:spPr>
        <p:txBody>
          <a:bodyPr/>
          <a:lstStyle/>
          <a:p>
            <a:endParaRPr lang="en-US"/>
          </a:p>
        </p:txBody>
      </p:sp>
      <p:sp>
        <p:nvSpPr>
          <p:cNvPr id="3347519" name="Freeform 63"/>
          <p:cNvSpPr>
            <a:spLocks/>
          </p:cNvSpPr>
          <p:nvPr/>
        </p:nvSpPr>
        <p:spPr bwMode="auto">
          <a:xfrm>
            <a:off x="3241675" y="4057650"/>
            <a:ext cx="536575" cy="125413"/>
          </a:xfrm>
          <a:custGeom>
            <a:avLst/>
            <a:gdLst/>
            <a:ahLst/>
            <a:cxnLst>
              <a:cxn ang="0">
                <a:pos x="198" y="79"/>
              </a:cxn>
              <a:cxn ang="0">
                <a:pos x="381" y="39"/>
              </a:cxn>
              <a:cxn ang="0">
                <a:pos x="184" y="0"/>
              </a:cxn>
              <a:cxn ang="0">
                <a:pos x="0" y="39"/>
              </a:cxn>
              <a:cxn ang="0">
                <a:pos x="198" y="79"/>
              </a:cxn>
            </a:cxnLst>
            <a:rect l="0" t="0" r="r" b="b"/>
            <a:pathLst>
              <a:path w="381" h="79">
                <a:moveTo>
                  <a:pt x="198" y="79"/>
                </a:moveTo>
                <a:lnTo>
                  <a:pt x="381" y="39"/>
                </a:lnTo>
                <a:lnTo>
                  <a:pt x="184" y="0"/>
                </a:lnTo>
                <a:lnTo>
                  <a:pt x="0" y="39"/>
                </a:lnTo>
                <a:lnTo>
                  <a:pt x="198" y="79"/>
                </a:lnTo>
                <a:close/>
              </a:path>
            </a:pathLst>
          </a:custGeom>
          <a:gradFill rotWithShape="1">
            <a:gsLst>
              <a:gs pos="0">
                <a:srgbClr val="BFBFBF">
                  <a:gamma/>
                  <a:shade val="46275"/>
                  <a:invGamma/>
                </a:srgbClr>
              </a:gs>
              <a:gs pos="50000">
                <a:srgbClr val="BFBFBF"/>
              </a:gs>
              <a:gs pos="100000">
                <a:srgbClr val="BFBFBF">
                  <a:gamma/>
                  <a:shade val="46275"/>
                  <a:invGamma/>
                </a:srgbClr>
              </a:gs>
            </a:gsLst>
            <a:lin ang="0" scaled="1"/>
          </a:gradFill>
          <a:ln w="22225">
            <a:solidFill>
              <a:schemeClr val="tx1"/>
            </a:solidFill>
            <a:prstDash val="solid"/>
            <a:round/>
            <a:headEnd/>
            <a:tailEnd/>
          </a:ln>
        </p:spPr>
        <p:txBody>
          <a:bodyPr/>
          <a:lstStyle/>
          <a:p>
            <a:endParaRPr lang="en-US"/>
          </a:p>
        </p:txBody>
      </p:sp>
      <p:sp>
        <p:nvSpPr>
          <p:cNvPr id="3347520" name="Freeform 64"/>
          <p:cNvSpPr>
            <a:spLocks/>
          </p:cNvSpPr>
          <p:nvPr/>
        </p:nvSpPr>
        <p:spPr bwMode="auto">
          <a:xfrm>
            <a:off x="4257675" y="4265613"/>
            <a:ext cx="258763" cy="1123950"/>
          </a:xfrm>
          <a:custGeom>
            <a:avLst/>
            <a:gdLst/>
            <a:ahLst/>
            <a:cxnLst>
              <a:cxn ang="0">
                <a:pos x="0" y="708"/>
              </a:cxn>
              <a:cxn ang="0">
                <a:pos x="0" y="53"/>
              </a:cxn>
              <a:cxn ang="0">
                <a:pos x="184" y="0"/>
              </a:cxn>
              <a:cxn ang="0">
                <a:pos x="184" y="643"/>
              </a:cxn>
              <a:cxn ang="0">
                <a:pos x="0" y="708"/>
              </a:cxn>
            </a:cxnLst>
            <a:rect l="0" t="0" r="r" b="b"/>
            <a:pathLst>
              <a:path w="184" h="708">
                <a:moveTo>
                  <a:pt x="0" y="708"/>
                </a:moveTo>
                <a:lnTo>
                  <a:pt x="0" y="53"/>
                </a:lnTo>
                <a:lnTo>
                  <a:pt x="184" y="0"/>
                </a:lnTo>
                <a:lnTo>
                  <a:pt x="184" y="643"/>
                </a:lnTo>
                <a:lnTo>
                  <a:pt x="0" y="708"/>
                </a:lnTo>
                <a:close/>
              </a:path>
            </a:pathLst>
          </a:custGeom>
          <a:gradFill rotWithShape="1">
            <a:gsLst>
              <a:gs pos="0">
                <a:srgbClr val="888888">
                  <a:gamma/>
                  <a:shade val="46275"/>
                  <a:invGamma/>
                </a:srgbClr>
              </a:gs>
              <a:gs pos="50000">
                <a:srgbClr val="888888"/>
              </a:gs>
              <a:gs pos="100000">
                <a:srgbClr val="888888">
                  <a:gamma/>
                  <a:shade val="46275"/>
                  <a:invGamma/>
                </a:srgbClr>
              </a:gs>
            </a:gsLst>
            <a:lin ang="0" scaled="1"/>
          </a:gradFill>
          <a:ln w="22225">
            <a:solidFill>
              <a:schemeClr val="tx1"/>
            </a:solidFill>
            <a:prstDash val="solid"/>
            <a:round/>
            <a:headEnd/>
            <a:tailEnd/>
          </a:ln>
        </p:spPr>
        <p:txBody>
          <a:bodyPr/>
          <a:lstStyle/>
          <a:p>
            <a:endParaRPr lang="en-US"/>
          </a:p>
        </p:txBody>
      </p:sp>
      <p:sp>
        <p:nvSpPr>
          <p:cNvPr id="3347521" name="Freeform 65"/>
          <p:cNvSpPr>
            <a:spLocks/>
          </p:cNvSpPr>
          <p:nvPr/>
        </p:nvSpPr>
        <p:spPr bwMode="auto">
          <a:xfrm>
            <a:off x="3938588" y="4287838"/>
            <a:ext cx="319087" cy="1101725"/>
          </a:xfrm>
          <a:custGeom>
            <a:avLst/>
            <a:gdLst/>
            <a:ahLst/>
            <a:cxnLst>
              <a:cxn ang="0">
                <a:pos x="14" y="643"/>
              </a:cxn>
              <a:cxn ang="0">
                <a:pos x="0" y="0"/>
              </a:cxn>
              <a:cxn ang="0">
                <a:pos x="226" y="40"/>
              </a:cxn>
              <a:cxn ang="0">
                <a:pos x="226" y="695"/>
              </a:cxn>
              <a:cxn ang="0">
                <a:pos x="14" y="643"/>
              </a:cxn>
            </a:cxnLst>
            <a:rect l="0" t="0" r="r" b="b"/>
            <a:pathLst>
              <a:path w="226" h="695">
                <a:moveTo>
                  <a:pt x="14" y="643"/>
                </a:moveTo>
                <a:lnTo>
                  <a:pt x="0" y="0"/>
                </a:lnTo>
                <a:lnTo>
                  <a:pt x="226" y="40"/>
                </a:lnTo>
                <a:lnTo>
                  <a:pt x="226" y="695"/>
                </a:lnTo>
                <a:lnTo>
                  <a:pt x="14" y="643"/>
                </a:lnTo>
                <a:close/>
              </a:path>
            </a:pathLst>
          </a:custGeom>
          <a:gradFill rotWithShape="1">
            <a:gsLst>
              <a:gs pos="0">
                <a:srgbClr val="FFFFFF">
                  <a:gamma/>
                  <a:shade val="46275"/>
                  <a:invGamma/>
                </a:srgbClr>
              </a:gs>
              <a:gs pos="50000">
                <a:srgbClr val="FFFFFF"/>
              </a:gs>
              <a:gs pos="100000">
                <a:srgbClr val="FFFFFF">
                  <a:gamma/>
                  <a:shade val="46275"/>
                  <a:invGamma/>
                </a:srgbClr>
              </a:gs>
            </a:gsLst>
            <a:lin ang="0" scaled="1"/>
          </a:gradFill>
          <a:ln w="22225">
            <a:solidFill>
              <a:schemeClr val="tx1"/>
            </a:solidFill>
            <a:prstDash val="solid"/>
            <a:round/>
            <a:headEnd/>
            <a:tailEnd/>
          </a:ln>
        </p:spPr>
        <p:txBody>
          <a:bodyPr/>
          <a:lstStyle/>
          <a:p>
            <a:endParaRPr lang="en-US"/>
          </a:p>
        </p:txBody>
      </p:sp>
      <p:sp>
        <p:nvSpPr>
          <p:cNvPr id="3347522" name="Freeform 66"/>
          <p:cNvSpPr>
            <a:spLocks/>
          </p:cNvSpPr>
          <p:nvPr/>
        </p:nvSpPr>
        <p:spPr bwMode="auto">
          <a:xfrm>
            <a:off x="3938588" y="4203700"/>
            <a:ext cx="577850" cy="146050"/>
          </a:xfrm>
          <a:custGeom>
            <a:avLst/>
            <a:gdLst/>
            <a:ahLst/>
            <a:cxnLst>
              <a:cxn ang="0">
                <a:pos x="226" y="92"/>
              </a:cxn>
              <a:cxn ang="0">
                <a:pos x="410" y="39"/>
              </a:cxn>
              <a:cxn ang="0">
                <a:pos x="198" y="0"/>
              </a:cxn>
              <a:cxn ang="0">
                <a:pos x="0" y="52"/>
              </a:cxn>
              <a:cxn ang="0">
                <a:pos x="226" y="92"/>
              </a:cxn>
            </a:cxnLst>
            <a:rect l="0" t="0" r="r" b="b"/>
            <a:pathLst>
              <a:path w="410" h="92">
                <a:moveTo>
                  <a:pt x="226" y="92"/>
                </a:moveTo>
                <a:lnTo>
                  <a:pt x="410" y="39"/>
                </a:lnTo>
                <a:lnTo>
                  <a:pt x="198" y="0"/>
                </a:lnTo>
                <a:lnTo>
                  <a:pt x="0" y="52"/>
                </a:lnTo>
                <a:lnTo>
                  <a:pt x="226" y="92"/>
                </a:lnTo>
                <a:close/>
              </a:path>
            </a:pathLst>
          </a:custGeom>
          <a:gradFill rotWithShape="1">
            <a:gsLst>
              <a:gs pos="0">
                <a:srgbClr val="BFBFBF">
                  <a:gamma/>
                  <a:shade val="46275"/>
                  <a:invGamma/>
                </a:srgbClr>
              </a:gs>
              <a:gs pos="50000">
                <a:srgbClr val="BFBFBF"/>
              </a:gs>
              <a:gs pos="100000">
                <a:srgbClr val="BFBFBF">
                  <a:gamma/>
                  <a:shade val="46275"/>
                  <a:invGamma/>
                </a:srgbClr>
              </a:gs>
            </a:gsLst>
            <a:lin ang="0" scaled="1"/>
          </a:gradFill>
          <a:ln w="22225">
            <a:solidFill>
              <a:schemeClr val="tx1"/>
            </a:solidFill>
            <a:prstDash val="solid"/>
            <a:round/>
            <a:headEnd/>
            <a:tailEnd/>
          </a:ln>
        </p:spPr>
        <p:txBody>
          <a:bodyPr/>
          <a:lstStyle/>
          <a:p>
            <a:endParaRPr lang="en-US"/>
          </a:p>
        </p:txBody>
      </p:sp>
      <p:sp>
        <p:nvSpPr>
          <p:cNvPr id="3347523" name="Freeform 67"/>
          <p:cNvSpPr>
            <a:spLocks/>
          </p:cNvSpPr>
          <p:nvPr/>
        </p:nvSpPr>
        <p:spPr bwMode="auto">
          <a:xfrm>
            <a:off x="5053013" y="4452938"/>
            <a:ext cx="260350" cy="1165225"/>
          </a:xfrm>
          <a:custGeom>
            <a:avLst/>
            <a:gdLst/>
            <a:ahLst/>
            <a:cxnLst>
              <a:cxn ang="0">
                <a:pos x="0" y="734"/>
              </a:cxn>
              <a:cxn ang="0">
                <a:pos x="0" y="53"/>
              </a:cxn>
              <a:cxn ang="0">
                <a:pos x="184" y="0"/>
              </a:cxn>
              <a:cxn ang="0">
                <a:pos x="184" y="656"/>
              </a:cxn>
              <a:cxn ang="0">
                <a:pos x="0" y="734"/>
              </a:cxn>
            </a:cxnLst>
            <a:rect l="0" t="0" r="r" b="b"/>
            <a:pathLst>
              <a:path w="184" h="734">
                <a:moveTo>
                  <a:pt x="0" y="734"/>
                </a:moveTo>
                <a:lnTo>
                  <a:pt x="0" y="53"/>
                </a:lnTo>
                <a:lnTo>
                  <a:pt x="184" y="0"/>
                </a:lnTo>
                <a:lnTo>
                  <a:pt x="184" y="656"/>
                </a:lnTo>
                <a:lnTo>
                  <a:pt x="0" y="734"/>
                </a:lnTo>
                <a:close/>
              </a:path>
            </a:pathLst>
          </a:custGeom>
          <a:gradFill rotWithShape="1">
            <a:gsLst>
              <a:gs pos="0">
                <a:srgbClr val="888888">
                  <a:gamma/>
                  <a:shade val="46275"/>
                  <a:invGamma/>
                </a:srgbClr>
              </a:gs>
              <a:gs pos="50000">
                <a:srgbClr val="888888"/>
              </a:gs>
              <a:gs pos="100000">
                <a:srgbClr val="888888">
                  <a:gamma/>
                  <a:shade val="46275"/>
                  <a:invGamma/>
                </a:srgbClr>
              </a:gs>
            </a:gsLst>
            <a:lin ang="0" scaled="1"/>
          </a:gradFill>
          <a:ln w="22225">
            <a:solidFill>
              <a:schemeClr val="tx1"/>
            </a:solidFill>
            <a:prstDash val="solid"/>
            <a:round/>
            <a:headEnd/>
            <a:tailEnd/>
          </a:ln>
        </p:spPr>
        <p:txBody>
          <a:bodyPr/>
          <a:lstStyle/>
          <a:p>
            <a:endParaRPr lang="en-US"/>
          </a:p>
        </p:txBody>
      </p:sp>
      <p:sp>
        <p:nvSpPr>
          <p:cNvPr id="3347524" name="Freeform 68"/>
          <p:cNvSpPr>
            <a:spLocks/>
          </p:cNvSpPr>
          <p:nvPr/>
        </p:nvSpPr>
        <p:spPr bwMode="auto">
          <a:xfrm>
            <a:off x="4735513" y="4473575"/>
            <a:ext cx="317500" cy="1144588"/>
          </a:xfrm>
          <a:custGeom>
            <a:avLst/>
            <a:gdLst/>
            <a:ahLst/>
            <a:cxnLst>
              <a:cxn ang="0">
                <a:pos x="0" y="656"/>
              </a:cxn>
              <a:cxn ang="0">
                <a:pos x="0" y="0"/>
              </a:cxn>
              <a:cxn ang="0">
                <a:pos x="225" y="40"/>
              </a:cxn>
              <a:cxn ang="0">
                <a:pos x="225" y="721"/>
              </a:cxn>
              <a:cxn ang="0">
                <a:pos x="0" y="656"/>
              </a:cxn>
            </a:cxnLst>
            <a:rect l="0" t="0" r="r" b="b"/>
            <a:pathLst>
              <a:path w="225" h="721">
                <a:moveTo>
                  <a:pt x="0" y="656"/>
                </a:moveTo>
                <a:lnTo>
                  <a:pt x="0" y="0"/>
                </a:lnTo>
                <a:lnTo>
                  <a:pt x="225" y="40"/>
                </a:lnTo>
                <a:lnTo>
                  <a:pt x="225" y="721"/>
                </a:lnTo>
                <a:lnTo>
                  <a:pt x="0" y="656"/>
                </a:lnTo>
                <a:close/>
              </a:path>
            </a:pathLst>
          </a:custGeom>
          <a:gradFill rotWithShape="1">
            <a:gsLst>
              <a:gs pos="0">
                <a:srgbClr val="FFFFFF">
                  <a:gamma/>
                  <a:shade val="46275"/>
                  <a:invGamma/>
                </a:srgbClr>
              </a:gs>
              <a:gs pos="50000">
                <a:srgbClr val="FFFFFF"/>
              </a:gs>
              <a:gs pos="100000">
                <a:srgbClr val="FFFFFF">
                  <a:gamma/>
                  <a:shade val="46275"/>
                  <a:invGamma/>
                </a:srgbClr>
              </a:gs>
            </a:gsLst>
            <a:lin ang="0" scaled="1"/>
          </a:gradFill>
          <a:ln w="22225">
            <a:solidFill>
              <a:schemeClr val="tx1"/>
            </a:solidFill>
            <a:prstDash val="solid"/>
            <a:round/>
            <a:headEnd/>
            <a:tailEnd/>
          </a:ln>
        </p:spPr>
        <p:txBody>
          <a:bodyPr/>
          <a:lstStyle/>
          <a:p>
            <a:endParaRPr lang="en-US"/>
          </a:p>
        </p:txBody>
      </p:sp>
      <p:sp>
        <p:nvSpPr>
          <p:cNvPr id="3347525" name="Freeform 69"/>
          <p:cNvSpPr>
            <a:spLocks/>
          </p:cNvSpPr>
          <p:nvPr/>
        </p:nvSpPr>
        <p:spPr bwMode="auto">
          <a:xfrm>
            <a:off x="4735513" y="4370388"/>
            <a:ext cx="577850" cy="166687"/>
          </a:xfrm>
          <a:custGeom>
            <a:avLst/>
            <a:gdLst/>
            <a:ahLst/>
            <a:cxnLst>
              <a:cxn ang="0">
                <a:pos x="225" y="105"/>
              </a:cxn>
              <a:cxn ang="0">
                <a:pos x="409" y="52"/>
              </a:cxn>
              <a:cxn ang="0">
                <a:pos x="183" y="0"/>
              </a:cxn>
              <a:cxn ang="0">
                <a:pos x="0" y="65"/>
              </a:cxn>
              <a:cxn ang="0">
                <a:pos x="225" y="105"/>
              </a:cxn>
            </a:cxnLst>
            <a:rect l="0" t="0" r="r" b="b"/>
            <a:pathLst>
              <a:path w="409" h="105">
                <a:moveTo>
                  <a:pt x="225" y="105"/>
                </a:moveTo>
                <a:lnTo>
                  <a:pt x="409" y="52"/>
                </a:lnTo>
                <a:lnTo>
                  <a:pt x="183" y="0"/>
                </a:lnTo>
                <a:lnTo>
                  <a:pt x="0" y="65"/>
                </a:lnTo>
                <a:lnTo>
                  <a:pt x="225" y="105"/>
                </a:lnTo>
                <a:close/>
              </a:path>
            </a:pathLst>
          </a:custGeom>
          <a:gradFill rotWithShape="1">
            <a:gsLst>
              <a:gs pos="0">
                <a:srgbClr val="BFBFBF">
                  <a:gamma/>
                  <a:shade val="46275"/>
                  <a:invGamma/>
                </a:srgbClr>
              </a:gs>
              <a:gs pos="50000">
                <a:srgbClr val="BFBFBF"/>
              </a:gs>
              <a:gs pos="100000">
                <a:srgbClr val="BFBFBF">
                  <a:gamma/>
                  <a:shade val="46275"/>
                  <a:invGamma/>
                </a:srgbClr>
              </a:gs>
            </a:gsLst>
            <a:lin ang="0" scaled="1"/>
          </a:gradFill>
          <a:ln w="22225">
            <a:solidFill>
              <a:schemeClr val="tx1"/>
            </a:solidFill>
            <a:prstDash val="solid"/>
            <a:round/>
            <a:headEnd/>
            <a:tailEnd/>
          </a:ln>
        </p:spPr>
        <p:txBody>
          <a:bodyPr/>
          <a:lstStyle/>
          <a:p>
            <a:endParaRPr lang="en-US"/>
          </a:p>
        </p:txBody>
      </p:sp>
      <p:sp>
        <p:nvSpPr>
          <p:cNvPr id="3347526" name="Freeform 70"/>
          <p:cNvSpPr>
            <a:spLocks/>
          </p:cNvSpPr>
          <p:nvPr/>
        </p:nvSpPr>
        <p:spPr bwMode="auto">
          <a:xfrm>
            <a:off x="2763838" y="3757613"/>
            <a:ext cx="60325" cy="1587"/>
          </a:xfrm>
          <a:custGeom>
            <a:avLst/>
            <a:gdLst/>
            <a:ahLst/>
            <a:cxnLst>
              <a:cxn ang="0">
                <a:pos x="42" y="0"/>
              </a:cxn>
              <a:cxn ang="0">
                <a:pos x="0" y="0"/>
              </a:cxn>
              <a:cxn ang="0">
                <a:pos x="42" y="0"/>
              </a:cxn>
            </a:cxnLst>
            <a:rect l="0" t="0" r="r" b="b"/>
            <a:pathLst>
              <a:path w="42">
                <a:moveTo>
                  <a:pt x="42" y="0"/>
                </a:moveTo>
                <a:lnTo>
                  <a:pt x="0" y="0"/>
                </a:lnTo>
                <a:lnTo>
                  <a:pt x="42" y="0"/>
                </a:lnTo>
                <a:close/>
              </a:path>
            </a:pathLst>
          </a:custGeom>
          <a:solidFill>
            <a:srgbClr val="000000"/>
          </a:solidFill>
          <a:ln w="9525">
            <a:noFill/>
            <a:round/>
            <a:headEnd/>
            <a:tailEnd/>
          </a:ln>
        </p:spPr>
        <p:txBody>
          <a:bodyPr/>
          <a:lstStyle/>
          <a:p>
            <a:endParaRPr lang="en-US"/>
          </a:p>
        </p:txBody>
      </p:sp>
      <p:sp>
        <p:nvSpPr>
          <p:cNvPr id="3347527" name="Freeform 71"/>
          <p:cNvSpPr>
            <a:spLocks/>
          </p:cNvSpPr>
          <p:nvPr/>
        </p:nvSpPr>
        <p:spPr bwMode="auto">
          <a:xfrm>
            <a:off x="2724150" y="2757488"/>
            <a:ext cx="60325" cy="1587"/>
          </a:xfrm>
          <a:custGeom>
            <a:avLst/>
            <a:gdLst/>
            <a:ahLst/>
            <a:cxnLst>
              <a:cxn ang="0">
                <a:pos x="42" y="0"/>
              </a:cxn>
              <a:cxn ang="0">
                <a:pos x="0" y="0"/>
              </a:cxn>
              <a:cxn ang="0">
                <a:pos x="42" y="0"/>
              </a:cxn>
            </a:cxnLst>
            <a:rect l="0" t="0" r="r" b="b"/>
            <a:pathLst>
              <a:path w="42">
                <a:moveTo>
                  <a:pt x="42" y="0"/>
                </a:moveTo>
                <a:lnTo>
                  <a:pt x="0" y="0"/>
                </a:lnTo>
                <a:lnTo>
                  <a:pt x="42" y="0"/>
                </a:lnTo>
                <a:close/>
              </a:path>
            </a:pathLst>
          </a:custGeom>
          <a:solidFill>
            <a:srgbClr val="000000"/>
          </a:solidFill>
          <a:ln w="9525">
            <a:noFill/>
            <a:round/>
            <a:headEnd/>
            <a:tailEnd/>
          </a:ln>
        </p:spPr>
        <p:txBody>
          <a:bodyPr/>
          <a:lstStyle/>
          <a:p>
            <a:endParaRPr lang="en-US"/>
          </a:p>
        </p:txBody>
      </p:sp>
      <p:sp>
        <p:nvSpPr>
          <p:cNvPr id="3347528" name="Line 72"/>
          <p:cNvSpPr>
            <a:spLocks noChangeShapeType="1"/>
          </p:cNvSpPr>
          <p:nvPr/>
        </p:nvSpPr>
        <p:spPr bwMode="auto">
          <a:xfrm>
            <a:off x="2744788" y="4119563"/>
            <a:ext cx="58737" cy="1587"/>
          </a:xfrm>
          <a:prstGeom prst="line">
            <a:avLst/>
          </a:prstGeom>
          <a:noFill/>
          <a:ln w="22225">
            <a:solidFill>
              <a:schemeClr val="bg1"/>
            </a:solidFill>
            <a:round/>
            <a:headEnd/>
            <a:tailEnd/>
          </a:ln>
        </p:spPr>
        <p:txBody>
          <a:bodyPr/>
          <a:lstStyle/>
          <a:p>
            <a:endParaRPr lang="en-US"/>
          </a:p>
        </p:txBody>
      </p:sp>
      <p:sp>
        <p:nvSpPr>
          <p:cNvPr id="3347529" name="Line 73"/>
          <p:cNvSpPr>
            <a:spLocks noChangeShapeType="1"/>
          </p:cNvSpPr>
          <p:nvPr/>
        </p:nvSpPr>
        <p:spPr bwMode="auto">
          <a:xfrm>
            <a:off x="2724150" y="3121025"/>
            <a:ext cx="60325" cy="1588"/>
          </a:xfrm>
          <a:prstGeom prst="line">
            <a:avLst/>
          </a:prstGeom>
          <a:noFill/>
          <a:ln w="22225">
            <a:solidFill>
              <a:schemeClr val="bg1"/>
            </a:solidFill>
            <a:round/>
            <a:headEnd/>
            <a:tailEnd/>
          </a:ln>
        </p:spPr>
        <p:txBody>
          <a:bodyPr/>
          <a:lstStyle/>
          <a:p>
            <a:endParaRPr lang="en-US"/>
          </a:p>
        </p:txBody>
      </p:sp>
      <p:sp>
        <p:nvSpPr>
          <p:cNvPr id="3347530" name="Freeform 74"/>
          <p:cNvSpPr>
            <a:spLocks/>
          </p:cNvSpPr>
          <p:nvPr/>
        </p:nvSpPr>
        <p:spPr bwMode="auto">
          <a:xfrm>
            <a:off x="2703513" y="1778000"/>
            <a:ext cx="60325" cy="1588"/>
          </a:xfrm>
          <a:custGeom>
            <a:avLst/>
            <a:gdLst/>
            <a:ahLst/>
            <a:cxnLst>
              <a:cxn ang="0">
                <a:pos x="43" y="0"/>
              </a:cxn>
              <a:cxn ang="0">
                <a:pos x="0" y="0"/>
              </a:cxn>
              <a:cxn ang="0">
                <a:pos x="43" y="0"/>
              </a:cxn>
            </a:cxnLst>
            <a:rect l="0" t="0" r="r" b="b"/>
            <a:pathLst>
              <a:path w="43">
                <a:moveTo>
                  <a:pt x="43" y="0"/>
                </a:moveTo>
                <a:lnTo>
                  <a:pt x="0" y="0"/>
                </a:lnTo>
                <a:lnTo>
                  <a:pt x="43" y="0"/>
                </a:lnTo>
                <a:close/>
              </a:path>
            </a:pathLst>
          </a:custGeom>
          <a:solidFill>
            <a:srgbClr val="000000"/>
          </a:solidFill>
          <a:ln w="9525">
            <a:noFill/>
            <a:round/>
            <a:headEnd/>
            <a:tailEnd/>
          </a:ln>
        </p:spPr>
        <p:txBody>
          <a:bodyPr/>
          <a:lstStyle/>
          <a:p>
            <a:endParaRPr lang="en-US"/>
          </a:p>
        </p:txBody>
      </p:sp>
      <p:sp>
        <p:nvSpPr>
          <p:cNvPr id="3347531" name="Line 75"/>
          <p:cNvSpPr>
            <a:spLocks noChangeShapeType="1"/>
          </p:cNvSpPr>
          <p:nvPr/>
        </p:nvSpPr>
        <p:spPr bwMode="auto">
          <a:xfrm>
            <a:off x="2913063" y="2073275"/>
            <a:ext cx="60325" cy="1588"/>
          </a:xfrm>
          <a:prstGeom prst="line">
            <a:avLst/>
          </a:prstGeom>
          <a:noFill/>
          <a:ln w="22225">
            <a:solidFill>
              <a:schemeClr val="bg1"/>
            </a:solidFill>
            <a:round/>
            <a:headEnd/>
            <a:tailEnd/>
          </a:ln>
        </p:spPr>
        <p:txBody>
          <a:bodyPr/>
          <a:lstStyle/>
          <a:p>
            <a:endParaRPr lang="en-US"/>
          </a:p>
        </p:txBody>
      </p:sp>
      <p:sp>
        <p:nvSpPr>
          <p:cNvPr id="3347532" name="Rectangle 76"/>
          <p:cNvSpPr>
            <a:spLocks noChangeArrowheads="1"/>
          </p:cNvSpPr>
          <p:nvPr/>
        </p:nvSpPr>
        <p:spPr bwMode="auto">
          <a:xfrm>
            <a:off x="2662238" y="4962525"/>
            <a:ext cx="161925" cy="350838"/>
          </a:xfrm>
          <a:prstGeom prst="rect">
            <a:avLst/>
          </a:prstGeom>
          <a:noFill/>
          <a:ln w="9525">
            <a:noFill/>
            <a:miter lim="800000"/>
            <a:headEnd/>
            <a:tailEnd/>
          </a:ln>
        </p:spPr>
        <p:txBody>
          <a:bodyPr wrap="none" lIns="0" tIns="0" rIns="0" bIns="0">
            <a:spAutoFit/>
          </a:bodyPr>
          <a:lstStyle/>
          <a:p>
            <a:pPr algn="ctr" eaLnBrk="0" hangingPunct="0"/>
            <a:r>
              <a:rPr lang="en-US" sz="2300"/>
              <a:t>0</a:t>
            </a:r>
            <a:endParaRPr lang="en-US" sz="2800"/>
          </a:p>
        </p:txBody>
      </p:sp>
      <p:sp>
        <p:nvSpPr>
          <p:cNvPr id="3347533" name="Rectangle 77"/>
          <p:cNvSpPr>
            <a:spLocks noChangeArrowheads="1"/>
          </p:cNvSpPr>
          <p:nvPr/>
        </p:nvSpPr>
        <p:spPr bwMode="auto">
          <a:xfrm>
            <a:off x="2643188" y="3984625"/>
            <a:ext cx="161925" cy="350838"/>
          </a:xfrm>
          <a:prstGeom prst="rect">
            <a:avLst/>
          </a:prstGeom>
          <a:noFill/>
          <a:ln w="9525">
            <a:noFill/>
            <a:miter lim="800000"/>
            <a:headEnd/>
            <a:tailEnd/>
          </a:ln>
        </p:spPr>
        <p:txBody>
          <a:bodyPr wrap="none" lIns="0" tIns="0" rIns="0" bIns="0">
            <a:spAutoFit/>
          </a:bodyPr>
          <a:lstStyle/>
          <a:p>
            <a:pPr algn="ctr" eaLnBrk="0" hangingPunct="0"/>
            <a:r>
              <a:rPr lang="en-US" sz="2300"/>
              <a:t>1</a:t>
            </a:r>
            <a:endParaRPr lang="en-US" sz="2800"/>
          </a:p>
        </p:txBody>
      </p:sp>
      <p:sp>
        <p:nvSpPr>
          <p:cNvPr id="3347534" name="Rectangle 78"/>
          <p:cNvSpPr>
            <a:spLocks noChangeArrowheads="1"/>
          </p:cNvSpPr>
          <p:nvPr/>
        </p:nvSpPr>
        <p:spPr bwMode="auto">
          <a:xfrm>
            <a:off x="2603500" y="2986088"/>
            <a:ext cx="161925" cy="350837"/>
          </a:xfrm>
          <a:prstGeom prst="rect">
            <a:avLst/>
          </a:prstGeom>
          <a:noFill/>
          <a:ln w="9525">
            <a:noFill/>
            <a:miter lim="800000"/>
            <a:headEnd/>
            <a:tailEnd/>
          </a:ln>
        </p:spPr>
        <p:txBody>
          <a:bodyPr wrap="none" lIns="0" tIns="0" rIns="0" bIns="0">
            <a:spAutoFit/>
          </a:bodyPr>
          <a:lstStyle/>
          <a:p>
            <a:pPr algn="ctr" eaLnBrk="0" hangingPunct="0"/>
            <a:r>
              <a:rPr lang="en-US" sz="2300"/>
              <a:t>2</a:t>
            </a:r>
            <a:endParaRPr lang="en-US" sz="2800"/>
          </a:p>
        </p:txBody>
      </p:sp>
      <p:sp>
        <p:nvSpPr>
          <p:cNvPr id="3347535" name="Rectangle 79"/>
          <p:cNvSpPr>
            <a:spLocks noChangeArrowheads="1"/>
          </p:cNvSpPr>
          <p:nvPr/>
        </p:nvSpPr>
        <p:spPr bwMode="auto">
          <a:xfrm>
            <a:off x="2584450" y="1944688"/>
            <a:ext cx="161925" cy="350837"/>
          </a:xfrm>
          <a:prstGeom prst="rect">
            <a:avLst/>
          </a:prstGeom>
          <a:noFill/>
          <a:ln w="9525">
            <a:noFill/>
            <a:miter lim="800000"/>
            <a:headEnd/>
            <a:tailEnd/>
          </a:ln>
        </p:spPr>
        <p:txBody>
          <a:bodyPr wrap="none" lIns="0" tIns="0" rIns="0" bIns="0">
            <a:spAutoFit/>
          </a:bodyPr>
          <a:lstStyle/>
          <a:p>
            <a:pPr algn="ctr" eaLnBrk="0" hangingPunct="0"/>
            <a:r>
              <a:rPr lang="en-US" sz="2300"/>
              <a:t>3</a:t>
            </a:r>
            <a:endParaRPr lang="en-US" sz="2800"/>
          </a:p>
        </p:txBody>
      </p:sp>
      <p:sp>
        <p:nvSpPr>
          <p:cNvPr id="3347536" name="Text Box 80"/>
          <p:cNvSpPr txBox="1">
            <a:spLocks noChangeArrowheads="1"/>
          </p:cNvSpPr>
          <p:nvPr/>
        </p:nvSpPr>
        <p:spPr bwMode="auto">
          <a:xfrm>
            <a:off x="0" y="6276975"/>
            <a:ext cx="2218544" cy="581025"/>
          </a:xfrm>
          <a:prstGeom prst="rect">
            <a:avLst/>
          </a:prstGeom>
          <a:noFill/>
          <a:ln w="9525">
            <a:noFill/>
            <a:miter lim="800000"/>
            <a:headEnd/>
            <a:tailEnd/>
          </a:ln>
          <a:effectLst/>
        </p:spPr>
        <p:txBody>
          <a:bodyPr wrap="square" lIns="91430" tIns="45714" rIns="91430" bIns="45714">
            <a:spAutoFit/>
          </a:bodyPr>
          <a:lstStyle/>
          <a:p>
            <a:pPr algn="ctr" eaLnBrk="0" hangingPunct="0"/>
            <a:r>
              <a:rPr lang="en-US" sz="1600" dirty="0">
                <a:solidFill>
                  <a:schemeClr val="tx1"/>
                </a:solidFill>
                <a:effectLst>
                  <a:outerShdw blurRad="38100" dist="38100" dir="2700000" algn="tl">
                    <a:srgbClr val="000000">
                      <a:alpha val="43137"/>
                    </a:srgbClr>
                  </a:outerShdw>
                </a:effectLst>
              </a:rPr>
              <a:t>Adjusted for all possible  confounders</a:t>
            </a:r>
            <a:endParaRPr lang="en-US" sz="2400" dirty="0">
              <a:solidFill>
                <a:schemeClr val="tx1"/>
              </a:solidFill>
              <a:effectLst>
                <a:outerShdw blurRad="38100" dist="38100" dir="2700000" algn="tl">
                  <a:srgbClr val="000000">
                    <a:alpha val="43137"/>
                  </a:srgbClr>
                </a:outerShdw>
              </a:effectLst>
            </a:endParaRPr>
          </a:p>
        </p:txBody>
      </p:sp>
      <p:sp>
        <p:nvSpPr>
          <p:cNvPr id="3347537" name="Line 81"/>
          <p:cNvSpPr>
            <a:spLocks noChangeShapeType="1"/>
          </p:cNvSpPr>
          <p:nvPr/>
        </p:nvSpPr>
        <p:spPr bwMode="auto">
          <a:xfrm flipV="1">
            <a:off x="2819400" y="2111375"/>
            <a:ext cx="0" cy="2971800"/>
          </a:xfrm>
          <a:prstGeom prst="line">
            <a:avLst/>
          </a:prstGeom>
          <a:noFill/>
          <a:ln w="25400">
            <a:solidFill>
              <a:schemeClr val="tx1"/>
            </a:solidFill>
            <a:round/>
            <a:headEnd/>
            <a:tailEnd/>
          </a:ln>
          <a:effectLst/>
        </p:spPr>
        <p:txBody>
          <a:bodyPr wrap="none" anchor="ctr"/>
          <a:lstStyle/>
          <a:p>
            <a:endParaRPr lang="en-US"/>
          </a:p>
        </p:txBody>
      </p:sp>
      <p:sp>
        <p:nvSpPr>
          <p:cNvPr id="3347538" name="Line 82"/>
          <p:cNvSpPr>
            <a:spLocks noChangeShapeType="1"/>
          </p:cNvSpPr>
          <p:nvPr/>
        </p:nvSpPr>
        <p:spPr bwMode="auto">
          <a:xfrm flipV="1">
            <a:off x="6792913" y="2047875"/>
            <a:ext cx="0" cy="2971800"/>
          </a:xfrm>
          <a:prstGeom prst="line">
            <a:avLst/>
          </a:prstGeom>
          <a:noFill/>
          <a:ln w="25400">
            <a:solidFill>
              <a:schemeClr val="tx1"/>
            </a:solidFill>
            <a:round/>
            <a:headEnd/>
            <a:tailEnd/>
          </a:ln>
          <a:effectLst/>
        </p:spPr>
        <p:txBody>
          <a:bodyPr wrap="none" anchor="ctr"/>
          <a:lstStyle/>
          <a:p>
            <a:endParaRPr lang="en-US"/>
          </a:p>
        </p:txBody>
      </p:sp>
      <p:sp>
        <p:nvSpPr>
          <p:cNvPr id="3347539" name="Text Box 83"/>
          <p:cNvSpPr txBox="1">
            <a:spLocks noChangeArrowheads="1"/>
          </p:cNvSpPr>
          <p:nvPr/>
        </p:nvSpPr>
        <p:spPr bwMode="auto">
          <a:xfrm>
            <a:off x="514350" y="3303588"/>
            <a:ext cx="1566434" cy="861762"/>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lIns="91430" tIns="45714" rIns="91430" bIns="45714">
            <a:spAutoFit/>
          </a:bodyPr>
          <a:lstStyle/>
          <a:p>
            <a:pPr algn="ctr" eaLnBrk="0" hangingPunct="0"/>
            <a:r>
              <a:rPr lang="en-US" sz="2000" dirty="0">
                <a:solidFill>
                  <a:schemeClr val="accent1"/>
                </a:solidFill>
              </a:rPr>
              <a:t>Relative</a:t>
            </a:r>
          </a:p>
          <a:p>
            <a:pPr algn="ctr" eaLnBrk="0" hangingPunct="0"/>
            <a:r>
              <a:rPr lang="en-US" sz="2000" dirty="0">
                <a:solidFill>
                  <a:schemeClr val="accent1"/>
                </a:solidFill>
              </a:rPr>
              <a:t>Risk for IHD</a:t>
            </a:r>
            <a:endParaRPr lang="en-US" sz="2400" dirty="0">
              <a:solidFill>
                <a:schemeClr val="accent1"/>
              </a:solidFill>
            </a:endParaRPr>
          </a:p>
        </p:txBody>
      </p:sp>
      <p:sp>
        <p:nvSpPr>
          <p:cNvPr id="3347540" name="Text Box 84"/>
          <p:cNvSpPr txBox="1">
            <a:spLocks noChangeArrowheads="1"/>
          </p:cNvSpPr>
          <p:nvPr/>
        </p:nvSpPr>
        <p:spPr bwMode="auto">
          <a:xfrm>
            <a:off x="1847850" y="5775325"/>
            <a:ext cx="1873250" cy="366713"/>
          </a:xfrm>
          <a:prstGeom prst="rect">
            <a:avLst/>
          </a:prstGeom>
          <a:ln>
            <a:headEnd/>
            <a:tailEnd/>
          </a:ln>
        </p:spPr>
        <p:style>
          <a:lnRef idx="0">
            <a:schemeClr val="dk1"/>
          </a:lnRef>
          <a:fillRef idx="3">
            <a:schemeClr val="dk1"/>
          </a:fillRef>
          <a:effectRef idx="3">
            <a:schemeClr val="dk1"/>
          </a:effectRef>
          <a:fontRef idx="minor">
            <a:schemeClr val="lt1"/>
          </a:fontRef>
        </p:style>
        <p:txBody>
          <a:bodyPr lIns="91430" tIns="45714" rIns="91430" bIns="45714">
            <a:spAutoFit/>
          </a:bodyPr>
          <a:lstStyle/>
          <a:p>
            <a:pPr algn="ctr" eaLnBrk="0" hangingPunct="0"/>
            <a:r>
              <a:rPr lang="en-US" sz="1800">
                <a:solidFill>
                  <a:schemeClr val="accent1"/>
                </a:solidFill>
              </a:rPr>
              <a:t>HDL-C, mg/dL</a:t>
            </a:r>
          </a:p>
        </p:txBody>
      </p:sp>
      <p:sp>
        <p:nvSpPr>
          <p:cNvPr id="3347541" name="Text Box 85"/>
          <p:cNvSpPr txBox="1">
            <a:spLocks noChangeArrowheads="1"/>
          </p:cNvSpPr>
          <p:nvPr/>
        </p:nvSpPr>
        <p:spPr bwMode="auto">
          <a:xfrm>
            <a:off x="6446265" y="5653270"/>
            <a:ext cx="1639887" cy="366713"/>
          </a:xfrm>
          <a:prstGeom prst="rect">
            <a:avLst/>
          </a:prstGeom>
          <a:ln>
            <a:headEnd/>
            <a:tailEnd/>
          </a:ln>
        </p:spPr>
        <p:style>
          <a:lnRef idx="0">
            <a:schemeClr val="dk1"/>
          </a:lnRef>
          <a:fillRef idx="3">
            <a:schemeClr val="dk1"/>
          </a:fillRef>
          <a:effectRef idx="3">
            <a:schemeClr val="dk1"/>
          </a:effectRef>
          <a:fontRef idx="minor">
            <a:schemeClr val="lt1"/>
          </a:fontRef>
        </p:style>
        <p:txBody>
          <a:bodyPr lIns="91430" tIns="45714" rIns="91430" bIns="45714">
            <a:spAutoFit/>
          </a:bodyPr>
          <a:lstStyle/>
          <a:p>
            <a:pPr algn="ctr" eaLnBrk="0" hangingPunct="0"/>
            <a:r>
              <a:rPr lang="en-US" sz="1800" dirty="0">
                <a:solidFill>
                  <a:schemeClr val="accent1"/>
                </a:solidFill>
              </a:rPr>
              <a:t>TG, mg/dL</a:t>
            </a:r>
          </a:p>
        </p:txBody>
      </p:sp>
      <p:sp>
        <p:nvSpPr>
          <p:cNvPr id="86" name="Rectangle 85"/>
          <p:cNvSpPr/>
          <p:nvPr/>
        </p:nvSpPr>
        <p:spPr>
          <a:xfrm>
            <a:off x="354874" y="2359516"/>
            <a:ext cx="2318263" cy="400110"/>
          </a:xfrm>
          <a:prstGeom prst="rect">
            <a:avLst/>
          </a:prstGeom>
        </p:spPr>
        <p:txBody>
          <a:bodyPr wrap="none">
            <a:spAutoFit/>
          </a:bodyPr>
          <a:lstStyle/>
          <a:p>
            <a:pPr defTabSz="936625"/>
            <a:r>
              <a:rPr lang="en-US" dirty="0" smtClean="0">
                <a:solidFill>
                  <a:schemeClr val="tx1"/>
                </a:solidFill>
                <a:effectLst>
                  <a:outerShdw blurRad="38100" dist="38100" dir="2700000" algn="tl">
                    <a:srgbClr val="000000">
                      <a:alpha val="43137"/>
                    </a:srgbClr>
                  </a:outerShdw>
                </a:effectLst>
              </a:rPr>
              <a:t>Follow-Up N=2906</a:t>
            </a:r>
            <a:endParaRPr lang="en-US" b="1" dirty="0">
              <a:solidFill>
                <a:schemeClr val="tx1"/>
              </a:solidFill>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7250" name="Rectangle 2"/>
          <p:cNvSpPr>
            <a:spLocks noGrp="1" noChangeArrowheads="1"/>
          </p:cNvSpPr>
          <p:nvPr>
            <p:ph type="title"/>
          </p:nvPr>
        </p:nvSpPr>
        <p:spPr>
          <a:xfrm>
            <a:off x="0" y="0"/>
            <a:ext cx="9144000" cy="1143000"/>
          </a:xfrm>
        </p:spPr>
        <p:txBody>
          <a:bodyPr/>
          <a:lstStyle/>
          <a:p>
            <a:pPr>
              <a:defRPr/>
            </a:pPr>
            <a:r>
              <a:rPr lang="en-US" sz="5400" dirty="0" smtClean="0"/>
              <a:t>Triglycerides - Triacylglycerol</a:t>
            </a:r>
          </a:p>
        </p:txBody>
      </p:sp>
      <p:sp>
        <p:nvSpPr>
          <p:cNvPr id="5557251" name="Rectangle 3"/>
          <p:cNvSpPr>
            <a:spLocks noGrp="1" noChangeArrowheads="1"/>
          </p:cNvSpPr>
          <p:nvPr>
            <p:ph type="body" idx="1"/>
          </p:nvPr>
        </p:nvSpPr>
        <p:spPr>
          <a:xfrm>
            <a:off x="86706" y="1689100"/>
            <a:ext cx="6489700" cy="3632200"/>
          </a:xfrm>
        </p:spPr>
        <p:txBody>
          <a:bodyPr/>
          <a:lstStyle/>
          <a:p>
            <a:pPr>
              <a:lnSpc>
                <a:spcPct val="75000"/>
              </a:lnSpc>
              <a:defRPr/>
            </a:pPr>
            <a:r>
              <a:rPr lang="en-US" sz="2800" dirty="0" smtClean="0">
                <a:effectLst>
                  <a:outerShdw blurRad="38100" dist="38100" dir="2700000" algn="tl">
                    <a:srgbClr val="000000"/>
                  </a:outerShdw>
                </a:effectLst>
              </a:rPr>
              <a:t>Triglycerides are water-insoluble lipids consisting of </a:t>
            </a:r>
            <a:r>
              <a:rPr lang="en-US" sz="2800" dirty="0" smtClean="0">
                <a:solidFill>
                  <a:srgbClr val="FFFF00"/>
                </a:solidFill>
                <a:effectLst>
                  <a:outerShdw blurRad="38100" dist="38100" dir="2700000" algn="tl">
                    <a:srgbClr val="000000"/>
                  </a:outerShdw>
                </a:effectLst>
              </a:rPr>
              <a:t>three fatty acids linked to one glycerol molecule.</a:t>
            </a:r>
            <a:r>
              <a:rPr lang="en-US" sz="2800" dirty="0" smtClean="0">
                <a:effectLst>
                  <a:outerShdw blurRad="38100" dist="38100" dir="2700000" algn="tl">
                    <a:srgbClr val="000000"/>
                  </a:outerShdw>
                </a:effectLst>
              </a:rPr>
              <a:t> </a:t>
            </a:r>
          </a:p>
          <a:p>
            <a:pPr lvl="1">
              <a:lnSpc>
                <a:spcPct val="75000"/>
              </a:lnSpc>
              <a:defRPr/>
            </a:pPr>
            <a:r>
              <a:rPr lang="en-US" sz="2400" dirty="0" smtClean="0">
                <a:effectLst>
                  <a:outerShdw blurRad="38100" dist="38100" dir="2700000" algn="tl">
                    <a:srgbClr val="000000"/>
                  </a:outerShdw>
                </a:effectLst>
              </a:rPr>
              <a:t>They represent a concentrated source of metabolic energy contributing 9 kcal/gm. </a:t>
            </a:r>
          </a:p>
          <a:p>
            <a:pPr>
              <a:lnSpc>
                <a:spcPct val="75000"/>
              </a:lnSpc>
              <a:defRPr/>
            </a:pPr>
            <a:r>
              <a:rPr lang="en-US" sz="2800" dirty="0" smtClean="0">
                <a:effectLst>
                  <a:outerShdw blurRad="38100" dist="38100" dir="2700000" algn="tl">
                    <a:srgbClr val="000000"/>
                  </a:outerShdw>
                </a:effectLst>
              </a:rPr>
              <a:t>TG are transported as </a:t>
            </a:r>
            <a:r>
              <a:rPr lang="en-US" sz="2800" dirty="0" smtClean="0">
                <a:solidFill>
                  <a:srgbClr val="FFFF00"/>
                </a:solidFill>
                <a:effectLst>
                  <a:outerShdw blurRad="38100" dist="38100" dir="2700000" algn="tl">
                    <a:srgbClr val="000000"/>
                  </a:outerShdw>
                </a:effectLst>
              </a:rPr>
              <a:t>core constituents of all lipoproteins</a:t>
            </a:r>
            <a:r>
              <a:rPr lang="en-US" sz="2800" dirty="0" smtClean="0">
                <a:effectLst>
                  <a:outerShdw blurRad="38100" dist="38100" dir="2700000" algn="tl">
                    <a:srgbClr val="000000"/>
                  </a:outerShdw>
                </a:effectLst>
              </a:rPr>
              <a:t>, but the greatest concentration is in TG-rich </a:t>
            </a:r>
            <a:r>
              <a:rPr lang="en-US" sz="2800" dirty="0" err="1" smtClean="0">
                <a:effectLst>
                  <a:outerShdw blurRad="38100" dist="38100" dir="2700000" algn="tl">
                    <a:srgbClr val="000000"/>
                  </a:outerShdw>
                </a:effectLst>
              </a:rPr>
              <a:t>chylomicra</a:t>
            </a:r>
            <a:r>
              <a:rPr lang="en-US" sz="2800" dirty="0" smtClean="0">
                <a:effectLst>
                  <a:outerShdw blurRad="38100" dist="38100" dir="2700000" algn="tl">
                    <a:srgbClr val="000000"/>
                  </a:outerShdw>
                </a:effectLst>
              </a:rPr>
              <a:t> and VLDL particles</a:t>
            </a:r>
          </a:p>
        </p:txBody>
      </p:sp>
      <p:sp>
        <p:nvSpPr>
          <p:cNvPr id="2052" name="Rectangle 4"/>
          <p:cNvSpPr>
            <a:spLocks noChangeArrowheads="1"/>
          </p:cNvSpPr>
          <p:nvPr/>
        </p:nvSpPr>
        <p:spPr bwMode="auto">
          <a:xfrm>
            <a:off x="192088" y="6273800"/>
            <a:ext cx="8756650" cy="336550"/>
          </a:xfrm>
          <a:prstGeom prst="rect">
            <a:avLst/>
          </a:prstGeom>
          <a:noFill/>
          <a:ln w="28575">
            <a:noFill/>
            <a:miter lim="800000"/>
            <a:headEnd/>
            <a:tailEnd/>
          </a:ln>
        </p:spPr>
        <p:txBody>
          <a:bodyPr wrap="none">
            <a:spAutoFit/>
          </a:bodyPr>
          <a:lstStyle/>
          <a:p>
            <a:r>
              <a:rPr lang="en-US" sz="1600" i="0" u="none"/>
              <a:t>Rafai, N et al.  Handbook of Lipoprotein Testing AACC Press Washington DC 2</a:t>
            </a:r>
            <a:r>
              <a:rPr lang="en-US" sz="1600" i="0" u="none" baseline="30000"/>
              <a:t>nd</a:t>
            </a:r>
            <a:r>
              <a:rPr lang="en-US" sz="1600" i="0" u="none"/>
              <a:t> Ed 2000</a:t>
            </a:r>
          </a:p>
        </p:txBody>
      </p:sp>
      <p:sp>
        <p:nvSpPr>
          <p:cNvPr id="5557268" name="Text Box 20"/>
          <p:cNvSpPr txBox="1">
            <a:spLocks noChangeArrowheads="1"/>
          </p:cNvSpPr>
          <p:nvPr/>
        </p:nvSpPr>
        <p:spPr bwMode="auto">
          <a:xfrm>
            <a:off x="6182706" y="5143500"/>
            <a:ext cx="2628900" cy="396875"/>
          </a:xfrm>
          <a:prstGeom prst="rect">
            <a:avLst/>
          </a:prstGeom>
          <a:noFill/>
          <a:ln w="28575">
            <a:noFill/>
            <a:miter lim="800000"/>
            <a:headEnd/>
            <a:tailEnd/>
          </a:ln>
        </p:spPr>
        <p:txBody>
          <a:bodyPr>
            <a:spAutoFit/>
          </a:bodyPr>
          <a:lstStyle/>
          <a:p>
            <a:pPr algn="r"/>
            <a:r>
              <a:rPr lang="en-US" sz="2000" b="0" i="0" u="none" dirty="0">
                <a:solidFill>
                  <a:srgbClr val="FF0000"/>
                </a:solidFill>
              </a:rPr>
              <a:t>R</a:t>
            </a:r>
            <a:r>
              <a:rPr lang="en-US" sz="2000" b="0" i="0" u="none" dirty="0">
                <a:solidFill>
                  <a:schemeClr val="tx1"/>
                </a:solidFill>
              </a:rPr>
              <a:t> = Fatty acid chain</a:t>
            </a:r>
          </a:p>
        </p:txBody>
      </p:sp>
      <p:grpSp>
        <p:nvGrpSpPr>
          <p:cNvPr id="2" name="Group 23"/>
          <p:cNvGrpSpPr>
            <a:grpSpLocks/>
          </p:cNvGrpSpPr>
          <p:nvPr/>
        </p:nvGrpSpPr>
        <p:grpSpPr bwMode="auto">
          <a:xfrm>
            <a:off x="6754206" y="1475116"/>
            <a:ext cx="2247900" cy="2895600"/>
            <a:chOff x="1502" y="2131"/>
            <a:chExt cx="1416" cy="1824"/>
          </a:xfrm>
        </p:grpSpPr>
        <p:sp>
          <p:nvSpPr>
            <p:cNvPr id="22" name="AutoShape 6"/>
            <p:cNvSpPr>
              <a:spLocks noChangeArrowheads="1"/>
            </p:cNvSpPr>
            <p:nvPr/>
          </p:nvSpPr>
          <p:spPr bwMode="auto">
            <a:xfrm>
              <a:off x="1544" y="2131"/>
              <a:ext cx="1336" cy="1824"/>
            </a:xfrm>
            <a:prstGeom prst="roundRect">
              <a:avLst>
                <a:gd name="adj" fmla="val 16667"/>
              </a:avLst>
            </a:prstGeom>
            <a:solidFill>
              <a:srgbClr val="808080"/>
            </a:solidFill>
            <a:ln w="28575">
              <a:noFill/>
              <a:round/>
              <a:headEnd/>
              <a:tailEnd/>
            </a:ln>
            <a:effectLst/>
          </p:spPr>
          <p:txBody>
            <a:bodyPr wrap="none" anchor="ctr">
              <a:spAutoFit/>
            </a:bodyPr>
            <a:lstStyle/>
            <a:p>
              <a:pPr>
                <a:defRPr/>
              </a:pPr>
              <a:endParaRPr lang="en-US" dirty="0"/>
            </a:p>
          </p:txBody>
        </p:sp>
        <p:grpSp>
          <p:nvGrpSpPr>
            <p:cNvPr id="3" name="Group 7"/>
            <p:cNvGrpSpPr>
              <a:grpSpLocks/>
            </p:cNvGrpSpPr>
            <p:nvPr/>
          </p:nvGrpSpPr>
          <p:grpSpPr bwMode="auto">
            <a:xfrm>
              <a:off x="1502" y="2227"/>
              <a:ext cx="1416" cy="1560"/>
              <a:chOff x="4224" y="1104"/>
              <a:chExt cx="1416" cy="1560"/>
            </a:xfrm>
          </p:grpSpPr>
          <p:grpSp>
            <p:nvGrpSpPr>
              <p:cNvPr id="4" name="Group 8"/>
              <p:cNvGrpSpPr>
                <a:grpSpLocks/>
              </p:cNvGrpSpPr>
              <p:nvPr/>
            </p:nvGrpSpPr>
            <p:grpSpPr bwMode="auto">
              <a:xfrm>
                <a:off x="4224" y="1104"/>
                <a:ext cx="1376" cy="554"/>
                <a:chOff x="4224" y="1104"/>
                <a:chExt cx="1376" cy="554"/>
              </a:xfrm>
            </p:grpSpPr>
            <p:sp>
              <p:nvSpPr>
                <p:cNvPr id="35" name="Text Box 9"/>
                <p:cNvSpPr txBox="1">
                  <a:spLocks noChangeArrowheads="1"/>
                </p:cNvSpPr>
                <p:nvPr/>
              </p:nvSpPr>
              <p:spPr bwMode="auto">
                <a:xfrm>
                  <a:off x="4224" y="1408"/>
                  <a:ext cx="1376" cy="250"/>
                </a:xfrm>
                <a:prstGeom prst="rect">
                  <a:avLst/>
                </a:prstGeom>
                <a:noFill/>
                <a:ln w="28575">
                  <a:noFill/>
                  <a:miter lim="800000"/>
                  <a:headEnd/>
                  <a:tailEnd/>
                </a:ln>
                <a:effectLst/>
              </p:spPr>
              <p:txBody>
                <a:bodyPr>
                  <a:spAutoFit/>
                </a:bodyPr>
                <a:lstStyle/>
                <a:p>
                  <a:pPr>
                    <a:defRPr/>
                  </a:pPr>
                  <a:r>
                    <a:rPr lang="en-US" sz="2000" dirty="0">
                      <a:solidFill>
                        <a:srgbClr val="FFFF00"/>
                      </a:solidFill>
                      <a:effectLst>
                        <a:outerShdw blurRad="38100" dist="38100" dir="2700000" algn="tl">
                          <a:srgbClr val="000000"/>
                        </a:outerShdw>
                      </a:effectLst>
                    </a:rPr>
                    <a:t>H</a:t>
                  </a:r>
                  <a:r>
                    <a:rPr lang="en-US" sz="2000" baseline="-25000" dirty="0">
                      <a:solidFill>
                        <a:srgbClr val="FFFF00"/>
                      </a:solidFill>
                      <a:effectLst>
                        <a:outerShdw blurRad="38100" dist="38100" dir="2700000" algn="tl">
                          <a:srgbClr val="000000"/>
                        </a:outerShdw>
                      </a:effectLst>
                    </a:rPr>
                    <a:t>2</a:t>
                  </a:r>
                  <a:r>
                    <a:rPr lang="en-US" sz="2000" dirty="0">
                      <a:solidFill>
                        <a:srgbClr val="FFFF00"/>
                      </a:solidFill>
                      <a:effectLst>
                        <a:outerShdw blurRad="38100" dist="38100" dir="2700000" algn="tl">
                          <a:srgbClr val="000000"/>
                        </a:outerShdw>
                      </a:effectLst>
                    </a:rPr>
                    <a:t>C-O-C-</a:t>
                  </a:r>
                  <a:r>
                    <a:rPr lang="en-US" sz="2000" dirty="0">
                      <a:solidFill>
                        <a:srgbClr val="FF0000"/>
                      </a:solidFill>
                      <a:effectLst>
                        <a:outerShdw blurRad="38100" dist="38100" dir="2700000" algn="tl">
                          <a:srgbClr val="000000"/>
                        </a:outerShdw>
                      </a:effectLst>
                    </a:rPr>
                    <a:t>R</a:t>
                  </a:r>
                  <a:r>
                    <a:rPr lang="en-US" sz="2000" baseline="-25000" dirty="0">
                      <a:solidFill>
                        <a:srgbClr val="FF0000"/>
                      </a:solidFill>
                      <a:effectLst>
                        <a:outerShdw blurRad="38100" dist="38100" dir="2700000" algn="tl">
                          <a:srgbClr val="000000"/>
                        </a:outerShdw>
                      </a:effectLst>
                    </a:rPr>
                    <a:t>1</a:t>
                  </a:r>
                </a:p>
              </p:txBody>
            </p:sp>
            <p:sp>
              <p:nvSpPr>
                <p:cNvPr id="36" name="Text Box 10"/>
                <p:cNvSpPr txBox="1">
                  <a:spLocks noChangeArrowheads="1"/>
                </p:cNvSpPr>
                <p:nvPr/>
              </p:nvSpPr>
              <p:spPr bwMode="auto">
                <a:xfrm>
                  <a:off x="4962" y="1280"/>
                  <a:ext cx="184" cy="212"/>
                </a:xfrm>
                <a:prstGeom prst="rect">
                  <a:avLst/>
                </a:prstGeom>
                <a:noFill/>
                <a:ln w="28575">
                  <a:noFill/>
                  <a:miter lim="800000"/>
                  <a:headEnd/>
                  <a:tailEnd/>
                </a:ln>
                <a:effectLst/>
              </p:spPr>
              <p:txBody>
                <a:bodyPr>
                  <a:spAutoFit/>
                </a:bodyPr>
                <a:lstStyle/>
                <a:p>
                  <a:pPr>
                    <a:defRPr/>
                  </a:pPr>
                  <a:r>
                    <a:rPr lang="en-US" sz="1600" dirty="0">
                      <a:solidFill>
                        <a:srgbClr val="FFFF00"/>
                      </a:solidFill>
                      <a:effectLst>
                        <a:outerShdw blurRad="38100" dist="38100" dir="2700000" algn="tl">
                          <a:srgbClr val="000000"/>
                        </a:outerShdw>
                      </a:effectLst>
                      <a:cs typeface="Arial" pitchFamily="34" charset="0"/>
                    </a:rPr>
                    <a:t>║</a:t>
                  </a:r>
                  <a:endParaRPr lang="en-US" sz="1600" baseline="-25000" dirty="0">
                    <a:solidFill>
                      <a:srgbClr val="FFFF00"/>
                    </a:solidFill>
                    <a:effectLst>
                      <a:outerShdw blurRad="38100" dist="38100" dir="2700000" algn="tl">
                        <a:srgbClr val="000000"/>
                      </a:outerShdw>
                    </a:effectLst>
                    <a:cs typeface="Arial" pitchFamily="34" charset="0"/>
                  </a:endParaRPr>
                </a:p>
              </p:txBody>
            </p:sp>
            <p:sp>
              <p:nvSpPr>
                <p:cNvPr id="37" name="Text Box 11"/>
                <p:cNvSpPr txBox="1">
                  <a:spLocks noChangeArrowheads="1"/>
                </p:cNvSpPr>
                <p:nvPr/>
              </p:nvSpPr>
              <p:spPr bwMode="auto">
                <a:xfrm>
                  <a:off x="4946" y="1104"/>
                  <a:ext cx="224" cy="250"/>
                </a:xfrm>
                <a:prstGeom prst="rect">
                  <a:avLst/>
                </a:prstGeom>
                <a:noFill/>
                <a:ln w="28575">
                  <a:noFill/>
                  <a:miter lim="800000"/>
                  <a:headEnd/>
                  <a:tailEnd/>
                </a:ln>
                <a:effectLst/>
              </p:spPr>
              <p:txBody>
                <a:bodyPr>
                  <a:spAutoFit/>
                </a:bodyPr>
                <a:lstStyle/>
                <a:p>
                  <a:pPr>
                    <a:defRPr/>
                  </a:pPr>
                  <a:r>
                    <a:rPr lang="en-US" sz="2000" dirty="0">
                      <a:solidFill>
                        <a:srgbClr val="FFFF00"/>
                      </a:solidFill>
                      <a:effectLst>
                        <a:outerShdw blurRad="38100" dist="38100" dir="2700000" algn="tl">
                          <a:srgbClr val="000000"/>
                        </a:outerShdw>
                      </a:effectLst>
                      <a:cs typeface="Arial" pitchFamily="34" charset="0"/>
                    </a:rPr>
                    <a:t>O</a:t>
                  </a:r>
                  <a:endParaRPr lang="en-US" sz="2000" baseline="-25000" dirty="0">
                    <a:solidFill>
                      <a:srgbClr val="FFFF00"/>
                    </a:solidFill>
                    <a:effectLst>
                      <a:outerShdw blurRad="38100" dist="38100" dir="2700000" algn="tl">
                        <a:srgbClr val="000000"/>
                      </a:outerShdw>
                    </a:effectLst>
                    <a:cs typeface="Arial" pitchFamily="34" charset="0"/>
                  </a:endParaRPr>
                </a:p>
              </p:txBody>
            </p:sp>
          </p:grpSp>
          <p:grpSp>
            <p:nvGrpSpPr>
              <p:cNvPr id="5" name="Group 12"/>
              <p:cNvGrpSpPr>
                <a:grpSpLocks/>
              </p:cNvGrpSpPr>
              <p:nvPr/>
            </p:nvGrpSpPr>
            <p:grpSpPr bwMode="auto">
              <a:xfrm>
                <a:off x="4251" y="2130"/>
                <a:ext cx="1376" cy="534"/>
                <a:chOff x="4251" y="2130"/>
                <a:chExt cx="1376" cy="534"/>
              </a:xfrm>
            </p:grpSpPr>
            <p:sp>
              <p:nvSpPr>
                <p:cNvPr id="32" name="Text Box 13"/>
                <p:cNvSpPr txBox="1">
                  <a:spLocks noChangeArrowheads="1"/>
                </p:cNvSpPr>
                <p:nvPr/>
              </p:nvSpPr>
              <p:spPr bwMode="auto">
                <a:xfrm>
                  <a:off x="4251" y="2414"/>
                  <a:ext cx="1376" cy="250"/>
                </a:xfrm>
                <a:prstGeom prst="rect">
                  <a:avLst/>
                </a:prstGeom>
                <a:noFill/>
                <a:ln w="28575">
                  <a:noFill/>
                  <a:miter lim="800000"/>
                  <a:headEnd/>
                  <a:tailEnd/>
                </a:ln>
                <a:effectLst/>
              </p:spPr>
              <p:txBody>
                <a:bodyPr>
                  <a:spAutoFit/>
                </a:bodyPr>
                <a:lstStyle/>
                <a:p>
                  <a:pPr>
                    <a:defRPr/>
                  </a:pPr>
                  <a:r>
                    <a:rPr lang="en-US" sz="2000" dirty="0">
                      <a:solidFill>
                        <a:srgbClr val="FFFF00"/>
                      </a:solidFill>
                      <a:effectLst>
                        <a:outerShdw blurRad="38100" dist="38100" dir="2700000" algn="tl">
                          <a:srgbClr val="000000"/>
                        </a:outerShdw>
                      </a:effectLst>
                    </a:rPr>
                    <a:t>H</a:t>
                  </a:r>
                  <a:r>
                    <a:rPr lang="en-US" sz="2000" baseline="-25000" dirty="0">
                      <a:solidFill>
                        <a:srgbClr val="FFFF00"/>
                      </a:solidFill>
                      <a:effectLst>
                        <a:outerShdw blurRad="38100" dist="38100" dir="2700000" algn="tl">
                          <a:srgbClr val="000000"/>
                        </a:outerShdw>
                      </a:effectLst>
                    </a:rPr>
                    <a:t>2</a:t>
                  </a:r>
                  <a:r>
                    <a:rPr lang="en-US" sz="2000" dirty="0">
                      <a:solidFill>
                        <a:srgbClr val="FFFF00"/>
                      </a:solidFill>
                      <a:effectLst>
                        <a:outerShdw blurRad="38100" dist="38100" dir="2700000" algn="tl">
                          <a:srgbClr val="000000"/>
                        </a:outerShdw>
                      </a:effectLst>
                    </a:rPr>
                    <a:t>C-O-C-</a:t>
                  </a:r>
                  <a:r>
                    <a:rPr lang="en-US" sz="2000" dirty="0">
                      <a:solidFill>
                        <a:srgbClr val="FF0000"/>
                      </a:solidFill>
                      <a:effectLst>
                        <a:outerShdw blurRad="38100" dist="38100" dir="2700000" algn="tl">
                          <a:srgbClr val="000000"/>
                        </a:outerShdw>
                      </a:effectLst>
                    </a:rPr>
                    <a:t>R</a:t>
                  </a:r>
                  <a:r>
                    <a:rPr lang="en-US" sz="2000" baseline="-25000" dirty="0">
                      <a:solidFill>
                        <a:srgbClr val="FF0000"/>
                      </a:solidFill>
                      <a:effectLst>
                        <a:outerShdw blurRad="38100" dist="38100" dir="2700000" algn="tl">
                          <a:srgbClr val="000000"/>
                        </a:outerShdw>
                      </a:effectLst>
                    </a:rPr>
                    <a:t>3</a:t>
                  </a:r>
                </a:p>
              </p:txBody>
            </p:sp>
            <p:sp>
              <p:nvSpPr>
                <p:cNvPr id="33" name="Text Box 14"/>
                <p:cNvSpPr txBox="1">
                  <a:spLocks noChangeArrowheads="1"/>
                </p:cNvSpPr>
                <p:nvPr/>
              </p:nvSpPr>
              <p:spPr bwMode="auto">
                <a:xfrm>
                  <a:off x="4983" y="2288"/>
                  <a:ext cx="184" cy="212"/>
                </a:xfrm>
                <a:prstGeom prst="rect">
                  <a:avLst/>
                </a:prstGeom>
                <a:noFill/>
                <a:ln w="28575">
                  <a:noFill/>
                  <a:miter lim="800000"/>
                  <a:headEnd/>
                  <a:tailEnd/>
                </a:ln>
                <a:effectLst/>
              </p:spPr>
              <p:txBody>
                <a:bodyPr>
                  <a:spAutoFit/>
                </a:bodyPr>
                <a:lstStyle/>
                <a:p>
                  <a:pPr>
                    <a:defRPr/>
                  </a:pPr>
                  <a:r>
                    <a:rPr lang="en-US" sz="1600" dirty="0">
                      <a:solidFill>
                        <a:srgbClr val="FFFF00"/>
                      </a:solidFill>
                      <a:effectLst>
                        <a:outerShdw blurRad="38100" dist="38100" dir="2700000" algn="tl">
                          <a:srgbClr val="000000"/>
                        </a:outerShdw>
                      </a:effectLst>
                      <a:cs typeface="Arial" pitchFamily="34" charset="0"/>
                    </a:rPr>
                    <a:t>║</a:t>
                  </a:r>
                  <a:endParaRPr lang="en-US" sz="1600" baseline="-25000" dirty="0">
                    <a:solidFill>
                      <a:srgbClr val="FFFF00"/>
                    </a:solidFill>
                    <a:effectLst>
                      <a:outerShdw blurRad="38100" dist="38100" dir="2700000" algn="tl">
                        <a:srgbClr val="000000"/>
                      </a:outerShdw>
                    </a:effectLst>
                    <a:cs typeface="Arial" pitchFamily="34" charset="0"/>
                  </a:endParaRPr>
                </a:p>
              </p:txBody>
            </p:sp>
            <p:sp>
              <p:nvSpPr>
                <p:cNvPr id="34" name="Text Box 15"/>
                <p:cNvSpPr txBox="1">
                  <a:spLocks noChangeArrowheads="1"/>
                </p:cNvSpPr>
                <p:nvPr/>
              </p:nvSpPr>
              <p:spPr bwMode="auto">
                <a:xfrm>
                  <a:off x="4965" y="2130"/>
                  <a:ext cx="220" cy="250"/>
                </a:xfrm>
                <a:prstGeom prst="rect">
                  <a:avLst/>
                </a:prstGeom>
                <a:noFill/>
                <a:ln w="28575">
                  <a:noFill/>
                  <a:miter lim="800000"/>
                  <a:headEnd/>
                  <a:tailEnd/>
                </a:ln>
                <a:effectLst/>
              </p:spPr>
              <p:txBody>
                <a:bodyPr>
                  <a:spAutoFit/>
                </a:bodyPr>
                <a:lstStyle/>
                <a:p>
                  <a:pPr>
                    <a:defRPr/>
                  </a:pPr>
                  <a:r>
                    <a:rPr lang="en-US" sz="2000" dirty="0">
                      <a:solidFill>
                        <a:srgbClr val="FFFF00"/>
                      </a:solidFill>
                      <a:effectLst>
                        <a:outerShdw blurRad="38100" dist="38100" dir="2700000" algn="tl">
                          <a:srgbClr val="000000"/>
                        </a:outerShdw>
                      </a:effectLst>
                      <a:cs typeface="Arial" pitchFamily="34" charset="0"/>
                    </a:rPr>
                    <a:t>O</a:t>
                  </a:r>
                  <a:endParaRPr lang="en-US" sz="2000" baseline="-25000" dirty="0">
                    <a:solidFill>
                      <a:srgbClr val="FFFF00"/>
                    </a:solidFill>
                    <a:effectLst>
                      <a:outerShdw blurRad="38100" dist="38100" dir="2700000" algn="tl">
                        <a:srgbClr val="000000"/>
                      </a:outerShdw>
                    </a:effectLst>
                    <a:cs typeface="Arial" pitchFamily="34" charset="0"/>
                  </a:endParaRPr>
                </a:p>
              </p:txBody>
            </p:sp>
          </p:grpSp>
          <p:sp>
            <p:nvSpPr>
              <p:cNvPr id="26" name="Line 16"/>
              <p:cNvSpPr>
                <a:spLocks noChangeShapeType="1"/>
              </p:cNvSpPr>
              <p:nvPr/>
            </p:nvSpPr>
            <p:spPr bwMode="auto">
              <a:xfrm>
                <a:off x="4722" y="2124"/>
                <a:ext cx="0" cy="336"/>
              </a:xfrm>
              <a:prstGeom prst="line">
                <a:avLst/>
              </a:prstGeom>
              <a:noFill/>
              <a:ln w="28575">
                <a:solidFill>
                  <a:schemeClr val="accent1"/>
                </a:solidFill>
                <a:round/>
                <a:headEnd/>
                <a:tailEnd/>
              </a:ln>
              <a:effectLst/>
            </p:spPr>
            <p:txBody>
              <a:bodyPr>
                <a:spAutoFit/>
              </a:bodyPr>
              <a:lstStyle/>
              <a:p>
                <a:pPr>
                  <a:defRPr/>
                </a:pPr>
                <a:endParaRPr lang="en-US" dirty="0"/>
              </a:p>
            </p:txBody>
          </p:sp>
          <p:sp>
            <p:nvSpPr>
              <p:cNvPr id="27" name="Line 17"/>
              <p:cNvSpPr>
                <a:spLocks noChangeShapeType="1"/>
              </p:cNvSpPr>
              <p:nvPr/>
            </p:nvSpPr>
            <p:spPr bwMode="auto">
              <a:xfrm>
                <a:off x="4710" y="1624"/>
                <a:ext cx="4" cy="324"/>
              </a:xfrm>
              <a:prstGeom prst="line">
                <a:avLst/>
              </a:prstGeom>
              <a:noFill/>
              <a:ln w="28575">
                <a:solidFill>
                  <a:schemeClr val="accent1"/>
                </a:solidFill>
                <a:round/>
                <a:headEnd/>
                <a:tailEnd/>
              </a:ln>
              <a:effectLst/>
            </p:spPr>
            <p:txBody>
              <a:bodyPr>
                <a:spAutoFit/>
              </a:bodyPr>
              <a:lstStyle/>
              <a:p>
                <a:pPr>
                  <a:defRPr/>
                </a:pPr>
                <a:endParaRPr lang="en-US" dirty="0"/>
              </a:p>
            </p:txBody>
          </p:sp>
          <p:grpSp>
            <p:nvGrpSpPr>
              <p:cNvPr id="6" name="Group 18"/>
              <p:cNvGrpSpPr>
                <a:grpSpLocks/>
              </p:cNvGrpSpPr>
              <p:nvPr/>
            </p:nvGrpSpPr>
            <p:grpSpPr bwMode="auto">
              <a:xfrm>
                <a:off x="4264" y="1638"/>
                <a:ext cx="1376" cy="532"/>
                <a:chOff x="4264" y="1638"/>
                <a:chExt cx="1376" cy="532"/>
              </a:xfrm>
            </p:grpSpPr>
            <p:sp>
              <p:nvSpPr>
                <p:cNvPr id="29" name="Text Box 19"/>
                <p:cNvSpPr txBox="1">
                  <a:spLocks noChangeArrowheads="1"/>
                </p:cNvSpPr>
                <p:nvPr/>
              </p:nvSpPr>
              <p:spPr bwMode="auto">
                <a:xfrm>
                  <a:off x="4264" y="1920"/>
                  <a:ext cx="1376" cy="250"/>
                </a:xfrm>
                <a:prstGeom prst="rect">
                  <a:avLst/>
                </a:prstGeom>
                <a:noFill/>
                <a:ln w="28575">
                  <a:noFill/>
                  <a:miter lim="800000"/>
                  <a:headEnd/>
                  <a:tailEnd/>
                </a:ln>
                <a:effectLst/>
              </p:spPr>
              <p:txBody>
                <a:bodyPr>
                  <a:spAutoFit/>
                </a:bodyPr>
                <a:lstStyle/>
                <a:p>
                  <a:pPr>
                    <a:defRPr/>
                  </a:pPr>
                  <a:r>
                    <a:rPr lang="en-US" sz="2000" dirty="0">
                      <a:solidFill>
                        <a:srgbClr val="FFFF00"/>
                      </a:solidFill>
                      <a:effectLst>
                        <a:outerShdw blurRad="38100" dist="38100" dir="2700000" algn="tl">
                          <a:srgbClr val="000000"/>
                        </a:outerShdw>
                      </a:effectLst>
                    </a:rPr>
                    <a:t>HC-O-C-</a:t>
                  </a:r>
                  <a:r>
                    <a:rPr lang="en-US" sz="2000" dirty="0">
                      <a:solidFill>
                        <a:srgbClr val="FF0000"/>
                      </a:solidFill>
                      <a:effectLst>
                        <a:outerShdw blurRad="38100" dist="38100" dir="2700000" algn="tl">
                          <a:srgbClr val="000000"/>
                        </a:outerShdw>
                      </a:effectLst>
                    </a:rPr>
                    <a:t>R</a:t>
                  </a:r>
                  <a:r>
                    <a:rPr lang="en-US" sz="2000" baseline="-25000" dirty="0">
                      <a:solidFill>
                        <a:srgbClr val="FF0000"/>
                      </a:solidFill>
                      <a:effectLst>
                        <a:outerShdw blurRad="38100" dist="38100" dir="2700000" algn="tl">
                          <a:srgbClr val="000000"/>
                        </a:outerShdw>
                      </a:effectLst>
                    </a:rPr>
                    <a:t>2</a:t>
                  </a:r>
                </a:p>
              </p:txBody>
            </p:sp>
            <p:sp>
              <p:nvSpPr>
                <p:cNvPr id="30" name="Text Box 20"/>
                <p:cNvSpPr txBox="1">
                  <a:spLocks noChangeArrowheads="1"/>
                </p:cNvSpPr>
                <p:nvPr/>
              </p:nvSpPr>
              <p:spPr bwMode="auto">
                <a:xfrm>
                  <a:off x="4967" y="1796"/>
                  <a:ext cx="184" cy="212"/>
                </a:xfrm>
                <a:prstGeom prst="rect">
                  <a:avLst/>
                </a:prstGeom>
                <a:noFill/>
                <a:ln w="28575">
                  <a:noFill/>
                  <a:miter lim="800000"/>
                  <a:headEnd/>
                  <a:tailEnd/>
                </a:ln>
                <a:effectLst/>
              </p:spPr>
              <p:txBody>
                <a:bodyPr>
                  <a:spAutoFit/>
                </a:bodyPr>
                <a:lstStyle/>
                <a:p>
                  <a:pPr>
                    <a:defRPr/>
                  </a:pPr>
                  <a:r>
                    <a:rPr lang="en-US" sz="1600" dirty="0">
                      <a:solidFill>
                        <a:srgbClr val="FFFF00"/>
                      </a:solidFill>
                      <a:effectLst>
                        <a:outerShdw blurRad="38100" dist="38100" dir="2700000" algn="tl">
                          <a:srgbClr val="000000"/>
                        </a:outerShdw>
                      </a:effectLst>
                      <a:cs typeface="Arial" pitchFamily="34" charset="0"/>
                    </a:rPr>
                    <a:t>║</a:t>
                  </a:r>
                  <a:endParaRPr lang="en-US" sz="1600" baseline="-25000" dirty="0">
                    <a:solidFill>
                      <a:srgbClr val="FFFF00"/>
                    </a:solidFill>
                    <a:effectLst>
                      <a:outerShdw blurRad="38100" dist="38100" dir="2700000" algn="tl">
                        <a:srgbClr val="000000"/>
                      </a:outerShdw>
                    </a:effectLst>
                    <a:cs typeface="Arial" pitchFamily="34" charset="0"/>
                  </a:endParaRPr>
                </a:p>
              </p:txBody>
            </p:sp>
            <p:sp>
              <p:nvSpPr>
                <p:cNvPr id="31" name="Text Box 21"/>
                <p:cNvSpPr txBox="1">
                  <a:spLocks noChangeArrowheads="1"/>
                </p:cNvSpPr>
                <p:nvPr/>
              </p:nvSpPr>
              <p:spPr bwMode="auto">
                <a:xfrm>
                  <a:off x="4949" y="1638"/>
                  <a:ext cx="220" cy="250"/>
                </a:xfrm>
                <a:prstGeom prst="rect">
                  <a:avLst/>
                </a:prstGeom>
                <a:noFill/>
                <a:ln w="28575">
                  <a:noFill/>
                  <a:miter lim="800000"/>
                  <a:headEnd/>
                  <a:tailEnd/>
                </a:ln>
                <a:effectLst/>
              </p:spPr>
              <p:txBody>
                <a:bodyPr>
                  <a:spAutoFit/>
                </a:bodyPr>
                <a:lstStyle/>
                <a:p>
                  <a:pPr>
                    <a:defRPr/>
                  </a:pPr>
                  <a:r>
                    <a:rPr lang="en-US" sz="2000" dirty="0">
                      <a:solidFill>
                        <a:srgbClr val="FFFF00"/>
                      </a:solidFill>
                      <a:effectLst>
                        <a:outerShdw blurRad="38100" dist="38100" dir="2700000" algn="tl">
                          <a:srgbClr val="000000"/>
                        </a:outerShdw>
                      </a:effectLst>
                      <a:cs typeface="Arial" pitchFamily="34" charset="0"/>
                    </a:rPr>
                    <a:t>O</a:t>
                  </a:r>
                  <a:endParaRPr lang="en-US" sz="2000" baseline="-25000" dirty="0">
                    <a:solidFill>
                      <a:srgbClr val="FFFF00"/>
                    </a:solidFill>
                    <a:effectLst>
                      <a:outerShdw blurRad="38100" dist="38100" dir="2700000" algn="tl">
                        <a:srgbClr val="000000"/>
                      </a:outerShdw>
                    </a:effectLst>
                    <a:cs typeface="Arial" pitchFamily="34" charset="0"/>
                  </a:endParaRPr>
                </a:p>
              </p:txBody>
            </p:sp>
          </p:grpSp>
        </p:grpSp>
      </p:gr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557251">
                                            <p:txEl>
                                              <p:pRg st="0" end="0"/>
                                            </p:txEl>
                                          </p:spTgt>
                                        </p:tgtEl>
                                        <p:attrNameLst>
                                          <p:attrName>style.visibility</p:attrName>
                                        </p:attrNameLst>
                                      </p:cBhvr>
                                      <p:to>
                                        <p:strVal val="visible"/>
                                      </p:to>
                                    </p:set>
                                    <p:animEffect transition="in" filter="wipe(up)">
                                      <p:cBhvr>
                                        <p:cTn id="7" dur="2000"/>
                                        <p:tgtEl>
                                          <p:spTgt spid="5557251">
                                            <p:txEl>
                                              <p:pRg st="0" end="0"/>
                                            </p:txEl>
                                          </p:spTgt>
                                        </p:tgtEl>
                                      </p:cBhvr>
                                    </p:animEffect>
                                  </p:childTnLst>
                                </p:cTn>
                              </p:par>
                            </p:childTnLst>
                          </p:cTn>
                        </p:par>
                        <p:par>
                          <p:cTn id="8" fill="hold">
                            <p:stCondLst>
                              <p:cond delay="2000"/>
                            </p:stCondLst>
                            <p:childTnLst>
                              <p:par>
                                <p:cTn id="9" presetID="22" presetClass="entr" presetSubtype="1" fill="hold" grpId="0" nodeType="afterEffect">
                                  <p:stCondLst>
                                    <p:cond delay="0"/>
                                  </p:stCondLst>
                                  <p:childTnLst>
                                    <p:set>
                                      <p:cBhvr>
                                        <p:cTn id="10" dur="1" fill="hold">
                                          <p:stCondLst>
                                            <p:cond delay="0"/>
                                          </p:stCondLst>
                                        </p:cTn>
                                        <p:tgtEl>
                                          <p:spTgt spid="5557251">
                                            <p:txEl>
                                              <p:pRg st="1" end="1"/>
                                            </p:txEl>
                                          </p:spTgt>
                                        </p:tgtEl>
                                        <p:attrNameLst>
                                          <p:attrName>style.visibility</p:attrName>
                                        </p:attrNameLst>
                                      </p:cBhvr>
                                      <p:to>
                                        <p:strVal val="visible"/>
                                      </p:to>
                                    </p:set>
                                    <p:animEffect transition="in" filter="wipe(up)">
                                      <p:cBhvr>
                                        <p:cTn id="11" dur="2000"/>
                                        <p:tgtEl>
                                          <p:spTgt spid="5557251">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5557251">
                                            <p:txEl>
                                              <p:pRg st="2" end="2"/>
                                            </p:txEl>
                                          </p:spTgt>
                                        </p:tgtEl>
                                        <p:attrNameLst>
                                          <p:attrName>style.visibility</p:attrName>
                                        </p:attrNameLst>
                                      </p:cBhvr>
                                      <p:to>
                                        <p:strVal val="visible"/>
                                      </p:to>
                                    </p:set>
                                    <p:animEffect transition="in" filter="wipe(up)">
                                      <p:cBhvr>
                                        <p:cTn id="16" dur="2000"/>
                                        <p:tgtEl>
                                          <p:spTgt spid="55572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57251"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5266" name="AutoShape 2"/>
          <p:cNvSpPr>
            <a:spLocks noChangeArrowheads="1"/>
          </p:cNvSpPr>
          <p:nvPr/>
        </p:nvSpPr>
        <p:spPr bwMode="auto">
          <a:xfrm>
            <a:off x="2047875" y="1952625"/>
            <a:ext cx="1038225" cy="361950"/>
          </a:xfrm>
          <a:prstGeom prst="roundRect">
            <a:avLst>
              <a:gd name="adj" fmla="val 16667"/>
            </a:avLst>
          </a:prstGeom>
          <a:gradFill rotWithShape="1">
            <a:gsLst>
              <a:gs pos="0">
                <a:srgbClr val="FF0000"/>
              </a:gs>
              <a:gs pos="100000">
                <a:srgbClr val="760000"/>
              </a:gs>
            </a:gsLst>
            <a:path path="shape">
              <a:fillToRect l="50000" t="50000" r="50000" b="50000"/>
            </a:path>
          </a:gradFill>
          <a:ln w="12700">
            <a:solidFill>
              <a:schemeClr val="accent1"/>
            </a:solidFill>
            <a:round/>
            <a:headEnd/>
            <a:tailEnd/>
          </a:ln>
        </p:spPr>
        <p:txBody>
          <a:bodyPr anchor="ctr">
            <a:spAutoFit/>
          </a:bodyPr>
          <a:lstStyle/>
          <a:p>
            <a:endParaRPr lang="en-US"/>
          </a:p>
        </p:txBody>
      </p:sp>
      <p:sp>
        <p:nvSpPr>
          <p:cNvPr id="4875267" name="AutoShape 3"/>
          <p:cNvSpPr>
            <a:spLocks noChangeArrowheads="1"/>
          </p:cNvSpPr>
          <p:nvPr/>
        </p:nvSpPr>
        <p:spPr bwMode="auto">
          <a:xfrm>
            <a:off x="742950" y="2714625"/>
            <a:ext cx="2371725" cy="361950"/>
          </a:xfrm>
          <a:prstGeom prst="roundRect">
            <a:avLst>
              <a:gd name="adj" fmla="val 16667"/>
            </a:avLst>
          </a:prstGeom>
          <a:gradFill rotWithShape="1">
            <a:gsLst>
              <a:gs pos="0">
                <a:srgbClr val="FF0000"/>
              </a:gs>
              <a:gs pos="100000">
                <a:srgbClr val="760000"/>
              </a:gs>
            </a:gsLst>
            <a:path path="shape">
              <a:fillToRect l="50000" t="50000" r="50000" b="50000"/>
            </a:path>
          </a:gradFill>
          <a:ln w="12700">
            <a:solidFill>
              <a:schemeClr val="accent1"/>
            </a:solidFill>
            <a:round/>
            <a:headEnd/>
            <a:tailEnd/>
          </a:ln>
        </p:spPr>
        <p:txBody>
          <a:bodyPr anchor="ctr">
            <a:spAutoFit/>
          </a:bodyPr>
          <a:lstStyle/>
          <a:p>
            <a:endParaRPr lang="en-US"/>
          </a:p>
        </p:txBody>
      </p:sp>
      <p:sp>
        <p:nvSpPr>
          <p:cNvPr id="4875268" name="AutoShape 4"/>
          <p:cNvSpPr>
            <a:spLocks noChangeArrowheads="1"/>
          </p:cNvSpPr>
          <p:nvPr/>
        </p:nvSpPr>
        <p:spPr bwMode="auto">
          <a:xfrm>
            <a:off x="2076450" y="4629150"/>
            <a:ext cx="1038225" cy="342900"/>
          </a:xfrm>
          <a:prstGeom prst="roundRect">
            <a:avLst>
              <a:gd name="adj" fmla="val 16667"/>
            </a:avLst>
          </a:prstGeom>
          <a:gradFill rotWithShape="1">
            <a:gsLst>
              <a:gs pos="0">
                <a:srgbClr val="FF0000"/>
              </a:gs>
              <a:gs pos="100000">
                <a:srgbClr val="760000"/>
              </a:gs>
            </a:gsLst>
            <a:path path="shape">
              <a:fillToRect l="50000" t="50000" r="50000" b="50000"/>
            </a:path>
          </a:gradFill>
          <a:ln w="12700">
            <a:solidFill>
              <a:schemeClr val="accent1"/>
            </a:solidFill>
            <a:round/>
            <a:headEnd/>
            <a:tailEnd/>
          </a:ln>
        </p:spPr>
        <p:txBody>
          <a:bodyPr wrap="none" anchor="ctr">
            <a:spAutoFit/>
          </a:bodyPr>
          <a:lstStyle/>
          <a:p>
            <a:endParaRPr lang="en-US"/>
          </a:p>
        </p:txBody>
      </p:sp>
      <p:sp>
        <p:nvSpPr>
          <p:cNvPr id="4875269" name="Rectangle 5"/>
          <p:cNvSpPr>
            <a:spLocks noGrp="1" noChangeArrowheads="1"/>
          </p:cNvSpPr>
          <p:nvPr>
            <p:ph type="title"/>
          </p:nvPr>
        </p:nvSpPr>
        <p:spPr>
          <a:xfrm>
            <a:off x="0" y="190500"/>
            <a:ext cx="9144000" cy="1143000"/>
          </a:xfrm>
        </p:spPr>
        <p:txBody>
          <a:bodyPr/>
          <a:lstStyle/>
          <a:p>
            <a:pPr>
              <a:defRPr/>
            </a:pPr>
            <a:r>
              <a:rPr lang="en-US" altLang="en-US" smtClean="0">
                <a:solidFill>
                  <a:schemeClr val="accent1"/>
                </a:solidFill>
              </a:rPr>
              <a:t>S</a:t>
            </a:r>
            <a:r>
              <a:rPr lang="en-US" altLang="en-US" smtClean="0"/>
              <a:t>tockholm </a:t>
            </a:r>
            <a:r>
              <a:rPr lang="en-US" altLang="en-US" smtClean="0">
                <a:solidFill>
                  <a:schemeClr val="accent1"/>
                </a:solidFill>
              </a:rPr>
              <a:t>HE</a:t>
            </a:r>
            <a:r>
              <a:rPr lang="en-US" altLang="en-US" smtClean="0"/>
              <a:t>art </a:t>
            </a:r>
            <a:r>
              <a:rPr lang="en-US" altLang="en-US" smtClean="0">
                <a:solidFill>
                  <a:schemeClr val="accent1"/>
                </a:solidFill>
              </a:rPr>
              <a:t>E</a:t>
            </a:r>
            <a:r>
              <a:rPr lang="en-US" altLang="en-US" smtClean="0"/>
              <a:t>pidemiology </a:t>
            </a:r>
            <a:r>
              <a:rPr lang="en-US" altLang="en-US" smtClean="0">
                <a:solidFill>
                  <a:schemeClr val="accent1"/>
                </a:solidFill>
              </a:rPr>
              <a:t>P</a:t>
            </a:r>
            <a:r>
              <a:rPr lang="en-US" altLang="en-US" smtClean="0"/>
              <a:t>rogram </a:t>
            </a:r>
            <a:r>
              <a:rPr lang="en-US" altLang="en-US" sz="3600" smtClean="0"/>
              <a:t>Risk Factors for Nonfatal MI in Men and Women</a:t>
            </a:r>
          </a:p>
        </p:txBody>
      </p:sp>
      <p:sp>
        <p:nvSpPr>
          <p:cNvPr id="44038" name="Text Box 6"/>
          <p:cNvSpPr txBox="1">
            <a:spLocks noChangeArrowheads="1"/>
          </p:cNvSpPr>
          <p:nvPr/>
        </p:nvSpPr>
        <p:spPr bwMode="auto">
          <a:xfrm>
            <a:off x="123825" y="6381750"/>
            <a:ext cx="8955088" cy="311150"/>
          </a:xfrm>
          <a:prstGeom prst="rect">
            <a:avLst/>
          </a:prstGeom>
          <a:noFill/>
          <a:ln w="12700">
            <a:noFill/>
            <a:miter lim="800000"/>
            <a:headEnd/>
            <a:tailEnd/>
          </a:ln>
        </p:spPr>
        <p:txBody>
          <a:bodyPr anchor="b">
            <a:spAutoFit/>
          </a:bodyPr>
          <a:lstStyle/>
          <a:p>
            <a:pPr algn="l">
              <a:lnSpc>
                <a:spcPct val="80000"/>
              </a:lnSpc>
              <a:spcBef>
                <a:spcPct val="30000"/>
              </a:spcBef>
            </a:pPr>
            <a:r>
              <a:rPr lang="en-US" altLang="en-US" sz="1800" b="1">
                <a:latin typeface="Arial Narrow" pitchFamily="34" charset="0"/>
              </a:rPr>
              <a:t>Reuterwall C et al. </a:t>
            </a:r>
            <a:r>
              <a:rPr lang="en-US" altLang="en-US" sz="1800" b="1" i="1">
                <a:latin typeface="Arial Narrow" pitchFamily="34" charset="0"/>
              </a:rPr>
              <a:t>J Intern Med</a:t>
            </a:r>
            <a:r>
              <a:rPr lang="en-US" altLang="en-US" sz="1800" b="1">
                <a:latin typeface="Arial Narrow" pitchFamily="34" charset="0"/>
              </a:rPr>
              <a:t>. 1999;246:161-174.</a:t>
            </a:r>
          </a:p>
        </p:txBody>
      </p:sp>
      <p:sp>
        <p:nvSpPr>
          <p:cNvPr id="44039" name="Rectangle 7"/>
          <p:cNvSpPr>
            <a:spLocks noChangeArrowheads="1"/>
          </p:cNvSpPr>
          <p:nvPr/>
        </p:nvSpPr>
        <p:spPr bwMode="blackWhite">
          <a:xfrm>
            <a:off x="3173413" y="1930400"/>
            <a:ext cx="5475287" cy="3467100"/>
          </a:xfrm>
          <a:prstGeom prst="rect">
            <a:avLst/>
          </a:prstGeom>
          <a:solidFill>
            <a:schemeClr val="bg2"/>
          </a:solidFill>
          <a:ln w="12700">
            <a:solidFill>
              <a:schemeClr val="tx1"/>
            </a:solidFill>
            <a:miter lim="800000"/>
            <a:headEnd/>
            <a:tailEnd/>
          </a:ln>
        </p:spPr>
        <p:txBody>
          <a:bodyPr wrap="none" anchor="ctr"/>
          <a:lstStyle/>
          <a:p>
            <a:endParaRPr lang="en-US"/>
          </a:p>
        </p:txBody>
      </p:sp>
      <p:sp>
        <p:nvSpPr>
          <p:cNvPr id="4875272" name="Text Box 8"/>
          <p:cNvSpPr txBox="1">
            <a:spLocks noChangeArrowheads="1"/>
          </p:cNvSpPr>
          <p:nvPr/>
        </p:nvSpPr>
        <p:spPr bwMode="auto">
          <a:xfrm>
            <a:off x="93663" y="1860550"/>
            <a:ext cx="3067050" cy="3521075"/>
          </a:xfrm>
          <a:prstGeom prst="rect">
            <a:avLst/>
          </a:prstGeom>
          <a:noFill/>
          <a:ln w="28575">
            <a:noFill/>
            <a:miter lim="800000"/>
            <a:headEnd/>
            <a:tailEnd/>
          </a:ln>
          <a:effectLst/>
        </p:spPr>
        <p:txBody>
          <a:bodyPr wrap="none">
            <a:spAutoFit/>
          </a:bodyPr>
          <a:lstStyle/>
          <a:p>
            <a:pPr marL="130175" indent="-130175" algn="r">
              <a:lnSpc>
                <a:spcPct val="125000"/>
              </a:lnSpc>
              <a:spcBef>
                <a:spcPct val="0"/>
              </a:spcBef>
              <a:tabLst>
                <a:tab pos="457200" algn="l"/>
              </a:tabLst>
              <a:defRPr/>
            </a:pPr>
            <a:r>
              <a:rPr lang="en-US" altLang="en-US" b="1">
                <a:solidFill>
                  <a:srgbClr val="FFFFFF"/>
                </a:solidFill>
                <a:effectLst>
                  <a:outerShdw blurRad="38100" dist="38100" dir="2700000" algn="tl">
                    <a:srgbClr val="000000"/>
                  </a:outerShdw>
                </a:effectLst>
                <a:latin typeface="Arial Narrow" pitchFamily="34" charset="0"/>
              </a:rPr>
              <a:t>Diabetes </a:t>
            </a:r>
            <a:r>
              <a:rPr lang="en-US" altLang="en-US" b="1">
                <a:solidFill>
                  <a:srgbClr val="FFFFFF"/>
                </a:solidFill>
                <a:effectLst>
                  <a:outerShdw blurRad="38100" dist="38100" dir="2700000" algn="tl">
                    <a:srgbClr val="000000"/>
                  </a:outerShdw>
                </a:effectLst>
                <a:latin typeface="Arial Narrow" pitchFamily="34" charset="0"/>
                <a:sym typeface="Symbol" pitchFamily="18" charset="2"/>
              </a:rPr>
              <a:t/>
            </a:r>
            <a:br>
              <a:rPr lang="en-US" altLang="en-US" b="1">
                <a:solidFill>
                  <a:srgbClr val="FFFFFF"/>
                </a:solidFill>
                <a:effectLst>
                  <a:outerShdw blurRad="38100" dist="38100" dir="2700000" algn="tl">
                    <a:srgbClr val="000000"/>
                  </a:outerShdw>
                </a:effectLst>
                <a:latin typeface="Arial Narrow" pitchFamily="34" charset="0"/>
                <a:sym typeface="Symbol" pitchFamily="18" charset="2"/>
              </a:rPr>
            </a:br>
            <a:r>
              <a:rPr lang="en-US" altLang="en-US" b="1">
                <a:solidFill>
                  <a:srgbClr val="FFFFFF"/>
                </a:solidFill>
                <a:effectLst>
                  <a:outerShdw blurRad="38100" dist="38100" dir="2700000" algn="tl">
                    <a:srgbClr val="000000"/>
                  </a:outerShdw>
                </a:effectLst>
                <a:latin typeface="Arial Narrow" pitchFamily="34" charset="0"/>
                <a:sym typeface="Symbol" pitchFamily="18" charset="2"/>
              </a:rPr>
              <a:t>High TC </a:t>
            </a:r>
            <a:r>
              <a:rPr lang="en-US" altLang="en-US" b="1">
                <a:solidFill>
                  <a:srgbClr val="FFFFFF"/>
                </a:solidFill>
                <a:effectLst>
                  <a:outerShdw blurRad="38100" dist="38100" dir="2700000" algn="tl">
                    <a:srgbClr val="000000"/>
                  </a:outerShdw>
                </a:effectLst>
                <a:latin typeface="Arial Narrow" pitchFamily="34" charset="0"/>
              </a:rPr>
              <a:t>(</a:t>
            </a:r>
            <a:r>
              <a:rPr lang="en-US" altLang="en-US" b="1">
                <a:solidFill>
                  <a:srgbClr val="FFFFFF"/>
                </a:solidFill>
                <a:effectLst>
                  <a:outerShdw blurRad="38100" dist="38100" dir="2700000" algn="tl">
                    <a:srgbClr val="000000"/>
                  </a:outerShdw>
                </a:effectLst>
                <a:latin typeface="Arial Narrow" pitchFamily="34" charset="0"/>
                <a:sym typeface="Symbol" pitchFamily="18" charset="2"/>
              </a:rPr>
              <a:t>6.5 mmol/L) </a:t>
            </a:r>
            <a:br>
              <a:rPr lang="en-US" altLang="en-US" b="1">
                <a:solidFill>
                  <a:srgbClr val="FFFFFF"/>
                </a:solidFill>
                <a:effectLst>
                  <a:outerShdw blurRad="38100" dist="38100" dir="2700000" algn="tl">
                    <a:srgbClr val="000000"/>
                  </a:outerShdw>
                </a:effectLst>
                <a:latin typeface="Arial Narrow" pitchFamily="34" charset="0"/>
                <a:sym typeface="Symbol" pitchFamily="18" charset="2"/>
              </a:rPr>
            </a:br>
            <a:r>
              <a:rPr lang="en-US" altLang="en-US" b="1">
                <a:solidFill>
                  <a:srgbClr val="FFFFFF"/>
                </a:solidFill>
                <a:effectLst>
                  <a:outerShdw blurRad="38100" dist="38100" dir="2700000" algn="tl">
                    <a:srgbClr val="000000"/>
                  </a:outerShdw>
                </a:effectLst>
                <a:latin typeface="Arial Narrow" pitchFamily="34" charset="0"/>
                <a:sym typeface="Symbol" pitchFamily="18" charset="2"/>
              </a:rPr>
              <a:t>High TG (6.3 mmol/L)</a:t>
            </a:r>
            <a:br>
              <a:rPr lang="en-US" altLang="en-US" b="1">
                <a:solidFill>
                  <a:srgbClr val="FFFFFF"/>
                </a:solidFill>
                <a:effectLst>
                  <a:outerShdw blurRad="38100" dist="38100" dir="2700000" algn="tl">
                    <a:srgbClr val="000000"/>
                  </a:outerShdw>
                </a:effectLst>
                <a:latin typeface="Arial Narrow" pitchFamily="34" charset="0"/>
                <a:sym typeface="Symbol" pitchFamily="18" charset="2"/>
              </a:rPr>
            </a:br>
            <a:r>
              <a:rPr lang="en-US" altLang="en-US" b="1">
                <a:solidFill>
                  <a:srgbClr val="FFFFFF"/>
                </a:solidFill>
                <a:effectLst>
                  <a:outerShdw blurRad="38100" dist="38100" dir="2700000" algn="tl">
                    <a:srgbClr val="000000"/>
                  </a:outerShdw>
                </a:effectLst>
                <a:latin typeface="Arial Narrow" pitchFamily="34" charset="0"/>
                <a:sym typeface="Symbol" pitchFamily="18" charset="2"/>
              </a:rPr>
              <a:t>HTN (170/95 mm Hg)</a:t>
            </a:r>
            <a:br>
              <a:rPr lang="en-US" altLang="en-US" b="1">
                <a:solidFill>
                  <a:srgbClr val="FFFFFF"/>
                </a:solidFill>
                <a:effectLst>
                  <a:outerShdw blurRad="38100" dist="38100" dir="2700000" algn="tl">
                    <a:srgbClr val="000000"/>
                  </a:outerShdw>
                </a:effectLst>
                <a:latin typeface="Arial Narrow" pitchFamily="34" charset="0"/>
                <a:sym typeface="Symbol" pitchFamily="18" charset="2"/>
              </a:rPr>
            </a:br>
            <a:r>
              <a:rPr lang="en-US" altLang="en-US" b="1">
                <a:solidFill>
                  <a:srgbClr val="FFFFFF"/>
                </a:solidFill>
                <a:effectLst>
                  <a:outerShdw blurRad="38100" dist="38100" dir="2700000" algn="tl">
                    <a:srgbClr val="000000"/>
                  </a:outerShdw>
                </a:effectLst>
                <a:latin typeface="Arial Narrow" pitchFamily="34" charset="0"/>
                <a:sym typeface="Symbol" pitchFamily="18" charset="2"/>
              </a:rPr>
              <a:t>Overweight (BMI 30 kg/m²)</a:t>
            </a:r>
            <a:br>
              <a:rPr lang="en-US" altLang="en-US" b="1">
                <a:solidFill>
                  <a:srgbClr val="FFFFFF"/>
                </a:solidFill>
                <a:effectLst>
                  <a:outerShdw blurRad="38100" dist="38100" dir="2700000" algn="tl">
                    <a:srgbClr val="000000"/>
                  </a:outerShdw>
                </a:effectLst>
                <a:latin typeface="Arial Narrow" pitchFamily="34" charset="0"/>
                <a:sym typeface="Symbol" pitchFamily="18" charset="2"/>
              </a:rPr>
            </a:br>
            <a:r>
              <a:rPr lang="en-US" altLang="en-US" b="1">
                <a:solidFill>
                  <a:srgbClr val="FFFFFF"/>
                </a:solidFill>
                <a:effectLst>
                  <a:outerShdw blurRad="38100" dist="38100" dir="2700000" algn="tl">
                    <a:srgbClr val="000000"/>
                  </a:outerShdw>
                </a:effectLst>
                <a:latin typeface="Arial Narrow" pitchFamily="34" charset="0"/>
                <a:sym typeface="Symbol" pitchFamily="18" charset="2"/>
              </a:rPr>
              <a:t>WHR (0.85)</a:t>
            </a:r>
            <a:br>
              <a:rPr lang="en-US" altLang="en-US" b="1">
                <a:solidFill>
                  <a:srgbClr val="FFFFFF"/>
                </a:solidFill>
                <a:effectLst>
                  <a:outerShdw blurRad="38100" dist="38100" dir="2700000" algn="tl">
                    <a:srgbClr val="000000"/>
                  </a:outerShdw>
                </a:effectLst>
                <a:latin typeface="Arial Narrow" pitchFamily="34" charset="0"/>
                <a:sym typeface="Symbol" pitchFamily="18" charset="2"/>
              </a:rPr>
            </a:br>
            <a:r>
              <a:rPr lang="en-US" altLang="en-US" b="1">
                <a:solidFill>
                  <a:srgbClr val="FFFFFF"/>
                </a:solidFill>
                <a:effectLst>
                  <a:outerShdw blurRad="38100" dist="38100" dir="2700000" algn="tl">
                    <a:srgbClr val="000000"/>
                  </a:outerShdw>
                </a:effectLst>
                <a:latin typeface="Arial Narrow" pitchFamily="34" charset="0"/>
                <a:sym typeface="Symbol" pitchFamily="18" charset="2"/>
              </a:rPr>
              <a:t>Physical inactivity</a:t>
            </a:r>
            <a:br>
              <a:rPr lang="en-US" altLang="en-US" b="1">
                <a:solidFill>
                  <a:srgbClr val="FFFFFF"/>
                </a:solidFill>
                <a:effectLst>
                  <a:outerShdw blurRad="38100" dist="38100" dir="2700000" algn="tl">
                    <a:srgbClr val="000000"/>
                  </a:outerShdw>
                </a:effectLst>
                <a:latin typeface="Arial Narrow" pitchFamily="34" charset="0"/>
                <a:sym typeface="Symbol" pitchFamily="18" charset="2"/>
              </a:rPr>
            </a:br>
            <a:r>
              <a:rPr lang="en-US" altLang="en-US" b="1">
                <a:solidFill>
                  <a:srgbClr val="FFFFFF"/>
                </a:solidFill>
                <a:effectLst>
                  <a:outerShdw blurRad="38100" dist="38100" dir="2700000" algn="tl">
                    <a:srgbClr val="000000"/>
                  </a:outerShdw>
                </a:effectLst>
                <a:latin typeface="Arial Narrow" pitchFamily="34" charset="0"/>
                <a:sym typeface="Symbol" pitchFamily="18" charset="2"/>
              </a:rPr>
              <a:t>Smoking</a:t>
            </a:r>
            <a:br>
              <a:rPr lang="en-US" altLang="en-US" b="1">
                <a:solidFill>
                  <a:srgbClr val="FFFFFF"/>
                </a:solidFill>
                <a:effectLst>
                  <a:outerShdw blurRad="38100" dist="38100" dir="2700000" algn="tl">
                    <a:srgbClr val="000000"/>
                  </a:outerShdw>
                </a:effectLst>
                <a:latin typeface="Arial Narrow" pitchFamily="34" charset="0"/>
                <a:sym typeface="Symbol" pitchFamily="18" charset="2"/>
              </a:rPr>
            </a:br>
            <a:r>
              <a:rPr lang="en-US" altLang="en-US" b="1">
                <a:solidFill>
                  <a:srgbClr val="FFFFFF"/>
                </a:solidFill>
                <a:effectLst>
                  <a:outerShdw blurRad="38100" dist="38100" dir="2700000" algn="tl">
                    <a:srgbClr val="000000"/>
                  </a:outerShdw>
                </a:effectLst>
                <a:latin typeface="Arial Narrow" pitchFamily="34" charset="0"/>
                <a:sym typeface="Symbol" pitchFamily="18" charset="2"/>
              </a:rPr>
              <a:t>Job strain</a:t>
            </a:r>
          </a:p>
        </p:txBody>
      </p:sp>
      <p:sp>
        <p:nvSpPr>
          <p:cNvPr id="44041" name="Line 9"/>
          <p:cNvSpPr>
            <a:spLocks noChangeShapeType="1"/>
          </p:cNvSpPr>
          <p:nvPr/>
        </p:nvSpPr>
        <p:spPr bwMode="auto">
          <a:xfrm>
            <a:off x="5367338" y="2058988"/>
            <a:ext cx="0" cy="117475"/>
          </a:xfrm>
          <a:prstGeom prst="line">
            <a:avLst/>
          </a:prstGeom>
          <a:noFill/>
          <a:ln w="12700">
            <a:solidFill>
              <a:schemeClr val="tx1"/>
            </a:solidFill>
            <a:round/>
            <a:headEnd/>
            <a:tailEnd/>
          </a:ln>
        </p:spPr>
        <p:txBody>
          <a:bodyPr wrap="none" anchor="ctr">
            <a:spAutoFit/>
          </a:bodyPr>
          <a:lstStyle/>
          <a:p>
            <a:endParaRPr lang="en-US"/>
          </a:p>
        </p:txBody>
      </p:sp>
      <p:sp>
        <p:nvSpPr>
          <p:cNvPr id="44042" name="Line 10"/>
          <p:cNvSpPr>
            <a:spLocks noChangeShapeType="1"/>
          </p:cNvSpPr>
          <p:nvPr/>
        </p:nvSpPr>
        <p:spPr bwMode="auto">
          <a:xfrm>
            <a:off x="4438650" y="2117725"/>
            <a:ext cx="928688" cy="0"/>
          </a:xfrm>
          <a:prstGeom prst="line">
            <a:avLst/>
          </a:prstGeom>
          <a:noFill/>
          <a:ln w="12700">
            <a:solidFill>
              <a:schemeClr val="tx1"/>
            </a:solidFill>
            <a:round/>
            <a:headEnd/>
            <a:tailEnd/>
          </a:ln>
        </p:spPr>
        <p:txBody>
          <a:bodyPr wrap="none" anchor="ctr">
            <a:spAutoFit/>
          </a:bodyPr>
          <a:lstStyle/>
          <a:p>
            <a:endParaRPr lang="en-US"/>
          </a:p>
        </p:txBody>
      </p:sp>
      <p:sp>
        <p:nvSpPr>
          <p:cNvPr id="44043" name="Line 11"/>
          <p:cNvSpPr>
            <a:spLocks noChangeShapeType="1"/>
          </p:cNvSpPr>
          <p:nvPr/>
        </p:nvSpPr>
        <p:spPr bwMode="auto">
          <a:xfrm>
            <a:off x="4438650" y="2058988"/>
            <a:ext cx="0" cy="117475"/>
          </a:xfrm>
          <a:prstGeom prst="line">
            <a:avLst/>
          </a:prstGeom>
          <a:noFill/>
          <a:ln w="12700">
            <a:solidFill>
              <a:schemeClr val="tx1"/>
            </a:solidFill>
            <a:round/>
            <a:headEnd/>
            <a:tailEnd/>
          </a:ln>
        </p:spPr>
        <p:txBody>
          <a:bodyPr wrap="none" anchor="ctr">
            <a:spAutoFit/>
          </a:bodyPr>
          <a:lstStyle/>
          <a:p>
            <a:endParaRPr lang="en-US"/>
          </a:p>
        </p:txBody>
      </p:sp>
      <p:grpSp>
        <p:nvGrpSpPr>
          <p:cNvPr id="2" name="Group 12"/>
          <p:cNvGrpSpPr>
            <a:grpSpLocks/>
          </p:cNvGrpSpPr>
          <p:nvPr/>
        </p:nvGrpSpPr>
        <p:grpSpPr bwMode="auto">
          <a:xfrm>
            <a:off x="5024438" y="2192338"/>
            <a:ext cx="2932112" cy="117475"/>
            <a:chOff x="3165" y="1381"/>
            <a:chExt cx="1847" cy="74"/>
          </a:xfrm>
        </p:grpSpPr>
        <p:sp>
          <p:nvSpPr>
            <p:cNvPr id="44145" name="Line 13"/>
            <p:cNvSpPr>
              <a:spLocks noChangeShapeType="1"/>
            </p:cNvSpPr>
            <p:nvPr/>
          </p:nvSpPr>
          <p:spPr bwMode="auto">
            <a:xfrm>
              <a:off x="5012" y="1381"/>
              <a:ext cx="0" cy="74"/>
            </a:xfrm>
            <a:prstGeom prst="line">
              <a:avLst/>
            </a:prstGeom>
            <a:noFill/>
            <a:ln w="12700">
              <a:solidFill>
                <a:schemeClr val="tx1"/>
              </a:solidFill>
              <a:round/>
              <a:headEnd/>
              <a:tailEnd/>
            </a:ln>
          </p:spPr>
          <p:txBody>
            <a:bodyPr wrap="none" anchor="ctr">
              <a:spAutoFit/>
            </a:bodyPr>
            <a:lstStyle/>
            <a:p>
              <a:endParaRPr lang="en-US"/>
            </a:p>
          </p:txBody>
        </p:sp>
        <p:sp>
          <p:nvSpPr>
            <p:cNvPr id="44146" name="Line 14"/>
            <p:cNvSpPr>
              <a:spLocks noChangeShapeType="1"/>
            </p:cNvSpPr>
            <p:nvPr/>
          </p:nvSpPr>
          <p:spPr bwMode="auto">
            <a:xfrm>
              <a:off x="3165" y="1418"/>
              <a:ext cx="1847" cy="0"/>
            </a:xfrm>
            <a:prstGeom prst="line">
              <a:avLst/>
            </a:prstGeom>
            <a:noFill/>
            <a:ln w="12700">
              <a:solidFill>
                <a:schemeClr val="tx1"/>
              </a:solidFill>
              <a:round/>
              <a:headEnd/>
              <a:tailEnd/>
            </a:ln>
          </p:spPr>
          <p:txBody>
            <a:bodyPr wrap="none" anchor="ctr">
              <a:spAutoFit/>
            </a:bodyPr>
            <a:lstStyle/>
            <a:p>
              <a:endParaRPr lang="en-US"/>
            </a:p>
          </p:txBody>
        </p:sp>
        <p:sp>
          <p:nvSpPr>
            <p:cNvPr id="44147" name="Line 15"/>
            <p:cNvSpPr>
              <a:spLocks noChangeShapeType="1"/>
            </p:cNvSpPr>
            <p:nvPr/>
          </p:nvSpPr>
          <p:spPr bwMode="auto">
            <a:xfrm>
              <a:off x="3165" y="1381"/>
              <a:ext cx="0" cy="74"/>
            </a:xfrm>
            <a:prstGeom prst="line">
              <a:avLst/>
            </a:prstGeom>
            <a:noFill/>
            <a:ln w="12700">
              <a:solidFill>
                <a:schemeClr val="tx1"/>
              </a:solidFill>
              <a:round/>
              <a:headEnd/>
              <a:tailEnd/>
            </a:ln>
          </p:spPr>
          <p:txBody>
            <a:bodyPr wrap="none" anchor="ctr">
              <a:spAutoFit/>
            </a:bodyPr>
            <a:lstStyle/>
            <a:p>
              <a:endParaRPr lang="en-US"/>
            </a:p>
          </p:txBody>
        </p:sp>
        <p:sp>
          <p:nvSpPr>
            <p:cNvPr id="44148" name="Oval 16"/>
            <p:cNvSpPr>
              <a:spLocks noChangeArrowheads="1"/>
            </p:cNvSpPr>
            <p:nvPr/>
          </p:nvSpPr>
          <p:spPr bwMode="blackWhite">
            <a:xfrm>
              <a:off x="3844" y="1384"/>
              <a:ext cx="52" cy="60"/>
            </a:xfrm>
            <a:prstGeom prst="ellipse">
              <a:avLst/>
            </a:prstGeom>
            <a:solidFill>
              <a:schemeClr val="accent1"/>
            </a:solidFill>
            <a:ln w="12700">
              <a:solidFill>
                <a:schemeClr val="accent1"/>
              </a:solidFill>
              <a:round/>
              <a:headEnd/>
              <a:tailEnd/>
            </a:ln>
          </p:spPr>
          <p:txBody>
            <a:bodyPr anchor="ctr">
              <a:spAutoFit/>
            </a:bodyPr>
            <a:lstStyle/>
            <a:p>
              <a:endParaRPr lang="en-US"/>
            </a:p>
          </p:txBody>
        </p:sp>
      </p:grpSp>
      <p:sp>
        <p:nvSpPr>
          <p:cNvPr id="44045" name="Rectangle 17"/>
          <p:cNvSpPr>
            <a:spLocks noChangeArrowheads="1"/>
          </p:cNvSpPr>
          <p:nvPr/>
        </p:nvSpPr>
        <p:spPr bwMode="black">
          <a:xfrm>
            <a:off x="4799013" y="2058988"/>
            <a:ext cx="84137" cy="95250"/>
          </a:xfrm>
          <a:prstGeom prst="rect">
            <a:avLst/>
          </a:prstGeom>
          <a:solidFill>
            <a:schemeClr val="hlink"/>
          </a:solidFill>
          <a:ln w="12700">
            <a:solidFill>
              <a:schemeClr val="hlink"/>
            </a:solidFill>
            <a:miter lim="800000"/>
            <a:headEnd/>
            <a:tailEnd/>
          </a:ln>
        </p:spPr>
        <p:txBody>
          <a:bodyPr anchor="ctr">
            <a:spAutoFit/>
          </a:bodyPr>
          <a:lstStyle/>
          <a:p>
            <a:endParaRPr lang="en-US"/>
          </a:p>
        </p:txBody>
      </p:sp>
      <p:sp>
        <p:nvSpPr>
          <p:cNvPr id="44046" name="Line 18"/>
          <p:cNvSpPr>
            <a:spLocks noChangeShapeType="1"/>
          </p:cNvSpPr>
          <p:nvPr/>
        </p:nvSpPr>
        <p:spPr bwMode="auto">
          <a:xfrm>
            <a:off x="4495800" y="2409825"/>
            <a:ext cx="0" cy="117475"/>
          </a:xfrm>
          <a:prstGeom prst="line">
            <a:avLst/>
          </a:prstGeom>
          <a:noFill/>
          <a:ln w="12700">
            <a:solidFill>
              <a:schemeClr val="tx1"/>
            </a:solidFill>
            <a:round/>
            <a:headEnd/>
            <a:tailEnd/>
          </a:ln>
        </p:spPr>
        <p:txBody>
          <a:bodyPr wrap="none" anchor="ctr">
            <a:spAutoFit/>
          </a:bodyPr>
          <a:lstStyle/>
          <a:p>
            <a:endParaRPr lang="en-US"/>
          </a:p>
        </p:txBody>
      </p:sp>
      <p:sp>
        <p:nvSpPr>
          <p:cNvPr id="44047" name="Line 19"/>
          <p:cNvSpPr>
            <a:spLocks noChangeShapeType="1"/>
          </p:cNvSpPr>
          <p:nvPr/>
        </p:nvSpPr>
        <p:spPr bwMode="auto">
          <a:xfrm>
            <a:off x="4033838" y="2468563"/>
            <a:ext cx="461962" cy="0"/>
          </a:xfrm>
          <a:prstGeom prst="line">
            <a:avLst/>
          </a:prstGeom>
          <a:noFill/>
          <a:ln w="12700">
            <a:solidFill>
              <a:schemeClr val="tx1"/>
            </a:solidFill>
            <a:round/>
            <a:headEnd/>
            <a:tailEnd/>
          </a:ln>
        </p:spPr>
        <p:txBody>
          <a:bodyPr wrap="none" anchor="ctr">
            <a:spAutoFit/>
          </a:bodyPr>
          <a:lstStyle/>
          <a:p>
            <a:endParaRPr lang="en-US"/>
          </a:p>
        </p:txBody>
      </p:sp>
      <p:sp>
        <p:nvSpPr>
          <p:cNvPr id="44048" name="Line 20"/>
          <p:cNvSpPr>
            <a:spLocks noChangeShapeType="1"/>
          </p:cNvSpPr>
          <p:nvPr/>
        </p:nvSpPr>
        <p:spPr bwMode="auto">
          <a:xfrm>
            <a:off x="4033838" y="2409825"/>
            <a:ext cx="0" cy="117475"/>
          </a:xfrm>
          <a:prstGeom prst="line">
            <a:avLst/>
          </a:prstGeom>
          <a:noFill/>
          <a:ln w="12700">
            <a:solidFill>
              <a:schemeClr val="tx1"/>
            </a:solidFill>
            <a:round/>
            <a:headEnd/>
            <a:tailEnd/>
          </a:ln>
        </p:spPr>
        <p:txBody>
          <a:bodyPr wrap="none" anchor="ctr">
            <a:spAutoFit/>
          </a:bodyPr>
          <a:lstStyle/>
          <a:p>
            <a:endParaRPr lang="en-US"/>
          </a:p>
        </p:txBody>
      </p:sp>
      <p:sp>
        <p:nvSpPr>
          <p:cNvPr id="44049" name="Rectangle 21"/>
          <p:cNvSpPr>
            <a:spLocks noChangeArrowheads="1"/>
          </p:cNvSpPr>
          <p:nvPr/>
        </p:nvSpPr>
        <p:spPr bwMode="black">
          <a:xfrm>
            <a:off x="4197350" y="2409825"/>
            <a:ext cx="82550" cy="95250"/>
          </a:xfrm>
          <a:prstGeom prst="rect">
            <a:avLst/>
          </a:prstGeom>
          <a:solidFill>
            <a:schemeClr val="hlink"/>
          </a:solidFill>
          <a:ln w="12700">
            <a:solidFill>
              <a:schemeClr val="hlink"/>
            </a:solidFill>
            <a:miter lim="800000"/>
            <a:headEnd/>
            <a:tailEnd/>
          </a:ln>
        </p:spPr>
        <p:txBody>
          <a:bodyPr anchor="ctr">
            <a:spAutoFit/>
          </a:bodyPr>
          <a:lstStyle/>
          <a:p>
            <a:endParaRPr lang="en-US"/>
          </a:p>
        </p:txBody>
      </p:sp>
      <p:sp>
        <p:nvSpPr>
          <p:cNvPr id="44050" name="Line 22"/>
          <p:cNvSpPr>
            <a:spLocks noChangeShapeType="1"/>
          </p:cNvSpPr>
          <p:nvPr/>
        </p:nvSpPr>
        <p:spPr bwMode="auto">
          <a:xfrm>
            <a:off x="5011738" y="2809875"/>
            <a:ext cx="0" cy="117475"/>
          </a:xfrm>
          <a:prstGeom prst="line">
            <a:avLst/>
          </a:prstGeom>
          <a:noFill/>
          <a:ln w="12700">
            <a:solidFill>
              <a:schemeClr val="tx1"/>
            </a:solidFill>
            <a:round/>
            <a:headEnd/>
            <a:tailEnd/>
          </a:ln>
        </p:spPr>
        <p:txBody>
          <a:bodyPr wrap="none" anchor="ctr">
            <a:spAutoFit/>
          </a:bodyPr>
          <a:lstStyle/>
          <a:p>
            <a:endParaRPr lang="en-US"/>
          </a:p>
        </p:txBody>
      </p:sp>
      <p:sp>
        <p:nvSpPr>
          <p:cNvPr id="44051" name="Line 23"/>
          <p:cNvSpPr>
            <a:spLocks noChangeShapeType="1"/>
          </p:cNvSpPr>
          <p:nvPr/>
        </p:nvSpPr>
        <p:spPr bwMode="auto">
          <a:xfrm>
            <a:off x="4286250" y="2868613"/>
            <a:ext cx="725488" cy="0"/>
          </a:xfrm>
          <a:prstGeom prst="line">
            <a:avLst/>
          </a:prstGeom>
          <a:noFill/>
          <a:ln w="12700">
            <a:solidFill>
              <a:schemeClr val="tx1"/>
            </a:solidFill>
            <a:round/>
            <a:headEnd/>
            <a:tailEnd/>
          </a:ln>
        </p:spPr>
        <p:txBody>
          <a:bodyPr wrap="none" anchor="ctr">
            <a:spAutoFit/>
          </a:bodyPr>
          <a:lstStyle/>
          <a:p>
            <a:endParaRPr lang="en-US"/>
          </a:p>
        </p:txBody>
      </p:sp>
      <p:sp>
        <p:nvSpPr>
          <p:cNvPr id="44052" name="Line 24"/>
          <p:cNvSpPr>
            <a:spLocks noChangeShapeType="1"/>
          </p:cNvSpPr>
          <p:nvPr/>
        </p:nvSpPr>
        <p:spPr bwMode="auto">
          <a:xfrm>
            <a:off x="4286250" y="2809875"/>
            <a:ext cx="0" cy="117475"/>
          </a:xfrm>
          <a:prstGeom prst="line">
            <a:avLst/>
          </a:prstGeom>
          <a:noFill/>
          <a:ln w="12700">
            <a:solidFill>
              <a:schemeClr val="tx1"/>
            </a:solidFill>
            <a:round/>
            <a:headEnd/>
            <a:tailEnd/>
          </a:ln>
        </p:spPr>
        <p:txBody>
          <a:bodyPr wrap="none" anchor="ctr">
            <a:spAutoFit/>
          </a:bodyPr>
          <a:lstStyle/>
          <a:p>
            <a:endParaRPr lang="en-US"/>
          </a:p>
        </p:txBody>
      </p:sp>
      <p:grpSp>
        <p:nvGrpSpPr>
          <p:cNvPr id="3" name="Group 25"/>
          <p:cNvGrpSpPr>
            <a:grpSpLocks/>
          </p:cNvGrpSpPr>
          <p:nvPr/>
        </p:nvGrpSpPr>
        <p:grpSpPr bwMode="auto">
          <a:xfrm>
            <a:off x="4337050" y="2943225"/>
            <a:ext cx="1441450" cy="117475"/>
            <a:chOff x="2732" y="1854"/>
            <a:chExt cx="908" cy="74"/>
          </a:xfrm>
        </p:grpSpPr>
        <p:sp>
          <p:nvSpPr>
            <p:cNvPr id="44141" name="Line 26"/>
            <p:cNvSpPr>
              <a:spLocks noChangeShapeType="1"/>
            </p:cNvSpPr>
            <p:nvPr/>
          </p:nvSpPr>
          <p:spPr bwMode="auto">
            <a:xfrm>
              <a:off x="3640" y="1854"/>
              <a:ext cx="0" cy="74"/>
            </a:xfrm>
            <a:prstGeom prst="line">
              <a:avLst/>
            </a:prstGeom>
            <a:noFill/>
            <a:ln w="12700">
              <a:solidFill>
                <a:schemeClr val="tx1"/>
              </a:solidFill>
              <a:round/>
              <a:headEnd/>
              <a:tailEnd/>
            </a:ln>
          </p:spPr>
          <p:txBody>
            <a:bodyPr wrap="none" anchor="ctr">
              <a:spAutoFit/>
            </a:bodyPr>
            <a:lstStyle/>
            <a:p>
              <a:endParaRPr lang="en-US"/>
            </a:p>
          </p:txBody>
        </p:sp>
        <p:sp>
          <p:nvSpPr>
            <p:cNvPr id="44142" name="Line 27"/>
            <p:cNvSpPr>
              <a:spLocks noChangeShapeType="1"/>
            </p:cNvSpPr>
            <p:nvPr/>
          </p:nvSpPr>
          <p:spPr bwMode="auto">
            <a:xfrm>
              <a:off x="2732" y="1891"/>
              <a:ext cx="908" cy="0"/>
            </a:xfrm>
            <a:prstGeom prst="line">
              <a:avLst/>
            </a:prstGeom>
            <a:noFill/>
            <a:ln w="12700">
              <a:solidFill>
                <a:schemeClr val="tx1"/>
              </a:solidFill>
              <a:round/>
              <a:headEnd/>
              <a:tailEnd/>
            </a:ln>
          </p:spPr>
          <p:txBody>
            <a:bodyPr wrap="none" anchor="ctr">
              <a:spAutoFit/>
            </a:bodyPr>
            <a:lstStyle/>
            <a:p>
              <a:endParaRPr lang="en-US"/>
            </a:p>
          </p:txBody>
        </p:sp>
        <p:sp>
          <p:nvSpPr>
            <p:cNvPr id="44143" name="Line 28"/>
            <p:cNvSpPr>
              <a:spLocks noChangeShapeType="1"/>
            </p:cNvSpPr>
            <p:nvPr/>
          </p:nvSpPr>
          <p:spPr bwMode="auto">
            <a:xfrm>
              <a:off x="2732" y="1854"/>
              <a:ext cx="0" cy="74"/>
            </a:xfrm>
            <a:prstGeom prst="line">
              <a:avLst/>
            </a:prstGeom>
            <a:noFill/>
            <a:ln w="12700">
              <a:solidFill>
                <a:schemeClr val="tx1"/>
              </a:solidFill>
              <a:round/>
              <a:headEnd/>
              <a:tailEnd/>
            </a:ln>
          </p:spPr>
          <p:txBody>
            <a:bodyPr wrap="none" anchor="ctr">
              <a:spAutoFit/>
            </a:bodyPr>
            <a:lstStyle/>
            <a:p>
              <a:endParaRPr lang="en-US"/>
            </a:p>
          </p:txBody>
        </p:sp>
        <p:sp>
          <p:nvSpPr>
            <p:cNvPr id="44144" name="Oval 29"/>
            <p:cNvSpPr>
              <a:spLocks noChangeArrowheads="1"/>
            </p:cNvSpPr>
            <p:nvPr/>
          </p:nvSpPr>
          <p:spPr bwMode="blackWhite">
            <a:xfrm>
              <a:off x="3064" y="1857"/>
              <a:ext cx="53" cy="60"/>
            </a:xfrm>
            <a:prstGeom prst="ellipse">
              <a:avLst/>
            </a:prstGeom>
            <a:solidFill>
              <a:schemeClr val="accent1"/>
            </a:solidFill>
            <a:ln w="12700">
              <a:solidFill>
                <a:schemeClr val="accent1"/>
              </a:solidFill>
              <a:round/>
              <a:headEnd/>
              <a:tailEnd/>
            </a:ln>
          </p:spPr>
          <p:txBody>
            <a:bodyPr anchor="ctr">
              <a:spAutoFit/>
            </a:bodyPr>
            <a:lstStyle/>
            <a:p>
              <a:endParaRPr lang="en-US"/>
            </a:p>
          </p:txBody>
        </p:sp>
      </p:grpSp>
      <p:sp>
        <p:nvSpPr>
          <p:cNvPr id="44054" name="Rectangle 30"/>
          <p:cNvSpPr>
            <a:spLocks noChangeArrowheads="1"/>
          </p:cNvSpPr>
          <p:nvPr/>
        </p:nvSpPr>
        <p:spPr bwMode="black">
          <a:xfrm>
            <a:off x="4559300" y="2809875"/>
            <a:ext cx="84138" cy="95250"/>
          </a:xfrm>
          <a:prstGeom prst="rect">
            <a:avLst/>
          </a:prstGeom>
          <a:solidFill>
            <a:schemeClr val="hlink"/>
          </a:solidFill>
          <a:ln w="12700">
            <a:solidFill>
              <a:schemeClr val="hlink"/>
            </a:solidFill>
            <a:miter lim="800000"/>
            <a:headEnd/>
            <a:tailEnd/>
          </a:ln>
        </p:spPr>
        <p:txBody>
          <a:bodyPr anchor="ctr">
            <a:spAutoFit/>
          </a:bodyPr>
          <a:lstStyle/>
          <a:p>
            <a:endParaRPr lang="en-US"/>
          </a:p>
        </p:txBody>
      </p:sp>
      <p:sp>
        <p:nvSpPr>
          <p:cNvPr id="44055" name="Line 31"/>
          <p:cNvSpPr>
            <a:spLocks noChangeShapeType="1"/>
          </p:cNvSpPr>
          <p:nvPr/>
        </p:nvSpPr>
        <p:spPr bwMode="auto">
          <a:xfrm>
            <a:off x="4248150" y="3190875"/>
            <a:ext cx="0" cy="117475"/>
          </a:xfrm>
          <a:prstGeom prst="line">
            <a:avLst/>
          </a:prstGeom>
          <a:noFill/>
          <a:ln w="12700">
            <a:solidFill>
              <a:schemeClr val="tx1"/>
            </a:solidFill>
            <a:round/>
            <a:headEnd/>
            <a:tailEnd/>
          </a:ln>
        </p:spPr>
        <p:txBody>
          <a:bodyPr wrap="none" anchor="ctr">
            <a:spAutoFit/>
          </a:bodyPr>
          <a:lstStyle/>
          <a:p>
            <a:endParaRPr lang="en-US"/>
          </a:p>
        </p:txBody>
      </p:sp>
      <p:sp>
        <p:nvSpPr>
          <p:cNvPr id="44056" name="Line 32"/>
          <p:cNvSpPr>
            <a:spLocks noChangeShapeType="1"/>
          </p:cNvSpPr>
          <p:nvPr/>
        </p:nvSpPr>
        <p:spPr bwMode="auto">
          <a:xfrm>
            <a:off x="3894138" y="3249613"/>
            <a:ext cx="354012" cy="0"/>
          </a:xfrm>
          <a:prstGeom prst="line">
            <a:avLst/>
          </a:prstGeom>
          <a:noFill/>
          <a:ln w="12700">
            <a:solidFill>
              <a:schemeClr val="tx1"/>
            </a:solidFill>
            <a:round/>
            <a:headEnd/>
            <a:tailEnd/>
          </a:ln>
        </p:spPr>
        <p:txBody>
          <a:bodyPr wrap="none" anchor="ctr">
            <a:spAutoFit/>
          </a:bodyPr>
          <a:lstStyle/>
          <a:p>
            <a:endParaRPr lang="en-US"/>
          </a:p>
        </p:txBody>
      </p:sp>
      <p:sp>
        <p:nvSpPr>
          <p:cNvPr id="44057" name="Line 33"/>
          <p:cNvSpPr>
            <a:spLocks noChangeShapeType="1"/>
          </p:cNvSpPr>
          <p:nvPr/>
        </p:nvSpPr>
        <p:spPr bwMode="auto">
          <a:xfrm>
            <a:off x="3894138" y="3190875"/>
            <a:ext cx="0" cy="117475"/>
          </a:xfrm>
          <a:prstGeom prst="line">
            <a:avLst/>
          </a:prstGeom>
          <a:noFill/>
          <a:ln w="12700">
            <a:solidFill>
              <a:schemeClr val="tx1"/>
            </a:solidFill>
            <a:round/>
            <a:headEnd/>
            <a:tailEnd/>
          </a:ln>
        </p:spPr>
        <p:txBody>
          <a:bodyPr wrap="none" anchor="ctr">
            <a:spAutoFit/>
          </a:bodyPr>
          <a:lstStyle/>
          <a:p>
            <a:endParaRPr lang="en-US"/>
          </a:p>
        </p:txBody>
      </p:sp>
      <p:sp>
        <p:nvSpPr>
          <p:cNvPr id="44058" name="Rectangle 34"/>
          <p:cNvSpPr>
            <a:spLocks noChangeArrowheads="1"/>
          </p:cNvSpPr>
          <p:nvPr/>
        </p:nvSpPr>
        <p:spPr bwMode="black">
          <a:xfrm>
            <a:off x="4013200" y="3190875"/>
            <a:ext cx="84138" cy="95250"/>
          </a:xfrm>
          <a:prstGeom prst="rect">
            <a:avLst/>
          </a:prstGeom>
          <a:solidFill>
            <a:schemeClr val="hlink"/>
          </a:solidFill>
          <a:ln w="12700">
            <a:solidFill>
              <a:schemeClr val="hlink"/>
            </a:solidFill>
            <a:miter lim="800000"/>
            <a:headEnd/>
            <a:tailEnd/>
          </a:ln>
        </p:spPr>
        <p:txBody>
          <a:bodyPr anchor="ctr">
            <a:spAutoFit/>
          </a:bodyPr>
          <a:lstStyle/>
          <a:p>
            <a:endParaRPr lang="en-US"/>
          </a:p>
        </p:txBody>
      </p:sp>
      <p:sp>
        <p:nvSpPr>
          <p:cNvPr id="44059" name="Line 35"/>
          <p:cNvSpPr>
            <a:spLocks noChangeShapeType="1"/>
          </p:cNvSpPr>
          <p:nvPr/>
        </p:nvSpPr>
        <p:spPr bwMode="auto">
          <a:xfrm>
            <a:off x="4503738" y="3556000"/>
            <a:ext cx="0" cy="117475"/>
          </a:xfrm>
          <a:prstGeom prst="line">
            <a:avLst/>
          </a:prstGeom>
          <a:noFill/>
          <a:ln w="12700">
            <a:solidFill>
              <a:schemeClr val="tx1"/>
            </a:solidFill>
            <a:round/>
            <a:headEnd/>
            <a:tailEnd/>
          </a:ln>
        </p:spPr>
        <p:txBody>
          <a:bodyPr wrap="none" anchor="ctr">
            <a:spAutoFit/>
          </a:bodyPr>
          <a:lstStyle/>
          <a:p>
            <a:endParaRPr lang="en-US"/>
          </a:p>
        </p:txBody>
      </p:sp>
      <p:sp>
        <p:nvSpPr>
          <p:cNvPr id="44060" name="Line 36"/>
          <p:cNvSpPr>
            <a:spLocks noChangeShapeType="1"/>
          </p:cNvSpPr>
          <p:nvPr/>
        </p:nvSpPr>
        <p:spPr bwMode="auto">
          <a:xfrm>
            <a:off x="3956050" y="3614738"/>
            <a:ext cx="547688" cy="0"/>
          </a:xfrm>
          <a:prstGeom prst="line">
            <a:avLst/>
          </a:prstGeom>
          <a:noFill/>
          <a:ln w="12700">
            <a:solidFill>
              <a:schemeClr val="tx1"/>
            </a:solidFill>
            <a:round/>
            <a:headEnd/>
            <a:tailEnd/>
          </a:ln>
        </p:spPr>
        <p:txBody>
          <a:bodyPr wrap="none" anchor="ctr">
            <a:spAutoFit/>
          </a:bodyPr>
          <a:lstStyle/>
          <a:p>
            <a:endParaRPr lang="en-US"/>
          </a:p>
        </p:txBody>
      </p:sp>
      <p:sp>
        <p:nvSpPr>
          <p:cNvPr id="44061" name="Line 37"/>
          <p:cNvSpPr>
            <a:spLocks noChangeShapeType="1"/>
          </p:cNvSpPr>
          <p:nvPr/>
        </p:nvSpPr>
        <p:spPr bwMode="auto">
          <a:xfrm>
            <a:off x="3956050" y="3556000"/>
            <a:ext cx="0" cy="117475"/>
          </a:xfrm>
          <a:prstGeom prst="line">
            <a:avLst/>
          </a:prstGeom>
          <a:noFill/>
          <a:ln w="12700">
            <a:solidFill>
              <a:schemeClr val="tx1"/>
            </a:solidFill>
            <a:round/>
            <a:headEnd/>
            <a:tailEnd/>
          </a:ln>
        </p:spPr>
        <p:txBody>
          <a:bodyPr wrap="none" anchor="ctr">
            <a:spAutoFit/>
          </a:bodyPr>
          <a:lstStyle/>
          <a:p>
            <a:endParaRPr lang="en-US"/>
          </a:p>
        </p:txBody>
      </p:sp>
      <p:sp>
        <p:nvSpPr>
          <p:cNvPr id="44062" name="Rectangle 38"/>
          <p:cNvSpPr>
            <a:spLocks noChangeArrowheads="1"/>
          </p:cNvSpPr>
          <p:nvPr/>
        </p:nvSpPr>
        <p:spPr bwMode="black">
          <a:xfrm>
            <a:off x="4152900" y="3556000"/>
            <a:ext cx="84138" cy="95250"/>
          </a:xfrm>
          <a:prstGeom prst="rect">
            <a:avLst/>
          </a:prstGeom>
          <a:solidFill>
            <a:schemeClr val="hlink"/>
          </a:solidFill>
          <a:ln w="12700">
            <a:solidFill>
              <a:schemeClr val="hlink"/>
            </a:solidFill>
            <a:miter lim="800000"/>
            <a:headEnd/>
            <a:tailEnd/>
          </a:ln>
        </p:spPr>
        <p:txBody>
          <a:bodyPr anchor="ctr">
            <a:spAutoFit/>
          </a:bodyPr>
          <a:lstStyle/>
          <a:p>
            <a:endParaRPr lang="en-US"/>
          </a:p>
        </p:txBody>
      </p:sp>
      <p:sp>
        <p:nvSpPr>
          <p:cNvPr id="44063" name="Line 39"/>
          <p:cNvSpPr>
            <a:spLocks noChangeShapeType="1"/>
          </p:cNvSpPr>
          <p:nvPr/>
        </p:nvSpPr>
        <p:spPr bwMode="auto">
          <a:xfrm>
            <a:off x="4508500" y="3905250"/>
            <a:ext cx="0" cy="117475"/>
          </a:xfrm>
          <a:prstGeom prst="line">
            <a:avLst/>
          </a:prstGeom>
          <a:noFill/>
          <a:ln w="12700">
            <a:solidFill>
              <a:schemeClr val="tx1"/>
            </a:solidFill>
            <a:round/>
            <a:headEnd/>
            <a:tailEnd/>
          </a:ln>
        </p:spPr>
        <p:txBody>
          <a:bodyPr wrap="none" anchor="ctr">
            <a:spAutoFit/>
          </a:bodyPr>
          <a:lstStyle/>
          <a:p>
            <a:endParaRPr lang="en-US"/>
          </a:p>
        </p:txBody>
      </p:sp>
      <p:sp>
        <p:nvSpPr>
          <p:cNvPr id="44064" name="Line 40"/>
          <p:cNvSpPr>
            <a:spLocks noChangeShapeType="1"/>
          </p:cNvSpPr>
          <p:nvPr/>
        </p:nvSpPr>
        <p:spPr bwMode="auto">
          <a:xfrm>
            <a:off x="4013200" y="3963988"/>
            <a:ext cx="495300" cy="0"/>
          </a:xfrm>
          <a:prstGeom prst="line">
            <a:avLst/>
          </a:prstGeom>
          <a:noFill/>
          <a:ln w="12700">
            <a:solidFill>
              <a:schemeClr val="tx1"/>
            </a:solidFill>
            <a:round/>
            <a:headEnd/>
            <a:tailEnd/>
          </a:ln>
        </p:spPr>
        <p:txBody>
          <a:bodyPr wrap="none" anchor="ctr">
            <a:spAutoFit/>
          </a:bodyPr>
          <a:lstStyle/>
          <a:p>
            <a:endParaRPr lang="en-US"/>
          </a:p>
        </p:txBody>
      </p:sp>
      <p:sp>
        <p:nvSpPr>
          <p:cNvPr id="44065" name="Line 41"/>
          <p:cNvSpPr>
            <a:spLocks noChangeShapeType="1"/>
          </p:cNvSpPr>
          <p:nvPr/>
        </p:nvSpPr>
        <p:spPr bwMode="auto">
          <a:xfrm>
            <a:off x="4013200" y="3905250"/>
            <a:ext cx="0" cy="117475"/>
          </a:xfrm>
          <a:prstGeom prst="line">
            <a:avLst/>
          </a:prstGeom>
          <a:noFill/>
          <a:ln w="12700">
            <a:solidFill>
              <a:schemeClr val="tx1"/>
            </a:solidFill>
            <a:round/>
            <a:headEnd/>
            <a:tailEnd/>
          </a:ln>
        </p:spPr>
        <p:txBody>
          <a:bodyPr wrap="none" anchor="ctr">
            <a:spAutoFit/>
          </a:bodyPr>
          <a:lstStyle/>
          <a:p>
            <a:endParaRPr lang="en-US"/>
          </a:p>
        </p:txBody>
      </p:sp>
      <p:sp>
        <p:nvSpPr>
          <p:cNvPr id="44066" name="Rectangle 42"/>
          <p:cNvSpPr>
            <a:spLocks noChangeArrowheads="1"/>
          </p:cNvSpPr>
          <p:nvPr/>
        </p:nvSpPr>
        <p:spPr bwMode="black">
          <a:xfrm>
            <a:off x="4197350" y="3905250"/>
            <a:ext cx="82550" cy="95250"/>
          </a:xfrm>
          <a:prstGeom prst="rect">
            <a:avLst/>
          </a:prstGeom>
          <a:solidFill>
            <a:schemeClr val="hlink"/>
          </a:solidFill>
          <a:ln w="12700">
            <a:solidFill>
              <a:schemeClr val="hlink"/>
            </a:solidFill>
            <a:miter lim="800000"/>
            <a:headEnd/>
            <a:tailEnd/>
          </a:ln>
        </p:spPr>
        <p:txBody>
          <a:bodyPr anchor="ctr">
            <a:spAutoFit/>
          </a:bodyPr>
          <a:lstStyle/>
          <a:p>
            <a:endParaRPr lang="en-US"/>
          </a:p>
        </p:txBody>
      </p:sp>
      <p:sp>
        <p:nvSpPr>
          <p:cNvPr id="44067" name="Line 43"/>
          <p:cNvSpPr>
            <a:spLocks noChangeShapeType="1"/>
          </p:cNvSpPr>
          <p:nvPr/>
        </p:nvSpPr>
        <p:spPr bwMode="auto">
          <a:xfrm>
            <a:off x="4292600" y="4270375"/>
            <a:ext cx="0" cy="117475"/>
          </a:xfrm>
          <a:prstGeom prst="line">
            <a:avLst/>
          </a:prstGeom>
          <a:noFill/>
          <a:ln w="12700">
            <a:solidFill>
              <a:schemeClr val="tx1"/>
            </a:solidFill>
            <a:round/>
            <a:headEnd/>
            <a:tailEnd/>
          </a:ln>
        </p:spPr>
        <p:txBody>
          <a:bodyPr wrap="none" anchor="ctr">
            <a:spAutoFit/>
          </a:bodyPr>
          <a:lstStyle/>
          <a:p>
            <a:endParaRPr lang="en-US"/>
          </a:p>
        </p:txBody>
      </p:sp>
      <p:sp>
        <p:nvSpPr>
          <p:cNvPr id="44068" name="Line 44"/>
          <p:cNvSpPr>
            <a:spLocks noChangeShapeType="1"/>
          </p:cNvSpPr>
          <p:nvPr/>
        </p:nvSpPr>
        <p:spPr bwMode="auto">
          <a:xfrm>
            <a:off x="3944938" y="4329113"/>
            <a:ext cx="347662" cy="0"/>
          </a:xfrm>
          <a:prstGeom prst="line">
            <a:avLst/>
          </a:prstGeom>
          <a:noFill/>
          <a:ln w="12700">
            <a:solidFill>
              <a:schemeClr val="tx1"/>
            </a:solidFill>
            <a:round/>
            <a:headEnd/>
            <a:tailEnd/>
          </a:ln>
        </p:spPr>
        <p:txBody>
          <a:bodyPr wrap="none" anchor="ctr">
            <a:spAutoFit/>
          </a:bodyPr>
          <a:lstStyle/>
          <a:p>
            <a:endParaRPr lang="en-US"/>
          </a:p>
        </p:txBody>
      </p:sp>
      <p:sp>
        <p:nvSpPr>
          <p:cNvPr id="44069" name="Line 45"/>
          <p:cNvSpPr>
            <a:spLocks noChangeShapeType="1"/>
          </p:cNvSpPr>
          <p:nvPr/>
        </p:nvSpPr>
        <p:spPr bwMode="auto">
          <a:xfrm>
            <a:off x="3944938" y="4270375"/>
            <a:ext cx="0" cy="117475"/>
          </a:xfrm>
          <a:prstGeom prst="line">
            <a:avLst/>
          </a:prstGeom>
          <a:noFill/>
          <a:ln w="12700">
            <a:solidFill>
              <a:schemeClr val="tx1"/>
            </a:solidFill>
            <a:round/>
            <a:headEnd/>
            <a:tailEnd/>
          </a:ln>
        </p:spPr>
        <p:txBody>
          <a:bodyPr wrap="none" anchor="ctr">
            <a:spAutoFit/>
          </a:bodyPr>
          <a:lstStyle/>
          <a:p>
            <a:endParaRPr lang="en-US"/>
          </a:p>
        </p:txBody>
      </p:sp>
      <p:sp>
        <p:nvSpPr>
          <p:cNvPr id="44070" name="Rectangle 46"/>
          <p:cNvSpPr>
            <a:spLocks noChangeArrowheads="1"/>
          </p:cNvSpPr>
          <p:nvPr/>
        </p:nvSpPr>
        <p:spPr bwMode="black">
          <a:xfrm>
            <a:off x="4057650" y="4270375"/>
            <a:ext cx="82550" cy="95250"/>
          </a:xfrm>
          <a:prstGeom prst="rect">
            <a:avLst/>
          </a:prstGeom>
          <a:solidFill>
            <a:schemeClr val="hlink"/>
          </a:solidFill>
          <a:ln w="12700">
            <a:solidFill>
              <a:schemeClr val="hlink"/>
            </a:solidFill>
            <a:miter lim="800000"/>
            <a:headEnd/>
            <a:tailEnd/>
          </a:ln>
        </p:spPr>
        <p:txBody>
          <a:bodyPr anchor="ctr">
            <a:spAutoFit/>
          </a:bodyPr>
          <a:lstStyle/>
          <a:p>
            <a:endParaRPr lang="en-US"/>
          </a:p>
        </p:txBody>
      </p:sp>
      <p:sp>
        <p:nvSpPr>
          <p:cNvPr id="44071" name="Line 47"/>
          <p:cNvSpPr>
            <a:spLocks noChangeShapeType="1"/>
          </p:cNvSpPr>
          <p:nvPr/>
        </p:nvSpPr>
        <p:spPr bwMode="auto">
          <a:xfrm>
            <a:off x="5608638" y="4662488"/>
            <a:ext cx="0" cy="117475"/>
          </a:xfrm>
          <a:prstGeom prst="line">
            <a:avLst/>
          </a:prstGeom>
          <a:noFill/>
          <a:ln w="12700">
            <a:solidFill>
              <a:schemeClr val="tx1"/>
            </a:solidFill>
            <a:round/>
            <a:headEnd/>
            <a:tailEnd/>
          </a:ln>
        </p:spPr>
        <p:txBody>
          <a:bodyPr wrap="none" anchor="ctr">
            <a:spAutoFit/>
          </a:bodyPr>
          <a:lstStyle/>
          <a:p>
            <a:endParaRPr lang="en-US"/>
          </a:p>
        </p:txBody>
      </p:sp>
      <p:sp>
        <p:nvSpPr>
          <p:cNvPr id="44072" name="Line 48"/>
          <p:cNvSpPr>
            <a:spLocks noChangeShapeType="1"/>
          </p:cNvSpPr>
          <p:nvPr/>
        </p:nvSpPr>
        <p:spPr bwMode="auto">
          <a:xfrm>
            <a:off x="4743450" y="4721225"/>
            <a:ext cx="865188" cy="0"/>
          </a:xfrm>
          <a:prstGeom prst="line">
            <a:avLst/>
          </a:prstGeom>
          <a:noFill/>
          <a:ln w="12700">
            <a:solidFill>
              <a:schemeClr val="tx1"/>
            </a:solidFill>
            <a:round/>
            <a:headEnd/>
            <a:tailEnd/>
          </a:ln>
        </p:spPr>
        <p:txBody>
          <a:bodyPr wrap="none" anchor="ctr">
            <a:spAutoFit/>
          </a:bodyPr>
          <a:lstStyle/>
          <a:p>
            <a:endParaRPr lang="en-US"/>
          </a:p>
        </p:txBody>
      </p:sp>
      <p:sp>
        <p:nvSpPr>
          <p:cNvPr id="44073" name="Line 49"/>
          <p:cNvSpPr>
            <a:spLocks noChangeShapeType="1"/>
          </p:cNvSpPr>
          <p:nvPr/>
        </p:nvSpPr>
        <p:spPr bwMode="auto">
          <a:xfrm>
            <a:off x="4743450" y="4662488"/>
            <a:ext cx="0" cy="117475"/>
          </a:xfrm>
          <a:prstGeom prst="line">
            <a:avLst/>
          </a:prstGeom>
          <a:noFill/>
          <a:ln w="12700">
            <a:solidFill>
              <a:schemeClr val="tx1"/>
            </a:solidFill>
            <a:round/>
            <a:headEnd/>
            <a:tailEnd/>
          </a:ln>
        </p:spPr>
        <p:txBody>
          <a:bodyPr wrap="none" anchor="ctr">
            <a:spAutoFit/>
          </a:bodyPr>
          <a:lstStyle/>
          <a:p>
            <a:endParaRPr lang="en-US"/>
          </a:p>
        </p:txBody>
      </p:sp>
      <p:grpSp>
        <p:nvGrpSpPr>
          <p:cNvPr id="4" name="Group 50"/>
          <p:cNvGrpSpPr>
            <a:grpSpLocks/>
          </p:cNvGrpSpPr>
          <p:nvPr/>
        </p:nvGrpSpPr>
        <p:grpSpPr bwMode="auto">
          <a:xfrm>
            <a:off x="4800600" y="4795838"/>
            <a:ext cx="1454150" cy="117475"/>
            <a:chOff x="3024" y="3021"/>
            <a:chExt cx="916" cy="74"/>
          </a:xfrm>
        </p:grpSpPr>
        <p:sp>
          <p:nvSpPr>
            <p:cNvPr id="44137" name="Line 51"/>
            <p:cNvSpPr>
              <a:spLocks noChangeShapeType="1"/>
            </p:cNvSpPr>
            <p:nvPr/>
          </p:nvSpPr>
          <p:spPr bwMode="auto">
            <a:xfrm>
              <a:off x="3940" y="3021"/>
              <a:ext cx="0" cy="74"/>
            </a:xfrm>
            <a:prstGeom prst="line">
              <a:avLst/>
            </a:prstGeom>
            <a:noFill/>
            <a:ln w="12700">
              <a:solidFill>
                <a:schemeClr val="tx1"/>
              </a:solidFill>
              <a:round/>
              <a:headEnd/>
              <a:tailEnd/>
            </a:ln>
          </p:spPr>
          <p:txBody>
            <a:bodyPr wrap="none" anchor="ctr">
              <a:spAutoFit/>
            </a:bodyPr>
            <a:lstStyle/>
            <a:p>
              <a:endParaRPr lang="en-US"/>
            </a:p>
          </p:txBody>
        </p:sp>
        <p:sp>
          <p:nvSpPr>
            <p:cNvPr id="44138" name="Line 52"/>
            <p:cNvSpPr>
              <a:spLocks noChangeShapeType="1"/>
            </p:cNvSpPr>
            <p:nvPr/>
          </p:nvSpPr>
          <p:spPr bwMode="auto">
            <a:xfrm>
              <a:off x="3024" y="3058"/>
              <a:ext cx="916" cy="0"/>
            </a:xfrm>
            <a:prstGeom prst="line">
              <a:avLst/>
            </a:prstGeom>
            <a:noFill/>
            <a:ln w="12700">
              <a:solidFill>
                <a:schemeClr val="tx1"/>
              </a:solidFill>
              <a:round/>
              <a:headEnd/>
              <a:tailEnd/>
            </a:ln>
          </p:spPr>
          <p:txBody>
            <a:bodyPr wrap="none" anchor="ctr">
              <a:spAutoFit/>
            </a:bodyPr>
            <a:lstStyle/>
            <a:p>
              <a:endParaRPr lang="en-US"/>
            </a:p>
          </p:txBody>
        </p:sp>
        <p:sp>
          <p:nvSpPr>
            <p:cNvPr id="44139" name="Line 53"/>
            <p:cNvSpPr>
              <a:spLocks noChangeShapeType="1"/>
            </p:cNvSpPr>
            <p:nvPr/>
          </p:nvSpPr>
          <p:spPr bwMode="auto">
            <a:xfrm>
              <a:off x="3024" y="3021"/>
              <a:ext cx="0" cy="74"/>
            </a:xfrm>
            <a:prstGeom prst="line">
              <a:avLst/>
            </a:prstGeom>
            <a:noFill/>
            <a:ln w="12700">
              <a:solidFill>
                <a:schemeClr val="tx1"/>
              </a:solidFill>
              <a:round/>
              <a:headEnd/>
              <a:tailEnd/>
            </a:ln>
          </p:spPr>
          <p:txBody>
            <a:bodyPr wrap="none" anchor="ctr">
              <a:spAutoFit/>
            </a:bodyPr>
            <a:lstStyle/>
            <a:p>
              <a:endParaRPr lang="en-US"/>
            </a:p>
          </p:txBody>
        </p:sp>
        <p:sp>
          <p:nvSpPr>
            <p:cNvPr id="44140" name="Oval 54"/>
            <p:cNvSpPr>
              <a:spLocks noChangeArrowheads="1"/>
            </p:cNvSpPr>
            <p:nvPr/>
          </p:nvSpPr>
          <p:spPr bwMode="blackWhite">
            <a:xfrm>
              <a:off x="3380" y="3024"/>
              <a:ext cx="52" cy="60"/>
            </a:xfrm>
            <a:prstGeom prst="ellipse">
              <a:avLst/>
            </a:prstGeom>
            <a:solidFill>
              <a:schemeClr val="accent1"/>
            </a:solidFill>
            <a:ln w="12700">
              <a:solidFill>
                <a:schemeClr val="accent1"/>
              </a:solidFill>
              <a:round/>
              <a:headEnd/>
              <a:tailEnd/>
            </a:ln>
          </p:spPr>
          <p:txBody>
            <a:bodyPr anchor="ctr">
              <a:spAutoFit/>
            </a:bodyPr>
            <a:lstStyle/>
            <a:p>
              <a:endParaRPr lang="en-US"/>
            </a:p>
          </p:txBody>
        </p:sp>
      </p:grpSp>
      <p:sp>
        <p:nvSpPr>
          <p:cNvPr id="44075" name="Rectangle 55"/>
          <p:cNvSpPr>
            <a:spLocks noChangeArrowheads="1"/>
          </p:cNvSpPr>
          <p:nvPr/>
        </p:nvSpPr>
        <p:spPr bwMode="black">
          <a:xfrm>
            <a:off x="5062538" y="4662488"/>
            <a:ext cx="87312" cy="95250"/>
          </a:xfrm>
          <a:prstGeom prst="rect">
            <a:avLst/>
          </a:prstGeom>
          <a:solidFill>
            <a:schemeClr val="hlink"/>
          </a:solidFill>
          <a:ln w="12700">
            <a:solidFill>
              <a:schemeClr val="hlink"/>
            </a:solidFill>
            <a:miter lim="800000"/>
            <a:headEnd/>
            <a:tailEnd/>
          </a:ln>
        </p:spPr>
        <p:txBody>
          <a:bodyPr anchor="ctr">
            <a:spAutoFit/>
          </a:bodyPr>
          <a:lstStyle/>
          <a:p>
            <a:endParaRPr lang="en-US"/>
          </a:p>
        </p:txBody>
      </p:sp>
      <p:sp>
        <p:nvSpPr>
          <p:cNvPr id="44076" name="Line 56"/>
          <p:cNvSpPr>
            <a:spLocks noChangeShapeType="1"/>
          </p:cNvSpPr>
          <p:nvPr/>
        </p:nvSpPr>
        <p:spPr bwMode="auto">
          <a:xfrm>
            <a:off x="4311650" y="5060950"/>
            <a:ext cx="0" cy="117475"/>
          </a:xfrm>
          <a:prstGeom prst="line">
            <a:avLst/>
          </a:prstGeom>
          <a:noFill/>
          <a:ln w="12700">
            <a:solidFill>
              <a:schemeClr val="tx1"/>
            </a:solidFill>
            <a:round/>
            <a:headEnd/>
            <a:tailEnd/>
          </a:ln>
        </p:spPr>
        <p:txBody>
          <a:bodyPr wrap="none" anchor="ctr">
            <a:spAutoFit/>
          </a:bodyPr>
          <a:lstStyle/>
          <a:p>
            <a:endParaRPr lang="en-US"/>
          </a:p>
        </p:txBody>
      </p:sp>
      <p:sp>
        <p:nvSpPr>
          <p:cNvPr id="44077" name="Line 57"/>
          <p:cNvSpPr>
            <a:spLocks noChangeShapeType="1"/>
          </p:cNvSpPr>
          <p:nvPr/>
        </p:nvSpPr>
        <p:spPr bwMode="auto">
          <a:xfrm>
            <a:off x="3911600" y="5119688"/>
            <a:ext cx="400050" cy="0"/>
          </a:xfrm>
          <a:prstGeom prst="line">
            <a:avLst/>
          </a:prstGeom>
          <a:noFill/>
          <a:ln w="12700">
            <a:solidFill>
              <a:schemeClr val="tx1"/>
            </a:solidFill>
            <a:round/>
            <a:headEnd/>
            <a:tailEnd/>
          </a:ln>
        </p:spPr>
        <p:txBody>
          <a:bodyPr wrap="none" anchor="ctr">
            <a:spAutoFit/>
          </a:bodyPr>
          <a:lstStyle/>
          <a:p>
            <a:endParaRPr lang="en-US"/>
          </a:p>
        </p:txBody>
      </p:sp>
      <p:sp>
        <p:nvSpPr>
          <p:cNvPr id="44078" name="Line 58"/>
          <p:cNvSpPr>
            <a:spLocks noChangeShapeType="1"/>
          </p:cNvSpPr>
          <p:nvPr/>
        </p:nvSpPr>
        <p:spPr bwMode="auto">
          <a:xfrm>
            <a:off x="3911600" y="5060950"/>
            <a:ext cx="0" cy="117475"/>
          </a:xfrm>
          <a:prstGeom prst="line">
            <a:avLst/>
          </a:prstGeom>
          <a:noFill/>
          <a:ln w="12700">
            <a:solidFill>
              <a:schemeClr val="tx1"/>
            </a:solidFill>
            <a:round/>
            <a:headEnd/>
            <a:tailEnd/>
          </a:ln>
        </p:spPr>
        <p:txBody>
          <a:bodyPr wrap="none" anchor="ctr">
            <a:spAutoFit/>
          </a:bodyPr>
          <a:lstStyle/>
          <a:p>
            <a:endParaRPr lang="en-US"/>
          </a:p>
        </p:txBody>
      </p:sp>
      <p:grpSp>
        <p:nvGrpSpPr>
          <p:cNvPr id="5" name="Group 59"/>
          <p:cNvGrpSpPr>
            <a:grpSpLocks/>
          </p:cNvGrpSpPr>
          <p:nvPr/>
        </p:nvGrpSpPr>
        <p:grpSpPr bwMode="auto">
          <a:xfrm>
            <a:off x="3944938" y="2543175"/>
            <a:ext cx="1103312" cy="2768600"/>
            <a:chOff x="2485" y="1602"/>
            <a:chExt cx="695" cy="1744"/>
          </a:xfrm>
        </p:grpSpPr>
        <p:grpSp>
          <p:nvGrpSpPr>
            <p:cNvPr id="44107" name="Group 60"/>
            <p:cNvGrpSpPr>
              <a:grpSpLocks/>
            </p:cNvGrpSpPr>
            <p:nvPr/>
          </p:nvGrpSpPr>
          <p:grpSpPr bwMode="auto">
            <a:xfrm>
              <a:off x="2644" y="1602"/>
              <a:ext cx="536" cy="74"/>
              <a:chOff x="2644" y="1602"/>
              <a:chExt cx="536" cy="74"/>
            </a:xfrm>
          </p:grpSpPr>
          <p:sp>
            <p:nvSpPr>
              <p:cNvPr id="44133" name="Line 61"/>
              <p:cNvSpPr>
                <a:spLocks noChangeShapeType="1"/>
              </p:cNvSpPr>
              <p:nvPr/>
            </p:nvSpPr>
            <p:spPr bwMode="auto">
              <a:xfrm>
                <a:off x="3180" y="1602"/>
                <a:ext cx="0" cy="74"/>
              </a:xfrm>
              <a:prstGeom prst="line">
                <a:avLst/>
              </a:prstGeom>
              <a:noFill/>
              <a:ln w="12700">
                <a:solidFill>
                  <a:schemeClr val="tx1"/>
                </a:solidFill>
                <a:round/>
                <a:headEnd/>
                <a:tailEnd/>
              </a:ln>
            </p:spPr>
            <p:txBody>
              <a:bodyPr wrap="none" anchor="ctr">
                <a:spAutoFit/>
              </a:bodyPr>
              <a:lstStyle/>
              <a:p>
                <a:endParaRPr lang="en-US"/>
              </a:p>
            </p:txBody>
          </p:sp>
          <p:sp>
            <p:nvSpPr>
              <p:cNvPr id="44134" name="Line 62"/>
              <p:cNvSpPr>
                <a:spLocks noChangeShapeType="1"/>
              </p:cNvSpPr>
              <p:nvPr/>
            </p:nvSpPr>
            <p:spPr bwMode="auto">
              <a:xfrm>
                <a:off x="2644" y="1639"/>
                <a:ext cx="536" cy="0"/>
              </a:xfrm>
              <a:prstGeom prst="line">
                <a:avLst/>
              </a:prstGeom>
              <a:noFill/>
              <a:ln w="12700">
                <a:solidFill>
                  <a:schemeClr val="tx1"/>
                </a:solidFill>
                <a:round/>
                <a:headEnd/>
                <a:tailEnd/>
              </a:ln>
            </p:spPr>
            <p:txBody>
              <a:bodyPr wrap="none" anchor="ctr">
                <a:spAutoFit/>
              </a:bodyPr>
              <a:lstStyle/>
              <a:p>
                <a:endParaRPr lang="en-US"/>
              </a:p>
            </p:txBody>
          </p:sp>
          <p:sp>
            <p:nvSpPr>
              <p:cNvPr id="44135" name="Line 63"/>
              <p:cNvSpPr>
                <a:spLocks noChangeShapeType="1"/>
              </p:cNvSpPr>
              <p:nvPr/>
            </p:nvSpPr>
            <p:spPr bwMode="auto">
              <a:xfrm>
                <a:off x="2644" y="1602"/>
                <a:ext cx="0" cy="74"/>
              </a:xfrm>
              <a:prstGeom prst="line">
                <a:avLst/>
              </a:prstGeom>
              <a:noFill/>
              <a:ln w="12700">
                <a:solidFill>
                  <a:schemeClr val="tx1"/>
                </a:solidFill>
                <a:round/>
                <a:headEnd/>
                <a:tailEnd/>
              </a:ln>
            </p:spPr>
            <p:txBody>
              <a:bodyPr wrap="none" anchor="ctr">
                <a:spAutoFit/>
              </a:bodyPr>
              <a:lstStyle/>
              <a:p>
                <a:endParaRPr lang="en-US"/>
              </a:p>
            </p:txBody>
          </p:sp>
          <p:sp>
            <p:nvSpPr>
              <p:cNvPr id="44136" name="Oval 64"/>
              <p:cNvSpPr>
                <a:spLocks noChangeArrowheads="1"/>
              </p:cNvSpPr>
              <p:nvPr/>
            </p:nvSpPr>
            <p:spPr bwMode="blackWhite">
              <a:xfrm>
                <a:off x="2845" y="1605"/>
                <a:ext cx="55" cy="60"/>
              </a:xfrm>
              <a:prstGeom prst="ellipse">
                <a:avLst/>
              </a:prstGeom>
              <a:solidFill>
                <a:schemeClr val="accent1"/>
              </a:solidFill>
              <a:ln w="12700">
                <a:solidFill>
                  <a:schemeClr val="accent1"/>
                </a:solidFill>
                <a:round/>
                <a:headEnd/>
                <a:tailEnd/>
              </a:ln>
            </p:spPr>
            <p:txBody>
              <a:bodyPr anchor="ctr">
                <a:spAutoFit/>
              </a:bodyPr>
              <a:lstStyle/>
              <a:p>
                <a:endParaRPr lang="en-US"/>
              </a:p>
            </p:txBody>
          </p:sp>
        </p:grpSp>
        <p:grpSp>
          <p:nvGrpSpPr>
            <p:cNvPr id="44108" name="Group 65"/>
            <p:cNvGrpSpPr>
              <a:grpSpLocks/>
            </p:cNvGrpSpPr>
            <p:nvPr/>
          </p:nvGrpSpPr>
          <p:grpSpPr bwMode="auto">
            <a:xfrm>
              <a:off x="2532" y="2094"/>
              <a:ext cx="440" cy="74"/>
              <a:chOff x="2532" y="2094"/>
              <a:chExt cx="440" cy="74"/>
            </a:xfrm>
          </p:grpSpPr>
          <p:sp>
            <p:nvSpPr>
              <p:cNvPr id="44129" name="Line 66"/>
              <p:cNvSpPr>
                <a:spLocks noChangeShapeType="1"/>
              </p:cNvSpPr>
              <p:nvPr/>
            </p:nvSpPr>
            <p:spPr bwMode="auto">
              <a:xfrm>
                <a:off x="2972" y="2094"/>
                <a:ext cx="0" cy="74"/>
              </a:xfrm>
              <a:prstGeom prst="line">
                <a:avLst/>
              </a:prstGeom>
              <a:noFill/>
              <a:ln w="12700">
                <a:solidFill>
                  <a:schemeClr val="tx1"/>
                </a:solidFill>
                <a:round/>
                <a:headEnd/>
                <a:tailEnd/>
              </a:ln>
            </p:spPr>
            <p:txBody>
              <a:bodyPr wrap="none" anchor="ctr">
                <a:spAutoFit/>
              </a:bodyPr>
              <a:lstStyle/>
              <a:p>
                <a:endParaRPr lang="en-US"/>
              </a:p>
            </p:txBody>
          </p:sp>
          <p:sp>
            <p:nvSpPr>
              <p:cNvPr id="44130" name="Line 67"/>
              <p:cNvSpPr>
                <a:spLocks noChangeShapeType="1"/>
              </p:cNvSpPr>
              <p:nvPr/>
            </p:nvSpPr>
            <p:spPr bwMode="auto">
              <a:xfrm>
                <a:off x="2532" y="2131"/>
                <a:ext cx="440" cy="0"/>
              </a:xfrm>
              <a:prstGeom prst="line">
                <a:avLst/>
              </a:prstGeom>
              <a:noFill/>
              <a:ln w="12700">
                <a:solidFill>
                  <a:schemeClr val="tx1"/>
                </a:solidFill>
                <a:round/>
                <a:headEnd/>
                <a:tailEnd/>
              </a:ln>
            </p:spPr>
            <p:txBody>
              <a:bodyPr wrap="none" anchor="ctr">
                <a:spAutoFit/>
              </a:bodyPr>
              <a:lstStyle/>
              <a:p>
                <a:endParaRPr lang="en-US"/>
              </a:p>
            </p:txBody>
          </p:sp>
          <p:sp>
            <p:nvSpPr>
              <p:cNvPr id="44131" name="Line 68"/>
              <p:cNvSpPr>
                <a:spLocks noChangeShapeType="1"/>
              </p:cNvSpPr>
              <p:nvPr/>
            </p:nvSpPr>
            <p:spPr bwMode="auto">
              <a:xfrm>
                <a:off x="2532" y="2094"/>
                <a:ext cx="0" cy="74"/>
              </a:xfrm>
              <a:prstGeom prst="line">
                <a:avLst/>
              </a:prstGeom>
              <a:noFill/>
              <a:ln w="12700">
                <a:solidFill>
                  <a:schemeClr val="tx1"/>
                </a:solidFill>
                <a:round/>
                <a:headEnd/>
                <a:tailEnd/>
              </a:ln>
            </p:spPr>
            <p:txBody>
              <a:bodyPr wrap="none" anchor="ctr">
                <a:spAutoFit/>
              </a:bodyPr>
              <a:lstStyle/>
              <a:p>
                <a:endParaRPr lang="en-US"/>
              </a:p>
            </p:txBody>
          </p:sp>
          <p:sp>
            <p:nvSpPr>
              <p:cNvPr id="44132" name="Oval 69"/>
              <p:cNvSpPr>
                <a:spLocks noChangeArrowheads="1"/>
              </p:cNvSpPr>
              <p:nvPr/>
            </p:nvSpPr>
            <p:spPr bwMode="blackWhite">
              <a:xfrm>
                <a:off x="2688" y="2097"/>
                <a:ext cx="53" cy="60"/>
              </a:xfrm>
              <a:prstGeom prst="ellipse">
                <a:avLst/>
              </a:prstGeom>
              <a:solidFill>
                <a:schemeClr val="accent1"/>
              </a:solidFill>
              <a:ln w="12700">
                <a:solidFill>
                  <a:schemeClr val="accent1"/>
                </a:solidFill>
                <a:round/>
                <a:headEnd/>
                <a:tailEnd/>
              </a:ln>
            </p:spPr>
            <p:txBody>
              <a:bodyPr anchor="ctr">
                <a:spAutoFit/>
              </a:bodyPr>
              <a:lstStyle/>
              <a:p>
                <a:endParaRPr lang="en-US"/>
              </a:p>
            </p:txBody>
          </p:sp>
        </p:grpSp>
        <p:grpSp>
          <p:nvGrpSpPr>
            <p:cNvPr id="44109" name="Group 70"/>
            <p:cNvGrpSpPr>
              <a:grpSpLocks/>
            </p:cNvGrpSpPr>
            <p:nvPr/>
          </p:nvGrpSpPr>
          <p:grpSpPr bwMode="auto">
            <a:xfrm>
              <a:off x="2573" y="2324"/>
              <a:ext cx="584" cy="74"/>
              <a:chOff x="2573" y="2324"/>
              <a:chExt cx="584" cy="74"/>
            </a:xfrm>
          </p:grpSpPr>
          <p:sp>
            <p:nvSpPr>
              <p:cNvPr id="44125" name="Line 71"/>
              <p:cNvSpPr>
                <a:spLocks noChangeShapeType="1"/>
              </p:cNvSpPr>
              <p:nvPr/>
            </p:nvSpPr>
            <p:spPr bwMode="auto">
              <a:xfrm>
                <a:off x="3157" y="2324"/>
                <a:ext cx="0" cy="74"/>
              </a:xfrm>
              <a:prstGeom prst="line">
                <a:avLst/>
              </a:prstGeom>
              <a:noFill/>
              <a:ln w="12700">
                <a:solidFill>
                  <a:schemeClr val="tx1"/>
                </a:solidFill>
                <a:round/>
                <a:headEnd/>
                <a:tailEnd/>
              </a:ln>
            </p:spPr>
            <p:txBody>
              <a:bodyPr wrap="none" anchor="ctr">
                <a:spAutoFit/>
              </a:bodyPr>
              <a:lstStyle/>
              <a:p>
                <a:endParaRPr lang="en-US"/>
              </a:p>
            </p:txBody>
          </p:sp>
          <p:sp>
            <p:nvSpPr>
              <p:cNvPr id="44126" name="Line 72"/>
              <p:cNvSpPr>
                <a:spLocks noChangeShapeType="1"/>
              </p:cNvSpPr>
              <p:nvPr/>
            </p:nvSpPr>
            <p:spPr bwMode="auto">
              <a:xfrm>
                <a:off x="2573" y="2361"/>
                <a:ext cx="584" cy="0"/>
              </a:xfrm>
              <a:prstGeom prst="line">
                <a:avLst/>
              </a:prstGeom>
              <a:noFill/>
              <a:ln w="12700">
                <a:solidFill>
                  <a:schemeClr val="tx1"/>
                </a:solidFill>
                <a:round/>
                <a:headEnd/>
                <a:tailEnd/>
              </a:ln>
            </p:spPr>
            <p:txBody>
              <a:bodyPr wrap="none" anchor="ctr">
                <a:spAutoFit/>
              </a:bodyPr>
              <a:lstStyle/>
              <a:p>
                <a:endParaRPr lang="en-US"/>
              </a:p>
            </p:txBody>
          </p:sp>
          <p:sp>
            <p:nvSpPr>
              <p:cNvPr id="44127" name="Line 73"/>
              <p:cNvSpPr>
                <a:spLocks noChangeShapeType="1"/>
              </p:cNvSpPr>
              <p:nvPr/>
            </p:nvSpPr>
            <p:spPr bwMode="auto">
              <a:xfrm>
                <a:off x="2573" y="2324"/>
                <a:ext cx="0" cy="74"/>
              </a:xfrm>
              <a:prstGeom prst="line">
                <a:avLst/>
              </a:prstGeom>
              <a:noFill/>
              <a:ln w="12700">
                <a:solidFill>
                  <a:schemeClr val="tx1"/>
                </a:solidFill>
                <a:round/>
                <a:headEnd/>
                <a:tailEnd/>
              </a:ln>
            </p:spPr>
            <p:txBody>
              <a:bodyPr wrap="none" anchor="ctr">
                <a:spAutoFit/>
              </a:bodyPr>
              <a:lstStyle/>
              <a:p>
                <a:endParaRPr lang="en-US"/>
              </a:p>
            </p:txBody>
          </p:sp>
          <p:sp>
            <p:nvSpPr>
              <p:cNvPr id="44128" name="Oval 74"/>
              <p:cNvSpPr>
                <a:spLocks noChangeArrowheads="1"/>
              </p:cNvSpPr>
              <p:nvPr/>
            </p:nvSpPr>
            <p:spPr bwMode="blackWhite">
              <a:xfrm>
                <a:off x="2789" y="2327"/>
                <a:ext cx="55" cy="60"/>
              </a:xfrm>
              <a:prstGeom prst="ellipse">
                <a:avLst/>
              </a:prstGeom>
              <a:solidFill>
                <a:schemeClr val="accent1"/>
              </a:solidFill>
              <a:ln w="12700">
                <a:solidFill>
                  <a:schemeClr val="accent1"/>
                </a:solidFill>
                <a:round/>
                <a:headEnd/>
                <a:tailEnd/>
              </a:ln>
            </p:spPr>
            <p:txBody>
              <a:bodyPr anchor="ctr">
                <a:spAutoFit/>
              </a:bodyPr>
              <a:lstStyle/>
              <a:p>
                <a:endParaRPr lang="en-US"/>
              </a:p>
            </p:txBody>
          </p:sp>
        </p:grpSp>
        <p:grpSp>
          <p:nvGrpSpPr>
            <p:cNvPr id="44110" name="Group 75"/>
            <p:cNvGrpSpPr>
              <a:grpSpLocks/>
            </p:cNvGrpSpPr>
            <p:nvPr/>
          </p:nvGrpSpPr>
          <p:grpSpPr bwMode="auto">
            <a:xfrm>
              <a:off x="2485" y="2544"/>
              <a:ext cx="456" cy="74"/>
              <a:chOff x="2485" y="2544"/>
              <a:chExt cx="456" cy="74"/>
            </a:xfrm>
          </p:grpSpPr>
          <p:sp>
            <p:nvSpPr>
              <p:cNvPr id="44121" name="Line 76"/>
              <p:cNvSpPr>
                <a:spLocks noChangeShapeType="1"/>
              </p:cNvSpPr>
              <p:nvPr/>
            </p:nvSpPr>
            <p:spPr bwMode="auto">
              <a:xfrm>
                <a:off x="2941" y="2544"/>
                <a:ext cx="0" cy="74"/>
              </a:xfrm>
              <a:prstGeom prst="line">
                <a:avLst/>
              </a:prstGeom>
              <a:noFill/>
              <a:ln w="12700">
                <a:solidFill>
                  <a:schemeClr val="tx1"/>
                </a:solidFill>
                <a:round/>
                <a:headEnd/>
                <a:tailEnd/>
              </a:ln>
            </p:spPr>
            <p:txBody>
              <a:bodyPr wrap="none" anchor="ctr">
                <a:spAutoFit/>
              </a:bodyPr>
              <a:lstStyle/>
              <a:p>
                <a:endParaRPr lang="en-US"/>
              </a:p>
            </p:txBody>
          </p:sp>
          <p:sp>
            <p:nvSpPr>
              <p:cNvPr id="44122" name="Line 77"/>
              <p:cNvSpPr>
                <a:spLocks noChangeShapeType="1"/>
              </p:cNvSpPr>
              <p:nvPr/>
            </p:nvSpPr>
            <p:spPr bwMode="auto">
              <a:xfrm>
                <a:off x="2485" y="2581"/>
                <a:ext cx="456" cy="0"/>
              </a:xfrm>
              <a:prstGeom prst="line">
                <a:avLst/>
              </a:prstGeom>
              <a:noFill/>
              <a:ln w="12700">
                <a:solidFill>
                  <a:schemeClr val="tx1"/>
                </a:solidFill>
                <a:round/>
                <a:headEnd/>
                <a:tailEnd/>
              </a:ln>
            </p:spPr>
            <p:txBody>
              <a:bodyPr wrap="none" anchor="ctr">
                <a:spAutoFit/>
              </a:bodyPr>
              <a:lstStyle/>
              <a:p>
                <a:endParaRPr lang="en-US"/>
              </a:p>
            </p:txBody>
          </p:sp>
          <p:sp>
            <p:nvSpPr>
              <p:cNvPr id="44123" name="Line 78"/>
              <p:cNvSpPr>
                <a:spLocks noChangeShapeType="1"/>
              </p:cNvSpPr>
              <p:nvPr/>
            </p:nvSpPr>
            <p:spPr bwMode="auto">
              <a:xfrm>
                <a:off x="2485" y="2544"/>
                <a:ext cx="0" cy="74"/>
              </a:xfrm>
              <a:prstGeom prst="line">
                <a:avLst/>
              </a:prstGeom>
              <a:noFill/>
              <a:ln w="12700">
                <a:solidFill>
                  <a:schemeClr val="tx1"/>
                </a:solidFill>
                <a:round/>
                <a:headEnd/>
                <a:tailEnd/>
              </a:ln>
            </p:spPr>
            <p:txBody>
              <a:bodyPr wrap="none" anchor="ctr">
                <a:spAutoFit/>
              </a:bodyPr>
              <a:lstStyle/>
              <a:p>
                <a:endParaRPr lang="en-US"/>
              </a:p>
            </p:txBody>
          </p:sp>
          <p:sp>
            <p:nvSpPr>
              <p:cNvPr id="44124" name="Oval 79"/>
              <p:cNvSpPr>
                <a:spLocks noChangeArrowheads="1"/>
              </p:cNvSpPr>
              <p:nvPr/>
            </p:nvSpPr>
            <p:spPr bwMode="blackWhite">
              <a:xfrm>
                <a:off x="2653" y="2547"/>
                <a:ext cx="55" cy="60"/>
              </a:xfrm>
              <a:prstGeom prst="ellipse">
                <a:avLst/>
              </a:prstGeom>
              <a:solidFill>
                <a:schemeClr val="accent1"/>
              </a:solidFill>
              <a:ln w="12700">
                <a:solidFill>
                  <a:schemeClr val="accent1"/>
                </a:solidFill>
                <a:round/>
                <a:headEnd/>
                <a:tailEnd/>
              </a:ln>
            </p:spPr>
            <p:txBody>
              <a:bodyPr anchor="ctr">
                <a:spAutoFit/>
              </a:bodyPr>
              <a:lstStyle/>
              <a:p>
                <a:endParaRPr lang="en-US"/>
              </a:p>
            </p:txBody>
          </p:sp>
        </p:grpSp>
        <p:grpSp>
          <p:nvGrpSpPr>
            <p:cNvPr id="44111" name="Group 80"/>
            <p:cNvGrpSpPr>
              <a:grpSpLocks/>
            </p:cNvGrpSpPr>
            <p:nvPr/>
          </p:nvGrpSpPr>
          <p:grpSpPr bwMode="auto">
            <a:xfrm>
              <a:off x="2528" y="2774"/>
              <a:ext cx="400" cy="74"/>
              <a:chOff x="2528" y="2774"/>
              <a:chExt cx="400" cy="74"/>
            </a:xfrm>
          </p:grpSpPr>
          <p:sp>
            <p:nvSpPr>
              <p:cNvPr id="44117" name="Line 81"/>
              <p:cNvSpPr>
                <a:spLocks noChangeShapeType="1"/>
              </p:cNvSpPr>
              <p:nvPr/>
            </p:nvSpPr>
            <p:spPr bwMode="auto">
              <a:xfrm>
                <a:off x="2928" y="2774"/>
                <a:ext cx="0" cy="74"/>
              </a:xfrm>
              <a:prstGeom prst="line">
                <a:avLst/>
              </a:prstGeom>
              <a:noFill/>
              <a:ln w="12700">
                <a:solidFill>
                  <a:schemeClr val="tx1"/>
                </a:solidFill>
                <a:round/>
                <a:headEnd/>
                <a:tailEnd/>
              </a:ln>
            </p:spPr>
            <p:txBody>
              <a:bodyPr wrap="none" anchor="ctr">
                <a:spAutoFit/>
              </a:bodyPr>
              <a:lstStyle/>
              <a:p>
                <a:endParaRPr lang="en-US"/>
              </a:p>
            </p:txBody>
          </p:sp>
          <p:sp>
            <p:nvSpPr>
              <p:cNvPr id="44118" name="Line 82"/>
              <p:cNvSpPr>
                <a:spLocks noChangeShapeType="1"/>
              </p:cNvSpPr>
              <p:nvPr/>
            </p:nvSpPr>
            <p:spPr bwMode="auto">
              <a:xfrm>
                <a:off x="2528" y="2811"/>
                <a:ext cx="400" cy="0"/>
              </a:xfrm>
              <a:prstGeom prst="line">
                <a:avLst/>
              </a:prstGeom>
              <a:noFill/>
              <a:ln w="12700">
                <a:solidFill>
                  <a:schemeClr val="tx1"/>
                </a:solidFill>
                <a:round/>
                <a:headEnd/>
                <a:tailEnd/>
              </a:ln>
            </p:spPr>
            <p:txBody>
              <a:bodyPr wrap="none" anchor="ctr">
                <a:spAutoFit/>
              </a:bodyPr>
              <a:lstStyle/>
              <a:p>
                <a:endParaRPr lang="en-US"/>
              </a:p>
            </p:txBody>
          </p:sp>
          <p:sp>
            <p:nvSpPr>
              <p:cNvPr id="44119" name="Line 83"/>
              <p:cNvSpPr>
                <a:spLocks noChangeShapeType="1"/>
              </p:cNvSpPr>
              <p:nvPr/>
            </p:nvSpPr>
            <p:spPr bwMode="auto">
              <a:xfrm>
                <a:off x="2528" y="2774"/>
                <a:ext cx="0" cy="74"/>
              </a:xfrm>
              <a:prstGeom prst="line">
                <a:avLst/>
              </a:prstGeom>
              <a:noFill/>
              <a:ln w="12700">
                <a:solidFill>
                  <a:schemeClr val="tx1"/>
                </a:solidFill>
                <a:round/>
                <a:headEnd/>
                <a:tailEnd/>
              </a:ln>
            </p:spPr>
            <p:txBody>
              <a:bodyPr wrap="none" anchor="ctr">
                <a:spAutoFit/>
              </a:bodyPr>
              <a:lstStyle/>
              <a:p>
                <a:endParaRPr lang="en-US"/>
              </a:p>
            </p:txBody>
          </p:sp>
          <p:sp>
            <p:nvSpPr>
              <p:cNvPr id="44120" name="Oval 84"/>
              <p:cNvSpPr>
                <a:spLocks noChangeArrowheads="1"/>
              </p:cNvSpPr>
              <p:nvPr/>
            </p:nvSpPr>
            <p:spPr bwMode="blackWhite">
              <a:xfrm>
                <a:off x="2680" y="2777"/>
                <a:ext cx="53" cy="60"/>
              </a:xfrm>
              <a:prstGeom prst="ellipse">
                <a:avLst/>
              </a:prstGeom>
              <a:solidFill>
                <a:schemeClr val="accent1"/>
              </a:solidFill>
              <a:ln w="12700">
                <a:solidFill>
                  <a:schemeClr val="accent1"/>
                </a:solidFill>
                <a:round/>
                <a:headEnd/>
                <a:tailEnd/>
              </a:ln>
            </p:spPr>
            <p:txBody>
              <a:bodyPr anchor="ctr">
                <a:spAutoFit/>
              </a:bodyPr>
              <a:lstStyle/>
              <a:p>
                <a:endParaRPr lang="en-US"/>
              </a:p>
            </p:txBody>
          </p:sp>
        </p:grpSp>
        <p:grpSp>
          <p:nvGrpSpPr>
            <p:cNvPr id="44112" name="Group 85"/>
            <p:cNvGrpSpPr>
              <a:grpSpLocks/>
            </p:cNvGrpSpPr>
            <p:nvPr/>
          </p:nvGrpSpPr>
          <p:grpSpPr bwMode="auto">
            <a:xfrm>
              <a:off x="2485" y="3272"/>
              <a:ext cx="387" cy="74"/>
              <a:chOff x="2485" y="3272"/>
              <a:chExt cx="387" cy="74"/>
            </a:xfrm>
          </p:grpSpPr>
          <p:sp>
            <p:nvSpPr>
              <p:cNvPr id="44113" name="Line 86"/>
              <p:cNvSpPr>
                <a:spLocks noChangeShapeType="1"/>
              </p:cNvSpPr>
              <p:nvPr/>
            </p:nvSpPr>
            <p:spPr bwMode="auto">
              <a:xfrm>
                <a:off x="2872" y="3272"/>
                <a:ext cx="0" cy="74"/>
              </a:xfrm>
              <a:prstGeom prst="line">
                <a:avLst/>
              </a:prstGeom>
              <a:noFill/>
              <a:ln w="12700">
                <a:solidFill>
                  <a:schemeClr val="tx1"/>
                </a:solidFill>
                <a:round/>
                <a:headEnd/>
                <a:tailEnd/>
              </a:ln>
            </p:spPr>
            <p:txBody>
              <a:bodyPr wrap="none" anchor="ctr">
                <a:spAutoFit/>
              </a:bodyPr>
              <a:lstStyle/>
              <a:p>
                <a:endParaRPr lang="en-US"/>
              </a:p>
            </p:txBody>
          </p:sp>
          <p:sp>
            <p:nvSpPr>
              <p:cNvPr id="44114" name="Line 87"/>
              <p:cNvSpPr>
                <a:spLocks noChangeShapeType="1"/>
              </p:cNvSpPr>
              <p:nvPr/>
            </p:nvSpPr>
            <p:spPr bwMode="auto">
              <a:xfrm>
                <a:off x="2485" y="3309"/>
                <a:ext cx="387" cy="0"/>
              </a:xfrm>
              <a:prstGeom prst="line">
                <a:avLst/>
              </a:prstGeom>
              <a:noFill/>
              <a:ln w="12700">
                <a:solidFill>
                  <a:schemeClr val="tx1"/>
                </a:solidFill>
                <a:round/>
                <a:headEnd/>
                <a:tailEnd/>
              </a:ln>
            </p:spPr>
            <p:txBody>
              <a:bodyPr wrap="none" anchor="ctr">
                <a:spAutoFit/>
              </a:bodyPr>
              <a:lstStyle/>
              <a:p>
                <a:endParaRPr lang="en-US"/>
              </a:p>
            </p:txBody>
          </p:sp>
          <p:sp>
            <p:nvSpPr>
              <p:cNvPr id="44115" name="Line 88"/>
              <p:cNvSpPr>
                <a:spLocks noChangeShapeType="1"/>
              </p:cNvSpPr>
              <p:nvPr/>
            </p:nvSpPr>
            <p:spPr bwMode="auto">
              <a:xfrm>
                <a:off x="2485" y="3272"/>
                <a:ext cx="0" cy="74"/>
              </a:xfrm>
              <a:prstGeom prst="line">
                <a:avLst/>
              </a:prstGeom>
              <a:noFill/>
              <a:ln w="12700">
                <a:solidFill>
                  <a:schemeClr val="tx1"/>
                </a:solidFill>
                <a:round/>
                <a:headEnd/>
                <a:tailEnd/>
              </a:ln>
            </p:spPr>
            <p:txBody>
              <a:bodyPr wrap="none" anchor="ctr">
                <a:spAutoFit/>
              </a:bodyPr>
              <a:lstStyle/>
              <a:p>
                <a:endParaRPr lang="en-US"/>
              </a:p>
            </p:txBody>
          </p:sp>
          <p:sp>
            <p:nvSpPr>
              <p:cNvPr id="44116" name="Oval 89"/>
              <p:cNvSpPr>
                <a:spLocks noChangeArrowheads="1"/>
              </p:cNvSpPr>
              <p:nvPr/>
            </p:nvSpPr>
            <p:spPr bwMode="blackWhite">
              <a:xfrm>
                <a:off x="2621" y="3275"/>
                <a:ext cx="55" cy="60"/>
              </a:xfrm>
              <a:prstGeom prst="ellipse">
                <a:avLst/>
              </a:prstGeom>
              <a:solidFill>
                <a:schemeClr val="accent1"/>
              </a:solidFill>
              <a:ln w="12700">
                <a:solidFill>
                  <a:schemeClr val="accent1"/>
                </a:solidFill>
                <a:round/>
                <a:headEnd/>
                <a:tailEnd/>
              </a:ln>
            </p:spPr>
            <p:txBody>
              <a:bodyPr anchor="ctr">
                <a:spAutoFit/>
              </a:bodyPr>
              <a:lstStyle/>
              <a:p>
                <a:endParaRPr lang="en-US"/>
              </a:p>
            </p:txBody>
          </p:sp>
        </p:grpSp>
      </p:grpSp>
      <p:sp>
        <p:nvSpPr>
          <p:cNvPr id="44080" name="Rectangle 90"/>
          <p:cNvSpPr>
            <a:spLocks noChangeArrowheads="1"/>
          </p:cNvSpPr>
          <p:nvPr/>
        </p:nvSpPr>
        <p:spPr bwMode="black">
          <a:xfrm>
            <a:off x="4046538" y="5060950"/>
            <a:ext cx="87312" cy="95250"/>
          </a:xfrm>
          <a:prstGeom prst="rect">
            <a:avLst/>
          </a:prstGeom>
          <a:solidFill>
            <a:schemeClr val="hlink"/>
          </a:solidFill>
          <a:ln w="12700">
            <a:solidFill>
              <a:schemeClr val="hlink"/>
            </a:solidFill>
            <a:miter lim="800000"/>
            <a:headEnd/>
            <a:tailEnd/>
          </a:ln>
        </p:spPr>
        <p:txBody>
          <a:bodyPr anchor="ctr">
            <a:spAutoFit/>
          </a:bodyPr>
          <a:lstStyle/>
          <a:p>
            <a:endParaRPr lang="en-US"/>
          </a:p>
        </p:txBody>
      </p:sp>
      <p:sp>
        <p:nvSpPr>
          <p:cNvPr id="44081" name="Rectangle 91"/>
          <p:cNvSpPr>
            <a:spLocks noChangeArrowheads="1"/>
          </p:cNvSpPr>
          <p:nvPr/>
        </p:nvSpPr>
        <p:spPr bwMode="black">
          <a:xfrm>
            <a:off x="7586663" y="4665663"/>
            <a:ext cx="101600" cy="114300"/>
          </a:xfrm>
          <a:prstGeom prst="rect">
            <a:avLst/>
          </a:prstGeom>
          <a:solidFill>
            <a:schemeClr val="hlink"/>
          </a:solidFill>
          <a:ln w="6350">
            <a:solidFill>
              <a:schemeClr val="hlink"/>
            </a:solidFill>
            <a:miter lim="800000"/>
            <a:headEnd/>
            <a:tailEnd/>
          </a:ln>
        </p:spPr>
        <p:txBody>
          <a:bodyPr anchor="ctr">
            <a:spAutoFit/>
          </a:bodyPr>
          <a:lstStyle/>
          <a:p>
            <a:endParaRPr lang="en-US"/>
          </a:p>
        </p:txBody>
      </p:sp>
      <p:sp>
        <p:nvSpPr>
          <p:cNvPr id="44082" name="Text Box 92"/>
          <p:cNvSpPr txBox="1">
            <a:spLocks noChangeArrowheads="1"/>
          </p:cNvSpPr>
          <p:nvPr/>
        </p:nvSpPr>
        <p:spPr bwMode="auto">
          <a:xfrm>
            <a:off x="7681913" y="4524375"/>
            <a:ext cx="533400" cy="396875"/>
          </a:xfrm>
          <a:prstGeom prst="rect">
            <a:avLst/>
          </a:prstGeom>
          <a:noFill/>
          <a:ln w="28575">
            <a:noFill/>
            <a:miter lim="800000"/>
            <a:headEnd/>
            <a:tailEnd/>
          </a:ln>
        </p:spPr>
        <p:txBody>
          <a:bodyPr wrap="none" anchor="ctr">
            <a:spAutoFit/>
          </a:bodyPr>
          <a:lstStyle/>
          <a:p>
            <a:pPr algn="l">
              <a:spcBef>
                <a:spcPct val="0"/>
              </a:spcBef>
            </a:pPr>
            <a:r>
              <a:rPr lang="en-US" altLang="en-US" b="1">
                <a:solidFill>
                  <a:srgbClr val="FFFFFF"/>
                </a:solidFill>
                <a:latin typeface="Arial Narrow" pitchFamily="34" charset="0"/>
              </a:rPr>
              <a:t>Men</a:t>
            </a:r>
            <a:endParaRPr lang="en-US" altLang="en-US" b="1">
              <a:solidFill>
                <a:schemeClr val="tx1"/>
              </a:solidFill>
              <a:latin typeface="Arial Narrow" pitchFamily="34" charset="0"/>
            </a:endParaRPr>
          </a:p>
        </p:txBody>
      </p:sp>
      <p:grpSp>
        <p:nvGrpSpPr>
          <p:cNvPr id="12" name="Group 93"/>
          <p:cNvGrpSpPr>
            <a:grpSpLocks/>
          </p:cNvGrpSpPr>
          <p:nvPr/>
        </p:nvGrpSpPr>
        <p:grpSpPr bwMode="auto">
          <a:xfrm>
            <a:off x="7566025" y="4816475"/>
            <a:ext cx="936625" cy="396875"/>
            <a:chOff x="4766" y="3034"/>
            <a:chExt cx="590" cy="250"/>
          </a:xfrm>
        </p:grpSpPr>
        <p:sp>
          <p:nvSpPr>
            <p:cNvPr id="44105" name="Oval 94"/>
            <p:cNvSpPr>
              <a:spLocks noChangeArrowheads="1"/>
            </p:cNvSpPr>
            <p:nvPr/>
          </p:nvSpPr>
          <p:spPr bwMode="blackWhite">
            <a:xfrm>
              <a:off x="4766" y="3105"/>
              <a:ext cx="72" cy="82"/>
            </a:xfrm>
            <a:prstGeom prst="ellipse">
              <a:avLst/>
            </a:prstGeom>
            <a:solidFill>
              <a:schemeClr val="accent1"/>
            </a:solidFill>
            <a:ln w="6350">
              <a:solidFill>
                <a:schemeClr val="accent1"/>
              </a:solidFill>
              <a:round/>
              <a:headEnd/>
              <a:tailEnd/>
            </a:ln>
          </p:spPr>
          <p:txBody>
            <a:bodyPr anchor="ctr">
              <a:spAutoFit/>
            </a:bodyPr>
            <a:lstStyle/>
            <a:p>
              <a:endParaRPr lang="en-US"/>
            </a:p>
          </p:txBody>
        </p:sp>
        <p:sp>
          <p:nvSpPr>
            <p:cNvPr id="44106" name="Text Box 95"/>
            <p:cNvSpPr txBox="1">
              <a:spLocks noChangeArrowheads="1"/>
            </p:cNvSpPr>
            <p:nvPr/>
          </p:nvSpPr>
          <p:spPr bwMode="auto">
            <a:xfrm>
              <a:off x="4831" y="3034"/>
              <a:ext cx="525" cy="250"/>
            </a:xfrm>
            <a:prstGeom prst="rect">
              <a:avLst/>
            </a:prstGeom>
            <a:noFill/>
            <a:ln w="28575">
              <a:noFill/>
              <a:miter lim="800000"/>
              <a:headEnd/>
              <a:tailEnd/>
            </a:ln>
          </p:spPr>
          <p:txBody>
            <a:bodyPr wrap="none" anchor="ctr">
              <a:spAutoFit/>
            </a:bodyPr>
            <a:lstStyle/>
            <a:p>
              <a:pPr algn="l">
                <a:spcBef>
                  <a:spcPct val="0"/>
                </a:spcBef>
              </a:pPr>
              <a:r>
                <a:rPr lang="en-US" altLang="en-US" b="1">
                  <a:solidFill>
                    <a:srgbClr val="FFFFFF"/>
                  </a:solidFill>
                  <a:latin typeface="Arial Narrow" pitchFamily="34" charset="0"/>
                </a:rPr>
                <a:t>Women</a:t>
              </a:r>
            </a:p>
          </p:txBody>
        </p:sp>
      </p:grpSp>
      <p:sp>
        <p:nvSpPr>
          <p:cNvPr id="44084" name="Line 96"/>
          <p:cNvSpPr>
            <a:spLocks noChangeShapeType="1"/>
          </p:cNvSpPr>
          <p:nvPr/>
        </p:nvSpPr>
        <p:spPr bwMode="auto">
          <a:xfrm flipV="1">
            <a:off x="3175000" y="5397500"/>
            <a:ext cx="1588" cy="76200"/>
          </a:xfrm>
          <a:prstGeom prst="line">
            <a:avLst/>
          </a:prstGeom>
          <a:noFill/>
          <a:ln w="12700">
            <a:solidFill>
              <a:srgbClr val="FFFFFF"/>
            </a:solidFill>
            <a:round/>
            <a:headEnd/>
            <a:tailEnd/>
          </a:ln>
        </p:spPr>
        <p:txBody>
          <a:bodyPr/>
          <a:lstStyle/>
          <a:p>
            <a:endParaRPr lang="en-US"/>
          </a:p>
        </p:txBody>
      </p:sp>
      <p:sp>
        <p:nvSpPr>
          <p:cNvPr id="44085" name="Line 97"/>
          <p:cNvSpPr>
            <a:spLocks noChangeShapeType="1"/>
          </p:cNvSpPr>
          <p:nvPr/>
        </p:nvSpPr>
        <p:spPr bwMode="auto">
          <a:xfrm flipV="1">
            <a:off x="3854450" y="5397500"/>
            <a:ext cx="0" cy="76200"/>
          </a:xfrm>
          <a:prstGeom prst="line">
            <a:avLst/>
          </a:prstGeom>
          <a:noFill/>
          <a:ln w="12700">
            <a:solidFill>
              <a:srgbClr val="FFFFFF"/>
            </a:solidFill>
            <a:round/>
            <a:headEnd/>
            <a:tailEnd/>
          </a:ln>
        </p:spPr>
        <p:txBody>
          <a:bodyPr/>
          <a:lstStyle/>
          <a:p>
            <a:endParaRPr lang="en-US"/>
          </a:p>
        </p:txBody>
      </p:sp>
      <p:sp>
        <p:nvSpPr>
          <p:cNvPr id="44086" name="Line 98"/>
          <p:cNvSpPr>
            <a:spLocks noChangeShapeType="1"/>
          </p:cNvSpPr>
          <p:nvPr/>
        </p:nvSpPr>
        <p:spPr bwMode="auto">
          <a:xfrm flipV="1">
            <a:off x="4540250" y="5397500"/>
            <a:ext cx="1588" cy="76200"/>
          </a:xfrm>
          <a:prstGeom prst="line">
            <a:avLst/>
          </a:prstGeom>
          <a:noFill/>
          <a:ln w="12700">
            <a:solidFill>
              <a:srgbClr val="FFFFFF"/>
            </a:solidFill>
            <a:round/>
            <a:headEnd/>
            <a:tailEnd/>
          </a:ln>
        </p:spPr>
        <p:txBody>
          <a:bodyPr/>
          <a:lstStyle/>
          <a:p>
            <a:endParaRPr lang="en-US"/>
          </a:p>
        </p:txBody>
      </p:sp>
      <p:sp>
        <p:nvSpPr>
          <p:cNvPr id="44087" name="Line 99"/>
          <p:cNvSpPr>
            <a:spLocks noChangeShapeType="1"/>
          </p:cNvSpPr>
          <p:nvPr/>
        </p:nvSpPr>
        <p:spPr bwMode="auto">
          <a:xfrm flipV="1">
            <a:off x="5219700" y="5397500"/>
            <a:ext cx="1588" cy="76200"/>
          </a:xfrm>
          <a:prstGeom prst="line">
            <a:avLst/>
          </a:prstGeom>
          <a:noFill/>
          <a:ln w="12700">
            <a:solidFill>
              <a:srgbClr val="FFFFFF"/>
            </a:solidFill>
            <a:round/>
            <a:headEnd/>
            <a:tailEnd/>
          </a:ln>
        </p:spPr>
        <p:txBody>
          <a:bodyPr/>
          <a:lstStyle/>
          <a:p>
            <a:endParaRPr lang="en-US"/>
          </a:p>
        </p:txBody>
      </p:sp>
      <p:sp>
        <p:nvSpPr>
          <p:cNvPr id="44088" name="Line 100"/>
          <p:cNvSpPr>
            <a:spLocks noChangeShapeType="1"/>
          </p:cNvSpPr>
          <p:nvPr/>
        </p:nvSpPr>
        <p:spPr bwMode="auto">
          <a:xfrm flipV="1">
            <a:off x="5929313" y="5397500"/>
            <a:ext cx="1587" cy="76200"/>
          </a:xfrm>
          <a:prstGeom prst="line">
            <a:avLst/>
          </a:prstGeom>
          <a:noFill/>
          <a:ln w="12700">
            <a:solidFill>
              <a:srgbClr val="FFFFFF"/>
            </a:solidFill>
            <a:round/>
            <a:headEnd/>
            <a:tailEnd/>
          </a:ln>
        </p:spPr>
        <p:txBody>
          <a:bodyPr/>
          <a:lstStyle/>
          <a:p>
            <a:endParaRPr lang="en-US"/>
          </a:p>
        </p:txBody>
      </p:sp>
      <p:sp>
        <p:nvSpPr>
          <p:cNvPr id="44089" name="Line 101"/>
          <p:cNvSpPr>
            <a:spLocks noChangeShapeType="1"/>
          </p:cNvSpPr>
          <p:nvPr/>
        </p:nvSpPr>
        <p:spPr bwMode="auto">
          <a:xfrm flipV="1">
            <a:off x="6607175" y="5397500"/>
            <a:ext cx="1588" cy="76200"/>
          </a:xfrm>
          <a:prstGeom prst="line">
            <a:avLst/>
          </a:prstGeom>
          <a:noFill/>
          <a:ln w="12700">
            <a:solidFill>
              <a:srgbClr val="FFFFFF"/>
            </a:solidFill>
            <a:round/>
            <a:headEnd/>
            <a:tailEnd/>
          </a:ln>
        </p:spPr>
        <p:txBody>
          <a:bodyPr/>
          <a:lstStyle/>
          <a:p>
            <a:endParaRPr lang="en-US"/>
          </a:p>
        </p:txBody>
      </p:sp>
      <p:sp>
        <p:nvSpPr>
          <p:cNvPr id="44090" name="Line 102"/>
          <p:cNvSpPr>
            <a:spLocks noChangeShapeType="1"/>
          </p:cNvSpPr>
          <p:nvPr/>
        </p:nvSpPr>
        <p:spPr bwMode="auto">
          <a:xfrm flipV="1">
            <a:off x="7285038" y="5397500"/>
            <a:ext cx="1587" cy="76200"/>
          </a:xfrm>
          <a:prstGeom prst="line">
            <a:avLst/>
          </a:prstGeom>
          <a:noFill/>
          <a:ln w="12700">
            <a:solidFill>
              <a:srgbClr val="FFFFFF"/>
            </a:solidFill>
            <a:round/>
            <a:headEnd/>
            <a:tailEnd/>
          </a:ln>
        </p:spPr>
        <p:txBody>
          <a:bodyPr/>
          <a:lstStyle/>
          <a:p>
            <a:endParaRPr lang="en-US"/>
          </a:p>
        </p:txBody>
      </p:sp>
      <p:sp>
        <p:nvSpPr>
          <p:cNvPr id="44091" name="Line 103"/>
          <p:cNvSpPr>
            <a:spLocks noChangeShapeType="1"/>
          </p:cNvSpPr>
          <p:nvPr/>
        </p:nvSpPr>
        <p:spPr bwMode="auto">
          <a:xfrm flipV="1">
            <a:off x="7950200" y="5397500"/>
            <a:ext cx="1588" cy="76200"/>
          </a:xfrm>
          <a:prstGeom prst="line">
            <a:avLst/>
          </a:prstGeom>
          <a:noFill/>
          <a:ln w="12700">
            <a:solidFill>
              <a:srgbClr val="FFFFFF"/>
            </a:solidFill>
            <a:round/>
            <a:headEnd/>
            <a:tailEnd/>
          </a:ln>
        </p:spPr>
        <p:txBody>
          <a:bodyPr/>
          <a:lstStyle/>
          <a:p>
            <a:endParaRPr lang="en-US"/>
          </a:p>
        </p:txBody>
      </p:sp>
      <p:sp>
        <p:nvSpPr>
          <p:cNvPr id="44092" name="Line 104"/>
          <p:cNvSpPr>
            <a:spLocks noChangeShapeType="1"/>
          </p:cNvSpPr>
          <p:nvPr/>
        </p:nvSpPr>
        <p:spPr bwMode="auto">
          <a:xfrm flipV="1">
            <a:off x="8651875" y="5397500"/>
            <a:ext cx="1588" cy="76200"/>
          </a:xfrm>
          <a:prstGeom prst="line">
            <a:avLst/>
          </a:prstGeom>
          <a:noFill/>
          <a:ln w="12700">
            <a:solidFill>
              <a:srgbClr val="FFFFFF"/>
            </a:solidFill>
            <a:round/>
            <a:headEnd/>
            <a:tailEnd/>
          </a:ln>
        </p:spPr>
        <p:txBody>
          <a:bodyPr/>
          <a:lstStyle/>
          <a:p>
            <a:endParaRPr lang="en-US"/>
          </a:p>
        </p:txBody>
      </p:sp>
      <p:sp>
        <p:nvSpPr>
          <p:cNvPr id="44093" name="Rectangle 105"/>
          <p:cNvSpPr>
            <a:spLocks noChangeArrowheads="1"/>
          </p:cNvSpPr>
          <p:nvPr/>
        </p:nvSpPr>
        <p:spPr bwMode="auto">
          <a:xfrm>
            <a:off x="3175000" y="5603875"/>
            <a:ext cx="103188" cy="304800"/>
          </a:xfrm>
          <a:prstGeom prst="rect">
            <a:avLst/>
          </a:prstGeom>
          <a:noFill/>
          <a:ln w="12700">
            <a:noFill/>
            <a:miter lim="800000"/>
            <a:headEnd/>
            <a:tailEnd/>
          </a:ln>
        </p:spPr>
        <p:txBody>
          <a:bodyPr wrap="none" lIns="0" tIns="0" rIns="0" bIns="0">
            <a:spAutoFit/>
          </a:bodyPr>
          <a:lstStyle/>
          <a:p>
            <a:pPr>
              <a:spcBef>
                <a:spcPct val="0"/>
              </a:spcBef>
            </a:pPr>
            <a:r>
              <a:rPr lang="en-US" altLang="en-US" b="1">
                <a:solidFill>
                  <a:srgbClr val="FFFFFF"/>
                </a:solidFill>
                <a:latin typeface="Arial Narrow" pitchFamily="34" charset="0"/>
              </a:rPr>
              <a:t>0</a:t>
            </a:r>
            <a:endParaRPr lang="en-US" altLang="en-US" b="1">
              <a:solidFill>
                <a:schemeClr val="tx1"/>
              </a:solidFill>
              <a:latin typeface="Arial Narrow" pitchFamily="34" charset="0"/>
            </a:endParaRPr>
          </a:p>
        </p:txBody>
      </p:sp>
      <p:sp>
        <p:nvSpPr>
          <p:cNvPr id="44094" name="Rectangle 106"/>
          <p:cNvSpPr>
            <a:spLocks noChangeArrowheads="1"/>
          </p:cNvSpPr>
          <p:nvPr/>
        </p:nvSpPr>
        <p:spPr bwMode="auto">
          <a:xfrm>
            <a:off x="3854450" y="5603875"/>
            <a:ext cx="101600" cy="304800"/>
          </a:xfrm>
          <a:prstGeom prst="rect">
            <a:avLst/>
          </a:prstGeom>
          <a:noFill/>
          <a:ln w="12700">
            <a:noFill/>
            <a:miter lim="800000"/>
            <a:headEnd/>
            <a:tailEnd/>
          </a:ln>
        </p:spPr>
        <p:txBody>
          <a:bodyPr wrap="none" lIns="0" tIns="0" rIns="0" bIns="0">
            <a:spAutoFit/>
          </a:bodyPr>
          <a:lstStyle/>
          <a:p>
            <a:pPr>
              <a:spcBef>
                <a:spcPct val="0"/>
              </a:spcBef>
            </a:pPr>
            <a:r>
              <a:rPr lang="en-US" altLang="en-US" b="1">
                <a:solidFill>
                  <a:srgbClr val="FFFFFF"/>
                </a:solidFill>
                <a:latin typeface="Arial Narrow" pitchFamily="34" charset="0"/>
              </a:rPr>
              <a:t>1</a:t>
            </a:r>
          </a:p>
        </p:txBody>
      </p:sp>
      <p:sp>
        <p:nvSpPr>
          <p:cNvPr id="44095" name="Rectangle 107"/>
          <p:cNvSpPr>
            <a:spLocks noChangeArrowheads="1"/>
          </p:cNvSpPr>
          <p:nvPr/>
        </p:nvSpPr>
        <p:spPr bwMode="auto">
          <a:xfrm>
            <a:off x="4540250" y="5603875"/>
            <a:ext cx="103188" cy="304800"/>
          </a:xfrm>
          <a:prstGeom prst="rect">
            <a:avLst/>
          </a:prstGeom>
          <a:noFill/>
          <a:ln w="12700">
            <a:noFill/>
            <a:miter lim="800000"/>
            <a:headEnd/>
            <a:tailEnd/>
          </a:ln>
        </p:spPr>
        <p:txBody>
          <a:bodyPr wrap="none" lIns="0" tIns="0" rIns="0" bIns="0">
            <a:spAutoFit/>
          </a:bodyPr>
          <a:lstStyle/>
          <a:p>
            <a:pPr>
              <a:spcBef>
                <a:spcPct val="0"/>
              </a:spcBef>
            </a:pPr>
            <a:r>
              <a:rPr lang="en-US" altLang="en-US" b="1">
                <a:solidFill>
                  <a:srgbClr val="FFFFFF"/>
                </a:solidFill>
                <a:latin typeface="Arial Narrow" pitchFamily="34" charset="0"/>
              </a:rPr>
              <a:t>2</a:t>
            </a:r>
            <a:endParaRPr lang="en-US" altLang="en-US" b="1">
              <a:solidFill>
                <a:schemeClr val="tx1"/>
              </a:solidFill>
              <a:latin typeface="Arial Narrow" pitchFamily="34" charset="0"/>
            </a:endParaRPr>
          </a:p>
        </p:txBody>
      </p:sp>
      <p:sp>
        <p:nvSpPr>
          <p:cNvPr id="44096" name="Rectangle 108"/>
          <p:cNvSpPr>
            <a:spLocks noChangeArrowheads="1"/>
          </p:cNvSpPr>
          <p:nvPr/>
        </p:nvSpPr>
        <p:spPr bwMode="auto">
          <a:xfrm>
            <a:off x="5219700" y="5603875"/>
            <a:ext cx="103188" cy="304800"/>
          </a:xfrm>
          <a:prstGeom prst="rect">
            <a:avLst/>
          </a:prstGeom>
          <a:noFill/>
          <a:ln w="12700">
            <a:noFill/>
            <a:miter lim="800000"/>
            <a:headEnd/>
            <a:tailEnd/>
          </a:ln>
        </p:spPr>
        <p:txBody>
          <a:bodyPr wrap="none" lIns="0" tIns="0" rIns="0" bIns="0">
            <a:spAutoFit/>
          </a:bodyPr>
          <a:lstStyle/>
          <a:p>
            <a:pPr>
              <a:spcBef>
                <a:spcPct val="0"/>
              </a:spcBef>
            </a:pPr>
            <a:r>
              <a:rPr lang="en-US" altLang="en-US" b="1">
                <a:solidFill>
                  <a:srgbClr val="FFFFFF"/>
                </a:solidFill>
                <a:latin typeface="Arial Narrow" pitchFamily="34" charset="0"/>
              </a:rPr>
              <a:t>3</a:t>
            </a:r>
            <a:endParaRPr lang="en-US" altLang="en-US" b="1">
              <a:solidFill>
                <a:schemeClr val="tx1"/>
              </a:solidFill>
              <a:latin typeface="Arial Narrow" pitchFamily="34" charset="0"/>
            </a:endParaRPr>
          </a:p>
        </p:txBody>
      </p:sp>
      <p:sp>
        <p:nvSpPr>
          <p:cNvPr id="44097" name="Rectangle 109"/>
          <p:cNvSpPr>
            <a:spLocks noChangeArrowheads="1"/>
          </p:cNvSpPr>
          <p:nvPr/>
        </p:nvSpPr>
        <p:spPr bwMode="auto">
          <a:xfrm>
            <a:off x="5905500" y="5603875"/>
            <a:ext cx="103188" cy="304800"/>
          </a:xfrm>
          <a:prstGeom prst="rect">
            <a:avLst/>
          </a:prstGeom>
          <a:noFill/>
          <a:ln w="12700">
            <a:noFill/>
            <a:miter lim="800000"/>
            <a:headEnd/>
            <a:tailEnd/>
          </a:ln>
        </p:spPr>
        <p:txBody>
          <a:bodyPr wrap="none" lIns="0" tIns="0" rIns="0" bIns="0">
            <a:spAutoFit/>
          </a:bodyPr>
          <a:lstStyle/>
          <a:p>
            <a:pPr>
              <a:spcBef>
                <a:spcPct val="0"/>
              </a:spcBef>
            </a:pPr>
            <a:r>
              <a:rPr lang="en-US" altLang="en-US" b="1">
                <a:solidFill>
                  <a:srgbClr val="FFFFFF"/>
                </a:solidFill>
                <a:latin typeface="Arial Narrow" pitchFamily="34" charset="0"/>
              </a:rPr>
              <a:t>4</a:t>
            </a:r>
            <a:endParaRPr lang="en-US" altLang="en-US" b="1">
              <a:solidFill>
                <a:schemeClr val="tx1"/>
              </a:solidFill>
              <a:latin typeface="Arial Narrow" pitchFamily="34" charset="0"/>
            </a:endParaRPr>
          </a:p>
        </p:txBody>
      </p:sp>
      <p:sp>
        <p:nvSpPr>
          <p:cNvPr id="44098" name="Rectangle 110"/>
          <p:cNvSpPr>
            <a:spLocks noChangeArrowheads="1"/>
          </p:cNvSpPr>
          <p:nvPr/>
        </p:nvSpPr>
        <p:spPr bwMode="auto">
          <a:xfrm>
            <a:off x="6584950" y="5603875"/>
            <a:ext cx="101600" cy="304800"/>
          </a:xfrm>
          <a:prstGeom prst="rect">
            <a:avLst/>
          </a:prstGeom>
          <a:noFill/>
          <a:ln w="12700">
            <a:noFill/>
            <a:miter lim="800000"/>
            <a:headEnd/>
            <a:tailEnd/>
          </a:ln>
        </p:spPr>
        <p:txBody>
          <a:bodyPr wrap="none" lIns="0" tIns="0" rIns="0" bIns="0">
            <a:spAutoFit/>
          </a:bodyPr>
          <a:lstStyle/>
          <a:p>
            <a:pPr>
              <a:spcBef>
                <a:spcPct val="0"/>
              </a:spcBef>
            </a:pPr>
            <a:r>
              <a:rPr lang="en-US" altLang="en-US" b="1">
                <a:solidFill>
                  <a:srgbClr val="FFFFFF"/>
                </a:solidFill>
                <a:latin typeface="Arial Narrow" pitchFamily="34" charset="0"/>
              </a:rPr>
              <a:t>5</a:t>
            </a:r>
            <a:endParaRPr lang="en-US" altLang="en-US" b="1">
              <a:solidFill>
                <a:schemeClr val="tx1"/>
              </a:solidFill>
              <a:latin typeface="Arial Narrow" pitchFamily="34" charset="0"/>
            </a:endParaRPr>
          </a:p>
        </p:txBody>
      </p:sp>
      <p:sp>
        <p:nvSpPr>
          <p:cNvPr id="44099" name="Rectangle 111"/>
          <p:cNvSpPr>
            <a:spLocks noChangeArrowheads="1"/>
          </p:cNvSpPr>
          <p:nvPr/>
        </p:nvSpPr>
        <p:spPr bwMode="auto">
          <a:xfrm>
            <a:off x="7262813" y="5603875"/>
            <a:ext cx="103187" cy="304800"/>
          </a:xfrm>
          <a:prstGeom prst="rect">
            <a:avLst/>
          </a:prstGeom>
          <a:noFill/>
          <a:ln w="12700">
            <a:noFill/>
            <a:miter lim="800000"/>
            <a:headEnd/>
            <a:tailEnd/>
          </a:ln>
        </p:spPr>
        <p:txBody>
          <a:bodyPr wrap="none" lIns="0" tIns="0" rIns="0" bIns="0">
            <a:spAutoFit/>
          </a:bodyPr>
          <a:lstStyle/>
          <a:p>
            <a:pPr>
              <a:spcBef>
                <a:spcPct val="0"/>
              </a:spcBef>
            </a:pPr>
            <a:r>
              <a:rPr lang="en-US" altLang="en-US" b="1">
                <a:solidFill>
                  <a:srgbClr val="FFFFFF"/>
                </a:solidFill>
                <a:latin typeface="Arial Narrow" pitchFamily="34" charset="0"/>
              </a:rPr>
              <a:t>6</a:t>
            </a:r>
            <a:endParaRPr lang="en-US" altLang="en-US" b="1">
              <a:solidFill>
                <a:schemeClr val="tx1"/>
              </a:solidFill>
              <a:latin typeface="Arial Narrow" pitchFamily="34" charset="0"/>
            </a:endParaRPr>
          </a:p>
        </p:txBody>
      </p:sp>
      <p:sp>
        <p:nvSpPr>
          <p:cNvPr id="44100" name="Rectangle 112"/>
          <p:cNvSpPr>
            <a:spLocks noChangeArrowheads="1"/>
          </p:cNvSpPr>
          <p:nvPr/>
        </p:nvSpPr>
        <p:spPr bwMode="auto">
          <a:xfrm>
            <a:off x="7950200" y="5603875"/>
            <a:ext cx="103188" cy="304800"/>
          </a:xfrm>
          <a:prstGeom prst="rect">
            <a:avLst/>
          </a:prstGeom>
          <a:noFill/>
          <a:ln w="12700">
            <a:noFill/>
            <a:miter lim="800000"/>
            <a:headEnd/>
            <a:tailEnd/>
          </a:ln>
        </p:spPr>
        <p:txBody>
          <a:bodyPr wrap="none" lIns="0" tIns="0" rIns="0" bIns="0">
            <a:spAutoFit/>
          </a:bodyPr>
          <a:lstStyle/>
          <a:p>
            <a:pPr>
              <a:spcBef>
                <a:spcPct val="0"/>
              </a:spcBef>
            </a:pPr>
            <a:r>
              <a:rPr lang="en-US" altLang="en-US" b="1">
                <a:solidFill>
                  <a:srgbClr val="FFFFFF"/>
                </a:solidFill>
                <a:latin typeface="Arial Narrow" pitchFamily="34" charset="0"/>
              </a:rPr>
              <a:t>7</a:t>
            </a:r>
            <a:endParaRPr lang="en-US" altLang="en-US" b="1">
              <a:solidFill>
                <a:schemeClr val="tx1"/>
              </a:solidFill>
              <a:latin typeface="Arial Narrow" pitchFamily="34" charset="0"/>
            </a:endParaRPr>
          </a:p>
        </p:txBody>
      </p:sp>
      <p:sp>
        <p:nvSpPr>
          <p:cNvPr id="44101" name="Rectangle 113"/>
          <p:cNvSpPr>
            <a:spLocks noChangeArrowheads="1"/>
          </p:cNvSpPr>
          <p:nvPr/>
        </p:nvSpPr>
        <p:spPr bwMode="auto">
          <a:xfrm>
            <a:off x="8629650" y="5603875"/>
            <a:ext cx="101600" cy="304800"/>
          </a:xfrm>
          <a:prstGeom prst="rect">
            <a:avLst/>
          </a:prstGeom>
          <a:noFill/>
          <a:ln w="12700">
            <a:noFill/>
            <a:miter lim="800000"/>
            <a:headEnd/>
            <a:tailEnd/>
          </a:ln>
        </p:spPr>
        <p:txBody>
          <a:bodyPr wrap="none" lIns="0" tIns="0" rIns="0" bIns="0">
            <a:spAutoFit/>
          </a:bodyPr>
          <a:lstStyle/>
          <a:p>
            <a:pPr>
              <a:spcBef>
                <a:spcPct val="0"/>
              </a:spcBef>
            </a:pPr>
            <a:r>
              <a:rPr lang="en-US" altLang="en-US" b="1">
                <a:solidFill>
                  <a:srgbClr val="FFFFFF"/>
                </a:solidFill>
                <a:latin typeface="Arial Narrow" pitchFamily="34" charset="0"/>
              </a:rPr>
              <a:t>8</a:t>
            </a:r>
            <a:endParaRPr lang="en-US" altLang="en-US" b="1">
              <a:solidFill>
                <a:schemeClr val="tx1"/>
              </a:solidFill>
              <a:latin typeface="Arial Narrow" pitchFamily="34" charset="0"/>
            </a:endParaRPr>
          </a:p>
        </p:txBody>
      </p:sp>
      <p:sp>
        <p:nvSpPr>
          <p:cNvPr id="4875378" name="Text Box 114"/>
          <p:cNvSpPr txBox="1">
            <a:spLocks noChangeArrowheads="1"/>
          </p:cNvSpPr>
          <p:nvPr/>
        </p:nvSpPr>
        <p:spPr bwMode="auto">
          <a:xfrm>
            <a:off x="5116513" y="5842000"/>
            <a:ext cx="2035175" cy="396875"/>
          </a:xfrm>
          <a:prstGeom prst="rect">
            <a:avLst/>
          </a:prstGeom>
          <a:noFill/>
          <a:ln w="12700">
            <a:noFill/>
            <a:miter lim="800000"/>
            <a:headEnd/>
            <a:tailEnd/>
          </a:ln>
          <a:effectLst/>
        </p:spPr>
        <p:txBody>
          <a:bodyPr anchor="ctr">
            <a:spAutoFit/>
          </a:bodyPr>
          <a:lstStyle/>
          <a:p>
            <a:pPr>
              <a:defRPr/>
            </a:pPr>
            <a:r>
              <a:rPr lang="en-US" altLang="en-US" b="1">
                <a:solidFill>
                  <a:srgbClr val="FFFFFF"/>
                </a:solidFill>
                <a:effectLst>
                  <a:outerShdw blurRad="38100" dist="38100" dir="2700000" algn="tl">
                    <a:srgbClr val="000000"/>
                  </a:outerShdw>
                </a:effectLst>
                <a:latin typeface="Arial Narrow" pitchFamily="34" charset="0"/>
              </a:rPr>
              <a:t>Odds Ratio</a:t>
            </a:r>
          </a:p>
        </p:txBody>
      </p:sp>
      <p:sp>
        <p:nvSpPr>
          <p:cNvPr id="4875379" name="Text Box 115"/>
          <p:cNvSpPr txBox="1">
            <a:spLocks noChangeArrowheads="1"/>
          </p:cNvSpPr>
          <p:nvPr/>
        </p:nvSpPr>
        <p:spPr bwMode="auto">
          <a:xfrm>
            <a:off x="1698625" y="1535113"/>
            <a:ext cx="1547813" cy="457200"/>
          </a:xfrm>
          <a:prstGeom prst="rect">
            <a:avLst/>
          </a:prstGeom>
          <a:noFill/>
          <a:ln w="28575">
            <a:noFill/>
            <a:miter lim="800000"/>
            <a:headEnd/>
            <a:tailEnd/>
          </a:ln>
          <a:effectLst/>
        </p:spPr>
        <p:txBody>
          <a:bodyPr wrap="none">
            <a:spAutoFit/>
          </a:bodyPr>
          <a:lstStyle/>
          <a:p>
            <a:pPr>
              <a:defRPr/>
            </a:pPr>
            <a:r>
              <a:rPr lang="en-US" sz="2400" b="1">
                <a:solidFill>
                  <a:schemeClr val="accent1"/>
                </a:solidFill>
                <a:effectLst>
                  <a:outerShdw blurRad="38100" dist="38100" dir="2700000" algn="tl">
                    <a:srgbClr val="000000"/>
                  </a:outerShdw>
                </a:effectLst>
                <a:latin typeface="Arial Narrow" pitchFamily="34" charset="0"/>
              </a:rPr>
              <a:t>Risk Factor</a:t>
            </a:r>
          </a:p>
        </p:txBody>
      </p:sp>
      <p:sp>
        <p:nvSpPr>
          <p:cNvPr id="4875380" name="Rectangle 116"/>
          <p:cNvSpPr>
            <a:spLocks noChangeArrowheads="1"/>
          </p:cNvSpPr>
          <p:nvPr/>
        </p:nvSpPr>
        <p:spPr bwMode="auto">
          <a:xfrm>
            <a:off x="388938" y="5834063"/>
            <a:ext cx="1047750" cy="396875"/>
          </a:xfrm>
          <a:prstGeom prst="rect">
            <a:avLst/>
          </a:prstGeom>
          <a:noFill/>
          <a:ln w="28575">
            <a:noFill/>
            <a:miter lim="800000"/>
            <a:headEnd/>
            <a:tailEnd/>
          </a:ln>
          <a:effectLst/>
        </p:spPr>
        <p:txBody>
          <a:bodyPr wrap="none">
            <a:spAutoFit/>
          </a:bodyPr>
          <a:lstStyle/>
          <a:p>
            <a:pPr>
              <a:defRPr/>
            </a:pPr>
            <a:r>
              <a:rPr lang="en-US" altLang="en-US" b="1">
                <a:solidFill>
                  <a:schemeClr val="accent1"/>
                </a:solidFill>
                <a:effectLst>
                  <a:outerShdw blurRad="38100" dist="38100" dir="2700000" algn="tl">
                    <a:srgbClr val="000000"/>
                  </a:outerShdw>
                </a:effectLst>
              </a:rPr>
              <a:t>SHEEP</a:t>
            </a:r>
            <a:endParaRPr lang="en-US" b="1">
              <a:solidFill>
                <a:schemeClr val="hlink"/>
              </a:solidFill>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16" presetClass="entr" presetSubtype="37"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arn(outVertical)">
                                      <p:cBhvr>
                                        <p:cTn id="11" dur="1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37"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barn(outVertical)">
                                      <p:cBhvr>
                                        <p:cTn id="16" dur="1000"/>
                                        <p:tgtEl>
                                          <p:spTgt spid="4"/>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4875268"/>
                                        </p:tgtEl>
                                        <p:attrNameLst>
                                          <p:attrName>style.visibility</p:attrName>
                                        </p:attrNameLst>
                                      </p:cBhvr>
                                      <p:to>
                                        <p:strVal val="visible"/>
                                      </p:to>
                                    </p:set>
                                    <p:animEffect transition="in" filter="dissolve">
                                      <p:cBhvr>
                                        <p:cTn id="19" dur="1000"/>
                                        <p:tgtEl>
                                          <p:spTgt spid="4875268"/>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barn(outVertical)">
                                      <p:cBhvr>
                                        <p:cTn id="24" dur="1000"/>
                                        <p:tgtEl>
                                          <p:spTgt spid="3"/>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4875267"/>
                                        </p:tgtEl>
                                        <p:attrNameLst>
                                          <p:attrName>style.visibility</p:attrName>
                                        </p:attrNameLst>
                                      </p:cBhvr>
                                      <p:to>
                                        <p:strVal val="visible"/>
                                      </p:to>
                                    </p:set>
                                    <p:animEffect transition="in" filter="dissolve">
                                      <p:cBhvr>
                                        <p:cTn id="27" dur="1000"/>
                                        <p:tgtEl>
                                          <p:spTgt spid="487526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barn(outVertical)">
                                      <p:cBhvr>
                                        <p:cTn id="32" dur="1000"/>
                                        <p:tgtEl>
                                          <p:spTgt spid="2"/>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4875266"/>
                                        </p:tgtEl>
                                        <p:attrNameLst>
                                          <p:attrName>style.visibility</p:attrName>
                                        </p:attrNameLst>
                                      </p:cBhvr>
                                      <p:to>
                                        <p:strVal val="visible"/>
                                      </p:to>
                                    </p:set>
                                    <p:animEffect transition="in" filter="dissolve">
                                      <p:cBhvr>
                                        <p:cTn id="35" dur="1000"/>
                                        <p:tgtEl>
                                          <p:spTgt spid="4875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75266" grpId="0" animBg="1"/>
      <p:bldP spid="4875267" grpId="0" animBg="1"/>
      <p:bldP spid="487526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2722" name="Rectangle 2"/>
          <p:cNvSpPr>
            <a:spLocks noGrp="1" noChangeArrowheads="1"/>
          </p:cNvSpPr>
          <p:nvPr>
            <p:ph type="title"/>
          </p:nvPr>
        </p:nvSpPr>
        <p:spPr/>
        <p:txBody>
          <a:bodyPr/>
          <a:lstStyle/>
          <a:p>
            <a:pPr>
              <a:defRPr/>
            </a:pPr>
            <a:r>
              <a:rPr lang="en-US" sz="4000" smtClean="0"/>
              <a:t>CAD Risk in </a:t>
            </a:r>
            <a:r>
              <a:rPr lang="en-US" sz="4000" smtClean="0">
                <a:solidFill>
                  <a:schemeClr val="accent1"/>
                </a:solidFill>
              </a:rPr>
              <a:t>E</a:t>
            </a:r>
            <a:r>
              <a:rPr lang="en-US" sz="4000" smtClean="0"/>
              <a:t>uropean </a:t>
            </a:r>
            <a:r>
              <a:rPr lang="en-US" sz="4000" smtClean="0">
                <a:solidFill>
                  <a:schemeClr val="accent1"/>
                </a:solidFill>
              </a:rPr>
              <a:t>C</a:t>
            </a:r>
            <a:r>
              <a:rPr lang="en-US" sz="4000" smtClean="0"/>
              <a:t>oncerted </a:t>
            </a:r>
            <a:r>
              <a:rPr lang="en-US" sz="4000" smtClean="0">
                <a:solidFill>
                  <a:schemeClr val="accent1"/>
                </a:solidFill>
              </a:rPr>
              <a:t>A</a:t>
            </a:r>
            <a:r>
              <a:rPr lang="en-US" sz="4000" smtClean="0"/>
              <a:t>ction on </a:t>
            </a:r>
            <a:r>
              <a:rPr lang="en-US" sz="4000" smtClean="0">
                <a:solidFill>
                  <a:schemeClr val="accent1"/>
                </a:solidFill>
              </a:rPr>
              <a:t>T</a:t>
            </a:r>
            <a:r>
              <a:rPr lang="en-US" sz="4000" smtClean="0"/>
              <a:t>hrombosis (</a:t>
            </a:r>
            <a:r>
              <a:rPr lang="en-US" sz="4000" smtClean="0">
                <a:solidFill>
                  <a:schemeClr val="accent1"/>
                </a:solidFill>
              </a:rPr>
              <a:t>ECAT</a:t>
            </a:r>
            <a:r>
              <a:rPr lang="en-US" sz="4000" smtClean="0"/>
              <a:t>)-Angina Pectoris Study</a:t>
            </a:r>
          </a:p>
        </p:txBody>
      </p:sp>
      <p:sp>
        <p:nvSpPr>
          <p:cNvPr id="5022723" name="Text Box 3"/>
          <p:cNvSpPr txBox="1">
            <a:spLocks noChangeArrowheads="1"/>
          </p:cNvSpPr>
          <p:nvPr/>
        </p:nvSpPr>
        <p:spPr bwMode="auto">
          <a:xfrm>
            <a:off x="1947863" y="5778500"/>
            <a:ext cx="3538537" cy="396875"/>
          </a:xfrm>
          <a:prstGeom prst="rect">
            <a:avLst/>
          </a:prstGeom>
          <a:noFill/>
          <a:ln w="28575">
            <a:noFill/>
            <a:miter lim="800000"/>
            <a:headEnd/>
            <a:tailEnd/>
          </a:ln>
          <a:effectLst/>
        </p:spPr>
        <p:txBody>
          <a:bodyPr>
            <a:spAutoFit/>
          </a:bodyPr>
          <a:lstStyle/>
          <a:p>
            <a:pPr>
              <a:defRPr/>
            </a:pPr>
            <a:r>
              <a:rPr lang="en-US">
                <a:effectLst>
                  <a:outerShdw blurRad="38100" dist="38100" dir="2700000" algn="tl">
                    <a:srgbClr val="000000"/>
                  </a:outerShdw>
                </a:effectLst>
              </a:rPr>
              <a:t>Tertiles of Apo A-I</a:t>
            </a:r>
          </a:p>
        </p:txBody>
      </p:sp>
      <p:sp>
        <p:nvSpPr>
          <p:cNvPr id="5022724" name="Text Box 4"/>
          <p:cNvSpPr txBox="1">
            <a:spLocks noChangeArrowheads="1"/>
          </p:cNvSpPr>
          <p:nvPr/>
        </p:nvSpPr>
        <p:spPr bwMode="auto">
          <a:xfrm>
            <a:off x="7488238" y="3233738"/>
            <a:ext cx="1655762" cy="701675"/>
          </a:xfrm>
          <a:prstGeom prst="rect">
            <a:avLst/>
          </a:prstGeom>
          <a:noFill/>
          <a:ln w="28575">
            <a:noFill/>
            <a:miter lim="800000"/>
            <a:headEnd/>
            <a:tailEnd/>
          </a:ln>
          <a:effectLst/>
        </p:spPr>
        <p:txBody>
          <a:bodyPr>
            <a:spAutoFit/>
          </a:bodyPr>
          <a:lstStyle/>
          <a:p>
            <a:pPr>
              <a:defRPr/>
            </a:pPr>
            <a:r>
              <a:rPr lang="en-US">
                <a:effectLst>
                  <a:outerShdw blurRad="38100" dist="38100" dir="2700000" algn="tl">
                    <a:srgbClr val="000000"/>
                  </a:outerShdw>
                </a:effectLst>
              </a:rPr>
              <a:t>Tertiles of Triglycerides</a:t>
            </a:r>
          </a:p>
        </p:txBody>
      </p:sp>
      <p:sp>
        <p:nvSpPr>
          <p:cNvPr id="52229" name="Text Box 5"/>
          <p:cNvSpPr txBox="1">
            <a:spLocks noChangeArrowheads="1"/>
          </p:cNvSpPr>
          <p:nvPr/>
        </p:nvSpPr>
        <p:spPr bwMode="auto">
          <a:xfrm>
            <a:off x="4716463" y="6294438"/>
            <a:ext cx="4427537" cy="396875"/>
          </a:xfrm>
          <a:prstGeom prst="rect">
            <a:avLst/>
          </a:prstGeom>
          <a:noFill/>
          <a:ln w="28575">
            <a:noFill/>
            <a:miter lim="800000"/>
            <a:headEnd/>
            <a:tailEnd/>
          </a:ln>
        </p:spPr>
        <p:txBody>
          <a:bodyPr>
            <a:spAutoFit/>
          </a:bodyPr>
          <a:lstStyle/>
          <a:p>
            <a:pPr algn="r"/>
            <a:r>
              <a:rPr lang="en-US"/>
              <a:t>Thromb Haemost 2000;84:955-960</a:t>
            </a:r>
          </a:p>
        </p:txBody>
      </p:sp>
      <p:sp>
        <p:nvSpPr>
          <p:cNvPr id="5022726" name="Text Box 6"/>
          <p:cNvSpPr txBox="1">
            <a:spLocks noChangeArrowheads="1"/>
          </p:cNvSpPr>
          <p:nvPr/>
        </p:nvSpPr>
        <p:spPr bwMode="auto">
          <a:xfrm rot="16200000">
            <a:off x="-1343025" y="3727450"/>
            <a:ext cx="3679825" cy="396875"/>
          </a:xfrm>
          <a:prstGeom prst="rect">
            <a:avLst/>
          </a:prstGeom>
          <a:noFill/>
          <a:ln w="28575">
            <a:noFill/>
            <a:miter lim="800000"/>
            <a:headEnd/>
            <a:tailEnd/>
          </a:ln>
          <a:effectLst/>
        </p:spPr>
        <p:txBody>
          <a:bodyPr>
            <a:spAutoFit/>
          </a:bodyPr>
          <a:lstStyle/>
          <a:p>
            <a:pPr>
              <a:defRPr/>
            </a:pPr>
            <a:r>
              <a:rPr lang="en-US">
                <a:effectLst>
                  <a:outerShdw blurRad="38100" dist="38100" dir="2700000" algn="tl">
                    <a:srgbClr val="000000"/>
                  </a:outerShdw>
                </a:effectLst>
              </a:rPr>
              <a:t>Odds Ratio for CV Events</a:t>
            </a:r>
          </a:p>
        </p:txBody>
      </p:sp>
      <p:sp>
        <p:nvSpPr>
          <p:cNvPr id="52231" name="Rectangle 7"/>
          <p:cNvSpPr>
            <a:spLocks noChangeArrowheads="1"/>
          </p:cNvSpPr>
          <p:nvPr/>
        </p:nvSpPr>
        <p:spPr bwMode="auto">
          <a:xfrm>
            <a:off x="3455988" y="4197350"/>
            <a:ext cx="536575" cy="396875"/>
          </a:xfrm>
          <a:prstGeom prst="rect">
            <a:avLst/>
          </a:prstGeom>
          <a:noFill/>
          <a:ln w="28575">
            <a:noFill/>
            <a:miter lim="800000"/>
            <a:headEnd/>
            <a:tailEnd/>
          </a:ln>
        </p:spPr>
        <p:txBody>
          <a:bodyPr wrap="none">
            <a:spAutoFit/>
          </a:bodyPr>
          <a:lstStyle/>
          <a:p>
            <a:r>
              <a:rPr lang="en-US">
                <a:solidFill>
                  <a:schemeClr val="bg1"/>
                </a:solidFill>
              </a:rPr>
              <a:t>1.6</a:t>
            </a:r>
          </a:p>
        </p:txBody>
      </p:sp>
      <p:sp>
        <p:nvSpPr>
          <p:cNvPr id="52232" name="Rectangle 8"/>
          <p:cNvSpPr>
            <a:spLocks noChangeArrowheads="1"/>
          </p:cNvSpPr>
          <p:nvPr/>
        </p:nvSpPr>
        <p:spPr bwMode="auto">
          <a:xfrm>
            <a:off x="5059363" y="4370388"/>
            <a:ext cx="536575" cy="396875"/>
          </a:xfrm>
          <a:prstGeom prst="rect">
            <a:avLst/>
          </a:prstGeom>
          <a:noFill/>
          <a:ln w="28575">
            <a:noFill/>
            <a:miter lim="800000"/>
            <a:headEnd/>
            <a:tailEnd/>
          </a:ln>
        </p:spPr>
        <p:txBody>
          <a:bodyPr wrap="none">
            <a:spAutoFit/>
          </a:bodyPr>
          <a:lstStyle/>
          <a:p>
            <a:r>
              <a:rPr lang="en-US">
                <a:solidFill>
                  <a:schemeClr val="bg1"/>
                </a:solidFill>
              </a:rPr>
              <a:t>1.0</a:t>
            </a:r>
          </a:p>
        </p:txBody>
      </p:sp>
      <p:sp>
        <p:nvSpPr>
          <p:cNvPr id="52233" name="Rectangle 9"/>
          <p:cNvSpPr>
            <a:spLocks noChangeArrowheads="1"/>
          </p:cNvSpPr>
          <p:nvPr/>
        </p:nvSpPr>
        <p:spPr bwMode="auto">
          <a:xfrm>
            <a:off x="5548313" y="3863975"/>
            <a:ext cx="536575" cy="396875"/>
          </a:xfrm>
          <a:prstGeom prst="rect">
            <a:avLst/>
          </a:prstGeom>
          <a:noFill/>
          <a:ln w="28575">
            <a:noFill/>
            <a:miter lim="800000"/>
            <a:headEnd/>
            <a:tailEnd/>
          </a:ln>
        </p:spPr>
        <p:txBody>
          <a:bodyPr wrap="none">
            <a:spAutoFit/>
          </a:bodyPr>
          <a:lstStyle/>
          <a:p>
            <a:r>
              <a:rPr lang="en-US">
                <a:solidFill>
                  <a:schemeClr val="bg1"/>
                </a:solidFill>
              </a:rPr>
              <a:t>1.3</a:t>
            </a:r>
          </a:p>
        </p:txBody>
      </p:sp>
      <p:sp>
        <p:nvSpPr>
          <p:cNvPr id="52234" name="Freeform 10"/>
          <p:cNvSpPr>
            <a:spLocks/>
          </p:cNvSpPr>
          <p:nvPr/>
        </p:nvSpPr>
        <p:spPr bwMode="auto">
          <a:xfrm>
            <a:off x="1057275" y="3971925"/>
            <a:ext cx="6286500" cy="1219200"/>
          </a:xfrm>
          <a:custGeom>
            <a:avLst/>
            <a:gdLst>
              <a:gd name="T0" fmla="*/ 0 w 3960"/>
              <a:gd name="T1" fmla="*/ 2147483647 h 768"/>
              <a:gd name="T2" fmla="*/ 2147483647 w 3960"/>
              <a:gd name="T3" fmla="*/ 0 h 768"/>
              <a:gd name="T4" fmla="*/ 2147483647 w 3960"/>
              <a:gd name="T5" fmla="*/ 0 h 768"/>
              <a:gd name="T6" fmla="*/ 2147483647 w 3960"/>
              <a:gd name="T7" fmla="*/ 2147483647 h 768"/>
              <a:gd name="T8" fmla="*/ 0 w 3960"/>
              <a:gd name="T9" fmla="*/ 2147483647 h 768"/>
              <a:gd name="T10" fmla="*/ 0 60000 65536"/>
              <a:gd name="T11" fmla="*/ 0 60000 65536"/>
              <a:gd name="T12" fmla="*/ 0 60000 65536"/>
              <a:gd name="T13" fmla="*/ 0 60000 65536"/>
              <a:gd name="T14" fmla="*/ 0 60000 65536"/>
              <a:gd name="T15" fmla="*/ 0 w 3960"/>
              <a:gd name="T16" fmla="*/ 0 h 768"/>
              <a:gd name="T17" fmla="*/ 3960 w 3960"/>
              <a:gd name="T18" fmla="*/ 768 h 768"/>
            </a:gdLst>
            <a:ahLst/>
            <a:cxnLst>
              <a:cxn ang="T10">
                <a:pos x="T0" y="T1"/>
              </a:cxn>
              <a:cxn ang="T11">
                <a:pos x="T2" y="T3"/>
              </a:cxn>
              <a:cxn ang="T12">
                <a:pos x="T4" y="T5"/>
              </a:cxn>
              <a:cxn ang="T13">
                <a:pos x="T6" y="T7"/>
              </a:cxn>
              <a:cxn ang="T14">
                <a:pos x="T8" y="T9"/>
              </a:cxn>
            </a:cxnLst>
            <a:rect l="T15" t="T16" r="T17" b="T18"/>
            <a:pathLst>
              <a:path w="3960" h="768">
                <a:moveTo>
                  <a:pt x="0" y="768"/>
                </a:moveTo>
                <a:lnTo>
                  <a:pt x="1008" y="0"/>
                </a:lnTo>
                <a:lnTo>
                  <a:pt x="3960" y="0"/>
                </a:lnTo>
                <a:lnTo>
                  <a:pt x="2952" y="768"/>
                </a:lnTo>
                <a:lnTo>
                  <a:pt x="0" y="768"/>
                </a:lnTo>
                <a:close/>
              </a:path>
            </a:pathLst>
          </a:custGeom>
          <a:solidFill>
            <a:srgbClr val="808080"/>
          </a:solidFill>
          <a:ln w="9525">
            <a:noFill/>
            <a:round/>
            <a:headEnd/>
            <a:tailEnd/>
          </a:ln>
        </p:spPr>
        <p:txBody>
          <a:bodyPr/>
          <a:lstStyle/>
          <a:p>
            <a:endParaRPr lang="en-US"/>
          </a:p>
        </p:txBody>
      </p:sp>
      <p:sp>
        <p:nvSpPr>
          <p:cNvPr id="52235" name="Freeform 11"/>
          <p:cNvSpPr>
            <a:spLocks/>
          </p:cNvSpPr>
          <p:nvPr/>
        </p:nvSpPr>
        <p:spPr bwMode="auto">
          <a:xfrm>
            <a:off x="1057275" y="1828800"/>
            <a:ext cx="1600200" cy="3362325"/>
          </a:xfrm>
          <a:custGeom>
            <a:avLst/>
            <a:gdLst>
              <a:gd name="T0" fmla="*/ 0 w 1008"/>
              <a:gd name="T1" fmla="*/ 2147483647 h 2118"/>
              <a:gd name="T2" fmla="*/ 0 w 1008"/>
              <a:gd name="T3" fmla="*/ 2147483647 h 2118"/>
              <a:gd name="T4" fmla="*/ 2147483647 w 1008"/>
              <a:gd name="T5" fmla="*/ 0 h 2118"/>
              <a:gd name="T6" fmla="*/ 2147483647 w 1008"/>
              <a:gd name="T7" fmla="*/ 2147483647 h 2118"/>
              <a:gd name="T8" fmla="*/ 0 w 1008"/>
              <a:gd name="T9" fmla="*/ 2147483647 h 2118"/>
              <a:gd name="T10" fmla="*/ 0 60000 65536"/>
              <a:gd name="T11" fmla="*/ 0 60000 65536"/>
              <a:gd name="T12" fmla="*/ 0 60000 65536"/>
              <a:gd name="T13" fmla="*/ 0 60000 65536"/>
              <a:gd name="T14" fmla="*/ 0 60000 65536"/>
              <a:gd name="T15" fmla="*/ 0 w 1008"/>
              <a:gd name="T16" fmla="*/ 0 h 2118"/>
              <a:gd name="T17" fmla="*/ 1008 w 1008"/>
              <a:gd name="T18" fmla="*/ 2118 h 2118"/>
            </a:gdLst>
            <a:ahLst/>
            <a:cxnLst>
              <a:cxn ang="T10">
                <a:pos x="T0" y="T1"/>
              </a:cxn>
              <a:cxn ang="T11">
                <a:pos x="T2" y="T3"/>
              </a:cxn>
              <a:cxn ang="T12">
                <a:pos x="T4" y="T5"/>
              </a:cxn>
              <a:cxn ang="T13">
                <a:pos x="T6" y="T7"/>
              </a:cxn>
              <a:cxn ang="T14">
                <a:pos x="T8" y="T9"/>
              </a:cxn>
            </a:cxnLst>
            <a:rect l="T15" t="T16" r="T17" b="T18"/>
            <a:pathLst>
              <a:path w="1008" h="2118">
                <a:moveTo>
                  <a:pt x="0" y="2118"/>
                </a:moveTo>
                <a:lnTo>
                  <a:pt x="0" y="762"/>
                </a:lnTo>
                <a:lnTo>
                  <a:pt x="1008" y="0"/>
                </a:lnTo>
                <a:lnTo>
                  <a:pt x="1008" y="1350"/>
                </a:lnTo>
                <a:lnTo>
                  <a:pt x="0" y="2118"/>
                </a:lnTo>
                <a:close/>
              </a:path>
            </a:pathLst>
          </a:custGeom>
          <a:noFill/>
          <a:ln w="9525">
            <a:noFill/>
            <a:round/>
            <a:headEnd/>
            <a:tailEnd/>
          </a:ln>
        </p:spPr>
        <p:txBody>
          <a:bodyPr/>
          <a:lstStyle/>
          <a:p>
            <a:endParaRPr lang="en-US"/>
          </a:p>
        </p:txBody>
      </p:sp>
      <p:sp>
        <p:nvSpPr>
          <p:cNvPr id="52236" name="Rectangle 12"/>
          <p:cNvSpPr>
            <a:spLocks noChangeArrowheads="1"/>
          </p:cNvSpPr>
          <p:nvPr/>
        </p:nvSpPr>
        <p:spPr bwMode="auto">
          <a:xfrm>
            <a:off x="2657475" y="1828800"/>
            <a:ext cx="4686300" cy="2143125"/>
          </a:xfrm>
          <a:prstGeom prst="rect">
            <a:avLst/>
          </a:prstGeom>
          <a:noFill/>
          <a:ln w="9525">
            <a:noFill/>
            <a:miter lim="800000"/>
            <a:headEnd/>
            <a:tailEnd/>
          </a:ln>
        </p:spPr>
        <p:txBody>
          <a:bodyPr/>
          <a:lstStyle/>
          <a:p>
            <a:endParaRPr lang="en-US"/>
          </a:p>
        </p:txBody>
      </p:sp>
      <p:sp>
        <p:nvSpPr>
          <p:cNvPr id="52237" name="Freeform 13"/>
          <p:cNvSpPr>
            <a:spLocks/>
          </p:cNvSpPr>
          <p:nvPr/>
        </p:nvSpPr>
        <p:spPr bwMode="auto">
          <a:xfrm>
            <a:off x="1057275" y="3971925"/>
            <a:ext cx="6286500" cy="1219200"/>
          </a:xfrm>
          <a:custGeom>
            <a:avLst/>
            <a:gdLst>
              <a:gd name="T0" fmla="*/ 0 w 660"/>
              <a:gd name="T1" fmla="*/ 2147483647 h 128"/>
              <a:gd name="T2" fmla="*/ 2147483647 w 660"/>
              <a:gd name="T3" fmla="*/ 0 h 128"/>
              <a:gd name="T4" fmla="*/ 2147483647 w 660"/>
              <a:gd name="T5" fmla="*/ 0 h 128"/>
              <a:gd name="T6" fmla="*/ 0 60000 65536"/>
              <a:gd name="T7" fmla="*/ 0 60000 65536"/>
              <a:gd name="T8" fmla="*/ 0 60000 65536"/>
              <a:gd name="T9" fmla="*/ 0 w 660"/>
              <a:gd name="T10" fmla="*/ 0 h 128"/>
              <a:gd name="T11" fmla="*/ 660 w 660"/>
              <a:gd name="T12" fmla="*/ 128 h 128"/>
            </a:gdLst>
            <a:ahLst/>
            <a:cxnLst>
              <a:cxn ang="T6">
                <a:pos x="T0" y="T1"/>
              </a:cxn>
              <a:cxn ang="T7">
                <a:pos x="T2" y="T3"/>
              </a:cxn>
              <a:cxn ang="T8">
                <a:pos x="T4" y="T5"/>
              </a:cxn>
            </a:cxnLst>
            <a:rect l="T9" t="T10" r="T11" b="T12"/>
            <a:pathLst>
              <a:path w="660" h="128">
                <a:moveTo>
                  <a:pt x="0" y="128"/>
                </a:moveTo>
                <a:lnTo>
                  <a:pt x="168" y="0"/>
                </a:lnTo>
                <a:lnTo>
                  <a:pt x="660" y="0"/>
                </a:lnTo>
              </a:path>
            </a:pathLst>
          </a:custGeom>
          <a:noFill/>
          <a:ln w="9525">
            <a:solidFill>
              <a:srgbClr val="FFFFFF"/>
            </a:solidFill>
            <a:round/>
            <a:headEnd/>
            <a:tailEnd/>
          </a:ln>
        </p:spPr>
        <p:txBody>
          <a:bodyPr/>
          <a:lstStyle/>
          <a:p>
            <a:endParaRPr lang="en-US"/>
          </a:p>
        </p:txBody>
      </p:sp>
      <p:sp>
        <p:nvSpPr>
          <p:cNvPr id="52238" name="Freeform 14"/>
          <p:cNvSpPr>
            <a:spLocks/>
          </p:cNvSpPr>
          <p:nvPr/>
        </p:nvSpPr>
        <p:spPr bwMode="auto">
          <a:xfrm>
            <a:off x="1057275" y="3619500"/>
            <a:ext cx="6286500" cy="1209675"/>
          </a:xfrm>
          <a:custGeom>
            <a:avLst/>
            <a:gdLst>
              <a:gd name="T0" fmla="*/ 0 w 660"/>
              <a:gd name="T1" fmla="*/ 2147483647 h 127"/>
              <a:gd name="T2" fmla="*/ 2147483647 w 660"/>
              <a:gd name="T3" fmla="*/ 0 h 127"/>
              <a:gd name="T4" fmla="*/ 2147483647 w 660"/>
              <a:gd name="T5" fmla="*/ 0 h 127"/>
              <a:gd name="T6" fmla="*/ 0 60000 65536"/>
              <a:gd name="T7" fmla="*/ 0 60000 65536"/>
              <a:gd name="T8" fmla="*/ 0 60000 65536"/>
              <a:gd name="T9" fmla="*/ 0 w 660"/>
              <a:gd name="T10" fmla="*/ 0 h 127"/>
              <a:gd name="T11" fmla="*/ 660 w 660"/>
              <a:gd name="T12" fmla="*/ 127 h 127"/>
            </a:gdLst>
            <a:ahLst/>
            <a:cxnLst>
              <a:cxn ang="T6">
                <a:pos x="T0" y="T1"/>
              </a:cxn>
              <a:cxn ang="T7">
                <a:pos x="T2" y="T3"/>
              </a:cxn>
              <a:cxn ang="T8">
                <a:pos x="T4" y="T5"/>
              </a:cxn>
            </a:cxnLst>
            <a:rect l="T9" t="T10" r="T11" b="T12"/>
            <a:pathLst>
              <a:path w="660" h="127">
                <a:moveTo>
                  <a:pt x="0" y="127"/>
                </a:moveTo>
                <a:lnTo>
                  <a:pt x="168" y="0"/>
                </a:lnTo>
                <a:lnTo>
                  <a:pt x="660" y="0"/>
                </a:lnTo>
              </a:path>
            </a:pathLst>
          </a:custGeom>
          <a:noFill/>
          <a:ln w="9525">
            <a:solidFill>
              <a:srgbClr val="FFFFFF"/>
            </a:solidFill>
            <a:round/>
            <a:headEnd/>
            <a:tailEnd/>
          </a:ln>
        </p:spPr>
        <p:txBody>
          <a:bodyPr/>
          <a:lstStyle/>
          <a:p>
            <a:endParaRPr lang="en-US"/>
          </a:p>
        </p:txBody>
      </p:sp>
      <p:sp>
        <p:nvSpPr>
          <p:cNvPr id="52239" name="Freeform 15"/>
          <p:cNvSpPr>
            <a:spLocks/>
          </p:cNvSpPr>
          <p:nvPr/>
        </p:nvSpPr>
        <p:spPr bwMode="auto">
          <a:xfrm>
            <a:off x="1057275" y="3257550"/>
            <a:ext cx="6286500" cy="1209675"/>
          </a:xfrm>
          <a:custGeom>
            <a:avLst/>
            <a:gdLst>
              <a:gd name="T0" fmla="*/ 0 w 660"/>
              <a:gd name="T1" fmla="*/ 2147483647 h 127"/>
              <a:gd name="T2" fmla="*/ 2147483647 w 660"/>
              <a:gd name="T3" fmla="*/ 0 h 127"/>
              <a:gd name="T4" fmla="*/ 2147483647 w 660"/>
              <a:gd name="T5" fmla="*/ 0 h 127"/>
              <a:gd name="T6" fmla="*/ 0 60000 65536"/>
              <a:gd name="T7" fmla="*/ 0 60000 65536"/>
              <a:gd name="T8" fmla="*/ 0 60000 65536"/>
              <a:gd name="T9" fmla="*/ 0 w 660"/>
              <a:gd name="T10" fmla="*/ 0 h 127"/>
              <a:gd name="T11" fmla="*/ 660 w 660"/>
              <a:gd name="T12" fmla="*/ 127 h 127"/>
            </a:gdLst>
            <a:ahLst/>
            <a:cxnLst>
              <a:cxn ang="T6">
                <a:pos x="T0" y="T1"/>
              </a:cxn>
              <a:cxn ang="T7">
                <a:pos x="T2" y="T3"/>
              </a:cxn>
              <a:cxn ang="T8">
                <a:pos x="T4" y="T5"/>
              </a:cxn>
            </a:cxnLst>
            <a:rect l="T9" t="T10" r="T11" b="T12"/>
            <a:pathLst>
              <a:path w="660" h="127">
                <a:moveTo>
                  <a:pt x="0" y="127"/>
                </a:moveTo>
                <a:lnTo>
                  <a:pt x="168" y="0"/>
                </a:lnTo>
                <a:lnTo>
                  <a:pt x="660" y="0"/>
                </a:lnTo>
              </a:path>
            </a:pathLst>
          </a:custGeom>
          <a:noFill/>
          <a:ln w="9525">
            <a:solidFill>
              <a:srgbClr val="FFFFFF"/>
            </a:solidFill>
            <a:round/>
            <a:headEnd/>
            <a:tailEnd/>
          </a:ln>
        </p:spPr>
        <p:txBody>
          <a:bodyPr/>
          <a:lstStyle/>
          <a:p>
            <a:endParaRPr lang="en-US"/>
          </a:p>
        </p:txBody>
      </p:sp>
      <p:sp>
        <p:nvSpPr>
          <p:cNvPr id="52240" name="Freeform 16"/>
          <p:cNvSpPr>
            <a:spLocks/>
          </p:cNvSpPr>
          <p:nvPr/>
        </p:nvSpPr>
        <p:spPr bwMode="auto">
          <a:xfrm>
            <a:off x="1057275" y="2895600"/>
            <a:ext cx="6286500" cy="1219200"/>
          </a:xfrm>
          <a:custGeom>
            <a:avLst/>
            <a:gdLst>
              <a:gd name="T0" fmla="*/ 0 w 660"/>
              <a:gd name="T1" fmla="*/ 2147483647 h 128"/>
              <a:gd name="T2" fmla="*/ 2147483647 w 660"/>
              <a:gd name="T3" fmla="*/ 0 h 128"/>
              <a:gd name="T4" fmla="*/ 2147483647 w 660"/>
              <a:gd name="T5" fmla="*/ 0 h 128"/>
              <a:gd name="T6" fmla="*/ 0 60000 65536"/>
              <a:gd name="T7" fmla="*/ 0 60000 65536"/>
              <a:gd name="T8" fmla="*/ 0 60000 65536"/>
              <a:gd name="T9" fmla="*/ 0 w 660"/>
              <a:gd name="T10" fmla="*/ 0 h 128"/>
              <a:gd name="T11" fmla="*/ 660 w 660"/>
              <a:gd name="T12" fmla="*/ 128 h 128"/>
            </a:gdLst>
            <a:ahLst/>
            <a:cxnLst>
              <a:cxn ang="T6">
                <a:pos x="T0" y="T1"/>
              </a:cxn>
              <a:cxn ang="T7">
                <a:pos x="T2" y="T3"/>
              </a:cxn>
              <a:cxn ang="T8">
                <a:pos x="T4" y="T5"/>
              </a:cxn>
            </a:cxnLst>
            <a:rect l="T9" t="T10" r="T11" b="T12"/>
            <a:pathLst>
              <a:path w="660" h="128">
                <a:moveTo>
                  <a:pt x="0" y="128"/>
                </a:moveTo>
                <a:lnTo>
                  <a:pt x="168" y="0"/>
                </a:lnTo>
                <a:lnTo>
                  <a:pt x="660" y="0"/>
                </a:lnTo>
              </a:path>
            </a:pathLst>
          </a:custGeom>
          <a:noFill/>
          <a:ln w="9525">
            <a:solidFill>
              <a:srgbClr val="FFFFFF"/>
            </a:solidFill>
            <a:round/>
            <a:headEnd/>
            <a:tailEnd/>
          </a:ln>
        </p:spPr>
        <p:txBody>
          <a:bodyPr/>
          <a:lstStyle/>
          <a:p>
            <a:endParaRPr lang="en-US"/>
          </a:p>
        </p:txBody>
      </p:sp>
      <p:sp>
        <p:nvSpPr>
          <p:cNvPr id="52241" name="Freeform 17"/>
          <p:cNvSpPr>
            <a:spLocks/>
          </p:cNvSpPr>
          <p:nvPr/>
        </p:nvSpPr>
        <p:spPr bwMode="auto">
          <a:xfrm>
            <a:off x="1057275" y="2543175"/>
            <a:ext cx="6286500" cy="1209675"/>
          </a:xfrm>
          <a:custGeom>
            <a:avLst/>
            <a:gdLst>
              <a:gd name="T0" fmla="*/ 0 w 660"/>
              <a:gd name="T1" fmla="*/ 2147483647 h 127"/>
              <a:gd name="T2" fmla="*/ 2147483647 w 660"/>
              <a:gd name="T3" fmla="*/ 0 h 127"/>
              <a:gd name="T4" fmla="*/ 2147483647 w 660"/>
              <a:gd name="T5" fmla="*/ 0 h 127"/>
              <a:gd name="T6" fmla="*/ 0 60000 65536"/>
              <a:gd name="T7" fmla="*/ 0 60000 65536"/>
              <a:gd name="T8" fmla="*/ 0 60000 65536"/>
              <a:gd name="T9" fmla="*/ 0 w 660"/>
              <a:gd name="T10" fmla="*/ 0 h 127"/>
              <a:gd name="T11" fmla="*/ 660 w 660"/>
              <a:gd name="T12" fmla="*/ 127 h 127"/>
            </a:gdLst>
            <a:ahLst/>
            <a:cxnLst>
              <a:cxn ang="T6">
                <a:pos x="T0" y="T1"/>
              </a:cxn>
              <a:cxn ang="T7">
                <a:pos x="T2" y="T3"/>
              </a:cxn>
              <a:cxn ang="T8">
                <a:pos x="T4" y="T5"/>
              </a:cxn>
            </a:cxnLst>
            <a:rect l="T9" t="T10" r="T11" b="T12"/>
            <a:pathLst>
              <a:path w="660" h="127">
                <a:moveTo>
                  <a:pt x="0" y="127"/>
                </a:moveTo>
                <a:lnTo>
                  <a:pt x="168" y="0"/>
                </a:lnTo>
                <a:lnTo>
                  <a:pt x="660" y="0"/>
                </a:lnTo>
              </a:path>
            </a:pathLst>
          </a:custGeom>
          <a:noFill/>
          <a:ln w="9525">
            <a:solidFill>
              <a:srgbClr val="FFFFFF"/>
            </a:solidFill>
            <a:round/>
            <a:headEnd/>
            <a:tailEnd/>
          </a:ln>
        </p:spPr>
        <p:txBody>
          <a:bodyPr/>
          <a:lstStyle/>
          <a:p>
            <a:endParaRPr lang="en-US"/>
          </a:p>
        </p:txBody>
      </p:sp>
      <p:sp>
        <p:nvSpPr>
          <p:cNvPr id="52242" name="Freeform 18"/>
          <p:cNvSpPr>
            <a:spLocks/>
          </p:cNvSpPr>
          <p:nvPr/>
        </p:nvSpPr>
        <p:spPr bwMode="auto">
          <a:xfrm>
            <a:off x="1057275" y="2181225"/>
            <a:ext cx="6286500" cy="1209675"/>
          </a:xfrm>
          <a:custGeom>
            <a:avLst/>
            <a:gdLst>
              <a:gd name="T0" fmla="*/ 0 w 660"/>
              <a:gd name="T1" fmla="*/ 2147483647 h 127"/>
              <a:gd name="T2" fmla="*/ 2147483647 w 660"/>
              <a:gd name="T3" fmla="*/ 0 h 127"/>
              <a:gd name="T4" fmla="*/ 2147483647 w 660"/>
              <a:gd name="T5" fmla="*/ 0 h 127"/>
              <a:gd name="T6" fmla="*/ 0 60000 65536"/>
              <a:gd name="T7" fmla="*/ 0 60000 65536"/>
              <a:gd name="T8" fmla="*/ 0 60000 65536"/>
              <a:gd name="T9" fmla="*/ 0 w 660"/>
              <a:gd name="T10" fmla="*/ 0 h 127"/>
              <a:gd name="T11" fmla="*/ 660 w 660"/>
              <a:gd name="T12" fmla="*/ 127 h 127"/>
            </a:gdLst>
            <a:ahLst/>
            <a:cxnLst>
              <a:cxn ang="T6">
                <a:pos x="T0" y="T1"/>
              </a:cxn>
              <a:cxn ang="T7">
                <a:pos x="T2" y="T3"/>
              </a:cxn>
              <a:cxn ang="T8">
                <a:pos x="T4" y="T5"/>
              </a:cxn>
            </a:cxnLst>
            <a:rect l="T9" t="T10" r="T11" b="T12"/>
            <a:pathLst>
              <a:path w="660" h="127">
                <a:moveTo>
                  <a:pt x="0" y="127"/>
                </a:moveTo>
                <a:lnTo>
                  <a:pt x="168" y="0"/>
                </a:lnTo>
                <a:lnTo>
                  <a:pt x="660" y="0"/>
                </a:lnTo>
              </a:path>
            </a:pathLst>
          </a:custGeom>
          <a:noFill/>
          <a:ln w="9525">
            <a:solidFill>
              <a:srgbClr val="FFFFFF"/>
            </a:solidFill>
            <a:round/>
            <a:headEnd/>
            <a:tailEnd/>
          </a:ln>
        </p:spPr>
        <p:txBody>
          <a:bodyPr/>
          <a:lstStyle/>
          <a:p>
            <a:endParaRPr lang="en-US"/>
          </a:p>
        </p:txBody>
      </p:sp>
      <p:sp>
        <p:nvSpPr>
          <p:cNvPr id="52243" name="Freeform 19"/>
          <p:cNvSpPr>
            <a:spLocks/>
          </p:cNvSpPr>
          <p:nvPr/>
        </p:nvSpPr>
        <p:spPr bwMode="auto">
          <a:xfrm>
            <a:off x="1057275" y="1828800"/>
            <a:ext cx="6286500" cy="1209675"/>
          </a:xfrm>
          <a:custGeom>
            <a:avLst/>
            <a:gdLst>
              <a:gd name="T0" fmla="*/ 0 w 660"/>
              <a:gd name="T1" fmla="*/ 2147483647 h 127"/>
              <a:gd name="T2" fmla="*/ 2147483647 w 660"/>
              <a:gd name="T3" fmla="*/ 0 h 127"/>
              <a:gd name="T4" fmla="*/ 2147483647 w 660"/>
              <a:gd name="T5" fmla="*/ 0 h 127"/>
              <a:gd name="T6" fmla="*/ 0 60000 65536"/>
              <a:gd name="T7" fmla="*/ 0 60000 65536"/>
              <a:gd name="T8" fmla="*/ 0 60000 65536"/>
              <a:gd name="T9" fmla="*/ 0 w 660"/>
              <a:gd name="T10" fmla="*/ 0 h 127"/>
              <a:gd name="T11" fmla="*/ 660 w 660"/>
              <a:gd name="T12" fmla="*/ 127 h 127"/>
            </a:gdLst>
            <a:ahLst/>
            <a:cxnLst>
              <a:cxn ang="T6">
                <a:pos x="T0" y="T1"/>
              </a:cxn>
              <a:cxn ang="T7">
                <a:pos x="T2" y="T3"/>
              </a:cxn>
              <a:cxn ang="T8">
                <a:pos x="T4" y="T5"/>
              </a:cxn>
            </a:cxnLst>
            <a:rect l="T9" t="T10" r="T11" b="T12"/>
            <a:pathLst>
              <a:path w="660" h="127">
                <a:moveTo>
                  <a:pt x="0" y="127"/>
                </a:moveTo>
                <a:lnTo>
                  <a:pt x="168" y="0"/>
                </a:lnTo>
                <a:lnTo>
                  <a:pt x="660" y="0"/>
                </a:lnTo>
              </a:path>
            </a:pathLst>
          </a:custGeom>
          <a:noFill/>
          <a:ln w="9525">
            <a:solidFill>
              <a:srgbClr val="FFFFFF"/>
            </a:solidFill>
            <a:round/>
            <a:headEnd/>
            <a:tailEnd/>
          </a:ln>
        </p:spPr>
        <p:txBody>
          <a:bodyPr/>
          <a:lstStyle/>
          <a:p>
            <a:endParaRPr lang="en-US"/>
          </a:p>
        </p:txBody>
      </p:sp>
      <p:sp>
        <p:nvSpPr>
          <p:cNvPr id="52244" name="Freeform 20"/>
          <p:cNvSpPr>
            <a:spLocks/>
          </p:cNvSpPr>
          <p:nvPr/>
        </p:nvSpPr>
        <p:spPr bwMode="auto">
          <a:xfrm>
            <a:off x="1057275" y="3971925"/>
            <a:ext cx="6286500" cy="1219200"/>
          </a:xfrm>
          <a:custGeom>
            <a:avLst/>
            <a:gdLst>
              <a:gd name="T0" fmla="*/ 2147483647 w 3960"/>
              <a:gd name="T1" fmla="*/ 0 h 768"/>
              <a:gd name="T2" fmla="*/ 2147483647 w 3960"/>
              <a:gd name="T3" fmla="*/ 2147483647 h 768"/>
              <a:gd name="T4" fmla="*/ 0 w 3960"/>
              <a:gd name="T5" fmla="*/ 2147483647 h 768"/>
              <a:gd name="T6" fmla="*/ 2147483647 w 3960"/>
              <a:gd name="T7" fmla="*/ 0 h 768"/>
              <a:gd name="T8" fmla="*/ 2147483647 w 3960"/>
              <a:gd name="T9" fmla="*/ 0 h 768"/>
              <a:gd name="T10" fmla="*/ 0 60000 65536"/>
              <a:gd name="T11" fmla="*/ 0 60000 65536"/>
              <a:gd name="T12" fmla="*/ 0 60000 65536"/>
              <a:gd name="T13" fmla="*/ 0 60000 65536"/>
              <a:gd name="T14" fmla="*/ 0 60000 65536"/>
              <a:gd name="T15" fmla="*/ 0 w 3960"/>
              <a:gd name="T16" fmla="*/ 0 h 768"/>
              <a:gd name="T17" fmla="*/ 3960 w 3960"/>
              <a:gd name="T18" fmla="*/ 768 h 768"/>
            </a:gdLst>
            <a:ahLst/>
            <a:cxnLst>
              <a:cxn ang="T10">
                <a:pos x="T0" y="T1"/>
              </a:cxn>
              <a:cxn ang="T11">
                <a:pos x="T2" y="T3"/>
              </a:cxn>
              <a:cxn ang="T12">
                <a:pos x="T4" y="T5"/>
              </a:cxn>
              <a:cxn ang="T13">
                <a:pos x="T6" y="T7"/>
              </a:cxn>
              <a:cxn ang="T14">
                <a:pos x="T8" y="T9"/>
              </a:cxn>
            </a:cxnLst>
            <a:rect l="T15" t="T16" r="T17" b="T18"/>
            <a:pathLst>
              <a:path w="3960" h="768">
                <a:moveTo>
                  <a:pt x="3960" y="0"/>
                </a:moveTo>
                <a:lnTo>
                  <a:pt x="2952" y="768"/>
                </a:lnTo>
                <a:lnTo>
                  <a:pt x="0" y="768"/>
                </a:lnTo>
                <a:lnTo>
                  <a:pt x="1008" y="0"/>
                </a:lnTo>
                <a:lnTo>
                  <a:pt x="3960" y="0"/>
                </a:lnTo>
                <a:close/>
              </a:path>
            </a:pathLst>
          </a:custGeom>
          <a:noFill/>
          <a:ln w="9525">
            <a:solidFill>
              <a:srgbClr val="FFFFFF"/>
            </a:solidFill>
            <a:round/>
            <a:headEnd/>
            <a:tailEnd/>
          </a:ln>
        </p:spPr>
        <p:txBody>
          <a:bodyPr/>
          <a:lstStyle/>
          <a:p>
            <a:endParaRPr lang="en-US"/>
          </a:p>
        </p:txBody>
      </p:sp>
      <p:sp>
        <p:nvSpPr>
          <p:cNvPr id="52245" name="Freeform 21"/>
          <p:cNvSpPr>
            <a:spLocks/>
          </p:cNvSpPr>
          <p:nvPr/>
        </p:nvSpPr>
        <p:spPr bwMode="auto">
          <a:xfrm>
            <a:off x="1057275" y="1828800"/>
            <a:ext cx="1600200" cy="3362325"/>
          </a:xfrm>
          <a:custGeom>
            <a:avLst/>
            <a:gdLst>
              <a:gd name="T0" fmla="*/ 0 w 1008"/>
              <a:gd name="T1" fmla="*/ 2147483647 h 2118"/>
              <a:gd name="T2" fmla="*/ 0 w 1008"/>
              <a:gd name="T3" fmla="*/ 2147483647 h 2118"/>
              <a:gd name="T4" fmla="*/ 2147483647 w 1008"/>
              <a:gd name="T5" fmla="*/ 0 h 2118"/>
              <a:gd name="T6" fmla="*/ 2147483647 w 1008"/>
              <a:gd name="T7" fmla="*/ 2147483647 h 2118"/>
              <a:gd name="T8" fmla="*/ 0 w 1008"/>
              <a:gd name="T9" fmla="*/ 2147483647 h 2118"/>
              <a:gd name="T10" fmla="*/ 0 60000 65536"/>
              <a:gd name="T11" fmla="*/ 0 60000 65536"/>
              <a:gd name="T12" fmla="*/ 0 60000 65536"/>
              <a:gd name="T13" fmla="*/ 0 60000 65536"/>
              <a:gd name="T14" fmla="*/ 0 60000 65536"/>
              <a:gd name="T15" fmla="*/ 0 w 1008"/>
              <a:gd name="T16" fmla="*/ 0 h 2118"/>
              <a:gd name="T17" fmla="*/ 1008 w 1008"/>
              <a:gd name="T18" fmla="*/ 2118 h 2118"/>
            </a:gdLst>
            <a:ahLst/>
            <a:cxnLst>
              <a:cxn ang="T10">
                <a:pos x="T0" y="T1"/>
              </a:cxn>
              <a:cxn ang="T11">
                <a:pos x="T2" y="T3"/>
              </a:cxn>
              <a:cxn ang="T12">
                <a:pos x="T4" y="T5"/>
              </a:cxn>
              <a:cxn ang="T13">
                <a:pos x="T6" y="T7"/>
              </a:cxn>
              <a:cxn ang="T14">
                <a:pos x="T8" y="T9"/>
              </a:cxn>
            </a:cxnLst>
            <a:rect l="T15" t="T16" r="T17" b="T18"/>
            <a:pathLst>
              <a:path w="1008" h="2118">
                <a:moveTo>
                  <a:pt x="0" y="2118"/>
                </a:moveTo>
                <a:lnTo>
                  <a:pt x="0" y="762"/>
                </a:lnTo>
                <a:lnTo>
                  <a:pt x="1008" y="0"/>
                </a:lnTo>
                <a:lnTo>
                  <a:pt x="1008" y="1350"/>
                </a:lnTo>
                <a:lnTo>
                  <a:pt x="0" y="2118"/>
                </a:lnTo>
                <a:close/>
              </a:path>
            </a:pathLst>
          </a:custGeom>
          <a:noFill/>
          <a:ln w="9525">
            <a:solidFill>
              <a:srgbClr val="FFFFFF"/>
            </a:solidFill>
            <a:round/>
            <a:headEnd/>
            <a:tailEnd/>
          </a:ln>
        </p:spPr>
        <p:txBody>
          <a:bodyPr/>
          <a:lstStyle/>
          <a:p>
            <a:endParaRPr lang="en-US"/>
          </a:p>
        </p:txBody>
      </p:sp>
      <p:sp>
        <p:nvSpPr>
          <p:cNvPr id="52246" name="Rectangle 22"/>
          <p:cNvSpPr>
            <a:spLocks noChangeArrowheads="1"/>
          </p:cNvSpPr>
          <p:nvPr/>
        </p:nvSpPr>
        <p:spPr bwMode="auto">
          <a:xfrm>
            <a:off x="2657475" y="1828800"/>
            <a:ext cx="4686300" cy="2143125"/>
          </a:xfrm>
          <a:prstGeom prst="rect">
            <a:avLst/>
          </a:prstGeom>
          <a:noFill/>
          <a:ln w="9525">
            <a:solidFill>
              <a:srgbClr val="FFFFFF"/>
            </a:solidFill>
            <a:miter lim="800000"/>
            <a:headEnd/>
            <a:tailEnd/>
          </a:ln>
        </p:spPr>
        <p:txBody>
          <a:bodyPr/>
          <a:lstStyle/>
          <a:p>
            <a:endParaRPr lang="en-US"/>
          </a:p>
        </p:txBody>
      </p:sp>
      <p:sp>
        <p:nvSpPr>
          <p:cNvPr id="52247" name="Line 23"/>
          <p:cNvSpPr>
            <a:spLocks noChangeShapeType="1"/>
          </p:cNvSpPr>
          <p:nvPr/>
        </p:nvSpPr>
        <p:spPr bwMode="auto">
          <a:xfrm flipV="1">
            <a:off x="1057275" y="3038475"/>
            <a:ext cx="1588" cy="2152650"/>
          </a:xfrm>
          <a:prstGeom prst="line">
            <a:avLst/>
          </a:prstGeom>
          <a:noFill/>
          <a:ln w="9525">
            <a:solidFill>
              <a:srgbClr val="FFFFFF"/>
            </a:solidFill>
            <a:round/>
            <a:headEnd/>
            <a:tailEnd/>
          </a:ln>
        </p:spPr>
        <p:txBody>
          <a:bodyPr/>
          <a:lstStyle/>
          <a:p>
            <a:endParaRPr lang="en-US"/>
          </a:p>
        </p:txBody>
      </p:sp>
      <p:sp>
        <p:nvSpPr>
          <p:cNvPr id="52248" name="Line 24"/>
          <p:cNvSpPr>
            <a:spLocks noChangeShapeType="1"/>
          </p:cNvSpPr>
          <p:nvPr/>
        </p:nvSpPr>
        <p:spPr bwMode="auto">
          <a:xfrm flipH="1">
            <a:off x="1009650" y="5191125"/>
            <a:ext cx="47625" cy="1588"/>
          </a:xfrm>
          <a:prstGeom prst="line">
            <a:avLst/>
          </a:prstGeom>
          <a:noFill/>
          <a:ln w="9525">
            <a:solidFill>
              <a:srgbClr val="FFFFFF"/>
            </a:solidFill>
            <a:round/>
            <a:headEnd/>
            <a:tailEnd/>
          </a:ln>
        </p:spPr>
        <p:txBody>
          <a:bodyPr/>
          <a:lstStyle/>
          <a:p>
            <a:endParaRPr lang="en-US"/>
          </a:p>
        </p:txBody>
      </p:sp>
      <p:sp>
        <p:nvSpPr>
          <p:cNvPr id="52249" name="Line 25"/>
          <p:cNvSpPr>
            <a:spLocks noChangeShapeType="1"/>
          </p:cNvSpPr>
          <p:nvPr/>
        </p:nvSpPr>
        <p:spPr bwMode="auto">
          <a:xfrm flipH="1">
            <a:off x="1009650" y="4829175"/>
            <a:ext cx="47625" cy="1588"/>
          </a:xfrm>
          <a:prstGeom prst="line">
            <a:avLst/>
          </a:prstGeom>
          <a:noFill/>
          <a:ln w="9525">
            <a:solidFill>
              <a:srgbClr val="FFFFFF"/>
            </a:solidFill>
            <a:round/>
            <a:headEnd/>
            <a:tailEnd/>
          </a:ln>
        </p:spPr>
        <p:txBody>
          <a:bodyPr/>
          <a:lstStyle/>
          <a:p>
            <a:endParaRPr lang="en-US"/>
          </a:p>
        </p:txBody>
      </p:sp>
      <p:sp>
        <p:nvSpPr>
          <p:cNvPr id="52250" name="Line 26"/>
          <p:cNvSpPr>
            <a:spLocks noChangeShapeType="1"/>
          </p:cNvSpPr>
          <p:nvPr/>
        </p:nvSpPr>
        <p:spPr bwMode="auto">
          <a:xfrm flipH="1">
            <a:off x="1009650" y="4467225"/>
            <a:ext cx="47625" cy="1588"/>
          </a:xfrm>
          <a:prstGeom prst="line">
            <a:avLst/>
          </a:prstGeom>
          <a:noFill/>
          <a:ln w="9525">
            <a:solidFill>
              <a:srgbClr val="FFFFFF"/>
            </a:solidFill>
            <a:round/>
            <a:headEnd/>
            <a:tailEnd/>
          </a:ln>
        </p:spPr>
        <p:txBody>
          <a:bodyPr/>
          <a:lstStyle/>
          <a:p>
            <a:endParaRPr lang="en-US"/>
          </a:p>
        </p:txBody>
      </p:sp>
      <p:sp>
        <p:nvSpPr>
          <p:cNvPr id="52251" name="Line 27"/>
          <p:cNvSpPr>
            <a:spLocks noChangeShapeType="1"/>
          </p:cNvSpPr>
          <p:nvPr/>
        </p:nvSpPr>
        <p:spPr bwMode="auto">
          <a:xfrm flipH="1">
            <a:off x="1009650" y="4114800"/>
            <a:ext cx="47625" cy="1588"/>
          </a:xfrm>
          <a:prstGeom prst="line">
            <a:avLst/>
          </a:prstGeom>
          <a:noFill/>
          <a:ln w="9525">
            <a:solidFill>
              <a:srgbClr val="FFFFFF"/>
            </a:solidFill>
            <a:round/>
            <a:headEnd/>
            <a:tailEnd/>
          </a:ln>
        </p:spPr>
        <p:txBody>
          <a:bodyPr/>
          <a:lstStyle/>
          <a:p>
            <a:endParaRPr lang="en-US"/>
          </a:p>
        </p:txBody>
      </p:sp>
      <p:sp>
        <p:nvSpPr>
          <p:cNvPr id="52252" name="Line 28"/>
          <p:cNvSpPr>
            <a:spLocks noChangeShapeType="1"/>
          </p:cNvSpPr>
          <p:nvPr/>
        </p:nvSpPr>
        <p:spPr bwMode="auto">
          <a:xfrm flipH="1">
            <a:off x="1009650" y="3752850"/>
            <a:ext cx="47625" cy="1588"/>
          </a:xfrm>
          <a:prstGeom prst="line">
            <a:avLst/>
          </a:prstGeom>
          <a:noFill/>
          <a:ln w="9525">
            <a:solidFill>
              <a:srgbClr val="FFFFFF"/>
            </a:solidFill>
            <a:round/>
            <a:headEnd/>
            <a:tailEnd/>
          </a:ln>
        </p:spPr>
        <p:txBody>
          <a:bodyPr/>
          <a:lstStyle/>
          <a:p>
            <a:endParaRPr lang="en-US"/>
          </a:p>
        </p:txBody>
      </p:sp>
      <p:sp>
        <p:nvSpPr>
          <p:cNvPr id="52253" name="Line 29"/>
          <p:cNvSpPr>
            <a:spLocks noChangeShapeType="1"/>
          </p:cNvSpPr>
          <p:nvPr/>
        </p:nvSpPr>
        <p:spPr bwMode="auto">
          <a:xfrm flipH="1">
            <a:off x="1009650" y="3390900"/>
            <a:ext cx="47625" cy="1588"/>
          </a:xfrm>
          <a:prstGeom prst="line">
            <a:avLst/>
          </a:prstGeom>
          <a:noFill/>
          <a:ln w="9525">
            <a:solidFill>
              <a:srgbClr val="FFFFFF"/>
            </a:solidFill>
            <a:round/>
            <a:headEnd/>
            <a:tailEnd/>
          </a:ln>
        </p:spPr>
        <p:txBody>
          <a:bodyPr/>
          <a:lstStyle/>
          <a:p>
            <a:endParaRPr lang="en-US"/>
          </a:p>
        </p:txBody>
      </p:sp>
      <p:sp>
        <p:nvSpPr>
          <p:cNvPr id="52254" name="Line 30"/>
          <p:cNvSpPr>
            <a:spLocks noChangeShapeType="1"/>
          </p:cNvSpPr>
          <p:nvPr/>
        </p:nvSpPr>
        <p:spPr bwMode="auto">
          <a:xfrm flipH="1">
            <a:off x="1009650" y="3038475"/>
            <a:ext cx="47625" cy="1588"/>
          </a:xfrm>
          <a:prstGeom prst="line">
            <a:avLst/>
          </a:prstGeom>
          <a:noFill/>
          <a:ln w="9525">
            <a:solidFill>
              <a:srgbClr val="FFFFFF"/>
            </a:solidFill>
            <a:round/>
            <a:headEnd/>
            <a:tailEnd/>
          </a:ln>
        </p:spPr>
        <p:txBody>
          <a:bodyPr/>
          <a:lstStyle/>
          <a:p>
            <a:endParaRPr lang="en-US"/>
          </a:p>
        </p:txBody>
      </p:sp>
      <p:sp>
        <p:nvSpPr>
          <p:cNvPr id="5022751" name="Rectangle 31"/>
          <p:cNvSpPr>
            <a:spLocks noChangeArrowheads="1"/>
          </p:cNvSpPr>
          <p:nvPr/>
        </p:nvSpPr>
        <p:spPr bwMode="auto">
          <a:xfrm>
            <a:off x="919163" y="5048250"/>
            <a:ext cx="104775" cy="274638"/>
          </a:xfrm>
          <a:prstGeom prst="rect">
            <a:avLst/>
          </a:prstGeom>
          <a:noFill/>
          <a:ln w="9525">
            <a:noFill/>
            <a:miter lim="800000"/>
            <a:headEnd/>
            <a:tailEnd/>
          </a:ln>
        </p:spPr>
        <p:txBody>
          <a:bodyPr wrap="none" lIns="0" tIns="0" rIns="0" bIns="0">
            <a:spAutoFit/>
          </a:bodyPr>
          <a:lstStyle/>
          <a:p>
            <a:pPr>
              <a:defRPr/>
            </a:pPr>
            <a:r>
              <a:rPr lang="en-US" sz="1800" b="1">
                <a:solidFill>
                  <a:srgbClr val="FFFFFF"/>
                </a:solidFill>
                <a:latin typeface="Arial Narrow" pitchFamily="34" charset="0"/>
              </a:rPr>
              <a:t>0</a:t>
            </a:r>
            <a:endParaRPr lang="en-US" sz="3200">
              <a:effectLst>
                <a:outerShdw blurRad="38100" dist="38100" dir="2700000" algn="tl">
                  <a:srgbClr val="000000"/>
                </a:outerShdw>
              </a:effectLst>
            </a:endParaRPr>
          </a:p>
        </p:txBody>
      </p:sp>
      <p:sp>
        <p:nvSpPr>
          <p:cNvPr id="5022752" name="Rectangle 32"/>
          <p:cNvSpPr>
            <a:spLocks noChangeArrowheads="1"/>
          </p:cNvSpPr>
          <p:nvPr/>
        </p:nvSpPr>
        <p:spPr bwMode="auto">
          <a:xfrm>
            <a:off x="919163" y="4686300"/>
            <a:ext cx="104775" cy="274638"/>
          </a:xfrm>
          <a:prstGeom prst="rect">
            <a:avLst/>
          </a:prstGeom>
          <a:noFill/>
          <a:ln w="9525">
            <a:noFill/>
            <a:miter lim="800000"/>
            <a:headEnd/>
            <a:tailEnd/>
          </a:ln>
        </p:spPr>
        <p:txBody>
          <a:bodyPr wrap="none" lIns="0" tIns="0" rIns="0" bIns="0">
            <a:spAutoFit/>
          </a:bodyPr>
          <a:lstStyle/>
          <a:p>
            <a:pPr>
              <a:defRPr/>
            </a:pPr>
            <a:r>
              <a:rPr lang="en-US" sz="1800" b="1">
                <a:solidFill>
                  <a:srgbClr val="FFFFFF"/>
                </a:solidFill>
                <a:latin typeface="Arial Narrow" pitchFamily="34" charset="0"/>
              </a:rPr>
              <a:t>1</a:t>
            </a:r>
            <a:endParaRPr lang="en-US" sz="3200">
              <a:effectLst>
                <a:outerShdw blurRad="38100" dist="38100" dir="2700000" algn="tl">
                  <a:srgbClr val="000000"/>
                </a:outerShdw>
              </a:effectLst>
            </a:endParaRPr>
          </a:p>
        </p:txBody>
      </p:sp>
      <p:sp>
        <p:nvSpPr>
          <p:cNvPr id="5022753" name="Rectangle 33"/>
          <p:cNvSpPr>
            <a:spLocks noChangeArrowheads="1"/>
          </p:cNvSpPr>
          <p:nvPr/>
        </p:nvSpPr>
        <p:spPr bwMode="auto">
          <a:xfrm>
            <a:off x="919163" y="4324350"/>
            <a:ext cx="104775" cy="274638"/>
          </a:xfrm>
          <a:prstGeom prst="rect">
            <a:avLst/>
          </a:prstGeom>
          <a:noFill/>
          <a:ln w="9525">
            <a:noFill/>
            <a:miter lim="800000"/>
            <a:headEnd/>
            <a:tailEnd/>
          </a:ln>
        </p:spPr>
        <p:txBody>
          <a:bodyPr wrap="none" lIns="0" tIns="0" rIns="0" bIns="0">
            <a:spAutoFit/>
          </a:bodyPr>
          <a:lstStyle/>
          <a:p>
            <a:pPr>
              <a:defRPr/>
            </a:pPr>
            <a:r>
              <a:rPr lang="en-US" sz="1800" b="1">
                <a:solidFill>
                  <a:srgbClr val="FFFFFF"/>
                </a:solidFill>
                <a:latin typeface="Arial Narrow" pitchFamily="34" charset="0"/>
              </a:rPr>
              <a:t>2</a:t>
            </a:r>
            <a:endParaRPr lang="en-US" sz="3200">
              <a:effectLst>
                <a:outerShdw blurRad="38100" dist="38100" dir="2700000" algn="tl">
                  <a:srgbClr val="000000"/>
                </a:outerShdw>
              </a:effectLst>
            </a:endParaRPr>
          </a:p>
        </p:txBody>
      </p:sp>
      <p:sp>
        <p:nvSpPr>
          <p:cNvPr id="5022754" name="Rectangle 34"/>
          <p:cNvSpPr>
            <a:spLocks noChangeArrowheads="1"/>
          </p:cNvSpPr>
          <p:nvPr/>
        </p:nvSpPr>
        <p:spPr bwMode="auto">
          <a:xfrm>
            <a:off x="919163" y="3971925"/>
            <a:ext cx="104775" cy="274638"/>
          </a:xfrm>
          <a:prstGeom prst="rect">
            <a:avLst/>
          </a:prstGeom>
          <a:noFill/>
          <a:ln w="9525">
            <a:noFill/>
            <a:miter lim="800000"/>
            <a:headEnd/>
            <a:tailEnd/>
          </a:ln>
        </p:spPr>
        <p:txBody>
          <a:bodyPr wrap="none" lIns="0" tIns="0" rIns="0" bIns="0">
            <a:spAutoFit/>
          </a:bodyPr>
          <a:lstStyle/>
          <a:p>
            <a:pPr>
              <a:defRPr/>
            </a:pPr>
            <a:r>
              <a:rPr lang="en-US" sz="1800" b="1">
                <a:solidFill>
                  <a:srgbClr val="FFFFFF"/>
                </a:solidFill>
                <a:latin typeface="Arial Narrow" pitchFamily="34" charset="0"/>
              </a:rPr>
              <a:t>3</a:t>
            </a:r>
            <a:endParaRPr lang="en-US" sz="3200">
              <a:effectLst>
                <a:outerShdw blurRad="38100" dist="38100" dir="2700000" algn="tl">
                  <a:srgbClr val="000000"/>
                </a:outerShdw>
              </a:effectLst>
            </a:endParaRPr>
          </a:p>
        </p:txBody>
      </p:sp>
      <p:sp>
        <p:nvSpPr>
          <p:cNvPr id="5022755" name="Rectangle 35"/>
          <p:cNvSpPr>
            <a:spLocks noChangeArrowheads="1"/>
          </p:cNvSpPr>
          <p:nvPr/>
        </p:nvSpPr>
        <p:spPr bwMode="auto">
          <a:xfrm>
            <a:off x="919163" y="3609975"/>
            <a:ext cx="104775" cy="274638"/>
          </a:xfrm>
          <a:prstGeom prst="rect">
            <a:avLst/>
          </a:prstGeom>
          <a:noFill/>
          <a:ln w="9525">
            <a:noFill/>
            <a:miter lim="800000"/>
            <a:headEnd/>
            <a:tailEnd/>
          </a:ln>
        </p:spPr>
        <p:txBody>
          <a:bodyPr wrap="none" lIns="0" tIns="0" rIns="0" bIns="0">
            <a:spAutoFit/>
          </a:bodyPr>
          <a:lstStyle/>
          <a:p>
            <a:pPr>
              <a:defRPr/>
            </a:pPr>
            <a:r>
              <a:rPr lang="en-US" sz="1800" b="1">
                <a:solidFill>
                  <a:srgbClr val="FFFFFF"/>
                </a:solidFill>
                <a:latin typeface="Arial Narrow" pitchFamily="34" charset="0"/>
              </a:rPr>
              <a:t>4</a:t>
            </a:r>
            <a:endParaRPr lang="en-US" sz="3200">
              <a:effectLst>
                <a:outerShdw blurRad="38100" dist="38100" dir="2700000" algn="tl">
                  <a:srgbClr val="000000"/>
                </a:outerShdw>
              </a:effectLst>
            </a:endParaRPr>
          </a:p>
        </p:txBody>
      </p:sp>
      <p:sp>
        <p:nvSpPr>
          <p:cNvPr id="5022756" name="Rectangle 36"/>
          <p:cNvSpPr>
            <a:spLocks noChangeArrowheads="1"/>
          </p:cNvSpPr>
          <p:nvPr/>
        </p:nvSpPr>
        <p:spPr bwMode="auto">
          <a:xfrm>
            <a:off x="919163" y="3248025"/>
            <a:ext cx="104775" cy="274638"/>
          </a:xfrm>
          <a:prstGeom prst="rect">
            <a:avLst/>
          </a:prstGeom>
          <a:noFill/>
          <a:ln w="9525">
            <a:noFill/>
            <a:miter lim="800000"/>
            <a:headEnd/>
            <a:tailEnd/>
          </a:ln>
        </p:spPr>
        <p:txBody>
          <a:bodyPr wrap="none" lIns="0" tIns="0" rIns="0" bIns="0">
            <a:spAutoFit/>
          </a:bodyPr>
          <a:lstStyle/>
          <a:p>
            <a:pPr>
              <a:defRPr/>
            </a:pPr>
            <a:r>
              <a:rPr lang="en-US" sz="1800" b="1">
                <a:solidFill>
                  <a:srgbClr val="FFFFFF"/>
                </a:solidFill>
                <a:latin typeface="Arial Narrow" pitchFamily="34" charset="0"/>
              </a:rPr>
              <a:t>5</a:t>
            </a:r>
            <a:endParaRPr lang="en-US" sz="3200">
              <a:effectLst>
                <a:outerShdw blurRad="38100" dist="38100" dir="2700000" algn="tl">
                  <a:srgbClr val="000000"/>
                </a:outerShdw>
              </a:effectLst>
            </a:endParaRPr>
          </a:p>
        </p:txBody>
      </p:sp>
      <p:sp>
        <p:nvSpPr>
          <p:cNvPr id="5022757" name="Rectangle 37"/>
          <p:cNvSpPr>
            <a:spLocks noChangeArrowheads="1"/>
          </p:cNvSpPr>
          <p:nvPr/>
        </p:nvSpPr>
        <p:spPr bwMode="auto">
          <a:xfrm>
            <a:off x="919163" y="2895600"/>
            <a:ext cx="104775" cy="274638"/>
          </a:xfrm>
          <a:prstGeom prst="rect">
            <a:avLst/>
          </a:prstGeom>
          <a:noFill/>
          <a:ln w="9525">
            <a:noFill/>
            <a:miter lim="800000"/>
            <a:headEnd/>
            <a:tailEnd/>
          </a:ln>
        </p:spPr>
        <p:txBody>
          <a:bodyPr wrap="none" lIns="0" tIns="0" rIns="0" bIns="0">
            <a:spAutoFit/>
          </a:bodyPr>
          <a:lstStyle/>
          <a:p>
            <a:pPr>
              <a:defRPr/>
            </a:pPr>
            <a:r>
              <a:rPr lang="en-US" sz="1800" b="1">
                <a:solidFill>
                  <a:srgbClr val="FFFFFF"/>
                </a:solidFill>
                <a:latin typeface="Arial Narrow" pitchFamily="34" charset="0"/>
              </a:rPr>
              <a:t>6</a:t>
            </a:r>
            <a:endParaRPr lang="en-US" sz="3200">
              <a:effectLst>
                <a:outerShdw blurRad="38100" dist="38100" dir="2700000" algn="tl">
                  <a:srgbClr val="000000"/>
                </a:outerShdw>
              </a:effectLst>
            </a:endParaRPr>
          </a:p>
        </p:txBody>
      </p:sp>
      <p:sp>
        <p:nvSpPr>
          <p:cNvPr id="52262" name="Line 38"/>
          <p:cNvSpPr>
            <a:spLocks noChangeShapeType="1"/>
          </p:cNvSpPr>
          <p:nvPr/>
        </p:nvSpPr>
        <p:spPr bwMode="auto">
          <a:xfrm>
            <a:off x="1057275" y="5191125"/>
            <a:ext cx="4686300" cy="1588"/>
          </a:xfrm>
          <a:prstGeom prst="line">
            <a:avLst/>
          </a:prstGeom>
          <a:noFill/>
          <a:ln w="9525">
            <a:solidFill>
              <a:srgbClr val="FFFFFF"/>
            </a:solidFill>
            <a:round/>
            <a:headEnd/>
            <a:tailEnd/>
          </a:ln>
        </p:spPr>
        <p:txBody>
          <a:bodyPr/>
          <a:lstStyle/>
          <a:p>
            <a:endParaRPr lang="en-US"/>
          </a:p>
        </p:txBody>
      </p:sp>
      <p:sp>
        <p:nvSpPr>
          <p:cNvPr id="52263" name="Line 39"/>
          <p:cNvSpPr>
            <a:spLocks noChangeShapeType="1"/>
          </p:cNvSpPr>
          <p:nvPr/>
        </p:nvSpPr>
        <p:spPr bwMode="auto">
          <a:xfrm>
            <a:off x="1057275" y="5191125"/>
            <a:ext cx="1588" cy="47625"/>
          </a:xfrm>
          <a:prstGeom prst="line">
            <a:avLst/>
          </a:prstGeom>
          <a:noFill/>
          <a:ln w="9525">
            <a:solidFill>
              <a:srgbClr val="FFFFFF"/>
            </a:solidFill>
            <a:round/>
            <a:headEnd/>
            <a:tailEnd/>
          </a:ln>
        </p:spPr>
        <p:txBody>
          <a:bodyPr/>
          <a:lstStyle/>
          <a:p>
            <a:endParaRPr lang="en-US"/>
          </a:p>
        </p:txBody>
      </p:sp>
      <p:sp>
        <p:nvSpPr>
          <p:cNvPr id="52264" name="Line 40"/>
          <p:cNvSpPr>
            <a:spLocks noChangeShapeType="1"/>
          </p:cNvSpPr>
          <p:nvPr/>
        </p:nvSpPr>
        <p:spPr bwMode="auto">
          <a:xfrm>
            <a:off x="2619375" y="5191125"/>
            <a:ext cx="1588" cy="47625"/>
          </a:xfrm>
          <a:prstGeom prst="line">
            <a:avLst/>
          </a:prstGeom>
          <a:noFill/>
          <a:ln w="9525">
            <a:solidFill>
              <a:srgbClr val="FFFFFF"/>
            </a:solidFill>
            <a:round/>
            <a:headEnd/>
            <a:tailEnd/>
          </a:ln>
        </p:spPr>
        <p:txBody>
          <a:bodyPr/>
          <a:lstStyle/>
          <a:p>
            <a:endParaRPr lang="en-US"/>
          </a:p>
        </p:txBody>
      </p:sp>
      <p:sp>
        <p:nvSpPr>
          <p:cNvPr id="52265" name="Line 41"/>
          <p:cNvSpPr>
            <a:spLocks noChangeShapeType="1"/>
          </p:cNvSpPr>
          <p:nvPr/>
        </p:nvSpPr>
        <p:spPr bwMode="auto">
          <a:xfrm>
            <a:off x="4181475" y="5191125"/>
            <a:ext cx="1588" cy="47625"/>
          </a:xfrm>
          <a:prstGeom prst="line">
            <a:avLst/>
          </a:prstGeom>
          <a:noFill/>
          <a:ln w="9525">
            <a:solidFill>
              <a:srgbClr val="FFFFFF"/>
            </a:solidFill>
            <a:round/>
            <a:headEnd/>
            <a:tailEnd/>
          </a:ln>
        </p:spPr>
        <p:txBody>
          <a:bodyPr/>
          <a:lstStyle/>
          <a:p>
            <a:endParaRPr lang="en-US"/>
          </a:p>
        </p:txBody>
      </p:sp>
      <p:sp>
        <p:nvSpPr>
          <p:cNvPr id="52266" name="Line 42"/>
          <p:cNvSpPr>
            <a:spLocks noChangeShapeType="1"/>
          </p:cNvSpPr>
          <p:nvPr/>
        </p:nvSpPr>
        <p:spPr bwMode="auto">
          <a:xfrm>
            <a:off x="5743575" y="5191125"/>
            <a:ext cx="1588" cy="47625"/>
          </a:xfrm>
          <a:prstGeom prst="line">
            <a:avLst/>
          </a:prstGeom>
          <a:noFill/>
          <a:ln w="9525">
            <a:solidFill>
              <a:srgbClr val="FFFFFF"/>
            </a:solidFill>
            <a:round/>
            <a:headEnd/>
            <a:tailEnd/>
          </a:ln>
        </p:spPr>
        <p:txBody>
          <a:bodyPr/>
          <a:lstStyle/>
          <a:p>
            <a:endParaRPr lang="en-US"/>
          </a:p>
        </p:txBody>
      </p:sp>
      <p:sp>
        <p:nvSpPr>
          <p:cNvPr id="5022763" name="Rectangle 43"/>
          <p:cNvSpPr>
            <a:spLocks noChangeArrowheads="1"/>
          </p:cNvSpPr>
          <p:nvPr/>
        </p:nvSpPr>
        <p:spPr bwMode="auto">
          <a:xfrm>
            <a:off x="1604963" y="5295900"/>
            <a:ext cx="552450" cy="274638"/>
          </a:xfrm>
          <a:prstGeom prst="rect">
            <a:avLst/>
          </a:prstGeom>
          <a:noFill/>
          <a:ln w="9525">
            <a:noFill/>
            <a:miter lim="800000"/>
            <a:headEnd/>
            <a:tailEnd/>
          </a:ln>
        </p:spPr>
        <p:txBody>
          <a:bodyPr wrap="none" lIns="0" tIns="0" rIns="0" bIns="0">
            <a:spAutoFit/>
          </a:bodyPr>
          <a:lstStyle/>
          <a:p>
            <a:pPr>
              <a:defRPr/>
            </a:pPr>
            <a:r>
              <a:rPr lang="en-US" sz="1800" b="1">
                <a:solidFill>
                  <a:srgbClr val="FFFFFF"/>
                </a:solidFill>
                <a:latin typeface="Arial Narrow" pitchFamily="34" charset="0"/>
              </a:rPr>
              <a:t>Lower</a:t>
            </a:r>
            <a:endParaRPr lang="en-US" sz="3200">
              <a:effectLst>
                <a:outerShdw blurRad="38100" dist="38100" dir="2700000" algn="tl">
                  <a:srgbClr val="000000"/>
                </a:outerShdw>
              </a:effectLst>
            </a:endParaRPr>
          </a:p>
        </p:txBody>
      </p:sp>
      <p:sp>
        <p:nvSpPr>
          <p:cNvPr id="5022764" name="Rectangle 44"/>
          <p:cNvSpPr>
            <a:spLocks noChangeArrowheads="1"/>
          </p:cNvSpPr>
          <p:nvPr/>
        </p:nvSpPr>
        <p:spPr bwMode="auto">
          <a:xfrm>
            <a:off x="3155950" y="5295900"/>
            <a:ext cx="593725" cy="274638"/>
          </a:xfrm>
          <a:prstGeom prst="rect">
            <a:avLst/>
          </a:prstGeom>
          <a:noFill/>
          <a:ln w="9525">
            <a:noFill/>
            <a:miter lim="800000"/>
            <a:headEnd/>
            <a:tailEnd/>
          </a:ln>
        </p:spPr>
        <p:txBody>
          <a:bodyPr wrap="none" lIns="0" tIns="0" rIns="0" bIns="0">
            <a:spAutoFit/>
          </a:bodyPr>
          <a:lstStyle/>
          <a:p>
            <a:pPr>
              <a:defRPr/>
            </a:pPr>
            <a:r>
              <a:rPr lang="en-US" sz="1800" b="1">
                <a:solidFill>
                  <a:srgbClr val="FFFFFF"/>
                </a:solidFill>
                <a:latin typeface="Arial Narrow" pitchFamily="34" charset="0"/>
              </a:rPr>
              <a:t>Middle</a:t>
            </a:r>
            <a:endParaRPr lang="en-US" sz="3200">
              <a:effectLst>
                <a:outerShdw blurRad="38100" dist="38100" dir="2700000" algn="tl">
                  <a:srgbClr val="000000"/>
                </a:outerShdw>
              </a:effectLst>
            </a:endParaRPr>
          </a:p>
        </p:txBody>
      </p:sp>
      <p:sp>
        <p:nvSpPr>
          <p:cNvPr id="5022765" name="Rectangle 45"/>
          <p:cNvSpPr>
            <a:spLocks noChangeArrowheads="1"/>
          </p:cNvSpPr>
          <p:nvPr/>
        </p:nvSpPr>
        <p:spPr bwMode="auto">
          <a:xfrm>
            <a:off x="4708525" y="5295900"/>
            <a:ext cx="593725" cy="274638"/>
          </a:xfrm>
          <a:prstGeom prst="rect">
            <a:avLst/>
          </a:prstGeom>
          <a:noFill/>
          <a:ln w="9525">
            <a:noFill/>
            <a:miter lim="800000"/>
            <a:headEnd/>
            <a:tailEnd/>
          </a:ln>
        </p:spPr>
        <p:txBody>
          <a:bodyPr wrap="none" lIns="0" tIns="0" rIns="0" bIns="0">
            <a:spAutoFit/>
          </a:bodyPr>
          <a:lstStyle/>
          <a:p>
            <a:pPr>
              <a:defRPr/>
            </a:pPr>
            <a:r>
              <a:rPr lang="en-US" sz="1800" b="1">
                <a:solidFill>
                  <a:srgbClr val="FFFFFF"/>
                </a:solidFill>
                <a:latin typeface="Arial Narrow" pitchFamily="34" charset="0"/>
              </a:rPr>
              <a:t>Higher</a:t>
            </a:r>
            <a:endParaRPr lang="en-US" sz="3200">
              <a:effectLst>
                <a:outerShdw blurRad="38100" dist="38100" dir="2700000" algn="tl">
                  <a:srgbClr val="000000"/>
                </a:outerShdw>
              </a:effectLst>
            </a:endParaRPr>
          </a:p>
        </p:txBody>
      </p:sp>
      <p:sp>
        <p:nvSpPr>
          <p:cNvPr id="52270" name="Line 46"/>
          <p:cNvSpPr>
            <a:spLocks noChangeShapeType="1"/>
          </p:cNvSpPr>
          <p:nvPr/>
        </p:nvSpPr>
        <p:spPr bwMode="auto">
          <a:xfrm flipH="1">
            <a:off x="5743575" y="3971925"/>
            <a:ext cx="1600200" cy="1219200"/>
          </a:xfrm>
          <a:prstGeom prst="line">
            <a:avLst/>
          </a:prstGeom>
          <a:noFill/>
          <a:ln w="9525">
            <a:solidFill>
              <a:srgbClr val="FFFFFF"/>
            </a:solidFill>
            <a:round/>
            <a:headEnd/>
            <a:tailEnd/>
          </a:ln>
        </p:spPr>
        <p:txBody>
          <a:bodyPr/>
          <a:lstStyle/>
          <a:p>
            <a:endParaRPr lang="en-US"/>
          </a:p>
        </p:txBody>
      </p:sp>
      <p:sp>
        <p:nvSpPr>
          <p:cNvPr id="52271" name="Line 47"/>
          <p:cNvSpPr>
            <a:spLocks noChangeShapeType="1"/>
          </p:cNvSpPr>
          <p:nvPr/>
        </p:nvSpPr>
        <p:spPr bwMode="auto">
          <a:xfrm>
            <a:off x="5743575" y="5191125"/>
            <a:ext cx="47625" cy="1588"/>
          </a:xfrm>
          <a:prstGeom prst="line">
            <a:avLst/>
          </a:prstGeom>
          <a:noFill/>
          <a:ln w="9525">
            <a:solidFill>
              <a:srgbClr val="FFFFFF"/>
            </a:solidFill>
            <a:round/>
            <a:headEnd/>
            <a:tailEnd/>
          </a:ln>
        </p:spPr>
        <p:txBody>
          <a:bodyPr/>
          <a:lstStyle/>
          <a:p>
            <a:endParaRPr lang="en-US"/>
          </a:p>
        </p:txBody>
      </p:sp>
      <p:sp>
        <p:nvSpPr>
          <p:cNvPr id="52272" name="Line 48"/>
          <p:cNvSpPr>
            <a:spLocks noChangeShapeType="1"/>
          </p:cNvSpPr>
          <p:nvPr/>
        </p:nvSpPr>
        <p:spPr bwMode="auto">
          <a:xfrm>
            <a:off x="6276975" y="4781550"/>
            <a:ext cx="47625" cy="1588"/>
          </a:xfrm>
          <a:prstGeom prst="line">
            <a:avLst/>
          </a:prstGeom>
          <a:noFill/>
          <a:ln w="9525">
            <a:solidFill>
              <a:srgbClr val="FFFFFF"/>
            </a:solidFill>
            <a:round/>
            <a:headEnd/>
            <a:tailEnd/>
          </a:ln>
        </p:spPr>
        <p:txBody>
          <a:bodyPr/>
          <a:lstStyle/>
          <a:p>
            <a:endParaRPr lang="en-US"/>
          </a:p>
        </p:txBody>
      </p:sp>
      <p:sp>
        <p:nvSpPr>
          <p:cNvPr id="52273" name="Line 49"/>
          <p:cNvSpPr>
            <a:spLocks noChangeShapeType="1"/>
          </p:cNvSpPr>
          <p:nvPr/>
        </p:nvSpPr>
        <p:spPr bwMode="auto">
          <a:xfrm>
            <a:off x="6810375" y="4381500"/>
            <a:ext cx="47625" cy="1588"/>
          </a:xfrm>
          <a:prstGeom prst="line">
            <a:avLst/>
          </a:prstGeom>
          <a:noFill/>
          <a:ln w="9525">
            <a:solidFill>
              <a:srgbClr val="FFFFFF"/>
            </a:solidFill>
            <a:round/>
            <a:headEnd/>
            <a:tailEnd/>
          </a:ln>
        </p:spPr>
        <p:txBody>
          <a:bodyPr/>
          <a:lstStyle/>
          <a:p>
            <a:endParaRPr lang="en-US"/>
          </a:p>
        </p:txBody>
      </p:sp>
      <p:sp>
        <p:nvSpPr>
          <p:cNvPr id="52274" name="Line 50"/>
          <p:cNvSpPr>
            <a:spLocks noChangeShapeType="1"/>
          </p:cNvSpPr>
          <p:nvPr/>
        </p:nvSpPr>
        <p:spPr bwMode="auto">
          <a:xfrm>
            <a:off x="7343775" y="3971925"/>
            <a:ext cx="47625" cy="1588"/>
          </a:xfrm>
          <a:prstGeom prst="line">
            <a:avLst/>
          </a:prstGeom>
          <a:noFill/>
          <a:ln w="9525">
            <a:solidFill>
              <a:srgbClr val="FFFFFF"/>
            </a:solidFill>
            <a:round/>
            <a:headEnd/>
            <a:tailEnd/>
          </a:ln>
        </p:spPr>
        <p:txBody>
          <a:bodyPr/>
          <a:lstStyle/>
          <a:p>
            <a:endParaRPr lang="en-US"/>
          </a:p>
        </p:txBody>
      </p:sp>
      <p:sp>
        <p:nvSpPr>
          <p:cNvPr id="5022771" name="Rectangle 51"/>
          <p:cNvSpPr>
            <a:spLocks noChangeArrowheads="1"/>
          </p:cNvSpPr>
          <p:nvPr/>
        </p:nvSpPr>
        <p:spPr bwMode="auto">
          <a:xfrm>
            <a:off x="6396038" y="4838700"/>
            <a:ext cx="552450" cy="274638"/>
          </a:xfrm>
          <a:prstGeom prst="rect">
            <a:avLst/>
          </a:prstGeom>
          <a:noFill/>
          <a:ln w="9525">
            <a:noFill/>
            <a:miter lim="800000"/>
            <a:headEnd/>
            <a:tailEnd/>
          </a:ln>
        </p:spPr>
        <p:txBody>
          <a:bodyPr wrap="none" lIns="0" tIns="0" rIns="0" bIns="0">
            <a:spAutoFit/>
          </a:bodyPr>
          <a:lstStyle/>
          <a:p>
            <a:pPr>
              <a:defRPr/>
            </a:pPr>
            <a:r>
              <a:rPr lang="en-US" sz="1800" b="1">
                <a:solidFill>
                  <a:srgbClr val="FFFFFF"/>
                </a:solidFill>
                <a:latin typeface="Arial Narrow" pitchFamily="34" charset="0"/>
              </a:rPr>
              <a:t>Lower</a:t>
            </a:r>
            <a:endParaRPr lang="en-US" sz="3200">
              <a:effectLst>
                <a:outerShdw blurRad="38100" dist="38100" dir="2700000" algn="tl">
                  <a:srgbClr val="000000"/>
                </a:outerShdw>
              </a:effectLst>
            </a:endParaRPr>
          </a:p>
        </p:txBody>
      </p:sp>
      <p:sp>
        <p:nvSpPr>
          <p:cNvPr id="5022772" name="Rectangle 52"/>
          <p:cNvSpPr>
            <a:spLocks noChangeArrowheads="1"/>
          </p:cNvSpPr>
          <p:nvPr/>
        </p:nvSpPr>
        <p:spPr bwMode="auto">
          <a:xfrm>
            <a:off x="6927850" y="4438650"/>
            <a:ext cx="593725" cy="274638"/>
          </a:xfrm>
          <a:prstGeom prst="rect">
            <a:avLst/>
          </a:prstGeom>
          <a:noFill/>
          <a:ln w="9525">
            <a:noFill/>
            <a:miter lim="800000"/>
            <a:headEnd/>
            <a:tailEnd/>
          </a:ln>
        </p:spPr>
        <p:txBody>
          <a:bodyPr wrap="none" lIns="0" tIns="0" rIns="0" bIns="0">
            <a:spAutoFit/>
          </a:bodyPr>
          <a:lstStyle/>
          <a:p>
            <a:pPr>
              <a:defRPr/>
            </a:pPr>
            <a:r>
              <a:rPr lang="en-US" sz="1800" b="1">
                <a:solidFill>
                  <a:srgbClr val="FFFFFF"/>
                </a:solidFill>
                <a:latin typeface="Arial Narrow" pitchFamily="34" charset="0"/>
              </a:rPr>
              <a:t>Middle</a:t>
            </a:r>
            <a:endParaRPr lang="en-US" sz="3200">
              <a:effectLst>
                <a:outerShdw blurRad="38100" dist="38100" dir="2700000" algn="tl">
                  <a:srgbClr val="000000"/>
                </a:outerShdw>
              </a:effectLst>
            </a:endParaRPr>
          </a:p>
        </p:txBody>
      </p:sp>
      <p:sp>
        <p:nvSpPr>
          <p:cNvPr id="5022773" name="Rectangle 53"/>
          <p:cNvSpPr>
            <a:spLocks noChangeArrowheads="1"/>
          </p:cNvSpPr>
          <p:nvPr/>
        </p:nvSpPr>
        <p:spPr bwMode="auto">
          <a:xfrm>
            <a:off x="7461250" y="4038600"/>
            <a:ext cx="593725" cy="274638"/>
          </a:xfrm>
          <a:prstGeom prst="rect">
            <a:avLst/>
          </a:prstGeom>
          <a:noFill/>
          <a:ln w="9525">
            <a:noFill/>
            <a:miter lim="800000"/>
            <a:headEnd/>
            <a:tailEnd/>
          </a:ln>
        </p:spPr>
        <p:txBody>
          <a:bodyPr wrap="none" lIns="0" tIns="0" rIns="0" bIns="0">
            <a:spAutoFit/>
          </a:bodyPr>
          <a:lstStyle/>
          <a:p>
            <a:pPr>
              <a:defRPr/>
            </a:pPr>
            <a:r>
              <a:rPr lang="en-US" sz="1800" b="1">
                <a:solidFill>
                  <a:srgbClr val="FFFFFF"/>
                </a:solidFill>
                <a:latin typeface="Arial Narrow" pitchFamily="34" charset="0"/>
              </a:rPr>
              <a:t>Higher</a:t>
            </a:r>
            <a:endParaRPr lang="en-US" sz="3200">
              <a:effectLst>
                <a:outerShdw blurRad="38100" dist="38100" dir="2700000" algn="tl">
                  <a:srgbClr val="000000"/>
                </a:outerShdw>
              </a:effectLst>
            </a:endParaRPr>
          </a:p>
        </p:txBody>
      </p:sp>
      <p:grpSp>
        <p:nvGrpSpPr>
          <p:cNvPr id="2" name="Group 55"/>
          <p:cNvGrpSpPr>
            <a:grpSpLocks/>
          </p:cNvGrpSpPr>
          <p:nvPr/>
        </p:nvGrpSpPr>
        <p:grpSpPr bwMode="auto">
          <a:xfrm>
            <a:off x="5715000" y="3390900"/>
            <a:ext cx="1152525" cy="981075"/>
            <a:chOff x="3600" y="2142"/>
            <a:chExt cx="726" cy="618"/>
          </a:xfrm>
        </p:grpSpPr>
        <p:sp>
          <p:nvSpPr>
            <p:cNvPr id="52320" name="Freeform 56"/>
            <p:cNvSpPr>
              <a:spLocks/>
            </p:cNvSpPr>
            <p:nvPr/>
          </p:nvSpPr>
          <p:spPr bwMode="auto">
            <a:xfrm>
              <a:off x="3990" y="2142"/>
              <a:ext cx="336" cy="618"/>
            </a:xfrm>
            <a:custGeom>
              <a:avLst/>
              <a:gdLst>
                <a:gd name="T0" fmla="*/ 0 w 336"/>
                <a:gd name="T1" fmla="*/ 618 h 618"/>
                <a:gd name="T2" fmla="*/ 0 w 336"/>
                <a:gd name="T3" fmla="*/ 258 h 618"/>
                <a:gd name="T4" fmla="*/ 336 w 336"/>
                <a:gd name="T5" fmla="*/ 0 h 618"/>
                <a:gd name="T6" fmla="*/ 336 w 336"/>
                <a:gd name="T7" fmla="*/ 360 h 618"/>
                <a:gd name="T8" fmla="*/ 0 w 336"/>
                <a:gd name="T9" fmla="*/ 618 h 618"/>
                <a:gd name="T10" fmla="*/ 0 60000 65536"/>
                <a:gd name="T11" fmla="*/ 0 60000 65536"/>
                <a:gd name="T12" fmla="*/ 0 60000 65536"/>
                <a:gd name="T13" fmla="*/ 0 60000 65536"/>
                <a:gd name="T14" fmla="*/ 0 60000 65536"/>
                <a:gd name="T15" fmla="*/ 0 w 336"/>
                <a:gd name="T16" fmla="*/ 0 h 618"/>
                <a:gd name="T17" fmla="*/ 336 w 336"/>
                <a:gd name="T18" fmla="*/ 618 h 618"/>
              </a:gdLst>
              <a:ahLst/>
              <a:cxnLst>
                <a:cxn ang="T10">
                  <a:pos x="T0" y="T1"/>
                </a:cxn>
                <a:cxn ang="T11">
                  <a:pos x="T2" y="T3"/>
                </a:cxn>
                <a:cxn ang="T12">
                  <a:pos x="T4" y="T5"/>
                </a:cxn>
                <a:cxn ang="T13">
                  <a:pos x="T6" y="T7"/>
                </a:cxn>
                <a:cxn ang="T14">
                  <a:pos x="T8" y="T9"/>
                </a:cxn>
              </a:cxnLst>
              <a:rect l="T15" t="T16" r="T17" b="T18"/>
              <a:pathLst>
                <a:path w="336" h="618">
                  <a:moveTo>
                    <a:pt x="0" y="618"/>
                  </a:moveTo>
                  <a:lnTo>
                    <a:pt x="0" y="258"/>
                  </a:lnTo>
                  <a:lnTo>
                    <a:pt x="336" y="0"/>
                  </a:lnTo>
                  <a:lnTo>
                    <a:pt x="336" y="360"/>
                  </a:lnTo>
                  <a:lnTo>
                    <a:pt x="0" y="618"/>
                  </a:lnTo>
                  <a:close/>
                </a:path>
              </a:pathLst>
            </a:custGeom>
            <a:solidFill>
              <a:srgbClr val="008080"/>
            </a:solidFill>
            <a:ln w="9525">
              <a:solidFill>
                <a:srgbClr val="FFFFFF"/>
              </a:solidFill>
              <a:round/>
              <a:headEnd/>
              <a:tailEnd/>
            </a:ln>
          </p:spPr>
          <p:txBody>
            <a:bodyPr/>
            <a:lstStyle/>
            <a:p>
              <a:endParaRPr lang="en-US"/>
            </a:p>
          </p:txBody>
        </p:sp>
        <p:sp>
          <p:nvSpPr>
            <p:cNvPr id="52321" name="Rectangle 57"/>
            <p:cNvSpPr>
              <a:spLocks noChangeArrowheads="1"/>
            </p:cNvSpPr>
            <p:nvPr/>
          </p:nvSpPr>
          <p:spPr bwMode="auto">
            <a:xfrm>
              <a:off x="3600" y="2400"/>
              <a:ext cx="390" cy="360"/>
            </a:xfrm>
            <a:prstGeom prst="rect">
              <a:avLst/>
            </a:prstGeom>
            <a:solidFill>
              <a:srgbClr val="00FFFF"/>
            </a:solidFill>
            <a:ln w="9525">
              <a:solidFill>
                <a:srgbClr val="FFFFFF"/>
              </a:solidFill>
              <a:miter lim="800000"/>
              <a:headEnd/>
              <a:tailEnd/>
            </a:ln>
          </p:spPr>
          <p:txBody>
            <a:bodyPr/>
            <a:lstStyle/>
            <a:p>
              <a:endParaRPr lang="en-US"/>
            </a:p>
          </p:txBody>
        </p:sp>
        <p:sp>
          <p:nvSpPr>
            <p:cNvPr id="52322" name="Freeform 58"/>
            <p:cNvSpPr>
              <a:spLocks/>
            </p:cNvSpPr>
            <p:nvPr/>
          </p:nvSpPr>
          <p:spPr bwMode="auto">
            <a:xfrm>
              <a:off x="3600" y="2142"/>
              <a:ext cx="726" cy="258"/>
            </a:xfrm>
            <a:custGeom>
              <a:avLst/>
              <a:gdLst>
                <a:gd name="T0" fmla="*/ 390 w 726"/>
                <a:gd name="T1" fmla="*/ 258 h 258"/>
                <a:gd name="T2" fmla="*/ 726 w 726"/>
                <a:gd name="T3" fmla="*/ 0 h 258"/>
                <a:gd name="T4" fmla="*/ 336 w 726"/>
                <a:gd name="T5" fmla="*/ 0 h 258"/>
                <a:gd name="T6" fmla="*/ 0 w 726"/>
                <a:gd name="T7" fmla="*/ 258 h 258"/>
                <a:gd name="T8" fmla="*/ 390 w 726"/>
                <a:gd name="T9" fmla="*/ 258 h 258"/>
                <a:gd name="T10" fmla="*/ 0 60000 65536"/>
                <a:gd name="T11" fmla="*/ 0 60000 65536"/>
                <a:gd name="T12" fmla="*/ 0 60000 65536"/>
                <a:gd name="T13" fmla="*/ 0 60000 65536"/>
                <a:gd name="T14" fmla="*/ 0 60000 65536"/>
                <a:gd name="T15" fmla="*/ 0 w 726"/>
                <a:gd name="T16" fmla="*/ 0 h 258"/>
                <a:gd name="T17" fmla="*/ 726 w 726"/>
                <a:gd name="T18" fmla="*/ 258 h 258"/>
              </a:gdLst>
              <a:ahLst/>
              <a:cxnLst>
                <a:cxn ang="T10">
                  <a:pos x="T0" y="T1"/>
                </a:cxn>
                <a:cxn ang="T11">
                  <a:pos x="T2" y="T3"/>
                </a:cxn>
                <a:cxn ang="T12">
                  <a:pos x="T4" y="T5"/>
                </a:cxn>
                <a:cxn ang="T13">
                  <a:pos x="T6" y="T7"/>
                </a:cxn>
                <a:cxn ang="T14">
                  <a:pos x="T8" y="T9"/>
                </a:cxn>
              </a:cxnLst>
              <a:rect l="T15" t="T16" r="T17" b="T18"/>
              <a:pathLst>
                <a:path w="726" h="258">
                  <a:moveTo>
                    <a:pt x="390" y="258"/>
                  </a:moveTo>
                  <a:lnTo>
                    <a:pt x="726" y="0"/>
                  </a:lnTo>
                  <a:lnTo>
                    <a:pt x="336" y="0"/>
                  </a:lnTo>
                  <a:lnTo>
                    <a:pt x="0" y="258"/>
                  </a:lnTo>
                  <a:lnTo>
                    <a:pt x="390" y="258"/>
                  </a:lnTo>
                  <a:close/>
                </a:path>
              </a:pathLst>
            </a:custGeom>
            <a:solidFill>
              <a:srgbClr val="00BFBF"/>
            </a:solidFill>
            <a:ln w="9525">
              <a:solidFill>
                <a:srgbClr val="FFFFFF"/>
              </a:solidFill>
              <a:round/>
              <a:headEnd/>
              <a:tailEnd/>
            </a:ln>
          </p:spPr>
          <p:txBody>
            <a:bodyPr/>
            <a:lstStyle/>
            <a:p>
              <a:endParaRPr lang="en-US"/>
            </a:p>
          </p:txBody>
        </p:sp>
      </p:grpSp>
      <p:grpSp>
        <p:nvGrpSpPr>
          <p:cNvPr id="3" name="Group 59"/>
          <p:cNvGrpSpPr>
            <a:grpSpLocks/>
          </p:cNvGrpSpPr>
          <p:nvPr/>
        </p:nvGrpSpPr>
        <p:grpSpPr bwMode="auto">
          <a:xfrm>
            <a:off x="5181600" y="3905250"/>
            <a:ext cx="1152525" cy="866775"/>
            <a:chOff x="3264" y="2466"/>
            <a:chExt cx="726" cy="546"/>
          </a:xfrm>
        </p:grpSpPr>
        <p:sp>
          <p:nvSpPr>
            <p:cNvPr id="52317" name="Freeform 60"/>
            <p:cNvSpPr>
              <a:spLocks/>
            </p:cNvSpPr>
            <p:nvPr/>
          </p:nvSpPr>
          <p:spPr bwMode="auto">
            <a:xfrm>
              <a:off x="3654" y="2466"/>
              <a:ext cx="336" cy="546"/>
            </a:xfrm>
            <a:custGeom>
              <a:avLst/>
              <a:gdLst>
                <a:gd name="T0" fmla="*/ 0 w 336"/>
                <a:gd name="T1" fmla="*/ 546 h 546"/>
                <a:gd name="T2" fmla="*/ 0 w 336"/>
                <a:gd name="T3" fmla="*/ 252 h 546"/>
                <a:gd name="T4" fmla="*/ 336 w 336"/>
                <a:gd name="T5" fmla="*/ 0 h 546"/>
                <a:gd name="T6" fmla="*/ 336 w 336"/>
                <a:gd name="T7" fmla="*/ 294 h 546"/>
                <a:gd name="T8" fmla="*/ 0 w 336"/>
                <a:gd name="T9" fmla="*/ 546 h 546"/>
                <a:gd name="T10" fmla="*/ 0 60000 65536"/>
                <a:gd name="T11" fmla="*/ 0 60000 65536"/>
                <a:gd name="T12" fmla="*/ 0 60000 65536"/>
                <a:gd name="T13" fmla="*/ 0 60000 65536"/>
                <a:gd name="T14" fmla="*/ 0 60000 65536"/>
                <a:gd name="T15" fmla="*/ 0 w 336"/>
                <a:gd name="T16" fmla="*/ 0 h 546"/>
                <a:gd name="T17" fmla="*/ 336 w 336"/>
                <a:gd name="T18" fmla="*/ 546 h 546"/>
              </a:gdLst>
              <a:ahLst/>
              <a:cxnLst>
                <a:cxn ang="T10">
                  <a:pos x="T0" y="T1"/>
                </a:cxn>
                <a:cxn ang="T11">
                  <a:pos x="T2" y="T3"/>
                </a:cxn>
                <a:cxn ang="T12">
                  <a:pos x="T4" y="T5"/>
                </a:cxn>
                <a:cxn ang="T13">
                  <a:pos x="T6" y="T7"/>
                </a:cxn>
                <a:cxn ang="T14">
                  <a:pos x="T8" y="T9"/>
                </a:cxn>
              </a:cxnLst>
              <a:rect l="T15" t="T16" r="T17" b="T18"/>
              <a:pathLst>
                <a:path w="336" h="546">
                  <a:moveTo>
                    <a:pt x="0" y="546"/>
                  </a:moveTo>
                  <a:lnTo>
                    <a:pt x="0" y="252"/>
                  </a:lnTo>
                  <a:lnTo>
                    <a:pt x="336" y="0"/>
                  </a:lnTo>
                  <a:lnTo>
                    <a:pt x="336" y="294"/>
                  </a:lnTo>
                  <a:lnTo>
                    <a:pt x="0" y="546"/>
                  </a:lnTo>
                  <a:close/>
                </a:path>
              </a:pathLst>
            </a:custGeom>
            <a:solidFill>
              <a:srgbClr val="008000"/>
            </a:solidFill>
            <a:ln w="9525">
              <a:solidFill>
                <a:srgbClr val="FFFFFF"/>
              </a:solidFill>
              <a:round/>
              <a:headEnd/>
              <a:tailEnd/>
            </a:ln>
          </p:spPr>
          <p:txBody>
            <a:bodyPr/>
            <a:lstStyle/>
            <a:p>
              <a:endParaRPr lang="en-US"/>
            </a:p>
          </p:txBody>
        </p:sp>
        <p:sp>
          <p:nvSpPr>
            <p:cNvPr id="52318" name="Rectangle 61"/>
            <p:cNvSpPr>
              <a:spLocks noChangeArrowheads="1"/>
            </p:cNvSpPr>
            <p:nvPr/>
          </p:nvSpPr>
          <p:spPr bwMode="auto">
            <a:xfrm>
              <a:off x="3264" y="2718"/>
              <a:ext cx="390" cy="294"/>
            </a:xfrm>
            <a:prstGeom prst="rect">
              <a:avLst/>
            </a:prstGeom>
            <a:solidFill>
              <a:srgbClr val="00FF00"/>
            </a:solidFill>
            <a:ln w="9525">
              <a:solidFill>
                <a:srgbClr val="FFFFFF"/>
              </a:solidFill>
              <a:miter lim="800000"/>
              <a:headEnd/>
              <a:tailEnd/>
            </a:ln>
          </p:spPr>
          <p:txBody>
            <a:bodyPr/>
            <a:lstStyle/>
            <a:p>
              <a:endParaRPr lang="en-US"/>
            </a:p>
          </p:txBody>
        </p:sp>
        <p:sp>
          <p:nvSpPr>
            <p:cNvPr id="52319" name="Freeform 62"/>
            <p:cNvSpPr>
              <a:spLocks/>
            </p:cNvSpPr>
            <p:nvPr/>
          </p:nvSpPr>
          <p:spPr bwMode="auto">
            <a:xfrm>
              <a:off x="3264" y="2466"/>
              <a:ext cx="726" cy="252"/>
            </a:xfrm>
            <a:custGeom>
              <a:avLst/>
              <a:gdLst>
                <a:gd name="T0" fmla="*/ 390 w 726"/>
                <a:gd name="T1" fmla="*/ 252 h 252"/>
                <a:gd name="T2" fmla="*/ 726 w 726"/>
                <a:gd name="T3" fmla="*/ 0 h 252"/>
                <a:gd name="T4" fmla="*/ 336 w 726"/>
                <a:gd name="T5" fmla="*/ 0 h 252"/>
                <a:gd name="T6" fmla="*/ 0 w 726"/>
                <a:gd name="T7" fmla="*/ 252 h 252"/>
                <a:gd name="T8" fmla="*/ 390 w 726"/>
                <a:gd name="T9" fmla="*/ 252 h 252"/>
                <a:gd name="T10" fmla="*/ 0 60000 65536"/>
                <a:gd name="T11" fmla="*/ 0 60000 65536"/>
                <a:gd name="T12" fmla="*/ 0 60000 65536"/>
                <a:gd name="T13" fmla="*/ 0 60000 65536"/>
                <a:gd name="T14" fmla="*/ 0 60000 65536"/>
                <a:gd name="T15" fmla="*/ 0 w 726"/>
                <a:gd name="T16" fmla="*/ 0 h 252"/>
                <a:gd name="T17" fmla="*/ 726 w 726"/>
                <a:gd name="T18" fmla="*/ 252 h 252"/>
              </a:gdLst>
              <a:ahLst/>
              <a:cxnLst>
                <a:cxn ang="T10">
                  <a:pos x="T0" y="T1"/>
                </a:cxn>
                <a:cxn ang="T11">
                  <a:pos x="T2" y="T3"/>
                </a:cxn>
                <a:cxn ang="T12">
                  <a:pos x="T4" y="T5"/>
                </a:cxn>
                <a:cxn ang="T13">
                  <a:pos x="T6" y="T7"/>
                </a:cxn>
                <a:cxn ang="T14">
                  <a:pos x="T8" y="T9"/>
                </a:cxn>
              </a:cxnLst>
              <a:rect l="T15" t="T16" r="T17" b="T18"/>
              <a:pathLst>
                <a:path w="726" h="252">
                  <a:moveTo>
                    <a:pt x="390" y="252"/>
                  </a:moveTo>
                  <a:lnTo>
                    <a:pt x="726" y="0"/>
                  </a:lnTo>
                  <a:lnTo>
                    <a:pt x="336" y="0"/>
                  </a:lnTo>
                  <a:lnTo>
                    <a:pt x="0" y="252"/>
                  </a:lnTo>
                  <a:lnTo>
                    <a:pt x="390" y="252"/>
                  </a:lnTo>
                  <a:close/>
                </a:path>
              </a:pathLst>
            </a:custGeom>
            <a:solidFill>
              <a:srgbClr val="00BF00"/>
            </a:solidFill>
            <a:ln w="9525">
              <a:solidFill>
                <a:srgbClr val="FFFFFF"/>
              </a:solidFill>
              <a:round/>
              <a:headEnd/>
              <a:tailEnd/>
            </a:ln>
          </p:spPr>
          <p:txBody>
            <a:bodyPr/>
            <a:lstStyle/>
            <a:p>
              <a:endParaRPr lang="en-US"/>
            </a:p>
          </p:txBody>
        </p:sp>
      </p:grpSp>
      <p:grpSp>
        <p:nvGrpSpPr>
          <p:cNvPr id="52280" name="Group 63"/>
          <p:cNvGrpSpPr>
            <a:grpSpLocks/>
          </p:cNvGrpSpPr>
          <p:nvPr/>
        </p:nvGrpSpPr>
        <p:grpSpPr bwMode="auto">
          <a:xfrm>
            <a:off x="4648200" y="4410075"/>
            <a:ext cx="1152525" cy="771525"/>
            <a:chOff x="2928" y="2784"/>
            <a:chExt cx="726" cy="486"/>
          </a:xfrm>
        </p:grpSpPr>
        <p:sp>
          <p:nvSpPr>
            <p:cNvPr id="52314" name="Freeform 64"/>
            <p:cNvSpPr>
              <a:spLocks/>
            </p:cNvSpPr>
            <p:nvPr/>
          </p:nvSpPr>
          <p:spPr bwMode="auto">
            <a:xfrm>
              <a:off x="3318" y="2784"/>
              <a:ext cx="336" cy="486"/>
            </a:xfrm>
            <a:custGeom>
              <a:avLst/>
              <a:gdLst>
                <a:gd name="T0" fmla="*/ 0 w 336"/>
                <a:gd name="T1" fmla="*/ 486 h 486"/>
                <a:gd name="T2" fmla="*/ 0 w 336"/>
                <a:gd name="T3" fmla="*/ 258 h 486"/>
                <a:gd name="T4" fmla="*/ 336 w 336"/>
                <a:gd name="T5" fmla="*/ 0 h 486"/>
                <a:gd name="T6" fmla="*/ 336 w 336"/>
                <a:gd name="T7" fmla="*/ 228 h 486"/>
                <a:gd name="T8" fmla="*/ 0 w 336"/>
                <a:gd name="T9" fmla="*/ 486 h 486"/>
                <a:gd name="T10" fmla="*/ 0 60000 65536"/>
                <a:gd name="T11" fmla="*/ 0 60000 65536"/>
                <a:gd name="T12" fmla="*/ 0 60000 65536"/>
                <a:gd name="T13" fmla="*/ 0 60000 65536"/>
                <a:gd name="T14" fmla="*/ 0 60000 65536"/>
                <a:gd name="T15" fmla="*/ 0 w 336"/>
                <a:gd name="T16" fmla="*/ 0 h 486"/>
                <a:gd name="T17" fmla="*/ 336 w 336"/>
                <a:gd name="T18" fmla="*/ 486 h 486"/>
              </a:gdLst>
              <a:ahLst/>
              <a:cxnLst>
                <a:cxn ang="T10">
                  <a:pos x="T0" y="T1"/>
                </a:cxn>
                <a:cxn ang="T11">
                  <a:pos x="T2" y="T3"/>
                </a:cxn>
                <a:cxn ang="T12">
                  <a:pos x="T4" y="T5"/>
                </a:cxn>
                <a:cxn ang="T13">
                  <a:pos x="T6" y="T7"/>
                </a:cxn>
                <a:cxn ang="T14">
                  <a:pos x="T8" y="T9"/>
                </a:cxn>
              </a:cxnLst>
              <a:rect l="T15" t="T16" r="T17" b="T18"/>
              <a:pathLst>
                <a:path w="336" h="486">
                  <a:moveTo>
                    <a:pt x="0" y="486"/>
                  </a:moveTo>
                  <a:lnTo>
                    <a:pt x="0" y="258"/>
                  </a:lnTo>
                  <a:lnTo>
                    <a:pt x="336" y="0"/>
                  </a:lnTo>
                  <a:lnTo>
                    <a:pt x="336" y="228"/>
                  </a:lnTo>
                  <a:lnTo>
                    <a:pt x="0" y="486"/>
                  </a:lnTo>
                  <a:close/>
                </a:path>
              </a:pathLst>
            </a:custGeom>
            <a:solidFill>
              <a:srgbClr val="808000"/>
            </a:solidFill>
            <a:ln w="9525">
              <a:solidFill>
                <a:srgbClr val="FFFFFF"/>
              </a:solidFill>
              <a:round/>
              <a:headEnd/>
              <a:tailEnd/>
            </a:ln>
          </p:spPr>
          <p:txBody>
            <a:bodyPr/>
            <a:lstStyle/>
            <a:p>
              <a:endParaRPr lang="en-US"/>
            </a:p>
          </p:txBody>
        </p:sp>
        <p:sp>
          <p:nvSpPr>
            <p:cNvPr id="52315" name="Rectangle 65"/>
            <p:cNvSpPr>
              <a:spLocks noChangeArrowheads="1"/>
            </p:cNvSpPr>
            <p:nvPr/>
          </p:nvSpPr>
          <p:spPr bwMode="auto">
            <a:xfrm>
              <a:off x="2928" y="3042"/>
              <a:ext cx="390" cy="228"/>
            </a:xfrm>
            <a:prstGeom prst="rect">
              <a:avLst/>
            </a:prstGeom>
            <a:solidFill>
              <a:srgbClr val="FFFF00"/>
            </a:solidFill>
            <a:ln w="9525">
              <a:solidFill>
                <a:srgbClr val="FFFFFF"/>
              </a:solidFill>
              <a:miter lim="800000"/>
              <a:headEnd/>
              <a:tailEnd/>
            </a:ln>
          </p:spPr>
          <p:txBody>
            <a:bodyPr/>
            <a:lstStyle/>
            <a:p>
              <a:endParaRPr lang="en-US"/>
            </a:p>
          </p:txBody>
        </p:sp>
        <p:sp>
          <p:nvSpPr>
            <p:cNvPr id="52316" name="Freeform 66"/>
            <p:cNvSpPr>
              <a:spLocks/>
            </p:cNvSpPr>
            <p:nvPr/>
          </p:nvSpPr>
          <p:spPr bwMode="auto">
            <a:xfrm>
              <a:off x="2928" y="2784"/>
              <a:ext cx="726" cy="258"/>
            </a:xfrm>
            <a:custGeom>
              <a:avLst/>
              <a:gdLst>
                <a:gd name="T0" fmla="*/ 390 w 726"/>
                <a:gd name="T1" fmla="*/ 258 h 258"/>
                <a:gd name="T2" fmla="*/ 726 w 726"/>
                <a:gd name="T3" fmla="*/ 0 h 258"/>
                <a:gd name="T4" fmla="*/ 336 w 726"/>
                <a:gd name="T5" fmla="*/ 0 h 258"/>
                <a:gd name="T6" fmla="*/ 0 w 726"/>
                <a:gd name="T7" fmla="*/ 258 h 258"/>
                <a:gd name="T8" fmla="*/ 390 w 726"/>
                <a:gd name="T9" fmla="*/ 258 h 258"/>
                <a:gd name="T10" fmla="*/ 0 60000 65536"/>
                <a:gd name="T11" fmla="*/ 0 60000 65536"/>
                <a:gd name="T12" fmla="*/ 0 60000 65536"/>
                <a:gd name="T13" fmla="*/ 0 60000 65536"/>
                <a:gd name="T14" fmla="*/ 0 60000 65536"/>
                <a:gd name="T15" fmla="*/ 0 w 726"/>
                <a:gd name="T16" fmla="*/ 0 h 258"/>
                <a:gd name="T17" fmla="*/ 726 w 726"/>
                <a:gd name="T18" fmla="*/ 258 h 258"/>
              </a:gdLst>
              <a:ahLst/>
              <a:cxnLst>
                <a:cxn ang="T10">
                  <a:pos x="T0" y="T1"/>
                </a:cxn>
                <a:cxn ang="T11">
                  <a:pos x="T2" y="T3"/>
                </a:cxn>
                <a:cxn ang="T12">
                  <a:pos x="T4" y="T5"/>
                </a:cxn>
                <a:cxn ang="T13">
                  <a:pos x="T6" y="T7"/>
                </a:cxn>
                <a:cxn ang="T14">
                  <a:pos x="T8" y="T9"/>
                </a:cxn>
              </a:cxnLst>
              <a:rect l="T15" t="T16" r="T17" b="T18"/>
              <a:pathLst>
                <a:path w="726" h="258">
                  <a:moveTo>
                    <a:pt x="390" y="258"/>
                  </a:moveTo>
                  <a:lnTo>
                    <a:pt x="726" y="0"/>
                  </a:lnTo>
                  <a:lnTo>
                    <a:pt x="336" y="0"/>
                  </a:lnTo>
                  <a:lnTo>
                    <a:pt x="0" y="258"/>
                  </a:lnTo>
                  <a:lnTo>
                    <a:pt x="390" y="258"/>
                  </a:lnTo>
                  <a:close/>
                </a:path>
              </a:pathLst>
            </a:custGeom>
            <a:solidFill>
              <a:srgbClr val="BFBF00"/>
            </a:solidFill>
            <a:ln w="9525">
              <a:solidFill>
                <a:srgbClr val="FFFFFF"/>
              </a:solidFill>
              <a:round/>
              <a:headEnd/>
              <a:tailEnd/>
            </a:ln>
          </p:spPr>
          <p:txBody>
            <a:bodyPr/>
            <a:lstStyle/>
            <a:p>
              <a:endParaRPr lang="en-US"/>
            </a:p>
          </p:txBody>
        </p:sp>
      </p:grpSp>
      <p:grpSp>
        <p:nvGrpSpPr>
          <p:cNvPr id="5" name="Group 68"/>
          <p:cNvGrpSpPr>
            <a:grpSpLocks/>
          </p:cNvGrpSpPr>
          <p:nvPr/>
        </p:nvGrpSpPr>
        <p:grpSpPr bwMode="auto">
          <a:xfrm>
            <a:off x="4133850" y="2552700"/>
            <a:ext cx="1162050" cy="1819275"/>
            <a:chOff x="2616" y="1614"/>
            <a:chExt cx="732" cy="1146"/>
          </a:xfrm>
        </p:grpSpPr>
        <p:sp>
          <p:nvSpPr>
            <p:cNvPr id="52311" name="Freeform 69"/>
            <p:cNvSpPr>
              <a:spLocks/>
            </p:cNvSpPr>
            <p:nvPr/>
          </p:nvSpPr>
          <p:spPr bwMode="auto">
            <a:xfrm>
              <a:off x="3012" y="1614"/>
              <a:ext cx="336" cy="1146"/>
            </a:xfrm>
            <a:custGeom>
              <a:avLst/>
              <a:gdLst>
                <a:gd name="T0" fmla="*/ 0 w 336"/>
                <a:gd name="T1" fmla="*/ 1146 h 1146"/>
                <a:gd name="T2" fmla="*/ 0 w 336"/>
                <a:gd name="T3" fmla="*/ 252 h 1146"/>
                <a:gd name="T4" fmla="*/ 336 w 336"/>
                <a:gd name="T5" fmla="*/ 0 h 1146"/>
                <a:gd name="T6" fmla="*/ 336 w 336"/>
                <a:gd name="T7" fmla="*/ 888 h 1146"/>
                <a:gd name="T8" fmla="*/ 0 w 336"/>
                <a:gd name="T9" fmla="*/ 1146 h 1146"/>
                <a:gd name="T10" fmla="*/ 0 60000 65536"/>
                <a:gd name="T11" fmla="*/ 0 60000 65536"/>
                <a:gd name="T12" fmla="*/ 0 60000 65536"/>
                <a:gd name="T13" fmla="*/ 0 60000 65536"/>
                <a:gd name="T14" fmla="*/ 0 60000 65536"/>
                <a:gd name="T15" fmla="*/ 0 w 336"/>
                <a:gd name="T16" fmla="*/ 0 h 1146"/>
                <a:gd name="T17" fmla="*/ 336 w 336"/>
                <a:gd name="T18" fmla="*/ 1146 h 1146"/>
              </a:gdLst>
              <a:ahLst/>
              <a:cxnLst>
                <a:cxn ang="T10">
                  <a:pos x="T0" y="T1"/>
                </a:cxn>
                <a:cxn ang="T11">
                  <a:pos x="T2" y="T3"/>
                </a:cxn>
                <a:cxn ang="T12">
                  <a:pos x="T4" y="T5"/>
                </a:cxn>
                <a:cxn ang="T13">
                  <a:pos x="T6" y="T7"/>
                </a:cxn>
                <a:cxn ang="T14">
                  <a:pos x="T8" y="T9"/>
                </a:cxn>
              </a:cxnLst>
              <a:rect l="T15" t="T16" r="T17" b="T18"/>
              <a:pathLst>
                <a:path w="336" h="1146">
                  <a:moveTo>
                    <a:pt x="0" y="1146"/>
                  </a:moveTo>
                  <a:lnTo>
                    <a:pt x="0" y="252"/>
                  </a:lnTo>
                  <a:lnTo>
                    <a:pt x="336" y="0"/>
                  </a:lnTo>
                  <a:lnTo>
                    <a:pt x="336" y="888"/>
                  </a:lnTo>
                  <a:lnTo>
                    <a:pt x="0" y="1146"/>
                  </a:lnTo>
                  <a:close/>
                </a:path>
              </a:pathLst>
            </a:custGeom>
            <a:solidFill>
              <a:srgbClr val="008080"/>
            </a:solidFill>
            <a:ln w="9525">
              <a:solidFill>
                <a:srgbClr val="FFFFFF"/>
              </a:solidFill>
              <a:round/>
              <a:headEnd/>
              <a:tailEnd/>
            </a:ln>
          </p:spPr>
          <p:txBody>
            <a:bodyPr/>
            <a:lstStyle/>
            <a:p>
              <a:endParaRPr lang="en-US"/>
            </a:p>
          </p:txBody>
        </p:sp>
        <p:sp>
          <p:nvSpPr>
            <p:cNvPr id="52312" name="Rectangle 70"/>
            <p:cNvSpPr>
              <a:spLocks noChangeArrowheads="1"/>
            </p:cNvSpPr>
            <p:nvPr/>
          </p:nvSpPr>
          <p:spPr bwMode="auto">
            <a:xfrm>
              <a:off x="2616" y="1866"/>
              <a:ext cx="396" cy="894"/>
            </a:xfrm>
            <a:prstGeom prst="rect">
              <a:avLst/>
            </a:prstGeom>
            <a:solidFill>
              <a:srgbClr val="00FFFF"/>
            </a:solidFill>
            <a:ln w="9525">
              <a:solidFill>
                <a:srgbClr val="FFFFFF"/>
              </a:solidFill>
              <a:miter lim="800000"/>
              <a:headEnd/>
              <a:tailEnd/>
            </a:ln>
          </p:spPr>
          <p:txBody>
            <a:bodyPr/>
            <a:lstStyle/>
            <a:p>
              <a:endParaRPr lang="en-US"/>
            </a:p>
          </p:txBody>
        </p:sp>
        <p:sp>
          <p:nvSpPr>
            <p:cNvPr id="52313" name="Freeform 71"/>
            <p:cNvSpPr>
              <a:spLocks/>
            </p:cNvSpPr>
            <p:nvPr/>
          </p:nvSpPr>
          <p:spPr bwMode="auto">
            <a:xfrm>
              <a:off x="2616" y="1614"/>
              <a:ext cx="732" cy="252"/>
            </a:xfrm>
            <a:custGeom>
              <a:avLst/>
              <a:gdLst>
                <a:gd name="T0" fmla="*/ 396 w 732"/>
                <a:gd name="T1" fmla="*/ 252 h 252"/>
                <a:gd name="T2" fmla="*/ 732 w 732"/>
                <a:gd name="T3" fmla="*/ 0 h 252"/>
                <a:gd name="T4" fmla="*/ 336 w 732"/>
                <a:gd name="T5" fmla="*/ 0 h 252"/>
                <a:gd name="T6" fmla="*/ 0 w 732"/>
                <a:gd name="T7" fmla="*/ 252 h 252"/>
                <a:gd name="T8" fmla="*/ 396 w 732"/>
                <a:gd name="T9" fmla="*/ 252 h 252"/>
                <a:gd name="T10" fmla="*/ 0 60000 65536"/>
                <a:gd name="T11" fmla="*/ 0 60000 65536"/>
                <a:gd name="T12" fmla="*/ 0 60000 65536"/>
                <a:gd name="T13" fmla="*/ 0 60000 65536"/>
                <a:gd name="T14" fmla="*/ 0 60000 65536"/>
                <a:gd name="T15" fmla="*/ 0 w 732"/>
                <a:gd name="T16" fmla="*/ 0 h 252"/>
                <a:gd name="T17" fmla="*/ 732 w 732"/>
                <a:gd name="T18" fmla="*/ 252 h 252"/>
              </a:gdLst>
              <a:ahLst/>
              <a:cxnLst>
                <a:cxn ang="T10">
                  <a:pos x="T0" y="T1"/>
                </a:cxn>
                <a:cxn ang="T11">
                  <a:pos x="T2" y="T3"/>
                </a:cxn>
                <a:cxn ang="T12">
                  <a:pos x="T4" y="T5"/>
                </a:cxn>
                <a:cxn ang="T13">
                  <a:pos x="T6" y="T7"/>
                </a:cxn>
                <a:cxn ang="T14">
                  <a:pos x="T8" y="T9"/>
                </a:cxn>
              </a:cxnLst>
              <a:rect l="T15" t="T16" r="T17" b="T18"/>
              <a:pathLst>
                <a:path w="732" h="252">
                  <a:moveTo>
                    <a:pt x="396" y="252"/>
                  </a:moveTo>
                  <a:lnTo>
                    <a:pt x="732" y="0"/>
                  </a:lnTo>
                  <a:lnTo>
                    <a:pt x="336" y="0"/>
                  </a:lnTo>
                  <a:lnTo>
                    <a:pt x="0" y="252"/>
                  </a:lnTo>
                  <a:lnTo>
                    <a:pt x="396" y="252"/>
                  </a:lnTo>
                  <a:close/>
                </a:path>
              </a:pathLst>
            </a:custGeom>
            <a:solidFill>
              <a:srgbClr val="00BFBF"/>
            </a:solidFill>
            <a:ln w="9525">
              <a:solidFill>
                <a:srgbClr val="FFFFFF"/>
              </a:solidFill>
              <a:round/>
              <a:headEnd/>
              <a:tailEnd/>
            </a:ln>
          </p:spPr>
          <p:txBody>
            <a:bodyPr/>
            <a:lstStyle/>
            <a:p>
              <a:endParaRPr lang="en-US"/>
            </a:p>
          </p:txBody>
        </p:sp>
      </p:grpSp>
      <p:grpSp>
        <p:nvGrpSpPr>
          <p:cNvPr id="6" name="Group 72"/>
          <p:cNvGrpSpPr>
            <a:grpSpLocks/>
          </p:cNvGrpSpPr>
          <p:nvPr/>
        </p:nvGrpSpPr>
        <p:grpSpPr bwMode="auto">
          <a:xfrm>
            <a:off x="3600450" y="3543300"/>
            <a:ext cx="1162050" cy="1228725"/>
            <a:chOff x="2280" y="2238"/>
            <a:chExt cx="732" cy="774"/>
          </a:xfrm>
        </p:grpSpPr>
        <p:sp>
          <p:nvSpPr>
            <p:cNvPr id="52308" name="Freeform 73"/>
            <p:cNvSpPr>
              <a:spLocks/>
            </p:cNvSpPr>
            <p:nvPr/>
          </p:nvSpPr>
          <p:spPr bwMode="auto">
            <a:xfrm>
              <a:off x="2676" y="2238"/>
              <a:ext cx="336" cy="774"/>
            </a:xfrm>
            <a:custGeom>
              <a:avLst/>
              <a:gdLst>
                <a:gd name="T0" fmla="*/ 0 w 336"/>
                <a:gd name="T1" fmla="*/ 774 h 774"/>
                <a:gd name="T2" fmla="*/ 0 w 336"/>
                <a:gd name="T3" fmla="*/ 258 h 774"/>
                <a:gd name="T4" fmla="*/ 336 w 336"/>
                <a:gd name="T5" fmla="*/ 0 h 774"/>
                <a:gd name="T6" fmla="*/ 336 w 336"/>
                <a:gd name="T7" fmla="*/ 522 h 774"/>
                <a:gd name="T8" fmla="*/ 0 w 336"/>
                <a:gd name="T9" fmla="*/ 774 h 774"/>
                <a:gd name="T10" fmla="*/ 0 60000 65536"/>
                <a:gd name="T11" fmla="*/ 0 60000 65536"/>
                <a:gd name="T12" fmla="*/ 0 60000 65536"/>
                <a:gd name="T13" fmla="*/ 0 60000 65536"/>
                <a:gd name="T14" fmla="*/ 0 60000 65536"/>
                <a:gd name="T15" fmla="*/ 0 w 336"/>
                <a:gd name="T16" fmla="*/ 0 h 774"/>
                <a:gd name="T17" fmla="*/ 336 w 336"/>
                <a:gd name="T18" fmla="*/ 774 h 774"/>
              </a:gdLst>
              <a:ahLst/>
              <a:cxnLst>
                <a:cxn ang="T10">
                  <a:pos x="T0" y="T1"/>
                </a:cxn>
                <a:cxn ang="T11">
                  <a:pos x="T2" y="T3"/>
                </a:cxn>
                <a:cxn ang="T12">
                  <a:pos x="T4" y="T5"/>
                </a:cxn>
                <a:cxn ang="T13">
                  <a:pos x="T6" y="T7"/>
                </a:cxn>
                <a:cxn ang="T14">
                  <a:pos x="T8" y="T9"/>
                </a:cxn>
              </a:cxnLst>
              <a:rect l="T15" t="T16" r="T17" b="T18"/>
              <a:pathLst>
                <a:path w="336" h="774">
                  <a:moveTo>
                    <a:pt x="0" y="774"/>
                  </a:moveTo>
                  <a:lnTo>
                    <a:pt x="0" y="258"/>
                  </a:lnTo>
                  <a:lnTo>
                    <a:pt x="336" y="0"/>
                  </a:lnTo>
                  <a:lnTo>
                    <a:pt x="336" y="522"/>
                  </a:lnTo>
                  <a:lnTo>
                    <a:pt x="0" y="774"/>
                  </a:lnTo>
                  <a:close/>
                </a:path>
              </a:pathLst>
            </a:custGeom>
            <a:solidFill>
              <a:srgbClr val="008000"/>
            </a:solidFill>
            <a:ln w="9525">
              <a:solidFill>
                <a:srgbClr val="FFFFFF"/>
              </a:solidFill>
              <a:round/>
              <a:headEnd/>
              <a:tailEnd/>
            </a:ln>
          </p:spPr>
          <p:txBody>
            <a:bodyPr/>
            <a:lstStyle/>
            <a:p>
              <a:endParaRPr lang="en-US"/>
            </a:p>
          </p:txBody>
        </p:sp>
        <p:sp>
          <p:nvSpPr>
            <p:cNvPr id="52309" name="Rectangle 74"/>
            <p:cNvSpPr>
              <a:spLocks noChangeArrowheads="1"/>
            </p:cNvSpPr>
            <p:nvPr/>
          </p:nvSpPr>
          <p:spPr bwMode="auto">
            <a:xfrm>
              <a:off x="2280" y="2496"/>
              <a:ext cx="396" cy="516"/>
            </a:xfrm>
            <a:prstGeom prst="rect">
              <a:avLst/>
            </a:prstGeom>
            <a:solidFill>
              <a:srgbClr val="00FF00"/>
            </a:solidFill>
            <a:ln w="9525">
              <a:solidFill>
                <a:srgbClr val="FFFFFF"/>
              </a:solidFill>
              <a:miter lim="800000"/>
              <a:headEnd/>
              <a:tailEnd/>
            </a:ln>
          </p:spPr>
          <p:txBody>
            <a:bodyPr/>
            <a:lstStyle/>
            <a:p>
              <a:endParaRPr lang="en-US"/>
            </a:p>
          </p:txBody>
        </p:sp>
        <p:sp>
          <p:nvSpPr>
            <p:cNvPr id="52310" name="Freeform 75"/>
            <p:cNvSpPr>
              <a:spLocks/>
            </p:cNvSpPr>
            <p:nvPr/>
          </p:nvSpPr>
          <p:spPr bwMode="auto">
            <a:xfrm>
              <a:off x="2280" y="2238"/>
              <a:ext cx="732" cy="258"/>
            </a:xfrm>
            <a:custGeom>
              <a:avLst/>
              <a:gdLst>
                <a:gd name="T0" fmla="*/ 396 w 732"/>
                <a:gd name="T1" fmla="*/ 258 h 258"/>
                <a:gd name="T2" fmla="*/ 732 w 732"/>
                <a:gd name="T3" fmla="*/ 0 h 258"/>
                <a:gd name="T4" fmla="*/ 336 w 732"/>
                <a:gd name="T5" fmla="*/ 0 h 258"/>
                <a:gd name="T6" fmla="*/ 0 w 732"/>
                <a:gd name="T7" fmla="*/ 258 h 258"/>
                <a:gd name="T8" fmla="*/ 396 w 732"/>
                <a:gd name="T9" fmla="*/ 258 h 258"/>
                <a:gd name="T10" fmla="*/ 0 60000 65536"/>
                <a:gd name="T11" fmla="*/ 0 60000 65536"/>
                <a:gd name="T12" fmla="*/ 0 60000 65536"/>
                <a:gd name="T13" fmla="*/ 0 60000 65536"/>
                <a:gd name="T14" fmla="*/ 0 60000 65536"/>
                <a:gd name="T15" fmla="*/ 0 w 732"/>
                <a:gd name="T16" fmla="*/ 0 h 258"/>
                <a:gd name="T17" fmla="*/ 732 w 732"/>
                <a:gd name="T18" fmla="*/ 258 h 258"/>
              </a:gdLst>
              <a:ahLst/>
              <a:cxnLst>
                <a:cxn ang="T10">
                  <a:pos x="T0" y="T1"/>
                </a:cxn>
                <a:cxn ang="T11">
                  <a:pos x="T2" y="T3"/>
                </a:cxn>
                <a:cxn ang="T12">
                  <a:pos x="T4" y="T5"/>
                </a:cxn>
                <a:cxn ang="T13">
                  <a:pos x="T6" y="T7"/>
                </a:cxn>
                <a:cxn ang="T14">
                  <a:pos x="T8" y="T9"/>
                </a:cxn>
              </a:cxnLst>
              <a:rect l="T15" t="T16" r="T17" b="T18"/>
              <a:pathLst>
                <a:path w="732" h="258">
                  <a:moveTo>
                    <a:pt x="396" y="258"/>
                  </a:moveTo>
                  <a:lnTo>
                    <a:pt x="732" y="0"/>
                  </a:lnTo>
                  <a:lnTo>
                    <a:pt x="336" y="0"/>
                  </a:lnTo>
                  <a:lnTo>
                    <a:pt x="0" y="258"/>
                  </a:lnTo>
                  <a:lnTo>
                    <a:pt x="396" y="258"/>
                  </a:lnTo>
                  <a:close/>
                </a:path>
              </a:pathLst>
            </a:custGeom>
            <a:solidFill>
              <a:srgbClr val="00BF00"/>
            </a:solidFill>
            <a:ln w="9525">
              <a:solidFill>
                <a:srgbClr val="FFFFFF"/>
              </a:solidFill>
              <a:round/>
              <a:headEnd/>
              <a:tailEnd/>
            </a:ln>
          </p:spPr>
          <p:txBody>
            <a:bodyPr/>
            <a:lstStyle/>
            <a:p>
              <a:endParaRPr lang="en-US"/>
            </a:p>
          </p:txBody>
        </p:sp>
      </p:grpSp>
      <p:grpSp>
        <p:nvGrpSpPr>
          <p:cNvPr id="52283" name="Group 76"/>
          <p:cNvGrpSpPr>
            <a:grpSpLocks/>
          </p:cNvGrpSpPr>
          <p:nvPr/>
        </p:nvGrpSpPr>
        <p:grpSpPr bwMode="auto">
          <a:xfrm>
            <a:off x="3067050" y="4200525"/>
            <a:ext cx="1162050" cy="981075"/>
            <a:chOff x="1944" y="2652"/>
            <a:chExt cx="732" cy="618"/>
          </a:xfrm>
        </p:grpSpPr>
        <p:sp>
          <p:nvSpPr>
            <p:cNvPr id="52305" name="Freeform 77"/>
            <p:cNvSpPr>
              <a:spLocks/>
            </p:cNvSpPr>
            <p:nvPr/>
          </p:nvSpPr>
          <p:spPr bwMode="auto">
            <a:xfrm>
              <a:off x="2340" y="2652"/>
              <a:ext cx="336" cy="618"/>
            </a:xfrm>
            <a:custGeom>
              <a:avLst/>
              <a:gdLst>
                <a:gd name="T0" fmla="*/ 0 w 336"/>
                <a:gd name="T1" fmla="*/ 618 h 618"/>
                <a:gd name="T2" fmla="*/ 0 w 336"/>
                <a:gd name="T3" fmla="*/ 252 h 618"/>
                <a:gd name="T4" fmla="*/ 336 w 336"/>
                <a:gd name="T5" fmla="*/ 0 h 618"/>
                <a:gd name="T6" fmla="*/ 336 w 336"/>
                <a:gd name="T7" fmla="*/ 360 h 618"/>
                <a:gd name="T8" fmla="*/ 0 w 336"/>
                <a:gd name="T9" fmla="*/ 618 h 618"/>
                <a:gd name="T10" fmla="*/ 0 60000 65536"/>
                <a:gd name="T11" fmla="*/ 0 60000 65536"/>
                <a:gd name="T12" fmla="*/ 0 60000 65536"/>
                <a:gd name="T13" fmla="*/ 0 60000 65536"/>
                <a:gd name="T14" fmla="*/ 0 60000 65536"/>
                <a:gd name="T15" fmla="*/ 0 w 336"/>
                <a:gd name="T16" fmla="*/ 0 h 618"/>
                <a:gd name="T17" fmla="*/ 336 w 336"/>
                <a:gd name="T18" fmla="*/ 618 h 618"/>
              </a:gdLst>
              <a:ahLst/>
              <a:cxnLst>
                <a:cxn ang="T10">
                  <a:pos x="T0" y="T1"/>
                </a:cxn>
                <a:cxn ang="T11">
                  <a:pos x="T2" y="T3"/>
                </a:cxn>
                <a:cxn ang="T12">
                  <a:pos x="T4" y="T5"/>
                </a:cxn>
                <a:cxn ang="T13">
                  <a:pos x="T6" y="T7"/>
                </a:cxn>
                <a:cxn ang="T14">
                  <a:pos x="T8" y="T9"/>
                </a:cxn>
              </a:cxnLst>
              <a:rect l="T15" t="T16" r="T17" b="T18"/>
              <a:pathLst>
                <a:path w="336" h="618">
                  <a:moveTo>
                    <a:pt x="0" y="618"/>
                  </a:moveTo>
                  <a:lnTo>
                    <a:pt x="0" y="252"/>
                  </a:lnTo>
                  <a:lnTo>
                    <a:pt x="336" y="0"/>
                  </a:lnTo>
                  <a:lnTo>
                    <a:pt x="336" y="360"/>
                  </a:lnTo>
                  <a:lnTo>
                    <a:pt x="0" y="618"/>
                  </a:lnTo>
                  <a:close/>
                </a:path>
              </a:pathLst>
            </a:custGeom>
            <a:solidFill>
              <a:srgbClr val="808000"/>
            </a:solidFill>
            <a:ln w="9525">
              <a:solidFill>
                <a:srgbClr val="FFFFFF"/>
              </a:solidFill>
              <a:round/>
              <a:headEnd/>
              <a:tailEnd/>
            </a:ln>
          </p:spPr>
          <p:txBody>
            <a:bodyPr/>
            <a:lstStyle/>
            <a:p>
              <a:endParaRPr lang="en-US"/>
            </a:p>
          </p:txBody>
        </p:sp>
        <p:sp>
          <p:nvSpPr>
            <p:cNvPr id="52306" name="Rectangle 78"/>
            <p:cNvSpPr>
              <a:spLocks noChangeArrowheads="1"/>
            </p:cNvSpPr>
            <p:nvPr/>
          </p:nvSpPr>
          <p:spPr bwMode="auto">
            <a:xfrm>
              <a:off x="1944" y="2904"/>
              <a:ext cx="396" cy="366"/>
            </a:xfrm>
            <a:prstGeom prst="rect">
              <a:avLst/>
            </a:prstGeom>
            <a:solidFill>
              <a:srgbClr val="FFFF00"/>
            </a:solidFill>
            <a:ln w="9525">
              <a:solidFill>
                <a:srgbClr val="FFFFFF"/>
              </a:solidFill>
              <a:miter lim="800000"/>
              <a:headEnd/>
              <a:tailEnd/>
            </a:ln>
          </p:spPr>
          <p:txBody>
            <a:bodyPr/>
            <a:lstStyle/>
            <a:p>
              <a:endParaRPr lang="en-US"/>
            </a:p>
          </p:txBody>
        </p:sp>
        <p:sp>
          <p:nvSpPr>
            <p:cNvPr id="52307" name="Freeform 79"/>
            <p:cNvSpPr>
              <a:spLocks/>
            </p:cNvSpPr>
            <p:nvPr/>
          </p:nvSpPr>
          <p:spPr bwMode="auto">
            <a:xfrm>
              <a:off x="1944" y="2652"/>
              <a:ext cx="732" cy="252"/>
            </a:xfrm>
            <a:custGeom>
              <a:avLst/>
              <a:gdLst>
                <a:gd name="T0" fmla="*/ 396 w 732"/>
                <a:gd name="T1" fmla="*/ 252 h 252"/>
                <a:gd name="T2" fmla="*/ 732 w 732"/>
                <a:gd name="T3" fmla="*/ 0 h 252"/>
                <a:gd name="T4" fmla="*/ 336 w 732"/>
                <a:gd name="T5" fmla="*/ 0 h 252"/>
                <a:gd name="T6" fmla="*/ 0 w 732"/>
                <a:gd name="T7" fmla="*/ 252 h 252"/>
                <a:gd name="T8" fmla="*/ 396 w 732"/>
                <a:gd name="T9" fmla="*/ 252 h 252"/>
                <a:gd name="T10" fmla="*/ 0 60000 65536"/>
                <a:gd name="T11" fmla="*/ 0 60000 65536"/>
                <a:gd name="T12" fmla="*/ 0 60000 65536"/>
                <a:gd name="T13" fmla="*/ 0 60000 65536"/>
                <a:gd name="T14" fmla="*/ 0 60000 65536"/>
                <a:gd name="T15" fmla="*/ 0 w 732"/>
                <a:gd name="T16" fmla="*/ 0 h 252"/>
                <a:gd name="T17" fmla="*/ 732 w 732"/>
                <a:gd name="T18" fmla="*/ 252 h 252"/>
              </a:gdLst>
              <a:ahLst/>
              <a:cxnLst>
                <a:cxn ang="T10">
                  <a:pos x="T0" y="T1"/>
                </a:cxn>
                <a:cxn ang="T11">
                  <a:pos x="T2" y="T3"/>
                </a:cxn>
                <a:cxn ang="T12">
                  <a:pos x="T4" y="T5"/>
                </a:cxn>
                <a:cxn ang="T13">
                  <a:pos x="T6" y="T7"/>
                </a:cxn>
                <a:cxn ang="T14">
                  <a:pos x="T8" y="T9"/>
                </a:cxn>
              </a:cxnLst>
              <a:rect l="T15" t="T16" r="T17" b="T18"/>
              <a:pathLst>
                <a:path w="732" h="252">
                  <a:moveTo>
                    <a:pt x="396" y="252"/>
                  </a:moveTo>
                  <a:lnTo>
                    <a:pt x="732" y="0"/>
                  </a:lnTo>
                  <a:lnTo>
                    <a:pt x="336" y="0"/>
                  </a:lnTo>
                  <a:lnTo>
                    <a:pt x="0" y="252"/>
                  </a:lnTo>
                  <a:lnTo>
                    <a:pt x="396" y="252"/>
                  </a:lnTo>
                  <a:close/>
                </a:path>
              </a:pathLst>
            </a:custGeom>
            <a:solidFill>
              <a:srgbClr val="BFBF00"/>
            </a:solidFill>
            <a:ln w="9525">
              <a:solidFill>
                <a:srgbClr val="FFFFFF"/>
              </a:solidFill>
              <a:round/>
              <a:headEnd/>
              <a:tailEnd/>
            </a:ln>
          </p:spPr>
          <p:txBody>
            <a:bodyPr/>
            <a:lstStyle/>
            <a:p>
              <a:endParaRPr lang="en-US"/>
            </a:p>
          </p:txBody>
        </p:sp>
      </p:grpSp>
      <p:grpSp>
        <p:nvGrpSpPr>
          <p:cNvPr id="8" name="Group 81"/>
          <p:cNvGrpSpPr>
            <a:grpSpLocks/>
          </p:cNvGrpSpPr>
          <p:nvPr/>
        </p:nvGrpSpPr>
        <p:grpSpPr bwMode="auto">
          <a:xfrm>
            <a:off x="2628900" y="1924050"/>
            <a:ext cx="1152525" cy="2447925"/>
            <a:chOff x="1638" y="1218"/>
            <a:chExt cx="726" cy="1542"/>
          </a:xfrm>
        </p:grpSpPr>
        <p:sp>
          <p:nvSpPr>
            <p:cNvPr id="52302" name="Freeform 82"/>
            <p:cNvSpPr>
              <a:spLocks/>
            </p:cNvSpPr>
            <p:nvPr/>
          </p:nvSpPr>
          <p:spPr bwMode="auto">
            <a:xfrm>
              <a:off x="2028" y="1218"/>
              <a:ext cx="336" cy="1542"/>
            </a:xfrm>
            <a:custGeom>
              <a:avLst/>
              <a:gdLst>
                <a:gd name="T0" fmla="*/ 0 w 336"/>
                <a:gd name="T1" fmla="*/ 1542 h 1542"/>
                <a:gd name="T2" fmla="*/ 0 w 336"/>
                <a:gd name="T3" fmla="*/ 252 h 1542"/>
                <a:gd name="T4" fmla="*/ 336 w 336"/>
                <a:gd name="T5" fmla="*/ 0 h 1542"/>
                <a:gd name="T6" fmla="*/ 336 w 336"/>
                <a:gd name="T7" fmla="*/ 1284 h 1542"/>
                <a:gd name="T8" fmla="*/ 0 w 336"/>
                <a:gd name="T9" fmla="*/ 1542 h 1542"/>
                <a:gd name="T10" fmla="*/ 0 60000 65536"/>
                <a:gd name="T11" fmla="*/ 0 60000 65536"/>
                <a:gd name="T12" fmla="*/ 0 60000 65536"/>
                <a:gd name="T13" fmla="*/ 0 60000 65536"/>
                <a:gd name="T14" fmla="*/ 0 60000 65536"/>
                <a:gd name="T15" fmla="*/ 0 w 336"/>
                <a:gd name="T16" fmla="*/ 0 h 1542"/>
                <a:gd name="T17" fmla="*/ 336 w 336"/>
                <a:gd name="T18" fmla="*/ 1542 h 1542"/>
              </a:gdLst>
              <a:ahLst/>
              <a:cxnLst>
                <a:cxn ang="T10">
                  <a:pos x="T0" y="T1"/>
                </a:cxn>
                <a:cxn ang="T11">
                  <a:pos x="T2" y="T3"/>
                </a:cxn>
                <a:cxn ang="T12">
                  <a:pos x="T4" y="T5"/>
                </a:cxn>
                <a:cxn ang="T13">
                  <a:pos x="T6" y="T7"/>
                </a:cxn>
                <a:cxn ang="T14">
                  <a:pos x="T8" y="T9"/>
                </a:cxn>
              </a:cxnLst>
              <a:rect l="T15" t="T16" r="T17" b="T18"/>
              <a:pathLst>
                <a:path w="336" h="1542">
                  <a:moveTo>
                    <a:pt x="0" y="1542"/>
                  </a:moveTo>
                  <a:lnTo>
                    <a:pt x="0" y="252"/>
                  </a:lnTo>
                  <a:lnTo>
                    <a:pt x="336" y="0"/>
                  </a:lnTo>
                  <a:lnTo>
                    <a:pt x="336" y="1284"/>
                  </a:lnTo>
                  <a:lnTo>
                    <a:pt x="0" y="1542"/>
                  </a:lnTo>
                  <a:close/>
                </a:path>
              </a:pathLst>
            </a:custGeom>
            <a:solidFill>
              <a:srgbClr val="008080"/>
            </a:solidFill>
            <a:ln w="9525">
              <a:solidFill>
                <a:srgbClr val="FFFFFF"/>
              </a:solidFill>
              <a:round/>
              <a:headEnd/>
              <a:tailEnd/>
            </a:ln>
          </p:spPr>
          <p:txBody>
            <a:bodyPr/>
            <a:lstStyle/>
            <a:p>
              <a:endParaRPr lang="en-US"/>
            </a:p>
          </p:txBody>
        </p:sp>
        <p:sp>
          <p:nvSpPr>
            <p:cNvPr id="52303" name="Rectangle 83"/>
            <p:cNvSpPr>
              <a:spLocks noChangeArrowheads="1"/>
            </p:cNvSpPr>
            <p:nvPr/>
          </p:nvSpPr>
          <p:spPr bwMode="auto">
            <a:xfrm>
              <a:off x="1638" y="1470"/>
              <a:ext cx="390" cy="1290"/>
            </a:xfrm>
            <a:prstGeom prst="rect">
              <a:avLst/>
            </a:prstGeom>
            <a:solidFill>
              <a:srgbClr val="00FFFF"/>
            </a:solidFill>
            <a:ln w="9525">
              <a:solidFill>
                <a:srgbClr val="FFFFFF"/>
              </a:solidFill>
              <a:miter lim="800000"/>
              <a:headEnd/>
              <a:tailEnd/>
            </a:ln>
          </p:spPr>
          <p:txBody>
            <a:bodyPr/>
            <a:lstStyle/>
            <a:p>
              <a:endParaRPr lang="en-US"/>
            </a:p>
          </p:txBody>
        </p:sp>
        <p:sp>
          <p:nvSpPr>
            <p:cNvPr id="52304" name="Freeform 84"/>
            <p:cNvSpPr>
              <a:spLocks/>
            </p:cNvSpPr>
            <p:nvPr/>
          </p:nvSpPr>
          <p:spPr bwMode="auto">
            <a:xfrm>
              <a:off x="1638" y="1218"/>
              <a:ext cx="726" cy="252"/>
            </a:xfrm>
            <a:custGeom>
              <a:avLst/>
              <a:gdLst>
                <a:gd name="T0" fmla="*/ 390 w 726"/>
                <a:gd name="T1" fmla="*/ 252 h 252"/>
                <a:gd name="T2" fmla="*/ 726 w 726"/>
                <a:gd name="T3" fmla="*/ 0 h 252"/>
                <a:gd name="T4" fmla="*/ 336 w 726"/>
                <a:gd name="T5" fmla="*/ 0 h 252"/>
                <a:gd name="T6" fmla="*/ 0 w 726"/>
                <a:gd name="T7" fmla="*/ 252 h 252"/>
                <a:gd name="T8" fmla="*/ 390 w 726"/>
                <a:gd name="T9" fmla="*/ 252 h 252"/>
                <a:gd name="T10" fmla="*/ 0 60000 65536"/>
                <a:gd name="T11" fmla="*/ 0 60000 65536"/>
                <a:gd name="T12" fmla="*/ 0 60000 65536"/>
                <a:gd name="T13" fmla="*/ 0 60000 65536"/>
                <a:gd name="T14" fmla="*/ 0 60000 65536"/>
                <a:gd name="T15" fmla="*/ 0 w 726"/>
                <a:gd name="T16" fmla="*/ 0 h 252"/>
                <a:gd name="T17" fmla="*/ 726 w 726"/>
                <a:gd name="T18" fmla="*/ 252 h 252"/>
              </a:gdLst>
              <a:ahLst/>
              <a:cxnLst>
                <a:cxn ang="T10">
                  <a:pos x="T0" y="T1"/>
                </a:cxn>
                <a:cxn ang="T11">
                  <a:pos x="T2" y="T3"/>
                </a:cxn>
                <a:cxn ang="T12">
                  <a:pos x="T4" y="T5"/>
                </a:cxn>
                <a:cxn ang="T13">
                  <a:pos x="T6" y="T7"/>
                </a:cxn>
                <a:cxn ang="T14">
                  <a:pos x="T8" y="T9"/>
                </a:cxn>
              </a:cxnLst>
              <a:rect l="T15" t="T16" r="T17" b="T18"/>
              <a:pathLst>
                <a:path w="726" h="252">
                  <a:moveTo>
                    <a:pt x="390" y="252"/>
                  </a:moveTo>
                  <a:lnTo>
                    <a:pt x="726" y="0"/>
                  </a:lnTo>
                  <a:lnTo>
                    <a:pt x="336" y="0"/>
                  </a:lnTo>
                  <a:lnTo>
                    <a:pt x="0" y="252"/>
                  </a:lnTo>
                  <a:lnTo>
                    <a:pt x="390" y="252"/>
                  </a:lnTo>
                  <a:close/>
                </a:path>
              </a:pathLst>
            </a:custGeom>
            <a:solidFill>
              <a:srgbClr val="00BFBF"/>
            </a:solidFill>
            <a:ln w="9525">
              <a:solidFill>
                <a:srgbClr val="FFFFFF"/>
              </a:solidFill>
              <a:round/>
              <a:headEnd/>
              <a:tailEnd/>
            </a:ln>
          </p:spPr>
          <p:txBody>
            <a:bodyPr/>
            <a:lstStyle/>
            <a:p>
              <a:endParaRPr lang="en-US"/>
            </a:p>
          </p:txBody>
        </p:sp>
      </p:grpSp>
      <p:grpSp>
        <p:nvGrpSpPr>
          <p:cNvPr id="9" name="Group 85"/>
          <p:cNvGrpSpPr>
            <a:grpSpLocks/>
          </p:cNvGrpSpPr>
          <p:nvPr/>
        </p:nvGrpSpPr>
        <p:grpSpPr bwMode="auto">
          <a:xfrm>
            <a:off x="2095500" y="3095625"/>
            <a:ext cx="1152525" cy="1676400"/>
            <a:chOff x="1302" y="1956"/>
            <a:chExt cx="726" cy="1056"/>
          </a:xfrm>
        </p:grpSpPr>
        <p:sp>
          <p:nvSpPr>
            <p:cNvPr id="52299" name="Freeform 86"/>
            <p:cNvSpPr>
              <a:spLocks/>
            </p:cNvSpPr>
            <p:nvPr/>
          </p:nvSpPr>
          <p:spPr bwMode="auto">
            <a:xfrm>
              <a:off x="1692" y="1956"/>
              <a:ext cx="336" cy="1056"/>
            </a:xfrm>
            <a:custGeom>
              <a:avLst/>
              <a:gdLst>
                <a:gd name="T0" fmla="*/ 0 w 336"/>
                <a:gd name="T1" fmla="*/ 1056 h 1056"/>
                <a:gd name="T2" fmla="*/ 0 w 336"/>
                <a:gd name="T3" fmla="*/ 258 h 1056"/>
                <a:gd name="T4" fmla="*/ 336 w 336"/>
                <a:gd name="T5" fmla="*/ 0 h 1056"/>
                <a:gd name="T6" fmla="*/ 336 w 336"/>
                <a:gd name="T7" fmla="*/ 804 h 1056"/>
                <a:gd name="T8" fmla="*/ 0 w 336"/>
                <a:gd name="T9" fmla="*/ 1056 h 1056"/>
                <a:gd name="T10" fmla="*/ 0 60000 65536"/>
                <a:gd name="T11" fmla="*/ 0 60000 65536"/>
                <a:gd name="T12" fmla="*/ 0 60000 65536"/>
                <a:gd name="T13" fmla="*/ 0 60000 65536"/>
                <a:gd name="T14" fmla="*/ 0 60000 65536"/>
                <a:gd name="T15" fmla="*/ 0 w 336"/>
                <a:gd name="T16" fmla="*/ 0 h 1056"/>
                <a:gd name="T17" fmla="*/ 336 w 336"/>
                <a:gd name="T18" fmla="*/ 1056 h 1056"/>
              </a:gdLst>
              <a:ahLst/>
              <a:cxnLst>
                <a:cxn ang="T10">
                  <a:pos x="T0" y="T1"/>
                </a:cxn>
                <a:cxn ang="T11">
                  <a:pos x="T2" y="T3"/>
                </a:cxn>
                <a:cxn ang="T12">
                  <a:pos x="T4" y="T5"/>
                </a:cxn>
                <a:cxn ang="T13">
                  <a:pos x="T6" y="T7"/>
                </a:cxn>
                <a:cxn ang="T14">
                  <a:pos x="T8" y="T9"/>
                </a:cxn>
              </a:cxnLst>
              <a:rect l="T15" t="T16" r="T17" b="T18"/>
              <a:pathLst>
                <a:path w="336" h="1056">
                  <a:moveTo>
                    <a:pt x="0" y="1056"/>
                  </a:moveTo>
                  <a:lnTo>
                    <a:pt x="0" y="258"/>
                  </a:lnTo>
                  <a:lnTo>
                    <a:pt x="336" y="0"/>
                  </a:lnTo>
                  <a:lnTo>
                    <a:pt x="336" y="804"/>
                  </a:lnTo>
                  <a:lnTo>
                    <a:pt x="0" y="1056"/>
                  </a:lnTo>
                  <a:close/>
                </a:path>
              </a:pathLst>
            </a:custGeom>
            <a:solidFill>
              <a:srgbClr val="008000"/>
            </a:solidFill>
            <a:ln w="9525">
              <a:solidFill>
                <a:srgbClr val="FFFFFF"/>
              </a:solidFill>
              <a:round/>
              <a:headEnd/>
              <a:tailEnd/>
            </a:ln>
          </p:spPr>
          <p:txBody>
            <a:bodyPr/>
            <a:lstStyle/>
            <a:p>
              <a:endParaRPr lang="en-US"/>
            </a:p>
          </p:txBody>
        </p:sp>
        <p:sp>
          <p:nvSpPr>
            <p:cNvPr id="52300" name="Rectangle 87"/>
            <p:cNvSpPr>
              <a:spLocks noChangeArrowheads="1"/>
            </p:cNvSpPr>
            <p:nvPr/>
          </p:nvSpPr>
          <p:spPr bwMode="auto">
            <a:xfrm>
              <a:off x="1302" y="2214"/>
              <a:ext cx="390" cy="798"/>
            </a:xfrm>
            <a:prstGeom prst="rect">
              <a:avLst/>
            </a:prstGeom>
            <a:solidFill>
              <a:srgbClr val="00FF00"/>
            </a:solidFill>
            <a:ln w="9525">
              <a:solidFill>
                <a:srgbClr val="FFFFFF"/>
              </a:solidFill>
              <a:miter lim="800000"/>
              <a:headEnd/>
              <a:tailEnd/>
            </a:ln>
          </p:spPr>
          <p:txBody>
            <a:bodyPr/>
            <a:lstStyle/>
            <a:p>
              <a:endParaRPr lang="en-US"/>
            </a:p>
          </p:txBody>
        </p:sp>
        <p:sp>
          <p:nvSpPr>
            <p:cNvPr id="52301" name="Freeform 88"/>
            <p:cNvSpPr>
              <a:spLocks/>
            </p:cNvSpPr>
            <p:nvPr/>
          </p:nvSpPr>
          <p:spPr bwMode="auto">
            <a:xfrm>
              <a:off x="1302" y="1956"/>
              <a:ext cx="726" cy="258"/>
            </a:xfrm>
            <a:custGeom>
              <a:avLst/>
              <a:gdLst>
                <a:gd name="T0" fmla="*/ 390 w 726"/>
                <a:gd name="T1" fmla="*/ 258 h 258"/>
                <a:gd name="T2" fmla="*/ 726 w 726"/>
                <a:gd name="T3" fmla="*/ 0 h 258"/>
                <a:gd name="T4" fmla="*/ 336 w 726"/>
                <a:gd name="T5" fmla="*/ 0 h 258"/>
                <a:gd name="T6" fmla="*/ 0 w 726"/>
                <a:gd name="T7" fmla="*/ 258 h 258"/>
                <a:gd name="T8" fmla="*/ 390 w 726"/>
                <a:gd name="T9" fmla="*/ 258 h 258"/>
                <a:gd name="T10" fmla="*/ 0 60000 65536"/>
                <a:gd name="T11" fmla="*/ 0 60000 65536"/>
                <a:gd name="T12" fmla="*/ 0 60000 65536"/>
                <a:gd name="T13" fmla="*/ 0 60000 65536"/>
                <a:gd name="T14" fmla="*/ 0 60000 65536"/>
                <a:gd name="T15" fmla="*/ 0 w 726"/>
                <a:gd name="T16" fmla="*/ 0 h 258"/>
                <a:gd name="T17" fmla="*/ 726 w 726"/>
                <a:gd name="T18" fmla="*/ 258 h 258"/>
              </a:gdLst>
              <a:ahLst/>
              <a:cxnLst>
                <a:cxn ang="T10">
                  <a:pos x="T0" y="T1"/>
                </a:cxn>
                <a:cxn ang="T11">
                  <a:pos x="T2" y="T3"/>
                </a:cxn>
                <a:cxn ang="T12">
                  <a:pos x="T4" y="T5"/>
                </a:cxn>
                <a:cxn ang="T13">
                  <a:pos x="T6" y="T7"/>
                </a:cxn>
                <a:cxn ang="T14">
                  <a:pos x="T8" y="T9"/>
                </a:cxn>
              </a:cxnLst>
              <a:rect l="T15" t="T16" r="T17" b="T18"/>
              <a:pathLst>
                <a:path w="726" h="258">
                  <a:moveTo>
                    <a:pt x="390" y="258"/>
                  </a:moveTo>
                  <a:lnTo>
                    <a:pt x="726" y="0"/>
                  </a:lnTo>
                  <a:lnTo>
                    <a:pt x="336" y="0"/>
                  </a:lnTo>
                  <a:lnTo>
                    <a:pt x="0" y="258"/>
                  </a:lnTo>
                  <a:lnTo>
                    <a:pt x="390" y="258"/>
                  </a:lnTo>
                  <a:close/>
                </a:path>
              </a:pathLst>
            </a:custGeom>
            <a:solidFill>
              <a:srgbClr val="00BF00"/>
            </a:solidFill>
            <a:ln w="9525">
              <a:solidFill>
                <a:srgbClr val="FFFFFF"/>
              </a:solidFill>
              <a:round/>
              <a:headEnd/>
              <a:tailEnd/>
            </a:ln>
          </p:spPr>
          <p:txBody>
            <a:bodyPr/>
            <a:lstStyle/>
            <a:p>
              <a:endParaRPr lang="en-US"/>
            </a:p>
          </p:txBody>
        </p:sp>
      </p:grpSp>
      <p:grpSp>
        <p:nvGrpSpPr>
          <p:cNvPr id="52286" name="Group 89"/>
          <p:cNvGrpSpPr>
            <a:grpSpLocks/>
          </p:cNvGrpSpPr>
          <p:nvPr/>
        </p:nvGrpSpPr>
        <p:grpSpPr bwMode="auto">
          <a:xfrm>
            <a:off x="1562100" y="3838575"/>
            <a:ext cx="1152525" cy="1343025"/>
            <a:chOff x="966" y="2424"/>
            <a:chExt cx="726" cy="846"/>
          </a:xfrm>
        </p:grpSpPr>
        <p:sp>
          <p:nvSpPr>
            <p:cNvPr id="52296" name="Freeform 90"/>
            <p:cNvSpPr>
              <a:spLocks/>
            </p:cNvSpPr>
            <p:nvPr/>
          </p:nvSpPr>
          <p:spPr bwMode="auto">
            <a:xfrm>
              <a:off x="1356" y="2424"/>
              <a:ext cx="336" cy="846"/>
            </a:xfrm>
            <a:custGeom>
              <a:avLst/>
              <a:gdLst>
                <a:gd name="T0" fmla="*/ 0 w 336"/>
                <a:gd name="T1" fmla="*/ 846 h 846"/>
                <a:gd name="T2" fmla="*/ 0 w 336"/>
                <a:gd name="T3" fmla="*/ 258 h 846"/>
                <a:gd name="T4" fmla="*/ 336 w 336"/>
                <a:gd name="T5" fmla="*/ 0 h 846"/>
                <a:gd name="T6" fmla="*/ 336 w 336"/>
                <a:gd name="T7" fmla="*/ 588 h 846"/>
                <a:gd name="T8" fmla="*/ 0 w 336"/>
                <a:gd name="T9" fmla="*/ 846 h 846"/>
                <a:gd name="T10" fmla="*/ 0 60000 65536"/>
                <a:gd name="T11" fmla="*/ 0 60000 65536"/>
                <a:gd name="T12" fmla="*/ 0 60000 65536"/>
                <a:gd name="T13" fmla="*/ 0 60000 65536"/>
                <a:gd name="T14" fmla="*/ 0 60000 65536"/>
                <a:gd name="T15" fmla="*/ 0 w 336"/>
                <a:gd name="T16" fmla="*/ 0 h 846"/>
                <a:gd name="T17" fmla="*/ 336 w 336"/>
                <a:gd name="T18" fmla="*/ 846 h 846"/>
              </a:gdLst>
              <a:ahLst/>
              <a:cxnLst>
                <a:cxn ang="T10">
                  <a:pos x="T0" y="T1"/>
                </a:cxn>
                <a:cxn ang="T11">
                  <a:pos x="T2" y="T3"/>
                </a:cxn>
                <a:cxn ang="T12">
                  <a:pos x="T4" y="T5"/>
                </a:cxn>
                <a:cxn ang="T13">
                  <a:pos x="T6" y="T7"/>
                </a:cxn>
                <a:cxn ang="T14">
                  <a:pos x="T8" y="T9"/>
                </a:cxn>
              </a:cxnLst>
              <a:rect l="T15" t="T16" r="T17" b="T18"/>
              <a:pathLst>
                <a:path w="336" h="846">
                  <a:moveTo>
                    <a:pt x="0" y="846"/>
                  </a:moveTo>
                  <a:lnTo>
                    <a:pt x="0" y="258"/>
                  </a:lnTo>
                  <a:lnTo>
                    <a:pt x="336" y="0"/>
                  </a:lnTo>
                  <a:lnTo>
                    <a:pt x="336" y="588"/>
                  </a:lnTo>
                  <a:lnTo>
                    <a:pt x="0" y="846"/>
                  </a:lnTo>
                  <a:close/>
                </a:path>
              </a:pathLst>
            </a:custGeom>
            <a:solidFill>
              <a:srgbClr val="808000"/>
            </a:solidFill>
            <a:ln w="9525">
              <a:solidFill>
                <a:srgbClr val="FFFFFF"/>
              </a:solidFill>
              <a:round/>
              <a:headEnd/>
              <a:tailEnd/>
            </a:ln>
          </p:spPr>
          <p:txBody>
            <a:bodyPr/>
            <a:lstStyle/>
            <a:p>
              <a:endParaRPr lang="en-US"/>
            </a:p>
          </p:txBody>
        </p:sp>
        <p:sp>
          <p:nvSpPr>
            <p:cNvPr id="52297" name="Rectangle 91"/>
            <p:cNvSpPr>
              <a:spLocks noChangeArrowheads="1"/>
            </p:cNvSpPr>
            <p:nvPr/>
          </p:nvSpPr>
          <p:spPr bwMode="auto">
            <a:xfrm>
              <a:off x="966" y="2682"/>
              <a:ext cx="390" cy="588"/>
            </a:xfrm>
            <a:prstGeom prst="rect">
              <a:avLst/>
            </a:prstGeom>
            <a:solidFill>
              <a:srgbClr val="FFFF00"/>
            </a:solidFill>
            <a:ln w="9525">
              <a:solidFill>
                <a:srgbClr val="FFFFFF"/>
              </a:solidFill>
              <a:miter lim="800000"/>
              <a:headEnd/>
              <a:tailEnd/>
            </a:ln>
          </p:spPr>
          <p:txBody>
            <a:bodyPr/>
            <a:lstStyle/>
            <a:p>
              <a:endParaRPr lang="en-US"/>
            </a:p>
          </p:txBody>
        </p:sp>
        <p:sp>
          <p:nvSpPr>
            <p:cNvPr id="52298" name="Freeform 92"/>
            <p:cNvSpPr>
              <a:spLocks/>
            </p:cNvSpPr>
            <p:nvPr/>
          </p:nvSpPr>
          <p:spPr bwMode="auto">
            <a:xfrm>
              <a:off x="966" y="2424"/>
              <a:ext cx="726" cy="258"/>
            </a:xfrm>
            <a:custGeom>
              <a:avLst/>
              <a:gdLst>
                <a:gd name="T0" fmla="*/ 390 w 726"/>
                <a:gd name="T1" fmla="*/ 258 h 258"/>
                <a:gd name="T2" fmla="*/ 726 w 726"/>
                <a:gd name="T3" fmla="*/ 0 h 258"/>
                <a:gd name="T4" fmla="*/ 336 w 726"/>
                <a:gd name="T5" fmla="*/ 0 h 258"/>
                <a:gd name="T6" fmla="*/ 0 w 726"/>
                <a:gd name="T7" fmla="*/ 258 h 258"/>
                <a:gd name="T8" fmla="*/ 390 w 726"/>
                <a:gd name="T9" fmla="*/ 258 h 258"/>
                <a:gd name="T10" fmla="*/ 0 60000 65536"/>
                <a:gd name="T11" fmla="*/ 0 60000 65536"/>
                <a:gd name="T12" fmla="*/ 0 60000 65536"/>
                <a:gd name="T13" fmla="*/ 0 60000 65536"/>
                <a:gd name="T14" fmla="*/ 0 60000 65536"/>
                <a:gd name="T15" fmla="*/ 0 w 726"/>
                <a:gd name="T16" fmla="*/ 0 h 258"/>
                <a:gd name="T17" fmla="*/ 726 w 726"/>
                <a:gd name="T18" fmla="*/ 258 h 258"/>
              </a:gdLst>
              <a:ahLst/>
              <a:cxnLst>
                <a:cxn ang="T10">
                  <a:pos x="T0" y="T1"/>
                </a:cxn>
                <a:cxn ang="T11">
                  <a:pos x="T2" y="T3"/>
                </a:cxn>
                <a:cxn ang="T12">
                  <a:pos x="T4" y="T5"/>
                </a:cxn>
                <a:cxn ang="T13">
                  <a:pos x="T6" y="T7"/>
                </a:cxn>
                <a:cxn ang="T14">
                  <a:pos x="T8" y="T9"/>
                </a:cxn>
              </a:cxnLst>
              <a:rect l="T15" t="T16" r="T17" b="T18"/>
              <a:pathLst>
                <a:path w="726" h="258">
                  <a:moveTo>
                    <a:pt x="390" y="258"/>
                  </a:moveTo>
                  <a:lnTo>
                    <a:pt x="726" y="0"/>
                  </a:lnTo>
                  <a:lnTo>
                    <a:pt x="336" y="0"/>
                  </a:lnTo>
                  <a:lnTo>
                    <a:pt x="0" y="258"/>
                  </a:lnTo>
                  <a:lnTo>
                    <a:pt x="390" y="258"/>
                  </a:lnTo>
                  <a:close/>
                </a:path>
              </a:pathLst>
            </a:custGeom>
            <a:solidFill>
              <a:srgbClr val="BFBF00"/>
            </a:solidFill>
            <a:ln w="9525">
              <a:solidFill>
                <a:srgbClr val="FFFFFF"/>
              </a:solidFill>
              <a:round/>
              <a:headEnd/>
              <a:tailEnd/>
            </a:ln>
          </p:spPr>
          <p:txBody>
            <a:bodyPr/>
            <a:lstStyle/>
            <a:p>
              <a:endParaRPr lang="en-US"/>
            </a:p>
          </p:txBody>
        </p:sp>
      </p:grpSp>
      <p:sp>
        <p:nvSpPr>
          <p:cNvPr id="52287" name="Text Box 94"/>
          <p:cNvSpPr txBox="1">
            <a:spLocks noChangeArrowheads="1"/>
          </p:cNvSpPr>
          <p:nvPr/>
        </p:nvSpPr>
        <p:spPr bwMode="auto">
          <a:xfrm>
            <a:off x="1792288" y="3873500"/>
            <a:ext cx="622300" cy="396875"/>
          </a:xfrm>
          <a:prstGeom prst="rect">
            <a:avLst/>
          </a:prstGeom>
          <a:noFill/>
          <a:ln w="28575">
            <a:noFill/>
            <a:miter lim="800000"/>
            <a:headEnd/>
            <a:tailEnd/>
          </a:ln>
        </p:spPr>
        <p:txBody>
          <a:bodyPr>
            <a:spAutoFit/>
          </a:bodyPr>
          <a:lstStyle/>
          <a:p>
            <a:r>
              <a:rPr lang="en-US">
                <a:solidFill>
                  <a:schemeClr val="bg1"/>
                </a:solidFill>
              </a:rPr>
              <a:t>2.6</a:t>
            </a:r>
          </a:p>
        </p:txBody>
      </p:sp>
      <p:sp>
        <p:nvSpPr>
          <p:cNvPr id="5022815" name="Rectangle 95"/>
          <p:cNvSpPr>
            <a:spLocks noChangeArrowheads="1"/>
          </p:cNvSpPr>
          <p:nvPr/>
        </p:nvSpPr>
        <p:spPr bwMode="auto">
          <a:xfrm>
            <a:off x="2317750" y="3155950"/>
            <a:ext cx="536575" cy="396875"/>
          </a:xfrm>
          <a:prstGeom prst="rect">
            <a:avLst/>
          </a:prstGeom>
          <a:noFill/>
          <a:ln w="28575">
            <a:noFill/>
            <a:miter lim="800000"/>
            <a:headEnd/>
            <a:tailEnd/>
          </a:ln>
        </p:spPr>
        <p:txBody>
          <a:bodyPr wrap="none">
            <a:spAutoFit/>
          </a:bodyPr>
          <a:lstStyle/>
          <a:p>
            <a:r>
              <a:rPr lang="en-US">
                <a:solidFill>
                  <a:schemeClr val="bg1"/>
                </a:solidFill>
              </a:rPr>
              <a:t>3.5</a:t>
            </a:r>
          </a:p>
        </p:txBody>
      </p:sp>
      <p:sp>
        <p:nvSpPr>
          <p:cNvPr id="5022816" name="Rectangle 96"/>
          <p:cNvSpPr>
            <a:spLocks noChangeArrowheads="1"/>
          </p:cNvSpPr>
          <p:nvPr/>
        </p:nvSpPr>
        <p:spPr bwMode="auto">
          <a:xfrm>
            <a:off x="2862263" y="1962150"/>
            <a:ext cx="536575" cy="396875"/>
          </a:xfrm>
          <a:prstGeom prst="rect">
            <a:avLst/>
          </a:prstGeom>
          <a:noFill/>
          <a:ln w="28575">
            <a:noFill/>
            <a:miter lim="800000"/>
            <a:headEnd/>
            <a:tailEnd/>
          </a:ln>
        </p:spPr>
        <p:txBody>
          <a:bodyPr wrap="none">
            <a:spAutoFit/>
          </a:bodyPr>
          <a:lstStyle/>
          <a:p>
            <a:r>
              <a:rPr lang="en-US">
                <a:solidFill>
                  <a:schemeClr val="bg1"/>
                </a:solidFill>
              </a:rPr>
              <a:t>5.7</a:t>
            </a:r>
          </a:p>
        </p:txBody>
      </p:sp>
      <p:sp>
        <p:nvSpPr>
          <p:cNvPr id="5022819" name="Rectangle 99"/>
          <p:cNvSpPr>
            <a:spLocks noChangeArrowheads="1"/>
          </p:cNvSpPr>
          <p:nvPr/>
        </p:nvSpPr>
        <p:spPr bwMode="auto">
          <a:xfrm>
            <a:off x="4443413" y="2587625"/>
            <a:ext cx="536575" cy="396875"/>
          </a:xfrm>
          <a:prstGeom prst="rect">
            <a:avLst/>
          </a:prstGeom>
          <a:noFill/>
          <a:ln w="28575">
            <a:noFill/>
            <a:miter lim="800000"/>
            <a:headEnd/>
            <a:tailEnd/>
          </a:ln>
        </p:spPr>
        <p:txBody>
          <a:bodyPr wrap="none">
            <a:spAutoFit/>
          </a:bodyPr>
          <a:lstStyle/>
          <a:p>
            <a:r>
              <a:rPr lang="en-US">
                <a:solidFill>
                  <a:schemeClr val="bg1"/>
                </a:solidFill>
              </a:rPr>
              <a:t>3.9</a:t>
            </a:r>
          </a:p>
        </p:txBody>
      </p:sp>
      <p:sp>
        <p:nvSpPr>
          <p:cNvPr id="5022820" name="Rectangle 100"/>
          <p:cNvSpPr>
            <a:spLocks noChangeArrowheads="1"/>
          </p:cNvSpPr>
          <p:nvPr/>
        </p:nvSpPr>
        <p:spPr bwMode="auto">
          <a:xfrm>
            <a:off x="3859213" y="3597275"/>
            <a:ext cx="536575" cy="396875"/>
          </a:xfrm>
          <a:prstGeom prst="rect">
            <a:avLst/>
          </a:prstGeom>
          <a:noFill/>
          <a:ln w="28575">
            <a:noFill/>
            <a:miter lim="800000"/>
            <a:headEnd/>
            <a:tailEnd/>
          </a:ln>
        </p:spPr>
        <p:txBody>
          <a:bodyPr wrap="none">
            <a:spAutoFit/>
          </a:bodyPr>
          <a:lstStyle/>
          <a:p>
            <a:r>
              <a:rPr lang="en-US">
                <a:solidFill>
                  <a:schemeClr val="bg1"/>
                </a:solidFill>
              </a:rPr>
              <a:t>2.3</a:t>
            </a:r>
          </a:p>
        </p:txBody>
      </p:sp>
      <p:sp>
        <p:nvSpPr>
          <p:cNvPr id="52292" name="Rectangle 101"/>
          <p:cNvSpPr>
            <a:spLocks noChangeArrowheads="1"/>
          </p:cNvSpPr>
          <p:nvPr/>
        </p:nvSpPr>
        <p:spPr bwMode="auto">
          <a:xfrm>
            <a:off x="3360738" y="4252913"/>
            <a:ext cx="536575" cy="396875"/>
          </a:xfrm>
          <a:prstGeom prst="rect">
            <a:avLst/>
          </a:prstGeom>
          <a:noFill/>
          <a:ln w="28575">
            <a:noFill/>
            <a:miter lim="800000"/>
            <a:headEnd/>
            <a:tailEnd/>
          </a:ln>
        </p:spPr>
        <p:txBody>
          <a:bodyPr wrap="none">
            <a:spAutoFit/>
          </a:bodyPr>
          <a:lstStyle/>
          <a:p>
            <a:r>
              <a:rPr lang="en-US">
                <a:solidFill>
                  <a:schemeClr val="bg1"/>
                </a:solidFill>
              </a:rPr>
              <a:t>1.6</a:t>
            </a:r>
          </a:p>
        </p:txBody>
      </p:sp>
      <p:sp>
        <p:nvSpPr>
          <p:cNvPr id="5022823" name="Rectangle 103"/>
          <p:cNvSpPr>
            <a:spLocks noChangeArrowheads="1"/>
          </p:cNvSpPr>
          <p:nvPr/>
        </p:nvSpPr>
        <p:spPr bwMode="auto">
          <a:xfrm>
            <a:off x="6027738" y="3386138"/>
            <a:ext cx="536575" cy="396875"/>
          </a:xfrm>
          <a:prstGeom prst="rect">
            <a:avLst/>
          </a:prstGeom>
          <a:noFill/>
          <a:ln w="28575">
            <a:noFill/>
            <a:miter lim="800000"/>
            <a:headEnd/>
            <a:tailEnd/>
          </a:ln>
        </p:spPr>
        <p:txBody>
          <a:bodyPr wrap="none">
            <a:spAutoFit/>
          </a:bodyPr>
          <a:lstStyle/>
          <a:p>
            <a:r>
              <a:rPr lang="en-US">
                <a:solidFill>
                  <a:schemeClr val="bg1"/>
                </a:solidFill>
              </a:rPr>
              <a:t>1.6</a:t>
            </a:r>
          </a:p>
        </p:txBody>
      </p:sp>
      <p:sp>
        <p:nvSpPr>
          <p:cNvPr id="52294" name="Rectangle 104"/>
          <p:cNvSpPr>
            <a:spLocks noChangeArrowheads="1"/>
          </p:cNvSpPr>
          <p:nvPr/>
        </p:nvSpPr>
        <p:spPr bwMode="auto">
          <a:xfrm>
            <a:off x="4960938" y="4452938"/>
            <a:ext cx="536575" cy="396875"/>
          </a:xfrm>
          <a:prstGeom prst="rect">
            <a:avLst/>
          </a:prstGeom>
          <a:noFill/>
          <a:ln w="28575">
            <a:noFill/>
            <a:miter lim="800000"/>
            <a:headEnd/>
            <a:tailEnd/>
          </a:ln>
        </p:spPr>
        <p:txBody>
          <a:bodyPr wrap="none">
            <a:spAutoFit/>
          </a:bodyPr>
          <a:lstStyle/>
          <a:p>
            <a:r>
              <a:rPr lang="en-US">
                <a:solidFill>
                  <a:schemeClr val="bg1"/>
                </a:solidFill>
              </a:rPr>
              <a:t>1.0</a:t>
            </a:r>
          </a:p>
        </p:txBody>
      </p:sp>
      <p:sp>
        <p:nvSpPr>
          <p:cNvPr id="5022825" name="Rectangle 105"/>
          <p:cNvSpPr>
            <a:spLocks noChangeArrowheads="1"/>
          </p:cNvSpPr>
          <p:nvPr/>
        </p:nvSpPr>
        <p:spPr bwMode="auto">
          <a:xfrm>
            <a:off x="5465763" y="3929063"/>
            <a:ext cx="536575" cy="396875"/>
          </a:xfrm>
          <a:prstGeom prst="rect">
            <a:avLst/>
          </a:prstGeom>
          <a:noFill/>
          <a:ln w="28575">
            <a:noFill/>
            <a:miter lim="800000"/>
            <a:headEnd/>
            <a:tailEnd/>
          </a:ln>
        </p:spPr>
        <p:txBody>
          <a:bodyPr wrap="none">
            <a:spAutoFit/>
          </a:bodyPr>
          <a:lstStyle/>
          <a:p>
            <a:r>
              <a:rPr lang="en-US">
                <a:solidFill>
                  <a:schemeClr val="bg1"/>
                </a:solidFill>
              </a:rPr>
              <a:t>1.3</a:t>
            </a: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20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2000"/>
                                        <p:tgtEl>
                                          <p:spTgt spid="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022815"/>
                                        </p:tgtEl>
                                        <p:attrNameLst>
                                          <p:attrName>style.visibility</p:attrName>
                                        </p:attrNameLst>
                                      </p:cBhvr>
                                      <p:to>
                                        <p:strVal val="visible"/>
                                      </p:to>
                                    </p:set>
                                    <p:animEffect transition="in" filter="fade">
                                      <p:cBhvr>
                                        <p:cTn id="16" dur="2000"/>
                                        <p:tgtEl>
                                          <p:spTgt spid="502281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022820"/>
                                        </p:tgtEl>
                                        <p:attrNameLst>
                                          <p:attrName>style.visibility</p:attrName>
                                        </p:attrNameLst>
                                      </p:cBhvr>
                                      <p:to>
                                        <p:strVal val="visible"/>
                                      </p:to>
                                    </p:set>
                                    <p:animEffect transition="in" filter="fade">
                                      <p:cBhvr>
                                        <p:cTn id="19" dur="2000"/>
                                        <p:tgtEl>
                                          <p:spTgt spid="5022820"/>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022825"/>
                                        </p:tgtEl>
                                        <p:attrNameLst>
                                          <p:attrName>style.visibility</p:attrName>
                                        </p:attrNameLst>
                                      </p:cBhvr>
                                      <p:to>
                                        <p:strVal val="visible"/>
                                      </p:to>
                                    </p:set>
                                    <p:animEffect transition="in" filter="fade">
                                      <p:cBhvr>
                                        <p:cTn id="22" dur="2000"/>
                                        <p:tgtEl>
                                          <p:spTgt spid="5022825"/>
                                        </p:tgtEl>
                                      </p:cBhvr>
                                    </p:animEffect>
                                  </p:childTnLst>
                                </p:cTn>
                              </p:par>
                            </p:childTnLst>
                          </p:cTn>
                        </p:par>
                        <p:par>
                          <p:cTn id="23" fill="hold">
                            <p:stCondLst>
                              <p:cond delay="2000"/>
                            </p:stCondLst>
                            <p:childTnLst>
                              <p:par>
                                <p:cTn id="24" presetID="10" presetClass="entr" presetSubtype="0" fill="hold" nodeType="after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2000"/>
                                        <p:tgtEl>
                                          <p:spTgt spid="8"/>
                                        </p:tgtEl>
                                      </p:cBhvr>
                                    </p:animEffect>
                                  </p:childTnLst>
                                </p:cTn>
                              </p:par>
                              <p:par>
                                <p:cTn id="27" presetID="10" presetClass="entr" presetSubtype="0" fill="hold" nodeType="with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2000"/>
                                        <p:tgtEl>
                                          <p:spTgt spid="5"/>
                                        </p:tgtEl>
                                      </p:cBhvr>
                                    </p:animEffect>
                                  </p:childTnLst>
                                </p:cTn>
                              </p:par>
                              <p:par>
                                <p:cTn id="30" presetID="10" presetClass="entr" presetSubtype="0" fill="hold" nodeType="with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fade">
                                      <p:cBhvr>
                                        <p:cTn id="32" dur="2000"/>
                                        <p:tgtEl>
                                          <p:spTgt spid="2"/>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5022816"/>
                                        </p:tgtEl>
                                        <p:attrNameLst>
                                          <p:attrName>style.visibility</p:attrName>
                                        </p:attrNameLst>
                                      </p:cBhvr>
                                      <p:to>
                                        <p:strVal val="visible"/>
                                      </p:to>
                                    </p:set>
                                    <p:animEffect transition="in" filter="fade">
                                      <p:cBhvr>
                                        <p:cTn id="35" dur="2000"/>
                                        <p:tgtEl>
                                          <p:spTgt spid="5022816"/>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5022819"/>
                                        </p:tgtEl>
                                        <p:attrNameLst>
                                          <p:attrName>style.visibility</p:attrName>
                                        </p:attrNameLst>
                                      </p:cBhvr>
                                      <p:to>
                                        <p:strVal val="visible"/>
                                      </p:to>
                                    </p:set>
                                    <p:animEffect transition="in" filter="fade">
                                      <p:cBhvr>
                                        <p:cTn id="38" dur="2000"/>
                                        <p:tgtEl>
                                          <p:spTgt spid="5022819"/>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5022823"/>
                                        </p:tgtEl>
                                        <p:attrNameLst>
                                          <p:attrName>style.visibility</p:attrName>
                                        </p:attrNameLst>
                                      </p:cBhvr>
                                      <p:to>
                                        <p:strVal val="visible"/>
                                      </p:to>
                                    </p:set>
                                    <p:animEffect transition="in" filter="fade">
                                      <p:cBhvr>
                                        <p:cTn id="41" dur="2000"/>
                                        <p:tgtEl>
                                          <p:spTgt spid="50228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22815" grpId="0"/>
      <p:bldP spid="5022816" grpId="0"/>
      <p:bldP spid="5022819" grpId="0"/>
      <p:bldP spid="5022820" grpId="0"/>
      <p:bldP spid="5022823" grpId="0"/>
      <p:bldP spid="5022825" grpId="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34658" name="Rectangle 2"/>
          <p:cNvSpPr>
            <a:spLocks noGrp="1" noChangeArrowheads="1"/>
          </p:cNvSpPr>
          <p:nvPr>
            <p:ph type="title"/>
          </p:nvPr>
        </p:nvSpPr>
        <p:spPr/>
        <p:txBody>
          <a:bodyPr/>
          <a:lstStyle/>
          <a:p>
            <a:pPr>
              <a:defRPr/>
            </a:pPr>
            <a:r>
              <a:rPr lang="en-US" smtClean="0"/>
              <a:t>Applying Clinical Trial Results To The General Population</a:t>
            </a:r>
          </a:p>
        </p:txBody>
      </p:sp>
      <p:sp>
        <p:nvSpPr>
          <p:cNvPr id="4934659" name="Rectangle 3"/>
          <p:cNvSpPr>
            <a:spLocks noGrp="1" noChangeArrowheads="1"/>
          </p:cNvSpPr>
          <p:nvPr>
            <p:ph type="body" idx="1"/>
          </p:nvPr>
        </p:nvSpPr>
        <p:spPr>
          <a:xfrm>
            <a:off x="188913" y="1533525"/>
            <a:ext cx="8686800" cy="2822575"/>
          </a:xfrm>
        </p:spPr>
        <p:txBody>
          <a:bodyPr/>
          <a:lstStyle/>
          <a:p>
            <a:pPr>
              <a:defRPr/>
            </a:pPr>
            <a:r>
              <a:rPr lang="en-US" sz="3200" smtClean="0">
                <a:solidFill>
                  <a:schemeClr val="accent1"/>
                </a:solidFill>
                <a:effectLst>
                  <a:outerShdw blurRad="38100" dist="38100" dir="2700000" algn="tl">
                    <a:srgbClr val="000000"/>
                  </a:outerShdw>
                </a:effectLst>
              </a:rPr>
              <a:t>4 Primary Prevention Trials</a:t>
            </a:r>
          </a:p>
          <a:p>
            <a:pPr lvl="1">
              <a:defRPr/>
            </a:pPr>
            <a:r>
              <a:rPr lang="en-US" sz="2400" smtClean="0"/>
              <a:t>LRC-CPPT, Helsinki, WOSCOPS, AFCAPS-TexCAPS</a:t>
            </a:r>
          </a:p>
          <a:p>
            <a:pPr lvl="1">
              <a:defRPr/>
            </a:pPr>
            <a:r>
              <a:rPr lang="en-US" sz="2400" smtClean="0"/>
              <a:t>19-37% reductions in risk of first coronary event</a:t>
            </a:r>
          </a:p>
          <a:p>
            <a:pPr lvl="1">
              <a:defRPr/>
            </a:pPr>
            <a:r>
              <a:rPr lang="en-US" sz="2400" smtClean="0"/>
              <a:t>Inclusion criteria: high risk lipid profiles</a:t>
            </a:r>
          </a:p>
          <a:p>
            <a:pPr lvl="2">
              <a:defRPr/>
            </a:pPr>
            <a:r>
              <a:rPr lang="en-US" sz="2400" smtClean="0"/>
              <a:t>Only AFCAPS included women</a:t>
            </a:r>
          </a:p>
          <a:p>
            <a:pPr lvl="1">
              <a:buFontTx/>
              <a:buNone/>
              <a:defRPr/>
            </a:pPr>
            <a:endParaRPr lang="en-US" sz="2800" smtClean="0"/>
          </a:p>
        </p:txBody>
      </p:sp>
      <p:sp>
        <p:nvSpPr>
          <p:cNvPr id="33796" name="Text Box 4"/>
          <p:cNvSpPr txBox="1">
            <a:spLocks noChangeArrowheads="1"/>
          </p:cNvSpPr>
          <p:nvPr/>
        </p:nvSpPr>
        <p:spPr bwMode="auto">
          <a:xfrm>
            <a:off x="4557713" y="6296025"/>
            <a:ext cx="4586287" cy="396875"/>
          </a:xfrm>
          <a:prstGeom prst="rect">
            <a:avLst/>
          </a:prstGeom>
          <a:noFill/>
          <a:ln w="28575">
            <a:noFill/>
            <a:miter lim="800000"/>
            <a:headEnd/>
            <a:tailEnd/>
          </a:ln>
        </p:spPr>
        <p:txBody>
          <a:bodyPr>
            <a:spAutoFit/>
          </a:bodyPr>
          <a:lstStyle/>
          <a:p>
            <a:r>
              <a:rPr lang="en-US"/>
              <a:t>Arch Intern Med 2001;161:949-954</a:t>
            </a:r>
          </a:p>
        </p:txBody>
      </p:sp>
      <p:sp>
        <p:nvSpPr>
          <p:cNvPr id="4934661" name="Text Box 5"/>
          <p:cNvSpPr txBox="1">
            <a:spLocks noChangeArrowheads="1"/>
          </p:cNvSpPr>
          <p:nvPr/>
        </p:nvSpPr>
        <p:spPr bwMode="auto">
          <a:xfrm>
            <a:off x="314325" y="4011613"/>
            <a:ext cx="8582025" cy="2254250"/>
          </a:xfrm>
          <a:prstGeom prst="rect">
            <a:avLst/>
          </a:prstGeom>
          <a:noFill/>
          <a:ln w="28575">
            <a:noFill/>
            <a:miter lim="800000"/>
            <a:headEnd/>
            <a:tailEnd/>
          </a:ln>
          <a:effectLst/>
        </p:spPr>
        <p:txBody>
          <a:bodyPr>
            <a:spAutoFit/>
          </a:bodyPr>
          <a:lstStyle/>
          <a:p>
            <a:pPr algn="l">
              <a:lnSpc>
                <a:spcPct val="80000"/>
              </a:lnSpc>
              <a:spcBef>
                <a:spcPct val="40000"/>
              </a:spcBef>
              <a:buClr>
                <a:schemeClr val="accent1"/>
              </a:buClr>
              <a:buSzPct val="75000"/>
              <a:buFont typeface="Monotype Sorts" pitchFamily="2" charset="2"/>
              <a:buChar char="F"/>
              <a:defRPr/>
            </a:pPr>
            <a:r>
              <a:rPr lang="en-US" sz="2800">
                <a:solidFill>
                  <a:schemeClr val="accent1"/>
                </a:solidFill>
                <a:effectLst>
                  <a:outerShdw blurRad="38100" dist="38100" dir="2700000" algn="tl">
                    <a:srgbClr val="000000"/>
                  </a:outerShdw>
                </a:effectLst>
              </a:rPr>
              <a:t> Framingham Heart Study</a:t>
            </a:r>
            <a:r>
              <a:rPr lang="en-US" sz="2800">
                <a:solidFill>
                  <a:schemeClr val="tx1"/>
                </a:solidFill>
              </a:rPr>
              <a:t> included 2498 men 	and 2870 women age 34-75, free of CHD</a:t>
            </a:r>
          </a:p>
          <a:p>
            <a:pPr lvl="1" algn="l">
              <a:lnSpc>
                <a:spcPct val="80000"/>
              </a:lnSpc>
              <a:spcBef>
                <a:spcPct val="40000"/>
              </a:spcBef>
              <a:buClr>
                <a:schemeClr val="accent1"/>
              </a:buClr>
              <a:buFontTx/>
              <a:buChar char="•"/>
              <a:defRPr/>
            </a:pPr>
            <a:r>
              <a:rPr lang="en-US" sz="2400">
                <a:solidFill>
                  <a:schemeClr val="tx1"/>
                </a:solidFill>
              </a:rPr>
              <a:t>Only </a:t>
            </a:r>
            <a:r>
              <a:rPr lang="en-US" sz="2400" b="1">
                <a:solidFill>
                  <a:srgbClr val="FF0000"/>
                </a:solidFill>
                <a:effectLst>
                  <a:outerShdw blurRad="38100" dist="38100" dir="2700000" algn="tl">
                    <a:srgbClr val="000000"/>
                  </a:outerShdw>
                </a:effectLst>
              </a:rPr>
              <a:t>60%</a:t>
            </a:r>
            <a:r>
              <a:rPr lang="en-US" sz="2400">
                <a:solidFill>
                  <a:schemeClr val="tx1"/>
                </a:solidFill>
              </a:rPr>
              <a:t> of these men and </a:t>
            </a:r>
            <a:r>
              <a:rPr lang="en-US" sz="2400" b="1">
                <a:solidFill>
                  <a:srgbClr val="FF0000"/>
                </a:solidFill>
                <a:effectLst>
                  <a:outerShdw blurRad="38100" dist="38100" dir="2700000" algn="tl">
                    <a:srgbClr val="000000"/>
                  </a:outerShdw>
                </a:effectLst>
              </a:rPr>
              <a:t>20%</a:t>
            </a:r>
            <a:r>
              <a:rPr lang="en-US" sz="2400">
                <a:solidFill>
                  <a:schemeClr val="tx1"/>
                </a:solidFill>
              </a:rPr>
              <a:t> of the women had cholesterol elevations which would have qualified them for the above studies. </a:t>
            </a:r>
          </a:p>
          <a:p>
            <a:pPr>
              <a:defRPr/>
            </a:pP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9346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93466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34661" grpId="0" build="p" bldLvl="2"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682" name="Oval 2"/>
          <p:cNvSpPr>
            <a:spLocks noChangeArrowheads="1"/>
          </p:cNvSpPr>
          <p:nvPr/>
        </p:nvSpPr>
        <p:spPr bwMode="auto">
          <a:xfrm>
            <a:off x="6200775" y="1577975"/>
            <a:ext cx="2717800" cy="790575"/>
          </a:xfrm>
          <a:prstGeom prst="ellipse">
            <a:avLst/>
          </a:prstGeom>
          <a:solidFill>
            <a:schemeClr val="bg2">
              <a:alpha val="50195"/>
            </a:schemeClr>
          </a:solidFill>
          <a:ln w="28575">
            <a:solidFill>
              <a:srgbClr val="FF0000"/>
            </a:solidFill>
            <a:round/>
            <a:headEnd/>
            <a:tailEnd/>
          </a:ln>
        </p:spPr>
        <p:txBody>
          <a:bodyPr anchor="ctr">
            <a:spAutoFit/>
          </a:bodyPr>
          <a:lstStyle/>
          <a:p>
            <a:endParaRPr lang="en-US"/>
          </a:p>
        </p:txBody>
      </p:sp>
      <p:sp>
        <p:nvSpPr>
          <p:cNvPr id="4935683" name="Rectangle 3"/>
          <p:cNvSpPr>
            <a:spLocks noGrp="1" noChangeArrowheads="1"/>
          </p:cNvSpPr>
          <p:nvPr>
            <p:ph type="title"/>
          </p:nvPr>
        </p:nvSpPr>
        <p:spPr>
          <a:xfrm>
            <a:off x="889000" y="0"/>
            <a:ext cx="7640638" cy="1570038"/>
          </a:xfrm>
        </p:spPr>
        <p:txBody>
          <a:bodyPr/>
          <a:lstStyle/>
          <a:p>
            <a:pPr>
              <a:defRPr/>
            </a:pPr>
            <a:r>
              <a:rPr lang="en-US" sz="6000" smtClean="0"/>
              <a:t>Framingham Heart Study</a:t>
            </a:r>
          </a:p>
        </p:txBody>
      </p:sp>
      <p:sp>
        <p:nvSpPr>
          <p:cNvPr id="4935684" name="Text Box 4"/>
          <p:cNvSpPr txBox="1">
            <a:spLocks noChangeArrowheads="1"/>
          </p:cNvSpPr>
          <p:nvPr/>
        </p:nvSpPr>
        <p:spPr bwMode="auto">
          <a:xfrm>
            <a:off x="350838" y="1708150"/>
            <a:ext cx="8596312" cy="2684463"/>
          </a:xfrm>
          <a:prstGeom prst="rect">
            <a:avLst/>
          </a:prstGeom>
          <a:noFill/>
          <a:ln w="28575">
            <a:noFill/>
            <a:miter lim="800000"/>
            <a:headEnd/>
            <a:tailEnd/>
          </a:ln>
          <a:effectLst/>
        </p:spPr>
        <p:txBody>
          <a:bodyPr>
            <a:spAutoFit/>
          </a:bodyPr>
          <a:lstStyle/>
          <a:p>
            <a:pPr>
              <a:defRPr/>
            </a:pPr>
            <a:r>
              <a:rPr lang="en-US" sz="2800" b="1">
                <a:solidFill>
                  <a:srgbClr val="FF0000"/>
                </a:solidFill>
                <a:effectLst>
                  <a:outerShdw blurRad="38100" dist="38100" dir="2700000" algn="tl">
                    <a:srgbClr val="000000"/>
                  </a:outerShdw>
                </a:effectLst>
              </a:rPr>
              <a:t>40%</a:t>
            </a:r>
            <a:r>
              <a:rPr lang="en-US" sz="2800">
                <a:solidFill>
                  <a:schemeClr val="tx1"/>
                </a:solidFill>
                <a:effectLst>
                  <a:outerShdw blurRad="38100" dist="38100" dir="2700000" algn="tl">
                    <a:srgbClr val="000000"/>
                  </a:outerShdw>
                </a:effectLst>
              </a:rPr>
              <a:t> of presumably healthy men and </a:t>
            </a:r>
            <a:r>
              <a:rPr lang="en-US" sz="2800" b="1">
                <a:solidFill>
                  <a:srgbClr val="FF0000"/>
                </a:solidFill>
                <a:effectLst>
                  <a:outerShdw blurRad="38100" dist="38100" dir="2700000" algn="tl">
                    <a:srgbClr val="000000"/>
                  </a:outerShdw>
                </a:effectLst>
              </a:rPr>
              <a:t>80% of women</a:t>
            </a:r>
            <a:r>
              <a:rPr lang="en-US" sz="2800">
                <a:solidFill>
                  <a:schemeClr val="tx1"/>
                </a:solidFill>
                <a:effectLst>
                  <a:outerShdw blurRad="38100" dist="38100" dir="2700000" algn="tl">
                    <a:srgbClr val="000000"/>
                  </a:outerShdw>
                </a:effectLst>
              </a:rPr>
              <a:t> aged 30-74 in Framingham Heart Study had lipid profiles that were not considered serious enough to study in </a:t>
            </a:r>
            <a:r>
              <a:rPr lang="en-US" sz="2800" u="sng">
                <a:solidFill>
                  <a:schemeClr val="tx1"/>
                </a:solidFill>
                <a:effectLst>
                  <a:outerShdw blurRad="38100" dist="38100" dir="2700000" algn="tl">
                    <a:srgbClr val="000000"/>
                  </a:outerShdw>
                </a:effectLst>
              </a:rPr>
              <a:t>any </a:t>
            </a:r>
            <a:r>
              <a:rPr lang="en-US" sz="2800">
                <a:solidFill>
                  <a:schemeClr val="tx1"/>
                </a:solidFill>
                <a:effectLst>
                  <a:outerShdw blurRad="38100" dist="38100" dir="2700000" algn="tl">
                    <a:srgbClr val="000000"/>
                  </a:outerShdw>
                </a:effectLst>
              </a:rPr>
              <a:t>primary coronary prevention clinical trials to date. </a:t>
            </a:r>
          </a:p>
          <a:p>
            <a:pPr>
              <a:defRPr/>
            </a:pPr>
            <a:endParaRPr lang="en-US"/>
          </a:p>
        </p:txBody>
      </p:sp>
      <p:sp>
        <p:nvSpPr>
          <p:cNvPr id="4935685" name="Text Box 5"/>
          <p:cNvSpPr txBox="1">
            <a:spLocks noChangeArrowheads="1"/>
          </p:cNvSpPr>
          <p:nvPr/>
        </p:nvSpPr>
        <p:spPr bwMode="auto">
          <a:xfrm>
            <a:off x="723900" y="4041775"/>
            <a:ext cx="7712075" cy="2070100"/>
          </a:xfrm>
          <a:prstGeom prst="rect">
            <a:avLst/>
          </a:prstGeom>
          <a:solidFill>
            <a:srgbClr val="0000CC"/>
          </a:solidFill>
          <a:ln w="28575">
            <a:solidFill>
              <a:schemeClr val="tx1"/>
            </a:solidFill>
            <a:miter lim="800000"/>
            <a:headEnd/>
            <a:tailEnd/>
          </a:ln>
          <a:effectLst>
            <a:outerShdw dist="35921" dir="2700000" algn="ctr" rotWithShape="0">
              <a:schemeClr val="bg2"/>
            </a:outerShdw>
          </a:effectLst>
        </p:spPr>
        <p:txBody>
          <a:bodyPr>
            <a:spAutoFit/>
          </a:bodyPr>
          <a:lstStyle/>
          <a:p>
            <a:pPr>
              <a:defRPr/>
            </a:pPr>
            <a:r>
              <a:rPr lang="en-US" sz="3200">
                <a:solidFill>
                  <a:schemeClr val="accent1"/>
                </a:solidFill>
                <a:effectLst>
                  <a:outerShdw blurRad="38100" dist="38100" dir="2700000" algn="tl">
                    <a:srgbClr val="000000"/>
                  </a:outerShdw>
                </a:effectLst>
              </a:rPr>
              <a:t>In general subjects with </a:t>
            </a:r>
            <a:r>
              <a:rPr lang="en-US" sz="3200">
                <a:solidFill>
                  <a:srgbClr val="FF0000"/>
                </a:solidFill>
                <a:effectLst>
                  <a:outerShdw blurRad="38100" dist="38100" dir="2700000" algn="tl">
                    <a:srgbClr val="000000"/>
                  </a:outerShdw>
                </a:effectLst>
              </a:rPr>
              <a:t>desirable or average cholesterol</a:t>
            </a:r>
            <a:r>
              <a:rPr lang="en-US" sz="3200">
                <a:solidFill>
                  <a:schemeClr val="accent1"/>
                </a:solidFill>
                <a:effectLst>
                  <a:outerShdw blurRad="38100" dist="38100" dir="2700000" algn="tl">
                    <a:srgbClr val="000000"/>
                  </a:outerShdw>
                </a:effectLst>
              </a:rPr>
              <a:t> and lower, average or high HDL-C have not been included in clinical trials</a:t>
            </a:r>
          </a:p>
        </p:txBody>
      </p:sp>
      <p:sp>
        <p:nvSpPr>
          <p:cNvPr id="34822" name="Rectangle 6"/>
          <p:cNvSpPr>
            <a:spLocks noChangeArrowheads="1"/>
          </p:cNvSpPr>
          <p:nvPr/>
        </p:nvSpPr>
        <p:spPr bwMode="auto">
          <a:xfrm>
            <a:off x="2643188" y="6297613"/>
            <a:ext cx="6500812" cy="396875"/>
          </a:xfrm>
          <a:prstGeom prst="rect">
            <a:avLst/>
          </a:prstGeom>
          <a:noFill/>
          <a:ln w="28575">
            <a:noFill/>
            <a:miter lim="800000"/>
            <a:headEnd/>
            <a:tailEnd/>
          </a:ln>
        </p:spPr>
        <p:txBody>
          <a:bodyPr wrap="none">
            <a:spAutoFit/>
          </a:bodyPr>
          <a:lstStyle/>
          <a:p>
            <a:r>
              <a:rPr lang="en-US"/>
              <a:t>Lloyd-Jones D, et al. Arch Intern Med 2001;161:949-954</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4935682"/>
                                        </p:tgtEl>
                                        <p:attrNameLst>
                                          <p:attrName>style.visibility</p:attrName>
                                        </p:attrNameLst>
                                      </p:cBhvr>
                                      <p:to>
                                        <p:strVal val="visible"/>
                                      </p:to>
                                    </p:set>
                                    <p:animEffect transition="in" filter="box(out)">
                                      <p:cBhvr>
                                        <p:cTn id="7" dur="500"/>
                                        <p:tgtEl>
                                          <p:spTgt spid="493568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935685"/>
                                        </p:tgtEl>
                                        <p:attrNameLst>
                                          <p:attrName>style.visibility</p:attrName>
                                        </p:attrNameLst>
                                      </p:cBhvr>
                                      <p:to>
                                        <p:strVal val="visible"/>
                                      </p:to>
                                    </p:set>
                                    <p:animEffect transition="in" filter="box(out)">
                                      <p:cBhvr>
                                        <p:cTn id="12" dur="500"/>
                                        <p:tgtEl>
                                          <p:spTgt spid="49356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35682" grpId="0" animBg="1"/>
      <p:bldP spid="4935685" grpId="0" animBg="1"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6706" name="Rectangle 2"/>
          <p:cNvSpPr>
            <a:spLocks noGrp="1" noChangeArrowheads="1"/>
          </p:cNvSpPr>
          <p:nvPr>
            <p:ph type="title"/>
          </p:nvPr>
        </p:nvSpPr>
        <p:spPr>
          <a:xfrm>
            <a:off x="808038" y="190500"/>
            <a:ext cx="7640637" cy="1570038"/>
          </a:xfrm>
        </p:spPr>
        <p:txBody>
          <a:bodyPr/>
          <a:lstStyle/>
          <a:p>
            <a:pPr>
              <a:defRPr/>
            </a:pPr>
            <a:r>
              <a:rPr lang="en-US" sz="5400" smtClean="0"/>
              <a:t>Framingham Heart Study</a:t>
            </a:r>
          </a:p>
        </p:txBody>
      </p:sp>
      <p:sp>
        <p:nvSpPr>
          <p:cNvPr id="4936707" name="Text Box 3"/>
          <p:cNvSpPr txBox="1">
            <a:spLocks noChangeArrowheads="1"/>
          </p:cNvSpPr>
          <p:nvPr/>
        </p:nvSpPr>
        <p:spPr bwMode="auto">
          <a:xfrm>
            <a:off x="261938" y="1620838"/>
            <a:ext cx="8596312" cy="2227262"/>
          </a:xfrm>
          <a:prstGeom prst="rect">
            <a:avLst/>
          </a:prstGeom>
          <a:noFill/>
          <a:ln w="28575">
            <a:noFill/>
            <a:miter lim="800000"/>
            <a:headEnd/>
            <a:tailEnd/>
          </a:ln>
          <a:effectLst/>
        </p:spPr>
        <p:txBody>
          <a:bodyPr>
            <a:spAutoFit/>
          </a:bodyPr>
          <a:lstStyle/>
          <a:p>
            <a:pPr>
              <a:defRPr/>
            </a:pPr>
            <a:r>
              <a:rPr lang="en-US" sz="2800">
                <a:solidFill>
                  <a:schemeClr val="tx1"/>
                </a:solidFill>
                <a:effectLst>
                  <a:outerShdw blurRad="38100" dist="38100" dir="2700000" algn="tl">
                    <a:srgbClr val="000000"/>
                  </a:outerShdw>
                </a:effectLst>
              </a:rPr>
              <a:t>In other words,</a:t>
            </a:r>
            <a:r>
              <a:rPr lang="en-US" sz="2800" b="1">
                <a:solidFill>
                  <a:srgbClr val="FF0000"/>
                </a:solidFill>
                <a:effectLst>
                  <a:outerShdw blurRad="38100" dist="38100" dir="2700000" algn="tl">
                    <a:srgbClr val="000000"/>
                  </a:outerShdw>
                </a:effectLst>
              </a:rPr>
              <a:t> 40%</a:t>
            </a:r>
            <a:r>
              <a:rPr lang="en-US" sz="2800">
                <a:solidFill>
                  <a:schemeClr val="tx1"/>
                </a:solidFill>
                <a:effectLst>
                  <a:outerShdw blurRad="38100" dist="38100" dir="2700000" algn="tl">
                    <a:srgbClr val="000000"/>
                  </a:outerShdw>
                </a:effectLst>
              </a:rPr>
              <a:t> of presumably healthy men and </a:t>
            </a:r>
            <a:r>
              <a:rPr lang="en-US" sz="2800" b="1">
                <a:solidFill>
                  <a:srgbClr val="FF0000"/>
                </a:solidFill>
                <a:effectLst>
                  <a:outerShdw blurRad="38100" dist="38100" dir="2700000" algn="tl">
                    <a:srgbClr val="000000"/>
                  </a:outerShdw>
                </a:effectLst>
              </a:rPr>
              <a:t>80% of women</a:t>
            </a:r>
            <a:r>
              <a:rPr lang="en-US" sz="2800">
                <a:solidFill>
                  <a:schemeClr val="tx1"/>
                </a:solidFill>
                <a:effectLst>
                  <a:outerShdw blurRad="38100" dist="38100" dir="2700000" algn="tl">
                    <a:srgbClr val="000000"/>
                  </a:outerShdw>
                </a:effectLst>
              </a:rPr>
              <a:t> in Framingham Heart Study had lipid profiles that were not considered serious enough to study in any primary coronary prevention clinical trials to date. </a:t>
            </a:r>
            <a:endParaRPr lang="en-US"/>
          </a:p>
        </p:txBody>
      </p:sp>
      <p:sp>
        <p:nvSpPr>
          <p:cNvPr id="4936708" name="Text Box 4"/>
          <p:cNvSpPr txBox="1">
            <a:spLocks noChangeArrowheads="1"/>
          </p:cNvSpPr>
          <p:nvPr/>
        </p:nvSpPr>
        <p:spPr bwMode="auto">
          <a:xfrm>
            <a:off x="1438275" y="3990975"/>
            <a:ext cx="6259513" cy="2070100"/>
          </a:xfrm>
          <a:prstGeom prst="rect">
            <a:avLst/>
          </a:prstGeom>
          <a:solidFill>
            <a:srgbClr val="0000CC"/>
          </a:solidFill>
          <a:ln w="28575">
            <a:solidFill>
              <a:schemeClr val="tx1"/>
            </a:solidFill>
            <a:miter lim="800000"/>
            <a:headEnd/>
            <a:tailEnd/>
          </a:ln>
          <a:effectLst/>
        </p:spPr>
        <p:txBody>
          <a:bodyPr>
            <a:spAutoFit/>
          </a:bodyPr>
          <a:lstStyle/>
          <a:p>
            <a:pPr>
              <a:defRPr/>
            </a:pPr>
            <a:r>
              <a:rPr lang="en-US" sz="3200">
                <a:solidFill>
                  <a:schemeClr val="accent1"/>
                </a:solidFill>
                <a:effectLst>
                  <a:outerShdw blurRad="38100" dist="38100" dir="2700000" algn="tl">
                    <a:srgbClr val="000000"/>
                  </a:outerShdw>
                </a:effectLst>
              </a:rPr>
              <a:t>Unfortunately, a large number of these “ineligible” patients with minor lipid abnormalities went on to develop CHD events.</a:t>
            </a:r>
          </a:p>
        </p:txBody>
      </p:sp>
      <p:sp>
        <p:nvSpPr>
          <p:cNvPr id="35845" name="Rectangle 5"/>
          <p:cNvSpPr>
            <a:spLocks noChangeArrowheads="1"/>
          </p:cNvSpPr>
          <p:nvPr/>
        </p:nvSpPr>
        <p:spPr bwMode="auto">
          <a:xfrm>
            <a:off x="4864100" y="6273800"/>
            <a:ext cx="4117975" cy="396875"/>
          </a:xfrm>
          <a:prstGeom prst="rect">
            <a:avLst/>
          </a:prstGeom>
          <a:noFill/>
          <a:ln w="28575">
            <a:noFill/>
            <a:miter lim="800000"/>
            <a:headEnd/>
            <a:tailEnd/>
          </a:ln>
        </p:spPr>
        <p:txBody>
          <a:bodyPr wrap="none">
            <a:spAutoFit/>
          </a:bodyPr>
          <a:lstStyle/>
          <a:p>
            <a:r>
              <a:rPr lang="en-US"/>
              <a:t>Arch Intern Med 2001;161:949-954</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936708"/>
                                        </p:tgtEl>
                                        <p:attrNameLst>
                                          <p:attrName>style.visibility</p:attrName>
                                        </p:attrNameLst>
                                      </p:cBhvr>
                                      <p:to>
                                        <p:strVal val="visible"/>
                                      </p:to>
                                    </p:set>
                                    <p:animEffect transition="in" filter="box(out)">
                                      <p:cBhvr>
                                        <p:cTn id="7" dur="500"/>
                                        <p:tgtEl>
                                          <p:spTgt spid="49367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36708" grpId="0" animBg="1"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7730" name="Rectangle 2"/>
          <p:cNvSpPr>
            <a:spLocks noGrp="1" noChangeArrowheads="1"/>
          </p:cNvSpPr>
          <p:nvPr>
            <p:ph type="title"/>
          </p:nvPr>
        </p:nvSpPr>
        <p:spPr>
          <a:xfrm>
            <a:off x="889000" y="0"/>
            <a:ext cx="7640638" cy="1570038"/>
          </a:xfrm>
        </p:spPr>
        <p:txBody>
          <a:bodyPr/>
          <a:lstStyle/>
          <a:p>
            <a:pPr>
              <a:defRPr/>
            </a:pPr>
            <a:r>
              <a:rPr lang="en-US" sz="6000" smtClean="0"/>
              <a:t>Framingham Heart Study</a:t>
            </a:r>
          </a:p>
        </p:txBody>
      </p:sp>
      <p:sp>
        <p:nvSpPr>
          <p:cNvPr id="4937731" name="Text Box 3"/>
          <p:cNvSpPr txBox="1">
            <a:spLocks noChangeArrowheads="1"/>
          </p:cNvSpPr>
          <p:nvPr/>
        </p:nvSpPr>
        <p:spPr bwMode="auto">
          <a:xfrm>
            <a:off x="912813" y="1938338"/>
            <a:ext cx="7386637" cy="2557462"/>
          </a:xfrm>
          <a:prstGeom prst="rect">
            <a:avLst/>
          </a:prstGeom>
          <a:solidFill>
            <a:srgbClr val="0000CC"/>
          </a:solidFill>
          <a:ln w="28575">
            <a:solidFill>
              <a:schemeClr val="tx1"/>
            </a:solidFill>
            <a:miter lim="800000"/>
            <a:headEnd/>
            <a:tailEnd/>
          </a:ln>
          <a:effectLst/>
        </p:spPr>
        <p:txBody>
          <a:bodyPr>
            <a:spAutoFit/>
          </a:bodyPr>
          <a:lstStyle/>
          <a:p>
            <a:pPr>
              <a:defRPr/>
            </a:pPr>
            <a:r>
              <a:rPr lang="en-US" sz="3200">
                <a:solidFill>
                  <a:schemeClr val="tx1"/>
                </a:solidFill>
                <a:effectLst>
                  <a:outerShdw blurRad="38100" dist="38100" dir="2700000" algn="tl">
                    <a:srgbClr val="000000"/>
                  </a:outerShdw>
                </a:effectLst>
              </a:rPr>
              <a:t>Unfortunately, many (</a:t>
            </a:r>
            <a:r>
              <a:rPr lang="en-US" sz="3200">
                <a:solidFill>
                  <a:schemeClr val="accent1"/>
                </a:solidFill>
                <a:effectLst>
                  <a:outerShdw blurRad="38100" dist="38100" dir="2700000" algn="tl">
                    <a:srgbClr val="000000"/>
                  </a:outerShdw>
                </a:effectLst>
              </a:rPr>
              <a:t>11% of the 2498 men</a:t>
            </a:r>
            <a:r>
              <a:rPr lang="en-US" sz="3200">
                <a:solidFill>
                  <a:schemeClr val="tx1"/>
                </a:solidFill>
                <a:effectLst>
                  <a:outerShdw blurRad="38100" dist="38100" dir="2700000" algn="tl">
                    <a:srgbClr val="000000"/>
                  </a:outerShdw>
                </a:effectLst>
              </a:rPr>
              <a:t>  and </a:t>
            </a:r>
            <a:r>
              <a:rPr lang="en-US" sz="3200">
                <a:solidFill>
                  <a:schemeClr val="accent1"/>
                </a:solidFill>
                <a:effectLst>
                  <a:outerShdw blurRad="38100" dist="38100" dir="2700000" algn="tl">
                    <a:srgbClr val="000000"/>
                  </a:outerShdw>
                </a:effectLst>
              </a:rPr>
              <a:t>4.7% of 2870 women</a:t>
            </a:r>
            <a:r>
              <a:rPr lang="en-US" sz="3200">
                <a:solidFill>
                  <a:schemeClr val="tx1"/>
                </a:solidFill>
                <a:effectLst>
                  <a:outerShdw blurRad="38100" dist="38100" dir="2700000" algn="tl">
                    <a:srgbClr val="000000"/>
                  </a:outerShdw>
                </a:effectLst>
              </a:rPr>
              <a:t>) of these “ineligible” patients with minor </a:t>
            </a:r>
            <a:r>
              <a:rPr lang="en-US" sz="3200">
                <a:solidFill>
                  <a:srgbClr val="FF0000"/>
                </a:solidFill>
                <a:effectLst>
                  <a:outerShdw blurRad="38100" dist="38100" dir="2700000" algn="tl">
                    <a:srgbClr val="000000"/>
                  </a:outerShdw>
                </a:effectLst>
              </a:rPr>
              <a:t>LDL-C</a:t>
            </a:r>
            <a:r>
              <a:rPr lang="en-US" sz="3200">
                <a:solidFill>
                  <a:schemeClr val="tx1"/>
                </a:solidFill>
                <a:effectLst>
                  <a:outerShdw blurRad="38100" dist="38100" dir="2700000" algn="tl">
                    <a:srgbClr val="000000"/>
                  </a:outerShdw>
                </a:effectLst>
              </a:rPr>
              <a:t> abnormalities went on to develop CHD events.</a:t>
            </a:r>
          </a:p>
        </p:txBody>
      </p:sp>
      <p:sp>
        <p:nvSpPr>
          <p:cNvPr id="36868" name="Rectangle 4"/>
          <p:cNvSpPr>
            <a:spLocks noChangeArrowheads="1"/>
          </p:cNvSpPr>
          <p:nvPr/>
        </p:nvSpPr>
        <p:spPr bwMode="auto">
          <a:xfrm>
            <a:off x="4864100" y="6273800"/>
            <a:ext cx="4117975" cy="396875"/>
          </a:xfrm>
          <a:prstGeom prst="rect">
            <a:avLst/>
          </a:prstGeom>
          <a:noFill/>
          <a:ln w="28575">
            <a:noFill/>
            <a:miter lim="800000"/>
            <a:headEnd/>
            <a:tailEnd/>
          </a:ln>
        </p:spPr>
        <p:txBody>
          <a:bodyPr wrap="none">
            <a:spAutoFit/>
          </a:bodyPr>
          <a:lstStyle/>
          <a:p>
            <a:r>
              <a:rPr lang="en-US"/>
              <a:t>Arch Intern Med 2001;161:949-954</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4937731"/>
                                        </p:tgtEl>
                                        <p:attrNameLst>
                                          <p:attrName>style.visibility</p:attrName>
                                        </p:attrNameLst>
                                      </p:cBhvr>
                                      <p:to>
                                        <p:strVal val="visible"/>
                                      </p:to>
                                    </p:set>
                                    <p:animEffect transition="in" filter="box(out)">
                                      <p:cBhvr>
                                        <p:cTn id="7" dur="1000"/>
                                        <p:tgtEl>
                                          <p:spTgt spid="49377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37731" grpId="0" animBg="1"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99170" name="Rectangle 2"/>
          <p:cNvSpPr>
            <a:spLocks noGrp="1" noChangeArrowheads="1"/>
          </p:cNvSpPr>
          <p:nvPr>
            <p:ph type="title"/>
          </p:nvPr>
        </p:nvSpPr>
        <p:spPr/>
        <p:txBody>
          <a:bodyPr/>
          <a:lstStyle/>
          <a:p>
            <a:pPr>
              <a:defRPr/>
            </a:pPr>
            <a:r>
              <a:rPr lang="en-US" sz="6000" smtClean="0"/>
              <a:t>Framingham Heart Study</a:t>
            </a:r>
          </a:p>
        </p:txBody>
      </p:sp>
      <p:sp>
        <p:nvSpPr>
          <p:cNvPr id="4999171" name="Rectangle 3"/>
          <p:cNvSpPr>
            <a:spLocks noGrp="1" noChangeArrowheads="1"/>
          </p:cNvSpPr>
          <p:nvPr>
            <p:ph type="body" idx="1"/>
          </p:nvPr>
        </p:nvSpPr>
        <p:spPr>
          <a:xfrm>
            <a:off x="227013" y="1441450"/>
            <a:ext cx="8916987" cy="1362075"/>
          </a:xfrm>
        </p:spPr>
        <p:txBody>
          <a:bodyPr/>
          <a:lstStyle/>
          <a:p>
            <a:pPr>
              <a:defRPr/>
            </a:pPr>
            <a:r>
              <a:rPr lang="en-US" sz="3200" smtClean="0"/>
              <a:t>Among subjects in </a:t>
            </a:r>
            <a:r>
              <a:rPr lang="en-US" sz="3200" smtClean="0">
                <a:solidFill>
                  <a:schemeClr val="accent1"/>
                </a:solidFill>
                <a:effectLst>
                  <a:outerShdw blurRad="38100" dist="38100" dir="2700000" algn="tl">
                    <a:srgbClr val="000000"/>
                  </a:outerShdw>
                </a:effectLst>
              </a:rPr>
              <a:t>Framingham</a:t>
            </a:r>
            <a:r>
              <a:rPr lang="en-US" sz="3200" smtClean="0"/>
              <a:t> who developed incident CHD during a 12 year follow-up:</a:t>
            </a:r>
          </a:p>
        </p:txBody>
      </p:sp>
      <p:sp>
        <p:nvSpPr>
          <p:cNvPr id="37892" name="Rectangle 4"/>
          <p:cNvSpPr>
            <a:spLocks noChangeArrowheads="1"/>
          </p:cNvSpPr>
          <p:nvPr/>
        </p:nvSpPr>
        <p:spPr bwMode="auto">
          <a:xfrm>
            <a:off x="5026025" y="6461125"/>
            <a:ext cx="4117975" cy="396875"/>
          </a:xfrm>
          <a:prstGeom prst="rect">
            <a:avLst/>
          </a:prstGeom>
          <a:noFill/>
          <a:ln w="28575">
            <a:noFill/>
            <a:miter lim="800000"/>
            <a:headEnd/>
            <a:tailEnd/>
          </a:ln>
        </p:spPr>
        <p:txBody>
          <a:bodyPr wrap="none">
            <a:spAutoFit/>
          </a:bodyPr>
          <a:lstStyle/>
          <a:p>
            <a:r>
              <a:rPr lang="en-US"/>
              <a:t>Arch Intern Med 2001;161:949-954</a:t>
            </a:r>
          </a:p>
        </p:txBody>
      </p:sp>
      <p:sp>
        <p:nvSpPr>
          <p:cNvPr id="4999174" name="Rectangle 6"/>
          <p:cNvSpPr>
            <a:spLocks noChangeArrowheads="1"/>
          </p:cNvSpPr>
          <p:nvPr/>
        </p:nvSpPr>
        <p:spPr bwMode="auto">
          <a:xfrm>
            <a:off x="457200" y="2520950"/>
            <a:ext cx="8686800" cy="1565275"/>
          </a:xfrm>
          <a:prstGeom prst="rect">
            <a:avLst/>
          </a:prstGeom>
          <a:noFill/>
          <a:ln w="9525">
            <a:noFill/>
            <a:miter lim="800000"/>
            <a:headEnd/>
            <a:tailEnd/>
          </a:ln>
          <a:effectLst/>
        </p:spPr>
        <p:txBody>
          <a:bodyPr lIns="92064" tIns="46033" rIns="92064" bIns="46033"/>
          <a:lstStyle/>
          <a:p>
            <a:pPr marL="407988" indent="-407988" algn="l">
              <a:lnSpc>
                <a:spcPct val="70000"/>
              </a:lnSpc>
              <a:spcBef>
                <a:spcPct val="40000"/>
              </a:spcBef>
              <a:buClr>
                <a:schemeClr val="accent1"/>
              </a:buClr>
              <a:buSzPct val="75000"/>
              <a:buFont typeface="Monotype Sorts" pitchFamily="2" charset="2"/>
              <a:buChar char="F"/>
              <a:defRPr/>
            </a:pPr>
            <a:endParaRPr lang="en-US" sz="3200">
              <a:solidFill>
                <a:schemeClr val="tx1"/>
              </a:solidFill>
            </a:endParaRPr>
          </a:p>
          <a:p>
            <a:pPr marL="738188" lvl="1" indent="-215900" algn="l">
              <a:lnSpc>
                <a:spcPct val="70000"/>
              </a:lnSpc>
              <a:spcBef>
                <a:spcPct val="40000"/>
              </a:spcBef>
              <a:buClr>
                <a:schemeClr val="accent1"/>
              </a:buClr>
              <a:buFontTx/>
              <a:buChar char="•"/>
              <a:defRPr/>
            </a:pPr>
            <a:r>
              <a:rPr lang="en-US" sz="2800">
                <a:solidFill>
                  <a:schemeClr val="tx1"/>
                </a:solidFill>
              </a:rPr>
              <a:t>The </a:t>
            </a:r>
            <a:r>
              <a:rPr lang="en-US" sz="2800" b="1">
                <a:solidFill>
                  <a:srgbClr val="FF0000"/>
                </a:solidFill>
                <a:effectLst>
                  <a:outerShdw blurRad="38100" dist="38100" dir="2700000" algn="tl">
                    <a:srgbClr val="000000"/>
                  </a:outerShdw>
                </a:effectLst>
              </a:rPr>
              <a:t>MAJORITY</a:t>
            </a:r>
            <a:r>
              <a:rPr lang="en-US" sz="2800">
                <a:solidFill>
                  <a:schemeClr val="tx1"/>
                </a:solidFill>
              </a:rPr>
              <a:t> </a:t>
            </a:r>
            <a:r>
              <a:rPr lang="en-US" sz="2800" b="1">
                <a:solidFill>
                  <a:srgbClr val="FF0000"/>
                </a:solidFill>
                <a:effectLst>
                  <a:outerShdw blurRad="38100" dist="38100" dir="2700000" algn="tl">
                    <a:srgbClr val="000000"/>
                  </a:outerShdw>
                </a:effectLst>
              </a:rPr>
              <a:t>(66%)</a:t>
            </a:r>
            <a:r>
              <a:rPr lang="en-US" sz="2800">
                <a:solidFill>
                  <a:schemeClr val="tx1"/>
                </a:solidFill>
              </a:rPr>
              <a:t> </a:t>
            </a:r>
            <a:r>
              <a:rPr lang="en-US" sz="2800" b="1">
                <a:solidFill>
                  <a:srgbClr val="FF0000"/>
                </a:solidFill>
                <a:effectLst>
                  <a:outerShdw blurRad="38100" dist="38100" dir="2700000" algn="tl">
                    <a:srgbClr val="000000"/>
                  </a:outerShdw>
                </a:effectLst>
              </a:rPr>
              <a:t>of the women</a:t>
            </a:r>
          </a:p>
          <a:p>
            <a:pPr marL="738188" lvl="1" indent="-215900" algn="l">
              <a:lnSpc>
                <a:spcPct val="70000"/>
              </a:lnSpc>
              <a:spcBef>
                <a:spcPct val="40000"/>
              </a:spcBef>
              <a:buClr>
                <a:schemeClr val="accent1"/>
              </a:buClr>
              <a:buFontTx/>
              <a:buChar char="•"/>
              <a:defRPr/>
            </a:pPr>
            <a:r>
              <a:rPr lang="en-US" sz="2800" b="1">
                <a:solidFill>
                  <a:schemeClr val="tx1"/>
                </a:solidFill>
                <a:effectLst>
                  <a:outerShdw blurRad="38100" dist="38100" dir="2700000" algn="tl">
                    <a:srgbClr val="000000"/>
                  </a:outerShdw>
                </a:effectLst>
              </a:rPr>
              <a:t>25% of the men</a:t>
            </a:r>
            <a:endParaRPr lang="en-US" sz="3600">
              <a:solidFill>
                <a:schemeClr val="tx1"/>
              </a:solidFill>
            </a:endParaRPr>
          </a:p>
        </p:txBody>
      </p:sp>
      <p:sp>
        <p:nvSpPr>
          <p:cNvPr id="4999175" name="Text Box 7"/>
          <p:cNvSpPr txBox="1">
            <a:spLocks noChangeArrowheads="1"/>
          </p:cNvSpPr>
          <p:nvPr/>
        </p:nvSpPr>
        <p:spPr bwMode="auto">
          <a:xfrm>
            <a:off x="606757" y="4244453"/>
            <a:ext cx="7797800" cy="1582738"/>
          </a:xfrm>
          <a:prstGeom prst="rect">
            <a:avLst/>
          </a:prstGeom>
          <a:gradFill rotWithShape="1">
            <a:gsLst>
              <a:gs pos="0">
                <a:srgbClr val="FF0000"/>
              </a:gs>
              <a:gs pos="100000">
                <a:srgbClr val="FF0000">
                  <a:gamma/>
                  <a:shade val="46275"/>
                  <a:invGamma/>
                </a:srgbClr>
              </a:gs>
            </a:gsLst>
            <a:path path="shape">
              <a:fillToRect l="50000" t="50000" r="50000" b="50000"/>
            </a:path>
          </a:gradFill>
          <a:ln w="28575">
            <a:solidFill>
              <a:schemeClr val="accent1"/>
            </a:solidFill>
            <a:miter lim="800000"/>
            <a:headEnd/>
            <a:tailEnd/>
          </a:ln>
          <a:effectLst/>
        </p:spPr>
        <p:txBody>
          <a:bodyPr>
            <a:spAutoFit/>
          </a:bodyPr>
          <a:lstStyle/>
          <a:p>
            <a:pPr>
              <a:defRPr/>
            </a:pPr>
            <a:r>
              <a:rPr lang="en-US" sz="3200" b="1" dirty="0">
                <a:solidFill>
                  <a:schemeClr val="tx1"/>
                </a:solidFill>
                <a:effectLst>
                  <a:outerShdw blurRad="38100" dist="38100" dir="2700000" algn="tl">
                    <a:srgbClr val="000000"/>
                  </a:outerShdw>
                </a:effectLst>
              </a:rPr>
              <a:t>Did not have an elevated LDL-C that would have qualified for any primary prevention lipid trial ever done</a:t>
            </a:r>
          </a:p>
        </p:txBody>
      </p:sp>
      <p:sp>
        <p:nvSpPr>
          <p:cNvPr id="4999176" name="Rectangle 8"/>
          <p:cNvSpPr>
            <a:spLocks noChangeArrowheads="1"/>
          </p:cNvSpPr>
          <p:nvPr/>
        </p:nvSpPr>
        <p:spPr bwMode="auto">
          <a:xfrm>
            <a:off x="1897063" y="2935288"/>
            <a:ext cx="2022475" cy="519112"/>
          </a:xfrm>
          <a:prstGeom prst="rect">
            <a:avLst/>
          </a:prstGeom>
          <a:noFill/>
          <a:ln w="28575">
            <a:noFill/>
            <a:miter lim="800000"/>
            <a:headEnd/>
            <a:tailEnd/>
          </a:ln>
          <a:effectLst/>
        </p:spPr>
        <p:txBody>
          <a:bodyPr wrap="none">
            <a:spAutoFit/>
          </a:bodyPr>
          <a:lstStyle/>
          <a:p>
            <a:pPr>
              <a:defRPr/>
            </a:pPr>
            <a:r>
              <a:rPr lang="en-US" sz="2800" b="1">
                <a:solidFill>
                  <a:schemeClr val="accent1"/>
                </a:solidFill>
                <a:effectLst>
                  <a:outerShdw blurRad="38100" dist="38100" dir="2700000" algn="tl">
                    <a:srgbClr val="000000"/>
                  </a:outerShdw>
                </a:effectLst>
              </a:rPr>
              <a:t>MAJORITY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999171">
                                            <p:txEl>
                                              <p:pRg st="0" end="0"/>
                                            </p:txEl>
                                          </p:spTgt>
                                        </p:tgtEl>
                                        <p:attrNameLst>
                                          <p:attrName>style.visibility</p:attrName>
                                        </p:attrNameLst>
                                      </p:cBhvr>
                                      <p:to>
                                        <p:strVal val="visible"/>
                                      </p:to>
                                    </p:set>
                                    <p:animEffect transition="in" filter="wipe(up)">
                                      <p:cBhvr>
                                        <p:cTn id="7" dur="2000"/>
                                        <p:tgtEl>
                                          <p:spTgt spid="4999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999174">
                                            <p:txEl>
                                              <p:pRg st="1" end="1"/>
                                            </p:txEl>
                                          </p:spTgt>
                                        </p:tgtEl>
                                        <p:attrNameLst>
                                          <p:attrName>style.visibility</p:attrName>
                                        </p:attrNameLst>
                                      </p:cBhvr>
                                      <p:to>
                                        <p:strVal val="visible"/>
                                      </p:to>
                                    </p:set>
                                    <p:animEffect transition="in" filter="wipe(left)">
                                      <p:cBhvr>
                                        <p:cTn id="12" dur="2000"/>
                                        <p:tgtEl>
                                          <p:spTgt spid="4999174">
                                            <p:txEl>
                                              <p:pRg st="1" end="1"/>
                                            </p:txEl>
                                          </p:spTgt>
                                        </p:tgtEl>
                                      </p:cBhvr>
                                    </p:animEffect>
                                  </p:childTnLst>
                                </p:cTn>
                              </p:par>
                            </p:childTnLst>
                          </p:cTn>
                        </p:par>
                        <p:par>
                          <p:cTn id="13" fill="hold">
                            <p:stCondLst>
                              <p:cond delay="2000"/>
                            </p:stCondLst>
                            <p:childTnLst>
                              <p:par>
                                <p:cTn id="14" presetID="22" presetClass="entr" presetSubtype="8" fill="hold" grpId="0" nodeType="afterEffect">
                                  <p:stCondLst>
                                    <p:cond delay="500"/>
                                  </p:stCondLst>
                                  <p:childTnLst>
                                    <p:set>
                                      <p:cBhvr>
                                        <p:cTn id="15" dur="1" fill="hold">
                                          <p:stCondLst>
                                            <p:cond delay="0"/>
                                          </p:stCondLst>
                                        </p:cTn>
                                        <p:tgtEl>
                                          <p:spTgt spid="4999174">
                                            <p:txEl>
                                              <p:pRg st="2" end="2"/>
                                            </p:txEl>
                                          </p:spTgt>
                                        </p:tgtEl>
                                        <p:attrNameLst>
                                          <p:attrName>style.visibility</p:attrName>
                                        </p:attrNameLst>
                                      </p:cBhvr>
                                      <p:to>
                                        <p:strVal val="visible"/>
                                      </p:to>
                                    </p:set>
                                    <p:animEffect transition="in" filter="wipe(left)">
                                      <p:cBhvr>
                                        <p:cTn id="16" dur="1000"/>
                                        <p:tgtEl>
                                          <p:spTgt spid="4999174">
                                            <p:txEl>
                                              <p:pRg st="2" end="2"/>
                                            </p:txEl>
                                          </p:spTgt>
                                        </p:tgtEl>
                                      </p:cBhvr>
                                    </p:animEffect>
                                  </p:childTnLst>
                                </p:cTn>
                              </p:par>
                            </p:childTnLst>
                          </p:cTn>
                        </p:par>
                        <p:par>
                          <p:cTn id="17" fill="hold">
                            <p:stCondLst>
                              <p:cond delay="3500"/>
                            </p:stCondLst>
                            <p:childTnLst>
                              <p:par>
                                <p:cTn id="18" presetID="1" presetClass="entr" presetSubtype="0" fill="hold" nodeType="afterEffect">
                                  <p:stCondLst>
                                    <p:cond delay="0"/>
                                  </p:stCondLst>
                                  <p:childTnLst>
                                    <p:set>
                                      <p:cBhvr>
                                        <p:cTn id="19" dur="1" fill="hold">
                                          <p:stCondLst>
                                            <p:cond delay="0"/>
                                          </p:stCondLst>
                                        </p:cTn>
                                        <p:tgtEl>
                                          <p:spTgt spid="4999176">
                                            <p:txEl>
                                              <p:pRg st="0" end="0"/>
                                            </p:txEl>
                                          </p:spTgt>
                                        </p:tgtEl>
                                        <p:attrNameLst>
                                          <p:attrName>style.visibility</p:attrName>
                                        </p:attrNameLst>
                                      </p:cBhvr>
                                      <p:to>
                                        <p:strVal val="visible"/>
                                      </p:to>
                                    </p:set>
                                  </p:childTnLst>
                                </p:cTn>
                              </p:par>
                            </p:childTnLst>
                          </p:cTn>
                        </p:par>
                        <p:par>
                          <p:cTn id="20" fill="hold">
                            <p:stCondLst>
                              <p:cond delay="3500"/>
                            </p:stCondLst>
                            <p:childTnLst>
                              <p:par>
                                <p:cTn id="21" presetID="35" presetClass="emph" presetSubtype="0" repeatCount="indefinite" fill="hold" nodeType="afterEffect">
                                  <p:stCondLst>
                                    <p:cond delay="0"/>
                                  </p:stCondLst>
                                  <p:childTnLst>
                                    <p:anim calcmode="discrete" valueType="str">
                                      <p:cBhvr>
                                        <p:cTn id="22" dur="1000" fill="hold"/>
                                        <p:tgtEl>
                                          <p:spTgt spid="4999176">
                                            <p:txEl>
                                              <p:pRg st="0" end="0"/>
                                            </p:txEl>
                                          </p:spTgt>
                                        </p:tgtEl>
                                        <p:attrNameLst>
                                          <p:attrName>style.visibility</p:attrName>
                                        </p:attrNameLst>
                                      </p:cBhvr>
                                      <p:tavLst>
                                        <p:tav tm="0">
                                          <p:val>
                                            <p:strVal val="hidden"/>
                                          </p:val>
                                        </p:tav>
                                        <p:tav tm="50000">
                                          <p:val>
                                            <p:strVal val="visible"/>
                                          </p:val>
                                        </p:tav>
                                      </p:tavLst>
                                    </p:anim>
                                  </p:childTnLst>
                                </p:cTn>
                              </p:par>
                            </p:childTnLst>
                          </p:cTn>
                        </p:par>
                        <p:par>
                          <p:cTn id="23" fill="hold">
                            <p:stCondLst>
                              <p:cond delay="4500"/>
                            </p:stCondLst>
                            <p:childTnLst>
                              <p:par>
                                <p:cTn id="24" presetID="4" presetClass="entr" presetSubtype="16" fill="hold" grpId="0" nodeType="afterEffect">
                                  <p:stCondLst>
                                    <p:cond delay="500"/>
                                  </p:stCondLst>
                                  <p:childTnLst>
                                    <p:set>
                                      <p:cBhvr>
                                        <p:cTn id="25" dur="1" fill="hold">
                                          <p:stCondLst>
                                            <p:cond delay="0"/>
                                          </p:stCondLst>
                                        </p:cTn>
                                        <p:tgtEl>
                                          <p:spTgt spid="4999175"/>
                                        </p:tgtEl>
                                        <p:attrNameLst>
                                          <p:attrName>style.visibility</p:attrName>
                                        </p:attrNameLst>
                                      </p:cBhvr>
                                      <p:to>
                                        <p:strVal val="visible"/>
                                      </p:to>
                                    </p:set>
                                    <p:animEffect transition="in" filter="box(in)">
                                      <p:cBhvr>
                                        <p:cTn id="26" dur="1000"/>
                                        <p:tgtEl>
                                          <p:spTgt spid="4999175"/>
                                        </p:tgtEl>
                                      </p:cBhvr>
                                    </p:animEffect>
                                  </p:childTnLst>
                                  <p:subTnLst>
                                    <p:set>
                                      <p:cBhvr override="childStyle">
                                        <p:cTn dur="1" fill="hold" display="0" masterRel="nextClick" afterEffect="1"/>
                                        <p:tgtEl>
                                          <p:spTgt spid="499917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99171" grpId="0" build="p"/>
      <p:bldP spid="4999174" grpId="0" build="p" bldLvl="2" autoUpdateAnimBg="0"/>
      <p:bldP spid="4999175" grpId="0" animBg="1"/>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00194" name="Rectangle 2"/>
          <p:cNvSpPr>
            <a:spLocks noGrp="1" noChangeArrowheads="1"/>
          </p:cNvSpPr>
          <p:nvPr>
            <p:ph type="title"/>
          </p:nvPr>
        </p:nvSpPr>
        <p:spPr/>
        <p:txBody>
          <a:bodyPr/>
          <a:lstStyle/>
          <a:p>
            <a:pPr>
              <a:defRPr/>
            </a:pPr>
            <a:r>
              <a:rPr lang="en-US" sz="6000" smtClean="0"/>
              <a:t>Framingham Heart Study</a:t>
            </a:r>
          </a:p>
        </p:txBody>
      </p:sp>
      <p:sp>
        <p:nvSpPr>
          <p:cNvPr id="38915" name="Rectangle 3"/>
          <p:cNvSpPr>
            <a:spLocks noChangeArrowheads="1"/>
          </p:cNvSpPr>
          <p:nvPr/>
        </p:nvSpPr>
        <p:spPr bwMode="auto">
          <a:xfrm>
            <a:off x="5026025" y="6461125"/>
            <a:ext cx="4117975" cy="396875"/>
          </a:xfrm>
          <a:prstGeom prst="rect">
            <a:avLst/>
          </a:prstGeom>
          <a:noFill/>
          <a:ln w="28575">
            <a:noFill/>
            <a:miter lim="800000"/>
            <a:headEnd/>
            <a:tailEnd/>
          </a:ln>
        </p:spPr>
        <p:txBody>
          <a:bodyPr wrap="none">
            <a:spAutoFit/>
          </a:bodyPr>
          <a:lstStyle/>
          <a:p>
            <a:r>
              <a:rPr lang="en-US"/>
              <a:t>Arch Intern Med 2001;161:949-954</a:t>
            </a:r>
          </a:p>
        </p:txBody>
      </p:sp>
      <p:sp>
        <p:nvSpPr>
          <p:cNvPr id="5000196" name="Text Box 4"/>
          <p:cNvSpPr txBox="1">
            <a:spLocks noChangeArrowheads="1"/>
          </p:cNvSpPr>
          <p:nvPr/>
        </p:nvSpPr>
        <p:spPr bwMode="auto">
          <a:xfrm>
            <a:off x="427345" y="3436133"/>
            <a:ext cx="8478838" cy="2684462"/>
          </a:xfrm>
          <a:prstGeom prst="rect">
            <a:avLst/>
          </a:prstGeom>
          <a:gradFill rotWithShape="0">
            <a:gsLst>
              <a:gs pos="0">
                <a:schemeClr val="bg2"/>
              </a:gs>
              <a:gs pos="50000">
                <a:srgbClr val="0000CC"/>
              </a:gs>
              <a:gs pos="100000">
                <a:schemeClr val="bg2"/>
              </a:gs>
            </a:gsLst>
            <a:lin ang="0" scaled="1"/>
          </a:gradFill>
          <a:ln w="28575">
            <a:solidFill>
              <a:srgbClr val="FF0000"/>
            </a:solidFill>
            <a:miter lim="800000"/>
            <a:headEnd/>
            <a:tailEnd/>
          </a:ln>
          <a:effectLst/>
        </p:spPr>
        <p:txBody>
          <a:bodyPr>
            <a:spAutoFit/>
          </a:bodyPr>
          <a:lstStyle/>
          <a:p>
            <a:pPr>
              <a:defRPr/>
            </a:pPr>
            <a:r>
              <a:rPr lang="en-US" sz="3600" b="1" u="sng">
                <a:solidFill>
                  <a:srgbClr val="FF0000"/>
                </a:solidFill>
                <a:effectLst>
                  <a:outerShdw blurRad="38100" dist="38100" dir="2700000" algn="tl">
                    <a:srgbClr val="FFFFFF"/>
                  </a:outerShdw>
                </a:effectLst>
              </a:rPr>
              <a:t>Isolated hypertriglyceridemia</a:t>
            </a:r>
            <a:r>
              <a:rPr lang="en-US" sz="3600">
                <a:solidFill>
                  <a:schemeClr val="accent1"/>
                </a:solidFill>
                <a:effectLst>
                  <a:outerShdw blurRad="38100" dist="38100" dir="2700000" algn="tl">
                    <a:srgbClr val="FFFFFF"/>
                  </a:outerShdw>
                </a:effectLst>
              </a:rPr>
              <a:t>       (&gt;200 mg /dl) </a:t>
            </a:r>
          </a:p>
          <a:p>
            <a:pPr>
              <a:defRPr/>
            </a:pPr>
            <a:endParaRPr lang="en-US" sz="3600">
              <a:solidFill>
                <a:schemeClr val="tx1"/>
              </a:solidFill>
              <a:effectLst>
                <a:outerShdw blurRad="38100" dist="38100" dir="2700000" algn="tl">
                  <a:srgbClr val="000000"/>
                </a:outerShdw>
              </a:effectLst>
            </a:endParaRPr>
          </a:p>
          <a:p>
            <a:pPr>
              <a:defRPr/>
            </a:pPr>
            <a:endParaRPr lang="en-US" sz="2800">
              <a:solidFill>
                <a:schemeClr val="tx1"/>
              </a:solidFill>
              <a:effectLst>
                <a:outerShdw blurRad="38100" dist="38100" dir="2700000" algn="tl">
                  <a:srgbClr val="000000"/>
                </a:outerShdw>
              </a:effectLst>
            </a:endParaRPr>
          </a:p>
        </p:txBody>
      </p:sp>
      <p:sp>
        <p:nvSpPr>
          <p:cNvPr id="5000197" name="Text Box 5"/>
          <p:cNvSpPr txBox="1">
            <a:spLocks noChangeArrowheads="1"/>
          </p:cNvSpPr>
          <p:nvPr/>
        </p:nvSpPr>
        <p:spPr bwMode="auto">
          <a:xfrm>
            <a:off x="1436995" y="4923620"/>
            <a:ext cx="6311900" cy="641350"/>
          </a:xfrm>
          <a:prstGeom prst="rect">
            <a:avLst/>
          </a:prstGeom>
          <a:noFill/>
          <a:ln w="28575">
            <a:noFill/>
            <a:miter lim="800000"/>
            <a:headEnd/>
            <a:tailEnd/>
          </a:ln>
          <a:effectLst/>
        </p:spPr>
        <p:txBody>
          <a:bodyPr>
            <a:spAutoFit/>
          </a:bodyPr>
          <a:lstStyle/>
          <a:p>
            <a:pPr>
              <a:defRPr/>
            </a:pPr>
            <a:r>
              <a:rPr lang="en-US" sz="3600">
                <a:solidFill>
                  <a:schemeClr val="accent1"/>
                </a:solidFill>
                <a:effectLst>
                  <a:outerShdw blurRad="38100" dist="38100" dir="2700000" algn="tl">
                    <a:srgbClr val="000000"/>
                  </a:outerShdw>
                </a:effectLst>
              </a:rPr>
              <a:t>Elevated TG and low HDL-C</a:t>
            </a:r>
          </a:p>
        </p:txBody>
      </p:sp>
      <p:sp>
        <p:nvSpPr>
          <p:cNvPr id="6" name="Text Box 5"/>
          <p:cNvSpPr txBox="1">
            <a:spLocks noChangeArrowheads="1"/>
          </p:cNvSpPr>
          <p:nvPr/>
        </p:nvSpPr>
        <p:spPr bwMode="auto">
          <a:xfrm>
            <a:off x="366429" y="1448677"/>
            <a:ext cx="8478837" cy="1582737"/>
          </a:xfrm>
          <a:prstGeom prst="rect">
            <a:avLst/>
          </a:prstGeom>
          <a:gradFill rotWithShape="0">
            <a:gsLst>
              <a:gs pos="0">
                <a:schemeClr val="bg2"/>
              </a:gs>
              <a:gs pos="50000">
                <a:srgbClr val="0000CC"/>
              </a:gs>
              <a:gs pos="100000">
                <a:schemeClr val="bg2"/>
              </a:gs>
            </a:gsLst>
            <a:lin ang="0" scaled="1"/>
          </a:gradFill>
          <a:ln w="28575">
            <a:solidFill>
              <a:srgbClr val="FF0000"/>
            </a:solidFill>
            <a:miter lim="800000"/>
            <a:headEnd/>
            <a:tailEnd/>
          </a:ln>
          <a:effectLst/>
        </p:spPr>
        <p:txBody>
          <a:bodyPr>
            <a:spAutoFit/>
          </a:bodyPr>
          <a:lstStyle/>
          <a:p>
            <a:pPr>
              <a:defRPr/>
            </a:pPr>
            <a:r>
              <a:rPr lang="en-US" sz="3200" b="1">
                <a:solidFill>
                  <a:schemeClr val="tx1"/>
                </a:solidFill>
                <a:effectLst>
                  <a:outerShdw blurRad="38100" dist="38100" dir="2700000" algn="tl">
                    <a:srgbClr val="000000"/>
                  </a:outerShdw>
                </a:effectLst>
              </a:rPr>
              <a:t>What was the </a:t>
            </a:r>
            <a:r>
              <a:rPr lang="en-US" sz="3200" b="1">
                <a:solidFill>
                  <a:schemeClr val="accent1"/>
                </a:solidFill>
                <a:effectLst>
                  <a:outerShdw blurRad="38100" dist="38100" dir="2700000" algn="tl">
                    <a:srgbClr val="FFFFFF"/>
                  </a:outerShdw>
                </a:effectLst>
              </a:rPr>
              <a:t>most common lipid abnormality</a:t>
            </a:r>
            <a:r>
              <a:rPr lang="en-US" sz="3200" b="1">
                <a:solidFill>
                  <a:schemeClr val="tx1"/>
                </a:solidFill>
                <a:effectLst>
                  <a:outerShdw blurRad="38100" dist="38100" dir="2700000" algn="tl">
                    <a:srgbClr val="000000"/>
                  </a:outerShdw>
                </a:effectLst>
              </a:rPr>
              <a:t> in these patients who developed CHD ?</a:t>
            </a:r>
            <a:endParaRPr lang="en-US" sz="2800">
              <a:solidFill>
                <a:schemeClr val="tx1"/>
              </a:solidFill>
              <a:effectLst>
                <a:outerShdw blurRad="38100" dist="38100" dir="2700000" algn="tl">
                  <a:srgbClr val="000000"/>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000196"/>
                                        </p:tgtEl>
                                        <p:attrNameLst>
                                          <p:attrName>style.visibility</p:attrName>
                                        </p:attrNameLst>
                                      </p:cBhvr>
                                      <p:to>
                                        <p:strVal val="visible"/>
                                      </p:to>
                                    </p:set>
                                    <p:animEffect transition="in" filter="dissolve">
                                      <p:cBhvr>
                                        <p:cTn id="7" dur="500"/>
                                        <p:tgtEl>
                                          <p:spTgt spid="500019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000197"/>
                                        </p:tgtEl>
                                        <p:attrNameLst>
                                          <p:attrName>style.visibility</p:attrName>
                                        </p:attrNameLst>
                                      </p:cBhvr>
                                      <p:to>
                                        <p:strVal val="visible"/>
                                      </p:to>
                                    </p:set>
                                    <p:animEffect transition="in" filter="dissolve">
                                      <p:cBhvr>
                                        <p:cTn id="12" dur="500"/>
                                        <p:tgtEl>
                                          <p:spTgt spid="500019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00196" grpId="0" animBg="1" autoUpdateAnimBg="0"/>
      <p:bldP spid="5000197" grpId="0"/>
      <p:bldP spid="6" grpId="0" animBg="1"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1826" name="Rectangle 2"/>
          <p:cNvSpPr>
            <a:spLocks noGrp="1" noChangeArrowheads="1"/>
          </p:cNvSpPr>
          <p:nvPr>
            <p:ph type="title"/>
          </p:nvPr>
        </p:nvSpPr>
        <p:spPr/>
        <p:txBody>
          <a:bodyPr/>
          <a:lstStyle/>
          <a:p>
            <a:pPr>
              <a:defRPr/>
            </a:pPr>
            <a:r>
              <a:rPr lang="en-US" smtClean="0"/>
              <a:t>Applying Trials To The </a:t>
            </a:r>
            <a:br>
              <a:rPr lang="en-US" smtClean="0"/>
            </a:br>
            <a:r>
              <a:rPr lang="en-US" smtClean="0"/>
              <a:t>General Population</a:t>
            </a:r>
          </a:p>
        </p:txBody>
      </p:sp>
      <p:sp>
        <p:nvSpPr>
          <p:cNvPr id="4941827" name="Text Box 3"/>
          <p:cNvSpPr txBox="1">
            <a:spLocks noChangeArrowheads="1"/>
          </p:cNvSpPr>
          <p:nvPr/>
        </p:nvSpPr>
        <p:spPr bwMode="auto">
          <a:xfrm>
            <a:off x="825500" y="3292475"/>
            <a:ext cx="7537450" cy="1828800"/>
          </a:xfrm>
          <a:prstGeom prst="rect">
            <a:avLst/>
          </a:prstGeom>
          <a:gradFill rotWithShape="0">
            <a:gsLst>
              <a:gs pos="0">
                <a:srgbClr val="00002F"/>
              </a:gs>
              <a:gs pos="50000">
                <a:srgbClr val="0000FF"/>
              </a:gs>
              <a:gs pos="100000">
                <a:srgbClr val="00002F"/>
              </a:gs>
            </a:gsLst>
            <a:lin ang="0" scaled="1"/>
          </a:gradFill>
          <a:ln w="28575">
            <a:solidFill>
              <a:srgbClr val="FF0000"/>
            </a:solidFill>
            <a:miter lim="800000"/>
            <a:headEnd/>
            <a:tailEnd/>
          </a:ln>
          <a:effectLst/>
        </p:spPr>
        <p:txBody>
          <a:bodyPr>
            <a:spAutoFit/>
          </a:bodyPr>
          <a:lstStyle/>
          <a:p>
            <a:pPr>
              <a:defRPr/>
            </a:pPr>
            <a:r>
              <a:rPr lang="en-US" sz="2800">
                <a:effectLst>
                  <a:outerShdw blurRad="38100" dist="38100" dir="2700000" algn="tl">
                    <a:srgbClr val="000000"/>
                  </a:outerShdw>
                </a:effectLst>
              </a:rPr>
              <a:t>Therefore, many men and </a:t>
            </a:r>
            <a:r>
              <a:rPr lang="en-US" sz="2800" b="1" u="sng">
                <a:effectLst>
                  <a:outerShdw blurRad="38100" dist="38100" dir="2700000" algn="tl">
                    <a:srgbClr val="000000"/>
                  </a:outerShdw>
                </a:effectLst>
              </a:rPr>
              <a:t>most</a:t>
            </a:r>
            <a:r>
              <a:rPr lang="en-US" sz="2800">
                <a:effectLst>
                  <a:outerShdw blurRad="38100" dist="38100" dir="2700000" algn="tl">
                    <a:srgbClr val="000000"/>
                  </a:outerShdw>
                </a:effectLst>
              </a:rPr>
              <a:t> women with heart disease have lipid problems other than high total or LDL cholesterol that put them at risk for heart disease. </a:t>
            </a:r>
          </a:p>
        </p:txBody>
      </p:sp>
      <p:sp>
        <p:nvSpPr>
          <p:cNvPr id="39940" name="Text Box 4"/>
          <p:cNvSpPr txBox="1">
            <a:spLocks noChangeArrowheads="1"/>
          </p:cNvSpPr>
          <p:nvPr/>
        </p:nvSpPr>
        <p:spPr bwMode="auto">
          <a:xfrm>
            <a:off x="1046163" y="1743075"/>
            <a:ext cx="7107237" cy="1401763"/>
          </a:xfrm>
          <a:prstGeom prst="rect">
            <a:avLst/>
          </a:prstGeom>
          <a:gradFill rotWithShape="1">
            <a:gsLst>
              <a:gs pos="0">
                <a:srgbClr val="760000"/>
              </a:gs>
              <a:gs pos="50000">
                <a:srgbClr val="FF0000"/>
              </a:gs>
              <a:gs pos="100000">
                <a:srgbClr val="760000"/>
              </a:gs>
            </a:gsLst>
            <a:lin ang="0" scaled="1"/>
          </a:gradFill>
          <a:ln w="28575">
            <a:solidFill>
              <a:schemeClr val="tx1"/>
            </a:solidFill>
            <a:miter lim="800000"/>
            <a:headEnd/>
            <a:tailEnd/>
          </a:ln>
        </p:spPr>
        <p:txBody>
          <a:bodyPr>
            <a:spAutoFit/>
          </a:bodyPr>
          <a:lstStyle/>
          <a:p>
            <a:r>
              <a:rPr lang="en-US" sz="2800">
                <a:solidFill>
                  <a:schemeClr val="tx1"/>
                </a:solidFill>
              </a:rPr>
              <a:t>This landmark study shows us that there is no cutoff cholesterol number below which coronary heart disease cannot develop. </a:t>
            </a:r>
          </a:p>
        </p:txBody>
      </p:sp>
      <p:sp>
        <p:nvSpPr>
          <p:cNvPr id="39941" name="Text Box 5"/>
          <p:cNvSpPr txBox="1">
            <a:spLocks noChangeArrowheads="1"/>
          </p:cNvSpPr>
          <p:nvPr/>
        </p:nvSpPr>
        <p:spPr bwMode="auto">
          <a:xfrm>
            <a:off x="1177925" y="5500688"/>
            <a:ext cx="6843713" cy="1158875"/>
          </a:xfrm>
          <a:prstGeom prst="rect">
            <a:avLst/>
          </a:prstGeom>
          <a:noFill/>
          <a:ln w="28575">
            <a:noFill/>
            <a:miter lim="800000"/>
            <a:headEnd/>
            <a:tailEnd/>
          </a:ln>
        </p:spPr>
        <p:txBody>
          <a:bodyPr>
            <a:spAutoFit/>
          </a:bodyPr>
          <a:lstStyle/>
          <a:p>
            <a:r>
              <a:rPr lang="en-US"/>
              <a:t>Edward F Gibbons  MD</a:t>
            </a:r>
          </a:p>
          <a:p>
            <a:r>
              <a:rPr lang="en-US"/>
              <a:t>Editor of New England Journal Medicine Heart Watch  June 2001 Vol 5 #5 p3</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 fill="hold" grpId="0" nodeType="clickEffect">
                                  <p:stCondLst>
                                    <p:cond delay="0"/>
                                  </p:stCondLst>
                                  <p:childTnLst>
                                    <p:set>
                                      <p:cBhvr>
                                        <p:cTn id="6" dur="1" fill="hold">
                                          <p:stCondLst>
                                            <p:cond delay="0"/>
                                          </p:stCondLst>
                                        </p:cTn>
                                        <p:tgtEl>
                                          <p:spTgt spid="4941827"/>
                                        </p:tgtEl>
                                        <p:attrNameLst>
                                          <p:attrName>style.visibility</p:attrName>
                                        </p:attrNameLst>
                                      </p:cBhvr>
                                      <p:to>
                                        <p:strVal val="visible"/>
                                      </p:to>
                                    </p:set>
                                    <p:anim calcmode="lin" valueType="num">
                                      <p:cBhvr>
                                        <p:cTn id="7" dur="500" fill="hold"/>
                                        <p:tgtEl>
                                          <p:spTgt spid="4941827"/>
                                        </p:tgtEl>
                                        <p:attrNameLst>
                                          <p:attrName>ppt_x</p:attrName>
                                        </p:attrNameLst>
                                      </p:cBhvr>
                                      <p:tavLst>
                                        <p:tav tm="0">
                                          <p:val>
                                            <p:strVal val="#ppt_x"/>
                                          </p:val>
                                        </p:tav>
                                        <p:tav tm="100000">
                                          <p:val>
                                            <p:strVal val="#ppt_x"/>
                                          </p:val>
                                        </p:tav>
                                      </p:tavLst>
                                    </p:anim>
                                    <p:anim calcmode="lin" valueType="num">
                                      <p:cBhvr>
                                        <p:cTn id="8" dur="500" fill="hold"/>
                                        <p:tgtEl>
                                          <p:spTgt spid="4941827"/>
                                        </p:tgtEl>
                                        <p:attrNameLst>
                                          <p:attrName>ppt_y</p:attrName>
                                        </p:attrNameLst>
                                      </p:cBhvr>
                                      <p:tavLst>
                                        <p:tav tm="0">
                                          <p:val>
                                            <p:strVal val="#ppt_y-#ppt_h/2"/>
                                          </p:val>
                                        </p:tav>
                                        <p:tav tm="100000">
                                          <p:val>
                                            <p:strVal val="#ppt_y"/>
                                          </p:val>
                                        </p:tav>
                                      </p:tavLst>
                                    </p:anim>
                                    <p:anim calcmode="lin" valueType="num">
                                      <p:cBhvr>
                                        <p:cTn id="9" dur="500" fill="hold"/>
                                        <p:tgtEl>
                                          <p:spTgt spid="4941827"/>
                                        </p:tgtEl>
                                        <p:attrNameLst>
                                          <p:attrName>ppt_w</p:attrName>
                                        </p:attrNameLst>
                                      </p:cBhvr>
                                      <p:tavLst>
                                        <p:tav tm="0">
                                          <p:val>
                                            <p:strVal val="#ppt_w"/>
                                          </p:val>
                                        </p:tav>
                                        <p:tav tm="100000">
                                          <p:val>
                                            <p:strVal val="#ppt_w"/>
                                          </p:val>
                                        </p:tav>
                                      </p:tavLst>
                                    </p:anim>
                                    <p:anim calcmode="lin" valueType="num">
                                      <p:cBhvr>
                                        <p:cTn id="10" dur="500" fill="hold"/>
                                        <p:tgtEl>
                                          <p:spTgt spid="494182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41827" grpId="0" animBg="1"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33251" name="Rectangle 3"/>
          <p:cNvSpPr>
            <a:spLocks noChangeArrowheads="1"/>
          </p:cNvSpPr>
          <p:nvPr/>
        </p:nvSpPr>
        <p:spPr bwMode="auto">
          <a:xfrm>
            <a:off x="0" y="1196975"/>
            <a:ext cx="9144000" cy="2392363"/>
          </a:xfrm>
          <a:prstGeom prst="rect">
            <a:avLst/>
          </a:prstGeom>
          <a:solidFill>
            <a:schemeClr val="tx1"/>
          </a:solidFill>
          <a:ln w="28575">
            <a:noFill/>
            <a:miter lim="800000"/>
            <a:headEnd/>
            <a:tailEnd/>
          </a:ln>
          <a:effectLst/>
        </p:spPr>
        <p:txBody>
          <a:bodyPr wrap="none" anchor="ctr">
            <a:spAutoFit/>
          </a:bodyPr>
          <a:lstStyle/>
          <a:p>
            <a:pPr>
              <a:defRPr/>
            </a:pPr>
            <a:endParaRPr lang="en-US">
              <a:effectLst>
                <a:outerShdw blurRad="38100" dist="38100" dir="2700000" algn="tl">
                  <a:srgbClr val="000000">
                    <a:alpha val="43137"/>
                  </a:srgbClr>
                </a:outerShdw>
              </a:effectLst>
            </a:endParaRPr>
          </a:p>
        </p:txBody>
      </p:sp>
      <p:sp>
        <p:nvSpPr>
          <p:cNvPr id="10933449" name="Rectangle 201"/>
          <p:cNvSpPr>
            <a:spLocks noChangeArrowheads="1"/>
          </p:cNvSpPr>
          <p:nvPr/>
        </p:nvSpPr>
        <p:spPr bwMode="auto">
          <a:xfrm>
            <a:off x="434975" y="1997075"/>
            <a:ext cx="8289925" cy="236538"/>
          </a:xfrm>
          <a:prstGeom prst="rect">
            <a:avLst/>
          </a:prstGeom>
          <a:solidFill>
            <a:schemeClr val="accent1"/>
          </a:solidFill>
          <a:ln w="28575" algn="ctr">
            <a:noFill/>
            <a:miter lim="800000"/>
            <a:headEnd/>
            <a:tailEnd/>
          </a:ln>
          <a:effectLst/>
        </p:spPr>
        <p:txBody>
          <a:bodyPr wrap="none" anchor="ctr">
            <a:spAutoFit/>
          </a:bodyPr>
          <a:lstStyle/>
          <a:p>
            <a:pPr>
              <a:defRPr/>
            </a:pPr>
            <a:endParaRPr lang="en-US">
              <a:effectLst>
                <a:outerShdw blurRad="38100" dist="38100" dir="2700000" algn="tl">
                  <a:srgbClr val="000000">
                    <a:alpha val="43137"/>
                  </a:srgbClr>
                </a:outerShdw>
              </a:effectLst>
            </a:endParaRPr>
          </a:p>
        </p:txBody>
      </p:sp>
      <p:sp>
        <p:nvSpPr>
          <p:cNvPr id="10933250" name="Rectangle 2"/>
          <p:cNvSpPr>
            <a:spLocks noChangeArrowheads="1"/>
          </p:cNvSpPr>
          <p:nvPr/>
        </p:nvSpPr>
        <p:spPr bwMode="auto">
          <a:xfrm>
            <a:off x="98425" y="3641725"/>
            <a:ext cx="8953500" cy="2773363"/>
          </a:xfrm>
          <a:prstGeom prst="rect">
            <a:avLst/>
          </a:prstGeom>
          <a:solidFill>
            <a:schemeClr val="tx1"/>
          </a:solidFill>
          <a:ln w="28575">
            <a:noFill/>
            <a:miter lim="800000"/>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0933252" name="Rectangle 4"/>
          <p:cNvSpPr>
            <a:spLocks noGrp="1" noChangeArrowheads="1"/>
          </p:cNvSpPr>
          <p:nvPr>
            <p:ph type="title"/>
          </p:nvPr>
        </p:nvSpPr>
        <p:spPr>
          <a:xfrm>
            <a:off x="0" y="0"/>
            <a:ext cx="9144000" cy="1143000"/>
          </a:xfrm>
        </p:spPr>
        <p:txBody>
          <a:bodyPr/>
          <a:lstStyle/>
          <a:p>
            <a:pPr>
              <a:defRPr/>
            </a:pPr>
            <a:r>
              <a:rPr lang="en-US" sz="4000" smtClean="0"/>
              <a:t>Women’s Health Study                                  </a:t>
            </a:r>
            <a:r>
              <a:rPr lang="en-US" sz="3600" smtClean="0"/>
              <a:t>Fasting versus Nonfasting Triglycerides</a:t>
            </a:r>
          </a:p>
        </p:txBody>
      </p:sp>
      <p:sp>
        <p:nvSpPr>
          <p:cNvPr id="12294" name="Text Box 5"/>
          <p:cNvSpPr txBox="1">
            <a:spLocks noChangeArrowheads="1"/>
          </p:cNvSpPr>
          <p:nvPr/>
        </p:nvSpPr>
        <p:spPr bwMode="auto">
          <a:xfrm>
            <a:off x="0" y="1127125"/>
            <a:ext cx="9144000" cy="366713"/>
          </a:xfrm>
          <a:prstGeom prst="rect">
            <a:avLst/>
          </a:prstGeom>
          <a:noFill/>
          <a:ln w="28575">
            <a:noFill/>
            <a:miter lim="800000"/>
            <a:headEnd/>
            <a:tailEnd/>
          </a:ln>
        </p:spPr>
        <p:txBody>
          <a:bodyPr>
            <a:spAutoFit/>
          </a:bodyPr>
          <a:lstStyle/>
          <a:p>
            <a:r>
              <a:rPr lang="en-US" sz="1800">
                <a:solidFill>
                  <a:srgbClr val="FF0000"/>
                </a:solidFill>
              </a:rPr>
              <a:t>Association of TG with Future CV Events Stratified by Time from Last meal</a:t>
            </a:r>
          </a:p>
        </p:txBody>
      </p:sp>
      <p:sp>
        <p:nvSpPr>
          <p:cNvPr id="12295" name="Text Box 6"/>
          <p:cNvSpPr txBox="1">
            <a:spLocks noChangeArrowheads="1"/>
          </p:cNvSpPr>
          <p:nvPr/>
        </p:nvSpPr>
        <p:spPr bwMode="auto">
          <a:xfrm>
            <a:off x="190500" y="1584325"/>
            <a:ext cx="1166813" cy="457200"/>
          </a:xfrm>
          <a:prstGeom prst="rect">
            <a:avLst/>
          </a:prstGeom>
          <a:noFill/>
          <a:ln w="28575">
            <a:noFill/>
            <a:miter lim="800000"/>
            <a:headEnd/>
            <a:tailEnd/>
          </a:ln>
        </p:spPr>
        <p:txBody>
          <a:bodyPr>
            <a:spAutoFit/>
          </a:bodyPr>
          <a:lstStyle/>
          <a:p>
            <a:r>
              <a:rPr lang="en-US" sz="1200">
                <a:solidFill>
                  <a:schemeClr val="bg2"/>
                </a:solidFill>
              </a:rPr>
              <a:t>Time from last meal, hrs</a:t>
            </a:r>
          </a:p>
        </p:txBody>
      </p:sp>
      <p:sp>
        <p:nvSpPr>
          <p:cNvPr id="12296" name="Text Box 7"/>
          <p:cNvSpPr txBox="1">
            <a:spLocks noChangeArrowheads="1"/>
          </p:cNvSpPr>
          <p:nvPr/>
        </p:nvSpPr>
        <p:spPr bwMode="auto">
          <a:xfrm>
            <a:off x="1395413" y="1682750"/>
            <a:ext cx="1166812" cy="274638"/>
          </a:xfrm>
          <a:prstGeom prst="rect">
            <a:avLst/>
          </a:prstGeom>
          <a:noFill/>
          <a:ln w="28575">
            <a:noFill/>
            <a:miter lim="800000"/>
            <a:headEnd/>
            <a:tailEnd/>
          </a:ln>
        </p:spPr>
        <p:txBody>
          <a:bodyPr>
            <a:spAutoFit/>
          </a:bodyPr>
          <a:lstStyle/>
          <a:p>
            <a:r>
              <a:rPr lang="en-US" sz="1200">
                <a:solidFill>
                  <a:schemeClr val="bg2"/>
                </a:solidFill>
              </a:rPr>
              <a:t># patients</a:t>
            </a:r>
          </a:p>
        </p:txBody>
      </p:sp>
      <p:sp>
        <p:nvSpPr>
          <p:cNvPr id="12297" name="Text Box 8"/>
          <p:cNvSpPr txBox="1">
            <a:spLocks noChangeArrowheads="1"/>
          </p:cNvSpPr>
          <p:nvPr/>
        </p:nvSpPr>
        <p:spPr bwMode="auto">
          <a:xfrm>
            <a:off x="2598738" y="1666875"/>
            <a:ext cx="1166812" cy="274638"/>
          </a:xfrm>
          <a:prstGeom prst="rect">
            <a:avLst/>
          </a:prstGeom>
          <a:noFill/>
          <a:ln w="28575">
            <a:noFill/>
            <a:miter lim="800000"/>
            <a:headEnd/>
            <a:tailEnd/>
          </a:ln>
        </p:spPr>
        <p:txBody>
          <a:bodyPr>
            <a:spAutoFit/>
          </a:bodyPr>
          <a:lstStyle/>
          <a:p>
            <a:r>
              <a:rPr lang="en-US" sz="1200">
                <a:solidFill>
                  <a:schemeClr val="bg2"/>
                </a:solidFill>
              </a:rPr>
              <a:t># Events</a:t>
            </a:r>
          </a:p>
        </p:txBody>
      </p:sp>
      <p:sp>
        <p:nvSpPr>
          <p:cNvPr id="12298" name="Text Box 9"/>
          <p:cNvSpPr txBox="1">
            <a:spLocks noChangeArrowheads="1"/>
          </p:cNvSpPr>
          <p:nvPr/>
        </p:nvSpPr>
        <p:spPr bwMode="auto">
          <a:xfrm>
            <a:off x="4305300" y="1566863"/>
            <a:ext cx="1166813" cy="457200"/>
          </a:xfrm>
          <a:prstGeom prst="rect">
            <a:avLst/>
          </a:prstGeom>
          <a:noFill/>
          <a:ln w="28575">
            <a:noFill/>
            <a:miter lim="800000"/>
            <a:headEnd/>
            <a:tailEnd/>
          </a:ln>
        </p:spPr>
        <p:txBody>
          <a:bodyPr>
            <a:spAutoFit/>
          </a:bodyPr>
          <a:lstStyle/>
          <a:p>
            <a:r>
              <a:rPr lang="en-US" sz="1200">
                <a:solidFill>
                  <a:schemeClr val="bg2"/>
                </a:solidFill>
              </a:rPr>
              <a:t>Hazard ratio (95% CI)</a:t>
            </a:r>
          </a:p>
        </p:txBody>
      </p:sp>
      <p:sp>
        <p:nvSpPr>
          <p:cNvPr id="12299" name="Text Box 10"/>
          <p:cNvSpPr txBox="1">
            <a:spLocks noChangeArrowheads="1"/>
          </p:cNvSpPr>
          <p:nvPr/>
        </p:nvSpPr>
        <p:spPr bwMode="auto">
          <a:xfrm>
            <a:off x="146050" y="1943100"/>
            <a:ext cx="1166813" cy="274638"/>
          </a:xfrm>
          <a:prstGeom prst="rect">
            <a:avLst/>
          </a:prstGeom>
          <a:noFill/>
          <a:ln w="28575">
            <a:noFill/>
            <a:miter lim="800000"/>
            <a:headEnd/>
            <a:tailEnd/>
          </a:ln>
        </p:spPr>
        <p:txBody>
          <a:bodyPr>
            <a:spAutoFit/>
          </a:bodyPr>
          <a:lstStyle/>
          <a:p>
            <a:r>
              <a:rPr lang="en-US" sz="1200">
                <a:solidFill>
                  <a:schemeClr val="bg2"/>
                </a:solidFill>
              </a:rPr>
              <a:t>2 - &lt; 4</a:t>
            </a:r>
          </a:p>
        </p:txBody>
      </p:sp>
      <p:sp>
        <p:nvSpPr>
          <p:cNvPr id="12300" name="Text Box 11"/>
          <p:cNvSpPr txBox="1">
            <a:spLocks noChangeArrowheads="1"/>
          </p:cNvSpPr>
          <p:nvPr/>
        </p:nvSpPr>
        <p:spPr bwMode="auto">
          <a:xfrm>
            <a:off x="215900" y="2163763"/>
            <a:ext cx="892175" cy="274637"/>
          </a:xfrm>
          <a:prstGeom prst="rect">
            <a:avLst/>
          </a:prstGeom>
          <a:noFill/>
          <a:ln w="28575">
            <a:noFill/>
            <a:miter lim="800000"/>
            <a:headEnd/>
            <a:tailEnd/>
          </a:ln>
        </p:spPr>
        <p:txBody>
          <a:bodyPr>
            <a:spAutoFit/>
          </a:bodyPr>
          <a:lstStyle/>
          <a:p>
            <a:r>
              <a:rPr lang="en-US" sz="1200">
                <a:solidFill>
                  <a:schemeClr val="bg2"/>
                </a:solidFill>
              </a:rPr>
              <a:t>4 - 8</a:t>
            </a:r>
          </a:p>
        </p:txBody>
      </p:sp>
      <p:sp>
        <p:nvSpPr>
          <p:cNvPr id="12301" name="Text Box 12"/>
          <p:cNvSpPr txBox="1">
            <a:spLocks noChangeArrowheads="1"/>
          </p:cNvSpPr>
          <p:nvPr/>
        </p:nvSpPr>
        <p:spPr bwMode="auto">
          <a:xfrm>
            <a:off x="330200" y="2354263"/>
            <a:ext cx="755650" cy="274637"/>
          </a:xfrm>
          <a:prstGeom prst="rect">
            <a:avLst/>
          </a:prstGeom>
          <a:noFill/>
          <a:ln w="28575">
            <a:noFill/>
            <a:miter lim="800000"/>
            <a:headEnd/>
            <a:tailEnd/>
          </a:ln>
        </p:spPr>
        <p:txBody>
          <a:bodyPr>
            <a:spAutoFit/>
          </a:bodyPr>
          <a:lstStyle/>
          <a:p>
            <a:r>
              <a:rPr lang="en-US" sz="1200">
                <a:solidFill>
                  <a:schemeClr val="bg2"/>
                </a:solidFill>
              </a:rPr>
              <a:t>8 - 12</a:t>
            </a:r>
          </a:p>
        </p:txBody>
      </p:sp>
      <p:sp>
        <p:nvSpPr>
          <p:cNvPr id="12302" name="Text Box 13"/>
          <p:cNvSpPr txBox="1">
            <a:spLocks noChangeArrowheads="1"/>
          </p:cNvSpPr>
          <p:nvPr/>
        </p:nvSpPr>
        <p:spPr bwMode="auto">
          <a:xfrm>
            <a:off x="366713" y="2543175"/>
            <a:ext cx="557212" cy="274638"/>
          </a:xfrm>
          <a:prstGeom prst="rect">
            <a:avLst/>
          </a:prstGeom>
          <a:noFill/>
          <a:ln w="28575">
            <a:noFill/>
            <a:miter lim="800000"/>
            <a:headEnd/>
            <a:tailEnd/>
          </a:ln>
        </p:spPr>
        <p:txBody>
          <a:bodyPr>
            <a:spAutoFit/>
          </a:bodyPr>
          <a:lstStyle/>
          <a:p>
            <a:r>
              <a:rPr lang="en-US" sz="1200">
                <a:solidFill>
                  <a:schemeClr val="bg2"/>
                </a:solidFill>
                <a:cs typeface="Arial" pitchFamily="34" charset="0"/>
              </a:rPr>
              <a:t>≥ 12</a:t>
            </a:r>
          </a:p>
        </p:txBody>
      </p:sp>
      <p:grpSp>
        <p:nvGrpSpPr>
          <p:cNvPr id="12303" name="Group 14"/>
          <p:cNvGrpSpPr>
            <a:grpSpLocks/>
          </p:cNvGrpSpPr>
          <p:nvPr/>
        </p:nvGrpSpPr>
        <p:grpSpPr bwMode="auto">
          <a:xfrm>
            <a:off x="1450975" y="1965325"/>
            <a:ext cx="1166813" cy="874713"/>
            <a:chOff x="976" y="1708"/>
            <a:chExt cx="735" cy="551"/>
          </a:xfrm>
        </p:grpSpPr>
        <p:sp>
          <p:nvSpPr>
            <p:cNvPr id="12491" name="Text Box 15"/>
            <p:cNvSpPr txBox="1">
              <a:spLocks noChangeArrowheads="1"/>
            </p:cNvSpPr>
            <p:nvPr/>
          </p:nvSpPr>
          <p:spPr bwMode="auto">
            <a:xfrm>
              <a:off x="976" y="1708"/>
              <a:ext cx="735" cy="173"/>
            </a:xfrm>
            <a:prstGeom prst="rect">
              <a:avLst/>
            </a:prstGeom>
            <a:noFill/>
            <a:ln w="28575">
              <a:noFill/>
              <a:miter lim="800000"/>
              <a:headEnd/>
              <a:tailEnd/>
            </a:ln>
          </p:spPr>
          <p:txBody>
            <a:bodyPr>
              <a:spAutoFit/>
            </a:bodyPr>
            <a:lstStyle/>
            <a:p>
              <a:r>
                <a:rPr lang="en-US" sz="1200">
                  <a:solidFill>
                    <a:schemeClr val="bg2"/>
                  </a:solidFill>
                </a:rPr>
                <a:t>2707</a:t>
              </a:r>
            </a:p>
          </p:txBody>
        </p:sp>
        <p:sp>
          <p:nvSpPr>
            <p:cNvPr id="12492" name="Text Box 16"/>
            <p:cNvSpPr txBox="1">
              <a:spLocks noChangeArrowheads="1"/>
            </p:cNvSpPr>
            <p:nvPr/>
          </p:nvSpPr>
          <p:spPr bwMode="auto">
            <a:xfrm>
              <a:off x="1020" y="1847"/>
              <a:ext cx="562" cy="173"/>
            </a:xfrm>
            <a:prstGeom prst="rect">
              <a:avLst/>
            </a:prstGeom>
            <a:noFill/>
            <a:ln w="28575">
              <a:noFill/>
              <a:miter lim="800000"/>
              <a:headEnd/>
              <a:tailEnd/>
            </a:ln>
          </p:spPr>
          <p:txBody>
            <a:bodyPr>
              <a:spAutoFit/>
            </a:bodyPr>
            <a:lstStyle/>
            <a:p>
              <a:r>
                <a:rPr lang="en-US" sz="1200">
                  <a:solidFill>
                    <a:schemeClr val="bg2"/>
                  </a:solidFill>
                </a:rPr>
                <a:t>2504</a:t>
              </a:r>
            </a:p>
          </p:txBody>
        </p:sp>
        <p:sp>
          <p:nvSpPr>
            <p:cNvPr id="12493" name="Text Box 17"/>
            <p:cNvSpPr txBox="1">
              <a:spLocks noChangeArrowheads="1"/>
            </p:cNvSpPr>
            <p:nvPr/>
          </p:nvSpPr>
          <p:spPr bwMode="auto">
            <a:xfrm>
              <a:off x="1092" y="1967"/>
              <a:ext cx="476" cy="173"/>
            </a:xfrm>
            <a:prstGeom prst="rect">
              <a:avLst/>
            </a:prstGeom>
            <a:noFill/>
            <a:ln w="28575">
              <a:noFill/>
              <a:miter lim="800000"/>
              <a:headEnd/>
              <a:tailEnd/>
            </a:ln>
          </p:spPr>
          <p:txBody>
            <a:bodyPr>
              <a:spAutoFit/>
            </a:bodyPr>
            <a:lstStyle/>
            <a:p>
              <a:r>
                <a:rPr lang="en-US" sz="1200">
                  <a:solidFill>
                    <a:schemeClr val="bg2"/>
                  </a:solidFill>
                </a:rPr>
                <a:t>4846</a:t>
              </a:r>
            </a:p>
          </p:txBody>
        </p:sp>
        <p:sp>
          <p:nvSpPr>
            <p:cNvPr id="12494" name="Text Box 18"/>
            <p:cNvSpPr txBox="1">
              <a:spLocks noChangeArrowheads="1"/>
            </p:cNvSpPr>
            <p:nvPr/>
          </p:nvSpPr>
          <p:spPr bwMode="auto">
            <a:xfrm>
              <a:off x="1115" y="2086"/>
              <a:ext cx="413" cy="173"/>
            </a:xfrm>
            <a:prstGeom prst="rect">
              <a:avLst/>
            </a:prstGeom>
            <a:noFill/>
            <a:ln w="28575">
              <a:noFill/>
              <a:miter lim="800000"/>
              <a:headEnd/>
              <a:tailEnd/>
            </a:ln>
          </p:spPr>
          <p:txBody>
            <a:bodyPr>
              <a:spAutoFit/>
            </a:bodyPr>
            <a:lstStyle/>
            <a:p>
              <a:r>
                <a:rPr lang="en-US" sz="1200">
                  <a:solidFill>
                    <a:schemeClr val="bg2"/>
                  </a:solidFill>
                  <a:cs typeface="Arial" pitchFamily="34" charset="0"/>
                </a:rPr>
                <a:t>15272</a:t>
              </a:r>
            </a:p>
          </p:txBody>
        </p:sp>
      </p:grpSp>
      <p:grpSp>
        <p:nvGrpSpPr>
          <p:cNvPr id="12304" name="Group 19"/>
          <p:cNvGrpSpPr>
            <a:grpSpLocks/>
          </p:cNvGrpSpPr>
          <p:nvPr/>
        </p:nvGrpSpPr>
        <p:grpSpPr bwMode="auto">
          <a:xfrm>
            <a:off x="2578100" y="1949450"/>
            <a:ext cx="1166813" cy="874713"/>
            <a:chOff x="1734" y="1756"/>
            <a:chExt cx="735" cy="551"/>
          </a:xfrm>
        </p:grpSpPr>
        <p:sp>
          <p:nvSpPr>
            <p:cNvPr id="12487" name="Text Box 20"/>
            <p:cNvSpPr txBox="1">
              <a:spLocks noChangeArrowheads="1"/>
            </p:cNvSpPr>
            <p:nvPr/>
          </p:nvSpPr>
          <p:spPr bwMode="auto">
            <a:xfrm>
              <a:off x="1734" y="1756"/>
              <a:ext cx="735" cy="173"/>
            </a:xfrm>
            <a:prstGeom prst="rect">
              <a:avLst/>
            </a:prstGeom>
            <a:noFill/>
            <a:ln w="28575">
              <a:noFill/>
              <a:miter lim="800000"/>
              <a:headEnd/>
              <a:tailEnd/>
            </a:ln>
          </p:spPr>
          <p:txBody>
            <a:bodyPr>
              <a:spAutoFit/>
            </a:bodyPr>
            <a:lstStyle/>
            <a:p>
              <a:r>
                <a:rPr lang="en-US" sz="1200">
                  <a:solidFill>
                    <a:schemeClr val="bg2"/>
                  </a:solidFill>
                </a:rPr>
                <a:t>08</a:t>
              </a:r>
            </a:p>
          </p:txBody>
        </p:sp>
        <p:sp>
          <p:nvSpPr>
            <p:cNvPr id="12488" name="Text Box 21"/>
            <p:cNvSpPr txBox="1">
              <a:spLocks noChangeArrowheads="1"/>
            </p:cNvSpPr>
            <p:nvPr/>
          </p:nvSpPr>
          <p:spPr bwMode="auto">
            <a:xfrm>
              <a:off x="1813" y="1895"/>
              <a:ext cx="562" cy="173"/>
            </a:xfrm>
            <a:prstGeom prst="rect">
              <a:avLst/>
            </a:prstGeom>
            <a:noFill/>
            <a:ln w="28575">
              <a:noFill/>
              <a:miter lim="800000"/>
              <a:headEnd/>
              <a:tailEnd/>
            </a:ln>
          </p:spPr>
          <p:txBody>
            <a:bodyPr>
              <a:spAutoFit/>
            </a:bodyPr>
            <a:lstStyle/>
            <a:p>
              <a:r>
                <a:rPr lang="en-US" sz="1200">
                  <a:solidFill>
                    <a:schemeClr val="bg2"/>
                  </a:solidFill>
                </a:rPr>
                <a:t>02</a:t>
              </a:r>
            </a:p>
          </p:txBody>
        </p:sp>
        <p:sp>
          <p:nvSpPr>
            <p:cNvPr id="12489" name="Text Box 22"/>
            <p:cNvSpPr txBox="1">
              <a:spLocks noChangeArrowheads="1"/>
            </p:cNvSpPr>
            <p:nvPr/>
          </p:nvSpPr>
          <p:spPr bwMode="auto">
            <a:xfrm>
              <a:off x="1850" y="2015"/>
              <a:ext cx="476" cy="173"/>
            </a:xfrm>
            <a:prstGeom prst="rect">
              <a:avLst/>
            </a:prstGeom>
            <a:noFill/>
            <a:ln w="28575">
              <a:noFill/>
              <a:miter lim="800000"/>
              <a:headEnd/>
              <a:tailEnd/>
            </a:ln>
          </p:spPr>
          <p:txBody>
            <a:bodyPr>
              <a:spAutoFit/>
            </a:bodyPr>
            <a:lstStyle/>
            <a:p>
              <a:r>
                <a:rPr lang="en-US" sz="1200">
                  <a:solidFill>
                    <a:schemeClr val="bg2"/>
                  </a:solidFill>
                </a:rPr>
                <a:t>177</a:t>
              </a:r>
            </a:p>
          </p:txBody>
        </p:sp>
        <p:sp>
          <p:nvSpPr>
            <p:cNvPr id="12490" name="Text Box 23"/>
            <p:cNvSpPr txBox="1">
              <a:spLocks noChangeArrowheads="1"/>
            </p:cNvSpPr>
            <p:nvPr/>
          </p:nvSpPr>
          <p:spPr bwMode="auto">
            <a:xfrm>
              <a:off x="1918" y="2134"/>
              <a:ext cx="351" cy="173"/>
            </a:xfrm>
            <a:prstGeom prst="rect">
              <a:avLst/>
            </a:prstGeom>
            <a:noFill/>
            <a:ln w="28575">
              <a:noFill/>
              <a:miter lim="800000"/>
              <a:headEnd/>
              <a:tailEnd/>
            </a:ln>
          </p:spPr>
          <p:txBody>
            <a:bodyPr>
              <a:spAutoFit/>
            </a:bodyPr>
            <a:lstStyle/>
            <a:p>
              <a:r>
                <a:rPr lang="en-US" sz="1200">
                  <a:solidFill>
                    <a:schemeClr val="bg2"/>
                  </a:solidFill>
                  <a:cs typeface="Arial" pitchFamily="34" charset="0"/>
                </a:rPr>
                <a:t>600</a:t>
              </a:r>
            </a:p>
          </p:txBody>
        </p:sp>
      </p:grpSp>
      <p:grpSp>
        <p:nvGrpSpPr>
          <p:cNvPr id="12305" name="Group 24"/>
          <p:cNvGrpSpPr>
            <a:grpSpLocks/>
          </p:cNvGrpSpPr>
          <p:nvPr/>
        </p:nvGrpSpPr>
        <p:grpSpPr bwMode="auto">
          <a:xfrm>
            <a:off x="4092575" y="1955800"/>
            <a:ext cx="1539875" cy="874713"/>
            <a:chOff x="2857" y="1674"/>
            <a:chExt cx="970" cy="551"/>
          </a:xfrm>
        </p:grpSpPr>
        <p:sp>
          <p:nvSpPr>
            <p:cNvPr id="12483" name="Text Box 25"/>
            <p:cNvSpPr txBox="1">
              <a:spLocks noChangeArrowheads="1"/>
            </p:cNvSpPr>
            <p:nvPr/>
          </p:nvSpPr>
          <p:spPr bwMode="auto">
            <a:xfrm>
              <a:off x="2857" y="1674"/>
              <a:ext cx="970" cy="173"/>
            </a:xfrm>
            <a:prstGeom prst="rect">
              <a:avLst/>
            </a:prstGeom>
            <a:noFill/>
            <a:ln w="28575">
              <a:noFill/>
              <a:miter lim="800000"/>
              <a:headEnd/>
              <a:tailEnd/>
            </a:ln>
          </p:spPr>
          <p:txBody>
            <a:bodyPr>
              <a:spAutoFit/>
            </a:bodyPr>
            <a:lstStyle/>
            <a:p>
              <a:r>
                <a:rPr lang="en-US" sz="1200">
                  <a:solidFill>
                    <a:schemeClr val="bg2"/>
                  </a:solidFill>
                </a:rPr>
                <a:t>4.48 (1.08-10.15)</a:t>
              </a:r>
            </a:p>
          </p:txBody>
        </p:sp>
        <p:sp>
          <p:nvSpPr>
            <p:cNvPr id="12484" name="Text Box 26"/>
            <p:cNvSpPr txBox="1">
              <a:spLocks noChangeArrowheads="1"/>
            </p:cNvSpPr>
            <p:nvPr/>
          </p:nvSpPr>
          <p:spPr bwMode="auto">
            <a:xfrm>
              <a:off x="2886" y="1813"/>
              <a:ext cx="869" cy="173"/>
            </a:xfrm>
            <a:prstGeom prst="rect">
              <a:avLst/>
            </a:prstGeom>
            <a:noFill/>
            <a:ln w="28575">
              <a:noFill/>
              <a:miter lim="800000"/>
              <a:headEnd/>
              <a:tailEnd/>
            </a:ln>
          </p:spPr>
          <p:txBody>
            <a:bodyPr>
              <a:spAutoFit/>
            </a:bodyPr>
            <a:lstStyle/>
            <a:p>
              <a:r>
                <a:rPr lang="en-US" sz="1200">
                  <a:solidFill>
                    <a:schemeClr val="bg2"/>
                  </a:solidFill>
                </a:rPr>
                <a:t>1.50 (0.72-3.13)</a:t>
              </a:r>
            </a:p>
          </p:txBody>
        </p:sp>
        <p:sp>
          <p:nvSpPr>
            <p:cNvPr id="12485" name="Text Box 27"/>
            <p:cNvSpPr txBox="1">
              <a:spLocks noChangeArrowheads="1"/>
            </p:cNvSpPr>
            <p:nvPr/>
          </p:nvSpPr>
          <p:spPr bwMode="auto">
            <a:xfrm>
              <a:off x="2898" y="1933"/>
              <a:ext cx="865" cy="173"/>
            </a:xfrm>
            <a:prstGeom prst="rect">
              <a:avLst/>
            </a:prstGeom>
            <a:noFill/>
            <a:ln w="28575">
              <a:noFill/>
              <a:miter lim="800000"/>
              <a:headEnd/>
              <a:tailEnd/>
            </a:ln>
          </p:spPr>
          <p:txBody>
            <a:bodyPr>
              <a:spAutoFit/>
            </a:bodyPr>
            <a:lstStyle/>
            <a:p>
              <a:r>
                <a:rPr lang="en-US" sz="1200">
                  <a:solidFill>
                    <a:schemeClr val="bg2"/>
                  </a:solidFill>
                </a:rPr>
                <a:t>1.31 (0.73-2.36)</a:t>
              </a:r>
            </a:p>
          </p:txBody>
        </p:sp>
        <p:sp>
          <p:nvSpPr>
            <p:cNvPr id="12486" name="Text Box 28"/>
            <p:cNvSpPr txBox="1">
              <a:spLocks noChangeArrowheads="1"/>
            </p:cNvSpPr>
            <p:nvPr/>
          </p:nvSpPr>
          <p:spPr bwMode="auto">
            <a:xfrm>
              <a:off x="2881" y="2052"/>
              <a:ext cx="898" cy="173"/>
            </a:xfrm>
            <a:prstGeom prst="rect">
              <a:avLst/>
            </a:prstGeom>
            <a:noFill/>
            <a:ln w="28575">
              <a:noFill/>
              <a:miter lim="800000"/>
              <a:headEnd/>
              <a:tailEnd/>
            </a:ln>
          </p:spPr>
          <p:txBody>
            <a:bodyPr>
              <a:spAutoFit/>
            </a:bodyPr>
            <a:lstStyle/>
            <a:p>
              <a:r>
                <a:rPr lang="en-US" sz="1200">
                  <a:solidFill>
                    <a:schemeClr val="bg2"/>
                  </a:solidFill>
                  <a:cs typeface="Arial" pitchFamily="34" charset="0"/>
                </a:rPr>
                <a:t>1.04 (0.70-1.36)</a:t>
              </a:r>
            </a:p>
          </p:txBody>
        </p:sp>
      </p:grpSp>
      <p:grpSp>
        <p:nvGrpSpPr>
          <p:cNvPr id="12306" name="Group 29"/>
          <p:cNvGrpSpPr>
            <a:grpSpLocks/>
          </p:cNvGrpSpPr>
          <p:nvPr/>
        </p:nvGrpSpPr>
        <p:grpSpPr bwMode="auto">
          <a:xfrm>
            <a:off x="6400800" y="2035175"/>
            <a:ext cx="2301875" cy="966788"/>
            <a:chOff x="4032" y="1282"/>
            <a:chExt cx="1450" cy="609"/>
          </a:xfrm>
        </p:grpSpPr>
        <p:sp>
          <p:nvSpPr>
            <p:cNvPr id="10933278" name="Line 30"/>
            <p:cNvSpPr>
              <a:spLocks noChangeShapeType="1"/>
            </p:cNvSpPr>
            <p:nvPr/>
          </p:nvSpPr>
          <p:spPr bwMode="auto">
            <a:xfrm flipH="1">
              <a:off x="4363" y="1282"/>
              <a:ext cx="5" cy="609"/>
            </a:xfrm>
            <a:prstGeom prst="line">
              <a:avLst/>
            </a:prstGeom>
            <a:noFill/>
            <a:ln w="28575">
              <a:solidFill>
                <a:schemeClr val="bg2"/>
              </a:solidFill>
              <a:round/>
              <a:headEnd/>
              <a:tailEnd/>
            </a:ln>
            <a:effectLst/>
          </p:spPr>
          <p:txBody>
            <a:bodyPr wrap="none">
              <a:spAutoFit/>
            </a:bodyPr>
            <a:lstStyle/>
            <a:p>
              <a:pPr>
                <a:defRPr/>
              </a:pPr>
              <a:endParaRPr lang="en-US">
                <a:effectLst>
                  <a:outerShdw blurRad="38100" dist="38100" dir="2700000" algn="tl">
                    <a:srgbClr val="000000">
                      <a:alpha val="43137"/>
                    </a:srgbClr>
                  </a:outerShdw>
                </a:effectLst>
              </a:endParaRPr>
            </a:p>
          </p:txBody>
        </p:sp>
        <p:sp>
          <p:nvSpPr>
            <p:cNvPr id="10933279" name="Line 31"/>
            <p:cNvSpPr>
              <a:spLocks noChangeShapeType="1"/>
            </p:cNvSpPr>
            <p:nvPr/>
          </p:nvSpPr>
          <p:spPr bwMode="auto">
            <a:xfrm flipV="1">
              <a:off x="4032" y="1838"/>
              <a:ext cx="1450" cy="5"/>
            </a:xfrm>
            <a:prstGeom prst="line">
              <a:avLst/>
            </a:prstGeom>
            <a:noFill/>
            <a:ln w="28575">
              <a:solidFill>
                <a:schemeClr val="bg2"/>
              </a:solidFill>
              <a:round/>
              <a:headEnd/>
              <a:tailEnd/>
            </a:ln>
            <a:effectLst/>
          </p:spPr>
          <p:txBody>
            <a:bodyPr wrap="none">
              <a:spAutoFit/>
            </a:bodyPr>
            <a:lstStyle/>
            <a:p>
              <a:pPr>
                <a:defRPr/>
              </a:pPr>
              <a:endParaRPr lang="en-US">
                <a:effectLst>
                  <a:outerShdw blurRad="38100" dist="38100" dir="2700000" algn="tl">
                    <a:srgbClr val="000000">
                      <a:alpha val="43137"/>
                    </a:srgbClr>
                  </a:outerShdw>
                </a:effectLst>
              </a:endParaRPr>
            </a:p>
          </p:txBody>
        </p:sp>
      </p:grpSp>
      <p:sp>
        <p:nvSpPr>
          <p:cNvPr id="10933280" name="Line 32"/>
          <p:cNvSpPr>
            <a:spLocks noChangeShapeType="1"/>
          </p:cNvSpPr>
          <p:nvPr/>
        </p:nvSpPr>
        <p:spPr bwMode="auto">
          <a:xfrm>
            <a:off x="6408738" y="2913063"/>
            <a:ext cx="0" cy="92075"/>
          </a:xfrm>
          <a:prstGeom prst="line">
            <a:avLst/>
          </a:prstGeom>
          <a:noFill/>
          <a:ln w="28575">
            <a:solidFill>
              <a:schemeClr val="bg2"/>
            </a:solidFill>
            <a:round/>
            <a:headEnd/>
            <a:tailEnd/>
          </a:ln>
          <a:effectLst/>
        </p:spPr>
        <p:txBody>
          <a:bodyPr wrap="none">
            <a:spAutoFit/>
          </a:bodyPr>
          <a:lstStyle/>
          <a:p>
            <a:pPr>
              <a:defRPr/>
            </a:pPr>
            <a:endParaRPr lang="en-US">
              <a:effectLst>
                <a:outerShdw blurRad="38100" dist="38100" dir="2700000" algn="tl">
                  <a:srgbClr val="000000">
                    <a:alpha val="43137"/>
                  </a:srgbClr>
                </a:outerShdw>
              </a:effectLst>
            </a:endParaRPr>
          </a:p>
        </p:txBody>
      </p:sp>
      <p:sp>
        <p:nvSpPr>
          <p:cNvPr id="10933281" name="Line 33"/>
          <p:cNvSpPr>
            <a:spLocks noChangeShapeType="1"/>
          </p:cNvSpPr>
          <p:nvPr/>
        </p:nvSpPr>
        <p:spPr bwMode="auto">
          <a:xfrm>
            <a:off x="8710613" y="2905125"/>
            <a:ext cx="0" cy="92075"/>
          </a:xfrm>
          <a:prstGeom prst="line">
            <a:avLst/>
          </a:prstGeom>
          <a:noFill/>
          <a:ln w="28575">
            <a:solidFill>
              <a:schemeClr val="bg2"/>
            </a:solidFill>
            <a:round/>
            <a:headEnd/>
            <a:tailEnd/>
          </a:ln>
          <a:effectLst/>
        </p:spPr>
        <p:txBody>
          <a:bodyPr wrap="none">
            <a:spAutoFit/>
          </a:bodyPr>
          <a:lstStyle/>
          <a:p>
            <a:pPr>
              <a:defRPr/>
            </a:pPr>
            <a:endParaRPr lang="en-US">
              <a:effectLst>
                <a:outerShdw blurRad="38100" dist="38100" dir="2700000" algn="tl">
                  <a:srgbClr val="000000">
                    <a:alpha val="43137"/>
                  </a:srgbClr>
                </a:outerShdw>
              </a:effectLst>
            </a:endParaRPr>
          </a:p>
        </p:txBody>
      </p:sp>
      <p:sp>
        <p:nvSpPr>
          <p:cNvPr id="10933282" name="Line 34"/>
          <p:cNvSpPr>
            <a:spLocks noChangeShapeType="1"/>
          </p:cNvSpPr>
          <p:nvPr/>
        </p:nvSpPr>
        <p:spPr bwMode="auto">
          <a:xfrm flipH="1">
            <a:off x="6554788" y="2925763"/>
            <a:ext cx="1587" cy="58737"/>
          </a:xfrm>
          <a:prstGeom prst="line">
            <a:avLst/>
          </a:prstGeom>
          <a:noFill/>
          <a:ln w="28575">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283" name="Line 35"/>
          <p:cNvSpPr>
            <a:spLocks noChangeShapeType="1"/>
          </p:cNvSpPr>
          <p:nvPr/>
        </p:nvSpPr>
        <p:spPr bwMode="auto">
          <a:xfrm flipH="1">
            <a:off x="6659563" y="2930525"/>
            <a:ext cx="1587" cy="58738"/>
          </a:xfrm>
          <a:prstGeom prst="line">
            <a:avLst/>
          </a:prstGeom>
          <a:noFill/>
          <a:ln w="28575">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284" name="Line 36"/>
          <p:cNvSpPr>
            <a:spLocks noChangeShapeType="1"/>
          </p:cNvSpPr>
          <p:nvPr/>
        </p:nvSpPr>
        <p:spPr bwMode="auto">
          <a:xfrm flipH="1">
            <a:off x="6764338" y="2935288"/>
            <a:ext cx="1587" cy="58737"/>
          </a:xfrm>
          <a:prstGeom prst="line">
            <a:avLst/>
          </a:prstGeom>
          <a:noFill/>
          <a:ln w="28575">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285" name="Line 37"/>
          <p:cNvSpPr>
            <a:spLocks noChangeShapeType="1"/>
          </p:cNvSpPr>
          <p:nvPr/>
        </p:nvSpPr>
        <p:spPr bwMode="auto">
          <a:xfrm flipH="1">
            <a:off x="6869113" y="2924175"/>
            <a:ext cx="1587" cy="58738"/>
          </a:xfrm>
          <a:prstGeom prst="line">
            <a:avLst/>
          </a:prstGeom>
          <a:noFill/>
          <a:ln w="28575">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286" name="Line 38"/>
          <p:cNvSpPr>
            <a:spLocks noChangeShapeType="1"/>
          </p:cNvSpPr>
          <p:nvPr/>
        </p:nvSpPr>
        <p:spPr bwMode="auto">
          <a:xfrm flipH="1">
            <a:off x="7477125" y="2925763"/>
            <a:ext cx="1588" cy="58737"/>
          </a:xfrm>
          <a:prstGeom prst="line">
            <a:avLst/>
          </a:prstGeom>
          <a:noFill/>
          <a:ln w="28575">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287" name="Line 39"/>
          <p:cNvSpPr>
            <a:spLocks noChangeShapeType="1"/>
          </p:cNvSpPr>
          <p:nvPr/>
        </p:nvSpPr>
        <p:spPr bwMode="auto">
          <a:xfrm flipH="1">
            <a:off x="7794625" y="2924175"/>
            <a:ext cx="1588" cy="58738"/>
          </a:xfrm>
          <a:prstGeom prst="line">
            <a:avLst/>
          </a:prstGeom>
          <a:noFill/>
          <a:ln w="28575">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288" name="Line 40"/>
          <p:cNvSpPr>
            <a:spLocks noChangeShapeType="1"/>
          </p:cNvSpPr>
          <p:nvPr/>
        </p:nvSpPr>
        <p:spPr bwMode="auto">
          <a:xfrm flipH="1">
            <a:off x="8021638" y="2922588"/>
            <a:ext cx="1587" cy="58737"/>
          </a:xfrm>
          <a:prstGeom prst="line">
            <a:avLst/>
          </a:prstGeom>
          <a:noFill/>
          <a:ln w="28575">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289" name="Line 41"/>
          <p:cNvSpPr>
            <a:spLocks noChangeShapeType="1"/>
          </p:cNvSpPr>
          <p:nvPr/>
        </p:nvSpPr>
        <p:spPr bwMode="auto">
          <a:xfrm flipH="1">
            <a:off x="8189913" y="2925763"/>
            <a:ext cx="1587" cy="58737"/>
          </a:xfrm>
          <a:prstGeom prst="line">
            <a:avLst/>
          </a:prstGeom>
          <a:noFill/>
          <a:ln w="28575">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290" name="Line 42"/>
          <p:cNvSpPr>
            <a:spLocks noChangeShapeType="1"/>
          </p:cNvSpPr>
          <p:nvPr/>
        </p:nvSpPr>
        <p:spPr bwMode="auto">
          <a:xfrm flipH="1">
            <a:off x="8315325" y="2917825"/>
            <a:ext cx="1588" cy="58738"/>
          </a:xfrm>
          <a:prstGeom prst="line">
            <a:avLst/>
          </a:prstGeom>
          <a:noFill/>
          <a:ln w="28575">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291" name="Line 43"/>
          <p:cNvSpPr>
            <a:spLocks noChangeShapeType="1"/>
          </p:cNvSpPr>
          <p:nvPr/>
        </p:nvSpPr>
        <p:spPr bwMode="auto">
          <a:xfrm flipH="1">
            <a:off x="8440738" y="2919413"/>
            <a:ext cx="1587" cy="58737"/>
          </a:xfrm>
          <a:prstGeom prst="line">
            <a:avLst/>
          </a:prstGeom>
          <a:noFill/>
          <a:ln w="28575">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292" name="Line 44"/>
          <p:cNvSpPr>
            <a:spLocks noChangeShapeType="1"/>
          </p:cNvSpPr>
          <p:nvPr/>
        </p:nvSpPr>
        <p:spPr bwMode="auto">
          <a:xfrm flipH="1">
            <a:off x="8550275" y="2921000"/>
            <a:ext cx="1588" cy="58738"/>
          </a:xfrm>
          <a:prstGeom prst="line">
            <a:avLst/>
          </a:prstGeom>
          <a:noFill/>
          <a:ln w="28575">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293" name="Line 45"/>
          <p:cNvSpPr>
            <a:spLocks noChangeShapeType="1"/>
          </p:cNvSpPr>
          <p:nvPr/>
        </p:nvSpPr>
        <p:spPr bwMode="auto">
          <a:xfrm flipH="1">
            <a:off x="8634413" y="2913063"/>
            <a:ext cx="1587" cy="58737"/>
          </a:xfrm>
          <a:prstGeom prst="line">
            <a:avLst/>
          </a:prstGeom>
          <a:noFill/>
          <a:ln w="28575">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2321" name="Text Box 46"/>
          <p:cNvSpPr txBox="1">
            <a:spLocks noChangeArrowheads="1"/>
          </p:cNvSpPr>
          <p:nvPr/>
        </p:nvSpPr>
        <p:spPr bwMode="auto">
          <a:xfrm>
            <a:off x="6413500" y="3148013"/>
            <a:ext cx="2295525" cy="274637"/>
          </a:xfrm>
          <a:prstGeom prst="rect">
            <a:avLst/>
          </a:prstGeom>
          <a:noFill/>
          <a:ln w="28575">
            <a:noFill/>
            <a:miter lim="800000"/>
            <a:headEnd/>
            <a:tailEnd/>
          </a:ln>
        </p:spPr>
        <p:txBody>
          <a:bodyPr>
            <a:spAutoFit/>
          </a:bodyPr>
          <a:lstStyle/>
          <a:p>
            <a:r>
              <a:rPr lang="en-US" sz="1200">
                <a:solidFill>
                  <a:schemeClr val="bg2"/>
                </a:solidFill>
              </a:rPr>
              <a:t>Fully adjusted HR (95% CI)</a:t>
            </a:r>
          </a:p>
        </p:txBody>
      </p:sp>
      <p:sp>
        <p:nvSpPr>
          <p:cNvPr id="12322" name="Text Box 47"/>
          <p:cNvSpPr txBox="1">
            <a:spLocks noChangeArrowheads="1"/>
          </p:cNvSpPr>
          <p:nvPr/>
        </p:nvSpPr>
        <p:spPr bwMode="auto">
          <a:xfrm>
            <a:off x="8494713" y="2941638"/>
            <a:ext cx="455612" cy="274637"/>
          </a:xfrm>
          <a:prstGeom prst="rect">
            <a:avLst/>
          </a:prstGeom>
          <a:noFill/>
          <a:ln w="28575">
            <a:noFill/>
            <a:miter lim="800000"/>
            <a:headEnd/>
            <a:tailEnd/>
          </a:ln>
        </p:spPr>
        <p:txBody>
          <a:bodyPr>
            <a:spAutoFit/>
          </a:bodyPr>
          <a:lstStyle/>
          <a:p>
            <a:r>
              <a:rPr lang="en-US" sz="1200">
                <a:solidFill>
                  <a:schemeClr val="bg2"/>
                </a:solidFill>
              </a:rPr>
              <a:t>10</a:t>
            </a:r>
          </a:p>
        </p:txBody>
      </p:sp>
      <p:sp>
        <p:nvSpPr>
          <p:cNvPr id="12323" name="Text Box 48"/>
          <p:cNvSpPr txBox="1">
            <a:spLocks noChangeArrowheads="1"/>
          </p:cNvSpPr>
          <p:nvPr/>
        </p:nvSpPr>
        <p:spPr bwMode="auto">
          <a:xfrm>
            <a:off x="6680200" y="2943225"/>
            <a:ext cx="538163" cy="274638"/>
          </a:xfrm>
          <a:prstGeom prst="rect">
            <a:avLst/>
          </a:prstGeom>
          <a:noFill/>
          <a:ln w="28575">
            <a:noFill/>
            <a:miter lim="800000"/>
            <a:headEnd/>
            <a:tailEnd/>
          </a:ln>
        </p:spPr>
        <p:txBody>
          <a:bodyPr>
            <a:spAutoFit/>
          </a:bodyPr>
          <a:lstStyle/>
          <a:p>
            <a:r>
              <a:rPr lang="en-US" sz="1200">
                <a:solidFill>
                  <a:schemeClr val="bg2"/>
                </a:solidFill>
              </a:rPr>
              <a:t>1.0</a:t>
            </a:r>
          </a:p>
        </p:txBody>
      </p:sp>
      <p:sp>
        <p:nvSpPr>
          <p:cNvPr id="12324" name="Text Box 49"/>
          <p:cNvSpPr txBox="1">
            <a:spLocks noChangeArrowheads="1"/>
          </p:cNvSpPr>
          <p:nvPr/>
        </p:nvSpPr>
        <p:spPr bwMode="auto">
          <a:xfrm>
            <a:off x="6192838" y="2951163"/>
            <a:ext cx="476250" cy="274637"/>
          </a:xfrm>
          <a:prstGeom prst="rect">
            <a:avLst/>
          </a:prstGeom>
          <a:noFill/>
          <a:ln w="28575">
            <a:noFill/>
            <a:miter lim="800000"/>
            <a:headEnd/>
            <a:tailEnd/>
          </a:ln>
        </p:spPr>
        <p:txBody>
          <a:bodyPr>
            <a:spAutoFit/>
          </a:bodyPr>
          <a:lstStyle/>
          <a:p>
            <a:r>
              <a:rPr lang="en-US" sz="1200">
                <a:solidFill>
                  <a:schemeClr val="bg2"/>
                </a:solidFill>
                <a:cs typeface="Arial" pitchFamily="34" charset="0"/>
              </a:rPr>
              <a:t>0.5</a:t>
            </a:r>
          </a:p>
        </p:txBody>
      </p:sp>
      <p:sp>
        <p:nvSpPr>
          <p:cNvPr id="12325" name="Text Box 50"/>
          <p:cNvSpPr txBox="1">
            <a:spLocks noChangeArrowheads="1"/>
          </p:cNvSpPr>
          <p:nvPr/>
        </p:nvSpPr>
        <p:spPr bwMode="auto">
          <a:xfrm>
            <a:off x="266700" y="3060700"/>
            <a:ext cx="5710238" cy="469900"/>
          </a:xfrm>
          <a:prstGeom prst="rect">
            <a:avLst/>
          </a:prstGeom>
          <a:solidFill>
            <a:srgbClr val="969696"/>
          </a:solidFill>
          <a:ln w="12700">
            <a:solidFill>
              <a:schemeClr val="bg2"/>
            </a:solidFill>
            <a:miter lim="800000"/>
            <a:headEnd/>
            <a:tailEnd/>
          </a:ln>
        </p:spPr>
        <p:txBody>
          <a:bodyPr>
            <a:spAutoFit/>
          </a:bodyPr>
          <a:lstStyle/>
          <a:p>
            <a:r>
              <a:rPr lang="en-US" sz="1200">
                <a:solidFill>
                  <a:schemeClr val="bg2"/>
                </a:solidFill>
              </a:rPr>
              <a:t>HR for highest </a:t>
            </a:r>
            <a:r>
              <a:rPr lang="en-US" sz="1200">
                <a:solidFill>
                  <a:srgbClr val="FFFF00"/>
                </a:solidFill>
              </a:rPr>
              <a:t>(&gt; 147)</a:t>
            </a:r>
            <a:r>
              <a:rPr lang="en-US" sz="1200">
                <a:solidFill>
                  <a:schemeClr val="bg2"/>
                </a:solidFill>
              </a:rPr>
              <a:t> vs lowest tertiles </a:t>
            </a:r>
            <a:r>
              <a:rPr lang="en-US" sz="1200">
                <a:solidFill>
                  <a:srgbClr val="FFFF00"/>
                </a:solidFill>
              </a:rPr>
              <a:t>(</a:t>
            </a:r>
            <a:r>
              <a:rPr lang="en-US" sz="1200">
                <a:solidFill>
                  <a:srgbClr val="FFFF00"/>
                </a:solidFill>
                <a:cs typeface="Arial" pitchFamily="34" charset="0"/>
              </a:rPr>
              <a:t>≤ 90)</a:t>
            </a:r>
            <a:r>
              <a:rPr lang="en-US" sz="1200">
                <a:solidFill>
                  <a:schemeClr val="bg2"/>
                </a:solidFill>
              </a:rPr>
              <a:t> of TG levels adjusted for age, BP, smoking, hormone use, tertiles of total and HDL-C, DM, BMI &amp; hs-CRP</a:t>
            </a:r>
          </a:p>
        </p:txBody>
      </p:sp>
      <p:sp>
        <p:nvSpPr>
          <p:cNvPr id="10933299" name="Line 51"/>
          <p:cNvSpPr>
            <a:spLocks noChangeShapeType="1"/>
          </p:cNvSpPr>
          <p:nvPr/>
        </p:nvSpPr>
        <p:spPr bwMode="auto">
          <a:xfrm>
            <a:off x="6705600" y="2311400"/>
            <a:ext cx="1122363" cy="0"/>
          </a:xfrm>
          <a:prstGeom prst="line">
            <a:avLst/>
          </a:prstGeom>
          <a:noFill/>
          <a:ln w="28575">
            <a:solidFill>
              <a:srgbClr val="FF0000"/>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00" name="Line 52"/>
          <p:cNvSpPr>
            <a:spLocks noChangeShapeType="1"/>
          </p:cNvSpPr>
          <p:nvPr/>
        </p:nvSpPr>
        <p:spPr bwMode="auto">
          <a:xfrm flipV="1">
            <a:off x="6705600" y="2509838"/>
            <a:ext cx="904875" cy="4762"/>
          </a:xfrm>
          <a:prstGeom prst="line">
            <a:avLst/>
          </a:prstGeom>
          <a:noFill/>
          <a:ln w="28575">
            <a:solidFill>
              <a:srgbClr val="FF0000"/>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01" name="Line 53"/>
          <p:cNvSpPr>
            <a:spLocks noChangeShapeType="1"/>
          </p:cNvSpPr>
          <p:nvPr/>
        </p:nvSpPr>
        <p:spPr bwMode="auto">
          <a:xfrm>
            <a:off x="6751638" y="2692400"/>
            <a:ext cx="442912" cy="4763"/>
          </a:xfrm>
          <a:prstGeom prst="line">
            <a:avLst/>
          </a:prstGeom>
          <a:noFill/>
          <a:ln w="28575">
            <a:solidFill>
              <a:srgbClr val="FF0000"/>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02" name="Line 54"/>
          <p:cNvSpPr>
            <a:spLocks noChangeShapeType="1"/>
          </p:cNvSpPr>
          <p:nvPr/>
        </p:nvSpPr>
        <p:spPr bwMode="auto">
          <a:xfrm flipV="1">
            <a:off x="7477125" y="2124075"/>
            <a:ext cx="1211263" cy="1588"/>
          </a:xfrm>
          <a:prstGeom prst="line">
            <a:avLst/>
          </a:prstGeom>
          <a:noFill/>
          <a:ln w="28575">
            <a:solidFill>
              <a:srgbClr val="FF0000"/>
            </a:solidFill>
            <a:round/>
            <a:headEnd/>
            <a:tailEnd type="triangle" w="med" len="me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03" name="Rectangle 55"/>
          <p:cNvSpPr>
            <a:spLocks noChangeArrowheads="1"/>
          </p:cNvSpPr>
          <p:nvPr/>
        </p:nvSpPr>
        <p:spPr bwMode="auto">
          <a:xfrm>
            <a:off x="7635875" y="2778125"/>
            <a:ext cx="914400" cy="914400"/>
          </a:xfrm>
          <a:prstGeom prst="rect">
            <a:avLst/>
          </a:prstGeom>
          <a:noFill/>
          <a:ln w="28575">
            <a:noFill/>
            <a:miter lim="800000"/>
            <a:headEnd/>
            <a:tailEnd/>
          </a:ln>
          <a:effectLst/>
        </p:spPr>
        <p:txBody>
          <a:bodyPr wrap="none" anchor="ctr">
            <a:spAutoFit/>
          </a:bodyPr>
          <a:lstStyle/>
          <a:p>
            <a:pPr>
              <a:defRPr/>
            </a:pPr>
            <a:endParaRPr lang="en-US">
              <a:effectLst>
                <a:outerShdw blurRad="38100" dist="38100" dir="2700000" algn="tl">
                  <a:srgbClr val="000000">
                    <a:alpha val="43137"/>
                  </a:srgbClr>
                </a:outerShdw>
              </a:effectLst>
            </a:endParaRPr>
          </a:p>
        </p:txBody>
      </p:sp>
      <p:sp>
        <p:nvSpPr>
          <p:cNvPr id="10933304" name="Rectangle 56"/>
          <p:cNvSpPr>
            <a:spLocks noChangeArrowheads="1"/>
          </p:cNvSpPr>
          <p:nvPr/>
        </p:nvSpPr>
        <p:spPr bwMode="auto">
          <a:xfrm>
            <a:off x="8058150" y="2081213"/>
            <a:ext cx="104775" cy="76200"/>
          </a:xfrm>
          <a:prstGeom prst="rect">
            <a:avLst/>
          </a:prstGeom>
          <a:solidFill>
            <a:srgbClr val="FF0000"/>
          </a:solidFill>
          <a:ln w="28575">
            <a:noFill/>
            <a:miter lim="800000"/>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0933305" name="Rectangle 57"/>
          <p:cNvSpPr>
            <a:spLocks noChangeArrowheads="1"/>
          </p:cNvSpPr>
          <p:nvPr/>
        </p:nvSpPr>
        <p:spPr bwMode="auto">
          <a:xfrm>
            <a:off x="7196138" y="2279650"/>
            <a:ext cx="104775" cy="76200"/>
          </a:xfrm>
          <a:prstGeom prst="rect">
            <a:avLst/>
          </a:prstGeom>
          <a:solidFill>
            <a:srgbClr val="FF0000"/>
          </a:solidFill>
          <a:ln w="28575">
            <a:noFill/>
            <a:miter lim="800000"/>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0933306" name="Rectangle 58"/>
          <p:cNvSpPr>
            <a:spLocks noChangeArrowheads="1"/>
          </p:cNvSpPr>
          <p:nvPr/>
        </p:nvSpPr>
        <p:spPr bwMode="auto">
          <a:xfrm>
            <a:off x="7105650" y="2474913"/>
            <a:ext cx="104775" cy="76200"/>
          </a:xfrm>
          <a:prstGeom prst="rect">
            <a:avLst/>
          </a:prstGeom>
          <a:solidFill>
            <a:srgbClr val="FF0000"/>
          </a:solidFill>
          <a:ln w="28575">
            <a:noFill/>
            <a:miter lim="800000"/>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0933307" name="Rectangle 59"/>
          <p:cNvSpPr>
            <a:spLocks noChangeArrowheads="1"/>
          </p:cNvSpPr>
          <p:nvPr/>
        </p:nvSpPr>
        <p:spPr bwMode="auto">
          <a:xfrm>
            <a:off x="6921500" y="2651125"/>
            <a:ext cx="104775" cy="76200"/>
          </a:xfrm>
          <a:prstGeom prst="rect">
            <a:avLst/>
          </a:prstGeom>
          <a:solidFill>
            <a:srgbClr val="FF0000"/>
          </a:solidFill>
          <a:ln w="28575">
            <a:noFill/>
            <a:miter lim="800000"/>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grpSp>
        <p:nvGrpSpPr>
          <p:cNvPr id="12335" name="Group 60"/>
          <p:cNvGrpSpPr>
            <a:grpSpLocks/>
          </p:cNvGrpSpPr>
          <p:nvPr/>
        </p:nvGrpSpPr>
        <p:grpSpPr bwMode="auto">
          <a:xfrm>
            <a:off x="1497013" y="4465638"/>
            <a:ext cx="1204912" cy="901700"/>
            <a:chOff x="943" y="2813"/>
            <a:chExt cx="759" cy="568"/>
          </a:xfrm>
        </p:grpSpPr>
        <p:sp>
          <p:nvSpPr>
            <p:cNvPr id="10933309" name="Line 61"/>
            <p:cNvSpPr>
              <a:spLocks noChangeShapeType="1"/>
            </p:cNvSpPr>
            <p:nvPr/>
          </p:nvSpPr>
          <p:spPr bwMode="auto">
            <a:xfrm>
              <a:off x="1117" y="2813"/>
              <a:ext cx="0" cy="563"/>
            </a:xfrm>
            <a:prstGeom prst="line">
              <a:avLst/>
            </a:prstGeom>
            <a:noFill/>
            <a:ln w="19050">
              <a:solidFill>
                <a:schemeClr val="bg2"/>
              </a:solidFill>
              <a:round/>
              <a:headEnd/>
              <a:tailEnd/>
            </a:ln>
            <a:effectLst/>
          </p:spPr>
          <p:txBody>
            <a:bodyPr wrap="none">
              <a:spAutoFit/>
            </a:bodyPr>
            <a:lstStyle/>
            <a:p>
              <a:pPr>
                <a:defRPr/>
              </a:pPr>
              <a:endParaRPr lang="en-US">
                <a:effectLst>
                  <a:outerShdw blurRad="38100" dist="38100" dir="2700000" algn="tl">
                    <a:srgbClr val="000000">
                      <a:alpha val="43137"/>
                    </a:srgbClr>
                  </a:outerShdw>
                </a:effectLst>
              </a:endParaRPr>
            </a:p>
          </p:txBody>
        </p:sp>
        <p:sp>
          <p:nvSpPr>
            <p:cNvPr id="10933310" name="Line 62"/>
            <p:cNvSpPr>
              <a:spLocks noChangeShapeType="1"/>
            </p:cNvSpPr>
            <p:nvPr/>
          </p:nvSpPr>
          <p:spPr bwMode="auto">
            <a:xfrm flipH="1">
              <a:off x="943" y="3348"/>
              <a:ext cx="759" cy="3"/>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11" name="Line 63"/>
            <p:cNvSpPr>
              <a:spLocks noChangeShapeType="1"/>
            </p:cNvSpPr>
            <p:nvPr/>
          </p:nvSpPr>
          <p:spPr bwMode="auto">
            <a:xfrm flipH="1">
              <a:off x="945" y="3352"/>
              <a:ext cx="1" cy="29"/>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12" name="Line 64"/>
            <p:cNvSpPr>
              <a:spLocks noChangeShapeType="1"/>
            </p:cNvSpPr>
            <p:nvPr/>
          </p:nvSpPr>
          <p:spPr bwMode="auto">
            <a:xfrm>
              <a:off x="1694" y="3347"/>
              <a:ext cx="1" cy="30"/>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13" name="Line 65"/>
            <p:cNvSpPr>
              <a:spLocks noChangeShapeType="1"/>
            </p:cNvSpPr>
            <p:nvPr/>
          </p:nvSpPr>
          <p:spPr bwMode="auto">
            <a:xfrm>
              <a:off x="989" y="3351"/>
              <a:ext cx="0" cy="14"/>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14" name="Line 66"/>
            <p:cNvSpPr>
              <a:spLocks noChangeShapeType="1"/>
            </p:cNvSpPr>
            <p:nvPr/>
          </p:nvSpPr>
          <p:spPr bwMode="auto">
            <a:xfrm>
              <a:off x="1027" y="3352"/>
              <a:ext cx="0" cy="14"/>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15" name="Line 67"/>
            <p:cNvSpPr>
              <a:spLocks noChangeShapeType="1"/>
            </p:cNvSpPr>
            <p:nvPr/>
          </p:nvSpPr>
          <p:spPr bwMode="auto">
            <a:xfrm>
              <a:off x="1061" y="3353"/>
              <a:ext cx="0" cy="14"/>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16" name="Line 68"/>
            <p:cNvSpPr>
              <a:spLocks noChangeShapeType="1"/>
            </p:cNvSpPr>
            <p:nvPr/>
          </p:nvSpPr>
          <p:spPr bwMode="auto">
            <a:xfrm>
              <a:off x="1093" y="3354"/>
              <a:ext cx="0" cy="14"/>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17" name="Line 69"/>
            <p:cNvSpPr>
              <a:spLocks noChangeShapeType="1"/>
            </p:cNvSpPr>
            <p:nvPr/>
          </p:nvSpPr>
          <p:spPr bwMode="auto">
            <a:xfrm>
              <a:off x="1292" y="3354"/>
              <a:ext cx="0" cy="14"/>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18" name="Line 70"/>
            <p:cNvSpPr>
              <a:spLocks noChangeShapeType="1"/>
            </p:cNvSpPr>
            <p:nvPr/>
          </p:nvSpPr>
          <p:spPr bwMode="auto">
            <a:xfrm>
              <a:off x="1390" y="3352"/>
              <a:ext cx="0" cy="14"/>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19" name="Line 71"/>
            <p:cNvSpPr>
              <a:spLocks noChangeShapeType="1"/>
            </p:cNvSpPr>
            <p:nvPr/>
          </p:nvSpPr>
          <p:spPr bwMode="auto">
            <a:xfrm>
              <a:off x="1467" y="3352"/>
              <a:ext cx="0" cy="14"/>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20" name="Line 72"/>
            <p:cNvSpPr>
              <a:spLocks noChangeShapeType="1"/>
            </p:cNvSpPr>
            <p:nvPr/>
          </p:nvSpPr>
          <p:spPr bwMode="auto">
            <a:xfrm>
              <a:off x="1520" y="3349"/>
              <a:ext cx="0" cy="14"/>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21" name="Line 73"/>
            <p:cNvSpPr>
              <a:spLocks noChangeShapeType="1"/>
            </p:cNvSpPr>
            <p:nvPr/>
          </p:nvSpPr>
          <p:spPr bwMode="auto">
            <a:xfrm>
              <a:off x="1569" y="3349"/>
              <a:ext cx="0" cy="14"/>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22" name="Line 74"/>
            <p:cNvSpPr>
              <a:spLocks noChangeShapeType="1"/>
            </p:cNvSpPr>
            <p:nvPr/>
          </p:nvSpPr>
          <p:spPr bwMode="auto">
            <a:xfrm>
              <a:off x="1604" y="3349"/>
              <a:ext cx="0" cy="14"/>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23" name="Line 75"/>
            <p:cNvSpPr>
              <a:spLocks noChangeShapeType="1"/>
            </p:cNvSpPr>
            <p:nvPr/>
          </p:nvSpPr>
          <p:spPr bwMode="auto">
            <a:xfrm>
              <a:off x="1639" y="3349"/>
              <a:ext cx="0" cy="14"/>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24" name="Line 76"/>
            <p:cNvSpPr>
              <a:spLocks noChangeShapeType="1"/>
            </p:cNvSpPr>
            <p:nvPr/>
          </p:nvSpPr>
          <p:spPr bwMode="auto">
            <a:xfrm>
              <a:off x="1672" y="3349"/>
              <a:ext cx="0" cy="14"/>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grpSp>
      <p:sp>
        <p:nvSpPr>
          <p:cNvPr id="12336" name="Text Box 77"/>
          <p:cNvSpPr txBox="1">
            <a:spLocks noChangeArrowheads="1"/>
          </p:cNvSpPr>
          <p:nvPr/>
        </p:nvSpPr>
        <p:spPr bwMode="auto">
          <a:xfrm>
            <a:off x="1322388" y="5308600"/>
            <a:ext cx="330200" cy="214313"/>
          </a:xfrm>
          <a:prstGeom prst="rect">
            <a:avLst/>
          </a:prstGeom>
          <a:noFill/>
          <a:ln w="28575">
            <a:noFill/>
            <a:miter lim="800000"/>
            <a:headEnd/>
            <a:tailEnd/>
          </a:ln>
        </p:spPr>
        <p:txBody>
          <a:bodyPr>
            <a:spAutoFit/>
          </a:bodyPr>
          <a:lstStyle/>
          <a:p>
            <a:r>
              <a:rPr lang="en-US" sz="800">
                <a:solidFill>
                  <a:schemeClr val="bg2"/>
                </a:solidFill>
              </a:rPr>
              <a:t>0.5</a:t>
            </a:r>
          </a:p>
        </p:txBody>
      </p:sp>
      <p:sp>
        <p:nvSpPr>
          <p:cNvPr id="12337" name="Text Box 78"/>
          <p:cNvSpPr txBox="1">
            <a:spLocks noChangeArrowheads="1"/>
          </p:cNvSpPr>
          <p:nvPr/>
        </p:nvSpPr>
        <p:spPr bwMode="auto">
          <a:xfrm>
            <a:off x="1604963" y="5303838"/>
            <a:ext cx="330200" cy="214312"/>
          </a:xfrm>
          <a:prstGeom prst="rect">
            <a:avLst/>
          </a:prstGeom>
          <a:noFill/>
          <a:ln w="28575">
            <a:noFill/>
            <a:miter lim="800000"/>
            <a:headEnd/>
            <a:tailEnd/>
          </a:ln>
        </p:spPr>
        <p:txBody>
          <a:bodyPr>
            <a:spAutoFit/>
          </a:bodyPr>
          <a:lstStyle/>
          <a:p>
            <a:r>
              <a:rPr lang="en-US" sz="800">
                <a:solidFill>
                  <a:schemeClr val="bg2"/>
                </a:solidFill>
              </a:rPr>
              <a:t>1.0</a:t>
            </a:r>
          </a:p>
        </p:txBody>
      </p:sp>
      <p:sp>
        <p:nvSpPr>
          <p:cNvPr id="12338" name="Text Box 79"/>
          <p:cNvSpPr txBox="1">
            <a:spLocks noChangeArrowheads="1"/>
          </p:cNvSpPr>
          <p:nvPr/>
        </p:nvSpPr>
        <p:spPr bwMode="auto">
          <a:xfrm>
            <a:off x="2514600" y="5303838"/>
            <a:ext cx="330200" cy="214312"/>
          </a:xfrm>
          <a:prstGeom prst="rect">
            <a:avLst/>
          </a:prstGeom>
          <a:noFill/>
          <a:ln w="28575">
            <a:noFill/>
            <a:miter lim="800000"/>
            <a:headEnd/>
            <a:tailEnd/>
          </a:ln>
        </p:spPr>
        <p:txBody>
          <a:bodyPr>
            <a:spAutoFit/>
          </a:bodyPr>
          <a:lstStyle/>
          <a:p>
            <a:r>
              <a:rPr lang="en-US" sz="800">
                <a:solidFill>
                  <a:schemeClr val="bg2"/>
                </a:solidFill>
              </a:rPr>
              <a:t>10</a:t>
            </a:r>
          </a:p>
        </p:txBody>
      </p:sp>
      <p:sp>
        <p:nvSpPr>
          <p:cNvPr id="12339" name="Text Box 80"/>
          <p:cNvSpPr txBox="1">
            <a:spLocks noChangeArrowheads="1"/>
          </p:cNvSpPr>
          <p:nvPr/>
        </p:nvSpPr>
        <p:spPr bwMode="auto">
          <a:xfrm>
            <a:off x="1584325" y="5445125"/>
            <a:ext cx="1049338" cy="214313"/>
          </a:xfrm>
          <a:prstGeom prst="rect">
            <a:avLst/>
          </a:prstGeom>
          <a:noFill/>
          <a:ln w="28575">
            <a:noFill/>
            <a:miter lim="800000"/>
            <a:headEnd/>
            <a:tailEnd/>
          </a:ln>
        </p:spPr>
        <p:txBody>
          <a:bodyPr>
            <a:spAutoFit/>
          </a:bodyPr>
          <a:lstStyle/>
          <a:p>
            <a:r>
              <a:rPr lang="en-US" sz="800">
                <a:solidFill>
                  <a:schemeClr val="bg2"/>
                </a:solidFill>
              </a:rPr>
              <a:t>Fully adjusted HR</a:t>
            </a:r>
          </a:p>
        </p:txBody>
      </p:sp>
      <p:grpSp>
        <p:nvGrpSpPr>
          <p:cNvPr id="12340" name="Group 81"/>
          <p:cNvGrpSpPr>
            <a:grpSpLocks/>
          </p:cNvGrpSpPr>
          <p:nvPr/>
        </p:nvGrpSpPr>
        <p:grpSpPr bwMode="auto">
          <a:xfrm>
            <a:off x="2906713" y="4467225"/>
            <a:ext cx="1522412" cy="1193800"/>
            <a:chOff x="833" y="2813"/>
            <a:chExt cx="959" cy="752"/>
          </a:xfrm>
        </p:grpSpPr>
        <p:grpSp>
          <p:nvGrpSpPr>
            <p:cNvPr id="12444" name="Group 82"/>
            <p:cNvGrpSpPr>
              <a:grpSpLocks/>
            </p:cNvGrpSpPr>
            <p:nvPr/>
          </p:nvGrpSpPr>
          <p:grpSpPr bwMode="auto">
            <a:xfrm>
              <a:off x="943" y="2813"/>
              <a:ext cx="759" cy="568"/>
              <a:chOff x="943" y="2813"/>
              <a:chExt cx="759" cy="568"/>
            </a:xfrm>
          </p:grpSpPr>
          <p:sp>
            <p:nvSpPr>
              <p:cNvPr id="10933331" name="Line 83"/>
              <p:cNvSpPr>
                <a:spLocks noChangeShapeType="1"/>
              </p:cNvSpPr>
              <p:nvPr/>
            </p:nvSpPr>
            <p:spPr bwMode="auto">
              <a:xfrm>
                <a:off x="1117" y="2813"/>
                <a:ext cx="0" cy="563"/>
              </a:xfrm>
              <a:prstGeom prst="line">
                <a:avLst/>
              </a:prstGeom>
              <a:noFill/>
              <a:ln w="19050">
                <a:solidFill>
                  <a:schemeClr val="bg2"/>
                </a:solidFill>
                <a:round/>
                <a:headEnd/>
                <a:tailEnd/>
              </a:ln>
              <a:effectLst/>
            </p:spPr>
            <p:txBody>
              <a:bodyPr wrap="none">
                <a:spAutoFit/>
              </a:bodyPr>
              <a:lstStyle/>
              <a:p>
                <a:pPr>
                  <a:defRPr/>
                </a:pPr>
                <a:endParaRPr lang="en-US">
                  <a:effectLst>
                    <a:outerShdw blurRad="38100" dist="38100" dir="2700000" algn="tl">
                      <a:srgbClr val="000000">
                        <a:alpha val="43137"/>
                      </a:srgbClr>
                    </a:outerShdw>
                  </a:effectLst>
                </a:endParaRPr>
              </a:p>
            </p:txBody>
          </p:sp>
          <p:sp>
            <p:nvSpPr>
              <p:cNvPr id="10933332" name="Line 84"/>
              <p:cNvSpPr>
                <a:spLocks noChangeShapeType="1"/>
              </p:cNvSpPr>
              <p:nvPr/>
            </p:nvSpPr>
            <p:spPr bwMode="auto">
              <a:xfrm flipH="1">
                <a:off x="943" y="3348"/>
                <a:ext cx="759" cy="3"/>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33" name="Line 85"/>
              <p:cNvSpPr>
                <a:spLocks noChangeShapeType="1"/>
              </p:cNvSpPr>
              <p:nvPr/>
            </p:nvSpPr>
            <p:spPr bwMode="auto">
              <a:xfrm flipH="1">
                <a:off x="945" y="3352"/>
                <a:ext cx="1" cy="29"/>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34" name="Line 86"/>
              <p:cNvSpPr>
                <a:spLocks noChangeShapeType="1"/>
              </p:cNvSpPr>
              <p:nvPr/>
            </p:nvSpPr>
            <p:spPr bwMode="auto">
              <a:xfrm>
                <a:off x="1694" y="3347"/>
                <a:ext cx="1" cy="30"/>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35" name="Line 87"/>
              <p:cNvSpPr>
                <a:spLocks noChangeShapeType="1"/>
              </p:cNvSpPr>
              <p:nvPr/>
            </p:nvSpPr>
            <p:spPr bwMode="auto">
              <a:xfrm>
                <a:off x="989" y="3351"/>
                <a:ext cx="0" cy="14"/>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36" name="Line 88"/>
              <p:cNvSpPr>
                <a:spLocks noChangeShapeType="1"/>
              </p:cNvSpPr>
              <p:nvPr/>
            </p:nvSpPr>
            <p:spPr bwMode="auto">
              <a:xfrm>
                <a:off x="1027" y="3352"/>
                <a:ext cx="0" cy="14"/>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37" name="Line 89"/>
              <p:cNvSpPr>
                <a:spLocks noChangeShapeType="1"/>
              </p:cNvSpPr>
              <p:nvPr/>
            </p:nvSpPr>
            <p:spPr bwMode="auto">
              <a:xfrm>
                <a:off x="1061" y="3353"/>
                <a:ext cx="0" cy="14"/>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38" name="Line 90"/>
              <p:cNvSpPr>
                <a:spLocks noChangeShapeType="1"/>
              </p:cNvSpPr>
              <p:nvPr/>
            </p:nvSpPr>
            <p:spPr bwMode="auto">
              <a:xfrm>
                <a:off x="1093" y="3354"/>
                <a:ext cx="0" cy="14"/>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39" name="Line 91"/>
              <p:cNvSpPr>
                <a:spLocks noChangeShapeType="1"/>
              </p:cNvSpPr>
              <p:nvPr/>
            </p:nvSpPr>
            <p:spPr bwMode="auto">
              <a:xfrm>
                <a:off x="1292" y="3354"/>
                <a:ext cx="0" cy="14"/>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40" name="Line 92"/>
              <p:cNvSpPr>
                <a:spLocks noChangeShapeType="1"/>
              </p:cNvSpPr>
              <p:nvPr/>
            </p:nvSpPr>
            <p:spPr bwMode="auto">
              <a:xfrm>
                <a:off x="1390" y="3352"/>
                <a:ext cx="0" cy="14"/>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41" name="Line 93"/>
              <p:cNvSpPr>
                <a:spLocks noChangeShapeType="1"/>
              </p:cNvSpPr>
              <p:nvPr/>
            </p:nvSpPr>
            <p:spPr bwMode="auto">
              <a:xfrm>
                <a:off x="1467" y="3352"/>
                <a:ext cx="0" cy="14"/>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42" name="Line 94"/>
              <p:cNvSpPr>
                <a:spLocks noChangeShapeType="1"/>
              </p:cNvSpPr>
              <p:nvPr/>
            </p:nvSpPr>
            <p:spPr bwMode="auto">
              <a:xfrm>
                <a:off x="1520" y="3349"/>
                <a:ext cx="0" cy="14"/>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43" name="Line 95"/>
              <p:cNvSpPr>
                <a:spLocks noChangeShapeType="1"/>
              </p:cNvSpPr>
              <p:nvPr/>
            </p:nvSpPr>
            <p:spPr bwMode="auto">
              <a:xfrm>
                <a:off x="1569" y="3349"/>
                <a:ext cx="0" cy="14"/>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44" name="Line 96"/>
              <p:cNvSpPr>
                <a:spLocks noChangeShapeType="1"/>
              </p:cNvSpPr>
              <p:nvPr/>
            </p:nvSpPr>
            <p:spPr bwMode="auto">
              <a:xfrm>
                <a:off x="1604" y="3349"/>
                <a:ext cx="0" cy="14"/>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45" name="Line 97"/>
              <p:cNvSpPr>
                <a:spLocks noChangeShapeType="1"/>
              </p:cNvSpPr>
              <p:nvPr/>
            </p:nvSpPr>
            <p:spPr bwMode="auto">
              <a:xfrm>
                <a:off x="1639" y="3349"/>
                <a:ext cx="0" cy="14"/>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46" name="Line 98"/>
              <p:cNvSpPr>
                <a:spLocks noChangeShapeType="1"/>
              </p:cNvSpPr>
              <p:nvPr/>
            </p:nvSpPr>
            <p:spPr bwMode="auto">
              <a:xfrm>
                <a:off x="1672" y="3349"/>
                <a:ext cx="0" cy="14"/>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grpSp>
        <p:sp>
          <p:nvSpPr>
            <p:cNvPr id="12445" name="Text Box 99"/>
            <p:cNvSpPr txBox="1">
              <a:spLocks noChangeArrowheads="1"/>
            </p:cNvSpPr>
            <p:nvPr/>
          </p:nvSpPr>
          <p:spPr bwMode="auto">
            <a:xfrm>
              <a:off x="833" y="3344"/>
              <a:ext cx="208" cy="135"/>
            </a:xfrm>
            <a:prstGeom prst="rect">
              <a:avLst/>
            </a:prstGeom>
            <a:noFill/>
            <a:ln w="28575">
              <a:noFill/>
              <a:miter lim="800000"/>
              <a:headEnd/>
              <a:tailEnd/>
            </a:ln>
          </p:spPr>
          <p:txBody>
            <a:bodyPr>
              <a:spAutoFit/>
            </a:bodyPr>
            <a:lstStyle/>
            <a:p>
              <a:r>
                <a:rPr lang="en-US" sz="800">
                  <a:solidFill>
                    <a:schemeClr val="bg2"/>
                  </a:solidFill>
                </a:rPr>
                <a:t>0.5</a:t>
              </a:r>
            </a:p>
          </p:txBody>
        </p:sp>
        <p:sp>
          <p:nvSpPr>
            <p:cNvPr id="12446" name="Text Box 100"/>
            <p:cNvSpPr txBox="1">
              <a:spLocks noChangeArrowheads="1"/>
            </p:cNvSpPr>
            <p:nvPr/>
          </p:nvSpPr>
          <p:spPr bwMode="auto">
            <a:xfrm>
              <a:off x="1011" y="3341"/>
              <a:ext cx="208" cy="135"/>
            </a:xfrm>
            <a:prstGeom prst="rect">
              <a:avLst/>
            </a:prstGeom>
            <a:noFill/>
            <a:ln w="28575">
              <a:noFill/>
              <a:miter lim="800000"/>
              <a:headEnd/>
              <a:tailEnd/>
            </a:ln>
          </p:spPr>
          <p:txBody>
            <a:bodyPr>
              <a:spAutoFit/>
            </a:bodyPr>
            <a:lstStyle/>
            <a:p>
              <a:r>
                <a:rPr lang="en-US" sz="800">
                  <a:solidFill>
                    <a:schemeClr val="bg2"/>
                  </a:solidFill>
                </a:rPr>
                <a:t>1.0</a:t>
              </a:r>
            </a:p>
          </p:txBody>
        </p:sp>
        <p:sp>
          <p:nvSpPr>
            <p:cNvPr id="12447" name="Text Box 101"/>
            <p:cNvSpPr txBox="1">
              <a:spLocks noChangeArrowheads="1"/>
            </p:cNvSpPr>
            <p:nvPr/>
          </p:nvSpPr>
          <p:spPr bwMode="auto">
            <a:xfrm>
              <a:off x="1584" y="3341"/>
              <a:ext cx="208" cy="135"/>
            </a:xfrm>
            <a:prstGeom prst="rect">
              <a:avLst/>
            </a:prstGeom>
            <a:noFill/>
            <a:ln w="28575">
              <a:noFill/>
              <a:miter lim="800000"/>
              <a:headEnd/>
              <a:tailEnd/>
            </a:ln>
          </p:spPr>
          <p:txBody>
            <a:bodyPr>
              <a:spAutoFit/>
            </a:bodyPr>
            <a:lstStyle/>
            <a:p>
              <a:r>
                <a:rPr lang="en-US" sz="800">
                  <a:solidFill>
                    <a:schemeClr val="bg2"/>
                  </a:solidFill>
                </a:rPr>
                <a:t>10</a:t>
              </a:r>
            </a:p>
          </p:txBody>
        </p:sp>
        <p:sp>
          <p:nvSpPr>
            <p:cNvPr id="12448" name="Text Box 102"/>
            <p:cNvSpPr txBox="1">
              <a:spLocks noChangeArrowheads="1"/>
            </p:cNvSpPr>
            <p:nvPr/>
          </p:nvSpPr>
          <p:spPr bwMode="auto">
            <a:xfrm>
              <a:off x="998" y="3430"/>
              <a:ext cx="661" cy="135"/>
            </a:xfrm>
            <a:prstGeom prst="rect">
              <a:avLst/>
            </a:prstGeom>
            <a:noFill/>
            <a:ln w="28575">
              <a:noFill/>
              <a:miter lim="800000"/>
              <a:headEnd/>
              <a:tailEnd/>
            </a:ln>
          </p:spPr>
          <p:txBody>
            <a:bodyPr>
              <a:spAutoFit/>
            </a:bodyPr>
            <a:lstStyle/>
            <a:p>
              <a:r>
                <a:rPr lang="en-US" sz="800">
                  <a:solidFill>
                    <a:schemeClr val="bg2"/>
                  </a:solidFill>
                </a:rPr>
                <a:t>Fully adjusted HR</a:t>
              </a:r>
            </a:p>
          </p:txBody>
        </p:sp>
      </p:grpSp>
      <p:sp>
        <p:nvSpPr>
          <p:cNvPr id="10933351" name="Line 103"/>
          <p:cNvSpPr>
            <a:spLocks noChangeShapeType="1"/>
          </p:cNvSpPr>
          <p:nvPr/>
        </p:nvSpPr>
        <p:spPr bwMode="auto">
          <a:xfrm>
            <a:off x="1630363" y="4545013"/>
            <a:ext cx="425450" cy="0"/>
          </a:xfrm>
          <a:prstGeom prst="line">
            <a:avLst/>
          </a:prstGeom>
          <a:noFill/>
          <a:ln w="19050">
            <a:solidFill>
              <a:srgbClr val="FF0000"/>
            </a:solidFill>
            <a:round/>
            <a:headEnd/>
            <a:tailEnd/>
          </a:ln>
          <a:effectLst/>
        </p:spPr>
        <p:txBody>
          <a:bodyPr wrap="none">
            <a:spAutoFit/>
          </a:bodyPr>
          <a:lstStyle/>
          <a:p>
            <a:pPr>
              <a:defRPr/>
            </a:pPr>
            <a:endParaRPr lang="en-US">
              <a:effectLst>
                <a:outerShdw blurRad="38100" dist="38100" dir="2700000" algn="tl">
                  <a:srgbClr val="000000">
                    <a:alpha val="43137"/>
                  </a:srgbClr>
                </a:outerShdw>
              </a:effectLst>
            </a:endParaRPr>
          </a:p>
        </p:txBody>
      </p:sp>
      <p:sp>
        <p:nvSpPr>
          <p:cNvPr id="10933352" name="Line 104"/>
          <p:cNvSpPr>
            <a:spLocks noChangeShapeType="1"/>
          </p:cNvSpPr>
          <p:nvPr/>
        </p:nvSpPr>
        <p:spPr bwMode="auto">
          <a:xfrm>
            <a:off x="1584325" y="4665663"/>
            <a:ext cx="369888" cy="0"/>
          </a:xfrm>
          <a:prstGeom prst="line">
            <a:avLst/>
          </a:prstGeom>
          <a:noFill/>
          <a:ln w="19050">
            <a:solidFill>
              <a:srgbClr val="FF0000"/>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53" name="Line 105"/>
          <p:cNvSpPr>
            <a:spLocks noChangeShapeType="1"/>
          </p:cNvSpPr>
          <p:nvPr/>
        </p:nvSpPr>
        <p:spPr bwMode="auto">
          <a:xfrm>
            <a:off x="1628775" y="4913313"/>
            <a:ext cx="511175" cy="3175"/>
          </a:xfrm>
          <a:prstGeom prst="line">
            <a:avLst/>
          </a:prstGeom>
          <a:noFill/>
          <a:ln w="19050">
            <a:solidFill>
              <a:srgbClr val="FF0000"/>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54" name="Line 106"/>
          <p:cNvSpPr>
            <a:spLocks noChangeShapeType="1"/>
          </p:cNvSpPr>
          <p:nvPr/>
        </p:nvSpPr>
        <p:spPr bwMode="auto">
          <a:xfrm flipV="1">
            <a:off x="1697038" y="4791075"/>
            <a:ext cx="298450" cy="1588"/>
          </a:xfrm>
          <a:prstGeom prst="line">
            <a:avLst/>
          </a:prstGeom>
          <a:noFill/>
          <a:ln w="19050">
            <a:solidFill>
              <a:srgbClr val="FF0000"/>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55" name="Line 107"/>
          <p:cNvSpPr>
            <a:spLocks noChangeShapeType="1"/>
          </p:cNvSpPr>
          <p:nvPr/>
        </p:nvSpPr>
        <p:spPr bwMode="auto">
          <a:xfrm flipV="1">
            <a:off x="1708150" y="5148263"/>
            <a:ext cx="219075" cy="0"/>
          </a:xfrm>
          <a:prstGeom prst="line">
            <a:avLst/>
          </a:prstGeom>
          <a:noFill/>
          <a:ln w="19050">
            <a:solidFill>
              <a:srgbClr val="FF0000"/>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56" name="Rectangle 108"/>
          <p:cNvSpPr>
            <a:spLocks noChangeArrowheads="1"/>
          </p:cNvSpPr>
          <p:nvPr/>
        </p:nvSpPr>
        <p:spPr bwMode="auto">
          <a:xfrm>
            <a:off x="1817688" y="4518025"/>
            <a:ext cx="66675" cy="53975"/>
          </a:xfrm>
          <a:prstGeom prst="rect">
            <a:avLst/>
          </a:prstGeom>
          <a:solidFill>
            <a:srgbClr val="FF0000"/>
          </a:solidFill>
          <a:ln w="28575">
            <a:noFill/>
            <a:miter lim="800000"/>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0933357" name="Rectangle 109"/>
          <p:cNvSpPr>
            <a:spLocks noChangeArrowheads="1"/>
          </p:cNvSpPr>
          <p:nvPr/>
        </p:nvSpPr>
        <p:spPr bwMode="auto">
          <a:xfrm>
            <a:off x="1741488" y="4637088"/>
            <a:ext cx="66675" cy="53975"/>
          </a:xfrm>
          <a:prstGeom prst="rect">
            <a:avLst/>
          </a:prstGeom>
          <a:solidFill>
            <a:srgbClr val="FF0000"/>
          </a:solidFill>
          <a:ln w="28575">
            <a:noFill/>
            <a:miter lim="800000"/>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0933358" name="Rectangle 110"/>
          <p:cNvSpPr>
            <a:spLocks noChangeArrowheads="1"/>
          </p:cNvSpPr>
          <p:nvPr/>
        </p:nvSpPr>
        <p:spPr bwMode="auto">
          <a:xfrm>
            <a:off x="1803400" y="4770438"/>
            <a:ext cx="66675" cy="53975"/>
          </a:xfrm>
          <a:prstGeom prst="rect">
            <a:avLst/>
          </a:prstGeom>
          <a:solidFill>
            <a:srgbClr val="FF0000"/>
          </a:solidFill>
          <a:ln w="28575">
            <a:noFill/>
            <a:miter lim="800000"/>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0933359" name="Rectangle 111"/>
          <p:cNvSpPr>
            <a:spLocks noChangeArrowheads="1"/>
          </p:cNvSpPr>
          <p:nvPr/>
        </p:nvSpPr>
        <p:spPr bwMode="auto">
          <a:xfrm>
            <a:off x="1846263" y="4886325"/>
            <a:ext cx="66675" cy="53975"/>
          </a:xfrm>
          <a:prstGeom prst="rect">
            <a:avLst/>
          </a:prstGeom>
          <a:solidFill>
            <a:srgbClr val="FF0000"/>
          </a:solidFill>
          <a:ln w="28575">
            <a:noFill/>
            <a:miter lim="800000"/>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0933360" name="Rectangle 112"/>
          <p:cNvSpPr>
            <a:spLocks noChangeArrowheads="1"/>
          </p:cNvSpPr>
          <p:nvPr/>
        </p:nvSpPr>
        <p:spPr bwMode="auto">
          <a:xfrm>
            <a:off x="1773238" y="5127625"/>
            <a:ext cx="68262" cy="61913"/>
          </a:xfrm>
          <a:prstGeom prst="rect">
            <a:avLst/>
          </a:prstGeom>
          <a:solidFill>
            <a:srgbClr val="FF0000"/>
          </a:solidFill>
          <a:ln w="28575">
            <a:noFill/>
            <a:miter lim="800000"/>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grpSp>
        <p:nvGrpSpPr>
          <p:cNvPr id="12351" name="Group 113"/>
          <p:cNvGrpSpPr>
            <a:grpSpLocks/>
          </p:cNvGrpSpPr>
          <p:nvPr/>
        </p:nvGrpSpPr>
        <p:grpSpPr bwMode="auto">
          <a:xfrm>
            <a:off x="3211513" y="4518025"/>
            <a:ext cx="1050925" cy="665163"/>
            <a:chOff x="2023" y="2846"/>
            <a:chExt cx="662" cy="419"/>
          </a:xfrm>
        </p:grpSpPr>
        <p:sp>
          <p:nvSpPr>
            <p:cNvPr id="10933362" name="Rectangle 114"/>
            <p:cNvSpPr>
              <a:spLocks noChangeArrowheads="1"/>
            </p:cNvSpPr>
            <p:nvPr/>
          </p:nvSpPr>
          <p:spPr bwMode="auto">
            <a:xfrm>
              <a:off x="2259" y="3222"/>
              <a:ext cx="49" cy="43"/>
            </a:xfrm>
            <a:prstGeom prst="rect">
              <a:avLst/>
            </a:prstGeom>
            <a:solidFill>
              <a:srgbClr val="FF0000"/>
            </a:solidFill>
            <a:ln w="28575">
              <a:noFill/>
              <a:miter lim="800000"/>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0933363" name="Line 115"/>
            <p:cNvSpPr>
              <a:spLocks noChangeShapeType="1"/>
            </p:cNvSpPr>
            <p:nvPr/>
          </p:nvSpPr>
          <p:spPr bwMode="auto">
            <a:xfrm flipV="1">
              <a:off x="2069" y="2863"/>
              <a:ext cx="399" cy="1"/>
            </a:xfrm>
            <a:prstGeom prst="line">
              <a:avLst/>
            </a:prstGeom>
            <a:noFill/>
            <a:ln w="19050">
              <a:solidFill>
                <a:srgbClr val="FF0000"/>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64" name="Line 116"/>
            <p:cNvSpPr>
              <a:spLocks noChangeShapeType="1"/>
            </p:cNvSpPr>
            <p:nvPr/>
          </p:nvSpPr>
          <p:spPr bwMode="auto">
            <a:xfrm>
              <a:off x="2187" y="2944"/>
              <a:ext cx="474" cy="1"/>
            </a:xfrm>
            <a:prstGeom prst="line">
              <a:avLst/>
            </a:prstGeom>
            <a:noFill/>
            <a:ln w="19050">
              <a:solidFill>
                <a:srgbClr val="FF0000"/>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65" name="Line 117"/>
            <p:cNvSpPr>
              <a:spLocks noChangeShapeType="1"/>
            </p:cNvSpPr>
            <p:nvPr/>
          </p:nvSpPr>
          <p:spPr bwMode="auto">
            <a:xfrm flipV="1">
              <a:off x="2023" y="3095"/>
              <a:ext cx="662" cy="1"/>
            </a:xfrm>
            <a:prstGeom prst="line">
              <a:avLst/>
            </a:prstGeom>
            <a:noFill/>
            <a:ln w="19050">
              <a:solidFill>
                <a:srgbClr val="FF0000"/>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66" name="Line 118"/>
            <p:cNvSpPr>
              <a:spLocks noChangeShapeType="1"/>
            </p:cNvSpPr>
            <p:nvPr/>
          </p:nvSpPr>
          <p:spPr bwMode="auto">
            <a:xfrm>
              <a:off x="2079" y="3021"/>
              <a:ext cx="351" cy="1"/>
            </a:xfrm>
            <a:prstGeom prst="line">
              <a:avLst/>
            </a:prstGeom>
            <a:noFill/>
            <a:ln w="19050">
              <a:solidFill>
                <a:srgbClr val="FF0000"/>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67" name="Line 119"/>
            <p:cNvSpPr>
              <a:spLocks noChangeShapeType="1"/>
            </p:cNvSpPr>
            <p:nvPr/>
          </p:nvSpPr>
          <p:spPr bwMode="auto">
            <a:xfrm>
              <a:off x="2165" y="3243"/>
              <a:ext cx="248" cy="2"/>
            </a:xfrm>
            <a:prstGeom prst="line">
              <a:avLst/>
            </a:prstGeom>
            <a:noFill/>
            <a:ln w="19050">
              <a:solidFill>
                <a:srgbClr val="FF0000"/>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68" name="Rectangle 120"/>
            <p:cNvSpPr>
              <a:spLocks noChangeArrowheads="1"/>
            </p:cNvSpPr>
            <p:nvPr/>
          </p:nvSpPr>
          <p:spPr bwMode="auto">
            <a:xfrm>
              <a:off x="2255" y="2846"/>
              <a:ext cx="32" cy="41"/>
            </a:xfrm>
            <a:prstGeom prst="rect">
              <a:avLst/>
            </a:prstGeom>
            <a:solidFill>
              <a:srgbClr val="FF0000"/>
            </a:solidFill>
            <a:ln w="28575">
              <a:noFill/>
              <a:miter lim="800000"/>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0933369" name="Rectangle 121"/>
            <p:cNvSpPr>
              <a:spLocks noChangeArrowheads="1"/>
            </p:cNvSpPr>
            <p:nvPr/>
          </p:nvSpPr>
          <p:spPr bwMode="auto">
            <a:xfrm>
              <a:off x="2408" y="2926"/>
              <a:ext cx="35" cy="35"/>
            </a:xfrm>
            <a:prstGeom prst="rect">
              <a:avLst/>
            </a:prstGeom>
            <a:solidFill>
              <a:srgbClr val="FF0000"/>
            </a:solidFill>
            <a:ln w="28575">
              <a:noFill/>
              <a:miter lim="800000"/>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0933370" name="Rectangle 122"/>
            <p:cNvSpPr>
              <a:spLocks noChangeArrowheads="1"/>
            </p:cNvSpPr>
            <p:nvPr/>
          </p:nvSpPr>
          <p:spPr bwMode="auto">
            <a:xfrm>
              <a:off x="2238" y="3006"/>
              <a:ext cx="36" cy="30"/>
            </a:xfrm>
            <a:prstGeom prst="rect">
              <a:avLst/>
            </a:prstGeom>
            <a:solidFill>
              <a:srgbClr val="FF0000"/>
            </a:solidFill>
            <a:ln w="28575">
              <a:noFill/>
              <a:miter lim="800000"/>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0933371" name="Rectangle 123"/>
            <p:cNvSpPr>
              <a:spLocks noChangeArrowheads="1"/>
            </p:cNvSpPr>
            <p:nvPr/>
          </p:nvSpPr>
          <p:spPr bwMode="auto">
            <a:xfrm>
              <a:off x="2334" y="3081"/>
              <a:ext cx="34" cy="32"/>
            </a:xfrm>
            <a:prstGeom prst="rect">
              <a:avLst/>
            </a:prstGeom>
            <a:solidFill>
              <a:srgbClr val="FF0000"/>
            </a:solidFill>
            <a:ln w="28575">
              <a:noFill/>
              <a:miter lim="800000"/>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grpSp>
      <p:sp>
        <p:nvSpPr>
          <p:cNvPr id="10933372" name="Line 124"/>
          <p:cNvSpPr>
            <a:spLocks noChangeShapeType="1"/>
          </p:cNvSpPr>
          <p:nvPr/>
        </p:nvSpPr>
        <p:spPr bwMode="auto">
          <a:xfrm>
            <a:off x="6343650" y="4491038"/>
            <a:ext cx="0" cy="893762"/>
          </a:xfrm>
          <a:prstGeom prst="line">
            <a:avLst/>
          </a:prstGeom>
          <a:noFill/>
          <a:ln w="19050">
            <a:solidFill>
              <a:schemeClr val="bg2"/>
            </a:solidFill>
            <a:round/>
            <a:headEnd/>
            <a:tailEnd/>
          </a:ln>
          <a:effectLst/>
        </p:spPr>
        <p:txBody>
          <a:bodyPr wrap="none">
            <a:spAutoFit/>
          </a:bodyPr>
          <a:lstStyle/>
          <a:p>
            <a:pPr>
              <a:defRPr/>
            </a:pPr>
            <a:endParaRPr lang="en-US">
              <a:effectLst>
                <a:outerShdw blurRad="38100" dist="38100" dir="2700000" algn="tl">
                  <a:srgbClr val="000000">
                    <a:alpha val="43137"/>
                  </a:srgbClr>
                </a:outerShdw>
              </a:effectLst>
            </a:endParaRPr>
          </a:p>
        </p:txBody>
      </p:sp>
      <p:sp>
        <p:nvSpPr>
          <p:cNvPr id="10933373" name="Line 125"/>
          <p:cNvSpPr>
            <a:spLocks noChangeShapeType="1"/>
          </p:cNvSpPr>
          <p:nvPr/>
        </p:nvSpPr>
        <p:spPr bwMode="auto">
          <a:xfrm flipH="1">
            <a:off x="6067425" y="5340350"/>
            <a:ext cx="1204913" cy="4763"/>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74" name="Line 126"/>
          <p:cNvSpPr>
            <a:spLocks noChangeShapeType="1"/>
          </p:cNvSpPr>
          <p:nvPr/>
        </p:nvSpPr>
        <p:spPr bwMode="auto">
          <a:xfrm flipH="1">
            <a:off x="6070600" y="5346700"/>
            <a:ext cx="1588" cy="46038"/>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75" name="Line 127"/>
          <p:cNvSpPr>
            <a:spLocks noChangeShapeType="1"/>
          </p:cNvSpPr>
          <p:nvPr/>
        </p:nvSpPr>
        <p:spPr bwMode="auto">
          <a:xfrm>
            <a:off x="7245350" y="5338763"/>
            <a:ext cx="1588" cy="47625"/>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76" name="Line 128"/>
          <p:cNvSpPr>
            <a:spLocks noChangeShapeType="1"/>
          </p:cNvSpPr>
          <p:nvPr/>
        </p:nvSpPr>
        <p:spPr bwMode="auto">
          <a:xfrm flipH="1">
            <a:off x="6156325" y="5345113"/>
            <a:ext cx="0" cy="44450"/>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77" name="Line 129"/>
          <p:cNvSpPr>
            <a:spLocks noChangeShapeType="1"/>
          </p:cNvSpPr>
          <p:nvPr/>
        </p:nvSpPr>
        <p:spPr bwMode="auto">
          <a:xfrm>
            <a:off x="6210300" y="5346700"/>
            <a:ext cx="0" cy="44450"/>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78" name="Line 130"/>
          <p:cNvSpPr>
            <a:spLocks noChangeShapeType="1"/>
          </p:cNvSpPr>
          <p:nvPr/>
        </p:nvSpPr>
        <p:spPr bwMode="auto">
          <a:xfrm flipH="1">
            <a:off x="6259513" y="5348288"/>
            <a:ext cx="0" cy="36512"/>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79" name="Line 131"/>
          <p:cNvSpPr>
            <a:spLocks noChangeShapeType="1"/>
          </p:cNvSpPr>
          <p:nvPr/>
        </p:nvSpPr>
        <p:spPr bwMode="auto">
          <a:xfrm>
            <a:off x="6310313" y="5343525"/>
            <a:ext cx="0" cy="42863"/>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80" name="Line 132"/>
          <p:cNvSpPr>
            <a:spLocks noChangeShapeType="1"/>
          </p:cNvSpPr>
          <p:nvPr/>
        </p:nvSpPr>
        <p:spPr bwMode="auto">
          <a:xfrm>
            <a:off x="6621463" y="5349875"/>
            <a:ext cx="0" cy="19050"/>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81" name="Line 133"/>
          <p:cNvSpPr>
            <a:spLocks noChangeShapeType="1"/>
          </p:cNvSpPr>
          <p:nvPr/>
        </p:nvSpPr>
        <p:spPr bwMode="auto">
          <a:xfrm>
            <a:off x="6777038" y="5346700"/>
            <a:ext cx="1587" cy="30163"/>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82" name="Line 134"/>
          <p:cNvSpPr>
            <a:spLocks noChangeShapeType="1"/>
          </p:cNvSpPr>
          <p:nvPr/>
        </p:nvSpPr>
        <p:spPr bwMode="auto">
          <a:xfrm>
            <a:off x="6883400" y="5346700"/>
            <a:ext cx="0" cy="34925"/>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83" name="Line 135"/>
          <p:cNvSpPr>
            <a:spLocks noChangeShapeType="1"/>
          </p:cNvSpPr>
          <p:nvPr/>
        </p:nvSpPr>
        <p:spPr bwMode="auto">
          <a:xfrm>
            <a:off x="6975475" y="5341938"/>
            <a:ext cx="1588" cy="39687"/>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grpSp>
        <p:nvGrpSpPr>
          <p:cNvPr id="12364" name="Group 136"/>
          <p:cNvGrpSpPr>
            <a:grpSpLocks/>
          </p:cNvGrpSpPr>
          <p:nvPr/>
        </p:nvGrpSpPr>
        <p:grpSpPr bwMode="auto">
          <a:xfrm>
            <a:off x="7037388" y="5341938"/>
            <a:ext cx="163512" cy="46037"/>
            <a:chOff x="4433" y="3365"/>
            <a:chExt cx="103" cy="14"/>
          </a:xfrm>
        </p:grpSpPr>
        <p:sp>
          <p:nvSpPr>
            <p:cNvPr id="10933385" name="Line 137"/>
            <p:cNvSpPr>
              <a:spLocks noChangeShapeType="1"/>
            </p:cNvSpPr>
            <p:nvPr/>
          </p:nvSpPr>
          <p:spPr bwMode="auto">
            <a:xfrm>
              <a:off x="4433" y="3365"/>
              <a:ext cx="0" cy="14"/>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86" name="Line 138"/>
            <p:cNvSpPr>
              <a:spLocks noChangeShapeType="1"/>
            </p:cNvSpPr>
            <p:nvPr/>
          </p:nvSpPr>
          <p:spPr bwMode="auto">
            <a:xfrm>
              <a:off x="4468" y="3365"/>
              <a:ext cx="0" cy="14"/>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87" name="Line 139"/>
            <p:cNvSpPr>
              <a:spLocks noChangeShapeType="1"/>
            </p:cNvSpPr>
            <p:nvPr/>
          </p:nvSpPr>
          <p:spPr bwMode="auto">
            <a:xfrm>
              <a:off x="4503" y="3365"/>
              <a:ext cx="0" cy="14"/>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388" name="Line 140"/>
            <p:cNvSpPr>
              <a:spLocks noChangeShapeType="1"/>
            </p:cNvSpPr>
            <p:nvPr/>
          </p:nvSpPr>
          <p:spPr bwMode="auto">
            <a:xfrm>
              <a:off x="4536" y="3365"/>
              <a:ext cx="0" cy="14"/>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grpSp>
      <p:sp>
        <p:nvSpPr>
          <p:cNvPr id="12365" name="Text Box 141"/>
          <p:cNvSpPr txBox="1">
            <a:spLocks noChangeArrowheads="1"/>
          </p:cNvSpPr>
          <p:nvPr/>
        </p:nvSpPr>
        <p:spPr bwMode="auto">
          <a:xfrm>
            <a:off x="5910263" y="5335588"/>
            <a:ext cx="330200" cy="214312"/>
          </a:xfrm>
          <a:prstGeom prst="rect">
            <a:avLst/>
          </a:prstGeom>
          <a:noFill/>
          <a:ln w="28575">
            <a:noFill/>
            <a:miter lim="800000"/>
            <a:headEnd/>
            <a:tailEnd/>
          </a:ln>
        </p:spPr>
        <p:txBody>
          <a:bodyPr>
            <a:spAutoFit/>
          </a:bodyPr>
          <a:lstStyle/>
          <a:p>
            <a:r>
              <a:rPr lang="en-US" sz="800">
                <a:solidFill>
                  <a:schemeClr val="bg2"/>
                </a:solidFill>
              </a:rPr>
              <a:t>0.5</a:t>
            </a:r>
          </a:p>
        </p:txBody>
      </p:sp>
      <p:sp>
        <p:nvSpPr>
          <p:cNvPr id="12366" name="Text Box 142"/>
          <p:cNvSpPr txBox="1">
            <a:spLocks noChangeArrowheads="1"/>
          </p:cNvSpPr>
          <p:nvPr/>
        </p:nvSpPr>
        <p:spPr bwMode="auto">
          <a:xfrm>
            <a:off x="6175375" y="5329238"/>
            <a:ext cx="330200" cy="214312"/>
          </a:xfrm>
          <a:prstGeom prst="rect">
            <a:avLst/>
          </a:prstGeom>
          <a:noFill/>
          <a:ln w="28575">
            <a:noFill/>
            <a:miter lim="800000"/>
            <a:headEnd/>
            <a:tailEnd/>
          </a:ln>
        </p:spPr>
        <p:txBody>
          <a:bodyPr>
            <a:spAutoFit/>
          </a:bodyPr>
          <a:lstStyle/>
          <a:p>
            <a:r>
              <a:rPr lang="en-US" sz="800">
                <a:solidFill>
                  <a:schemeClr val="bg2"/>
                </a:solidFill>
              </a:rPr>
              <a:t>1.0</a:t>
            </a:r>
          </a:p>
        </p:txBody>
      </p:sp>
      <p:sp>
        <p:nvSpPr>
          <p:cNvPr id="12367" name="Text Box 143"/>
          <p:cNvSpPr txBox="1">
            <a:spLocks noChangeArrowheads="1"/>
          </p:cNvSpPr>
          <p:nvPr/>
        </p:nvSpPr>
        <p:spPr bwMode="auto">
          <a:xfrm>
            <a:off x="7085013" y="5329238"/>
            <a:ext cx="330200" cy="214312"/>
          </a:xfrm>
          <a:prstGeom prst="rect">
            <a:avLst/>
          </a:prstGeom>
          <a:noFill/>
          <a:ln w="28575">
            <a:noFill/>
            <a:miter lim="800000"/>
            <a:headEnd/>
            <a:tailEnd/>
          </a:ln>
        </p:spPr>
        <p:txBody>
          <a:bodyPr>
            <a:spAutoFit/>
          </a:bodyPr>
          <a:lstStyle/>
          <a:p>
            <a:r>
              <a:rPr lang="en-US" sz="800">
                <a:solidFill>
                  <a:schemeClr val="bg2"/>
                </a:solidFill>
              </a:rPr>
              <a:t>10</a:t>
            </a:r>
          </a:p>
        </p:txBody>
      </p:sp>
      <p:sp>
        <p:nvSpPr>
          <p:cNvPr id="12368" name="Text Box 144"/>
          <p:cNvSpPr txBox="1">
            <a:spLocks noChangeArrowheads="1"/>
          </p:cNvSpPr>
          <p:nvPr/>
        </p:nvSpPr>
        <p:spPr bwMode="auto">
          <a:xfrm>
            <a:off x="6154738" y="5470525"/>
            <a:ext cx="1049337" cy="214313"/>
          </a:xfrm>
          <a:prstGeom prst="rect">
            <a:avLst/>
          </a:prstGeom>
          <a:noFill/>
          <a:ln w="28575">
            <a:noFill/>
            <a:miter lim="800000"/>
            <a:headEnd/>
            <a:tailEnd/>
          </a:ln>
        </p:spPr>
        <p:txBody>
          <a:bodyPr>
            <a:spAutoFit/>
          </a:bodyPr>
          <a:lstStyle/>
          <a:p>
            <a:r>
              <a:rPr lang="en-US" sz="800">
                <a:solidFill>
                  <a:schemeClr val="bg2"/>
                </a:solidFill>
              </a:rPr>
              <a:t>Fully adjusted HR</a:t>
            </a:r>
          </a:p>
        </p:txBody>
      </p:sp>
      <p:sp>
        <p:nvSpPr>
          <p:cNvPr id="12369" name="Text Box 145"/>
          <p:cNvSpPr txBox="1">
            <a:spLocks noChangeArrowheads="1"/>
          </p:cNvSpPr>
          <p:nvPr/>
        </p:nvSpPr>
        <p:spPr bwMode="auto">
          <a:xfrm>
            <a:off x="122238" y="4413250"/>
            <a:ext cx="1292225" cy="214313"/>
          </a:xfrm>
          <a:prstGeom prst="rect">
            <a:avLst/>
          </a:prstGeom>
          <a:noFill/>
          <a:ln w="28575">
            <a:noFill/>
            <a:miter lim="800000"/>
            <a:headEnd/>
            <a:tailEnd/>
          </a:ln>
        </p:spPr>
        <p:txBody>
          <a:bodyPr>
            <a:spAutoFit/>
          </a:bodyPr>
          <a:lstStyle/>
          <a:p>
            <a:r>
              <a:rPr lang="en-US" sz="800">
                <a:solidFill>
                  <a:schemeClr val="bg2"/>
                </a:solidFill>
              </a:rPr>
              <a:t>Myocardial Infarction</a:t>
            </a:r>
          </a:p>
        </p:txBody>
      </p:sp>
      <p:sp>
        <p:nvSpPr>
          <p:cNvPr id="12370" name="Text Box 146"/>
          <p:cNvSpPr txBox="1">
            <a:spLocks noChangeArrowheads="1"/>
          </p:cNvSpPr>
          <p:nvPr/>
        </p:nvSpPr>
        <p:spPr bwMode="auto">
          <a:xfrm>
            <a:off x="46038" y="4560888"/>
            <a:ext cx="1292225" cy="214312"/>
          </a:xfrm>
          <a:prstGeom prst="rect">
            <a:avLst/>
          </a:prstGeom>
          <a:noFill/>
          <a:ln w="28575">
            <a:noFill/>
            <a:miter lim="800000"/>
            <a:headEnd/>
            <a:tailEnd/>
          </a:ln>
        </p:spPr>
        <p:txBody>
          <a:bodyPr>
            <a:spAutoFit/>
          </a:bodyPr>
          <a:lstStyle/>
          <a:p>
            <a:r>
              <a:rPr lang="en-US" sz="800">
                <a:solidFill>
                  <a:schemeClr val="bg2"/>
                </a:solidFill>
              </a:rPr>
              <a:t>Ischemic Stroke</a:t>
            </a:r>
          </a:p>
        </p:txBody>
      </p:sp>
      <p:sp>
        <p:nvSpPr>
          <p:cNvPr id="12371" name="Text Box 147"/>
          <p:cNvSpPr txBox="1">
            <a:spLocks noChangeArrowheads="1"/>
          </p:cNvSpPr>
          <p:nvPr/>
        </p:nvSpPr>
        <p:spPr bwMode="auto">
          <a:xfrm>
            <a:off x="61913" y="4683125"/>
            <a:ext cx="1292225" cy="214313"/>
          </a:xfrm>
          <a:prstGeom prst="rect">
            <a:avLst/>
          </a:prstGeom>
          <a:noFill/>
          <a:ln w="28575">
            <a:noFill/>
            <a:miter lim="800000"/>
            <a:headEnd/>
            <a:tailEnd/>
          </a:ln>
        </p:spPr>
        <p:txBody>
          <a:bodyPr>
            <a:spAutoFit/>
          </a:bodyPr>
          <a:lstStyle/>
          <a:p>
            <a:r>
              <a:rPr lang="en-US" sz="800">
                <a:solidFill>
                  <a:schemeClr val="bg2"/>
                </a:solidFill>
              </a:rPr>
              <a:t>Revascularization</a:t>
            </a:r>
          </a:p>
        </p:txBody>
      </p:sp>
      <p:sp>
        <p:nvSpPr>
          <p:cNvPr id="12372" name="Text Box 148"/>
          <p:cNvSpPr txBox="1">
            <a:spLocks noChangeArrowheads="1"/>
          </p:cNvSpPr>
          <p:nvPr/>
        </p:nvSpPr>
        <p:spPr bwMode="auto">
          <a:xfrm>
            <a:off x="214313" y="4810125"/>
            <a:ext cx="879475" cy="214313"/>
          </a:xfrm>
          <a:prstGeom prst="rect">
            <a:avLst/>
          </a:prstGeom>
          <a:noFill/>
          <a:ln w="28575">
            <a:noFill/>
            <a:miter lim="800000"/>
            <a:headEnd/>
            <a:tailEnd/>
          </a:ln>
        </p:spPr>
        <p:txBody>
          <a:bodyPr>
            <a:spAutoFit/>
          </a:bodyPr>
          <a:lstStyle/>
          <a:p>
            <a:r>
              <a:rPr lang="en-US" sz="800">
                <a:solidFill>
                  <a:schemeClr val="bg2"/>
                </a:solidFill>
              </a:rPr>
              <a:t>CV Death</a:t>
            </a:r>
          </a:p>
        </p:txBody>
      </p:sp>
      <p:sp>
        <p:nvSpPr>
          <p:cNvPr id="12373" name="Text Box 149"/>
          <p:cNvSpPr txBox="1">
            <a:spLocks noChangeArrowheads="1"/>
          </p:cNvSpPr>
          <p:nvPr/>
        </p:nvSpPr>
        <p:spPr bwMode="auto">
          <a:xfrm>
            <a:off x="260350" y="5041900"/>
            <a:ext cx="879475" cy="214313"/>
          </a:xfrm>
          <a:prstGeom prst="rect">
            <a:avLst/>
          </a:prstGeom>
          <a:noFill/>
          <a:ln w="28575">
            <a:noFill/>
            <a:miter lim="800000"/>
            <a:headEnd/>
            <a:tailEnd/>
          </a:ln>
        </p:spPr>
        <p:txBody>
          <a:bodyPr>
            <a:spAutoFit/>
          </a:bodyPr>
          <a:lstStyle/>
          <a:p>
            <a:r>
              <a:rPr lang="en-US" sz="800">
                <a:solidFill>
                  <a:schemeClr val="bg2"/>
                </a:solidFill>
              </a:rPr>
              <a:t>All CV Events</a:t>
            </a:r>
          </a:p>
        </p:txBody>
      </p:sp>
      <p:sp>
        <p:nvSpPr>
          <p:cNvPr id="12374" name="Text Box 150"/>
          <p:cNvSpPr txBox="1">
            <a:spLocks noChangeArrowheads="1"/>
          </p:cNvSpPr>
          <p:nvPr/>
        </p:nvSpPr>
        <p:spPr bwMode="auto">
          <a:xfrm>
            <a:off x="1647825" y="4244975"/>
            <a:ext cx="879475" cy="214313"/>
          </a:xfrm>
          <a:prstGeom prst="rect">
            <a:avLst/>
          </a:prstGeom>
          <a:noFill/>
          <a:ln w="28575">
            <a:noFill/>
            <a:miter lim="800000"/>
            <a:headEnd/>
            <a:tailEnd/>
          </a:ln>
        </p:spPr>
        <p:txBody>
          <a:bodyPr>
            <a:spAutoFit/>
          </a:bodyPr>
          <a:lstStyle/>
          <a:p>
            <a:r>
              <a:rPr lang="en-US" sz="800">
                <a:solidFill>
                  <a:schemeClr val="bg2"/>
                </a:solidFill>
              </a:rPr>
              <a:t>Fasting</a:t>
            </a:r>
          </a:p>
        </p:txBody>
      </p:sp>
      <p:sp>
        <p:nvSpPr>
          <p:cNvPr id="12375" name="Text Box 152"/>
          <p:cNvSpPr txBox="1">
            <a:spLocks noChangeArrowheads="1"/>
          </p:cNvSpPr>
          <p:nvPr/>
        </p:nvSpPr>
        <p:spPr bwMode="auto">
          <a:xfrm>
            <a:off x="7789863" y="4219575"/>
            <a:ext cx="879475" cy="214313"/>
          </a:xfrm>
          <a:prstGeom prst="rect">
            <a:avLst/>
          </a:prstGeom>
          <a:noFill/>
          <a:ln w="28575">
            <a:noFill/>
            <a:miter lim="800000"/>
            <a:headEnd/>
            <a:tailEnd/>
          </a:ln>
        </p:spPr>
        <p:txBody>
          <a:bodyPr>
            <a:spAutoFit/>
          </a:bodyPr>
          <a:lstStyle/>
          <a:p>
            <a:r>
              <a:rPr lang="en-US" sz="800">
                <a:solidFill>
                  <a:schemeClr val="bg2"/>
                </a:solidFill>
              </a:rPr>
              <a:t>Nonfasting</a:t>
            </a:r>
          </a:p>
        </p:txBody>
      </p:sp>
      <p:sp>
        <p:nvSpPr>
          <p:cNvPr id="12376" name="Text Box 153"/>
          <p:cNvSpPr txBox="1">
            <a:spLocks noChangeArrowheads="1"/>
          </p:cNvSpPr>
          <p:nvPr/>
        </p:nvSpPr>
        <p:spPr bwMode="auto">
          <a:xfrm>
            <a:off x="6235700" y="4219575"/>
            <a:ext cx="879475" cy="214313"/>
          </a:xfrm>
          <a:prstGeom prst="rect">
            <a:avLst/>
          </a:prstGeom>
          <a:noFill/>
          <a:ln w="28575">
            <a:noFill/>
            <a:miter lim="800000"/>
            <a:headEnd/>
            <a:tailEnd/>
          </a:ln>
        </p:spPr>
        <p:txBody>
          <a:bodyPr>
            <a:spAutoFit/>
          </a:bodyPr>
          <a:lstStyle/>
          <a:p>
            <a:r>
              <a:rPr lang="en-US" sz="800">
                <a:solidFill>
                  <a:schemeClr val="bg2"/>
                </a:solidFill>
              </a:rPr>
              <a:t>Fasting</a:t>
            </a:r>
          </a:p>
        </p:txBody>
      </p:sp>
      <p:sp>
        <p:nvSpPr>
          <p:cNvPr id="10933402" name="Line 154"/>
          <p:cNvSpPr>
            <a:spLocks noChangeShapeType="1"/>
          </p:cNvSpPr>
          <p:nvPr/>
        </p:nvSpPr>
        <p:spPr bwMode="auto">
          <a:xfrm>
            <a:off x="7927975" y="4492625"/>
            <a:ext cx="0" cy="893763"/>
          </a:xfrm>
          <a:prstGeom prst="line">
            <a:avLst/>
          </a:prstGeom>
          <a:noFill/>
          <a:ln w="19050">
            <a:solidFill>
              <a:schemeClr val="bg2"/>
            </a:solidFill>
            <a:round/>
            <a:headEnd/>
            <a:tailEnd/>
          </a:ln>
          <a:effectLst/>
        </p:spPr>
        <p:txBody>
          <a:bodyPr wrap="none">
            <a:spAutoFit/>
          </a:bodyPr>
          <a:lstStyle/>
          <a:p>
            <a:pPr>
              <a:defRPr/>
            </a:pPr>
            <a:endParaRPr lang="en-US">
              <a:effectLst>
                <a:outerShdw blurRad="38100" dist="38100" dir="2700000" algn="tl">
                  <a:srgbClr val="000000">
                    <a:alpha val="43137"/>
                  </a:srgbClr>
                </a:outerShdw>
              </a:effectLst>
            </a:endParaRPr>
          </a:p>
        </p:txBody>
      </p:sp>
      <p:sp>
        <p:nvSpPr>
          <p:cNvPr id="10933403" name="Line 155"/>
          <p:cNvSpPr>
            <a:spLocks noChangeShapeType="1"/>
          </p:cNvSpPr>
          <p:nvPr/>
        </p:nvSpPr>
        <p:spPr bwMode="auto">
          <a:xfrm flipH="1">
            <a:off x="7651750" y="5341938"/>
            <a:ext cx="1204913" cy="4762"/>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404" name="Line 156"/>
          <p:cNvSpPr>
            <a:spLocks noChangeShapeType="1"/>
          </p:cNvSpPr>
          <p:nvPr/>
        </p:nvSpPr>
        <p:spPr bwMode="auto">
          <a:xfrm flipH="1">
            <a:off x="7654925" y="5348288"/>
            <a:ext cx="1588" cy="46037"/>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grpSp>
        <p:nvGrpSpPr>
          <p:cNvPr id="12380" name="Group 157"/>
          <p:cNvGrpSpPr>
            <a:grpSpLocks/>
          </p:cNvGrpSpPr>
          <p:nvPr/>
        </p:nvGrpSpPr>
        <p:grpSpPr bwMode="auto">
          <a:xfrm>
            <a:off x="7732713" y="5346700"/>
            <a:ext cx="157162" cy="47625"/>
            <a:chOff x="4871" y="3368"/>
            <a:chExt cx="99" cy="17"/>
          </a:xfrm>
        </p:grpSpPr>
        <p:sp>
          <p:nvSpPr>
            <p:cNvPr id="10933406" name="Line 158"/>
            <p:cNvSpPr>
              <a:spLocks noChangeShapeType="1"/>
            </p:cNvSpPr>
            <p:nvPr/>
          </p:nvSpPr>
          <p:spPr bwMode="auto">
            <a:xfrm>
              <a:off x="4871" y="3368"/>
              <a:ext cx="0" cy="14"/>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407" name="Line 159"/>
            <p:cNvSpPr>
              <a:spLocks noChangeShapeType="1"/>
            </p:cNvSpPr>
            <p:nvPr/>
          </p:nvSpPr>
          <p:spPr bwMode="auto">
            <a:xfrm>
              <a:off x="4904" y="3369"/>
              <a:ext cx="0" cy="14"/>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408" name="Line 160"/>
            <p:cNvSpPr>
              <a:spLocks noChangeShapeType="1"/>
            </p:cNvSpPr>
            <p:nvPr/>
          </p:nvSpPr>
          <p:spPr bwMode="auto">
            <a:xfrm>
              <a:off x="4938" y="3370"/>
              <a:ext cx="0" cy="14"/>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409" name="Line 161"/>
            <p:cNvSpPr>
              <a:spLocks noChangeShapeType="1"/>
            </p:cNvSpPr>
            <p:nvPr/>
          </p:nvSpPr>
          <p:spPr bwMode="auto">
            <a:xfrm>
              <a:off x="4970" y="3371"/>
              <a:ext cx="0" cy="14"/>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grpSp>
      <p:grpSp>
        <p:nvGrpSpPr>
          <p:cNvPr id="12381" name="Group 162"/>
          <p:cNvGrpSpPr>
            <a:grpSpLocks/>
          </p:cNvGrpSpPr>
          <p:nvPr/>
        </p:nvGrpSpPr>
        <p:grpSpPr bwMode="auto">
          <a:xfrm>
            <a:off x="8201025" y="5348288"/>
            <a:ext cx="160338" cy="42862"/>
            <a:chOff x="5166" y="3369"/>
            <a:chExt cx="101" cy="16"/>
          </a:xfrm>
        </p:grpSpPr>
        <p:sp>
          <p:nvSpPr>
            <p:cNvPr id="10933411" name="Line 163"/>
            <p:cNvSpPr>
              <a:spLocks noChangeShapeType="1"/>
            </p:cNvSpPr>
            <p:nvPr/>
          </p:nvSpPr>
          <p:spPr bwMode="auto">
            <a:xfrm>
              <a:off x="5166" y="3371"/>
              <a:ext cx="0" cy="14"/>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412" name="Line 164"/>
            <p:cNvSpPr>
              <a:spLocks noChangeShapeType="1"/>
            </p:cNvSpPr>
            <p:nvPr/>
          </p:nvSpPr>
          <p:spPr bwMode="auto">
            <a:xfrm>
              <a:off x="5267" y="3369"/>
              <a:ext cx="0" cy="14"/>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grpSp>
      <p:grpSp>
        <p:nvGrpSpPr>
          <p:cNvPr id="12382" name="Group 165"/>
          <p:cNvGrpSpPr>
            <a:grpSpLocks/>
          </p:cNvGrpSpPr>
          <p:nvPr/>
        </p:nvGrpSpPr>
        <p:grpSpPr bwMode="auto">
          <a:xfrm>
            <a:off x="8466138" y="5341938"/>
            <a:ext cx="361950" cy="73025"/>
            <a:chOff x="5333" y="3365"/>
            <a:chExt cx="228" cy="30"/>
          </a:xfrm>
        </p:grpSpPr>
        <p:sp>
          <p:nvSpPr>
            <p:cNvPr id="10933414" name="Line 166"/>
            <p:cNvSpPr>
              <a:spLocks noChangeShapeType="1"/>
            </p:cNvSpPr>
            <p:nvPr/>
          </p:nvSpPr>
          <p:spPr bwMode="auto">
            <a:xfrm>
              <a:off x="5560" y="3365"/>
              <a:ext cx="1" cy="30"/>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415" name="Line 167"/>
            <p:cNvSpPr>
              <a:spLocks noChangeShapeType="1"/>
            </p:cNvSpPr>
            <p:nvPr/>
          </p:nvSpPr>
          <p:spPr bwMode="auto">
            <a:xfrm>
              <a:off x="5333" y="3370"/>
              <a:ext cx="0" cy="14"/>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416" name="Line 168"/>
            <p:cNvSpPr>
              <a:spLocks noChangeShapeType="1"/>
            </p:cNvSpPr>
            <p:nvPr/>
          </p:nvSpPr>
          <p:spPr bwMode="auto">
            <a:xfrm>
              <a:off x="5386" y="3367"/>
              <a:ext cx="0" cy="14"/>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417" name="Line 169"/>
            <p:cNvSpPr>
              <a:spLocks noChangeShapeType="1"/>
            </p:cNvSpPr>
            <p:nvPr/>
          </p:nvSpPr>
          <p:spPr bwMode="auto">
            <a:xfrm>
              <a:off x="5435" y="3367"/>
              <a:ext cx="0" cy="14"/>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418" name="Line 170"/>
            <p:cNvSpPr>
              <a:spLocks noChangeShapeType="1"/>
            </p:cNvSpPr>
            <p:nvPr/>
          </p:nvSpPr>
          <p:spPr bwMode="auto">
            <a:xfrm>
              <a:off x="5470" y="3367"/>
              <a:ext cx="0" cy="14"/>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419" name="Line 171"/>
            <p:cNvSpPr>
              <a:spLocks noChangeShapeType="1"/>
            </p:cNvSpPr>
            <p:nvPr/>
          </p:nvSpPr>
          <p:spPr bwMode="auto">
            <a:xfrm>
              <a:off x="5505" y="3367"/>
              <a:ext cx="0" cy="14"/>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420" name="Line 172"/>
            <p:cNvSpPr>
              <a:spLocks noChangeShapeType="1"/>
            </p:cNvSpPr>
            <p:nvPr/>
          </p:nvSpPr>
          <p:spPr bwMode="auto">
            <a:xfrm>
              <a:off x="5538" y="3367"/>
              <a:ext cx="0" cy="14"/>
            </a:xfrm>
            <a:prstGeom prst="line">
              <a:avLst/>
            </a:prstGeom>
            <a:noFill/>
            <a:ln w="1905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grpSp>
      <p:sp>
        <p:nvSpPr>
          <p:cNvPr id="12383" name="Text Box 173"/>
          <p:cNvSpPr txBox="1">
            <a:spLocks noChangeArrowheads="1"/>
          </p:cNvSpPr>
          <p:nvPr/>
        </p:nvSpPr>
        <p:spPr bwMode="auto">
          <a:xfrm>
            <a:off x="7477125" y="5335588"/>
            <a:ext cx="330200" cy="214312"/>
          </a:xfrm>
          <a:prstGeom prst="rect">
            <a:avLst/>
          </a:prstGeom>
          <a:noFill/>
          <a:ln w="28575">
            <a:noFill/>
            <a:miter lim="800000"/>
            <a:headEnd/>
            <a:tailEnd/>
          </a:ln>
        </p:spPr>
        <p:txBody>
          <a:bodyPr>
            <a:spAutoFit/>
          </a:bodyPr>
          <a:lstStyle/>
          <a:p>
            <a:r>
              <a:rPr lang="en-US" sz="800">
                <a:solidFill>
                  <a:schemeClr val="bg2"/>
                </a:solidFill>
              </a:rPr>
              <a:t>0.5</a:t>
            </a:r>
          </a:p>
        </p:txBody>
      </p:sp>
      <p:sp>
        <p:nvSpPr>
          <p:cNvPr id="12384" name="Text Box 174"/>
          <p:cNvSpPr txBox="1">
            <a:spLocks noChangeArrowheads="1"/>
          </p:cNvSpPr>
          <p:nvPr/>
        </p:nvSpPr>
        <p:spPr bwMode="auto">
          <a:xfrm>
            <a:off x="7759700" y="5330825"/>
            <a:ext cx="330200" cy="214313"/>
          </a:xfrm>
          <a:prstGeom prst="rect">
            <a:avLst/>
          </a:prstGeom>
          <a:noFill/>
          <a:ln w="28575">
            <a:noFill/>
            <a:miter lim="800000"/>
            <a:headEnd/>
            <a:tailEnd/>
          </a:ln>
        </p:spPr>
        <p:txBody>
          <a:bodyPr>
            <a:spAutoFit/>
          </a:bodyPr>
          <a:lstStyle/>
          <a:p>
            <a:r>
              <a:rPr lang="en-US" sz="800">
                <a:solidFill>
                  <a:schemeClr val="bg2"/>
                </a:solidFill>
              </a:rPr>
              <a:t>1.0</a:t>
            </a:r>
          </a:p>
        </p:txBody>
      </p:sp>
      <p:sp>
        <p:nvSpPr>
          <p:cNvPr id="12385" name="Text Box 175"/>
          <p:cNvSpPr txBox="1">
            <a:spLocks noChangeArrowheads="1"/>
          </p:cNvSpPr>
          <p:nvPr/>
        </p:nvSpPr>
        <p:spPr bwMode="auto">
          <a:xfrm>
            <a:off x="8669338" y="5330825"/>
            <a:ext cx="330200" cy="214313"/>
          </a:xfrm>
          <a:prstGeom prst="rect">
            <a:avLst/>
          </a:prstGeom>
          <a:noFill/>
          <a:ln w="28575">
            <a:noFill/>
            <a:miter lim="800000"/>
            <a:headEnd/>
            <a:tailEnd/>
          </a:ln>
        </p:spPr>
        <p:txBody>
          <a:bodyPr>
            <a:spAutoFit/>
          </a:bodyPr>
          <a:lstStyle/>
          <a:p>
            <a:r>
              <a:rPr lang="en-US" sz="800">
                <a:solidFill>
                  <a:schemeClr val="bg2"/>
                </a:solidFill>
              </a:rPr>
              <a:t>10</a:t>
            </a:r>
          </a:p>
        </p:txBody>
      </p:sp>
      <p:sp>
        <p:nvSpPr>
          <p:cNvPr id="12386" name="Text Box 176"/>
          <p:cNvSpPr txBox="1">
            <a:spLocks noChangeArrowheads="1"/>
          </p:cNvSpPr>
          <p:nvPr/>
        </p:nvSpPr>
        <p:spPr bwMode="auto">
          <a:xfrm>
            <a:off x="7739063" y="5472113"/>
            <a:ext cx="1049337" cy="214312"/>
          </a:xfrm>
          <a:prstGeom prst="rect">
            <a:avLst/>
          </a:prstGeom>
          <a:noFill/>
          <a:ln w="28575">
            <a:noFill/>
            <a:miter lim="800000"/>
            <a:headEnd/>
            <a:tailEnd/>
          </a:ln>
        </p:spPr>
        <p:txBody>
          <a:bodyPr>
            <a:spAutoFit/>
          </a:bodyPr>
          <a:lstStyle/>
          <a:p>
            <a:r>
              <a:rPr lang="en-US" sz="800">
                <a:solidFill>
                  <a:schemeClr val="bg2"/>
                </a:solidFill>
              </a:rPr>
              <a:t>Fully adjusted HR</a:t>
            </a:r>
          </a:p>
        </p:txBody>
      </p:sp>
      <p:sp>
        <p:nvSpPr>
          <p:cNvPr id="10933425" name="Rectangle 177"/>
          <p:cNvSpPr>
            <a:spLocks noChangeArrowheads="1"/>
          </p:cNvSpPr>
          <p:nvPr/>
        </p:nvSpPr>
        <p:spPr bwMode="auto">
          <a:xfrm>
            <a:off x="6475413" y="5162550"/>
            <a:ext cx="46037" cy="47625"/>
          </a:xfrm>
          <a:prstGeom prst="rect">
            <a:avLst/>
          </a:prstGeom>
          <a:solidFill>
            <a:srgbClr val="FF0000"/>
          </a:solidFill>
          <a:ln w="28575">
            <a:noFill/>
            <a:miter lim="800000"/>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0933426" name="Line 178"/>
          <p:cNvSpPr>
            <a:spLocks noChangeShapeType="1"/>
          </p:cNvSpPr>
          <p:nvPr/>
        </p:nvSpPr>
        <p:spPr bwMode="auto">
          <a:xfrm>
            <a:off x="6429375" y="5194300"/>
            <a:ext cx="144463" cy="0"/>
          </a:xfrm>
          <a:prstGeom prst="line">
            <a:avLst/>
          </a:prstGeom>
          <a:noFill/>
          <a:ln w="19050">
            <a:solidFill>
              <a:srgbClr val="FF0000"/>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427" name="Rectangle 179"/>
          <p:cNvSpPr>
            <a:spLocks noChangeArrowheads="1"/>
          </p:cNvSpPr>
          <p:nvPr/>
        </p:nvSpPr>
        <p:spPr bwMode="auto">
          <a:xfrm>
            <a:off x="6318250" y="4548188"/>
            <a:ext cx="50800" cy="65087"/>
          </a:xfrm>
          <a:prstGeom prst="rect">
            <a:avLst/>
          </a:prstGeom>
          <a:solidFill>
            <a:srgbClr val="FF0000"/>
          </a:solidFill>
          <a:ln w="28575">
            <a:noFill/>
            <a:miter lim="800000"/>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0933428" name="Rectangle 180"/>
          <p:cNvSpPr>
            <a:spLocks noChangeArrowheads="1"/>
          </p:cNvSpPr>
          <p:nvPr/>
        </p:nvSpPr>
        <p:spPr bwMode="auto">
          <a:xfrm>
            <a:off x="6284913" y="4681538"/>
            <a:ext cx="44450" cy="42862"/>
          </a:xfrm>
          <a:prstGeom prst="rect">
            <a:avLst/>
          </a:prstGeom>
          <a:solidFill>
            <a:srgbClr val="FF0000"/>
          </a:solidFill>
          <a:ln w="28575">
            <a:noFill/>
            <a:miter lim="800000"/>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0933429" name="Rectangle 181"/>
          <p:cNvSpPr>
            <a:spLocks noChangeArrowheads="1"/>
          </p:cNvSpPr>
          <p:nvPr/>
        </p:nvSpPr>
        <p:spPr bwMode="auto">
          <a:xfrm>
            <a:off x="6413500" y="5041900"/>
            <a:ext cx="53975" cy="50800"/>
          </a:xfrm>
          <a:prstGeom prst="rect">
            <a:avLst/>
          </a:prstGeom>
          <a:solidFill>
            <a:srgbClr val="FF0000"/>
          </a:solidFill>
          <a:ln w="28575">
            <a:noFill/>
            <a:miter lim="800000"/>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0933430" name="Line 182"/>
          <p:cNvSpPr>
            <a:spLocks noChangeShapeType="1"/>
          </p:cNvSpPr>
          <p:nvPr/>
        </p:nvSpPr>
        <p:spPr bwMode="auto">
          <a:xfrm>
            <a:off x="6348413" y="5075238"/>
            <a:ext cx="179387" cy="0"/>
          </a:xfrm>
          <a:prstGeom prst="line">
            <a:avLst/>
          </a:prstGeom>
          <a:noFill/>
          <a:ln w="19050">
            <a:solidFill>
              <a:srgbClr val="FF0000"/>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431" name="Line 183"/>
          <p:cNvSpPr>
            <a:spLocks noChangeShapeType="1"/>
          </p:cNvSpPr>
          <p:nvPr/>
        </p:nvSpPr>
        <p:spPr bwMode="auto">
          <a:xfrm>
            <a:off x="6213475" y="4705350"/>
            <a:ext cx="192088" cy="0"/>
          </a:xfrm>
          <a:prstGeom prst="line">
            <a:avLst/>
          </a:prstGeom>
          <a:noFill/>
          <a:ln w="19050">
            <a:solidFill>
              <a:srgbClr val="FF0000"/>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432" name="Rectangle 184"/>
          <p:cNvSpPr>
            <a:spLocks noChangeArrowheads="1"/>
          </p:cNvSpPr>
          <p:nvPr/>
        </p:nvSpPr>
        <p:spPr bwMode="auto">
          <a:xfrm>
            <a:off x="7907338" y="4551363"/>
            <a:ext cx="50800" cy="47625"/>
          </a:xfrm>
          <a:prstGeom prst="rect">
            <a:avLst/>
          </a:prstGeom>
          <a:solidFill>
            <a:srgbClr val="FF0000"/>
          </a:solidFill>
          <a:ln w="28575">
            <a:noFill/>
            <a:miter lim="800000"/>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0933433" name="Rectangle 185"/>
          <p:cNvSpPr>
            <a:spLocks noChangeArrowheads="1"/>
          </p:cNvSpPr>
          <p:nvPr/>
        </p:nvSpPr>
        <p:spPr bwMode="auto">
          <a:xfrm>
            <a:off x="8097838" y="4679950"/>
            <a:ext cx="44450" cy="52388"/>
          </a:xfrm>
          <a:prstGeom prst="rect">
            <a:avLst/>
          </a:prstGeom>
          <a:solidFill>
            <a:srgbClr val="FF0000"/>
          </a:solidFill>
          <a:ln w="28575">
            <a:noFill/>
            <a:miter lim="800000"/>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0933434" name="Line 186"/>
          <p:cNvSpPr>
            <a:spLocks noChangeShapeType="1"/>
          </p:cNvSpPr>
          <p:nvPr/>
        </p:nvSpPr>
        <p:spPr bwMode="auto">
          <a:xfrm>
            <a:off x="7939088" y="4703763"/>
            <a:ext cx="381000" cy="0"/>
          </a:xfrm>
          <a:prstGeom prst="line">
            <a:avLst/>
          </a:prstGeom>
          <a:noFill/>
          <a:ln w="19050">
            <a:solidFill>
              <a:srgbClr val="FF0000"/>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933435" name="Rectangle 187"/>
          <p:cNvSpPr>
            <a:spLocks noChangeArrowheads="1"/>
          </p:cNvSpPr>
          <p:nvPr/>
        </p:nvSpPr>
        <p:spPr bwMode="auto">
          <a:xfrm>
            <a:off x="8142288" y="5049838"/>
            <a:ext cx="44450" cy="52387"/>
          </a:xfrm>
          <a:prstGeom prst="rect">
            <a:avLst/>
          </a:prstGeom>
          <a:solidFill>
            <a:srgbClr val="FF0000"/>
          </a:solidFill>
          <a:ln w="28575">
            <a:noFill/>
            <a:miter lim="800000"/>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0933436" name="Line 188"/>
          <p:cNvSpPr>
            <a:spLocks noChangeShapeType="1"/>
          </p:cNvSpPr>
          <p:nvPr/>
        </p:nvSpPr>
        <p:spPr bwMode="auto">
          <a:xfrm>
            <a:off x="7983538" y="5073650"/>
            <a:ext cx="381000" cy="0"/>
          </a:xfrm>
          <a:prstGeom prst="line">
            <a:avLst/>
          </a:prstGeom>
          <a:noFill/>
          <a:ln w="19050">
            <a:solidFill>
              <a:srgbClr val="FF0000"/>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2399" name="Text Box 191"/>
          <p:cNvSpPr txBox="1">
            <a:spLocks noChangeArrowheads="1"/>
          </p:cNvSpPr>
          <p:nvPr/>
        </p:nvSpPr>
        <p:spPr bwMode="auto">
          <a:xfrm>
            <a:off x="4810125" y="4354513"/>
            <a:ext cx="1058863" cy="214312"/>
          </a:xfrm>
          <a:prstGeom prst="rect">
            <a:avLst/>
          </a:prstGeom>
          <a:noFill/>
          <a:ln w="28575">
            <a:noFill/>
            <a:miter lim="800000"/>
            <a:headEnd/>
            <a:tailEnd/>
          </a:ln>
        </p:spPr>
        <p:txBody>
          <a:bodyPr>
            <a:spAutoFit/>
          </a:bodyPr>
          <a:lstStyle/>
          <a:p>
            <a:pPr algn="l"/>
            <a:r>
              <a:rPr lang="en-US" sz="800">
                <a:solidFill>
                  <a:schemeClr val="bg2"/>
                </a:solidFill>
              </a:rPr>
              <a:t>HDL-C </a:t>
            </a:r>
            <a:r>
              <a:rPr lang="en-US" sz="800">
                <a:solidFill>
                  <a:schemeClr val="bg2"/>
                </a:solidFill>
                <a:cs typeface="Arial" pitchFamily="34" charset="0"/>
              </a:rPr>
              <a:t>≥ 50 mg/dL</a:t>
            </a:r>
          </a:p>
        </p:txBody>
      </p:sp>
      <p:sp>
        <p:nvSpPr>
          <p:cNvPr id="12400" name="Text Box 192"/>
          <p:cNvSpPr txBox="1">
            <a:spLocks noChangeArrowheads="1"/>
          </p:cNvSpPr>
          <p:nvPr/>
        </p:nvSpPr>
        <p:spPr bwMode="auto">
          <a:xfrm>
            <a:off x="4902200" y="4479925"/>
            <a:ext cx="1036638" cy="214313"/>
          </a:xfrm>
          <a:prstGeom prst="rect">
            <a:avLst/>
          </a:prstGeom>
          <a:noFill/>
          <a:ln w="28575">
            <a:noFill/>
            <a:miter lim="800000"/>
            <a:headEnd/>
            <a:tailEnd/>
          </a:ln>
        </p:spPr>
        <p:txBody>
          <a:bodyPr>
            <a:spAutoFit/>
          </a:bodyPr>
          <a:lstStyle/>
          <a:p>
            <a:pPr algn="l"/>
            <a:r>
              <a:rPr lang="en-US" sz="800">
                <a:solidFill>
                  <a:schemeClr val="bg2"/>
                </a:solidFill>
              </a:rPr>
              <a:t>TG &lt; 150 mg/dL</a:t>
            </a:r>
          </a:p>
        </p:txBody>
      </p:sp>
      <p:sp>
        <p:nvSpPr>
          <p:cNvPr id="12401" name="Text Box 193"/>
          <p:cNvSpPr txBox="1">
            <a:spLocks noChangeArrowheads="1"/>
          </p:cNvSpPr>
          <p:nvPr/>
        </p:nvSpPr>
        <p:spPr bwMode="auto">
          <a:xfrm>
            <a:off x="4894263" y="4591050"/>
            <a:ext cx="1036637" cy="214313"/>
          </a:xfrm>
          <a:prstGeom prst="rect">
            <a:avLst/>
          </a:prstGeom>
          <a:noFill/>
          <a:ln w="28575">
            <a:noFill/>
            <a:miter lim="800000"/>
            <a:headEnd/>
            <a:tailEnd/>
          </a:ln>
        </p:spPr>
        <p:txBody>
          <a:bodyPr>
            <a:spAutoFit/>
          </a:bodyPr>
          <a:lstStyle/>
          <a:p>
            <a:pPr algn="l"/>
            <a:r>
              <a:rPr lang="en-US" sz="800">
                <a:solidFill>
                  <a:schemeClr val="bg2"/>
                </a:solidFill>
              </a:rPr>
              <a:t>TG </a:t>
            </a:r>
            <a:r>
              <a:rPr lang="en-US" sz="800">
                <a:solidFill>
                  <a:schemeClr val="bg2"/>
                </a:solidFill>
                <a:cs typeface="Arial" pitchFamily="34" charset="0"/>
              </a:rPr>
              <a:t>≥</a:t>
            </a:r>
            <a:r>
              <a:rPr lang="en-US" sz="800">
                <a:solidFill>
                  <a:schemeClr val="bg2"/>
                </a:solidFill>
              </a:rPr>
              <a:t> 150 mg/dL</a:t>
            </a:r>
          </a:p>
        </p:txBody>
      </p:sp>
      <p:sp>
        <p:nvSpPr>
          <p:cNvPr id="12402" name="Text Box 197"/>
          <p:cNvSpPr txBox="1">
            <a:spLocks noChangeArrowheads="1"/>
          </p:cNvSpPr>
          <p:nvPr/>
        </p:nvSpPr>
        <p:spPr bwMode="auto">
          <a:xfrm>
            <a:off x="106363" y="3724275"/>
            <a:ext cx="4413250" cy="517525"/>
          </a:xfrm>
          <a:prstGeom prst="rect">
            <a:avLst/>
          </a:prstGeom>
          <a:noFill/>
          <a:ln w="28575">
            <a:noFill/>
            <a:miter lim="800000"/>
            <a:headEnd/>
            <a:tailEnd/>
          </a:ln>
        </p:spPr>
        <p:txBody>
          <a:bodyPr>
            <a:spAutoFit/>
          </a:bodyPr>
          <a:lstStyle/>
          <a:p>
            <a:r>
              <a:rPr lang="en-US" sz="1400">
                <a:solidFill>
                  <a:srgbClr val="FF0000"/>
                </a:solidFill>
              </a:rPr>
              <a:t>Association of TG with Individual CV             Endpoints according to fasting status</a:t>
            </a:r>
          </a:p>
        </p:txBody>
      </p:sp>
      <p:sp>
        <p:nvSpPr>
          <p:cNvPr id="12403" name="Text Box 198"/>
          <p:cNvSpPr txBox="1">
            <a:spLocks noChangeArrowheads="1"/>
          </p:cNvSpPr>
          <p:nvPr/>
        </p:nvSpPr>
        <p:spPr bwMode="auto">
          <a:xfrm>
            <a:off x="4730750" y="3748088"/>
            <a:ext cx="4413250" cy="517525"/>
          </a:xfrm>
          <a:prstGeom prst="rect">
            <a:avLst/>
          </a:prstGeom>
          <a:noFill/>
          <a:ln w="28575">
            <a:noFill/>
            <a:miter lim="800000"/>
            <a:headEnd/>
            <a:tailEnd/>
          </a:ln>
        </p:spPr>
        <p:txBody>
          <a:bodyPr>
            <a:spAutoFit/>
          </a:bodyPr>
          <a:lstStyle/>
          <a:p>
            <a:r>
              <a:rPr lang="en-US" sz="1400">
                <a:solidFill>
                  <a:srgbClr val="FF0000"/>
                </a:solidFill>
              </a:rPr>
              <a:t>Association of High vs Low TG levels with future CV events stratified by HDL-C level</a:t>
            </a:r>
          </a:p>
        </p:txBody>
      </p:sp>
      <p:sp>
        <p:nvSpPr>
          <p:cNvPr id="12404" name="Text Box 199"/>
          <p:cNvSpPr txBox="1">
            <a:spLocks noChangeArrowheads="1"/>
          </p:cNvSpPr>
          <p:nvPr/>
        </p:nvSpPr>
        <p:spPr bwMode="auto">
          <a:xfrm>
            <a:off x="5057775" y="5719763"/>
            <a:ext cx="3913188" cy="652462"/>
          </a:xfrm>
          <a:prstGeom prst="rect">
            <a:avLst/>
          </a:prstGeom>
          <a:solidFill>
            <a:srgbClr val="969696"/>
          </a:solidFill>
          <a:ln w="12700">
            <a:solidFill>
              <a:schemeClr val="bg2"/>
            </a:solidFill>
            <a:miter lim="800000"/>
            <a:headEnd/>
            <a:tailEnd/>
          </a:ln>
        </p:spPr>
        <p:txBody>
          <a:bodyPr>
            <a:spAutoFit/>
          </a:bodyPr>
          <a:lstStyle/>
          <a:p>
            <a:r>
              <a:rPr lang="en-US" sz="1200">
                <a:solidFill>
                  <a:schemeClr val="bg2"/>
                </a:solidFill>
              </a:rPr>
              <a:t>HR using TG levels &lt; 150 and HDL-C levels </a:t>
            </a:r>
            <a:r>
              <a:rPr lang="en-US" sz="1200">
                <a:solidFill>
                  <a:schemeClr val="bg2"/>
                </a:solidFill>
                <a:cs typeface="Arial" pitchFamily="34" charset="0"/>
              </a:rPr>
              <a:t>≥ 50 mg/dL </a:t>
            </a:r>
            <a:r>
              <a:rPr lang="en-US" sz="1200">
                <a:solidFill>
                  <a:schemeClr val="bg2"/>
                </a:solidFill>
              </a:rPr>
              <a:t>adjusted for age, BP, smoking, hormone use, tertiles of total and HDL-C, DM, BMI &amp; hs-CRP</a:t>
            </a:r>
          </a:p>
        </p:txBody>
      </p:sp>
      <p:sp>
        <p:nvSpPr>
          <p:cNvPr id="12405" name="Text Box 200"/>
          <p:cNvSpPr txBox="1">
            <a:spLocks noChangeArrowheads="1"/>
          </p:cNvSpPr>
          <p:nvPr/>
        </p:nvSpPr>
        <p:spPr bwMode="auto">
          <a:xfrm>
            <a:off x="4083050" y="6407150"/>
            <a:ext cx="5060950" cy="366713"/>
          </a:xfrm>
          <a:prstGeom prst="rect">
            <a:avLst/>
          </a:prstGeom>
          <a:noFill/>
          <a:ln w="28575">
            <a:noFill/>
            <a:miter lim="800000"/>
            <a:headEnd/>
            <a:tailEnd/>
          </a:ln>
        </p:spPr>
        <p:txBody>
          <a:bodyPr>
            <a:spAutoFit/>
          </a:bodyPr>
          <a:lstStyle/>
          <a:p>
            <a:pPr algn="r"/>
            <a:r>
              <a:rPr lang="en-US" sz="1800"/>
              <a:t>Bansal, S et al. JAMA. 2007;298:309-316</a:t>
            </a:r>
          </a:p>
        </p:txBody>
      </p:sp>
      <p:sp>
        <p:nvSpPr>
          <p:cNvPr id="10933450" name="Rectangle 202"/>
          <p:cNvSpPr>
            <a:spLocks noChangeArrowheads="1"/>
          </p:cNvSpPr>
          <p:nvPr/>
        </p:nvSpPr>
        <p:spPr bwMode="auto">
          <a:xfrm>
            <a:off x="4965700" y="5141913"/>
            <a:ext cx="827088" cy="100012"/>
          </a:xfrm>
          <a:prstGeom prst="rect">
            <a:avLst/>
          </a:prstGeom>
          <a:solidFill>
            <a:schemeClr val="accent1"/>
          </a:solidFill>
          <a:ln w="28575" algn="ctr">
            <a:noFill/>
            <a:miter lim="800000"/>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0933451" name="Rectangle 203"/>
          <p:cNvSpPr>
            <a:spLocks noChangeArrowheads="1"/>
          </p:cNvSpPr>
          <p:nvPr/>
        </p:nvSpPr>
        <p:spPr bwMode="auto">
          <a:xfrm>
            <a:off x="3397250" y="4281488"/>
            <a:ext cx="620713" cy="107950"/>
          </a:xfrm>
          <a:prstGeom prst="rect">
            <a:avLst/>
          </a:prstGeom>
          <a:solidFill>
            <a:schemeClr val="accent1"/>
          </a:solidFill>
          <a:ln w="28575" algn="ctr">
            <a:noFill/>
            <a:miter lim="800000"/>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2408" name="Text Box 194"/>
          <p:cNvSpPr txBox="1">
            <a:spLocks noChangeArrowheads="1"/>
          </p:cNvSpPr>
          <p:nvPr/>
        </p:nvSpPr>
        <p:spPr bwMode="auto">
          <a:xfrm>
            <a:off x="4900613" y="4967288"/>
            <a:ext cx="1036637" cy="214312"/>
          </a:xfrm>
          <a:prstGeom prst="rect">
            <a:avLst/>
          </a:prstGeom>
          <a:noFill/>
          <a:ln w="28575">
            <a:noFill/>
            <a:miter lim="800000"/>
            <a:headEnd/>
            <a:tailEnd/>
          </a:ln>
        </p:spPr>
        <p:txBody>
          <a:bodyPr>
            <a:spAutoFit/>
          </a:bodyPr>
          <a:lstStyle/>
          <a:p>
            <a:pPr algn="l"/>
            <a:r>
              <a:rPr lang="en-US" sz="800">
                <a:solidFill>
                  <a:schemeClr val="bg2"/>
                </a:solidFill>
              </a:rPr>
              <a:t>TG &lt; 150 mg/dL</a:t>
            </a:r>
          </a:p>
        </p:txBody>
      </p:sp>
      <p:sp>
        <p:nvSpPr>
          <p:cNvPr id="10933453" name="Rectangle 205"/>
          <p:cNvSpPr>
            <a:spLocks noChangeArrowheads="1"/>
          </p:cNvSpPr>
          <p:nvPr/>
        </p:nvSpPr>
        <p:spPr bwMode="auto">
          <a:xfrm>
            <a:off x="4851400" y="4891088"/>
            <a:ext cx="927100" cy="111125"/>
          </a:xfrm>
          <a:prstGeom prst="rect">
            <a:avLst/>
          </a:prstGeom>
          <a:solidFill>
            <a:schemeClr val="accent1"/>
          </a:solidFill>
          <a:ln w="28575" algn="ctr">
            <a:noFill/>
            <a:miter lim="800000"/>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2410" name="Text Box 196"/>
          <p:cNvSpPr txBox="1">
            <a:spLocks noChangeArrowheads="1"/>
          </p:cNvSpPr>
          <p:nvPr/>
        </p:nvSpPr>
        <p:spPr bwMode="auto">
          <a:xfrm>
            <a:off x="4781550" y="4845050"/>
            <a:ext cx="1095375" cy="214313"/>
          </a:xfrm>
          <a:prstGeom prst="rect">
            <a:avLst/>
          </a:prstGeom>
          <a:noFill/>
          <a:ln w="28575">
            <a:noFill/>
            <a:miter lim="800000"/>
            <a:headEnd/>
            <a:tailEnd/>
          </a:ln>
        </p:spPr>
        <p:txBody>
          <a:bodyPr>
            <a:spAutoFit/>
          </a:bodyPr>
          <a:lstStyle/>
          <a:p>
            <a:pPr algn="l"/>
            <a:r>
              <a:rPr lang="en-US" sz="800">
                <a:solidFill>
                  <a:schemeClr val="bg2"/>
                </a:solidFill>
              </a:rPr>
              <a:t>HDL-C </a:t>
            </a:r>
            <a:r>
              <a:rPr lang="en-US" sz="800">
                <a:solidFill>
                  <a:schemeClr val="bg2"/>
                </a:solidFill>
                <a:cs typeface="Arial" pitchFamily="34" charset="0"/>
              </a:rPr>
              <a:t>&lt; 50 mg/dL</a:t>
            </a:r>
          </a:p>
        </p:txBody>
      </p:sp>
      <p:sp>
        <p:nvSpPr>
          <p:cNvPr id="12411" name="Text Box 151"/>
          <p:cNvSpPr txBox="1">
            <a:spLocks noChangeArrowheads="1"/>
          </p:cNvSpPr>
          <p:nvPr/>
        </p:nvSpPr>
        <p:spPr bwMode="auto">
          <a:xfrm>
            <a:off x="3275013" y="4222750"/>
            <a:ext cx="879475" cy="214313"/>
          </a:xfrm>
          <a:prstGeom prst="rect">
            <a:avLst/>
          </a:prstGeom>
          <a:noFill/>
          <a:ln w="28575">
            <a:noFill/>
            <a:miter lim="800000"/>
            <a:headEnd/>
            <a:tailEnd/>
          </a:ln>
        </p:spPr>
        <p:txBody>
          <a:bodyPr>
            <a:spAutoFit/>
          </a:bodyPr>
          <a:lstStyle/>
          <a:p>
            <a:r>
              <a:rPr lang="en-US" sz="800">
                <a:solidFill>
                  <a:schemeClr val="bg2"/>
                </a:solidFill>
              </a:rPr>
              <a:t>Nonfasting</a:t>
            </a:r>
          </a:p>
        </p:txBody>
      </p:sp>
      <p:sp>
        <p:nvSpPr>
          <p:cNvPr id="10933454" name="Rectangle 206"/>
          <p:cNvSpPr>
            <a:spLocks noChangeArrowheads="1"/>
          </p:cNvSpPr>
          <p:nvPr/>
        </p:nvSpPr>
        <p:spPr bwMode="auto">
          <a:xfrm>
            <a:off x="8045450" y="5121275"/>
            <a:ext cx="458788" cy="139700"/>
          </a:xfrm>
          <a:prstGeom prst="rect">
            <a:avLst/>
          </a:prstGeom>
          <a:solidFill>
            <a:schemeClr val="accent1"/>
          </a:solidFill>
          <a:ln w="28575" algn="ctr">
            <a:noFill/>
            <a:miter lim="800000"/>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grpSp>
        <p:nvGrpSpPr>
          <p:cNvPr id="12413" name="Group 204"/>
          <p:cNvGrpSpPr>
            <a:grpSpLocks/>
          </p:cNvGrpSpPr>
          <p:nvPr/>
        </p:nvGrpSpPr>
        <p:grpSpPr bwMode="auto">
          <a:xfrm>
            <a:off x="4892675" y="5078413"/>
            <a:ext cx="3540125" cy="214312"/>
            <a:chOff x="3082" y="3199"/>
            <a:chExt cx="2230" cy="135"/>
          </a:xfrm>
        </p:grpSpPr>
        <p:sp>
          <p:nvSpPr>
            <p:cNvPr id="10933437" name="Rectangle 189"/>
            <p:cNvSpPr>
              <a:spLocks noChangeArrowheads="1"/>
            </p:cNvSpPr>
            <p:nvPr/>
          </p:nvSpPr>
          <p:spPr bwMode="auto">
            <a:xfrm>
              <a:off x="5202" y="3253"/>
              <a:ext cx="27" cy="32"/>
            </a:xfrm>
            <a:prstGeom prst="rect">
              <a:avLst/>
            </a:prstGeom>
            <a:solidFill>
              <a:srgbClr val="FF0000"/>
            </a:solidFill>
            <a:ln w="28575">
              <a:noFill/>
              <a:miter lim="800000"/>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0933438" name="Line 190"/>
            <p:cNvSpPr>
              <a:spLocks noChangeShapeType="1"/>
            </p:cNvSpPr>
            <p:nvPr/>
          </p:nvSpPr>
          <p:spPr bwMode="auto">
            <a:xfrm>
              <a:off x="5116" y="3270"/>
              <a:ext cx="196" cy="0"/>
            </a:xfrm>
            <a:prstGeom prst="line">
              <a:avLst/>
            </a:prstGeom>
            <a:noFill/>
            <a:ln w="19050">
              <a:solidFill>
                <a:srgbClr val="FF0000"/>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2416" name="Text Box 195"/>
            <p:cNvSpPr txBox="1">
              <a:spLocks noChangeArrowheads="1"/>
            </p:cNvSpPr>
            <p:nvPr/>
          </p:nvSpPr>
          <p:spPr bwMode="auto">
            <a:xfrm>
              <a:off x="3082" y="3199"/>
              <a:ext cx="653" cy="135"/>
            </a:xfrm>
            <a:prstGeom prst="rect">
              <a:avLst/>
            </a:prstGeom>
            <a:noFill/>
            <a:ln w="28575">
              <a:noFill/>
              <a:miter lim="800000"/>
              <a:headEnd/>
              <a:tailEnd/>
            </a:ln>
          </p:spPr>
          <p:txBody>
            <a:bodyPr>
              <a:spAutoFit/>
            </a:bodyPr>
            <a:lstStyle/>
            <a:p>
              <a:pPr algn="l"/>
              <a:r>
                <a:rPr lang="en-US" sz="800">
                  <a:solidFill>
                    <a:schemeClr val="bg2"/>
                  </a:solidFill>
                </a:rPr>
                <a:t>TG </a:t>
              </a:r>
              <a:r>
                <a:rPr lang="en-US" sz="800">
                  <a:solidFill>
                    <a:schemeClr val="bg2"/>
                  </a:solidFill>
                  <a:cs typeface="Arial" pitchFamily="34" charset="0"/>
                </a:rPr>
                <a:t>≥</a:t>
              </a:r>
              <a:r>
                <a:rPr lang="en-US" sz="800">
                  <a:solidFill>
                    <a:schemeClr val="bg2"/>
                  </a:solidFill>
                </a:rPr>
                <a:t> 150 mg/dL</a:t>
              </a:r>
            </a:p>
          </p:txBody>
        </p:sp>
      </p:gr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0933449"/>
                                        </p:tgtEl>
                                        <p:attrNameLst>
                                          <p:attrName>style.visibility</p:attrName>
                                        </p:attrNameLst>
                                      </p:cBhvr>
                                      <p:to>
                                        <p:strVal val="visible"/>
                                      </p:to>
                                    </p:set>
                                    <p:animEffect transition="in" filter="dissolve">
                                      <p:cBhvr>
                                        <p:cTn id="7" dur="1000"/>
                                        <p:tgtEl>
                                          <p:spTgt spid="109334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3344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Rectangle 129"/>
          <p:cNvSpPr/>
          <p:nvPr/>
        </p:nvSpPr>
        <p:spPr bwMode="auto">
          <a:xfrm>
            <a:off x="1009934" y="1637731"/>
            <a:ext cx="7192370" cy="3261815"/>
          </a:xfrm>
          <a:prstGeom prst="rect">
            <a:avLst/>
          </a:prstGeom>
          <a:solidFill>
            <a:schemeClr val="tx1"/>
          </a:solidFill>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3200" b="0" i="0" u="none" strike="noStrike" cap="none" normalizeH="0" baseline="0" smtClean="0">
              <a:ln>
                <a:noFill/>
              </a:ln>
              <a:solidFill>
                <a:schemeClr val="tx2"/>
              </a:solidFill>
              <a:effectLst>
                <a:outerShdw blurRad="38100" dist="38100" dir="2700000" algn="tl">
                  <a:srgbClr val="000000">
                    <a:alpha val="43137"/>
                  </a:srgbClr>
                </a:outerShdw>
              </a:effectLst>
              <a:latin typeface="Arial" charset="0"/>
            </a:endParaRPr>
          </a:p>
        </p:txBody>
      </p:sp>
      <p:sp>
        <p:nvSpPr>
          <p:cNvPr id="2" name="Title 1"/>
          <p:cNvSpPr>
            <a:spLocks noGrp="1"/>
          </p:cNvSpPr>
          <p:nvPr>
            <p:ph type="title"/>
          </p:nvPr>
        </p:nvSpPr>
        <p:spPr/>
        <p:txBody>
          <a:bodyPr/>
          <a:lstStyle/>
          <a:p>
            <a:r>
              <a:rPr lang="en-US" dirty="0" smtClean="0"/>
              <a:t>Triacylglycerol - Triglyceride</a:t>
            </a:r>
            <a:endParaRPr lang="en-US" dirty="0"/>
          </a:p>
        </p:txBody>
      </p:sp>
      <p:sp>
        <p:nvSpPr>
          <p:cNvPr id="4" name="Rectangle 3"/>
          <p:cNvSpPr/>
          <p:nvPr/>
        </p:nvSpPr>
        <p:spPr>
          <a:xfrm>
            <a:off x="268014" y="5288340"/>
            <a:ext cx="8875986" cy="1077218"/>
          </a:xfrm>
          <a:prstGeom prst="rect">
            <a:avLst/>
          </a:prstGeom>
        </p:spPr>
        <p:txBody>
          <a:bodyPr wrap="square">
            <a:spAutoFit/>
          </a:bodyPr>
          <a:lstStyle/>
          <a:p>
            <a:r>
              <a:rPr lang="en-US" dirty="0" err="1" smtClean="0">
                <a:solidFill>
                  <a:schemeClr val="accent1"/>
                </a:solidFill>
              </a:rPr>
              <a:t>Palmitic</a:t>
            </a:r>
            <a:r>
              <a:rPr lang="en-US" dirty="0" smtClean="0">
                <a:solidFill>
                  <a:schemeClr val="accent1"/>
                </a:solidFill>
              </a:rPr>
              <a:t> acid, oleic acid, alpha-</a:t>
            </a:r>
            <a:r>
              <a:rPr lang="en-US" dirty="0" err="1" smtClean="0">
                <a:solidFill>
                  <a:schemeClr val="accent1"/>
                </a:solidFill>
              </a:rPr>
              <a:t>linolenic</a:t>
            </a:r>
            <a:r>
              <a:rPr lang="en-US" dirty="0" smtClean="0">
                <a:solidFill>
                  <a:schemeClr val="accent1"/>
                </a:solidFill>
              </a:rPr>
              <a:t> acid</a:t>
            </a:r>
            <a:br>
              <a:rPr lang="en-US" dirty="0" smtClean="0">
                <a:solidFill>
                  <a:schemeClr val="accent1"/>
                </a:solidFill>
              </a:rPr>
            </a:br>
            <a:r>
              <a:rPr lang="en-US" dirty="0" smtClean="0">
                <a:solidFill>
                  <a:schemeClr val="accent1"/>
                </a:solidFill>
              </a:rPr>
              <a:t>Chemical formula: C</a:t>
            </a:r>
            <a:r>
              <a:rPr lang="en-US" baseline="-25000" dirty="0" smtClean="0">
                <a:solidFill>
                  <a:schemeClr val="accent1"/>
                </a:solidFill>
              </a:rPr>
              <a:t>55</a:t>
            </a:r>
            <a:r>
              <a:rPr lang="en-US" dirty="0" smtClean="0">
                <a:solidFill>
                  <a:schemeClr val="accent1"/>
                </a:solidFill>
              </a:rPr>
              <a:t>H</a:t>
            </a:r>
            <a:r>
              <a:rPr lang="en-US" baseline="-25000" dirty="0" smtClean="0">
                <a:solidFill>
                  <a:schemeClr val="accent1"/>
                </a:solidFill>
              </a:rPr>
              <a:t>98</a:t>
            </a:r>
            <a:r>
              <a:rPr lang="en-US" dirty="0" smtClean="0">
                <a:solidFill>
                  <a:schemeClr val="accent1"/>
                </a:solidFill>
              </a:rPr>
              <a:t>O</a:t>
            </a:r>
            <a:r>
              <a:rPr lang="en-US" baseline="-25000" dirty="0" smtClean="0">
                <a:solidFill>
                  <a:schemeClr val="accent1"/>
                </a:solidFill>
              </a:rPr>
              <a:t>6</a:t>
            </a:r>
            <a:endParaRPr lang="en-US" dirty="0">
              <a:solidFill>
                <a:schemeClr val="accent1"/>
              </a:solidFill>
            </a:endParaRPr>
          </a:p>
        </p:txBody>
      </p:sp>
      <p:grpSp>
        <p:nvGrpSpPr>
          <p:cNvPr id="3" name="Group 8"/>
          <p:cNvGrpSpPr/>
          <p:nvPr/>
        </p:nvGrpSpPr>
        <p:grpSpPr>
          <a:xfrm>
            <a:off x="2300182" y="2499676"/>
            <a:ext cx="500932" cy="270345"/>
            <a:chOff x="2313830" y="2854518"/>
            <a:chExt cx="500932" cy="270345"/>
          </a:xfrm>
        </p:grpSpPr>
        <p:cxnSp>
          <p:nvCxnSpPr>
            <p:cNvPr id="6" name="Straight Connector 5"/>
            <p:cNvCxnSpPr/>
            <p:nvPr/>
          </p:nvCxnSpPr>
          <p:spPr bwMode="auto">
            <a:xfrm flipV="1">
              <a:off x="2313830" y="2854518"/>
              <a:ext cx="214685" cy="206734"/>
            </a:xfrm>
            <a:prstGeom prst="line">
              <a:avLst/>
            </a:prstGeom>
            <a:noFill/>
            <a:ln w="28575" cap="flat" cmpd="sng" algn="ctr">
              <a:solidFill>
                <a:schemeClr val="bg2"/>
              </a:solidFill>
              <a:prstDash val="solid"/>
              <a:round/>
              <a:headEnd type="none" w="med" len="med"/>
              <a:tailEnd type="none" w="med" len="med"/>
            </a:ln>
            <a:effectLst/>
          </p:spPr>
        </p:cxnSp>
        <p:cxnSp>
          <p:nvCxnSpPr>
            <p:cNvPr id="8" name="Straight Connector 7"/>
            <p:cNvCxnSpPr/>
            <p:nvPr/>
          </p:nvCxnSpPr>
          <p:spPr bwMode="auto">
            <a:xfrm>
              <a:off x="2528515" y="2854518"/>
              <a:ext cx="286247" cy="270345"/>
            </a:xfrm>
            <a:prstGeom prst="line">
              <a:avLst/>
            </a:prstGeom>
            <a:noFill/>
            <a:ln w="28575" cap="flat" cmpd="sng" algn="ctr">
              <a:solidFill>
                <a:schemeClr val="bg2"/>
              </a:solidFill>
              <a:prstDash val="solid"/>
              <a:round/>
              <a:headEnd type="none" w="med" len="med"/>
              <a:tailEnd type="none" w="med" len="med"/>
            </a:ln>
            <a:effectLst/>
          </p:spPr>
        </p:cxnSp>
      </p:grpSp>
      <p:grpSp>
        <p:nvGrpSpPr>
          <p:cNvPr id="5" name="Group 12"/>
          <p:cNvGrpSpPr/>
          <p:nvPr/>
        </p:nvGrpSpPr>
        <p:grpSpPr>
          <a:xfrm>
            <a:off x="2317410" y="3248424"/>
            <a:ext cx="500932" cy="270345"/>
            <a:chOff x="2831990" y="2919454"/>
            <a:chExt cx="500932" cy="270345"/>
          </a:xfrm>
        </p:grpSpPr>
        <p:cxnSp>
          <p:nvCxnSpPr>
            <p:cNvPr id="11" name="Straight Connector 10"/>
            <p:cNvCxnSpPr/>
            <p:nvPr/>
          </p:nvCxnSpPr>
          <p:spPr bwMode="auto">
            <a:xfrm flipV="1">
              <a:off x="2831990" y="2919454"/>
              <a:ext cx="214685" cy="206734"/>
            </a:xfrm>
            <a:prstGeom prst="line">
              <a:avLst/>
            </a:prstGeom>
            <a:noFill/>
            <a:ln w="28575" cap="flat" cmpd="sng" algn="ctr">
              <a:solidFill>
                <a:schemeClr val="bg2"/>
              </a:solidFill>
              <a:prstDash val="solid"/>
              <a:round/>
              <a:headEnd type="none" w="med" len="med"/>
              <a:tailEnd type="none" w="med" len="med"/>
            </a:ln>
            <a:effectLst/>
          </p:spPr>
        </p:cxnSp>
        <p:cxnSp>
          <p:nvCxnSpPr>
            <p:cNvPr id="12" name="Straight Connector 11"/>
            <p:cNvCxnSpPr/>
            <p:nvPr/>
          </p:nvCxnSpPr>
          <p:spPr bwMode="auto">
            <a:xfrm>
              <a:off x="3046675" y="2919454"/>
              <a:ext cx="286247" cy="270345"/>
            </a:xfrm>
            <a:prstGeom prst="line">
              <a:avLst/>
            </a:prstGeom>
            <a:noFill/>
            <a:ln w="28575" cap="flat" cmpd="sng" algn="ctr">
              <a:solidFill>
                <a:schemeClr val="bg2"/>
              </a:solidFill>
              <a:prstDash val="solid"/>
              <a:round/>
              <a:headEnd type="none" w="med" len="med"/>
              <a:tailEnd type="none" w="med" len="med"/>
            </a:ln>
            <a:effectLst/>
          </p:spPr>
        </p:cxnSp>
      </p:grpSp>
      <p:grpSp>
        <p:nvGrpSpPr>
          <p:cNvPr id="7" name="Group 13"/>
          <p:cNvGrpSpPr/>
          <p:nvPr/>
        </p:nvGrpSpPr>
        <p:grpSpPr>
          <a:xfrm>
            <a:off x="2310784" y="4005123"/>
            <a:ext cx="500932" cy="270345"/>
            <a:chOff x="2831990" y="2919454"/>
            <a:chExt cx="500932" cy="270345"/>
          </a:xfrm>
        </p:grpSpPr>
        <p:cxnSp>
          <p:nvCxnSpPr>
            <p:cNvPr id="15" name="Straight Connector 14"/>
            <p:cNvCxnSpPr/>
            <p:nvPr/>
          </p:nvCxnSpPr>
          <p:spPr bwMode="auto">
            <a:xfrm flipV="1">
              <a:off x="2831990" y="2919454"/>
              <a:ext cx="214685" cy="206734"/>
            </a:xfrm>
            <a:prstGeom prst="line">
              <a:avLst/>
            </a:prstGeom>
            <a:noFill/>
            <a:ln w="28575" cap="flat" cmpd="sng" algn="ctr">
              <a:solidFill>
                <a:schemeClr val="bg2"/>
              </a:solidFill>
              <a:prstDash val="solid"/>
              <a:round/>
              <a:headEnd type="none" w="med" len="med"/>
              <a:tailEnd type="none" w="med" len="med"/>
            </a:ln>
            <a:effectLst/>
          </p:spPr>
        </p:cxnSp>
        <p:cxnSp>
          <p:nvCxnSpPr>
            <p:cNvPr id="16" name="Straight Connector 15"/>
            <p:cNvCxnSpPr/>
            <p:nvPr/>
          </p:nvCxnSpPr>
          <p:spPr bwMode="auto">
            <a:xfrm>
              <a:off x="3046675" y="2919454"/>
              <a:ext cx="286247" cy="270345"/>
            </a:xfrm>
            <a:prstGeom prst="line">
              <a:avLst/>
            </a:prstGeom>
            <a:noFill/>
            <a:ln w="28575" cap="flat" cmpd="sng" algn="ctr">
              <a:solidFill>
                <a:schemeClr val="bg2"/>
              </a:solidFill>
              <a:prstDash val="solid"/>
              <a:round/>
              <a:headEnd type="none" w="med" len="med"/>
              <a:tailEnd type="none" w="med" len="med"/>
            </a:ln>
            <a:effectLst/>
          </p:spPr>
        </p:cxnSp>
      </p:grpSp>
      <p:grpSp>
        <p:nvGrpSpPr>
          <p:cNvPr id="9" name="Group 75"/>
          <p:cNvGrpSpPr/>
          <p:nvPr/>
        </p:nvGrpSpPr>
        <p:grpSpPr>
          <a:xfrm>
            <a:off x="2801114" y="2467871"/>
            <a:ext cx="3912041" cy="319378"/>
            <a:chOff x="2814762" y="2822713"/>
            <a:chExt cx="3912041" cy="319378"/>
          </a:xfrm>
        </p:grpSpPr>
        <p:grpSp>
          <p:nvGrpSpPr>
            <p:cNvPr id="10" name="Group 27"/>
            <p:cNvGrpSpPr/>
            <p:nvPr/>
          </p:nvGrpSpPr>
          <p:grpSpPr>
            <a:xfrm>
              <a:off x="2814762" y="2824038"/>
              <a:ext cx="1696279" cy="308776"/>
              <a:chOff x="2814762" y="2824038"/>
              <a:chExt cx="1696279" cy="308776"/>
            </a:xfrm>
          </p:grpSpPr>
          <p:grpSp>
            <p:nvGrpSpPr>
              <p:cNvPr id="13" name="Group 20"/>
              <p:cNvGrpSpPr/>
              <p:nvPr/>
            </p:nvGrpSpPr>
            <p:grpSpPr>
              <a:xfrm>
                <a:off x="2814762" y="2830664"/>
                <a:ext cx="572494" cy="302150"/>
                <a:chOff x="2814762" y="2830664"/>
                <a:chExt cx="572494" cy="302150"/>
              </a:xfrm>
            </p:grpSpPr>
            <p:cxnSp>
              <p:nvCxnSpPr>
                <p:cNvPr id="18" name="Straight Connector 17"/>
                <p:cNvCxnSpPr/>
                <p:nvPr/>
              </p:nvCxnSpPr>
              <p:spPr bwMode="auto">
                <a:xfrm rot="5400000" flipH="1" flipV="1">
                  <a:off x="2802835" y="2850543"/>
                  <a:ext cx="294198" cy="270344"/>
                </a:xfrm>
                <a:prstGeom prst="line">
                  <a:avLst/>
                </a:prstGeom>
                <a:noFill/>
                <a:ln w="28575" cap="flat" cmpd="sng" algn="ctr">
                  <a:solidFill>
                    <a:schemeClr val="bg2"/>
                  </a:solidFill>
                  <a:prstDash val="solid"/>
                  <a:round/>
                  <a:headEnd type="none" w="med" len="med"/>
                  <a:tailEnd type="none" w="med" len="med"/>
                </a:ln>
                <a:effectLst/>
              </p:spPr>
            </p:cxnSp>
            <p:cxnSp>
              <p:nvCxnSpPr>
                <p:cNvPr id="20" name="Straight Connector 19"/>
                <p:cNvCxnSpPr/>
                <p:nvPr/>
              </p:nvCxnSpPr>
              <p:spPr bwMode="auto">
                <a:xfrm>
                  <a:off x="3085106" y="2830664"/>
                  <a:ext cx="302150" cy="294199"/>
                </a:xfrm>
                <a:prstGeom prst="line">
                  <a:avLst/>
                </a:prstGeom>
                <a:noFill/>
                <a:ln w="28575" cap="flat" cmpd="sng" algn="ctr">
                  <a:solidFill>
                    <a:schemeClr val="bg2"/>
                  </a:solidFill>
                  <a:prstDash val="solid"/>
                  <a:round/>
                  <a:headEnd type="none" w="med" len="med"/>
                  <a:tailEnd type="none" w="med" len="med"/>
                </a:ln>
                <a:effectLst/>
              </p:spPr>
            </p:cxnSp>
          </p:grpSp>
          <p:grpSp>
            <p:nvGrpSpPr>
              <p:cNvPr id="14" name="Group 21"/>
              <p:cNvGrpSpPr/>
              <p:nvPr/>
            </p:nvGrpSpPr>
            <p:grpSpPr>
              <a:xfrm>
                <a:off x="3372679" y="2824038"/>
                <a:ext cx="572494" cy="302150"/>
                <a:chOff x="2814762" y="2830664"/>
                <a:chExt cx="572494" cy="302150"/>
              </a:xfrm>
            </p:grpSpPr>
            <p:cxnSp>
              <p:nvCxnSpPr>
                <p:cNvPr id="23" name="Straight Connector 22"/>
                <p:cNvCxnSpPr/>
                <p:nvPr/>
              </p:nvCxnSpPr>
              <p:spPr bwMode="auto">
                <a:xfrm rot="5400000" flipH="1" flipV="1">
                  <a:off x="2802835" y="2850543"/>
                  <a:ext cx="294198" cy="270344"/>
                </a:xfrm>
                <a:prstGeom prst="line">
                  <a:avLst/>
                </a:prstGeom>
                <a:noFill/>
                <a:ln w="28575" cap="flat" cmpd="sng" algn="ctr">
                  <a:solidFill>
                    <a:schemeClr val="bg2"/>
                  </a:solidFill>
                  <a:prstDash val="solid"/>
                  <a:round/>
                  <a:headEnd type="none" w="med" len="med"/>
                  <a:tailEnd type="none" w="med" len="med"/>
                </a:ln>
                <a:effectLst/>
              </p:spPr>
            </p:cxnSp>
            <p:cxnSp>
              <p:nvCxnSpPr>
                <p:cNvPr id="24" name="Straight Connector 23"/>
                <p:cNvCxnSpPr/>
                <p:nvPr/>
              </p:nvCxnSpPr>
              <p:spPr bwMode="auto">
                <a:xfrm>
                  <a:off x="3085106" y="2830664"/>
                  <a:ext cx="302150" cy="294199"/>
                </a:xfrm>
                <a:prstGeom prst="line">
                  <a:avLst/>
                </a:prstGeom>
                <a:noFill/>
                <a:ln w="28575" cap="flat" cmpd="sng" algn="ctr">
                  <a:solidFill>
                    <a:schemeClr val="bg2"/>
                  </a:solidFill>
                  <a:prstDash val="solid"/>
                  <a:round/>
                  <a:headEnd type="none" w="med" len="med"/>
                  <a:tailEnd type="none" w="med" len="med"/>
                </a:ln>
                <a:effectLst/>
              </p:spPr>
            </p:cxnSp>
          </p:grpSp>
          <p:grpSp>
            <p:nvGrpSpPr>
              <p:cNvPr id="17" name="Group 24"/>
              <p:cNvGrpSpPr/>
              <p:nvPr/>
            </p:nvGrpSpPr>
            <p:grpSpPr>
              <a:xfrm>
                <a:off x="3938547" y="2825364"/>
                <a:ext cx="572494" cy="302150"/>
                <a:chOff x="2814762" y="2830664"/>
                <a:chExt cx="572494" cy="302150"/>
              </a:xfrm>
            </p:grpSpPr>
            <p:cxnSp>
              <p:nvCxnSpPr>
                <p:cNvPr id="26" name="Straight Connector 25"/>
                <p:cNvCxnSpPr/>
                <p:nvPr/>
              </p:nvCxnSpPr>
              <p:spPr bwMode="auto">
                <a:xfrm rot="5400000" flipH="1" flipV="1">
                  <a:off x="2802835" y="2850543"/>
                  <a:ext cx="294198" cy="270344"/>
                </a:xfrm>
                <a:prstGeom prst="line">
                  <a:avLst/>
                </a:prstGeom>
                <a:noFill/>
                <a:ln w="28575" cap="flat" cmpd="sng" algn="ctr">
                  <a:solidFill>
                    <a:schemeClr val="bg2"/>
                  </a:solidFill>
                  <a:prstDash val="solid"/>
                  <a:round/>
                  <a:headEnd type="none" w="med" len="med"/>
                  <a:tailEnd type="none" w="med" len="med"/>
                </a:ln>
                <a:effectLst/>
              </p:spPr>
            </p:cxnSp>
            <p:cxnSp>
              <p:nvCxnSpPr>
                <p:cNvPr id="27" name="Straight Connector 26"/>
                <p:cNvCxnSpPr/>
                <p:nvPr/>
              </p:nvCxnSpPr>
              <p:spPr bwMode="auto">
                <a:xfrm>
                  <a:off x="3085106" y="2830664"/>
                  <a:ext cx="302150" cy="294199"/>
                </a:xfrm>
                <a:prstGeom prst="line">
                  <a:avLst/>
                </a:prstGeom>
                <a:noFill/>
                <a:ln w="28575" cap="flat" cmpd="sng" algn="ctr">
                  <a:solidFill>
                    <a:schemeClr val="bg2"/>
                  </a:solidFill>
                  <a:prstDash val="solid"/>
                  <a:round/>
                  <a:headEnd type="none" w="med" len="med"/>
                  <a:tailEnd type="none" w="med" len="med"/>
                </a:ln>
                <a:effectLst/>
              </p:spPr>
            </p:cxnSp>
          </p:grpSp>
        </p:grpSp>
        <p:grpSp>
          <p:nvGrpSpPr>
            <p:cNvPr id="19" name="Group 48"/>
            <p:cNvGrpSpPr/>
            <p:nvPr/>
          </p:nvGrpSpPr>
          <p:grpSpPr>
            <a:xfrm>
              <a:off x="4485861" y="2833315"/>
              <a:ext cx="1696279" cy="308776"/>
              <a:chOff x="2814762" y="2824038"/>
              <a:chExt cx="1696279" cy="308776"/>
            </a:xfrm>
          </p:grpSpPr>
          <p:grpSp>
            <p:nvGrpSpPr>
              <p:cNvPr id="21" name="Group 49"/>
              <p:cNvGrpSpPr/>
              <p:nvPr/>
            </p:nvGrpSpPr>
            <p:grpSpPr>
              <a:xfrm>
                <a:off x="2814762" y="2830664"/>
                <a:ext cx="572494" cy="302150"/>
                <a:chOff x="2814762" y="2830664"/>
                <a:chExt cx="572494" cy="302150"/>
              </a:xfrm>
            </p:grpSpPr>
            <p:cxnSp>
              <p:nvCxnSpPr>
                <p:cNvPr id="57" name="Straight Connector 56"/>
                <p:cNvCxnSpPr/>
                <p:nvPr/>
              </p:nvCxnSpPr>
              <p:spPr bwMode="auto">
                <a:xfrm rot="5400000" flipH="1" flipV="1">
                  <a:off x="2802835" y="2850543"/>
                  <a:ext cx="294198" cy="270344"/>
                </a:xfrm>
                <a:prstGeom prst="line">
                  <a:avLst/>
                </a:prstGeom>
                <a:noFill/>
                <a:ln w="28575" cap="flat" cmpd="sng" algn="ctr">
                  <a:solidFill>
                    <a:schemeClr val="bg2"/>
                  </a:solidFill>
                  <a:prstDash val="solid"/>
                  <a:round/>
                  <a:headEnd type="none" w="med" len="med"/>
                  <a:tailEnd type="none" w="med" len="med"/>
                </a:ln>
                <a:effectLst/>
              </p:spPr>
            </p:cxnSp>
            <p:cxnSp>
              <p:nvCxnSpPr>
                <p:cNvPr id="58" name="Straight Connector 57"/>
                <p:cNvCxnSpPr/>
                <p:nvPr/>
              </p:nvCxnSpPr>
              <p:spPr bwMode="auto">
                <a:xfrm>
                  <a:off x="3085106" y="2830664"/>
                  <a:ext cx="302150" cy="294199"/>
                </a:xfrm>
                <a:prstGeom prst="line">
                  <a:avLst/>
                </a:prstGeom>
                <a:noFill/>
                <a:ln w="28575" cap="flat" cmpd="sng" algn="ctr">
                  <a:solidFill>
                    <a:schemeClr val="bg2"/>
                  </a:solidFill>
                  <a:prstDash val="solid"/>
                  <a:round/>
                  <a:headEnd type="none" w="med" len="med"/>
                  <a:tailEnd type="none" w="med" len="med"/>
                </a:ln>
                <a:effectLst/>
              </p:spPr>
            </p:cxnSp>
          </p:grpSp>
          <p:grpSp>
            <p:nvGrpSpPr>
              <p:cNvPr id="22" name="Group 50"/>
              <p:cNvGrpSpPr/>
              <p:nvPr/>
            </p:nvGrpSpPr>
            <p:grpSpPr>
              <a:xfrm>
                <a:off x="3372679" y="2824038"/>
                <a:ext cx="572494" cy="302150"/>
                <a:chOff x="2814762" y="2830664"/>
                <a:chExt cx="572494" cy="302150"/>
              </a:xfrm>
            </p:grpSpPr>
            <p:cxnSp>
              <p:nvCxnSpPr>
                <p:cNvPr id="55" name="Straight Connector 54"/>
                <p:cNvCxnSpPr/>
                <p:nvPr/>
              </p:nvCxnSpPr>
              <p:spPr bwMode="auto">
                <a:xfrm rot="5400000" flipH="1" flipV="1">
                  <a:off x="2802835" y="2850543"/>
                  <a:ext cx="294198" cy="270344"/>
                </a:xfrm>
                <a:prstGeom prst="line">
                  <a:avLst/>
                </a:prstGeom>
                <a:noFill/>
                <a:ln w="28575" cap="flat" cmpd="sng" algn="ctr">
                  <a:solidFill>
                    <a:schemeClr val="bg2"/>
                  </a:solidFill>
                  <a:prstDash val="solid"/>
                  <a:round/>
                  <a:headEnd type="none" w="med" len="med"/>
                  <a:tailEnd type="none" w="med" len="med"/>
                </a:ln>
                <a:effectLst/>
              </p:spPr>
            </p:cxnSp>
            <p:cxnSp>
              <p:nvCxnSpPr>
                <p:cNvPr id="56" name="Straight Connector 55"/>
                <p:cNvCxnSpPr/>
                <p:nvPr/>
              </p:nvCxnSpPr>
              <p:spPr bwMode="auto">
                <a:xfrm>
                  <a:off x="3085106" y="2830664"/>
                  <a:ext cx="302150" cy="294199"/>
                </a:xfrm>
                <a:prstGeom prst="line">
                  <a:avLst/>
                </a:prstGeom>
                <a:noFill/>
                <a:ln w="28575" cap="flat" cmpd="sng" algn="ctr">
                  <a:solidFill>
                    <a:schemeClr val="bg2"/>
                  </a:solidFill>
                  <a:prstDash val="solid"/>
                  <a:round/>
                  <a:headEnd type="none" w="med" len="med"/>
                  <a:tailEnd type="none" w="med" len="med"/>
                </a:ln>
                <a:effectLst/>
              </p:spPr>
            </p:cxnSp>
          </p:grpSp>
          <p:grpSp>
            <p:nvGrpSpPr>
              <p:cNvPr id="25" name="Group 51"/>
              <p:cNvGrpSpPr/>
              <p:nvPr/>
            </p:nvGrpSpPr>
            <p:grpSpPr>
              <a:xfrm>
                <a:off x="3938547" y="2825364"/>
                <a:ext cx="572494" cy="302150"/>
                <a:chOff x="2814762" y="2830664"/>
                <a:chExt cx="572494" cy="302150"/>
              </a:xfrm>
            </p:grpSpPr>
            <p:cxnSp>
              <p:nvCxnSpPr>
                <p:cNvPr id="53" name="Straight Connector 52"/>
                <p:cNvCxnSpPr/>
                <p:nvPr/>
              </p:nvCxnSpPr>
              <p:spPr bwMode="auto">
                <a:xfrm rot="5400000" flipH="1" flipV="1">
                  <a:off x="2802835" y="2850543"/>
                  <a:ext cx="294198" cy="270344"/>
                </a:xfrm>
                <a:prstGeom prst="line">
                  <a:avLst/>
                </a:prstGeom>
                <a:noFill/>
                <a:ln w="28575" cap="flat" cmpd="sng" algn="ctr">
                  <a:solidFill>
                    <a:schemeClr val="bg2"/>
                  </a:solidFill>
                  <a:prstDash val="solid"/>
                  <a:round/>
                  <a:headEnd type="none" w="med" len="med"/>
                  <a:tailEnd type="none" w="med" len="med"/>
                </a:ln>
                <a:effectLst/>
              </p:spPr>
            </p:cxnSp>
            <p:cxnSp>
              <p:nvCxnSpPr>
                <p:cNvPr id="54" name="Straight Connector 53"/>
                <p:cNvCxnSpPr/>
                <p:nvPr/>
              </p:nvCxnSpPr>
              <p:spPr bwMode="auto">
                <a:xfrm>
                  <a:off x="3085106" y="2830664"/>
                  <a:ext cx="302150" cy="294199"/>
                </a:xfrm>
                <a:prstGeom prst="line">
                  <a:avLst/>
                </a:prstGeom>
                <a:noFill/>
                <a:ln w="28575" cap="flat" cmpd="sng" algn="ctr">
                  <a:solidFill>
                    <a:schemeClr val="bg2"/>
                  </a:solidFill>
                  <a:prstDash val="solid"/>
                  <a:round/>
                  <a:headEnd type="none" w="med" len="med"/>
                  <a:tailEnd type="none" w="med" len="med"/>
                </a:ln>
                <a:effectLst/>
              </p:spPr>
            </p:cxnSp>
          </p:grpSp>
        </p:grpSp>
        <p:cxnSp>
          <p:nvCxnSpPr>
            <p:cNvPr id="73" name="Straight Connector 72"/>
            <p:cNvCxnSpPr/>
            <p:nvPr/>
          </p:nvCxnSpPr>
          <p:spPr bwMode="auto">
            <a:xfrm rot="5400000" flipH="1" flipV="1">
              <a:off x="6166236" y="2866446"/>
              <a:ext cx="294198" cy="238539"/>
            </a:xfrm>
            <a:prstGeom prst="line">
              <a:avLst/>
            </a:prstGeom>
            <a:noFill/>
            <a:ln w="28575" cap="flat" cmpd="sng" algn="ctr">
              <a:solidFill>
                <a:schemeClr val="bg2"/>
              </a:solidFill>
              <a:prstDash val="solid"/>
              <a:round/>
              <a:headEnd type="none" w="med" len="med"/>
              <a:tailEnd type="none" w="med" len="med"/>
            </a:ln>
            <a:effectLst/>
          </p:spPr>
        </p:cxnSp>
        <p:cxnSp>
          <p:nvCxnSpPr>
            <p:cNvPr id="75" name="Straight Connector 74"/>
            <p:cNvCxnSpPr/>
            <p:nvPr/>
          </p:nvCxnSpPr>
          <p:spPr bwMode="auto">
            <a:xfrm rot="16200000" flipH="1">
              <a:off x="6428629" y="2826689"/>
              <a:ext cx="302150" cy="294198"/>
            </a:xfrm>
            <a:prstGeom prst="line">
              <a:avLst/>
            </a:prstGeom>
            <a:noFill/>
            <a:ln w="28575" cap="flat" cmpd="sng" algn="ctr">
              <a:solidFill>
                <a:schemeClr val="bg2"/>
              </a:solidFill>
              <a:prstDash val="solid"/>
              <a:round/>
              <a:headEnd type="none" w="med" len="med"/>
              <a:tailEnd type="none" w="med" len="med"/>
            </a:ln>
            <a:effectLst/>
          </p:spPr>
        </p:cxnSp>
      </p:grpSp>
      <p:grpSp>
        <p:nvGrpSpPr>
          <p:cNvPr id="28" name="Group 128"/>
          <p:cNvGrpSpPr/>
          <p:nvPr/>
        </p:nvGrpSpPr>
        <p:grpSpPr>
          <a:xfrm>
            <a:off x="2810391" y="3225895"/>
            <a:ext cx="4554771" cy="333956"/>
            <a:chOff x="2824039" y="3580737"/>
            <a:chExt cx="4554771" cy="333956"/>
          </a:xfrm>
        </p:grpSpPr>
        <p:grpSp>
          <p:nvGrpSpPr>
            <p:cNvPr id="29" name="Group 28"/>
            <p:cNvGrpSpPr/>
            <p:nvPr/>
          </p:nvGrpSpPr>
          <p:grpSpPr>
            <a:xfrm>
              <a:off x="2824039" y="3580737"/>
              <a:ext cx="1696279" cy="308776"/>
              <a:chOff x="2814762" y="2824038"/>
              <a:chExt cx="1696279" cy="308776"/>
            </a:xfrm>
          </p:grpSpPr>
          <p:grpSp>
            <p:nvGrpSpPr>
              <p:cNvPr id="30" name="Group 29"/>
              <p:cNvGrpSpPr/>
              <p:nvPr/>
            </p:nvGrpSpPr>
            <p:grpSpPr>
              <a:xfrm>
                <a:off x="2814762" y="2830664"/>
                <a:ext cx="572494" cy="302150"/>
                <a:chOff x="2814762" y="2830664"/>
                <a:chExt cx="572494" cy="302150"/>
              </a:xfrm>
            </p:grpSpPr>
            <p:cxnSp>
              <p:nvCxnSpPr>
                <p:cNvPr id="37" name="Straight Connector 36"/>
                <p:cNvCxnSpPr/>
                <p:nvPr/>
              </p:nvCxnSpPr>
              <p:spPr bwMode="auto">
                <a:xfrm rot="5400000" flipH="1" flipV="1">
                  <a:off x="2802835" y="2850543"/>
                  <a:ext cx="294198" cy="270344"/>
                </a:xfrm>
                <a:prstGeom prst="line">
                  <a:avLst/>
                </a:prstGeom>
                <a:noFill/>
                <a:ln w="28575" cap="flat" cmpd="sng" algn="ctr">
                  <a:solidFill>
                    <a:schemeClr val="bg2"/>
                  </a:solidFill>
                  <a:prstDash val="solid"/>
                  <a:round/>
                  <a:headEnd type="none" w="med" len="med"/>
                  <a:tailEnd type="none" w="med" len="med"/>
                </a:ln>
                <a:effectLst/>
              </p:spPr>
            </p:cxnSp>
            <p:cxnSp>
              <p:nvCxnSpPr>
                <p:cNvPr id="38" name="Straight Connector 37"/>
                <p:cNvCxnSpPr/>
                <p:nvPr/>
              </p:nvCxnSpPr>
              <p:spPr bwMode="auto">
                <a:xfrm>
                  <a:off x="3085106" y="2830664"/>
                  <a:ext cx="302150" cy="294199"/>
                </a:xfrm>
                <a:prstGeom prst="line">
                  <a:avLst/>
                </a:prstGeom>
                <a:noFill/>
                <a:ln w="28575" cap="flat" cmpd="sng" algn="ctr">
                  <a:solidFill>
                    <a:schemeClr val="bg2"/>
                  </a:solidFill>
                  <a:prstDash val="solid"/>
                  <a:round/>
                  <a:headEnd type="none" w="med" len="med"/>
                  <a:tailEnd type="none" w="med" len="med"/>
                </a:ln>
                <a:effectLst/>
              </p:spPr>
            </p:cxnSp>
          </p:grpSp>
          <p:grpSp>
            <p:nvGrpSpPr>
              <p:cNvPr id="31" name="Group 30"/>
              <p:cNvGrpSpPr/>
              <p:nvPr/>
            </p:nvGrpSpPr>
            <p:grpSpPr>
              <a:xfrm>
                <a:off x="3372679" y="2824038"/>
                <a:ext cx="572494" cy="302150"/>
                <a:chOff x="2814762" y="2830664"/>
                <a:chExt cx="572494" cy="302150"/>
              </a:xfrm>
            </p:grpSpPr>
            <p:cxnSp>
              <p:nvCxnSpPr>
                <p:cNvPr id="35" name="Straight Connector 34"/>
                <p:cNvCxnSpPr/>
                <p:nvPr/>
              </p:nvCxnSpPr>
              <p:spPr bwMode="auto">
                <a:xfrm rot="5400000" flipH="1" flipV="1">
                  <a:off x="2802835" y="2850543"/>
                  <a:ext cx="294198" cy="270344"/>
                </a:xfrm>
                <a:prstGeom prst="line">
                  <a:avLst/>
                </a:prstGeom>
                <a:noFill/>
                <a:ln w="28575" cap="flat" cmpd="sng" algn="ctr">
                  <a:solidFill>
                    <a:schemeClr val="bg2"/>
                  </a:solidFill>
                  <a:prstDash val="solid"/>
                  <a:round/>
                  <a:headEnd type="none" w="med" len="med"/>
                  <a:tailEnd type="none" w="med" len="med"/>
                </a:ln>
                <a:effectLst/>
              </p:spPr>
            </p:cxnSp>
            <p:cxnSp>
              <p:nvCxnSpPr>
                <p:cNvPr id="36" name="Straight Connector 35"/>
                <p:cNvCxnSpPr/>
                <p:nvPr/>
              </p:nvCxnSpPr>
              <p:spPr bwMode="auto">
                <a:xfrm>
                  <a:off x="3085106" y="2830664"/>
                  <a:ext cx="302150" cy="294199"/>
                </a:xfrm>
                <a:prstGeom prst="line">
                  <a:avLst/>
                </a:prstGeom>
                <a:noFill/>
                <a:ln w="28575" cap="flat" cmpd="sng" algn="ctr">
                  <a:solidFill>
                    <a:schemeClr val="bg2"/>
                  </a:solidFill>
                  <a:prstDash val="solid"/>
                  <a:round/>
                  <a:headEnd type="none" w="med" len="med"/>
                  <a:tailEnd type="none" w="med" len="med"/>
                </a:ln>
                <a:effectLst/>
              </p:spPr>
            </p:cxnSp>
          </p:grpSp>
          <p:grpSp>
            <p:nvGrpSpPr>
              <p:cNvPr id="32" name="Group 31"/>
              <p:cNvGrpSpPr/>
              <p:nvPr/>
            </p:nvGrpSpPr>
            <p:grpSpPr>
              <a:xfrm>
                <a:off x="3938547" y="2825364"/>
                <a:ext cx="572494" cy="302150"/>
                <a:chOff x="2814762" y="2830664"/>
                <a:chExt cx="572494" cy="302150"/>
              </a:xfrm>
            </p:grpSpPr>
            <p:cxnSp>
              <p:nvCxnSpPr>
                <p:cNvPr id="33" name="Straight Connector 32"/>
                <p:cNvCxnSpPr/>
                <p:nvPr/>
              </p:nvCxnSpPr>
              <p:spPr bwMode="auto">
                <a:xfrm rot="5400000" flipH="1" flipV="1">
                  <a:off x="2802835" y="2850543"/>
                  <a:ext cx="294198" cy="270344"/>
                </a:xfrm>
                <a:prstGeom prst="line">
                  <a:avLst/>
                </a:prstGeom>
                <a:noFill/>
                <a:ln w="28575" cap="flat" cmpd="sng" algn="ctr">
                  <a:solidFill>
                    <a:schemeClr val="bg2"/>
                  </a:solidFill>
                  <a:prstDash val="solid"/>
                  <a:round/>
                  <a:headEnd type="none" w="med" len="med"/>
                  <a:tailEnd type="none" w="med" len="med"/>
                </a:ln>
                <a:effectLst/>
              </p:spPr>
            </p:cxnSp>
            <p:cxnSp>
              <p:nvCxnSpPr>
                <p:cNvPr id="34" name="Straight Connector 33"/>
                <p:cNvCxnSpPr/>
                <p:nvPr/>
              </p:nvCxnSpPr>
              <p:spPr bwMode="auto">
                <a:xfrm>
                  <a:off x="3085106" y="2830664"/>
                  <a:ext cx="302150" cy="294199"/>
                </a:xfrm>
                <a:prstGeom prst="line">
                  <a:avLst/>
                </a:prstGeom>
                <a:noFill/>
                <a:ln w="28575" cap="flat" cmpd="sng" algn="ctr">
                  <a:solidFill>
                    <a:schemeClr val="bg2"/>
                  </a:solidFill>
                  <a:prstDash val="solid"/>
                  <a:round/>
                  <a:headEnd type="none" w="med" len="med"/>
                  <a:tailEnd type="none" w="med" len="med"/>
                </a:ln>
                <a:effectLst/>
              </p:spPr>
            </p:cxnSp>
          </p:grpSp>
        </p:grpSp>
        <p:grpSp>
          <p:nvGrpSpPr>
            <p:cNvPr id="39" name="Group 70"/>
            <p:cNvGrpSpPr/>
            <p:nvPr/>
          </p:nvGrpSpPr>
          <p:grpSpPr>
            <a:xfrm>
              <a:off x="5425440" y="3601942"/>
              <a:ext cx="1953370" cy="312751"/>
              <a:chOff x="5425440" y="3601942"/>
              <a:chExt cx="1953370" cy="312751"/>
            </a:xfrm>
          </p:grpSpPr>
          <p:grpSp>
            <p:nvGrpSpPr>
              <p:cNvPr id="40" name="Group 58"/>
              <p:cNvGrpSpPr/>
              <p:nvPr/>
            </p:nvGrpSpPr>
            <p:grpSpPr>
              <a:xfrm>
                <a:off x="5425440" y="3605917"/>
                <a:ext cx="1696279" cy="308776"/>
                <a:chOff x="2814762" y="2824038"/>
                <a:chExt cx="1696279" cy="308776"/>
              </a:xfrm>
            </p:grpSpPr>
            <p:grpSp>
              <p:nvGrpSpPr>
                <p:cNvPr id="41" name="Group 59"/>
                <p:cNvGrpSpPr/>
                <p:nvPr/>
              </p:nvGrpSpPr>
              <p:grpSpPr>
                <a:xfrm>
                  <a:off x="2814762" y="2830664"/>
                  <a:ext cx="572494" cy="302150"/>
                  <a:chOff x="2814762" y="2830664"/>
                  <a:chExt cx="572494" cy="302150"/>
                </a:xfrm>
              </p:grpSpPr>
              <p:cxnSp>
                <p:nvCxnSpPr>
                  <p:cNvPr id="67" name="Straight Connector 66"/>
                  <p:cNvCxnSpPr/>
                  <p:nvPr/>
                </p:nvCxnSpPr>
                <p:spPr bwMode="auto">
                  <a:xfrm rot="5400000" flipH="1" flipV="1">
                    <a:off x="2802835" y="2850543"/>
                    <a:ext cx="294198" cy="270344"/>
                  </a:xfrm>
                  <a:prstGeom prst="line">
                    <a:avLst/>
                  </a:prstGeom>
                  <a:noFill/>
                  <a:ln w="28575" cap="flat" cmpd="sng" algn="ctr">
                    <a:solidFill>
                      <a:schemeClr val="bg2"/>
                    </a:solidFill>
                    <a:prstDash val="solid"/>
                    <a:round/>
                    <a:headEnd type="none" w="med" len="med"/>
                    <a:tailEnd type="none" w="med" len="med"/>
                  </a:ln>
                  <a:effectLst/>
                </p:spPr>
              </p:cxnSp>
              <p:cxnSp>
                <p:nvCxnSpPr>
                  <p:cNvPr id="68" name="Straight Connector 67"/>
                  <p:cNvCxnSpPr/>
                  <p:nvPr/>
                </p:nvCxnSpPr>
                <p:spPr bwMode="auto">
                  <a:xfrm>
                    <a:off x="3085106" y="2830664"/>
                    <a:ext cx="302150" cy="294199"/>
                  </a:xfrm>
                  <a:prstGeom prst="line">
                    <a:avLst/>
                  </a:prstGeom>
                  <a:noFill/>
                  <a:ln w="28575" cap="flat" cmpd="sng" algn="ctr">
                    <a:solidFill>
                      <a:schemeClr val="bg2"/>
                    </a:solidFill>
                    <a:prstDash val="solid"/>
                    <a:round/>
                    <a:headEnd type="none" w="med" len="med"/>
                    <a:tailEnd type="none" w="med" len="med"/>
                  </a:ln>
                  <a:effectLst/>
                </p:spPr>
              </p:cxnSp>
            </p:grpSp>
            <p:grpSp>
              <p:nvGrpSpPr>
                <p:cNvPr id="42" name="Group 60"/>
                <p:cNvGrpSpPr/>
                <p:nvPr/>
              </p:nvGrpSpPr>
              <p:grpSpPr>
                <a:xfrm>
                  <a:off x="3372679" y="2824038"/>
                  <a:ext cx="572494" cy="302150"/>
                  <a:chOff x="2814762" y="2830664"/>
                  <a:chExt cx="572494" cy="302150"/>
                </a:xfrm>
              </p:grpSpPr>
              <p:cxnSp>
                <p:nvCxnSpPr>
                  <p:cNvPr id="65" name="Straight Connector 64"/>
                  <p:cNvCxnSpPr/>
                  <p:nvPr/>
                </p:nvCxnSpPr>
                <p:spPr bwMode="auto">
                  <a:xfrm rot="5400000" flipH="1" flipV="1">
                    <a:off x="2802835" y="2850543"/>
                    <a:ext cx="294198" cy="270344"/>
                  </a:xfrm>
                  <a:prstGeom prst="line">
                    <a:avLst/>
                  </a:prstGeom>
                  <a:noFill/>
                  <a:ln w="28575" cap="flat" cmpd="sng" algn="ctr">
                    <a:solidFill>
                      <a:schemeClr val="bg2"/>
                    </a:solidFill>
                    <a:prstDash val="solid"/>
                    <a:round/>
                    <a:headEnd type="none" w="med" len="med"/>
                    <a:tailEnd type="none" w="med" len="med"/>
                  </a:ln>
                  <a:effectLst/>
                </p:spPr>
              </p:cxnSp>
              <p:cxnSp>
                <p:nvCxnSpPr>
                  <p:cNvPr id="66" name="Straight Connector 65"/>
                  <p:cNvCxnSpPr/>
                  <p:nvPr/>
                </p:nvCxnSpPr>
                <p:spPr bwMode="auto">
                  <a:xfrm>
                    <a:off x="3085106" y="2830664"/>
                    <a:ext cx="302150" cy="294199"/>
                  </a:xfrm>
                  <a:prstGeom prst="line">
                    <a:avLst/>
                  </a:prstGeom>
                  <a:noFill/>
                  <a:ln w="28575" cap="flat" cmpd="sng" algn="ctr">
                    <a:solidFill>
                      <a:schemeClr val="bg2"/>
                    </a:solidFill>
                    <a:prstDash val="solid"/>
                    <a:round/>
                    <a:headEnd type="none" w="med" len="med"/>
                    <a:tailEnd type="none" w="med" len="med"/>
                  </a:ln>
                  <a:effectLst/>
                </p:spPr>
              </p:cxnSp>
            </p:grpSp>
            <p:grpSp>
              <p:nvGrpSpPr>
                <p:cNvPr id="49" name="Group 61"/>
                <p:cNvGrpSpPr/>
                <p:nvPr/>
              </p:nvGrpSpPr>
              <p:grpSpPr>
                <a:xfrm>
                  <a:off x="3938547" y="2825364"/>
                  <a:ext cx="572494" cy="302150"/>
                  <a:chOff x="2814762" y="2830664"/>
                  <a:chExt cx="572494" cy="302150"/>
                </a:xfrm>
              </p:grpSpPr>
              <p:cxnSp>
                <p:nvCxnSpPr>
                  <p:cNvPr id="63" name="Straight Connector 62"/>
                  <p:cNvCxnSpPr/>
                  <p:nvPr/>
                </p:nvCxnSpPr>
                <p:spPr bwMode="auto">
                  <a:xfrm rot="5400000" flipH="1" flipV="1">
                    <a:off x="2802835" y="2850543"/>
                    <a:ext cx="294198" cy="270344"/>
                  </a:xfrm>
                  <a:prstGeom prst="line">
                    <a:avLst/>
                  </a:prstGeom>
                  <a:noFill/>
                  <a:ln w="28575" cap="flat" cmpd="sng" algn="ctr">
                    <a:solidFill>
                      <a:schemeClr val="bg2"/>
                    </a:solidFill>
                    <a:prstDash val="solid"/>
                    <a:round/>
                    <a:headEnd type="none" w="med" len="med"/>
                    <a:tailEnd type="none" w="med" len="med"/>
                  </a:ln>
                  <a:effectLst/>
                </p:spPr>
              </p:cxnSp>
              <p:cxnSp>
                <p:nvCxnSpPr>
                  <p:cNvPr id="64" name="Straight Connector 63"/>
                  <p:cNvCxnSpPr/>
                  <p:nvPr/>
                </p:nvCxnSpPr>
                <p:spPr bwMode="auto">
                  <a:xfrm>
                    <a:off x="3085106" y="2830664"/>
                    <a:ext cx="302150" cy="294199"/>
                  </a:xfrm>
                  <a:prstGeom prst="line">
                    <a:avLst/>
                  </a:prstGeom>
                  <a:noFill/>
                  <a:ln w="28575" cap="flat" cmpd="sng" algn="ctr">
                    <a:solidFill>
                      <a:schemeClr val="bg2"/>
                    </a:solidFill>
                    <a:prstDash val="solid"/>
                    <a:round/>
                    <a:headEnd type="none" w="med" len="med"/>
                    <a:tailEnd type="none" w="med" len="med"/>
                  </a:ln>
                  <a:effectLst/>
                </p:spPr>
              </p:cxnSp>
            </p:grpSp>
          </p:grpSp>
          <p:cxnSp>
            <p:nvCxnSpPr>
              <p:cNvPr id="70" name="Straight Connector 69"/>
              <p:cNvCxnSpPr/>
              <p:nvPr/>
            </p:nvCxnSpPr>
            <p:spPr bwMode="auto">
              <a:xfrm rot="5400000" flipH="1" flipV="1">
                <a:off x="7104490" y="3613869"/>
                <a:ext cx="286247" cy="262393"/>
              </a:xfrm>
              <a:prstGeom prst="line">
                <a:avLst/>
              </a:prstGeom>
              <a:noFill/>
              <a:ln w="28575" cap="flat" cmpd="sng" algn="ctr">
                <a:solidFill>
                  <a:schemeClr val="bg2"/>
                </a:solidFill>
                <a:prstDash val="solid"/>
                <a:round/>
                <a:headEnd type="none" w="med" len="med"/>
                <a:tailEnd type="none" w="med" len="med"/>
              </a:ln>
              <a:effectLst/>
            </p:spPr>
          </p:cxnSp>
        </p:grpSp>
        <p:grpSp>
          <p:nvGrpSpPr>
            <p:cNvPr id="50" name="Group 87"/>
            <p:cNvGrpSpPr/>
            <p:nvPr/>
          </p:nvGrpSpPr>
          <p:grpSpPr>
            <a:xfrm>
              <a:off x="4516341" y="3593306"/>
              <a:ext cx="922352" cy="302832"/>
              <a:chOff x="4516341" y="3593306"/>
              <a:chExt cx="922352" cy="302832"/>
            </a:xfrm>
          </p:grpSpPr>
          <p:grpSp>
            <p:nvGrpSpPr>
              <p:cNvPr id="51" name="Group 86"/>
              <p:cNvGrpSpPr/>
              <p:nvPr/>
            </p:nvGrpSpPr>
            <p:grpSpPr>
              <a:xfrm>
                <a:off x="4516341" y="3593306"/>
                <a:ext cx="922352" cy="302832"/>
                <a:chOff x="4516341" y="3593306"/>
                <a:chExt cx="922352" cy="302832"/>
              </a:xfrm>
            </p:grpSpPr>
            <p:cxnSp>
              <p:nvCxnSpPr>
                <p:cNvPr id="78" name="Straight Connector 77"/>
                <p:cNvCxnSpPr/>
                <p:nvPr/>
              </p:nvCxnSpPr>
              <p:spPr bwMode="auto">
                <a:xfrm rot="5400000" flipH="1" flipV="1">
                  <a:off x="4492487" y="3617844"/>
                  <a:ext cx="294198" cy="246490"/>
                </a:xfrm>
                <a:prstGeom prst="line">
                  <a:avLst/>
                </a:prstGeom>
                <a:noFill/>
                <a:ln w="28575" cap="flat" cmpd="sng" algn="ctr">
                  <a:solidFill>
                    <a:schemeClr val="bg2"/>
                  </a:solidFill>
                  <a:prstDash val="solid"/>
                  <a:round/>
                  <a:headEnd type="none" w="med" len="med"/>
                  <a:tailEnd type="none" w="med" len="med"/>
                </a:ln>
                <a:effectLst/>
              </p:spPr>
            </p:cxnSp>
            <p:cxnSp>
              <p:nvCxnSpPr>
                <p:cNvPr id="80" name="Straight Connector 79"/>
                <p:cNvCxnSpPr/>
                <p:nvPr/>
              </p:nvCxnSpPr>
              <p:spPr bwMode="auto">
                <a:xfrm rot="16200000" flipH="1">
                  <a:off x="5140519" y="3597965"/>
                  <a:ext cx="302149" cy="294198"/>
                </a:xfrm>
                <a:prstGeom prst="line">
                  <a:avLst/>
                </a:prstGeom>
                <a:noFill/>
                <a:ln w="28575" cap="flat" cmpd="sng" algn="ctr">
                  <a:solidFill>
                    <a:schemeClr val="bg2"/>
                  </a:solidFill>
                  <a:prstDash val="solid"/>
                  <a:round/>
                  <a:headEnd type="none" w="med" len="med"/>
                  <a:tailEnd type="none" w="med" len="med"/>
                </a:ln>
                <a:effectLst/>
              </p:spPr>
            </p:cxnSp>
            <p:cxnSp>
              <p:nvCxnSpPr>
                <p:cNvPr id="82" name="Straight Connector 81"/>
                <p:cNvCxnSpPr/>
                <p:nvPr/>
              </p:nvCxnSpPr>
              <p:spPr bwMode="auto">
                <a:xfrm flipV="1">
                  <a:off x="4754880" y="3593306"/>
                  <a:ext cx="398145" cy="684"/>
                </a:xfrm>
                <a:prstGeom prst="line">
                  <a:avLst/>
                </a:prstGeom>
                <a:noFill/>
                <a:ln w="28575" cap="flat" cmpd="sng" algn="ctr">
                  <a:solidFill>
                    <a:schemeClr val="bg2"/>
                  </a:solidFill>
                  <a:prstDash val="solid"/>
                  <a:round/>
                  <a:headEnd type="none" w="med" len="med"/>
                  <a:tailEnd type="none" w="med" len="med"/>
                </a:ln>
                <a:effectLst/>
              </p:spPr>
            </p:cxnSp>
          </p:grpSp>
          <p:cxnSp>
            <p:nvCxnSpPr>
              <p:cNvPr id="84" name="Straight Connector 83"/>
              <p:cNvCxnSpPr/>
              <p:nvPr/>
            </p:nvCxnSpPr>
            <p:spPr bwMode="auto">
              <a:xfrm flipV="1">
                <a:off x="4778734" y="3705308"/>
                <a:ext cx="373711" cy="7951"/>
              </a:xfrm>
              <a:prstGeom prst="line">
                <a:avLst/>
              </a:prstGeom>
              <a:noFill/>
              <a:ln w="28575" cap="flat" cmpd="sng" algn="ctr">
                <a:solidFill>
                  <a:schemeClr val="bg2"/>
                </a:solidFill>
                <a:prstDash val="solid"/>
                <a:round/>
                <a:headEnd type="none" w="med" len="med"/>
                <a:tailEnd type="none" w="med" len="med"/>
              </a:ln>
              <a:effectLst/>
            </p:spPr>
          </p:cxnSp>
        </p:grpSp>
      </p:grpSp>
      <p:grpSp>
        <p:nvGrpSpPr>
          <p:cNvPr id="52" name="Group 127"/>
          <p:cNvGrpSpPr/>
          <p:nvPr/>
        </p:nvGrpSpPr>
        <p:grpSpPr>
          <a:xfrm>
            <a:off x="2811716" y="3982594"/>
            <a:ext cx="4762969" cy="310806"/>
            <a:chOff x="2825364" y="4337436"/>
            <a:chExt cx="4762969" cy="310806"/>
          </a:xfrm>
        </p:grpSpPr>
        <p:grpSp>
          <p:nvGrpSpPr>
            <p:cNvPr id="59" name="Group 38"/>
            <p:cNvGrpSpPr/>
            <p:nvPr/>
          </p:nvGrpSpPr>
          <p:grpSpPr>
            <a:xfrm>
              <a:off x="2825364" y="4337436"/>
              <a:ext cx="1696279" cy="308776"/>
              <a:chOff x="2814762" y="2824038"/>
              <a:chExt cx="1696279" cy="308776"/>
            </a:xfrm>
          </p:grpSpPr>
          <p:grpSp>
            <p:nvGrpSpPr>
              <p:cNvPr id="60" name="Group 39"/>
              <p:cNvGrpSpPr/>
              <p:nvPr/>
            </p:nvGrpSpPr>
            <p:grpSpPr>
              <a:xfrm>
                <a:off x="2814762" y="2830664"/>
                <a:ext cx="572494" cy="302150"/>
                <a:chOff x="2814762" y="2830664"/>
                <a:chExt cx="572494" cy="302150"/>
              </a:xfrm>
            </p:grpSpPr>
            <p:cxnSp>
              <p:nvCxnSpPr>
                <p:cNvPr id="47" name="Straight Connector 46"/>
                <p:cNvCxnSpPr/>
                <p:nvPr/>
              </p:nvCxnSpPr>
              <p:spPr bwMode="auto">
                <a:xfrm rot="5400000" flipH="1" flipV="1">
                  <a:off x="2802835" y="2850543"/>
                  <a:ext cx="294198" cy="270344"/>
                </a:xfrm>
                <a:prstGeom prst="line">
                  <a:avLst/>
                </a:prstGeom>
                <a:noFill/>
                <a:ln w="28575" cap="flat" cmpd="sng" algn="ctr">
                  <a:solidFill>
                    <a:schemeClr val="bg2"/>
                  </a:solidFill>
                  <a:prstDash val="solid"/>
                  <a:round/>
                  <a:headEnd type="none" w="med" len="med"/>
                  <a:tailEnd type="none" w="med" len="med"/>
                </a:ln>
                <a:effectLst/>
              </p:spPr>
            </p:cxnSp>
            <p:cxnSp>
              <p:nvCxnSpPr>
                <p:cNvPr id="48" name="Straight Connector 47"/>
                <p:cNvCxnSpPr/>
                <p:nvPr/>
              </p:nvCxnSpPr>
              <p:spPr bwMode="auto">
                <a:xfrm>
                  <a:off x="3085106" y="2830664"/>
                  <a:ext cx="302150" cy="294199"/>
                </a:xfrm>
                <a:prstGeom prst="line">
                  <a:avLst/>
                </a:prstGeom>
                <a:noFill/>
                <a:ln w="28575" cap="flat" cmpd="sng" algn="ctr">
                  <a:solidFill>
                    <a:schemeClr val="bg2"/>
                  </a:solidFill>
                  <a:prstDash val="solid"/>
                  <a:round/>
                  <a:headEnd type="none" w="med" len="med"/>
                  <a:tailEnd type="none" w="med" len="med"/>
                </a:ln>
                <a:effectLst/>
              </p:spPr>
            </p:cxnSp>
          </p:grpSp>
          <p:grpSp>
            <p:nvGrpSpPr>
              <p:cNvPr id="61" name="Group 40"/>
              <p:cNvGrpSpPr/>
              <p:nvPr/>
            </p:nvGrpSpPr>
            <p:grpSpPr>
              <a:xfrm>
                <a:off x="3372679" y="2824038"/>
                <a:ext cx="572494" cy="302150"/>
                <a:chOff x="2814762" y="2830664"/>
                <a:chExt cx="572494" cy="302150"/>
              </a:xfrm>
            </p:grpSpPr>
            <p:cxnSp>
              <p:nvCxnSpPr>
                <p:cNvPr id="45" name="Straight Connector 44"/>
                <p:cNvCxnSpPr/>
                <p:nvPr/>
              </p:nvCxnSpPr>
              <p:spPr bwMode="auto">
                <a:xfrm rot="5400000" flipH="1" flipV="1">
                  <a:off x="2802835" y="2850543"/>
                  <a:ext cx="294198" cy="270344"/>
                </a:xfrm>
                <a:prstGeom prst="line">
                  <a:avLst/>
                </a:prstGeom>
                <a:noFill/>
                <a:ln w="28575" cap="flat" cmpd="sng" algn="ctr">
                  <a:solidFill>
                    <a:schemeClr val="bg2"/>
                  </a:solidFill>
                  <a:prstDash val="solid"/>
                  <a:round/>
                  <a:headEnd type="none" w="med" len="med"/>
                  <a:tailEnd type="none" w="med" len="med"/>
                </a:ln>
                <a:effectLst/>
              </p:spPr>
            </p:cxnSp>
            <p:cxnSp>
              <p:nvCxnSpPr>
                <p:cNvPr id="46" name="Straight Connector 45"/>
                <p:cNvCxnSpPr/>
                <p:nvPr/>
              </p:nvCxnSpPr>
              <p:spPr bwMode="auto">
                <a:xfrm>
                  <a:off x="3085106" y="2830664"/>
                  <a:ext cx="302150" cy="294199"/>
                </a:xfrm>
                <a:prstGeom prst="line">
                  <a:avLst/>
                </a:prstGeom>
                <a:noFill/>
                <a:ln w="28575" cap="flat" cmpd="sng" algn="ctr">
                  <a:solidFill>
                    <a:schemeClr val="bg2"/>
                  </a:solidFill>
                  <a:prstDash val="solid"/>
                  <a:round/>
                  <a:headEnd type="none" w="med" len="med"/>
                  <a:tailEnd type="none" w="med" len="med"/>
                </a:ln>
                <a:effectLst/>
              </p:spPr>
            </p:cxnSp>
          </p:grpSp>
          <p:grpSp>
            <p:nvGrpSpPr>
              <p:cNvPr id="62" name="Group 41"/>
              <p:cNvGrpSpPr/>
              <p:nvPr/>
            </p:nvGrpSpPr>
            <p:grpSpPr>
              <a:xfrm>
                <a:off x="3938547" y="2825364"/>
                <a:ext cx="572494" cy="302150"/>
                <a:chOff x="2814762" y="2830664"/>
                <a:chExt cx="572494" cy="302150"/>
              </a:xfrm>
            </p:grpSpPr>
            <p:cxnSp>
              <p:nvCxnSpPr>
                <p:cNvPr id="43" name="Straight Connector 42"/>
                <p:cNvCxnSpPr/>
                <p:nvPr/>
              </p:nvCxnSpPr>
              <p:spPr bwMode="auto">
                <a:xfrm rot="5400000" flipH="1" flipV="1">
                  <a:off x="2802835" y="2850543"/>
                  <a:ext cx="294198" cy="270344"/>
                </a:xfrm>
                <a:prstGeom prst="line">
                  <a:avLst/>
                </a:prstGeom>
                <a:noFill/>
                <a:ln w="28575" cap="flat" cmpd="sng" algn="ctr">
                  <a:solidFill>
                    <a:schemeClr val="bg2"/>
                  </a:solidFill>
                  <a:prstDash val="solid"/>
                  <a:round/>
                  <a:headEnd type="none" w="med" len="med"/>
                  <a:tailEnd type="none" w="med" len="med"/>
                </a:ln>
                <a:effectLst/>
              </p:spPr>
            </p:cxnSp>
            <p:cxnSp>
              <p:nvCxnSpPr>
                <p:cNvPr id="44" name="Straight Connector 43"/>
                <p:cNvCxnSpPr/>
                <p:nvPr/>
              </p:nvCxnSpPr>
              <p:spPr bwMode="auto">
                <a:xfrm>
                  <a:off x="3085106" y="2830664"/>
                  <a:ext cx="302150" cy="294199"/>
                </a:xfrm>
                <a:prstGeom prst="line">
                  <a:avLst/>
                </a:prstGeom>
                <a:noFill/>
                <a:ln w="28575" cap="flat" cmpd="sng" algn="ctr">
                  <a:solidFill>
                    <a:schemeClr val="bg2"/>
                  </a:solidFill>
                  <a:prstDash val="solid"/>
                  <a:round/>
                  <a:headEnd type="none" w="med" len="med"/>
                  <a:tailEnd type="none" w="med" len="med"/>
                </a:ln>
                <a:effectLst/>
              </p:spPr>
            </p:cxnSp>
          </p:grpSp>
        </p:grpSp>
        <p:grpSp>
          <p:nvGrpSpPr>
            <p:cNvPr id="69" name="Group 94"/>
            <p:cNvGrpSpPr/>
            <p:nvPr/>
          </p:nvGrpSpPr>
          <p:grpSpPr>
            <a:xfrm>
              <a:off x="4508424" y="4345410"/>
              <a:ext cx="922352" cy="302832"/>
              <a:chOff x="4516341" y="3593306"/>
              <a:chExt cx="922352" cy="302832"/>
            </a:xfrm>
          </p:grpSpPr>
          <p:grpSp>
            <p:nvGrpSpPr>
              <p:cNvPr id="71" name="Group 95"/>
              <p:cNvGrpSpPr/>
              <p:nvPr/>
            </p:nvGrpSpPr>
            <p:grpSpPr>
              <a:xfrm>
                <a:off x="4516341" y="3593306"/>
                <a:ext cx="922352" cy="302832"/>
                <a:chOff x="4516341" y="3593306"/>
                <a:chExt cx="922352" cy="302832"/>
              </a:xfrm>
            </p:grpSpPr>
            <p:cxnSp>
              <p:nvCxnSpPr>
                <p:cNvPr id="98" name="Straight Connector 97"/>
                <p:cNvCxnSpPr/>
                <p:nvPr/>
              </p:nvCxnSpPr>
              <p:spPr bwMode="auto">
                <a:xfrm rot="5400000" flipH="1" flipV="1">
                  <a:off x="4492487" y="3617844"/>
                  <a:ext cx="294198" cy="246490"/>
                </a:xfrm>
                <a:prstGeom prst="line">
                  <a:avLst/>
                </a:prstGeom>
                <a:noFill/>
                <a:ln w="28575" cap="flat" cmpd="sng" algn="ctr">
                  <a:solidFill>
                    <a:schemeClr val="bg2"/>
                  </a:solidFill>
                  <a:prstDash val="solid"/>
                  <a:round/>
                  <a:headEnd type="none" w="med" len="med"/>
                  <a:tailEnd type="none" w="med" len="med"/>
                </a:ln>
                <a:effectLst/>
              </p:spPr>
            </p:cxnSp>
            <p:cxnSp>
              <p:nvCxnSpPr>
                <p:cNvPr id="99" name="Straight Connector 98"/>
                <p:cNvCxnSpPr/>
                <p:nvPr/>
              </p:nvCxnSpPr>
              <p:spPr bwMode="auto">
                <a:xfrm rot="16200000" flipH="1">
                  <a:off x="5140519" y="3597965"/>
                  <a:ext cx="302149" cy="294198"/>
                </a:xfrm>
                <a:prstGeom prst="line">
                  <a:avLst/>
                </a:prstGeom>
                <a:noFill/>
                <a:ln w="28575" cap="flat" cmpd="sng" algn="ctr">
                  <a:solidFill>
                    <a:schemeClr val="bg2"/>
                  </a:solidFill>
                  <a:prstDash val="solid"/>
                  <a:round/>
                  <a:headEnd type="none" w="med" len="med"/>
                  <a:tailEnd type="none" w="med" len="med"/>
                </a:ln>
                <a:effectLst/>
              </p:spPr>
            </p:cxnSp>
            <p:cxnSp>
              <p:nvCxnSpPr>
                <p:cNvPr id="100" name="Straight Connector 99"/>
                <p:cNvCxnSpPr/>
                <p:nvPr/>
              </p:nvCxnSpPr>
              <p:spPr bwMode="auto">
                <a:xfrm flipV="1">
                  <a:off x="4754880" y="3593306"/>
                  <a:ext cx="398145" cy="684"/>
                </a:xfrm>
                <a:prstGeom prst="line">
                  <a:avLst/>
                </a:prstGeom>
                <a:noFill/>
                <a:ln w="28575" cap="flat" cmpd="sng" algn="ctr">
                  <a:solidFill>
                    <a:schemeClr val="bg2"/>
                  </a:solidFill>
                  <a:prstDash val="solid"/>
                  <a:round/>
                  <a:headEnd type="none" w="med" len="med"/>
                  <a:tailEnd type="none" w="med" len="med"/>
                </a:ln>
                <a:effectLst/>
              </p:spPr>
            </p:cxnSp>
          </p:grpSp>
          <p:cxnSp>
            <p:nvCxnSpPr>
              <p:cNvPr id="97" name="Straight Connector 96"/>
              <p:cNvCxnSpPr/>
              <p:nvPr/>
            </p:nvCxnSpPr>
            <p:spPr bwMode="auto">
              <a:xfrm flipV="1">
                <a:off x="4778734" y="3705308"/>
                <a:ext cx="373711" cy="7951"/>
              </a:xfrm>
              <a:prstGeom prst="line">
                <a:avLst/>
              </a:prstGeom>
              <a:noFill/>
              <a:ln w="28575" cap="flat" cmpd="sng" algn="ctr">
                <a:solidFill>
                  <a:schemeClr val="bg2"/>
                </a:solidFill>
                <a:prstDash val="solid"/>
                <a:round/>
                <a:headEnd type="none" w="med" len="med"/>
                <a:tailEnd type="none" w="med" len="med"/>
              </a:ln>
              <a:effectLst/>
            </p:spPr>
          </p:cxnSp>
        </p:grpSp>
        <p:grpSp>
          <p:nvGrpSpPr>
            <p:cNvPr id="72" name="Group 106"/>
            <p:cNvGrpSpPr/>
            <p:nvPr/>
          </p:nvGrpSpPr>
          <p:grpSpPr>
            <a:xfrm>
              <a:off x="5440637" y="4345410"/>
              <a:ext cx="922352" cy="302832"/>
              <a:chOff x="4516341" y="3593306"/>
              <a:chExt cx="922352" cy="302832"/>
            </a:xfrm>
          </p:grpSpPr>
          <p:grpSp>
            <p:nvGrpSpPr>
              <p:cNvPr id="74" name="Group 107"/>
              <p:cNvGrpSpPr/>
              <p:nvPr/>
            </p:nvGrpSpPr>
            <p:grpSpPr>
              <a:xfrm>
                <a:off x="4516341" y="3593306"/>
                <a:ext cx="922352" cy="302832"/>
                <a:chOff x="4516341" y="3593306"/>
                <a:chExt cx="922352" cy="302832"/>
              </a:xfrm>
            </p:grpSpPr>
            <p:cxnSp>
              <p:nvCxnSpPr>
                <p:cNvPr id="110" name="Straight Connector 109"/>
                <p:cNvCxnSpPr/>
                <p:nvPr/>
              </p:nvCxnSpPr>
              <p:spPr bwMode="auto">
                <a:xfrm rot="5400000" flipH="1" flipV="1">
                  <a:off x="4492487" y="3617844"/>
                  <a:ext cx="294198" cy="246490"/>
                </a:xfrm>
                <a:prstGeom prst="line">
                  <a:avLst/>
                </a:prstGeom>
                <a:noFill/>
                <a:ln w="28575" cap="flat" cmpd="sng" algn="ctr">
                  <a:solidFill>
                    <a:schemeClr val="bg2"/>
                  </a:solidFill>
                  <a:prstDash val="solid"/>
                  <a:round/>
                  <a:headEnd type="none" w="med" len="med"/>
                  <a:tailEnd type="none" w="med" len="med"/>
                </a:ln>
                <a:effectLst/>
              </p:spPr>
            </p:cxnSp>
            <p:cxnSp>
              <p:nvCxnSpPr>
                <p:cNvPr id="111" name="Straight Connector 110"/>
                <p:cNvCxnSpPr/>
                <p:nvPr/>
              </p:nvCxnSpPr>
              <p:spPr bwMode="auto">
                <a:xfrm rot="16200000" flipH="1">
                  <a:off x="5140519" y="3597965"/>
                  <a:ext cx="302149" cy="294198"/>
                </a:xfrm>
                <a:prstGeom prst="line">
                  <a:avLst/>
                </a:prstGeom>
                <a:noFill/>
                <a:ln w="28575" cap="flat" cmpd="sng" algn="ctr">
                  <a:solidFill>
                    <a:schemeClr val="bg2"/>
                  </a:solidFill>
                  <a:prstDash val="solid"/>
                  <a:round/>
                  <a:headEnd type="none" w="med" len="med"/>
                  <a:tailEnd type="none" w="med" len="med"/>
                </a:ln>
                <a:effectLst/>
              </p:spPr>
            </p:cxnSp>
            <p:cxnSp>
              <p:nvCxnSpPr>
                <p:cNvPr id="112" name="Straight Connector 111"/>
                <p:cNvCxnSpPr/>
                <p:nvPr/>
              </p:nvCxnSpPr>
              <p:spPr bwMode="auto">
                <a:xfrm flipV="1">
                  <a:off x="4754880" y="3593306"/>
                  <a:ext cx="398145" cy="684"/>
                </a:xfrm>
                <a:prstGeom prst="line">
                  <a:avLst/>
                </a:prstGeom>
                <a:noFill/>
                <a:ln w="28575" cap="flat" cmpd="sng" algn="ctr">
                  <a:solidFill>
                    <a:schemeClr val="bg2"/>
                  </a:solidFill>
                  <a:prstDash val="solid"/>
                  <a:round/>
                  <a:headEnd type="none" w="med" len="med"/>
                  <a:tailEnd type="none" w="med" len="med"/>
                </a:ln>
                <a:effectLst/>
              </p:spPr>
            </p:cxnSp>
          </p:grpSp>
          <p:cxnSp>
            <p:nvCxnSpPr>
              <p:cNvPr id="109" name="Straight Connector 108"/>
              <p:cNvCxnSpPr/>
              <p:nvPr/>
            </p:nvCxnSpPr>
            <p:spPr bwMode="auto">
              <a:xfrm flipV="1">
                <a:off x="4778734" y="3705308"/>
                <a:ext cx="373711" cy="7951"/>
              </a:xfrm>
              <a:prstGeom prst="line">
                <a:avLst/>
              </a:prstGeom>
              <a:noFill/>
              <a:ln w="28575" cap="flat" cmpd="sng" algn="ctr">
                <a:solidFill>
                  <a:schemeClr val="bg2"/>
                </a:solidFill>
                <a:prstDash val="solid"/>
                <a:round/>
                <a:headEnd type="none" w="med" len="med"/>
                <a:tailEnd type="none" w="med" len="med"/>
              </a:ln>
              <a:effectLst/>
            </p:spPr>
          </p:cxnSp>
        </p:grpSp>
        <p:grpSp>
          <p:nvGrpSpPr>
            <p:cNvPr id="76" name="Group 126"/>
            <p:cNvGrpSpPr/>
            <p:nvPr/>
          </p:nvGrpSpPr>
          <p:grpSpPr>
            <a:xfrm>
              <a:off x="6378788" y="4340431"/>
              <a:ext cx="1209545" cy="307811"/>
              <a:chOff x="6378788" y="4340431"/>
              <a:chExt cx="1209545" cy="307811"/>
            </a:xfrm>
          </p:grpSpPr>
          <p:grpSp>
            <p:nvGrpSpPr>
              <p:cNvPr id="77" name="Group 118"/>
              <p:cNvGrpSpPr/>
              <p:nvPr/>
            </p:nvGrpSpPr>
            <p:grpSpPr>
              <a:xfrm>
                <a:off x="6378788" y="4345410"/>
                <a:ext cx="922352" cy="302832"/>
                <a:chOff x="4516341" y="3593306"/>
                <a:chExt cx="922352" cy="302832"/>
              </a:xfrm>
            </p:grpSpPr>
            <p:grpSp>
              <p:nvGrpSpPr>
                <p:cNvPr id="79" name="Group 119"/>
                <p:cNvGrpSpPr/>
                <p:nvPr/>
              </p:nvGrpSpPr>
              <p:grpSpPr>
                <a:xfrm>
                  <a:off x="4516341" y="3593306"/>
                  <a:ext cx="922352" cy="302832"/>
                  <a:chOff x="4516341" y="3593306"/>
                  <a:chExt cx="922352" cy="302832"/>
                </a:xfrm>
              </p:grpSpPr>
              <p:cxnSp>
                <p:nvCxnSpPr>
                  <p:cNvPr id="122" name="Straight Connector 121"/>
                  <p:cNvCxnSpPr/>
                  <p:nvPr/>
                </p:nvCxnSpPr>
                <p:spPr bwMode="auto">
                  <a:xfrm rot="5400000" flipH="1" flipV="1">
                    <a:off x="4492487" y="3617844"/>
                    <a:ext cx="294198" cy="246490"/>
                  </a:xfrm>
                  <a:prstGeom prst="line">
                    <a:avLst/>
                  </a:prstGeom>
                  <a:noFill/>
                  <a:ln w="28575" cap="flat" cmpd="sng" algn="ctr">
                    <a:solidFill>
                      <a:schemeClr val="bg2"/>
                    </a:solidFill>
                    <a:prstDash val="solid"/>
                    <a:round/>
                    <a:headEnd type="none" w="med" len="med"/>
                    <a:tailEnd type="none" w="med" len="med"/>
                  </a:ln>
                  <a:effectLst/>
                </p:spPr>
              </p:cxnSp>
              <p:cxnSp>
                <p:nvCxnSpPr>
                  <p:cNvPr id="123" name="Straight Connector 122"/>
                  <p:cNvCxnSpPr/>
                  <p:nvPr/>
                </p:nvCxnSpPr>
                <p:spPr bwMode="auto">
                  <a:xfrm rot="16200000" flipH="1">
                    <a:off x="5140519" y="3597965"/>
                    <a:ext cx="302149" cy="294198"/>
                  </a:xfrm>
                  <a:prstGeom prst="line">
                    <a:avLst/>
                  </a:prstGeom>
                  <a:noFill/>
                  <a:ln w="28575" cap="flat" cmpd="sng" algn="ctr">
                    <a:solidFill>
                      <a:schemeClr val="bg2"/>
                    </a:solidFill>
                    <a:prstDash val="solid"/>
                    <a:round/>
                    <a:headEnd type="none" w="med" len="med"/>
                    <a:tailEnd type="none" w="med" len="med"/>
                  </a:ln>
                  <a:effectLst/>
                </p:spPr>
              </p:cxnSp>
              <p:cxnSp>
                <p:nvCxnSpPr>
                  <p:cNvPr id="124" name="Straight Connector 123"/>
                  <p:cNvCxnSpPr/>
                  <p:nvPr/>
                </p:nvCxnSpPr>
                <p:spPr bwMode="auto">
                  <a:xfrm flipV="1">
                    <a:off x="4754880" y="3593306"/>
                    <a:ext cx="398145" cy="684"/>
                  </a:xfrm>
                  <a:prstGeom prst="line">
                    <a:avLst/>
                  </a:prstGeom>
                  <a:noFill/>
                  <a:ln w="28575" cap="flat" cmpd="sng" algn="ctr">
                    <a:solidFill>
                      <a:schemeClr val="bg2"/>
                    </a:solidFill>
                    <a:prstDash val="solid"/>
                    <a:round/>
                    <a:headEnd type="none" w="med" len="med"/>
                    <a:tailEnd type="none" w="med" len="med"/>
                  </a:ln>
                  <a:effectLst/>
                </p:spPr>
              </p:cxnSp>
            </p:grpSp>
            <p:cxnSp>
              <p:nvCxnSpPr>
                <p:cNvPr id="121" name="Straight Connector 120"/>
                <p:cNvCxnSpPr/>
                <p:nvPr/>
              </p:nvCxnSpPr>
              <p:spPr bwMode="auto">
                <a:xfrm flipV="1">
                  <a:off x="4778734" y="3705308"/>
                  <a:ext cx="373711" cy="7951"/>
                </a:xfrm>
                <a:prstGeom prst="line">
                  <a:avLst/>
                </a:prstGeom>
                <a:noFill/>
                <a:ln w="28575" cap="flat" cmpd="sng" algn="ctr">
                  <a:solidFill>
                    <a:schemeClr val="bg2"/>
                  </a:solidFill>
                  <a:prstDash val="solid"/>
                  <a:round/>
                  <a:headEnd type="none" w="med" len="med"/>
                  <a:tailEnd type="none" w="med" len="med"/>
                </a:ln>
                <a:effectLst/>
              </p:spPr>
            </p:cxnSp>
          </p:grpSp>
          <p:cxnSp>
            <p:nvCxnSpPr>
              <p:cNvPr id="126" name="Straight Connector 125"/>
              <p:cNvCxnSpPr/>
              <p:nvPr/>
            </p:nvCxnSpPr>
            <p:spPr bwMode="auto">
              <a:xfrm rot="5400000">
                <a:off x="7294419" y="4343400"/>
                <a:ext cx="296883" cy="290945"/>
              </a:xfrm>
              <a:prstGeom prst="line">
                <a:avLst/>
              </a:prstGeom>
              <a:noFill/>
              <a:ln w="28575" cap="flat" cmpd="sng" algn="ctr">
                <a:solidFill>
                  <a:schemeClr val="bg2"/>
                </a:solidFill>
                <a:prstDash val="solid"/>
                <a:round/>
                <a:headEnd type="none" w="med" len="med"/>
                <a:tailEnd type="none" w="med" len="med"/>
              </a:ln>
              <a:effectLst/>
            </p:spPr>
          </p:cxnSp>
        </p:grpSp>
      </p:grpSp>
      <p:grpSp>
        <p:nvGrpSpPr>
          <p:cNvPr id="81" name="Group 134"/>
          <p:cNvGrpSpPr/>
          <p:nvPr/>
        </p:nvGrpSpPr>
        <p:grpSpPr>
          <a:xfrm>
            <a:off x="2379230" y="1877718"/>
            <a:ext cx="314696" cy="610395"/>
            <a:chOff x="2392878" y="2232560"/>
            <a:chExt cx="314696" cy="610395"/>
          </a:xfrm>
        </p:grpSpPr>
        <p:cxnSp>
          <p:nvCxnSpPr>
            <p:cNvPr id="131" name="Straight Connector 130"/>
            <p:cNvCxnSpPr/>
            <p:nvPr/>
          </p:nvCxnSpPr>
          <p:spPr bwMode="auto">
            <a:xfrm rot="5400000">
              <a:off x="2369127" y="2713512"/>
              <a:ext cx="249382" cy="1588"/>
            </a:xfrm>
            <a:prstGeom prst="line">
              <a:avLst/>
            </a:prstGeom>
            <a:noFill/>
            <a:ln w="28575" cap="flat" cmpd="sng" algn="ctr">
              <a:solidFill>
                <a:schemeClr val="bg2"/>
              </a:solidFill>
              <a:prstDash val="solid"/>
              <a:round/>
              <a:headEnd type="none" w="med" len="med"/>
              <a:tailEnd type="none" w="med" len="med"/>
            </a:ln>
            <a:effectLst/>
          </p:spPr>
        </p:cxnSp>
        <p:cxnSp>
          <p:nvCxnSpPr>
            <p:cNvPr id="132" name="Straight Connector 131"/>
            <p:cNvCxnSpPr/>
            <p:nvPr/>
          </p:nvCxnSpPr>
          <p:spPr bwMode="auto">
            <a:xfrm rot="5400000">
              <a:off x="2450275" y="2717470"/>
              <a:ext cx="249382" cy="1588"/>
            </a:xfrm>
            <a:prstGeom prst="line">
              <a:avLst/>
            </a:prstGeom>
            <a:noFill/>
            <a:ln w="28575" cap="flat" cmpd="sng" algn="ctr">
              <a:solidFill>
                <a:schemeClr val="bg2"/>
              </a:solidFill>
              <a:prstDash val="solid"/>
              <a:round/>
              <a:headEnd type="none" w="med" len="med"/>
              <a:tailEnd type="none" w="med" len="med"/>
            </a:ln>
            <a:effectLst/>
          </p:spPr>
        </p:cxnSp>
        <p:sp>
          <p:nvSpPr>
            <p:cNvPr id="133" name="TextBox 132"/>
            <p:cNvSpPr txBox="1"/>
            <p:nvPr/>
          </p:nvSpPr>
          <p:spPr>
            <a:xfrm>
              <a:off x="2392878" y="2232560"/>
              <a:ext cx="314696" cy="400110"/>
            </a:xfrm>
            <a:prstGeom prst="rect">
              <a:avLst/>
            </a:prstGeom>
            <a:noFill/>
          </p:spPr>
          <p:txBody>
            <a:bodyPr wrap="square" rtlCol="0">
              <a:spAutoFit/>
            </a:bodyPr>
            <a:lstStyle/>
            <a:p>
              <a:r>
                <a:rPr lang="en-US" sz="2000" dirty="0" smtClean="0">
                  <a:solidFill>
                    <a:schemeClr val="bg2"/>
                  </a:solidFill>
                </a:rPr>
                <a:t>O</a:t>
              </a:r>
              <a:endParaRPr lang="en-US" sz="2000" dirty="0">
                <a:solidFill>
                  <a:schemeClr val="bg2"/>
                </a:solidFill>
              </a:endParaRPr>
            </a:p>
          </p:txBody>
        </p:sp>
      </p:grpSp>
      <p:sp>
        <p:nvSpPr>
          <p:cNvPr id="134" name="TextBox 133"/>
          <p:cNvSpPr txBox="1"/>
          <p:nvPr/>
        </p:nvSpPr>
        <p:spPr>
          <a:xfrm>
            <a:off x="2032866" y="2570446"/>
            <a:ext cx="314696" cy="400110"/>
          </a:xfrm>
          <a:prstGeom prst="rect">
            <a:avLst/>
          </a:prstGeom>
          <a:noFill/>
        </p:spPr>
        <p:txBody>
          <a:bodyPr wrap="square" rtlCol="0">
            <a:spAutoFit/>
          </a:bodyPr>
          <a:lstStyle/>
          <a:p>
            <a:r>
              <a:rPr lang="en-US" sz="2000" dirty="0" smtClean="0">
                <a:solidFill>
                  <a:schemeClr val="bg2"/>
                </a:solidFill>
              </a:rPr>
              <a:t>O</a:t>
            </a:r>
            <a:endParaRPr lang="en-US" sz="2000" dirty="0">
              <a:solidFill>
                <a:schemeClr val="bg2"/>
              </a:solidFill>
            </a:endParaRPr>
          </a:p>
        </p:txBody>
      </p:sp>
      <p:grpSp>
        <p:nvGrpSpPr>
          <p:cNvPr id="83" name="Group 135"/>
          <p:cNvGrpSpPr/>
          <p:nvPr/>
        </p:nvGrpSpPr>
        <p:grpSpPr>
          <a:xfrm>
            <a:off x="2383188" y="2623884"/>
            <a:ext cx="314696" cy="610395"/>
            <a:chOff x="2392878" y="2232560"/>
            <a:chExt cx="314696" cy="610395"/>
          </a:xfrm>
        </p:grpSpPr>
        <p:cxnSp>
          <p:nvCxnSpPr>
            <p:cNvPr id="137" name="Straight Connector 136"/>
            <p:cNvCxnSpPr/>
            <p:nvPr/>
          </p:nvCxnSpPr>
          <p:spPr bwMode="auto">
            <a:xfrm rot="5400000">
              <a:off x="2369127" y="2713512"/>
              <a:ext cx="249382" cy="1588"/>
            </a:xfrm>
            <a:prstGeom prst="line">
              <a:avLst/>
            </a:prstGeom>
            <a:noFill/>
            <a:ln w="28575" cap="flat" cmpd="sng" algn="ctr">
              <a:solidFill>
                <a:schemeClr val="bg2"/>
              </a:solidFill>
              <a:prstDash val="solid"/>
              <a:round/>
              <a:headEnd type="none" w="med" len="med"/>
              <a:tailEnd type="none" w="med" len="med"/>
            </a:ln>
            <a:effectLst/>
          </p:spPr>
        </p:cxnSp>
        <p:cxnSp>
          <p:nvCxnSpPr>
            <p:cNvPr id="138" name="Straight Connector 137"/>
            <p:cNvCxnSpPr/>
            <p:nvPr/>
          </p:nvCxnSpPr>
          <p:spPr bwMode="auto">
            <a:xfrm rot="5400000">
              <a:off x="2450275" y="2717470"/>
              <a:ext cx="249382" cy="1588"/>
            </a:xfrm>
            <a:prstGeom prst="line">
              <a:avLst/>
            </a:prstGeom>
            <a:noFill/>
            <a:ln w="28575" cap="flat" cmpd="sng" algn="ctr">
              <a:solidFill>
                <a:schemeClr val="bg2"/>
              </a:solidFill>
              <a:prstDash val="solid"/>
              <a:round/>
              <a:headEnd type="none" w="med" len="med"/>
              <a:tailEnd type="none" w="med" len="med"/>
            </a:ln>
            <a:effectLst/>
          </p:spPr>
        </p:cxnSp>
        <p:sp>
          <p:nvSpPr>
            <p:cNvPr id="139" name="TextBox 138"/>
            <p:cNvSpPr txBox="1"/>
            <p:nvPr/>
          </p:nvSpPr>
          <p:spPr>
            <a:xfrm>
              <a:off x="2392878" y="2232560"/>
              <a:ext cx="314696" cy="400110"/>
            </a:xfrm>
            <a:prstGeom prst="rect">
              <a:avLst/>
            </a:prstGeom>
            <a:noFill/>
          </p:spPr>
          <p:txBody>
            <a:bodyPr wrap="square" rtlCol="0">
              <a:spAutoFit/>
            </a:bodyPr>
            <a:lstStyle/>
            <a:p>
              <a:r>
                <a:rPr lang="en-US" sz="2000" dirty="0" smtClean="0">
                  <a:solidFill>
                    <a:schemeClr val="bg2"/>
                  </a:solidFill>
                </a:rPr>
                <a:t>O</a:t>
              </a:r>
              <a:endParaRPr lang="en-US" sz="2000" dirty="0">
                <a:solidFill>
                  <a:schemeClr val="bg2"/>
                </a:solidFill>
              </a:endParaRPr>
            </a:p>
          </p:txBody>
        </p:sp>
      </p:grpSp>
      <p:grpSp>
        <p:nvGrpSpPr>
          <p:cNvPr id="85" name="Group 139"/>
          <p:cNvGrpSpPr/>
          <p:nvPr/>
        </p:nvGrpSpPr>
        <p:grpSpPr>
          <a:xfrm>
            <a:off x="2387146" y="3399740"/>
            <a:ext cx="314696" cy="610395"/>
            <a:chOff x="2392878" y="2232560"/>
            <a:chExt cx="314696" cy="610395"/>
          </a:xfrm>
        </p:grpSpPr>
        <p:cxnSp>
          <p:nvCxnSpPr>
            <p:cNvPr id="141" name="Straight Connector 140"/>
            <p:cNvCxnSpPr/>
            <p:nvPr/>
          </p:nvCxnSpPr>
          <p:spPr bwMode="auto">
            <a:xfrm rot="5400000">
              <a:off x="2369127" y="2713512"/>
              <a:ext cx="249382" cy="1588"/>
            </a:xfrm>
            <a:prstGeom prst="line">
              <a:avLst/>
            </a:prstGeom>
            <a:noFill/>
            <a:ln w="28575" cap="flat" cmpd="sng" algn="ctr">
              <a:solidFill>
                <a:schemeClr val="bg2"/>
              </a:solidFill>
              <a:prstDash val="solid"/>
              <a:round/>
              <a:headEnd type="none" w="med" len="med"/>
              <a:tailEnd type="none" w="med" len="med"/>
            </a:ln>
            <a:effectLst/>
          </p:spPr>
        </p:cxnSp>
        <p:cxnSp>
          <p:nvCxnSpPr>
            <p:cNvPr id="142" name="Straight Connector 141"/>
            <p:cNvCxnSpPr/>
            <p:nvPr/>
          </p:nvCxnSpPr>
          <p:spPr bwMode="auto">
            <a:xfrm rot="5400000">
              <a:off x="2450275" y="2717470"/>
              <a:ext cx="249382" cy="1588"/>
            </a:xfrm>
            <a:prstGeom prst="line">
              <a:avLst/>
            </a:prstGeom>
            <a:noFill/>
            <a:ln w="28575" cap="flat" cmpd="sng" algn="ctr">
              <a:solidFill>
                <a:schemeClr val="bg2"/>
              </a:solidFill>
              <a:prstDash val="solid"/>
              <a:round/>
              <a:headEnd type="none" w="med" len="med"/>
              <a:tailEnd type="none" w="med" len="med"/>
            </a:ln>
            <a:effectLst/>
          </p:spPr>
        </p:cxnSp>
        <p:sp>
          <p:nvSpPr>
            <p:cNvPr id="143" name="TextBox 142"/>
            <p:cNvSpPr txBox="1"/>
            <p:nvPr/>
          </p:nvSpPr>
          <p:spPr>
            <a:xfrm>
              <a:off x="2392878" y="2232560"/>
              <a:ext cx="314696" cy="400110"/>
            </a:xfrm>
            <a:prstGeom prst="rect">
              <a:avLst/>
            </a:prstGeom>
            <a:noFill/>
          </p:spPr>
          <p:txBody>
            <a:bodyPr wrap="square" rtlCol="0">
              <a:spAutoFit/>
            </a:bodyPr>
            <a:lstStyle/>
            <a:p>
              <a:r>
                <a:rPr lang="en-US" sz="2000" dirty="0" smtClean="0">
                  <a:solidFill>
                    <a:schemeClr val="bg2"/>
                  </a:solidFill>
                </a:rPr>
                <a:t>O</a:t>
              </a:r>
              <a:endParaRPr lang="en-US" sz="2000" dirty="0">
                <a:solidFill>
                  <a:schemeClr val="bg2"/>
                </a:solidFill>
              </a:endParaRPr>
            </a:p>
          </p:txBody>
        </p:sp>
      </p:grpSp>
      <p:sp>
        <p:nvSpPr>
          <p:cNvPr id="144" name="TextBox 143"/>
          <p:cNvSpPr txBox="1"/>
          <p:nvPr/>
        </p:nvSpPr>
        <p:spPr>
          <a:xfrm>
            <a:off x="2042762" y="3310676"/>
            <a:ext cx="314696" cy="400110"/>
          </a:xfrm>
          <a:prstGeom prst="rect">
            <a:avLst/>
          </a:prstGeom>
          <a:noFill/>
        </p:spPr>
        <p:txBody>
          <a:bodyPr wrap="square" rtlCol="0">
            <a:spAutoFit/>
          </a:bodyPr>
          <a:lstStyle/>
          <a:p>
            <a:r>
              <a:rPr lang="en-US" sz="2000" dirty="0" smtClean="0">
                <a:solidFill>
                  <a:schemeClr val="bg2"/>
                </a:solidFill>
              </a:rPr>
              <a:t>O</a:t>
            </a:r>
            <a:endParaRPr lang="en-US" sz="2000" dirty="0">
              <a:solidFill>
                <a:schemeClr val="bg2"/>
              </a:solidFill>
            </a:endParaRPr>
          </a:p>
        </p:txBody>
      </p:sp>
      <p:sp>
        <p:nvSpPr>
          <p:cNvPr id="145" name="TextBox 144"/>
          <p:cNvSpPr txBox="1"/>
          <p:nvPr/>
        </p:nvSpPr>
        <p:spPr>
          <a:xfrm>
            <a:off x="2052658" y="4074658"/>
            <a:ext cx="314696" cy="400110"/>
          </a:xfrm>
          <a:prstGeom prst="rect">
            <a:avLst/>
          </a:prstGeom>
          <a:noFill/>
        </p:spPr>
        <p:txBody>
          <a:bodyPr wrap="square" rtlCol="0">
            <a:spAutoFit/>
          </a:bodyPr>
          <a:lstStyle/>
          <a:p>
            <a:r>
              <a:rPr lang="en-US" sz="2000" dirty="0" smtClean="0">
                <a:solidFill>
                  <a:schemeClr val="bg2"/>
                </a:solidFill>
              </a:rPr>
              <a:t>O</a:t>
            </a:r>
            <a:endParaRPr lang="en-US" sz="2000" dirty="0">
              <a:solidFill>
                <a:schemeClr val="bg2"/>
              </a:solidFill>
            </a:endParaRPr>
          </a:p>
        </p:txBody>
      </p:sp>
      <p:sp>
        <p:nvSpPr>
          <p:cNvPr id="146" name="TextBox 145"/>
          <p:cNvSpPr txBox="1"/>
          <p:nvPr/>
        </p:nvSpPr>
        <p:spPr>
          <a:xfrm>
            <a:off x="1153225" y="2550530"/>
            <a:ext cx="829294" cy="400110"/>
          </a:xfrm>
          <a:prstGeom prst="rect">
            <a:avLst/>
          </a:prstGeom>
          <a:noFill/>
        </p:spPr>
        <p:txBody>
          <a:bodyPr wrap="square" rtlCol="0">
            <a:spAutoFit/>
          </a:bodyPr>
          <a:lstStyle/>
          <a:p>
            <a:r>
              <a:rPr lang="en-US" sz="2000" dirty="0" smtClean="0">
                <a:solidFill>
                  <a:srgbClr val="C00000"/>
                </a:solidFill>
                <a:effectLst/>
              </a:rPr>
              <a:t>H</a:t>
            </a:r>
            <a:r>
              <a:rPr lang="en-US" sz="2000" baseline="-25000" dirty="0" smtClean="0">
                <a:solidFill>
                  <a:srgbClr val="C00000"/>
                </a:solidFill>
                <a:effectLst/>
              </a:rPr>
              <a:t>2</a:t>
            </a:r>
            <a:r>
              <a:rPr lang="en-US" sz="2000" dirty="0" smtClean="0">
                <a:solidFill>
                  <a:srgbClr val="C00000"/>
                </a:solidFill>
                <a:effectLst/>
              </a:rPr>
              <a:t>C</a:t>
            </a:r>
            <a:endParaRPr lang="en-US" sz="2000" dirty="0">
              <a:solidFill>
                <a:srgbClr val="C00000"/>
              </a:solidFill>
              <a:effectLst/>
            </a:endParaRPr>
          </a:p>
        </p:txBody>
      </p:sp>
      <p:sp>
        <p:nvSpPr>
          <p:cNvPr id="147" name="TextBox 146"/>
          <p:cNvSpPr txBox="1"/>
          <p:nvPr/>
        </p:nvSpPr>
        <p:spPr>
          <a:xfrm>
            <a:off x="1156068" y="4074654"/>
            <a:ext cx="829294" cy="400110"/>
          </a:xfrm>
          <a:prstGeom prst="rect">
            <a:avLst/>
          </a:prstGeom>
          <a:noFill/>
        </p:spPr>
        <p:txBody>
          <a:bodyPr wrap="square" rtlCol="0">
            <a:spAutoFit/>
          </a:bodyPr>
          <a:lstStyle/>
          <a:p>
            <a:r>
              <a:rPr lang="en-US" sz="2000" dirty="0" smtClean="0">
                <a:solidFill>
                  <a:srgbClr val="C00000"/>
                </a:solidFill>
                <a:effectLst/>
              </a:rPr>
              <a:t>H</a:t>
            </a:r>
            <a:r>
              <a:rPr lang="en-US" sz="2000" baseline="-25000" dirty="0" smtClean="0">
                <a:solidFill>
                  <a:srgbClr val="C00000"/>
                </a:solidFill>
                <a:effectLst/>
              </a:rPr>
              <a:t>2</a:t>
            </a:r>
            <a:r>
              <a:rPr lang="en-US" sz="2000" dirty="0" smtClean="0">
                <a:solidFill>
                  <a:srgbClr val="C00000"/>
                </a:solidFill>
              </a:rPr>
              <a:t>C</a:t>
            </a:r>
            <a:endParaRPr lang="en-US" sz="2000" dirty="0">
              <a:solidFill>
                <a:srgbClr val="C00000"/>
              </a:solidFill>
            </a:endParaRPr>
          </a:p>
        </p:txBody>
      </p:sp>
      <p:sp>
        <p:nvSpPr>
          <p:cNvPr id="148" name="TextBox 147"/>
          <p:cNvSpPr txBox="1"/>
          <p:nvPr/>
        </p:nvSpPr>
        <p:spPr>
          <a:xfrm>
            <a:off x="1216474" y="3320571"/>
            <a:ext cx="829294" cy="400110"/>
          </a:xfrm>
          <a:prstGeom prst="rect">
            <a:avLst/>
          </a:prstGeom>
          <a:noFill/>
        </p:spPr>
        <p:txBody>
          <a:bodyPr wrap="square" rtlCol="0">
            <a:spAutoFit/>
          </a:bodyPr>
          <a:lstStyle/>
          <a:p>
            <a:r>
              <a:rPr lang="en-US" sz="2000" dirty="0" smtClean="0">
                <a:solidFill>
                  <a:srgbClr val="C00000"/>
                </a:solidFill>
                <a:effectLst/>
              </a:rPr>
              <a:t>HC</a:t>
            </a:r>
            <a:r>
              <a:rPr lang="en-US" sz="2000" baseline="62000" dirty="0" smtClean="0">
                <a:solidFill>
                  <a:srgbClr val="C00000"/>
                </a:solidFill>
              </a:rPr>
              <a:t>*</a:t>
            </a:r>
            <a:endParaRPr lang="en-US" sz="2000" baseline="62000" dirty="0">
              <a:solidFill>
                <a:srgbClr val="C00000"/>
              </a:solidFill>
            </a:endParaRPr>
          </a:p>
        </p:txBody>
      </p:sp>
      <p:cxnSp>
        <p:nvCxnSpPr>
          <p:cNvPr id="150" name="Straight Connector 149"/>
          <p:cNvCxnSpPr/>
          <p:nvPr/>
        </p:nvCxnSpPr>
        <p:spPr bwMode="auto">
          <a:xfrm rot="5400000">
            <a:off x="1491549" y="3127597"/>
            <a:ext cx="427512" cy="5938"/>
          </a:xfrm>
          <a:prstGeom prst="line">
            <a:avLst/>
          </a:prstGeom>
          <a:noFill/>
          <a:ln w="28575" cap="flat" cmpd="sng" algn="ctr">
            <a:solidFill>
              <a:srgbClr val="C00000"/>
            </a:solidFill>
            <a:prstDash val="solid"/>
            <a:round/>
            <a:headEnd type="none" w="med" len="med"/>
            <a:tailEnd type="none" w="med" len="med"/>
          </a:ln>
          <a:effectLst/>
        </p:spPr>
      </p:cxnSp>
      <p:cxnSp>
        <p:nvCxnSpPr>
          <p:cNvPr id="151" name="Straight Connector 150"/>
          <p:cNvCxnSpPr/>
          <p:nvPr/>
        </p:nvCxnSpPr>
        <p:spPr bwMode="auto">
          <a:xfrm rot="5400000">
            <a:off x="1495507" y="3879701"/>
            <a:ext cx="427512" cy="5938"/>
          </a:xfrm>
          <a:prstGeom prst="line">
            <a:avLst/>
          </a:prstGeom>
          <a:noFill/>
          <a:ln w="28575" cap="flat" cmpd="sng" algn="ctr">
            <a:solidFill>
              <a:srgbClr val="C00000"/>
            </a:solidFill>
            <a:prstDash val="solid"/>
            <a:round/>
            <a:headEnd type="none" w="med" len="med"/>
            <a:tailEnd type="none" w="med" len="med"/>
          </a:ln>
          <a:effectLst/>
        </p:spPr>
      </p:cxnSp>
      <p:cxnSp>
        <p:nvCxnSpPr>
          <p:cNvPr id="153" name="Straight Connector 152"/>
          <p:cNvCxnSpPr/>
          <p:nvPr/>
        </p:nvCxnSpPr>
        <p:spPr bwMode="auto">
          <a:xfrm>
            <a:off x="1843727" y="2755071"/>
            <a:ext cx="196272" cy="3524"/>
          </a:xfrm>
          <a:prstGeom prst="line">
            <a:avLst/>
          </a:prstGeom>
          <a:noFill/>
          <a:ln w="28575" cap="flat" cmpd="sng" algn="ctr">
            <a:solidFill>
              <a:srgbClr val="C00000"/>
            </a:solidFill>
            <a:prstDash val="solid"/>
            <a:round/>
            <a:headEnd type="none" w="med" len="med"/>
            <a:tailEnd type="none" w="med" len="med"/>
          </a:ln>
          <a:effectLst/>
        </p:spPr>
      </p:cxnSp>
      <p:cxnSp>
        <p:nvCxnSpPr>
          <p:cNvPr id="158" name="Straight Connector 157"/>
          <p:cNvCxnSpPr>
            <a:endCxn id="144" idx="1"/>
          </p:cNvCxnSpPr>
          <p:nvPr/>
        </p:nvCxnSpPr>
        <p:spPr bwMode="auto">
          <a:xfrm>
            <a:off x="1838965" y="3509927"/>
            <a:ext cx="203797" cy="804"/>
          </a:xfrm>
          <a:prstGeom prst="line">
            <a:avLst/>
          </a:prstGeom>
          <a:noFill/>
          <a:ln w="28575" cap="flat" cmpd="sng" algn="ctr">
            <a:solidFill>
              <a:srgbClr val="C00000"/>
            </a:solidFill>
            <a:prstDash val="solid"/>
            <a:round/>
            <a:headEnd type="none" w="med" len="med"/>
            <a:tailEnd type="none" w="med" len="med"/>
          </a:ln>
          <a:effectLst/>
        </p:spPr>
      </p:cxnSp>
      <p:cxnSp>
        <p:nvCxnSpPr>
          <p:cNvPr id="159" name="Straight Connector 158"/>
          <p:cNvCxnSpPr>
            <a:endCxn id="145" idx="1"/>
          </p:cNvCxnSpPr>
          <p:nvPr/>
        </p:nvCxnSpPr>
        <p:spPr bwMode="auto">
          <a:xfrm>
            <a:off x="1838965" y="4269546"/>
            <a:ext cx="213693" cy="5167"/>
          </a:xfrm>
          <a:prstGeom prst="line">
            <a:avLst/>
          </a:prstGeom>
          <a:noFill/>
          <a:ln w="28575" cap="flat" cmpd="sng" algn="ctr">
            <a:solidFill>
              <a:srgbClr val="C00000"/>
            </a:solidFill>
            <a:prstDash val="solid"/>
            <a:round/>
            <a:headEnd type="none" w="med" len="med"/>
            <a:tailEnd type="none" w="med" len="med"/>
          </a:ln>
          <a:effectLst/>
        </p:spPr>
      </p:cxnSp>
      <p:sp>
        <p:nvSpPr>
          <p:cNvPr id="162" name="TextBox 161"/>
          <p:cNvSpPr txBox="1"/>
          <p:nvPr/>
        </p:nvSpPr>
        <p:spPr>
          <a:xfrm>
            <a:off x="2662258" y="4179433"/>
            <a:ext cx="314696" cy="400110"/>
          </a:xfrm>
          <a:prstGeom prst="rect">
            <a:avLst/>
          </a:prstGeom>
          <a:noFill/>
        </p:spPr>
        <p:txBody>
          <a:bodyPr wrap="square" rtlCol="0">
            <a:spAutoFit/>
          </a:bodyPr>
          <a:lstStyle/>
          <a:p>
            <a:r>
              <a:rPr lang="el-GR" sz="2000" dirty="0" smtClean="0">
                <a:solidFill>
                  <a:schemeClr val="accent6">
                    <a:lumMod val="75000"/>
                  </a:schemeClr>
                </a:solidFill>
              </a:rPr>
              <a:t>α</a:t>
            </a:r>
            <a:endParaRPr lang="en-US" sz="2000" dirty="0">
              <a:solidFill>
                <a:schemeClr val="accent6">
                  <a:lumMod val="75000"/>
                </a:schemeClr>
              </a:solidFill>
            </a:endParaRPr>
          </a:p>
        </p:txBody>
      </p:sp>
      <p:sp>
        <p:nvSpPr>
          <p:cNvPr id="163" name="TextBox 162"/>
          <p:cNvSpPr txBox="1"/>
          <p:nvPr/>
        </p:nvSpPr>
        <p:spPr>
          <a:xfrm>
            <a:off x="4529158" y="3674608"/>
            <a:ext cx="314696" cy="369332"/>
          </a:xfrm>
          <a:prstGeom prst="rect">
            <a:avLst/>
          </a:prstGeom>
          <a:noFill/>
        </p:spPr>
        <p:txBody>
          <a:bodyPr wrap="square" rtlCol="0">
            <a:spAutoFit/>
          </a:bodyPr>
          <a:lstStyle/>
          <a:p>
            <a:r>
              <a:rPr lang="en-US" sz="1800" dirty="0" smtClean="0">
                <a:solidFill>
                  <a:schemeClr val="accent6">
                    <a:lumMod val="75000"/>
                  </a:schemeClr>
                </a:solidFill>
              </a:rPr>
              <a:t>9</a:t>
            </a:r>
            <a:endParaRPr lang="en-US" sz="1800" dirty="0">
              <a:solidFill>
                <a:schemeClr val="accent6">
                  <a:lumMod val="75000"/>
                </a:schemeClr>
              </a:solidFill>
            </a:endParaRPr>
          </a:p>
        </p:txBody>
      </p:sp>
      <p:sp>
        <p:nvSpPr>
          <p:cNvPr id="164" name="TextBox 163"/>
          <p:cNvSpPr txBox="1"/>
          <p:nvPr/>
        </p:nvSpPr>
        <p:spPr>
          <a:xfrm>
            <a:off x="7481908" y="3950833"/>
            <a:ext cx="720396" cy="369332"/>
          </a:xfrm>
          <a:prstGeom prst="rect">
            <a:avLst/>
          </a:prstGeom>
          <a:noFill/>
          <a:ln>
            <a:noFill/>
          </a:ln>
        </p:spPr>
        <p:txBody>
          <a:bodyPr wrap="square" rtlCol="0">
            <a:spAutoFit/>
          </a:bodyPr>
          <a:lstStyle/>
          <a:p>
            <a:r>
              <a:rPr lang="el-GR" sz="1800" dirty="0" smtClean="0">
                <a:solidFill>
                  <a:srgbClr val="FF0000"/>
                </a:solidFill>
              </a:rPr>
              <a:t>ω</a:t>
            </a:r>
            <a:r>
              <a:rPr lang="en-US" sz="1800" dirty="0" smtClean="0">
                <a:solidFill>
                  <a:srgbClr val="FF0000"/>
                </a:solidFill>
              </a:rPr>
              <a:t> </a:t>
            </a:r>
            <a:r>
              <a:rPr lang="en-US" sz="1100" dirty="0" smtClean="0">
                <a:solidFill>
                  <a:srgbClr val="FF0000"/>
                </a:solidFill>
              </a:rPr>
              <a:t>or </a:t>
            </a:r>
            <a:r>
              <a:rPr lang="en-US" sz="1800" dirty="0" smtClean="0">
                <a:solidFill>
                  <a:srgbClr val="FF0000"/>
                </a:solidFill>
              </a:rPr>
              <a:t>n</a:t>
            </a:r>
            <a:endParaRPr lang="en-US" sz="1800" dirty="0">
              <a:solidFill>
                <a:srgbClr val="FF0000"/>
              </a:solidFill>
            </a:endParaRPr>
          </a:p>
        </p:txBody>
      </p:sp>
      <p:sp>
        <p:nvSpPr>
          <p:cNvPr id="165" name="TextBox 164"/>
          <p:cNvSpPr txBox="1"/>
          <p:nvPr/>
        </p:nvSpPr>
        <p:spPr>
          <a:xfrm>
            <a:off x="5291157" y="3712708"/>
            <a:ext cx="457819" cy="369332"/>
          </a:xfrm>
          <a:prstGeom prst="rect">
            <a:avLst/>
          </a:prstGeom>
          <a:noFill/>
        </p:spPr>
        <p:txBody>
          <a:bodyPr wrap="square" rtlCol="0">
            <a:spAutoFit/>
          </a:bodyPr>
          <a:lstStyle/>
          <a:p>
            <a:r>
              <a:rPr lang="en-US" sz="1800" dirty="0" smtClean="0">
                <a:solidFill>
                  <a:schemeClr val="accent6">
                    <a:lumMod val="75000"/>
                  </a:schemeClr>
                </a:solidFill>
              </a:rPr>
              <a:t>12</a:t>
            </a:r>
            <a:endParaRPr lang="en-US" sz="1800" dirty="0">
              <a:solidFill>
                <a:schemeClr val="accent6">
                  <a:lumMod val="75000"/>
                </a:schemeClr>
              </a:solidFill>
            </a:endParaRPr>
          </a:p>
        </p:txBody>
      </p:sp>
      <p:sp>
        <p:nvSpPr>
          <p:cNvPr id="166" name="TextBox 165"/>
          <p:cNvSpPr txBox="1"/>
          <p:nvPr/>
        </p:nvSpPr>
        <p:spPr>
          <a:xfrm>
            <a:off x="6253181" y="3712708"/>
            <a:ext cx="457819" cy="369332"/>
          </a:xfrm>
          <a:prstGeom prst="rect">
            <a:avLst/>
          </a:prstGeom>
          <a:noFill/>
        </p:spPr>
        <p:txBody>
          <a:bodyPr wrap="square" rtlCol="0">
            <a:spAutoFit/>
          </a:bodyPr>
          <a:lstStyle/>
          <a:p>
            <a:r>
              <a:rPr lang="en-US" sz="1800" dirty="0" smtClean="0">
                <a:solidFill>
                  <a:schemeClr val="accent6">
                    <a:lumMod val="75000"/>
                  </a:schemeClr>
                </a:solidFill>
              </a:rPr>
              <a:t>15</a:t>
            </a:r>
            <a:endParaRPr lang="en-US" sz="1800" dirty="0">
              <a:solidFill>
                <a:schemeClr val="accent6">
                  <a:lumMod val="75000"/>
                </a:schemeClr>
              </a:solidFill>
            </a:endParaRPr>
          </a:p>
        </p:txBody>
      </p:sp>
      <p:sp>
        <p:nvSpPr>
          <p:cNvPr id="167" name="TextBox 166"/>
          <p:cNvSpPr txBox="1"/>
          <p:nvPr/>
        </p:nvSpPr>
        <p:spPr>
          <a:xfrm>
            <a:off x="4626967" y="1902674"/>
            <a:ext cx="2729176" cy="369332"/>
          </a:xfrm>
          <a:prstGeom prst="rect">
            <a:avLst/>
          </a:prstGeom>
          <a:noFill/>
        </p:spPr>
        <p:txBody>
          <a:bodyPr wrap="square" rtlCol="0">
            <a:spAutoFit/>
          </a:bodyPr>
          <a:lstStyle/>
          <a:p>
            <a:r>
              <a:rPr lang="en-US" sz="1800" dirty="0" err="1" smtClean="0">
                <a:solidFill>
                  <a:schemeClr val="bg2"/>
                </a:solidFill>
              </a:rPr>
              <a:t>Palmitic</a:t>
            </a:r>
            <a:r>
              <a:rPr lang="en-US" sz="1800" dirty="0" smtClean="0">
                <a:solidFill>
                  <a:schemeClr val="bg2"/>
                </a:solidFill>
              </a:rPr>
              <a:t> acid</a:t>
            </a:r>
            <a:endParaRPr lang="en-US" sz="1800" dirty="0">
              <a:solidFill>
                <a:schemeClr val="bg2"/>
              </a:solidFill>
            </a:endParaRPr>
          </a:p>
        </p:txBody>
      </p:sp>
      <p:sp>
        <p:nvSpPr>
          <p:cNvPr id="168" name="TextBox 167"/>
          <p:cNvSpPr txBox="1"/>
          <p:nvPr/>
        </p:nvSpPr>
        <p:spPr>
          <a:xfrm>
            <a:off x="5161505" y="2942178"/>
            <a:ext cx="1498602" cy="369332"/>
          </a:xfrm>
          <a:prstGeom prst="rect">
            <a:avLst/>
          </a:prstGeom>
          <a:noFill/>
        </p:spPr>
        <p:txBody>
          <a:bodyPr wrap="square" rtlCol="0">
            <a:spAutoFit/>
          </a:bodyPr>
          <a:lstStyle/>
          <a:p>
            <a:r>
              <a:rPr lang="en-US" sz="1800" dirty="0" smtClean="0">
                <a:solidFill>
                  <a:schemeClr val="bg2"/>
                </a:solidFill>
              </a:rPr>
              <a:t>Oleic acid</a:t>
            </a:r>
            <a:endParaRPr lang="en-US" sz="1800" dirty="0">
              <a:solidFill>
                <a:schemeClr val="bg2"/>
              </a:solidFill>
            </a:endParaRPr>
          </a:p>
        </p:txBody>
      </p:sp>
      <p:sp>
        <p:nvSpPr>
          <p:cNvPr id="169" name="TextBox 168"/>
          <p:cNvSpPr txBox="1"/>
          <p:nvPr/>
        </p:nvSpPr>
        <p:spPr>
          <a:xfrm>
            <a:off x="5191077" y="4309228"/>
            <a:ext cx="1987646" cy="369332"/>
          </a:xfrm>
          <a:prstGeom prst="rect">
            <a:avLst/>
          </a:prstGeom>
          <a:noFill/>
        </p:spPr>
        <p:txBody>
          <a:bodyPr wrap="square" rtlCol="0">
            <a:spAutoFit/>
          </a:bodyPr>
          <a:lstStyle/>
          <a:p>
            <a:r>
              <a:rPr lang="el-GR" sz="1800" dirty="0" smtClean="0">
                <a:solidFill>
                  <a:schemeClr val="bg2"/>
                </a:solidFill>
              </a:rPr>
              <a:t>α</a:t>
            </a:r>
            <a:r>
              <a:rPr lang="en-US" sz="1800" dirty="0" smtClean="0">
                <a:solidFill>
                  <a:schemeClr val="bg2"/>
                </a:solidFill>
              </a:rPr>
              <a:t>-</a:t>
            </a:r>
            <a:r>
              <a:rPr lang="en-US" sz="1800" dirty="0" err="1" smtClean="0">
                <a:solidFill>
                  <a:schemeClr val="bg2"/>
                </a:solidFill>
              </a:rPr>
              <a:t>linolenic</a:t>
            </a:r>
            <a:r>
              <a:rPr lang="en-US" sz="1800" dirty="0" smtClean="0">
                <a:solidFill>
                  <a:schemeClr val="bg2"/>
                </a:solidFill>
              </a:rPr>
              <a:t> acid</a:t>
            </a:r>
            <a:endParaRPr lang="en-US" sz="1800" dirty="0">
              <a:solidFill>
                <a:schemeClr val="bg2"/>
              </a:solidFill>
            </a:endParaRPr>
          </a:p>
        </p:txBody>
      </p:sp>
      <p:sp>
        <p:nvSpPr>
          <p:cNvPr id="149" name="TextBox 148"/>
          <p:cNvSpPr txBox="1"/>
          <p:nvPr/>
        </p:nvSpPr>
        <p:spPr>
          <a:xfrm>
            <a:off x="6837905" y="3690529"/>
            <a:ext cx="314696" cy="369332"/>
          </a:xfrm>
          <a:prstGeom prst="rect">
            <a:avLst/>
          </a:prstGeom>
          <a:noFill/>
        </p:spPr>
        <p:txBody>
          <a:bodyPr wrap="square" rtlCol="0">
            <a:spAutoFit/>
          </a:bodyPr>
          <a:lstStyle/>
          <a:p>
            <a:r>
              <a:rPr lang="en-US" sz="1800" dirty="0" smtClean="0">
                <a:solidFill>
                  <a:srgbClr val="FF0000"/>
                </a:solidFill>
              </a:rPr>
              <a:t>3</a:t>
            </a:r>
            <a:endParaRPr lang="en-US" sz="1800" dirty="0">
              <a:solidFill>
                <a:srgbClr val="FF0000"/>
              </a:solidFill>
            </a:endParaRPr>
          </a:p>
        </p:txBody>
      </p:sp>
      <p:sp>
        <p:nvSpPr>
          <p:cNvPr id="152" name="TextBox 151"/>
          <p:cNvSpPr txBox="1"/>
          <p:nvPr/>
        </p:nvSpPr>
        <p:spPr>
          <a:xfrm>
            <a:off x="2347791" y="3977134"/>
            <a:ext cx="314696" cy="369332"/>
          </a:xfrm>
          <a:prstGeom prst="rect">
            <a:avLst/>
          </a:prstGeom>
          <a:noFill/>
        </p:spPr>
        <p:txBody>
          <a:bodyPr wrap="square" rtlCol="0">
            <a:spAutoFit/>
          </a:bodyPr>
          <a:lstStyle/>
          <a:p>
            <a:r>
              <a:rPr lang="en-US" sz="1800" dirty="0" smtClean="0">
                <a:solidFill>
                  <a:schemeClr val="accent6">
                    <a:lumMod val="75000"/>
                  </a:schemeClr>
                </a:solidFill>
              </a:rPr>
              <a:t>1</a:t>
            </a:r>
            <a:endParaRPr lang="en-US" sz="1800" dirty="0">
              <a:solidFill>
                <a:schemeClr val="accent6">
                  <a:lumMod val="75000"/>
                </a:schemeClr>
              </a:solidFill>
            </a:endParaRPr>
          </a:p>
        </p:txBody>
      </p:sp>
      <p:sp>
        <p:nvSpPr>
          <p:cNvPr id="154" name="TextBox 153"/>
          <p:cNvSpPr txBox="1"/>
          <p:nvPr/>
        </p:nvSpPr>
        <p:spPr>
          <a:xfrm>
            <a:off x="7467976" y="3761044"/>
            <a:ext cx="314696" cy="369332"/>
          </a:xfrm>
          <a:prstGeom prst="rect">
            <a:avLst/>
          </a:prstGeom>
          <a:noFill/>
        </p:spPr>
        <p:txBody>
          <a:bodyPr wrap="square" rtlCol="0">
            <a:spAutoFit/>
          </a:bodyPr>
          <a:lstStyle/>
          <a:p>
            <a:r>
              <a:rPr lang="en-US" sz="1800" dirty="0" smtClean="0">
                <a:solidFill>
                  <a:srgbClr val="FF0000"/>
                </a:solidFill>
              </a:rPr>
              <a:t>1</a:t>
            </a:r>
            <a:endParaRPr lang="en-US" sz="1800" dirty="0">
              <a:solidFill>
                <a:srgbClr val="FF0000"/>
              </a:solidFill>
            </a:endParaRPr>
          </a:p>
        </p:txBody>
      </p:sp>
    </p:spTree>
  </p:cSld>
  <p:clrMapOvr>
    <a:masterClrMapping/>
  </p:clrMapOvr>
  <p:transition spd="slow">
    <p:pull/>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nvGraphicFramePr>
        <p:xfrm>
          <a:off x="1295400" y="2139950"/>
          <a:ext cx="7467600" cy="3810000"/>
        </p:xfrm>
        <a:graphic>
          <a:graphicData uri="http://schemas.openxmlformats.org/presentationml/2006/ole">
            <p:oleObj spid="_x0000_s2050" name="Chart" r:id="rId4" imgW="8115499" imgH="3909259" progId="MSGraph.Chart.8">
              <p:embed followColorScheme="full"/>
            </p:oleObj>
          </a:graphicData>
        </a:graphic>
      </p:graphicFrame>
      <p:sp>
        <p:nvSpPr>
          <p:cNvPr id="2051" name="Text Box 3"/>
          <p:cNvSpPr txBox="1">
            <a:spLocks noChangeArrowheads="1"/>
          </p:cNvSpPr>
          <p:nvPr/>
        </p:nvSpPr>
        <p:spPr bwMode="auto">
          <a:xfrm>
            <a:off x="3429000" y="6492875"/>
            <a:ext cx="5715000" cy="304800"/>
          </a:xfrm>
          <a:prstGeom prst="rect">
            <a:avLst/>
          </a:prstGeom>
          <a:noFill/>
          <a:ln w="9525">
            <a:noFill/>
            <a:miter lim="800000"/>
            <a:headEnd/>
            <a:tailEnd/>
          </a:ln>
        </p:spPr>
        <p:txBody>
          <a:bodyPr>
            <a:spAutoFit/>
          </a:bodyPr>
          <a:lstStyle/>
          <a:p>
            <a:pPr algn="r"/>
            <a:r>
              <a:rPr lang="en-US" sz="1400" b="1"/>
              <a:t>Austin MA, et al. </a:t>
            </a:r>
            <a:r>
              <a:rPr lang="en-US" sz="1400" b="1" i="1"/>
              <a:t>Am J Cardiol.</a:t>
            </a:r>
            <a:r>
              <a:rPr lang="en-US" sz="1400" b="1"/>
              <a:t> 1998;81:7B-12B. </a:t>
            </a:r>
          </a:p>
        </p:txBody>
      </p:sp>
      <p:sp>
        <p:nvSpPr>
          <p:cNvPr id="2052" name="Rectangle 4"/>
          <p:cNvSpPr>
            <a:spLocks noChangeArrowheads="1"/>
          </p:cNvSpPr>
          <p:nvPr/>
        </p:nvSpPr>
        <p:spPr bwMode="auto">
          <a:xfrm>
            <a:off x="2403475" y="3059113"/>
            <a:ext cx="3748088" cy="2879725"/>
          </a:xfrm>
          <a:prstGeom prst="rect">
            <a:avLst/>
          </a:prstGeom>
          <a:noFill/>
          <a:ln w="9525">
            <a:noFill/>
            <a:miter lim="800000"/>
            <a:headEnd/>
            <a:tailEnd/>
          </a:ln>
        </p:spPr>
        <p:txBody>
          <a:bodyPr/>
          <a:lstStyle/>
          <a:p>
            <a:endParaRPr lang="en-US"/>
          </a:p>
        </p:txBody>
      </p:sp>
      <p:sp>
        <p:nvSpPr>
          <p:cNvPr id="5049349" name="Rectangle 5"/>
          <p:cNvSpPr>
            <a:spLocks noChangeArrowheads="1"/>
          </p:cNvSpPr>
          <p:nvPr/>
        </p:nvSpPr>
        <p:spPr bwMode="auto">
          <a:xfrm>
            <a:off x="304800" y="6324600"/>
            <a:ext cx="4495800" cy="517525"/>
          </a:xfrm>
          <a:prstGeom prst="rect">
            <a:avLst/>
          </a:prstGeom>
          <a:noFill/>
          <a:ln w="9525">
            <a:noFill/>
            <a:miter lim="800000"/>
            <a:headEnd/>
            <a:tailEnd/>
          </a:ln>
          <a:effectLst/>
        </p:spPr>
        <p:txBody>
          <a:bodyPr>
            <a:spAutoFit/>
          </a:bodyPr>
          <a:lstStyle/>
          <a:p>
            <a:pPr algn="l" eaLnBrk="1" hangingPunct="1">
              <a:spcBef>
                <a:spcPct val="0"/>
              </a:spcBef>
              <a:defRPr/>
            </a:pPr>
            <a:r>
              <a:rPr lang="en-US" sz="1800" baseline="30000">
                <a:solidFill>
                  <a:schemeClr val="tx1"/>
                </a:solidFill>
                <a:effectLst>
                  <a:outerShdw blurRad="38100" dist="38100" dir="2700000" algn="tl">
                    <a:srgbClr val="000000"/>
                  </a:outerShdw>
                </a:effectLst>
                <a:cs typeface="Arial" pitchFamily="34" charset="0"/>
              </a:rPr>
              <a:t>†</a:t>
            </a:r>
            <a:r>
              <a:rPr lang="en-US" sz="1400">
                <a:solidFill>
                  <a:schemeClr val="tx1"/>
                </a:solidFill>
                <a:effectLst>
                  <a:outerShdw blurRad="38100" dist="38100" dir="2700000" algn="tl">
                    <a:srgbClr val="000000"/>
                  </a:outerShdw>
                </a:effectLst>
              </a:rPr>
              <a:t>Associated with an 89 mg/dL increase in triglyceride</a:t>
            </a:r>
          </a:p>
          <a:p>
            <a:pPr algn="l" eaLnBrk="1" hangingPunct="1">
              <a:spcBef>
                <a:spcPct val="0"/>
              </a:spcBef>
              <a:defRPr/>
            </a:pPr>
            <a:r>
              <a:rPr lang="en-US" sz="1400">
                <a:solidFill>
                  <a:schemeClr val="tx1"/>
                </a:solidFill>
                <a:effectLst>
                  <a:outerShdw blurRad="38100" dist="38100" dir="2700000" algn="tl">
                    <a:srgbClr val="000000"/>
                  </a:outerShdw>
                </a:effectLst>
                <a:cs typeface="Arial" pitchFamily="34" charset="0"/>
              </a:rPr>
              <a:t>*</a:t>
            </a:r>
            <a:r>
              <a:rPr lang="en-US" sz="1400" i="1">
                <a:solidFill>
                  <a:schemeClr val="tx1"/>
                </a:solidFill>
                <a:effectLst>
                  <a:outerShdw blurRad="38100" dist="38100" dir="2700000" algn="tl">
                    <a:srgbClr val="000000"/>
                  </a:outerShdw>
                </a:effectLst>
                <a:cs typeface="Arial" pitchFamily="34" charset="0"/>
              </a:rPr>
              <a:t>P</a:t>
            </a:r>
            <a:r>
              <a:rPr lang="en-US" sz="1400">
                <a:solidFill>
                  <a:schemeClr val="tx1"/>
                </a:solidFill>
                <a:effectLst>
                  <a:outerShdw blurRad="38100" dist="38100" dir="2700000" algn="tl">
                    <a:srgbClr val="000000"/>
                  </a:outerShdw>
                </a:effectLst>
                <a:cs typeface="Arial" pitchFamily="34" charset="0"/>
              </a:rPr>
              <a:t>&lt;.05</a:t>
            </a:r>
          </a:p>
        </p:txBody>
      </p:sp>
      <p:sp>
        <p:nvSpPr>
          <p:cNvPr id="5049350" name="Text Box 6"/>
          <p:cNvSpPr txBox="1">
            <a:spLocks noChangeArrowheads="1"/>
          </p:cNvSpPr>
          <p:nvPr/>
        </p:nvSpPr>
        <p:spPr bwMode="auto">
          <a:xfrm>
            <a:off x="5638800" y="6140450"/>
            <a:ext cx="1390650" cy="336550"/>
          </a:xfrm>
          <a:prstGeom prst="rect">
            <a:avLst/>
          </a:prstGeom>
          <a:noFill/>
          <a:ln w="9525">
            <a:noFill/>
            <a:miter lim="800000"/>
            <a:headEnd/>
            <a:tailEnd/>
          </a:ln>
          <a:effectLst/>
        </p:spPr>
        <p:txBody>
          <a:bodyPr wrap="none">
            <a:spAutoFit/>
          </a:bodyPr>
          <a:lstStyle/>
          <a:p>
            <a:pPr algn="l" eaLnBrk="1" hangingPunct="1">
              <a:spcBef>
                <a:spcPct val="0"/>
              </a:spcBef>
              <a:defRPr/>
            </a:pPr>
            <a:r>
              <a:rPr lang="en-US" sz="1600" b="1">
                <a:solidFill>
                  <a:schemeClr val="accent1"/>
                </a:solidFill>
                <a:effectLst>
                  <a:outerShdw blurRad="38100" dist="38100" dir="2700000" algn="tl">
                    <a:srgbClr val="000000"/>
                  </a:outerShdw>
                </a:effectLst>
              </a:rPr>
              <a:t>HDL-C Level</a:t>
            </a:r>
          </a:p>
        </p:txBody>
      </p:sp>
      <p:sp>
        <p:nvSpPr>
          <p:cNvPr id="2055" name="Rectangle 7"/>
          <p:cNvSpPr>
            <a:spLocks noChangeArrowheads="1"/>
          </p:cNvSpPr>
          <p:nvPr/>
        </p:nvSpPr>
        <p:spPr bwMode="auto">
          <a:xfrm>
            <a:off x="3700463" y="2989263"/>
            <a:ext cx="701675" cy="2847975"/>
          </a:xfrm>
          <a:prstGeom prst="rect">
            <a:avLst/>
          </a:prstGeom>
          <a:noFill/>
          <a:ln w="9525">
            <a:noFill/>
            <a:miter lim="800000"/>
            <a:headEnd/>
            <a:tailEnd/>
          </a:ln>
        </p:spPr>
        <p:txBody>
          <a:bodyPr/>
          <a:lstStyle/>
          <a:p>
            <a:endParaRPr lang="en-US"/>
          </a:p>
        </p:txBody>
      </p:sp>
      <p:sp>
        <p:nvSpPr>
          <p:cNvPr id="5049352" name="Rectangle 8"/>
          <p:cNvSpPr>
            <a:spLocks noChangeArrowheads="1"/>
          </p:cNvSpPr>
          <p:nvPr/>
        </p:nvSpPr>
        <p:spPr bwMode="auto">
          <a:xfrm>
            <a:off x="2743200" y="5949950"/>
            <a:ext cx="1228725" cy="244475"/>
          </a:xfrm>
          <a:prstGeom prst="rect">
            <a:avLst/>
          </a:prstGeom>
          <a:noFill/>
          <a:ln w="9525">
            <a:noFill/>
            <a:miter lim="800000"/>
            <a:headEnd/>
            <a:tailEnd/>
          </a:ln>
        </p:spPr>
        <p:txBody>
          <a:bodyPr wrap="none" lIns="0" tIns="0" rIns="0" bIns="0">
            <a:spAutoFit/>
          </a:bodyPr>
          <a:lstStyle/>
          <a:p>
            <a:pPr marL="228600" indent="-228600" algn="l" eaLnBrk="1" hangingPunct="1">
              <a:spcBef>
                <a:spcPct val="30000"/>
              </a:spcBef>
              <a:defRPr/>
            </a:pPr>
            <a:r>
              <a:rPr lang="en-US" sz="1600" b="1">
                <a:solidFill>
                  <a:schemeClr val="accent1"/>
                </a:solidFill>
                <a:effectLst>
                  <a:outerShdw blurRad="38100" dist="38100" dir="2700000" algn="tl">
                    <a:srgbClr val="000000"/>
                  </a:outerShdw>
                </a:effectLst>
              </a:rPr>
              <a:t>Nonadjusted</a:t>
            </a:r>
            <a:endParaRPr lang="en-US" sz="1400">
              <a:solidFill>
                <a:schemeClr val="accent1"/>
              </a:solidFill>
              <a:effectLst>
                <a:outerShdw blurRad="38100" dist="38100" dir="2700000" algn="tl">
                  <a:srgbClr val="000000"/>
                </a:outerShdw>
              </a:effectLst>
            </a:endParaRPr>
          </a:p>
        </p:txBody>
      </p:sp>
      <p:sp>
        <p:nvSpPr>
          <p:cNvPr id="5049353" name="Rectangle 9"/>
          <p:cNvSpPr>
            <a:spLocks noChangeArrowheads="1"/>
          </p:cNvSpPr>
          <p:nvPr/>
        </p:nvSpPr>
        <p:spPr bwMode="auto">
          <a:xfrm>
            <a:off x="5749925" y="5949950"/>
            <a:ext cx="1196975" cy="244475"/>
          </a:xfrm>
          <a:prstGeom prst="rect">
            <a:avLst/>
          </a:prstGeom>
          <a:noFill/>
          <a:ln w="9525">
            <a:noFill/>
            <a:miter lim="800000"/>
            <a:headEnd/>
            <a:tailEnd/>
          </a:ln>
        </p:spPr>
        <p:txBody>
          <a:bodyPr wrap="none" lIns="0" tIns="0" rIns="0" bIns="0">
            <a:spAutoFit/>
          </a:bodyPr>
          <a:lstStyle/>
          <a:p>
            <a:pPr marL="228600" indent="-228600" algn="l" eaLnBrk="1" hangingPunct="1">
              <a:spcBef>
                <a:spcPct val="30000"/>
              </a:spcBef>
              <a:defRPr/>
            </a:pPr>
            <a:r>
              <a:rPr lang="en-US" sz="1600" b="1">
                <a:solidFill>
                  <a:schemeClr val="accent1"/>
                </a:solidFill>
                <a:effectLst>
                  <a:outerShdw blurRad="38100" dist="38100" dir="2700000" algn="tl">
                    <a:srgbClr val="000000"/>
                  </a:outerShdw>
                </a:effectLst>
              </a:rPr>
              <a:t>Adjusted for</a:t>
            </a:r>
            <a:endParaRPr lang="en-US" sz="1400">
              <a:solidFill>
                <a:schemeClr val="accent1"/>
              </a:solidFill>
              <a:effectLst>
                <a:outerShdw blurRad="38100" dist="38100" dir="2700000" algn="tl">
                  <a:srgbClr val="000000"/>
                </a:outerShdw>
              </a:effectLst>
            </a:endParaRPr>
          </a:p>
        </p:txBody>
      </p:sp>
      <p:sp>
        <p:nvSpPr>
          <p:cNvPr id="5049354" name="Rectangle 10"/>
          <p:cNvSpPr>
            <a:spLocks noChangeArrowheads="1"/>
          </p:cNvSpPr>
          <p:nvPr/>
        </p:nvSpPr>
        <p:spPr bwMode="auto">
          <a:xfrm rot="16200000">
            <a:off x="133350" y="3949700"/>
            <a:ext cx="2052638" cy="274638"/>
          </a:xfrm>
          <a:prstGeom prst="rect">
            <a:avLst/>
          </a:prstGeom>
          <a:noFill/>
          <a:ln w="9525">
            <a:noFill/>
            <a:miter lim="800000"/>
            <a:headEnd/>
            <a:tailEnd/>
          </a:ln>
        </p:spPr>
        <p:txBody>
          <a:bodyPr wrap="none" lIns="0" tIns="0" rIns="0" bIns="0">
            <a:spAutoFit/>
          </a:bodyPr>
          <a:lstStyle/>
          <a:p>
            <a:pPr marL="228600" indent="-228600" eaLnBrk="1" hangingPunct="1">
              <a:spcBef>
                <a:spcPct val="0"/>
              </a:spcBef>
              <a:defRPr/>
            </a:pPr>
            <a:r>
              <a:rPr lang="en-US" sz="1800" b="1">
                <a:solidFill>
                  <a:schemeClr val="accent1"/>
                </a:solidFill>
                <a:effectLst>
                  <a:outerShdw blurRad="38100" dist="38100" dir="2700000" algn="tl">
                    <a:srgbClr val="000000"/>
                  </a:outerShdw>
                </a:effectLst>
              </a:rPr>
              <a:t>Relative CVD Risk</a:t>
            </a:r>
            <a:r>
              <a:rPr lang="en-US" sz="1800" b="1" baseline="30000">
                <a:solidFill>
                  <a:schemeClr val="accent1"/>
                </a:solidFill>
                <a:effectLst>
                  <a:outerShdw blurRad="38100" dist="38100" dir="2700000" algn="tl">
                    <a:srgbClr val="000000"/>
                  </a:outerShdw>
                </a:effectLst>
                <a:cs typeface="Arial" pitchFamily="34" charset="0"/>
              </a:rPr>
              <a:t>†</a:t>
            </a:r>
            <a:endParaRPr lang="en-US" sz="1400" baseline="30000">
              <a:solidFill>
                <a:schemeClr val="accent1"/>
              </a:solidFill>
              <a:effectLst>
                <a:outerShdw blurRad="38100" dist="38100" dir="2700000" algn="tl">
                  <a:srgbClr val="000000"/>
                </a:outerShdw>
              </a:effectLst>
              <a:cs typeface="Arial" pitchFamily="34" charset="0"/>
            </a:endParaRPr>
          </a:p>
        </p:txBody>
      </p:sp>
      <p:sp>
        <p:nvSpPr>
          <p:cNvPr id="5049355" name="Rectangle 11"/>
          <p:cNvSpPr>
            <a:spLocks noGrp="1" noChangeArrowheads="1"/>
          </p:cNvSpPr>
          <p:nvPr>
            <p:ph type="title"/>
          </p:nvPr>
        </p:nvSpPr>
        <p:spPr>
          <a:xfrm>
            <a:off x="0" y="152400"/>
            <a:ext cx="9144000" cy="1143000"/>
          </a:xfrm>
        </p:spPr>
        <p:txBody>
          <a:bodyPr/>
          <a:lstStyle/>
          <a:p>
            <a:pPr>
              <a:defRPr/>
            </a:pPr>
            <a:r>
              <a:rPr lang="en-US" smtClean="0"/>
              <a:t>Triglyceride Level Is Independent CVD Risk Factor </a:t>
            </a:r>
            <a:r>
              <a:rPr lang="en-US" sz="4000" smtClean="0">
                <a:solidFill>
                  <a:srgbClr val="00FFFF"/>
                </a:solidFill>
              </a:rPr>
              <a:t>Meta-Analysis of 17 Studies</a:t>
            </a:r>
          </a:p>
        </p:txBody>
      </p:sp>
      <p:sp>
        <p:nvSpPr>
          <p:cNvPr id="2060" name="Text Box 12"/>
          <p:cNvSpPr txBox="1">
            <a:spLocks noChangeArrowheads="1"/>
          </p:cNvSpPr>
          <p:nvPr/>
        </p:nvSpPr>
        <p:spPr bwMode="auto">
          <a:xfrm>
            <a:off x="2743200" y="3892550"/>
            <a:ext cx="303213" cy="457200"/>
          </a:xfrm>
          <a:prstGeom prst="rect">
            <a:avLst/>
          </a:prstGeom>
          <a:noFill/>
          <a:ln w="9525" algn="ctr">
            <a:noFill/>
            <a:miter lim="800000"/>
            <a:headEnd/>
            <a:tailEnd/>
          </a:ln>
        </p:spPr>
        <p:txBody>
          <a:bodyPr wrap="none" lIns="92402" tIns="46200" rIns="92402" bIns="46200">
            <a:spAutoFit/>
          </a:bodyPr>
          <a:lstStyle/>
          <a:p>
            <a:pPr marL="228600" indent="-228600" algn="l" eaLnBrk="1" hangingPunct="1">
              <a:spcBef>
                <a:spcPct val="30000"/>
              </a:spcBef>
            </a:pPr>
            <a:r>
              <a:rPr lang="en-US" sz="2400" b="1">
                <a:solidFill>
                  <a:schemeClr val="tx1"/>
                </a:solidFill>
              </a:rPr>
              <a:t>*</a:t>
            </a:r>
          </a:p>
        </p:txBody>
      </p:sp>
      <p:sp>
        <p:nvSpPr>
          <p:cNvPr id="5049357" name="Text Box 13"/>
          <p:cNvSpPr txBox="1">
            <a:spLocks noChangeArrowheads="1"/>
          </p:cNvSpPr>
          <p:nvPr/>
        </p:nvSpPr>
        <p:spPr bwMode="auto">
          <a:xfrm>
            <a:off x="3690938" y="2368550"/>
            <a:ext cx="303212" cy="457200"/>
          </a:xfrm>
          <a:prstGeom prst="rect">
            <a:avLst/>
          </a:prstGeom>
          <a:noFill/>
          <a:ln w="9525" algn="ctr">
            <a:noFill/>
            <a:miter lim="800000"/>
            <a:headEnd/>
            <a:tailEnd/>
          </a:ln>
          <a:effectLst/>
        </p:spPr>
        <p:txBody>
          <a:bodyPr wrap="none" lIns="92402" tIns="46200" rIns="92402" bIns="46200">
            <a:spAutoFit/>
          </a:bodyPr>
          <a:lstStyle/>
          <a:p>
            <a:pPr marL="228600" indent="-228600" algn="l" eaLnBrk="1" hangingPunct="1">
              <a:spcBef>
                <a:spcPct val="30000"/>
              </a:spcBef>
              <a:defRPr/>
            </a:pPr>
            <a:r>
              <a:rPr lang="en-US" sz="2400" b="1">
                <a:solidFill>
                  <a:schemeClr val="tx1"/>
                </a:solidFill>
                <a:effectLst>
                  <a:outerShdw blurRad="38100" dist="38100" dir="2700000" algn="tl">
                    <a:srgbClr val="000000"/>
                  </a:outerShdw>
                </a:effectLst>
              </a:rPr>
              <a:t>*</a:t>
            </a:r>
          </a:p>
        </p:txBody>
      </p:sp>
      <p:sp>
        <p:nvSpPr>
          <p:cNvPr id="2062" name="Text Box 14"/>
          <p:cNvSpPr txBox="1">
            <a:spLocks noChangeArrowheads="1"/>
          </p:cNvSpPr>
          <p:nvPr/>
        </p:nvSpPr>
        <p:spPr bwMode="auto">
          <a:xfrm>
            <a:off x="5715000" y="4502150"/>
            <a:ext cx="303213" cy="457200"/>
          </a:xfrm>
          <a:prstGeom prst="rect">
            <a:avLst/>
          </a:prstGeom>
          <a:noFill/>
          <a:ln w="9525" algn="ctr">
            <a:noFill/>
            <a:miter lim="800000"/>
            <a:headEnd/>
            <a:tailEnd/>
          </a:ln>
        </p:spPr>
        <p:txBody>
          <a:bodyPr wrap="none" lIns="92402" tIns="46200" rIns="92402" bIns="46200">
            <a:spAutoFit/>
          </a:bodyPr>
          <a:lstStyle/>
          <a:p>
            <a:pPr marL="228600" indent="-228600" algn="l" eaLnBrk="1" hangingPunct="1">
              <a:spcBef>
                <a:spcPct val="30000"/>
              </a:spcBef>
            </a:pPr>
            <a:r>
              <a:rPr lang="en-US" sz="2400">
                <a:solidFill>
                  <a:schemeClr val="bg1"/>
                </a:solidFill>
              </a:rPr>
              <a:t>*</a:t>
            </a:r>
          </a:p>
        </p:txBody>
      </p:sp>
      <p:sp>
        <p:nvSpPr>
          <p:cNvPr id="2063" name="Text Box 15"/>
          <p:cNvSpPr txBox="1">
            <a:spLocks noChangeArrowheads="1"/>
          </p:cNvSpPr>
          <p:nvPr/>
        </p:nvSpPr>
        <p:spPr bwMode="auto">
          <a:xfrm>
            <a:off x="6596063" y="3740150"/>
            <a:ext cx="303212" cy="457200"/>
          </a:xfrm>
          <a:prstGeom prst="rect">
            <a:avLst/>
          </a:prstGeom>
          <a:noFill/>
          <a:ln w="9525" algn="ctr">
            <a:noFill/>
            <a:miter lim="800000"/>
            <a:headEnd/>
            <a:tailEnd/>
          </a:ln>
        </p:spPr>
        <p:txBody>
          <a:bodyPr wrap="none" lIns="92402" tIns="46200" rIns="92402" bIns="46200">
            <a:spAutoFit/>
          </a:bodyPr>
          <a:lstStyle/>
          <a:p>
            <a:pPr marL="228600" indent="-228600" algn="l" eaLnBrk="1" hangingPunct="1">
              <a:spcBef>
                <a:spcPct val="30000"/>
              </a:spcBef>
            </a:pPr>
            <a:r>
              <a:rPr lang="en-US" sz="2400">
                <a:solidFill>
                  <a:schemeClr val="bg1"/>
                </a:solidFill>
              </a:rPr>
              <a:t>*</a:t>
            </a:r>
          </a:p>
        </p:txBody>
      </p:sp>
      <p:grpSp>
        <p:nvGrpSpPr>
          <p:cNvPr id="2064" name="Group 16"/>
          <p:cNvGrpSpPr>
            <a:grpSpLocks/>
          </p:cNvGrpSpPr>
          <p:nvPr/>
        </p:nvGrpSpPr>
        <p:grpSpPr bwMode="auto">
          <a:xfrm>
            <a:off x="2209800" y="1447800"/>
            <a:ext cx="2286000" cy="838200"/>
            <a:chOff x="3596" y="1309"/>
            <a:chExt cx="1440" cy="528"/>
          </a:xfrm>
        </p:grpSpPr>
        <p:grpSp>
          <p:nvGrpSpPr>
            <p:cNvPr id="2103" name="Group 17"/>
            <p:cNvGrpSpPr>
              <a:grpSpLocks/>
            </p:cNvGrpSpPr>
            <p:nvPr/>
          </p:nvGrpSpPr>
          <p:grpSpPr bwMode="auto">
            <a:xfrm>
              <a:off x="3681" y="1428"/>
              <a:ext cx="96" cy="95"/>
              <a:chOff x="3681" y="1428"/>
              <a:chExt cx="96" cy="95"/>
            </a:xfrm>
          </p:grpSpPr>
          <p:sp>
            <p:nvSpPr>
              <p:cNvPr id="2124" name="Rectangle 18"/>
              <p:cNvSpPr>
                <a:spLocks noChangeArrowheads="1"/>
              </p:cNvSpPr>
              <p:nvPr/>
            </p:nvSpPr>
            <p:spPr bwMode="auto">
              <a:xfrm>
                <a:off x="3681" y="1428"/>
                <a:ext cx="6" cy="89"/>
              </a:xfrm>
              <a:prstGeom prst="rect">
                <a:avLst/>
              </a:prstGeom>
              <a:gradFill rotWithShape="1">
                <a:gsLst>
                  <a:gs pos="0">
                    <a:srgbClr val="007600"/>
                  </a:gs>
                  <a:gs pos="50000">
                    <a:srgbClr val="00FF00"/>
                  </a:gs>
                  <a:gs pos="100000">
                    <a:srgbClr val="007600"/>
                  </a:gs>
                </a:gsLst>
                <a:lin ang="0" scaled="1"/>
              </a:gradFill>
              <a:ln w="9525">
                <a:noFill/>
                <a:miter lim="800000"/>
                <a:headEnd/>
                <a:tailEnd/>
              </a:ln>
            </p:spPr>
            <p:txBody>
              <a:bodyPr/>
              <a:lstStyle/>
              <a:p>
                <a:endParaRPr lang="en-US"/>
              </a:p>
            </p:txBody>
          </p:sp>
          <p:sp>
            <p:nvSpPr>
              <p:cNvPr id="2125" name="Rectangle 19"/>
              <p:cNvSpPr>
                <a:spLocks noChangeArrowheads="1"/>
              </p:cNvSpPr>
              <p:nvPr/>
            </p:nvSpPr>
            <p:spPr bwMode="auto">
              <a:xfrm>
                <a:off x="3687" y="1428"/>
                <a:ext cx="6" cy="89"/>
              </a:xfrm>
              <a:prstGeom prst="rect">
                <a:avLst/>
              </a:prstGeom>
              <a:gradFill rotWithShape="1">
                <a:gsLst>
                  <a:gs pos="0">
                    <a:srgbClr val="007600"/>
                  </a:gs>
                  <a:gs pos="50000">
                    <a:srgbClr val="00FF00"/>
                  </a:gs>
                  <a:gs pos="100000">
                    <a:srgbClr val="007600"/>
                  </a:gs>
                </a:gsLst>
                <a:lin ang="0" scaled="1"/>
              </a:gradFill>
              <a:ln w="9525">
                <a:noFill/>
                <a:miter lim="800000"/>
                <a:headEnd/>
                <a:tailEnd/>
              </a:ln>
            </p:spPr>
            <p:txBody>
              <a:bodyPr/>
              <a:lstStyle/>
              <a:p>
                <a:endParaRPr lang="en-US"/>
              </a:p>
            </p:txBody>
          </p:sp>
          <p:sp>
            <p:nvSpPr>
              <p:cNvPr id="2126" name="Rectangle 20"/>
              <p:cNvSpPr>
                <a:spLocks noChangeArrowheads="1"/>
              </p:cNvSpPr>
              <p:nvPr/>
            </p:nvSpPr>
            <p:spPr bwMode="auto">
              <a:xfrm>
                <a:off x="3693" y="1428"/>
                <a:ext cx="6" cy="89"/>
              </a:xfrm>
              <a:prstGeom prst="rect">
                <a:avLst/>
              </a:prstGeom>
              <a:gradFill rotWithShape="1">
                <a:gsLst>
                  <a:gs pos="0">
                    <a:srgbClr val="007600"/>
                  </a:gs>
                  <a:gs pos="50000">
                    <a:srgbClr val="00FF00"/>
                  </a:gs>
                  <a:gs pos="100000">
                    <a:srgbClr val="007600"/>
                  </a:gs>
                </a:gsLst>
                <a:lin ang="0" scaled="1"/>
              </a:gradFill>
              <a:ln w="9525">
                <a:noFill/>
                <a:miter lim="800000"/>
                <a:headEnd/>
                <a:tailEnd/>
              </a:ln>
            </p:spPr>
            <p:txBody>
              <a:bodyPr/>
              <a:lstStyle/>
              <a:p>
                <a:endParaRPr lang="en-US"/>
              </a:p>
            </p:txBody>
          </p:sp>
          <p:sp>
            <p:nvSpPr>
              <p:cNvPr id="2127" name="Rectangle 21"/>
              <p:cNvSpPr>
                <a:spLocks noChangeArrowheads="1"/>
              </p:cNvSpPr>
              <p:nvPr/>
            </p:nvSpPr>
            <p:spPr bwMode="auto">
              <a:xfrm>
                <a:off x="3699" y="1428"/>
                <a:ext cx="6" cy="89"/>
              </a:xfrm>
              <a:prstGeom prst="rect">
                <a:avLst/>
              </a:prstGeom>
              <a:gradFill rotWithShape="1">
                <a:gsLst>
                  <a:gs pos="0">
                    <a:srgbClr val="007600"/>
                  </a:gs>
                  <a:gs pos="50000">
                    <a:srgbClr val="00FF00"/>
                  </a:gs>
                  <a:gs pos="100000">
                    <a:srgbClr val="007600"/>
                  </a:gs>
                </a:gsLst>
                <a:lin ang="0" scaled="1"/>
              </a:gradFill>
              <a:ln w="9525">
                <a:noFill/>
                <a:miter lim="800000"/>
                <a:headEnd/>
                <a:tailEnd/>
              </a:ln>
            </p:spPr>
            <p:txBody>
              <a:bodyPr/>
              <a:lstStyle/>
              <a:p>
                <a:endParaRPr lang="en-US"/>
              </a:p>
            </p:txBody>
          </p:sp>
          <p:sp>
            <p:nvSpPr>
              <p:cNvPr id="2128" name="Rectangle 22"/>
              <p:cNvSpPr>
                <a:spLocks noChangeArrowheads="1"/>
              </p:cNvSpPr>
              <p:nvPr/>
            </p:nvSpPr>
            <p:spPr bwMode="auto">
              <a:xfrm>
                <a:off x="3705" y="1428"/>
                <a:ext cx="6" cy="89"/>
              </a:xfrm>
              <a:prstGeom prst="rect">
                <a:avLst/>
              </a:prstGeom>
              <a:gradFill rotWithShape="1">
                <a:gsLst>
                  <a:gs pos="0">
                    <a:srgbClr val="007600"/>
                  </a:gs>
                  <a:gs pos="50000">
                    <a:srgbClr val="00FF00"/>
                  </a:gs>
                  <a:gs pos="100000">
                    <a:srgbClr val="007600"/>
                  </a:gs>
                </a:gsLst>
                <a:lin ang="0" scaled="1"/>
              </a:gradFill>
              <a:ln w="9525">
                <a:noFill/>
                <a:miter lim="800000"/>
                <a:headEnd/>
                <a:tailEnd/>
              </a:ln>
            </p:spPr>
            <p:txBody>
              <a:bodyPr/>
              <a:lstStyle/>
              <a:p>
                <a:endParaRPr lang="en-US"/>
              </a:p>
            </p:txBody>
          </p:sp>
          <p:sp>
            <p:nvSpPr>
              <p:cNvPr id="2129" name="Rectangle 23"/>
              <p:cNvSpPr>
                <a:spLocks noChangeArrowheads="1"/>
              </p:cNvSpPr>
              <p:nvPr/>
            </p:nvSpPr>
            <p:spPr bwMode="auto">
              <a:xfrm>
                <a:off x="3711" y="1428"/>
                <a:ext cx="6" cy="89"/>
              </a:xfrm>
              <a:prstGeom prst="rect">
                <a:avLst/>
              </a:prstGeom>
              <a:gradFill rotWithShape="1">
                <a:gsLst>
                  <a:gs pos="0">
                    <a:srgbClr val="007600"/>
                  </a:gs>
                  <a:gs pos="50000">
                    <a:srgbClr val="00FF00"/>
                  </a:gs>
                  <a:gs pos="100000">
                    <a:srgbClr val="007600"/>
                  </a:gs>
                </a:gsLst>
                <a:lin ang="0" scaled="1"/>
              </a:gradFill>
              <a:ln w="9525">
                <a:noFill/>
                <a:miter lim="800000"/>
                <a:headEnd/>
                <a:tailEnd/>
              </a:ln>
            </p:spPr>
            <p:txBody>
              <a:bodyPr/>
              <a:lstStyle/>
              <a:p>
                <a:endParaRPr lang="en-US"/>
              </a:p>
            </p:txBody>
          </p:sp>
          <p:sp>
            <p:nvSpPr>
              <p:cNvPr id="2130" name="Rectangle 24"/>
              <p:cNvSpPr>
                <a:spLocks noChangeArrowheads="1"/>
              </p:cNvSpPr>
              <p:nvPr/>
            </p:nvSpPr>
            <p:spPr bwMode="auto">
              <a:xfrm>
                <a:off x="3717" y="1428"/>
                <a:ext cx="6" cy="89"/>
              </a:xfrm>
              <a:prstGeom prst="rect">
                <a:avLst/>
              </a:prstGeom>
              <a:gradFill rotWithShape="1">
                <a:gsLst>
                  <a:gs pos="0">
                    <a:srgbClr val="007600"/>
                  </a:gs>
                  <a:gs pos="50000">
                    <a:srgbClr val="00FF00"/>
                  </a:gs>
                  <a:gs pos="100000">
                    <a:srgbClr val="007600"/>
                  </a:gs>
                </a:gsLst>
                <a:lin ang="0" scaled="1"/>
              </a:gradFill>
              <a:ln w="9525">
                <a:noFill/>
                <a:miter lim="800000"/>
                <a:headEnd/>
                <a:tailEnd/>
              </a:ln>
            </p:spPr>
            <p:txBody>
              <a:bodyPr/>
              <a:lstStyle/>
              <a:p>
                <a:endParaRPr lang="en-US"/>
              </a:p>
            </p:txBody>
          </p:sp>
          <p:sp>
            <p:nvSpPr>
              <p:cNvPr id="2131" name="Rectangle 25"/>
              <p:cNvSpPr>
                <a:spLocks noChangeArrowheads="1"/>
              </p:cNvSpPr>
              <p:nvPr/>
            </p:nvSpPr>
            <p:spPr bwMode="auto">
              <a:xfrm>
                <a:off x="3723" y="1428"/>
                <a:ext cx="6" cy="89"/>
              </a:xfrm>
              <a:prstGeom prst="rect">
                <a:avLst/>
              </a:prstGeom>
              <a:gradFill rotWithShape="1">
                <a:gsLst>
                  <a:gs pos="0">
                    <a:srgbClr val="007600"/>
                  </a:gs>
                  <a:gs pos="50000">
                    <a:srgbClr val="00FF00"/>
                  </a:gs>
                  <a:gs pos="100000">
                    <a:srgbClr val="007600"/>
                  </a:gs>
                </a:gsLst>
                <a:lin ang="0" scaled="1"/>
              </a:gradFill>
              <a:ln w="9525">
                <a:noFill/>
                <a:miter lim="800000"/>
                <a:headEnd/>
                <a:tailEnd/>
              </a:ln>
            </p:spPr>
            <p:txBody>
              <a:bodyPr/>
              <a:lstStyle/>
              <a:p>
                <a:endParaRPr lang="en-US"/>
              </a:p>
            </p:txBody>
          </p:sp>
          <p:sp>
            <p:nvSpPr>
              <p:cNvPr id="2132" name="Rectangle 26"/>
              <p:cNvSpPr>
                <a:spLocks noChangeArrowheads="1"/>
              </p:cNvSpPr>
              <p:nvPr/>
            </p:nvSpPr>
            <p:spPr bwMode="auto">
              <a:xfrm>
                <a:off x="3729" y="1428"/>
                <a:ext cx="6" cy="89"/>
              </a:xfrm>
              <a:prstGeom prst="rect">
                <a:avLst/>
              </a:prstGeom>
              <a:gradFill rotWithShape="1">
                <a:gsLst>
                  <a:gs pos="0">
                    <a:srgbClr val="007600"/>
                  </a:gs>
                  <a:gs pos="50000">
                    <a:srgbClr val="00FF00"/>
                  </a:gs>
                  <a:gs pos="100000">
                    <a:srgbClr val="007600"/>
                  </a:gs>
                </a:gsLst>
                <a:lin ang="0" scaled="1"/>
              </a:gradFill>
              <a:ln w="9525">
                <a:noFill/>
                <a:miter lim="800000"/>
                <a:headEnd/>
                <a:tailEnd/>
              </a:ln>
            </p:spPr>
            <p:txBody>
              <a:bodyPr/>
              <a:lstStyle/>
              <a:p>
                <a:endParaRPr lang="en-US"/>
              </a:p>
            </p:txBody>
          </p:sp>
          <p:sp>
            <p:nvSpPr>
              <p:cNvPr id="2133" name="Rectangle 27"/>
              <p:cNvSpPr>
                <a:spLocks noChangeArrowheads="1"/>
              </p:cNvSpPr>
              <p:nvPr/>
            </p:nvSpPr>
            <p:spPr bwMode="auto">
              <a:xfrm>
                <a:off x="3735" y="1428"/>
                <a:ext cx="6" cy="89"/>
              </a:xfrm>
              <a:prstGeom prst="rect">
                <a:avLst/>
              </a:prstGeom>
              <a:gradFill rotWithShape="1">
                <a:gsLst>
                  <a:gs pos="0">
                    <a:srgbClr val="007600"/>
                  </a:gs>
                  <a:gs pos="50000">
                    <a:srgbClr val="00FF00"/>
                  </a:gs>
                  <a:gs pos="100000">
                    <a:srgbClr val="007600"/>
                  </a:gs>
                </a:gsLst>
                <a:lin ang="0" scaled="1"/>
              </a:gradFill>
              <a:ln w="9525">
                <a:noFill/>
                <a:miter lim="800000"/>
                <a:headEnd/>
                <a:tailEnd/>
              </a:ln>
            </p:spPr>
            <p:txBody>
              <a:bodyPr/>
              <a:lstStyle/>
              <a:p>
                <a:endParaRPr lang="en-US"/>
              </a:p>
            </p:txBody>
          </p:sp>
          <p:sp>
            <p:nvSpPr>
              <p:cNvPr id="2134" name="Rectangle 28"/>
              <p:cNvSpPr>
                <a:spLocks noChangeArrowheads="1"/>
              </p:cNvSpPr>
              <p:nvPr/>
            </p:nvSpPr>
            <p:spPr bwMode="auto">
              <a:xfrm>
                <a:off x="3741" y="1428"/>
                <a:ext cx="6" cy="89"/>
              </a:xfrm>
              <a:prstGeom prst="rect">
                <a:avLst/>
              </a:prstGeom>
              <a:gradFill rotWithShape="1">
                <a:gsLst>
                  <a:gs pos="0">
                    <a:srgbClr val="007600"/>
                  </a:gs>
                  <a:gs pos="50000">
                    <a:srgbClr val="00FF00"/>
                  </a:gs>
                  <a:gs pos="100000">
                    <a:srgbClr val="007600"/>
                  </a:gs>
                </a:gsLst>
                <a:lin ang="0" scaled="1"/>
              </a:gradFill>
              <a:ln w="9525">
                <a:noFill/>
                <a:miter lim="800000"/>
                <a:headEnd/>
                <a:tailEnd/>
              </a:ln>
            </p:spPr>
            <p:txBody>
              <a:bodyPr/>
              <a:lstStyle/>
              <a:p>
                <a:endParaRPr lang="en-US"/>
              </a:p>
            </p:txBody>
          </p:sp>
          <p:sp>
            <p:nvSpPr>
              <p:cNvPr id="2135" name="Rectangle 29"/>
              <p:cNvSpPr>
                <a:spLocks noChangeArrowheads="1"/>
              </p:cNvSpPr>
              <p:nvPr/>
            </p:nvSpPr>
            <p:spPr bwMode="auto">
              <a:xfrm>
                <a:off x="3747" y="1428"/>
                <a:ext cx="6" cy="89"/>
              </a:xfrm>
              <a:prstGeom prst="rect">
                <a:avLst/>
              </a:prstGeom>
              <a:gradFill rotWithShape="1">
                <a:gsLst>
                  <a:gs pos="0">
                    <a:srgbClr val="007600"/>
                  </a:gs>
                  <a:gs pos="50000">
                    <a:srgbClr val="00FF00"/>
                  </a:gs>
                  <a:gs pos="100000">
                    <a:srgbClr val="007600"/>
                  </a:gs>
                </a:gsLst>
                <a:lin ang="0" scaled="1"/>
              </a:gradFill>
              <a:ln w="9525">
                <a:noFill/>
                <a:miter lim="800000"/>
                <a:headEnd/>
                <a:tailEnd/>
              </a:ln>
            </p:spPr>
            <p:txBody>
              <a:bodyPr/>
              <a:lstStyle/>
              <a:p>
                <a:endParaRPr lang="en-US"/>
              </a:p>
            </p:txBody>
          </p:sp>
          <p:sp>
            <p:nvSpPr>
              <p:cNvPr id="2136" name="Rectangle 30"/>
              <p:cNvSpPr>
                <a:spLocks noChangeArrowheads="1"/>
              </p:cNvSpPr>
              <p:nvPr/>
            </p:nvSpPr>
            <p:spPr bwMode="auto">
              <a:xfrm>
                <a:off x="3753" y="1428"/>
                <a:ext cx="6" cy="89"/>
              </a:xfrm>
              <a:prstGeom prst="rect">
                <a:avLst/>
              </a:prstGeom>
              <a:gradFill rotWithShape="1">
                <a:gsLst>
                  <a:gs pos="0">
                    <a:srgbClr val="007600"/>
                  </a:gs>
                  <a:gs pos="50000">
                    <a:srgbClr val="00FF00"/>
                  </a:gs>
                  <a:gs pos="100000">
                    <a:srgbClr val="007600"/>
                  </a:gs>
                </a:gsLst>
                <a:lin ang="0" scaled="1"/>
              </a:gradFill>
              <a:ln w="9525">
                <a:noFill/>
                <a:miter lim="800000"/>
                <a:headEnd/>
                <a:tailEnd/>
              </a:ln>
            </p:spPr>
            <p:txBody>
              <a:bodyPr/>
              <a:lstStyle/>
              <a:p>
                <a:endParaRPr lang="en-US"/>
              </a:p>
            </p:txBody>
          </p:sp>
          <p:sp>
            <p:nvSpPr>
              <p:cNvPr id="2137" name="Rectangle 31"/>
              <p:cNvSpPr>
                <a:spLocks noChangeArrowheads="1"/>
              </p:cNvSpPr>
              <p:nvPr/>
            </p:nvSpPr>
            <p:spPr bwMode="auto">
              <a:xfrm>
                <a:off x="3759" y="1428"/>
                <a:ext cx="6" cy="89"/>
              </a:xfrm>
              <a:prstGeom prst="rect">
                <a:avLst/>
              </a:prstGeom>
              <a:gradFill rotWithShape="1">
                <a:gsLst>
                  <a:gs pos="0">
                    <a:srgbClr val="007600"/>
                  </a:gs>
                  <a:gs pos="50000">
                    <a:srgbClr val="00FF00"/>
                  </a:gs>
                  <a:gs pos="100000">
                    <a:srgbClr val="007600"/>
                  </a:gs>
                </a:gsLst>
                <a:lin ang="0" scaled="1"/>
              </a:gradFill>
              <a:ln w="9525">
                <a:noFill/>
                <a:miter lim="800000"/>
                <a:headEnd/>
                <a:tailEnd/>
              </a:ln>
            </p:spPr>
            <p:txBody>
              <a:bodyPr/>
              <a:lstStyle/>
              <a:p>
                <a:endParaRPr lang="en-US"/>
              </a:p>
            </p:txBody>
          </p:sp>
          <p:sp>
            <p:nvSpPr>
              <p:cNvPr id="2138" name="Rectangle 32"/>
              <p:cNvSpPr>
                <a:spLocks noChangeArrowheads="1"/>
              </p:cNvSpPr>
              <p:nvPr/>
            </p:nvSpPr>
            <p:spPr bwMode="auto">
              <a:xfrm>
                <a:off x="3765" y="1428"/>
                <a:ext cx="6" cy="89"/>
              </a:xfrm>
              <a:prstGeom prst="rect">
                <a:avLst/>
              </a:prstGeom>
              <a:gradFill rotWithShape="1">
                <a:gsLst>
                  <a:gs pos="0">
                    <a:srgbClr val="007600"/>
                  </a:gs>
                  <a:gs pos="50000">
                    <a:srgbClr val="00FF00"/>
                  </a:gs>
                  <a:gs pos="100000">
                    <a:srgbClr val="007600"/>
                  </a:gs>
                </a:gsLst>
                <a:lin ang="0" scaled="1"/>
              </a:gradFill>
              <a:ln w="9525">
                <a:noFill/>
                <a:miter lim="800000"/>
                <a:headEnd/>
                <a:tailEnd/>
              </a:ln>
            </p:spPr>
            <p:txBody>
              <a:bodyPr/>
              <a:lstStyle/>
              <a:p>
                <a:endParaRPr lang="en-US"/>
              </a:p>
            </p:txBody>
          </p:sp>
          <p:sp>
            <p:nvSpPr>
              <p:cNvPr id="2139" name="Rectangle 33"/>
              <p:cNvSpPr>
                <a:spLocks noChangeArrowheads="1"/>
              </p:cNvSpPr>
              <p:nvPr/>
            </p:nvSpPr>
            <p:spPr bwMode="auto">
              <a:xfrm>
                <a:off x="3681" y="1428"/>
                <a:ext cx="96" cy="95"/>
              </a:xfrm>
              <a:prstGeom prst="rect">
                <a:avLst/>
              </a:prstGeom>
              <a:gradFill rotWithShape="1">
                <a:gsLst>
                  <a:gs pos="0">
                    <a:srgbClr val="007600"/>
                  </a:gs>
                  <a:gs pos="50000">
                    <a:srgbClr val="00FF00"/>
                  </a:gs>
                  <a:gs pos="100000">
                    <a:srgbClr val="007600"/>
                  </a:gs>
                </a:gsLst>
                <a:lin ang="0" scaled="1"/>
              </a:gradFill>
              <a:ln w="9525">
                <a:noFill/>
                <a:miter lim="800000"/>
                <a:headEnd/>
                <a:tailEnd/>
              </a:ln>
            </p:spPr>
            <p:txBody>
              <a:bodyPr/>
              <a:lstStyle/>
              <a:p>
                <a:endParaRPr lang="en-US"/>
              </a:p>
            </p:txBody>
          </p:sp>
        </p:grpSp>
        <p:sp>
          <p:nvSpPr>
            <p:cNvPr id="5049378" name="Rectangle 34"/>
            <p:cNvSpPr>
              <a:spLocks noChangeArrowheads="1"/>
            </p:cNvSpPr>
            <p:nvPr/>
          </p:nvSpPr>
          <p:spPr bwMode="auto">
            <a:xfrm>
              <a:off x="3813" y="1392"/>
              <a:ext cx="980" cy="154"/>
            </a:xfrm>
            <a:prstGeom prst="rect">
              <a:avLst/>
            </a:prstGeom>
            <a:noFill/>
            <a:ln w="9525">
              <a:noFill/>
              <a:miter lim="800000"/>
              <a:headEnd/>
              <a:tailEnd/>
            </a:ln>
          </p:spPr>
          <p:txBody>
            <a:bodyPr wrap="none" lIns="0" tIns="0" rIns="0" bIns="0">
              <a:spAutoFit/>
            </a:bodyPr>
            <a:lstStyle/>
            <a:p>
              <a:pPr marL="228600" indent="-228600" algn="l" eaLnBrk="1" hangingPunct="1">
                <a:spcBef>
                  <a:spcPct val="30000"/>
                </a:spcBef>
                <a:defRPr/>
              </a:pPr>
              <a:r>
                <a:rPr lang="en-US" sz="1600">
                  <a:solidFill>
                    <a:schemeClr val="tx1"/>
                  </a:solidFill>
                  <a:effectLst>
                    <a:outerShdw blurRad="38100" dist="38100" dir="2700000" algn="tl">
                      <a:srgbClr val="000000"/>
                    </a:outerShdw>
                  </a:effectLst>
                </a:rPr>
                <a:t>Men (n = 46 413)</a:t>
              </a:r>
            </a:p>
          </p:txBody>
        </p:sp>
        <p:grpSp>
          <p:nvGrpSpPr>
            <p:cNvPr id="2105" name="Group 35"/>
            <p:cNvGrpSpPr>
              <a:grpSpLocks/>
            </p:cNvGrpSpPr>
            <p:nvPr/>
          </p:nvGrpSpPr>
          <p:grpSpPr bwMode="auto">
            <a:xfrm>
              <a:off x="3681" y="1636"/>
              <a:ext cx="96" cy="96"/>
              <a:chOff x="3681" y="1636"/>
              <a:chExt cx="96" cy="96"/>
            </a:xfrm>
          </p:grpSpPr>
          <p:sp>
            <p:nvSpPr>
              <p:cNvPr id="2108" name="Rectangle 36"/>
              <p:cNvSpPr>
                <a:spLocks noChangeArrowheads="1"/>
              </p:cNvSpPr>
              <p:nvPr/>
            </p:nvSpPr>
            <p:spPr bwMode="auto">
              <a:xfrm>
                <a:off x="3681" y="1636"/>
                <a:ext cx="6" cy="90"/>
              </a:xfrm>
              <a:prstGeom prst="rect">
                <a:avLst/>
              </a:prstGeom>
              <a:gradFill rotWithShape="1">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2109" name="Rectangle 37"/>
              <p:cNvSpPr>
                <a:spLocks noChangeArrowheads="1"/>
              </p:cNvSpPr>
              <p:nvPr/>
            </p:nvSpPr>
            <p:spPr bwMode="auto">
              <a:xfrm>
                <a:off x="3687" y="1636"/>
                <a:ext cx="6" cy="90"/>
              </a:xfrm>
              <a:prstGeom prst="rect">
                <a:avLst/>
              </a:prstGeom>
              <a:gradFill rotWithShape="1">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2110" name="Rectangle 38"/>
              <p:cNvSpPr>
                <a:spLocks noChangeArrowheads="1"/>
              </p:cNvSpPr>
              <p:nvPr/>
            </p:nvSpPr>
            <p:spPr bwMode="auto">
              <a:xfrm>
                <a:off x="3693" y="1636"/>
                <a:ext cx="6" cy="90"/>
              </a:xfrm>
              <a:prstGeom prst="rect">
                <a:avLst/>
              </a:prstGeom>
              <a:gradFill rotWithShape="1">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2111" name="Rectangle 39"/>
              <p:cNvSpPr>
                <a:spLocks noChangeArrowheads="1"/>
              </p:cNvSpPr>
              <p:nvPr/>
            </p:nvSpPr>
            <p:spPr bwMode="auto">
              <a:xfrm>
                <a:off x="3699" y="1636"/>
                <a:ext cx="6" cy="90"/>
              </a:xfrm>
              <a:prstGeom prst="rect">
                <a:avLst/>
              </a:prstGeom>
              <a:gradFill rotWithShape="1">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2112" name="Rectangle 40"/>
              <p:cNvSpPr>
                <a:spLocks noChangeArrowheads="1"/>
              </p:cNvSpPr>
              <p:nvPr/>
            </p:nvSpPr>
            <p:spPr bwMode="auto">
              <a:xfrm>
                <a:off x="3705" y="1636"/>
                <a:ext cx="6" cy="90"/>
              </a:xfrm>
              <a:prstGeom prst="rect">
                <a:avLst/>
              </a:prstGeom>
              <a:gradFill rotWithShape="1">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2113" name="Rectangle 41"/>
              <p:cNvSpPr>
                <a:spLocks noChangeArrowheads="1"/>
              </p:cNvSpPr>
              <p:nvPr/>
            </p:nvSpPr>
            <p:spPr bwMode="auto">
              <a:xfrm>
                <a:off x="3711" y="1636"/>
                <a:ext cx="6" cy="90"/>
              </a:xfrm>
              <a:prstGeom prst="rect">
                <a:avLst/>
              </a:prstGeom>
              <a:gradFill rotWithShape="1">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2114" name="Rectangle 42"/>
              <p:cNvSpPr>
                <a:spLocks noChangeArrowheads="1"/>
              </p:cNvSpPr>
              <p:nvPr/>
            </p:nvSpPr>
            <p:spPr bwMode="auto">
              <a:xfrm>
                <a:off x="3717" y="1636"/>
                <a:ext cx="6" cy="90"/>
              </a:xfrm>
              <a:prstGeom prst="rect">
                <a:avLst/>
              </a:prstGeom>
              <a:gradFill rotWithShape="1">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2115" name="Rectangle 43"/>
              <p:cNvSpPr>
                <a:spLocks noChangeArrowheads="1"/>
              </p:cNvSpPr>
              <p:nvPr/>
            </p:nvSpPr>
            <p:spPr bwMode="auto">
              <a:xfrm>
                <a:off x="3723" y="1636"/>
                <a:ext cx="6" cy="90"/>
              </a:xfrm>
              <a:prstGeom prst="rect">
                <a:avLst/>
              </a:prstGeom>
              <a:gradFill rotWithShape="1">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2116" name="Rectangle 44"/>
              <p:cNvSpPr>
                <a:spLocks noChangeArrowheads="1"/>
              </p:cNvSpPr>
              <p:nvPr/>
            </p:nvSpPr>
            <p:spPr bwMode="auto">
              <a:xfrm>
                <a:off x="3729" y="1636"/>
                <a:ext cx="6" cy="90"/>
              </a:xfrm>
              <a:prstGeom prst="rect">
                <a:avLst/>
              </a:prstGeom>
              <a:gradFill rotWithShape="1">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2117" name="Rectangle 45"/>
              <p:cNvSpPr>
                <a:spLocks noChangeArrowheads="1"/>
              </p:cNvSpPr>
              <p:nvPr/>
            </p:nvSpPr>
            <p:spPr bwMode="auto">
              <a:xfrm>
                <a:off x="3735" y="1636"/>
                <a:ext cx="6" cy="90"/>
              </a:xfrm>
              <a:prstGeom prst="rect">
                <a:avLst/>
              </a:prstGeom>
              <a:gradFill rotWithShape="1">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2118" name="Rectangle 46"/>
              <p:cNvSpPr>
                <a:spLocks noChangeArrowheads="1"/>
              </p:cNvSpPr>
              <p:nvPr/>
            </p:nvSpPr>
            <p:spPr bwMode="auto">
              <a:xfrm>
                <a:off x="3741" y="1636"/>
                <a:ext cx="6" cy="90"/>
              </a:xfrm>
              <a:prstGeom prst="rect">
                <a:avLst/>
              </a:prstGeom>
              <a:gradFill rotWithShape="1">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2119" name="Rectangle 47"/>
              <p:cNvSpPr>
                <a:spLocks noChangeArrowheads="1"/>
              </p:cNvSpPr>
              <p:nvPr/>
            </p:nvSpPr>
            <p:spPr bwMode="auto">
              <a:xfrm>
                <a:off x="3747" y="1636"/>
                <a:ext cx="6" cy="90"/>
              </a:xfrm>
              <a:prstGeom prst="rect">
                <a:avLst/>
              </a:prstGeom>
              <a:gradFill rotWithShape="1">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2120" name="Rectangle 48"/>
              <p:cNvSpPr>
                <a:spLocks noChangeArrowheads="1"/>
              </p:cNvSpPr>
              <p:nvPr/>
            </p:nvSpPr>
            <p:spPr bwMode="auto">
              <a:xfrm>
                <a:off x="3753" y="1636"/>
                <a:ext cx="6" cy="90"/>
              </a:xfrm>
              <a:prstGeom prst="rect">
                <a:avLst/>
              </a:prstGeom>
              <a:gradFill rotWithShape="1">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2121" name="Rectangle 49"/>
              <p:cNvSpPr>
                <a:spLocks noChangeArrowheads="1"/>
              </p:cNvSpPr>
              <p:nvPr/>
            </p:nvSpPr>
            <p:spPr bwMode="auto">
              <a:xfrm>
                <a:off x="3759" y="1636"/>
                <a:ext cx="6" cy="90"/>
              </a:xfrm>
              <a:prstGeom prst="rect">
                <a:avLst/>
              </a:prstGeom>
              <a:gradFill rotWithShape="1">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2122" name="Rectangle 50"/>
              <p:cNvSpPr>
                <a:spLocks noChangeArrowheads="1"/>
              </p:cNvSpPr>
              <p:nvPr/>
            </p:nvSpPr>
            <p:spPr bwMode="auto">
              <a:xfrm>
                <a:off x="3765" y="1636"/>
                <a:ext cx="6" cy="90"/>
              </a:xfrm>
              <a:prstGeom prst="rect">
                <a:avLst/>
              </a:prstGeom>
              <a:gradFill rotWithShape="1">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2123" name="Rectangle 51"/>
              <p:cNvSpPr>
                <a:spLocks noChangeArrowheads="1"/>
              </p:cNvSpPr>
              <p:nvPr/>
            </p:nvSpPr>
            <p:spPr bwMode="auto">
              <a:xfrm>
                <a:off x="3681" y="1636"/>
                <a:ext cx="96" cy="96"/>
              </a:xfrm>
              <a:prstGeom prst="rect">
                <a:avLst/>
              </a:prstGeom>
              <a:gradFill rotWithShape="1">
                <a:gsLst>
                  <a:gs pos="0">
                    <a:srgbClr val="767600"/>
                  </a:gs>
                  <a:gs pos="50000">
                    <a:srgbClr val="FFFF00"/>
                  </a:gs>
                  <a:gs pos="100000">
                    <a:srgbClr val="767600"/>
                  </a:gs>
                </a:gsLst>
                <a:lin ang="0" scaled="1"/>
              </a:gradFill>
              <a:ln w="9525">
                <a:noFill/>
                <a:miter lim="800000"/>
                <a:headEnd/>
                <a:tailEnd/>
              </a:ln>
            </p:spPr>
            <p:txBody>
              <a:bodyPr/>
              <a:lstStyle/>
              <a:p>
                <a:endParaRPr lang="en-US"/>
              </a:p>
            </p:txBody>
          </p:sp>
        </p:grpSp>
        <p:sp>
          <p:nvSpPr>
            <p:cNvPr id="5049396" name="Rectangle 52"/>
            <p:cNvSpPr>
              <a:spLocks noChangeArrowheads="1"/>
            </p:cNvSpPr>
            <p:nvPr/>
          </p:nvSpPr>
          <p:spPr bwMode="auto">
            <a:xfrm>
              <a:off x="3813" y="1601"/>
              <a:ext cx="1172" cy="154"/>
            </a:xfrm>
            <a:prstGeom prst="rect">
              <a:avLst/>
            </a:prstGeom>
            <a:noFill/>
            <a:ln w="9525">
              <a:noFill/>
              <a:miter lim="800000"/>
              <a:headEnd/>
              <a:tailEnd/>
            </a:ln>
          </p:spPr>
          <p:txBody>
            <a:bodyPr wrap="none" lIns="0" tIns="0" rIns="0" bIns="0">
              <a:spAutoFit/>
            </a:bodyPr>
            <a:lstStyle/>
            <a:p>
              <a:pPr marL="228600" indent="-228600" algn="l" eaLnBrk="1" hangingPunct="1">
                <a:spcBef>
                  <a:spcPct val="30000"/>
                </a:spcBef>
                <a:defRPr/>
              </a:pPr>
              <a:r>
                <a:rPr lang="en-US" sz="1600">
                  <a:solidFill>
                    <a:schemeClr val="tx1"/>
                  </a:solidFill>
                  <a:effectLst>
                    <a:outerShdw blurRad="38100" dist="38100" dir="2700000" algn="tl">
                      <a:srgbClr val="000000"/>
                    </a:outerShdw>
                  </a:effectLst>
                </a:rPr>
                <a:t>Women (n = 10 864)</a:t>
              </a:r>
            </a:p>
          </p:txBody>
        </p:sp>
        <p:sp>
          <p:nvSpPr>
            <p:cNvPr id="2107" name="Rectangle 53"/>
            <p:cNvSpPr>
              <a:spLocks noChangeArrowheads="1"/>
            </p:cNvSpPr>
            <p:nvPr/>
          </p:nvSpPr>
          <p:spPr bwMode="auto">
            <a:xfrm>
              <a:off x="3596" y="1309"/>
              <a:ext cx="1440" cy="528"/>
            </a:xfrm>
            <a:prstGeom prst="rect">
              <a:avLst/>
            </a:prstGeom>
            <a:noFill/>
            <a:ln w="15875" algn="ctr">
              <a:solidFill>
                <a:schemeClr val="accent1"/>
              </a:solidFill>
              <a:miter lim="800000"/>
              <a:headEnd/>
              <a:tailEnd/>
            </a:ln>
          </p:spPr>
          <p:txBody>
            <a:bodyPr wrap="none" lIns="92402" tIns="46200" rIns="92402" bIns="46200" anchor="ctr"/>
            <a:lstStyle/>
            <a:p>
              <a:endParaRPr lang="en-US"/>
            </a:p>
          </p:txBody>
        </p:sp>
      </p:grpSp>
      <p:grpSp>
        <p:nvGrpSpPr>
          <p:cNvPr id="2065" name="Group 54"/>
          <p:cNvGrpSpPr>
            <a:grpSpLocks/>
          </p:cNvGrpSpPr>
          <p:nvPr/>
        </p:nvGrpSpPr>
        <p:grpSpPr bwMode="auto">
          <a:xfrm>
            <a:off x="5105400" y="2743200"/>
            <a:ext cx="2286000" cy="838200"/>
            <a:chOff x="3596" y="1309"/>
            <a:chExt cx="1440" cy="528"/>
          </a:xfrm>
        </p:grpSpPr>
        <p:grpSp>
          <p:nvGrpSpPr>
            <p:cNvPr id="2066" name="Group 55"/>
            <p:cNvGrpSpPr>
              <a:grpSpLocks/>
            </p:cNvGrpSpPr>
            <p:nvPr/>
          </p:nvGrpSpPr>
          <p:grpSpPr bwMode="auto">
            <a:xfrm>
              <a:off x="3681" y="1428"/>
              <a:ext cx="96" cy="95"/>
              <a:chOff x="3681" y="1428"/>
              <a:chExt cx="96" cy="95"/>
            </a:xfrm>
          </p:grpSpPr>
          <p:sp>
            <p:nvSpPr>
              <p:cNvPr id="2087" name="Rectangle 56"/>
              <p:cNvSpPr>
                <a:spLocks noChangeArrowheads="1"/>
              </p:cNvSpPr>
              <p:nvPr/>
            </p:nvSpPr>
            <p:spPr bwMode="auto">
              <a:xfrm>
                <a:off x="3681" y="1428"/>
                <a:ext cx="6" cy="89"/>
              </a:xfrm>
              <a:prstGeom prst="rect">
                <a:avLst/>
              </a:prstGeom>
              <a:gradFill rotWithShape="1">
                <a:gsLst>
                  <a:gs pos="0">
                    <a:srgbClr val="007600"/>
                  </a:gs>
                  <a:gs pos="50000">
                    <a:srgbClr val="00FF00"/>
                  </a:gs>
                  <a:gs pos="100000">
                    <a:srgbClr val="007600"/>
                  </a:gs>
                </a:gsLst>
                <a:lin ang="0" scaled="1"/>
              </a:gradFill>
              <a:ln w="9525">
                <a:noFill/>
                <a:miter lim="800000"/>
                <a:headEnd/>
                <a:tailEnd/>
              </a:ln>
            </p:spPr>
            <p:txBody>
              <a:bodyPr/>
              <a:lstStyle/>
              <a:p>
                <a:endParaRPr lang="en-US"/>
              </a:p>
            </p:txBody>
          </p:sp>
          <p:sp>
            <p:nvSpPr>
              <p:cNvPr id="2088" name="Rectangle 57"/>
              <p:cNvSpPr>
                <a:spLocks noChangeArrowheads="1"/>
              </p:cNvSpPr>
              <p:nvPr/>
            </p:nvSpPr>
            <p:spPr bwMode="auto">
              <a:xfrm>
                <a:off x="3687" y="1428"/>
                <a:ext cx="6" cy="89"/>
              </a:xfrm>
              <a:prstGeom prst="rect">
                <a:avLst/>
              </a:prstGeom>
              <a:gradFill rotWithShape="1">
                <a:gsLst>
                  <a:gs pos="0">
                    <a:srgbClr val="007600"/>
                  </a:gs>
                  <a:gs pos="50000">
                    <a:srgbClr val="00FF00"/>
                  </a:gs>
                  <a:gs pos="100000">
                    <a:srgbClr val="007600"/>
                  </a:gs>
                </a:gsLst>
                <a:lin ang="0" scaled="1"/>
              </a:gradFill>
              <a:ln w="9525">
                <a:noFill/>
                <a:miter lim="800000"/>
                <a:headEnd/>
                <a:tailEnd/>
              </a:ln>
            </p:spPr>
            <p:txBody>
              <a:bodyPr/>
              <a:lstStyle/>
              <a:p>
                <a:endParaRPr lang="en-US"/>
              </a:p>
            </p:txBody>
          </p:sp>
          <p:sp>
            <p:nvSpPr>
              <p:cNvPr id="2089" name="Rectangle 58"/>
              <p:cNvSpPr>
                <a:spLocks noChangeArrowheads="1"/>
              </p:cNvSpPr>
              <p:nvPr/>
            </p:nvSpPr>
            <p:spPr bwMode="auto">
              <a:xfrm>
                <a:off x="3693" y="1428"/>
                <a:ext cx="6" cy="89"/>
              </a:xfrm>
              <a:prstGeom prst="rect">
                <a:avLst/>
              </a:prstGeom>
              <a:gradFill rotWithShape="1">
                <a:gsLst>
                  <a:gs pos="0">
                    <a:srgbClr val="007600"/>
                  </a:gs>
                  <a:gs pos="50000">
                    <a:srgbClr val="00FF00"/>
                  </a:gs>
                  <a:gs pos="100000">
                    <a:srgbClr val="007600"/>
                  </a:gs>
                </a:gsLst>
                <a:lin ang="0" scaled="1"/>
              </a:gradFill>
              <a:ln w="9525">
                <a:noFill/>
                <a:miter lim="800000"/>
                <a:headEnd/>
                <a:tailEnd/>
              </a:ln>
            </p:spPr>
            <p:txBody>
              <a:bodyPr/>
              <a:lstStyle/>
              <a:p>
                <a:endParaRPr lang="en-US"/>
              </a:p>
            </p:txBody>
          </p:sp>
          <p:sp>
            <p:nvSpPr>
              <p:cNvPr id="2090" name="Rectangle 59"/>
              <p:cNvSpPr>
                <a:spLocks noChangeArrowheads="1"/>
              </p:cNvSpPr>
              <p:nvPr/>
            </p:nvSpPr>
            <p:spPr bwMode="auto">
              <a:xfrm>
                <a:off x="3699" y="1428"/>
                <a:ext cx="6" cy="89"/>
              </a:xfrm>
              <a:prstGeom prst="rect">
                <a:avLst/>
              </a:prstGeom>
              <a:gradFill rotWithShape="1">
                <a:gsLst>
                  <a:gs pos="0">
                    <a:srgbClr val="007600"/>
                  </a:gs>
                  <a:gs pos="50000">
                    <a:srgbClr val="00FF00"/>
                  </a:gs>
                  <a:gs pos="100000">
                    <a:srgbClr val="007600"/>
                  </a:gs>
                </a:gsLst>
                <a:lin ang="0" scaled="1"/>
              </a:gradFill>
              <a:ln w="9525">
                <a:noFill/>
                <a:miter lim="800000"/>
                <a:headEnd/>
                <a:tailEnd/>
              </a:ln>
            </p:spPr>
            <p:txBody>
              <a:bodyPr/>
              <a:lstStyle/>
              <a:p>
                <a:endParaRPr lang="en-US"/>
              </a:p>
            </p:txBody>
          </p:sp>
          <p:sp>
            <p:nvSpPr>
              <p:cNvPr id="2091" name="Rectangle 60"/>
              <p:cNvSpPr>
                <a:spLocks noChangeArrowheads="1"/>
              </p:cNvSpPr>
              <p:nvPr/>
            </p:nvSpPr>
            <p:spPr bwMode="auto">
              <a:xfrm>
                <a:off x="3705" y="1428"/>
                <a:ext cx="6" cy="89"/>
              </a:xfrm>
              <a:prstGeom prst="rect">
                <a:avLst/>
              </a:prstGeom>
              <a:gradFill rotWithShape="1">
                <a:gsLst>
                  <a:gs pos="0">
                    <a:srgbClr val="007600"/>
                  </a:gs>
                  <a:gs pos="50000">
                    <a:srgbClr val="00FF00"/>
                  </a:gs>
                  <a:gs pos="100000">
                    <a:srgbClr val="007600"/>
                  </a:gs>
                </a:gsLst>
                <a:lin ang="0" scaled="1"/>
              </a:gradFill>
              <a:ln w="9525">
                <a:noFill/>
                <a:miter lim="800000"/>
                <a:headEnd/>
                <a:tailEnd/>
              </a:ln>
            </p:spPr>
            <p:txBody>
              <a:bodyPr/>
              <a:lstStyle/>
              <a:p>
                <a:endParaRPr lang="en-US"/>
              </a:p>
            </p:txBody>
          </p:sp>
          <p:sp>
            <p:nvSpPr>
              <p:cNvPr id="2092" name="Rectangle 61"/>
              <p:cNvSpPr>
                <a:spLocks noChangeArrowheads="1"/>
              </p:cNvSpPr>
              <p:nvPr/>
            </p:nvSpPr>
            <p:spPr bwMode="auto">
              <a:xfrm>
                <a:off x="3711" y="1428"/>
                <a:ext cx="6" cy="89"/>
              </a:xfrm>
              <a:prstGeom prst="rect">
                <a:avLst/>
              </a:prstGeom>
              <a:gradFill rotWithShape="1">
                <a:gsLst>
                  <a:gs pos="0">
                    <a:srgbClr val="007600"/>
                  </a:gs>
                  <a:gs pos="50000">
                    <a:srgbClr val="00FF00"/>
                  </a:gs>
                  <a:gs pos="100000">
                    <a:srgbClr val="007600"/>
                  </a:gs>
                </a:gsLst>
                <a:lin ang="0" scaled="1"/>
              </a:gradFill>
              <a:ln w="9525">
                <a:noFill/>
                <a:miter lim="800000"/>
                <a:headEnd/>
                <a:tailEnd/>
              </a:ln>
            </p:spPr>
            <p:txBody>
              <a:bodyPr/>
              <a:lstStyle/>
              <a:p>
                <a:endParaRPr lang="en-US"/>
              </a:p>
            </p:txBody>
          </p:sp>
          <p:sp>
            <p:nvSpPr>
              <p:cNvPr id="2093" name="Rectangle 62"/>
              <p:cNvSpPr>
                <a:spLocks noChangeArrowheads="1"/>
              </p:cNvSpPr>
              <p:nvPr/>
            </p:nvSpPr>
            <p:spPr bwMode="auto">
              <a:xfrm>
                <a:off x="3717" y="1428"/>
                <a:ext cx="6" cy="89"/>
              </a:xfrm>
              <a:prstGeom prst="rect">
                <a:avLst/>
              </a:prstGeom>
              <a:gradFill rotWithShape="1">
                <a:gsLst>
                  <a:gs pos="0">
                    <a:srgbClr val="007600"/>
                  </a:gs>
                  <a:gs pos="50000">
                    <a:srgbClr val="00FF00"/>
                  </a:gs>
                  <a:gs pos="100000">
                    <a:srgbClr val="007600"/>
                  </a:gs>
                </a:gsLst>
                <a:lin ang="0" scaled="1"/>
              </a:gradFill>
              <a:ln w="9525">
                <a:noFill/>
                <a:miter lim="800000"/>
                <a:headEnd/>
                <a:tailEnd/>
              </a:ln>
            </p:spPr>
            <p:txBody>
              <a:bodyPr/>
              <a:lstStyle/>
              <a:p>
                <a:endParaRPr lang="en-US"/>
              </a:p>
            </p:txBody>
          </p:sp>
          <p:sp>
            <p:nvSpPr>
              <p:cNvPr id="2094" name="Rectangle 63"/>
              <p:cNvSpPr>
                <a:spLocks noChangeArrowheads="1"/>
              </p:cNvSpPr>
              <p:nvPr/>
            </p:nvSpPr>
            <p:spPr bwMode="auto">
              <a:xfrm>
                <a:off x="3723" y="1428"/>
                <a:ext cx="6" cy="89"/>
              </a:xfrm>
              <a:prstGeom prst="rect">
                <a:avLst/>
              </a:prstGeom>
              <a:gradFill rotWithShape="1">
                <a:gsLst>
                  <a:gs pos="0">
                    <a:srgbClr val="007600"/>
                  </a:gs>
                  <a:gs pos="50000">
                    <a:srgbClr val="00FF00"/>
                  </a:gs>
                  <a:gs pos="100000">
                    <a:srgbClr val="007600"/>
                  </a:gs>
                </a:gsLst>
                <a:lin ang="0" scaled="1"/>
              </a:gradFill>
              <a:ln w="9525">
                <a:noFill/>
                <a:miter lim="800000"/>
                <a:headEnd/>
                <a:tailEnd/>
              </a:ln>
            </p:spPr>
            <p:txBody>
              <a:bodyPr/>
              <a:lstStyle/>
              <a:p>
                <a:endParaRPr lang="en-US"/>
              </a:p>
            </p:txBody>
          </p:sp>
          <p:sp>
            <p:nvSpPr>
              <p:cNvPr id="2095" name="Rectangle 64"/>
              <p:cNvSpPr>
                <a:spLocks noChangeArrowheads="1"/>
              </p:cNvSpPr>
              <p:nvPr/>
            </p:nvSpPr>
            <p:spPr bwMode="auto">
              <a:xfrm>
                <a:off x="3729" y="1428"/>
                <a:ext cx="6" cy="89"/>
              </a:xfrm>
              <a:prstGeom prst="rect">
                <a:avLst/>
              </a:prstGeom>
              <a:gradFill rotWithShape="1">
                <a:gsLst>
                  <a:gs pos="0">
                    <a:srgbClr val="007600"/>
                  </a:gs>
                  <a:gs pos="50000">
                    <a:srgbClr val="00FF00"/>
                  </a:gs>
                  <a:gs pos="100000">
                    <a:srgbClr val="007600"/>
                  </a:gs>
                </a:gsLst>
                <a:lin ang="0" scaled="1"/>
              </a:gradFill>
              <a:ln w="9525">
                <a:noFill/>
                <a:miter lim="800000"/>
                <a:headEnd/>
                <a:tailEnd/>
              </a:ln>
            </p:spPr>
            <p:txBody>
              <a:bodyPr/>
              <a:lstStyle/>
              <a:p>
                <a:endParaRPr lang="en-US"/>
              </a:p>
            </p:txBody>
          </p:sp>
          <p:sp>
            <p:nvSpPr>
              <p:cNvPr id="2096" name="Rectangle 65"/>
              <p:cNvSpPr>
                <a:spLocks noChangeArrowheads="1"/>
              </p:cNvSpPr>
              <p:nvPr/>
            </p:nvSpPr>
            <p:spPr bwMode="auto">
              <a:xfrm>
                <a:off x="3735" y="1428"/>
                <a:ext cx="6" cy="89"/>
              </a:xfrm>
              <a:prstGeom prst="rect">
                <a:avLst/>
              </a:prstGeom>
              <a:gradFill rotWithShape="1">
                <a:gsLst>
                  <a:gs pos="0">
                    <a:srgbClr val="007600"/>
                  </a:gs>
                  <a:gs pos="50000">
                    <a:srgbClr val="00FF00"/>
                  </a:gs>
                  <a:gs pos="100000">
                    <a:srgbClr val="007600"/>
                  </a:gs>
                </a:gsLst>
                <a:lin ang="0" scaled="1"/>
              </a:gradFill>
              <a:ln w="9525">
                <a:noFill/>
                <a:miter lim="800000"/>
                <a:headEnd/>
                <a:tailEnd/>
              </a:ln>
            </p:spPr>
            <p:txBody>
              <a:bodyPr/>
              <a:lstStyle/>
              <a:p>
                <a:endParaRPr lang="en-US"/>
              </a:p>
            </p:txBody>
          </p:sp>
          <p:sp>
            <p:nvSpPr>
              <p:cNvPr id="2097" name="Rectangle 66"/>
              <p:cNvSpPr>
                <a:spLocks noChangeArrowheads="1"/>
              </p:cNvSpPr>
              <p:nvPr/>
            </p:nvSpPr>
            <p:spPr bwMode="auto">
              <a:xfrm>
                <a:off x="3741" y="1428"/>
                <a:ext cx="6" cy="89"/>
              </a:xfrm>
              <a:prstGeom prst="rect">
                <a:avLst/>
              </a:prstGeom>
              <a:gradFill rotWithShape="1">
                <a:gsLst>
                  <a:gs pos="0">
                    <a:srgbClr val="007600"/>
                  </a:gs>
                  <a:gs pos="50000">
                    <a:srgbClr val="00FF00"/>
                  </a:gs>
                  <a:gs pos="100000">
                    <a:srgbClr val="007600"/>
                  </a:gs>
                </a:gsLst>
                <a:lin ang="0" scaled="1"/>
              </a:gradFill>
              <a:ln w="9525">
                <a:noFill/>
                <a:miter lim="800000"/>
                <a:headEnd/>
                <a:tailEnd/>
              </a:ln>
            </p:spPr>
            <p:txBody>
              <a:bodyPr/>
              <a:lstStyle/>
              <a:p>
                <a:endParaRPr lang="en-US"/>
              </a:p>
            </p:txBody>
          </p:sp>
          <p:sp>
            <p:nvSpPr>
              <p:cNvPr id="2098" name="Rectangle 67"/>
              <p:cNvSpPr>
                <a:spLocks noChangeArrowheads="1"/>
              </p:cNvSpPr>
              <p:nvPr/>
            </p:nvSpPr>
            <p:spPr bwMode="auto">
              <a:xfrm>
                <a:off x="3747" y="1428"/>
                <a:ext cx="6" cy="89"/>
              </a:xfrm>
              <a:prstGeom prst="rect">
                <a:avLst/>
              </a:prstGeom>
              <a:gradFill rotWithShape="1">
                <a:gsLst>
                  <a:gs pos="0">
                    <a:srgbClr val="007600"/>
                  </a:gs>
                  <a:gs pos="50000">
                    <a:srgbClr val="00FF00"/>
                  </a:gs>
                  <a:gs pos="100000">
                    <a:srgbClr val="007600"/>
                  </a:gs>
                </a:gsLst>
                <a:lin ang="0" scaled="1"/>
              </a:gradFill>
              <a:ln w="9525">
                <a:noFill/>
                <a:miter lim="800000"/>
                <a:headEnd/>
                <a:tailEnd/>
              </a:ln>
            </p:spPr>
            <p:txBody>
              <a:bodyPr/>
              <a:lstStyle/>
              <a:p>
                <a:endParaRPr lang="en-US"/>
              </a:p>
            </p:txBody>
          </p:sp>
          <p:sp>
            <p:nvSpPr>
              <p:cNvPr id="2099" name="Rectangle 68"/>
              <p:cNvSpPr>
                <a:spLocks noChangeArrowheads="1"/>
              </p:cNvSpPr>
              <p:nvPr/>
            </p:nvSpPr>
            <p:spPr bwMode="auto">
              <a:xfrm>
                <a:off x="3753" y="1428"/>
                <a:ext cx="6" cy="89"/>
              </a:xfrm>
              <a:prstGeom prst="rect">
                <a:avLst/>
              </a:prstGeom>
              <a:gradFill rotWithShape="1">
                <a:gsLst>
                  <a:gs pos="0">
                    <a:srgbClr val="007600"/>
                  </a:gs>
                  <a:gs pos="50000">
                    <a:srgbClr val="00FF00"/>
                  </a:gs>
                  <a:gs pos="100000">
                    <a:srgbClr val="007600"/>
                  </a:gs>
                </a:gsLst>
                <a:lin ang="0" scaled="1"/>
              </a:gradFill>
              <a:ln w="9525">
                <a:noFill/>
                <a:miter lim="800000"/>
                <a:headEnd/>
                <a:tailEnd/>
              </a:ln>
            </p:spPr>
            <p:txBody>
              <a:bodyPr/>
              <a:lstStyle/>
              <a:p>
                <a:endParaRPr lang="en-US"/>
              </a:p>
            </p:txBody>
          </p:sp>
          <p:sp>
            <p:nvSpPr>
              <p:cNvPr id="2100" name="Rectangle 69"/>
              <p:cNvSpPr>
                <a:spLocks noChangeArrowheads="1"/>
              </p:cNvSpPr>
              <p:nvPr/>
            </p:nvSpPr>
            <p:spPr bwMode="auto">
              <a:xfrm>
                <a:off x="3759" y="1428"/>
                <a:ext cx="6" cy="89"/>
              </a:xfrm>
              <a:prstGeom prst="rect">
                <a:avLst/>
              </a:prstGeom>
              <a:gradFill rotWithShape="1">
                <a:gsLst>
                  <a:gs pos="0">
                    <a:srgbClr val="007600"/>
                  </a:gs>
                  <a:gs pos="50000">
                    <a:srgbClr val="00FF00"/>
                  </a:gs>
                  <a:gs pos="100000">
                    <a:srgbClr val="007600"/>
                  </a:gs>
                </a:gsLst>
                <a:lin ang="0" scaled="1"/>
              </a:gradFill>
              <a:ln w="9525">
                <a:noFill/>
                <a:miter lim="800000"/>
                <a:headEnd/>
                <a:tailEnd/>
              </a:ln>
            </p:spPr>
            <p:txBody>
              <a:bodyPr/>
              <a:lstStyle/>
              <a:p>
                <a:endParaRPr lang="en-US"/>
              </a:p>
            </p:txBody>
          </p:sp>
          <p:sp>
            <p:nvSpPr>
              <p:cNvPr id="2101" name="Rectangle 70"/>
              <p:cNvSpPr>
                <a:spLocks noChangeArrowheads="1"/>
              </p:cNvSpPr>
              <p:nvPr/>
            </p:nvSpPr>
            <p:spPr bwMode="auto">
              <a:xfrm>
                <a:off x="3765" y="1428"/>
                <a:ext cx="6" cy="89"/>
              </a:xfrm>
              <a:prstGeom prst="rect">
                <a:avLst/>
              </a:prstGeom>
              <a:gradFill rotWithShape="1">
                <a:gsLst>
                  <a:gs pos="0">
                    <a:srgbClr val="007600"/>
                  </a:gs>
                  <a:gs pos="50000">
                    <a:srgbClr val="00FF00"/>
                  </a:gs>
                  <a:gs pos="100000">
                    <a:srgbClr val="007600"/>
                  </a:gs>
                </a:gsLst>
                <a:lin ang="0" scaled="1"/>
              </a:gradFill>
              <a:ln w="9525">
                <a:noFill/>
                <a:miter lim="800000"/>
                <a:headEnd/>
                <a:tailEnd/>
              </a:ln>
            </p:spPr>
            <p:txBody>
              <a:bodyPr/>
              <a:lstStyle/>
              <a:p>
                <a:endParaRPr lang="en-US"/>
              </a:p>
            </p:txBody>
          </p:sp>
          <p:sp>
            <p:nvSpPr>
              <p:cNvPr id="2102" name="Rectangle 71"/>
              <p:cNvSpPr>
                <a:spLocks noChangeArrowheads="1"/>
              </p:cNvSpPr>
              <p:nvPr/>
            </p:nvSpPr>
            <p:spPr bwMode="auto">
              <a:xfrm>
                <a:off x="3681" y="1428"/>
                <a:ext cx="96" cy="95"/>
              </a:xfrm>
              <a:prstGeom prst="rect">
                <a:avLst/>
              </a:prstGeom>
              <a:gradFill rotWithShape="1">
                <a:gsLst>
                  <a:gs pos="0">
                    <a:srgbClr val="007600"/>
                  </a:gs>
                  <a:gs pos="50000">
                    <a:srgbClr val="00FF00"/>
                  </a:gs>
                  <a:gs pos="100000">
                    <a:srgbClr val="007600"/>
                  </a:gs>
                </a:gsLst>
                <a:lin ang="0" scaled="1"/>
              </a:gradFill>
              <a:ln w="9525">
                <a:noFill/>
                <a:miter lim="800000"/>
                <a:headEnd/>
                <a:tailEnd/>
              </a:ln>
            </p:spPr>
            <p:txBody>
              <a:bodyPr/>
              <a:lstStyle/>
              <a:p>
                <a:endParaRPr lang="en-US"/>
              </a:p>
            </p:txBody>
          </p:sp>
        </p:grpSp>
        <p:sp>
          <p:nvSpPr>
            <p:cNvPr id="5049416" name="Rectangle 72"/>
            <p:cNvSpPr>
              <a:spLocks noChangeArrowheads="1"/>
            </p:cNvSpPr>
            <p:nvPr/>
          </p:nvSpPr>
          <p:spPr bwMode="auto">
            <a:xfrm>
              <a:off x="3813" y="1392"/>
              <a:ext cx="980" cy="154"/>
            </a:xfrm>
            <a:prstGeom prst="rect">
              <a:avLst/>
            </a:prstGeom>
            <a:noFill/>
            <a:ln w="9525">
              <a:noFill/>
              <a:miter lim="800000"/>
              <a:headEnd/>
              <a:tailEnd/>
            </a:ln>
          </p:spPr>
          <p:txBody>
            <a:bodyPr wrap="none" lIns="0" tIns="0" rIns="0" bIns="0">
              <a:spAutoFit/>
            </a:bodyPr>
            <a:lstStyle/>
            <a:p>
              <a:pPr marL="228600" indent="-228600" algn="l" eaLnBrk="1" hangingPunct="1">
                <a:spcBef>
                  <a:spcPct val="30000"/>
                </a:spcBef>
                <a:defRPr/>
              </a:pPr>
              <a:r>
                <a:rPr lang="en-US" sz="1600">
                  <a:solidFill>
                    <a:schemeClr val="tx1"/>
                  </a:solidFill>
                  <a:effectLst>
                    <a:outerShdw blurRad="38100" dist="38100" dir="2700000" algn="tl">
                      <a:srgbClr val="000000"/>
                    </a:outerShdw>
                  </a:effectLst>
                </a:rPr>
                <a:t>Men (n = 22 293)</a:t>
              </a:r>
            </a:p>
          </p:txBody>
        </p:sp>
        <p:grpSp>
          <p:nvGrpSpPr>
            <p:cNvPr id="2068" name="Group 73"/>
            <p:cNvGrpSpPr>
              <a:grpSpLocks/>
            </p:cNvGrpSpPr>
            <p:nvPr/>
          </p:nvGrpSpPr>
          <p:grpSpPr bwMode="auto">
            <a:xfrm>
              <a:off x="3681" y="1636"/>
              <a:ext cx="96" cy="96"/>
              <a:chOff x="3681" y="1636"/>
              <a:chExt cx="96" cy="96"/>
            </a:xfrm>
          </p:grpSpPr>
          <p:sp>
            <p:nvSpPr>
              <p:cNvPr id="2071" name="Rectangle 74"/>
              <p:cNvSpPr>
                <a:spLocks noChangeArrowheads="1"/>
              </p:cNvSpPr>
              <p:nvPr/>
            </p:nvSpPr>
            <p:spPr bwMode="auto">
              <a:xfrm>
                <a:off x="3681" y="1636"/>
                <a:ext cx="6" cy="90"/>
              </a:xfrm>
              <a:prstGeom prst="rect">
                <a:avLst/>
              </a:prstGeom>
              <a:gradFill rotWithShape="1">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2072" name="Rectangle 75"/>
              <p:cNvSpPr>
                <a:spLocks noChangeArrowheads="1"/>
              </p:cNvSpPr>
              <p:nvPr/>
            </p:nvSpPr>
            <p:spPr bwMode="auto">
              <a:xfrm>
                <a:off x="3687" y="1636"/>
                <a:ext cx="6" cy="90"/>
              </a:xfrm>
              <a:prstGeom prst="rect">
                <a:avLst/>
              </a:prstGeom>
              <a:gradFill rotWithShape="1">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2073" name="Rectangle 76"/>
              <p:cNvSpPr>
                <a:spLocks noChangeArrowheads="1"/>
              </p:cNvSpPr>
              <p:nvPr/>
            </p:nvSpPr>
            <p:spPr bwMode="auto">
              <a:xfrm>
                <a:off x="3693" y="1636"/>
                <a:ext cx="6" cy="90"/>
              </a:xfrm>
              <a:prstGeom prst="rect">
                <a:avLst/>
              </a:prstGeom>
              <a:gradFill rotWithShape="1">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2074" name="Rectangle 77"/>
              <p:cNvSpPr>
                <a:spLocks noChangeArrowheads="1"/>
              </p:cNvSpPr>
              <p:nvPr/>
            </p:nvSpPr>
            <p:spPr bwMode="auto">
              <a:xfrm>
                <a:off x="3699" y="1636"/>
                <a:ext cx="6" cy="90"/>
              </a:xfrm>
              <a:prstGeom prst="rect">
                <a:avLst/>
              </a:prstGeom>
              <a:gradFill rotWithShape="1">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2075" name="Rectangle 78"/>
              <p:cNvSpPr>
                <a:spLocks noChangeArrowheads="1"/>
              </p:cNvSpPr>
              <p:nvPr/>
            </p:nvSpPr>
            <p:spPr bwMode="auto">
              <a:xfrm>
                <a:off x="3705" y="1636"/>
                <a:ext cx="6" cy="90"/>
              </a:xfrm>
              <a:prstGeom prst="rect">
                <a:avLst/>
              </a:prstGeom>
              <a:gradFill rotWithShape="1">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2076" name="Rectangle 79"/>
              <p:cNvSpPr>
                <a:spLocks noChangeArrowheads="1"/>
              </p:cNvSpPr>
              <p:nvPr/>
            </p:nvSpPr>
            <p:spPr bwMode="auto">
              <a:xfrm>
                <a:off x="3711" y="1636"/>
                <a:ext cx="6" cy="90"/>
              </a:xfrm>
              <a:prstGeom prst="rect">
                <a:avLst/>
              </a:prstGeom>
              <a:gradFill rotWithShape="1">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2077" name="Rectangle 80"/>
              <p:cNvSpPr>
                <a:spLocks noChangeArrowheads="1"/>
              </p:cNvSpPr>
              <p:nvPr/>
            </p:nvSpPr>
            <p:spPr bwMode="auto">
              <a:xfrm>
                <a:off x="3717" y="1636"/>
                <a:ext cx="6" cy="90"/>
              </a:xfrm>
              <a:prstGeom prst="rect">
                <a:avLst/>
              </a:prstGeom>
              <a:gradFill rotWithShape="1">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2078" name="Rectangle 81"/>
              <p:cNvSpPr>
                <a:spLocks noChangeArrowheads="1"/>
              </p:cNvSpPr>
              <p:nvPr/>
            </p:nvSpPr>
            <p:spPr bwMode="auto">
              <a:xfrm>
                <a:off x="3723" y="1636"/>
                <a:ext cx="6" cy="90"/>
              </a:xfrm>
              <a:prstGeom prst="rect">
                <a:avLst/>
              </a:prstGeom>
              <a:gradFill rotWithShape="1">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2079" name="Rectangle 82"/>
              <p:cNvSpPr>
                <a:spLocks noChangeArrowheads="1"/>
              </p:cNvSpPr>
              <p:nvPr/>
            </p:nvSpPr>
            <p:spPr bwMode="auto">
              <a:xfrm>
                <a:off x="3729" y="1636"/>
                <a:ext cx="6" cy="90"/>
              </a:xfrm>
              <a:prstGeom prst="rect">
                <a:avLst/>
              </a:prstGeom>
              <a:gradFill rotWithShape="1">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2080" name="Rectangle 83"/>
              <p:cNvSpPr>
                <a:spLocks noChangeArrowheads="1"/>
              </p:cNvSpPr>
              <p:nvPr/>
            </p:nvSpPr>
            <p:spPr bwMode="auto">
              <a:xfrm>
                <a:off x="3735" y="1636"/>
                <a:ext cx="6" cy="90"/>
              </a:xfrm>
              <a:prstGeom prst="rect">
                <a:avLst/>
              </a:prstGeom>
              <a:gradFill rotWithShape="1">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2081" name="Rectangle 84"/>
              <p:cNvSpPr>
                <a:spLocks noChangeArrowheads="1"/>
              </p:cNvSpPr>
              <p:nvPr/>
            </p:nvSpPr>
            <p:spPr bwMode="auto">
              <a:xfrm>
                <a:off x="3741" y="1636"/>
                <a:ext cx="6" cy="90"/>
              </a:xfrm>
              <a:prstGeom prst="rect">
                <a:avLst/>
              </a:prstGeom>
              <a:gradFill rotWithShape="1">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2082" name="Rectangle 85"/>
              <p:cNvSpPr>
                <a:spLocks noChangeArrowheads="1"/>
              </p:cNvSpPr>
              <p:nvPr/>
            </p:nvSpPr>
            <p:spPr bwMode="auto">
              <a:xfrm>
                <a:off x="3747" y="1636"/>
                <a:ext cx="6" cy="90"/>
              </a:xfrm>
              <a:prstGeom prst="rect">
                <a:avLst/>
              </a:prstGeom>
              <a:gradFill rotWithShape="1">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2083" name="Rectangle 86"/>
              <p:cNvSpPr>
                <a:spLocks noChangeArrowheads="1"/>
              </p:cNvSpPr>
              <p:nvPr/>
            </p:nvSpPr>
            <p:spPr bwMode="auto">
              <a:xfrm>
                <a:off x="3753" y="1636"/>
                <a:ext cx="6" cy="90"/>
              </a:xfrm>
              <a:prstGeom prst="rect">
                <a:avLst/>
              </a:prstGeom>
              <a:gradFill rotWithShape="1">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2084" name="Rectangle 87"/>
              <p:cNvSpPr>
                <a:spLocks noChangeArrowheads="1"/>
              </p:cNvSpPr>
              <p:nvPr/>
            </p:nvSpPr>
            <p:spPr bwMode="auto">
              <a:xfrm>
                <a:off x="3759" y="1636"/>
                <a:ext cx="6" cy="90"/>
              </a:xfrm>
              <a:prstGeom prst="rect">
                <a:avLst/>
              </a:prstGeom>
              <a:gradFill rotWithShape="1">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2085" name="Rectangle 88"/>
              <p:cNvSpPr>
                <a:spLocks noChangeArrowheads="1"/>
              </p:cNvSpPr>
              <p:nvPr/>
            </p:nvSpPr>
            <p:spPr bwMode="auto">
              <a:xfrm>
                <a:off x="3765" y="1636"/>
                <a:ext cx="6" cy="90"/>
              </a:xfrm>
              <a:prstGeom prst="rect">
                <a:avLst/>
              </a:prstGeom>
              <a:gradFill rotWithShape="1">
                <a:gsLst>
                  <a:gs pos="0">
                    <a:srgbClr val="767600"/>
                  </a:gs>
                  <a:gs pos="50000">
                    <a:srgbClr val="FFFF00"/>
                  </a:gs>
                  <a:gs pos="100000">
                    <a:srgbClr val="767600"/>
                  </a:gs>
                </a:gsLst>
                <a:lin ang="0" scaled="1"/>
              </a:gradFill>
              <a:ln w="9525">
                <a:noFill/>
                <a:miter lim="800000"/>
                <a:headEnd/>
                <a:tailEnd/>
              </a:ln>
            </p:spPr>
            <p:txBody>
              <a:bodyPr/>
              <a:lstStyle/>
              <a:p>
                <a:endParaRPr lang="en-US"/>
              </a:p>
            </p:txBody>
          </p:sp>
          <p:sp>
            <p:nvSpPr>
              <p:cNvPr id="2086" name="Rectangle 89"/>
              <p:cNvSpPr>
                <a:spLocks noChangeArrowheads="1"/>
              </p:cNvSpPr>
              <p:nvPr/>
            </p:nvSpPr>
            <p:spPr bwMode="auto">
              <a:xfrm>
                <a:off x="3681" y="1636"/>
                <a:ext cx="96" cy="96"/>
              </a:xfrm>
              <a:prstGeom prst="rect">
                <a:avLst/>
              </a:prstGeom>
              <a:gradFill rotWithShape="1">
                <a:gsLst>
                  <a:gs pos="0">
                    <a:srgbClr val="767600"/>
                  </a:gs>
                  <a:gs pos="50000">
                    <a:srgbClr val="FFFF00"/>
                  </a:gs>
                  <a:gs pos="100000">
                    <a:srgbClr val="767600"/>
                  </a:gs>
                </a:gsLst>
                <a:lin ang="0" scaled="1"/>
              </a:gradFill>
              <a:ln w="9525">
                <a:noFill/>
                <a:miter lim="800000"/>
                <a:headEnd/>
                <a:tailEnd/>
              </a:ln>
            </p:spPr>
            <p:txBody>
              <a:bodyPr/>
              <a:lstStyle/>
              <a:p>
                <a:endParaRPr lang="en-US"/>
              </a:p>
            </p:txBody>
          </p:sp>
        </p:grpSp>
        <p:sp>
          <p:nvSpPr>
            <p:cNvPr id="5049434" name="Rectangle 90"/>
            <p:cNvSpPr>
              <a:spLocks noChangeArrowheads="1"/>
            </p:cNvSpPr>
            <p:nvPr/>
          </p:nvSpPr>
          <p:spPr bwMode="auto">
            <a:xfrm>
              <a:off x="3813" y="1601"/>
              <a:ext cx="1065" cy="154"/>
            </a:xfrm>
            <a:prstGeom prst="rect">
              <a:avLst/>
            </a:prstGeom>
            <a:noFill/>
            <a:ln w="9525">
              <a:noFill/>
              <a:miter lim="800000"/>
              <a:headEnd/>
              <a:tailEnd/>
            </a:ln>
          </p:spPr>
          <p:txBody>
            <a:bodyPr wrap="none" lIns="0" tIns="0" rIns="0" bIns="0">
              <a:spAutoFit/>
            </a:bodyPr>
            <a:lstStyle/>
            <a:p>
              <a:pPr marL="228600" indent="-228600" algn="l" eaLnBrk="1" hangingPunct="1">
                <a:spcBef>
                  <a:spcPct val="30000"/>
                </a:spcBef>
                <a:defRPr/>
              </a:pPr>
              <a:r>
                <a:rPr lang="en-US" sz="1600">
                  <a:solidFill>
                    <a:schemeClr val="tx1"/>
                  </a:solidFill>
                  <a:effectLst>
                    <a:outerShdw blurRad="38100" dist="38100" dir="2700000" algn="tl">
                      <a:srgbClr val="000000"/>
                    </a:outerShdw>
                  </a:effectLst>
                </a:rPr>
                <a:t>Women (n = 6345)</a:t>
              </a:r>
            </a:p>
          </p:txBody>
        </p:sp>
        <p:sp>
          <p:nvSpPr>
            <p:cNvPr id="2070" name="Rectangle 91"/>
            <p:cNvSpPr>
              <a:spLocks noChangeArrowheads="1"/>
            </p:cNvSpPr>
            <p:nvPr/>
          </p:nvSpPr>
          <p:spPr bwMode="auto">
            <a:xfrm>
              <a:off x="3596" y="1309"/>
              <a:ext cx="1440" cy="528"/>
            </a:xfrm>
            <a:prstGeom prst="rect">
              <a:avLst/>
            </a:prstGeom>
            <a:noFill/>
            <a:ln w="15875" algn="ctr">
              <a:solidFill>
                <a:schemeClr val="accent1"/>
              </a:solidFill>
              <a:miter lim="800000"/>
              <a:headEnd/>
              <a:tailEnd/>
            </a:ln>
          </p:spPr>
          <p:txBody>
            <a:bodyPr wrap="none" lIns="92402" tIns="46200" rIns="92402" bIns="46200" anchor="ctr"/>
            <a:lstStyle/>
            <a:p>
              <a:endParaRPr lang="en-US"/>
            </a:p>
          </p:txBody>
        </p:sp>
      </p:gr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0610" name="Rectangle 2"/>
          <p:cNvSpPr>
            <a:spLocks noGrp="1" noChangeArrowheads="1"/>
          </p:cNvSpPr>
          <p:nvPr>
            <p:ph type="title"/>
          </p:nvPr>
        </p:nvSpPr>
        <p:spPr>
          <a:xfrm>
            <a:off x="0" y="100013"/>
            <a:ext cx="9144000" cy="1143000"/>
          </a:xfrm>
        </p:spPr>
        <p:txBody>
          <a:bodyPr/>
          <a:lstStyle/>
          <a:p>
            <a:pPr>
              <a:defRPr/>
            </a:pPr>
            <a:r>
              <a:rPr lang="en-US" sz="3600" smtClean="0"/>
              <a:t>Triglyceride Level Is Significant CVD Risk Factor </a:t>
            </a:r>
            <a:r>
              <a:rPr lang="en-US" sz="3600" smtClean="0">
                <a:solidFill>
                  <a:srgbClr val="00FFFF"/>
                </a:solidFill>
              </a:rPr>
              <a:t>Recent Meta-Analysis of 29 Studies</a:t>
            </a:r>
          </a:p>
        </p:txBody>
      </p:sp>
      <p:sp>
        <p:nvSpPr>
          <p:cNvPr id="13315" name="Text Box 3"/>
          <p:cNvSpPr txBox="1">
            <a:spLocks noChangeArrowheads="1"/>
          </p:cNvSpPr>
          <p:nvPr/>
        </p:nvSpPr>
        <p:spPr bwMode="auto">
          <a:xfrm>
            <a:off x="3429000" y="6553200"/>
            <a:ext cx="5715000" cy="304800"/>
          </a:xfrm>
          <a:prstGeom prst="rect">
            <a:avLst/>
          </a:prstGeom>
          <a:noFill/>
          <a:ln w="9525">
            <a:noFill/>
            <a:miter lim="800000"/>
            <a:headEnd/>
            <a:tailEnd/>
          </a:ln>
        </p:spPr>
        <p:txBody>
          <a:bodyPr>
            <a:spAutoFit/>
          </a:bodyPr>
          <a:lstStyle/>
          <a:p>
            <a:pPr algn="r"/>
            <a:r>
              <a:rPr lang="en-US" sz="1400" b="1"/>
              <a:t>Sarwar N, et al. </a:t>
            </a:r>
            <a:r>
              <a:rPr lang="en-US" sz="1400" b="1" i="1"/>
              <a:t>Circulation.</a:t>
            </a:r>
            <a:r>
              <a:rPr lang="en-US" sz="1400" b="1"/>
              <a:t> 2007;115:450-458. </a:t>
            </a:r>
          </a:p>
        </p:txBody>
      </p:sp>
      <p:sp>
        <p:nvSpPr>
          <p:cNvPr id="13316" name="Rectangle 4"/>
          <p:cNvSpPr>
            <a:spLocks noChangeArrowheads="1"/>
          </p:cNvSpPr>
          <p:nvPr/>
        </p:nvSpPr>
        <p:spPr bwMode="auto">
          <a:xfrm>
            <a:off x="0" y="5915025"/>
            <a:ext cx="3657600" cy="942975"/>
          </a:xfrm>
          <a:prstGeom prst="rect">
            <a:avLst/>
          </a:prstGeom>
          <a:noFill/>
          <a:ln w="9525">
            <a:noFill/>
            <a:miter lim="800000"/>
            <a:headEnd/>
            <a:tailEnd/>
          </a:ln>
        </p:spPr>
        <p:txBody>
          <a:bodyPr>
            <a:spAutoFit/>
          </a:bodyPr>
          <a:lstStyle/>
          <a:p>
            <a:pPr algn="l" eaLnBrk="1" hangingPunct="1">
              <a:spcBef>
                <a:spcPct val="0"/>
              </a:spcBef>
            </a:pPr>
            <a:r>
              <a:rPr lang="en-US" sz="1400" i="1">
                <a:solidFill>
                  <a:schemeClr val="tx1"/>
                </a:solidFill>
                <a:cs typeface="Arial" pitchFamily="34" charset="0"/>
              </a:rPr>
              <a:t>*</a:t>
            </a:r>
            <a:r>
              <a:rPr lang="en-US" sz="1400">
                <a:solidFill>
                  <a:schemeClr val="tx1"/>
                </a:solidFill>
                <a:cs typeface="Arial" pitchFamily="34" charset="0"/>
              </a:rPr>
              <a:t>Individuals in top versus bottom third </a:t>
            </a:r>
          </a:p>
          <a:p>
            <a:pPr algn="l" eaLnBrk="1" hangingPunct="1">
              <a:spcBef>
                <a:spcPct val="0"/>
              </a:spcBef>
            </a:pPr>
            <a:r>
              <a:rPr lang="en-US" sz="1400">
                <a:solidFill>
                  <a:schemeClr val="tx1"/>
                </a:solidFill>
                <a:cs typeface="Arial" pitchFamily="34" charset="0"/>
              </a:rPr>
              <a:t>of usual log- triglyceride values, adjusted for at least age, sex, smoking status, lipid concentrations, and blood pressure (most)</a:t>
            </a:r>
            <a:endParaRPr lang="en-US" sz="1400" i="1">
              <a:solidFill>
                <a:schemeClr val="tx1"/>
              </a:solidFill>
              <a:cs typeface="Arial" pitchFamily="34" charset="0"/>
            </a:endParaRPr>
          </a:p>
        </p:txBody>
      </p:sp>
      <p:sp>
        <p:nvSpPr>
          <p:cNvPr id="13317" name="Text Box 5"/>
          <p:cNvSpPr txBox="1">
            <a:spLocks noChangeArrowheads="1"/>
          </p:cNvSpPr>
          <p:nvPr/>
        </p:nvSpPr>
        <p:spPr bwMode="auto">
          <a:xfrm>
            <a:off x="4267200" y="6172200"/>
            <a:ext cx="3962400" cy="366713"/>
          </a:xfrm>
          <a:prstGeom prst="rect">
            <a:avLst/>
          </a:prstGeom>
          <a:noFill/>
          <a:ln w="9525">
            <a:noFill/>
            <a:miter lim="800000"/>
            <a:headEnd/>
            <a:tailEnd/>
          </a:ln>
        </p:spPr>
        <p:txBody>
          <a:bodyPr>
            <a:spAutoFit/>
          </a:bodyPr>
          <a:lstStyle/>
          <a:p>
            <a:r>
              <a:rPr lang="en-US" sz="1800" b="1">
                <a:solidFill>
                  <a:srgbClr val="FFFF00"/>
                </a:solidFill>
              </a:rPr>
              <a:t>CHD Risk Ratio* (95% CI)</a:t>
            </a:r>
          </a:p>
        </p:txBody>
      </p:sp>
      <p:sp>
        <p:nvSpPr>
          <p:cNvPr id="13318" name="Line 6"/>
          <p:cNvSpPr>
            <a:spLocks noChangeShapeType="1"/>
          </p:cNvSpPr>
          <p:nvPr/>
        </p:nvSpPr>
        <p:spPr bwMode="auto">
          <a:xfrm>
            <a:off x="4059238" y="1792288"/>
            <a:ext cx="14287" cy="4114800"/>
          </a:xfrm>
          <a:prstGeom prst="line">
            <a:avLst/>
          </a:prstGeom>
          <a:noFill/>
          <a:ln w="28575">
            <a:solidFill>
              <a:schemeClr val="tx1"/>
            </a:solidFill>
            <a:round/>
            <a:headEnd/>
            <a:tailEnd/>
          </a:ln>
        </p:spPr>
        <p:txBody>
          <a:bodyPr>
            <a:spAutoFit/>
          </a:bodyPr>
          <a:lstStyle/>
          <a:p>
            <a:endParaRPr lang="en-US"/>
          </a:p>
        </p:txBody>
      </p:sp>
      <p:sp>
        <p:nvSpPr>
          <p:cNvPr id="13319" name="Line 7"/>
          <p:cNvSpPr>
            <a:spLocks noChangeShapeType="1"/>
          </p:cNvSpPr>
          <p:nvPr/>
        </p:nvSpPr>
        <p:spPr bwMode="auto">
          <a:xfrm>
            <a:off x="3905250" y="5907088"/>
            <a:ext cx="4648200" cy="0"/>
          </a:xfrm>
          <a:prstGeom prst="line">
            <a:avLst/>
          </a:prstGeom>
          <a:noFill/>
          <a:ln w="28575">
            <a:solidFill>
              <a:schemeClr val="tx1"/>
            </a:solidFill>
            <a:round/>
            <a:headEnd/>
            <a:tailEnd/>
          </a:ln>
        </p:spPr>
        <p:txBody>
          <a:bodyPr wrap="none">
            <a:spAutoFit/>
          </a:bodyPr>
          <a:lstStyle/>
          <a:p>
            <a:endParaRPr lang="en-US"/>
          </a:p>
        </p:txBody>
      </p:sp>
      <p:sp>
        <p:nvSpPr>
          <p:cNvPr id="13320" name="Line 8"/>
          <p:cNvSpPr>
            <a:spLocks noChangeShapeType="1"/>
          </p:cNvSpPr>
          <p:nvPr/>
        </p:nvSpPr>
        <p:spPr bwMode="auto">
          <a:xfrm>
            <a:off x="5946775" y="1792288"/>
            <a:ext cx="0" cy="3797300"/>
          </a:xfrm>
          <a:prstGeom prst="line">
            <a:avLst/>
          </a:prstGeom>
          <a:noFill/>
          <a:ln w="28575">
            <a:solidFill>
              <a:srgbClr val="FFFF00"/>
            </a:solidFill>
            <a:prstDash val="sysDot"/>
            <a:round/>
            <a:headEnd/>
            <a:tailEnd/>
          </a:ln>
        </p:spPr>
        <p:txBody>
          <a:bodyPr>
            <a:spAutoFit/>
          </a:bodyPr>
          <a:lstStyle/>
          <a:p>
            <a:endParaRPr lang="en-US"/>
          </a:p>
        </p:txBody>
      </p:sp>
      <p:sp>
        <p:nvSpPr>
          <p:cNvPr id="13321" name="AutoShape 9"/>
          <p:cNvSpPr>
            <a:spLocks noChangeArrowheads="1"/>
          </p:cNvSpPr>
          <p:nvPr/>
        </p:nvSpPr>
        <p:spPr bwMode="auto">
          <a:xfrm>
            <a:off x="5765800" y="5592763"/>
            <a:ext cx="381000" cy="228600"/>
          </a:xfrm>
          <a:prstGeom prst="diamond">
            <a:avLst/>
          </a:prstGeom>
          <a:noFill/>
          <a:ln w="28575" algn="ctr">
            <a:solidFill>
              <a:srgbClr val="FFFF00"/>
            </a:solidFill>
            <a:miter lim="800000"/>
            <a:headEnd/>
            <a:tailEnd/>
          </a:ln>
        </p:spPr>
        <p:txBody>
          <a:bodyPr wrap="none" anchor="ctr">
            <a:spAutoFit/>
          </a:bodyPr>
          <a:lstStyle/>
          <a:p>
            <a:endParaRPr lang="en-US"/>
          </a:p>
        </p:txBody>
      </p:sp>
      <p:sp>
        <p:nvSpPr>
          <p:cNvPr id="13322" name="Text Box 10"/>
          <p:cNvSpPr txBox="1">
            <a:spLocks noChangeArrowheads="1"/>
          </p:cNvSpPr>
          <p:nvPr/>
        </p:nvSpPr>
        <p:spPr bwMode="auto">
          <a:xfrm>
            <a:off x="6394450" y="5524500"/>
            <a:ext cx="1809750" cy="366713"/>
          </a:xfrm>
          <a:prstGeom prst="rect">
            <a:avLst/>
          </a:prstGeom>
          <a:noFill/>
          <a:ln w="9525" algn="ctr">
            <a:noFill/>
            <a:miter lim="800000"/>
            <a:headEnd/>
            <a:tailEnd/>
          </a:ln>
        </p:spPr>
        <p:txBody>
          <a:bodyPr wrap="none">
            <a:spAutoFit/>
          </a:bodyPr>
          <a:lstStyle/>
          <a:p>
            <a:pPr algn="l" eaLnBrk="1" hangingPunct="1">
              <a:spcBef>
                <a:spcPct val="0"/>
              </a:spcBef>
            </a:pPr>
            <a:r>
              <a:rPr lang="en-US" sz="1800" b="1">
                <a:solidFill>
                  <a:srgbClr val="FFFF00"/>
                </a:solidFill>
              </a:rPr>
              <a:t>1.72 (1.56-1.90)</a:t>
            </a:r>
          </a:p>
        </p:txBody>
      </p:sp>
      <p:sp>
        <p:nvSpPr>
          <p:cNvPr id="13323" name="Line 11"/>
          <p:cNvSpPr>
            <a:spLocks noChangeShapeType="1"/>
          </p:cNvSpPr>
          <p:nvPr/>
        </p:nvSpPr>
        <p:spPr bwMode="auto">
          <a:xfrm>
            <a:off x="5597525" y="2017713"/>
            <a:ext cx="974725" cy="0"/>
          </a:xfrm>
          <a:prstGeom prst="line">
            <a:avLst/>
          </a:prstGeom>
          <a:noFill/>
          <a:ln w="28575">
            <a:solidFill>
              <a:schemeClr val="accent1"/>
            </a:solidFill>
            <a:round/>
            <a:headEnd/>
            <a:tailEnd/>
          </a:ln>
        </p:spPr>
        <p:txBody>
          <a:bodyPr>
            <a:spAutoFit/>
          </a:bodyPr>
          <a:lstStyle/>
          <a:p>
            <a:endParaRPr lang="en-US"/>
          </a:p>
        </p:txBody>
      </p:sp>
      <p:sp>
        <p:nvSpPr>
          <p:cNvPr id="13324" name="Line 12"/>
          <p:cNvSpPr>
            <a:spLocks noChangeShapeType="1"/>
          </p:cNvSpPr>
          <p:nvPr/>
        </p:nvSpPr>
        <p:spPr bwMode="auto">
          <a:xfrm>
            <a:off x="5413375" y="2392363"/>
            <a:ext cx="1082675" cy="0"/>
          </a:xfrm>
          <a:prstGeom prst="line">
            <a:avLst/>
          </a:prstGeom>
          <a:noFill/>
          <a:ln w="28575">
            <a:solidFill>
              <a:schemeClr val="accent1"/>
            </a:solidFill>
            <a:round/>
            <a:headEnd/>
            <a:tailEnd/>
          </a:ln>
        </p:spPr>
        <p:txBody>
          <a:bodyPr>
            <a:spAutoFit/>
          </a:bodyPr>
          <a:lstStyle/>
          <a:p>
            <a:endParaRPr lang="en-US"/>
          </a:p>
        </p:txBody>
      </p:sp>
      <p:sp>
        <p:nvSpPr>
          <p:cNvPr id="13325" name="Rectangle 13"/>
          <p:cNvSpPr>
            <a:spLocks noChangeArrowheads="1"/>
          </p:cNvSpPr>
          <p:nvPr/>
        </p:nvSpPr>
        <p:spPr bwMode="auto">
          <a:xfrm>
            <a:off x="6007100" y="1976438"/>
            <a:ext cx="98425" cy="104775"/>
          </a:xfrm>
          <a:prstGeom prst="rect">
            <a:avLst/>
          </a:prstGeom>
          <a:solidFill>
            <a:schemeClr val="accent1"/>
          </a:solidFill>
          <a:ln w="9525" algn="ctr">
            <a:solidFill>
              <a:schemeClr val="bg1"/>
            </a:solidFill>
            <a:miter lim="800000"/>
            <a:headEnd/>
            <a:tailEnd/>
          </a:ln>
        </p:spPr>
        <p:txBody>
          <a:bodyPr anchor="ctr">
            <a:spAutoFit/>
          </a:bodyPr>
          <a:lstStyle/>
          <a:p>
            <a:endParaRPr lang="en-US"/>
          </a:p>
        </p:txBody>
      </p:sp>
      <p:sp>
        <p:nvSpPr>
          <p:cNvPr id="13326" name="Rectangle 14"/>
          <p:cNvSpPr>
            <a:spLocks noChangeArrowheads="1"/>
          </p:cNvSpPr>
          <p:nvPr/>
        </p:nvSpPr>
        <p:spPr bwMode="auto">
          <a:xfrm>
            <a:off x="5905500" y="2347913"/>
            <a:ext cx="76200" cy="85725"/>
          </a:xfrm>
          <a:prstGeom prst="rect">
            <a:avLst/>
          </a:prstGeom>
          <a:solidFill>
            <a:schemeClr val="accent1"/>
          </a:solidFill>
          <a:ln w="9525" algn="ctr">
            <a:solidFill>
              <a:schemeClr val="bg1"/>
            </a:solidFill>
            <a:miter lim="800000"/>
            <a:headEnd/>
            <a:tailEnd/>
          </a:ln>
        </p:spPr>
        <p:txBody>
          <a:bodyPr anchor="ctr">
            <a:spAutoFit/>
          </a:bodyPr>
          <a:lstStyle/>
          <a:p>
            <a:endParaRPr lang="en-US"/>
          </a:p>
        </p:txBody>
      </p:sp>
      <p:sp>
        <p:nvSpPr>
          <p:cNvPr id="13327" name="Rectangle 15"/>
          <p:cNvSpPr>
            <a:spLocks noChangeArrowheads="1"/>
          </p:cNvSpPr>
          <p:nvPr/>
        </p:nvSpPr>
        <p:spPr bwMode="auto">
          <a:xfrm>
            <a:off x="5981700" y="2967038"/>
            <a:ext cx="133350" cy="95250"/>
          </a:xfrm>
          <a:prstGeom prst="rect">
            <a:avLst/>
          </a:prstGeom>
          <a:solidFill>
            <a:schemeClr val="accent1"/>
          </a:solidFill>
          <a:ln w="9525" algn="ctr">
            <a:solidFill>
              <a:schemeClr val="bg1"/>
            </a:solidFill>
            <a:miter lim="800000"/>
            <a:headEnd/>
            <a:tailEnd/>
          </a:ln>
        </p:spPr>
        <p:txBody>
          <a:bodyPr anchor="ctr">
            <a:spAutoFit/>
          </a:bodyPr>
          <a:lstStyle/>
          <a:p>
            <a:endParaRPr lang="en-US"/>
          </a:p>
        </p:txBody>
      </p:sp>
      <p:sp>
        <p:nvSpPr>
          <p:cNvPr id="13328" name="Rectangle 16"/>
          <p:cNvSpPr>
            <a:spLocks noChangeArrowheads="1"/>
          </p:cNvSpPr>
          <p:nvPr/>
        </p:nvSpPr>
        <p:spPr bwMode="auto">
          <a:xfrm>
            <a:off x="6162675" y="3348038"/>
            <a:ext cx="76200" cy="76200"/>
          </a:xfrm>
          <a:prstGeom prst="rect">
            <a:avLst/>
          </a:prstGeom>
          <a:solidFill>
            <a:schemeClr val="accent1"/>
          </a:solidFill>
          <a:ln w="9525" algn="ctr">
            <a:solidFill>
              <a:schemeClr val="bg1"/>
            </a:solidFill>
            <a:miter lim="800000"/>
            <a:headEnd/>
            <a:tailEnd/>
          </a:ln>
        </p:spPr>
        <p:txBody>
          <a:bodyPr anchor="ctr">
            <a:spAutoFit/>
          </a:bodyPr>
          <a:lstStyle/>
          <a:p>
            <a:endParaRPr lang="en-US"/>
          </a:p>
        </p:txBody>
      </p:sp>
      <p:sp>
        <p:nvSpPr>
          <p:cNvPr id="13329" name="Rectangle 17"/>
          <p:cNvSpPr>
            <a:spLocks noChangeArrowheads="1"/>
          </p:cNvSpPr>
          <p:nvPr/>
        </p:nvSpPr>
        <p:spPr bwMode="auto">
          <a:xfrm>
            <a:off x="6029325" y="3957638"/>
            <a:ext cx="142875" cy="104775"/>
          </a:xfrm>
          <a:prstGeom prst="rect">
            <a:avLst/>
          </a:prstGeom>
          <a:solidFill>
            <a:schemeClr val="accent1"/>
          </a:solidFill>
          <a:ln w="9525" algn="ctr">
            <a:solidFill>
              <a:schemeClr val="bg1"/>
            </a:solidFill>
            <a:miter lim="800000"/>
            <a:headEnd/>
            <a:tailEnd/>
          </a:ln>
        </p:spPr>
        <p:txBody>
          <a:bodyPr anchor="ctr">
            <a:spAutoFit/>
          </a:bodyPr>
          <a:lstStyle/>
          <a:p>
            <a:endParaRPr lang="en-US"/>
          </a:p>
        </p:txBody>
      </p:sp>
      <p:sp>
        <p:nvSpPr>
          <p:cNvPr id="13330" name="Rectangle 18"/>
          <p:cNvSpPr>
            <a:spLocks noChangeArrowheads="1"/>
          </p:cNvSpPr>
          <p:nvPr/>
        </p:nvSpPr>
        <p:spPr bwMode="auto">
          <a:xfrm>
            <a:off x="5715000" y="4348163"/>
            <a:ext cx="76200" cy="76200"/>
          </a:xfrm>
          <a:prstGeom prst="rect">
            <a:avLst/>
          </a:prstGeom>
          <a:solidFill>
            <a:schemeClr val="accent1"/>
          </a:solidFill>
          <a:ln w="9525" algn="ctr">
            <a:solidFill>
              <a:schemeClr val="bg1"/>
            </a:solidFill>
            <a:miter lim="800000"/>
            <a:headEnd/>
            <a:tailEnd/>
          </a:ln>
        </p:spPr>
        <p:txBody>
          <a:bodyPr anchor="ctr">
            <a:spAutoFit/>
          </a:bodyPr>
          <a:lstStyle/>
          <a:p>
            <a:endParaRPr lang="en-US"/>
          </a:p>
        </p:txBody>
      </p:sp>
      <p:sp>
        <p:nvSpPr>
          <p:cNvPr id="13331" name="Line 19"/>
          <p:cNvSpPr>
            <a:spLocks noChangeShapeType="1"/>
          </p:cNvSpPr>
          <p:nvPr/>
        </p:nvSpPr>
        <p:spPr bwMode="auto">
          <a:xfrm>
            <a:off x="5648325" y="3024188"/>
            <a:ext cx="838200" cy="0"/>
          </a:xfrm>
          <a:prstGeom prst="line">
            <a:avLst/>
          </a:prstGeom>
          <a:noFill/>
          <a:ln w="28575">
            <a:solidFill>
              <a:schemeClr val="accent1"/>
            </a:solidFill>
            <a:round/>
            <a:headEnd/>
            <a:tailEnd/>
          </a:ln>
        </p:spPr>
        <p:txBody>
          <a:bodyPr>
            <a:spAutoFit/>
          </a:bodyPr>
          <a:lstStyle/>
          <a:p>
            <a:endParaRPr lang="en-US"/>
          </a:p>
        </p:txBody>
      </p:sp>
      <p:sp>
        <p:nvSpPr>
          <p:cNvPr id="13332" name="Line 20"/>
          <p:cNvSpPr>
            <a:spLocks noChangeShapeType="1"/>
          </p:cNvSpPr>
          <p:nvPr/>
        </p:nvSpPr>
        <p:spPr bwMode="auto">
          <a:xfrm>
            <a:off x="5372100" y="3386138"/>
            <a:ext cx="1657350" cy="0"/>
          </a:xfrm>
          <a:prstGeom prst="line">
            <a:avLst/>
          </a:prstGeom>
          <a:noFill/>
          <a:ln w="28575">
            <a:solidFill>
              <a:schemeClr val="accent1"/>
            </a:solidFill>
            <a:round/>
            <a:headEnd/>
            <a:tailEnd/>
          </a:ln>
        </p:spPr>
        <p:txBody>
          <a:bodyPr>
            <a:spAutoFit/>
          </a:bodyPr>
          <a:lstStyle/>
          <a:p>
            <a:endParaRPr lang="en-US"/>
          </a:p>
        </p:txBody>
      </p:sp>
      <p:sp>
        <p:nvSpPr>
          <p:cNvPr id="13333" name="Line 21"/>
          <p:cNvSpPr>
            <a:spLocks noChangeShapeType="1"/>
          </p:cNvSpPr>
          <p:nvPr/>
        </p:nvSpPr>
        <p:spPr bwMode="auto">
          <a:xfrm>
            <a:off x="5676900" y="4014788"/>
            <a:ext cx="838200" cy="0"/>
          </a:xfrm>
          <a:prstGeom prst="line">
            <a:avLst/>
          </a:prstGeom>
          <a:noFill/>
          <a:ln w="28575">
            <a:solidFill>
              <a:schemeClr val="accent1"/>
            </a:solidFill>
            <a:round/>
            <a:headEnd/>
            <a:tailEnd/>
          </a:ln>
        </p:spPr>
        <p:txBody>
          <a:bodyPr>
            <a:spAutoFit/>
          </a:bodyPr>
          <a:lstStyle/>
          <a:p>
            <a:endParaRPr lang="en-US"/>
          </a:p>
        </p:txBody>
      </p:sp>
      <p:sp>
        <p:nvSpPr>
          <p:cNvPr id="13334" name="Line 22"/>
          <p:cNvSpPr>
            <a:spLocks noChangeShapeType="1"/>
          </p:cNvSpPr>
          <p:nvPr/>
        </p:nvSpPr>
        <p:spPr bwMode="auto">
          <a:xfrm>
            <a:off x="5067300" y="4395788"/>
            <a:ext cx="1428750" cy="0"/>
          </a:xfrm>
          <a:prstGeom prst="line">
            <a:avLst/>
          </a:prstGeom>
          <a:noFill/>
          <a:ln w="28575">
            <a:solidFill>
              <a:schemeClr val="accent1"/>
            </a:solidFill>
            <a:round/>
            <a:headEnd/>
            <a:tailEnd/>
          </a:ln>
        </p:spPr>
        <p:txBody>
          <a:bodyPr>
            <a:spAutoFit/>
          </a:bodyPr>
          <a:lstStyle/>
          <a:p>
            <a:endParaRPr lang="en-US"/>
          </a:p>
        </p:txBody>
      </p:sp>
      <p:sp>
        <p:nvSpPr>
          <p:cNvPr id="13335" name="Line 23"/>
          <p:cNvSpPr>
            <a:spLocks noChangeShapeType="1"/>
          </p:cNvSpPr>
          <p:nvPr/>
        </p:nvSpPr>
        <p:spPr bwMode="auto">
          <a:xfrm>
            <a:off x="5048250" y="5005388"/>
            <a:ext cx="990600" cy="0"/>
          </a:xfrm>
          <a:prstGeom prst="line">
            <a:avLst/>
          </a:prstGeom>
          <a:noFill/>
          <a:ln w="28575">
            <a:solidFill>
              <a:schemeClr val="accent1"/>
            </a:solidFill>
            <a:round/>
            <a:headEnd/>
            <a:tailEnd/>
          </a:ln>
        </p:spPr>
        <p:txBody>
          <a:bodyPr>
            <a:spAutoFit/>
          </a:bodyPr>
          <a:lstStyle/>
          <a:p>
            <a:endParaRPr lang="en-US"/>
          </a:p>
        </p:txBody>
      </p:sp>
      <p:sp>
        <p:nvSpPr>
          <p:cNvPr id="13336" name="Rectangle 24"/>
          <p:cNvSpPr>
            <a:spLocks noChangeArrowheads="1"/>
          </p:cNvSpPr>
          <p:nvPr/>
        </p:nvSpPr>
        <p:spPr bwMode="auto">
          <a:xfrm>
            <a:off x="5495925" y="4948238"/>
            <a:ext cx="98425" cy="104775"/>
          </a:xfrm>
          <a:prstGeom prst="rect">
            <a:avLst/>
          </a:prstGeom>
          <a:solidFill>
            <a:schemeClr val="accent1"/>
          </a:solidFill>
          <a:ln w="9525" algn="ctr">
            <a:solidFill>
              <a:schemeClr val="bg1"/>
            </a:solidFill>
            <a:miter lim="800000"/>
            <a:headEnd/>
            <a:tailEnd/>
          </a:ln>
        </p:spPr>
        <p:txBody>
          <a:bodyPr anchor="ctr">
            <a:spAutoFit/>
          </a:bodyPr>
          <a:lstStyle/>
          <a:p>
            <a:endParaRPr lang="en-US"/>
          </a:p>
        </p:txBody>
      </p:sp>
      <p:sp>
        <p:nvSpPr>
          <p:cNvPr id="13337" name="Line 25"/>
          <p:cNvSpPr>
            <a:spLocks noChangeShapeType="1"/>
          </p:cNvSpPr>
          <p:nvPr/>
        </p:nvSpPr>
        <p:spPr bwMode="auto">
          <a:xfrm>
            <a:off x="5959475" y="5351463"/>
            <a:ext cx="993775" cy="0"/>
          </a:xfrm>
          <a:prstGeom prst="line">
            <a:avLst/>
          </a:prstGeom>
          <a:noFill/>
          <a:ln w="28575">
            <a:solidFill>
              <a:schemeClr val="accent1"/>
            </a:solidFill>
            <a:round/>
            <a:headEnd/>
            <a:tailEnd/>
          </a:ln>
        </p:spPr>
        <p:txBody>
          <a:bodyPr>
            <a:spAutoFit/>
          </a:bodyPr>
          <a:lstStyle/>
          <a:p>
            <a:endParaRPr lang="en-US"/>
          </a:p>
        </p:txBody>
      </p:sp>
      <p:sp>
        <p:nvSpPr>
          <p:cNvPr id="13338" name="Rectangle 26"/>
          <p:cNvSpPr>
            <a:spLocks noChangeArrowheads="1"/>
          </p:cNvSpPr>
          <p:nvPr/>
        </p:nvSpPr>
        <p:spPr bwMode="auto">
          <a:xfrm>
            <a:off x="6410325" y="5300663"/>
            <a:ext cx="98425" cy="104775"/>
          </a:xfrm>
          <a:prstGeom prst="rect">
            <a:avLst/>
          </a:prstGeom>
          <a:solidFill>
            <a:schemeClr val="accent1"/>
          </a:solidFill>
          <a:ln w="9525" algn="ctr">
            <a:solidFill>
              <a:schemeClr val="bg1"/>
            </a:solidFill>
            <a:miter lim="800000"/>
            <a:headEnd/>
            <a:tailEnd/>
          </a:ln>
        </p:spPr>
        <p:txBody>
          <a:bodyPr anchor="ctr">
            <a:spAutoFit/>
          </a:bodyPr>
          <a:lstStyle/>
          <a:p>
            <a:endParaRPr lang="en-US"/>
          </a:p>
        </p:txBody>
      </p:sp>
      <p:grpSp>
        <p:nvGrpSpPr>
          <p:cNvPr id="13339" name="Group 27"/>
          <p:cNvGrpSpPr>
            <a:grpSpLocks/>
          </p:cNvGrpSpPr>
          <p:nvPr/>
        </p:nvGrpSpPr>
        <p:grpSpPr bwMode="auto">
          <a:xfrm>
            <a:off x="4073525" y="5907088"/>
            <a:ext cx="2498725" cy="74612"/>
            <a:chOff x="2566" y="3721"/>
            <a:chExt cx="1574" cy="96"/>
          </a:xfrm>
        </p:grpSpPr>
        <p:sp>
          <p:nvSpPr>
            <p:cNvPr id="13360" name="Line 28"/>
            <p:cNvSpPr>
              <a:spLocks noChangeShapeType="1"/>
            </p:cNvSpPr>
            <p:nvPr/>
          </p:nvSpPr>
          <p:spPr bwMode="auto">
            <a:xfrm>
              <a:off x="4140" y="3721"/>
              <a:ext cx="0" cy="96"/>
            </a:xfrm>
            <a:prstGeom prst="line">
              <a:avLst/>
            </a:prstGeom>
            <a:noFill/>
            <a:ln w="28575">
              <a:solidFill>
                <a:schemeClr val="bg1"/>
              </a:solidFill>
              <a:round/>
              <a:headEnd/>
              <a:tailEnd/>
            </a:ln>
          </p:spPr>
          <p:txBody>
            <a:bodyPr>
              <a:spAutoFit/>
            </a:bodyPr>
            <a:lstStyle/>
            <a:p>
              <a:endParaRPr lang="en-US"/>
            </a:p>
          </p:txBody>
        </p:sp>
        <p:sp>
          <p:nvSpPr>
            <p:cNvPr id="13361" name="Line 29"/>
            <p:cNvSpPr>
              <a:spLocks noChangeShapeType="1"/>
            </p:cNvSpPr>
            <p:nvPr/>
          </p:nvSpPr>
          <p:spPr bwMode="auto">
            <a:xfrm>
              <a:off x="2566" y="3721"/>
              <a:ext cx="0" cy="96"/>
            </a:xfrm>
            <a:prstGeom prst="line">
              <a:avLst/>
            </a:prstGeom>
            <a:noFill/>
            <a:ln w="28575">
              <a:solidFill>
                <a:schemeClr val="bg1"/>
              </a:solidFill>
              <a:round/>
              <a:headEnd/>
              <a:tailEnd/>
            </a:ln>
          </p:spPr>
          <p:txBody>
            <a:bodyPr>
              <a:spAutoFit/>
            </a:bodyPr>
            <a:lstStyle/>
            <a:p>
              <a:endParaRPr lang="en-US"/>
            </a:p>
          </p:txBody>
        </p:sp>
      </p:grpSp>
      <p:sp>
        <p:nvSpPr>
          <p:cNvPr id="13340" name="Text Box 30"/>
          <p:cNvSpPr txBox="1">
            <a:spLocks noChangeArrowheads="1"/>
          </p:cNvSpPr>
          <p:nvPr/>
        </p:nvSpPr>
        <p:spPr bwMode="auto">
          <a:xfrm>
            <a:off x="6430963" y="5943600"/>
            <a:ext cx="296862" cy="336550"/>
          </a:xfrm>
          <a:prstGeom prst="rect">
            <a:avLst/>
          </a:prstGeom>
          <a:noFill/>
          <a:ln w="9525" algn="ctr">
            <a:noFill/>
            <a:miter lim="800000"/>
            <a:headEnd/>
            <a:tailEnd/>
          </a:ln>
        </p:spPr>
        <p:txBody>
          <a:bodyPr wrap="none">
            <a:spAutoFit/>
          </a:bodyPr>
          <a:lstStyle/>
          <a:p>
            <a:pPr algn="l" eaLnBrk="1" hangingPunct="1">
              <a:spcBef>
                <a:spcPct val="0"/>
              </a:spcBef>
            </a:pPr>
            <a:r>
              <a:rPr lang="en-US" sz="1600">
                <a:solidFill>
                  <a:schemeClr val="tx1"/>
                </a:solidFill>
              </a:rPr>
              <a:t>2</a:t>
            </a:r>
          </a:p>
        </p:txBody>
      </p:sp>
      <p:sp>
        <p:nvSpPr>
          <p:cNvPr id="13341" name="Text Box 31"/>
          <p:cNvSpPr txBox="1">
            <a:spLocks noChangeArrowheads="1"/>
          </p:cNvSpPr>
          <p:nvPr/>
        </p:nvSpPr>
        <p:spPr bwMode="auto">
          <a:xfrm>
            <a:off x="3924300" y="5943600"/>
            <a:ext cx="296863" cy="336550"/>
          </a:xfrm>
          <a:prstGeom prst="rect">
            <a:avLst/>
          </a:prstGeom>
          <a:noFill/>
          <a:ln w="9525" algn="ctr">
            <a:noFill/>
            <a:miter lim="800000"/>
            <a:headEnd/>
            <a:tailEnd/>
          </a:ln>
        </p:spPr>
        <p:txBody>
          <a:bodyPr wrap="none">
            <a:spAutoFit/>
          </a:bodyPr>
          <a:lstStyle/>
          <a:p>
            <a:pPr algn="l" eaLnBrk="1" hangingPunct="1">
              <a:spcBef>
                <a:spcPct val="0"/>
              </a:spcBef>
            </a:pPr>
            <a:r>
              <a:rPr lang="en-US" sz="1600">
                <a:solidFill>
                  <a:schemeClr val="tx1"/>
                </a:solidFill>
              </a:rPr>
              <a:t>1</a:t>
            </a:r>
          </a:p>
        </p:txBody>
      </p:sp>
      <p:sp>
        <p:nvSpPr>
          <p:cNvPr id="5060640" name="Text Box 32"/>
          <p:cNvSpPr txBox="1">
            <a:spLocks noChangeArrowheads="1"/>
          </p:cNvSpPr>
          <p:nvPr/>
        </p:nvSpPr>
        <p:spPr bwMode="auto">
          <a:xfrm>
            <a:off x="120650" y="1639888"/>
            <a:ext cx="2927350" cy="336550"/>
          </a:xfrm>
          <a:prstGeom prst="rect">
            <a:avLst/>
          </a:prstGeom>
          <a:noFill/>
          <a:ln w="9525" algn="ctr">
            <a:noFill/>
            <a:miter lim="800000"/>
            <a:headEnd/>
            <a:tailEnd/>
          </a:ln>
          <a:effectLst/>
        </p:spPr>
        <p:txBody>
          <a:bodyPr wrap="none">
            <a:spAutoFit/>
          </a:bodyPr>
          <a:lstStyle/>
          <a:p>
            <a:pPr algn="l" eaLnBrk="1" hangingPunct="1">
              <a:spcBef>
                <a:spcPct val="0"/>
              </a:spcBef>
              <a:defRPr/>
            </a:pPr>
            <a:r>
              <a:rPr lang="en-US" sz="1600" b="1">
                <a:solidFill>
                  <a:schemeClr val="accent1"/>
                </a:solidFill>
                <a:effectLst>
                  <a:outerShdw blurRad="38100" dist="38100" dir="2700000" algn="tl">
                    <a:srgbClr val="000000"/>
                  </a:outerShdw>
                </a:effectLst>
              </a:rPr>
              <a:t>Duration of follow-up	</a:t>
            </a:r>
          </a:p>
        </p:txBody>
      </p:sp>
      <p:sp>
        <p:nvSpPr>
          <p:cNvPr id="5060641" name="Text Box 33"/>
          <p:cNvSpPr txBox="1">
            <a:spLocks noChangeArrowheads="1"/>
          </p:cNvSpPr>
          <p:nvPr/>
        </p:nvSpPr>
        <p:spPr bwMode="auto">
          <a:xfrm>
            <a:off x="446088" y="1892300"/>
            <a:ext cx="3035300" cy="336550"/>
          </a:xfrm>
          <a:prstGeom prst="rect">
            <a:avLst/>
          </a:prstGeom>
          <a:noFill/>
          <a:ln w="9525" algn="ctr">
            <a:noFill/>
            <a:miter lim="800000"/>
            <a:headEnd/>
            <a:tailEnd/>
          </a:ln>
          <a:effectLst/>
        </p:spPr>
        <p:txBody>
          <a:bodyPr wrap="none">
            <a:spAutoFit/>
          </a:bodyPr>
          <a:lstStyle/>
          <a:p>
            <a:pPr algn="l" eaLnBrk="1" hangingPunct="1">
              <a:spcBef>
                <a:spcPct val="0"/>
              </a:spcBef>
              <a:defRPr/>
            </a:pPr>
            <a:r>
              <a:rPr lang="en-US" sz="1600">
                <a:solidFill>
                  <a:schemeClr val="tx1"/>
                </a:solidFill>
                <a:effectLst>
                  <a:outerShdw blurRad="38100" dist="38100" dir="2700000" algn="tl">
                    <a:srgbClr val="000000"/>
                  </a:outerShdw>
                </a:effectLst>
                <a:cs typeface="Arial" pitchFamily="34" charset="0"/>
              </a:rPr>
              <a:t>≥10 years		          5902</a:t>
            </a:r>
          </a:p>
        </p:txBody>
      </p:sp>
      <p:sp>
        <p:nvSpPr>
          <p:cNvPr id="5060642" name="Text Box 34"/>
          <p:cNvSpPr txBox="1">
            <a:spLocks noChangeArrowheads="1"/>
          </p:cNvSpPr>
          <p:nvPr/>
        </p:nvSpPr>
        <p:spPr bwMode="auto">
          <a:xfrm>
            <a:off x="446088" y="2232025"/>
            <a:ext cx="3035300" cy="336550"/>
          </a:xfrm>
          <a:prstGeom prst="rect">
            <a:avLst/>
          </a:prstGeom>
          <a:noFill/>
          <a:ln w="9525" algn="ctr">
            <a:noFill/>
            <a:miter lim="800000"/>
            <a:headEnd/>
            <a:tailEnd/>
          </a:ln>
          <a:effectLst/>
        </p:spPr>
        <p:txBody>
          <a:bodyPr wrap="none">
            <a:spAutoFit/>
          </a:bodyPr>
          <a:lstStyle/>
          <a:p>
            <a:pPr algn="l" eaLnBrk="1" hangingPunct="1">
              <a:spcBef>
                <a:spcPct val="0"/>
              </a:spcBef>
              <a:defRPr/>
            </a:pPr>
            <a:r>
              <a:rPr lang="en-US" sz="1600">
                <a:solidFill>
                  <a:schemeClr val="tx1"/>
                </a:solidFill>
                <a:effectLst>
                  <a:outerShdw blurRad="38100" dist="38100" dir="2700000" algn="tl">
                    <a:srgbClr val="000000"/>
                  </a:outerShdw>
                </a:effectLst>
                <a:cs typeface="Arial" pitchFamily="34" charset="0"/>
              </a:rPr>
              <a:t>&lt;10 years		          4256</a:t>
            </a:r>
          </a:p>
        </p:txBody>
      </p:sp>
      <p:sp>
        <p:nvSpPr>
          <p:cNvPr id="5060643" name="Text Box 35"/>
          <p:cNvSpPr txBox="1">
            <a:spLocks noChangeArrowheads="1"/>
          </p:cNvSpPr>
          <p:nvPr/>
        </p:nvSpPr>
        <p:spPr bwMode="auto">
          <a:xfrm>
            <a:off x="120650" y="2630488"/>
            <a:ext cx="544513" cy="336550"/>
          </a:xfrm>
          <a:prstGeom prst="rect">
            <a:avLst/>
          </a:prstGeom>
          <a:noFill/>
          <a:ln w="9525" algn="ctr">
            <a:noFill/>
            <a:miter lim="800000"/>
            <a:headEnd/>
            <a:tailEnd/>
          </a:ln>
          <a:effectLst/>
        </p:spPr>
        <p:txBody>
          <a:bodyPr wrap="none">
            <a:spAutoFit/>
          </a:bodyPr>
          <a:lstStyle/>
          <a:p>
            <a:pPr algn="l" eaLnBrk="1" hangingPunct="1">
              <a:spcBef>
                <a:spcPct val="0"/>
              </a:spcBef>
              <a:defRPr/>
            </a:pPr>
            <a:r>
              <a:rPr lang="en-US" sz="1600" b="1">
                <a:solidFill>
                  <a:schemeClr val="accent1"/>
                </a:solidFill>
                <a:effectLst>
                  <a:outerShdw blurRad="38100" dist="38100" dir="2700000" algn="tl">
                    <a:srgbClr val="000000"/>
                  </a:outerShdw>
                </a:effectLst>
              </a:rPr>
              <a:t>Sex</a:t>
            </a:r>
          </a:p>
        </p:txBody>
      </p:sp>
      <p:sp>
        <p:nvSpPr>
          <p:cNvPr id="5060644" name="Text Box 36"/>
          <p:cNvSpPr txBox="1">
            <a:spLocks noChangeArrowheads="1"/>
          </p:cNvSpPr>
          <p:nvPr/>
        </p:nvSpPr>
        <p:spPr bwMode="auto">
          <a:xfrm>
            <a:off x="446088" y="2855913"/>
            <a:ext cx="3035300" cy="336550"/>
          </a:xfrm>
          <a:prstGeom prst="rect">
            <a:avLst/>
          </a:prstGeom>
          <a:noFill/>
          <a:ln w="9525" algn="ctr">
            <a:noFill/>
            <a:miter lim="800000"/>
            <a:headEnd/>
            <a:tailEnd/>
          </a:ln>
          <a:effectLst/>
        </p:spPr>
        <p:txBody>
          <a:bodyPr wrap="none">
            <a:spAutoFit/>
          </a:bodyPr>
          <a:lstStyle/>
          <a:p>
            <a:pPr algn="l" eaLnBrk="1" hangingPunct="1">
              <a:spcBef>
                <a:spcPct val="0"/>
              </a:spcBef>
              <a:defRPr/>
            </a:pPr>
            <a:r>
              <a:rPr lang="en-US" sz="1600">
                <a:solidFill>
                  <a:schemeClr val="tx1"/>
                </a:solidFill>
                <a:effectLst>
                  <a:outerShdw blurRad="38100" dist="38100" dir="2700000" algn="tl">
                    <a:srgbClr val="000000"/>
                  </a:outerShdw>
                </a:effectLst>
                <a:cs typeface="Arial" pitchFamily="34" charset="0"/>
              </a:rPr>
              <a:t>Male		          7728</a:t>
            </a:r>
          </a:p>
        </p:txBody>
      </p:sp>
      <p:sp>
        <p:nvSpPr>
          <p:cNvPr id="5060645" name="Text Box 37"/>
          <p:cNvSpPr txBox="1">
            <a:spLocks noChangeArrowheads="1"/>
          </p:cNvSpPr>
          <p:nvPr/>
        </p:nvSpPr>
        <p:spPr bwMode="auto">
          <a:xfrm>
            <a:off x="446088" y="3211513"/>
            <a:ext cx="3035300" cy="336550"/>
          </a:xfrm>
          <a:prstGeom prst="rect">
            <a:avLst/>
          </a:prstGeom>
          <a:noFill/>
          <a:ln w="9525" algn="ctr">
            <a:noFill/>
            <a:miter lim="800000"/>
            <a:headEnd/>
            <a:tailEnd/>
          </a:ln>
          <a:effectLst/>
        </p:spPr>
        <p:txBody>
          <a:bodyPr wrap="none">
            <a:spAutoFit/>
          </a:bodyPr>
          <a:lstStyle/>
          <a:p>
            <a:pPr algn="l" eaLnBrk="1" hangingPunct="1">
              <a:spcBef>
                <a:spcPct val="0"/>
              </a:spcBef>
              <a:defRPr/>
            </a:pPr>
            <a:r>
              <a:rPr lang="en-US" sz="1600">
                <a:solidFill>
                  <a:schemeClr val="tx1"/>
                </a:solidFill>
                <a:effectLst>
                  <a:outerShdw blurRad="38100" dist="38100" dir="2700000" algn="tl">
                    <a:srgbClr val="000000"/>
                  </a:outerShdw>
                </a:effectLst>
                <a:cs typeface="Arial" pitchFamily="34" charset="0"/>
              </a:rPr>
              <a:t>Female		          1994</a:t>
            </a:r>
          </a:p>
        </p:txBody>
      </p:sp>
      <p:sp>
        <p:nvSpPr>
          <p:cNvPr id="5060646" name="Text Box 38"/>
          <p:cNvSpPr txBox="1">
            <a:spLocks noChangeArrowheads="1"/>
          </p:cNvSpPr>
          <p:nvPr/>
        </p:nvSpPr>
        <p:spPr bwMode="auto">
          <a:xfrm>
            <a:off x="120650" y="3621088"/>
            <a:ext cx="1562100" cy="336550"/>
          </a:xfrm>
          <a:prstGeom prst="rect">
            <a:avLst/>
          </a:prstGeom>
          <a:noFill/>
          <a:ln w="9525" algn="ctr">
            <a:noFill/>
            <a:miter lim="800000"/>
            <a:headEnd/>
            <a:tailEnd/>
          </a:ln>
          <a:effectLst/>
        </p:spPr>
        <p:txBody>
          <a:bodyPr wrap="none">
            <a:spAutoFit/>
          </a:bodyPr>
          <a:lstStyle/>
          <a:p>
            <a:pPr algn="l" eaLnBrk="1" hangingPunct="1">
              <a:spcBef>
                <a:spcPct val="0"/>
              </a:spcBef>
              <a:defRPr/>
            </a:pPr>
            <a:r>
              <a:rPr lang="en-US" sz="1600" b="1">
                <a:solidFill>
                  <a:schemeClr val="accent1"/>
                </a:solidFill>
                <a:effectLst>
                  <a:outerShdw blurRad="38100" dist="38100" dir="2700000" algn="tl">
                    <a:srgbClr val="000000"/>
                  </a:outerShdw>
                </a:effectLst>
              </a:rPr>
              <a:t>Fasting status</a:t>
            </a:r>
          </a:p>
        </p:txBody>
      </p:sp>
      <p:sp>
        <p:nvSpPr>
          <p:cNvPr id="5060647" name="Text Box 39"/>
          <p:cNvSpPr txBox="1">
            <a:spLocks noChangeArrowheads="1"/>
          </p:cNvSpPr>
          <p:nvPr/>
        </p:nvSpPr>
        <p:spPr bwMode="auto">
          <a:xfrm>
            <a:off x="446088" y="3868738"/>
            <a:ext cx="3035300" cy="336550"/>
          </a:xfrm>
          <a:prstGeom prst="rect">
            <a:avLst/>
          </a:prstGeom>
          <a:noFill/>
          <a:ln w="9525" algn="ctr">
            <a:noFill/>
            <a:miter lim="800000"/>
            <a:headEnd/>
            <a:tailEnd/>
          </a:ln>
          <a:effectLst/>
        </p:spPr>
        <p:txBody>
          <a:bodyPr wrap="none">
            <a:spAutoFit/>
          </a:bodyPr>
          <a:lstStyle/>
          <a:p>
            <a:pPr algn="l" eaLnBrk="1" hangingPunct="1">
              <a:spcBef>
                <a:spcPct val="0"/>
              </a:spcBef>
              <a:defRPr/>
            </a:pPr>
            <a:r>
              <a:rPr lang="en-US" sz="1600">
                <a:solidFill>
                  <a:schemeClr val="tx1"/>
                </a:solidFill>
                <a:effectLst>
                  <a:outerShdw blurRad="38100" dist="38100" dir="2700000" algn="tl">
                    <a:srgbClr val="000000"/>
                  </a:outerShdw>
                </a:effectLst>
                <a:cs typeface="Arial" pitchFamily="34" charset="0"/>
              </a:rPr>
              <a:t>Fasting		          7484</a:t>
            </a:r>
          </a:p>
        </p:txBody>
      </p:sp>
      <p:sp>
        <p:nvSpPr>
          <p:cNvPr id="5060648" name="Text Box 40"/>
          <p:cNvSpPr txBox="1">
            <a:spLocks noChangeArrowheads="1"/>
          </p:cNvSpPr>
          <p:nvPr/>
        </p:nvSpPr>
        <p:spPr bwMode="auto">
          <a:xfrm>
            <a:off x="446088" y="4202113"/>
            <a:ext cx="3035300" cy="336550"/>
          </a:xfrm>
          <a:prstGeom prst="rect">
            <a:avLst/>
          </a:prstGeom>
          <a:noFill/>
          <a:ln w="9525" algn="ctr">
            <a:noFill/>
            <a:miter lim="800000"/>
            <a:headEnd/>
            <a:tailEnd/>
          </a:ln>
          <a:effectLst/>
        </p:spPr>
        <p:txBody>
          <a:bodyPr wrap="none">
            <a:spAutoFit/>
          </a:bodyPr>
          <a:lstStyle/>
          <a:p>
            <a:pPr algn="l" eaLnBrk="1" hangingPunct="1">
              <a:spcBef>
                <a:spcPct val="0"/>
              </a:spcBef>
              <a:defRPr/>
            </a:pPr>
            <a:r>
              <a:rPr lang="en-US" sz="1600">
                <a:solidFill>
                  <a:schemeClr val="tx1"/>
                </a:solidFill>
                <a:effectLst>
                  <a:outerShdw blurRad="38100" dist="38100" dir="2700000" algn="tl">
                    <a:srgbClr val="000000"/>
                  </a:outerShdw>
                </a:effectLst>
                <a:cs typeface="Arial" pitchFamily="34" charset="0"/>
              </a:rPr>
              <a:t>Nonfasting	          2674</a:t>
            </a:r>
          </a:p>
        </p:txBody>
      </p:sp>
      <p:sp>
        <p:nvSpPr>
          <p:cNvPr id="5060649" name="Text Box 41"/>
          <p:cNvSpPr txBox="1">
            <a:spLocks noChangeArrowheads="1"/>
          </p:cNvSpPr>
          <p:nvPr/>
        </p:nvSpPr>
        <p:spPr bwMode="auto">
          <a:xfrm>
            <a:off x="112713" y="4565650"/>
            <a:ext cx="1854200" cy="336550"/>
          </a:xfrm>
          <a:prstGeom prst="rect">
            <a:avLst/>
          </a:prstGeom>
          <a:noFill/>
          <a:ln w="9525" algn="ctr">
            <a:noFill/>
            <a:miter lim="800000"/>
            <a:headEnd/>
            <a:tailEnd/>
          </a:ln>
          <a:effectLst/>
        </p:spPr>
        <p:txBody>
          <a:bodyPr wrap="none">
            <a:spAutoFit/>
          </a:bodyPr>
          <a:lstStyle/>
          <a:p>
            <a:pPr algn="l" eaLnBrk="1" hangingPunct="1">
              <a:spcBef>
                <a:spcPct val="0"/>
              </a:spcBef>
              <a:defRPr/>
            </a:pPr>
            <a:r>
              <a:rPr lang="en-US" sz="1600" b="1">
                <a:solidFill>
                  <a:schemeClr val="accent1"/>
                </a:solidFill>
                <a:effectLst>
                  <a:outerShdw blurRad="38100" dist="38100" dir="2700000" algn="tl">
                    <a:srgbClr val="000000"/>
                  </a:outerShdw>
                </a:effectLst>
              </a:rPr>
              <a:t>Adjusted for HDL</a:t>
            </a:r>
          </a:p>
        </p:txBody>
      </p:sp>
      <p:sp>
        <p:nvSpPr>
          <p:cNvPr id="5060650" name="Text Box 42"/>
          <p:cNvSpPr txBox="1">
            <a:spLocks noChangeArrowheads="1"/>
          </p:cNvSpPr>
          <p:nvPr/>
        </p:nvSpPr>
        <p:spPr bwMode="auto">
          <a:xfrm>
            <a:off x="446088" y="4821238"/>
            <a:ext cx="3035300" cy="336550"/>
          </a:xfrm>
          <a:prstGeom prst="rect">
            <a:avLst/>
          </a:prstGeom>
          <a:noFill/>
          <a:ln w="9525" algn="ctr">
            <a:noFill/>
            <a:miter lim="800000"/>
            <a:headEnd/>
            <a:tailEnd/>
          </a:ln>
          <a:effectLst/>
        </p:spPr>
        <p:txBody>
          <a:bodyPr wrap="none">
            <a:spAutoFit/>
          </a:bodyPr>
          <a:lstStyle/>
          <a:p>
            <a:pPr algn="l" eaLnBrk="1" hangingPunct="1">
              <a:spcBef>
                <a:spcPct val="0"/>
              </a:spcBef>
              <a:defRPr/>
            </a:pPr>
            <a:r>
              <a:rPr lang="en-US" sz="1600">
                <a:solidFill>
                  <a:schemeClr val="tx1"/>
                </a:solidFill>
                <a:effectLst>
                  <a:outerShdw blurRad="38100" dist="38100" dir="2700000" algn="tl">
                    <a:srgbClr val="000000"/>
                  </a:outerShdw>
                </a:effectLst>
                <a:cs typeface="Arial" pitchFamily="34" charset="0"/>
              </a:rPr>
              <a:t>Yes		          4469</a:t>
            </a:r>
          </a:p>
        </p:txBody>
      </p:sp>
      <p:sp>
        <p:nvSpPr>
          <p:cNvPr id="13353" name="Text Box 43"/>
          <p:cNvSpPr txBox="1">
            <a:spLocks noChangeArrowheads="1"/>
          </p:cNvSpPr>
          <p:nvPr/>
        </p:nvSpPr>
        <p:spPr bwMode="auto">
          <a:xfrm>
            <a:off x="446088" y="5145088"/>
            <a:ext cx="3035300" cy="336550"/>
          </a:xfrm>
          <a:prstGeom prst="rect">
            <a:avLst/>
          </a:prstGeom>
          <a:noFill/>
          <a:ln w="9525" algn="ctr">
            <a:noFill/>
            <a:miter lim="800000"/>
            <a:headEnd/>
            <a:tailEnd/>
          </a:ln>
        </p:spPr>
        <p:txBody>
          <a:bodyPr wrap="none">
            <a:spAutoFit/>
          </a:bodyPr>
          <a:lstStyle/>
          <a:p>
            <a:pPr algn="l" eaLnBrk="1" hangingPunct="1">
              <a:spcBef>
                <a:spcPct val="0"/>
              </a:spcBef>
            </a:pPr>
            <a:r>
              <a:rPr lang="en-US" sz="1600">
                <a:solidFill>
                  <a:schemeClr val="tx1"/>
                </a:solidFill>
                <a:cs typeface="Arial" pitchFamily="34" charset="0"/>
              </a:rPr>
              <a:t>No		          5689</a:t>
            </a:r>
          </a:p>
        </p:txBody>
      </p:sp>
      <p:sp>
        <p:nvSpPr>
          <p:cNvPr id="5060652" name="Text Box 44"/>
          <p:cNvSpPr txBox="1">
            <a:spLocks noChangeArrowheads="1"/>
          </p:cNvSpPr>
          <p:nvPr/>
        </p:nvSpPr>
        <p:spPr bwMode="auto">
          <a:xfrm>
            <a:off x="7391400" y="1371600"/>
            <a:ext cx="1444625" cy="376238"/>
          </a:xfrm>
          <a:prstGeom prst="rect">
            <a:avLst/>
          </a:prstGeom>
          <a:noFill/>
          <a:ln w="9525" algn="ctr">
            <a:solidFill>
              <a:schemeClr val="tx1"/>
            </a:solidFill>
            <a:miter lim="800000"/>
            <a:headEnd/>
            <a:tailEnd/>
          </a:ln>
          <a:effectLst/>
        </p:spPr>
        <p:txBody>
          <a:bodyPr wrap="none">
            <a:spAutoFit/>
          </a:bodyPr>
          <a:lstStyle/>
          <a:p>
            <a:pPr algn="l" eaLnBrk="1" hangingPunct="1">
              <a:spcBef>
                <a:spcPct val="0"/>
              </a:spcBef>
              <a:defRPr/>
            </a:pPr>
            <a:r>
              <a:rPr lang="en-US" sz="1800">
                <a:solidFill>
                  <a:schemeClr val="accent1"/>
                </a:solidFill>
                <a:effectLst>
                  <a:outerShdw blurRad="38100" dist="38100" dir="2700000" algn="tl">
                    <a:srgbClr val="000000"/>
                  </a:outerShdw>
                </a:effectLst>
              </a:rPr>
              <a:t>N = 262 525</a:t>
            </a:r>
          </a:p>
        </p:txBody>
      </p:sp>
      <p:sp>
        <p:nvSpPr>
          <p:cNvPr id="5060653" name="Text Box 45"/>
          <p:cNvSpPr txBox="1">
            <a:spLocks noChangeArrowheads="1"/>
          </p:cNvSpPr>
          <p:nvPr/>
        </p:nvSpPr>
        <p:spPr bwMode="auto">
          <a:xfrm>
            <a:off x="120650" y="1295400"/>
            <a:ext cx="3879850" cy="366713"/>
          </a:xfrm>
          <a:prstGeom prst="rect">
            <a:avLst/>
          </a:prstGeom>
          <a:noFill/>
          <a:ln w="9525" algn="ctr">
            <a:noFill/>
            <a:miter lim="800000"/>
            <a:headEnd/>
            <a:tailEnd/>
          </a:ln>
          <a:effectLst/>
        </p:spPr>
        <p:txBody>
          <a:bodyPr wrap="none">
            <a:spAutoFit/>
          </a:bodyPr>
          <a:lstStyle/>
          <a:p>
            <a:pPr algn="l" eaLnBrk="1" hangingPunct="1">
              <a:spcBef>
                <a:spcPct val="0"/>
              </a:spcBef>
              <a:defRPr/>
            </a:pPr>
            <a:r>
              <a:rPr lang="en-US" sz="1800" b="1">
                <a:solidFill>
                  <a:schemeClr val="accent1"/>
                </a:solidFill>
                <a:effectLst>
                  <a:outerShdw blurRad="38100" dist="38100" dir="2700000" algn="tl">
                    <a:srgbClr val="000000"/>
                  </a:outerShdw>
                </a:effectLst>
              </a:rPr>
              <a:t>Groups		          CHD Cases</a:t>
            </a:r>
          </a:p>
        </p:txBody>
      </p:sp>
      <p:sp>
        <p:nvSpPr>
          <p:cNvPr id="13356" name="Line 46"/>
          <p:cNvSpPr>
            <a:spLocks noChangeShapeType="1"/>
          </p:cNvSpPr>
          <p:nvPr/>
        </p:nvSpPr>
        <p:spPr bwMode="auto">
          <a:xfrm>
            <a:off x="176213" y="1639888"/>
            <a:ext cx="2133600" cy="0"/>
          </a:xfrm>
          <a:prstGeom prst="line">
            <a:avLst/>
          </a:prstGeom>
          <a:noFill/>
          <a:ln w="28575">
            <a:solidFill>
              <a:schemeClr val="tx1"/>
            </a:solidFill>
            <a:round/>
            <a:headEnd/>
            <a:tailEnd/>
          </a:ln>
        </p:spPr>
        <p:txBody>
          <a:bodyPr>
            <a:spAutoFit/>
          </a:bodyPr>
          <a:lstStyle/>
          <a:p>
            <a:endParaRPr lang="en-US"/>
          </a:p>
        </p:txBody>
      </p:sp>
      <p:sp>
        <p:nvSpPr>
          <p:cNvPr id="13357" name="Line 47"/>
          <p:cNvSpPr>
            <a:spLocks noChangeShapeType="1"/>
          </p:cNvSpPr>
          <p:nvPr/>
        </p:nvSpPr>
        <p:spPr bwMode="auto">
          <a:xfrm>
            <a:off x="2667000" y="1639888"/>
            <a:ext cx="1295400" cy="0"/>
          </a:xfrm>
          <a:prstGeom prst="line">
            <a:avLst/>
          </a:prstGeom>
          <a:noFill/>
          <a:ln w="28575">
            <a:solidFill>
              <a:schemeClr val="tx1"/>
            </a:solidFill>
            <a:round/>
            <a:headEnd/>
            <a:tailEnd/>
          </a:ln>
        </p:spPr>
        <p:txBody>
          <a:bodyPr>
            <a:spAutoFit/>
          </a:bodyPr>
          <a:lstStyle/>
          <a:p>
            <a:endParaRPr lang="en-US"/>
          </a:p>
        </p:txBody>
      </p:sp>
      <p:sp>
        <p:nvSpPr>
          <p:cNvPr id="13358" name="Text Box 48"/>
          <p:cNvSpPr txBox="1">
            <a:spLocks noChangeArrowheads="1"/>
          </p:cNvSpPr>
          <p:nvPr/>
        </p:nvSpPr>
        <p:spPr bwMode="auto">
          <a:xfrm>
            <a:off x="7253288" y="2247900"/>
            <a:ext cx="1692275" cy="825500"/>
          </a:xfrm>
          <a:prstGeom prst="rect">
            <a:avLst/>
          </a:prstGeom>
          <a:solidFill>
            <a:srgbClr val="FF0000"/>
          </a:solidFill>
          <a:ln w="28575" algn="ctr">
            <a:noFill/>
            <a:miter lim="800000"/>
            <a:headEnd/>
            <a:tailEnd/>
          </a:ln>
        </p:spPr>
        <p:txBody>
          <a:bodyPr>
            <a:spAutoFit/>
          </a:bodyPr>
          <a:lstStyle/>
          <a:p>
            <a:r>
              <a:rPr lang="en-US" sz="1600">
                <a:solidFill>
                  <a:schemeClr val="tx1"/>
                </a:solidFill>
              </a:rPr>
              <a:t>Top Tertile of TG defined as &gt; 181 mg/dL</a:t>
            </a:r>
          </a:p>
        </p:txBody>
      </p:sp>
      <p:sp>
        <p:nvSpPr>
          <p:cNvPr id="13359" name="Text Box 49"/>
          <p:cNvSpPr txBox="1">
            <a:spLocks noChangeArrowheads="1"/>
          </p:cNvSpPr>
          <p:nvPr/>
        </p:nvSpPr>
        <p:spPr bwMode="auto">
          <a:xfrm>
            <a:off x="7283450" y="3573463"/>
            <a:ext cx="1692275" cy="825500"/>
          </a:xfrm>
          <a:prstGeom prst="rect">
            <a:avLst/>
          </a:prstGeom>
          <a:solidFill>
            <a:srgbClr val="FF0000"/>
          </a:solidFill>
          <a:ln w="28575" algn="ctr">
            <a:noFill/>
            <a:miter lim="800000"/>
            <a:headEnd/>
            <a:tailEnd/>
          </a:ln>
        </p:spPr>
        <p:txBody>
          <a:bodyPr>
            <a:spAutoFit/>
          </a:bodyPr>
          <a:lstStyle/>
          <a:p>
            <a:r>
              <a:rPr lang="en-US" sz="1600">
                <a:solidFill>
                  <a:schemeClr val="tx1"/>
                </a:solidFill>
              </a:rPr>
              <a:t>Lowest Tertile of TG defined as &lt; 120 mg/dL</a:t>
            </a:r>
          </a:p>
        </p:txBody>
      </p:sp>
    </p:spTree>
  </p:cSld>
  <p:clrMapOvr>
    <a:masterClrMapping/>
  </p:clrMapOvr>
  <p:transition spd="slow">
    <p:pull/>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ctangle 59"/>
          <p:cNvSpPr/>
          <p:nvPr/>
        </p:nvSpPr>
        <p:spPr bwMode="auto">
          <a:xfrm>
            <a:off x="163513" y="1241425"/>
            <a:ext cx="6035675" cy="4695825"/>
          </a:xfrm>
          <a:prstGeom prst="rect">
            <a:avLst/>
          </a:prstGeom>
          <a:solidFill>
            <a:schemeClr val="tx1"/>
          </a:solidFill>
          <a:ln w="28575" cap="flat" cmpd="sng" algn="ctr">
            <a:noFill/>
            <a:prstDash val="solid"/>
            <a:round/>
            <a:headEnd type="none" w="med" len="med"/>
            <a:tailEnd type="none" w="med" len="med"/>
          </a:ln>
          <a:effectLst/>
        </p:spPr>
        <p:txBody>
          <a:bodyPr wrap="none" anchor="ctr">
            <a:spAutoFit/>
          </a:bodyPr>
          <a:lstStyle/>
          <a:p>
            <a:pPr>
              <a:defRPr/>
            </a:pPr>
            <a:endParaRPr lang="en-US" sz="3200" i="1">
              <a:effectLst>
                <a:outerShdw blurRad="38100" dist="38100" dir="2700000" algn="tl">
                  <a:srgbClr val="000000">
                    <a:alpha val="43137"/>
                  </a:srgbClr>
                </a:outerShdw>
              </a:effectLst>
            </a:endParaRPr>
          </a:p>
        </p:txBody>
      </p:sp>
      <p:sp>
        <p:nvSpPr>
          <p:cNvPr id="11839490" name="Rectangle 2"/>
          <p:cNvSpPr>
            <a:spLocks noGrp="1" noChangeArrowheads="1"/>
          </p:cNvSpPr>
          <p:nvPr>
            <p:ph type="title"/>
          </p:nvPr>
        </p:nvSpPr>
        <p:spPr/>
        <p:txBody>
          <a:bodyPr/>
          <a:lstStyle/>
          <a:p>
            <a:pPr>
              <a:defRPr/>
            </a:pPr>
            <a:r>
              <a:rPr lang="en-US" sz="5400" dirty="0" smtClean="0"/>
              <a:t>Physicians Health Study</a:t>
            </a:r>
          </a:p>
        </p:txBody>
      </p:sp>
      <p:sp>
        <p:nvSpPr>
          <p:cNvPr id="128005" name="Rectangle 4"/>
          <p:cNvSpPr>
            <a:spLocks noChangeArrowheads="1"/>
          </p:cNvSpPr>
          <p:nvPr/>
        </p:nvSpPr>
        <p:spPr bwMode="auto">
          <a:xfrm>
            <a:off x="1897063" y="6488113"/>
            <a:ext cx="7246937" cy="369887"/>
          </a:xfrm>
          <a:prstGeom prst="rect">
            <a:avLst/>
          </a:prstGeom>
          <a:noFill/>
          <a:ln w="28575" algn="ctr">
            <a:noFill/>
            <a:miter lim="800000"/>
            <a:headEnd/>
            <a:tailEnd/>
          </a:ln>
        </p:spPr>
        <p:txBody>
          <a:bodyPr>
            <a:spAutoFit/>
          </a:bodyPr>
          <a:lstStyle/>
          <a:p>
            <a:pPr algn="r">
              <a:defRPr/>
            </a:pPr>
            <a:r>
              <a:rPr lang="en-US" sz="1800" dirty="0">
                <a:effectLst>
                  <a:outerShdw blurRad="38100" dist="38100" dir="2700000" algn="tl">
                    <a:srgbClr val="000000">
                      <a:alpha val="43137"/>
                    </a:srgbClr>
                  </a:outerShdw>
                </a:effectLst>
              </a:rPr>
              <a:t>Sacks F &amp; Campos H. </a:t>
            </a:r>
            <a:r>
              <a:rPr lang="en-US" sz="1800" b="1" dirty="0"/>
              <a:t>The J </a:t>
            </a:r>
            <a:r>
              <a:rPr lang="en-US" sz="1800" b="1" dirty="0" err="1"/>
              <a:t>Clin</a:t>
            </a:r>
            <a:r>
              <a:rPr lang="en-US" sz="1800" b="1" dirty="0"/>
              <a:t> Endo &amp; </a:t>
            </a:r>
            <a:r>
              <a:rPr lang="en-US" sz="1800" b="1" dirty="0" err="1"/>
              <a:t>Metab</a:t>
            </a:r>
            <a:r>
              <a:rPr lang="en-US" sz="1800" b="1" dirty="0"/>
              <a:t> 88(10):4525–4532</a:t>
            </a:r>
            <a:endParaRPr lang="en-US" sz="1800" b="1" dirty="0">
              <a:effectLst>
                <a:outerShdw blurRad="38100" dist="38100" dir="2700000" algn="tl">
                  <a:srgbClr val="000000">
                    <a:alpha val="43137"/>
                  </a:srgbClr>
                </a:outerShdw>
              </a:effectLst>
            </a:endParaRPr>
          </a:p>
        </p:txBody>
      </p:sp>
      <p:cxnSp>
        <p:nvCxnSpPr>
          <p:cNvPr id="10245" name="Straight Connector 8"/>
          <p:cNvCxnSpPr>
            <a:cxnSpLocks noChangeShapeType="1"/>
          </p:cNvCxnSpPr>
          <p:nvPr/>
        </p:nvCxnSpPr>
        <p:spPr bwMode="auto">
          <a:xfrm>
            <a:off x="2155825" y="1597025"/>
            <a:ext cx="3003550" cy="1588"/>
          </a:xfrm>
          <a:prstGeom prst="line">
            <a:avLst/>
          </a:prstGeom>
          <a:noFill/>
          <a:ln w="28575" algn="ctr">
            <a:solidFill>
              <a:schemeClr val="bg2"/>
            </a:solidFill>
            <a:round/>
            <a:headEnd/>
            <a:tailEnd/>
          </a:ln>
        </p:spPr>
      </p:cxnSp>
      <p:cxnSp>
        <p:nvCxnSpPr>
          <p:cNvPr id="10246" name="Straight Connector 9"/>
          <p:cNvCxnSpPr>
            <a:cxnSpLocks noChangeShapeType="1"/>
          </p:cNvCxnSpPr>
          <p:nvPr/>
        </p:nvCxnSpPr>
        <p:spPr bwMode="auto">
          <a:xfrm>
            <a:off x="2159000" y="2022475"/>
            <a:ext cx="3001963" cy="1588"/>
          </a:xfrm>
          <a:prstGeom prst="line">
            <a:avLst/>
          </a:prstGeom>
          <a:noFill/>
          <a:ln w="28575" algn="ctr">
            <a:solidFill>
              <a:schemeClr val="bg2"/>
            </a:solidFill>
            <a:round/>
            <a:headEnd/>
            <a:tailEnd/>
          </a:ln>
        </p:spPr>
      </p:cxnSp>
      <p:cxnSp>
        <p:nvCxnSpPr>
          <p:cNvPr id="10247" name="Straight Connector 10"/>
          <p:cNvCxnSpPr>
            <a:cxnSpLocks noChangeShapeType="1"/>
          </p:cNvCxnSpPr>
          <p:nvPr/>
        </p:nvCxnSpPr>
        <p:spPr bwMode="auto">
          <a:xfrm>
            <a:off x="2147888" y="2447925"/>
            <a:ext cx="3001962" cy="1588"/>
          </a:xfrm>
          <a:prstGeom prst="line">
            <a:avLst/>
          </a:prstGeom>
          <a:noFill/>
          <a:ln w="28575" algn="ctr">
            <a:solidFill>
              <a:schemeClr val="bg2"/>
            </a:solidFill>
            <a:round/>
            <a:headEnd/>
            <a:tailEnd/>
          </a:ln>
        </p:spPr>
      </p:cxnSp>
      <p:cxnSp>
        <p:nvCxnSpPr>
          <p:cNvPr id="10248" name="Straight Connector 11"/>
          <p:cNvCxnSpPr>
            <a:cxnSpLocks noChangeShapeType="1"/>
          </p:cNvCxnSpPr>
          <p:nvPr/>
        </p:nvCxnSpPr>
        <p:spPr bwMode="auto">
          <a:xfrm>
            <a:off x="2135188" y="2873375"/>
            <a:ext cx="3051175" cy="6350"/>
          </a:xfrm>
          <a:prstGeom prst="line">
            <a:avLst/>
          </a:prstGeom>
          <a:noFill/>
          <a:ln w="28575" algn="ctr">
            <a:solidFill>
              <a:schemeClr val="bg2"/>
            </a:solidFill>
            <a:round/>
            <a:headEnd/>
            <a:tailEnd/>
          </a:ln>
        </p:spPr>
      </p:cxnSp>
      <p:cxnSp>
        <p:nvCxnSpPr>
          <p:cNvPr id="10249" name="Straight Connector 12"/>
          <p:cNvCxnSpPr>
            <a:cxnSpLocks noChangeShapeType="1"/>
          </p:cNvCxnSpPr>
          <p:nvPr/>
        </p:nvCxnSpPr>
        <p:spPr bwMode="auto">
          <a:xfrm>
            <a:off x="2124075" y="3298825"/>
            <a:ext cx="3062288" cy="17463"/>
          </a:xfrm>
          <a:prstGeom prst="line">
            <a:avLst/>
          </a:prstGeom>
          <a:noFill/>
          <a:ln w="28575" algn="ctr">
            <a:solidFill>
              <a:schemeClr val="bg2"/>
            </a:solidFill>
            <a:round/>
            <a:headEnd/>
            <a:tailEnd/>
          </a:ln>
        </p:spPr>
      </p:cxnSp>
      <p:cxnSp>
        <p:nvCxnSpPr>
          <p:cNvPr id="10250" name="Straight Connector 13"/>
          <p:cNvCxnSpPr>
            <a:cxnSpLocks noChangeShapeType="1"/>
          </p:cNvCxnSpPr>
          <p:nvPr/>
        </p:nvCxnSpPr>
        <p:spPr bwMode="auto">
          <a:xfrm>
            <a:off x="2154238" y="3695700"/>
            <a:ext cx="3100387" cy="15875"/>
          </a:xfrm>
          <a:prstGeom prst="line">
            <a:avLst/>
          </a:prstGeom>
          <a:noFill/>
          <a:ln w="28575" algn="ctr">
            <a:solidFill>
              <a:schemeClr val="bg2"/>
            </a:solidFill>
            <a:round/>
            <a:headEnd/>
            <a:tailEnd/>
          </a:ln>
        </p:spPr>
      </p:cxnSp>
      <p:cxnSp>
        <p:nvCxnSpPr>
          <p:cNvPr id="10251" name="Straight Connector 14"/>
          <p:cNvCxnSpPr>
            <a:cxnSpLocks noChangeShapeType="1"/>
          </p:cNvCxnSpPr>
          <p:nvPr/>
        </p:nvCxnSpPr>
        <p:spPr bwMode="auto">
          <a:xfrm>
            <a:off x="2101850" y="4094163"/>
            <a:ext cx="3097213" cy="14287"/>
          </a:xfrm>
          <a:prstGeom prst="line">
            <a:avLst/>
          </a:prstGeom>
          <a:noFill/>
          <a:ln w="28575" algn="ctr">
            <a:solidFill>
              <a:schemeClr val="bg2"/>
            </a:solidFill>
            <a:round/>
            <a:headEnd/>
            <a:tailEnd/>
          </a:ln>
        </p:spPr>
      </p:cxnSp>
      <p:cxnSp>
        <p:nvCxnSpPr>
          <p:cNvPr id="10252" name="Straight Connector 16"/>
          <p:cNvCxnSpPr>
            <a:cxnSpLocks noChangeShapeType="1"/>
          </p:cNvCxnSpPr>
          <p:nvPr/>
        </p:nvCxnSpPr>
        <p:spPr bwMode="auto">
          <a:xfrm rot="16200000" flipH="1">
            <a:off x="872332" y="2797969"/>
            <a:ext cx="2540000" cy="26987"/>
          </a:xfrm>
          <a:prstGeom prst="line">
            <a:avLst/>
          </a:prstGeom>
          <a:noFill/>
          <a:ln w="28575" algn="ctr">
            <a:solidFill>
              <a:schemeClr val="bg2"/>
            </a:solidFill>
            <a:round/>
            <a:headEnd/>
            <a:tailEnd/>
          </a:ln>
        </p:spPr>
      </p:cxnSp>
      <p:cxnSp>
        <p:nvCxnSpPr>
          <p:cNvPr id="10253" name="Straight Connector 17"/>
          <p:cNvCxnSpPr>
            <a:cxnSpLocks noChangeShapeType="1"/>
          </p:cNvCxnSpPr>
          <p:nvPr/>
        </p:nvCxnSpPr>
        <p:spPr bwMode="auto">
          <a:xfrm rot="16200000" flipH="1">
            <a:off x="3933031" y="2828132"/>
            <a:ext cx="2511425" cy="26988"/>
          </a:xfrm>
          <a:prstGeom prst="line">
            <a:avLst/>
          </a:prstGeom>
          <a:noFill/>
          <a:ln w="28575" algn="ctr">
            <a:solidFill>
              <a:schemeClr val="bg2"/>
            </a:solidFill>
            <a:round/>
            <a:headEnd/>
            <a:tailEnd/>
          </a:ln>
        </p:spPr>
      </p:cxnSp>
      <p:cxnSp>
        <p:nvCxnSpPr>
          <p:cNvPr id="10254" name="Straight Connector 18"/>
          <p:cNvCxnSpPr>
            <a:cxnSpLocks noChangeShapeType="1"/>
          </p:cNvCxnSpPr>
          <p:nvPr/>
        </p:nvCxnSpPr>
        <p:spPr bwMode="auto">
          <a:xfrm rot="16200000" flipH="1">
            <a:off x="4491831" y="3401219"/>
            <a:ext cx="2511425" cy="26988"/>
          </a:xfrm>
          <a:prstGeom prst="line">
            <a:avLst/>
          </a:prstGeom>
          <a:noFill/>
          <a:ln w="28575" algn="ctr">
            <a:solidFill>
              <a:schemeClr val="bg2"/>
            </a:solidFill>
            <a:round/>
            <a:headEnd/>
            <a:tailEnd/>
          </a:ln>
        </p:spPr>
      </p:cxnSp>
      <p:sp>
        <p:nvSpPr>
          <p:cNvPr id="24" name="Flowchart: Data 23"/>
          <p:cNvSpPr/>
          <p:nvPr/>
        </p:nvSpPr>
        <p:spPr bwMode="auto">
          <a:xfrm flipH="1">
            <a:off x="2116138" y="4108450"/>
            <a:ext cx="3711575" cy="584200"/>
          </a:xfrm>
          <a:prstGeom prst="flowChartInputOutput">
            <a:avLst/>
          </a:prstGeom>
          <a:solidFill>
            <a:schemeClr val="tx1">
              <a:lumMod val="85000"/>
            </a:schemeClr>
          </a:solidFill>
          <a:ln w="28575" cap="flat" cmpd="sng" algn="ctr">
            <a:solidFill>
              <a:schemeClr val="bg2"/>
            </a:solidFill>
            <a:prstDash val="solid"/>
            <a:round/>
            <a:headEnd type="none" w="med" len="med"/>
            <a:tailEnd type="none" w="med" len="med"/>
          </a:ln>
          <a:effectLst/>
        </p:spPr>
        <p:txBody>
          <a:bodyPr anchor="ctr">
            <a:spAutoFit/>
          </a:bodyPr>
          <a:lstStyle/>
          <a:p>
            <a:pPr>
              <a:defRPr/>
            </a:pPr>
            <a:endParaRPr lang="en-US" sz="3200" i="1">
              <a:effectLst>
                <a:outerShdw blurRad="38100" dist="38100" dir="2700000" algn="tl">
                  <a:srgbClr val="000000">
                    <a:alpha val="43137"/>
                  </a:srgbClr>
                </a:outerShdw>
              </a:effectLst>
            </a:endParaRPr>
          </a:p>
        </p:txBody>
      </p:sp>
      <p:sp>
        <p:nvSpPr>
          <p:cNvPr id="28" name="Cube 27"/>
          <p:cNvSpPr/>
          <p:nvPr/>
        </p:nvSpPr>
        <p:spPr bwMode="auto">
          <a:xfrm flipH="1">
            <a:off x="4440238" y="1846263"/>
            <a:ext cx="731837" cy="2560637"/>
          </a:xfrm>
          <a:prstGeom prst="cube">
            <a:avLst/>
          </a:prstGeom>
          <a:solidFill>
            <a:srgbClr val="FF0000"/>
          </a:solidFill>
          <a:ln w="28575" cap="flat" cmpd="sng" algn="ctr">
            <a:solidFill>
              <a:schemeClr val="bg2"/>
            </a:solidFill>
            <a:prstDash val="solid"/>
            <a:round/>
            <a:headEnd type="none" w="med" len="med"/>
            <a:tailEnd type="none" w="med" len="med"/>
          </a:ln>
          <a:effectLst/>
        </p:spPr>
        <p:txBody>
          <a:bodyPr wrap="none" anchor="ctr">
            <a:spAutoFit/>
          </a:bodyPr>
          <a:lstStyle/>
          <a:p>
            <a:pPr>
              <a:defRPr/>
            </a:pPr>
            <a:endParaRPr lang="en-US" sz="3200" i="1">
              <a:effectLst>
                <a:outerShdw blurRad="38100" dist="38100" dir="2700000" algn="tl">
                  <a:srgbClr val="000000">
                    <a:alpha val="43137"/>
                  </a:srgbClr>
                </a:outerShdw>
              </a:effectLst>
            </a:endParaRPr>
          </a:p>
        </p:txBody>
      </p:sp>
      <p:sp>
        <p:nvSpPr>
          <p:cNvPr id="29" name="Cube 28"/>
          <p:cNvSpPr/>
          <p:nvPr/>
        </p:nvSpPr>
        <p:spPr bwMode="auto">
          <a:xfrm flipH="1">
            <a:off x="4603750" y="2774950"/>
            <a:ext cx="731838" cy="1736725"/>
          </a:xfrm>
          <a:prstGeom prst="cube">
            <a:avLst/>
          </a:prstGeom>
          <a:solidFill>
            <a:srgbClr val="FF0000"/>
          </a:solidFill>
          <a:ln w="28575" cap="flat" cmpd="sng" algn="ctr">
            <a:solidFill>
              <a:schemeClr val="bg2"/>
            </a:solidFill>
            <a:prstDash val="solid"/>
            <a:round/>
            <a:headEnd type="none" w="med" len="med"/>
            <a:tailEnd type="none" w="med" len="med"/>
          </a:ln>
          <a:effectLst/>
        </p:spPr>
        <p:txBody>
          <a:bodyPr wrap="none" anchor="ctr">
            <a:spAutoFit/>
          </a:bodyPr>
          <a:lstStyle/>
          <a:p>
            <a:pPr>
              <a:defRPr/>
            </a:pPr>
            <a:endParaRPr lang="en-US" sz="3200" i="1">
              <a:effectLst>
                <a:outerShdw blurRad="38100" dist="38100" dir="2700000" algn="tl">
                  <a:srgbClr val="000000">
                    <a:alpha val="43137"/>
                  </a:srgbClr>
                </a:outerShdw>
              </a:effectLst>
            </a:endParaRPr>
          </a:p>
        </p:txBody>
      </p:sp>
      <p:sp>
        <p:nvSpPr>
          <p:cNvPr id="31" name="Cube 30"/>
          <p:cNvSpPr/>
          <p:nvPr/>
        </p:nvSpPr>
        <p:spPr bwMode="auto">
          <a:xfrm flipH="1">
            <a:off x="3421063" y="3435350"/>
            <a:ext cx="731837" cy="914400"/>
          </a:xfrm>
          <a:prstGeom prst="cube">
            <a:avLst/>
          </a:prstGeom>
          <a:solidFill>
            <a:schemeClr val="tx2"/>
          </a:solidFill>
          <a:ln w="28575" cap="flat" cmpd="sng" algn="ctr">
            <a:solidFill>
              <a:schemeClr val="bg2"/>
            </a:solidFill>
            <a:prstDash val="solid"/>
            <a:round/>
            <a:headEnd type="none" w="med" len="med"/>
            <a:tailEnd type="none" w="med" len="med"/>
          </a:ln>
          <a:effectLst/>
        </p:spPr>
        <p:txBody>
          <a:bodyPr wrap="none" anchor="ctr">
            <a:spAutoFit/>
          </a:bodyPr>
          <a:lstStyle/>
          <a:p>
            <a:pPr>
              <a:defRPr/>
            </a:pPr>
            <a:endParaRPr lang="en-US" sz="3200" i="1">
              <a:effectLst>
                <a:outerShdw blurRad="38100" dist="38100" dir="2700000" algn="tl">
                  <a:srgbClr val="000000">
                    <a:alpha val="43137"/>
                  </a:srgbClr>
                </a:outerShdw>
              </a:effectLst>
            </a:endParaRPr>
          </a:p>
        </p:txBody>
      </p:sp>
      <p:sp>
        <p:nvSpPr>
          <p:cNvPr id="32" name="Cube 31"/>
          <p:cNvSpPr/>
          <p:nvPr/>
        </p:nvSpPr>
        <p:spPr bwMode="auto">
          <a:xfrm flipH="1">
            <a:off x="3557588" y="3121025"/>
            <a:ext cx="731837" cy="1371600"/>
          </a:xfrm>
          <a:prstGeom prst="cube">
            <a:avLst/>
          </a:prstGeom>
          <a:solidFill>
            <a:schemeClr val="tx2"/>
          </a:solidFill>
          <a:ln w="28575" cap="flat" cmpd="sng" algn="ctr">
            <a:solidFill>
              <a:schemeClr val="bg2"/>
            </a:solidFill>
            <a:prstDash val="solid"/>
            <a:round/>
            <a:headEnd type="none" w="med" len="med"/>
            <a:tailEnd type="none" w="med" len="med"/>
          </a:ln>
          <a:effectLst/>
        </p:spPr>
        <p:txBody>
          <a:bodyPr wrap="none" anchor="ctr">
            <a:spAutoFit/>
          </a:bodyPr>
          <a:lstStyle/>
          <a:p>
            <a:pPr>
              <a:defRPr/>
            </a:pPr>
            <a:endParaRPr lang="en-US" sz="3200" i="1">
              <a:effectLst>
                <a:outerShdw blurRad="38100" dist="38100" dir="2700000" algn="tl">
                  <a:srgbClr val="000000">
                    <a:alpha val="43137"/>
                  </a:srgbClr>
                </a:outerShdw>
              </a:effectLst>
            </a:endParaRPr>
          </a:p>
        </p:txBody>
      </p:sp>
      <p:sp>
        <p:nvSpPr>
          <p:cNvPr id="30" name="Cube 29"/>
          <p:cNvSpPr/>
          <p:nvPr/>
        </p:nvSpPr>
        <p:spPr bwMode="auto">
          <a:xfrm flipH="1">
            <a:off x="3746500" y="3609975"/>
            <a:ext cx="731838" cy="1096963"/>
          </a:xfrm>
          <a:prstGeom prst="cube">
            <a:avLst/>
          </a:prstGeom>
          <a:solidFill>
            <a:schemeClr val="tx2"/>
          </a:solidFill>
          <a:ln w="28575" cap="flat" cmpd="sng" algn="ctr">
            <a:solidFill>
              <a:schemeClr val="bg2"/>
            </a:solidFill>
            <a:prstDash val="solid"/>
            <a:round/>
            <a:headEnd type="none" w="med" len="med"/>
            <a:tailEnd type="none" w="med" len="med"/>
          </a:ln>
          <a:effectLst/>
        </p:spPr>
        <p:txBody>
          <a:bodyPr wrap="none" anchor="ctr">
            <a:spAutoFit/>
          </a:bodyPr>
          <a:lstStyle/>
          <a:p>
            <a:pPr>
              <a:defRPr/>
            </a:pPr>
            <a:endParaRPr lang="en-US" sz="3200" i="1">
              <a:effectLst>
                <a:outerShdw blurRad="38100" dist="38100" dir="2700000" algn="tl">
                  <a:srgbClr val="000000">
                    <a:alpha val="43137"/>
                  </a:srgbClr>
                </a:outerShdw>
              </a:effectLst>
            </a:endParaRPr>
          </a:p>
        </p:txBody>
      </p:sp>
      <p:sp>
        <p:nvSpPr>
          <p:cNvPr id="34" name="Cube 33"/>
          <p:cNvSpPr/>
          <p:nvPr/>
        </p:nvSpPr>
        <p:spPr bwMode="auto">
          <a:xfrm flipH="1">
            <a:off x="2347913" y="3267075"/>
            <a:ext cx="730250" cy="1004888"/>
          </a:xfrm>
          <a:prstGeom prst="cube">
            <a:avLst/>
          </a:prstGeom>
          <a:solidFill>
            <a:schemeClr val="accent2">
              <a:lumMod val="75000"/>
            </a:schemeClr>
          </a:solidFill>
          <a:ln w="28575" cap="flat" cmpd="sng" algn="ctr">
            <a:solidFill>
              <a:schemeClr val="bg2"/>
            </a:solidFill>
            <a:prstDash val="solid"/>
            <a:round/>
            <a:headEnd type="none" w="med" len="med"/>
            <a:tailEnd type="none" w="med" len="med"/>
          </a:ln>
          <a:effectLst/>
        </p:spPr>
        <p:txBody>
          <a:bodyPr wrap="none" anchor="ctr">
            <a:spAutoFit/>
          </a:bodyPr>
          <a:lstStyle/>
          <a:p>
            <a:pPr>
              <a:defRPr/>
            </a:pPr>
            <a:endParaRPr lang="en-US" sz="3200" i="1">
              <a:effectLst>
                <a:outerShdw blurRad="38100" dist="38100" dir="2700000" algn="tl">
                  <a:srgbClr val="000000">
                    <a:alpha val="43137"/>
                  </a:srgbClr>
                </a:outerShdw>
              </a:effectLst>
            </a:endParaRPr>
          </a:p>
        </p:txBody>
      </p:sp>
      <p:sp>
        <p:nvSpPr>
          <p:cNvPr id="35" name="Cube 34"/>
          <p:cNvSpPr/>
          <p:nvPr/>
        </p:nvSpPr>
        <p:spPr bwMode="auto">
          <a:xfrm flipH="1">
            <a:off x="2552700" y="3100388"/>
            <a:ext cx="730250" cy="1371600"/>
          </a:xfrm>
          <a:prstGeom prst="cube">
            <a:avLst/>
          </a:prstGeom>
          <a:solidFill>
            <a:schemeClr val="accent2">
              <a:lumMod val="75000"/>
            </a:schemeClr>
          </a:solidFill>
          <a:ln w="28575" cap="flat" cmpd="sng" algn="ctr">
            <a:solidFill>
              <a:schemeClr val="bg2"/>
            </a:solidFill>
            <a:prstDash val="solid"/>
            <a:round/>
            <a:headEnd type="none" w="med" len="med"/>
            <a:tailEnd type="none" w="med" len="med"/>
          </a:ln>
          <a:effectLst/>
        </p:spPr>
        <p:txBody>
          <a:bodyPr wrap="none" anchor="ctr">
            <a:spAutoFit/>
          </a:bodyPr>
          <a:lstStyle/>
          <a:p>
            <a:pPr>
              <a:defRPr/>
            </a:pPr>
            <a:endParaRPr lang="en-US" sz="3200" i="1">
              <a:effectLst>
                <a:outerShdw blurRad="38100" dist="38100" dir="2700000" algn="tl">
                  <a:srgbClr val="000000">
                    <a:alpha val="43137"/>
                  </a:srgbClr>
                </a:outerShdw>
              </a:effectLst>
            </a:endParaRPr>
          </a:p>
        </p:txBody>
      </p:sp>
      <p:sp>
        <p:nvSpPr>
          <p:cNvPr id="33" name="Cube 32"/>
          <p:cNvSpPr/>
          <p:nvPr/>
        </p:nvSpPr>
        <p:spPr bwMode="auto">
          <a:xfrm flipH="1">
            <a:off x="2754313" y="3206750"/>
            <a:ext cx="731837" cy="1463675"/>
          </a:xfrm>
          <a:prstGeom prst="cube">
            <a:avLst/>
          </a:prstGeom>
          <a:solidFill>
            <a:schemeClr val="accent2">
              <a:lumMod val="75000"/>
            </a:schemeClr>
          </a:solidFill>
          <a:ln w="28575" cap="flat" cmpd="sng" algn="ctr">
            <a:solidFill>
              <a:schemeClr val="bg2"/>
            </a:solidFill>
            <a:prstDash val="solid"/>
            <a:round/>
            <a:headEnd type="none" w="med" len="med"/>
            <a:tailEnd type="none" w="med" len="med"/>
          </a:ln>
          <a:effectLst/>
        </p:spPr>
        <p:txBody>
          <a:bodyPr wrap="none" anchor="ctr">
            <a:spAutoFit/>
          </a:bodyPr>
          <a:lstStyle/>
          <a:p>
            <a:pPr>
              <a:defRPr/>
            </a:pPr>
            <a:endParaRPr lang="en-US" sz="3200" i="1">
              <a:effectLst>
                <a:outerShdw blurRad="38100" dist="38100" dir="2700000" algn="tl">
                  <a:srgbClr val="000000">
                    <a:alpha val="43137"/>
                  </a:srgbClr>
                </a:outerShdw>
              </a:effectLst>
            </a:endParaRPr>
          </a:p>
        </p:txBody>
      </p:sp>
      <p:cxnSp>
        <p:nvCxnSpPr>
          <p:cNvPr id="10264" name="Straight Connector 37"/>
          <p:cNvCxnSpPr>
            <a:cxnSpLocks noChangeShapeType="1"/>
          </p:cNvCxnSpPr>
          <p:nvPr/>
        </p:nvCxnSpPr>
        <p:spPr bwMode="auto">
          <a:xfrm>
            <a:off x="5172075" y="1597025"/>
            <a:ext cx="573088" cy="546100"/>
          </a:xfrm>
          <a:prstGeom prst="line">
            <a:avLst/>
          </a:prstGeom>
          <a:noFill/>
          <a:ln w="28575" algn="ctr">
            <a:solidFill>
              <a:schemeClr val="bg2"/>
            </a:solidFill>
            <a:round/>
            <a:headEnd/>
            <a:tailEnd/>
          </a:ln>
        </p:spPr>
      </p:cxnSp>
      <p:cxnSp>
        <p:nvCxnSpPr>
          <p:cNvPr id="10265" name="Straight Connector 38"/>
          <p:cNvCxnSpPr>
            <a:cxnSpLocks noChangeShapeType="1"/>
          </p:cNvCxnSpPr>
          <p:nvPr/>
        </p:nvCxnSpPr>
        <p:spPr bwMode="auto">
          <a:xfrm>
            <a:off x="5187950" y="2022475"/>
            <a:ext cx="573088" cy="546100"/>
          </a:xfrm>
          <a:prstGeom prst="line">
            <a:avLst/>
          </a:prstGeom>
          <a:noFill/>
          <a:ln w="28575" algn="ctr">
            <a:solidFill>
              <a:schemeClr val="bg2"/>
            </a:solidFill>
            <a:round/>
            <a:headEnd/>
            <a:tailEnd/>
          </a:ln>
        </p:spPr>
      </p:cxnSp>
      <p:cxnSp>
        <p:nvCxnSpPr>
          <p:cNvPr id="10266" name="Straight Connector 39"/>
          <p:cNvCxnSpPr>
            <a:cxnSpLocks noChangeShapeType="1"/>
          </p:cNvCxnSpPr>
          <p:nvPr/>
        </p:nvCxnSpPr>
        <p:spPr bwMode="auto">
          <a:xfrm>
            <a:off x="5176838" y="2460625"/>
            <a:ext cx="573087" cy="546100"/>
          </a:xfrm>
          <a:prstGeom prst="line">
            <a:avLst/>
          </a:prstGeom>
          <a:noFill/>
          <a:ln w="28575" algn="ctr">
            <a:solidFill>
              <a:schemeClr val="bg2"/>
            </a:solidFill>
            <a:round/>
            <a:headEnd/>
            <a:tailEnd/>
          </a:ln>
        </p:spPr>
      </p:cxnSp>
      <p:cxnSp>
        <p:nvCxnSpPr>
          <p:cNvPr id="10267" name="Straight Connector 40"/>
          <p:cNvCxnSpPr>
            <a:cxnSpLocks noChangeShapeType="1"/>
          </p:cNvCxnSpPr>
          <p:nvPr/>
        </p:nvCxnSpPr>
        <p:spPr bwMode="auto">
          <a:xfrm>
            <a:off x="5165725" y="2900363"/>
            <a:ext cx="573088" cy="546100"/>
          </a:xfrm>
          <a:prstGeom prst="line">
            <a:avLst/>
          </a:prstGeom>
          <a:noFill/>
          <a:ln w="28575" algn="ctr">
            <a:solidFill>
              <a:schemeClr val="bg2"/>
            </a:solidFill>
            <a:round/>
            <a:headEnd/>
            <a:tailEnd/>
          </a:ln>
        </p:spPr>
      </p:cxnSp>
      <p:cxnSp>
        <p:nvCxnSpPr>
          <p:cNvPr id="10268" name="Straight Connector 41"/>
          <p:cNvCxnSpPr>
            <a:cxnSpLocks noChangeShapeType="1"/>
          </p:cNvCxnSpPr>
          <p:nvPr/>
        </p:nvCxnSpPr>
        <p:spPr bwMode="auto">
          <a:xfrm>
            <a:off x="5154613" y="3298825"/>
            <a:ext cx="573087" cy="544513"/>
          </a:xfrm>
          <a:prstGeom prst="line">
            <a:avLst/>
          </a:prstGeom>
          <a:noFill/>
          <a:ln w="28575" algn="ctr">
            <a:solidFill>
              <a:schemeClr val="bg2"/>
            </a:solidFill>
            <a:round/>
            <a:headEnd/>
            <a:tailEnd/>
          </a:ln>
        </p:spPr>
      </p:cxnSp>
      <p:cxnSp>
        <p:nvCxnSpPr>
          <p:cNvPr id="10269" name="Straight Connector 42"/>
          <p:cNvCxnSpPr>
            <a:cxnSpLocks noChangeShapeType="1"/>
          </p:cNvCxnSpPr>
          <p:nvPr/>
        </p:nvCxnSpPr>
        <p:spPr bwMode="auto">
          <a:xfrm>
            <a:off x="5143500" y="3695700"/>
            <a:ext cx="573088" cy="546100"/>
          </a:xfrm>
          <a:prstGeom prst="line">
            <a:avLst/>
          </a:prstGeom>
          <a:noFill/>
          <a:ln w="28575" algn="ctr">
            <a:solidFill>
              <a:schemeClr val="bg2"/>
            </a:solidFill>
            <a:round/>
            <a:headEnd/>
            <a:tailEnd/>
          </a:ln>
        </p:spPr>
      </p:cxnSp>
      <p:sp>
        <p:nvSpPr>
          <p:cNvPr id="27" name="Cube 26"/>
          <p:cNvSpPr/>
          <p:nvPr/>
        </p:nvSpPr>
        <p:spPr bwMode="auto">
          <a:xfrm flipH="1">
            <a:off x="4751388" y="2212975"/>
            <a:ext cx="731837" cy="2468563"/>
          </a:xfrm>
          <a:prstGeom prst="cube">
            <a:avLst/>
          </a:prstGeom>
          <a:solidFill>
            <a:srgbClr val="FF0000"/>
          </a:solidFill>
          <a:ln w="28575" cap="flat" cmpd="sng" algn="ctr">
            <a:solidFill>
              <a:schemeClr val="bg2"/>
            </a:solidFill>
            <a:prstDash val="solid"/>
            <a:round/>
            <a:headEnd type="none" w="med" len="med"/>
            <a:tailEnd type="none" w="med" len="med"/>
          </a:ln>
          <a:effectLst/>
        </p:spPr>
        <p:txBody>
          <a:bodyPr wrap="none" anchor="ctr">
            <a:spAutoFit/>
          </a:bodyPr>
          <a:lstStyle/>
          <a:p>
            <a:pPr>
              <a:defRPr/>
            </a:pPr>
            <a:endParaRPr lang="en-US" sz="3200" i="1">
              <a:effectLst>
                <a:outerShdw blurRad="38100" dist="38100" dir="2700000" algn="tl">
                  <a:srgbClr val="000000">
                    <a:alpha val="43137"/>
                  </a:srgbClr>
                </a:outerShdw>
              </a:effectLst>
            </a:endParaRPr>
          </a:p>
        </p:txBody>
      </p:sp>
      <p:sp>
        <p:nvSpPr>
          <p:cNvPr id="10271" name="TextBox 43"/>
          <p:cNvSpPr txBox="1">
            <a:spLocks noChangeArrowheads="1"/>
          </p:cNvSpPr>
          <p:nvPr/>
        </p:nvSpPr>
        <p:spPr bwMode="auto">
          <a:xfrm>
            <a:off x="519113" y="2265363"/>
            <a:ext cx="1227137" cy="646112"/>
          </a:xfrm>
          <a:prstGeom prst="rect">
            <a:avLst/>
          </a:prstGeom>
          <a:noFill/>
          <a:ln w="9525">
            <a:noFill/>
            <a:miter lim="800000"/>
            <a:headEnd/>
            <a:tailEnd/>
          </a:ln>
        </p:spPr>
        <p:txBody>
          <a:bodyPr>
            <a:spAutoFit/>
          </a:bodyPr>
          <a:lstStyle/>
          <a:p>
            <a:r>
              <a:rPr lang="en-US" sz="1800" b="1">
                <a:solidFill>
                  <a:schemeClr val="bg2"/>
                </a:solidFill>
              </a:rPr>
              <a:t>Relative Risk</a:t>
            </a:r>
          </a:p>
        </p:txBody>
      </p:sp>
      <p:sp>
        <p:nvSpPr>
          <p:cNvPr id="10272" name="TextBox 44"/>
          <p:cNvSpPr txBox="1">
            <a:spLocks noChangeArrowheads="1"/>
          </p:cNvSpPr>
          <p:nvPr/>
        </p:nvSpPr>
        <p:spPr bwMode="auto">
          <a:xfrm>
            <a:off x="5597525" y="1995488"/>
            <a:ext cx="639763" cy="338137"/>
          </a:xfrm>
          <a:prstGeom prst="rect">
            <a:avLst/>
          </a:prstGeom>
          <a:noFill/>
          <a:ln w="9525">
            <a:noFill/>
            <a:miter lim="800000"/>
            <a:headEnd/>
            <a:tailEnd/>
          </a:ln>
        </p:spPr>
        <p:txBody>
          <a:bodyPr>
            <a:spAutoFit/>
          </a:bodyPr>
          <a:lstStyle/>
          <a:p>
            <a:r>
              <a:rPr lang="en-US" sz="1600" b="1">
                <a:solidFill>
                  <a:schemeClr val="bg2"/>
                </a:solidFill>
              </a:rPr>
              <a:t>3.0</a:t>
            </a:r>
          </a:p>
        </p:txBody>
      </p:sp>
      <p:sp>
        <p:nvSpPr>
          <p:cNvPr id="10273" name="TextBox 45"/>
          <p:cNvSpPr txBox="1">
            <a:spLocks noChangeArrowheads="1"/>
          </p:cNvSpPr>
          <p:nvPr/>
        </p:nvSpPr>
        <p:spPr bwMode="auto">
          <a:xfrm>
            <a:off x="5613400" y="2406650"/>
            <a:ext cx="639763" cy="338138"/>
          </a:xfrm>
          <a:prstGeom prst="rect">
            <a:avLst/>
          </a:prstGeom>
          <a:noFill/>
          <a:ln w="9525">
            <a:noFill/>
            <a:miter lim="800000"/>
            <a:headEnd/>
            <a:tailEnd/>
          </a:ln>
        </p:spPr>
        <p:txBody>
          <a:bodyPr>
            <a:spAutoFit/>
          </a:bodyPr>
          <a:lstStyle/>
          <a:p>
            <a:r>
              <a:rPr lang="en-US" sz="1600" b="1">
                <a:solidFill>
                  <a:schemeClr val="bg2"/>
                </a:solidFill>
              </a:rPr>
              <a:t>2.5</a:t>
            </a:r>
          </a:p>
        </p:txBody>
      </p:sp>
      <p:sp>
        <p:nvSpPr>
          <p:cNvPr id="10274" name="TextBox 46"/>
          <p:cNvSpPr txBox="1">
            <a:spLocks noChangeArrowheads="1"/>
          </p:cNvSpPr>
          <p:nvPr/>
        </p:nvSpPr>
        <p:spPr bwMode="auto">
          <a:xfrm>
            <a:off x="5629275" y="2817813"/>
            <a:ext cx="639763" cy="339725"/>
          </a:xfrm>
          <a:prstGeom prst="rect">
            <a:avLst/>
          </a:prstGeom>
          <a:noFill/>
          <a:ln w="9525">
            <a:noFill/>
            <a:miter lim="800000"/>
            <a:headEnd/>
            <a:tailEnd/>
          </a:ln>
        </p:spPr>
        <p:txBody>
          <a:bodyPr>
            <a:spAutoFit/>
          </a:bodyPr>
          <a:lstStyle/>
          <a:p>
            <a:r>
              <a:rPr lang="en-US" sz="1600" b="1">
                <a:solidFill>
                  <a:schemeClr val="bg2"/>
                </a:solidFill>
              </a:rPr>
              <a:t>2.0</a:t>
            </a:r>
          </a:p>
        </p:txBody>
      </p:sp>
      <p:sp>
        <p:nvSpPr>
          <p:cNvPr id="10275" name="TextBox 47"/>
          <p:cNvSpPr txBox="1">
            <a:spLocks noChangeArrowheads="1"/>
          </p:cNvSpPr>
          <p:nvPr/>
        </p:nvSpPr>
        <p:spPr bwMode="auto">
          <a:xfrm>
            <a:off x="5632450" y="3243263"/>
            <a:ext cx="638175" cy="338137"/>
          </a:xfrm>
          <a:prstGeom prst="rect">
            <a:avLst/>
          </a:prstGeom>
          <a:noFill/>
          <a:ln w="9525">
            <a:noFill/>
            <a:miter lim="800000"/>
            <a:headEnd/>
            <a:tailEnd/>
          </a:ln>
        </p:spPr>
        <p:txBody>
          <a:bodyPr>
            <a:spAutoFit/>
          </a:bodyPr>
          <a:lstStyle/>
          <a:p>
            <a:r>
              <a:rPr lang="en-US" sz="1600" b="1">
                <a:solidFill>
                  <a:schemeClr val="bg2"/>
                </a:solidFill>
              </a:rPr>
              <a:t>1.5</a:t>
            </a:r>
          </a:p>
        </p:txBody>
      </p:sp>
      <p:sp>
        <p:nvSpPr>
          <p:cNvPr id="10276" name="TextBox 48"/>
          <p:cNvSpPr txBox="1">
            <a:spLocks noChangeArrowheads="1"/>
          </p:cNvSpPr>
          <p:nvPr/>
        </p:nvSpPr>
        <p:spPr bwMode="auto">
          <a:xfrm>
            <a:off x="5621338" y="3668713"/>
            <a:ext cx="638175" cy="338137"/>
          </a:xfrm>
          <a:prstGeom prst="rect">
            <a:avLst/>
          </a:prstGeom>
          <a:noFill/>
          <a:ln w="9525">
            <a:noFill/>
            <a:miter lim="800000"/>
            <a:headEnd/>
            <a:tailEnd/>
          </a:ln>
        </p:spPr>
        <p:txBody>
          <a:bodyPr>
            <a:spAutoFit/>
          </a:bodyPr>
          <a:lstStyle/>
          <a:p>
            <a:r>
              <a:rPr lang="en-US" sz="1600" b="1">
                <a:solidFill>
                  <a:schemeClr val="bg2"/>
                </a:solidFill>
              </a:rPr>
              <a:t>1.0</a:t>
            </a:r>
          </a:p>
        </p:txBody>
      </p:sp>
      <p:sp>
        <p:nvSpPr>
          <p:cNvPr id="10277" name="TextBox 49"/>
          <p:cNvSpPr txBox="1">
            <a:spLocks noChangeArrowheads="1"/>
          </p:cNvSpPr>
          <p:nvPr/>
        </p:nvSpPr>
        <p:spPr bwMode="auto">
          <a:xfrm>
            <a:off x="5608638" y="4094163"/>
            <a:ext cx="639762" cy="338137"/>
          </a:xfrm>
          <a:prstGeom prst="rect">
            <a:avLst/>
          </a:prstGeom>
          <a:noFill/>
          <a:ln w="9525">
            <a:noFill/>
            <a:miter lim="800000"/>
            <a:headEnd/>
            <a:tailEnd/>
          </a:ln>
        </p:spPr>
        <p:txBody>
          <a:bodyPr>
            <a:spAutoFit/>
          </a:bodyPr>
          <a:lstStyle/>
          <a:p>
            <a:r>
              <a:rPr lang="en-US" sz="1600" b="1">
                <a:solidFill>
                  <a:schemeClr val="bg2"/>
                </a:solidFill>
              </a:rPr>
              <a:t>0.5</a:t>
            </a:r>
          </a:p>
        </p:txBody>
      </p:sp>
      <p:sp>
        <p:nvSpPr>
          <p:cNvPr id="10278" name="TextBox 50"/>
          <p:cNvSpPr txBox="1">
            <a:spLocks noChangeArrowheads="1"/>
          </p:cNvSpPr>
          <p:nvPr/>
        </p:nvSpPr>
        <p:spPr bwMode="auto">
          <a:xfrm>
            <a:off x="5624513" y="4492625"/>
            <a:ext cx="639762" cy="338138"/>
          </a:xfrm>
          <a:prstGeom prst="rect">
            <a:avLst/>
          </a:prstGeom>
          <a:noFill/>
          <a:ln w="9525">
            <a:noFill/>
            <a:miter lim="800000"/>
            <a:headEnd/>
            <a:tailEnd/>
          </a:ln>
        </p:spPr>
        <p:txBody>
          <a:bodyPr>
            <a:spAutoFit/>
          </a:bodyPr>
          <a:lstStyle/>
          <a:p>
            <a:r>
              <a:rPr lang="en-US" sz="1600" b="1">
                <a:solidFill>
                  <a:schemeClr val="bg2"/>
                </a:solidFill>
              </a:rPr>
              <a:t>0.0</a:t>
            </a:r>
          </a:p>
        </p:txBody>
      </p:sp>
      <p:sp>
        <p:nvSpPr>
          <p:cNvPr id="10279" name="TextBox 51"/>
          <p:cNvSpPr txBox="1">
            <a:spLocks noChangeArrowheads="1"/>
          </p:cNvSpPr>
          <p:nvPr/>
        </p:nvSpPr>
        <p:spPr bwMode="auto">
          <a:xfrm>
            <a:off x="2881313" y="4751388"/>
            <a:ext cx="803275" cy="585787"/>
          </a:xfrm>
          <a:prstGeom prst="rect">
            <a:avLst/>
          </a:prstGeom>
          <a:noFill/>
          <a:ln w="9525">
            <a:noFill/>
            <a:miter lim="800000"/>
            <a:headEnd/>
            <a:tailEnd/>
          </a:ln>
        </p:spPr>
        <p:txBody>
          <a:bodyPr>
            <a:spAutoFit/>
          </a:bodyPr>
          <a:lstStyle/>
          <a:p>
            <a:r>
              <a:rPr lang="en-US" sz="1600" b="1">
                <a:solidFill>
                  <a:schemeClr val="bg2"/>
                </a:solidFill>
              </a:rPr>
              <a:t>Low  &lt; 109</a:t>
            </a:r>
          </a:p>
        </p:txBody>
      </p:sp>
      <p:sp>
        <p:nvSpPr>
          <p:cNvPr id="10280" name="TextBox 52"/>
          <p:cNvSpPr txBox="1">
            <a:spLocks noChangeArrowheads="1"/>
          </p:cNvSpPr>
          <p:nvPr/>
        </p:nvSpPr>
        <p:spPr bwMode="auto">
          <a:xfrm>
            <a:off x="3648075" y="4767263"/>
            <a:ext cx="1228725" cy="585787"/>
          </a:xfrm>
          <a:prstGeom prst="rect">
            <a:avLst/>
          </a:prstGeom>
          <a:noFill/>
          <a:ln w="9525">
            <a:noFill/>
            <a:miter lim="800000"/>
            <a:headEnd/>
            <a:tailEnd/>
          </a:ln>
        </p:spPr>
        <p:txBody>
          <a:bodyPr>
            <a:spAutoFit/>
          </a:bodyPr>
          <a:lstStyle/>
          <a:p>
            <a:r>
              <a:rPr lang="en-US" sz="1600" b="1">
                <a:solidFill>
                  <a:schemeClr val="bg2"/>
                </a:solidFill>
              </a:rPr>
              <a:t>Medium 109-160</a:t>
            </a:r>
          </a:p>
        </p:txBody>
      </p:sp>
      <p:sp>
        <p:nvSpPr>
          <p:cNvPr id="10281" name="TextBox 53"/>
          <p:cNvSpPr txBox="1">
            <a:spLocks noChangeArrowheads="1"/>
          </p:cNvSpPr>
          <p:nvPr/>
        </p:nvSpPr>
        <p:spPr bwMode="auto">
          <a:xfrm>
            <a:off x="4729163" y="4756150"/>
            <a:ext cx="935037" cy="584200"/>
          </a:xfrm>
          <a:prstGeom prst="rect">
            <a:avLst/>
          </a:prstGeom>
          <a:noFill/>
          <a:ln w="9525">
            <a:noFill/>
            <a:miter lim="800000"/>
            <a:headEnd/>
            <a:tailEnd/>
          </a:ln>
        </p:spPr>
        <p:txBody>
          <a:bodyPr>
            <a:spAutoFit/>
          </a:bodyPr>
          <a:lstStyle/>
          <a:p>
            <a:r>
              <a:rPr lang="en-US" sz="1600" b="1">
                <a:solidFill>
                  <a:schemeClr val="bg2"/>
                </a:solidFill>
              </a:rPr>
              <a:t>High     &gt; 160</a:t>
            </a:r>
          </a:p>
        </p:txBody>
      </p:sp>
      <p:sp>
        <p:nvSpPr>
          <p:cNvPr id="10282" name="TextBox 54"/>
          <p:cNvSpPr txBox="1">
            <a:spLocks noChangeArrowheads="1"/>
          </p:cNvSpPr>
          <p:nvPr/>
        </p:nvSpPr>
        <p:spPr bwMode="auto">
          <a:xfrm>
            <a:off x="2770188" y="5332413"/>
            <a:ext cx="2989262" cy="400050"/>
          </a:xfrm>
          <a:prstGeom prst="rect">
            <a:avLst/>
          </a:prstGeom>
          <a:noFill/>
          <a:ln w="9525">
            <a:noFill/>
            <a:miter lim="800000"/>
            <a:headEnd/>
            <a:tailEnd/>
          </a:ln>
        </p:spPr>
        <p:txBody>
          <a:bodyPr>
            <a:spAutoFit/>
          </a:bodyPr>
          <a:lstStyle/>
          <a:p>
            <a:r>
              <a:rPr lang="en-US" b="1">
                <a:solidFill>
                  <a:schemeClr val="bg2"/>
                </a:solidFill>
              </a:rPr>
              <a:t>Triglycerides mg/dL</a:t>
            </a:r>
          </a:p>
        </p:txBody>
      </p:sp>
      <p:sp>
        <p:nvSpPr>
          <p:cNvPr id="10283" name="TextBox 55"/>
          <p:cNvSpPr txBox="1">
            <a:spLocks noChangeArrowheads="1"/>
          </p:cNvSpPr>
          <p:nvPr/>
        </p:nvSpPr>
        <p:spPr bwMode="auto">
          <a:xfrm>
            <a:off x="266700" y="3546475"/>
            <a:ext cx="1917700" cy="400050"/>
          </a:xfrm>
          <a:prstGeom prst="rect">
            <a:avLst/>
          </a:prstGeom>
          <a:noFill/>
          <a:ln w="9525">
            <a:noFill/>
            <a:miter lim="800000"/>
            <a:headEnd/>
            <a:tailEnd/>
          </a:ln>
        </p:spPr>
        <p:txBody>
          <a:bodyPr>
            <a:spAutoFit/>
          </a:bodyPr>
          <a:lstStyle/>
          <a:p>
            <a:r>
              <a:rPr lang="en-US" b="1">
                <a:solidFill>
                  <a:schemeClr val="bg2"/>
                </a:solidFill>
              </a:rPr>
              <a:t>LDL Size, nm</a:t>
            </a:r>
          </a:p>
        </p:txBody>
      </p:sp>
      <p:sp>
        <p:nvSpPr>
          <p:cNvPr id="10284" name="TextBox 56"/>
          <p:cNvSpPr txBox="1">
            <a:spLocks noChangeArrowheads="1"/>
          </p:cNvSpPr>
          <p:nvPr/>
        </p:nvSpPr>
        <p:spPr bwMode="auto">
          <a:xfrm>
            <a:off x="615950" y="3878263"/>
            <a:ext cx="1539875" cy="338137"/>
          </a:xfrm>
          <a:prstGeom prst="rect">
            <a:avLst/>
          </a:prstGeom>
          <a:noFill/>
          <a:ln w="9525">
            <a:noFill/>
            <a:miter lim="800000"/>
            <a:headEnd/>
            <a:tailEnd/>
          </a:ln>
        </p:spPr>
        <p:txBody>
          <a:bodyPr>
            <a:spAutoFit/>
          </a:bodyPr>
          <a:lstStyle/>
          <a:p>
            <a:pPr algn="r"/>
            <a:r>
              <a:rPr lang="en-US" sz="1600" b="1">
                <a:solidFill>
                  <a:schemeClr val="bg2"/>
                </a:solidFill>
              </a:rPr>
              <a:t>Large &gt; 26.4</a:t>
            </a:r>
          </a:p>
        </p:txBody>
      </p:sp>
      <p:sp>
        <p:nvSpPr>
          <p:cNvPr id="10285" name="TextBox 57"/>
          <p:cNvSpPr txBox="1">
            <a:spLocks noChangeArrowheads="1"/>
          </p:cNvSpPr>
          <p:nvPr/>
        </p:nvSpPr>
        <p:spPr bwMode="auto">
          <a:xfrm>
            <a:off x="204788" y="4208463"/>
            <a:ext cx="2212975" cy="338137"/>
          </a:xfrm>
          <a:prstGeom prst="rect">
            <a:avLst/>
          </a:prstGeom>
          <a:noFill/>
          <a:ln w="9525">
            <a:noFill/>
            <a:miter lim="800000"/>
            <a:headEnd/>
            <a:tailEnd/>
          </a:ln>
        </p:spPr>
        <p:txBody>
          <a:bodyPr>
            <a:spAutoFit/>
          </a:bodyPr>
          <a:lstStyle/>
          <a:p>
            <a:pPr algn="r"/>
            <a:r>
              <a:rPr lang="en-US" sz="1600" b="1">
                <a:solidFill>
                  <a:schemeClr val="bg2"/>
                </a:solidFill>
              </a:rPr>
              <a:t>Medium &gt; 26.4 -25.8</a:t>
            </a:r>
          </a:p>
        </p:txBody>
      </p:sp>
      <p:sp>
        <p:nvSpPr>
          <p:cNvPr id="10286" name="TextBox 58"/>
          <p:cNvSpPr txBox="1">
            <a:spLocks noChangeArrowheads="1"/>
          </p:cNvSpPr>
          <p:nvPr/>
        </p:nvSpPr>
        <p:spPr bwMode="auto">
          <a:xfrm>
            <a:off x="341313" y="4551363"/>
            <a:ext cx="2212975" cy="338137"/>
          </a:xfrm>
          <a:prstGeom prst="rect">
            <a:avLst/>
          </a:prstGeom>
          <a:noFill/>
          <a:ln w="9525">
            <a:noFill/>
            <a:miter lim="800000"/>
            <a:headEnd/>
            <a:tailEnd/>
          </a:ln>
        </p:spPr>
        <p:txBody>
          <a:bodyPr>
            <a:spAutoFit/>
          </a:bodyPr>
          <a:lstStyle/>
          <a:p>
            <a:pPr algn="r"/>
            <a:r>
              <a:rPr lang="en-US" sz="1600" b="1">
                <a:solidFill>
                  <a:schemeClr val="bg2"/>
                </a:solidFill>
              </a:rPr>
              <a:t>Small &lt; 25.8</a:t>
            </a:r>
          </a:p>
        </p:txBody>
      </p:sp>
      <p:sp>
        <p:nvSpPr>
          <p:cNvPr id="61" name="TextBox 60"/>
          <p:cNvSpPr txBox="1"/>
          <p:nvPr/>
        </p:nvSpPr>
        <p:spPr>
          <a:xfrm>
            <a:off x="6332538" y="1241425"/>
            <a:ext cx="2428875" cy="5078413"/>
          </a:xfrm>
          <a:prstGeom prst="rect">
            <a:avLst/>
          </a:prstGeom>
          <a:noFill/>
        </p:spPr>
        <p:txBody>
          <a:bodyPr>
            <a:spAutoFit/>
          </a:bodyPr>
          <a:lstStyle/>
          <a:p>
            <a:pPr>
              <a:defRPr/>
            </a:pPr>
            <a:r>
              <a:rPr lang="en-US" sz="1800" b="1" dirty="0">
                <a:solidFill>
                  <a:schemeClr val="tx1"/>
                </a:solidFill>
                <a:effectLst>
                  <a:outerShdw blurRad="38100" dist="38100" dir="2700000" algn="tl">
                    <a:srgbClr val="000000">
                      <a:alpha val="43137"/>
                    </a:srgbClr>
                  </a:outerShdw>
                </a:effectLst>
              </a:rPr>
              <a:t>This figure demonstrates that the association between small LDL size and MI arises only from the association between small LDL size and high triglyceride concentration.   </a:t>
            </a:r>
          </a:p>
          <a:p>
            <a:pPr>
              <a:defRPr/>
            </a:pPr>
            <a:r>
              <a:rPr lang="en-US" sz="1800" b="1" dirty="0">
                <a:solidFill>
                  <a:schemeClr val="accent1"/>
                </a:solidFill>
                <a:effectLst>
                  <a:outerShdw blurRad="38100" dist="38100" dir="2700000" algn="tl">
                    <a:srgbClr val="000000">
                      <a:alpha val="43137"/>
                    </a:srgbClr>
                  </a:outerShdw>
                </a:effectLst>
              </a:rPr>
              <a:t>High triglyceride concentration is independently related to MI regardless of LDL size.</a:t>
            </a:r>
          </a:p>
          <a:p>
            <a:pPr>
              <a:defRPr/>
            </a:pPr>
            <a:endParaRPr lang="en-US" sz="1800" b="1" dirty="0">
              <a:solidFill>
                <a:schemeClr val="tx1"/>
              </a:solidFill>
              <a:effectLst>
                <a:outerShdw blurRad="38100" dist="38100" dir="2700000" algn="tl">
                  <a:srgbClr val="000000">
                    <a:alpha val="43137"/>
                  </a:srgbClr>
                </a:outerShdw>
              </a:effectLst>
            </a:endParaRPr>
          </a:p>
        </p:txBody>
      </p:sp>
    </p:spTree>
  </p:cSld>
  <p:clrMapOvr>
    <a:masterClrMapping/>
  </p:clrMapOvr>
  <p:transition spd="slow">
    <p:pull/>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1170" name="Rectangle 2"/>
          <p:cNvSpPr>
            <a:spLocks noChangeArrowheads="1"/>
          </p:cNvSpPr>
          <p:nvPr/>
        </p:nvSpPr>
        <p:spPr bwMode="auto">
          <a:xfrm>
            <a:off x="0" y="-190500"/>
            <a:ext cx="9144000" cy="1862138"/>
          </a:xfrm>
          <a:prstGeom prst="rect">
            <a:avLst/>
          </a:prstGeom>
          <a:noFill/>
          <a:ln w="9525">
            <a:noFill/>
            <a:miter lim="800000"/>
            <a:headEnd/>
            <a:tailEnd/>
          </a:ln>
          <a:effectLst/>
        </p:spPr>
        <p:txBody>
          <a:bodyPr lIns="92064" tIns="46033" rIns="92064" bIns="46033" anchor="ctr"/>
          <a:lstStyle/>
          <a:p>
            <a:pPr>
              <a:lnSpc>
                <a:spcPct val="85000"/>
              </a:lnSpc>
              <a:spcBef>
                <a:spcPct val="0"/>
              </a:spcBef>
              <a:defRPr/>
            </a:pPr>
            <a:r>
              <a:rPr lang="en-US" sz="4400" i="0">
                <a:solidFill>
                  <a:schemeClr val="accent1"/>
                </a:solidFill>
                <a:effectLst>
                  <a:outerShdw blurRad="38100" dist="38100" dir="2700000" algn="tl">
                    <a:srgbClr val="000000"/>
                  </a:outerShdw>
                </a:effectLst>
                <a:latin typeface="Arial Narrow" pitchFamily="34" charset="0"/>
              </a:rPr>
              <a:t>J</a:t>
            </a:r>
            <a:r>
              <a:rPr lang="en-US" sz="4400" i="0">
                <a:solidFill>
                  <a:schemeClr val="hlink"/>
                </a:solidFill>
                <a:effectLst>
                  <a:outerShdw blurRad="38100" dist="38100" dir="2700000" algn="tl">
                    <a:srgbClr val="000000"/>
                  </a:outerShdw>
                </a:effectLst>
                <a:latin typeface="Arial Narrow" pitchFamily="34" charset="0"/>
              </a:rPr>
              <a:t>apan </a:t>
            </a:r>
            <a:r>
              <a:rPr lang="en-US" sz="4400" i="0">
                <a:solidFill>
                  <a:schemeClr val="accent1"/>
                </a:solidFill>
                <a:effectLst>
                  <a:outerShdw blurRad="38100" dist="38100" dir="2700000" algn="tl">
                    <a:srgbClr val="000000"/>
                  </a:outerShdw>
                </a:effectLst>
                <a:latin typeface="Arial Narrow" pitchFamily="34" charset="0"/>
              </a:rPr>
              <a:t>E</a:t>
            </a:r>
            <a:r>
              <a:rPr lang="en-US" sz="4400" i="0">
                <a:solidFill>
                  <a:schemeClr val="hlink"/>
                </a:solidFill>
                <a:effectLst>
                  <a:outerShdw blurRad="38100" dist="38100" dir="2700000" algn="tl">
                    <a:srgbClr val="000000"/>
                  </a:outerShdw>
                </a:effectLst>
                <a:latin typeface="Arial Narrow" pitchFamily="34" charset="0"/>
              </a:rPr>
              <a:t>icosapentaenoic Acid </a:t>
            </a:r>
            <a:r>
              <a:rPr lang="en-US" sz="4400" i="0">
                <a:solidFill>
                  <a:schemeClr val="accent1"/>
                </a:solidFill>
                <a:effectLst>
                  <a:outerShdw blurRad="38100" dist="38100" dir="2700000" algn="tl">
                    <a:srgbClr val="000000"/>
                  </a:outerShdw>
                </a:effectLst>
                <a:latin typeface="Arial Narrow" pitchFamily="34" charset="0"/>
              </a:rPr>
              <a:t>L</a:t>
            </a:r>
            <a:r>
              <a:rPr lang="en-US" sz="4400" i="0">
                <a:solidFill>
                  <a:schemeClr val="hlink"/>
                </a:solidFill>
                <a:effectLst>
                  <a:outerShdw blurRad="38100" dist="38100" dir="2700000" algn="tl">
                    <a:srgbClr val="000000"/>
                  </a:outerShdw>
                </a:effectLst>
                <a:latin typeface="Arial Narrow" pitchFamily="34" charset="0"/>
              </a:rPr>
              <a:t>ipid </a:t>
            </a:r>
            <a:r>
              <a:rPr lang="en-US" sz="4400" i="0">
                <a:solidFill>
                  <a:schemeClr val="accent1"/>
                </a:solidFill>
                <a:effectLst>
                  <a:outerShdw blurRad="38100" dist="38100" dir="2700000" algn="tl">
                    <a:srgbClr val="000000"/>
                  </a:outerShdw>
                </a:effectLst>
                <a:latin typeface="Arial Narrow" pitchFamily="34" charset="0"/>
              </a:rPr>
              <a:t>I</a:t>
            </a:r>
            <a:r>
              <a:rPr lang="en-US" sz="4400" i="0">
                <a:solidFill>
                  <a:schemeClr val="hlink"/>
                </a:solidFill>
                <a:effectLst>
                  <a:outerShdw blurRad="38100" dist="38100" dir="2700000" algn="tl">
                    <a:srgbClr val="000000"/>
                  </a:outerShdw>
                </a:effectLst>
                <a:latin typeface="Arial Narrow" pitchFamily="34" charset="0"/>
              </a:rPr>
              <a:t>ntervention </a:t>
            </a:r>
            <a:r>
              <a:rPr lang="en-US" sz="4400" i="0">
                <a:solidFill>
                  <a:schemeClr val="accent1"/>
                </a:solidFill>
                <a:effectLst>
                  <a:outerShdw blurRad="38100" dist="38100" dir="2700000" algn="tl">
                    <a:srgbClr val="000000"/>
                  </a:outerShdw>
                </a:effectLst>
                <a:latin typeface="Arial Narrow" pitchFamily="34" charset="0"/>
              </a:rPr>
              <a:t>S</a:t>
            </a:r>
            <a:r>
              <a:rPr lang="en-US" sz="4400" i="0">
                <a:solidFill>
                  <a:schemeClr val="hlink"/>
                </a:solidFill>
                <a:effectLst>
                  <a:outerShdw blurRad="38100" dist="38100" dir="2700000" algn="tl">
                    <a:srgbClr val="000000"/>
                  </a:outerShdw>
                </a:effectLst>
                <a:latin typeface="Arial Narrow" pitchFamily="34" charset="0"/>
              </a:rPr>
              <a:t>tudy (</a:t>
            </a:r>
            <a:r>
              <a:rPr lang="en-US" sz="4400" i="0">
                <a:solidFill>
                  <a:schemeClr val="accent1"/>
                </a:solidFill>
                <a:effectLst>
                  <a:outerShdw blurRad="38100" dist="38100" dir="2700000" algn="tl">
                    <a:srgbClr val="000000"/>
                  </a:outerShdw>
                </a:effectLst>
                <a:latin typeface="Arial Narrow" pitchFamily="34" charset="0"/>
              </a:rPr>
              <a:t>JELIS</a:t>
            </a:r>
            <a:r>
              <a:rPr lang="en-US" sz="4400" i="0">
                <a:solidFill>
                  <a:schemeClr val="hlink"/>
                </a:solidFill>
                <a:effectLst>
                  <a:outerShdw blurRad="38100" dist="38100" dir="2700000" algn="tl">
                    <a:srgbClr val="000000"/>
                  </a:outerShdw>
                </a:effectLst>
                <a:latin typeface="Arial Narrow" pitchFamily="34" charset="0"/>
              </a:rPr>
              <a:t>)</a:t>
            </a:r>
            <a:endParaRPr lang="en-US" i="0">
              <a:solidFill>
                <a:schemeClr val="hlink"/>
              </a:solidFill>
              <a:effectLst>
                <a:outerShdw blurRad="38100" dist="38100" dir="2700000" algn="tl">
                  <a:srgbClr val="000000"/>
                </a:outerShdw>
              </a:effectLst>
              <a:latin typeface="Arial Narrow" pitchFamily="34" charset="0"/>
            </a:endParaRPr>
          </a:p>
        </p:txBody>
      </p:sp>
      <p:sp>
        <p:nvSpPr>
          <p:cNvPr id="8195" name="Rectangle 3"/>
          <p:cNvSpPr>
            <a:spLocks noChangeArrowheads="1"/>
          </p:cNvSpPr>
          <p:nvPr/>
        </p:nvSpPr>
        <p:spPr bwMode="auto">
          <a:xfrm>
            <a:off x="3017838" y="6338888"/>
            <a:ext cx="6126162" cy="366712"/>
          </a:xfrm>
          <a:prstGeom prst="rect">
            <a:avLst/>
          </a:prstGeom>
          <a:noFill/>
          <a:ln w="28575">
            <a:noFill/>
            <a:miter lim="800000"/>
            <a:headEnd/>
            <a:tailEnd/>
          </a:ln>
        </p:spPr>
        <p:txBody>
          <a:bodyPr>
            <a:spAutoFit/>
          </a:bodyPr>
          <a:lstStyle/>
          <a:p>
            <a:pPr algn="r"/>
            <a:r>
              <a:rPr lang="en-US" sz="1800" i="0" dirty="0" smtClean="0"/>
              <a:t>Saito Y et </a:t>
            </a:r>
            <a:r>
              <a:rPr lang="en-US" sz="1800" i="0" dirty="0"/>
              <a:t>al. </a:t>
            </a:r>
            <a:r>
              <a:rPr lang="en-US" sz="1800" i="0" dirty="0">
                <a:solidFill>
                  <a:schemeClr val="accent1"/>
                </a:solidFill>
              </a:rPr>
              <a:t>  </a:t>
            </a:r>
            <a:r>
              <a:rPr lang="en-US" sz="1800" i="0" dirty="0" smtClean="0"/>
              <a:t>Atherosclerosis 2008;</a:t>
            </a:r>
            <a:endParaRPr lang="en-US" sz="1800" i="0" dirty="0"/>
          </a:p>
        </p:txBody>
      </p:sp>
      <p:graphicFrame>
        <p:nvGraphicFramePr>
          <p:cNvPr id="6" name="Chart 5"/>
          <p:cNvGraphicFramePr/>
          <p:nvPr/>
        </p:nvGraphicFramePr>
        <p:xfrm>
          <a:off x="357352" y="1633482"/>
          <a:ext cx="6096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1907627" y="1797268"/>
            <a:ext cx="1466193" cy="523220"/>
          </a:xfrm>
          <a:prstGeom prst="rect">
            <a:avLst/>
          </a:prstGeom>
          <a:noFill/>
        </p:spPr>
        <p:txBody>
          <a:bodyPr wrap="square" rtlCol="0">
            <a:spAutoFit/>
          </a:bodyPr>
          <a:lstStyle/>
          <a:p>
            <a:r>
              <a:rPr lang="en-US" sz="1400" b="1" dirty="0" smtClean="0">
                <a:solidFill>
                  <a:srgbClr val="C00000"/>
                </a:solidFill>
              </a:rPr>
              <a:t>HR: 1.71  p=0.014</a:t>
            </a:r>
            <a:endParaRPr lang="en-US" sz="1400" b="1" dirty="0">
              <a:solidFill>
                <a:srgbClr val="C00000"/>
              </a:solidFill>
            </a:endParaRPr>
          </a:p>
        </p:txBody>
      </p:sp>
      <p:sp>
        <p:nvSpPr>
          <p:cNvPr id="8" name="TextBox 7"/>
          <p:cNvSpPr txBox="1"/>
          <p:nvPr/>
        </p:nvSpPr>
        <p:spPr>
          <a:xfrm>
            <a:off x="1524000" y="2690646"/>
            <a:ext cx="793532" cy="307777"/>
          </a:xfrm>
          <a:prstGeom prst="rect">
            <a:avLst/>
          </a:prstGeom>
          <a:noFill/>
        </p:spPr>
        <p:txBody>
          <a:bodyPr wrap="square" rtlCol="0">
            <a:spAutoFit/>
          </a:bodyPr>
          <a:lstStyle/>
          <a:p>
            <a:r>
              <a:rPr lang="en-US" sz="1400" b="1" dirty="0" smtClean="0">
                <a:solidFill>
                  <a:srgbClr val="C00000"/>
                </a:solidFill>
              </a:rPr>
              <a:t>1.26</a:t>
            </a:r>
            <a:endParaRPr lang="en-US" sz="1400" b="1" dirty="0">
              <a:solidFill>
                <a:srgbClr val="C00000"/>
              </a:solidFill>
            </a:endParaRPr>
          </a:p>
        </p:txBody>
      </p:sp>
      <p:sp>
        <p:nvSpPr>
          <p:cNvPr id="9" name="TextBox 8"/>
          <p:cNvSpPr txBox="1"/>
          <p:nvPr/>
        </p:nvSpPr>
        <p:spPr>
          <a:xfrm>
            <a:off x="3552497" y="2732686"/>
            <a:ext cx="793532" cy="307777"/>
          </a:xfrm>
          <a:prstGeom prst="rect">
            <a:avLst/>
          </a:prstGeom>
          <a:noFill/>
        </p:spPr>
        <p:txBody>
          <a:bodyPr wrap="square" rtlCol="0">
            <a:spAutoFit/>
          </a:bodyPr>
          <a:lstStyle/>
          <a:p>
            <a:r>
              <a:rPr lang="en-US" sz="1400" b="1" dirty="0" smtClean="0">
                <a:solidFill>
                  <a:srgbClr val="C00000"/>
                </a:solidFill>
              </a:rPr>
              <a:t>1.02</a:t>
            </a:r>
            <a:endParaRPr lang="en-US" sz="1400" b="1" dirty="0">
              <a:solidFill>
                <a:srgbClr val="C00000"/>
              </a:solidFill>
            </a:endParaRPr>
          </a:p>
        </p:txBody>
      </p:sp>
      <p:sp>
        <p:nvSpPr>
          <p:cNvPr id="10" name="TextBox 9"/>
          <p:cNvSpPr txBox="1"/>
          <p:nvPr/>
        </p:nvSpPr>
        <p:spPr>
          <a:xfrm>
            <a:off x="3042745" y="3153099"/>
            <a:ext cx="599089" cy="307777"/>
          </a:xfrm>
          <a:prstGeom prst="rect">
            <a:avLst/>
          </a:prstGeom>
          <a:noFill/>
        </p:spPr>
        <p:txBody>
          <a:bodyPr wrap="square" rtlCol="0">
            <a:spAutoFit/>
          </a:bodyPr>
          <a:lstStyle/>
          <a:p>
            <a:r>
              <a:rPr lang="en-US" sz="1400" b="1" dirty="0" smtClean="0">
                <a:solidFill>
                  <a:srgbClr val="C00000"/>
                </a:solidFill>
              </a:rPr>
              <a:t>1.0</a:t>
            </a:r>
            <a:endParaRPr lang="en-US" sz="1400" b="1" dirty="0">
              <a:solidFill>
                <a:srgbClr val="C00000"/>
              </a:solidFill>
            </a:endParaRPr>
          </a:p>
        </p:txBody>
      </p:sp>
      <p:sp>
        <p:nvSpPr>
          <p:cNvPr id="11" name="TextBox 10"/>
          <p:cNvSpPr txBox="1"/>
          <p:nvPr/>
        </p:nvSpPr>
        <p:spPr>
          <a:xfrm rot="16200000">
            <a:off x="-1418895" y="3200399"/>
            <a:ext cx="3594538" cy="369332"/>
          </a:xfrm>
          <a:prstGeom prst="rect">
            <a:avLst/>
          </a:prstGeom>
          <a:noFill/>
        </p:spPr>
        <p:txBody>
          <a:bodyPr wrap="square" rtlCol="0">
            <a:spAutoFit/>
          </a:bodyPr>
          <a:lstStyle/>
          <a:p>
            <a:r>
              <a:rPr lang="en-US" sz="1800" b="1" dirty="0" smtClean="0"/>
              <a:t>Adjusted risk coronary events</a:t>
            </a:r>
            <a:endParaRPr lang="en-US" sz="1800" b="1" dirty="0"/>
          </a:p>
        </p:txBody>
      </p:sp>
      <p:sp>
        <p:nvSpPr>
          <p:cNvPr id="12" name="TextBox 11"/>
          <p:cNvSpPr txBox="1"/>
          <p:nvPr/>
        </p:nvSpPr>
        <p:spPr>
          <a:xfrm>
            <a:off x="945931" y="5360276"/>
            <a:ext cx="1135117" cy="400110"/>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rPr>
              <a:t>HDL-C</a:t>
            </a:r>
            <a:endParaRPr lang="en-US" b="1" dirty="0">
              <a:effectLst>
                <a:outerShdw blurRad="38100" dist="38100" dir="2700000" algn="tl">
                  <a:srgbClr val="000000">
                    <a:alpha val="43137"/>
                  </a:srgbClr>
                </a:outerShdw>
              </a:effectLst>
            </a:endParaRPr>
          </a:p>
        </p:txBody>
      </p:sp>
      <p:sp>
        <p:nvSpPr>
          <p:cNvPr id="13" name="TextBox 12"/>
          <p:cNvSpPr txBox="1"/>
          <p:nvPr/>
        </p:nvSpPr>
        <p:spPr>
          <a:xfrm>
            <a:off x="4629807" y="4976649"/>
            <a:ext cx="714704" cy="400110"/>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rPr>
              <a:t>TG</a:t>
            </a:r>
            <a:endParaRPr lang="en-US" b="1" dirty="0">
              <a:effectLst>
                <a:outerShdw blurRad="38100" dist="38100" dir="2700000" algn="tl">
                  <a:srgbClr val="000000">
                    <a:alpha val="43137"/>
                  </a:srgbClr>
                </a:outerShdw>
              </a:effectLst>
            </a:endParaRPr>
          </a:p>
        </p:txBody>
      </p:sp>
      <p:sp>
        <p:nvSpPr>
          <p:cNvPr id="14" name="TextBox 13"/>
          <p:cNvSpPr txBox="1"/>
          <p:nvPr/>
        </p:nvSpPr>
        <p:spPr>
          <a:xfrm>
            <a:off x="509751" y="5822732"/>
            <a:ext cx="3636579" cy="707886"/>
          </a:xfrm>
          <a:prstGeom prst="rect">
            <a:avLst/>
          </a:prstGeom>
          <a:noFill/>
        </p:spPr>
        <p:txBody>
          <a:bodyPr wrap="square" rtlCol="0">
            <a:spAutoFit/>
          </a:bodyPr>
          <a:lstStyle/>
          <a:p>
            <a:r>
              <a:rPr lang="en-US" b="1" dirty="0" smtClean="0">
                <a:solidFill>
                  <a:schemeClr val="tx1"/>
                </a:solidFill>
                <a:effectLst>
                  <a:outerShdw blurRad="38100" dist="38100" dir="2700000" algn="tl">
                    <a:srgbClr val="000000">
                      <a:alpha val="43137"/>
                    </a:srgbClr>
                  </a:outerShdw>
                </a:effectLst>
              </a:rPr>
              <a:t>Adjusted for age, gender, smoking, diabetes and HTN</a:t>
            </a:r>
            <a:endParaRPr lang="en-US" b="1" dirty="0">
              <a:solidFill>
                <a:schemeClr val="tx1"/>
              </a:solidFill>
              <a:effectLst>
                <a:outerShdw blurRad="38100" dist="38100" dir="2700000" algn="tl">
                  <a:srgbClr val="000000">
                    <a:alpha val="43137"/>
                  </a:srgbClr>
                </a:outerShdw>
              </a:effectLst>
            </a:endParaRPr>
          </a:p>
        </p:txBody>
      </p:sp>
      <p:sp>
        <p:nvSpPr>
          <p:cNvPr id="15" name="TextBox 14"/>
          <p:cNvSpPr txBox="1"/>
          <p:nvPr/>
        </p:nvSpPr>
        <p:spPr>
          <a:xfrm>
            <a:off x="5486400" y="2017987"/>
            <a:ext cx="3168870" cy="707886"/>
          </a:xfrm>
          <a:prstGeom prst="rect">
            <a:avLst/>
          </a:prstGeom>
          <a:noFill/>
        </p:spPr>
        <p:txBody>
          <a:bodyPr wrap="square" rtlCol="0">
            <a:spAutoFit/>
          </a:bodyPr>
          <a:lstStyle/>
          <a:p>
            <a:r>
              <a:rPr lang="en-US" b="1" dirty="0" smtClean="0">
                <a:solidFill>
                  <a:schemeClr val="tx1"/>
                </a:solidFill>
                <a:effectLst>
                  <a:outerShdw blurRad="38100" dist="38100" dir="2700000" algn="tl">
                    <a:srgbClr val="000000">
                      <a:alpha val="43137"/>
                    </a:srgbClr>
                  </a:outerShdw>
                </a:effectLst>
              </a:rPr>
              <a:t>TG and HDL-C values at time of registration</a:t>
            </a:r>
            <a:endParaRPr lang="en-US" b="1" dirty="0">
              <a:solidFill>
                <a:schemeClr val="tx1"/>
              </a:solidFill>
              <a:effectLst>
                <a:outerShdw blurRad="38100" dist="38100" dir="2700000" algn="tl">
                  <a:srgbClr val="000000">
                    <a:alpha val="43137"/>
                  </a:srgbClr>
                </a:outerShdw>
              </a:effectLst>
            </a:endParaRPr>
          </a:p>
        </p:txBody>
      </p:sp>
    </p:spTree>
  </p:cSld>
  <p:clrMapOvr>
    <a:masterClrMapping/>
  </p:clrMapOvr>
  <p:transition spd="slow">
    <p:pull/>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27842" name="Rectangle 2"/>
          <p:cNvSpPr>
            <a:spLocks noGrp="1" noChangeArrowheads="1"/>
          </p:cNvSpPr>
          <p:nvPr>
            <p:ph type="title"/>
          </p:nvPr>
        </p:nvSpPr>
        <p:spPr>
          <a:xfrm>
            <a:off x="0" y="152400"/>
            <a:ext cx="9144000" cy="3105150"/>
          </a:xfrm>
        </p:spPr>
        <p:txBody>
          <a:bodyPr/>
          <a:lstStyle/>
          <a:p>
            <a:pPr>
              <a:defRPr/>
            </a:pPr>
            <a:r>
              <a:rPr lang="en-US" sz="3600" smtClean="0">
                <a:solidFill>
                  <a:schemeClr val="accent1"/>
                </a:solidFill>
              </a:rPr>
              <a:t>E</a:t>
            </a:r>
            <a:r>
              <a:rPr lang="en-US" sz="3600" smtClean="0"/>
              <a:t>nlarged </a:t>
            </a:r>
            <a:r>
              <a:rPr lang="en-US" sz="3600" smtClean="0">
                <a:solidFill>
                  <a:schemeClr val="accent1"/>
                </a:solidFill>
              </a:rPr>
              <a:t>W</a:t>
            </a:r>
            <a:r>
              <a:rPr lang="en-US" sz="3600" smtClean="0"/>
              <a:t>aist Combined With </a:t>
            </a:r>
            <a:r>
              <a:rPr lang="en-US" sz="3600" smtClean="0">
                <a:solidFill>
                  <a:schemeClr val="accent1"/>
                </a:solidFill>
              </a:rPr>
              <a:t>E</a:t>
            </a:r>
            <a:r>
              <a:rPr lang="en-US" sz="3600" smtClean="0"/>
              <a:t>levated </a:t>
            </a:r>
            <a:r>
              <a:rPr lang="en-US" sz="3600" smtClean="0">
                <a:solidFill>
                  <a:schemeClr val="accent1"/>
                </a:solidFill>
              </a:rPr>
              <a:t>T</a:t>
            </a:r>
            <a:r>
              <a:rPr lang="en-US" sz="3600" smtClean="0"/>
              <a:t>riglyceride Is a Strong Predictor of Accelerated Atherogenesis and Related Cardiovascular Mortality in Postmenopausal Women</a:t>
            </a:r>
            <a:br>
              <a:rPr lang="en-US" sz="3600" smtClean="0"/>
            </a:br>
            <a:r>
              <a:rPr lang="en-US" sz="3600" smtClean="0"/>
              <a:t>(</a:t>
            </a:r>
            <a:r>
              <a:rPr lang="en-US" sz="3600" smtClean="0">
                <a:solidFill>
                  <a:schemeClr val="accent1"/>
                </a:solidFill>
              </a:rPr>
              <a:t>EWET</a:t>
            </a:r>
            <a:r>
              <a:rPr lang="en-US" sz="3600" smtClean="0"/>
              <a:t>)</a:t>
            </a:r>
          </a:p>
        </p:txBody>
      </p:sp>
      <p:sp>
        <p:nvSpPr>
          <p:cNvPr id="5027843" name="Rectangle 3"/>
          <p:cNvSpPr>
            <a:spLocks noGrp="1" noChangeArrowheads="1"/>
          </p:cNvSpPr>
          <p:nvPr>
            <p:ph type="body" idx="1"/>
          </p:nvPr>
        </p:nvSpPr>
        <p:spPr>
          <a:xfrm>
            <a:off x="457200" y="3103563"/>
            <a:ext cx="8686800" cy="2219325"/>
          </a:xfrm>
        </p:spPr>
        <p:txBody>
          <a:bodyPr/>
          <a:lstStyle/>
          <a:p>
            <a:r>
              <a:rPr lang="en-US" sz="2800" b="1" i="1" smtClean="0"/>
              <a:t>Conclusions: </a:t>
            </a:r>
            <a:r>
              <a:rPr lang="en-US" sz="2800" smtClean="0"/>
              <a:t>The combined presence of EWET may be the best indicator of cardiovascular risk in postmenopausal women. </a:t>
            </a:r>
          </a:p>
          <a:p>
            <a:pPr lvl="1"/>
            <a:r>
              <a:rPr lang="en-US" sz="2400" smtClean="0">
                <a:solidFill>
                  <a:schemeClr val="accent1"/>
                </a:solidFill>
              </a:rPr>
              <a:t>The TG value of concern is 128 mg/dL</a:t>
            </a:r>
          </a:p>
          <a:p>
            <a:r>
              <a:rPr lang="en-US" sz="2800" smtClean="0"/>
              <a:t>Other components of the MS-NCEP add little medical value to screening in general practices. </a:t>
            </a:r>
            <a:endParaRPr lang="en-US" sz="2800" b="1" smtClean="0"/>
          </a:p>
        </p:txBody>
      </p:sp>
      <p:sp>
        <p:nvSpPr>
          <p:cNvPr id="89092" name="Text Box 4"/>
          <p:cNvSpPr txBox="1">
            <a:spLocks noChangeArrowheads="1"/>
          </p:cNvSpPr>
          <p:nvPr/>
        </p:nvSpPr>
        <p:spPr bwMode="auto">
          <a:xfrm>
            <a:off x="650875" y="6135688"/>
            <a:ext cx="8493125" cy="366712"/>
          </a:xfrm>
          <a:prstGeom prst="rect">
            <a:avLst/>
          </a:prstGeom>
          <a:noFill/>
          <a:ln w="28575">
            <a:noFill/>
            <a:miter lim="800000"/>
            <a:headEnd/>
            <a:tailEnd/>
          </a:ln>
        </p:spPr>
        <p:txBody>
          <a:bodyPr>
            <a:spAutoFit/>
          </a:bodyPr>
          <a:lstStyle/>
          <a:p>
            <a:pPr algn="r"/>
            <a:r>
              <a:rPr lang="en-US" sz="1800" b="1" i="1"/>
              <a:t>Circulation</a:t>
            </a:r>
            <a:r>
              <a:rPr lang="en-US" sz="1800" b="1"/>
              <a:t>.2005;111:1883-1890</a:t>
            </a: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027843">
                                            <p:txEl>
                                              <p:pRg st="0" end="0"/>
                                            </p:txEl>
                                          </p:spTgt>
                                        </p:tgtEl>
                                        <p:attrNameLst>
                                          <p:attrName>style.visibility</p:attrName>
                                        </p:attrNameLst>
                                      </p:cBhvr>
                                      <p:to>
                                        <p:strVal val="visible"/>
                                      </p:to>
                                    </p:set>
                                    <p:animEffect transition="in" filter="wipe(up)">
                                      <p:cBhvr>
                                        <p:cTn id="7" dur="2000"/>
                                        <p:tgtEl>
                                          <p:spTgt spid="5027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027843">
                                            <p:txEl>
                                              <p:pRg st="1" end="1"/>
                                            </p:txEl>
                                          </p:spTgt>
                                        </p:tgtEl>
                                        <p:attrNameLst>
                                          <p:attrName>style.visibility</p:attrName>
                                        </p:attrNameLst>
                                      </p:cBhvr>
                                      <p:to>
                                        <p:strVal val="visible"/>
                                      </p:to>
                                    </p:set>
                                    <p:animEffect transition="in" filter="wipe(up)">
                                      <p:cBhvr>
                                        <p:cTn id="12" dur="2000"/>
                                        <p:tgtEl>
                                          <p:spTgt spid="50278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027843">
                                            <p:txEl>
                                              <p:pRg st="2" end="2"/>
                                            </p:txEl>
                                          </p:spTgt>
                                        </p:tgtEl>
                                        <p:attrNameLst>
                                          <p:attrName>style.visibility</p:attrName>
                                        </p:attrNameLst>
                                      </p:cBhvr>
                                      <p:to>
                                        <p:strVal val="visible"/>
                                      </p:to>
                                    </p:set>
                                    <p:animEffect transition="in" filter="wipe(up)">
                                      <p:cBhvr>
                                        <p:cTn id="17" dur="2000"/>
                                        <p:tgtEl>
                                          <p:spTgt spid="50278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27843"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Rectangle 2"/>
          <p:cNvSpPr>
            <a:spLocks noChangeArrowheads="1"/>
          </p:cNvSpPr>
          <p:nvPr/>
        </p:nvSpPr>
        <p:spPr bwMode="auto">
          <a:xfrm>
            <a:off x="314325" y="1362075"/>
            <a:ext cx="8620125" cy="4200525"/>
          </a:xfrm>
          <a:prstGeom prst="rect">
            <a:avLst/>
          </a:prstGeom>
          <a:solidFill>
            <a:schemeClr val="tx1"/>
          </a:solidFill>
          <a:ln w="28575">
            <a:noFill/>
            <a:miter lim="800000"/>
            <a:headEnd/>
            <a:tailEnd/>
          </a:ln>
        </p:spPr>
        <p:txBody>
          <a:bodyPr anchor="ctr">
            <a:spAutoFit/>
          </a:bodyPr>
          <a:lstStyle/>
          <a:p>
            <a:endParaRPr lang="en-US"/>
          </a:p>
        </p:txBody>
      </p:sp>
      <p:sp>
        <p:nvSpPr>
          <p:cNvPr id="90115" name="Text Box 3"/>
          <p:cNvSpPr txBox="1">
            <a:spLocks noChangeArrowheads="1"/>
          </p:cNvSpPr>
          <p:nvPr/>
        </p:nvSpPr>
        <p:spPr bwMode="auto">
          <a:xfrm>
            <a:off x="650875" y="6491288"/>
            <a:ext cx="8493125" cy="366712"/>
          </a:xfrm>
          <a:prstGeom prst="rect">
            <a:avLst/>
          </a:prstGeom>
          <a:noFill/>
          <a:ln w="28575">
            <a:noFill/>
            <a:miter lim="800000"/>
            <a:headEnd/>
            <a:tailEnd/>
          </a:ln>
        </p:spPr>
        <p:txBody>
          <a:bodyPr>
            <a:spAutoFit/>
          </a:bodyPr>
          <a:lstStyle/>
          <a:p>
            <a:pPr algn="r"/>
            <a:r>
              <a:rPr lang="en-US" sz="1800" b="1" i="1"/>
              <a:t>Circulation</a:t>
            </a:r>
            <a:r>
              <a:rPr lang="en-US" sz="1800" b="1"/>
              <a:t>.2005;111:1883-1890</a:t>
            </a:r>
          </a:p>
        </p:txBody>
      </p:sp>
      <p:sp>
        <p:nvSpPr>
          <p:cNvPr id="5028868" name="Text Box 4"/>
          <p:cNvSpPr txBox="1">
            <a:spLocks noChangeArrowheads="1"/>
          </p:cNvSpPr>
          <p:nvPr/>
        </p:nvSpPr>
        <p:spPr bwMode="auto">
          <a:xfrm>
            <a:off x="0" y="0"/>
            <a:ext cx="9144000" cy="1311275"/>
          </a:xfrm>
          <a:prstGeom prst="rect">
            <a:avLst/>
          </a:prstGeom>
          <a:noFill/>
          <a:ln w="28575">
            <a:noFill/>
            <a:miter lim="800000"/>
            <a:headEnd/>
            <a:tailEnd/>
          </a:ln>
          <a:effectLst/>
        </p:spPr>
        <p:txBody>
          <a:bodyPr>
            <a:spAutoFit/>
          </a:bodyPr>
          <a:lstStyle/>
          <a:p>
            <a:pPr>
              <a:defRPr/>
            </a:pPr>
            <a:r>
              <a:rPr lang="en-US" sz="4000" b="1">
                <a:solidFill>
                  <a:schemeClr val="accent1"/>
                </a:solidFill>
                <a:effectLst>
                  <a:outerShdw blurRad="38100" dist="38100" dir="2700000" algn="tl">
                    <a:srgbClr val="000000"/>
                  </a:outerShdw>
                </a:effectLst>
              </a:rPr>
              <a:t>E</a:t>
            </a:r>
            <a:r>
              <a:rPr lang="en-US" sz="4000" b="1">
                <a:solidFill>
                  <a:schemeClr val="hlink"/>
                </a:solidFill>
                <a:effectLst>
                  <a:outerShdw blurRad="38100" dist="38100" dir="2700000" algn="tl">
                    <a:srgbClr val="000000"/>
                  </a:outerShdw>
                </a:effectLst>
              </a:rPr>
              <a:t>nlarged </a:t>
            </a:r>
            <a:r>
              <a:rPr lang="en-US" sz="4000" b="1">
                <a:solidFill>
                  <a:schemeClr val="accent1"/>
                </a:solidFill>
                <a:effectLst>
                  <a:outerShdw blurRad="38100" dist="38100" dir="2700000" algn="tl">
                    <a:srgbClr val="000000"/>
                  </a:outerShdw>
                </a:effectLst>
              </a:rPr>
              <a:t>W</a:t>
            </a:r>
            <a:r>
              <a:rPr lang="en-US" sz="4000" b="1">
                <a:solidFill>
                  <a:schemeClr val="hlink"/>
                </a:solidFill>
                <a:effectLst>
                  <a:outerShdw blurRad="38100" dist="38100" dir="2700000" algn="tl">
                    <a:srgbClr val="000000"/>
                  </a:outerShdw>
                </a:effectLst>
              </a:rPr>
              <a:t>aist Combined With </a:t>
            </a:r>
            <a:r>
              <a:rPr lang="en-US" sz="4000" b="1">
                <a:solidFill>
                  <a:schemeClr val="accent1"/>
                </a:solidFill>
                <a:effectLst>
                  <a:outerShdw blurRad="38100" dist="38100" dir="2700000" algn="tl">
                    <a:srgbClr val="000000"/>
                  </a:outerShdw>
                </a:effectLst>
              </a:rPr>
              <a:t>E</a:t>
            </a:r>
            <a:r>
              <a:rPr lang="en-US" sz="4000" b="1">
                <a:solidFill>
                  <a:schemeClr val="hlink"/>
                </a:solidFill>
                <a:effectLst>
                  <a:outerShdw blurRad="38100" dist="38100" dir="2700000" algn="tl">
                    <a:srgbClr val="000000"/>
                  </a:outerShdw>
                </a:effectLst>
              </a:rPr>
              <a:t>levated </a:t>
            </a:r>
            <a:r>
              <a:rPr lang="en-US" sz="4000" b="1">
                <a:solidFill>
                  <a:schemeClr val="accent1"/>
                </a:solidFill>
                <a:effectLst>
                  <a:outerShdw blurRad="38100" dist="38100" dir="2700000" algn="tl">
                    <a:srgbClr val="000000"/>
                  </a:outerShdw>
                </a:effectLst>
              </a:rPr>
              <a:t>T</a:t>
            </a:r>
            <a:r>
              <a:rPr lang="en-US" sz="4000" b="1">
                <a:solidFill>
                  <a:schemeClr val="hlink"/>
                </a:solidFill>
                <a:effectLst>
                  <a:outerShdw blurRad="38100" dist="38100" dir="2700000" algn="tl">
                    <a:srgbClr val="000000"/>
                  </a:outerShdw>
                </a:effectLst>
              </a:rPr>
              <a:t>riglyceride (</a:t>
            </a:r>
            <a:r>
              <a:rPr lang="en-US" sz="4000" b="1">
                <a:solidFill>
                  <a:schemeClr val="accent1"/>
                </a:solidFill>
                <a:effectLst>
                  <a:outerShdw blurRad="38100" dist="38100" dir="2700000" algn="tl">
                    <a:srgbClr val="000000"/>
                  </a:outerShdw>
                </a:effectLst>
              </a:rPr>
              <a:t>EWET</a:t>
            </a:r>
            <a:r>
              <a:rPr lang="en-US" sz="4000" b="1">
                <a:solidFill>
                  <a:schemeClr val="hlink"/>
                </a:solidFill>
                <a:effectLst>
                  <a:outerShdw blurRad="38100" dist="38100" dir="2700000" algn="tl">
                    <a:srgbClr val="000000"/>
                  </a:outerShdw>
                </a:effectLst>
              </a:rPr>
              <a:t>)</a:t>
            </a:r>
          </a:p>
        </p:txBody>
      </p:sp>
      <p:grpSp>
        <p:nvGrpSpPr>
          <p:cNvPr id="2" name="Group 5"/>
          <p:cNvGrpSpPr>
            <a:grpSpLocks/>
          </p:cNvGrpSpPr>
          <p:nvPr/>
        </p:nvGrpSpPr>
        <p:grpSpPr bwMode="auto">
          <a:xfrm>
            <a:off x="5353050" y="1625600"/>
            <a:ext cx="95250" cy="3200400"/>
            <a:chOff x="3372" y="1024"/>
            <a:chExt cx="60" cy="2016"/>
          </a:xfrm>
        </p:grpSpPr>
        <p:sp>
          <p:nvSpPr>
            <p:cNvPr id="90186" name="Line 6"/>
            <p:cNvSpPr>
              <a:spLocks noChangeShapeType="1"/>
            </p:cNvSpPr>
            <p:nvPr/>
          </p:nvSpPr>
          <p:spPr bwMode="auto">
            <a:xfrm>
              <a:off x="3416" y="1024"/>
              <a:ext cx="16" cy="2016"/>
            </a:xfrm>
            <a:prstGeom prst="line">
              <a:avLst/>
            </a:prstGeom>
            <a:noFill/>
            <a:ln w="28575">
              <a:solidFill>
                <a:schemeClr val="bg1"/>
              </a:solidFill>
              <a:round/>
              <a:headEnd/>
              <a:tailEnd/>
            </a:ln>
          </p:spPr>
          <p:txBody>
            <a:bodyPr wrap="none">
              <a:spAutoFit/>
            </a:bodyPr>
            <a:lstStyle/>
            <a:p>
              <a:endParaRPr lang="en-US"/>
            </a:p>
          </p:txBody>
        </p:sp>
        <p:sp>
          <p:nvSpPr>
            <p:cNvPr id="90187" name="Line 7"/>
            <p:cNvSpPr>
              <a:spLocks noChangeShapeType="1"/>
            </p:cNvSpPr>
            <p:nvPr/>
          </p:nvSpPr>
          <p:spPr bwMode="auto">
            <a:xfrm>
              <a:off x="3378" y="1038"/>
              <a:ext cx="42" cy="0"/>
            </a:xfrm>
            <a:prstGeom prst="line">
              <a:avLst/>
            </a:prstGeom>
            <a:noFill/>
            <a:ln w="28575">
              <a:solidFill>
                <a:schemeClr val="bg1"/>
              </a:solidFill>
              <a:round/>
              <a:headEnd/>
              <a:tailEnd/>
            </a:ln>
          </p:spPr>
          <p:txBody>
            <a:bodyPr wrap="none">
              <a:spAutoFit/>
            </a:bodyPr>
            <a:lstStyle/>
            <a:p>
              <a:endParaRPr lang="en-US"/>
            </a:p>
          </p:txBody>
        </p:sp>
        <p:sp>
          <p:nvSpPr>
            <p:cNvPr id="90188" name="Line 8"/>
            <p:cNvSpPr>
              <a:spLocks noChangeShapeType="1"/>
            </p:cNvSpPr>
            <p:nvPr/>
          </p:nvSpPr>
          <p:spPr bwMode="auto">
            <a:xfrm>
              <a:off x="3375" y="1536"/>
              <a:ext cx="42" cy="0"/>
            </a:xfrm>
            <a:prstGeom prst="line">
              <a:avLst/>
            </a:prstGeom>
            <a:noFill/>
            <a:ln w="28575">
              <a:solidFill>
                <a:schemeClr val="bg1"/>
              </a:solidFill>
              <a:round/>
              <a:headEnd/>
              <a:tailEnd/>
            </a:ln>
          </p:spPr>
          <p:txBody>
            <a:bodyPr wrap="none">
              <a:spAutoFit/>
            </a:bodyPr>
            <a:lstStyle/>
            <a:p>
              <a:endParaRPr lang="en-US"/>
            </a:p>
          </p:txBody>
        </p:sp>
        <p:sp>
          <p:nvSpPr>
            <p:cNvPr id="90189" name="Line 9"/>
            <p:cNvSpPr>
              <a:spLocks noChangeShapeType="1"/>
            </p:cNvSpPr>
            <p:nvPr/>
          </p:nvSpPr>
          <p:spPr bwMode="auto">
            <a:xfrm>
              <a:off x="3372" y="2034"/>
              <a:ext cx="42" cy="0"/>
            </a:xfrm>
            <a:prstGeom prst="line">
              <a:avLst/>
            </a:prstGeom>
            <a:noFill/>
            <a:ln w="28575">
              <a:solidFill>
                <a:schemeClr val="bg1"/>
              </a:solidFill>
              <a:round/>
              <a:headEnd/>
              <a:tailEnd/>
            </a:ln>
          </p:spPr>
          <p:txBody>
            <a:bodyPr wrap="none">
              <a:spAutoFit/>
            </a:bodyPr>
            <a:lstStyle/>
            <a:p>
              <a:endParaRPr lang="en-US"/>
            </a:p>
          </p:txBody>
        </p:sp>
        <p:sp>
          <p:nvSpPr>
            <p:cNvPr id="90190" name="Line 10"/>
            <p:cNvSpPr>
              <a:spLocks noChangeShapeType="1"/>
            </p:cNvSpPr>
            <p:nvPr/>
          </p:nvSpPr>
          <p:spPr bwMode="auto">
            <a:xfrm>
              <a:off x="3384" y="2541"/>
              <a:ext cx="42" cy="0"/>
            </a:xfrm>
            <a:prstGeom prst="line">
              <a:avLst/>
            </a:prstGeom>
            <a:noFill/>
            <a:ln w="28575">
              <a:solidFill>
                <a:schemeClr val="bg1"/>
              </a:solidFill>
              <a:round/>
              <a:headEnd/>
              <a:tailEnd/>
            </a:ln>
          </p:spPr>
          <p:txBody>
            <a:bodyPr wrap="none">
              <a:spAutoFit/>
            </a:bodyPr>
            <a:lstStyle/>
            <a:p>
              <a:endParaRPr lang="en-US"/>
            </a:p>
          </p:txBody>
        </p:sp>
        <p:sp>
          <p:nvSpPr>
            <p:cNvPr id="90191" name="Line 11"/>
            <p:cNvSpPr>
              <a:spLocks noChangeShapeType="1"/>
            </p:cNvSpPr>
            <p:nvPr/>
          </p:nvSpPr>
          <p:spPr bwMode="auto">
            <a:xfrm>
              <a:off x="3381" y="3039"/>
              <a:ext cx="42" cy="0"/>
            </a:xfrm>
            <a:prstGeom prst="line">
              <a:avLst/>
            </a:prstGeom>
            <a:noFill/>
            <a:ln w="28575">
              <a:solidFill>
                <a:schemeClr val="bg1"/>
              </a:solidFill>
              <a:round/>
              <a:headEnd/>
              <a:tailEnd/>
            </a:ln>
          </p:spPr>
          <p:txBody>
            <a:bodyPr wrap="none">
              <a:spAutoFit/>
            </a:bodyPr>
            <a:lstStyle/>
            <a:p>
              <a:endParaRPr lang="en-US"/>
            </a:p>
          </p:txBody>
        </p:sp>
      </p:grpSp>
      <p:grpSp>
        <p:nvGrpSpPr>
          <p:cNvPr id="3" name="Group 12"/>
          <p:cNvGrpSpPr>
            <a:grpSpLocks/>
          </p:cNvGrpSpPr>
          <p:nvPr/>
        </p:nvGrpSpPr>
        <p:grpSpPr bwMode="auto">
          <a:xfrm>
            <a:off x="1111250" y="1638300"/>
            <a:ext cx="95250" cy="3200400"/>
            <a:chOff x="3372" y="1024"/>
            <a:chExt cx="60" cy="2016"/>
          </a:xfrm>
        </p:grpSpPr>
        <p:sp>
          <p:nvSpPr>
            <p:cNvPr id="90180" name="Line 13"/>
            <p:cNvSpPr>
              <a:spLocks noChangeShapeType="1"/>
            </p:cNvSpPr>
            <p:nvPr/>
          </p:nvSpPr>
          <p:spPr bwMode="auto">
            <a:xfrm>
              <a:off x="3416" y="1024"/>
              <a:ext cx="16" cy="2016"/>
            </a:xfrm>
            <a:prstGeom prst="line">
              <a:avLst/>
            </a:prstGeom>
            <a:noFill/>
            <a:ln w="28575">
              <a:solidFill>
                <a:schemeClr val="bg1"/>
              </a:solidFill>
              <a:round/>
              <a:headEnd/>
              <a:tailEnd/>
            </a:ln>
          </p:spPr>
          <p:txBody>
            <a:bodyPr wrap="none">
              <a:spAutoFit/>
            </a:bodyPr>
            <a:lstStyle/>
            <a:p>
              <a:endParaRPr lang="en-US"/>
            </a:p>
          </p:txBody>
        </p:sp>
        <p:sp>
          <p:nvSpPr>
            <p:cNvPr id="90181" name="Line 14"/>
            <p:cNvSpPr>
              <a:spLocks noChangeShapeType="1"/>
            </p:cNvSpPr>
            <p:nvPr/>
          </p:nvSpPr>
          <p:spPr bwMode="auto">
            <a:xfrm>
              <a:off x="3378" y="1038"/>
              <a:ext cx="42" cy="0"/>
            </a:xfrm>
            <a:prstGeom prst="line">
              <a:avLst/>
            </a:prstGeom>
            <a:noFill/>
            <a:ln w="28575">
              <a:solidFill>
                <a:schemeClr val="bg1"/>
              </a:solidFill>
              <a:round/>
              <a:headEnd/>
              <a:tailEnd/>
            </a:ln>
          </p:spPr>
          <p:txBody>
            <a:bodyPr wrap="none">
              <a:spAutoFit/>
            </a:bodyPr>
            <a:lstStyle/>
            <a:p>
              <a:endParaRPr lang="en-US"/>
            </a:p>
          </p:txBody>
        </p:sp>
        <p:sp>
          <p:nvSpPr>
            <p:cNvPr id="90182" name="Line 15"/>
            <p:cNvSpPr>
              <a:spLocks noChangeShapeType="1"/>
            </p:cNvSpPr>
            <p:nvPr/>
          </p:nvSpPr>
          <p:spPr bwMode="auto">
            <a:xfrm>
              <a:off x="3375" y="1536"/>
              <a:ext cx="42" cy="0"/>
            </a:xfrm>
            <a:prstGeom prst="line">
              <a:avLst/>
            </a:prstGeom>
            <a:noFill/>
            <a:ln w="28575">
              <a:solidFill>
                <a:schemeClr val="bg1"/>
              </a:solidFill>
              <a:round/>
              <a:headEnd/>
              <a:tailEnd/>
            </a:ln>
          </p:spPr>
          <p:txBody>
            <a:bodyPr wrap="none">
              <a:spAutoFit/>
            </a:bodyPr>
            <a:lstStyle/>
            <a:p>
              <a:endParaRPr lang="en-US"/>
            </a:p>
          </p:txBody>
        </p:sp>
        <p:sp>
          <p:nvSpPr>
            <p:cNvPr id="90183" name="Line 16"/>
            <p:cNvSpPr>
              <a:spLocks noChangeShapeType="1"/>
            </p:cNvSpPr>
            <p:nvPr/>
          </p:nvSpPr>
          <p:spPr bwMode="auto">
            <a:xfrm>
              <a:off x="3372" y="2034"/>
              <a:ext cx="42" cy="0"/>
            </a:xfrm>
            <a:prstGeom prst="line">
              <a:avLst/>
            </a:prstGeom>
            <a:noFill/>
            <a:ln w="28575">
              <a:solidFill>
                <a:schemeClr val="bg1"/>
              </a:solidFill>
              <a:round/>
              <a:headEnd/>
              <a:tailEnd/>
            </a:ln>
          </p:spPr>
          <p:txBody>
            <a:bodyPr wrap="none">
              <a:spAutoFit/>
            </a:bodyPr>
            <a:lstStyle/>
            <a:p>
              <a:endParaRPr lang="en-US"/>
            </a:p>
          </p:txBody>
        </p:sp>
        <p:sp>
          <p:nvSpPr>
            <p:cNvPr id="90184" name="Line 17"/>
            <p:cNvSpPr>
              <a:spLocks noChangeShapeType="1"/>
            </p:cNvSpPr>
            <p:nvPr/>
          </p:nvSpPr>
          <p:spPr bwMode="auto">
            <a:xfrm>
              <a:off x="3384" y="2541"/>
              <a:ext cx="42" cy="0"/>
            </a:xfrm>
            <a:prstGeom prst="line">
              <a:avLst/>
            </a:prstGeom>
            <a:noFill/>
            <a:ln w="28575">
              <a:solidFill>
                <a:schemeClr val="bg1"/>
              </a:solidFill>
              <a:round/>
              <a:headEnd/>
              <a:tailEnd/>
            </a:ln>
          </p:spPr>
          <p:txBody>
            <a:bodyPr wrap="none">
              <a:spAutoFit/>
            </a:bodyPr>
            <a:lstStyle/>
            <a:p>
              <a:endParaRPr lang="en-US"/>
            </a:p>
          </p:txBody>
        </p:sp>
        <p:sp>
          <p:nvSpPr>
            <p:cNvPr id="90185" name="Line 18"/>
            <p:cNvSpPr>
              <a:spLocks noChangeShapeType="1"/>
            </p:cNvSpPr>
            <p:nvPr/>
          </p:nvSpPr>
          <p:spPr bwMode="auto">
            <a:xfrm>
              <a:off x="3381" y="3039"/>
              <a:ext cx="42" cy="0"/>
            </a:xfrm>
            <a:prstGeom prst="line">
              <a:avLst/>
            </a:prstGeom>
            <a:noFill/>
            <a:ln w="28575">
              <a:solidFill>
                <a:schemeClr val="bg1"/>
              </a:solidFill>
              <a:round/>
              <a:headEnd/>
              <a:tailEnd/>
            </a:ln>
          </p:spPr>
          <p:txBody>
            <a:bodyPr wrap="none">
              <a:spAutoFit/>
            </a:bodyPr>
            <a:lstStyle/>
            <a:p>
              <a:endParaRPr lang="en-US"/>
            </a:p>
          </p:txBody>
        </p:sp>
      </p:grpSp>
      <p:grpSp>
        <p:nvGrpSpPr>
          <p:cNvPr id="4" name="Group 19"/>
          <p:cNvGrpSpPr>
            <a:grpSpLocks/>
          </p:cNvGrpSpPr>
          <p:nvPr/>
        </p:nvGrpSpPr>
        <p:grpSpPr bwMode="auto">
          <a:xfrm>
            <a:off x="5384800" y="4814888"/>
            <a:ext cx="3354388" cy="80962"/>
            <a:chOff x="3392" y="3033"/>
            <a:chExt cx="2113" cy="51"/>
          </a:xfrm>
        </p:grpSpPr>
        <p:sp>
          <p:nvSpPr>
            <p:cNvPr id="90172" name="Line 20"/>
            <p:cNvSpPr>
              <a:spLocks noChangeShapeType="1"/>
            </p:cNvSpPr>
            <p:nvPr/>
          </p:nvSpPr>
          <p:spPr bwMode="auto">
            <a:xfrm>
              <a:off x="3392" y="3040"/>
              <a:ext cx="2104" cy="0"/>
            </a:xfrm>
            <a:prstGeom prst="line">
              <a:avLst/>
            </a:prstGeom>
            <a:noFill/>
            <a:ln w="28575">
              <a:solidFill>
                <a:schemeClr val="bg1"/>
              </a:solidFill>
              <a:round/>
              <a:headEnd/>
              <a:tailEnd/>
            </a:ln>
          </p:spPr>
          <p:txBody>
            <a:bodyPr wrap="none">
              <a:spAutoFit/>
            </a:bodyPr>
            <a:lstStyle/>
            <a:p>
              <a:endParaRPr lang="en-US"/>
            </a:p>
          </p:txBody>
        </p:sp>
        <p:sp>
          <p:nvSpPr>
            <p:cNvPr id="90173" name="Line 21"/>
            <p:cNvSpPr>
              <a:spLocks noChangeShapeType="1"/>
            </p:cNvSpPr>
            <p:nvPr/>
          </p:nvSpPr>
          <p:spPr bwMode="auto">
            <a:xfrm>
              <a:off x="3435" y="3033"/>
              <a:ext cx="0" cy="39"/>
            </a:xfrm>
            <a:prstGeom prst="line">
              <a:avLst/>
            </a:prstGeom>
            <a:noFill/>
            <a:ln w="28575">
              <a:solidFill>
                <a:schemeClr val="bg1"/>
              </a:solidFill>
              <a:round/>
              <a:headEnd/>
              <a:tailEnd/>
            </a:ln>
          </p:spPr>
          <p:txBody>
            <a:bodyPr>
              <a:spAutoFit/>
            </a:bodyPr>
            <a:lstStyle/>
            <a:p>
              <a:endParaRPr lang="en-US"/>
            </a:p>
          </p:txBody>
        </p:sp>
        <p:sp>
          <p:nvSpPr>
            <p:cNvPr id="90174" name="Line 22"/>
            <p:cNvSpPr>
              <a:spLocks noChangeShapeType="1"/>
            </p:cNvSpPr>
            <p:nvPr/>
          </p:nvSpPr>
          <p:spPr bwMode="auto">
            <a:xfrm>
              <a:off x="3765" y="3039"/>
              <a:ext cx="0" cy="39"/>
            </a:xfrm>
            <a:prstGeom prst="line">
              <a:avLst/>
            </a:prstGeom>
            <a:noFill/>
            <a:ln w="28575">
              <a:solidFill>
                <a:schemeClr val="bg1"/>
              </a:solidFill>
              <a:round/>
              <a:headEnd/>
              <a:tailEnd/>
            </a:ln>
          </p:spPr>
          <p:txBody>
            <a:bodyPr>
              <a:spAutoFit/>
            </a:bodyPr>
            <a:lstStyle/>
            <a:p>
              <a:endParaRPr lang="en-US"/>
            </a:p>
          </p:txBody>
        </p:sp>
        <p:sp>
          <p:nvSpPr>
            <p:cNvPr id="90175" name="Line 23"/>
            <p:cNvSpPr>
              <a:spLocks noChangeShapeType="1"/>
            </p:cNvSpPr>
            <p:nvPr/>
          </p:nvSpPr>
          <p:spPr bwMode="auto">
            <a:xfrm>
              <a:off x="4113" y="3045"/>
              <a:ext cx="0" cy="39"/>
            </a:xfrm>
            <a:prstGeom prst="line">
              <a:avLst/>
            </a:prstGeom>
            <a:noFill/>
            <a:ln w="28575">
              <a:solidFill>
                <a:schemeClr val="bg1"/>
              </a:solidFill>
              <a:round/>
              <a:headEnd/>
              <a:tailEnd/>
            </a:ln>
          </p:spPr>
          <p:txBody>
            <a:bodyPr>
              <a:spAutoFit/>
            </a:bodyPr>
            <a:lstStyle/>
            <a:p>
              <a:endParaRPr lang="en-US"/>
            </a:p>
          </p:txBody>
        </p:sp>
        <p:sp>
          <p:nvSpPr>
            <p:cNvPr id="90176" name="Line 24"/>
            <p:cNvSpPr>
              <a:spLocks noChangeShapeType="1"/>
            </p:cNvSpPr>
            <p:nvPr/>
          </p:nvSpPr>
          <p:spPr bwMode="auto">
            <a:xfrm>
              <a:off x="4461" y="3045"/>
              <a:ext cx="0" cy="39"/>
            </a:xfrm>
            <a:prstGeom prst="line">
              <a:avLst/>
            </a:prstGeom>
            <a:noFill/>
            <a:ln w="28575">
              <a:solidFill>
                <a:schemeClr val="bg1"/>
              </a:solidFill>
              <a:round/>
              <a:headEnd/>
              <a:tailEnd/>
            </a:ln>
          </p:spPr>
          <p:txBody>
            <a:bodyPr>
              <a:spAutoFit/>
            </a:bodyPr>
            <a:lstStyle/>
            <a:p>
              <a:endParaRPr lang="en-US"/>
            </a:p>
          </p:txBody>
        </p:sp>
        <p:sp>
          <p:nvSpPr>
            <p:cNvPr id="90177" name="Line 25"/>
            <p:cNvSpPr>
              <a:spLocks noChangeShapeType="1"/>
            </p:cNvSpPr>
            <p:nvPr/>
          </p:nvSpPr>
          <p:spPr bwMode="auto">
            <a:xfrm>
              <a:off x="4809" y="3045"/>
              <a:ext cx="0" cy="39"/>
            </a:xfrm>
            <a:prstGeom prst="line">
              <a:avLst/>
            </a:prstGeom>
            <a:noFill/>
            <a:ln w="28575">
              <a:solidFill>
                <a:schemeClr val="bg1"/>
              </a:solidFill>
              <a:round/>
              <a:headEnd/>
              <a:tailEnd/>
            </a:ln>
          </p:spPr>
          <p:txBody>
            <a:bodyPr>
              <a:spAutoFit/>
            </a:bodyPr>
            <a:lstStyle/>
            <a:p>
              <a:endParaRPr lang="en-US"/>
            </a:p>
          </p:txBody>
        </p:sp>
        <p:sp>
          <p:nvSpPr>
            <p:cNvPr id="90178" name="Line 26"/>
            <p:cNvSpPr>
              <a:spLocks noChangeShapeType="1"/>
            </p:cNvSpPr>
            <p:nvPr/>
          </p:nvSpPr>
          <p:spPr bwMode="auto">
            <a:xfrm>
              <a:off x="5157" y="3045"/>
              <a:ext cx="0" cy="39"/>
            </a:xfrm>
            <a:prstGeom prst="line">
              <a:avLst/>
            </a:prstGeom>
            <a:noFill/>
            <a:ln w="28575">
              <a:solidFill>
                <a:schemeClr val="bg1"/>
              </a:solidFill>
              <a:round/>
              <a:headEnd/>
              <a:tailEnd/>
            </a:ln>
          </p:spPr>
          <p:txBody>
            <a:bodyPr>
              <a:spAutoFit/>
            </a:bodyPr>
            <a:lstStyle/>
            <a:p>
              <a:endParaRPr lang="en-US"/>
            </a:p>
          </p:txBody>
        </p:sp>
        <p:sp>
          <p:nvSpPr>
            <p:cNvPr id="90179" name="Line 27"/>
            <p:cNvSpPr>
              <a:spLocks noChangeShapeType="1"/>
            </p:cNvSpPr>
            <p:nvPr/>
          </p:nvSpPr>
          <p:spPr bwMode="auto">
            <a:xfrm>
              <a:off x="5505" y="3036"/>
              <a:ext cx="0" cy="39"/>
            </a:xfrm>
            <a:prstGeom prst="line">
              <a:avLst/>
            </a:prstGeom>
            <a:noFill/>
            <a:ln w="28575">
              <a:solidFill>
                <a:schemeClr val="bg1"/>
              </a:solidFill>
              <a:round/>
              <a:headEnd/>
              <a:tailEnd/>
            </a:ln>
          </p:spPr>
          <p:txBody>
            <a:bodyPr>
              <a:spAutoFit/>
            </a:bodyPr>
            <a:lstStyle/>
            <a:p>
              <a:endParaRPr lang="en-US"/>
            </a:p>
          </p:txBody>
        </p:sp>
      </p:grpSp>
      <p:grpSp>
        <p:nvGrpSpPr>
          <p:cNvPr id="5" name="Group 28"/>
          <p:cNvGrpSpPr>
            <a:grpSpLocks/>
          </p:cNvGrpSpPr>
          <p:nvPr/>
        </p:nvGrpSpPr>
        <p:grpSpPr bwMode="auto">
          <a:xfrm>
            <a:off x="1141413" y="4819650"/>
            <a:ext cx="3354387" cy="80963"/>
            <a:chOff x="3392" y="3033"/>
            <a:chExt cx="2113" cy="51"/>
          </a:xfrm>
        </p:grpSpPr>
        <p:sp>
          <p:nvSpPr>
            <p:cNvPr id="90164" name="Line 29"/>
            <p:cNvSpPr>
              <a:spLocks noChangeShapeType="1"/>
            </p:cNvSpPr>
            <p:nvPr/>
          </p:nvSpPr>
          <p:spPr bwMode="auto">
            <a:xfrm>
              <a:off x="3392" y="3040"/>
              <a:ext cx="2104" cy="0"/>
            </a:xfrm>
            <a:prstGeom prst="line">
              <a:avLst/>
            </a:prstGeom>
            <a:noFill/>
            <a:ln w="28575">
              <a:solidFill>
                <a:schemeClr val="bg1"/>
              </a:solidFill>
              <a:round/>
              <a:headEnd/>
              <a:tailEnd/>
            </a:ln>
          </p:spPr>
          <p:txBody>
            <a:bodyPr wrap="none">
              <a:spAutoFit/>
            </a:bodyPr>
            <a:lstStyle/>
            <a:p>
              <a:endParaRPr lang="en-US"/>
            </a:p>
          </p:txBody>
        </p:sp>
        <p:sp>
          <p:nvSpPr>
            <p:cNvPr id="90165" name="Line 30"/>
            <p:cNvSpPr>
              <a:spLocks noChangeShapeType="1"/>
            </p:cNvSpPr>
            <p:nvPr/>
          </p:nvSpPr>
          <p:spPr bwMode="auto">
            <a:xfrm>
              <a:off x="3435" y="3033"/>
              <a:ext cx="0" cy="39"/>
            </a:xfrm>
            <a:prstGeom prst="line">
              <a:avLst/>
            </a:prstGeom>
            <a:noFill/>
            <a:ln w="28575">
              <a:solidFill>
                <a:schemeClr val="bg1"/>
              </a:solidFill>
              <a:round/>
              <a:headEnd/>
              <a:tailEnd/>
            </a:ln>
          </p:spPr>
          <p:txBody>
            <a:bodyPr>
              <a:spAutoFit/>
            </a:bodyPr>
            <a:lstStyle/>
            <a:p>
              <a:endParaRPr lang="en-US"/>
            </a:p>
          </p:txBody>
        </p:sp>
        <p:sp>
          <p:nvSpPr>
            <p:cNvPr id="90166" name="Line 31"/>
            <p:cNvSpPr>
              <a:spLocks noChangeShapeType="1"/>
            </p:cNvSpPr>
            <p:nvPr/>
          </p:nvSpPr>
          <p:spPr bwMode="auto">
            <a:xfrm>
              <a:off x="3765" y="3039"/>
              <a:ext cx="0" cy="39"/>
            </a:xfrm>
            <a:prstGeom prst="line">
              <a:avLst/>
            </a:prstGeom>
            <a:noFill/>
            <a:ln w="28575">
              <a:solidFill>
                <a:schemeClr val="bg1"/>
              </a:solidFill>
              <a:round/>
              <a:headEnd/>
              <a:tailEnd/>
            </a:ln>
          </p:spPr>
          <p:txBody>
            <a:bodyPr>
              <a:spAutoFit/>
            </a:bodyPr>
            <a:lstStyle/>
            <a:p>
              <a:endParaRPr lang="en-US"/>
            </a:p>
          </p:txBody>
        </p:sp>
        <p:sp>
          <p:nvSpPr>
            <p:cNvPr id="90167" name="Line 32"/>
            <p:cNvSpPr>
              <a:spLocks noChangeShapeType="1"/>
            </p:cNvSpPr>
            <p:nvPr/>
          </p:nvSpPr>
          <p:spPr bwMode="auto">
            <a:xfrm>
              <a:off x="4113" y="3045"/>
              <a:ext cx="0" cy="39"/>
            </a:xfrm>
            <a:prstGeom prst="line">
              <a:avLst/>
            </a:prstGeom>
            <a:noFill/>
            <a:ln w="28575">
              <a:solidFill>
                <a:schemeClr val="bg1"/>
              </a:solidFill>
              <a:round/>
              <a:headEnd/>
              <a:tailEnd/>
            </a:ln>
          </p:spPr>
          <p:txBody>
            <a:bodyPr>
              <a:spAutoFit/>
            </a:bodyPr>
            <a:lstStyle/>
            <a:p>
              <a:endParaRPr lang="en-US"/>
            </a:p>
          </p:txBody>
        </p:sp>
        <p:sp>
          <p:nvSpPr>
            <p:cNvPr id="90168" name="Line 33"/>
            <p:cNvSpPr>
              <a:spLocks noChangeShapeType="1"/>
            </p:cNvSpPr>
            <p:nvPr/>
          </p:nvSpPr>
          <p:spPr bwMode="auto">
            <a:xfrm>
              <a:off x="4461" y="3045"/>
              <a:ext cx="0" cy="39"/>
            </a:xfrm>
            <a:prstGeom prst="line">
              <a:avLst/>
            </a:prstGeom>
            <a:noFill/>
            <a:ln w="28575">
              <a:solidFill>
                <a:schemeClr val="bg1"/>
              </a:solidFill>
              <a:round/>
              <a:headEnd/>
              <a:tailEnd/>
            </a:ln>
          </p:spPr>
          <p:txBody>
            <a:bodyPr>
              <a:spAutoFit/>
            </a:bodyPr>
            <a:lstStyle/>
            <a:p>
              <a:endParaRPr lang="en-US"/>
            </a:p>
          </p:txBody>
        </p:sp>
        <p:sp>
          <p:nvSpPr>
            <p:cNvPr id="90169" name="Line 34"/>
            <p:cNvSpPr>
              <a:spLocks noChangeShapeType="1"/>
            </p:cNvSpPr>
            <p:nvPr/>
          </p:nvSpPr>
          <p:spPr bwMode="auto">
            <a:xfrm>
              <a:off x="4809" y="3045"/>
              <a:ext cx="0" cy="39"/>
            </a:xfrm>
            <a:prstGeom prst="line">
              <a:avLst/>
            </a:prstGeom>
            <a:noFill/>
            <a:ln w="28575">
              <a:solidFill>
                <a:schemeClr val="bg1"/>
              </a:solidFill>
              <a:round/>
              <a:headEnd/>
              <a:tailEnd/>
            </a:ln>
          </p:spPr>
          <p:txBody>
            <a:bodyPr>
              <a:spAutoFit/>
            </a:bodyPr>
            <a:lstStyle/>
            <a:p>
              <a:endParaRPr lang="en-US"/>
            </a:p>
          </p:txBody>
        </p:sp>
        <p:sp>
          <p:nvSpPr>
            <p:cNvPr id="90170" name="Line 35"/>
            <p:cNvSpPr>
              <a:spLocks noChangeShapeType="1"/>
            </p:cNvSpPr>
            <p:nvPr/>
          </p:nvSpPr>
          <p:spPr bwMode="auto">
            <a:xfrm>
              <a:off x="5157" y="3045"/>
              <a:ext cx="0" cy="39"/>
            </a:xfrm>
            <a:prstGeom prst="line">
              <a:avLst/>
            </a:prstGeom>
            <a:noFill/>
            <a:ln w="28575">
              <a:solidFill>
                <a:schemeClr val="bg1"/>
              </a:solidFill>
              <a:round/>
              <a:headEnd/>
              <a:tailEnd/>
            </a:ln>
          </p:spPr>
          <p:txBody>
            <a:bodyPr>
              <a:spAutoFit/>
            </a:bodyPr>
            <a:lstStyle/>
            <a:p>
              <a:endParaRPr lang="en-US"/>
            </a:p>
          </p:txBody>
        </p:sp>
        <p:sp>
          <p:nvSpPr>
            <p:cNvPr id="90171" name="Line 36"/>
            <p:cNvSpPr>
              <a:spLocks noChangeShapeType="1"/>
            </p:cNvSpPr>
            <p:nvPr/>
          </p:nvSpPr>
          <p:spPr bwMode="auto">
            <a:xfrm>
              <a:off x="5505" y="3036"/>
              <a:ext cx="0" cy="39"/>
            </a:xfrm>
            <a:prstGeom prst="line">
              <a:avLst/>
            </a:prstGeom>
            <a:noFill/>
            <a:ln w="28575">
              <a:solidFill>
                <a:schemeClr val="bg1"/>
              </a:solidFill>
              <a:round/>
              <a:headEnd/>
              <a:tailEnd/>
            </a:ln>
          </p:spPr>
          <p:txBody>
            <a:bodyPr>
              <a:spAutoFit/>
            </a:bodyPr>
            <a:lstStyle/>
            <a:p>
              <a:endParaRPr lang="en-US"/>
            </a:p>
          </p:txBody>
        </p:sp>
      </p:grpSp>
      <p:sp>
        <p:nvSpPr>
          <p:cNvPr id="90121" name="Freeform 37"/>
          <p:cNvSpPr>
            <a:spLocks/>
          </p:cNvSpPr>
          <p:nvPr/>
        </p:nvSpPr>
        <p:spPr bwMode="auto">
          <a:xfrm>
            <a:off x="1870075" y="2486025"/>
            <a:ext cx="2411413" cy="1773238"/>
          </a:xfrm>
          <a:custGeom>
            <a:avLst/>
            <a:gdLst>
              <a:gd name="T0" fmla="*/ 2147483647 w 1519"/>
              <a:gd name="T1" fmla="*/ 0 h 1117"/>
              <a:gd name="T2" fmla="*/ 2147483647 w 1519"/>
              <a:gd name="T3" fmla="*/ 2147483647 h 1117"/>
              <a:gd name="T4" fmla="*/ 2147483647 w 1519"/>
              <a:gd name="T5" fmla="*/ 2147483647 h 1117"/>
              <a:gd name="T6" fmla="*/ 2147483647 w 1519"/>
              <a:gd name="T7" fmla="*/ 2147483647 h 1117"/>
              <a:gd name="T8" fmla="*/ 2147483647 w 1519"/>
              <a:gd name="T9" fmla="*/ 2147483647 h 1117"/>
              <a:gd name="T10" fmla="*/ 2147483647 w 1519"/>
              <a:gd name="T11" fmla="*/ 2147483647 h 1117"/>
              <a:gd name="T12" fmla="*/ 2147483647 w 1519"/>
              <a:gd name="T13" fmla="*/ 2147483647 h 1117"/>
              <a:gd name="T14" fmla="*/ 2147483647 w 1519"/>
              <a:gd name="T15" fmla="*/ 2147483647 h 1117"/>
              <a:gd name="T16" fmla="*/ 2147483647 w 1519"/>
              <a:gd name="T17" fmla="*/ 2147483647 h 1117"/>
              <a:gd name="T18" fmla="*/ 2147483647 w 1519"/>
              <a:gd name="T19" fmla="*/ 2147483647 h 1117"/>
              <a:gd name="T20" fmla="*/ 2147483647 w 1519"/>
              <a:gd name="T21" fmla="*/ 2147483647 h 1117"/>
              <a:gd name="T22" fmla="*/ 2147483647 w 1519"/>
              <a:gd name="T23" fmla="*/ 2147483647 h 1117"/>
              <a:gd name="T24" fmla="*/ 2147483647 w 1519"/>
              <a:gd name="T25" fmla="*/ 2147483647 h 1117"/>
              <a:gd name="T26" fmla="*/ 2147483647 w 1519"/>
              <a:gd name="T27" fmla="*/ 2147483647 h 1117"/>
              <a:gd name="T28" fmla="*/ 2147483647 w 1519"/>
              <a:gd name="T29" fmla="*/ 2147483647 h 1117"/>
              <a:gd name="T30" fmla="*/ 2147483647 w 1519"/>
              <a:gd name="T31" fmla="*/ 2147483647 h 1117"/>
              <a:gd name="T32" fmla="*/ 2147483647 w 1519"/>
              <a:gd name="T33" fmla="*/ 2147483647 h 1117"/>
              <a:gd name="T34" fmla="*/ 2147483647 w 1519"/>
              <a:gd name="T35" fmla="*/ 2147483647 h 1117"/>
              <a:gd name="T36" fmla="*/ 2147483647 w 1519"/>
              <a:gd name="T37" fmla="*/ 2147483647 h 1117"/>
              <a:gd name="T38" fmla="*/ 2147483647 w 1519"/>
              <a:gd name="T39" fmla="*/ 2147483647 h 1117"/>
              <a:gd name="T40" fmla="*/ 2147483647 w 1519"/>
              <a:gd name="T41" fmla="*/ 2147483647 h 1117"/>
              <a:gd name="T42" fmla="*/ 2147483647 w 1519"/>
              <a:gd name="T43" fmla="*/ 2147483647 h 1117"/>
              <a:gd name="T44" fmla="*/ 2147483647 w 1519"/>
              <a:gd name="T45" fmla="*/ 2147483647 h 1117"/>
              <a:gd name="T46" fmla="*/ 2147483647 w 1519"/>
              <a:gd name="T47" fmla="*/ 2147483647 h 1117"/>
              <a:gd name="T48" fmla="*/ 2147483647 w 1519"/>
              <a:gd name="T49" fmla="*/ 2147483647 h 1117"/>
              <a:gd name="T50" fmla="*/ 2147483647 w 1519"/>
              <a:gd name="T51" fmla="*/ 2147483647 h 1117"/>
              <a:gd name="T52" fmla="*/ 2147483647 w 1519"/>
              <a:gd name="T53" fmla="*/ 2147483647 h 1117"/>
              <a:gd name="T54" fmla="*/ 2147483647 w 1519"/>
              <a:gd name="T55" fmla="*/ 2147483647 h 1117"/>
              <a:gd name="T56" fmla="*/ 2147483647 w 1519"/>
              <a:gd name="T57" fmla="*/ 2147483647 h 1117"/>
              <a:gd name="T58" fmla="*/ 2147483647 w 1519"/>
              <a:gd name="T59" fmla="*/ 2147483647 h 111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519"/>
              <a:gd name="T91" fmla="*/ 0 h 1117"/>
              <a:gd name="T92" fmla="*/ 1519 w 1519"/>
              <a:gd name="T93" fmla="*/ 1117 h 111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519" h="1117">
                <a:moveTo>
                  <a:pt x="4" y="0"/>
                </a:moveTo>
                <a:cubicBezTo>
                  <a:pt x="8" y="57"/>
                  <a:pt x="0" y="47"/>
                  <a:pt x="52" y="51"/>
                </a:cubicBezTo>
                <a:cubicBezTo>
                  <a:pt x="86" y="62"/>
                  <a:pt x="125" y="61"/>
                  <a:pt x="160" y="63"/>
                </a:cubicBezTo>
                <a:cubicBezTo>
                  <a:pt x="173" y="102"/>
                  <a:pt x="165" y="92"/>
                  <a:pt x="217" y="96"/>
                </a:cubicBezTo>
                <a:cubicBezTo>
                  <a:pt x="229" y="100"/>
                  <a:pt x="234" y="102"/>
                  <a:pt x="238" y="114"/>
                </a:cubicBezTo>
                <a:cubicBezTo>
                  <a:pt x="239" y="126"/>
                  <a:pt x="237" y="138"/>
                  <a:pt x="241" y="150"/>
                </a:cubicBezTo>
                <a:cubicBezTo>
                  <a:pt x="242" y="153"/>
                  <a:pt x="298" y="157"/>
                  <a:pt x="328" y="159"/>
                </a:cubicBezTo>
                <a:cubicBezTo>
                  <a:pt x="339" y="170"/>
                  <a:pt x="338" y="180"/>
                  <a:pt x="343" y="195"/>
                </a:cubicBezTo>
                <a:cubicBezTo>
                  <a:pt x="344" y="203"/>
                  <a:pt x="341" y="212"/>
                  <a:pt x="346" y="219"/>
                </a:cubicBezTo>
                <a:cubicBezTo>
                  <a:pt x="351" y="227"/>
                  <a:pt x="373" y="228"/>
                  <a:pt x="373" y="228"/>
                </a:cubicBezTo>
                <a:cubicBezTo>
                  <a:pt x="378" y="267"/>
                  <a:pt x="384" y="266"/>
                  <a:pt x="424" y="270"/>
                </a:cubicBezTo>
                <a:cubicBezTo>
                  <a:pt x="428" y="281"/>
                  <a:pt x="427" y="303"/>
                  <a:pt x="436" y="312"/>
                </a:cubicBezTo>
                <a:cubicBezTo>
                  <a:pt x="450" y="326"/>
                  <a:pt x="465" y="327"/>
                  <a:pt x="484" y="330"/>
                </a:cubicBezTo>
                <a:cubicBezTo>
                  <a:pt x="485" y="337"/>
                  <a:pt x="487" y="344"/>
                  <a:pt x="487" y="351"/>
                </a:cubicBezTo>
                <a:cubicBezTo>
                  <a:pt x="493" y="454"/>
                  <a:pt x="470" y="445"/>
                  <a:pt x="550" y="453"/>
                </a:cubicBezTo>
                <a:cubicBezTo>
                  <a:pt x="557" y="454"/>
                  <a:pt x="564" y="455"/>
                  <a:pt x="571" y="456"/>
                </a:cubicBezTo>
                <a:cubicBezTo>
                  <a:pt x="587" y="505"/>
                  <a:pt x="569" y="500"/>
                  <a:pt x="628" y="504"/>
                </a:cubicBezTo>
                <a:cubicBezTo>
                  <a:pt x="645" y="505"/>
                  <a:pt x="662" y="506"/>
                  <a:pt x="679" y="507"/>
                </a:cubicBezTo>
                <a:cubicBezTo>
                  <a:pt x="700" y="514"/>
                  <a:pt x="689" y="547"/>
                  <a:pt x="694" y="564"/>
                </a:cubicBezTo>
                <a:cubicBezTo>
                  <a:pt x="700" y="583"/>
                  <a:pt x="734" y="572"/>
                  <a:pt x="754" y="573"/>
                </a:cubicBezTo>
                <a:cubicBezTo>
                  <a:pt x="759" y="633"/>
                  <a:pt x="750" y="615"/>
                  <a:pt x="829" y="618"/>
                </a:cubicBezTo>
                <a:cubicBezTo>
                  <a:pt x="862" y="629"/>
                  <a:pt x="824" y="645"/>
                  <a:pt x="850" y="666"/>
                </a:cubicBezTo>
                <a:cubicBezTo>
                  <a:pt x="862" y="675"/>
                  <a:pt x="880" y="668"/>
                  <a:pt x="895" y="669"/>
                </a:cubicBezTo>
                <a:cubicBezTo>
                  <a:pt x="933" y="682"/>
                  <a:pt x="987" y="680"/>
                  <a:pt x="1027" y="684"/>
                </a:cubicBezTo>
                <a:cubicBezTo>
                  <a:pt x="1058" y="715"/>
                  <a:pt x="1006" y="742"/>
                  <a:pt x="1060" y="750"/>
                </a:cubicBezTo>
                <a:cubicBezTo>
                  <a:pt x="1061" y="788"/>
                  <a:pt x="1059" y="826"/>
                  <a:pt x="1063" y="864"/>
                </a:cubicBezTo>
                <a:cubicBezTo>
                  <a:pt x="1063" y="867"/>
                  <a:pt x="1071" y="864"/>
                  <a:pt x="1072" y="867"/>
                </a:cubicBezTo>
                <a:cubicBezTo>
                  <a:pt x="1076" y="885"/>
                  <a:pt x="1074" y="903"/>
                  <a:pt x="1075" y="921"/>
                </a:cubicBezTo>
                <a:cubicBezTo>
                  <a:pt x="1084" y="1032"/>
                  <a:pt x="1125" y="979"/>
                  <a:pt x="1279" y="981"/>
                </a:cubicBezTo>
                <a:cubicBezTo>
                  <a:pt x="1286" y="1117"/>
                  <a:pt x="1263" y="1038"/>
                  <a:pt x="1519" y="1038"/>
                </a:cubicBezTo>
              </a:path>
            </a:pathLst>
          </a:custGeom>
          <a:noFill/>
          <a:ln w="28575">
            <a:noFill/>
            <a:round/>
            <a:headEnd/>
            <a:tailEnd/>
          </a:ln>
        </p:spPr>
        <p:txBody>
          <a:bodyPr wrap="none">
            <a:spAutoFit/>
          </a:bodyPr>
          <a:lstStyle/>
          <a:p>
            <a:endParaRPr lang="en-US"/>
          </a:p>
        </p:txBody>
      </p:sp>
      <p:sp>
        <p:nvSpPr>
          <p:cNvPr id="5028902" name="Freeform 38"/>
          <p:cNvSpPr>
            <a:spLocks/>
          </p:cNvSpPr>
          <p:nvPr/>
        </p:nvSpPr>
        <p:spPr bwMode="auto">
          <a:xfrm>
            <a:off x="1857375" y="2476500"/>
            <a:ext cx="2400300" cy="1774825"/>
          </a:xfrm>
          <a:custGeom>
            <a:avLst/>
            <a:gdLst>
              <a:gd name="T0" fmla="*/ 2147483647 w 1512"/>
              <a:gd name="T1" fmla="*/ 0 h 1118"/>
              <a:gd name="T2" fmla="*/ 2147483647 w 1512"/>
              <a:gd name="T3" fmla="*/ 2147483647 h 1118"/>
              <a:gd name="T4" fmla="*/ 2147483647 w 1512"/>
              <a:gd name="T5" fmla="*/ 2147483647 h 1118"/>
              <a:gd name="T6" fmla="*/ 2147483647 w 1512"/>
              <a:gd name="T7" fmla="*/ 2147483647 h 1118"/>
              <a:gd name="T8" fmla="*/ 2147483647 w 1512"/>
              <a:gd name="T9" fmla="*/ 2147483647 h 1118"/>
              <a:gd name="T10" fmla="*/ 2147483647 w 1512"/>
              <a:gd name="T11" fmla="*/ 2147483647 h 1118"/>
              <a:gd name="T12" fmla="*/ 2147483647 w 1512"/>
              <a:gd name="T13" fmla="*/ 2147483647 h 1118"/>
              <a:gd name="T14" fmla="*/ 2147483647 w 1512"/>
              <a:gd name="T15" fmla="*/ 2147483647 h 1118"/>
              <a:gd name="T16" fmla="*/ 2147483647 w 1512"/>
              <a:gd name="T17" fmla="*/ 2147483647 h 1118"/>
              <a:gd name="T18" fmla="*/ 2147483647 w 1512"/>
              <a:gd name="T19" fmla="*/ 2147483647 h 1118"/>
              <a:gd name="T20" fmla="*/ 2147483647 w 1512"/>
              <a:gd name="T21" fmla="*/ 2147483647 h 1118"/>
              <a:gd name="T22" fmla="*/ 2147483647 w 1512"/>
              <a:gd name="T23" fmla="*/ 2147483647 h 1118"/>
              <a:gd name="T24" fmla="*/ 2147483647 w 1512"/>
              <a:gd name="T25" fmla="*/ 2147483647 h 1118"/>
              <a:gd name="T26" fmla="*/ 2147483647 w 1512"/>
              <a:gd name="T27" fmla="*/ 2147483647 h 1118"/>
              <a:gd name="T28" fmla="*/ 2147483647 w 1512"/>
              <a:gd name="T29" fmla="*/ 2147483647 h 1118"/>
              <a:gd name="T30" fmla="*/ 2147483647 w 1512"/>
              <a:gd name="T31" fmla="*/ 2147483647 h 1118"/>
              <a:gd name="T32" fmla="*/ 2147483647 w 1512"/>
              <a:gd name="T33" fmla="*/ 2147483647 h 1118"/>
              <a:gd name="T34" fmla="*/ 2147483647 w 1512"/>
              <a:gd name="T35" fmla="*/ 2147483647 h 1118"/>
              <a:gd name="T36" fmla="*/ 2147483647 w 1512"/>
              <a:gd name="T37" fmla="*/ 2147483647 h 1118"/>
              <a:gd name="T38" fmla="*/ 2147483647 w 1512"/>
              <a:gd name="T39" fmla="*/ 2147483647 h 1118"/>
              <a:gd name="T40" fmla="*/ 2147483647 w 1512"/>
              <a:gd name="T41" fmla="*/ 2147483647 h 1118"/>
              <a:gd name="T42" fmla="*/ 2147483647 w 1512"/>
              <a:gd name="T43" fmla="*/ 2147483647 h 1118"/>
              <a:gd name="T44" fmla="*/ 2147483647 w 1512"/>
              <a:gd name="T45" fmla="*/ 2147483647 h 1118"/>
              <a:gd name="T46" fmla="*/ 2147483647 w 1512"/>
              <a:gd name="T47" fmla="*/ 2147483647 h 1118"/>
              <a:gd name="T48" fmla="*/ 2147483647 w 1512"/>
              <a:gd name="T49" fmla="*/ 2147483647 h 1118"/>
              <a:gd name="T50" fmla="*/ 2147483647 w 1512"/>
              <a:gd name="T51" fmla="*/ 2147483647 h 1118"/>
              <a:gd name="T52" fmla="*/ 2147483647 w 1512"/>
              <a:gd name="T53" fmla="*/ 2147483647 h 1118"/>
              <a:gd name="T54" fmla="*/ 2147483647 w 1512"/>
              <a:gd name="T55" fmla="*/ 2147483647 h 1118"/>
              <a:gd name="T56" fmla="*/ 2147483647 w 1512"/>
              <a:gd name="T57" fmla="*/ 2147483647 h 1118"/>
              <a:gd name="T58" fmla="*/ 2147483647 w 1512"/>
              <a:gd name="T59" fmla="*/ 2147483647 h 1118"/>
              <a:gd name="T60" fmla="*/ 2147483647 w 1512"/>
              <a:gd name="T61" fmla="*/ 2147483647 h 111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512"/>
              <a:gd name="T94" fmla="*/ 0 h 1118"/>
              <a:gd name="T95" fmla="*/ 1512 w 1512"/>
              <a:gd name="T96" fmla="*/ 1118 h 1118"/>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512" h="1118">
                <a:moveTo>
                  <a:pt x="12" y="0"/>
                </a:moveTo>
                <a:cubicBezTo>
                  <a:pt x="8" y="16"/>
                  <a:pt x="0" y="41"/>
                  <a:pt x="12" y="54"/>
                </a:cubicBezTo>
                <a:cubicBezTo>
                  <a:pt x="21" y="64"/>
                  <a:pt x="38" y="56"/>
                  <a:pt x="51" y="57"/>
                </a:cubicBezTo>
                <a:cubicBezTo>
                  <a:pt x="90" y="58"/>
                  <a:pt x="129" y="59"/>
                  <a:pt x="168" y="60"/>
                </a:cubicBezTo>
                <a:cubicBezTo>
                  <a:pt x="173" y="118"/>
                  <a:pt x="174" y="111"/>
                  <a:pt x="240" y="114"/>
                </a:cubicBezTo>
                <a:cubicBezTo>
                  <a:pt x="227" y="179"/>
                  <a:pt x="246" y="162"/>
                  <a:pt x="318" y="165"/>
                </a:cubicBezTo>
                <a:cubicBezTo>
                  <a:pt x="324" y="166"/>
                  <a:pt x="332" y="163"/>
                  <a:pt x="336" y="168"/>
                </a:cubicBezTo>
                <a:cubicBezTo>
                  <a:pt x="336" y="169"/>
                  <a:pt x="339" y="211"/>
                  <a:pt x="345" y="213"/>
                </a:cubicBezTo>
                <a:cubicBezTo>
                  <a:pt x="355" y="216"/>
                  <a:pt x="367" y="215"/>
                  <a:pt x="378" y="216"/>
                </a:cubicBezTo>
                <a:cubicBezTo>
                  <a:pt x="382" y="293"/>
                  <a:pt x="367" y="280"/>
                  <a:pt x="432" y="285"/>
                </a:cubicBezTo>
                <a:cubicBezTo>
                  <a:pt x="436" y="337"/>
                  <a:pt x="437" y="329"/>
                  <a:pt x="486" y="333"/>
                </a:cubicBezTo>
                <a:cubicBezTo>
                  <a:pt x="497" y="365"/>
                  <a:pt x="487" y="335"/>
                  <a:pt x="492" y="414"/>
                </a:cubicBezTo>
                <a:cubicBezTo>
                  <a:pt x="495" y="473"/>
                  <a:pt x="510" y="450"/>
                  <a:pt x="582" y="453"/>
                </a:cubicBezTo>
                <a:cubicBezTo>
                  <a:pt x="588" y="538"/>
                  <a:pt x="576" y="507"/>
                  <a:pt x="696" y="510"/>
                </a:cubicBezTo>
                <a:cubicBezTo>
                  <a:pt x="703" y="530"/>
                  <a:pt x="691" y="568"/>
                  <a:pt x="714" y="576"/>
                </a:cubicBezTo>
                <a:cubicBezTo>
                  <a:pt x="717" y="575"/>
                  <a:pt x="720" y="573"/>
                  <a:pt x="723" y="573"/>
                </a:cubicBezTo>
                <a:cubicBezTo>
                  <a:pt x="791" y="573"/>
                  <a:pt x="744" y="585"/>
                  <a:pt x="765" y="621"/>
                </a:cubicBezTo>
                <a:cubicBezTo>
                  <a:pt x="779" y="646"/>
                  <a:pt x="823" y="626"/>
                  <a:pt x="852" y="627"/>
                </a:cubicBezTo>
                <a:cubicBezTo>
                  <a:pt x="866" y="683"/>
                  <a:pt x="855" y="669"/>
                  <a:pt x="933" y="672"/>
                </a:cubicBezTo>
                <a:cubicBezTo>
                  <a:pt x="967" y="673"/>
                  <a:pt x="1001" y="674"/>
                  <a:pt x="1035" y="675"/>
                </a:cubicBezTo>
                <a:cubicBezTo>
                  <a:pt x="1038" y="685"/>
                  <a:pt x="1041" y="695"/>
                  <a:pt x="1044" y="705"/>
                </a:cubicBezTo>
                <a:cubicBezTo>
                  <a:pt x="1045" y="722"/>
                  <a:pt x="1042" y="740"/>
                  <a:pt x="1047" y="756"/>
                </a:cubicBezTo>
                <a:cubicBezTo>
                  <a:pt x="1049" y="761"/>
                  <a:pt x="1060" y="754"/>
                  <a:pt x="1062" y="759"/>
                </a:cubicBezTo>
                <a:cubicBezTo>
                  <a:pt x="1069" y="773"/>
                  <a:pt x="1065" y="791"/>
                  <a:pt x="1068" y="807"/>
                </a:cubicBezTo>
                <a:cubicBezTo>
                  <a:pt x="1074" y="880"/>
                  <a:pt x="1061" y="857"/>
                  <a:pt x="1080" y="885"/>
                </a:cubicBezTo>
                <a:cubicBezTo>
                  <a:pt x="1083" y="909"/>
                  <a:pt x="1085" y="937"/>
                  <a:pt x="1089" y="960"/>
                </a:cubicBezTo>
                <a:cubicBezTo>
                  <a:pt x="1090" y="966"/>
                  <a:pt x="1095" y="978"/>
                  <a:pt x="1095" y="978"/>
                </a:cubicBezTo>
                <a:cubicBezTo>
                  <a:pt x="1129" y="967"/>
                  <a:pt x="1252" y="980"/>
                  <a:pt x="1284" y="981"/>
                </a:cubicBezTo>
                <a:cubicBezTo>
                  <a:pt x="1285" y="1004"/>
                  <a:pt x="1282" y="1028"/>
                  <a:pt x="1287" y="1050"/>
                </a:cubicBezTo>
                <a:cubicBezTo>
                  <a:pt x="1288" y="1054"/>
                  <a:pt x="1295" y="1047"/>
                  <a:pt x="1299" y="1047"/>
                </a:cubicBezTo>
                <a:cubicBezTo>
                  <a:pt x="1370" y="1047"/>
                  <a:pt x="1512" y="1118"/>
                  <a:pt x="1512" y="1047"/>
                </a:cubicBezTo>
              </a:path>
            </a:pathLst>
          </a:custGeom>
          <a:noFill/>
          <a:ln w="28575">
            <a:solidFill>
              <a:srgbClr val="FF0000"/>
            </a:solidFill>
            <a:round/>
            <a:headEnd/>
            <a:tailEnd/>
          </a:ln>
        </p:spPr>
        <p:txBody>
          <a:bodyPr wrap="none">
            <a:spAutoFit/>
          </a:bodyPr>
          <a:lstStyle/>
          <a:p>
            <a:endParaRPr lang="en-US"/>
          </a:p>
        </p:txBody>
      </p:sp>
      <p:sp>
        <p:nvSpPr>
          <p:cNvPr id="90123" name="Freeform 39"/>
          <p:cNvSpPr>
            <a:spLocks/>
          </p:cNvSpPr>
          <p:nvPr/>
        </p:nvSpPr>
        <p:spPr bwMode="auto">
          <a:xfrm>
            <a:off x="1714500" y="2444750"/>
            <a:ext cx="2652713" cy="593725"/>
          </a:xfrm>
          <a:custGeom>
            <a:avLst/>
            <a:gdLst>
              <a:gd name="T0" fmla="*/ 0 w 1671"/>
              <a:gd name="T1" fmla="*/ 2147483647 h 374"/>
              <a:gd name="T2" fmla="*/ 2147483647 w 1671"/>
              <a:gd name="T3" fmla="*/ 2147483647 h 374"/>
              <a:gd name="T4" fmla="*/ 2147483647 w 1671"/>
              <a:gd name="T5" fmla="*/ 2147483647 h 374"/>
              <a:gd name="T6" fmla="*/ 2147483647 w 1671"/>
              <a:gd name="T7" fmla="*/ 2147483647 h 374"/>
              <a:gd name="T8" fmla="*/ 2147483647 w 1671"/>
              <a:gd name="T9" fmla="*/ 2147483647 h 374"/>
              <a:gd name="T10" fmla="*/ 2147483647 w 1671"/>
              <a:gd name="T11" fmla="*/ 2147483647 h 374"/>
              <a:gd name="T12" fmla="*/ 2147483647 w 1671"/>
              <a:gd name="T13" fmla="*/ 2147483647 h 374"/>
              <a:gd name="T14" fmla="*/ 2147483647 w 1671"/>
              <a:gd name="T15" fmla="*/ 2147483647 h 374"/>
              <a:gd name="T16" fmla="*/ 2147483647 w 1671"/>
              <a:gd name="T17" fmla="*/ 2147483647 h 374"/>
              <a:gd name="T18" fmla="*/ 2147483647 w 1671"/>
              <a:gd name="T19" fmla="*/ 2147483647 h 374"/>
              <a:gd name="T20" fmla="*/ 2147483647 w 1671"/>
              <a:gd name="T21" fmla="*/ 2147483647 h 374"/>
              <a:gd name="T22" fmla="*/ 2147483647 w 1671"/>
              <a:gd name="T23" fmla="*/ 2147483647 h 374"/>
              <a:gd name="T24" fmla="*/ 2147483647 w 1671"/>
              <a:gd name="T25" fmla="*/ 2147483647 h 374"/>
              <a:gd name="T26" fmla="*/ 2147483647 w 1671"/>
              <a:gd name="T27" fmla="*/ 2147483647 h 374"/>
              <a:gd name="T28" fmla="*/ 2147483647 w 1671"/>
              <a:gd name="T29" fmla="*/ 2147483647 h 37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671"/>
              <a:gd name="T46" fmla="*/ 0 h 374"/>
              <a:gd name="T47" fmla="*/ 1671 w 1671"/>
              <a:gd name="T48" fmla="*/ 374 h 37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671" h="374">
                <a:moveTo>
                  <a:pt x="0" y="17"/>
                </a:moveTo>
                <a:cubicBezTo>
                  <a:pt x="73" y="16"/>
                  <a:pt x="147" y="0"/>
                  <a:pt x="219" y="14"/>
                </a:cubicBezTo>
                <a:cubicBezTo>
                  <a:pt x="233" y="83"/>
                  <a:pt x="421" y="35"/>
                  <a:pt x="423" y="35"/>
                </a:cubicBezTo>
                <a:cubicBezTo>
                  <a:pt x="431" y="73"/>
                  <a:pt x="446" y="71"/>
                  <a:pt x="480" y="80"/>
                </a:cubicBezTo>
                <a:cubicBezTo>
                  <a:pt x="583" y="77"/>
                  <a:pt x="684" y="81"/>
                  <a:pt x="786" y="86"/>
                </a:cubicBezTo>
                <a:cubicBezTo>
                  <a:pt x="799" y="90"/>
                  <a:pt x="809" y="100"/>
                  <a:pt x="822" y="104"/>
                </a:cubicBezTo>
                <a:cubicBezTo>
                  <a:pt x="850" y="97"/>
                  <a:pt x="851" y="96"/>
                  <a:pt x="897" y="104"/>
                </a:cubicBezTo>
                <a:cubicBezTo>
                  <a:pt x="903" y="105"/>
                  <a:pt x="904" y="114"/>
                  <a:pt x="909" y="116"/>
                </a:cubicBezTo>
                <a:cubicBezTo>
                  <a:pt x="937" y="124"/>
                  <a:pt x="964" y="126"/>
                  <a:pt x="993" y="128"/>
                </a:cubicBezTo>
                <a:cubicBezTo>
                  <a:pt x="1048" y="142"/>
                  <a:pt x="1183" y="81"/>
                  <a:pt x="1161" y="146"/>
                </a:cubicBezTo>
                <a:cubicBezTo>
                  <a:pt x="1178" y="196"/>
                  <a:pt x="1267" y="156"/>
                  <a:pt x="1320" y="155"/>
                </a:cubicBezTo>
                <a:cubicBezTo>
                  <a:pt x="1358" y="145"/>
                  <a:pt x="1417" y="176"/>
                  <a:pt x="1449" y="197"/>
                </a:cubicBezTo>
                <a:cubicBezTo>
                  <a:pt x="1462" y="235"/>
                  <a:pt x="1465" y="224"/>
                  <a:pt x="1518" y="227"/>
                </a:cubicBezTo>
                <a:cubicBezTo>
                  <a:pt x="1525" y="248"/>
                  <a:pt x="1518" y="223"/>
                  <a:pt x="1518" y="260"/>
                </a:cubicBezTo>
                <a:cubicBezTo>
                  <a:pt x="1518" y="374"/>
                  <a:pt x="1515" y="329"/>
                  <a:pt x="1671" y="329"/>
                </a:cubicBezTo>
              </a:path>
            </a:pathLst>
          </a:custGeom>
          <a:noFill/>
          <a:ln w="28575">
            <a:noFill/>
            <a:round/>
            <a:headEnd/>
            <a:tailEnd/>
          </a:ln>
        </p:spPr>
        <p:txBody>
          <a:bodyPr wrap="none">
            <a:spAutoFit/>
          </a:bodyPr>
          <a:lstStyle/>
          <a:p>
            <a:endParaRPr lang="en-US"/>
          </a:p>
        </p:txBody>
      </p:sp>
      <p:sp>
        <p:nvSpPr>
          <p:cNvPr id="5028904" name="Freeform 40"/>
          <p:cNvSpPr>
            <a:spLocks/>
          </p:cNvSpPr>
          <p:nvPr/>
        </p:nvSpPr>
        <p:spPr bwMode="auto">
          <a:xfrm>
            <a:off x="1724025" y="2463800"/>
            <a:ext cx="2643188" cy="492125"/>
          </a:xfrm>
          <a:custGeom>
            <a:avLst/>
            <a:gdLst>
              <a:gd name="T0" fmla="*/ 0 w 1665"/>
              <a:gd name="T1" fmla="*/ 2147483647 h 310"/>
              <a:gd name="T2" fmla="*/ 2147483647 w 1665"/>
              <a:gd name="T3" fmla="*/ 2147483647 h 310"/>
              <a:gd name="T4" fmla="*/ 2147483647 w 1665"/>
              <a:gd name="T5" fmla="*/ 2147483647 h 310"/>
              <a:gd name="T6" fmla="*/ 2147483647 w 1665"/>
              <a:gd name="T7" fmla="*/ 2147483647 h 310"/>
              <a:gd name="T8" fmla="*/ 2147483647 w 1665"/>
              <a:gd name="T9" fmla="*/ 2147483647 h 310"/>
              <a:gd name="T10" fmla="*/ 2147483647 w 1665"/>
              <a:gd name="T11" fmla="*/ 2147483647 h 310"/>
              <a:gd name="T12" fmla="*/ 2147483647 w 1665"/>
              <a:gd name="T13" fmla="*/ 2147483647 h 310"/>
              <a:gd name="T14" fmla="*/ 2147483647 w 1665"/>
              <a:gd name="T15" fmla="*/ 2147483647 h 310"/>
              <a:gd name="T16" fmla="*/ 2147483647 w 1665"/>
              <a:gd name="T17" fmla="*/ 2147483647 h 310"/>
              <a:gd name="T18" fmla="*/ 2147483647 w 1665"/>
              <a:gd name="T19" fmla="*/ 2147483647 h 310"/>
              <a:gd name="T20" fmla="*/ 2147483647 w 1665"/>
              <a:gd name="T21" fmla="*/ 2147483647 h 310"/>
              <a:gd name="T22" fmla="*/ 2147483647 w 1665"/>
              <a:gd name="T23" fmla="*/ 2147483647 h 310"/>
              <a:gd name="T24" fmla="*/ 2147483647 w 1665"/>
              <a:gd name="T25" fmla="*/ 2147483647 h 310"/>
              <a:gd name="T26" fmla="*/ 2147483647 w 1665"/>
              <a:gd name="T27" fmla="*/ 2147483647 h 310"/>
              <a:gd name="T28" fmla="*/ 2147483647 w 1665"/>
              <a:gd name="T29" fmla="*/ 2147483647 h 310"/>
              <a:gd name="T30" fmla="*/ 2147483647 w 1665"/>
              <a:gd name="T31" fmla="*/ 2147483647 h 310"/>
              <a:gd name="T32" fmla="*/ 2147483647 w 1665"/>
              <a:gd name="T33" fmla="*/ 2147483647 h 310"/>
              <a:gd name="T34" fmla="*/ 2147483647 w 1665"/>
              <a:gd name="T35" fmla="*/ 2147483647 h 310"/>
              <a:gd name="T36" fmla="*/ 2147483647 w 1665"/>
              <a:gd name="T37" fmla="*/ 2147483647 h 3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665"/>
              <a:gd name="T58" fmla="*/ 0 h 310"/>
              <a:gd name="T59" fmla="*/ 1665 w 1665"/>
              <a:gd name="T60" fmla="*/ 310 h 3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665" h="310">
                <a:moveTo>
                  <a:pt x="0" y="11"/>
                </a:moveTo>
                <a:cubicBezTo>
                  <a:pt x="2" y="11"/>
                  <a:pt x="146" y="0"/>
                  <a:pt x="201" y="8"/>
                </a:cubicBezTo>
                <a:cubicBezTo>
                  <a:pt x="207" y="26"/>
                  <a:pt x="213" y="23"/>
                  <a:pt x="231" y="20"/>
                </a:cubicBezTo>
                <a:cubicBezTo>
                  <a:pt x="290" y="21"/>
                  <a:pt x="349" y="19"/>
                  <a:pt x="408" y="23"/>
                </a:cubicBezTo>
                <a:cubicBezTo>
                  <a:pt x="413" y="23"/>
                  <a:pt x="415" y="38"/>
                  <a:pt x="417" y="41"/>
                </a:cubicBezTo>
                <a:cubicBezTo>
                  <a:pt x="423" y="49"/>
                  <a:pt x="443" y="56"/>
                  <a:pt x="453" y="56"/>
                </a:cubicBezTo>
                <a:cubicBezTo>
                  <a:pt x="538" y="57"/>
                  <a:pt x="623" y="58"/>
                  <a:pt x="708" y="59"/>
                </a:cubicBezTo>
                <a:cubicBezTo>
                  <a:pt x="729" y="73"/>
                  <a:pt x="719" y="69"/>
                  <a:pt x="735" y="74"/>
                </a:cubicBezTo>
                <a:cubicBezTo>
                  <a:pt x="755" y="67"/>
                  <a:pt x="762" y="69"/>
                  <a:pt x="786" y="71"/>
                </a:cubicBezTo>
                <a:cubicBezTo>
                  <a:pt x="793" y="82"/>
                  <a:pt x="801" y="85"/>
                  <a:pt x="813" y="89"/>
                </a:cubicBezTo>
                <a:cubicBezTo>
                  <a:pt x="871" y="77"/>
                  <a:pt x="900" y="106"/>
                  <a:pt x="954" y="107"/>
                </a:cubicBezTo>
                <a:cubicBezTo>
                  <a:pt x="1023" y="109"/>
                  <a:pt x="1092" y="109"/>
                  <a:pt x="1161" y="110"/>
                </a:cubicBezTo>
                <a:cubicBezTo>
                  <a:pt x="1164" y="126"/>
                  <a:pt x="1161" y="135"/>
                  <a:pt x="1176" y="140"/>
                </a:cubicBezTo>
                <a:cubicBezTo>
                  <a:pt x="1251" y="128"/>
                  <a:pt x="1202" y="135"/>
                  <a:pt x="1371" y="140"/>
                </a:cubicBezTo>
                <a:cubicBezTo>
                  <a:pt x="1381" y="140"/>
                  <a:pt x="1398" y="155"/>
                  <a:pt x="1398" y="155"/>
                </a:cubicBezTo>
                <a:cubicBezTo>
                  <a:pt x="1402" y="168"/>
                  <a:pt x="1408" y="170"/>
                  <a:pt x="1419" y="176"/>
                </a:cubicBezTo>
                <a:cubicBezTo>
                  <a:pt x="1425" y="180"/>
                  <a:pt x="1437" y="188"/>
                  <a:pt x="1437" y="188"/>
                </a:cubicBezTo>
                <a:cubicBezTo>
                  <a:pt x="1462" y="226"/>
                  <a:pt x="1442" y="206"/>
                  <a:pt x="1521" y="209"/>
                </a:cubicBezTo>
                <a:cubicBezTo>
                  <a:pt x="1555" y="310"/>
                  <a:pt x="1463" y="272"/>
                  <a:pt x="1665" y="272"/>
                </a:cubicBezTo>
              </a:path>
            </a:pathLst>
          </a:custGeom>
          <a:noFill/>
          <a:ln w="28575">
            <a:solidFill>
              <a:srgbClr val="33CC33"/>
            </a:solidFill>
            <a:round/>
            <a:headEnd/>
            <a:tailEnd/>
          </a:ln>
        </p:spPr>
        <p:txBody>
          <a:bodyPr wrap="none">
            <a:spAutoFit/>
          </a:bodyPr>
          <a:lstStyle/>
          <a:p>
            <a:endParaRPr lang="en-US"/>
          </a:p>
        </p:txBody>
      </p:sp>
      <p:sp>
        <p:nvSpPr>
          <p:cNvPr id="5028905" name="Text Box 41"/>
          <p:cNvSpPr txBox="1">
            <a:spLocks noChangeArrowheads="1"/>
          </p:cNvSpPr>
          <p:nvPr/>
        </p:nvSpPr>
        <p:spPr bwMode="auto">
          <a:xfrm>
            <a:off x="6386513" y="3457575"/>
            <a:ext cx="1300162" cy="304800"/>
          </a:xfrm>
          <a:prstGeom prst="rect">
            <a:avLst/>
          </a:prstGeom>
          <a:noFill/>
          <a:ln w="28575">
            <a:noFill/>
            <a:miter lim="800000"/>
            <a:headEnd/>
            <a:tailEnd/>
          </a:ln>
        </p:spPr>
        <p:txBody>
          <a:bodyPr>
            <a:spAutoFit/>
          </a:bodyPr>
          <a:lstStyle/>
          <a:p>
            <a:r>
              <a:rPr lang="en-US" sz="1400" b="1">
                <a:solidFill>
                  <a:schemeClr val="bg2"/>
                </a:solidFill>
              </a:rPr>
              <a:t>MS-NCEP +</a:t>
            </a:r>
          </a:p>
        </p:txBody>
      </p:sp>
      <p:sp>
        <p:nvSpPr>
          <p:cNvPr id="90126" name="Text Box 42"/>
          <p:cNvSpPr txBox="1">
            <a:spLocks noChangeArrowheads="1"/>
          </p:cNvSpPr>
          <p:nvPr/>
        </p:nvSpPr>
        <p:spPr bwMode="auto">
          <a:xfrm>
            <a:off x="3052763" y="2224088"/>
            <a:ext cx="1128712" cy="304800"/>
          </a:xfrm>
          <a:prstGeom prst="rect">
            <a:avLst/>
          </a:prstGeom>
          <a:noFill/>
          <a:ln w="28575">
            <a:noFill/>
            <a:miter lim="800000"/>
            <a:headEnd/>
            <a:tailEnd/>
          </a:ln>
        </p:spPr>
        <p:txBody>
          <a:bodyPr>
            <a:spAutoFit/>
          </a:bodyPr>
          <a:lstStyle/>
          <a:p>
            <a:r>
              <a:rPr lang="en-US" sz="1400" b="1">
                <a:solidFill>
                  <a:schemeClr val="bg2"/>
                </a:solidFill>
              </a:rPr>
              <a:t>EWET -</a:t>
            </a:r>
          </a:p>
        </p:txBody>
      </p:sp>
      <p:sp>
        <p:nvSpPr>
          <p:cNvPr id="90127" name="Text Box 43"/>
          <p:cNvSpPr txBox="1">
            <a:spLocks noChangeArrowheads="1"/>
          </p:cNvSpPr>
          <p:nvPr/>
        </p:nvSpPr>
        <p:spPr bwMode="auto">
          <a:xfrm>
            <a:off x="1323975" y="4376738"/>
            <a:ext cx="1809750" cy="304800"/>
          </a:xfrm>
          <a:prstGeom prst="rect">
            <a:avLst/>
          </a:prstGeom>
          <a:noFill/>
          <a:ln w="28575">
            <a:noFill/>
            <a:miter lim="800000"/>
            <a:headEnd/>
            <a:tailEnd/>
          </a:ln>
        </p:spPr>
        <p:txBody>
          <a:bodyPr>
            <a:spAutoFit/>
          </a:bodyPr>
          <a:lstStyle/>
          <a:p>
            <a:r>
              <a:rPr lang="en-US" sz="1400" b="1">
                <a:solidFill>
                  <a:schemeClr val="bg2"/>
                </a:solidFill>
              </a:rPr>
              <a:t>Cardiovascular</a:t>
            </a:r>
          </a:p>
        </p:txBody>
      </p:sp>
      <p:sp>
        <p:nvSpPr>
          <p:cNvPr id="90128" name="Text Box 44"/>
          <p:cNvSpPr txBox="1">
            <a:spLocks noChangeArrowheads="1"/>
          </p:cNvSpPr>
          <p:nvPr/>
        </p:nvSpPr>
        <p:spPr bwMode="auto">
          <a:xfrm>
            <a:off x="3890963" y="4471988"/>
            <a:ext cx="661987" cy="244475"/>
          </a:xfrm>
          <a:prstGeom prst="rect">
            <a:avLst/>
          </a:prstGeom>
          <a:noFill/>
          <a:ln w="28575">
            <a:noFill/>
            <a:miter lim="800000"/>
            <a:headEnd/>
            <a:tailEnd/>
          </a:ln>
        </p:spPr>
        <p:txBody>
          <a:bodyPr>
            <a:spAutoFit/>
          </a:bodyPr>
          <a:lstStyle/>
          <a:p>
            <a:r>
              <a:rPr lang="en-US" sz="1000" b="1">
                <a:solidFill>
                  <a:schemeClr val="bg2"/>
                </a:solidFill>
              </a:rPr>
              <a:t>P&lt;0.001</a:t>
            </a:r>
          </a:p>
        </p:txBody>
      </p:sp>
      <p:sp>
        <p:nvSpPr>
          <p:cNvPr id="90129" name="Text Box 45"/>
          <p:cNvSpPr txBox="1">
            <a:spLocks noChangeArrowheads="1"/>
          </p:cNvSpPr>
          <p:nvPr/>
        </p:nvSpPr>
        <p:spPr bwMode="auto">
          <a:xfrm>
            <a:off x="1014413" y="4876800"/>
            <a:ext cx="366712" cy="244475"/>
          </a:xfrm>
          <a:prstGeom prst="rect">
            <a:avLst/>
          </a:prstGeom>
          <a:noFill/>
          <a:ln w="28575">
            <a:noFill/>
            <a:miter lim="800000"/>
            <a:headEnd/>
            <a:tailEnd/>
          </a:ln>
        </p:spPr>
        <p:txBody>
          <a:bodyPr>
            <a:spAutoFit/>
          </a:bodyPr>
          <a:lstStyle/>
          <a:p>
            <a:r>
              <a:rPr lang="en-US" sz="1000" b="1">
                <a:solidFill>
                  <a:schemeClr val="bg2"/>
                </a:solidFill>
              </a:rPr>
              <a:t>-2</a:t>
            </a:r>
          </a:p>
        </p:txBody>
      </p:sp>
      <p:sp>
        <p:nvSpPr>
          <p:cNvPr id="90130" name="Text Box 46"/>
          <p:cNvSpPr txBox="1">
            <a:spLocks noChangeArrowheads="1"/>
          </p:cNvSpPr>
          <p:nvPr/>
        </p:nvSpPr>
        <p:spPr bwMode="auto">
          <a:xfrm>
            <a:off x="1552575" y="4876800"/>
            <a:ext cx="366713" cy="244475"/>
          </a:xfrm>
          <a:prstGeom prst="rect">
            <a:avLst/>
          </a:prstGeom>
          <a:noFill/>
          <a:ln w="28575">
            <a:noFill/>
            <a:miter lim="800000"/>
            <a:headEnd/>
            <a:tailEnd/>
          </a:ln>
        </p:spPr>
        <p:txBody>
          <a:bodyPr>
            <a:spAutoFit/>
          </a:bodyPr>
          <a:lstStyle/>
          <a:p>
            <a:r>
              <a:rPr lang="en-US" sz="1000" b="1">
                <a:solidFill>
                  <a:schemeClr val="bg2"/>
                </a:solidFill>
              </a:rPr>
              <a:t>0</a:t>
            </a:r>
          </a:p>
        </p:txBody>
      </p:sp>
      <p:sp>
        <p:nvSpPr>
          <p:cNvPr id="90131" name="Text Box 47"/>
          <p:cNvSpPr txBox="1">
            <a:spLocks noChangeArrowheads="1"/>
          </p:cNvSpPr>
          <p:nvPr/>
        </p:nvSpPr>
        <p:spPr bwMode="auto">
          <a:xfrm>
            <a:off x="2109788" y="4867275"/>
            <a:ext cx="366712" cy="244475"/>
          </a:xfrm>
          <a:prstGeom prst="rect">
            <a:avLst/>
          </a:prstGeom>
          <a:noFill/>
          <a:ln w="28575">
            <a:noFill/>
            <a:miter lim="800000"/>
            <a:headEnd/>
            <a:tailEnd/>
          </a:ln>
        </p:spPr>
        <p:txBody>
          <a:bodyPr>
            <a:spAutoFit/>
          </a:bodyPr>
          <a:lstStyle/>
          <a:p>
            <a:r>
              <a:rPr lang="en-US" sz="1000" b="1">
                <a:solidFill>
                  <a:schemeClr val="bg2"/>
                </a:solidFill>
              </a:rPr>
              <a:t>2</a:t>
            </a:r>
          </a:p>
        </p:txBody>
      </p:sp>
      <p:sp>
        <p:nvSpPr>
          <p:cNvPr id="90132" name="Text Box 48"/>
          <p:cNvSpPr txBox="1">
            <a:spLocks noChangeArrowheads="1"/>
          </p:cNvSpPr>
          <p:nvPr/>
        </p:nvSpPr>
        <p:spPr bwMode="auto">
          <a:xfrm>
            <a:off x="2667000" y="4857750"/>
            <a:ext cx="366713" cy="244475"/>
          </a:xfrm>
          <a:prstGeom prst="rect">
            <a:avLst/>
          </a:prstGeom>
          <a:noFill/>
          <a:ln w="28575">
            <a:noFill/>
            <a:miter lim="800000"/>
            <a:headEnd/>
            <a:tailEnd/>
          </a:ln>
        </p:spPr>
        <p:txBody>
          <a:bodyPr>
            <a:spAutoFit/>
          </a:bodyPr>
          <a:lstStyle/>
          <a:p>
            <a:r>
              <a:rPr lang="en-US" sz="1000" b="1">
                <a:solidFill>
                  <a:schemeClr val="bg2"/>
                </a:solidFill>
              </a:rPr>
              <a:t>4</a:t>
            </a:r>
          </a:p>
        </p:txBody>
      </p:sp>
      <p:sp>
        <p:nvSpPr>
          <p:cNvPr id="90133" name="Text Box 49"/>
          <p:cNvSpPr txBox="1">
            <a:spLocks noChangeArrowheads="1"/>
          </p:cNvSpPr>
          <p:nvPr/>
        </p:nvSpPr>
        <p:spPr bwMode="auto">
          <a:xfrm>
            <a:off x="3214688" y="4872038"/>
            <a:ext cx="366712" cy="244475"/>
          </a:xfrm>
          <a:prstGeom prst="rect">
            <a:avLst/>
          </a:prstGeom>
          <a:noFill/>
          <a:ln w="28575">
            <a:noFill/>
            <a:miter lim="800000"/>
            <a:headEnd/>
            <a:tailEnd/>
          </a:ln>
        </p:spPr>
        <p:txBody>
          <a:bodyPr>
            <a:spAutoFit/>
          </a:bodyPr>
          <a:lstStyle/>
          <a:p>
            <a:r>
              <a:rPr lang="en-US" sz="1000" b="1">
                <a:solidFill>
                  <a:schemeClr val="bg2"/>
                </a:solidFill>
              </a:rPr>
              <a:t>6</a:t>
            </a:r>
          </a:p>
        </p:txBody>
      </p:sp>
      <p:sp>
        <p:nvSpPr>
          <p:cNvPr id="90134" name="Text Box 50"/>
          <p:cNvSpPr txBox="1">
            <a:spLocks noChangeArrowheads="1"/>
          </p:cNvSpPr>
          <p:nvPr/>
        </p:nvSpPr>
        <p:spPr bwMode="auto">
          <a:xfrm>
            <a:off x="3752850" y="4867275"/>
            <a:ext cx="366713" cy="244475"/>
          </a:xfrm>
          <a:prstGeom prst="rect">
            <a:avLst/>
          </a:prstGeom>
          <a:noFill/>
          <a:ln w="28575">
            <a:noFill/>
            <a:miter lim="800000"/>
            <a:headEnd/>
            <a:tailEnd/>
          </a:ln>
        </p:spPr>
        <p:txBody>
          <a:bodyPr>
            <a:spAutoFit/>
          </a:bodyPr>
          <a:lstStyle/>
          <a:p>
            <a:r>
              <a:rPr lang="en-US" sz="1000" b="1">
                <a:solidFill>
                  <a:schemeClr val="bg2"/>
                </a:solidFill>
              </a:rPr>
              <a:t>8</a:t>
            </a:r>
          </a:p>
        </p:txBody>
      </p:sp>
      <p:sp>
        <p:nvSpPr>
          <p:cNvPr id="90135" name="Text Box 51"/>
          <p:cNvSpPr txBox="1">
            <a:spLocks noChangeArrowheads="1"/>
          </p:cNvSpPr>
          <p:nvPr/>
        </p:nvSpPr>
        <p:spPr bwMode="auto">
          <a:xfrm>
            <a:off x="4295775" y="4852988"/>
            <a:ext cx="366713" cy="244475"/>
          </a:xfrm>
          <a:prstGeom prst="rect">
            <a:avLst/>
          </a:prstGeom>
          <a:noFill/>
          <a:ln w="28575">
            <a:noFill/>
            <a:miter lim="800000"/>
            <a:headEnd/>
            <a:tailEnd/>
          </a:ln>
        </p:spPr>
        <p:txBody>
          <a:bodyPr>
            <a:spAutoFit/>
          </a:bodyPr>
          <a:lstStyle/>
          <a:p>
            <a:r>
              <a:rPr lang="en-US" sz="1000" b="1">
                <a:solidFill>
                  <a:schemeClr val="bg2"/>
                </a:solidFill>
              </a:rPr>
              <a:t>10</a:t>
            </a:r>
          </a:p>
        </p:txBody>
      </p:sp>
      <p:sp>
        <p:nvSpPr>
          <p:cNvPr id="90136" name="Text Box 52"/>
          <p:cNvSpPr txBox="1">
            <a:spLocks noChangeArrowheads="1"/>
          </p:cNvSpPr>
          <p:nvPr/>
        </p:nvSpPr>
        <p:spPr bwMode="auto">
          <a:xfrm>
            <a:off x="814388" y="4648200"/>
            <a:ext cx="366712" cy="244475"/>
          </a:xfrm>
          <a:prstGeom prst="rect">
            <a:avLst/>
          </a:prstGeom>
          <a:noFill/>
          <a:ln w="28575">
            <a:noFill/>
            <a:miter lim="800000"/>
            <a:headEnd/>
            <a:tailEnd/>
          </a:ln>
        </p:spPr>
        <p:txBody>
          <a:bodyPr>
            <a:spAutoFit/>
          </a:bodyPr>
          <a:lstStyle/>
          <a:p>
            <a:r>
              <a:rPr lang="en-US" sz="1000" b="1">
                <a:solidFill>
                  <a:schemeClr val="bg2"/>
                </a:solidFill>
              </a:rPr>
              <a:t>0.7</a:t>
            </a:r>
          </a:p>
        </p:txBody>
      </p:sp>
      <p:sp>
        <p:nvSpPr>
          <p:cNvPr id="90137" name="Text Box 53"/>
          <p:cNvSpPr txBox="1">
            <a:spLocks noChangeArrowheads="1"/>
          </p:cNvSpPr>
          <p:nvPr/>
        </p:nvSpPr>
        <p:spPr bwMode="auto">
          <a:xfrm>
            <a:off x="814388" y="3924300"/>
            <a:ext cx="366712" cy="244475"/>
          </a:xfrm>
          <a:prstGeom prst="rect">
            <a:avLst/>
          </a:prstGeom>
          <a:noFill/>
          <a:ln w="28575">
            <a:noFill/>
            <a:miter lim="800000"/>
            <a:headEnd/>
            <a:tailEnd/>
          </a:ln>
        </p:spPr>
        <p:txBody>
          <a:bodyPr>
            <a:spAutoFit/>
          </a:bodyPr>
          <a:lstStyle/>
          <a:p>
            <a:r>
              <a:rPr lang="en-US" sz="1000" b="1">
                <a:solidFill>
                  <a:schemeClr val="bg2"/>
                </a:solidFill>
              </a:rPr>
              <a:t>0.8</a:t>
            </a:r>
          </a:p>
        </p:txBody>
      </p:sp>
      <p:sp>
        <p:nvSpPr>
          <p:cNvPr id="90138" name="Text Box 54"/>
          <p:cNvSpPr txBox="1">
            <a:spLocks noChangeArrowheads="1"/>
          </p:cNvSpPr>
          <p:nvPr/>
        </p:nvSpPr>
        <p:spPr bwMode="auto">
          <a:xfrm>
            <a:off x="828675" y="3138488"/>
            <a:ext cx="366713" cy="244475"/>
          </a:xfrm>
          <a:prstGeom prst="rect">
            <a:avLst/>
          </a:prstGeom>
          <a:noFill/>
          <a:ln w="28575">
            <a:noFill/>
            <a:miter lim="800000"/>
            <a:headEnd/>
            <a:tailEnd/>
          </a:ln>
        </p:spPr>
        <p:txBody>
          <a:bodyPr>
            <a:spAutoFit/>
          </a:bodyPr>
          <a:lstStyle/>
          <a:p>
            <a:r>
              <a:rPr lang="en-US" sz="1000" b="1">
                <a:solidFill>
                  <a:schemeClr val="bg2"/>
                </a:solidFill>
              </a:rPr>
              <a:t>0.9</a:t>
            </a:r>
          </a:p>
        </p:txBody>
      </p:sp>
      <p:sp>
        <p:nvSpPr>
          <p:cNvPr id="90139" name="Text Box 55"/>
          <p:cNvSpPr txBox="1">
            <a:spLocks noChangeArrowheads="1"/>
          </p:cNvSpPr>
          <p:nvPr/>
        </p:nvSpPr>
        <p:spPr bwMode="auto">
          <a:xfrm>
            <a:off x="833438" y="2366963"/>
            <a:ext cx="366712" cy="244475"/>
          </a:xfrm>
          <a:prstGeom prst="rect">
            <a:avLst/>
          </a:prstGeom>
          <a:noFill/>
          <a:ln w="28575">
            <a:noFill/>
            <a:miter lim="800000"/>
            <a:headEnd/>
            <a:tailEnd/>
          </a:ln>
        </p:spPr>
        <p:txBody>
          <a:bodyPr>
            <a:spAutoFit/>
          </a:bodyPr>
          <a:lstStyle/>
          <a:p>
            <a:r>
              <a:rPr lang="en-US" sz="1000" b="1">
                <a:solidFill>
                  <a:schemeClr val="bg2"/>
                </a:solidFill>
              </a:rPr>
              <a:t>1.0</a:t>
            </a:r>
          </a:p>
        </p:txBody>
      </p:sp>
      <p:sp>
        <p:nvSpPr>
          <p:cNvPr id="90140" name="Text Box 56"/>
          <p:cNvSpPr txBox="1">
            <a:spLocks noChangeArrowheads="1"/>
          </p:cNvSpPr>
          <p:nvPr/>
        </p:nvSpPr>
        <p:spPr bwMode="auto">
          <a:xfrm>
            <a:off x="828675" y="1576388"/>
            <a:ext cx="366713" cy="244475"/>
          </a:xfrm>
          <a:prstGeom prst="rect">
            <a:avLst/>
          </a:prstGeom>
          <a:noFill/>
          <a:ln w="28575">
            <a:noFill/>
            <a:miter lim="800000"/>
            <a:headEnd/>
            <a:tailEnd/>
          </a:ln>
        </p:spPr>
        <p:txBody>
          <a:bodyPr>
            <a:spAutoFit/>
          </a:bodyPr>
          <a:lstStyle/>
          <a:p>
            <a:r>
              <a:rPr lang="en-US" sz="1000" b="1">
                <a:solidFill>
                  <a:schemeClr val="bg2"/>
                </a:solidFill>
              </a:rPr>
              <a:t>1.1</a:t>
            </a:r>
          </a:p>
        </p:txBody>
      </p:sp>
      <p:sp>
        <p:nvSpPr>
          <p:cNvPr id="90141" name="Text Box 57"/>
          <p:cNvSpPr txBox="1">
            <a:spLocks noChangeArrowheads="1"/>
          </p:cNvSpPr>
          <p:nvPr/>
        </p:nvSpPr>
        <p:spPr bwMode="auto">
          <a:xfrm>
            <a:off x="1843088" y="5143500"/>
            <a:ext cx="2524125" cy="304800"/>
          </a:xfrm>
          <a:prstGeom prst="rect">
            <a:avLst/>
          </a:prstGeom>
          <a:noFill/>
          <a:ln w="28575">
            <a:noFill/>
            <a:miter lim="800000"/>
            <a:headEnd/>
            <a:tailEnd/>
          </a:ln>
        </p:spPr>
        <p:txBody>
          <a:bodyPr>
            <a:spAutoFit/>
          </a:bodyPr>
          <a:lstStyle/>
          <a:p>
            <a:r>
              <a:rPr lang="en-US" sz="1400" b="1">
                <a:solidFill>
                  <a:schemeClr val="bg2"/>
                </a:solidFill>
              </a:rPr>
              <a:t>Follow Up Time (years)</a:t>
            </a:r>
          </a:p>
        </p:txBody>
      </p:sp>
      <p:sp>
        <p:nvSpPr>
          <p:cNvPr id="90142" name="Text Box 58"/>
          <p:cNvSpPr txBox="1">
            <a:spLocks noChangeArrowheads="1"/>
          </p:cNvSpPr>
          <p:nvPr/>
        </p:nvSpPr>
        <p:spPr bwMode="auto">
          <a:xfrm rot="-5400000">
            <a:off x="-418307" y="3256757"/>
            <a:ext cx="2176463" cy="304800"/>
          </a:xfrm>
          <a:prstGeom prst="rect">
            <a:avLst/>
          </a:prstGeom>
          <a:noFill/>
          <a:ln w="28575">
            <a:noFill/>
            <a:miter lim="800000"/>
            <a:headEnd/>
            <a:tailEnd/>
          </a:ln>
        </p:spPr>
        <p:txBody>
          <a:bodyPr>
            <a:spAutoFit/>
          </a:bodyPr>
          <a:lstStyle/>
          <a:p>
            <a:r>
              <a:rPr lang="en-US" sz="1400" b="1">
                <a:solidFill>
                  <a:schemeClr val="bg2"/>
                </a:solidFill>
              </a:rPr>
              <a:t>Cumulative Survival</a:t>
            </a:r>
          </a:p>
        </p:txBody>
      </p:sp>
      <p:sp>
        <p:nvSpPr>
          <p:cNvPr id="90143" name="Text Box 59"/>
          <p:cNvSpPr txBox="1">
            <a:spLocks noChangeArrowheads="1"/>
          </p:cNvSpPr>
          <p:nvPr/>
        </p:nvSpPr>
        <p:spPr bwMode="auto">
          <a:xfrm rot="-5400000">
            <a:off x="3820319" y="2985294"/>
            <a:ext cx="2176462" cy="304800"/>
          </a:xfrm>
          <a:prstGeom prst="rect">
            <a:avLst/>
          </a:prstGeom>
          <a:noFill/>
          <a:ln w="28575">
            <a:noFill/>
            <a:miter lim="800000"/>
            <a:headEnd/>
            <a:tailEnd/>
          </a:ln>
        </p:spPr>
        <p:txBody>
          <a:bodyPr>
            <a:spAutoFit/>
          </a:bodyPr>
          <a:lstStyle/>
          <a:p>
            <a:r>
              <a:rPr lang="en-US" sz="1400" b="1">
                <a:solidFill>
                  <a:schemeClr val="bg2"/>
                </a:solidFill>
              </a:rPr>
              <a:t>Cumulative Survival</a:t>
            </a:r>
          </a:p>
        </p:txBody>
      </p:sp>
      <p:sp>
        <p:nvSpPr>
          <p:cNvPr id="90144" name="Text Box 60"/>
          <p:cNvSpPr txBox="1">
            <a:spLocks noChangeArrowheads="1"/>
          </p:cNvSpPr>
          <p:nvPr/>
        </p:nvSpPr>
        <p:spPr bwMode="auto">
          <a:xfrm>
            <a:off x="5043488" y="4629150"/>
            <a:ext cx="366712" cy="244475"/>
          </a:xfrm>
          <a:prstGeom prst="rect">
            <a:avLst/>
          </a:prstGeom>
          <a:noFill/>
          <a:ln w="28575">
            <a:noFill/>
            <a:miter lim="800000"/>
            <a:headEnd/>
            <a:tailEnd/>
          </a:ln>
        </p:spPr>
        <p:txBody>
          <a:bodyPr>
            <a:spAutoFit/>
          </a:bodyPr>
          <a:lstStyle/>
          <a:p>
            <a:r>
              <a:rPr lang="en-US" sz="1000" b="1">
                <a:solidFill>
                  <a:schemeClr val="bg2"/>
                </a:solidFill>
              </a:rPr>
              <a:t>0.7</a:t>
            </a:r>
          </a:p>
        </p:txBody>
      </p:sp>
      <p:sp>
        <p:nvSpPr>
          <p:cNvPr id="90145" name="Text Box 61"/>
          <p:cNvSpPr txBox="1">
            <a:spLocks noChangeArrowheads="1"/>
          </p:cNvSpPr>
          <p:nvPr/>
        </p:nvSpPr>
        <p:spPr bwMode="auto">
          <a:xfrm>
            <a:off x="5043488" y="3905250"/>
            <a:ext cx="366712" cy="244475"/>
          </a:xfrm>
          <a:prstGeom prst="rect">
            <a:avLst/>
          </a:prstGeom>
          <a:noFill/>
          <a:ln w="28575">
            <a:noFill/>
            <a:miter lim="800000"/>
            <a:headEnd/>
            <a:tailEnd/>
          </a:ln>
        </p:spPr>
        <p:txBody>
          <a:bodyPr>
            <a:spAutoFit/>
          </a:bodyPr>
          <a:lstStyle/>
          <a:p>
            <a:r>
              <a:rPr lang="en-US" sz="1000" b="1">
                <a:solidFill>
                  <a:schemeClr val="bg2"/>
                </a:solidFill>
              </a:rPr>
              <a:t>0.8</a:t>
            </a:r>
          </a:p>
        </p:txBody>
      </p:sp>
      <p:sp>
        <p:nvSpPr>
          <p:cNvPr id="90146" name="Text Box 62"/>
          <p:cNvSpPr txBox="1">
            <a:spLocks noChangeArrowheads="1"/>
          </p:cNvSpPr>
          <p:nvPr/>
        </p:nvSpPr>
        <p:spPr bwMode="auto">
          <a:xfrm>
            <a:off x="5057775" y="3119438"/>
            <a:ext cx="366713" cy="244475"/>
          </a:xfrm>
          <a:prstGeom prst="rect">
            <a:avLst/>
          </a:prstGeom>
          <a:noFill/>
          <a:ln w="28575">
            <a:noFill/>
            <a:miter lim="800000"/>
            <a:headEnd/>
            <a:tailEnd/>
          </a:ln>
        </p:spPr>
        <p:txBody>
          <a:bodyPr>
            <a:spAutoFit/>
          </a:bodyPr>
          <a:lstStyle/>
          <a:p>
            <a:r>
              <a:rPr lang="en-US" sz="1000" b="1">
                <a:solidFill>
                  <a:schemeClr val="bg2"/>
                </a:solidFill>
              </a:rPr>
              <a:t>0.9</a:t>
            </a:r>
          </a:p>
        </p:txBody>
      </p:sp>
      <p:sp>
        <p:nvSpPr>
          <p:cNvPr id="90147" name="Text Box 63"/>
          <p:cNvSpPr txBox="1">
            <a:spLocks noChangeArrowheads="1"/>
          </p:cNvSpPr>
          <p:nvPr/>
        </p:nvSpPr>
        <p:spPr bwMode="auto">
          <a:xfrm>
            <a:off x="5062538" y="2347913"/>
            <a:ext cx="366712" cy="244475"/>
          </a:xfrm>
          <a:prstGeom prst="rect">
            <a:avLst/>
          </a:prstGeom>
          <a:noFill/>
          <a:ln w="28575">
            <a:noFill/>
            <a:miter lim="800000"/>
            <a:headEnd/>
            <a:tailEnd/>
          </a:ln>
        </p:spPr>
        <p:txBody>
          <a:bodyPr>
            <a:spAutoFit/>
          </a:bodyPr>
          <a:lstStyle/>
          <a:p>
            <a:r>
              <a:rPr lang="en-US" sz="1000" b="1">
                <a:solidFill>
                  <a:schemeClr val="bg2"/>
                </a:solidFill>
              </a:rPr>
              <a:t>1.0</a:t>
            </a:r>
          </a:p>
        </p:txBody>
      </p:sp>
      <p:sp>
        <p:nvSpPr>
          <p:cNvPr id="90148" name="Text Box 64"/>
          <p:cNvSpPr txBox="1">
            <a:spLocks noChangeArrowheads="1"/>
          </p:cNvSpPr>
          <p:nvPr/>
        </p:nvSpPr>
        <p:spPr bwMode="auto">
          <a:xfrm>
            <a:off x="5057775" y="1557338"/>
            <a:ext cx="366713" cy="244475"/>
          </a:xfrm>
          <a:prstGeom prst="rect">
            <a:avLst/>
          </a:prstGeom>
          <a:noFill/>
          <a:ln w="28575">
            <a:noFill/>
            <a:miter lim="800000"/>
            <a:headEnd/>
            <a:tailEnd/>
          </a:ln>
        </p:spPr>
        <p:txBody>
          <a:bodyPr>
            <a:spAutoFit/>
          </a:bodyPr>
          <a:lstStyle/>
          <a:p>
            <a:r>
              <a:rPr lang="en-US" sz="1000" b="1">
                <a:solidFill>
                  <a:schemeClr val="bg2"/>
                </a:solidFill>
              </a:rPr>
              <a:t>1.1</a:t>
            </a:r>
          </a:p>
        </p:txBody>
      </p:sp>
      <p:sp>
        <p:nvSpPr>
          <p:cNvPr id="90149" name="Text Box 65"/>
          <p:cNvSpPr txBox="1">
            <a:spLocks noChangeArrowheads="1"/>
          </p:cNvSpPr>
          <p:nvPr/>
        </p:nvSpPr>
        <p:spPr bwMode="auto">
          <a:xfrm>
            <a:off x="5267325" y="4857750"/>
            <a:ext cx="366713" cy="244475"/>
          </a:xfrm>
          <a:prstGeom prst="rect">
            <a:avLst/>
          </a:prstGeom>
          <a:noFill/>
          <a:ln w="28575">
            <a:noFill/>
            <a:miter lim="800000"/>
            <a:headEnd/>
            <a:tailEnd/>
          </a:ln>
        </p:spPr>
        <p:txBody>
          <a:bodyPr>
            <a:spAutoFit/>
          </a:bodyPr>
          <a:lstStyle/>
          <a:p>
            <a:r>
              <a:rPr lang="en-US" sz="1000" b="1">
                <a:solidFill>
                  <a:schemeClr val="bg2"/>
                </a:solidFill>
              </a:rPr>
              <a:t>-2</a:t>
            </a:r>
          </a:p>
        </p:txBody>
      </p:sp>
      <p:sp>
        <p:nvSpPr>
          <p:cNvPr id="90150" name="Text Box 66"/>
          <p:cNvSpPr txBox="1">
            <a:spLocks noChangeArrowheads="1"/>
          </p:cNvSpPr>
          <p:nvPr/>
        </p:nvSpPr>
        <p:spPr bwMode="auto">
          <a:xfrm>
            <a:off x="5805488" y="4857750"/>
            <a:ext cx="366712" cy="244475"/>
          </a:xfrm>
          <a:prstGeom prst="rect">
            <a:avLst/>
          </a:prstGeom>
          <a:noFill/>
          <a:ln w="28575">
            <a:noFill/>
            <a:miter lim="800000"/>
            <a:headEnd/>
            <a:tailEnd/>
          </a:ln>
        </p:spPr>
        <p:txBody>
          <a:bodyPr>
            <a:spAutoFit/>
          </a:bodyPr>
          <a:lstStyle/>
          <a:p>
            <a:r>
              <a:rPr lang="en-US" sz="1000" b="1">
                <a:solidFill>
                  <a:schemeClr val="bg2"/>
                </a:solidFill>
              </a:rPr>
              <a:t>0</a:t>
            </a:r>
          </a:p>
        </p:txBody>
      </p:sp>
      <p:sp>
        <p:nvSpPr>
          <p:cNvPr id="90151" name="Text Box 67"/>
          <p:cNvSpPr txBox="1">
            <a:spLocks noChangeArrowheads="1"/>
          </p:cNvSpPr>
          <p:nvPr/>
        </p:nvSpPr>
        <p:spPr bwMode="auto">
          <a:xfrm>
            <a:off x="6362700" y="4848225"/>
            <a:ext cx="366713" cy="244475"/>
          </a:xfrm>
          <a:prstGeom prst="rect">
            <a:avLst/>
          </a:prstGeom>
          <a:noFill/>
          <a:ln w="28575">
            <a:noFill/>
            <a:miter lim="800000"/>
            <a:headEnd/>
            <a:tailEnd/>
          </a:ln>
        </p:spPr>
        <p:txBody>
          <a:bodyPr>
            <a:spAutoFit/>
          </a:bodyPr>
          <a:lstStyle/>
          <a:p>
            <a:r>
              <a:rPr lang="en-US" sz="1000" b="1">
                <a:solidFill>
                  <a:schemeClr val="bg2"/>
                </a:solidFill>
              </a:rPr>
              <a:t>2</a:t>
            </a:r>
          </a:p>
        </p:txBody>
      </p:sp>
      <p:sp>
        <p:nvSpPr>
          <p:cNvPr id="90152" name="Text Box 68"/>
          <p:cNvSpPr txBox="1">
            <a:spLocks noChangeArrowheads="1"/>
          </p:cNvSpPr>
          <p:nvPr/>
        </p:nvSpPr>
        <p:spPr bwMode="auto">
          <a:xfrm>
            <a:off x="6919913" y="4838700"/>
            <a:ext cx="366712" cy="244475"/>
          </a:xfrm>
          <a:prstGeom prst="rect">
            <a:avLst/>
          </a:prstGeom>
          <a:noFill/>
          <a:ln w="28575">
            <a:noFill/>
            <a:miter lim="800000"/>
            <a:headEnd/>
            <a:tailEnd/>
          </a:ln>
        </p:spPr>
        <p:txBody>
          <a:bodyPr>
            <a:spAutoFit/>
          </a:bodyPr>
          <a:lstStyle/>
          <a:p>
            <a:r>
              <a:rPr lang="en-US" sz="1000" b="1">
                <a:solidFill>
                  <a:schemeClr val="bg2"/>
                </a:solidFill>
              </a:rPr>
              <a:t>4</a:t>
            </a:r>
          </a:p>
        </p:txBody>
      </p:sp>
      <p:sp>
        <p:nvSpPr>
          <p:cNvPr id="90153" name="Text Box 69"/>
          <p:cNvSpPr txBox="1">
            <a:spLocks noChangeArrowheads="1"/>
          </p:cNvSpPr>
          <p:nvPr/>
        </p:nvSpPr>
        <p:spPr bwMode="auto">
          <a:xfrm>
            <a:off x="7467600" y="4852988"/>
            <a:ext cx="366713" cy="244475"/>
          </a:xfrm>
          <a:prstGeom prst="rect">
            <a:avLst/>
          </a:prstGeom>
          <a:noFill/>
          <a:ln w="28575">
            <a:noFill/>
            <a:miter lim="800000"/>
            <a:headEnd/>
            <a:tailEnd/>
          </a:ln>
        </p:spPr>
        <p:txBody>
          <a:bodyPr>
            <a:spAutoFit/>
          </a:bodyPr>
          <a:lstStyle/>
          <a:p>
            <a:r>
              <a:rPr lang="en-US" sz="1000" b="1">
                <a:solidFill>
                  <a:schemeClr val="bg2"/>
                </a:solidFill>
              </a:rPr>
              <a:t>6</a:t>
            </a:r>
          </a:p>
        </p:txBody>
      </p:sp>
      <p:sp>
        <p:nvSpPr>
          <p:cNvPr id="90154" name="Text Box 70"/>
          <p:cNvSpPr txBox="1">
            <a:spLocks noChangeArrowheads="1"/>
          </p:cNvSpPr>
          <p:nvPr/>
        </p:nvSpPr>
        <p:spPr bwMode="auto">
          <a:xfrm>
            <a:off x="8005763" y="4848225"/>
            <a:ext cx="366712" cy="244475"/>
          </a:xfrm>
          <a:prstGeom prst="rect">
            <a:avLst/>
          </a:prstGeom>
          <a:noFill/>
          <a:ln w="28575">
            <a:noFill/>
            <a:miter lim="800000"/>
            <a:headEnd/>
            <a:tailEnd/>
          </a:ln>
        </p:spPr>
        <p:txBody>
          <a:bodyPr>
            <a:spAutoFit/>
          </a:bodyPr>
          <a:lstStyle/>
          <a:p>
            <a:r>
              <a:rPr lang="en-US" sz="1000" b="1">
                <a:solidFill>
                  <a:schemeClr val="bg2"/>
                </a:solidFill>
              </a:rPr>
              <a:t>8</a:t>
            </a:r>
          </a:p>
        </p:txBody>
      </p:sp>
      <p:sp>
        <p:nvSpPr>
          <p:cNvPr id="90155" name="Text Box 71"/>
          <p:cNvSpPr txBox="1">
            <a:spLocks noChangeArrowheads="1"/>
          </p:cNvSpPr>
          <p:nvPr/>
        </p:nvSpPr>
        <p:spPr bwMode="auto">
          <a:xfrm>
            <a:off x="8548688" y="4833938"/>
            <a:ext cx="366712" cy="244475"/>
          </a:xfrm>
          <a:prstGeom prst="rect">
            <a:avLst/>
          </a:prstGeom>
          <a:noFill/>
          <a:ln w="28575">
            <a:noFill/>
            <a:miter lim="800000"/>
            <a:headEnd/>
            <a:tailEnd/>
          </a:ln>
        </p:spPr>
        <p:txBody>
          <a:bodyPr>
            <a:spAutoFit/>
          </a:bodyPr>
          <a:lstStyle/>
          <a:p>
            <a:r>
              <a:rPr lang="en-US" sz="1000" b="1">
                <a:solidFill>
                  <a:schemeClr val="bg2"/>
                </a:solidFill>
              </a:rPr>
              <a:t>10</a:t>
            </a:r>
          </a:p>
        </p:txBody>
      </p:sp>
      <p:sp>
        <p:nvSpPr>
          <p:cNvPr id="90156" name="Text Box 72"/>
          <p:cNvSpPr txBox="1">
            <a:spLocks noChangeArrowheads="1"/>
          </p:cNvSpPr>
          <p:nvPr/>
        </p:nvSpPr>
        <p:spPr bwMode="auto">
          <a:xfrm>
            <a:off x="8110538" y="4410075"/>
            <a:ext cx="661987" cy="244475"/>
          </a:xfrm>
          <a:prstGeom prst="rect">
            <a:avLst/>
          </a:prstGeom>
          <a:noFill/>
          <a:ln w="28575">
            <a:noFill/>
            <a:miter lim="800000"/>
            <a:headEnd/>
            <a:tailEnd/>
          </a:ln>
        </p:spPr>
        <p:txBody>
          <a:bodyPr>
            <a:spAutoFit/>
          </a:bodyPr>
          <a:lstStyle/>
          <a:p>
            <a:r>
              <a:rPr lang="en-US" sz="1000" b="1">
                <a:solidFill>
                  <a:schemeClr val="bg2"/>
                </a:solidFill>
              </a:rPr>
              <a:t>P&lt;0.001</a:t>
            </a:r>
          </a:p>
        </p:txBody>
      </p:sp>
      <p:sp>
        <p:nvSpPr>
          <p:cNvPr id="90157" name="Text Box 73"/>
          <p:cNvSpPr txBox="1">
            <a:spLocks noChangeArrowheads="1"/>
          </p:cNvSpPr>
          <p:nvPr/>
        </p:nvSpPr>
        <p:spPr bwMode="auto">
          <a:xfrm>
            <a:off x="6929438" y="2109788"/>
            <a:ext cx="1128712" cy="304800"/>
          </a:xfrm>
          <a:prstGeom prst="rect">
            <a:avLst/>
          </a:prstGeom>
          <a:noFill/>
          <a:ln w="28575">
            <a:noFill/>
            <a:miter lim="800000"/>
            <a:headEnd/>
            <a:tailEnd/>
          </a:ln>
        </p:spPr>
        <p:txBody>
          <a:bodyPr>
            <a:spAutoFit/>
          </a:bodyPr>
          <a:lstStyle/>
          <a:p>
            <a:r>
              <a:rPr lang="en-US" sz="1400" b="1">
                <a:solidFill>
                  <a:schemeClr val="bg2"/>
                </a:solidFill>
              </a:rPr>
              <a:t>MS-NCEP -</a:t>
            </a:r>
          </a:p>
        </p:txBody>
      </p:sp>
      <p:sp>
        <p:nvSpPr>
          <p:cNvPr id="5028938" name="Freeform 74"/>
          <p:cNvSpPr>
            <a:spLocks/>
          </p:cNvSpPr>
          <p:nvPr/>
        </p:nvSpPr>
        <p:spPr bwMode="auto">
          <a:xfrm>
            <a:off x="5967413" y="2422525"/>
            <a:ext cx="2647950" cy="511175"/>
          </a:xfrm>
          <a:custGeom>
            <a:avLst/>
            <a:gdLst>
              <a:gd name="T0" fmla="*/ 0 w 1668"/>
              <a:gd name="T1" fmla="*/ 2147483647 h 322"/>
              <a:gd name="T2" fmla="*/ 2147483647 w 1668"/>
              <a:gd name="T3" fmla="*/ 2147483647 h 322"/>
              <a:gd name="T4" fmla="*/ 2147483647 w 1668"/>
              <a:gd name="T5" fmla="*/ 2147483647 h 322"/>
              <a:gd name="T6" fmla="*/ 2147483647 w 1668"/>
              <a:gd name="T7" fmla="*/ 2147483647 h 322"/>
              <a:gd name="T8" fmla="*/ 2147483647 w 1668"/>
              <a:gd name="T9" fmla="*/ 2147483647 h 322"/>
              <a:gd name="T10" fmla="*/ 2147483647 w 1668"/>
              <a:gd name="T11" fmla="*/ 2147483647 h 322"/>
              <a:gd name="T12" fmla="*/ 2147483647 w 1668"/>
              <a:gd name="T13" fmla="*/ 2147483647 h 322"/>
              <a:gd name="T14" fmla="*/ 2147483647 w 1668"/>
              <a:gd name="T15" fmla="*/ 2147483647 h 322"/>
              <a:gd name="T16" fmla="*/ 2147483647 w 1668"/>
              <a:gd name="T17" fmla="*/ 2147483647 h 322"/>
              <a:gd name="T18" fmla="*/ 2147483647 w 1668"/>
              <a:gd name="T19" fmla="*/ 2147483647 h 322"/>
              <a:gd name="T20" fmla="*/ 2147483647 w 1668"/>
              <a:gd name="T21" fmla="*/ 2147483647 h 322"/>
              <a:gd name="T22" fmla="*/ 2147483647 w 1668"/>
              <a:gd name="T23" fmla="*/ 2147483647 h 322"/>
              <a:gd name="T24" fmla="*/ 2147483647 w 1668"/>
              <a:gd name="T25" fmla="*/ 2147483647 h 322"/>
              <a:gd name="T26" fmla="*/ 2147483647 w 1668"/>
              <a:gd name="T27" fmla="*/ 2147483647 h 322"/>
              <a:gd name="T28" fmla="*/ 2147483647 w 1668"/>
              <a:gd name="T29" fmla="*/ 2147483647 h 322"/>
              <a:gd name="T30" fmla="*/ 2147483647 w 1668"/>
              <a:gd name="T31" fmla="*/ 2147483647 h 322"/>
              <a:gd name="T32" fmla="*/ 2147483647 w 1668"/>
              <a:gd name="T33" fmla="*/ 2147483647 h 322"/>
              <a:gd name="T34" fmla="*/ 2147483647 w 1668"/>
              <a:gd name="T35" fmla="*/ 2147483647 h 322"/>
              <a:gd name="T36" fmla="*/ 2147483647 w 1668"/>
              <a:gd name="T37" fmla="*/ 2147483647 h 322"/>
              <a:gd name="T38" fmla="*/ 2147483647 w 1668"/>
              <a:gd name="T39" fmla="*/ 2147483647 h 322"/>
              <a:gd name="T40" fmla="*/ 2147483647 w 1668"/>
              <a:gd name="T41" fmla="*/ 2147483647 h 32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668"/>
              <a:gd name="T64" fmla="*/ 0 h 322"/>
              <a:gd name="T65" fmla="*/ 1668 w 1668"/>
              <a:gd name="T66" fmla="*/ 322 h 32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668" h="322">
                <a:moveTo>
                  <a:pt x="0" y="16"/>
                </a:moveTo>
                <a:cubicBezTo>
                  <a:pt x="47" y="0"/>
                  <a:pt x="167" y="13"/>
                  <a:pt x="189" y="13"/>
                </a:cubicBezTo>
                <a:cubicBezTo>
                  <a:pt x="249" y="33"/>
                  <a:pt x="148" y="20"/>
                  <a:pt x="321" y="25"/>
                </a:cubicBezTo>
                <a:cubicBezTo>
                  <a:pt x="356" y="48"/>
                  <a:pt x="289" y="6"/>
                  <a:pt x="405" y="34"/>
                </a:cubicBezTo>
                <a:cubicBezTo>
                  <a:pt x="412" y="36"/>
                  <a:pt x="410" y="51"/>
                  <a:pt x="417" y="52"/>
                </a:cubicBezTo>
                <a:cubicBezTo>
                  <a:pt x="426" y="53"/>
                  <a:pt x="435" y="54"/>
                  <a:pt x="444" y="55"/>
                </a:cubicBezTo>
                <a:cubicBezTo>
                  <a:pt x="544" y="122"/>
                  <a:pt x="602" y="77"/>
                  <a:pt x="774" y="79"/>
                </a:cubicBezTo>
                <a:cubicBezTo>
                  <a:pt x="804" y="99"/>
                  <a:pt x="772" y="95"/>
                  <a:pt x="828" y="100"/>
                </a:cubicBezTo>
                <a:cubicBezTo>
                  <a:pt x="832" y="116"/>
                  <a:pt x="836" y="112"/>
                  <a:pt x="849" y="121"/>
                </a:cubicBezTo>
                <a:cubicBezTo>
                  <a:pt x="873" y="115"/>
                  <a:pt x="887" y="118"/>
                  <a:pt x="912" y="124"/>
                </a:cubicBezTo>
                <a:cubicBezTo>
                  <a:pt x="947" y="133"/>
                  <a:pt x="984" y="128"/>
                  <a:pt x="1020" y="130"/>
                </a:cubicBezTo>
                <a:cubicBezTo>
                  <a:pt x="1029" y="158"/>
                  <a:pt x="1062" y="147"/>
                  <a:pt x="1089" y="148"/>
                </a:cubicBezTo>
                <a:cubicBezTo>
                  <a:pt x="1159" y="166"/>
                  <a:pt x="1200" y="164"/>
                  <a:pt x="1284" y="166"/>
                </a:cubicBezTo>
                <a:cubicBezTo>
                  <a:pt x="1312" y="175"/>
                  <a:pt x="1271" y="162"/>
                  <a:pt x="1341" y="172"/>
                </a:cubicBezTo>
                <a:cubicBezTo>
                  <a:pt x="1357" y="174"/>
                  <a:pt x="1373" y="183"/>
                  <a:pt x="1389" y="187"/>
                </a:cubicBezTo>
                <a:cubicBezTo>
                  <a:pt x="1399" y="218"/>
                  <a:pt x="1401" y="213"/>
                  <a:pt x="1431" y="223"/>
                </a:cubicBezTo>
                <a:cubicBezTo>
                  <a:pt x="1440" y="232"/>
                  <a:pt x="1446" y="246"/>
                  <a:pt x="1458" y="250"/>
                </a:cubicBezTo>
                <a:cubicBezTo>
                  <a:pt x="1464" y="252"/>
                  <a:pt x="1476" y="256"/>
                  <a:pt x="1476" y="256"/>
                </a:cubicBezTo>
                <a:cubicBezTo>
                  <a:pt x="1491" y="251"/>
                  <a:pt x="1506" y="248"/>
                  <a:pt x="1512" y="265"/>
                </a:cubicBezTo>
                <a:cubicBezTo>
                  <a:pt x="1516" y="301"/>
                  <a:pt x="1517" y="297"/>
                  <a:pt x="1539" y="319"/>
                </a:cubicBezTo>
                <a:cubicBezTo>
                  <a:pt x="1546" y="319"/>
                  <a:pt x="1668" y="309"/>
                  <a:pt x="1668" y="322"/>
                </a:cubicBezTo>
              </a:path>
            </a:pathLst>
          </a:custGeom>
          <a:noFill/>
          <a:ln w="28575">
            <a:solidFill>
              <a:srgbClr val="33CC33"/>
            </a:solidFill>
            <a:round/>
            <a:headEnd/>
            <a:tailEnd/>
          </a:ln>
        </p:spPr>
        <p:txBody>
          <a:bodyPr wrap="none">
            <a:spAutoFit/>
          </a:bodyPr>
          <a:lstStyle/>
          <a:p>
            <a:endParaRPr lang="en-US"/>
          </a:p>
        </p:txBody>
      </p:sp>
      <p:sp>
        <p:nvSpPr>
          <p:cNvPr id="5028939" name="Freeform 75"/>
          <p:cNvSpPr>
            <a:spLocks/>
          </p:cNvSpPr>
          <p:nvPr/>
        </p:nvSpPr>
        <p:spPr bwMode="auto">
          <a:xfrm>
            <a:off x="6119813" y="2457450"/>
            <a:ext cx="2376487" cy="1395413"/>
          </a:xfrm>
          <a:custGeom>
            <a:avLst/>
            <a:gdLst>
              <a:gd name="T0" fmla="*/ 0 w 1497"/>
              <a:gd name="T1" fmla="*/ 0 h 879"/>
              <a:gd name="T2" fmla="*/ 2147483647 w 1497"/>
              <a:gd name="T3" fmla="*/ 2147483647 h 879"/>
              <a:gd name="T4" fmla="*/ 2147483647 w 1497"/>
              <a:gd name="T5" fmla="*/ 2147483647 h 879"/>
              <a:gd name="T6" fmla="*/ 2147483647 w 1497"/>
              <a:gd name="T7" fmla="*/ 2147483647 h 879"/>
              <a:gd name="T8" fmla="*/ 2147483647 w 1497"/>
              <a:gd name="T9" fmla="*/ 2147483647 h 879"/>
              <a:gd name="T10" fmla="*/ 2147483647 w 1497"/>
              <a:gd name="T11" fmla="*/ 2147483647 h 879"/>
              <a:gd name="T12" fmla="*/ 2147483647 w 1497"/>
              <a:gd name="T13" fmla="*/ 2147483647 h 879"/>
              <a:gd name="T14" fmla="*/ 2147483647 w 1497"/>
              <a:gd name="T15" fmla="*/ 2147483647 h 879"/>
              <a:gd name="T16" fmla="*/ 2147483647 w 1497"/>
              <a:gd name="T17" fmla="*/ 2147483647 h 879"/>
              <a:gd name="T18" fmla="*/ 2147483647 w 1497"/>
              <a:gd name="T19" fmla="*/ 2147483647 h 879"/>
              <a:gd name="T20" fmla="*/ 2147483647 w 1497"/>
              <a:gd name="T21" fmla="*/ 2147483647 h 879"/>
              <a:gd name="T22" fmla="*/ 2147483647 w 1497"/>
              <a:gd name="T23" fmla="*/ 2147483647 h 879"/>
              <a:gd name="T24" fmla="*/ 2147483647 w 1497"/>
              <a:gd name="T25" fmla="*/ 2147483647 h 879"/>
              <a:gd name="T26" fmla="*/ 2147483647 w 1497"/>
              <a:gd name="T27" fmla="*/ 2147483647 h 879"/>
              <a:gd name="T28" fmla="*/ 2147483647 w 1497"/>
              <a:gd name="T29" fmla="*/ 2147483647 h 879"/>
              <a:gd name="T30" fmla="*/ 2147483647 w 1497"/>
              <a:gd name="T31" fmla="*/ 2147483647 h 879"/>
              <a:gd name="T32" fmla="*/ 2147483647 w 1497"/>
              <a:gd name="T33" fmla="*/ 2147483647 h 879"/>
              <a:gd name="T34" fmla="*/ 2147483647 w 1497"/>
              <a:gd name="T35" fmla="*/ 2147483647 h 879"/>
              <a:gd name="T36" fmla="*/ 2147483647 w 1497"/>
              <a:gd name="T37" fmla="*/ 2147483647 h 879"/>
              <a:gd name="T38" fmla="*/ 2147483647 w 1497"/>
              <a:gd name="T39" fmla="*/ 2147483647 h 879"/>
              <a:gd name="T40" fmla="*/ 2147483647 w 1497"/>
              <a:gd name="T41" fmla="*/ 2147483647 h 879"/>
              <a:gd name="T42" fmla="*/ 2147483647 w 1497"/>
              <a:gd name="T43" fmla="*/ 2147483647 h 879"/>
              <a:gd name="T44" fmla="*/ 2147483647 w 1497"/>
              <a:gd name="T45" fmla="*/ 2147483647 h 879"/>
              <a:gd name="T46" fmla="*/ 2147483647 w 1497"/>
              <a:gd name="T47" fmla="*/ 2147483647 h 87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497"/>
              <a:gd name="T73" fmla="*/ 0 h 879"/>
              <a:gd name="T74" fmla="*/ 1497 w 1497"/>
              <a:gd name="T75" fmla="*/ 879 h 87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497" h="879">
                <a:moveTo>
                  <a:pt x="0" y="0"/>
                </a:moveTo>
                <a:cubicBezTo>
                  <a:pt x="8" y="71"/>
                  <a:pt x="55" y="31"/>
                  <a:pt x="153" y="33"/>
                </a:cubicBezTo>
                <a:cubicBezTo>
                  <a:pt x="158" y="49"/>
                  <a:pt x="155" y="80"/>
                  <a:pt x="165" y="90"/>
                </a:cubicBezTo>
                <a:cubicBezTo>
                  <a:pt x="203" y="128"/>
                  <a:pt x="273" y="104"/>
                  <a:pt x="327" y="105"/>
                </a:cubicBezTo>
                <a:cubicBezTo>
                  <a:pt x="330" y="136"/>
                  <a:pt x="333" y="154"/>
                  <a:pt x="363" y="162"/>
                </a:cubicBezTo>
                <a:cubicBezTo>
                  <a:pt x="367" y="219"/>
                  <a:pt x="359" y="209"/>
                  <a:pt x="411" y="213"/>
                </a:cubicBezTo>
                <a:cubicBezTo>
                  <a:pt x="427" y="262"/>
                  <a:pt x="409" y="248"/>
                  <a:pt x="477" y="252"/>
                </a:cubicBezTo>
                <a:cubicBezTo>
                  <a:pt x="484" y="273"/>
                  <a:pt x="477" y="248"/>
                  <a:pt x="477" y="285"/>
                </a:cubicBezTo>
                <a:cubicBezTo>
                  <a:pt x="477" y="369"/>
                  <a:pt x="475" y="359"/>
                  <a:pt x="552" y="363"/>
                </a:cubicBezTo>
                <a:cubicBezTo>
                  <a:pt x="575" y="371"/>
                  <a:pt x="566" y="403"/>
                  <a:pt x="567" y="423"/>
                </a:cubicBezTo>
                <a:cubicBezTo>
                  <a:pt x="580" y="421"/>
                  <a:pt x="615" y="414"/>
                  <a:pt x="624" y="423"/>
                </a:cubicBezTo>
                <a:cubicBezTo>
                  <a:pt x="633" y="432"/>
                  <a:pt x="626" y="447"/>
                  <a:pt x="627" y="459"/>
                </a:cubicBezTo>
                <a:cubicBezTo>
                  <a:pt x="628" y="463"/>
                  <a:pt x="627" y="468"/>
                  <a:pt x="630" y="471"/>
                </a:cubicBezTo>
                <a:cubicBezTo>
                  <a:pt x="642" y="485"/>
                  <a:pt x="666" y="479"/>
                  <a:pt x="684" y="480"/>
                </a:cubicBezTo>
                <a:cubicBezTo>
                  <a:pt x="693" y="557"/>
                  <a:pt x="724" y="520"/>
                  <a:pt x="831" y="522"/>
                </a:cubicBezTo>
                <a:cubicBezTo>
                  <a:pt x="835" y="535"/>
                  <a:pt x="829" y="562"/>
                  <a:pt x="840" y="570"/>
                </a:cubicBezTo>
                <a:cubicBezTo>
                  <a:pt x="845" y="574"/>
                  <a:pt x="858" y="576"/>
                  <a:pt x="858" y="576"/>
                </a:cubicBezTo>
                <a:cubicBezTo>
                  <a:pt x="908" y="564"/>
                  <a:pt x="960" y="566"/>
                  <a:pt x="1011" y="573"/>
                </a:cubicBezTo>
                <a:cubicBezTo>
                  <a:pt x="1016" y="640"/>
                  <a:pt x="1015" y="631"/>
                  <a:pt x="1083" y="636"/>
                </a:cubicBezTo>
                <a:cubicBezTo>
                  <a:pt x="1080" y="656"/>
                  <a:pt x="1078" y="676"/>
                  <a:pt x="1074" y="696"/>
                </a:cubicBezTo>
                <a:cubicBezTo>
                  <a:pt x="1077" y="736"/>
                  <a:pt x="1069" y="731"/>
                  <a:pt x="1098" y="738"/>
                </a:cubicBezTo>
                <a:cubicBezTo>
                  <a:pt x="1105" y="841"/>
                  <a:pt x="1118" y="798"/>
                  <a:pt x="1263" y="801"/>
                </a:cubicBezTo>
                <a:cubicBezTo>
                  <a:pt x="1264" y="819"/>
                  <a:pt x="1249" y="849"/>
                  <a:pt x="1266" y="855"/>
                </a:cubicBezTo>
                <a:cubicBezTo>
                  <a:pt x="1339" y="879"/>
                  <a:pt x="1420" y="852"/>
                  <a:pt x="1497" y="852"/>
                </a:cubicBezTo>
              </a:path>
            </a:pathLst>
          </a:custGeom>
          <a:noFill/>
          <a:ln w="28575">
            <a:solidFill>
              <a:srgbClr val="FF0000"/>
            </a:solidFill>
            <a:round/>
            <a:headEnd/>
            <a:tailEnd/>
          </a:ln>
        </p:spPr>
        <p:txBody>
          <a:bodyPr wrap="none">
            <a:spAutoFit/>
          </a:bodyPr>
          <a:lstStyle/>
          <a:p>
            <a:endParaRPr lang="en-US"/>
          </a:p>
        </p:txBody>
      </p:sp>
      <p:sp>
        <p:nvSpPr>
          <p:cNvPr id="5028940" name="Text Box 76"/>
          <p:cNvSpPr txBox="1">
            <a:spLocks noChangeArrowheads="1"/>
          </p:cNvSpPr>
          <p:nvPr/>
        </p:nvSpPr>
        <p:spPr bwMode="auto">
          <a:xfrm>
            <a:off x="1947863" y="3462338"/>
            <a:ext cx="1128712" cy="304800"/>
          </a:xfrm>
          <a:prstGeom prst="rect">
            <a:avLst/>
          </a:prstGeom>
          <a:noFill/>
          <a:ln w="28575">
            <a:noFill/>
            <a:miter lim="800000"/>
            <a:headEnd/>
            <a:tailEnd/>
          </a:ln>
        </p:spPr>
        <p:txBody>
          <a:bodyPr>
            <a:spAutoFit/>
          </a:bodyPr>
          <a:lstStyle/>
          <a:p>
            <a:r>
              <a:rPr lang="en-US" sz="1400" b="1">
                <a:solidFill>
                  <a:schemeClr val="bg2"/>
                </a:solidFill>
              </a:rPr>
              <a:t>EWET +</a:t>
            </a:r>
          </a:p>
        </p:txBody>
      </p:sp>
      <p:sp>
        <p:nvSpPr>
          <p:cNvPr id="90161" name="Text Box 77"/>
          <p:cNvSpPr txBox="1">
            <a:spLocks noChangeArrowheads="1"/>
          </p:cNvSpPr>
          <p:nvPr/>
        </p:nvSpPr>
        <p:spPr bwMode="auto">
          <a:xfrm>
            <a:off x="5553075" y="4414838"/>
            <a:ext cx="1809750" cy="304800"/>
          </a:xfrm>
          <a:prstGeom prst="rect">
            <a:avLst/>
          </a:prstGeom>
          <a:noFill/>
          <a:ln w="28575">
            <a:noFill/>
            <a:miter lim="800000"/>
            <a:headEnd/>
            <a:tailEnd/>
          </a:ln>
        </p:spPr>
        <p:txBody>
          <a:bodyPr>
            <a:spAutoFit/>
          </a:bodyPr>
          <a:lstStyle/>
          <a:p>
            <a:r>
              <a:rPr lang="en-US" sz="1400" b="1">
                <a:solidFill>
                  <a:schemeClr val="bg2"/>
                </a:solidFill>
              </a:rPr>
              <a:t>Cardiovascular</a:t>
            </a:r>
          </a:p>
        </p:txBody>
      </p:sp>
      <p:sp>
        <p:nvSpPr>
          <p:cNvPr id="90162" name="Text Box 78"/>
          <p:cNvSpPr txBox="1">
            <a:spLocks noChangeArrowheads="1"/>
          </p:cNvSpPr>
          <p:nvPr/>
        </p:nvSpPr>
        <p:spPr bwMode="auto">
          <a:xfrm>
            <a:off x="1304925" y="5719763"/>
            <a:ext cx="6943725" cy="517525"/>
          </a:xfrm>
          <a:prstGeom prst="rect">
            <a:avLst/>
          </a:prstGeom>
          <a:noFill/>
          <a:ln w="28575">
            <a:noFill/>
            <a:miter lim="800000"/>
            <a:headEnd/>
            <a:tailEnd/>
          </a:ln>
        </p:spPr>
        <p:txBody>
          <a:bodyPr>
            <a:spAutoFit/>
          </a:bodyPr>
          <a:lstStyle/>
          <a:p>
            <a:r>
              <a:rPr lang="en-US" sz="1400" b="1">
                <a:solidFill>
                  <a:schemeClr val="tx1"/>
                </a:solidFill>
              </a:rPr>
              <a:t>Kaplan-Meier curves indicating cardiovascular event rates in women with (n=88)  or without (n=469) EWET or with (n=100) or without (n=433) MS-NCEP</a:t>
            </a:r>
          </a:p>
        </p:txBody>
      </p:sp>
      <p:sp>
        <p:nvSpPr>
          <p:cNvPr id="90163" name="Text Box 79"/>
          <p:cNvSpPr txBox="1">
            <a:spLocks noChangeArrowheads="1"/>
          </p:cNvSpPr>
          <p:nvPr/>
        </p:nvSpPr>
        <p:spPr bwMode="auto">
          <a:xfrm>
            <a:off x="5910263" y="5133975"/>
            <a:ext cx="2524125" cy="304800"/>
          </a:xfrm>
          <a:prstGeom prst="rect">
            <a:avLst/>
          </a:prstGeom>
          <a:noFill/>
          <a:ln w="28575">
            <a:noFill/>
            <a:miter lim="800000"/>
            <a:headEnd/>
            <a:tailEnd/>
          </a:ln>
        </p:spPr>
        <p:txBody>
          <a:bodyPr>
            <a:spAutoFit/>
          </a:bodyPr>
          <a:lstStyle/>
          <a:p>
            <a:r>
              <a:rPr lang="en-US" sz="1400" b="1">
                <a:solidFill>
                  <a:schemeClr val="bg2"/>
                </a:solidFill>
              </a:rPr>
              <a:t>Follow Up Time (years)</a:t>
            </a: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028904"/>
                                        </p:tgtEl>
                                        <p:attrNameLst>
                                          <p:attrName>style.visibility</p:attrName>
                                        </p:attrNameLst>
                                      </p:cBhvr>
                                      <p:to>
                                        <p:strVal val="visible"/>
                                      </p:to>
                                    </p:set>
                                    <p:animEffect transition="in" filter="wipe(left)">
                                      <p:cBhvr>
                                        <p:cTn id="7" dur="1000"/>
                                        <p:tgtEl>
                                          <p:spTgt spid="502890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028938"/>
                                        </p:tgtEl>
                                        <p:attrNameLst>
                                          <p:attrName>style.visibility</p:attrName>
                                        </p:attrNameLst>
                                      </p:cBhvr>
                                      <p:to>
                                        <p:strVal val="visible"/>
                                      </p:to>
                                    </p:set>
                                    <p:animEffect transition="in" filter="wipe(left)">
                                      <p:cBhvr>
                                        <p:cTn id="10" dur="1000"/>
                                        <p:tgtEl>
                                          <p:spTgt spid="502893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5028905"/>
                                        </p:tgtEl>
                                        <p:attrNameLst>
                                          <p:attrName>style.visibility</p:attrName>
                                        </p:attrNameLst>
                                      </p:cBhvr>
                                      <p:to>
                                        <p:strVal val="visible"/>
                                      </p:to>
                                    </p:set>
                                    <p:animEffect transition="in" filter="wipe(up)">
                                      <p:cBhvr>
                                        <p:cTn id="15" dur="1000"/>
                                        <p:tgtEl>
                                          <p:spTgt spid="5028905"/>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5028939"/>
                                        </p:tgtEl>
                                        <p:attrNameLst>
                                          <p:attrName>style.visibility</p:attrName>
                                        </p:attrNameLst>
                                      </p:cBhvr>
                                      <p:to>
                                        <p:strVal val="visible"/>
                                      </p:to>
                                    </p:set>
                                    <p:animEffect transition="in" filter="wipe(left)">
                                      <p:cBhvr>
                                        <p:cTn id="18" dur="1000"/>
                                        <p:tgtEl>
                                          <p:spTgt spid="502893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5028940"/>
                                        </p:tgtEl>
                                        <p:attrNameLst>
                                          <p:attrName>style.visibility</p:attrName>
                                        </p:attrNameLst>
                                      </p:cBhvr>
                                      <p:to>
                                        <p:strVal val="visible"/>
                                      </p:to>
                                    </p:set>
                                    <p:animEffect transition="in" filter="wipe(right)">
                                      <p:cBhvr>
                                        <p:cTn id="23" dur="1000"/>
                                        <p:tgtEl>
                                          <p:spTgt spid="5028940"/>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5028902"/>
                                        </p:tgtEl>
                                        <p:attrNameLst>
                                          <p:attrName>style.visibility</p:attrName>
                                        </p:attrNameLst>
                                      </p:cBhvr>
                                      <p:to>
                                        <p:strVal val="visible"/>
                                      </p:to>
                                    </p:set>
                                    <p:animEffect transition="in" filter="wipe(left)">
                                      <p:cBhvr>
                                        <p:cTn id="26" dur="1000"/>
                                        <p:tgtEl>
                                          <p:spTgt spid="50289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28902" grpId="0" animBg="1"/>
      <p:bldP spid="5028904" grpId="0" animBg="1"/>
      <p:bldP spid="5028905" grpId="0"/>
      <p:bldP spid="5028938" grpId="0" animBg="1"/>
      <p:bldP spid="5028939" grpId="0" animBg="1"/>
      <p:bldP spid="5028940" grpId="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942975" y="1533525"/>
            <a:ext cx="5095875" cy="4648200"/>
          </a:xfrm>
          <a:prstGeom prst="rect">
            <a:avLst/>
          </a:prstGeom>
          <a:solidFill>
            <a:schemeClr val="tx1"/>
          </a:solidFill>
          <a:ln w="28575">
            <a:noFill/>
            <a:miter lim="800000"/>
            <a:headEnd/>
            <a:tailEnd/>
          </a:ln>
        </p:spPr>
        <p:txBody>
          <a:bodyPr anchor="ctr">
            <a:spAutoFit/>
          </a:bodyPr>
          <a:lstStyle/>
          <a:p>
            <a:endParaRPr lang="en-US"/>
          </a:p>
        </p:txBody>
      </p:sp>
      <p:sp>
        <p:nvSpPr>
          <p:cNvPr id="91139" name="Text Box 3"/>
          <p:cNvSpPr txBox="1">
            <a:spLocks noChangeArrowheads="1"/>
          </p:cNvSpPr>
          <p:nvPr/>
        </p:nvSpPr>
        <p:spPr bwMode="auto">
          <a:xfrm>
            <a:off x="650875" y="6491288"/>
            <a:ext cx="8493125" cy="366712"/>
          </a:xfrm>
          <a:prstGeom prst="rect">
            <a:avLst/>
          </a:prstGeom>
          <a:noFill/>
          <a:ln w="28575">
            <a:noFill/>
            <a:miter lim="800000"/>
            <a:headEnd/>
            <a:tailEnd/>
          </a:ln>
        </p:spPr>
        <p:txBody>
          <a:bodyPr>
            <a:spAutoFit/>
          </a:bodyPr>
          <a:lstStyle/>
          <a:p>
            <a:pPr algn="r"/>
            <a:r>
              <a:rPr lang="en-US" sz="1800" b="1" i="1"/>
              <a:t>Circulation</a:t>
            </a:r>
            <a:r>
              <a:rPr lang="en-US" sz="1800" b="1"/>
              <a:t>.2005;111:1883-1890</a:t>
            </a:r>
          </a:p>
        </p:txBody>
      </p:sp>
      <p:sp>
        <p:nvSpPr>
          <p:cNvPr id="5029892" name="Text Box 4"/>
          <p:cNvSpPr txBox="1">
            <a:spLocks noChangeArrowheads="1"/>
          </p:cNvSpPr>
          <p:nvPr/>
        </p:nvSpPr>
        <p:spPr bwMode="auto">
          <a:xfrm>
            <a:off x="0" y="0"/>
            <a:ext cx="9144000" cy="1311275"/>
          </a:xfrm>
          <a:prstGeom prst="rect">
            <a:avLst/>
          </a:prstGeom>
          <a:noFill/>
          <a:ln w="28575">
            <a:noFill/>
            <a:miter lim="800000"/>
            <a:headEnd/>
            <a:tailEnd/>
          </a:ln>
          <a:effectLst/>
        </p:spPr>
        <p:txBody>
          <a:bodyPr>
            <a:spAutoFit/>
          </a:bodyPr>
          <a:lstStyle/>
          <a:p>
            <a:pPr>
              <a:defRPr/>
            </a:pPr>
            <a:r>
              <a:rPr lang="en-US" sz="4000" b="1">
                <a:solidFill>
                  <a:schemeClr val="accent1"/>
                </a:solidFill>
                <a:effectLst>
                  <a:outerShdw blurRad="38100" dist="38100" dir="2700000" algn="tl">
                    <a:srgbClr val="000000"/>
                  </a:outerShdw>
                </a:effectLst>
              </a:rPr>
              <a:t>E</a:t>
            </a:r>
            <a:r>
              <a:rPr lang="en-US" sz="4000" b="1">
                <a:solidFill>
                  <a:schemeClr val="hlink"/>
                </a:solidFill>
                <a:effectLst>
                  <a:outerShdw blurRad="38100" dist="38100" dir="2700000" algn="tl">
                    <a:srgbClr val="000000"/>
                  </a:outerShdw>
                </a:effectLst>
              </a:rPr>
              <a:t>nlarged </a:t>
            </a:r>
            <a:r>
              <a:rPr lang="en-US" sz="4000" b="1">
                <a:solidFill>
                  <a:schemeClr val="accent1"/>
                </a:solidFill>
                <a:effectLst>
                  <a:outerShdw blurRad="38100" dist="38100" dir="2700000" algn="tl">
                    <a:srgbClr val="000000"/>
                  </a:outerShdw>
                </a:effectLst>
              </a:rPr>
              <a:t>W</a:t>
            </a:r>
            <a:r>
              <a:rPr lang="en-US" sz="4000" b="1">
                <a:solidFill>
                  <a:schemeClr val="hlink"/>
                </a:solidFill>
                <a:effectLst>
                  <a:outerShdw blurRad="38100" dist="38100" dir="2700000" algn="tl">
                    <a:srgbClr val="000000"/>
                  </a:outerShdw>
                </a:effectLst>
              </a:rPr>
              <a:t>aist Combined With </a:t>
            </a:r>
            <a:r>
              <a:rPr lang="en-US" sz="4000" b="1">
                <a:solidFill>
                  <a:schemeClr val="accent1"/>
                </a:solidFill>
                <a:effectLst>
                  <a:outerShdw blurRad="38100" dist="38100" dir="2700000" algn="tl">
                    <a:srgbClr val="000000"/>
                  </a:outerShdw>
                </a:effectLst>
              </a:rPr>
              <a:t>E</a:t>
            </a:r>
            <a:r>
              <a:rPr lang="en-US" sz="4000" b="1">
                <a:solidFill>
                  <a:schemeClr val="hlink"/>
                </a:solidFill>
                <a:effectLst>
                  <a:outerShdw blurRad="38100" dist="38100" dir="2700000" algn="tl">
                    <a:srgbClr val="000000"/>
                  </a:outerShdw>
                </a:effectLst>
              </a:rPr>
              <a:t>levated </a:t>
            </a:r>
            <a:r>
              <a:rPr lang="en-US" sz="4000" b="1">
                <a:solidFill>
                  <a:schemeClr val="accent1"/>
                </a:solidFill>
                <a:effectLst>
                  <a:outerShdw blurRad="38100" dist="38100" dir="2700000" algn="tl">
                    <a:srgbClr val="000000"/>
                  </a:outerShdw>
                </a:effectLst>
              </a:rPr>
              <a:t>T</a:t>
            </a:r>
            <a:r>
              <a:rPr lang="en-US" sz="4000" b="1">
                <a:solidFill>
                  <a:schemeClr val="hlink"/>
                </a:solidFill>
                <a:effectLst>
                  <a:outerShdw blurRad="38100" dist="38100" dir="2700000" algn="tl">
                    <a:srgbClr val="000000"/>
                  </a:outerShdw>
                </a:effectLst>
              </a:rPr>
              <a:t>riglyceride (</a:t>
            </a:r>
            <a:r>
              <a:rPr lang="en-US" sz="4000" b="1">
                <a:solidFill>
                  <a:schemeClr val="accent1"/>
                </a:solidFill>
                <a:effectLst>
                  <a:outerShdw blurRad="38100" dist="38100" dir="2700000" algn="tl">
                    <a:srgbClr val="000000"/>
                  </a:outerShdw>
                </a:effectLst>
              </a:rPr>
              <a:t>EWET</a:t>
            </a:r>
            <a:r>
              <a:rPr lang="en-US" sz="4000" b="1">
                <a:solidFill>
                  <a:schemeClr val="hlink"/>
                </a:solidFill>
                <a:effectLst>
                  <a:outerShdw blurRad="38100" dist="38100" dir="2700000" algn="tl">
                    <a:srgbClr val="000000"/>
                  </a:outerShdw>
                </a:effectLst>
              </a:rPr>
              <a:t>)</a:t>
            </a:r>
          </a:p>
        </p:txBody>
      </p:sp>
      <p:sp>
        <p:nvSpPr>
          <p:cNvPr id="91141" name="Line 5"/>
          <p:cNvSpPr>
            <a:spLocks noChangeShapeType="1"/>
          </p:cNvSpPr>
          <p:nvPr/>
        </p:nvSpPr>
        <p:spPr bwMode="auto">
          <a:xfrm>
            <a:off x="1838325" y="1733550"/>
            <a:ext cx="0" cy="3248025"/>
          </a:xfrm>
          <a:prstGeom prst="line">
            <a:avLst/>
          </a:prstGeom>
          <a:noFill/>
          <a:ln w="28575">
            <a:solidFill>
              <a:schemeClr val="bg1"/>
            </a:solidFill>
            <a:round/>
            <a:headEnd/>
            <a:tailEnd/>
          </a:ln>
        </p:spPr>
        <p:txBody>
          <a:bodyPr wrap="none">
            <a:spAutoFit/>
          </a:bodyPr>
          <a:lstStyle/>
          <a:p>
            <a:endParaRPr lang="en-US"/>
          </a:p>
        </p:txBody>
      </p:sp>
      <p:sp>
        <p:nvSpPr>
          <p:cNvPr id="91142" name="Line 6"/>
          <p:cNvSpPr>
            <a:spLocks noChangeShapeType="1"/>
          </p:cNvSpPr>
          <p:nvPr/>
        </p:nvSpPr>
        <p:spPr bwMode="auto">
          <a:xfrm flipV="1">
            <a:off x="1809750" y="4981575"/>
            <a:ext cx="3811588" cy="19050"/>
          </a:xfrm>
          <a:prstGeom prst="line">
            <a:avLst/>
          </a:prstGeom>
          <a:noFill/>
          <a:ln w="28575">
            <a:solidFill>
              <a:schemeClr val="bg1"/>
            </a:solidFill>
            <a:round/>
            <a:headEnd/>
            <a:tailEnd/>
          </a:ln>
        </p:spPr>
        <p:txBody>
          <a:bodyPr>
            <a:spAutoFit/>
          </a:bodyPr>
          <a:lstStyle/>
          <a:p>
            <a:endParaRPr lang="en-US"/>
          </a:p>
        </p:txBody>
      </p:sp>
      <p:sp>
        <p:nvSpPr>
          <p:cNvPr id="91143" name="Line 7"/>
          <p:cNvSpPr>
            <a:spLocks noChangeShapeType="1"/>
          </p:cNvSpPr>
          <p:nvPr/>
        </p:nvSpPr>
        <p:spPr bwMode="auto">
          <a:xfrm flipV="1">
            <a:off x="1757363" y="2071688"/>
            <a:ext cx="76200" cy="0"/>
          </a:xfrm>
          <a:prstGeom prst="line">
            <a:avLst/>
          </a:prstGeom>
          <a:noFill/>
          <a:ln w="28575">
            <a:solidFill>
              <a:schemeClr val="bg1"/>
            </a:solidFill>
            <a:round/>
            <a:headEnd/>
            <a:tailEnd/>
          </a:ln>
        </p:spPr>
        <p:txBody>
          <a:bodyPr>
            <a:spAutoFit/>
          </a:bodyPr>
          <a:lstStyle/>
          <a:p>
            <a:endParaRPr lang="en-US"/>
          </a:p>
        </p:txBody>
      </p:sp>
      <p:sp>
        <p:nvSpPr>
          <p:cNvPr id="91144" name="Line 8"/>
          <p:cNvSpPr>
            <a:spLocks noChangeShapeType="1"/>
          </p:cNvSpPr>
          <p:nvPr/>
        </p:nvSpPr>
        <p:spPr bwMode="auto">
          <a:xfrm flipV="1">
            <a:off x="1766888" y="3048000"/>
            <a:ext cx="76200" cy="0"/>
          </a:xfrm>
          <a:prstGeom prst="line">
            <a:avLst/>
          </a:prstGeom>
          <a:noFill/>
          <a:ln w="28575">
            <a:solidFill>
              <a:schemeClr val="bg1"/>
            </a:solidFill>
            <a:round/>
            <a:headEnd/>
            <a:tailEnd/>
          </a:ln>
        </p:spPr>
        <p:txBody>
          <a:bodyPr>
            <a:spAutoFit/>
          </a:bodyPr>
          <a:lstStyle/>
          <a:p>
            <a:endParaRPr lang="en-US"/>
          </a:p>
        </p:txBody>
      </p:sp>
      <p:sp>
        <p:nvSpPr>
          <p:cNvPr id="91145" name="Line 9"/>
          <p:cNvSpPr>
            <a:spLocks noChangeShapeType="1"/>
          </p:cNvSpPr>
          <p:nvPr/>
        </p:nvSpPr>
        <p:spPr bwMode="auto">
          <a:xfrm flipV="1">
            <a:off x="1776413" y="4024313"/>
            <a:ext cx="76200" cy="0"/>
          </a:xfrm>
          <a:prstGeom prst="line">
            <a:avLst/>
          </a:prstGeom>
          <a:noFill/>
          <a:ln w="28575">
            <a:solidFill>
              <a:schemeClr val="bg1"/>
            </a:solidFill>
            <a:round/>
            <a:headEnd/>
            <a:tailEnd/>
          </a:ln>
        </p:spPr>
        <p:txBody>
          <a:bodyPr>
            <a:spAutoFit/>
          </a:bodyPr>
          <a:lstStyle/>
          <a:p>
            <a:endParaRPr lang="en-US"/>
          </a:p>
        </p:txBody>
      </p:sp>
      <p:sp>
        <p:nvSpPr>
          <p:cNvPr id="91146" name="Line 10"/>
          <p:cNvSpPr>
            <a:spLocks noChangeShapeType="1"/>
          </p:cNvSpPr>
          <p:nvPr/>
        </p:nvSpPr>
        <p:spPr bwMode="auto">
          <a:xfrm>
            <a:off x="2314575" y="4986338"/>
            <a:ext cx="0" cy="61912"/>
          </a:xfrm>
          <a:prstGeom prst="line">
            <a:avLst/>
          </a:prstGeom>
          <a:noFill/>
          <a:ln w="28575">
            <a:solidFill>
              <a:schemeClr val="bg1"/>
            </a:solidFill>
            <a:round/>
            <a:headEnd/>
            <a:tailEnd/>
          </a:ln>
        </p:spPr>
        <p:txBody>
          <a:bodyPr wrap="none">
            <a:spAutoFit/>
          </a:bodyPr>
          <a:lstStyle/>
          <a:p>
            <a:endParaRPr lang="en-US"/>
          </a:p>
        </p:txBody>
      </p:sp>
      <p:sp>
        <p:nvSpPr>
          <p:cNvPr id="91147" name="Line 11"/>
          <p:cNvSpPr>
            <a:spLocks noChangeShapeType="1"/>
          </p:cNvSpPr>
          <p:nvPr/>
        </p:nvSpPr>
        <p:spPr bwMode="auto">
          <a:xfrm>
            <a:off x="3244850" y="4981575"/>
            <a:ext cx="0" cy="61913"/>
          </a:xfrm>
          <a:prstGeom prst="line">
            <a:avLst/>
          </a:prstGeom>
          <a:noFill/>
          <a:ln w="28575">
            <a:solidFill>
              <a:schemeClr val="bg1"/>
            </a:solidFill>
            <a:round/>
            <a:headEnd/>
            <a:tailEnd/>
          </a:ln>
        </p:spPr>
        <p:txBody>
          <a:bodyPr wrap="none">
            <a:spAutoFit/>
          </a:bodyPr>
          <a:lstStyle/>
          <a:p>
            <a:endParaRPr lang="en-US"/>
          </a:p>
        </p:txBody>
      </p:sp>
      <p:sp>
        <p:nvSpPr>
          <p:cNvPr id="91148" name="Line 12"/>
          <p:cNvSpPr>
            <a:spLocks noChangeShapeType="1"/>
          </p:cNvSpPr>
          <p:nvPr/>
        </p:nvSpPr>
        <p:spPr bwMode="auto">
          <a:xfrm>
            <a:off x="4171950" y="4986338"/>
            <a:ext cx="0" cy="61912"/>
          </a:xfrm>
          <a:prstGeom prst="line">
            <a:avLst/>
          </a:prstGeom>
          <a:noFill/>
          <a:ln w="28575">
            <a:solidFill>
              <a:schemeClr val="bg1"/>
            </a:solidFill>
            <a:round/>
            <a:headEnd/>
            <a:tailEnd/>
          </a:ln>
        </p:spPr>
        <p:txBody>
          <a:bodyPr wrap="none">
            <a:spAutoFit/>
          </a:bodyPr>
          <a:lstStyle/>
          <a:p>
            <a:endParaRPr lang="en-US"/>
          </a:p>
        </p:txBody>
      </p:sp>
      <p:sp>
        <p:nvSpPr>
          <p:cNvPr id="91149" name="Line 13"/>
          <p:cNvSpPr>
            <a:spLocks noChangeShapeType="1"/>
          </p:cNvSpPr>
          <p:nvPr/>
        </p:nvSpPr>
        <p:spPr bwMode="auto">
          <a:xfrm>
            <a:off x="5140325" y="4991100"/>
            <a:ext cx="0" cy="61913"/>
          </a:xfrm>
          <a:prstGeom prst="line">
            <a:avLst/>
          </a:prstGeom>
          <a:noFill/>
          <a:ln w="28575">
            <a:solidFill>
              <a:schemeClr val="bg1"/>
            </a:solidFill>
            <a:round/>
            <a:headEnd/>
            <a:tailEnd/>
          </a:ln>
        </p:spPr>
        <p:txBody>
          <a:bodyPr wrap="none">
            <a:spAutoFit/>
          </a:bodyPr>
          <a:lstStyle/>
          <a:p>
            <a:endParaRPr lang="en-US"/>
          </a:p>
        </p:txBody>
      </p:sp>
      <p:sp>
        <p:nvSpPr>
          <p:cNvPr id="91150" name="Rectangle 14"/>
          <p:cNvSpPr>
            <a:spLocks noChangeArrowheads="1"/>
          </p:cNvSpPr>
          <p:nvPr/>
        </p:nvSpPr>
        <p:spPr bwMode="auto">
          <a:xfrm>
            <a:off x="1943100" y="3581400"/>
            <a:ext cx="762000" cy="1400175"/>
          </a:xfrm>
          <a:prstGeom prst="rect">
            <a:avLst/>
          </a:prstGeom>
          <a:gradFill rotWithShape="1">
            <a:gsLst>
              <a:gs pos="0">
                <a:srgbClr val="760000"/>
              </a:gs>
              <a:gs pos="50000">
                <a:srgbClr val="FF0000"/>
              </a:gs>
              <a:gs pos="100000">
                <a:srgbClr val="760000"/>
              </a:gs>
            </a:gsLst>
            <a:lin ang="0" scaled="1"/>
          </a:gradFill>
          <a:ln w="28575">
            <a:noFill/>
            <a:miter lim="800000"/>
            <a:headEnd/>
            <a:tailEnd/>
          </a:ln>
        </p:spPr>
        <p:txBody>
          <a:bodyPr wrap="none" anchor="ctr">
            <a:spAutoFit/>
          </a:bodyPr>
          <a:lstStyle/>
          <a:p>
            <a:endParaRPr lang="en-US"/>
          </a:p>
        </p:txBody>
      </p:sp>
      <p:sp>
        <p:nvSpPr>
          <p:cNvPr id="91151" name="Rectangle 15"/>
          <p:cNvSpPr>
            <a:spLocks noChangeArrowheads="1"/>
          </p:cNvSpPr>
          <p:nvPr/>
        </p:nvSpPr>
        <p:spPr bwMode="auto">
          <a:xfrm>
            <a:off x="2886075" y="3133725"/>
            <a:ext cx="762000" cy="1847850"/>
          </a:xfrm>
          <a:prstGeom prst="rect">
            <a:avLst/>
          </a:prstGeom>
          <a:gradFill rotWithShape="1">
            <a:gsLst>
              <a:gs pos="0">
                <a:srgbClr val="760000"/>
              </a:gs>
              <a:gs pos="50000">
                <a:srgbClr val="FF0000"/>
              </a:gs>
              <a:gs pos="100000">
                <a:srgbClr val="760000"/>
              </a:gs>
            </a:gsLst>
            <a:lin ang="0" scaled="1"/>
          </a:gradFill>
          <a:ln w="28575">
            <a:noFill/>
            <a:miter lim="800000"/>
            <a:headEnd/>
            <a:tailEnd/>
          </a:ln>
        </p:spPr>
        <p:txBody>
          <a:bodyPr anchor="ctr">
            <a:spAutoFit/>
          </a:bodyPr>
          <a:lstStyle/>
          <a:p>
            <a:endParaRPr lang="en-US"/>
          </a:p>
        </p:txBody>
      </p:sp>
      <p:grpSp>
        <p:nvGrpSpPr>
          <p:cNvPr id="2" name="Group 16"/>
          <p:cNvGrpSpPr>
            <a:grpSpLocks/>
          </p:cNvGrpSpPr>
          <p:nvPr/>
        </p:nvGrpSpPr>
        <p:grpSpPr bwMode="auto">
          <a:xfrm>
            <a:off x="2181225" y="3514725"/>
            <a:ext cx="304800" cy="66675"/>
            <a:chOff x="1374" y="2214"/>
            <a:chExt cx="192" cy="42"/>
          </a:xfrm>
        </p:grpSpPr>
        <p:sp>
          <p:nvSpPr>
            <p:cNvPr id="91192" name="Line 17"/>
            <p:cNvSpPr>
              <a:spLocks noChangeShapeType="1"/>
            </p:cNvSpPr>
            <p:nvPr/>
          </p:nvSpPr>
          <p:spPr bwMode="auto">
            <a:xfrm>
              <a:off x="1374" y="2214"/>
              <a:ext cx="192" cy="0"/>
            </a:xfrm>
            <a:prstGeom prst="line">
              <a:avLst/>
            </a:prstGeom>
            <a:noFill/>
            <a:ln w="28575">
              <a:solidFill>
                <a:schemeClr val="bg1"/>
              </a:solidFill>
              <a:round/>
              <a:headEnd/>
              <a:tailEnd/>
            </a:ln>
          </p:spPr>
          <p:txBody>
            <a:bodyPr wrap="none">
              <a:spAutoFit/>
            </a:bodyPr>
            <a:lstStyle/>
            <a:p>
              <a:endParaRPr lang="en-US"/>
            </a:p>
          </p:txBody>
        </p:sp>
        <p:sp>
          <p:nvSpPr>
            <p:cNvPr id="91193" name="Line 18"/>
            <p:cNvSpPr>
              <a:spLocks noChangeShapeType="1"/>
            </p:cNvSpPr>
            <p:nvPr/>
          </p:nvSpPr>
          <p:spPr bwMode="auto">
            <a:xfrm>
              <a:off x="1458" y="2217"/>
              <a:ext cx="0" cy="39"/>
            </a:xfrm>
            <a:prstGeom prst="line">
              <a:avLst/>
            </a:prstGeom>
            <a:noFill/>
            <a:ln w="28575">
              <a:solidFill>
                <a:schemeClr val="bg1"/>
              </a:solidFill>
              <a:round/>
              <a:headEnd/>
              <a:tailEnd/>
            </a:ln>
          </p:spPr>
          <p:txBody>
            <a:bodyPr wrap="none">
              <a:spAutoFit/>
            </a:bodyPr>
            <a:lstStyle/>
            <a:p>
              <a:endParaRPr lang="en-US"/>
            </a:p>
          </p:txBody>
        </p:sp>
      </p:grpSp>
      <p:grpSp>
        <p:nvGrpSpPr>
          <p:cNvPr id="3" name="Group 19"/>
          <p:cNvGrpSpPr>
            <a:grpSpLocks/>
          </p:cNvGrpSpPr>
          <p:nvPr/>
        </p:nvGrpSpPr>
        <p:grpSpPr bwMode="auto">
          <a:xfrm>
            <a:off x="3133725" y="2909888"/>
            <a:ext cx="304800" cy="209550"/>
            <a:chOff x="1932" y="1833"/>
            <a:chExt cx="192" cy="132"/>
          </a:xfrm>
        </p:grpSpPr>
        <p:sp>
          <p:nvSpPr>
            <p:cNvPr id="91190" name="Line 20"/>
            <p:cNvSpPr>
              <a:spLocks noChangeShapeType="1"/>
            </p:cNvSpPr>
            <p:nvPr/>
          </p:nvSpPr>
          <p:spPr bwMode="auto">
            <a:xfrm>
              <a:off x="1932" y="1833"/>
              <a:ext cx="192" cy="0"/>
            </a:xfrm>
            <a:prstGeom prst="line">
              <a:avLst/>
            </a:prstGeom>
            <a:noFill/>
            <a:ln w="28575">
              <a:solidFill>
                <a:schemeClr val="bg1"/>
              </a:solidFill>
              <a:round/>
              <a:headEnd/>
              <a:tailEnd/>
            </a:ln>
          </p:spPr>
          <p:txBody>
            <a:bodyPr wrap="none">
              <a:spAutoFit/>
            </a:bodyPr>
            <a:lstStyle/>
            <a:p>
              <a:endParaRPr lang="en-US"/>
            </a:p>
          </p:txBody>
        </p:sp>
        <p:sp>
          <p:nvSpPr>
            <p:cNvPr id="91191" name="Line 21"/>
            <p:cNvSpPr>
              <a:spLocks noChangeShapeType="1"/>
            </p:cNvSpPr>
            <p:nvPr/>
          </p:nvSpPr>
          <p:spPr bwMode="auto">
            <a:xfrm flipH="1">
              <a:off x="2031" y="1833"/>
              <a:ext cx="0" cy="132"/>
            </a:xfrm>
            <a:prstGeom prst="line">
              <a:avLst/>
            </a:prstGeom>
            <a:noFill/>
            <a:ln w="28575">
              <a:solidFill>
                <a:schemeClr val="bg1"/>
              </a:solidFill>
              <a:round/>
              <a:headEnd/>
              <a:tailEnd/>
            </a:ln>
          </p:spPr>
          <p:txBody>
            <a:bodyPr>
              <a:spAutoFit/>
            </a:bodyPr>
            <a:lstStyle/>
            <a:p>
              <a:endParaRPr lang="en-US"/>
            </a:p>
          </p:txBody>
        </p:sp>
      </p:grpSp>
      <p:sp>
        <p:nvSpPr>
          <p:cNvPr id="91154" name="Text Box 22"/>
          <p:cNvSpPr txBox="1">
            <a:spLocks noChangeArrowheads="1"/>
          </p:cNvSpPr>
          <p:nvPr/>
        </p:nvSpPr>
        <p:spPr bwMode="auto">
          <a:xfrm>
            <a:off x="1719263" y="5024438"/>
            <a:ext cx="1128712" cy="623887"/>
          </a:xfrm>
          <a:prstGeom prst="rect">
            <a:avLst/>
          </a:prstGeom>
          <a:noFill/>
          <a:ln w="28575">
            <a:noFill/>
            <a:miter lim="800000"/>
            <a:headEnd/>
            <a:tailEnd/>
          </a:ln>
        </p:spPr>
        <p:txBody>
          <a:bodyPr>
            <a:spAutoFit/>
          </a:bodyPr>
          <a:lstStyle/>
          <a:p>
            <a:r>
              <a:rPr lang="en-US" sz="1400" b="1">
                <a:solidFill>
                  <a:schemeClr val="bg2"/>
                </a:solidFill>
              </a:rPr>
              <a:t>EWET –</a:t>
            </a:r>
          </a:p>
          <a:p>
            <a:r>
              <a:rPr lang="en-US" sz="1400" b="1">
                <a:solidFill>
                  <a:schemeClr val="bg2"/>
                </a:solidFill>
              </a:rPr>
              <a:t>MS-NCEP-</a:t>
            </a:r>
          </a:p>
        </p:txBody>
      </p:sp>
      <p:sp>
        <p:nvSpPr>
          <p:cNvPr id="5029911" name="Text Box 23"/>
          <p:cNvSpPr txBox="1">
            <a:spLocks noChangeArrowheads="1"/>
          </p:cNvSpPr>
          <p:nvPr/>
        </p:nvSpPr>
        <p:spPr bwMode="auto">
          <a:xfrm>
            <a:off x="4633913" y="5014913"/>
            <a:ext cx="1128712" cy="623887"/>
          </a:xfrm>
          <a:prstGeom prst="rect">
            <a:avLst/>
          </a:prstGeom>
          <a:noFill/>
          <a:ln w="28575">
            <a:noFill/>
            <a:miter lim="800000"/>
            <a:headEnd/>
            <a:tailEnd/>
          </a:ln>
        </p:spPr>
        <p:txBody>
          <a:bodyPr>
            <a:spAutoFit/>
          </a:bodyPr>
          <a:lstStyle/>
          <a:p>
            <a:r>
              <a:rPr lang="en-US" sz="1400" b="1">
                <a:solidFill>
                  <a:schemeClr val="bg2"/>
                </a:solidFill>
              </a:rPr>
              <a:t>EWET +</a:t>
            </a:r>
          </a:p>
          <a:p>
            <a:r>
              <a:rPr lang="en-US" sz="1400" b="1">
                <a:solidFill>
                  <a:schemeClr val="bg2"/>
                </a:solidFill>
              </a:rPr>
              <a:t>MS-NCEP+</a:t>
            </a:r>
          </a:p>
        </p:txBody>
      </p:sp>
      <p:sp>
        <p:nvSpPr>
          <p:cNvPr id="5029912" name="Text Box 24"/>
          <p:cNvSpPr txBox="1">
            <a:spLocks noChangeArrowheads="1"/>
          </p:cNvSpPr>
          <p:nvPr/>
        </p:nvSpPr>
        <p:spPr bwMode="auto">
          <a:xfrm>
            <a:off x="3662363" y="5024438"/>
            <a:ext cx="1128712" cy="623887"/>
          </a:xfrm>
          <a:prstGeom prst="rect">
            <a:avLst/>
          </a:prstGeom>
          <a:noFill/>
          <a:ln w="28575">
            <a:noFill/>
            <a:miter lim="800000"/>
            <a:headEnd/>
            <a:tailEnd/>
          </a:ln>
        </p:spPr>
        <p:txBody>
          <a:bodyPr>
            <a:spAutoFit/>
          </a:bodyPr>
          <a:lstStyle/>
          <a:p>
            <a:r>
              <a:rPr lang="en-US" sz="1400" b="1">
                <a:solidFill>
                  <a:schemeClr val="bg2"/>
                </a:solidFill>
              </a:rPr>
              <a:t>EWET +</a:t>
            </a:r>
          </a:p>
          <a:p>
            <a:r>
              <a:rPr lang="en-US" sz="1400" b="1">
                <a:solidFill>
                  <a:schemeClr val="bg2"/>
                </a:solidFill>
              </a:rPr>
              <a:t>MS-NCEP-</a:t>
            </a:r>
          </a:p>
        </p:txBody>
      </p:sp>
      <p:sp>
        <p:nvSpPr>
          <p:cNvPr id="91157" name="Text Box 25"/>
          <p:cNvSpPr txBox="1">
            <a:spLocks noChangeArrowheads="1"/>
          </p:cNvSpPr>
          <p:nvPr/>
        </p:nvSpPr>
        <p:spPr bwMode="auto">
          <a:xfrm>
            <a:off x="2700338" y="5024438"/>
            <a:ext cx="1128712" cy="623887"/>
          </a:xfrm>
          <a:prstGeom prst="rect">
            <a:avLst/>
          </a:prstGeom>
          <a:noFill/>
          <a:ln w="28575">
            <a:noFill/>
            <a:miter lim="800000"/>
            <a:headEnd/>
            <a:tailEnd/>
          </a:ln>
        </p:spPr>
        <p:txBody>
          <a:bodyPr>
            <a:spAutoFit/>
          </a:bodyPr>
          <a:lstStyle/>
          <a:p>
            <a:r>
              <a:rPr lang="en-US" sz="1400" b="1">
                <a:solidFill>
                  <a:schemeClr val="bg2"/>
                </a:solidFill>
              </a:rPr>
              <a:t>EWET –</a:t>
            </a:r>
          </a:p>
          <a:p>
            <a:r>
              <a:rPr lang="en-US" sz="1400" b="1">
                <a:solidFill>
                  <a:schemeClr val="bg2"/>
                </a:solidFill>
              </a:rPr>
              <a:t>MS-NCEP+</a:t>
            </a:r>
          </a:p>
        </p:txBody>
      </p:sp>
      <p:sp>
        <p:nvSpPr>
          <p:cNvPr id="91158" name="Text Box 26"/>
          <p:cNvSpPr txBox="1">
            <a:spLocks noChangeArrowheads="1"/>
          </p:cNvSpPr>
          <p:nvPr/>
        </p:nvSpPr>
        <p:spPr bwMode="auto">
          <a:xfrm>
            <a:off x="1376363" y="4838700"/>
            <a:ext cx="509587" cy="304800"/>
          </a:xfrm>
          <a:prstGeom prst="rect">
            <a:avLst/>
          </a:prstGeom>
          <a:noFill/>
          <a:ln w="28575">
            <a:noFill/>
            <a:miter lim="800000"/>
            <a:headEnd/>
            <a:tailEnd/>
          </a:ln>
        </p:spPr>
        <p:txBody>
          <a:bodyPr>
            <a:spAutoFit/>
          </a:bodyPr>
          <a:lstStyle/>
          <a:p>
            <a:r>
              <a:rPr lang="en-US" sz="1400" b="1">
                <a:solidFill>
                  <a:schemeClr val="bg2"/>
                </a:solidFill>
              </a:rPr>
              <a:t>0.0</a:t>
            </a:r>
          </a:p>
        </p:txBody>
      </p:sp>
      <p:sp>
        <p:nvSpPr>
          <p:cNvPr id="91159" name="Text Box 27"/>
          <p:cNvSpPr txBox="1">
            <a:spLocks noChangeArrowheads="1"/>
          </p:cNvSpPr>
          <p:nvPr/>
        </p:nvSpPr>
        <p:spPr bwMode="auto">
          <a:xfrm>
            <a:off x="1385888" y="3876675"/>
            <a:ext cx="509587" cy="304800"/>
          </a:xfrm>
          <a:prstGeom prst="rect">
            <a:avLst/>
          </a:prstGeom>
          <a:noFill/>
          <a:ln w="28575">
            <a:noFill/>
            <a:miter lim="800000"/>
            <a:headEnd/>
            <a:tailEnd/>
          </a:ln>
        </p:spPr>
        <p:txBody>
          <a:bodyPr>
            <a:spAutoFit/>
          </a:bodyPr>
          <a:lstStyle/>
          <a:p>
            <a:r>
              <a:rPr lang="en-US" sz="1400" b="1">
                <a:solidFill>
                  <a:schemeClr val="bg2"/>
                </a:solidFill>
              </a:rPr>
              <a:t>0.1</a:t>
            </a:r>
          </a:p>
        </p:txBody>
      </p:sp>
      <p:sp>
        <p:nvSpPr>
          <p:cNvPr id="91160" name="Text Box 28"/>
          <p:cNvSpPr txBox="1">
            <a:spLocks noChangeArrowheads="1"/>
          </p:cNvSpPr>
          <p:nvPr/>
        </p:nvSpPr>
        <p:spPr bwMode="auto">
          <a:xfrm>
            <a:off x="1385888" y="2914650"/>
            <a:ext cx="509587" cy="304800"/>
          </a:xfrm>
          <a:prstGeom prst="rect">
            <a:avLst/>
          </a:prstGeom>
          <a:noFill/>
          <a:ln w="28575">
            <a:noFill/>
            <a:miter lim="800000"/>
            <a:headEnd/>
            <a:tailEnd/>
          </a:ln>
        </p:spPr>
        <p:txBody>
          <a:bodyPr>
            <a:spAutoFit/>
          </a:bodyPr>
          <a:lstStyle/>
          <a:p>
            <a:r>
              <a:rPr lang="en-US" sz="1400" b="1">
                <a:solidFill>
                  <a:schemeClr val="bg2"/>
                </a:solidFill>
              </a:rPr>
              <a:t>0.2</a:t>
            </a:r>
          </a:p>
        </p:txBody>
      </p:sp>
      <p:sp>
        <p:nvSpPr>
          <p:cNvPr id="91161" name="Text Box 29"/>
          <p:cNvSpPr txBox="1">
            <a:spLocks noChangeArrowheads="1"/>
          </p:cNvSpPr>
          <p:nvPr/>
        </p:nvSpPr>
        <p:spPr bwMode="auto">
          <a:xfrm>
            <a:off x="1366838" y="1943100"/>
            <a:ext cx="509587" cy="304800"/>
          </a:xfrm>
          <a:prstGeom prst="rect">
            <a:avLst/>
          </a:prstGeom>
          <a:noFill/>
          <a:ln w="28575">
            <a:noFill/>
            <a:miter lim="800000"/>
            <a:headEnd/>
            <a:tailEnd/>
          </a:ln>
        </p:spPr>
        <p:txBody>
          <a:bodyPr>
            <a:spAutoFit/>
          </a:bodyPr>
          <a:lstStyle/>
          <a:p>
            <a:r>
              <a:rPr lang="en-US" sz="1400" b="1">
                <a:solidFill>
                  <a:schemeClr val="bg2"/>
                </a:solidFill>
              </a:rPr>
              <a:t>0.3</a:t>
            </a:r>
          </a:p>
        </p:txBody>
      </p:sp>
      <p:sp>
        <p:nvSpPr>
          <p:cNvPr id="91162" name="Text Box 30"/>
          <p:cNvSpPr txBox="1">
            <a:spLocks noChangeArrowheads="1"/>
          </p:cNvSpPr>
          <p:nvPr/>
        </p:nvSpPr>
        <p:spPr bwMode="auto">
          <a:xfrm>
            <a:off x="2005013" y="1666875"/>
            <a:ext cx="1443037" cy="244475"/>
          </a:xfrm>
          <a:prstGeom prst="rect">
            <a:avLst/>
          </a:prstGeom>
          <a:noFill/>
          <a:ln w="28575">
            <a:noFill/>
            <a:miter lim="800000"/>
            <a:headEnd/>
            <a:tailEnd/>
          </a:ln>
        </p:spPr>
        <p:txBody>
          <a:bodyPr>
            <a:spAutoFit/>
          </a:bodyPr>
          <a:lstStyle/>
          <a:p>
            <a:pPr algn="l"/>
            <a:r>
              <a:rPr lang="en-US" sz="1000" b="1">
                <a:solidFill>
                  <a:schemeClr val="bg2"/>
                </a:solidFill>
              </a:rPr>
              <a:t>Overall p&lt;0.001</a:t>
            </a:r>
          </a:p>
        </p:txBody>
      </p:sp>
      <p:sp>
        <p:nvSpPr>
          <p:cNvPr id="91163" name="Text Box 31"/>
          <p:cNvSpPr txBox="1">
            <a:spLocks noChangeArrowheads="1"/>
          </p:cNvSpPr>
          <p:nvPr/>
        </p:nvSpPr>
        <p:spPr bwMode="auto">
          <a:xfrm>
            <a:off x="6419850" y="1776413"/>
            <a:ext cx="2419350" cy="1581150"/>
          </a:xfrm>
          <a:prstGeom prst="rect">
            <a:avLst/>
          </a:prstGeom>
          <a:noFill/>
          <a:ln w="28575">
            <a:noFill/>
            <a:miter lim="800000"/>
            <a:headEnd/>
            <a:tailEnd/>
          </a:ln>
        </p:spPr>
        <p:txBody>
          <a:bodyPr>
            <a:spAutoFit/>
          </a:bodyPr>
          <a:lstStyle/>
          <a:p>
            <a:r>
              <a:rPr lang="en-US" sz="1400" b="1">
                <a:solidFill>
                  <a:schemeClr val="tx1"/>
                </a:solidFill>
              </a:rPr>
              <a:t>Annual progression rate of Aortic Calcification  during 8.5 year observation period in postmenopausal women with MS-NCEP, EWET, or both diagnostic criteria</a:t>
            </a:r>
          </a:p>
        </p:txBody>
      </p:sp>
      <p:sp>
        <p:nvSpPr>
          <p:cNvPr id="91164" name="Text Box 32"/>
          <p:cNvSpPr txBox="1">
            <a:spLocks noChangeArrowheads="1"/>
          </p:cNvSpPr>
          <p:nvPr/>
        </p:nvSpPr>
        <p:spPr bwMode="auto">
          <a:xfrm>
            <a:off x="6419850" y="3557588"/>
            <a:ext cx="2419350" cy="1155700"/>
          </a:xfrm>
          <a:prstGeom prst="rect">
            <a:avLst/>
          </a:prstGeom>
          <a:noFill/>
          <a:ln w="28575">
            <a:noFill/>
            <a:miter lim="800000"/>
            <a:headEnd/>
            <a:tailEnd/>
          </a:ln>
        </p:spPr>
        <p:txBody>
          <a:bodyPr>
            <a:spAutoFit/>
          </a:bodyPr>
          <a:lstStyle/>
          <a:p>
            <a:r>
              <a:rPr lang="en-US" sz="1400" b="1">
                <a:solidFill>
                  <a:schemeClr val="tx1"/>
                </a:solidFill>
              </a:rPr>
              <a:t>Results shown are mean +/- SEM obtained after adjustment for age, smoking and LDL-C at baseline</a:t>
            </a:r>
          </a:p>
        </p:txBody>
      </p:sp>
      <p:sp>
        <p:nvSpPr>
          <p:cNvPr id="91165" name="Text Box 33"/>
          <p:cNvSpPr txBox="1">
            <a:spLocks noChangeArrowheads="1"/>
          </p:cNvSpPr>
          <p:nvPr/>
        </p:nvSpPr>
        <p:spPr bwMode="auto">
          <a:xfrm rot="-5400000">
            <a:off x="-80169" y="3137694"/>
            <a:ext cx="2776538" cy="304800"/>
          </a:xfrm>
          <a:prstGeom prst="rect">
            <a:avLst/>
          </a:prstGeom>
          <a:noFill/>
          <a:ln w="28575">
            <a:noFill/>
            <a:miter lim="800000"/>
            <a:headEnd/>
            <a:tailEnd/>
          </a:ln>
        </p:spPr>
        <p:txBody>
          <a:bodyPr>
            <a:spAutoFit/>
          </a:bodyPr>
          <a:lstStyle/>
          <a:p>
            <a:r>
              <a:rPr lang="en-US" sz="1400" b="1">
                <a:solidFill>
                  <a:schemeClr val="bg2"/>
                </a:solidFill>
              </a:rPr>
              <a:t>Adjusted delta AC/years</a:t>
            </a:r>
          </a:p>
        </p:txBody>
      </p:sp>
      <p:sp>
        <p:nvSpPr>
          <p:cNvPr id="91166" name="Text Box 34"/>
          <p:cNvSpPr txBox="1">
            <a:spLocks noChangeArrowheads="1"/>
          </p:cNvSpPr>
          <p:nvPr/>
        </p:nvSpPr>
        <p:spPr bwMode="auto">
          <a:xfrm>
            <a:off x="1995488" y="4105275"/>
            <a:ext cx="585787" cy="304800"/>
          </a:xfrm>
          <a:prstGeom prst="rect">
            <a:avLst/>
          </a:prstGeom>
          <a:noFill/>
          <a:ln w="28575">
            <a:noFill/>
            <a:miter lim="800000"/>
            <a:headEnd/>
            <a:tailEnd/>
          </a:ln>
        </p:spPr>
        <p:txBody>
          <a:bodyPr>
            <a:spAutoFit/>
          </a:bodyPr>
          <a:lstStyle/>
          <a:p>
            <a:r>
              <a:rPr lang="en-US" sz="1400" b="1">
                <a:solidFill>
                  <a:schemeClr val="tx1"/>
                </a:solidFill>
              </a:rPr>
              <a:t>#431</a:t>
            </a:r>
          </a:p>
        </p:txBody>
      </p:sp>
      <p:sp>
        <p:nvSpPr>
          <p:cNvPr id="91167" name="Text Box 35"/>
          <p:cNvSpPr txBox="1">
            <a:spLocks noChangeArrowheads="1"/>
          </p:cNvSpPr>
          <p:nvPr/>
        </p:nvSpPr>
        <p:spPr bwMode="auto">
          <a:xfrm>
            <a:off x="3014663" y="4105275"/>
            <a:ext cx="509587" cy="304800"/>
          </a:xfrm>
          <a:prstGeom prst="rect">
            <a:avLst/>
          </a:prstGeom>
          <a:noFill/>
          <a:ln w="28575">
            <a:noFill/>
            <a:miter lim="800000"/>
            <a:headEnd/>
            <a:tailEnd/>
          </a:ln>
        </p:spPr>
        <p:txBody>
          <a:bodyPr>
            <a:spAutoFit/>
          </a:bodyPr>
          <a:lstStyle/>
          <a:p>
            <a:r>
              <a:rPr lang="en-US" sz="1400" b="1">
                <a:solidFill>
                  <a:schemeClr val="tx1"/>
                </a:solidFill>
              </a:rPr>
              <a:t>#31</a:t>
            </a:r>
          </a:p>
        </p:txBody>
      </p:sp>
      <p:grpSp>
        <p:nvGrpSpPr>
          <p:cNvPr id="4" name="Group 36"/>
          <p:cNvGrpSpPr>
            <a:grpSpLocks/>
          </p:cNvGrpSpPr>
          <p:nvPr/>
        </p:nvGrpSpPr>
        <p:grpSpPr bwMode="auto">
          <a:xfrm>
            <a:off x="3810000" y="2071688"/>
            <a:ext cx="762000" cy="2909887"/>
            <a:chOff x="2400" y="1305"/>
            <a:chExt cx="480" cy="1833"/>
          </a:xfrm>
        </p:grpSpPr>
        <p:sp>
          <p:nvSpPr>
            <p:cNvPr id="91185" name="Rectangle 37"/>
            <p:cNvSpPr>
              <a:spLocks noChangeArrowheads="1"/>
            </p:cNvSpPr>
            <p:nvPr/>
          </p:nvSpPr>
          <p:spPr bwMode="auto">
            <a:xfrm>
              <a:off x="2400" y="1470"/>
              <a:ext cx="480" cy="1668"/>
            </a:xfrm>
            <a:prstGeom prst="rect">
              <a:avLst/>
            </a:prstGeom>
            <a:gradFill rotWithShape="1">
              <a:gsLst>
                <a:gs pos="0">
                  <a:srgbClr val="760000"/>
                </a:gs>
                <a:gs pos="50000">
                  <a:srgbClr val="FF0000"/>
                </a:gs>
                <a:gs pos="100000">
                  <a:srgbClr val="760000"/>
                </a:gs>
              </a:gsLst>
              <a:lin ang="0" scaled="1"/>
            </a:gradFill>
            <a:ln w="28575">
              <a:noFill/>
              <a:miter lim="800000"/>
              <a:headEnd/>
              <a:tailEnd/>
            </a:ln>
          </p:spPr>
          <p:txBody>
            <a:bodyPr anchor="ctr">
              <a:spAutoFit/>
            </a:bodyPr>
            <a:lstStyle/>
            <a:p>
              <a:endParaRPr lang="en-US"/>
            </a:p>
          </p:txBody>
        </p:sp>
        <p:grpSp>
          <p:nvGrpSpPr>
            <p:cNvPr id="5" name="Group 38"/>
            <p:cNvGrpSpPr>
              <a:grpSpLocks/>
            </p:cNvGrpSpPr>
            <p:nvPr/>
          </p:nvGrpSpPr>
          <p:grpSpPr bwMode="auto">
            <a:xfrm>
              <a:off x="2550" y="1305"/>
              <a:ext cx="192" cy="168"/>
              <a:chOff x="2496" y="1305"/>
              <a:chExt cx="192" cy="168"/>
            </a:xfrm>
          </p:grpSpPr>
          <p:sp>
            <p:nvSpPr>
              <p:cNvPr id="91188" name="Line 39"/>
              <p:cNvSpPr>
                <a:spLocks noChangeShapeType="1"/>
              </p:cNvSpPr>
              <p:nvPr/>
            </p:nvSpPr>
            <p:spPr bwMode="auto">
              <a:xfrm>
                <a:off x="2496" y="1305"/>
                <a:ext cx="192" cy="0"/>
              </a:xfrm>
              <a:prstGeom prst="line">
                <a:avLst/>
              </a:prstGeom>
              <a:noFill/>
              <a:ln w="28575">
                <a:solidFill>
                  <a:schemeClr val="bg1"/>
                </a:solidFill>
                <a:round/>
                <a:headEnd/>
                <a:tailEnd/>
              </a:ln>
            </p:spPr>
            <p:txBody>
              <a:bodyPr wrap="none">
                <a:spAutoFit/>
              </a:bodyPr>
              <a:lstStyle/>
              <a:p>
                <a:endParaRPr lang="en-US"/>
              </a:p>
            </p:txBody>
          </p:sp>
          <p:sp>
            <p:nvSpPr>
              <p:cNvPr id="91189" name="Line 40"/>
              <p:cNvSpPr>
                <a:spLocks noChangeShapeType="1"/>
              </p:cNvSpPr>
              <p:nvPr/>
            </p:nvSpPr>
            <p:spPr bwMode="auto">
              <a:xfrm flipH="1">
                <a:off x="2592" y="1308"/>
                <a:ext cx="0" cy="165"/>
              </a:xfrm>
              <a:prstGeom prst="line">
                <a:avLst/>
              </a:prstGeom>
              <a:noFill/>
              <a:ln w="28575">
                <a:solidFill>
                  <a:schemeClr val="bg1"/>
                </a:solidFill>
                <a:round/>
                <a:headEnd/>
                <a:tailEnd/>
              </a:ln>
            </p:spPr>
            <p:txBody>
              <a:bodyPr>
                <a:spAutoFit/>
              </a:bodyPr>
              <a:lstStyle/>
              <a:p>
                <a:endParaRPr lang="en-US"/>
              </a:p>
            </p:txBody>
          </p:sp>
        </p:grpSp>
        <p:sp>
          <p:nvSpPr>
            <p:cNvPr id="91187" name="Text Box 41"/>
            <p:cNvSpPr txBox="1">
              <a:spLocks noChangeArrowheads="1"/>
            </p:cNvSpPr>
            <p:nvPr/>
          </p:nvSpPr>
          <p:spPr bwMode="auto">
            <a:xfrm>
              <a:off x="2463" y="2592"/>
              <a:ext cx="321" cy="192"/>
            </a:xfrm>
            <a:prstGeom prst="rect">
              <a:avLst/>
            </a:prstGeom>
            <a:noFill/>
            <a:ln w="28575">
              <a:noFill/>
              <a:miter lim="800000"/>
              <a:headEnd/>
              <a:tailEnd/>
            </a:ln>
          </p:spPr>
          <p:txBody>
            <a:bodyPr>
              <a:spAutoFit/>
            </a:bodyPr>
            <a:lstStyle/>
            <a:p>
              <a:r>
                <a:rPr lang="en-US" sz="1400" b="1">
                  <a:solidFill>
                    <a:schemeClr val="tx1"/>
                  </a:solidFill>
                </a:rPr>
                <a:t>#21</a:t>
              </a:r>
            </a:p>
          </p:txBody>
        </p:sp>
      </p:grpSp>
      <p:grpSp>
        <p:nvGrpSpPr>
          <p:cNvPr id="6" name="Group 42"/>
          <p:cNvGrpSpPr>
            <a:grpSpLocks/>
          </p:cNvGrpSpPr>
          <p:nvPr/>
        </p:nvGrpSpPr>
        <p:grpSpPr bwMode="auto">
          <a:xfrm>
            <a:off x="4772025" y="1924050"/>
            <a:ext cx="762000" cy="3048000"/>
            <a:chOff x="3006" y="1212"/>
            <a:chExt cx="480" cy="1920"/>
          </a:xfrm>
        </p:grpSpPr>
        <p:sp>
          <p:nvSpPr>
            <p:cNvPr id="91180" name="Rectangle 43"/>
            <p:cNvSpPr>
              <a:spLocks noChangeArrowheads="1"/>
            </p:cNvSpPr>
            <p:nvPr/>
          </p:nvSpPr>
          <p:spPr bwMode="auto">
            <a:xfrm>
              <a:off x="3006" y="1320"/>
              <a:ext cx="480" cy="1812"/>
            </a:xfrm>
            <a:prstGeom prst="rect">
              <a:avLst/>
            </a:prstGeom>
            <a:gradFill rotWithShape="1">
              <a:gsLst>
                <a:gs pos="0">
                  <a:srgbClr val="760000"/>
                </a:gs>
                <a:gs pos="50000">
                  <a:srgbClr val="FF0000"/>
                </a:gs>
                <a:gs pos="100000">
                  <a:srgbClr val="760000"/>
                </a:gs>
              </a:gsLst>
              <a:lin ang="0" scaled="1"/>
            </a:gradFill>
            <a:ln w="28575">
              <a:noFill/>
              <a:miter lim="800000"/>
              <a:headEnd/>
              <a:tailEnd/>
            </a:ln>
          </p:spPr>
          <p:txBody>
            <a:bodyPr anchor="ctr">
              <a:spAutoFit/>
            </a:bodyPr>
            <a:lstStyle/>
            <a:p>
              <a:endParaRPr lang="en-US"/>
            </a:p>
          </p:txBody>
        </p:sp>
        <p:grpSp>
          <p:nvGrpSpPr>
            <p:cNvPr id="7" name="Group 44"/>
            <p:cNvGrpSpPr>
              <a:grpSpLocks/>
            </p:cNvGrpSpPr>
            <p:nvPr/>
          </p:nvGrpSpPr>
          <p:grpSpPr bwMode="auto">
            <a:xfrm>
              <a:off x="3153" y="1212"/>
              <a:ext cx="192" cy="108"/>
              <a:chOff x="3069" y="1212"/>
              <a:chExt cx="192" cy="108"/>
            </a:xfrm>
          </p:grpSpPr>
          <p:sp>
            <p:nvSpPr>
              <p:cNvPr id="91183" name="Line 45"/>
              <p:cNvSpPr>
                <a:spLocks noChangeShapeType="1"/>
              </p:cNvSpPr>
              <p:nvPr/>
            </p:nvSpPr>
            <p:spPr bwMode="auto">
              <a:xfrm>
                <a:off x="3069" y="1212"/>
                <a:ext cx="192" cy="0"/>
              </a:xfrm>
              <a:prstGeom prst="line">
                <a:avLst/>
              </a:prstGeom>
              <a:noFill/>
              <a:ln w="28575">
                <a:solidFill>
                  <a:schemeClr val="bg1"/>
                </a:solidFill>
                <a:round/>
                <a:headEnd/>
                <a:tailEnd/>
              </a:ln>
            </p:spPr>
            <p:txBody>
              <a:bodyPr wrap="none">
                <a:spAutoFit/>
              </a:bodyPr>
              <a:lstStyle/>
              <a:p>
                <a:endParaRPr lang="en-US"/>
              </a:p>
            </p:txBody>
          </p:sp>
          <p:sp>
            <p:nvSpPr>
              <p:cNvPr id="91184" name="Line 46"/>
              <p:cNvSpPr>
                <a:spLocks noChangeShapeType="1"/>
              </p:cNvSpPr>
              <p:nvPr/>
            </p:nvSpPr>
            <p:spPr bwMode="auto">
              <a:xfrm>
                <a:off x="3159" y="1215"/>
                <a:ext cx="0" cy="105"/>
              </a:xfrm>
              <a:prstGeom prst="line">
                <a:avLst/>
              </a:prstGeom>
              <a:noFill/>
              <a:ln w="28575">
                <a:solidFill>
                  <a:schemeClr val="bg1"/>
                </a:solidFill>
                <a:round/>
                <a:headEnd/>
                <a:tailEnd/>
              </a:ln>
            </p:spPr>
            <p:txBody>
              <a:bodyPr>
                <a:spAutoFit/>
              </a:bodyPr>
              <a:lstStyle/>
              <a:p>
                <a:endParaRPr lang="en-US"/>
              </a:p>
            </p:txBody>
          </p:sp>
        </p:grpSp>
        <p:sp>
          <p:nvSpPr>
            <p:cNvPr id="91182" name="Text Box 47"/>
            <p:cNvSpPr txBox="1">
              <a:spLocks noChangeArrowheads="1"/>
            </p:cNvSpPr>
            <p:nvPr/>
          </p:nvSpPr>
          <p:spPr bwMode="auto">
            <a:xfrm>
              <a:off x="3045" y="2598"/>
              <a:ext cx="381" cy="192"/>
            </a:xfrm>
            <a:prstGeom prst="rect">
              <a:avLst/>
            </a:prstGeom>
            <a:noFill/>
            <a:ln w="28575">
              <a:noFill/>
              <a:miter lim="800000"/>
              <a:headEnd/>
              <a:tailEnd/>
            </a:ln>
          </p:spPr>
          <p:txBody>
            <a:bodyPr>
              <a:spAutoFit/>
            </a:bodyPr>
            <a:lstStyle/>
            <a:p>
              <a:r>
                <a:rPr lang="en-US" sz="1400" b="1">
                  <a:solidFill>
                    <a:schemeClr val="tx1"/>
                  </a:solidFill>
                </a:rPr>
                <a:t>#67</a:t>
              </a:r>
            </a:p>
          </p:txBody>
        </p:sp>
      </p:grpSp>
      <p:sp>
        <p:nvSpPr>
          <p:cNvPr id="91170" name="Rectangle 48"/>
          <p:cNvSpPr>
            <a:spLocks noChangeArrowheads="1"/>
          </p:cNvSpPr>
          <p:nvPr/>
        </p:nvSpPr>
        <p:spPr bwMode="auto">
          <a:xfrm>
            <a:off x="1771650" y="5029200"/>
            <a:ext cx="3905250" cy="628650"/>
          </a:xfrm>
          <a:prstGeom prst="rect">
            <a:avLst/>
          </a:prstGeom>
          <a:noFill/>
          <a:ln w="25400">
            <a:solidFill>
              <a:schemeClr val="bg1"/>
            </a:solidFill>
            <a:miter lim="800000"/>
            <a:headEnd/>
            <a:tailEnd/>
          </a:ln>
        </p:spPr>
        <p:txBody>
          <a:bodyPr wrap="none" anchor="ctr">
            <a:spAutoFit/>
          </a:bodyPr>
          <a:lstStyle/>
          <a:p>
            <a:endParaRPr lang="en-US"/>
          </a:p>
        </p:txBody>
      </p:sp>
      <p:sp>
        <p:nvSpPr>
          <p:cNvPr id="91171" name="Line 49"/>
          <p:cNvSpPr>
            <a:spLocks noChangeShapeType="1"/>
          </p:cNvSpPr>
          <p:nvPr/>
        </p:nvSpPr>
        <p:spPr bwMode="auto">
          <a:xfrm>
            <a:off x="2762250" y="5019675"/>
            <a:ext cx="0" cy="638175"/>
          </a:xfrm>
          <a:prstGeom prst="line">
            <a:avLst/>
          </a:prstGeom>
          <a:noFill/>
          <a:ln w="22225">
            <a:solidFill>
              <a:schemeClr val="bg1"/>
            </a:solidFill>
            <a:round/>
            <a:headEnd/>
            <a:tailEnd/>
          </a:ln>
        </p:spPr>
        <p:txBody>
          <a:bodyPr wrap="none">
            <a:spAutoFit/>
          </a:bodyPr>
          <a:lstStyle/>
          <a:p>
            <a:endParaRPr lang="en-US"/>
          </a:p>
        </p:txBody>
      </p:sp>
      <p:sp>
        <p:nvSpPr>
          <p:cNvPr id="91172" name="Line 50"/>
          <p:cNvSpPr>
            <a:spLocks noChangeShapeType="1"/>
          </p:cNvSpPr>
          <p:nvPr/>
        </p:nvSpPr>
        <p:spPr bwMode="auto">
          <a:xfrm>
            <a:off x="3762375" y="5029200"/>
            <a:ext cx="0" cy="638175"/>
          </a:xfrm>
          <a:prstGeom prst="line">
            <a:avLst/>
          </a:prstGeom>
          <a:noFill/>
          <a:ln w="22225">
            <a:solidFill>
              <a:schemeClr val="bg1"/>
            </a:solidFill>
            <a:round/>
            <a:headEnd/>
            <a:tailEnd/>
          </a:ln>
        </p:spPr>
        <p:txBody>
          <a:bodyPr wrap="none">
            <a:spAutoFit/>
          </a:bodyPr>
          <a:lstStyle/>
          <a:p>
            <a:endParaRPr lang="en-US"/>
          </a:p>
        </p:txBody>
      </p:sp>
      <p:sp>
        <p:nvSpPr>
          <p:cNvPr id="91173" name="Line 51"/>
          <p:cNvSpPr>
            <a:spLocks noChangeShapeType="1"/>
          </p:cNvSpPr>
          <p:nvPr/>
        </p:nvSpPr>
        <p:spPr bwMode="auto">
          <a:xfrm>
            <a:off x="4695825" y="5019675"/>
            <a:ext cx="0" cy="638175"/>
          </a:xfrm>
          <a:prstGeom prst="line">
            <a:avLst/>
          </a:prstGeom>
          <a:noFill/>
          <a:ln w="22225">
            <a:solidFill>
              <a:schemeClr val="bg1"/>
            </a:solidFill>
            <a:round/>
            <a:headEnd/>
            <a:tailEnd/>
          </a:ln>
        </p:spPr>
        <p:txBody>
          <a:bodyPr wrap="none">
            <a:spAutoFit/>
          </a:bodyPr>
          <a:lstStyle/>
          <a:p>
            <a:endParaRPr lang="en-US"/>
          </a:p>
        </p:txBody>
      </p:sp>
      <p:sp>
        <p:nvSpPr>
          <p:cNvPr id="91174" name="Text Box 52"/>
          <p:cNvSpPr txBox="1">
            <a:spLocks noChangeArrowheads="1"/>
          </p:cNvSpPr>
          <p:nvPr/>
        </p:nvSpPr>
        <p:spPr bwMode="auto">
          <a:xfrm>
            <a:off x="1633538" y="5795963"/>
            <a:ext cx="4062412" cy="304800"/>
          </a:xfrm>
          <a:prstGeom prst="rect">
            <a:avLst/>
          </a:prstGeom>
          <a:noFill/>
          <a:ln w="28575">
            <a:noFill/>
            <a:miter lim="800000"/>
            <a:headEnd/>
            <a:tailEnd/>
          </a:ln>
        </p:spPr>
        <p:txBody>
          <a:bodyPr>
            <a:spAutoFit/>
          </a:bodyPr>
          <a:lstStyle/>
          <a:p>
            <a:r>
              <a:rPr lang="en-US" sz="1400" b="1">
                <a:solidFill>
                  <a:srgbClr val="FF0000"/>
                </a:solidFill>
              </a:rPr>
              <a:t>Change in AC = Aortic calcification</a:t>
            </a:r>
          </a:p>
        </p:txBody>
      </p:sp>
      <p:sp>
        <p:nvSpPr>
          <p:cNvPr id="91175" name="Text Box 53"/>
          <p:cNvSpPr txBox="1">
            <a:spLocks noChangeArrowheads="1"/>
          </p:cNvSpPr>
          <p:nvPr/>
        </p:nvSpPr>
        <p:spPr bwMode="auto">
          <a:xfrm>
            <a:off x="1890713" y="1962150"/>
            <a:ext cx="966787" cy="396875"/>
          </a:xfrm>
          <a:prstGeom prst="rect">
            <a:avLst/>
          </a:prstGeom>
          <a:noFill/>
          <a:ln w="28575">
            <a:noFill/>
            <a:miter lim="800000"/>
            <a:headEnd/>
            <a:tailEnd/>
          </a:ln>
        </p:spPr>
        <p:txBody>
          <a:bodyPr>
            <a:spAutoFit/>
          </a:bodyPr>
          <a:lstStyle/>
          <a:p>
            <a:pPr algn="l"/>
            <a:r>
              <a:rPr lang="en-US" sz="1000" b="1">
                <a:solidFill>
                  <a:schemeClr val="bg2"/>
                </a:solidFill>
              </a:rPr>
              <a:t>* p&lt;0.001       + p&lt;0.001</a:t>
            </a:r>
          </a:p>
        </p:txBody>
      </p:sp>
      <p:sp>
        <p:nvSpPr>
          <p:cNvPr id="91176" name="Text Box 54"/>
          <p:cNvSpPr txBox="1">
            <a:spLocks noChangeArrowheads="1"/>
          </p:cNvSpPr>
          <p:nvPr/>
        </p:nvSpPr>
        <p:spPr bwMode="auto">
          <a:xfrm>
            <a:off x="1909763" y="2314575"/>
            <a:ext cx="919162" cy="396875"/>
          </a:xfrm>
          <a:prstGeom prst="rect">
            <a:avLst/>
          </a:prstGeom>
          <a:noFill/>
          <a:ln w="28575">
            <a:noFill/>
            <a:miter lim="800000"/>
            <a:headEnd/>
            <a:tailEnd/>
          </a:ln>
        </p:spPr>
        <p:txBody>
          <a:bodyPr>
            <a:spAutoFit/>
          </a:bodyPr>
          <a:lstStyle/>
          <a:p>
            <a:pPr algn="l"/>
            <a:r>
              <a:rPr lang="en-US" sz="1000" b="1">
                <a:solidFill>
                  <a:schemeClr val="bg2"/>
                </a:solidFill>
              </a:rPr>
              <a:t>a vs control   b vs NCEP+</a:t>
            </a:r>
          </a:p>
        </p:txBody>
      </p:sp>
      <p:sp>
        <p:nvSpPr>
          <p:cNvPr id="91177" name="Text Box 55"/>
          <p:cNvSpPr txBox="1">
            <a:spLocks noChangeArrowheads="1"/>
          </p:cNvSpPr>
          <p:nvPr/>
        </p:nvSpPr>
        <p:spPr bwMode="auto">
          <a:xfrm>
            <a:off x="3128963" y="2638425"/>
            <a:ext cx="328612" cy="244475"/>
          </a:xfrm>
          <a:prstGeom prst="rect">
            <a:avLst/>
          </a:prstGeom>
          <a:noFill/>
          <a:ln w="28575">
            <a:noFill/>
            <a:miter lim="800000"/>
            <a:headEnd/>
            <a:tailEnd/>
          </a:ln>
        </p:spPr>
        <p:txBody>
          <a:bodyPr>
            <a:spAutoFit/>
          </a:bodyPr>
          <a:lstStyle/>
          <a:p>
            <a:r>
              <a:rPr lang="en-US" sz="1000" b="1">
                <a:solidFill>
                  <a:schemeClr val="bg2"/>
                </a:solidFill>
              </a:rPr>
              <a:t>*a</a:t>
            </a:r>
          </a:p>
        </p:txBody>
      </p:sp>
      <p:sp>
        <p:nvSpPr>
          <p:cNvPr id="5029944" name="Text Box 56"/>
          <p:cNvSpPr txBox="1">
            <a:spLocks noChangeArrowheads="1"/>
          </p:cNvSpPr>
          <p:nvPr/>
        </p:nvSpPr>
        <p:spPr bwMode="auto">
          <a:xfrm>
            <a:off x="3929063" y="1790700"/>
            <a:ext cx="481012" cy="244475"/>
          </a:xfrm>
          <a:prstGeom prst="rect">
            <a:avLst/>
          </a:prstGeom>
          <a:noFill/>
          <a:ln w="28575">
            <a:noFill/>
            <a:miter lim="800000"/>
            <a:headEnd/>
            <a:tailEnd/>
          </a:ln>
        </p:spPr>
        <p:txBody>
          <a:bodyPr>
            <a:spAutoFit/>
          </a:bodyPr>
          <a:lstStyle/>
          <a:p>
            <a:r>
              <a:rPr lang="en-US" sz="1000" b="1">
                <a:solidFill>
                  <a:schemeClr val="bg2"/>
                </a:solidFill>
              </a:rPr>
              <a:t>+ab</a:t>
            </a:r>
          </a:p>
        </p:txBody>
      </p:sp>
      <p:sp>
        <p:nvSpPr>
          <p:cNvPr id="5029945" name="Text Box 57"/>
          <p:cNvSpPr txBox="1">
            <a:spLocks noChangeArrowheads="1"/>
          </p:cNvSpPr>
          <p:nvPr/>
        </p:nvSpPr>
        <p:spPr bwMode="auto">
          <a:xfrm>
            <a:off x="4938713" y="1666875"/>
            <a:ext cx="481012" cy="244475"/>
          </a:xfrm>
          <a:prstGeom prst="rect">
            <a:avLst/>
          </a:prstGeom>
          <a:noFill/>
          <a:ln w="28575">
            <a:noFill/>
            <a:miter lim="800000"/>
            <a:headEnd/>
            <a:tailEnd/>
          </a:ln>
        </p:spPr>
        <p:txBody>
          <a:bodyPr>
            <a:spAutoFit/>
          </a:bodyPr>
          <a:lstStyle/>
          <a:p>
            <a:r>
              <a:rPr lang="en-US" sz="1000" b="1">
                <a:solidFill>
                  <a:schemeClr val="bg2"/>
                </a:solidFill>
              </a:rPr>
              <a:t>+ab</a:t>
            </a: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029912"/>
                                        </p:tgtEl>
                                        <p:attrNameLst>
                                          <p:attrName>style.visibility</p:attrName>
                                        </p:attrNameLst>
                                      </p:cBhvr>
                                      <p:to>
                                        <p:strVal val="visible"/>
                                      </p:to>
                                    </p:set>
                                    <p:animEffect transition="in" filter="wipe(up)">
                                      <p:cBhvr>
                                        <p:cTn id="7" dur="1000"/>
                                        <p:tgtEl>
                                          <p:spTgt spid="5029912"/>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1000"/>
                                        <p:tgtEl>
                                          <p:spTgt spid="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029944"/>
                                        </p:tgtEl>
                                        <p:attrNameLst>
                                          <p:attrName>style.visibility</p:attrName>
                                        </p:attrNameLst>
                                      </p:cBhvr>
                                      <p:to>
                                        <p:strVal val="visible"/>
                                      </p:to>
                                    </p:set>
                                    <p:animEffect transition="in" filter="fade">
                                      <p:cBhvr>
                                        <p:cTn id="13" dur="1000"/>
                                        <p:tgtEl>
                                          <p:spTgt spid="5029944"/>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5029911"/>
                                        </p:tgtEl>
                                        <p:attrNameLst>
                                          <p:attrName>style.visibility</p:attrName>
                                        </p:attrNameLst>
                                      </p:cBhvr>
                                      <p:to>
                                        <p:strVal val="visible"/>
                                      </p:to>
                                    </p:set>
                                    <p:animEffect transition="in" filter="wipe(up)">
                                      <p:cBhvr>
                                        <p:cTn id="18" dur="1000"/>
                                        <p:tgtEl>
                                          <p:spTgt spid="5029911"/>
                                        </p:tgtEl>
                                      </p:cBhvr>
                                    </p:animEffect>
                                  </p:childTnLst>
                                </p:cTn>
                              </p:par>
                              <p:par>
                                <p:cTn id="19" presetID="10" presetClass="entr" presetSubtype="0" fill="hold"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029945"/>
                                        </p:tgtEl>
                                        <p:attrNameLst>
                                          <p:attrName>style.visibility</p:attrName>
                                        </p:attrNameLst>
                                      </p:cBhvr>
                                      <p:to>
                                        <p:strVal val="visible"/>
                                      </p:to>
                                    </p:set>
                                    <p:animEffect transition="in" filter="fade">
                                      <p:cBhvr>
                                        <p:cTn id="24" dur="1000"/>
                                        <p:tgtEl>
                                          <p:spTgt spid="50299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29911" grpId="0"/>
      <p:bldP spid="5029912" grpId="0"/>
      <p:bldP spid="5029944" grpId="0"/>
      <p:bldP spid="5029945"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ext Box 3"/>
          <p:cNvSpPr txBox="1">
            <a:spLocks noChangeArrowheads="1"/>
          </p:cNvSpPr>
          <p:nvPr/>
        </p:nvSpPr>
        <p:spPr bwMode="auto">
          <a:xfrm>
            <a:off x="76200" y="5791200"/>
            <a:ext cx="4694238" cy="942975"/>
          </a:xfrm>
          <a:prstGeom prst="rect">
            <a:avLst/>
          </a:prstGeom>
          <a:noFill/>
          <a:ln w="9525" algn="ctr">
            <a:noFill/>
            <a:miter lim="800000"/>
            <a:headEnd/>
            <a:tailEnd/>
          </a:ln>
        </p:spPr>
        <p:txBody>
          <a:bodyPr wrap="none" lIns="92402" tIns="46200" rIns="92402" bIns="46200">
            <a:spAutoFit/>
          </a:bodyPr>
          <a:lstStyle/>
          <a:p>
            <a:pPr marL="228600" indent="-228600" algn="l" eaLnBrk="1" hangingPunct="1">
              <a:spcBef>
                <a:spcPct val="0"/>
              </a:spcBef>
            </a:pPr>
            <a:r>
              <a:rPr lang="en-US" sz="1400">
                <a:solidFill>
                  <a:schemeClr val="tx1"/>
                </a:solidFill>
              </a:rPr>
              <a:t>N = 105 men and 155 women</a:t>
            </a:r>
          </a:p>
          <a:p>
            <a:pPr marL="228600" indent="-228600" algn="l" eaLnBrk="1" hangingPunct="1">
              <a:spcBef>
                <a:spcPct val="0"/>
              </a:spcBef>
            </a:pPr>
            <a:r>
              <a:rPr lang="en-US" sz="1400">
                <a:solidFill>
                  <a:schemeClr val="tx1"/>
                </a:solidFill>
              </a:rPr>
              <a:t>*EWET defined WC </a:t>
            </a:r>
            <a:r>
              <a:rPr lang="en-US" sz="1400">
                <a:solidFill>
                  <a:schemeClr val="tx1"/>
                </a:solidFill>
                <a:cs typeface="Arial" pitchFamily="34" charset="0"/>
              </a:rPr>
              <a:t>≥90 cm and TG ≥180 mg/dL for men </a:t>
            </a:r>
          </a:p>
          <a:p>
            <a:pPr marL="228600" indent="-228600" algn="l" eaLnBrk="1" hangingPunct="1">
              <a:spcBef>
                <a:spcPct val="0"/>
              </a:spcBef>
            </a:pPr>
            <a:r>
              <a:rPr lang="en-US" sz="1400">
                <a:solidFill>
                  <a:schemeClr val="tx1"/>
                </a:solidFill>
                <a:cs typeface="Arial" pitchFamily="34" charset="0"/>
              </a:rPr>
              <a:t>  and </a:t>
            </a:r>
            <a:r>
              <a:rPr lang="en-US" sz="1400">
                <a:solidFill>
                  <a:schemeClr val="tx1"/>
                </a:solidFill>
              </a:rPr>
              <a:t>WC ≥88 cm and TG ≥150 mg/dL for women</a:t>
            </a:r>
          </a:p>
          <a:p>
            <a:pPr marL="228600" indent="-228600" algn="l" eaLnBrk="1" hangingPunct="1">
              <a:spcBef>
                <a:spcPct val="0"/>
              </a:spcBef>
            </a:pPr>
            <a:r>
              <a:rPr lang="en-US" sz="1800" baseline="30000">
                <a:solidFill>
                  <a:schemeClr val="tx1"/>
                </a:solidFill>
                <a:cs typeface="Arial" pitchFamily="34" charset="0"/>
              </a:rPr>
              <a:t>†</a:t>
            </a:r>
            <a:r>
              <a:rPr lang="en-US" sz="1400">
                <a:solidFill>
                  <a:schemeClr val="tx1"/>
                </a:solidFill>
                <a:cs typeface="Arial" pitchFamily="34" charset="0"/>
              </a:rPr>
              <a:t>sdLDL: small, dense LDL</a:t>
            </a:r>
          </a:p>
        </p:txBody>
      </p:sp>
      <p:graphicFrame>
        <p:nvGraphicFramePr>
          <p:cNvPr id="5053444" name="Group 4"/>
          <p:cNvGraphicFramePr>
            <a:graphicFrameLocks noGrp="1"/>
          </p:cNvGraphicFramePr>
          <p:nvPr/>
        </p:nvGraphicFramePr>
        <p:xfrm>
          <a:off x="228600" y="1377950"/>
          <a:ext cx="8686800" cy="3924300"/>
        </p:xfrm>
        <a:graphic>
          <a:graphicData uri="http://schemas.openxmlformats.org/drawingml/2006/table">
            <a:tbl>
              <a:tblPr/>
              <a:tblGrid>
                <a:gridCol w="3505200"/>
                <a:gridCol w="1828800"/>
                <a:gridCol w="1676400"/>
                <a:gridCol w="1676400"/>
              </a:tblGrid>
              <a:tr h="533400">
                <a:tc>
                  <a:txBody>
                    <a:bodyPr/>
                    <a:lstStyle/>
                    <a:p>
                      <a:pPr marL="0" marR="0" lvl="0" indent="0" algn="l" defTabSz="914400" rtl="0" eaLnBrk="0" fontAlgn="base" latinLnBrk="0" hangingPunct="0">
                        <a:lnSpc>
                          <a:spcPct val="80000"/>
                        </a:lnSpc>
                        <a:spcBef>
                          <a:spcPct val="0"/>
                        </a:spcBef>
                        <a:spcAft>
                          <a:spcPct val="0"/>
                        </a:spcAft>
                        <a:buClrTx/>
                        <a:buSzPct val="75000"/>
                        <a:buFont typeface="Monotype Sorts" pitchFamily="2" charset="2"/>
                        <a:buNone/>
                        <a:tabLst/>
                      </a:pPr>
                      <a:endParaRPr kumimoji="0" lang="en-US" sz="2800" b="1" i="0" u="none" strike="noStrike" cap="none" normalizeH="0" baseline="0" smtClean="0">
                        <a:ln>
                          <a:noFill/>
                        </a:ln>
                        <a:solidFill>
                          <a:schemeClr val="tx1"/>
                        </a:solidFill>
                        <a:effectLst/>
                        <a:latin typeface="Arial" pitchFamily="34" charset="0"/>
                      </a:endParaRPr>
                    </a:p>
                  </a:txBody>
                  <a:tcPr marL="0" marR="0" marT="0" marB="0" anchor="b"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0" fontAlgn="base" latinLnBrk="0" hangingPunct="0">
                        <a:lnSpc>
                          <a:spcPct val="80000"/>
                        </a:lnSpc>
                        <a:spcBef>
                          <a:spcPct val="0"/>
                        </a:spcBef>
                        <a:spcAft>
                          <a:spcPct val="0"/>
                        </a:spcAft>
                        <a:buClrTx/>
                        <a:buSzPct val="75000"/>
                        <a:buFont typeface="Monotype Sorts" pitchFamily="2" charset="2"/>
                        <a:buNone/>
                        <a:tabLst/>
                      </a:pPr>
                      <a:r>
                        <a:rPr kumimoji="0" lang="en-US" sz="2400" b="1" i="0" u="none" strike="noStrike" cap="none" normalizeH="0" baseline="0" smtClean="0">
                          <a:ln>
                            <a:noFill/>
                          </a:ln>
                          <a:solidFill>
                            <a:schemeClr val="tx1"/>
                          </a:solidFill>
                          <a:effectLst/>
                          <a:latin typeface="Arial" pitchFamily="34" charset="0"/>
                        </a:rPr>
                        <a:t>EWET* (+)</a:t>
                      </a:r>
                    </a:p>
                  </a:txBody>
                  <a:tcPr marL="0" marR="0" marT="0" marB="0" anchor="b" anchorCtr="1"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ase" latinLnBrk="0" hangingPunct="0">
                        <a:lnSpc>
                          <a:spcPct val="80000"/>
                        </a:lnSpc>
                        <a:spcBef>
                          <a:spcPct val="0"/>
                        </a:spcBef>
                        <a:spcAft>
                          <a:spcPct val="0"/>
                        </a:spcAft>
                        <a:buClrTx/>
                        <a:buSzPct val="75000"/>
                        <a:buFont typeface="Monotype Sorts" pitchFamily="2" charset="2"/>
                        <a:buNone/>
                        <a:tabLst/>
                      </a:pPr>
                      <a:r>
                        <a:rPr kumimoji="0" lang="en-US" sz="2400" b="1" i="0" u="none" strike="noStrike" cap="none" normalizeH="0" baseline="0" smtClean="0">
                          <a:ln>
                            <a:noFill/>
                          </a:ln>
                          <a:solidFill>
                            <a:schemeClr val="tx1"/>
                          </a:solidFill>
                          <a:effectLst/>
                          <a:latin typeface="Arial" pitchFamily="34" charset="0"/>
                        </a:rPr>
                        <a:t>EWET* (-)</a:t>
                      </a:r>
                    </a:p>
                  </a:txBody>
                  <a:tcPr marL="0" marR="0" marT="0" marB="0" anchor="b" anchorCtr="1"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ase" latinLnBrk="0" hangingPunct="0">
                        <a:lnSpc>
                          <a:spcPct val="80000"/>
                        </a:lnSpc>
                        <a:spcBef>
                          <a:spcPct val="0"/>
                        </a:spcBef>
                        <a:spcAft>
                          <a:spcPct val="0"/>
                        </a:spcAft>
                        <a:buClrTx/>
                        <a:buSzPct val="75000"/>
                        <a:buFont typeface="Monotype Sorts" pitchFamily="2" charset="2"/>
                        <a:buNone/>
                        <a:tabLst/>
                      </a:pPr>
                      <a:r>
                        <a:rPr kumimoji="0" lang="en-US" sz="2400" b="1" i="1" u="none" strike="noStrike" cap="none" normalizeH="0" baseline="0" smtClean="0">
                          <a:ln>
                            <a:noFill/>
                          </a:ln>
                          <a:solidFill>
                            <a:schemeClr val="tx1"/>
                          </a:solidFill>
                          <a:effectLst/>
                          <a:latin typeface="Arial" pitchFamily="34" charset="0"/>
                        </a:rPr>
                        <a:t>P</a:t>
                      </a:r>
                      <a:r>
                        <a:rPr kumimoji="0" lang="en-US" sz="2400" b="1" i="0" u="none" strike="noStrike" cap="none" normalizeH="0" baseline="0" smtClean="0">
                          <a:ln>
                            <a:noFill/>
                          </a:ln>
                          <a:solidFill>
                            <a:schemeClr val="tx1"/>
                          </a:solidFill>
                          <a:effectLst/>
                          <a:latin typeface="Arial" pitchFamily="34" charset="0"/>
                        </a:rPr>
                        <a:t>-Value</a:t>
                      </a:r>
                    </a:p>
                  </a:txBody>
                  <a:tcPr marL="0" marR="0" marT="0" marB="0" anchor="b" anchorCtr="1" horzOverflow="overflow">
                    <a:lnL>
                      <a:noFill/>
                    </a:lnL>
                    <a:lnR cap="flat">
                      <a:noFill/>
                    </a:lnR>
                    <a:lnT cap="flat">
                      <a:noFill/>
                    </a:lnT>
                    <a:lnB>
                      <a:noFill/>
                    </a:lnB>
                    <a:lnTlToBr>
                      <a:noFill/>
                    </a:lnTlToBr>
                    <a:lnBlToTr>
                      <a:noFill/>
                    </a:lnBlToTr>
                    <a:noFill/>
                  </a:tcPr>
                </a:tc>
              </a:tr>
              <a:tr h="723900">
                <a:tc>
                  <a:txBody>
                    <a:bodyPr/>
                    <a:lstStyle/>
                    <a:p>
                      <a:pPr marL="0" marR="0" lvl="0" indent="0" algn="l" defTabSz="914400" rtl="0" eaLnBrk="0" fontAlgn="base" latinLnBrk="0" hangingPunct="0">
                        <a:lnSpc>
                          <a:spcPct val="80000"/>
                        </a:lnSpc>
                        <a:spcBef>
                          <a:spcPct val="0"/>
                        </a:spcBef>
                        <a:spcAft>
                          <a:spcPct val="0"/>
                        </a:spcAft>
                        <a:buClrTx/>
                        <a:buSzPct val="75000"/>
                        <a:buFont typeface="Monotype Sorts" pitchFamily="2" charset="2"/>
                        <a:buNone/>
                        <a:tabLst/>
                      </a:pPr>
                      <a:r>
                        <a:rPr kumimoji="0" lang="en-US" sz="2400" b="1" i="0" u="none" strike="noStrike" cap="none" normalizeH="0" baseline="0" smtClean="0">
                          <a:ln>
                            <a:noFill/>
                          </a:ln>
                          <a:solidFill>
                            <a:schemeClr val="tx1"/>
                          </a:solidFill>
                          <a:effectLst/>
                          <a:latin typeface="Arial" pitchFamily="34" charset="0"/>
                          <a:cs typeface="Times New Roman" pitchFamily="18" charset="0"/>
                        </a:rPr>
                        <a:t>LDL-C </a:t>
                      </a:r>
                      <a:r>
                        <a:rPr kumimoji="0" lang="en-US" sz="2400" b="0" i="0" u="none" strike="noStrike" cap="none" normalizeH="0" baseline="0" smtClean="0">
                          <a:ln>
                            <a:noFill/>
                          </a:ln>
                          <a:solidFill>
                            <a:schemeClr val="tx1"/>
                          </a:solidFill>
                          <a:effectLst/>
                          <a:latin typeface="Arial" pitchFamily="34" charset="0"/>
                          <a:cs typeface="Times New Roman" pitchFamily="18" charset="0"/>
                        </a:rPr>
                        <a:t>(mg/dL)</a:t>
                      </a:r>
                      <a:endParaRPr kumimoji="0" lang="en-US" sz="2400" b="0" i="0" u="none" strike="noStrike" cap="none" normalizeH="0" baseline="0" smtClean="0">
                        <a:ln>
                          <a:noFill/>
                        </a:ln>
                        <a:solidFill>
                          <a:schemeClr val="tx1"/>
                        </a:solidFill>
                        <a:effectLst/>
                        <a:latin typeface="Arial" pitchFamily="34" charset="0"/>
                      </a:endParaRPr>
                    </a:p>
                  </a:txBody>
                  <a:tcPr marL="0" marR="0" marT="0" marB="0"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80000"/>
                        </a:lnSpc>
                        <a:spcBef>
                          <a:spcPct val="0"/>
                        </a:spcBef>
                        <a:spcAft>
                          <a:spcPct val="0"/>
                        </a:spcAft>
                        <a:buClrTx/>
                        <a:buSzPct val="75000"/>
                        <a:buFont typeface="Monotype Sorts" pitchFamily="2" charset="2"/>
                        <a:buNone/>
                        <a:tabLst/>
                      </a:pPr>
                      <a:r>
                        <a:rPr kumimoji="0" lang="en-US" sz="2400" b="0" i="0" u="none" strike="noStrike" cap="none" normalizeH="0" baseline="0" smtClean="0">
                          <a:ln>
                            <a:noFill/>
                          </a:ln>
                          <a:solidFill>
                            <a:schemeClr val="tx1"/>
                          </a:solidFill>
                          <a:effectLst/>
                          <a:latin typeface="Arial" pitchFamily="34" charset="0"/>
                          <a:cs typeface="Times New Roman" pitchFamily="18" charset="0"/>
                        </a:rPr>
                        <a:t>148</a:t>
                      </a:r>
                      <a:endParaRPr kumimoji="0" lang="en-US" sz="2400" b="0" i="0" u="none" strike="noStrike" cap="none" normalizeH="0" baseline="0" smtClean="0">
                        <a:ln>
                          <a:noFill/>
                        </a:ln>
                        <a:solidFill>
                          <a:schemeClr val="tx1"/>
                        </a:solidFill>
                        <a:effectLst/>
                        <a:latin typeface="Arial" pitchFamily="34" charset="0"/>
                      </a:endParaRPr>
                    </a:p>
                  </a:txBody>
                  <a:tcPr marL="0" marR="0" marT="0" marB="0"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80000"/>
                        </a:lnSpc>
                        <a:spcBef>
                          <a:spcPct val="0"/>
                        </a:spcBef>
                        <a:spcAft>
                          <a:spcPct val="0"/>
                        </a:spcAft>
                        <a:buClrTx/>
                        <a:buSzPct val="75000"/>
                        <a:buFont typeface="Monotype Sorts" pitchFamily="2" charset="2"/>
                        <a:buNone/>
                        <a:tabLst/>
                      </a:pPr>
                      <a:r>
                        <a:rPr kumimoji="0" lang="en-US" sz="2400" b="0" i="0" u="none" strike="noStrike" cap="none" normalizeH="0" baseline="0" smtClean="0">
                          <a:ln>
                            <a:noFill/>
                          </a:ln>
                          <a:solidFill>
                            <a:schemeClr val="tx1"/>
                          </a:solidFill>
                          <a:effectLst/>
                          <a:latin typeface="Arial" pitchFamily="34" charset="0"/>
                          <a:cs typeface="Times New Roman" pitchFamily="18" charset="0"/>
                        </a:rPr>
                        <a:t>144</a:t>
                      </a:r>
                      <a:endParaRPr kumimoji="0" lang="en-US" sz="2400" b="0" i="0" u="none" strike="noStrike" cap="none" normalizeH="0" baseline="0" smtClean="0">
                        <a:ln>
                          <a:noFill/>
                        </a:ln>
                        <a:solidFill>
                          <a:schemeClr val="tx1"/>
                        </a:solidFill>
                        <a:effectLst/>
                        <a:latin typeface="Arial" pitchFamily="34" charset="0"/>
                      </a:endParaRPr>
                    </a:p>
                  </a:txBody>
                  <a:tcPr marL="0" marR="0" marT="0" marB="0"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80000"/>
                        </a:lnSpc>
                        <a:spcBef>
                          <a:spcPct val="0"/>
                        </a:spcBef>
                        <a:spcAft>
                          <a:spcPct val="0"/>
                        </a:spcAft>
                        <a:buClrTx/>
                        <a:buSzPct val="75000"/>
                        <a:buFont typeface="Monotype Sorts" pitchFamily="2" charset="2"/>
                        <a:buNone/>
                        <a:tabLst/>
                      </a:pPr>
                      <a:r>
                        <a:rPr kumimoji="0" lang="en-US" sz="2400" b="0" i="0" u="none" strike="noStrike" cap="none" normalizeH="0" baseline="0" smtClean="0">
                          <a:ln>
                            <a:noFill/>
                          </a:ln>
                          <a:solidFill>
                            <a:schemeClr val="tx1"/>
                          </a:solidFill>
                          <a:effectLst/>
                          <a:latin typeface="Arial" pitchFamily="34" charset="0"/>
                        </a:rPr>
                        <a:t>NS</a:t>
                      </a:r>
                    </a:p>
                  </a:txBody>
                  <a:tcPr marL="0" marR="0" marT="0" marB="0" anchor="ctr" anchorCtr="1" horzOverflow="overflow">
                    <a:lnL>
                      <a:noFill/>
                    </a:lnL>
                    <a:lnR cap="flat">
                      <a:noFill/>
                    </a:lnR>
                    <a:lnT>
                      <a:noFill/>
                    </a:lnT>
                    <a:lnB>
                      <a:noFill/>
                    </a:lnB>
                    <a:lnTlToBr>
                      <a:noFill/>
                    </a:lnTlToBr>
                    <a:lnBlToTr>
                      <a:noFill/>
                    </a:lnBlToTr>
                    <a:noFill/>
                  </a:tcPr>
                </a:tc>
              </a:tr>
              <a:tr h="723900">
                <a:tc>
                  <a:txBody>
                    <a:bodyPr/>
                    <a:lstStyle/>
                    <a:p>
                      <a:pPr marL="0" marR="0" lvl="0" indent="0" algn="l" defTabSz="914400" rtl="0" eaLnBrk="0" fontAlgn="base" latinLnBrk="0" hangingPunct="0">
                        <a:lnSpc>
                          <a:spcPct val="80000"/>
                        </a:lnSpc>
                        <a:spcBef>
                          <a:spcPct val="0"/>
                        </a:spcBef>
                        <a:spcAft>
                          <a:spcPct val="0"/>
                        </a:spcAft>
                        <a:buClrTx/>
                        <a:buSzPct val="75000"/>
                        <a:buFont typeface="Monotype Sorts" pitchFamily="2" charset="2"/>
                        <a:buNone/>
                        <a:tabLst/>
                      </a:pPr>
                      <a:r>
                        <a:rPr kumimoji="0" lang="en-US" sz="2800" b="1" i="0" u="none" strike="noStrike" cap="none" normalizeH="0" baseline="0" smtClean="0">
                          <a:ln>
                            <a:noFill/>
                          </a:ln>
                          <a:solidFill>
                            <a:schemeClr val="tx1"/>
                          </a:solidFill>
                          <a:effectLst/>
                          <a:latin typeface="Arial" pitchFamily="34" charset="0"/>
                        </a:rPr>
                        <a:t>Apo B</a:t>
                      </a:r>
                      <a:r>
                        <a:rPr kumimoji="0" lang="en-US" sz="2800" b="0" i="0" u="none" strike="noStrike" cap="none" normalizeH="0" baseline="0" smtClean="0">
                          <a:ln>
                            <a:noFill/>
                          </a:ln>
                          <a:solidFill>
                            <a:schemeClr val="tx1"/>
                          </a:solidFill>
                          <a:effectLst/>
                          <a:latin typeface="Arial" pitchFamily="34" charset="0"/>
                        </a:rPr>
                        <a:t> (mg/dL)</a:t>
                      </a:r>
                    </a:p>
                  </a:txBody>
                  <a:tcPr marL="0" marR="0" marT="0" marB="0"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80000"/>
                        </a:lnSpc>
                        <a:spcBef>
                          <a:spcPct val="0"/>
                        </a:spcBef>
                        <a:spcAft>
                          <a:spcPct val="0"/>
                        </a:spcAft>
                        <a:buClrTx/>
                        <a:buSzPct val="75000"/>
                        <a:buFont typeface="Monotype Sorts" pitchFamily="2" charset="2"/>
                        <a:buNone/>
                        <a:tabLst/>
                      </a:pPr>
                      <a:r>
                        <a:rPr kumimoji="0" lang="en-US" sz="2800" b="0" i="0" u="none" strike="noStrike" cap="none" normalizeH="0" baseline="0" smtClean="0">
                          <a:ln>
                            <a:noFill/>
                          </a:ln>
                          <a:solidFill>
                            <a:schemeClr val="tx1"/>
                          </a:solidFill>
                          <a:effectLst/>
                          <a:latin typeface="Arial" pitchFamily="34" charset="0"/>
                        </a:rPr>
                        <a:t>112</a:t>
                      </a:r>
                    </a:p>
                  </a:txBody>
                  <a:tcPr marL="0" marR="0" marT="0" marB="0"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80000"/>
                        </a:lnSpc>
                        <a:spcBef>
                          <a:spcPct val="0"/>
                        </a:spcBef>
                        <a:spcAft>
                          <a:spcPct val="0"/>
                        </a:spcAft>
                        <a:buClrTx/>
                        <a:buSzPct val="75000"/>
                        <a:buFont typeface="Monotype Sorts" pitchFamily="2" charset="2"/>
                        <a:buNone/>
                        <a:tabLst/>
                      </a:pPr>
                      <a:r>
                        <a:rPr kumimoji="0" lang="en-US" sz="2800" b="0" i="0" u="none" strike="noStrike" cap="none" normalizeH="0" baseline="0" smtClean="0">
                          <a:ln>
                            <a:noFill/>
                          </a:ln>
                          <a:solidFill>
                            <a:schemeClr val="tx1"/>
                          </a:solidFill>
                          <a:effectLst/>
                          <a:latin typeface="Arial" pitchFamily="34" charset="0"/>
                        </a:rPr>
                        <a:t>99</a:t>
                      </a:r>
                    </a:p>
                  </a:txBody>
                  <a:tcPr marL="0" marR="0" marT="0" marB="0"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80000"/>
                        </a:lnSpc>
                        <a:spcBef>
                          <a:spcPct val="0"/>
                        </a:spcBef>
                        <a:spcAft>
                          <a:spcPct val="0"/>
                        </a:spcAft>
                        <a:buClrTx/>
                        <a:buSzPct val="75000"/>
                        <a:buFont typeface="Monotype Sorts" pitchFamily="2" charset="2"/>
                        <a:buNone/>
                        <a:tabLst/>
                      </a:pPr>
                      <a:r>
                        <a:rPr kumimoji="0" lang="en-US" sz="2800" b="0" i="1" u="none" strike="noStrike" cap="none" normalizeH="0" baseline="0" smtClean="0">
                          <a:ln>
                            <a:noFill/>
                          </a:ln>
                          <a:solidFill>
                            <a:schemeClr val="tx1"/>
                          </a:solidFill>
                          <a:effectLst/>
                          <a:latin typeface="Arial" pitchFamily="34" charset="0"/>
                        </a:rPr>
                        <a:t>P</a:t>
                      </a:r>
                      <a:r>
                        <a:rPr kumimoji="0" lang="en-US" sz="2800" b="0" i="0" u="none" strike="noStrike" cap="none" normalizeH="0" baseline="0" smtClean="0">
                          <a:ln>
                            <a:noFill/>
                          </a:ln>
                          <a:solidFill>
                            <a:schemeClr val="tx1"/>
                          </a:solidFill>
                          <a:effectLst/>
                          <a:latin typeface="Arial" pitchFamily="34" charset="0"/>
                        </a:rPr>
                        <a:t>&lt;.001</a:t>
                      </a:r>
                    </a:p>
                  </a:txBody>
                  <a:tcPr marL="0" marR="0" marT="0" marB="0" anchor="ctr" anchorCtr="1" horzOverflow="overflow">
                    <a:lnL>
                      <a:noFill/>
                    </a:lnL>
                    <a:lnR cap="flat">
                      <a:noFill/>
                    </a:lnR>
                    <a:lnT>
                      <a:noFill/>
                    </a:lnT>
                    <a:lnB>
                      <a:noFill/>
                    </a:lnB>
                    <a:lnTlToBr>
                      <a:noFill/>
                    </a:lnTlToBr>
                    <a:lnBlToTr>
                      <a:noFill/>
                    </a:lnBlToTr>
                    <a:noFill/>
                  </a:tcPr>
                </a:tc>
              </a:tr>
              <a:tr h="647700">
                <a:tc>
                  <a:txBody>
                    <a:bodyPr/>
                    <a:lstStyle/>
                    <a:p>
                      <a:pPr marL="0" marR="0" lvl="0" indent="0" algn="l" defTabSz="914400" rtl="0" eaLnBrk="0" fontAlgn="base" latinLnBrk="0" hangingPunct="0">
                        <a:lnSpc>
                          <a:spcPct val="80000"/>
                        </a:lnSpc>
                        <a:spcBef>
                          <a:spcPct val="0"/>
                        </a:spcBef>
                        <a:spcAft>
                          <a:spcPct val="0"/>
                        </a:spcAft>
                        <a:buClrTx/>
                        <a:buSzPct val="75000"/>
                        <a:buFont typeface="Monotype Sorts" pitchFamily="2" charset="2"/>
                        <a:buNone/>
                        <a:tabLst/>
                      </a:pPr>
                      <a:r>
                        <a:rPr kumimoji="0" lang="en-US" sz="2000" b="1" i="0" u="none" strike="noStrike" cap="none" normalizeH="0" baseline="0" smtClean="0">
                          <a:ln>
                            <a:noFill/>
                          </a:ln>
                          <a:solidFill>
                            <a:schemeClr val="tx1"/>
                          </a:solidFill>
                          <a:effectLst/>
                          <a:latin typeface="Arial" pitchFamily="34" charset="0"/>
                          <a:cs typeface="Times New Roman" pitchFamily="18" charset="0"/>
                        </a:rPr>
                        <a:t>sdLDL-C</a:t>
                      </a:r>
                      <a:r>
                        <a:rPr kumimoji="0" lang="en-US" sz="2000" b="1" i="0" u="none" strike="noStrike" cap="none" normalizeH="0" baseline="30000" smtClean="0">
                          <a:ln>
                            <a:noFill/>
                          </a:ln>
                          <a:solidFill>
                            <a:schemeClr val="tx1"/>
                          </a:solidFill>
                          <a:effectLst/>
                          <a:latin typeface="Arial" pitchFamily="34" charset="0"/>
                          <a:cs typeface="Arial" pitchFamily="34" charset="0"/>
                        </a:rPr>
                        <a:t>†</a:t>
                      </a:r>
                      <a:r>
                        <a:rPr kumimoji="0" lang="en-US" sz="2000" b="1" i="0" u="none" strike="noStrike" cap="none" normalizeH="0" baseline="0" smtClean="0">
                          <a:ln>
                            <a:noFill/>
                          </a:ln>
                          <a:solidFill>
                            <a:schemeClr val="tx1"/>
                          </a:solidFill>
                          <a:effectLst/>
                          <a:latin typeface="Arial" pitchFamily="34" charset="0"/>
                          <a:cs typeface="Times New Roman" pitchFamily="18" charset="0"/>
                        </a:rPr>
                        <a:t> </a:t>
                      </a:r>
                      <a:r>
                        <a:rPr kumimoji="0" lang="en-US" sz="2000" b="0" i="0" u="none" strike="noStrike" cap="none" normalizeH="0" baseline="0" smtClean="0">
                          <a:ln>
                            <a:noFill/>
                          </a:ln>
                          <a:solidFill>
                            <a:schemeClr val="tx1"/>
                          </a:solidFill>
                          <a:effectLst/>
                          <a:latin typeface="Arial" pitchFamily="34" charset="0"/>
                          <a:cs typeface="Times New Roman" pitchFamily="18" charset="0"/>
                        </a:rPr>
                        <a:t>(mg/dL)</a:t>
                      </a:r>
                      <a:endParaRPr kumimoji="0" lang="en-US" sz="2000" b="1" i="0" u="none" strike="noStrike" cap="none" normalizeH="0" baseline="30000" smtClean="0">
                        <a:ln>
                          <a:noFill/>
                        </a:ln>
                        <a:solidFill>
                          <a:schemeClr val="tx1"/>
                        </a:solidFill>
                        <a:effectLst/>
                        <a:latin typeface="Arial" pitchFamily="34" charset="0"/>
                        <a:cs typeface="Arial" pitchFamily="34" charset="0"/>
                      </a:endParaRPr>
                    </a:p>
                  </a:txBody>
                  <a:tcPr marL="0" marR="0" marT="0" marB="0"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80000"/>
                        </a:lnSpc>
                        <a:spcBef>
                          <a:spcPct val="0"/>
                        </a:spcBef>
                        <a:spcAft>
                          <a:spcPct val="0"/>
                        </a:spcAft>
                        <a:buClrTx/>
                        <a:buSzPct val="75000"/>
                        <a:buFont typeface="Monotype Sorts" pitchFamily="2" charset="2"/>
                        <a:buNone/>
                        <a:tabLst/>
                      </a:pPr>
                      <a:r>
                        <a:rPr kumimoji="0" lang="en-US" sz="2400" b="0" i="0" u="none" strike="noStrike" cap="none" normalizeH="0" baseline="0" smtClean="0">
                          <a:ln>
                            <a:noFill/>
                          </a:ln>
                          <a:solidFill>
                            <a:schemeClr val="tx1"/>
                          </a:solidFill>
                          <a:effectLst/>
                          <a:latin typeface="Arial" pitchFamily="34" charset="0"/>
                          <a:cs typeface="Times New Roman" pitchFamily="18" charset="0"/>
                        </a:rPr>
                        <a:t>22</a:t>
                      </a:r>
                      <a:endParaRPr kumimoji="0" lang="en-US" sz="2400" b="0" i="0" u="none" strike="noStrike" cap="none" normalizeH="0" baseline="0" smtClean="0">
                        <a:ln>
                          <a:noFill/>
                        </a:ln>
                        <a:solidFill>
                          <a:schemeClr val="tx1"/>
                        </a:solidFill>
                        <a:effectLst/>
                        <a:latin typeface="Arial" pitchFamily="34" charset="0"/>
                      </a:endParaRPr>
                    </a:p>
                  </a:txBody>
                  <a:tcPr marL="0" marR="0" marT="0" marB="0"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80000"/>
                        </a:lnSpc>
                        <a:spcBef>
                          <a:spcPct val="0"/>
                        </a:spcBef>
                        <a:spcAft>
                          <a:spcPct val="0"/>
                        </a:spcAft>
                        <a:buClrTx/>
                        <a:buSzPct val="75000"/>
                        <a:buFont typeface="Monotype Sorts" pitchFamily="2" charset="2"/>
                        <a:buNone/>
                        <a:tabLst/>
                      </a:pPr>
                      <a:r>
                        <a:rPr kumimoji="0" lang="en-US" sz="2400" b="0" i="0" u="none" strike="noStrike" cap="none" normalizeH="0" baseline="0" smtClean="0">
                          <a:ln>
                            <a:noFill/>
                          </a:ln>
                          <a:solidFill>
                            <a:schemeClr val="tx1"/>
                          </a:solidFill>
                          <a:effectLst/>
                          <a:latin typeface="Arial" pitchFamily="34" charset="0"/>
                          <a:cs typeface="Times New Roman" pitchFamily="18" charset="0"/>
                        </a:rPr>
                        <a:t>5</a:t>
                      </a:r>
                      <a:endParaRPr kumimoji="0" lang="en-US" sz="2400" b="0" i="0" u="none" strike="noStrike" cap="none" normalizeH="0" baseline="0" smtClean="0">
                        <a:ln>
                          <a:noFill/>
                        </a:ln>
                        <a:solidFill>
                          <a:schemeClr val="tx1"/>
                        </a:solidFill>
                        <a:effectLst/>
                        <a:latin typeface="Arial" pitchFamily="34" charset="0"/>
                      </a:endParaRPr>
                    </a:p>
                  </a:txBody>
                  <a:tcPr marL="0" marR="0" marT="0" marB="0"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80000"/>
                        </a:lnSpc>
                        <a:spcBef>
                          <a:spcPct val="0"/>
                        </a:spcBef>
                        <a:spcAft>
                          <a:spcPct val="0"/>
                        </a:spcAft>
                        <a:buClrTx/>
                        <a:buSzPct val="75000"/>
                        <a:buFont typeface="Monotype Sorts" pitchFamily="2" charset="2"/>
                        <a:buNone/>
                        <a:tabLst/>
                      </a:pPr>
                      <a:r>
                        <a:rPr kumimoji="0" lang="en-US" sz="2400" b="0" i="1" u="none" strike="noStrike" cap="none" normalizeH="0" baseline="0" smtClean="0">
                          <a:ln>
                            <a:noFill/>
                          </a:ln>
                          <a:solidFill>
                            <a:schemeClr val="tx1"/>
                          </a:solidFill>
                          <a:effectLst/>
                          <a:latin typeface="Arial" pitchFamily="34" charset="0"/>
                        </a:rPr>
                        <a:t>P</a:t>
                      </a:r>
                      <a:r>
                        <a:rPr kumimoji="0" lang="en-US" sz="2400" b="0" i="0" u="none" strike="noStrike" cap="none" normalizeH="0" baseline="0" smtClean="0">
                          <a:ln>
                            <a:noFill/>
                          </a:ln>
                          <a:solidFill>
                            <a:schemeClr val="tx1"/>
                          </a:solidFill>
                          <a:effectLst/>
                          <a:latin typeface="Arial" pitchFamily="34" charset="0"/>
                        </a:rPr>
                        <a:t>&lt;.001</a:t>
                      </a:r>
                    </a:p>
                  </a:txBody>
                  <a:tcPr marL="0" marR="0" marT="0" marB="0" anchor="ctr" anchorCtr="1" horzOverflow="overflow">
                    <a:lnL>
                      <a:noFill/>
                    </a:lnL>
                    <a:lnR cap="flat">
                      <a:noFill/>
                    </a:lnR>
                    <a:lnT>
                      <a:noFill/>
                    </a:lnT>
                    <a:lnB>
                      <a:noFill/>
                    </a:lnB>
                    <a:lnTlToBr>
                      <a:noFill/>
                    </a:lnTlToBr>
                    <a:lnBlToTr>
                      <a:noFill/>
                    </a:lnBlToTr>
                    <a:noFill/>
                  </a:tcPr>
                </a:tc>
              </a:tr>
              <a:tr h="609600">
                <a:tc>
                  <a:txBody>
                    <a:bodyPr/>
                    <a:lstStyle/>
                    <a:p>
                      <a:pPr marL="0" marR="0" lvl="0" indent="0" algn="l" defTabSz="914400" rtl="0" eaLnBrk="0" fontAlgn="base" latinLnBrk="0" hangingPunct="0">
                        <a:lnSpc>
                          <a:spcPct val="80000"/>
                        </a:lnSpc>
                        <a:spcBef>
                          <a:spcPct val="0"/>
                        </a:spcBef>
                        <a:spcAft>
                          <a:spcPct val="0"/>
                        </a:spcAft>
                        <a:buClrTx/>
                        <a:buSzPct val="75000"/>
                        <a:buFont typeface="Monotype Sorts" pitchFamily="2" charset="2"/>
                        <a:buNone/>
                        <a:tabLst/>
                      </a:pPr>
                      <a:r>
                        <a:rPr kumimoji="0" lang="en-US" sz="2000" b="1" i="0" u="none" strike="noStrike" cap="none" normalizeH="0" baseline="0" smtClean="0">
                          <a:ln>
                            <a:noFill/>
                          </a:ln>
                          <a:solidFill>
                            <a:schemeClr val="tx1"/>
                          </a:solidFill>
                          <a:effectLst/>
                          <a:latin typeface="Arial" pitchFamily="34" charset="0"/>
                          <a:cs typeface="Times New Roman" pitchFamily="18" charset="0"/>
                        </a:rPr>
                        <a:t>sdLDL</a:t>
                      </a:r>
                      <a:r>
                        <a:rPr kumimoji="0" lang="en-US" sz="2000" b="1" i="0" u="none" strike="noStrike" cap="none" normalizeH="0" baseline="30000" smtClean="0">
                          <a:ln>
                            <a:noFill/>
                          </a:ln>
                          <a:solidFill>
                            <a:schemeClr val="tx1"/>
                          </a:solidFill>
                          <a:effectLst/>
                          <a:latin typeface="Arial" pitchFamily="34" charset="0"/>
                          <a:cs typeface="Arial" pitchFamily="34" charset="0"/>
                        </a:rPr>
                        <a:t>†</a:t>
                      </a:r>
                      <a:r>
                        <a:rPr kumimoji="0" lang="en-US" sz="2000" b="1" i="0" u="none" strike="noStrike" cap="none" normalizeH="0" baseline="0" smtClean="0">
                          <a:ln>
                            <a:noFill/>
                          </a:ln>
                          <a:solidFill>
                            <a:schemeClr val="tx1"/>
                          </a:solidFill>
                          <a:effectLst/>
                          <a:latin typeface="Arial" pitchFamily="34" charset="0"/>
                          <a:cs typeface="Times New Roman" pitchFamily="18" charset="0"/>
                        </a:rPr>
                        <a:t> </a:t>
                      </a:r>
                      <a:r>
                        <a:rPr kumimoji="0" lang="en-US" sz="2000" b="0" i="0" u="none" strike="noStrike" cap="none" normalizeH="0" baseline="0" smtClean="0">
                          <a:ln>
                            <a:noFill/>
                          </a:ln>
                          <a:solidFill>
                            <a:schemeClr val="tx1"/>
                          </a:solidFill>
                          <a:effectLst/>
                          <a:latin typeface="Arial" pitchFamily="34" charset="0"/>
                          <a:cs typeface="Times New Roman" pitchFamily="18" charset="0"/>
                        </a:rPr>
                        <a:t>(% of total LDL-C)</a:t>
                      </a:r>
                    </a:p>
                  </a:txBody>
                  <a:tcPr marL="0" marR="0" marT="0" marB="0"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80000"/>
                        </a:lnSpc>
                        <a:spcBef>
                          <a:spcPct val="0"/>
                        </a:spcBef>
                        <a:spcAft>
                          <a:spcPct val="0"/>
                        </a:spcAft>
                        <a:buClrTx/>
                        <a:buSzPct val="75000"/>
                        <a:buFont typeface="Monotype Sorts" pitchFamily="2" charset="2"/>
                        <a:buNone/>
                        <a:tabLst/>
                      </a:pPr>
                      <a:r>
                        <a:rPr kumimoji="0" lang="en-US" sz="2400" b="0" i="0" u="none" strike="noStrike" cap="none" normalizeH="0" baseline="0" smtClean="0">
                          <a:ln>
                            <a:noFill/>
                          </a:ln>
                          <a:solidFill>
                            <a:schemeClr val="tx1"/>
                          </a:solidFill>
                          <a:effectLst/>
                          <a:latin typeface="Arial" pitchFamily="34" charset="0"/>
                          <a:cs typeface="Times New Roman" pitchFamily="18" charset="0"/>
                        </a:rPr>
                        <a:t>16</a:t>
                      </a:r>
                      <a:endParaRPr kumimoji="0" lang="en-US" sz="2400" b="0" i="0" u="none" strike="noStrike" cap="none" normalizeH="0" baseline="0" smtClean="0">
                        <a:ln>
                          <a:noFill/>
                        </a:ln>
                        <a:solidFill>
                          <a:schemeClr val="tx1"/>
                        </a:solidFill>
                        <a:effectLst/>
                        <a:latin typeface="Arial" pitchFamily="34" charset="0"/>
                      </a:endParaRPr>
                    </a:p>
                  </a:txBody>
                  <a:tcPr marL="0" marR="0" marT="0" marB="0"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80000"/>
                        </a:lnSpc>
                        <a:spcBef>
                          <a:spcPct val="0"/>
                        </a:spcBef>
                        <a:spcAft>
                          <a:spcPct val="0"/>
                        </a:spcAft>
                        <a:buClrTx/>
                        <a:buSzPct val="75000"/>
                        <a:buFont typeface="Monotype Sorts" pitchFamily="2" charset="2"/>
                        <a:buNone/>
                        <a:tabLst/>
                      </a:pPr>
                      <a:r>
                        <a:rPr kumimoji="0" lang="en-US" sz="2400" b="0" i="0" u="none" strike="noStrike" cap="none" normalizeH="0" baseline="0" smtClean="0">
                          <a:ln>
                            <a:noFill/>
                          </a:ln>
                          <a:solidFill>
                            <a:schemeClr val="tx1"/>
                          </a:solidFill>
                          <a:effectLst/>
                          <a:latin typeface="Arial" pitchFamily="34" charset="0"/>
                          <a:cs typeface="Times New Roman" pitchFamily="18" charset="0"/>
                        </a:rPr>
                        <a:t>4</a:t>
                      </a:r>
                      <a:endParaRPr kumimoji="0" lang="en-US" sz="2400" b="0" i="0" u="none" strike="noStrike" cap="none" normalizeH="0" baseline="0" smtClean="0">
                        <a:ln>
                          <a:noFill/>
                        </a:ln>
                        <a:solidFill>
                          <a:schemeClr val="tx1"/>
                        </a:solidFill>
                        <a:effectLst/>
                        <a:latin typeface="Arial" pitchFamily="34" charset="0"/>
                      </a:endParaRPr>
                    </a:p>
                  </a:txBody>
                  <a:tcPr marL="0" marR="0" marT="0" marB="0"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80000"/>
                        </a:lnSpc>
                        <a:spcBef>
                          <a:spcPct val="0"/>
                        </a:spcBef>
                        <a:spcAft>
                          <a:spcPct val="0"/>
                        </a:spcAft>
                        <a:buClrTx/>
                        <a:buSzPct val="75000"/>
                        <a:buFont typeface="Monotype Sorts" pitchFamily="2" charset="2"/>
                        <a:buNone/>
                        <a:tabLst/>
                      </a:pPr>
                      <a:r>
                        <a:rPr kumimoji="0" lang="en-US" sz="2400" b="0" i="1" u="none" strike="noStrike" cap="none" normalizeH="0" baseline="0" smtClean="0">
                          <a:ln>
                            <a:noFill/>
                          </a:ln>
                          <a:solidFill>
                            <a:schemeClr val="tx1"/>
                          </a:solidFill>
                          <a:effectLst/>
                          <a:latin typeface="Arial" pitchFamily="34" charset="0"/>
                        </a:rPr>
                        <a:t>P</a:t>
                      </a:r>
                      <a:r>
                        <a:rPr kumimoji="0" lang="en-US" sz="2400" b="0" i="0" u="none" strike="noStrike" cap="none" normalizeH="0" baseline="0" smtClean="0">
                          <a:ln>
                            <a:noFill/>
                          </a:ln>
                          <a:solidFill>
                            <a:schemeClr val="tx1"/>
                          </a:solidFill>
                          <a:effectLst/>
                          <a:latin typeface="Arial" pitchFamily="34" charset="0"/>
                        </a:rPr>
                        <a:t>&lt;.001</a:t>
                      </a:r>
                    </a:p>
                  </a:txBody>
                  <a:tcPr marL="0" marR="0" marT="0" marB="0" anchor="ctr" anchorCtr="1" horzOverflow="overflow">
                    <a:lnL>
                      <a:noFill/>
                    </a:lnL>
                    <a:lnR cap="flat">
                      <a:noFill/>
                    </a:lnR>
                    <a:lnT>
                      <a:noFill/>
                    </a:lnT>
                    <a:lnB>
                      <a:noFill/>
                    </a:lnB>
                    <a:lnTlToBr>
                      <a:noFill/>
                    </a:lnTlToBr>
                    <a:lnBlToTr>
                      <a:noFill/>
                    </a:lnBlToTr>
                    <a:noFill/>
                  </a:tcPr>
                </a:tc>
              </a:tr>
              <a:tr h="685800">
                <a:tc>
                  <a:txBody>
                    <a:bodyPr/>
                    <a:lstStyle/>
                    <a:p>
                      <a:pPr marL="0" marR="0" lvl="0" indent="0" algn="l" defTabSz="914400" rtl="0" eaLnBrk="0" fontAlgn="base" latinLnBrk="0" hangingPunct="0">
                        <a:lnSpc>
                          <a:spcPct val="80000"/>
                        </a:lnSpc>
                        <a:spcBef>
                          <a:spcPct val="0"/>
                        </a:spcBef>
                        <a:spcAft>
                          <a:spcPct val="0"/>
                        </a:spcAft>
                        <a:buClrTx/>
                        <a:buSzPct val="75000"/>
                        <a:buFont typeface="Monotype Sorts" pitchFamily="2" charset="2"/>
                        <a:buNone/>
                        <a:tabLst/>
                      </a:pPr>
                      <a:r>
                        <a:rPr kumimoji="0" lang="en-US" sz="2000" b="1" i="0" u="none" strike="noStrike" cap="none" normalizeH="0" baseline="0" smtClean="0">
                          <a:ln>
                            <a:noFill/>
                          </a:ln>
                          <a:solidFill>
                            <a:schemeClr val="tx1"/>
                          </a:solidFill>
                          <a:effectLst/>
                          <a:latin typeface="Arial" pitchFamily="34" charset="0"/>
                          <a:cs typeface="Arial" pitchFamily="34" charset="0"/>
                        </a:rPr>
                        <a:t>Mean LDL particle size </a:t>
                      </a:r>
                      <a:r>
                        <a:rPr kumimoji="0" lang="en-US" sz="2000" b="0" i="0" u="none" strike="noStrike" cap="none" normalizeH="0" baseline="0" smtClean="0">
                          <a:ln>
                            <a:noFill/>
                          </a:ln>
                          <a:solidFill>
                            <a:schemeClr val="tx1"/>
                          </a:solidFill>
                          <a:effectLst/>
                          <a:latin typeface="Arial" pitchFamily="34" charset="0"/>
                          <a:cs typeface="Arial" pitchFamily="34" charset="0"/>
                        </a:rPr>
                        <a:t>(nm)</a:t>
                      </a:r>
                    </a:p>
                  </a:txBody>
                  <a:tcPr marL="0" marR="0" marT="0" marB="0" anchor="ct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80000"/>
                        </a:lnSpc>
                        <a:spcBef>
                          <a:spcPct val="0"/>
                        </a:spcBef>
                        <a:spcAft>
                          <a:spcPct val="0"/>
                        </a:spcAft>
                        <a:buClrTx/>
                        <a:buSzPct val="75000"/>
                        <a:buFont typeface="Monotype Sorts" pitchFamily="2" charset="2"/>
                        <a:buNone/>
                        <a:tabLst/>
                      </a:pPr>
                      <a:r>
                        <a:rPr kumimoji="0" lang="en-US" sz="2400" b="0" i="0" u="none" strike="noStrike" cap="none" normalizeH="0" baseline="0" smtClean="0">
                          <a:ln>
                            <a:noFill/>
                          </a:ln>
                          <a:solidFill>
                            <a:schemeClr val="tx1"/>
                          </a:solidFill>
                          <a:effectLst/>
                          <a:latin typeface="Arial" pitchFamily="34" charset="0"/>
                        </a:rPr>
                        <a:t>26.1</a:t>
                      </a:r>
                    </a:p>
                  </a:txBody>
                  <a:tcPr marL="0" marR="0" marT="0" marB="0" anchor="ctr" anchorCtr="1"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80000"/>
                        </a:lnSpc>
                        <a:spcBef>
                          <a:spcPct val="0"/>
                        </a:spcBef>
                        <a:spcAft>
                          <a:spcPct val="0"/>
                        </a:spcAft>
                        <a:buClrTx/>
                        <a:buSzPct val="75000"/>
                        <a:buFont typeface="Monotype Sorts" pitchFamily="2" charset="2"/>
                        <a:buNone/>
                        <a:tabLst/>
                      </a:pPr>
                      <a:r>
                        <a:rPr kumimoji="0" lang="en-US" sz="2400" b="0" i="0" u="none" strike="noStrike" cap="none" normalizeH="0" baseline="0" smtClean="0">
                          <a:ln>
                            <a:noFill/>
                          </a:ln>
                          <a:solidFill>
                            <a:schemeClr val="tx1"/>
                          </a:solidFill>
                          <a:effectLst/>
                          <a:latin typeface="Arial" pitchFamily="34" charset="0"/>
                        </a:rPr>
                        <a:t>26.9</a:t>
                      </a:r>
                    </a:p>
                  </a:txBody>
                  <a:tcPr marL="0" marR="0" marT="0" marB="0" anchor="ctr" anchorCtr="1"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80000"/>
                        </a:lnSpc>
                        <a:spcBef>
                          <a:spcPct val="0"/>
                        </a:spcBef>
                        <a:spcAft>
                          <a:spcPct val="0"/>
                        </a:spcAft>
                        <a:buClrTx/>
                        <a:buSzPct val="75000"/>
                        <a:buFont typeface="Monotype Sorts" pitchFamily="2" charset="2"/>
                        <a:buNone/>
                        <a:tabLst/>
                      </a:pPr>
                      <a:r>
                        <a:rPr kumimoji="0" lang="en-US" sz="2400" b="0" i="1" u="none" strike="noStrike" cap="none" normalizeH="0" baseline="0" smtClean="0">
                          <a:ln>
                            <a:noFill/>
                          </a:ln>
                          <a:solidFill>
                            <a:schemeClr val="tx1"/>
                          </a:solidFill>
                          <a:effectLst/>
                          <a:latin typeface="Arial" pitchFamily="34" charset="0"/>
                        </a:rPr>
                        <a:t>P</a:t>
                      </a:r>
                      <a:r>
                        <a:rPr kumimoji="0" lang="en-US" sz="2400" b="0" i="0" u="none" strike="noStrike" cap="none" normalizeH="0" baseline="0" smtClean="0">
                          <a:ln>
                            <a:noFill/>
                          </a:ln>
                          <a:solidFill>
                            <a:schemeClr val="tx1"/>
                          </a:solidFill>
                          <a:effectLst/>
                          <a:latin typeface="Arial" pitchFamily="34" charset="0"/>
                        </a:rPr>
                        <a:t>&lt;.001</a:t>
                      </a:r>
                    </a:p>
                  </a:txBody>
                  <a:tcPr marL="0" marR="0" marT="0" marB="0" anchor="ctr" anchorCtr="1" horzOverflow="overflow">
                    <a:lnL>
                      <a:noFill/>
                    </a:lnL>
                    <a:lnR cap="flat">
                      <a:noFill/>
                    </a:lnR>
                    <a:lnT>
                      <a:noFill/>
                    </a:lnT>
                    <a:lnB cap="flat">
                      <a:noFill/>
                    </a:lnB>
                    <a:lnTlToBr>
                      <a:noFill/>
                    </a:lnTlToBr>
                    <a:lnBlToTr>
                      <a:noFill/>
                    </a:lnBlToTr>
                    <a:noFill/>
                  </a:tcPr>
                </a:tc>
              </a:tr>
            </a:tbl>
          </a:graphicData>
        </a:graphic>
      </p:graphicFrame>
      <p:sp>
        <p:nvSpPr>
          <p:cNvPr id="92188" name="Text Box 47"/>
          <p:cNvSpPr txBox="1">
            <a:spLocks noChangeArrowheads="1"/>
          </p:cNvSpPr>
          <p:nvPr/>
        </p:nvSpPr>
        <p:spPr bwMode="auto">
          <a:xfrm>
            <a:off x="3429000" y="6553200"/>
            <a:ext cx="5715000" cy="304800"/>
          </a:xfrm>
          <a:prstGeom prst="rect">
            <a:avLst/>
          </a:prstGeom>
          <a:noFill/>
          <a:ln w="9525">
            <a:noFill/>
            <a:miter lim="800000"/>
            <a:headEnd/>
            <a:tailEnd/>
          </a:ln>
        </p:spPr>
        <p:txBody>
          <a:bodyPr>
            <a:spAutoFit/>
          </a:bodyPr>
          <a:lstStyle/>
          <a:p>
            <a:pPr algn="r"/>
            <a:r>
              <a:rPr lang="en-US" sz="1400" b="1"/>
              <a:t>Gazi IF, et al. </a:t>
            </a:r>
            <a:r>
              <a:rPr lang="en-US" sz="1400" b="1" i="1"/>
              <a:t>Lipids.</a:t>
            </a:r>
            <a:r>
              <a:rPr lang="en-US" sz="1400" b="1"/>
              <a:t> 2006;41:647-654.</a:t>
            </a:r>
            <a:r>
              <a:rPr lang="en-US" sz="1400" b="1" i="1"/>
              <a:t> </a:t>
            </a:r>
            <a:endParaRPr lang="en-US" sz="1400" b="1"/>
          </a:p>
        </p:txBody>
      </p:sp>
      <p:sp>
        <p:nvSpPr>
          <p:cNvPr id="92189" name="Line 48"/>
          <p:cNvSpPr>
            <a:spLocks noChangeShapeType="1"/>
          </p:cNvSpPr>
          <p:nvPr/>
        </p:nvSpPr>
        <p:spPr bwMode="auto">
          <a:xfrm>
            <a:off x="228600" y="2035175"/>
            <a:ext cx="8382000" cy="0"/>
          </a:xfrm>
          <a:prstGeom prst="line">
            <a:avLst/>
          </a:prstGeom>
          <a:noFill/>
          <a:ln w="38100">
            <a:solidFill>
              <a:srgbClr val="FFFF66"/>
            </a:solidFill>
            <a:round/>
            <a:headEnd/>
            <a:tailEnd/>
          </a:ln>
        </p:spPr>
        <p:txBody>
          <a:bodyPr/>
          <a:lstStyle/>
          <a:p>
            <a:endParaRPr lang="en-US"/>
          </a:p>
        </p:txBody>
      </p:sp>
      <p:sp>
        <p:nvSpPr>
          <p:cNvPr id="92190" name="Line 49"/>
          <p:cNvSpPr>
            <a:spLocks noChangeShapeType="1"/>
          </p:cNvSpPr>
          <p:nvPr/>
        </p:nvSpPr>
        <p:spPr bwMode="auto">
          <a:xfrm>
            <a:off x="228600" y="5248275"/>
            <a:ext cx="8382000" cy="0"/>
          </a:xfrm>
          <a:prstGeom prst="line">
            <a:avLst/>
          </a:prstGeom>
          <a:noFill/>
          <a:ln w="38100">
            <a:solidFill>
              <a:srgbClr val="FFFF66"/>
            </a:solidFill>
            <a:round/>
            <a:headEnd/>
            <a:tailEnd/>
          </a:ln>
        </p:spPr>
        <p:txBody>
          <a:bodyPr/>
          <a:lstStyle/>
          <a:p>
            <a:endParaRPr lang="en-US"/>
          </a:p>
        </p:txBody>
      </p:sp>
      <p:sp>
        <p:nvSpPr>
          <p:cNvPr id="5053490" name="Rectangle 50"/>
          <p:cNvSpPr>
            <a:spLocks noChangeArrowheads="1"/>
          </p:cNvSpPr>
          <p:nvPr/>
        </p:nvSpPr>
        <p:spPr bwMode="auto">
          <a:xfrm>
            <a:off x="165100" y="2667000"/>
            <a:ext cx="8413750" cy="685800"/>
          </a:xfrm>
          <a:prstGeom prst="rect">
            <a:avLst/>
          </a:prstGeom>
          <a:noFill/>
          <a:ln w="38100" algn="ctr">
            <a:solidFill>
              <a:srgbClr val="FF3300"/>
            </a:solidFill>
            <a:miter lim="800000"/>
            <a:headEnd/>
            <a:tailEnd/>
          </a:ln>
        </p:spPr>
        <p:txBody>
          <a:bodyPr wrap="none" anchor="ctr"/>
          <a:lstStyle/>
          <a:p>
            <a:endParaRPr lang="en-US"/>
          </a:p>
        </p:txBody>
      </p:sp>
      <p:sp>
        <p:nvSpPr>
          <p:cNvPr id="5053494" name="Text Box 54"/>
          <p:cNvSpPr txBox="1">
            <a:spLocks noChangeArrowheads="1"/>
          </p:cNvSpPr>
          <p:nvPr/>
        </p:nvSpPr>
        <p:spPr bwMode="auto">
          <a:xfrm>
            <a:off x="0" y="0"/>
            <a:ext cx="9144000" cy="1190625"/>
          </a:xfrm>
          <a:prstGeom prst="rect">
            <a:avLst/>
          </a:prstGeom>
          <a:noFill/>
          <a:ln w="28575">
            <a:noFill/>
            <a:miter lim="800000"/>
            <a:headEnd/>
            <a:tailEnd/>
          </a:ln>
          <a:effectLst/>
        </p:spPr>
        <p:txBody>
          <a:bodyPr>
            <a:spAutoFit/>
          </a:bodyPr>
          <a:lstStyle/>
          <a:p>
            <a:pPr>
              <a:defRPr/>
            </a:pPr>
            <a:r>
              <a:rPr lang="en-US" sz="3600" b="1">
                <a:solidFill>
                  <a:schemeClr val="accent1"/>
                </a:solidFill>
                <a:effectLst>
                  <a:outerShdw blurRad="38100" dist="38100" dir="2700000" algn="tl">
                    <a:srgbClr val="000000"/>
                  </a:outerShdw>
                </a:effectLst>
                <a:latin typeface="Arial Narrow" pitchFamily="34" charset="0"/>
              </a:rPr>
              <a:t>E</a:t>
            </a:r>
            <a:r>
              <a:rPr lang="en-US" sz="3600" b="1">
                <a:solidFill>
                  <a:schemeClr val="hlink"/>
                </a:solidFill>
                <a:effectLst>
                  <a:outerShdw blurRad="38100" dist="38100" dir="2700000" algn="tl">
                    <a:srgbClr val="000000"/>
                  </a:outerShdw>
                </a:effectLst>
                <a:latin typeface="Arial Narrow" pitchFamily="34" charset="0"/>
              </a:rPr>
              <a:t>nlarged </a:t>
            </a:r>
            <a:r>
              <a:rPr lang="en-US" sz="3600" b="1">
                <a:solidFill>
                  <a:schemeClr val="accent1"/>
                </a:solidFill>
                <a:effectLst>
                  <a:outerShdw blurRad="38100" dist="38100" dir="2700000" algn="tl">
                    <a:srgbClr val="000000"/>
                  </a:outerShdw>
                </a:effectLst>
                <a:latin typeface="Arial Narrow" pitchFamily="34" charset="0"/>
              </a:rPr>
              <a:t>W</a:t>
            </a:r>
            <a:r>
              <a:rPr lang="en-US" sz="3600" b="1">
                <a:solidFill>
                  <a:schemeClr val="hlink"/>
                </a:solidFill>
                <a:effectLst>
                  <a:outerShdw blurRad="38100" dist="38100" dir="2700000" algn="tl">
                    <a:srgbClr val="000000"/>
                  </a:outerShdw>
                </a:effectLst>
                <a:latin typeface="Arial Narrow" pitchFamily="34" charset="0"/>
              </a:rPr>
              <a:t>aist Combined With </a:t>
            </a:r>
            <a:r>
              <a:rPr lang="en-US" sz="3600" b="1">
                <a:solidFill>
                  <a:schemeClr val="accent1"/>
                </a:solidFill>
                <a:effectLst>
                  <a:outerShdw blurRad="38100" dist="38100" dir="2700000" algn="tl">
                    <a:srgbClr val="000000"/>
                  </a:outerShdw>
                </a:effectLst>
                <a:latin typeface="Arial Narrow" pitchFamily="34" charset="0"/>
              </a:rPr>
              <a:t>E</a:t>
            </a:r>
            <a:r>
              <a:rPr lang="en-US" sz="3600" b="1">
                <a:solidFill>
                  <a:schemeClr val="hlink"/>
                </a:solidFill>
                <a:effectLst>
                  <a:outerShdw blurRad="38100" dist="38100" dir="2700000" algn="tl">
                    <a:srgbClr val="000000"/>
                  </a:outerShdw>
                </a:effectLst>
                <a:latin typeface="Arial Narrow" pitchFamily="34" charset="0"/>
              </a:rPr>
              <a:t>levated </a:t>
            </a:r>
            <a:r>
              <a:rPr lang="en-US" sz="3600" b="1">
                <a:solidFill>
                  <a:schemeClr val="accent1"/>
                </a:solidFill>
                <a:effectLst>
                  <a:outerShdw blurRad="38100" dist="38100" dir="2700000" algn="tl">
                    <a:srgbClr val="000000"/>
                  </a:outerShdw>
                </a:effectLst>
                <a:latin typeface="Arial Narrow" pitchFamily="34" charset="0"/>
              </a:rPr>
              <a:t>T</a:t>
            </a:r>
            <a:r>
              <a:rPr lang="en-US" sz="3600" b="1">
                <a:solidFill>
                  <a:schemeClr val="hlink"/>
                </a:solidFill>
                <a:effectLst>
                  <a:outerShdw blurRad="38100" dist="38100" dir="2700000" algn="tl">
                    <a:srgbClr val="000000"/>
                  </a:outerShdw>
                </a:effectLst>
                <a:latin typeface="Arial Narrow" pitchFamily="34" charset="0"/>
              </a:rPr>
              <a:t>riglyceride (</a:t>
            </a:r>
            <a:r>
              <a:rPr lang="en-US" sz="3600" b="1">
                <a:solidFill>
                  <a:schemeClr val="accent1"/>
                </a:solidFill>
                <a:effectLst>
                  <a:outerShdw blurRad="38100" dist="38100" dir="2700000" algn="tl">
                    <a:srgbClr val="000000"/>
                  </a:outerShdw>
                </a:effectLst>
                <a:latin typeface="Arial Narrow" pitchFamily="34" charset="0"/>
              </a:rPr>
              <a:t>EWET</a:t>
            </a:r>
            <a:r>
              <a:rPr lang="en-US" sz="3600" b="1">
                <a:solidFill>
                  <a:schemeClr val="hlink"/>
                </a:solidFill>
                <a:effectLst>
                  <a:outerShdw blurRad="38100" dist="38100" dir="2700000" algn="tl">
                    <a:srgbClr val="000000"/>
                  </a:outerShdw>
                </a:effectLst>
                <a:latin typeface="Arial Narrow" pitchFamily="34" charset="0"/>
              </a:rPr>
              <a:t>):   LDL Particle Data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5053490"/>
                                        </p:tgtEl>
                                        <p:attrNameLst>
                                          <p:attrName>style.visibility</p:attrName>
                                        </p:attrNameLst>
                                      </p:cBhvr>
                                      <p:to>
                                        <p:strVal val="visible"/>
                                      </p:to>
                                    </p:set>
                                    <p:anim calcmode="lin" valueType="num">
                                      <p:cBhvr>
                                        <p:cTn id="7" dur="1000" fill="hold"/>
                                        <p:tgtEl>
                                          <p:spTgt spid="5053490"/>
                                        </p:tgtEl>
                                        <p:attrNameLst>
                                          <p:attrName>ppt_w</p:attrName>
                                        </p:attrNameLst>
                                      </p:cBhvr>
                                      <p:tavLst>
                                        <p:tav tm="0">
                                          <p:val>
                                            <p:fltVal val="0"/>
                                          </p:val>
                                        </p:tav>
                                        <p:tav tm="100000">
                                          <p:val>
                                            <p:strVal val="#ppt_w"/>
                                          </p:val>
                                        </p:tav>
                                      </p:tavLst>
                                    </p:anim>
                                    <p:anim calcmode="lin" valueType="num">
                                      <p:cBhvr>
                                        <p:cTn id="8" dur="1000" fill="hold"/>
                                        <p:tgtEl>
                                          <p:spTgt spid="5053490"/>
                                        </p:tgtEl>
                                        <p:attrNameLst>
                                          <p:attrName>ppt_h</p:attrName>
                                        </p:attrNameLst>
                                      </p:cBhvr>
                                      <p:tavLst>
                                        <p:tav tm="0">
                                          <p:val>
                                            <p:fltVal val="0"/>
                                          </p:val>
                                        </p:tav>
                                        <p:tav tm="100000">
                                          <p:val>
                                            <p:strVal val="#ppt_h"/>
                                          </p:val>
                                        </p:tav>
                                      </p:tavLst>
                                    </p:anim>
                                    <p:animEffect transition="in" filter="fade">
                                      <p:cBhvr>
                                        <p:cTn id="9" dur="1000"/>
                                        <p:tgtEl>
                                          <p:spTgt spid="5053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53490" grpId="0" animBg="1"/>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30914" name="Rectangle 2"/>
          <p:cNvSpPr>
            <a:spLocks noGrp="1" noChangeArrowheads="1"/>
          </p:cNvSpPr>
          <p:nvPr>
            <p:ph type="title"/>
          </p:nvPr>
        </p:nvSpPr>
        <p:spPr>
          <a:xfrm>
            <a:off x="0" y="-190500"/>
            <a:ext cx="9144000" cy="1689100"/>
          </a:xfrm>
        </p:spPr>
        <p:txBody>
          <a:bodyPr/>
          <a:lstStyle/>
          <a:p>
            <a:pPr>
              <a:defRPr/>
            </a:pPr>
            <a:r>
              <a:rPr lang="en-US" sz="4000" smtClean="0">
                <a:solidFill>
                  <a:schemeClr val="accent1"/>
                </a:solidFill>
              </a:rPr>
              <a:t>E</a:t>
            </a:r>
            <a:r>
              <a:rPr lang="en-US" sz="4000" smtClean="0"/>
              <a:t>nlarged </a:t>
            </a:r>
            <a:r>
              <a:rPr lang="en-US" sz="4000" smtClean="0">
                <a:solidFill>
                  <a:schemeClr val="accent1"/>
                </a:solidFill>
              </a:rPr>
              <a:t>W</a:t>
            </a:r>
            <a:r>
              <a:rPr lang="en-US" sz="4000" smtClean="0"/>
              <a:t>aist Combined With </a:t>
            </a:r>
            <a:r>
              <a:rPr lang="en-US" sz="4000" smtClean="0">
                <a:solidFill>
                  <a:schemeClr val="accent1"/>
                </a:solidFill>
              </a:rPr>
              <a:t>E</a:t>
            </a:r>
            <a:r>
              <a:rPr lang="en-US" sz="4000" smtClean="0"/>
              <a:t>levated </a:t>
            </a:r>
            <a:r>
              <a:rPr lang="en-US" sz="4000" smtClean="0">
                <a:solidFill>
                  <a:schemeClr val="accent1"/>
                </a:solidFill>
              </a:rPr>
              <a:t>T</a:t>
            </a:r>
            <a:r>
              <a:rPr lang="en-US" sz="4000" smtClean="0"/>
              <a:t>riglyceride (</a:t>
            </a:r>
            <a:r>
              <a:rPr lang="en-US" sz="4000" smtClean="0">
                <a:solidFill>
                  <a:schemeClr val="accent1"/>
                </a:solidFill>
              </a:rPr>
              <a:t>EWET</a:t>
            </a:r>
            <a:r>
              <a:rPr lang="en-US" sz="4000" smtClean="0"/>
              <a:t>) Editorial</a:t>
            </a:r>
          </a:p>
        </p:txBody>
      </p:sp>
      <p:sp>
        <p:nvSpPr>
          <p:cNvPr id="5030915" name="Rectangle 3"/>
          <p:cNvSpPr>
            <a:spLocks noGrp="1" noChangeArrowheads="1"/>
          </p:cNvSpPr>
          <p:nvPr>
            <p:ph type="body" idx="1"/>
          </p:nvPr>
        </p:nvSpPr>
        <p:spPr>
          <a:xfrm>
            <a:off x="201613" y="2032000"/>
            <a:ext cx="8686800" cy="2219325"/>
          </a:xfrm>
        </p:spPr>
        <p:txBody>
          <a:bodyPr/>
          <a:lstStyle/>
          <a:p>
            <a:pPr>
              <a:defRPr/>
            </a:pPr>
            <a:r>
              <a:rPr lang="en-US" sz="2800" smtClean="0">
                <a:effectLst>
                  <a:outerShdw blurRad="38100" dist="38100" dir="2700000" algn="tl">
                    <a:srgbClr val="000000"/>
                  </a:outerShdw>
                </a:effectLst>
              </a:rPr>
              <a:t>There is a growing consensus about the importance of triglycerides, particularly in women, and we have shown in the same national US sample that triglyceride level was the single most predictive component of the MS-NCEP for CVD in multivariate analysis.</a:t>
            </a:r>
          </a:p>
        </p:txBody>
      </p:sp>
      <p:sp>
        <p:nvSpPr>
          <p:cNvPr id="93188" name="Text Box 4"/>
          <p:cNvSpPr txBox="1">
            <a:spLocks noChangeArrowheads="1"/>
          </p:cNvSpPr>
          <p:nvPr/>
        </p:nvSpPr>
        <p:spPr bwMode="auto">
          <a:xfrm>
            <a:off x="650875" y="6135688"/>
            <a:ext cx="8493125" cy="366712"/>
          </a:xfrm>
          <a:prstGeom prst="rect">
            <a:avLst/>
          </a:prstGeom>
          <a:noFill/>
          <a:ln w="28575">
            <a:noFill/>
            <a:miter lim="800000"/>
            <a:headEnd/>
            <a:tailEnd/>
          </a:ln>
        </p:spPr>
        <p:txBody>
          <a:bodyPr>
            <a:spAutoFit/>
          </a:bodyPr>
          <a:lstStyle/>
          <a:p>
            <a:pPr algn="r"/>
            <a:r>
              <a:rPr lang="en-US" sz="1800" b="1"/>
              <a:t>Michael Criqui Editorial</a:t>
            </a:r>
            <a:r>
              <a:rPr lang="en-US" sz="1800" b="1" i="1"/>
              <a:t> Circulation</a:t>
            </a:r>
            <a:r>
              <a:rPr lang="en-US" sz="1800" b="1"/>
              <a:t>.2005;111:1869-1870</a:t>
            </a: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030915">
                                            <p:txEl>
                                              <p:pRg st="0" end="0"/>
                                            </p:txEl>
                                          </p:spTgt>
                                        </p:tgtEl>
                                        <p:attrNameLst>
                                          <p:attrName>style.visibility</p:attrName>
                                        </p:attrNameLst>
                                      </p:cBhvr>
                                      <p:to>
                                        <p:strVal val="visible"/>
                                      </p:to>
                                    </p:set>
                                    <p:animEffect transition="in" filter="wipe(up)">
                                      <p:cBhvr>
                                        <p:cTn id="7" dur="2000"/>
                                        <p:tgtEl>
                                          <p:spTgt spid="50309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30915"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0738" name="Rectangle 2"/>
          <p:cNvSpPr>
            <a:spLocks noGrp="1" noChangeArrowheads="1"/>
          </p:cNvSpPr>
          <p:nvPr>
            <p:ph type="title"/>
          </p:nvPr>
        </p:nvSpPr>
        <p:spPr>
          <a:xfrm>
            <a:off x="0" y="0"/>
            <a:ext cx="9144000" cy="1143000"/>
          </a:xfrm>
        </p:spPr>
        <p:txBody>
          <a:bodyPr/>
          <a:lstStyle/>
          <a:p>
            <a:pPr>
              <a:defRPr/>
            </a:pPr>
            <a:r>
              <a:rPr lang="en-US" sz="3600" dirty="0" err="1" smtClean="0">
                <a:solidFill>
                  <a:schemeClr val="accent5">
                    <a:lumMod val="75000"/>
                  </a:schemeClr>
                </a:solidFill>
              </a:rPr>
              <a:t>ME</a:t>
            </a:r>
            <a:r>
              <a:rPr lang="en-US" sz="3600" dirty="0" err="1" smtClean="0"/>
              <a:t>tabolic</a:t>
            </a:r>
            <a:r>
              <a:rPr lang="en-US" sz="3600" dirty="0" smtClean="0"/>
              <a:t>, </a:t>
            </a:r>
            <a:r>
              <a:rPr lang="en-US" sz="3600" dirty="0" smtClean="0">
                <a:solidFill>
                  <a:schemeClr val="accent5">
                    <a:lumMod val="75000"/>
                  </a:schemeClr>
                </a:solidFill>
              </a:rPr>
              <a:t>L</a:t>
            </a:r>
            <a:r>
              <a:rPr lang="en-US" sz="3600" dirty="0" smtClean="0"/>
              <a:t>ifestyle, </a:t>
            </a:r>
            <a:r>
              <a:rPr lang="en-US" sz="3600" dirty="0" smtClean="0">
                <a:solidFill>
                  <a:schemeClr val="accent5">
                    <a:lumMod val="75000"/>
                  </a:schemeClr>
                </a:solidFill>
              </a:rPr>
              <a:t>A</a:t>
            </a:r>
            <a:r>
              <a:rPr lang="en-US" sz="3600" dirty="0" smtClean="0"/>
              <a:t>nd </a:t>
            </a:r>
            <a:r>
              <a:rPr lang="en-US" sz="3600" dirty="0" smtClean="0">
                <a:solidFill>
                  <a:schemeClr val="accent5">
                    <a:lumMod val="75000"/>
                  </a:schemeClr>
                </a:solidFill>
              </a:rPr>
              <a:t>N</a:t>
            </a:r>
            <a:r>
              <a:rPr lang="en-US" sz="3600" dirty="0" smtClean="0"/>
              <a:t>utrition Assessment in </a:t>
            </a:r>
            <a:r>
              <a:rPr lang="en-US" sz="3600" dirty="0" smtClean="0">
                <a:solidFill>
                  <a:schemeClr val="accent5">
                    <a:lumMod val="75000"/>
                  </a:schemeClr>
                </a:solidFill>
              </a:rPr>
              <a:t>Y</a:t>
            </a:r>
            <a:r>
              <a:rPr lang="en-US" sz="3600" dirty="0" smtClean="0"/>
              <a:t>oung Adults Study (</a:t>
            </a:r>
            <a:r>
              <a:rPr lang="en-US" sz="3600" dirty="0" smtClean="0">
                <a:solidFill>
                  <a:schemeClr val="accent5">
                    <a:lumMod val="75000"/>
                  </a:schemeClr>
                </a:solidFill>
              </a:rPr>
              <a:t>MELANY</a:t>
            </a:r>
            <a:r>
              <a:rPr lang="en-US" sz="3600" dirty="0" smtClean="0"/>
              <a:t>)</a:t>
            </a:r>
          </a:p>
        </p:txBody>
      </p:sp>
      <p:sp>
        <p:nvSpPr>
          <p:cNvPr id="4980739" name="Rectangle 3"/>
          <p:cNvSpPr>
            <a:spLocks noGrp="1" noChangeArrowheads="1"/>
          </p:cNvSpPr>
          <p:nvPr>
            <p:ph type="body" idx="1"/>
          </p:nvPr>
        </p:nvSpPr>
        <p:spPr>
          <a:xfrm>
            <a:off x="290513" y="1631950"/>
            <a:ext cx="8394700" cy="4102100"/>
          </a:xfrm>
        </p:spPr>
        <p:txBody>
          <a:bodyPr/>
          <a:lstStyle/>
          <a:p>
            <a:pPr>
              <a:defRPr/>
            </a:pPr>
            <a:r>
              <a:rPr lang="en-US" sz="2800" dirty="0" smtClean="0">
                <a:effectLst>
                  <a:outerShdw blurRad="38100" dist="38100" dir="2700000" algn="tl">
                    <a:srgbClr val="000000">
                      <a:alpha val="43137"/>
                    </a:srgbClr>
                  </a:outerShdw>
                </a:effectLst>
              </a:rPr>
              <a:t>Patients: 13 953 apparently healthy, untreated, young men (age 26 to 45 years) with triglyceride levels less than 300 mg/dL.</a:t>
            </a:r>
          </a:p>
          <a:p>
            <a:pPr>
              <a:defRPr/>
            </a:pPr>
            <a:r>
              <a:rPr lang="en-US" sz="2800" dirty="0" smtClean="0">
                <a:effectLst>
                  <a:outerShdw blurRad="38100" dist="38100" dir="2700000" algn="tl">
                    <a:srgbClr val="000000">
                      <a:alpha val="43137"/>
                    </a:srgbClr>
                  </a:outerShdw>
                </a:effectLst>
              </a:rPr>
              <a:t>Measurements: Two triglyceride measurements (at enrollment </a:t>
            </a:r>
            <a:r>
              <a:rPr lang="en-US" sz="2800" dirty="0" smtClean="0">
                <a:solidFill>
                  <a:schemeClr val="accent1"/>
                </a:solidFill>
                <a:effectLst>
                  <a:outerShdw blurRad="38100" dist="38100" dir="2700000" algn="tl">
                    <a:srgbClr val="000000">
                      <a:alpha val="43137"/>
                    </a:srgbClr>
                  </a:outerShdw>
                </a:effectLst>
              </a:rPr>
              <a:t>[time 1] </a:t>
            </a:r>
            <a:r>
              <a:rPr lang="en-US" sz="2800" dirty="0" smtClean="0">
                <a:effectLst>
                  <a:outerShdw blurRad="38100" dist="38100" dir="2700000" algn="tl">
                    <a:srgbClr val="000000">
                      <a:alpha val="43137"/>
                    </a:srgbClr>
                  </a:outerShdw>
                </a:effectLst>
              </a:rPr>
              <a:t>and 5 years later </a:t>
            </a:r>
            <a:r>
              <a:rPr lang="en-US" sz="2800" dirty="0" smtClean="0">
                <a:solidFill>
                  <a:schemeClr val="accent1"/>
                </a:solidFill>
                <a:effectLst>
                  <a:outerShdw blurRad="38100" dist="38100" dir="2700000" algn="tl">
                    <a:srgbClr val="000000">
                      <a:alpha val="43137"/>
                    </a:srgbClr>
                  </a:outerShdw>
                </a:effectLst>
              </a:rPr>
              <a:t>[time 2]</a:t>
            </a:r>
            <a:r>
              <a:rPr lang="en-US" sz="2800" dirty="0" smtClean="0">
                <a:effectLst>
                  <a:outerShdw blurRad="38100" dist="38100" dir="2700000" algn="tl">
                    <a:srgbClr val="000000">
                      <a:alpha val="43137"/>
                    </a:srgbClr>
                  </a:outerShdw>
                </a:effectLst>
              </a:rPr>
              <a:t>), lifestyle variables, and incident cases of angiography-proven CHD.</a:t>
            </a:r>
          </a:p>
        </p:txBody>
      </p:sp>
      <p:sp>
        <p:nvSpPr>
          <p:cNvPr id="14340" name="Text Box 6"/>
          <p:cNvSpPr txBox="1">
            <a:spLocks noChangeArrowheads="1"/>
          </p:cNvSpPr>
          <p:nvPr/>
        </p:nvSpPr>
        <p:spPr bwMode="auto">
          <a:xfrm>
            <a:off x="3429000" y="6553200"/>
            <a:ext cx="5715000" cy="338138"/>
          </a:xfrm>
          <a:prstGeom prst="rect">
            <a:avLst/>
          </a:prstGeom>
          <a:noFill/>
          <a:ln w="9525">
            <a:noFill/>
            <a:miter lim="800000"/>
            <a:headEnd/>
            <a:tailEnd/>
          </a:ln>
        </p:spPr>
        <p:txBody>
          <a:bodyPr>
            <a:spAutoFit/>
          </a:bodyPr>
          <a:lstStyle/>
          <a:p>
            <a:r>
              <a:rPr lang="en-US" sz="1600" b="1"/>
              <a:t>Tirosh A et al. Ann Intern Med. 2007;147:377-385.</a:t>
            </a: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980739">
                                            <p:txEl>
                                              <p:pRg st="0" end="0"/>
                                            </p:txEl>
                                          </p:spTgt>
                                        </p:tgtEl>
                                        <p:attrNameLst>
                                          <p:attrName>style.visibility</p:attrName>
                                        </p:attrNameLst>
                                      </p:cBhvr>
                                      <p:to>
                                        <p:strVal val="visible"/>
                                      </p:to>
                                    </p:set>
                                    <p:animEffect transition="in" filter="wipe(up)">
                                      <p:cBhvr>
                                        <p:cTn id="7" dur="2000"/>
                                        <p:tgtEl>
                                          <p:spTgt spid="4980739">
                                            <p:txEl>
                                              <p:pRg st="0" end="0"/>
                                            </p:txEl>
                                          </p:spTgt>
                                        </p:tgtEl>
                                      </p:cBhvr>
                                    </p:animEffect>
                                  </p:childTnLst>
                                </p:cTn>
                              </p:par>
                            </p:childTnLst>
                          </p:cTn>
                        </p:par>
                        <p:par>
                          <p:cTn id="8" fill="hold">
                            <p:stCondLst>
                              <p:cond delay="2000"/>
                            </p:stCondLst>
                            <p:childTnLst>
                              <p:par>
                                <p:cTn id="9" presetID="22" presetClass="entr" presetSubtype="1" fill="hold" grpId="0" nodeType="afterEffect">
                                  <p:stCondLst>
                                    <p:cond delay="0"/>
                                  </p:stCondLst>
                                  <p:childTnLst>
                                    <p:set>
                                      <p:cBhvr>
                                        <p:cTn id="10" dur="1" fill="hold">
                                          <p:stCondLst>
                                            <p:cond delay="0"/>
                                          </p:stCondLst>
                                        </p:cTn>
                                        <p:tgtEl>
                                          <p:spTgt spid="4980739">
                                            <p:txEl>
                                              <p:pRg st="1" end="1"/>
                                            </p:txEl>
                                          </p:spTgt>
                                        </p:tgtEl>
                                        <p:attrNameLst>
                                          <p:attrName>style.visibility</p:attrName>
                                        </p:attrNameLst>
                                      </p:cBhvr>
                                      <p:to>
                                        <p:strVal val="visible"/>
                                      </p:to>
                                    </p:set>
                                    <p:animEffect transition="in" filter="wipe(up)">
                                      <p:cBhvr>
                                        <p:cTn id="11" dur="2000"/>
                                        <p:tgtEl>
                                          <p:spTgt spid="49807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8073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2"/>
          <p:cNvSpPr txBox="1">
            <a:spLocks noChangeArrowheads="1"/>
          </p:cNvSpPr>
          <p:nvPr/>
        </p:nvSpPr>
        <p:spPr bwMode="auto">
          <a:xfrm>
            <a:off x="406400" y="1524000"/>
            <a:ext cx="8280400" cy="579438"/>
          </a:xfrm>
          <a:prstGeom prst="rect">
            <a:avLst/>
          </a:prstGeom>
          <a:noFill/>
          <a:ln w="28575">
            <a:noFill/>
            <a:miter lim="800000"/>
            <a:headEnd/>
            <a:tailEnd/>
          </a:ln>
        </p:spPr>
        <p:txBody>
          <a:bodyPr>
            <a:spAutoFit/>
          </a:bodyPr>
          <a:lstStyle/>
          <a:p>
            <a:pPr algn="l"/>
            <a:endParaRPr lang="en-US" sz="3200" b="1" i="1"/>
          </a:p>
        </p:txBody>
      </p:sp>
      <p:sp>
        <p:nvSpPr>
          <p:cNvPr id="5005315" name="Rectangle 3"/>
          <p:cNvSpPr>
            <a:spLocks noChangeArrowheads="1"/>
          </p:cNvSpPr>
          <p:nvPr/>
        </p:nvSpPr>
        <p:spPr bwMode="auto">
          <a:xfrm>
            <a:off x="0" y="0"/>
            <a:ext cx="9144000" cy="1862138"/>
          </a:xfrm>
          <a:prstGeom prst="rect">
            <a:avLst/>
          </a:prstGeom>
          <a:noFill/>
          <a:ln w="9525">
            <a:noFill/>
            <a:miter lim="800000"/>
            <a:headEnd/>
            <a:tailEnd/>
          </a:ln>
          <a:effectLst/>
        </p:spPr>
        <p:txBody>
          <a:bodyPr lIns="92064" tIns="46033" rIns="92064" bIns="46033" anchor="ctr"/>
          <a:lstStyle/>
          <a:p>
            <a:pPr>
              <a:lnSpc>
                <a:spcPct val="85000"/>
              </a:lnSpc>
              <a:spcBef>
                <a:spcPct val="0"/>
              </a:spcBef>
              <a:defRPr/>
            </a:pPr>
            <a:r>
              <a:rPr lang="en-US" sz="4400" b="1">
                <a:solidFill>
                  <a:schemeClr val="accent1"/>
                </a:solidFill>
                <a:effectLst>
                  <a:outerShdw blurRad="38100" dist="38100" dir="2700000" algn="tl">
                    <a:srgbClr val="000000"/>
                  </a:outerShdw>
                </a:effectLst>
                <a:latin typeface="Arial Narrow" pitchFamily="34" charset="0"/>
              </a:rPr>
              <a:t>N</a:t>
            </a:r>
            <a:r>
              <a:rPr lang="en-US" sz="4400" b="1">
                <a:solidFill>
                  <a:schemeClr val="hlink"/>
                </a:solidFill>
                <a:effectLst>
                  <a:outerShdw blurRad="38100" dist="38100" dir="2700000" algn="tl">
                    <a:srgbClr val="000000"/>
                  </a:outerShdw>
                </a:effectLst>
                <a:latin typeface="Arial Narrow" pitchFamily="34" charset="0"/>
              </a:rPr>
              <a:t>ational </a:t>
            </a:r>
            <a:r>
              <a:rPr lang="en-US" sz="4400" b="1">
                <a:solidFill>
                  <a:schemeClr val="accent1"/>
                </a:solidFill>
                <a:effectLst>
                  <a:outerShdw blurRad="38100" dist="38100" dir="2700000" algn="tl">
                    <a:srgbClr val="000000"/>
                  </a:outerShdw>
                </a:effectLst>
                <a:latin typeface="Arial Narrow" pitchFamily="34" charset="0"/>
              </a:rPr>
              <a:t>C</a:t>
            </a:r>
            <a:r>
              <a:rPr lang="en-US" sz="4400" b="1">
                <a:solidFill>
                  <a:schemeClr val="hlink"/>
                </a:solidFill>
                <a:effectLst>
                  <a:outerShdw blurRad="38100" dist="38100" dir="2700000" algn="tl">
                    <a:srgbClr val="000000"/>
                  </a:outerShdw>
                </a:effectLst>
                <a:latin typeface="Arial Narrow" pitchFamily="34" charset="0"/>
              </a:rPr>
              <a:t>holesterol </a:t>
            </a:r>
            <a:r>
              <a:rPr lang="en-US" sz="4400" b="1">
                <a:solidFill>
                  <a:schemeClr val="accent1"/>
                </a:solidFill>
                <a:effectLst>
                  <a:outerShdw blurRad="38100" dist="38100" dir="2700000" algn="tl">
                    <a:srgbClr val="000000"/>
                  </a:outerShdw>
                </a:effectLst>
                <a:latin typeface="Arial Narrow" pitchFamily="34" charset="0"/>
              </a:rPr>
              <a:t>E</a:t>
            </a:r>
            <a:r>
              <a:rPr lang="en-US" sz="4400" b="1">
                <a:solidFill>
                  <a:schemeClr val="hlink"/>
                </a:solidFill>
                <a:effectLst>
                  <a:outerShdw blurRad="38100" dist="38100" dir="2700000" algn="tl">
                    <a:srgbClr val="000000"/>
                  </a:outerShdw>
                </a:effectLst>
                <a:latin typeface="Arial Narrow" pitchFamily="34" charset="0"/>
              </a:rPr>
              <a:t>ducation </a:t>
            </a:r>
            <a:r>
              <a:rPr lang="en-US" sz="4400" b="1">
                <a:solidFill>
                  <a:schemeClr val="accent1"/>
                </a:solidFill>
                <a:effectLst>
                  <a:outerShdw blurRad="38100" dist="38100" dir="2700000" algn="tl">
                    <a:srgbClr val="000000"/>
                  </a:outerShdw>
                </a:effectLst>
                <a:latin typeface="Arial Narrow" pitchFamily="34" charset="0"/>
              </a:rPr>
              <a:t>P</a:t>
            </a:r>
            <a:r>
              <a:rPr lang="en-US" sz="4400" b="1">
                <a:solidFill>
                  <a:schemeClr val="hlink"/>
                </a:solidFill>
                <a:effectLst>
                  <a:outerShdw blurRad="38100" dist="38100" dir="2700000" algn="tl">
                    <a:srgbClr val="000000"/>
                  </a:outerShdw>
                </a:effectLst>
                <a:latin typeface="Arial Narrow" pitchFamily="34" charset="0"/>
              </a:rPr>
              <a:t>rogram</a:t>
            </a:r>
            <a:br>
              <a:rPr lang="en-US" sz="4400" b="1">
                <a:solidFill>
                  <a:schemeClr val="hlink"/>
                </a:solidFill>
                <a:effectLst>
                  <a:outerShdw blurRad="38100" dist="38100" dir="2700000" algn="tl">
                    <a:srgbClr val="000000"/>
                  </a:outerShdw>
                </a:effectLst>
                <a:latin typeface="Arial Narrow" pitchFamily="34" charset="0"/>
              </a:rPr>
            </a:br>
            <a:r>
              <a:rPr lang="en-US" sz="3200" b="1">
                <a:solidFill>
                  <a:schemeClr val="accent1"/>
                </a:solidFill>
                <a:effectLst>
                  <a:outerShdw blurRad="38100" dist="38100" dir="2700000" algn="tl">
                    <a:srgbClr val="000000"/>
                  </a:outerShdw>
                </a:effectLst>
                <a:latin typeface="Arial Narrow" pitchFamily="34" charset="0"/>
              </a:rPr>
              <a:t>A</a:t>
            </a:r>
            <a:r>
              <a:rPr lang="en-US" sz="3200" b="1">
                <a:solidFill>
                  <a:schemeClr val="hlink"/>
                </a:solidFill>
                <a:effectLst>
                  <a:outerShdw blurRad="38100" dist="38100" dir="2700000" algn="tl">
                    <a:srgbClr val="000000"/>
                  </a:outerShdw>
                </a:effectLst>
                <a:latin typeface="Arial Narrow" pitchFamily="34" charset="0"/>
              </a:rPr>
              <a:t>dult </a:t>
            </a:r>
            <a:r>
              <a:rPr lang="en-US" sz="3200" b="1">
                <a:solidFill>
                  <a:schemeClr val="accent1"/>
                </a:solidFill>
                <a:effectLst>
                  <a:outerShdw blurRad="38100" dist="38100" dir="2700000" algn="tl">
                    <a:srgbClr val="000000"/>
                  </a:outerShdw>
                </a:effectLst>
                <a:latin typeface="Arial Narrow" pitchFamily="34" charset="0"/>
              </a:rPr>
              <a:t>T</a:t>
            </a:r>
            <a:r>
              <a:rPr lang="en-US" sz="3200" b="1">
                <a:solidFill>
                  <a:schemeClr val="hlink"/>
                </a:solidFill>
                <a:effectLst>
                  <a:outerShdw blurRad="38100" dist="38100" dir="2700000" algn="tl">
                    <a:srgbClr val="000000"/>
                  </a:outerShdw>
                </a:effectLst>
                <a:latin typeface="Arial Narrow" pitchFamily="34" charset="0"/>
              </a:rPr>
              <a:t>reatment </a:t>
            </a:r>
            <a:r>
              <a:rPr lang="en-US" sz="3200" b="1">
                <a:solidFill>
                  <a:schemeClr val="accent1"/>
                </a:solidFill>
                <a:effectLst>
                  <a:outerShdw blurRad="38100" dist="38100" dir="2700000" algn="tl">
                    <a:srgbClr val="000000"/>
                  </a:outerShdw>
                </a:effectLst>
                <a:latin typeface="Arial Narrow" pitchFamily="34" charset="0"/>
              </a:rPr>
              <a:t>P</a:t>
            </a:r>
            <a:r>
              <a:rPr lang="en-US" sz="3200" b="1">
                <a:solidFill>
                  <a:schemeClr val="hlink"/>
                </a:solidFill>
                <a:effectLst>
                  <a:outerShdw blurRad="38100" dist="38100" dir="2700000" algn="tl">
                    <a:srgbClr val="000000"/>
                  </a:outerShdw>
                </a:effectLst>
                <a:latin typeface="Arial Narrow" pitchFamily="34" charset="0"/>
              </a:rPr>
              <a:t>anel </a:t>
            </a:r>
            <a:r>
              <a:rPr lang="en-US" sz="3200" b="1">
                <a:solidFill>
                  <a:schemeClr val="accent1"/>
                </a:solidFill>
                <a:effectLst>
                  <a:outerShdw blurRad="38100" dist="38100" dir="2700000" algn="tl">
                    <a:srgbClr val="000000"/>
                  </a:outerShdw>
                </a:effectLst>
                <a:latin typeface="Arial Narrow" pitchFamily="34" charset="0"/>
              </a:rPr>
              <a:t>III  NCEP-ATP III                        </a:t>
            </a:r>
            <a:r>
              <a:rPr lang="en-US" sz="3200" b="1">
                <a:solidFill>
                  <a:schemeClr val="hlink"/>
                </a:solidFill>
                <a:effectLst>
                  <a:outerShdw blurRad="38100" dist="38100" dir="2700000" algn="tl">
                    <a:srgbClr val="000000"/>
                  </a:outerShdw>
                </a:effectLst>
                <a:latin typeface="Arial Narrow" pitchFamily="34" charset="0"/>
              </a:rPr>
              <a:t>Risk of Triglycerides</a:t>
            </a:r>
          </a:p>
        </p:txBody>
      </p:sp>
      <p:sp>
        <p:nvSpPr>
          <p:cNvPr id="5005316" name="Rectangle 4"/>
          <p:cNvSpPr>
            <a:spLocks noChangeArrowheads="1"/>
          </p:cNvSpPr>
          <p:nvPr/>
        </p:nvSpPr>
        <p:spPr bwMode="auto">
          <a:xfrm>
            <a:off x="227013" y="1822450"/>
            <a:ext cx="8358187" cy="1362075"/>
          </a:xfrm>
          <a:prstGeom prst="rect">
            <a:avLst/>
          </a:prstGeom>
          <a:noFill/>
          <a:ln w="9525">
            <a:noFill/>
            <a:miter lim="800000"/>
            <a:headEnd/>
            <a:tailEnd/>
          </a:ln>
        </p:spPr>
        <p:txBody>
          <a:bodyPr lIns="92064" tIns="46033" rIns="92064" bIns="46033"/>
          <a:lstStyle/>
          <a:p>
            <a:pPr marL="407988" indent="-407988" algn="l">
              <a:lnSpc>
                <a:spcPct val="80000"/>
              </a:lnSpc>
              <a:spcBef>
                <a:spcPct val="40000"/>
              </a:spcBef>
              <a:buClr>
                <a:schemeClr val="accent1"/>
              </a:buClr>
              <a:buSzPct val="75000"/>
              <a:buFont typeface="Monotype Sorts" pitchFamily="2" charset="2"/>
              <a:buChar char="F"/>
            </a:pPr>
            <a:r>
              <a:rPr lang="en-US" sz="2800">
                <a:solidFill>
                  <a:schemeClr val="tx1"/>
                </a:solidFill>
              </a:rPr>
              <a:t>Several causes underlie </a:t>
            </a:r>
            <a:r>
              <a:rPr lang="en-US" sz="2800">
                <a:solidFill>
                  <a:schemeClr val="accent1"/>
                </a:solidFill>
              </a:rPr>
              <a:t>elevated Triglycerides</a:t>
            </a:r>
            <a:r>
              <a:rPr lang="en-US" sz="2800">
                <a:solidFill>
                  <a:schemeClr val="tx1"/>
                </a:solidFill>
              </a:rPr>
              <a:t> in the general population</a:t>
            </a:r>
          </a:p>
          <a:p>
            <a:pPr marL="738188" lvl="1" indent="-215900" algn="l">
              <a:lnSpc>
                <a:spcPct val="80000"/>
              </a:lnSpc>
              <a:spcBef>
                <a:spcPct val="40000"/>
              </a:spcBef>
              <a:buClr>
                <a:schemeClr val="accent1"/>
              </a:buClr>
              <a:buFontTx/>
              <a:buChar char="•"/>
            </a:pPr>
            <a:r>
              <a:rPr lang="en-US" sz="2400">
                <a:solidFill>
                  <a:schemeClr val="tx1"/>
                </a:solidFill>
              </a:rPr>
              <a:t>Overweight and obesity</a:t>
            </a:r>
          </a:p>
          <a:p>
            <a:pPr marL="738188" lvl="1" indent="-215900" algn="l">
              <a:lnSpc>
                <a:spcPct val="80000"/>
              </a:lnSpc>
              <a:spcBef>
                <a:spcPct val="40000"/>
              </a:spcBef>
              <a:buClr>
                <a:schemeClr val="accent1"/>
              </a:buClr>
              <a:buFontTx/>
              <a:buChar char="•"/>
            </a:pPr>
            <a:r>
              <a:rPr lang="en-US" sz="2400">
                <a:solidFill>
                  <a:schemeClr val="tx1"/>
                </a:solidFill>
              </a:rPr>
              <a:t>Physical inactivity</a:t>
            </a:r>
          </a:p>
          <a:p>
            <a:pPr marL="738188" lvl="1" indent="-215900" algn="l">
              <a:lnSpc>
                <a:spcPct val="80000"/>
              </a:lnSpc>
              <a:spcBef>
                <a:spcPct val="40000"/>
              </a:spcBef>
              <a:buClr>
                <a:schemeClr val="accent1"/>
              </a:buClr>
              <a:buFontTx/>
              <a:buChar char="•"/>
            </a:pPr>
            <a:r>
              <a:rPr lang="en-US" sz="2400">
                <a:solidFill>
                  <a:schemeClr val="tx1"/>
                </a:solidFill>
              </a:rPr>
              <a:t>Cigarette smoking</a:t>
            </a:r>
          </a:p>
          <a:p>
            <a:pPr marL="738188" lvl="1" indent="-215900" algn="l">
              <a:lnSpc>
                <a:spcPct val="80000"/>
              </a:lnSpc>
              <a:spcBef>
                <a:spcPct val="40000"/>
              </a:spcBef>
              <a:buClr>
                <a:schemeClr val="accent1"/>
              </a:buClr>
              <a:buFontTx/>
              <a:buChar char="•"/>
            </a:pPr>
            <a:r>
              <a:rPr lang="en-US" sz="2400">
                <a:solidFill>
                  <a:schemeClr val="tx1"/>
                </a:solidFill>
              </a:rPr>
              <a:t>Excess alcohol intake</a:t>
            </a:r>
          </a:p>
          <a:p>
            <a:pPr marL="738188" lvl="1" indent="-215900" algn="l">
              <a:lnSpc>
                <a:spcPct val="80000"/>
              </a:lnSpc>
              <a:spcBef>
                <a:spcPct val="40000"/>
              </a:spcBef>
              <a:buClr>
                <a:schemeClr val="accent1"/>
              </a:buClr>
              <a:buFontTx/>
              <a:buChar char="•"/>
            </a:pPr>
            <a:r>
              <a:rPr lang="en-US" sz="2400">
                <a:solidFill>
                  <a:schemeClr val="tx1"/>
                </a:solidFill>
              </a:rPr>
              <a:t>Very high carbohydrate diets (&gt;60% of energy)</a:t>
            </a:r>
          </a:p>
          <a:p>
            <a:pPr marL="738188" lvl="1" indent="-215900" algn="l">
              <a:lnSpc>
                <a:spcPct val="80000"/>
              </a:lnSpc>
              <a:spcBef>
                <a:spcPct val="40000"/>
              </a:spcBef>
              <a:buClr>
                <a:schemeClr val="accent1"/>
              </a:buClr>
              <a:buFontTx/>
              <a:buChar char="•"/>
            </a:pPr>
            <a:r>
              <a:rPr lang="en-US" sz="2400">
                <a:solidFill>
                  <a:schemeClr val="tx1"/>
                </a:solidFill>
              </a:rPr>
              <a:t>Other disease (diabetes, renal failure, nephrosis)</a:t>
            </a:r>
          </a:p>
          <a:p>
            <a:pPr marL="738188" lvl="1" indent="-215900" algn="l">
              <a:lnSpc>
                <a:spcPct val="80000"/>
              </a:lnSpc>
              <a:spcBef>
                <a:spcPct val="40000"/>
              </a:spcBef>
              <a:buClr>
                <a:schemeClr val="accent1"/>
              </a:buClr>
              <a:buFontTx/>
              <a:buChar char="•"/>
            </a:pPr>
            <a:r>
              <a:rPr lang="en-US" sz="2400">
                <a:solidFill>
                  <a:schemeClr val="tx1"/>
                </a:solidFill>
              </a:rPr>
              <a:t>Drugs: steroids, protease inhibitors, estrogen, etc</a:t>
            </a:r>
          </a:p>
          <a:p>
            <a:pPr marL="738188" lvl="1" indent="-215900" algn="l">
              <a:lnSpc>
                <a:spcPct val="80000"/>
              </a:lnSpc>
              <a:spcBef>
                <a:spcPct val="40000"/>
              </a:spcBef>
              <a:buClr>
                <a:schemeClr val="accent1"/>
              </a:buClr>
              <a:buFontTx/>
              <a:buChar char="•"/>
            </a:pPr>
            <a:r>
              <a:rPr lang="en-US" sz="2400">
                <a:solidFill>
                  <a:schemeClr val="tx1"/>
                </a:solidFill>
              </a:rPr>
              <a:t>Genetic factors</a:t>
            </a:r>
          </a:p>
        </p:txBody>
      </p:sp>
      <p:sp>
        <p:nvSpPr>
          <p:cNvPr id="71685" name="Rectangle 5"/>
          <p:cNvSpPr>
            <a:spLocks noChangeArrowheads="1"/>
          </p:cNvSpPr>
          <p:nvPr/>
        </p:nvSpPr>
        <p:spPr bwMode="auto">
          <a:xfrm>
            <a:off x="1250950" y="6491288"/>
            <a:ext cx="7893050" cy="366712"/>
          </a:xfrm>
          <a:prstGeom prst="rect">
            <a:avLst/>
          </a:prstGeom>
          <a:noFill/>
          <a:ln w="28575">
            <a:noFill/>
            <a:miter lim="800000"/>
            <a:headEnd/>
            <a:tailEnd/>
          </a:ln>
        </p:spPr>
        <p:txBody>
          <a:bodyPr wrap="none">
            <a:spAutoFit/>
          </a:bodyPr>
          <a:lstStyle/>
          <a:p>
            <a:pPr algn="r"/>
            <a:r>
              <a:rPr lang="en-US" sz="1800"/>
              <a:t>NCEP JAMA 2001;285:2486   Final Report  Circulation 2002;106:3143-3421</a:t>
            </a: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005316">
                                            <p:txEl>
                                              <p:pRg st="0" end="0"/>
                                            </p:txEl>
                                          </p:spTgt>
                                        </p:tgtEl>
                                        <p:attrNameLst>
                                          <p:attrName>style.visibility</p:attrName>
                                        </p:attrNameLst>
                                      </p:cBhvr>
                                      <p:to>
                                        <p:strVal val="visible"/>
                                      </p:to>
                                    </p:set>
                                    <p:animEffect transition="in" filter="wipe(up)">
                                      <p:cBhvr>
                                        <p:cTn id="7" dur="2000"/>
                                        <p:tgtEl>
                                          <p:spTgt spid="50053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005316">
                                            <p:txEl>
                                              <p:pRg st="1" end="1"/>
                                            </p:txEl>
                                          </p:spTgt>
                                        </p:tgtEl>
                                        <p:attrNameLst>
                                          <p:attrName>style.visibility</p:attrName>
                                        </p:attrNameLst>
                                      </p:cBhvr>
                                      <p:to>
                                        <p:strVal val="visible"/>
                                      </p:to>
                                    </p:set>
                                    <p:animEffect transition="in" filter="wipe(left)">
                                      <p:cBhvr>
                                        <p:cTn id="12" dur="2000"/>
                                        <p:tgtEl>
                                          <p:spTgt spid="5005316">
                                            <p:txEl>
                                              <p:pRg st="1" end="1"/>
                                            </p:txEl>
                                          </p:spTgt>
                                        </p:tgtEl>
                                      </p:cBhvr>
                                    </p:animEffect>
                                  </p:childTnLst>
                                </p:cTn>
                              </p:par>
                            </p:childTnLst>
                          </p:cTn>
                        </p:par>
                        <p:par>
                          <p:cTn id="13" fill="hold">
                            <p:stCondLst>
                              <p:cond delay="2000"/>
                            </p:stCondLst>
                            <p:childTnLst>
                              <p:par>
                                <p:cTn id="14" presetID="22" presetClass="entr" presetSubtype="8" fill="hold" grpId="0" nodeType="afterEffect">
                                  <p:stCondLst>
                                    <p:cond delay="500"/>
                                  </p:stCondLst>
                                  <p:childTnLst>
                                    <p:set>
                                      <p:cBhvr>
                                        <p:cTn id="15" dur="1" fill="hold">
                                          <p:stCondLst>
                                            <p:cond delay="0"/>
                                          </p:stCondLst>
                                        </p:cTn>
                                        <p:tgtEl>
                                          <p:spTgt spid="5005316">
                                            <p:txEl>
                                              <p:pRg st="2" end="2"/>
                                            </p:txEl>
                                          </p:spTgt>
                                        </p:tgtEl>
                                        <p:attrNameLst>
                                          <p:attrName>style.visibility</p:attrName>
                                        </p:attrNameLst>
                                      </p:cBhvr>
                                      <p:to>
                                        <p:strVal val="visible"/>
                                      </p:to>
                                    </p:set>
                                    <p:animEffect transition="in" filter="wipe(left)">
                                      <p:cBhvr>
                                        <p:cTn id="16" dur="2000"/>
                                        <p:tgtEl>
                                          <p:spTgt spid="5005316">
                                            <p:txEl>
                                              <p:pRg st="2" end="2"/>
                                            </p:txEl>
                                          </p:spTgt>
                                        </p:tgtEl>
                                      </p:cBhvr>
                                    </p:animEffect>
                                  </p:childTnLst>
                                </p:cTn>
                              </p:par>
                            </p:childTnLst>
                          </p:cTn>
                        </p:par>
                        <p:par>
                          <p:cTn id="17" fill="hold">
                            <p:stCondLst>
                              <p:cond delay="4500"/>
                            </p:stCondLst>
                            <p:childTnLst>
                              <p:par>
                                <p:cTn id="18" presetID="22" presetClass="entr" presetSubtype="8" fill="hold" grpId="0" nodeType="afterEffect">
                                  <p:stCondLst>
                                    <p:cond delay="500"/>
                                  </p:stCondLst>
                                  <p:childTnLst>
                                    <p:set>
                                      <p:cBhvr>
                                        <p:cTn id="19" dur="1" fill="hold">
                                          <p:stCondLst>
                                            <p:cond delay="0"/>
                                          </p:stCondLst>
                                        </p:cTn>
                                        <p:tgtEl>
                                          <p:spTgt spid="5005316">
                                            <p:txEl>
                                              <p:pRg st="3" end="3"/>
                                            </p:txEl>
                                          </p:spTgt>
                                        </p:tgtEl>
                                        <p:attrNameLst>
                                          <p:attrName>style.visibility</p:attrName>
                                        </p:attrNameLst>
                                      </p:cBhvr>
                                      <p:to>
                                        <p:strVal val="visible"/>
                                      </p:to>
                                    </p:set>
                                    <p:animEffect transition="in" filter="wipe(left)">
                                      <p:cBhvr>
                                        <p:cTn id="20" dur="2000"/>
                                        <p:tgtEl>
                                          <p:spTgt spid="5005316">
                                            <p:txEl>
                                              <p:pRg st="3" end="3"/>
                                            </p:txEl>
                                          </p:spTgt>
                                        </p:tgtEl>
                                      </p:cBhvr>
                                    </p:animEffect>
                                  </p:childTnLst>
                                </p:cTn>
                              </p:par>
                            </p:childTnLst>
                          </p:cTn>
                        </p:par>
                        <p:par>
                          <p:cTn id="21" fill="hold">
                            <p:stCondLst>
                              <p:cond delay="7000"/>
                            </p:stCondLst>
                            <p:childTnLst>
                              <p:par>
                                <p:cTn id="22" presetID="22" presetClass="entr" presetSubtype="8" fill="hold" grpId="0" nodeType="afterEffect">
                                  <p:stCondLst>
                                    <p:cond delay="500"/>
                                  </p:stCondLst>
                                  <p:childTnLst>
                                    <p:set>
                                      <p:cBhvr>
                                        <p:cTn id="23" dur="1" fill="hold">
                                          <p:stCondLst>
                                            <p:cond delay="0"/>
                                          </p:stCondLst>
                                        </p:cTn>
                                        <p:tgtEl>
                                          <p:spTgt spid="5005316">
                                            <p:txEl>
                                              <p:pRg st="4" end="4"/>
                                            </p:txEl>
                                          </p:spTgt>
                                        </p:tgtEl>
                                        <p:attrNameLst>
                                          <p:attrName>style.visibility</p:attrName>
                                        </p:attrNameLst>
                                      </p:cBhvr>
                                      <p:to>
                                        <p:strVal val="visible"/>
                                      </p:to>
                                    </p:set>
                                    <p:animEffect transition="in" filter="wipe(left)">
                                      <p:cBhvr>
                                        <p:cTn id="24" dur="2000"/>
                                        <p:tgtEl>
                                          <p:spTgt spid="5005316">
                                            <p:txEl>
                                              <p:pRg st="4" end="4"/>
                                            </p:txEl>
                                          </p:spTgt>
                                        </p:tgtEl>
                                      </p:cBhvr>
                                    </p:animEffect>
                                  </p:childTnLst>
                                </p:cTn>
                              </p:par>
                            </p:childTnLst>
                          </p:cTn>
                        </p:par>
                        <p:par>
                          <p:cTn id="25" fill="hold">
                            <p:stCondLst>
                              <p:cond delay="9500"/>
                            </p:stCondLst>
                            <p:childTnLst>
                              <p:par>
                                <p:cTn id="26" presetID="22" presetClass="entr" presetSubtype="8" fill="hold" grpId="0" nodeType="afterEffect">
                                  <p:stCondLst>
                                    <p:cond delay="500"/>
                                  </p:stCondLst>
                                  <p:childTnLst>
                                    <p:set>
                                      <p:cBhvr>
                                        <p:cTn id="27" dur="1" fill="hold">
                                          <p:stCondLst>
                                            <p:cond delay="0"/>
                                          </p:stCondLst>
                                        </p:cTn>
                                        <p:tgtEl>
                                          <p:spTgt spid="5005316">
                                            <p:txEl>
                                              <p:pRg st="5" end="5"/>
                                            </p:txEl>
                                          </p:spTgt>
                                        </p:tgtEl>
                                        <p:attrNameLst>
                                          <p:attrName>style.visibility</p:attrName>
                                        </p:attrNameLst>
                                      </p:cBhvr>
                                      <p:to>
                                        <p:strVal val="visible"/>
                                      </p:to>
                                    </p:set>
                                    <p:animEffect transition="in" filter="wipe(left)">
                                      <p:cBhvr>
                                        <p:cTn id="28" dur="2000"/>
                                        <p:tgtEl>
                                          <p:spTgt spid="5005316">
                                            <p:txEl>
                                              <p:pRg st="5" end="5"/>
                                            </p:txEl>
                                          </p:spTgt>
                                        </p:tgtEl>
                                      </p:cBhvr>
                                    </p:animEffect>
                                  </p:childTnLst>
                                </p:cTn>
                              </p:par>
                            </p:childTnLst>
                          </p:cTn>
                        </p:par>
                        <p:par>
                          <p:cTn id="29" fill="hold">
                            <p:stCondLst>
                              <p:cond delay="12000"/>
                            </p:stCondLst>
                            <p:childTnLst>
                              <p:par>
                                <p:cTn id="30" presetID="22" presetClass="entr" presetSubtype="8" fill="hold" grpId="0" nodeType="afterEffect">
                                  <p:stCondLst>
                                    <p:cond delay="500"/>
                                  </p:stCondLst>
                                  <p:childTnLst>
                                    <p:set>
                                      <p:cBhvr>
                                        <p:cTn id="31" dur="1" fill="hold">
                                          <p:stCondLst>
                                            <p:cond delay="0"/>
                                          </p:stCondLst>
                                        </p:cTn>
                                        <p:tgtEl>
                                          <p:spTgt spid="5005316">
                                            <p:txEl>
                                              <p:pRg st="6" end="6"/>
                                            </p:txEl>
                                          </p:spTgt>
                                        </p:tgtEl>
                                        <p:attrNameLst>
                                          <p:attrName>style.visibility</p:attrName>
                                        </p:attrNameLst>
                                      </p:cBhvr>
                                      <p:to>
                                        <p:strVal val="visible"/>
                                      </p:to>
                                    </p:set>
                                    <p:animEffect transition="in" filter="wipe(left)">
                                      <p:cBhvr>
                                        <p:cTn id="32" dur="2000"/>
                                        <p:tgtEl>
                                          <p:spTgt spid="5005316">
                                            <p:txEl>
                                              <p:pRg st="6" end="6"/>
                                            </p:txEl>
                                          </p:spTgt>
                                        </p:tgtEl>
                                      </p:cBhvr>
                                    </p:animEffect>
                                  </p:childTnLst>
                                </p:cTn>
                              </p:par>
                            </p:childTnLst>
                          </p:cTn>
                        </p:par>
                        <p:par>
                          <p:cTn id="33" fill="hold">
                            <p:stCondLst>
                              <p:cond delay="14500"/>
                            </p:stCondLst>
                            <p:childTnLst>
                              <p:par>
                                <p:cTn id="34" presetID="22" presetClass="entr" presetSubtype="8" fill="hold" grpId="0" nodeType="afterEffect">
                                  <p:stCondLst>
                                    <p:cond delay="500"/>
                                  </p:stCondLst>
                                  <p:childTnLst>
                                    <p:set>
                                      <p:cBhvr>
                                        <p:cTn id="35" dur="1" fill="hold">
                                          <p:stCondLst>
                                            <p:cond delay="0"/>
                                          </p:stCondLst>
                                        </p:cTn>
                                        <p:tgtEl>
                                          <p:spTgt spid="5005316">
                                            <p:txEl>
                                              <p:pRg st="7" end="7"/>
                                            </p:txEl>
                                          </p:spTgt>
                                        </p:tgtEl>
                                        <p:attrNameLst>
                                          <p:attrName>style.visibility</p:attrName>
                                        </p:attrNameLst>
                                      </p:cBhvr>
                                      <p:to>
                                        <p:strVal val="visible"/>
                                      </p:to>
                                    </p:set>
                                    <p:animEffect transition="in" filter="wipe(left)">
                                      <p:cBhvr>
                                        <p:cTn id="36" dur="2000"/>
                                        <p:tgtEl>
                                          <p:spTgt spid="5005316">
                                            <p:txEl>
                                              <p:pRg st="7" end="7"/>
                                            </p:txEl>
                                          </p:spTgt>
                                        </p:tgtEl>
                                      </p:cBhvr>
                                    </p:animEffect>
                                  </p:childTnLst>
                                </p:cTn>
                              </p:par>
                            </p:childTnLst>
                          </p:cTn>
                        </p:par>
                        <p:par>
                          <p:cTn id="37" fill="hold">
                            <p:stCondLst>
                              <p:cond delay="17000"/>
                            </p:stCondLst>
                            <p:childTnLst>
                              <p:par>
                                <p:cTn id="38" presetID="22" presetClass="entr" presetSubtype="8" fill="hold" grpId="0" nodeType="afterEffect">
                                  <p:stCondLst>
                                    <p:cond delay="500"/>
                                  </p:stCondLst>
                                  <p:childTnLst>
                                    <p:set>
                                      <p:cBhvr>
                                        <p:cTn id="39" dur="1" fill="hold">
                                          <p:stCondLst>
                                            <p:cond delay="0"/>
                                          </p:stCondLst>
                                        </p:cTn>
                                        <p:tgtEl>
                                          <p:spTgt spid="5005316">
                                            <p:txEl>
                                              <p:pRg st="8" end="8"/>
                                            </p:txEl>
                                          </p:spTgt>
                                        </p:tgtEl>
                                        <p:attrNameLst>
                                          <p:attrName>style.visibility</p:attrName>
                                        </p:attrNameLst>
                                      </p:cBhvr>
                                      <p:to>
                                        <p:strVal val="visible"/>
                                      </p:to>
                                    </p:set>
                                    <p:animEffect transition="in" filter="wipe(left)">
                                      <p:cBhvr>
                                        <p:cTn id="40" dur="2000"/>
                                        <p:tgtEl>
                                          <p:spTgt spid="500531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05316"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7"/>
          <p:cNvSpPr>
            <a:spLocks noChangeArrowheads="1"/>
          </p:cNvSpPr>
          <p:nvPr/>
        </p:nvSpPr>
        <p:spPr bwMode="auto">
          <a:xfrm>
            <a:off x="466725" y="1428750"/>
            <a:ext cx="8547100" cy="4714875"/>
          </a:xfrm>
          <a:prstGeom prst="rect">
            <a:avLst/>
          </a:prstGeom>
          <a:solidFill>
            <a:schemeClr val="tx1"/>
          </a:solidFill>
          <a:ln w="28575" algn="ctr">
            <a:noFill/>
            <a:round/>
            <a:headEnd/>
            <a:tailEnd/>
          </a:ln>
        </p:spPr>
        <p:txBody>
          <a:bodyPr wrap="none">
            <a:spAutoFit/>
          </a:bodyPr>
          <a:lstStyle/>
          <a:p>
            <a:endParaRPr lang="en-US"/>
          </a:p>
        </p:txBody>
      </p:sp>
      <p:sp>
        <p:nvSpPr>
          <p:cNvPr id="5047298" name="Rectangle 2"/>
          <p:cNvSpPr>
            <a:spLocks noGrp="1" noChangeArrowheads="1"/>
          </p:cNvSpPr>
          <p:nvPr>
            <p:ph type="title"/>
          </p:nvPr>
        </p:nvSpPr>
        <p:spPr>
          <a:xfrm>
            <a:off x="0" y="152400"/>
            <a:ext cx="9144000" cy="1143000"/>
          </a:xfrm>
        </p:spPr>
        <p:txBody>
          <a:bodyPr/>
          <a:lstStyle/>
          <a:p>
            <a:pPr>
              <a:defRPr/>
            </a:pPr>
            <a:r>
              <a:rPr lang="en-US" sz="3600" dirty="0" err="1" smtClean="0">
                <a:solidFill>
                  <a:schemeClr val="accent5">
                    <a:lumMod val="75000"/>
                  </a:schemeClr>
                </a:solidFill>
              </a:rPr>
              <a:t>ME</a:t>
            </a:r>
            <a:r>
              <a:rPr lang="en-US" sz="3600" dirty="0" err="1" smtClean="0"/>
              <a:t>tabolic</a:t>
            </a:r>
            <a:r>
              <a:rPr lang="en-US" sz="3600" dirty="0" smtClean="0"/>
              <a:t>, </a:t>
            </a:r>
            <a:r>
              <a:rPr lang="en-US" sz="3600" dirty="0" smtClean="0">
                <a:solidFill>
                  <a:schemeClr val="accent5">
                    <a:lumMod val="75000"/>
                  </a:schemeClr>
                </a:solidFill>
              </a:rPr>
              <a:t>L</a:t>
            </a:r>
            <a:r>
              <a:rPr lang="en-US" sz="3600" dirty="0" smtClean="0"/>
              <a:t>ifestyle, </a:t>
            </a:r>
            <a:r>
              <a:rPr lang="en-US" sz="3600" dirty="0" smtClean="0">
                <a:solidFill>
                  <a:schemeClr val="accent5">
                    <a:lumMod val="75000"/>
                  </a:schemeClr>
                </a:solidFill>
              </a:rPr>
              <a:t>A</a:t>
            </a:r>
            <a:r>
              <a:rPr lang="en-US" sz="3600" dirty="0" smtClean="0"/>
              <a:t>nd </a:t>
            </a:r>
            <a:r>
              <a:rPr lang="en-US" sz="3600" dirty="0" smtClean="0">
                <a:solidFill>
                  <a:schemeClr val="accent5">
                    <a:lumMod val="75000"/>
                  </a:schemeClr>
                </a:solidFill>
              </a:rPr>
              <a:t>N</a:t>
            </a:r>
            <a:r>
              <a:rPr lang="en-US" sz="3600" dirty="0" smtClean="0"/>
              <a:t>utrition Assessment in </a:t>
            </a:r>
            <a:r>
              <a:rPr lang="en-US" sz="3600" dirty="0" smtClean="0">
                <a:solidFill>
                  <a:schemeClr val="accent5">
                    <a:lumMod val="75000"/>
                  </a:schemeClr>
                </a:solidFill>
              </a:rPr>
              <a:t>Y</a:t>
            </a:r>
            <a:r>
              <a:rPr lang="en-US" sz="3600" dirty="0" smtClean="0"/>
              <a:t>oung Adults Study (</a:t>
            </a:r>
            <a:r>
              <a:rPr lang="en-US" sz="3600" dirty="0" smtClean="0">
                <a:solidFill>
                  <a:schemeClr val="accent5">
                    <a:lumMod val="75000"/>
                  </a:schemeClr>
                </a:solidFill>
              </a:rPr>
              <a:t>MELANY</a:t>
            </a:r>
            <a:r>
              <a:rPr lang="en-US" sz="3600" dirty="0" smtClean="0"/>
              <a:t>)</a:t>
            </a:r>
            <a:endParaRPr lang="en-US" sz="3600" dirty="0" smtClean="0">
              <a:solidFill>
                <a:srgbClr val="00FFFF"/>
              </a:solidFill>
            </a:endParaRPr>
          </a:p>
        </p:txBody>
      </p:sp>
      <p:sp>
        <p:nvSpPr>
          <p:cNvPr id="15364" name="Text Box 6"/>
          <p:cNvSpPr txBox="1">
            <a:spLocks noChangeArrowheads="1"/>
          </p:cNvSpPr>
          <p:nvPr/>
        </p:nvSpPr>
        <p:spPr bwMode="auto">
          <a:xfrm>
            <a:off x="3429000" y="6553200"/>
            <a:ext cx="5715000" cy="338138"/>
          </a:xfrm>
          <a:prstGeom prst="rect">
            <a:avLst/>
          </a:prstGeom>
          <a:noFill/>
          <a:ln w="9525">
            <a:noFill/>
            <a:miter lim="800000"/>
            <a:headEnd/>
            <a:tailEnd/>
          </a:ln>
        </p:spPr>
        <p:txBody>
          <a:bodyPr>
            <a:spAutoFit/>
          </a:bodyPr>
          <a:lstStyle/>
          <a:p>
            <a:r>
              <a:rPr lang="en-US" sz="1600" b="1"/>
              <a:t>Tirosh A et al. Ann Intern Med. 2007;147:377-385.</a:t>
            </a:r>
          </a:p>
        </p:txBody>
      </p:sp>
      <p:cxnSp>
        <p:nvCxnSpPr>
          <p:cNvPr id="15365" name="Straight Connector 20"/>
          <p:cNvCxnSpPr>
            <a:cxnSpLocks noChangeShapeType="1"/>
          </p:cNvCxnSpPr>
          <p:nvPr/>
        </p:nvCxnSpPr>
        <p:spPr bwMode="auto">
          <a:xfrm rot="16200000" flipH="1">
            <a:off x="-600869" y="3507582"/>
            <a:ext cx="3698875" cy="14288"/>
          </a:xfrm>
          <a:prstGeom prst="line">
            <a:avLst/>
          </a:prstGeom>
          <a:noFill/>
          <a:ln w="28575" algn="ctr">
            <a:solidFill>
              <a:schemeClr val="bg2"/>
            </a:solidFill>
            <a:round/>
            <a:headEnd/>
            <a:tailEnd/>
          </a:ln>
        </p:spPr>
      </p:cxnSp>
      <p:cxnSp>
        <p:nvCxnSpPr>
          <p:cNvPr id="15366" name="Straight Connector 24"/>
          <p:cNvCxnSpPr>
            <a:cxnSpLocks noChangeShapeType="1"/>
          </p:cNvCxnSpPr>
          <p:nvPr/>
        </p:nvCxnSpPr>
        <p:spPr bwMode="auto">
          <a:xfrm>
            <a:off x="1181100" y="4962525"/>
            <a:ext cx="66675" cy="1588"/>
          </a:xfrm>
          <a:prstGeom prst="line">
            <a:avLst/>
          </a:prstGeom>
          <a:noFill/>
          <a:ln w="28575" algn="ctr">
            <a:solidFill>
              <a:schemeClr val="bg2"/>
            </a:solidFill>
            <a:round/>
            <a:headEnd/>
            <a:tailEnd/>
          </a:ln>
        </p:spPr>
      </p:cxnSp>
      <p:cxnSp>
        <p:nvCxnSpPr>
          <p:cNvPr id="15367" name="Straight Connector 25"/>
          <p:cNvCxnSpPr>
            <a:cxnSpLocks noChangeShapeType="1"/>
          </p:cNvCxnSpPr>
          <p:nvPr/>
        </p:nvCxnSpPr>
        <p:spPr bwMode="auto">
          <a:xfrm>
            <a:off x="1190625" y="4594225"/>
            <a:ext cx="66675" cy="1588"/>
          </a:xfrm>
          <a:prstGeom prst="line">
            <a:avLst/>
          </a:prstGeom>
          <a:noFill/>
          <a:ln w="28575" algn="ctr">
            <a:solidFill>
              <a:schemeClr val="bg2"/>
            </a:solidFill>
            <a:round/>
            <a:headEnd/>
            <a:tailEnd/>
          </a:ln>
        </p:spPr>
      </p:cxnSp>
      <p:cxnSp>
        <p:nvCxnSpPr>
          <p:cNvPr id="15368" name="Straight Connector 27"/>
          <p:cNvCxnSpPr>
            <a:cxnSpLocks noChangeShapeType="1"/>
          </p:cNvCxnSpPr>
          <p:nvPr/>
        </p:nvCxnSpPr>
        <p:spPr bwMode="auto">
          <a:xfrm>
            <a:off x="1195388" y="4227513"/>
            <a:ext cx="66675" cy="1587"/>
          </a:xfrm>
          <a:prstGeom prst="line">
            <a:avLst/>
          </a:prstGeom>
          <a:noFill/>
          <a:ln w="28575" algn="ctr">
            <a:solidFill>
              <a:schemeClr val="bg2"/>
            </a:solidFill>
            <a:round/>
            <a:headEnd/>
            <a:tailEnd/>
          </a:ln>
        </p:spPr>
      </p:cxnSp>
      <p:cxnSp>
        <p:nvCxnSpPr>
          <p:cNvPr id="15369" name="Straight Connector 28"/>
          <p:cNvCxnSpPr>
            <a:cxnSpLocks noChangeShapeType="1"/>
          </p:cNvCxnSpPr>
          <p:nvPr/>
        </p:nvCxnSpPr>
        <p:spPr bwMode="auto">
          <a:xfrm>
            <a:off x="1200150" y="3859213"/>
            <a:ext cx="66675" cy="1587"/>
          </a:xfrm>
          <a:prstGeom prst="line">
            <a:avLst/>
          </a:prstGeom>
          <a:noFill/>
          <a:ln w="28575" algn="ctr">
            <a:solidFill>
              <a:schemeClr val="bg2"/>
            </a:solidFill>
            <a:round/>
            <a:headEnd/>
            <a:tailEnd/>
          </a:ln>
        </p:spPr>
      </p:cxnSp>
      <p:cxnSp>
        <p:nvCxnSpPr>
          <p:cNvPr id="15370" name="Straight Connector 29"/>
          <p:cNvCxnSpPr>
            <a:cxnSpLocks noChangeShapeType="1"/>
          </p:cNvCxnSpPr>
          <p:nvPr/>
        </p:nvCxnSpPr>
        <p:spPr bwMode="auto">
          <a:xfrm>
            <a:off x="1179513" y="3492500"/>
            <a:ext cx="66675" cy="1588"/>
          </a:xfrm>
          <a:prstGeom prst="line">
            <a:avLst/>
          </a:prstGeom>
          <a:noFill/>
          <a:ln w="28575" algn="ctr">
            <a:solidFill>
              <a:schemeClr val="bg2"/>
            </a:solidFill>
            <a:round/>
            <a:headEnd/>
            <a:tailEnd/>
          </a:ln>
        </p:spPr>
      </p:cxnSp>
      <p:cxnSp>
        <p:nvCxnSpPr>
          <p:cNvPr id="15371" name="Straight Connector 30"/>
          <p:cNvCxnSpPr>
            <a:cxnSpLocks noChangeShapeType="1"/>
          </p:cNvCxnSpPr>
          <p:nvPr/>
        </p:nvCxnSpPr>
        <p:spPr bwMode="auto">
          <a:xfrm>
            <a:off x="1176338" y="3133725"/>
            <a:ext cx="66675" cy="1588"/>
          </a:xfrm>
          <a:prstGeom prst="line">
            <a:avLst/>
          </a:prstGeom>
          <a:noFill/>
          <a:ln w="28575" algn="ctr">
            <a:solidFill>
              <a:schemeClr val="bg2"/>
            </a:solidFill>
            <a:round/>
            <a:headEnd/>
            <a:tailEnd/>
          </a:ln>
        </p:spPr>
      </p:cxnSp>
      <p:cxnSp>
        <p:nvCxnSpPr>
          <p:cNvPr id="15372" name="Straight Connector 31"/>
          <p:cNvCxnSpPr>
            <a:cxnSpLocks noChangeShapeType="1"/>
          </p:cNvCxnSpPr>
          <p:nvPr/>
        </p:nvCxnSpPr>
        <p:spPr bwMode="auto">
          <a:xfrm>
            <a:off x="1173163" y="2773363"/>
            <a:ext cx="66675" cy="1587"/>
          </a:xfrm>
          <a:prstGeom prst="line">
            <a:avLst/>
          </a:prstGeom>
          <a:noFill/>
          <a:ln w="28575" algn="ctr">
            <a:solidFill>
              <a:schemeClr val="bg2"/>
            </a:solidFill>
            <a:round/>
            <a:headEnd/>
            <a:tailEnd/>
          </a:ln>
        </p:spPr>
      </p:cxnSp>
      <p:cxnSp>
        <p:nvCxnSpPr>
          <p:cNvPr id="15373" name="Straight Connector 32"/>
          <p:cNvCxnSpPr>
            <a:cxnSpLocks noChangeShapeType="1"/>
          </p:cNvCxnSpPr>
          <p:nvPr/>
        </p:nvCxnSpPr>
        <p:spPr bwMode="auto">
          <a:xfrm>
            <a:off x="1168400" y="2414588"/>
            <a:ext cx="66675" cy="1587"/>
          </a:xfrm>
          <a:prstGeom prst="line">
            <a:avLst/>
          </a:prstGeom>
          <a:noFill/>
          <a:ln w="28575" algn="ctr">
            <a:solidFill>
              <a:schemeClr val="bg2"/>
            </a:solidFill>
            <a:round/>
            <a:headEnd/>
            <a:tailEnd/>
          </a:ln>
        </p:spPr>
      </p:cxnSp>
      <p:cxnSp>
        <p:nvCxnSpPr>
          <p:cNvPr id="15374" name="Straight Connector 33"/>
          <p:cNvCxnSpPr>
            <a:cxnSpLocks noChangeShapeType="1"/>
          </p:cNvCxnSpPr>
          <p:nvPr/>
        </p:nvCxnSpPr>
        <p:spPr bwMode="auto">
          <a:xfrm>
            <a:off x="1165225" y="2055813"/>
            <a:ext cx="66675" cy="1587"/>
          </a:xfrm>
          <a:prstGeom prst="line">
            <a:avLst/>
          </a:prstGeom>
          <a:noFill/>
          <a:ln w="28575" algn="ctr">
            <a:solidFill>
              <a:schemeClr val="bg2"/>
            </a:solidFill>
            <a:round/>
            <a:headEnd/>
            <a:tailEnd/>
          </a:ln>
        </p:spPr>
      </p:cxnSp>
      <p:cxnSp>
        <p:nvCxnSpPr>
          <p:cNvPr id="15375" name="Straight Connector 34"/>
          <p:cNvCxnSpPr>
            <a:cxnSpLocks noChangeShapeType="1"/>
          </p:cNvCxnSpPr>
          <p:nvPr/>
        </p:nvCxnSpPr>
        <p:spPr bwMode="auto">
          <a:xfrm>
            <a:off x="1179513" y="1679575"/>
            <a:ext cx="66675" cy="1588"/>
          </a:xfrm>
          <a:prstGeom prst="line">
            <a:avLst/>
          </a:prstGeom>
          <a:noFill/>
          <a:ln w="28575" algn="ctr">
            <a:solidFill>
              <a:schemeClr val="bg2"/>
            </a:solidFill>
            <a:round/>
            <a:headEnd/>
            <a:tailEnd/>
          </a:ln>
        </p:spPr>
      </p:cxnSp>
      <p:sp>
        <p:nvSpPr>
          <p:cNvPr id="15376" name="TextBox 35"/>
          <p:cNvSpPr txBox="1">
            <a:spLocks noChangeArrowheads="1"/>
          </p:cNvSpPr>
          <p:nvPr/>
        </p:nvSpPr>
        <p:spPr bwMode="auto">
          <a:xfrm>
            <a:off x="906463" y="1568450"/>
            <a:ext cx="368300" cy="246063"/>
          </a:xfrm>
          <a:prstGeom prst="rect">
            <a:avLst/>
          </a:prstGeom>
          <a:noFill/>
          <a:ln w="9525">
            <a:noFill/>
            <a:miter lim="800000"/>
            <a:headEnd/>
            <a:tailEnd/>
          </a:ln>
        </p:spPr>
        <p:txBody>
          <a:bodyPr>
            <a:spAutoFit/>
          </a:bodyPr>
          <a:lstStyle/>
          <a:p>
            <a:r>
              <a:rPr lang="en-US" sz="1000" b="1">
                <a:solidFill>
                  <a:schemeClr val="bg2"/>
                </a:solidFill>
              </a:rPr>
              <a:t>10</a:t>
            </a:r>
          </a:p>
        </p:txBody>
      </p:sp>
      <p:sp>
        <p:nvSpPr>
          <p:cNvPr id="15377" name="TextBox 36"/>
          <p:cNvSpPr txBox="1">
            <a:spLocks noChangeArrowheads="1"/>
          </p:cNvSpPr>
          <p:nvPr/>
        </p:nvSpPr>
        <p:spPr bwMode="auto">
          <a:xfrm>
            <a:off x="989013" y="1925638"/>
            <a:ext cx="293687" cy="246062"/>
          </a:xfrm>
          <a:prstGeom prst="rect">
            <a:avLst/>
          </a:prstGeom>
          <a:noFill/>
          <a:ln w="9525">
            <a:noFill/>
            <a:miter lim="800000"/>
            <a:headEnd/>
            <a:tailEnd/>
          </a:ln>
        </p:spPr>
        <p:txBody>
          <a:bodyPr>
            <a:spAutoFit/>
          </a:bodyPr>
          <a:lstStyle/>
          <a:p>
            <a:r>
              <a:rPr lang="en-US" sz="1000" b="1">
                <a:solidFill>
                  <a:schemeClr val="bg2"/>
                </a:solidFill>
              </a:rPr>
              <a:t>9</a:t>
            </a:r>
          </a:p>
        </p:txBody>
      </p:sp>
      <p:sp>
        <p:nvSpPr>
          <p:cNvPr id="15378" name="TextBox 37"/>
          <p:cNvSpPr txBox="1">
            <a:spLocks noChangeArrowheads="1"/>
          </p:cNvSpPr>
          <p:nvPr/>
        </p:nvSpPr>
        <p:spPr bwMode="auto">
          <a:xfrm>
            <a:off x="998538" y="2289175"/>
            <a:ext cx="293687" cy="246063"/>
          </a:xfrm>
          <a:prstGeom prst="rect">
            <a:avLst/>
          </a:prstGeom>
          <a:noFill/>
          <a:ln w="9525">
            <a:noFill/>
            <a:miter lim="800000"/>
            <a:headEnd/>
            <a:tailEnd/>
          </a:ln>
        </p:spPr>
        <p:txBody>
          <a:bodyPr>
            <a:spAutoFit/>
          </a:bodyPr>
          <a:lstStyle/>
          <a:p>
            <a:r>
              <a:rPr lang="en-US" sz="1000" b="1">
                <a:solidFill>
                  <a:schemeClr val="bg2"/>
                </a:solidFill>
              </a:rPr>
              <a:t>8</a:t>
            </a:r>
          </a:p>
        </p:txBody>
      </p:sp>
      <p:sp>
        <p:nvSpPr>
          <p:cNvPr id="15379" name="TextBox 38"/>
          <p:cNvSpPr txBox="1">
            <a:spLocks noChangeArrowheads="1"/>
          </p:cNvSpPr>
          <p:nvPr/>
        </p:nvSpPr>
        <p:spPr bwMode="auto">
          <a:xfrm>
            <a:off x="1008063" y="2654300"/>
            <a:ext cx="293687" cy="246063"/>
          </a:xfrm>
          <a:prstGeom prst="rect">
            <a:avLst/>
          </a:prstGeom>
          <a:noFill/>
          <a:ln w="9525">
            <a:noFill/>
            <a:miter lim="800000"/>
            <a:headEnd/>
            <a:tailEnd/>
          </a:ln>
        </p:spPr>
        <p:txBody>
          <a:bodyPr>
            <a:spAutoFit/>
          </a:bodyPr>
          <a:lstStyle/>
          <a:p>
            <a:r>
              <a:rPr lang="en-US" sz="1000" b="1">
                <a:solidFill>
                  <a:schemeClr val="bg2"/>
                </a:solidFill>
              </a:rPr>
              <a:t>7</a:t>
            </a:r>
          </a:p>
        </p:txBody>
      </p:sp>
      <p:sp>
        <p:nvSpPr>
          <p:cNvPr id="15380" name="TextBox 39"/>
          <p:cNvSpPr txBox="1">
            <a:spLocks noChangeArrowheads="1"/>
          </p:cNvSpPr>
          <p:nvPr/>
        </p:nvSpPr>
        <p:spPr bwMode="auto">
          <a:xfrm>
            <a:off x="1003300" y="3019425"/>
            <a:ext cx="295275" cy="246063"/>
          </a:xfrm>
          <a:prstGeom prst="rect">
            <a:avLst/>
          </a:prstGeom>
          <a:noFill/>
          <a:ln w="9525">
            <a:noFill/>
            <a:miter lim="800000"/>
            <a:headEnd/>
            <a:tailEnd/>
          </a:ln>
        </p:spPr>
        <p:txBody>
          <a:bodyPr>
            <a:spAutoFit/>
          </a:bodyPr>
          <a:lstStyle/>
          <a:p>
            <a:r>
              <a:rPr lang="en-US" sz="1000" b="1">
                <a:solidFill>
                  <a:schemeClr val="bg2"/>
                </a:solidFill>
              </a:rPr>
              <a:t>6</a:t>
            </a:r>
          </a:p>
        </p:txBody>
      </p:sp>
      <p:sp>
        <p:nvSpPr>
          <p:cNvPr id="15381" name="TextBox 40"/>
          <p:cNvSpPr txBox="1">
            <a:spLocks noChangeArrowheads="1"/>
          </p:cNvSpPr>
          <p:nvPr/>
        </p:nvSpPr>
        <p:spPr bwMode="auto">
          <a:xfrm>
            <a:off x="1000125" y="3384550"/>
            <a:ext cx="293688" cy="246063"/>
          </a:xfrm>
          <a:prstGeom prst="rect">
            <a:avLst/>
          </a:prstGeom>
          <a:noFill/>
          <a:ln w="9525">
            <a:noFill/>
            <a:miter lim="800000"/>
            <a:headEnd/>
            <a:tailEnd/>
          </a:ln>
        </p:spPr>
        <p:txBody>
          <a:bodyPr>
            <a:spAutoFit/>
          </a:bodyPr>
          <a:lstStyle/>
          <a:p>
            <a:r>
              <a:rPr lang="en-US" sz="1000" b="1">
                <a:solidFill>
                  <a:schemeClr val="bg2"/>
                </a:solidFill>
              </a:rPr>
              <a:t>5</a:t>
            </a:r>
          </a:p>
        </p:txBody>
      </p:sp>
      <p:sp>
        <p:nvSpPr>
          <p:cNvPr id="15382" name="TextBox 41"/>
          <p:cNvSpPr txBox="1">
            <a:spLocks noChangeArrowheads="1"/>
          </p:cNvSpPr>
          <p:nvPr/>
        </p:nvSpPr>
        <p:spPr bwMode="auto">
          <a:xfrm>
            <a:off x="996950" y="3748088"/>
            <a:ext cx="293688" cy="246062"/>
          </a:xfrm>
          <a:prstGeom prst="rect">
            <a:avLst/>
          </a:prstGeom>
          <a:noFill/>
          <a:ln w="9525">
            <a:noFill/>
            <a:miter lim="800000"/>
            <a:headEnd/>
            <a:tailEnd/>
          </a:ln>
        </p:spPr>
        <p:txBody>
          <a:bodyPr>
            <a:spAutoFit/>
          </a:bodyPr>
          <a:lstStyle/>
          <a:p>
            <a:r>
              <a:rPr lang="en-US" sz="1000" b="1">
                <a:solidFill>
                  <a:schemeClr val="bg2"/>
                </a:solidFill>
              </a:rPr>
              <a:t>4</a:t>
            </a:r>
          </a:p>
        </p:txBody>
      </p:sp>
      <p:sp>
        <p:nvSpPr>
          <p:cNvPr id="15383" name="TextBox 42"/>
          <p:cNvSpPr txBox="1">
            <a:spLocks noChangeArrowheads="1"/>
          </p:cNvSpPr>
          <p:nvPr/>
        </p:nvSpPr>
        <p:spPr bwMode="auto">
          <a:xfrm>
            <a:off x="993775" y="4113213"/>
            <a:ext cx="293688" cy="246062"/>
          </a:xfrm>
          <a:prstGeom prst="rect">
            <a:avLst/>
          </a:prstGeom>
          <a:noFill/>
          <a:ln w="9525">
            <a:noFill/>
            <a:miter lim="800000"/>
            <a:headEnd/>
            <a:tailEnd/>
          </a:ln>
        </p:spPr>
        <p:txBody>
          <a:bodyPr>
            <a:spAutoFit/>
          </a:bodyPr>
          <a:lstStyle/>
          <a:p>
            <a:r>
              <a:rPr lang="en-US" sz="1000" b="1">
                <a:solidFill>
                  <a:schemeClr val="bg2"/>
                </a:solidFill>
              </a:rPr>
              <a:t>3</a:t>
            </a:r>
          </a:p>
        </p:txBody>
      </p:sp>
      <p:sp>
        <p:nvSpPr>
          <p:cNvPr id="15384" name="TextBox 43"/>
          <p:cNvSpPr txBox="1">
            <a:spLocks noChangeArrowheads="1"/>
          </p:cNvSpPr>
          <p:nvPr/>
        </p:nvSpPr>
        <p:spPr bwMode="auto">
          <a:xfrm>
            <a:off x="989013" y="4478338"/>
            <a:ext cx="293687" cy="246062"/>
          </a:xfrm>
          <a:prstGeom prst="rect">
            <a:avLst/>
          </a:prstGeom>
          <a:noFill/>
          <a:ln w="9525">
            <a:noFill/>
            <a:miter lim="800000"/>
            <a:headEnd/>
            <a:tailEnd/>
          </a:ln>
        </p:spPr>
        <p:txBody>
          <a:bodyPr>
            <a:spAutoFit/>
          </a:bodyPr>
          <a:lstStyle/>
          <a:p>
            <a:r>
              <a:rPr lang="en-US" sz="1000" b="1">
                <a:solidFill>
                  <a:schemeClr val="bg2"/>
                </a:solidFill>
              </a:rPr>
              <a:t>2</a:t>
            </a:r>
          </a:p>
        </p:txBody>
      </p:sp>
      <p:sp>
        <p:nvSpPr>
          <p:cNvPr id="15385" name="TextBox 44"/>
          <p:cNvSpPr txBox="1">
            <a:spLocks noChangeArrowheads="1"/>
          </p:cNvSpPr>
          <p:nvPr/>
        </p:nvSpPr>
        <p:spPr bwMode="auto">
          <a:xfrm>
            <a:off x="985838" y="4843463"/>
            <a:ext cx="293687" cy="246062"/>
          </a:xfrm>
          <a:prstGeom prst="rect">
            <a:avLst/>
          </a:prstGeom>
          <a:noFill/>
          <a:ln w="9525">
            <a:noFill/>
            <a:miter lim="800000"/>
            <a:headEnd/>
            <a:tailEnd/>
          </a:ln>
        </p:spPr>
        <p:txBody>
          <a:bodyPr>
            <a:spAutoFit/>
          </a:bodyPr>
          <a:lstStyle/>
          <a:p>
            <a:r>
              <a:rPr lang="en-US" sz="1000" b="1">
                <a:solidFill>
                  <a:schemeClr val="bg2"/>
                </a:solidFill>
              </a:rPr>
              <a:t>1</a:t>
            </a:r>
          </a:p>
        </p:txBody>
      </p:sp>
      <p:sp>
        <p:nvSpPr>
          <p:cNvPr id="15386" name="TextBox 45"/>
          <p:cNvSpPr txBox="1">
            <a:spLocks noChangeArrowheads="1"/>
          </p:cNvSpPr>
          <p:nvPr/>
        </p:nvSpPr>
        <p:spPr bwMode="auto">
          <a:xfrm>
            <a:off x="982663" y="5207000"/>
            <a:ext cx="293687" cy="246063"/>
          </a:xfrm>
          <a:prstGeom prst="rect">
            <a:avLst/>
          </a:prstGeom>
          <a:noFill/>
          <a:ln w="9525">
            <a:noFill/>
            <a:miter lim="800000"/>
            <a:headEnd/>
            <a:tailEnd/>
          </a:ln>
        </p:spPr>
        <p:txBody>
          <a:bodyPr>
            <a:spAutoFit/>
          </a:bodyPr>
          <a:lstStyle/>
          <a:p>
            <a:r>
              <a:rPr lang="en-US" sz="1000" b="1">
                <a:solidFill>
                  <a:schemeClr val="bg2"/>
                </a:solidFill>
              </a:rPr>
              <a:t>0</a:t>
            </a:r>
          </a:p>
        </p:txBody>
      </p:sp>
      <p:sp>
        <p:nvSpPr>
          <p:cNvPr id="47" name="Rectangle 46"/>
          <p:cNvSpPr/>
          <p:nvPr/>
        </p:nvSpPr>
        <p:spPr bwMode="auto">
          <a:xfrm>
            <a:off x="1562100" y="4940300"/>
            <a:ext cx="400050" cy="355600"/>
          </a:xfrm>
          <a:prstGeom prst="rect">
            <a:avLst/>
          </a:prstGeom>
          <a:solidFill>
            <a:schemeClr val="accent2">
              <a:lumMod val="40000"/>
              <a:lumOff val="60000"/>
            </a:schemeClr>
          </a:solidFill>
          <a:ln w="12700" cap="flat" cmpd="sng" algn="ctr">
            <a:solidFill>
              <a:schemeClr val="bg2"/>
            </a:solidFill>
            <a:prstDash val="solid"/>
            <a:round/>
            <a:headEnd type="none" w="med" len="med"/>
            <a:tailEnd type="none" w="med" len="med"/>
          </a:ln>
          <a:effectLst/>
          <a:scene3d>
            <a:camera prst="orthographicFront"/>
            <a:lightRig rig="threePt" dir="t"/>
          </a:scene3d>
          <a:sp3d>
            <a:bevelT/>
          </a:sp3d>
        </p:spPr>
        <p:txBody>
          <a:bodyPr wrap="none">
            <a:spAutoFit/>
          </a:bodyPr>
          <a:lstStyle/>
          <a:p>
            <a:pPr>
              <a:defRPr/>
            </a:pPr>
            <a:endParaRPr lang="en-US"/>
          </a:p>
        </p:txBody>
      </p:sp>
      <p:sp>
        <p:nvSpPr>
          <p:cNvPr id="48" name="Rectangle 47"/>
          <p:cNvSpPr/>
          <p:nvPr/>
        </p:nvSpPr>
        <p:spPr bwMode="auto">
          <a:xfrm>
            <a:off x="1981200" y="3930650"/>
            <a:ext cx="406400" cy="1377950"/>
          </a:xfrm>
          <a:prstGeom prst="rect">
            <a:avLst/>
          </a:prstGeom>
          <a:solidFill>
            <a:schemeClr val="accent1"/>
          </a:solidFill>
          <a:ln w="1270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wrap="none">
            <a:spAutoFit/>
          </a:bodyPr>
          <a:lstStyle/>
          <a:p>
            <a:pPr>
              <a:defRPr/>
            </a:pPr>
            <a:endParaRPr lang="en-US"/>
          </a:p>
        </p:txBody>
      </p:sp>
      <p:sp>
        <p:nvSpPr>
          <p:cNvPr id="49" name="Rectangle 48"/>
          <p:cNvSpPr/>
          <p:nvPr/>
        </p:nvSpPr>
        <p:spPr bwMode="auto">
          <a:xfrm>
            <a:off x="2381250" y="2857500"/>
            <a:ext cx="444500" cy="2444750"/>
          </a:xfrm>
          <a:prstGeom prst="rect">
            <a:avLst/>
          </a:prstGeom>
          <a:solidFill>
            <a:srgbClr val="FF0000"/>
          </a:solidFill>
          <a:ln w="12700" cap="flat" cmpd="sng" algn="ctr">
            <a:solidFill>
              <a:schemeClr val="bg2"/>
            </a:solidFill>
            <a:prstDash val="solid"/>
            <a:round/>
            <a:headEnd type="none" w="med" len="med"/>
            <a:tailEnd type="none" w="med" len="med"/>
          </a:ln>
          <a:effectLst/>
          <a:scene3d>
            <a:camera prst="orthographicFront"/>
            <a:lightRig rig="threePt" dir="t"/>
          </a:scene3d>
          <a:sp3d>
            <a:bevelT/>
          </a:sp3d>
        </p:spPr>
        <p:txBody>
          <a:bodyPr wrap="none">
            <a:spAutoFit/>
          </a:bodyPr>
          <a:lstStyle/>
          <a:p>
            <a:pPr>
              <a:defRPr/>
            </a:pPr>
            <a:endParaRPr lang="en-US"/>
          </a:p>
        </p:txBody>
      </p:sp>
      <p:sp>
        <p:nvSpPr>
          <p:cNvPr id="50" name="Rectangle 49"/>
          <p:cNvSpPr/>
          <p:nvPr/>
        </p:nvSpPr>
        <p:spPr bwMode="auto">
          <a:xfrm>
            <a:off x="4191000" y="2025650"/>
            <a:ext cx="444500" cy="3300413"/>
          </a:xfrm>
          <a:prstGeom prst="rect">
            <a:avLst/>
          </a:prstGeom>
          <a:solidFill>
            <a:srgbClr val="FF0000"/>
          </a:solidFill>
          <a:ln w="12700" cap="flat" cmpd="sng" algn="ctr">
            <a:solidFill>
              <a:schemeClr val="bg2"/>
            </a:solidFill>
            <a:prstDash val="solid"/>
            <a:round/>
            <a:headEnd type="none" w="med" len="med"/>
            <a:tailEnd type="none" w="med" len="med"/>
          </a:ln>
          <a:effectLst/>
          <a:scene3d>
            <a:camera prst="orthographicFront"/>
            <a:lightRig rig="threePt" dir="t"/>
          </a:scene3d>
          <a:sp3d>
            <a:bevelT/>
          </a:sp3d>
        </p:spPr>
        <p:txBody>
          <a:bodyPr wrap="none">
            <a:spAutoFit/>
          </a:bodyPr>
          <a:lstStyle/>
          <a:p>
            <a:pPr>
              <a:defRPr/>
            </a:pPr>
            <a:endParaRPr lang="en-US"/>
          </a:p>
        </p:txBody>
      </p:sp>
      <p:sp>
        <p:nvSpPr>
          <p:cNvPr id="51" name="Rectangle 50"/>
          <p:cNvSpPr/>
          <p:nvPr/>
        </p:nvSpPr>
        <p:spPr bwMode="auto">
          <a:xfrm>
            <a:off x="6026150" y="2324100"/>
            <a:ext cx="444500" cy="2982913"/>
          </a:xfrm>
          <a:prstGeom prst="rect">
            <a:avLst/>
          </a:prstGeom>
          <a:solidFill>
            <a:srgbClr val="FF0000"/>
          </a:solidFill>
          <a:ln w="12700" cap="flat" cmpd="sng" algn="ctr">
            <a:solidFill>
              <a:schemeClr val="bg2"/>
            </a:solidFill>
            <a:prstDash val="solid"/>
            <a:round/>
            <a:headEnd type="none" w="med" len="med"/>
            <a:tailEnd type="none" w="med" len="med"/>
          </a:ln>
          <a:effectLst/>
          <a:scene3d>
            <a:camera prst="orthographicFront"/>
            <a:lightRig rig="threePt" dir="t"/>
          </a:scene3d>
          <a:sp3d>
            <a:bevelT/>
          </a:sp3d>
        </p:spPr>
        <p:txBody>
          <a:bodyPr wrap="none">
            <a:spAutoFit/>
          </a:bodyPr>
          <a:lstStyle/>
          <a:p>
            <a:pPr>
              <a:defRPr/>
            </a:pPr>
            <a:endParaRPr lang="en-US"/>
          </a:p>
        </p:txBody>
      </p:sp>
      <p:sp>
        <p:nvSpPr>
          <p:cNvPr id="52" name="Rectangle 51"/>
          <p:cNvSpPr/>
          <p:nvPr/>
        </p:nvSpPr>
        <p:spPr bwMode="auto">
          <a:xfrm>
            <a:off x="3778250" y="3352800"/>
            <a:ext cx="406400" cy="1970088"/>
          </a:xfrm>
          <a:prstGeom prst="rect">
            <a:avLst/>
          </a:prstGeom>
          <a:solidFill>
            <a:schemeClr val="accent1"/>
          </a:solidFill>
          <a:ln w="1270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wrap="none">
            <a:spAutoFit/>
          </a:bodyPr>
          <a:lstStyle/>
          <a:p>
            <a:pPr>
              <a:defRPr/>
            </a:pPr>
            <a:endParaRPr lang="en-US"/>
          </a:p>
        </p:txBody>
      </p:sp>
      <p:sp>
        <p:nvSpPr>
          <p:cNvPr id="53" name="Rectangle 52"/>
          <p:cNvSpPr/>
          <p:nvPr/>
        </p:nvSpPr>
        <p:spPr bwMode="auto">
          <a:xfrm>
            <a:off x="5613400" y="2832100"/>
            <a:ext cx="406400" cy="2482850"/>
          </a:xfrm>
          <a:prstGeom prst="rect">
            <a:avLst/>
          </a:prstGeom>
          <a:solidFill>
            <a:schemeClr val="accent1"/>
          </a:solidFill>
          <a:ln w="1270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wrap="none">
            <a:spAutoFit/>
          </a:bodyPr>
          <a:lstStyle/>
          <a:p>
            <a:pPr>
              <a:defRPr/>
            </a:pPr>
            <a:endParaRPr lang="en-US"/>
          </a:p>
        </p:txBody>
      </p:sp>
      <p:sp>
        <p:nvSpPr>
          <p:cNvPr id="54" name="Rectangle 53"/>
          <p:cNvSpPr/>
          <p:nvPr/>
        </p:nvSpPr>
        <p:spPr bwMode="auto">
          <a:xfrm>
            <a:off x="3371850" y="3924300"/>
            <a:ext cx="400050" cy="1373188"/>
          </a:xfrm>
          <a:prstGeom prst="rect">
            <a:avLst/>
          </a:prstGeom>
          <a:solidFill>
            <a:schemeClr val="accent2">
              <a:lumMod val="40000"/>
              <a:lumOff val="60000"/>
            </a:schemeClr>
          </a:solidFill>
          <a:ln w="12700" cap="flat" cmpd="sng" algn="ctr">
            <a:solidFill>
              <a:schemeClr val="bg2"/>
            </a:solidFill>
            <a:prstDash val="solid"/>
            <a:round/>
            <a:headEnd type="none" w="med" len="med"/>
            <a:tailEnd type="none" w="med" len="med"/>
          </a:ln>
          <a:effectLst/>
          <a:scene3d>
            <a:camera prst="orthographicFront"/>
            <a:lightRig rig="threePt" dir="t"/>
          </a:scene3d>
          <a:sp3d>
            <a:bevelT/>
          </a:sp3d>
        </p:spPr>
        <p:txBody>
          <a:bodyPr wrap="none">
            <a:spAutoFit/>
          </a:bodyPr>
          <a:lstStyle/>
          <a:p>
            <a:pPr>
              <a:defRPr/>
            </a:pPr>
            <a:endParaRPr lang="en-US"/>
          </a:p>
        </p:txBody>
      </p:sp>
      <p:sp>
        <p:nvSpPr>
          <p:cNvPr id="55" name="Rectangle 54"/>
          <p:cNvSpPr/>
          <p:nvPr/>
        </p:nvSpPr>
        <p:spPr bwMode="auto">
          <a:xfrm>
            <a:off x="5203825" y="3556000"/>
            <a:ext cx="400050" cy="1743075"/>
          </a:xfrm>
          <a:prstGeom prst="rect">
            <a:avLst/>
          </a:prstGeom>
          <a:solidFill>
            <a:schemeClr val="accent2">
              <a:lumMod val="40000"/>
              <a:lumOff val="60000"/>
            </a:schemeClr>
          </a:solidFill>
          <a:ln w="12700" cap="flat" cmpd="sng" algn="ctr">
            <a:solidFill>
              <a:schemeClr val="bg2"/>
            </a:solidFill>
            <a:prstDash val="solid"/>
            <a:round/>
            <a:headEnd type="none" w="med" len="med"/>
            <a:tailEnd type="none" w="med" len="med"/>
          </a:ln>
          <a:effectLst/>
          <a:scene3d>
            <a:camera prst="orthographicFront"/>
            <a:lightRig rig="threePt" dir="t"/>
          </a:scene3d>
          <a:sp3d>
            <a:bevelT/>
          </a:sp3d>
        </p:spPr>
        <p:txBody>
          <a:bodyPr wrap="none">
            <a:spAutoFit/>
          </a:bodyPr>
          <a:lstStyle/>
          <a:p>
            <a:pPr>
              <a:defRPr/>
            </a:pPr>
            <a:endParaRPr lang="en-US"/>
          </a:p>
        </p:txBody>
      </p:sp>
      <p:sp>
        <p:nvSpPr>
          <p:cNvPr id="15396" name="TextBox 55"/>
          <p:cNvSpPr txBox="1">
            <a:spLocks noChangeArrowheads="1"/>
          </p:cNvSpPr>
          <p:nvPr/>
        </p:nvSpPr>
        <p:spPr bwMode="auto">
          <a:xfrm>
            <a:off x="1765300" y="5335588"/>
            <a:ext cx="876300" cy="400050"/>
          </a:xfrm>
          <a:prstGeom prst="rect">
            <a:avLst/>
          </a:prstGeom>
          <a:noFill/>
          <a:ln w="9525">
            <a:noFill/>
            <a:miter lim="800000"/>
            <a:headEnd/>
            <a:tailEnd/>
          </a:ln>
        </p:spPr>
        <p:txBody>
          <a:bodyPr>
            <a:spAutoFit/>
          </a:bodyPr>
          <a:lstStyle/>
          <a:p>
            <a:r>
              <a:rPr lang="en-US" sz="1000" b="1">
                <a:solidFill>
                  <a:schemeClr val="bg2"/>
                </a:solidFill>
              </a:rPr>
              <a:t>Low                  ≤ 81 mg/dL</a:t>
            </a:r>
          </a:p>
        </p:txBody>
      </p:sp>
      <p:sp>
        <p:nvSpPr>
          <p:cNvPr id="15397" name="TextBox 56"/>
          <p:cNvSpPr txBox="1">
            <a:spLocks noChangeArrowheads="1"/>
          </p:cNvSpPr>
          <p:nvPr/>
        </p:nvSpPr>
        <p:spPr bwMode="auto">
          <a:xfrm>
            <a:off x="3429000" y="5354638"/>
            <a:ext cx="1136650" cy="400050"/>
          </a:xfrm>
          <a:prstGeom prst="rect">
            <a:avLst/>
          </a:prstGeom>
          <a:noFill/>
          <a:ln w="9525">
            <a:noFill/>
            <a:miter lim="800000"/>
            <a:headEnd/>
            <a:tailEnd/>
          </a:ln>
        </p:spPr>
        <p:txBody>
          <a:bodyPr>
            <a:spAutoFit/>
          </a:bodyPr>
          <a:lstStyle/>
          <a:p>
            <a:r>
              <a:rPr lang="en-US" sz="1000" b="1">
                <a:solidFill>
                  <a:schemeClr val="bg2"/>
                </a:solidFill>
              </a:rPr>
              <a:t>Intermediate                  82 - 130 mg/dL</a:t>
            </a:r>
          </a:p>
        </p:txBody>
      </p:sp>
      <p:sp>
        <p:nvSpPr>
          <p:cNvPr id="15398" name="TextBox 57"/>
          <p:cNvSpPr txBox="1">
            <a:spLocks noChangeArrowheads="1"/>
          </p:cNvSpPr>
          <p:nvPr/>
        </p:nvSpPr>
        <p:spPr bwMode="auto">
          <a:xfrm>
            <a:off x="5264150" y="5354638"/>
            <a:ext cx="1136650" cy="400050"/>
          </a:xfrm>
          <a:prstGeom prst="rect">
            <a:avLst/>
          </a:prstGeom>
          <a:noFill/>
          <a:ln w="9525">
            <a:noFill/>
            <a:miter lim="800000"/>
            <a:headEnd/>
            <a:tailEnd/>
          </a:ln>
        </p:spPr>
        <p:txBody>
          <a:bodyPr>
            <a:spAutoFit/>
          </a:bodyPr>
          <a:lstStyle/>
          <a:p>
            <a:r>
              <a:rPr lang="en-US" sz="1000" b="1">
                <a:solidFill>
                  <a:schemeClr val="bg2"/>
                </a:solidFill>
              </a:rPr>
              <a:t>High                  ≥ 131 mg/dL</a:t>
            </a:r>
          </a:p>
        </p:txBody>
      </p:sp>
      <p:sp>
        <p:nvSpPr>
          <p:cNvPr id="15399" name="TextBox 58"/>
          <p:cNvSpPr txBox="1">
            <a:spLocks noChangeArrowheads="1"/>
          </p:cNvSpPr>
          <p:nvPr/>
        </p:nvSpPr>
        <p:spPr bwMode="auto">
          <a:xfrm>
            <a:off x="2692400" y="5811838"/>
            <a:ext cx="2673350" cy="246062"/>
          </a:xfrm>
          <a:prstGeom prst="rect">
            <a:avLst/>
          </a:prstGeom>
          <a:noFill/>
          <a:ln w="9525">
            <a:noFill/>
            <a:miter lim="800000"/>
            <a:headEnd/>
            <a:tailEnd/>
          </a:ln>
        </p:spPr>
        <p:txBody>
          <a:bodyPr>
            <a:spAutoFit/>
          </a:bodyPr>
          <a:lstStyle/>
          <a:p>
            <a:r>
              <a:rPr lang="en-US" sz="1000" b="1">
                <a:solidFill>
                  <a:schemeClr val="bg2"/>
                </a:solidFill>
              </a:rPr>
              <a:t>Time-1 Triglyceride Levels, by Tertile</a:t>
            </a:r>
          </a:p>
        </p:txBody>
      </p:sp>
      <p:sp>
        <p:nvSpPr>
          <p:cNvPr id="15400" name="TextBox 59"/>
          <p:cNvSpPr txBox="1">
            <a:spLocks noChangeArrowheads="1"/>
          </p:cNvSpPr>
          <p:nvPr/>
        </p:nvSpPr>
        <p:spPr bwMode="auto">
          <a:xfrm>
            <a:off x="1219200" y="1582738"/>
            <a:ext cx="2673350" cy="246062"/>
          </a:xfrm>
          <a:prstGeom prst="rect">
            <a:avLst/>
          </a:prstGeom>
          <a:noFill/>
          <a:ln w="9525">
            <a:noFill/>
            <a:miter lim="800000"/>
            <a:headEnd/>
            <a:tailEnd/>
          </a:ln>
        </p:spPr>
        <p:txBody>
          <a:bodyPr>
            <a:spAutoFit/>
          </a:bodyPr>
          <a:lstStyle/>
          <a:p>
            <a:r>
              <a:rPr lang="en-US" sz="1000" b="1">
                <a:solidFill>
                  <a:schemeClr val="bg2"/>
                </a:solidFill>
              </a:rPr>
              <a:t>Time-2 Triglyceride Levels, by Tertile</a:t>
            </a:r>
          </a:p>
        </p:txBody>
      </p:sp>
      <p:sp>
        <p:nvSpPr>
          <p:cNvPr id="15401" name="TextBox 60"/>
          <p:cNvSpPr txBox="1">
            <a:spLocks noChangeArrowheads="1"/>
          </p:cNvSpPr>
          <p:nvPr/>
        </p:nvSpPr>
        <p:spPr bwMode="auto">
          <a:xfrm>
            <a:off x="1644650" y="1852613"/>
            <a:ext cx="1254125" cy="246062"/>
          </a:xfrm>
          <a:prstGeom prst="rect">
            <a:avLst/>
          </a:prstGeom>
          <a:noFill/>
          <a:ln w="9525">
            <a:noFill/>
            <a:miter lim="800000"/>
            <a:headEnd/>
            <a:tailEnd/>
          </a:ln>
        </p:spPr>
        <p:txBody>
          <a:bodyPr>
            <a:spAutoFit/>
          </a:bodyPr>
          <a:lstStyle/>
          <a:p>
            <a:pPr algn="l"/>
            <a:r>
              <a:rPr lang="en-US" sz="1000" b="1">
                <a:solidFill>
                  <a:schemeClr val="bg2"/>
                </a:solidFill>
              </a:rPr>
              <a:t>Low (≤ 93 mg/dL)</a:t>
            </a:r>
          </a:p>
        </p:txBody>
      </p:sp>
      <p:sp>
        <p:nvSpPr>
          <p:cNvPr id="15402" name="TextBox 61"/>
          <p:cNvSpPr txBox="1">
            <a:spLocks noChangeArrowheads="1"/>
          </p:cNvSpPr>
          <p:nvPr/>
        </p:nvSpPr>
        <p:spPr bwMode="auto">
          <a:xfrm>
            <a:off x="1641475" y="2065338"/>
            <a:ext cx="2301875" cy="246062"/>
          </a:xfrm>
          <a:prstGeom prst="rect">
            <a:avLst/>
          </a:prstGeom>
          <a:noFill/>
          <a:ln w="9525">
            <a:noFill/>
            <a:miter lim="800000"/>
            <a:headEnd/>
            <a:tailEnd/>
          </a:ln>
        </p:spPr>
        <p:txBody>
          <a:bodyPr>
            <a:spAutoFit/>
          </a:bodyPr>
          <a:lstStyle/>
          <a:p>
            <a:pPr algn="l"/>
            <a:r>
              <a:rPr lang="en-US" sz="1000" b="1" dirty="0">
                <a:solidFill>
                  <a:schemeClr val="bg2"/>
                </a:solidFill>
              </a:rPr>
              <a:t>Intermediate (94-147 mg/dL)</a:t>
            </a:r>
          </a:p>
        </p:txBody>
      </p:sp>
      <p:sp>
        <p:nvSpPr>
          <p:cNvPr id="15403" name="TextBox 62"/>
          <p:cNvSpPr txBox="1">
            <a:spLocks noChangeArrowheads="1"/>
          </p:cNvSpPr>
          <p:nvPr/>
        </p:nvSpPr>
        <p:spPr bwMode="auto">
          <a:xfrm>
            <a:off x="1655763" y="2247900"/>
            <a:ext cx="1719262" cy="246063"/>
          </a:xfrm>
          <a:prstGeom prst="rect">
            <a:avLst/>
          </a:prstGeom>
          <a:noFill/>
          <a:ln w="9525">
            <a:noFill/>
            <a:miter lim="800000"/>
            <a:headEnd/>
            <a:tailEnd/>
          </a:ln>
        </p:spPr>
        <p:txBody>
          <a:bodyPr>
            <a:spAutoFit/>
          </a:bodyPr>
          <a:lstStyle/>
          <a:p>
            <a:pPr algn="l"/>
            <a:r>
              <a:rPr lang="en-US" sz="1000" b="1">
                <a:solidFill>
                  <a:schemeClr val="bg2"/>
                </a:solidFill>
              </a:rPr>
              <a:t>High (≥ 148 mg/dL)</a:t>
            </a:r>
          </a:p>
        </p:txBody>
      </p:sp>
      <p:sp>
        <p:nvSpPr>
          <p:cNvPr id="64" name="Rectangle 63"/>
          <p:cNvSpPr/>
          <p:nvPr/>
        </p:nvSpPr>
        <p:spPr bwMode="auto">
          <a:xfrm>
            <a:off x="1600200" y="1931850"/>
            <a:ext cx="82550" cy="88900"/>
          </a:xfrm>
          <a:prstGeom prst="rect">
            <a:avLst/>
          </a:prstGeom>
          <a:solidFill>
            <a:schemeClr val="accent2">
              <a:lumMod val="40000"/>
              <a:lumOff val="60000"/>
            </a:schemeClr>
          </a:solidFill>
          <a:ln w="12700" cap="flat" cmpd="sng" algn="ctr">
            <a:solidFill>
              <a:schemeClr val="bg2"/>
            </a:solidFill>
            <a:prstDash val="solid"/>
            <a:round/>
            <a:headEnd type="none" w="med" len="med"/>
            <a:tailEnd type="none" w="med" len="med"/>
          </a:ln>
          <a:effectLst/>
          <a:scene3d>
            <a:camera prst="orthographicFront"/>
            <a:lightRig rig="threePt" dir="t"/>
          </a:scene3d>
          <a:sp3d>
            <a:bevelT/>
          </a:sp3d>
        </p:spPr>
        <p:txBody>
          <a:bodyPr wrap="none">
            <a:spAutoFit/>
          </a:bodyPr>
          <a:lstStyle/>
          <a:p>
            <a:pPr>
              <a:defRPr/>
            </a:pPr>
            <a:endParaRPr lang="en-US"/>
          </a:p>
        </p:txBody>
      </p:sp>
      <p:sp>
        <p:nvSpPr>
          <p:cNvPr id="65" name="Rectangle 64"/>
          <p:cNvSpPr/>
          <p:nvPr/>
        </p:nvSpPr>
        <p:spPr bwMode="auto">
          <a:xfrm>
            <a:off x="1606550" y="2149600"/>
            <a:ext cx="82550" cy="88900"/>
          </a:xfrm>
          <a:prstGeom prst="rect">
            <a:avLst/>
          </a:prstGeom>
          <a:solidFill>
            <a:schemeClr val="accent1"/>
          </a:solidFill>
          <a:ln w="1270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wrap="none">
            <a:spAutoFit/>
          </a:bodyPr>
          <a:lstStyle/>
          <a:p>
            <a:pPr>
              <a:defRPr/>
            </a:pPr>
            <a:endParaRPr lang="en-US"/>
          </a:p>
        </p:txBody>
      </p:sp>
      <p:sp>
        <p:nvSpPr>
          <p:cNvPr id="66" name="Rectangle 65"/>
          <p:cNvSpPr/>
          <p:nvPr/>
        </p:nvSpPr>
        <p:spPr bwMode="auto">
          <a:xfrm>
            <a:off x="1603875" y="2330450"/>
            <a:ext cx="82550" cy="88900"/>
          </a:xfrm>
          <a:prstGeom prst="rect">
            <a:avLst/>
          </a:prstGeom>
          <a:solidFill>
            <a:srgbClr val="FF0000"/>
          </a:solidFill>
          <a:ln w="12700" cap="flat" cmpd="sng" algn="ctr">
            <a:solidFill>
              <a:schemeClr val="bg2"/>
            </a:solidFill>
            <a:prstDash val="solid"/>
            <a:round/>
            <a:headEnd type="none" w="med" len="med"/>
            <a:tailEnd type="none" w="med" len="med"/>
          </a:ln>
          <a:effectLst/>
          <a:scene3d>
            <a:camera prst="orthographicFront"/>
            <a:lightRig rig="threePt" dir="t"/>
          </a:scene3d>
          <a:sp3d>
            <a:bevelT/>
          </a:sp3d>
        </p:spPr>
        <p:txBody>
          <a:bodyPr wrap="none">
            <a:spAutoFit/>
          </a:bodyPr>
          <a:lstStyle/>
          <a:p>
            <a:pPr>
              <a:defRPr/>
            </a:pPr>
            <a:endParaRPr lang="en-US"/>
          </a:p>
        </p:txBody>
      </p:sp>
      <p:sp>
        <p:nvSpPr>
          <p:cNvPr id="15407" name="TextBox 66"/>
          <p:cNvSpPr txBox="1">
            <a:spLocks noChangeArrowheads="1"/>
          </p:cNvSpPr>
          <p:nvPr/>
        </p:nvSpPr>
        <p:spPr bwMode="auto">
          <a:xfrm rot="-5400000">
            <a:off x="144463" y="3359150"/>
            <a:ext cx="1379537" cy="246063"/>
          </a:xfrm>
          <a:prstGeom prst="rect">
            <a:avLst/>
          </a:prstGeom>
          <a:noFill/>
          <a:ln w="9525">
            <a:noFill/>
            <a:miter lim="800000"/>
            <a:headEnd/>
            <a:tailEnd/>
          </a:ln>
        </p:spPr>
        <p:txBody>
          <a:bodyPr>
            <a:spAutoFit/>
          </a:bodyPr>
          <a:lstStyle/>
          <a:p>
            <a:r>
              <a:rPr lang="en-US" sz="1000" b="1">
                <a:solidFill>
                  <a:schemeClr val="bg2"/>
                </a:solidFill>
              </a:rPr>
              <a:t>Hazard Ratio</a:t>
            </a:r>
          </a:p>
        </p:txBody>
      </p:sp>
      <p:cxnSp>
        <p:nvCxnSpPr>
          <p:cNvPr id="15408" name="Straight Connector 22"/>
          <p:cNvCxnSpPr>
            <a:cxnSpLocks noChangeShapeType="1"/>
          </p:cNvCxnSpPr>
          <p:nvPr/>
        </p:nvCxnSpPr>
        <p:spPr bwMode="auto">
          <a:xfrm>
            <a:off x="1187450" y="5308600"/>
            <a:ext cx="5554663" cy="1588"/>
          </a:xfrm>
          <a:prstGeom prst="line">
            <a:avLst/>
          </a:prstGeom>
          <a:noFill/>
          <a:ln w="28575" algn="ctr">
            <a:solidFill>
              <a:schemeClr val="bg2"/>
            </a:solidFill>
            <a:round/>
            <a:headEnd/>
            <a:tailEnd/>
          </a:ln>
        </p:spPr>
      </p:cxnSp>
      <p:sp>
        <p:nvSpPr>
          <p:cNvPr id="15409" name="Rectangle 3"/>
          <p:cNvSpPr txBox="1">
            <a:spLocks noChangeArrowheads="1"/>
          </p:cNvSpPr>
          <p:nvPr/>
        </p:nvSpPr>
        <p:spPr bwMode="auto">
          <a:xfrm>
            <a:off x="6767513" y="1600200"/>
            <a:ext cx="2195512" cy="4340225"/>
          </a:xfrm>
          <a:prstGeom prst="rect">
            <a:avLst/>
          </a:prstGeom>
          <a:noFill/>
          <a:ln w="9525">
            <a:noFill/>
            <a:miter lim="800000"/>
            <a:headEnd/>
            <a:tailEnd/>
          </a:ln>
        </p:spPr>
        <p:txBody>
          <a:bodyPr lIns="92064" tIns="46033" rIns="92064" bIns="46033"/>
          <a:lstStyle/>
          <a:p>
            <a:r>
              <a:rPr lang="en-US" sz="1400">
                <a:solidFill>
                  <a:schemeClr val="bg2"/>
                </a:solidFill>
              </a:rPr>
              <a:t>For 13 953 apparently healthy young adult men (mean age, 32 years; range, 26 to 45 years), 2 measurements of fasting serum triglycerides and lifestyle variables were obtained 5 years apart and followed for incident cases of angiography proven CHD. </a:t>
            </a:r>
          </a:p>
          <a:p>
            <a:r>
              <a:rPr lang="en-US" sz="1400">
                <a:solidFill>
                  <a:schemeClr val="bg2"/>
                </a:solidFill>
              </a:rPr>
              <a:t>The effect of baseline triglyceride levels (time 1) and changes (between time 1 and time 2) in triglyceride levels on CHD risk were estimated.</a:t>
            </a: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41"/>
          <p:cNvSpPr>
            <a:spLocks noChangeArrowheads="1"/>
          </p:cNvSpPr>
          <p:nvPr/>
        </p:nvSpPr>
        <p:spPr bwMode="auto">
          <a:xfrm>
            <a:off x="76200" y="2895600"/>
            <a:ext cx="8961438" cy="514350"/>
          </a:xfrm>
          <a:prstGeom prst="rect">
            <a:avLst/>
          </a:prstGeom>
          <a:solidFill>
            <a:srgbClr val="00B0F0"/>
          </a:solidFill>
          <a:ln w="28575" algn="ctr">
            <a:noFill/>
            <a:round/>
            <a:headEnd/>
            <a:tailEnd/>
          </a:ln>
        </p:spPr>
        <p:txBody>
          <a:bodyPr wrap="none">
            <a:spAutoFit/>
          </a:bodyPr>
          <a:lstStyle/>
          <a:p>
            <a:endParaRPr lang="en-US"/>
          </a:p>
        </p:txBody>
      </p:sp>
      <p:sp>
        <p:nvSpPr>
          <p:cNvPr id="152" name="Right Arrow 151"/>
          <p:cNvSpPr/>
          <p:nvPr/>
        </p:nvSpPr>
        <p:spPr bwMode="auto">
          <a:xfrm>
            <a:off x="2619375" y="2943225"/>
            <a:ext cx="5743575" cy="384175"/>
          </a:xfrm>
          <a:prstGeom prst="rightArrow">
            <a:avLst/>
          </a:prstGeom>
          <a:gradFill>
            <a:gsLst>
              <a:gs pos="0">
                <a:schemeClr val="accent1">
                  <a:lumMod val="40000"/>
                  <a:lumOff val="60000"/>
                </a:schemeClr>
              </a:gs>
              <a:gs pos="50000">
                <a:schemeClr val="accent1">
                  <a:tint val="44500"/>
                  <a:satMod val="160000"/>
                </a:schemeClr>
              </a:gs>
              <a:gs pos="100000">
                <a:schemeClr val="accent1">
                  <a:tint val="23500"/>
                  <a:satMod val="160000"/>
                </a:schemeClr>
              </a:gs>
            </a:gsLst>
            <a:lin ang="5400000" scaled="0"/>
          </a:gradFill>
          <a:ln w="28575" cap="flat" cmpd="sng" algn="ctr">
            <a:solidFill>
              <a:srgbClr val="C00000"/>
            </a:solidFill>
            <a:prstDash val="solid"/>
            <a:round/>
            <a:headEnd type="none" w="med" len="med"/>
            <a:tailEnd type="none" w="med" len="med"/>
          </a:ln>
          <a:effectLst/>
        </p:spPr>
        <p:txBody>
          <a:bodyPr wrap="none">
            <a:spAutoFit/>
          </a:bodyPr>
          <a:lstStyle/>
          <a:p>
            <a:pPr>
              <a:defRPr/>
            </a:pPr>
            <a:endParaRPr lang="en-US"/>
          </a:p>
        </p:txBody>
      </p:sp>
      <p:sp>
        <p:nvSpPr>
          <p:cNvPr id="140" name="Rectangle 139"/>
          <p:cNvSpPr/>
          <p:nvPr/>
        </p:nvSpPr>
        <p:spPr bwMode="auto">
          <a:xfrm>
            <a:off x="57150" y="2000250"/>
            <a:ext cx="8961438" cy="381000"/>
          </a:xfrm>
          <a:prstGeom prst="rect">
            <a:avLst/>
          </a:prstGeom>
          <a:solidFill>
            <a:schemeClr val="bg1">
              <a:lumMod val="40000"/>
              <a:lumOff val="60000"/>
            </a:schemeClr>
          </a:solidFill>
          <a:ln w="28575" cap="flat" cmpd="sng" algn="ctr">
            <a:noFill/>
            <a:prstDash val="solid"/>
            <a:round/>
            <a:headEnd type="none" w="med" len="med"/>
            <a:tailEnd type="none" w="med" len="med"/>
          </a:ln>
          <a:effectLst/>
        </p:spPr>
        <p:txBody>
          <a:bodyPr wrap="none">
            <a:spAutoFit/>
          </a:bodyPr>
          <a:lstStyle/>
          <a:p>
            <a:pPr>
              <a:defRPr/>
            </a:pPr>
            <a:endParaRPr lang="en-US"/>
          </a:p>
        </p:txBody>
      </p:sp>
      <p:sp>
        <p:nvSpPr>
          <p:cNvPr id="16389" name="Rectangle 140"/>
          <p:cNvSpPr>
            <a:spLocks noChangeArrowheads="1"/>
          </p:cNvSpPr>
          <p:nvPr/>
        </p:nvSpPr>
        <p:spPr bwMode="auto">
          <a:xfrm>
            <a:off x="76200" y="2381250"/>
            <a:ext cx="8961438" cy="514350"/>
          </a:xfrm>
          <a:prstGeom prst="rect">
            <a:avLst/>
          </a:prstGeom>
          <a:solidFill>
            <a:schemeClr val="tx1"/>
          </a:solidFill>
          <a:ln w="28575" algn="ctr">
            <a:noFill/>
            <a:round/>
            <a:headEnd/>
            <a:tailEnd/>
          </a:ln>
        </p:spPr>
        <p:txBody>
          <a:bodyPr wrap="none">
            <a:spAutoFit/>
          </a:bodyPr>
          <a:lstStyle/>
          <a:p>
            <a:endParaRPr lang="en-US"/>
          </a:p>
        </p:txBody>
      </p:sp>
      <p:sp>
        <p:nvSpPr>
          <p:cNvPr id="16390" name="Rectangle 142"/>
          <p:cNvSpPr>
            <a:spLocks noChangeArrowheads="1"/>
          </p:cNvSpPr>
          <p:nvPr/>
        </p:nvSpPr>
        <p:spPr bwMode="auto">
          <a:xfrm>
            <a:off x="76200" y="3571875"/>
            <a:ext cx="8961438" cy="171450"/>
          </a:xfrm>
          <a:prstGeom prst="rect">
            <a:avLst/>
          </a:prstGeom>
          <a:solidFill>
            <a:srgbClr val="00B0F0"/>
          </a:solidFill>
          <a:ln w="28575" algn="ctr">
            <a:noFill/>
            <a:round/>
            <a:headEnd/>
            <a:tailEnd/>
          </a:ln>
        </p:spPr>
        <p:txBody>
          <a:bodyPr wrap="none">
            <a:spAutoFit/>
          </a:bodyPr>
          <a:lstStyle/>
          <a:p>
            <a:endParaRPr lang="en-US"/>
          </a:p>
        </p:txBody>
      </p:sp>
      <p:sp>
        <p:nvSpPr>
          <p:cNvPr id="16391" name="Rectangle 143"/>
          <p:cNvSpPr>
            <a:spLocks noChangeArrowheads="1"/>
          </p:cNvSpPr>
          <p:nvPr/>
        </p:nvSpPr>
        <p:spPr bwMode="auto">
          <a:xfrm>
            <a:off x="76200" y="4181475"/>
            <a:ext cx="8961438" cy="176213"/>
          </a:xfrm>
          <a:prstGeom prst="rect">
            <a:avLst/>
          </a:prstGeom>
          <a:solidFill>
            <a:srgbClr val="00B0F0"/>
          </a:solidFill>
          <a:ln w="28575" algn="ctr">
            <a:noFill/>
            <a:round/>
            <a:headEnd/>
            <a:tailEnd/>
          </a:ln>
        </p:spPr>
        <p:txBody>
          <a:bodyPr wrap="none">
            <a:spAutoFit/>
          </a:bodyPr>
          <a:lstStyle/>
          <a:p>
            <a:endParaRPr lang="en-US"/>
          </a:p>
        </p:txBody>
      </p:sp>
      <p:sp>
        <p:nvSpPr>
          <p:cNvPr id="16392" name="Rectangle 144"/>
          <p:cNvSpPr>
            <a:spLocks noChangeArrowheads="1"/>
          </p:cNvSpPr>
          <p:nvPr/>
        </p:nvSpPr>
        <p:spPr bwMode="auto">
          <a:xfrm>
            <a:off x="76200" y="3895725"/>
            <a:ext cx="8961438" cy="171450"/>
          </a:xfrm>
          <a:prstGeom prst="rect">
            <a:avLst/>
          </a:prstGeom>
          <a:solidFill>
            <a:srgbClr val="00B0F0"/>
          </a:solidFill>
          <a:ln w="28575" algn="ctr">
            <a:noFill/>
            <a:round/>
            <a:headEnd/>
            <a:tailEnd/>
          </a:ln>
        </p:spPr>
        <p:txBody>
          <a:bodyPr wrap="none">
            <a:spAutoFit/>
          </a:bodyPr>
          <a:lstStyle/>
          <a:p>
            <a:endParaRPr lang="en-US"/>
          </a:p>
        </p:txBody>
      </p:sp>
      <p:sp>
        <p:nvSpPr>
          <p:cNvPr id="16393" name="Rectangle 146"/>
          <p:cNvSpPr>
            <a:spLocks noChangeArrowheads="1"/>
          </p:cNvSpPr>
          <p:nvPr/>
        </p:nvSpPr>
        <p:spPr bwMode="auto">
          <a:xfrm>
            <a:off x="76200" y="4552950"/>
            <a:ext cx="8961438" cy="304800"/>
          </a:xfrm>
          <a:prstGeom prst="rect">
            <a:avLst/>
          </a:prstGeom>
          <a:solidFill>
            <a:srgbClr val="00B0F0"/>
          </a:solidFill>
          <a:ln w="28575" algn="ctr">
            <a:noFill/>
            <a:round/>
            <a:headEnd/>
            <a:tailEnd/>
          </a:ln>
        </p:spPr>
        <p:txBody>
          <a:bodyPr wrap="none">
            <a:spAutoFit/>
          </a:bodyPr>
          <a:lstStyle/>
          <a:p>
            <a:endParaRPr lang="en-US"/>
          </a:p>
        </p:txBody>
      </p:sp>
      <p:sp>
        <p:nvSpPr>
          <p:cNvPr id="16394" name="Rectangle 147"/>
          <p:cNvSpPr>
            <a:spLocks noChangeArrowheads="1"/>
          </p:cNvSpPr>
          <p:nvPr/>
        </p:nvSpPr>
        <p:spPr bwMode="auto">
          <a:xfrm>
            <a:off x="76200" y="3400425"/>
            <a:ext cx="8961438" cy="168275"/>
          </a:xfrm>
          <a:prstGeom prst="rect">
            <a:avLst/>
          </a:prstGeom>
          <a:solidFill>
            <a:schemeClr val="tx1"/>
          </a:solidFill>
          <a:ln w="28575" algn="ctr">
            <a:noFill/>
            <a:round/>
            <a:headEnd/>
            <a:tailEnd/>
          </a:ln>
        </p:spPr>
        <p:txBody>
          <a:bodyPr wrap="none">
            <a:spAutoFit/>
          </a:bodyPr>
          <a:lstStyle/>
          <a:p>
            <a:endParaRPr lang="en-US"/>
          </a:p>
        </p:txBody>
      </p:sp>
      <p:sp>
        <p:nvSpPr>
          <p:cNvPr id="16395" name="Rectangle 148"/>
          <p:cNvSpPr>
            <a:spLocks noChangeArrowheads="1"/>
          </p:cNvSpPr>
          <p:nvPr/>
        </p:nvSpPr>
        <p:spPr bwMode="auto">
          <a:xfrm>
            <a:off x="76200" y="3733800"/>
            <a:ext cx="8961438" cy="161925"/>
          </a:xfrm>
          <a:prstGeom prst="rect">
            <a:avLst/>
          </a:prstGeom>
          <a:solidFill>
            <a:schemeClr val="tx1"/>
          </a:solidFill>
          <a:ln w="28575" algn="ctr">
            <a:noFill/>
            <a:round/>
            <a:headEnd/>
            <a:tailEnd/>
          </a:ln>
        </p:spPr>
        <p:txBody>
          <a:bodyPr wrap="none">
            <a:spAutoFit/>
          </a:bodyPr>
          <a:lstStyle/>
          <a:p>
            <a:endParaRPr lang="en-US"/>
          </a:p>
        </p:txBody>
      </p:sp>
      <p:sp>
        <p:nvSpPr>
          <p:cNvPr id="16396" name="Rectangle 149"/>
          <p:cNvSpPr>
            <a:spLocks noChangeArrowheads="1"/>
          </p:cNvSpPr>
          <p:nvPr/>
        </p:nvSpPr>
        <p:spPr bwMode="auto">
          <a:xfrm>
            <a:off x="76200" y="4067175"/>
            <a:ext cx="8961438" cy="161925"/>
          </a:xfrm>
          <a:prstGeom prst="rect">
            <a:avLst/>
          </a:prstGeom>
          <a:solidFill>
            <a:schemeClr val="tx1"/>
          </a:solidFill>
          <a:ln w="28575" algn="ctr">
            <a:noFill/>
            <a:round/>
            <a:headEnd/>
            <a:tailEnd/>
          </a:ln>
        </p:spPr>
        <p:txBody>
          <a:bodyPr wrap="none">
            <a:spAutoFit/>
          </a:bodyPr>
          <a:lstStyle/>
          <a:p>
            <a:endParaRPr lang="en-US"/>
          </a:p>
        </p:txBody>
      </p:sp>
      <p:sp>
        <p:nvSpPr>
          <p:cNvPr id="16397" name="Rectangle 150"/>
          <p:cNvSpPr>
            <a:spLocks noChangeArrowheads="1"/>
          </p:cNvSpPr>
          <p:nvPr/>
        </p:nvSpPr>
        <p:spPr bwMode="auto">
          <a:xfrm>
            <a:off x="76200" y="4362450"/>
            <a:ext cx="8961438" cy="200025"/>
          </a:xfrm>
          <a:prstGeom prst="rect">
            <a:avLst/>
          </a:prstGeom>
          <a:solidFill>
            <a:schemeClr val="tx1"/>
          </a:solidFill>
          <a:ln w="28575" algn="ctr">
            <a:noFill/>
            <a:round/>
            <a:headEnd/>
            <a:tailEnd/>
          </a:ln>
        </p:spPr>
        <p:txBody>
          <a:bodyPr wrap="none">
            <a:spAutoFit/>
          </a:bodyPr>
          <a:lstStyle/>
          <a:p>
            <a:endParaRPr lang="en-US"/>
          </a:p>
        </p:txBody>
      </p:sp>
      <p:sp>
        <p:nvSpPr>
          <p:cNvPr id="5047298" name="Rectangle 2"/>
          <p:cNvSpPr>
            <a:spLocks noGrp="1" noChangeArrowheads="1"/>
          </p:cNvSpPr>
          <p:nvPr>
            <p:ph type="title"/>
          </p:nvPr>
        </p:nvSpPr>
        <p:spPr>
          <a:xfrm>
            <a:off x="0" y="152400"/>
            <a:ext cx="9144000" cy="1143000"/>
          </a:xfrm>
        </p:spPr>
        <p:txBody>
          <a:bodyPr/>
          <a:lstStyle/>
          <a:p>
            <a:pPr>
              <a:defRPr/>
            </a:pPr>
            <a:r>
              <a:rPr lang="en-US" sz="3600" dirty="0" err="1" smtClean="0">
                <a:solidFill>
                  <a:schemeClr val="accent5">
                    <a:lumMod val="75000"/>
                  </a:schemeClr>
                </a:solidFill>
              </a:rPr>
              <a:t>ME</a:t>
            </a:r>
            <a:r>
              <a:rPr lang="en-US" sz="3600" dirty="0" err="1" smtClean="0"/>
              <a:t>tabolic</a:t>
            </a:r>
            <a:r>
              <a:rPr lang="en-US" sz="3600" dirty="0" smtClean="0"/>
              <a:t>, </a:t>
            </a:r>
            <a:r>
              <a:rPr lang="en-US" sz="3600" dirty="0" smtClean="0">
                <a:solidFill>
                  <a:schemeClr val="accent5">
                    <a:lumMod val="75000"/>
                  </a:schemeClr>
                </a:solidFill>
              </a:rPr>
              <a:t>L</a:t>
            </a:r>
            <a:r>
              <a:rPr lang="en-US" sz="3600" dirty="0" smtClean="0"/>
              <a:t>ifestyle, </a:t>
            </a:r>
            <a:r>
              <a:rPr lang="en-US" sz="3600" dirty="0" smtClean="0">
                <a:solidFill>
                  <a:schemeClr val="accent5">
                    <a:lumMod val="75000"/>
                  </a:schemeClr>
                </a:solidFill>
              </a:rPr>
              <a:t>A</a:t>
            </a:r>
            <a:r>
              <a:rPr lang="en-US" sz="3600" dirty="0" smtClean="0"/>
              <a:t>nd </a:t>
            </a:r>
            <a:r>
              <a:rPr lang="en-US" sz="3600" dirty="0" smtClean="0">
                <a:solidFill>
                  <a:schemeClr val="accent5">
                    <a:lumMod val="75000"/>
                  </a:schemeClr>
                </a:solidFill>
              </a:rPr>
              <a:t>N</a:t>
            </a:r>
            <a:r>
              <a:rPr lang="en-US" sz="3600" dirty="0" smtClean="0"/>
              <a:t>utrition Assessment in </a:t>
            </a:r>
            <a:r>
              <a:rPr lang="en-US" sz="3600" dirty="0" smtClean="0">
                <a:solidFill>
                  <a:schemeClr val="accent5">
                    <a:lumMod val="75000"/>
                  </a:schemeClr>
                </a:solidFill>
              </a:rPr>
              <a:t>Y</a:t>
            </a:r>
            <a:r>
              <a:rPr lang="en-US" sz="3600" dirty="0" smtClean="0"/>
              <a:t>oung Adults Study (</a:t>
            </a:r>
            <a:r>
              <a:rPr lang="en-US" sz="3600" dirty="0" smtClean="0">
                <a:solidFill>
                  <a:schemeClr val="accent5">
                    <a:lumMod val="75000"/>
                  </a:schemeClr>
                </a:solidFill>
              </a:rPr>
              <a:t>MELANY</a:t>
            </a:r>
            <a:r>
              <a:rPr lang="en-US" sz="3600" dirty="0" smtClean="0"/>
              <a:t>)</a:t>
            </a:r>
            <a:endParaRPr lang="en-US" sz="3600" dirty="0" smtClean="0">
              <a:solidFill>
                <a:srgbClr val="00FFFF"/>
              </a:solidFill>
            </a:endParaRPr>
          </a:p>
        </p:txBody>
      </p:sp>
      <p:sp>
        <p:nvSpPr>
          <p:cNvPr id="16399" name="Text Box 6"/>
          <p:cNvSpPr txBox="1">
            <a:spLocks noChangeArrowheads="1"/>
          </p:cNvSpPr>
          <p:nvPr/>
        </p:nvSpPr>
        <p:spPr bwMode="auto">
          <a:xfrm>
            <a:off x="3429000" y="6553200"/>
            <a:ext cx="5715000" cy="338138"/>
          </a:xfrm>
          <a:prstGeom prst="rect">
            <a:avLst/>
          </a:prstGeom>
          <a:noFill/>
          <a:ln w="9525">
            <a:noFill/>
            <a:miter lim="800000"/>
            <a:headEnd/>
            <a:tailEnd/>
          </a:ln>
        </p:spPr>
        <p:txBody>
          <a:bodyPr>
            <a:spAutoFit/>
          </a:bodyPr>
          <a:lstStyle/>
          <a:p>
            <a:r>
              <a:rPr lang="en-US" sz="1600" b="1"/>
              <a:t>Tirosh A et al. Ann Intern Med. 2007;147:377-385.</a:t>
            </a:r>
          </a:p>
        </p:txBody>
      </p:sp>
      <p:sp>
        <p:nvSpPr>
          <p:cNvPr id="16400" name="TextBox 68"/>
          <p:cNvSpPr txBox="1">
            <a:spLocks noChangeArrowheads="1"/>
          </p:cNvSpPr>
          <p:nvPr/>
        </p:nvSpPr>
        <p:spPr bwMode="auto">
          <a:xfrm>
            <a:off x="207963" y="1992313"/>
            <a:ext cx="8539162" cy="369887"/>
          </a:xfrm>
          <a:prstGeom prst="rect">
            <a:avLst/>
          </a:prstGeom>
          <a:noFill/>
          <a:ln w="9525">
            <a:noFill/>
            <a:miter lim="800000"/>
            <a:headEnd/>
            <a:tailEnd/>
          </a:ln>
        </p:spPr>
        <p:txBody>
          <a:bodyPr>
            <a:spAutoFit/>
          </a:bodyPr>
          <a:lstStyle/>
          <a:p>
            <a:r>
              <a:rPr lang="en-US" sz="1800" b="1">
                <a:solidFill>
                  <a:schemeClr val="bg2"/>
                </a:solidFill>
              </a:rPr>
              <a:t>Hazard ratios for CHD, by Quintile of Time-1 Triglyceride Level</a:t>
            </a:r>
          </a:p>
        </p:txBody>
      </p:sp>
      <p:sp>
        <p:nvSpPr>
          <p:cNvPr id="16401" name="TextBox 70"/>
          <p:cNvSpPr txBox="1">
            <a:spLocks noChangeArrowheads="1"/>
          </p:cNvSpPr>
          <p:nvPr/>
        </p:nvSpPr>
        <p:spPr bwMode="auto">
          <a:xfrm>
            <a:off x="68263" y="2463800"/>
            <a:ext cx="914400" cy="307975"/>
          </a:xfrm>
          <a:prstGeom prst="rect">
            <a:avLst/>
          </a:prstGeom>
          <a:noFill/>
          <a:ln w="9525">
            <a:noFill/>
            <a:miter lim="800000"/>
            <a:headEnd/>
            <a:tailEnd/>
          </a:ln>
        </p:spPr>
        <p:txBody>
          <a:bodyPr>
            <a:spAutoFit/>
          </a:bodyPr>
          <a:lstStyle/>
          <a:p>
            <a:pPr algn="l"/>
            <a:r>
              <a:rPr lang="en-US" sz="1400" b="1">
                <a:solidFill>
                  <a:schemeClr val="bg2"/>
                </a:solidFill>
              </a:rPr>
              <a:t>Variable</a:t>
            </a:r>
          </a:p>
        </p:txBody>
      </p:sp>
      <p:sp>
        <p:nvSpPr>
          <p:cNvPr id="16402" name="TextBox 71"/>
          <p:cNvSpPr txBox="1">
            <a:spLocks noChangeArrowheads="1"/>
          </p:cNvSpPr>
          <p:nvPr/>
        </p:nvSpPr>
        <p:spPr bwMode="auto">
          <a:xfrm>
            <a:off x="2381250" y="2471738"/>
            <a:ext cx="1052513" cy="307975"/>
          </a:xfrm>
          <a:prstGeom prst="rect">
            <a:avLst/>
          </a:prstGeom>
          <a:noFill/>
          <a:ln w="9525">
            <a:noFill/>
            <a:miter lim="800000"/>
            <a:headEnd/>
            <a:tailEnd/>
          </a:ln>
        </p:spPr>
        <p:txBody>
          <a:bodyPr>
            <a:spAutoFit/>
          </a:bodyPr>
          <a:lstStyle/>
          <a:p>
            <a:pPr algn="l"/>
            <a:r>
              <a:rPr lang="en-US" sz="1400" b="1">
                <a:solidFill>
                  <a:schemeClr val="bg2"/>
                </a:solidFill>
              </a:rPr>
              <a:t>Quintile 1</a:t>
            </a:r>
          </a:p>
        </p:txBody>
      </p:sp>
      <p:sp>
        <p:nvSpPr>
          <p:cNvPr id="16403" name="TextBox 72"/>
          <p:cNvSpPr txBox="1">
            <a:spLocks noChangeArrowheads="1"/>
          </p:cNvSpPr>
          <p:nvPr/>
        </p:nvSpPr>
        <p:spPr bwMode="auto">
          <a:xfrm>
            <a:off x="3459163" y="2468563"/>
            <a:ext cx="1052512" cy="307975"/>
          </a:xfrm>
          <a:prstGeom prst="rect">
            <a:avLst/>
          </a:prstGeom>
          <a:noFill/>
          <a:ln w="9525">
            <a:noFill/>
            <a:miter lim="800000"/>
            <a:headEnd/>
            <a:tailEnd/>
          </a:ln>
        </p:spPr>
        <p:txBody>
          <a:bodyPr>
            <a:spAutoFit/>
          </a:bodyPr>
          <a:lstStyle/>
          <a:p>
            <a:pPr algn="l"/>
            <a:r>
              <a:rPr lang="en-US" sz="1400" b="1">
                <a:solidFill>
                  <a:schemeClr val="bg2"/>
                </a:solidFill>
              </a:rPr>
              <a:t>Quintile 2</a:t>
            </a:r>
          </a:p>
        </p:txBody>
      </p:sp>
      <p:sp>
        <p:nvSpPr>
          <p:cNvPr id="16404" name="TextBox 73"/>
          <p:cNvSpPr txBox="1">
            <a:spLocks noChangeArrowheads="1"/>
          </p:cNvSpPr>
          <p:nvPr/>
        </p:nvSpPr>
        <p:spPr bwMode="auto">
          <a:xfrm>
            <a:off x="4710113" y="2463800"/>
            <a:ext cx="1052512" cy="307975"/>
          </a:xfrm>
          <a:prstGeom prst="rect">
            <a:avLst/>
          </a:prstGeom>
          <a:noFill/>
          <a:ln w="9525">
            <a:noFill/>
            <a:miter lim="800000"/>
            <a:headEnd/>
            <a:tailEnd/>
          </a:ln>
        </p:spPr>
        <p:txBody>
          <a:bodyPr>
            <a:spAutoFit/>
          </a:bodyPr>
          <a:lstStyle/>
          <a:p>
            <a:pPr algn="l"/>
            <a:r>
              <a:rPr lang="en-US" sz="1400" b="1">
                <a:solidFill>
                  <a:schemeClr val="bg2"/>
                </a:solidFill>
              </a:rPr>
              <a:t>Quintile 3</a:t>
            </a:r>
          </a:p>
        </p:txBody>
      </p:sp>
      <p:sp>
        <p:nvSpPr>
          <p:cNvPr id="16405" name="TextBox 74"/>
          <p:cNvSpPr txBox="1">
            <a:spLocks noChangeArrowheads="1"/>
          </p:cNvSpPr>
          <p:nvPr/>
        </p:nvSpPr>
        <p:spPr bwMode="auto">
          <a:xfrm>
            <a:off x="5822950" y="2470150"/>
            <a:ext cx="1052513" cy="307975"/>
          </a:xfrm>
          <a:prstGeom prst="rect">
            <a:avLst/>
          </a:prstGeom>
          <a:noFill/>
          <a:ln w="9525">
            <a:noFill/>
            <a:miter lim="800000"/>
            <a:headEnd/>
            <a:tailEnd/>
          </a:ln>
        </p:spPr>
        <p:txBody>
          <a:bodyPr>
            <a:spAutoFit/>
          </a:bodyPr>
          <a:lstStyle/>
          <a:p>
            <a:pPr algn="l"/>
            <a:r>
              <a:rPr lang="en-US" sz="1400" b="1">
                <a:solidFill>
                  <a:schemeClr val="bg2"/>
                </a:solidFill>
              </a:rPr>
              <a:t>Quintile 4</a:t>
            </a:r>
          </a:p>
        </p:txBody>
      </p:sp>
      <p:sp>
        <p:nvSpPr>
          <p:cNvPr id="16406" name="TextBox 75"/>
          <p:cNvSpPr txBox="1">
            <a:spLocks noChangeArrowheads="1"/>
          </p:cNvSpPr>
          <p:nvPr/>
        </p:nvSpPr>
        <p:spPr bwMode="auto">
          <a:xfrm>
            <a:off x="7073900" y="2454275"/>
            <a:ext cx="1052513" cy="307975"/>
          </a:xfrm>
          <a:prstGeom prst="rect">
            <a:avLst/>
          </a:prstGeom>
          <a:noFill/>
          <a:ln w="9525">
            <a:noFill/>
            <a:miter lim="800000"/>
            <a:headEnd/>
            <a:tailEnd/>
          </a:ln>
        </p:spPr>
        <p:txBody>
          <a:bodyPr>
            <a:spAutoFit/>
          </a:bodyPr>
          <a:lstStyle/>
          <a:p>
            <a:pPr algn="l"/>
            <a:r>
              <a:rPr lang="en-US" sz="1400" b="1">
                <a:solidFill>
                  <a:schemeClr val="bg2"/>
                </a:solidFill>
              </a:rPr>
              <a:t>Quintile 5</a:t>
            </a:r>
          </a:p>
        </p:txBody>
      </p:sp>
      <p:sp>
        <p:nvSpPr>
          <p:cNvPr id="16407" name="TextBox 76"/>
          <p:cNvSpPr txBox="1">
            <a:spLocks noChangeArrowheads="1"/>
          </p:cNvSpPr>
          <p:nvPr/>
        </p:nvSpPr>
        <p:spPr bwMode="auto">
          <a:xfrm>
            <a:off x="8235950" y="2420938"/>
            <a:ext cx="908050" cy="431800"/>
          </a:xfrm>
          <a:prstGeom prst="rect">
            <a:avLst/>
          </a:prstGeom>
          <a:noFill/>
          <a:ln w="9525">
            <a:noFill/>
            <a:miter lim="800000"/>
            <a:headEnd/>
            <a:tailEnd/>
          </a:ln>
        </p:spPr>
        <p:txBody>
          <a:bodyPr>
            <a:spAutoFit/>
          </a:bodyPr>
          <a:lstStyle/>
          <a:p>
            <a:r>
              <a:rPr lang="en-US" sz="1100" b="1">
                <a:solidFill>
                  <a:schemeClr val="bg2"/>
                </a:solidFill>
              </a:rPr>
              <a:t>P value  for trend</a:t>
            </a:r>
          </a:p>
        </p:txBody>
      </p:sp>
      <p:sp>
        <p:nvSpPr>
          <p:cNvPr id="16408" name="TextBox 77"/>
          <p:cNvSpPr txBox="1">
            <a:spLocks noChangeArrowheads="1"/>
          </p:cNvSpPr>
          <p:nvPr/>
        </p:nvSpPr>
        <p:spPr bwMode="auto">
          <a:xfrm>
            <a:off x="109538" y="2968625"/>
            <a:ext cx="2338387" cy="307975"/>
          </a:xfrm>
          <a:prstGeom prst="rect">
            <a:avLst/>
          </a:prstGeom>
          <a:solidFill>
            <a:schemeClr val="accent1"/>
          </a:solidFill>
          <a:ln w="9525">
            <a:noFill/>
            <a:miter lim="800000"/>
            <a:headEnd/>
            <a:tailEnd/>
          </a:ln>
        </p:spPr>
        <p:txBody>
          <a:bodyPr>
            <a:spAutoFit/>
          </a:bodyPr>
          <a:lstStyle/>
          <a:p>
            <a:r>
              <a:rPr lang="en-US" sz="1400" b="1">
                <a:solidFill>
                  <a:schemeClr val="bg2"/>
                </a:solidFill>
              </a:rPr>
              <a:t>Range of TG Level mg/dL</a:t>
            </a:r>
          </a:p>
        </p:txBody>
      </p:sp>
      <p:sp>
        <p:nvSpPr>
          <p:cNvPr id="16409" name="TextBox 78"/>
          <p:cNvSpPr txBox="1">
            <a:spLocks noChangeArrowheads="1"/>
          </p:cNvSpPr>
          <p:nvPr/>
        </p:nvSpPr>
        <p:spPr bwMode="auto">
          <a:xfrm>
            <a:off x="2574925" y="2986088"/>
            <a:ext cx="793750" cy="307975"/>
          </a:xfrm>
          <a:prstGeom prst="rect">
            <a:avLst/>
          </a:prstGeom>
          <a:noFill/>
          <a:ln w="9525">
            <a:noFill/>
            <a:miter lim="800000"/>
            <a:headEnd/>
            <a:tailEnd/>
          </a:ln>
        </p:spPr>
        <p:txBody>
          <a:bodyPr>
            <a:spAutoFit/>
          </a:bodyPr>
          <a:lstStyle/>
          <a:p>
            <a:r>
              <a:rPr lang="en-US" sz="1400" b="1">
                <a:solidFill>
                  <a:schemeClr val="bg2"/>
                </a:solidFill>
              </a:rPr>
              <a:t>30 - 66</a:t>
            </a:r>
          </a:p>
        </p:txBody>
      </p:sp>
      <p:sp>
        <p:nvSpPr>
          <p:cNvPr id="16410" name="TextBox 79"/>
          <p:cNvSpPr txBox="1">
            <a:spLocks noChangeArrowheads="1"/>
          </p:cNvSpPr>
          <p:nvPr/>
        </p:nvSpPr>
        <p:spPr bwMode="auto">
          <a:xfrm>
            <a:off x="3673475" y="2981325"/>
            <a:ext cx="730250" cy="307975"/>
          </a:xfrm>
          <a:prstGeom prst="rect">
            <a:avLst/>
          </a:prstGeom>
          <a:noFill/>
          <a:ln w="9525">
            <a:noFill/>
            <a:miter lim="800000"/>
            <a:headEnd/>
            <a:tailEnd/>
          </a:ln>
        </p:spPr>
        <p:txBody>
          <a:bodyPr>
            <a:spAutoFit/>
          </a:bodyPr>
          <a:lstStyle/>
          <a:p>
            <a:r>
              <a:rPr lang="en-US" sz="1400" b="1">
                <a:solidFill>
                  <a:schemeClr val="bg2"/>
                </a:solidFill>
              </a:rPr>
              <a:t>67- 90</a:t>
            </a:r>
          </a:p>
        </p:txBody>
      </p:sp>
      <p:sp>
        <p:nvSpPr>
          <p:cNvPr id="16411" name="TextBox 80"/>
          <p:cNvSpPr txBox="1">
            <a:spLocks noChangeArrowheads="1"/>
          </p:cNvSpPr>
          <p:nvPr/>
        </p:nvSpPr>
        <p:spPr bwMode="auto">
          <a:xfrm>
            <a:off x="4841875" y="2986088"/>
            <a:ext cx="865188" cy="307975"/>
          </a:xfrm>
          <a:prstGeom prst="rect">
            <a:avLst/>
          </a:prstGeom>
          <a:noFill/>
          <a:ln w="9525">
            <a:noFill/>
            <a:miter lim="800000"/>
            <a:headEnd/>
            <a:tailEnd/>
          </a:ln>
        </p:spPr>
        <p:txBody>
          <a:bodyPr>
            <a:spAutoFit/>
          </a:bodyPr>
          <a:lstStyle/>
          <a:p>
            <a:r>
              <a:rPr lang="en-US" sz="1400" b="1">
                <a:solidFill>
                  <a:schemeClr val="bg2"/>
                </a:solidFill>
              </a:rPr>
              <a:t>91 - 119</a:t>
            </a:r>
          </a:p>
        </p:txBody>
      </p:sp>
      <p:sp>
        <p:nvSpPr>
          <p:cNvPr id="16412" name="TextBox 81"/>
          <p:cNvSpPr txBox="1">
            <a:spLocks noChangeArrowheads="1"/>
          </p:cNvSpPr>
          <p:nvPr/>
        </p:nvSpPr>
        <p:spPr bwMode="auto">
          <a:xfrm>
            <a:off x="5919788" y="2979738"/>
            <a:ext cx="1006475" cy="307975"/>
          </a:xfrm>
          <a:prstGeom prst="rect">
            <a:avLst/>
          </a:prstGeom>
          <a:noFill/>
          <a:ln w="9525">
            <a:noFill/>
            <a:miter lim="800000"/>
            <a:headEnd/>
            <a:tailEnd/>
          </a:ln>
        </p:spPr>
        <p:txBody>
          <a:bodyPr>
            <a:spAutoFit/>
          </a:bodyPr>
          <a:lstStyle/>
          <a:p>
            <a:r>
              <a:rPr lang="en-US" sz="1400" b="1">
                <a:solidFill>
                  <a:schemeClr val="bg2"/>
                </a:solidFill>
              </a:rPr>
              <a:t>120 - 163</a:t>
            </a:r>
          </a:p>
        </p:txBody>
      </p:sp>
      <p:sp>
        <p:nvSpPr>
          <p:cNvPr id="16413" name="TextBox 82"/>
          <p:cNvSpPr txBox="1">
            <a:spLocks noChangeArrowheads="1"/>
          </p:cNvSpPr>
          <p:nvPr/>
        </p:nvSpPr>
        <p:spPr bwMode="auto">
          <a:xfrm>
            <a:off x="7200900" y="2986088"/>
            <a:ext cx="1006475" cy="307975"/>
          </a:xfrm>
          <a:prstGeom prst="rect">
            <a:avLst/>
          </a:prstGeom>
          <a:noFill/>
          <a:ln w="9525">
            <a:noFill/>
            <a:miter lim="800000"/>
            <a:headEnd/>
            <a:tailEnd/>
          </a:ln>
        </p:spPr>
        <p:txBody>
          <a:bodyPr>
            <a:spAutoFit/>
          </a:bodyPr>
          <a:lstStyle/>
          <a:p>
            <a:r>
              <a:rPr lang="en-US" sz="1400" b="1">
                <a:solidFill>
                  <a:schemeClr val="bg2"/>
                </a:solidFill>
              </a:rPr>
              <a:t>164 - 299</a:t>
            </a:r>
          </a:p>
        </p:txBody>
      </p:sp>
      <p:sp>
        <p:nvSpPr>
          <p:cNvPr id="16414" name="TextBox 83"/>
          <p:cNvSpPr txBox="1">
            <a:spLocks noChangeArrowheads="1"/>
          </p:cNvSpPr>
          <p:nvPr/>
        </p:nvSpPr>
        <p:spPr bwMode="auto">
          <a:xfrm>
            <a:off x="0" y="3381375"/>
            <a:ext cx="1849438" cy="246063"/>
          </a:xfrm>
          <a:prstGeom prst="rect">
            <a:avLst/>
          </a:prstGeom>
          <a:noFill/>
          <a:ln w="9525">
            <a:noFill/>
            <a:miter lim="800000"/>
            <a:headEnd/>
            <a:tailEnd/>
          </a:ln>
        </p:spPr>
        <p:txBody>
          <a:bodyPr>
            <a:spAutoFit/>
          </a:bodyPr>
          <a:lstStyle/>
          <a:p>
            <a:r>
              <a:rPr lang="en-US" sz="1000" b="1">
                <a:solidFill>
                  <a:schemeClr val="bg2"/>
                </a:solidFill>
              </a:rPr>
              <a:t>Follow-up, person-years</a:t>
            </a:r>
          </a:p>
        </p:txBody>
      </p:sp>
      <p:sp>
        <p:nvSpPr>
          <p:cNvPr id="16415" name="TextBox 84"/>
          <p:cNvSpPr txBox="1">
            <a:spLocks noChangeArrowheads="1"/>
          </p:cNvSpPr>
          <p:nvPr/>
        </p:nvSpPr>
        <p:spPr bwMode="auto">
          <a:xfrm>
            <a:off x="2541588" y="3370263"/>
            <a:ext cx="842962" cy="246062"/>
          </a:xfrm>
          <a:prstGeom prst="rect">
            <a:avLst/>
          </a:prstGeom>
          <a:noFill/>
          <a:ln w="9525">
            <a:noFill/>
            <a:miter lim="800000"/>
            <a:headEnd/>
            <a:tailEnd/>
          </a:ln>
        </p:spPr>
        <p:txBody>
          <a:bodyPr>
            <a:spAutoFit/>
          </a:bodyPr>
          <a:lstStyle/>
          <a:p>
            <a:r>
              <a:rPr lang="en-US" sz="1000" b="1">
                <a:solidFill>
                  <a:schemeClr val="bg2"/>
                </a:solidFill>
              </a:rPr>
              <a:t>29,578</a:t>
            </a:r>
          </a:p>
        </p:txBody>
      </p:sp>
      <p:sp>
        <p:nvSpPr>
          <p:cNvPr id="16416" name="TextBox 85"/>
          <p:cNvSpPr txBox="1">
            <a:spLocks noChangeArrowheads="1"/>
          </p:cNvSpPr>
          <p:nvPr/>
        </p:nvSpPr>
        <p:spPr bwMode="auto">
          <a:xfrm>
            <a:off x="3695700" y="3375025"/>
            <a:ext cx="842963" cy="247650"/>
          </a:xfrm>
          <a:prstGeom prst="rect">
            <a:avLst/>
          </a:prstGeom>
          <a:noFill/>
          <a:ln w="9525">
            <a:noFill/>
            <a:miter lim="800000"/>
            <a:headEnd/>
            <a:tailEnd/>
          </a:ln>
        </p:spPr>
        <p:txBody>
          <a:bodyPr>
            <a:spAutoFit/>
          </a:bodyPr>
          <a:lstStyle/>
          <a:p>
            <a:r>
              <a:rPr lang="en-US" sz="1000" b="1">
                <a:solidFill>
                  <a:schemeClr val="bg2"/>
                </a:solidFill>
              </a:rPr>
              <a:t>28,212</a:t>
            </a:r>
          </a:p>
        </p:txBody>
      </p:sp>
      <p:sp>
        <p:nvSpPr>
          <p:cNvPr id="16417" name="TextBox 86"/>
          <p:cNvSpPr txBox="1">
            <a:spLocks noChangeArrowheads="1"/>
          </p:cNvSpPr>
          <p:nvPr/>
        </p:nvSpPr>
        <p:spPr bwMode="auto">
          <a:xfrm>
            <a:off x="4794250" y="3381375"/>
            <a:ext cx="842963" cy="246063"/>
          </a:xfrm>
          <a:prstGeom prst="rect">
            <a:avLst/>
          </a:prstGeom>
          <a:noFill/>
          <a:ln w="9525">
            <a:noFill/>
            <a:miter lim="800000"/>
            <a:headEnd/>
            <a:tailEnd/>
          </a:ln>
        </p:spPr>
        <p:txBody>
          <a:bodyPr>
            <a:spAutoFit/>
          </a:bodyPr>
          <a:lstStyle/>
          <a:p>
            <a:r>
              <a:rPr lang="en-US" sz="1000" b="1">
                <a:solidFill>
                  <a:schemeClr val="bg2"/>
                </a:solidFill>
              </a:rPr>
              <a:t>28,169</a:t>
            </a:r>
          </a:p>
        </p:txBody>
      </p:sp>
      <p:sp>
        <p:nvSpPr>
          <p:cNvPr id="16418" name="TextBox 87"/>
          <p:cNvSpPr txBox="1">
            <a:spLocks noChangeArrowheads="1"/>
          </p:cNvSpPr>
          <p:nvPr/>
        </p:nvSpPr>
        <p:spPr bwMode="auto">
          <a:xfrm>
            <a:off x="5945188" y="3370263"/>
            <a:ext cx="841375" cy="246062"/>
          </a:xfrm>
          <a:prstGeom prst="rect">
            <a:avLst/>
          </a:prstGeom>
          <a:noFill/>
          <a:ln w="9525">
            <a:noFill/>
            <a:miter lim="800000"/>
            <a:headEnd/>
            <a:tailEnd/>
          </a:ln>
        </p:spPr>
        <p:txBody>
          <a:bodyPr>
            <a:spAutoFit/>
          </a:bodyPr>
          <a:lstStyle/>
          <a:p>
            <a:r>
              <a:rPr lang="en-US" sz="1000" b="1">
                <a:solidFill>
                  <a:schemeClr val="bg2"/>
                </a:solidFill>
              </a:rPr>
              <a:t>29,627</a:t>
            </a:r>
          </a:p>
        </p:txBody>
      </p:sp>
      <p:sp>
        <p:nvSpPr>
          <p:cNvPr id="16419" name="TextBox 88"/>
          <p:cNvSpPr txBox="1">
            <a:spLocks noChangeArrowheads="1"/>
          </p:cNvSpPr>
          <p:nvPr/>
        </p:nvSpPr>
        <p:spPr bwMode="auto">
          <a:xfrm>
            <a:off x="7224713" y="3375025"/>
            <a:ext cx="841375" cy="247650"/>
          </a:xfrm>
          <a:prstGeom prst="rect">
            <a:avLst/>
          </a:prstGeom>
          <a:noFill/>
          <a:ln w="9525">
            <a:noFill/>
            <a:miter lim="800000"/>
            <a:headEnd/>
            <a:tailEnd/>
          </a:ln>
        </p:spPr>
        <p:txBody>
          <a:bodyPr>
            <a:spAutoFit/>
          </a:bodyPr>
          <a:lstStyle/>
          <a:p>
            <a:r>
              <a:rPr lang="en-US" sz="1000" b="1">
                <a:solidFill>
                  <a:schemeClr val="bg2"/>
                </a:solidFill>
              </a:rPr>
              <a:t>29,810</a:t>
            </a:r>
          </a:p>
        </p:txBody>
      </p:sp>
      <p:sp>
        <p:nvSpPr>
          <p:cNvPr id="16420" name="TextBox 89"/>
          <p:cNvSpPr txBox="1">
            <a:spLocks noChangeArrowheads="1"/>
          </p:cNvSpPr>
          <p:nvPr/>
        </p:nvSpPr>
        <p:spPr bwMode="auto">
          <a:xfrm>
            <a:off x="109538" y="3533775"/>
            <a:ext cx="1849437" cy="246063"/>
          </a:xfrm>
          <a:prstGeom prst="rect">
            <a:avLst/>
          </a:prstGeom>
          <a:noFill/>
          <a:ln w="9525">
            <a:noFill/>
            <a:miter lim="800000"/>
            <a:headEnd/>
            <a:tailEnd/>
          </a:ln>
        </p:spPr>
        <p:txBody>
          <a:bodyPr>
            <a:spAutoFit/>
          </a:bodyPr>
          <a:lstStyle/>
          <a:p>
            <a:pPr algn="l"/>
            <a:r>
              <a:rPr lang="en-US" sz="1000" b="1">
                <a:solidFill>
                  <a:schemeClr val="bg2"/>
                </a:solidFill>
              </a:rPr>
              <a:t>Incident cases of CHD</a:t>
            </a:r>
          </a:p>
        </p:txBody>
      </p:sp>
      <p:sp>
        <p:nvSpPr>
          <p:cNvPr id="16421" name="TextBox 90"/>
          <p:cNvSpPr txBox="1">
            <a:spLocks noChangeArrowheads="1"/>
          </p:cNvSpPr>
          <p:nvPr/>
        </p:nvSpPr>
        <p:spPr bwMode="auto">
          <a:xfrm>
            <a:off x="2862263" y="3530600"/>
            <a:ext cx="223837" cy="246063"/>
          </a:xfrm>
          <a:prstGeom prst="rect">
            <a:avLst/>
          </a:prstGeom>
          <a:noFill/>
          <a:ln w="9525">
            <a:noFill/>
            <a:miter lim="800000"/>
            <a:headEnd/>
            <a:tailEnd/>
          </a:ln>
        </p:spPr>
        <p:txBody>
          <a:bodyPr>
            <a:spAutoFit/>
          </a:bodyPr>
          <a:lstStyle/>
          <a:p>
            <a:r>
              <a:rPr lang="en-US" sz="1000" b="1">
                <a:solidFill>
                  <a:schemeClr val="bg2"/>
                </a:solidFill>
              </a:rPr>
              <a:t>8</a:t>
            </a:r>
          </a:p>
        </p:txBody>
      </p:sp>
      <p:sp>
        <p:nvSpPr>
          <p:cNvPr id="16422" name="TextBox 92"/>
          <p:cNvSpPr txBox="1">
            <a:spLocks noChangeArrowheads="1"/>
          </p:cNvSpPr>
          <p:nvPr/>
        </p:nvSpPr>
        <p:spPr bwMode="auto">
          <a:xfrm>
            <a:off x="3887788" y="3527425"/>
            <a:ext cx="407987" cy="247650"/>
          </a:xfrm>
          <a:prstGeom prst="rect">
            <a:avLst/>
          </a:prstGeom>
          <a:noFill/>
          <a:ln w="9525">
            <a:noFill/>
            <a:miter lim="800000"/>
            <a:headEnd/>
            <a:tailEnd/>
          </a:ln>
        </p:spPr>
        <p:txBody>
          <a:bodyPr>
            <a:spAutoFit/>
          </a:bodyPr>
          <a:lstStyle/>
          <a:p>
            <a:r>
              <a:rPr lang="en-US" sz="1000" b="1">
                <a:solidFill>
                  <a:schemeClr val="bg2"/>
                </a:solidFill>
              </a:rPr>
              <a:t>13</a:t>
            </a:r>
          </a:p>
        </p:txBody>
      </p:sp>
      <p:sp>
        <p:nvSpPr>
          <p:cNvPr id="16423" name="TextBox 93"/>
          <p:cNvSpPr txBox="1">
            <a:spLocks noChangeArrowheads="1"/>
          </p:cNvSpPr>
          <p:nvPr/>
        </p:nvSpPr>
        <p:spPr bwMode="auto">
          <a:xfrm>
            <a:off x="4983163" y="3533775"/>
            <a:ext cx="407987" cy="246063"/>
          </a:xfrm>
          <a:prstGeom prst="rect">
            <a:avLst/>
          </a:prstGeom>
          <a:noFill/>
          <a:ln w="9525">
            <a:noFill/>
            <a:miter lim="800000"/>
            <a:headEnd/>
            <a:tailEnd/>
          </a:ln>
        </p:spPr>
        <p:txBody>
          <a:bodyPr>
            <a:spAutoFit/>
          </a:bodyPr>
          <a:lstStyle/>
          <a:p>
            <a:r>
              <a:rPr lang="en-US" sz="1000" b="1">
                <a:solidFill>
                  <a:schemeClr val="bg2"/>
                </a:solidFill>
              </a:rPr>
              <a:t>37</a:t>
            </a:r>
          </a:p>
        </p:txBody>
      </p:sp>
      <p:sp>
        <p:nvSpPr>
          <p:cNvPr id="16424" name="TextBox 94"/>
          <p:cNvSpPr txBox="1">
            <a:spLocks noChangeArrowheads="1"/>
          </p:cNvSpPr>
          <p:nvPr/>
        </p:nvSpPr>
        <p:spPr bwMode="auto">
          <a:xfrm>
            <a:off x="6116638" y="3530600"/>
            <a:ext cx="407987" cy="246063"/>
          </a:xfrm>
          <a:prstGeom prst="rect">
            <a:avLst/>
          </a:prstGeom>
          <a:noFill/>
          <a:ln w="9525">
            <a:noFill/>
            <a:miter lim="800000"/>
            <a:headEnd/>
            <a:tailEnd/>
          </a:ln>
        </p:spPr>
        <p:txBody>
          <a:bodyPr>
            <a:spAutoFit/>
          </a:bodyPr>
          <a:lstStyle/>
          <a:p>
            <a:r>
              <a:rPr lang="en-US" sz="1000" b="1">
                <a:solidFill>
                  <a:schemeClr val="bg2"/>
                </a:solidFill>
              </a:rPr>
              <a:t>42</a:t>
            </a:r>
          </a:p>
        </p:txBody>
      </p:sp>
      <p:sp>
        <p:nvSpPr>
          <p:cNvPr id="16425" name="TextBox 95"/>
          <p:cNvSpPr txBox="1">
            <a:spLocks noChangeArrowheads="1"/>
          </p:cNvSpPr>
          <p:nvPr/>
        </p:nvSpPr>
        <p:spPr bwMode="auto">
          <a:xfrm>
            <a:off x="7402513" y="3527425"/>
            <a:ext cx="407987" cy="247650"/>
          </a:xfrm>
          <a:prstGeom prst="rect">
            <a:avLst/>
          </a:prstGeom>
          <a:noFill/>
          <a:ln w="9525">
            <a:noFill/>
            <a:miter lim="800000"/>
            <a:headEnd/>
            <a:tailEnd/>
          </a:ln>
        </p:spPr>
        <p:txBody>
          <a:bodyPr>
            <a:spAutoFit/>
          </a:bodyPr>
          <a:lstStyle/>
          <a:p>
            <a:r>
              <a:rPr lang="en-US" sz="1000" b="1">
                <a:solidFill>
                  <a:schemeClr val="bg2"/>
                </a:solidFill>
              </a:rPr>
              <a:t>70</a:t>
            </a:r>
          </a:p>
        </p:txBody>
      </p:sp>
      <p:sp>
        <p:nvSpPr>
          <p:cNvPr id="16426" name="TextBox 96"/>
          <p:cNvSpPr txBox="1">
            <a:spLocks noChangeArrowheads="1"/>
          </p:cNvSpPr>
          <p:nvPr/>
        </p:nvSpPr>
        <p:spPr bwMode="auto">
          <a:xfrm>
            <a:off x="98425" y="3686175"/>
            <a:ext cx="1847850" cy="246063"/>
          </a:xfrm>
          <a:prstGeom prst="rect">
            <a:avLst/>
          </a:prstGeom>
          <a:noFill/>
          <a:ln w="9525">
            <a:noFill/>
            <a:miter lim="800000"/>
            <a:headEnd/>
            <a:tailEnd/>
          </a:ln>
        </p:spPr>
        <p:txBody>
          <a:bodyPr>
            <a:spAutoFit/>
          </a:bodyPr>
          <a:lstStyle/>
          <a:p>
            <a:pPr algn="l"/>
            <a:r>
              <a:rPr lang="en-US" sz="1000" b="1">
                <a:solidFill>
                  <a:schemeClr val="bg2"/>
                </a:solidFill>
              </a:rPr>
              <a:t>Acquired risk ratio (95% CI)</a:t>
            </a:r>
          </a:p>
        </p:txBody>
      </p:sp>
      <p:sp>
        <p:nvSpPr>
          <p:cNvPr id="16427" name="TextBox 97"/>
          <p:cNvSpPr txBox="1">
            <a:spLocks noChangeArrowheads="1"/>
          </p:cNvSpPr>
          <p:nvPr/>
        </p:nvSpPr>
        <p:spPr bwMode="auto">
          <a:xfrm>
            <a:off x="225425" y="3856038"/>
            <a:ext cx="474663" cy="246062"/>
          </a:xfrm>
          <a:prstGeom prst="rect">
            <a:avLst/>
          </a:prstGeom>
          <a:noFill/>
          <a:ln w="9525">
            <a:noFill/>
            <a:miter lim="800000"/>
            <a:headEnd/>
            <a:tailEnd/>
          </a:ln>
        </p:spPr>
        <p:txBody>
          <a:bodyPr>
            <a:spAutoFit/>
          </a:bodyPr>
          <a:lstStyle/>
          <a:p>
            <a:pPr algn="l"/>
            <a:r>
              <a:rPr lang="en-US" sz="1000" b="1">
                <a:solidFill>
                  <a:schemeClr val="bg2"/>
                </a:solidFill>
              </a:rPr>
              <a:t>Age</a:t>
            </a:r>
          </a:p>
        </p:txBody>
      </p:sp>
      <p:sp>
        <p:nvSpPr>
          <p:cNvPr id="16428" name="TextBox 98"/>
          <p:cNvSpPr txBox="1">
            <a:spLocks noChangeArrowheads="1"/>
          </p:cNvSpPr>
          <p:nvPr/>
        </p:nvSpPr>
        <p:spPr bwMode="auto">
          <a:xfrm>
            <a:off x="220663" y="4025900"/>
            <a:ext cx="1047750" cy="246063"/>
          </a:xfrm>
          <a:prstGeom prst="rect">
            <a:avLst/>
          </a:prstGeom>
          <a:noFill/>
          <a:ln w="9525">
            <a:noFill/>
            <a:miter lim="800000"/>
            <a:headEnd/>
            <a:tailEnd/>
          </a:ln>
        </p:spPr>
        <p:txBody>
          <a:bodyPr>
            <a:spAutoFit/>
          </a:bodyPr>
          <a:lstStyle/>
          <a:p>
            <a:pPr algn="l"/>
            <a:r>
              <a:rPr lang="en-US" sz="1000" b="1">
                <a:solidFill>
                  <a:schemeClr val="bg2"/>
                </a:solidFill>
              </a:rPr>
              <a:t>Age and BMI</a:t>
            </a:r>
          </a:p>
        </p:txBody>
      </p:sp>
      <p:sp>
        <p:nvSpPr>
          <p:cNvPr id="16429" name="TextBox 99"/>
          <p:cNvSpPr txBox="1">
            <a:spLocks noChangeArrowheads="1"/>
          </p:cNvSpPr>
          <p:nvPr/>
        </p:nvSpPr>
        <p:spPr bwMode="auto">
          <a:xfrm>
            <a:off x="236538" y="4168775"/>
            <a:ext cx="1584325" cy="247650"/>
          </a:xfrm>
          <a:prstGeom prst="rect">
            <a:avLst/>
          </a:prstGeom>
          <a:noFill/>
          <a:ln w="9525">
            <a:noFill/>
            <a:miter lim="800000"/>
            <a:headEnd/>
            <a:tailEnd/>
          </a:ln>
        </p:spPr>
        <p:txBody>
          <a:bodyPr>
            <a:spAutoFit/>
          </a:bodyPr>
          <a:lstStyle/>
          <a:p>
            <a:pPr algn="l"/>
            <a:r>
              <a:rPr lang="en-US" sz="1000" b="1">
                <a:solidFill>
                  <a:schemeClr val="bg2"/>
                </a:solidFill>
              </a:rPr>
              <a:t>Age, BMI &amp; HDL-C</a:t>
            </a:r>
          </a:p>
        </p:txBody>
      </p:sp>
      <p:sp>
        <p:nvSpPr>
          <p:cNvPr id="16430" name="TextBox 100"/>
          <p:cNvSpPr txBox="1">
            <a:spLocks noChangeArrowheads="1"/>
          </p:cNvSpPr>
          <p:nvPr/>
        </p:nvSpPr>
        <p:spPr bwMode="auto">
          <a:xfrm>
            <a:off x="223838" y="4338638"/>
            <a:ext cx="2381250" cy="246062"/>
          </a:xfrm>
          <a:prstGeom prst="rect">
            <a:avLst/>
          </a:prstGeom>
          <a:noFill/>
          <a:ln w="9525">
            <a:noFill/>
            <a:miter lim="800000"/>
            <a:headEnd/>
            <a:tailEnd/>
          </a:ln>
        </p:spPr>
        <p:txBody>
          <a:bodyPr>
            <a:spAutoFit/>
          </a:bodyPr>
          <a:lstStyle/>
          <a:p>
            <a:pPr algn="l"/>
            <a:r>
              <a:rPr lang="en-US" sz="1000" b="1">
                <a:solidFill>
                  <a:schemeClr val="bg2"/>
                </a:solidFill>
              </a:rPr>
              <a:t>Age, BMI, HDL-C &amp; Family Hx CHD</a:t>
            </a:r>
          </a:p>
        </p:txBody>
      </p:sp>
      <p:sp>
        <p:nvSpPr>
          <p:cNvPr id="16431" name="TextBox 101"/>
          <p:cNvSpPr txBox="1">
            <a:spLocks noChangeArrowheads="1"/>
          </p:cNvSpPr>
          <p:nvPr/>
        </p:nvSpPr>
        <p:spPr bwMode="auto">
          <a:xfrm>
            <a:off x="230188" y="4589463"/>
            <a:ext cx="2381250" cy="246062"/>
          </a:xfrm>
          <a:prstGeom prst="rect">
            <a:avLst/>
          </a:prstGeom>
          <a:noFill/>
          <a:ln w="9525">
            <a:noFill/>
            <a:miter lim="800000"/>
            <a:headEnd/>
            <a:tailEnd/>
          </a:ln>
        </p:spPr>
        <p:txBody>
          <a:bodyPr>
            <a:spAutoFit/>
          </a:bodyPr>
          <a:lstStyle/>
          <a:p>
            <a:pPr algn="l"/>
            <a:r>
              <a:rPr lang="en-US" sz="1000" b="1">
                <a:solidFill>
                  <a:schemeClr val="bg2"/>
                </a:solidFill>
              </a:rPr>
              <a:t>Multivariate *</a:t>
            </a:r>
          </a:p>
        </p:txBody>
      </p:sp>
      <p:sp>
        <p:nvSpPr>
          <p:cNvPr id="16432" name="TextBox 102"/>
          <p:cNvSpPr txBox="1">
            <a:spLocks noChangeArrowheads="1"/>
          </p:cNvSpPr>
          <p:nvPr/>
        </p:nvSpPr>
        <p:spPr bwMode="auto">
          <a:xfrm>
            <a:off x="2416175" y="3859213"/>
            <a:ext cx="1249363" cy="246062"/>
          </a:xfrm>
          <a:prstGeom prst="rect">
            <a:avLst/>
          </a:prstGeom>
          <a:noFill/>
          <a:ln w="9525">
            <a:noFill/>
            <a:miter lim="800000"/>
            <a:headEnd/>
            <a:tailEnd/>
          </a:ln>
        </p:spPr>
        <p:txBody>
          <a:bodyPr>
            <a:spAutoFit/>
          </a:bodyPr>
          <a:lstStyle/>
          <a:p>
            <a:r>
              <a:rPr lang="en-US" sz="1000" b="1">
                <a:solidFill>
                  <a:schemeClr val="bg2"/>
                </a:solidFill>
              </a:rPr>
              <a:t>1.00 (reference)</a:t>
            </a:r>
          </a:p>
        </p:txBody>
      </p:sp>
      <p:sp>
        <p:nvSpPr>
          <p:cNvPr id="16433" name="TextBox 103"/>
          <p:cNvSpPr txBox="1">
            <a:spLocks noChangeArrowheads="1"/>
          </p:cNvSpPr>
          <p:nvPr/>
        </p:nvSpPr>
        <p:spPr bwMode="auto">
          <a:xfrm>
            <a:off x="2413000" y="4019550"/>
            <a:ext cx="1250950" cy="246063"/>
          </a:xfrm>
          <a:prstGeom prst="rect">
            <a:avLst/>
          </a:prstGeom>
          <a:noFill/>
          <a:ln w="9525">
            <a:noFill/>
            <a:miter lim="800000"/>
            <a:headEnd/>
            <a:tailEnd/>
          </a:ln>
        </p:spPr>
        <p:txBody>
          <a:bodyPr>
            <a:spAutoFit/>
          </a:bodyPr>
          <a:lstStyle/>
          <a:p>
            <a:r>
              <a:rPr lang="en-US" sz="1000" b="1">
                <a:solidFill>
                  <a:schemeClr val="bg2"/>
                </a:solidFill>
              </a:rPr>
              <a:t>1.00 (reference)</a:t>
            </a:r>
          </a:p>
        </p:txBody>
      </p:sp>
      <p:sp>
        <p:nvSpPr>
          <p:cNvPr id="16434" name="TextBox 104"/>
          <p:cNvSpPr txBox="1">
            <a:spLocks noChangeArrowheads="1"/>
          </p:cNvSpPr>
          <p:nvPr/>
        </p:nvSpPr>
        <p:spPr bwMode="auto">
          <a:xfrm>
            <a:off x="2409825" y="4181475"/>
            <a:ext cx="1250950" cy="246063"/>
          </a:xfrm>
          <a:prstGeom prst="rect">
            <a:avLst/>
          </a:prstGeom>
          <a:noFill/>
          <a:ln w="9525">
            <a:noFill/>
            <a:miter lim="800000"/>
            <a:headEnd/>
            <a:tailEnd/>
          </a:ln>
        </p:spPr>
        <p:txBody>
          <a:bodyPr>
            <a:spAutoFit/>
          </a:bodyPr>
          <a:lstStyle/>
          <a:p>
            <a:r>
              <a:rPr lang="en-US" sz="1000" b="1">
                <a:solidFill>
                  <a:schemeClr val="bg2"/>
                </a:solidFill>
              </a:rPr>
              <a:t>1.00 (reference)</a:t>
            </a:r>
          </a:p>
        </p:txBody>
      </p:sp>
      <p:sp>
        <p:nvSpPr>
          <p:cNvPr id="16435" name="TextBox 105"/>
          <p:cNvSpPr txBox="1">
            <a:spLocks noChangeArrowheads="1"/>
          </p:cNvSpPr>
          <p:nvPr/>
        </p:nvSpPr>
        <p:spPr bwMode="auto">
          <a:xfrm>
            <a:off x="2414588" y="4341813"/>
            <a:ext cx="1250950" cy="246062"/>
          </a:xfrm>
          <a:prstGeom prst="rect">
            <a:avLst/>
          </a:prstGeom>
          <a:noFill/>
          <a:ln w="9525">
            <a:noFill/>
            <a:miter lim="800000"/>
            <a:headEnd/>
            <a:tailEnd/>
          </a:ln>
        </p:spPr>
        <p:txBody>
          <a:bodyPr>
            <a:spAutoFit/>
          </a:bodyPr>
          <a:lstStyle/>
          <a:p>
            <a:r>
              <a:rPr lang="en-US" sz="1000" b="1">
                <a:solidFill>
                  <a:schemeClr val="bg2"/>
                </a:solidFill>
              </a:rPr>
              <a:t>1.00 (reference)</a:t>
            </a:r>
          </a:p>
        </p:txBody>
      </p:sp>
      <p:sp>
        <p:nvSpPr>
          <p:cNvPr id="16436" name="TextBox 106"/>
          <p:cNvSpPr txBox="1">
            <a:spLocks noChangeArrowheads="1"/>
          </p:cNvSpPr>
          <p:nvPr/>
        </p:nvSpPr>
        <p:spPr bwMode="auto">
          <a:xfrm>
            <a:off x="2420938" y="4583113"/>
            <a:ext cx="1250950" cy="247650"/>
          </a:xfrm>
          <a:prstGeom prst="rect">
            <a:avLst/>
          </a:prstGeom>
          <a:noFill/>
          <a:ln w="9525">
            <a:noFill/>
            <a:miter lim="800000"/>
            <a:headEnd/>
            <a:tailEnd/>
          </a:ln>
        </p:spPr>
        <p:txBody>
          <a:bodyPr>
            <a:spAutoFit/>
          </a:bodyPr>
          <a:lstStyle/>
          <a:p>
            <a:r>
              <a:rPr lang="en-US" sz="1000" b="1">
                <a:solidFill>
                  <a:schemeClr val="bg2"/>
                </a:solidFill>
              </a:rPr>
              <a:t>1.00 (reference)</a:t>
            </a:r>
          </a:p>
        </p:txBody>
      </p:sp>
      <p:grpSp>
        <p:nvGrpSpPr>
          <p:cNvPr id="16437" name="Group 113"/>
          <p:cNvGrpSpPr>
            <a:grpSpLocks/>
          </p:cNvGrpSpPr>
          <p:nvPr/>
        </p:nvGrpSpPr>
        <p:grpSpPr bwMode="auto">
          <a:xfrm>
            <a:off x="3484563" y="3863975"/>
            <a:ext cx="1289050" cy="969963"/>
            <a:chOff x="3485062" y="3864641"/>
            <a:chExt cx="1288199" cy="969227"/>
          </a:xfrm>
        </p:grpSpPr>
        <p:sp>
          <p:nvSpPr>
            <p:cNvPr id="16464" name="TextBox 109"/>
            <p:cNvSpPr txBox="1">
              <a:spLocks noChangeArrowheads="1"/>
            </p:cNvSpPr>
            <p:nvPr/>
          </p:nvSpPr>
          <p:spPr bwMode="auto">
            <a:xfrm>
              <a:off x="3499439" y="4175195"/>
              <a:ext cx="1250829" cy="246221"/>
            </a:xfrm>
            <a:prstGeom prst="rect">
              <a:avLst/>
            </a:prstGeom>
            <a:noFill/>
            <a:ln w="9525">
              <a:noFill/>
              <a:miter lim="800000"/>
              <a:headEnd/>
              <a:tailEnd/>
            </a:ln>
          </p:spPr>
          <p:txBody>
            <a:bodyPr>
              <a:spAutoFit/>
            </a:bodyPr>
            <a:lstStyle/>
            <a:p>
              <a:r>
                <a:rPr lang="en-US" sz="1000" b="1">
                  <a:solidFill>
                    <a:schemeClr val="bg2"/>
                  </a:solidFill>
                </a:rPr>
                <a:t>  1.12 (0.59-2.34)</a:t>
              </a:r>
            </a:p>
          </p:txBody>
        </p:sp>
        <p:sp>
          <p:nvSpPr>
            <p:cNvPr id="16465" name="TextBox 107"/>
            <p:cNvSpPr txBox="1">
              <a:spLocks noChangeArrowheads="1"/>
            </p:cNvSpPr>
            <p:nvPr/>
          </p:nvSpPr>
          <p:spPr bwMode="auto">
            <a:xfrm>
              <a:off x="3516708" y="3864641"/>
              <a:ext cx="1250829" cy="246221"/>
            </a:xfrm>
            <a:prstGeom prst="rect">
              <a:avLst/>
            </a:prstGeom>
            <a:noFill/>
            <a:ln w="9525">
              <a:noFill/>
              <a:miter lim="800000"/>
              <a:headEnd/>
              <a:tailEnd/>
            </a:ln>
          </p:spPr>
          <p:txBody>
            <a:bodyPr>
              <a:spAutoFit/>
            </a:bodyPr>
            <a:lstStyle/>
            <a:p>
              <a:r>
                <a:rPr lang="en-US" sz="1000" b="1">
                  <a:solidFill>
                    <a:schemeClr val="bg2"/>
                  </a:solidFill>
                </a:rPr>
                <a:t>1.43 (0.70-2.94)</a:t>
              </a:r>
            </a:p>
          </p:txBody>
        </p:sp>
        <p:sp>
          <p:nvSpPr>
            <p:cNvPr id="16466" name="TextBox 108"/>
            <p:cNvSpPr txBox="1">
              <a:spLocks noChangeArrowheads="1"/>
            </p:cNvSpPr>
            <p:nvPr/>
          </p:nvSpPr>
          <p:spPr bwMode="auto">
            <a:xfrm>
              <a:off x="3522432" y="4017043"/>
              <a:ext cx="1250829" cy="246221"/>
            </a:xfrm>
            <a:prstGeom prst="rect">
              <a:avLst/>
            </a:prstGeom>
            <a:noFill/>
            <a:ln w="9525">
              <a:noFill/>
              <a:miter lim="800000"/>
              <a:headEnd/>
              <a:tailEnd/>
            </a:ln>
          </p:spPr>
          <p:txBody>
            <a:bodyPr>
              <a:spAutoFit/>
            </a:bodyPr>
            <a:lstStyle/>
            <a:p>
              <a:r>
                <a:rPr lang="en-US" sz="1000" b="1">
                  <a:solidFill>
                    <a:schemeClr val="bg2"/>
                  </a:solidFill>
                </a:rPr>
                <a:t>1.26 (0.63-2.78)</a:t>
              </a:r>
            </a:p>
          </p:txBody>
        </p:sp>
        <p:sp>
          <p:nvSpPr>
            <p:cNvPr id="16467" name="TextBox 110"/>
            <p:cNvSpPr txBox="1">
              <a:spLocks noChangeArrowheads="1"/>
            </p:cNvSpPr>
            <p:nvPr/>
          </p:nvSpPr>
          <p:spPr bwMode="auto">
            <a:xfrm>
              <a:off x="3505188" y="4336222"/>
              <a:ext cx="1250829" cy="246221"/>
            </a:xfrm>
            <a:prstGeom prst="rect">
              <a:avLst/>
            </a:prstGeom>
            <a:noFill/>
            <a:ln w="9525">
              <a:noFill/>
              <a:miter lim="800000"/>
              <a:headEnd/>
              <a:tailEnd/>
            </a:ln>
          </p:spPr>
          <p:txBody>
            <a:bodyPr>
              <a:spAutoFit/>
            </a:bodyPr>
            <a:lstStyle/>
            <a:p>
              <a:r>
                <a:rPr lang="en-US" sz="1000" b="1">
                  <a:solidFill>
                    <a:schemeClr val="bg2"/>
                  </a:solidFill>
                </a:rPr>
                <a:t>  1.13 (0.62-2.41)</a:t>
              </a:r>
            </a:p>
          </p:txBody>
        </p:sp>
        <p:sp>
          <p:nvSpPr>
            <p:cNvPr id="16468" name="TextBox 111"/>
            <p:cNvSpPr txBox="1">
              <a:spLocks noChangeArrowheads="1"/>
            </p:cNvSpPr>
            <p:nvPr/>
          </p:nvSpPr>
          <p:spPr bwMode="auto">
            <a:xfrm>
              <a:off x="3485062" y="4587647"/>
              <a:ext cx="1250829" cy="246221"/>
            </a:xfrm>
            <a:prstGeom prst="rect">
              <a:avLst/>
            </a:prstGeom>
            <a:noFill/>
            <a:ln w="9525">
              <a:noFill/>
              <a:miter lim="800000"/>
              <a:headEnd/>
              <a:tailEnd/>
            </a:ln>
          </p:spPr>
          <p:txBody>
            <a:bodyPr>
              <a:spAutoFit/>
            </a:bodyPr>
            <a:lstStyle/>
            <a:p>
              <a:r>
                <a:rPr lang="en-US" sz="1000" b="1">
                  <a:solidFill>
                    <a:schemeClr val="bg2"/>
                  </a:solidFill>
                </a:rPr>
                <a:t>   1.04 (0.56-2.30)</a:t>
              </a:r>
            </a:p>
          </p:txBody>
        </p:sp>
      </p:grpSp>
      <p:grpSp>
        <p:nvGrpSpPr>
          <p:cNvPr id="16438" name="Group 114"/>
          <p:cNvGrpSpPr>
            <a:grpSpLocks/>
          </p:cNvGrpSpPr>
          <p:nvPr/>
        </p:nvGrpSpPr>
        <p:grpSpPr bwMode="auto">
          <a:xfrm>
            <a:off x="4660900" y="3863975"/>
            <a:ext cx="1289050" cy="969963"/>
            <a:chOff x="3485062" y="3864641"/>
            <a:chExt cx="1288199" cy="969227"/>
          </a:xfrm>
        </p:grpSpPr>
        <p:sp>
          <p:nvSpPr>
            <p:cNvPr id="16459" name="TextBox 115"/>
            <p:cNvSpPr txBox="1">
              <a:spLocks noChangeArrowheads="1"/>
            </p:cNvSpPr>
            <p:nvPr/>
          </p:nvSpPr>
          <p:spPr bwMode="auto">
            <a:xfrm>
              <a:off x="3499439" y="4175195"/>
              <a:ext cx="1250829" cy="246221"/>
            </a:xfrm>
            <a:prstGeom prst="rect">
              <a:avLst/>
            </a:prstGeom>
            <a:noFill/>
            <a:ln w="9525">
              <a:noFill/>
              <a:miter lim="800000"/>
              <a:headEnd/>
              <a:tailEnd/>
            </a:ln>
          </p:spPr>
          <p:txBody>
            <a:bodyPr>
              <a:spAutoFit/>
            </a:bodyPr>
            <a:lstStyle/>
            <a:p>
              <a:r>
                <a:rPr lang="en-US" sz="1000" b="1">
                  <a:solidFill>
                    <a:schemeClr val="bg2"/>
                  </a:solidFill>
                </a:rPr>
                <a:t>  3.70 (1.81-7.57)</a:t>
              </a:r>
            </a:p>
          </p:txBody>
        </p:sp>
        <p:sp>
          <p:nvSpPr>
            <p:cNvPr id="16460" name="TextBox 116"/>
            <p:cNvSpPr txBox="1">
              <a:spLocks noChangeArrowheads="1"/>
            </p:cNvSpPr>
            <p:nvPr/>
          </p:nvSpPr>
          <p:spPr bwMode="auto">
            <a:xfrm>
              <a:off x="3516708" y="3864641"/>
              <a:ext cx="1250829" cy="246221"/>
            </a:xfrm>
            <a:prstGeom prst="rect">
              <a:avLst/>
            </a:prstGeom>
            <a:noFill/>
            <a:ln w="9525">
              <a:noFill/>
              <a:miter lim="800000"/>
              <a:headEnd/>
              <a:tailEnd/>
            </a:ln>
          </p:spPr>
          <p:txBody>
            <a:bodyPr>
              <a:spAutoFit/>
            </a:bodyPr>
            <a:lstStyle/>
            <a:p>
              <a:r>
                <a:rPr lang="en-US" sz="1000" b="1">
                  <a:solidFill>
                    <a:schemeClr val="bg2"/>
                  </a:solidFill>
                </a:rPr>
                <a:t>4.48 (1.97-8.85)</a:t>
              </a:r>
            </a:p>
          </p:txBody>
        </p:sp>
        <p:sp>
          <p:nvSpPr>
            <p:cNvPr id="16461" name="TextBox 117"/>
            <p:cNvSpPr txBox="1">
              <a:spLocks noChangeArrowheads="1"/>
            </p:cNvSpPr>
            <p:nvPr/>
          </p:nvSpPr>
          <p:spPr bwMode="auto">
            <a:xfrm>
              <a:off x="3522432" y="4017043"/>
              <a:ext cx="1250829" cy="246221"/>
            </a:xfrm>
            <a:prstGeom prst="rect">
              <a:avLst/>
            </a:prstGeom>
            <a:noFill/>
            <a:ln w="9525">
              <a:noFill/>
              <a:miter lim="800000"/>
              <a:headEnd/>
              <a:tailEnd/>
            </a:ln>
          </p:spPr>
          <p:txBody>
            <a:bodyPr>
              <a:spAutoFit/>
            </a:bodyPr>
            <a:lstStyle/>
            <a:p>
              <a:r>
                <a:rPr lang="en-US" sz="1000" b="1">
                  <a:solidFill>
                    <a:schemeClr val="bg2"/>
                  </a:solidFill>
                </a:rPr>
                <a:t>4.17 (1.90-8.11)</a:t>
              </a:r>
            </a:p>
          </p:txBody>
        </p:sp>
        <p:sp>
          <p:nvSpPr>
            <p:cNvPr id="16462" name="TextBox 118"/>
            <p:cNvSpPr txBox="1">
              <a:spLocks noChangeArrowheads="1"/>
            </p:cNvSpPr>
            <p:nvPr/>
          </p:nvSpPr>
          <p:spPr bwMode="auto">
            <a:xfrm>
              <a:off x="3505188" y="4336222"/>
              <a:ext cx="1250829" cy="246221"/>
            </a:xfrm>
            <a:prstGeom prst="rect">
              <a:avLst/>
            </a:prstGeom>
            <a:noFill/>
            <a:ln w="9525">
              <a:noFill/>
              <a:miter lim="800000"/>
              <a:headEnd/>
              <a:tailEnd/>
            </a:ln>
          </p:spPr>
          <p:txBody>
            <a:bodyPr>
              <a:spAutoFit/>
            </a:bodyPr>
            <a:lstStyle/>
            <a:p>
              <a:r>
                <a:rPr lang="en-US" sz="1000" b="1">
                  <a:solidFill>
                    <a:schemeClr val="bg2"/>
                  </a:solidFill>
                </a:rPr>
                <a:t>  3.78 (1.96-7.60)</a:t>
              </a:r>
            </a:p>
          </p:txBody>
        </p:sp>
        <p:sp>
          <p:nvSpPr>
            <p:cNvPr id="16463" name="TextBox 119"/>
            <p:cNvSpPr txBox="1">
              <a:spLocks noChangeArrowheads="1"/>
            </p:cNvSpPr>
            <p:nvPr/>
          </p:nvSpPr>
          <p:spPr bwMode="auto">
            <a:xfrm>
              <a:off x="3485062" y="4587647"/>
              <a:ext cx="1250829" cy="246221"/>
            </a:xfrm>
            <a:prstGeom prst="rect">
              <a:avLst/>
            </a:prstGeom>
            <a:noFill/>
            <a:ln w="9525">
              <a:noFill/>
              <a:miter lim="800000"/>
              <a:headEnd/>
              <a:tailEnd/>
            </a:ln>
          </p:spPr>
          <p:txBody>
            <a:bodyPr>
              <a:spAutoFit/>
            </a:bodyPr>
            <a:lstStyle/>
            <a:p>
              <a:r>
                <a:rPr lang="en-US" sz="1000" b="1">
                  <a:solidFill>
                    <a:schemeClr val="bg2"/>
                  </a:solidFill>
                </a:rPr>
                <a:t>   2.93 (1.65-6.39)</a:t>
              </a:r>
            </a:p>
          </p:txBody>
        </p:sp>
      </p:grpSp>
      <p:grpSp>
        <p:nvGrpSpPr>
          <p:cNvPr id="16439" name="Group 120"/>
          <p:cNvGrpSpPr>
            <a:grpSpLocks/>
          </p:cNvGrpSpPr>
          <p:nvPr/>
        </p:nvGrpSpPr>
        <p:grpSpPr bwMode="auto">
          <a:xfrm>
            <a:off x="5832475" y="3859213"/>
            <a:ext cx="1289050" cy="960437"/>
            <a:chOff x="3485062" y="3864641"/>
            <a:chExt cx="1288199" cy="959702"/>
          </a:xfrm>
        </p:grpSpPr>
        <p:sp>
          <p:nvSpPr>
            <p:cNvPr id="16454" name="TextBox 121"/>
            <p:cNvSpPr txBox="1">
              <a:spLocks noChangeArrowheads="1"/>
            </p:cNvSpPr>
            <p:nvPr/>
          </p:nvSpPr>
          <p:spPr bwMode="auto">
            <a:xfrm>
              <a:off x="3499439" y="4175195"/>
              <a:ext cx="1250829" cy="246221"/>
            </a:xfrm>
            <a:prstGeom prst="rect">
              <a:avLst/>
            </a:prstGeom>
            <a:noFill/>
            <a:ln w="9525">
              <a:noFill/>
              <a:miter lim="800000"/>
              <a:headEnd/>
              <a:tailEnd/>
            </a:ln>
          </p:spPr>
          <p:txBody>
            <a:bodyPr>
              <a:spAutoFit/>
            </a:bodyPr>
            <a:lstStyle/>
            <a:p>
              <a:r>
                <a:rPr lang="en-US" sz="1000" b="1">
                  <a:solidFill>
                    <a:schemeClr val="bg2"/>
                  </a:solidFill>
                </a:rPr>
                <a:t>  3.84 (1.86-8.29)</a:t>
              </a:r>
            </a:p>
          </p:txBody>
        </p:sp>
        <p:sp>
          <p:nvSpPr>
            <p:cNvPr id="16455" name="TextBox 122"/>
            <p:cNvSpPr txBox="1">
              <a:spLocks noChangeArrowheads="1"/>
            </p:cNvSpPr>
            <p:nvPr/>
          </p:nvSpPr>
          <p:spPr bwMode="auto">
            <a:xfrm>
              <a:off x="3516708" y="3864641"/>
              <a:ext cx="1250829" cy="246221"/>
            </a:xfrm>
            <a:prstGeom prst="rect">
              <a:avLst/>
            </a:prstGeom>
            <a:noFill/>
            <a:ln w="9525">
              <a:noFill/>
              <a:miter lim="800000"/>
              <a:headEnd/>
              <a:tailEnd/>
            </a:ln>
          </p:spPr>
          <p:txBody>
            <a:bodyPr>
              <a:spAutoFit/>
            </a:bodyPr>
            <a:lstStyle/>
            <a:p>
              <a:r>
                <a:rPr lang="en-US" sz="1000" b="1">
                  <a:solidFill>
                    <a:schemeClr val="bg2"/>
                  </a:solidFill>
                </a:rPr>
                <a:t>5.10 (2.19-10.6)</a:t>
              </a:r>
            </a:p>
          </p:txBody>
        </p:sp>
        <p:sp>
          <p:nvSpPr>
            <p:cNvPr id="16456" name="TextBox 123"/>
            <p:cNvSpPr txBox="1">
              <a:spLocks noChangeArrowheads="1"/>
            </p:cNvSpPr>
            <p:nvPr/>
          </p:nvSpPr>
          <p:spPr bwMode="auto">
            <a:xfrm>
              <a:off x="3522432" y="4017043"/>
              <a:ext cx="1250829" cy="246221"/>
            </a:xfrm>
            <a:prstGeom prst="rect">
              <a:avLst/>
            </a:prstGeom>
            <a:noFill/>
            <a:ln w="9525">
              <a:noFill/>
              <a:miter lim="800000"/>
              <a:headEnd/>
              <a:tailEnd/>
            </a:ln>
          </p:spPr>
          <p:txBody>
            <a:bodyPr>
              <a:spAutoFit/>
            </a:bodyPr>
            <a:lstStyle/>
            <a:p>
              <a:r>
                <a:rPr lang="en-US" sz="1000" b="1">
                  <a:solidFill>
                    <a:schemeClr val="bg2"/>
                  </a:solidFill>
                </a:rPr>
                <a:t>4.03 (2.20-9.41)</a:t>
              </a:r>
            </a:p>
          </p:txBody>
        </p:sp>
        <p:sp>
          <p:nvSpPr>
            <p:cNvPr id="16457" name="TextBox 124"/>
            <p:cNvSpPr txBox="1">
              <a:spLocks noChangeArrowheads="1"/>
            </p:cNvSpPr>
            <p:nvPr/>
          </p:nvSpPr>
          <p:spPr bwMode="auto">
            <a:xfrm>
              <a:off x="3505188" y="4336222"/>
              <a:ext cx="1250829" cy="246221"/>
            </a:xfrm>
            <a:prstGeom prst="rect">
              <a:avLst/>
            </a:prstGeom>
            <a:noFill/>
            <a:ln w="9525">
              <a:noFill/>
              <a:miter lim="800000"/>
              <a:headEnd/>
              <a:tailEnd/>
            </a:ln>
          </p:spPr>
          <p:txBody>
            <a:bodyPr>
              <a:spAutoFit/>
            </a:bodyPr>
            <a:lstStyle/>
            <a:p>
              <a:r>
                <a:rPr lang="en-US" sz="1000" b="1">
                  <a:solidFill>
                    <a:schemeClr val="bg2"/>
                  </a:solidFill>
                </a:rPr>
                <a:t>  3.96 (1.91-8.35)</a:t>
              </a:r>
            </a:p>
          </p:txBody>
        </p:sp>
        <p:sp>
          <p:nvSpPr>
            <p:cNvPr id="16458" name="TextBox 125"/>
            <p:cNvSpPr txBox="1">
              <a:spLocks noChangeArrowheads="1"/>
            </p:cNvSpPr>
            <p:nvPr/>
          </p:nvSpPr>
          <p:spPr bwMode="auto">
            <a:xfrm>
              <a:off x="3485062" y="4578122"/>
              <a:ext cx="1250829" cy="246221"/>
            </a:xfrm>
            <a:prstGeom prst="rect">
              <a:avLst/>
            </a:prstGeom>
            <a:noFill/>
            <a:ln w="9525">
              <a:noFill/>
              <a:miter lim="800000"/>
              <a:headEnd/>
              <a:tailEnd/>
            </a:ln>
          </p:spPr>
          <p:txBody>
            <a:bodyPr>
              <a:spAutoFit/>
            </a:bodyPr>
            <a:lstStyle/>
            <a:p>
              <a:r>
                <a:rPr lang="en-US" sz="1000" b="1">
                  <a:solidFill>
                    <a:schemeClr val="bg2"/>
                  </a:solidFill>
                </a:rPr>
                <a:t>   3.18 (1.72-7.24)</a:t>
              </a:r>
            </a:p>
          </p:txBody>
        </p:sp>
      </p:grpSp>
      <p:grpSp>
        <p:nvGrpSpPr>
          <p:cNvPr id="16440" name="Group 126"/>
          <p:cNvGrpSpPr>
            <a:grpSpLocks/>
          </p:cNvGrpSpPr>
          <p:nvPr/>
        </p:nvGrpSpPr>
        <p:grpSpPr bwMode="auto">
          <a:xfrm>
            <a:off x="7061200" y="3849688"/>
            <a:ext cx="1298575" cy="969962"/>
            <a:chOff x="3475624" y="3864641"/>
            <a:chExt cx="1297637" cy="969228"/>
          </a:xfrm>
        </p:grpSpPr>
        <p:sp>
          <p:nvSpPr>
            <p:cNvPr id="16449" name="TextBox 127"/>
            <p:cNvSpPr txBox="1">
              <a:spLocks noChangeArrowheads="1"/>
            </p:cNvSpPr>
            <p:nvPr/>
          </p:nvSpPr>
          <p:spPr bwMode="auto">
            <a:xfrm>
              <a:off x="3475624" y="4189484"/>
              <a:ext cx="1250829" cy="246221"/>
            </a:xfrm>
            <a:prstGeom prst="rect">
              <a:avLst/>
            </a:prstGeom>
            <a:noFill/>
            <a:ln w="9525">
              <a:noFill/>
              <a:miter lim="800000"/>
              <a:headEnd/>
              <a:tailEnd/>
            </a:ln>
          </p:spPr>
          <p:txBody>
            <a:bodyPr>
              <a:spAutoFit/>
            </a:bodyPr>
            <a:lstStyle/>
            <a:p>
              <a:r>
                <a:rPr lang="en-US" sz="1000" b="1">
                  <a:solidFill>
                    <a:schemeClr val="bg2"/>
                  </a:solidFill>
                </a:rPr>
                <a:t>  5.15 (2.84-10.0)</a:t>
              </a:r>
            </a:p>
          </p:txBody>
        </p:sp>
        <p:sp>
          <p:nvSpPr>
            <p:cNvPr id="16450" name="TextBox 128"/>
            <p:cNvSpPr txBox="1">
              <a:spLocks noChangeArrowheads="1"/>
            </p:cNvSpPr>
            <p:nvPr/>
          </p:nvSpPr>
          <p:spPr bwMode="auto">
            <a:xfrm>
              <a:off x="3516708" y="3864641"/>
              <a:ext cx="1250829" cy="246221"/>
            </a:xfrm>
            <a:prstGeom prst="rect">
              <a:avLst/>
            </a:prstGeom>
            <a:noFill/>
            <a:ln w="9525">
              <a:noFill/>
              <a:miter lim="800000"/>
              <a:headEnd/>
              <a:tailEnd/>
            </a:ln>
          </p:spPr>
          <p:txBody>
            <a:bodyPr>
              <a:spAutoFit/>
            </a:bodyPr>
            <a:lstStyle/>
            <a:p>
              <a:r>
                <a:rPr lang="en-US" sz="1000" b="1">
                  <a:solidFill>
                    <a:schemeClr val="bg2"/>
                  </a:solidFill>
                </a:rPr>
                <a:t>7.06 (3.72-14.8)</a:t>
              </a:r>
            </a:p>
          </p:txBody>
        </p:sp>
        <p:sp>
          <p:nvSpPr>
            <p:cNvPr id="16451" name="TextBox 129"/>
            <p:cNvSpPr txBox="1">
              <a:spLocks noChangeArrowheads="1"/>
            </p:cNvSpPr>
            <p:nvPr/>
          </p:nvSpPr>
          <p:spPr bwMode="auto">
            <a:xfrm>
              <a:off x="3522432" y="4017043"/>
              <a:ext cx="1250829" cy="246221"/>
            </a:xfrm>
            <a:prstGeom prst="rect">
              <a:avLst/>
            </a:prstGeom>
            <a:noFill/>
            <a:ln w="9525">
              <a:noFill/>
              <a:miter lim="800000"/>
              <a:headEnd/>
              <a:tailEnd/>
            </a:ln>
          </p:spPr>
          <p:txBody>
            <a:bodyPr>
              <a:spAutoFit/>
            </a:bodyPr>
            <a:lstStyle/>
            <a:p>
              <a:r>
                <a:rPr lang="en-US" sz="1000" b="1">
                  <a:solidFill>
                    <a:schemeClr val="bg2"/>
                  </a:solidFill>
                </a:rPr>
                <a:t>6.22 (3.19-12.6)</a:t>
              </a:r>
            </a:p>
          </p:txBody>
        </p:sp>
        <p:sp>
          <p:nvSpPr>
            <p:cNvPr id="16452" name="TextBox 130"/>
            <p:cNvSpPr txBox="1">
              <a:spLocks noChangeArrowheads="1"/>
            </p:cNvSpPr>
            <p:nvPr/>
          </p:nvSpPr>
          <p:spPr bwMode="auto">
            <a:xfrm>
              <a:off x="3476610" y="4350511"/>
              <a:ext cx="1250829" cy="246221"/>
            </a:xfrm>
            <a:prstGeom prst="rect">
              <a:avLst/>
            </a:prstGeom>
            <a:noFill/>
            <a:ln w="9525">
              <a:noFill/>
              <a:miter lim="800000"/>
              <a:headEnd/>
              <a:tailEnd/>
            </a:ln>
          </p:spPr>
          <p:txBody>
            <a:bodyPr>
              <a:spAutoFit/>
            </a:bodyPr>
            <a:lstStyle/>
            <a:p>
              <a:r>
                <a:rPr lang="en-US" sz="1000" b="1">
                  <a:solidFill>
                    <a:schemeClr val="bg2"/>
                  </a:solidFill>
                </a:rPr>
                <a:t>   5.29 (2.93-10.1)</a:t>
              </a:r>
            </a:p>
          </p:txBody>
        </p:sp>
        <p:sp>
          <p:nvSpPr>
            <p:cNvPr id="16453" name="TextBox 131"/>
            <p:cNvSpPr txBox="1">
              <a:spLocks noChangeArrowheads="1"/>
            </p:cNvSpPr>
            <p:nvPr/>
          </p:nvSpPr>
          <p:spPr bwMode="auto">
            <a:xfrm>
              <a:off x="3494588" y="4587648"/>
              <a:ext cx="1250829" cy="246221"/>
            </a:xfrm>
            <a:prstGeom prst="rect">
              <a:avLst/>
            </a:prstGeom>
            <a:noFill/>
            <a:ln w="9525">
              <a:noFill/>
              <a:miter lim="800000"/>
              <a:headEnd/>
              <a:tailEnd/>
            </a:ln>
          </p:spPr>
          <p:txBody>
            <a:bodyPr>
              <a:spAutoFit/>
            </a:bodyPr>
            <a:lstStyle/>
            <a:p>
              <a:r>
                <a:rPr lang="en-US" sz="1000" b="1">
                  <a:solidFill>
                    <a:schemeClr val="bg2"/>
                  </a:solidFill>
                </a:rPr>
                <a:t>  4.05 (2.68-8.61)</a:t>
              </a:r>
            </a:p>
          </p:txBody>
        </p:sp>
      </p:grpSp>
      <p:sp>
        <p:nvSpPr>
          <p:cNvPr id="16441" name="TextBox 132"/>
          <p:cNvSpPr txBox="1">
            <a:spLocks noChangeArrowheads="1"/>
          </p:cNvSpPr>
          <p:nvPr/>
        </p:nvSpPr>
        <p:spPr bwMode="auto">
          <a:xfrm>
            <a:off x="8410575" y="3532188"/>
            <a:ext cx="633413" cy="247650"/>
          </a:xfrm>
          <a:prstGeom prst="rect">
            <a:avLst/>
          </a:prstGeom>
          <a:noFill/>
          <a:ln w="9525">
            <a:noFill/>
            <a:miter lim="800000"/>
            <a:headEnd/>
            <a:tailEnd/>
          </a:ln>
        </p:spPr>
        <p:txBody>
          <a:bodyPr>
            <a:spAutoFit/>
          </a:bodyPr>
          <a:lstStyle/>
          <a:p>
            <a:r>
              <a:rPr lang="en-US" sz="1000" b="1">
                <a:solidFill>
                  <a:schemeClr val="bg2"/>
                </a:solidFill>
              </a:rPr>
              <a:t>&lt;0.001</a:t>
            </a:r>
          </a:p>
        </p:txBody>
      </p:sp>
      <p:sp>
        <p:nvSpPr>
          <p:cNvPr id="16442" name="TextBox 133"/>
          <p:cNvSpPr txBox="1">
            <a:spLocks noChangeArrowheads="1"/>
          </p:cNvSpPr>
          <p:nvPr/>
        </p:nvSpPr>
        <p:spPr bwMode="auto">
          <a:xfrm>
            <a:off x="8412163" y="3860800"/>
            <a:ext cx="633412" cy="247650"/>
          </a:xfrm>
          <a:prstGeom prst="rect">
            <a:avLst/>
          </a:prstGeom>
          <a:noFill/>
          <a:ln w="9525">
            <a:noFill/>
            <a:miter lim="800000"/>
            <a:headEnd/>
            <a:tailEnd/>
          </a:ln>
        </p:spPr>
        <p:txBody>
          <a:bodyPr>
            <a:spAutoFit/>
          </a:bodyPr>
          <a:lstStyle/>
          <a:p>
            <a:r>
              <a:rPr lang="en-US" sz="1000" b="1">
                <a:solidFill>
                  <a:schemeClr val="bg2"/>
                </a:solidFill>
              </a:rPr>
              <a:t>&lt;0.001</a:t>
            </a:r>
          </a:p>
        </p:txBody>
      </p:sp>
      <p:sp>
        <p:nvSpPr>
          <p:cNvPr id="16443" name="TextBox 134"/>
          <p:cNvSpPr txBox="1">
            <a:spLocks noChangeArrowheads="1"/>
          </p:cNvSpPr>
          <p:nvPr/>
        </p:nvSpPr>
        <p:spPr bwMode="auto">
          <a:xfrm>
            <a:off x="8418513" y="4013200"/>
            <a:ext cx="631825" cy="247650"/>
          </a:xfrm>
          <a:prstGeom prst="rect">
            <a:avLst/>
          </a:prstGeom>
          <a:noFill/>
          <a:ln w="9525">
            <a:noFill/>
            <a:miter lim="800000"/>
            <a:headEnd/>
            <a:tailEnd/>
          </a:ln>
        </p:spPr>
        <p:txBody>
          <a:bodyPr>
            <a:spAutoFit/>
          </a:bodyPr>
          <a:lstStyle/>
          <a:p>
            <a:r>
              <a:rPr lang="en-US" sz="1000" b="1">
                <a:solidFill>
                  <a:schemeClr val="bg2"/>
                </a:solidFill>
              </a:rPr>
              <a:t>&lt;0.001</a:t>
            </a:r>
          </a:p>
        </p:txBody>
      </p:sp>
      <p:sp>
        <p:nvSpPr>
          <p:cNvPr id="16444" name="TextBox 135"/>
          <p:cNvSpPr txBox="1">
            <a:spLocks noChangeArrowheads="1"/>
          </p:cNvSpPr>
          <p:nvPr/>
        </p:nvSpPr>
        <p:spPr bwMode="auto">
          <a:xfrm>
            <a:off x="8408988" y="4175125"/>
            <a:ext cx="633412" cy="247650"/>
          </a:xfrm>
          <a:prstGeom prst="rect">
            <a:avLst/>
          </a:prstGeom>
          <a:noFill/>
          <a:ln w="9525">
            <a:noFill/>
            <a:miter lim="800000"/>
            <a:headEnd/>
            <a:tailEnd/>
          </a:ln>
        </p:spPr>
        <p:txBody>
          <a:bodyPr>
            <a:spAutoFit/>
          </a:bodyPr>
          <a:lstStyle/>
          <a:p>
            <a:r>
              <a:rPr lang="en-US" sz="1000" b="1">
                <a:solidFill>
                  <a:schemeClr val="bg2"/>
                </a:solidFill>
              </a:rPr>
              <a:t>&lt;0.001</a:t>
            </a:r>
          </a:p>
        </p:txBody>
      </p:sp>
      <p:sp>
        <p:nvSpPr>
          <p:cNvPr id="16445" name="TextBox 136"/>
          <p:cNvSpPr txBox="1">
            <a:spLocks noChangeArrowheads="1"/>
          </p:cNvSpPr>
          <p:nvPr/>
        </p:nvSpPr>
        <p:spPr bwMode="auto">
          <a:xfrm>
            <a:off x="8420100" y="4337050"/>
            <a:ext cx="608013" cy="247650"/>
          </a:xfrm>
          <a:prstGeom prst="rect">
            <a:avLst/>
          </a:prstGeom>
          <a:noFill/>
          <a:ln w="9525">
            <a:noFill/>
            <a:miter lim="800000"/>
            <a:headEnd/>
            <a:tailEnd/>
          </a:ln>
        </p:spPr>
        <p:txBody>
          <a:bodyPr>
            <a:spAutoFit/>
          </a:bodyPr>
          <a:lstStyle/>
          <a:p>
            <a:r>
              <a:rPr lang="en-US" sz="1000" b="1">
                <a:solidFill>
                  <a:schemeClr val="bg2"/>
                </a:solidFill>
              </a:rPr>
              <a:t>&lt;0.001</a:t>
            </a:r>
          </a:p>
        </p:txBody>
      </p:sp>
      <p:sp>
        <p:nvSpPr>
          <p:cNvPr id="16446" name="TextBox 137"/>
          <p:cNvSpPr txBox="1">
            <a:spLocks noChangeArrowheads="1"/>
          </p:cNvSpPr>
          <p:nvPr/>
        </p:nvSpPr>
        <p:spPr bwMode="auto">
          <a:xfrm>
            <a:off x="8426450" y="4584700"/>
            <a:ext cx="631825" cy="247650"/>
          </a:xfrm>
          <a:prstGeom prst="rect">
            <a:avLst/>
          </a:prstGeom>
          <a:noFill/>
          <a:ln w="9525">
            <a:noFill/>
            <a:miter lim="800000"/>
            <a:headEnd/>
            <a:tailEnd/>
          </a:ln>
        </p:spPr>
        <p:txBody>
          <a:bodyPr>
            <a:spAutoFit/>
          </a:bodyPr>
          <a:lstStyle/>
          <a:p>
            <a:r>
              <a:rPr lang="en-US" sz="1000" b="1">
                <a:solidFill>
                  <a:schemeClr val="bg2"/>
                </a:solidFill>
              </a:rPr>
              <a:t>&lt;0.001</a:t>
            </a:r>
          </a:p>
        </p:txBody>
      </p:sp>
      <p:sp>
        <p:nvSpPr>
          <p:cNvPr id="16447" name="Rectangle 138"/>
          <p:cNvSpPr>
            <a:spLocks noChangeArrowheads="1"/>
          </p:cNvSpPr>
          <p:nvPr/>
        </p:nvSpPr>
        <p:spPr bwMode="auto">
          <a:xfrm>
            <a:off x="47625" y="2000250"/>
            <a:ext cx="9020175" cy="2843213"/>
          </a:xfrm>
          <a:prstGeom prst="rect">
            <a:avLst/>
          </a:prstGeom>
          <a:noFill/>
          <a:ln w="28575" algn="ctr">
            <a:solidFill>
              <a:schemeClr val="bg2"/>
            </a:solidFill>
            <a:round/>
            <a:headEnd/>
            <a:tailEnd/>
          </a:ln>
        </p:spPr>
        <p:txBody>
          <a:bodyPr wrap="none">
            <a:spAutoFit/>
          </a:bodyPr>
          <a:lstStyle/>
          <a:p>
            <a:endParaRPr lang="en-US"/>
          </a:p>
        </p:txBody>
      </p:sp>
      <p:sp>
        <p:nvSpPr>
          <p:cNvPr id="153" name="Rectangle 152"/>
          <p:cNvSpPr>
            <a:spLocks noChangeArrowheads="1"/>
          </p:cNvSpPr>
          <p:nvPr/>
        </p:nvSpPr>
        <p:spPr bwMode="auto">
          <a:xfrm>
            <a:off x="7210425" y="3886200"/>
            <a:ext cx="1057275" cy="942975"/>
          </a:xfrm>
          <a:prstGeom prst="rect">
            <a:avLst/>
          </a:prstGeom>
          <a:noFill/>
          <a:ln w="28575" algn="ctr">
            <a:solidFill>
              <a:srgbClr val="C00000"/>
            </a:solidFill>
            <a:round/>
            <a:headEnd/>
            <a:tailEnd/>
          </a:ln>
        </p:spPr>
        <p:txBody>
          <a:bodyPr wrap="none">
            <a:spAutoFit/>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52"/>
                                        </p:tgtEl>
                                        <p:attrNameLst>
                                          <p:attrName>style.visibility</p:attrName>
                                        </p:attrNameLst>
                                      </p:cBhvr>
                                      <p:to>
                                        <p:strVal val="visible"/>
                                      </p:to>
                                    </p:set>
                                    <p:animEffect transition="in" filter="wipe(left)">
                                      <p:cBhvr>
                                        <p:cTn id="7" dur="1000"/>
                                        <p:tgtEl>
                                          <p:spTgt spid="152"/>
                                        </p:tgtEl>
                                      </p:cBhvr>
                                    </p:animEffect>
                                  </p:childTnLst>
                                </p:cTn>
                              </p:par>
                            </p:childTnLst>
                          </p:cTn>
                        </p:par>
                        <p:par>
                          <p:cTn id="8" fill="hold">
                            <p:stCondLst>
                              <p:cond delay="1000"/>
                            </p:stCondLst>
                            <p:childTnLst>
                              <p:par>
                                <p:cTn id="9" presetID="23" presetClass="entr" presetSubtype="16" fill="hold" grpId="1" nodeType="afterEffect">
                                  <p:stCondLst>
                                    <p:cond delay="0"/>
                                  </p:stCondLst>
                                  <p:childTnLst>
                                    <p:set>
                                      <p:cBhvr>
                                        <p:cTn id="10" dur="1" fill="hold">
                                          <p:stCondLst>
                                            <p:cond delay="0"/>
                                          </p:stCondLst>
                                        </p:cTn>
                                        <p:tgtEl>
                                          <p:spTgt spid="153"/>
                                        </p:tgtEl>
                                        <p:attrNameLst>
                                          <p:attrName>style.visibility</p:attrName>
                                        </p:attrNameLst>
                                      </p:cBhvr>
                                      <p:to>
                                        <p:strVal val="visible"/>
                                      </p:to>
                                    </p:set>
                                    <p:anim calcmode="lin" valueType="num">
                                      <p:cBhvr>
                                        <p:cTn id="11" dur="2000" fill="hold"/>
                                        <p:tgtEl>
                                          <p:spTgt spid="153"/>
                                        </p:tgtEl>
                                        <p:attrNameLst>
                                          <p:attrName>ppt_w</p:attrName>
                                        </p:attrNameLst>
                                      </p:cBhvr>
                                      <p:tavLst>
                                        <p:tav tm="0">
                                          <p:val>
                                            <p:fltVal val="0"/>
                                          </p:val>
                                        </p:tav>
                                        <p:tav tm="100000">
                                          <p:val>
                                            <p:strVal val="#ppt_w"/>
                                          </p:val>
                                        </p:tav>
                                      </p:tavLst>
                                    </p:anim>
                                    <p:anim calcmode="lin" valueType="num">
                                      <p:cBhvr>
                                        <p:cTn id="12" dur="2000" fill="hold"/>
                                        <p:tgtEl>
                                          <p:spTgt spid="153"/>
                                        </p:tgtEl>
                                        <p:attrNameLst>
                                          <p:attrName>ppt_h</p:attrName>
                                        </p:attrNameLst>
                                      </p:cBhvr>
                                      <p:tavLst>
                                        <p:tav tm="0">
                                          <p:val>
                                            <p:fltVal val="0"/>
                                          </p:val>
                                        </p:tav>
                                        <p:tav tm="100000">
                                          <p:val>
                                            <p:strVal val="#ppt_h"/>
                                          </p:val>
                                        </p:tav>
                                      </p:tavLst>
                                    </p:anim>
                                  </p:childTnLst>
                                </p:cTn>
                              </p:par>
                            </p:childTnLst>
                          </p:cTn>
                        </p:par>
                        <p:par>
                          <p:cTn id="13" fill="hold">
                            <p:stCondLst>
                              <p:cond delay="3000"/>
                            </p:stCondLst>
                            <p:childTnLst>
                              <p:par>
                                <p:cTn id="14" presetID="35" presetClass="emph" presetSubtype="0" repeatCount="indefinite" fill="hold" grpId="0" nodeType="afterEffect">
                                  <p:stCondLst>
                                    <p:cond delay="0"/>
                                  </p:stCondLst>
                                  <p:childTnLst>
                                    <p:anim calcmode="discrete" valueType="str">
                                      <p:cBhvr>
                                        <p:cTn id="15" dur="1000" fill="hold"/>
                                        <p:tgtEl>
                                          <p:spTgt spid="153"/>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 grpId="0" animBg="1"/>
      <p:bldP spid="153" grpId="0" animBg="1"/>
      <p:bldP spid="153" grpId="1"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0738" name="Rectangle 2"/>
          <p:cNvSpPr>
            <a:spLocks noGrp="1" noChangeArrowheads="1"/>
          </p:cNvSpPr>
          <p:nvPr>
            <p:ph type="title"/>
          </p:nvPr>
        </p:nvSpPr>
        <p:spPr>
          <a:xfrm>
            <a:off x="0" y="0"/>
            <a:ext cx="9144000" cy="1143000"/>
          </a:xfrm>
        </p:spPr>
        <p:txBody>
          <a:bodyPr/>
          <a:lstStyle/>
          <a:p>
            <a:pPr>
              <a:defRPr/>
            </a:pPr>
            <a:r>
              <a:rPr lang="en-US" sz="3600" dirty="0" err="1" smtClean="0">
                <a:solidFill>
                  <a:schemeClr val="accent5">
                    <a:lumMod val="75000"/>
                  </a:schemeClr>
                </a:solidFill>
              </a:rPr>
              <a:t>ME</a:t>
            </a:r>
            <a:r>
              <a:rPr lang="en-US" sz="3600" dirty="0" err="1" smtClean="0"/>
              <a:t>tabolic</a:t>
            </a:r>
            <a:r>
              <a:rPr lang="en-US" sz="3600" dirty="0" smtClean="0"/>
              <a:t>, </a:t>
            </a:r>
            <a:r>
              <a:rPr lang="en-US" sz="3600" dirty="0" smtClean="0">
                <a:solidFill>
                  <a:schemeClr val="accent5">
                    <a:lumMod val="75000"/>
                  </a:schemeClr>
                </a:solidFill>
              </a:rPr>
              <a:t>L</a:t>
            </a:r>
            <a:r>
              <a:rPr lang="en-US" sz="3600" dirty="0" smtClean="0"/>
              <a:t>ifestyle, </a:t>
            </a:r>
            <a:r>
              <a:rPr lang="en-US" sz="3600" dirty="0" smtClean="0">
                <a:solidFill>
                  <a:schemeClr val="accent5">
                    <a:lumMod val="75000"/>
                  </a:schemeClr>
                </a:solidFill>
              </a:rPr>
              <a:t>A</a:t>
            </a:r>
            <a:r>
              <a:rPr lang="en-US" sz="3600" dirty="0" smtClean="0"/>
              <a:t>nd </a:t>
            </a:r>
            <a:r>
              <a:rPr lang="en-US" sz="3600" dirty="0" smtClean="0">
                <a:solidFill>
                  <a:schemeClr val="accent5">
                    <a:lumMod val="75000"/>
                  </a:schemeClr>
                </a:solidFill>
              </a:rPr>
              <a:t>N</a:t>
            </a:r>
            <a:r>
              <a:rPr lang="en-US" sz="3600" dirty="0" smtClean="0"/>
              <a:t>utrition Assessment in </a:t>
            </a:r>
            <a:r>
              <a:rPr lang="en-US" sz="3600" dirty="0" smtClean="0">
                <a:solidFill>
                  <a:schemeClr val="accent5">
                    <a:lumMod val="75000"/>
                  </a:schemeClr>
                </a:solidFill>
              </a:rPr>
              <a:t>Y</a:t>
            </a:r>
            <a:r>
              <a:rPr lang="en-US" sz="3600" dirty="0" smtClean="0"/>
              <a:t>oung Adults Study (</a:t>
            </a:r>
            <a:r>
              <a:rPr lang="en-US" sz="3600" dirty="0" smtClean="0">
                <a:solidFill>
                  <a:schemeClr val="accent5">
                    <a:lumMod val="75000"/>
                  </a:schemeClr>
                </a:solidFill>
              </a:rPr>
              <a:t>MELANY</a:t>
            </a:r>
            <a:r>
              <a:rPr lang="en-US" sz="3600" dirty="0" smtClean="0"/>
              <a:t>)</a:t>
            </a:r>
          </a:p>
        </p:txBody>
      </p:sp>
      <p:sp>
        <p:nvSpPr>
          <p:cNvPr id="4980739" name="Rectangle 3"/>
          <p:cNvSpPr>
            <a:spLocks noGrp="1" noChangeArrowheads="1"/>
          </p:cNvSpPr>
          <p:nvPr>
            <p:ph type="body" idx="1"/>
          </p:nvPr>
        </p:nvSpPr>
        <p:spPr>
          <a:xfrm>
            <a:off x="304800" y="1276350"/>
            <a:ext cx="8394700" cy="4102100"/>
          </a:xfrm>
        </p:spPr>
        <p:txBody>
          <a:bodyPr/>
          <a:lstStyle/>
          <a:p>
            <a:pPr>
              <a:defRPr/>
            </a:pPr>
            <a:r>
              <a:rPr lang="en-US" sz="2400" dirty="0" smtClean="0">
                <a:effectLst>
                  <a:outerShdw blurRad="38100" dist="38100" dir="2700000" algn="tl">
                    <a:srgbClr val="000000">
                      <a:alpha val="43137"/>
                    </a:srgbClr>
                  </a:outerShdw>
                </a:effectLst>
              </a:rPr>
              <a:t>The results suggest that information on triglyceride levels at 2 time points 5 years apart are </a:t>
            </a:r>
            <a:r>
              <a:rPr lang="en-US" sz="2400" dirty="0" smtClean="0">
                <a:solidFill>
                  <a:schemeClr val="accent1"/>
                </a:solidFill>
                <a:effectLst>
                  <a:outerShdw blurRad="38100" dist="38100" dir="2700000" algn="tl">
                    <a:srgbClr val="000000">
                      <a:alpha val="43137"/>
                    </a:srgbClr>
                  </a:outerShdw>
                </a:effectLst>
              </a:rPr>
              <a:t>clinically relevant </a:t>
            </a:r>
            <a:r>
              <a:rPr lang="en-US" sz="2400" dirty="0" smtClean="0">
                <a:effectLst>
                  <a:outerShdw blurRad="38100" dist="38100" dir="2700000" algn="tl">
                    <a:srgbClr val="000000">
                      <a:alpha val="43137"/>
                    </a:srgbClr>
                  </a:outerShdw>
                </a:effectLst>
              </a:rPr>
              <a:t>for assessing the risk for CHD. </a:t>
            </a:r>
          </a:p>
          <a:p>
            <a:pPr>
              <a:defRPr/>
            </a:pPr>
            <a:r>
              <a:rPr lang="en-US" sz="2400" dirty="0" smtClean="0">
                <a:effectLst>
                  <a:outerShdw blurRad="38100" dist="38100" dir="2700000" algn="tl">
                    <a:srgbClr val="000000">
                      <a:alpha val="43137"/>
                    </a:srgbClr>
                  </a:outerShdw>
                </a:effectLst>
              </a:rPr>
              <a:t>Among young men with triglyceride levels lower than   300 mg/dL who were not receiving lipid-lowering therapy, changes in triglyceride levels were statistically significantly associated with alterations in BMI, physical activity, and the habit of eating breakfast. </a:t>
            </a:r>
          </a:p>
          <a:p>
            <a:pPr>
              <a:defRPr/>
            </a:pPr>
            <a:r>
              <a:rPr lang="en-US" sz="2400" dirty="0" smtClean="0">
                <a:effectLst>
                  <a:outerShdw blurRad="38100" dist="38100" dir="2700000" algn="tl">
                    <a:srgbClr val="000000">
                      <a:alpha val="43137"/>
                    </a:srgbClr>
                  </a:outerShdw>
                </a:effectLst>
              </a:rPr>
              <a:t>These findings </a:t>
            </a:r>
            <a:r>
              <a:rPr lang="en-US" sz="2400" dirty="0" smtClean="0">
                <a:solidFill>
                  <a:schemeClr val="accent1"/>
                </a:solidFill>
                <a:effectLst>
                  <a:outerShdw blurRad="38100" dist="38100" dir="2700000" algn="tl">
                    <a:srgbClr val="000000">
                      <a:alpha val="43137"/>
                    </a:srgbClr>
                  </a:outerShdw>
                </a:effectLst>
              </a:rPr>
              <a:t>corroborate triglycerides as a sensitive marker of lifestyle changes. </a:t>
            </a:r>
          </a:p>
          <a:p>
            <a:pPr lvl="1">
              <a:defRPr/>
            </a:pPr>
            <a:r>
              <a:rPr lang="en-US" sz="2000" dirty="0" smtClean="0">
                <a:effectLst>
                  <a:outerShdw blurRad="38100" dist="38100" dir="2700000" algn="tl">
                    <a:srgbClr val="000000">
                      <a:alpha val="43137"/>
                    </a:srgbClr>
                  </a:outerShdw>
                </a:effectLst>
                <a:ea typeface="+mn-ea"/>
                <a:cs typeface="+mn-cs"/>
              </a:rPr>
              <a:t>However, a substantial proportion of the CHD risk remained attributable to changes in triglyceride levels during the subsequent 5.5 years of follow-up, independent of the associated alterations in BMI and lifestyle habits, </a:t>
            </a:r>
            <a:r>
              <a:rPr lang="en-US" sz="2000" dirty="0" smtClean="0">
                <a:solidFill>
                  <a:schemeClr val="accent1"/>
                </a:solidFill>
                <a:effectLst>
                  <a:outerShdw blurRad="38100" dist="38100" dir="2700000" algn="tl">
                    <a:srgbClr val="000000">
                      <a:alpha val="43137"/>
                    </a:srgbClr>
                  </a:outerShdw>
                </a:effectLst>
                <a:ea typeface="+mn-ea"/>
                <a:cs typeface="+mn-cs"/>
              </a:rPr>
              <a:t>suggesting an independent cumulative effect. </a:t>
            </a:r>
          </a:p>
        </p:txBody>
      </p:sp>
      <p:sp>
        <p:nvSpPr>
          <p:cNvPr id="17412" name="Text Box 6"/>
          <p:cNvSpPr txBox="1">
            <a:spLocks noChangeArrowheads="1"/>
          </p:cNvSpPr>
          <p:nvPr/>
        </p:nvSpPr>
        <p:spPr bwMode="auto">
          <a:xfrm>
            <a:off x="3429000" y="6553200"/>
            <a:ext cx="5715000" cy="338138"/>
          </a:xfrm>
          <a:prstGeom prst="rect">
            <a:avLst/>
          </a:prstGeom>
          <a:noFill/>
          <a:ln w="9525">
            <a:noFill/>
            <a:miter lim="800000"/>
            <a:headEnd/>
            <a:tailEnd/>
          </a:ln>
        </p:spPr>
        <p:txBody>
          <a:bodyPr>
            <a:spAutoFit/>
          </a:bodyPr>
          <a:lstStyle/>
          <a:p>
            <a:r>
              <a:rPr lang="en-US" sz="1600" b="1"/>
              <a:t>Tirosh A et al. Ann Intern Med. 2007;147:377-385.</a:t>
            </a: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980739">
                                            <p:txEl>
                                              <p:pRg st="0" end="0"/>
                                            </p:txEl>
                                          </p:spTgt>
                                        </p:tgtEl>
                                        <p:attrNameLst>
                                          <p:attrName>style.visibility</p:attrName>
                                        </p:attrNameLst>
                                      </p:cBhvr>
                                      <p:to>
                                        <p:strVal val="visible"/>
                                      </p:to>
                                    </p:set>
                                    <p:animEffect transition="in" filter="wipe(up)">
                                      <p:cBhvr>
                                        <p:cTn id="7" dur="2000"/>
                                        <p:tgtEl>
                                          <p:spTgt spid="4980739">
                                            <p:txEl>
                                              <p:pRg st="0" end="0"/>
                                            </p:txEl>
                                          </p:spTgt>
                                        </p:tgtEl>
                                      </p:cBhvr>
                                    </p:animEffect>
                                  </p:childTnLst>
                                </p:cTn>
                              </p:par>
                            </p:childTnLst>
                          </p:cTn>
                        </p:par>
                        <p:par>
                          <p:cTn id="8" fill="hold">
                            <p:stCondLst>
                              <p:cond delay="2000"/>
                            </p:stCondLst>
                            <p:childTnLst>
                              <p:par>
                                <p:cTn id="9" presetID="22" presetClass="entr" presetSubtype="1" fill="hold" grpId="0" nodeType="afterEffect">
                                  <p:stCondLst>
                                    <p:cond delay="0"/>
                                  </p:stCondLst>
                                  <p:childTnLst>
                                    <p:set>
                                      <p:cBhvr>
                                        <p:cTn id="10" dur="1" fill="hold">
                                          <p:stCondLst>
                                            <p:cond delay="0"/>
                                          </p:stCondLst>
                                        </p:cTn>
                                        <p:tgtEl>
                                          <p:spTgt spid="4980739">
                                            <p:txEl>
                                              <p:pRg st="1" end="1"/>
                                            </p:txEl>
                                          </p:spTgt>
                                        </p:tgtEl>
                                        <p:attrNameLst>
                                          <p:attrName>style.visibility</p:attrName>
                                        </p:attrNameLst>
                                      </p:cBhvr>
                                      <p:to>
                                        <p:strVal val="visible"/>
                                      </p:to>
                                    </p:set>
                                    <p:animEffect transition="in" filter="wipe(up)">
                                      <p:cBhvr>
                                        <p:cTn id="11" dur="2000"/>
                                        <p:tgtEl>
                                          <p:spTgt spid="4980739">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4980739">
                                            <p:txEl>
                                              <p:pRg st="2" end="2"/>
                                            </p:txEl>
                                          </p:spTgt>
                                        </p:tgtEl>
                                        <p:attrNameLst>
                                          <p:attrName>style.visibility</p:attrName>
                                        </p:attrNameLst>
                                      </p:cBhvr>
                                      <p:to>
                                        <p:strVal val="visible"/>
                                      </p:to>
                                    </p:set>
                                    <p:animEffect transition="in" filter="wipe(up)">
                                      <p:cBhvr>
                                        <p:cTn id="16" dur="2000"/>
                                        <p:tgtEl>
                                          <p:spTgt spid="4980739">
                                            <p:txEl>
                                              <p:pRg st="2" end="2"/>
                                            </p:txEl>
                                          </p:spTgt>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4980739">
                                            <p:txEl>
                                              <p:pRg st="3" end="3"/>
                                            </p:txEl>
                                          </p:spTgt>
                                        </p:tgtEl>
                                        <p:attrNameLst>
                                          <p:attrName>style.visibility</p:attrName>
                                        </p:attrNameLst>
                                      </p:cBhvr>
                                      <p:to>
                                        <p:strVal val="visible"/>
                                      </p:to>
                                    </p:set>
                                    <p:animEffect transition="in" filter="wipe(up)">
                                      <p:cBhvr>
                                        <p:cTn id="20" dur="2000"/>
                                        <p:tgtEl>
                                          <p:spTgt spid="49807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80739"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0738" name="Rectangle 2"/>
          <p:cNvSpPr>
            <a:spLocks noGrp="1" noChangeArrowheads="1"/>
          </p:cNvSpPr>
          <p:nvPr>
            <p:ph type="title"/>
          </p:nvPr>
        </p:nvSpPr>
        <p:spPr>
          <a:xfrm>
            <a:off x="0" y="0"/>
            <a:ext cx="9144000" cy="1143000"/>
          </a:xfrm>
        </p:spPr>
        <p:txBody>
          <a:bodyPr/>
          <a:lstStyle/>
          <a:p>
            <a:pPr>
              <a:defRPr/>
            </a:pPr>
            <a:r>
              <a:rPr lang="en-US" sz="3600" dirty="0" err="1" smtClean="0">
                <a:solidFill>
                  <a:schemeClr val="accent5">
                    <a:lumMod val="75000"/>
                  </a:schemeClr>
                </a:solidFill>
              </a:rPr>
              <a:t>ME</a:t>
            </a:r>
            <a:r>
              <a:rPr lang="en-US" sz="3600" dirty="0" err="1" smtClean="0"/>
              <a:t>tabolic</a:t>
            </a:r>
            <a:r>
              <a:rPr lang="en-US" sz="3600" dirty="0" smtClean="0"/>
              <a:t>, </a:t>
            </a:r>
            <a:r>
              <a:rPr lang="en-US" sz="3600" dirty="0" smtClean="0">
                <a:solidFill>
                  <a:schemeClr val="accent5">
                    <a:lumMod val="75000"/>
                  </a:schemeClr>
                </a:solidFill>
              </a:rPr>
              <a:t>L</a:t>
            </a:r>
            <a:r>
              <a:rPr lang="en-US" sz="3600" dirty="0" smtClean="0"/>
              <a:t>ifestyle, </a:t>
            </a:r>
            <a:r>
              <a:rPr lang="en-US" sz="3600" dirty="0" smtClean="0">
                <a:solidFill>
                  <a:schemeClr val="accent5">
                    <a:lumMod val="75000"/>
                  </a:schemeClr>
                </a:solidFill>
              </a:rPr>
              <a:t>A</a:t>
            </a:r>
            <a:r>
              <a:rPr lang="en-US" sz="3600" dirty="0" smtClean="0"/>
              <a:t>nd </a:t>
            </a:r>
            <a:r>
              <a:rPr lang="en-US" sz="3600" dirty="0" smtClean="0">
                <a:solidFill>
                  <a:schemeClr val="accent5">
                    <a:lumMod val="75000"/>
                  </a:schemeClr>
                </a:solidFill>
              </a:rPr>
              <a:t>N</a:t>
            </a:r>
            <a:r>
              <a:rPr lang="en-US" sz="3600" dirty="0" smtClean="0"/>
              <a:t>utrition Assessment in </a:t>
            </a:r>
            <a:r>
              <a:rPr lang="en-US" sz="3600" dirty="0" smtClean="0">
                <a:solidFill>
                  <a:schemeClr val="accent5">
                    <a:lumMod val="75000"/>
                  </a:schemeClr>
                </a:solidFill>
              </a:rPr>
              <a:t>Y</a:t>
            </a:r>
            <a:r>
              <a:rPr lang="en-US" sz="3600" dirty="0" smtClean="0"/>
              <a:t>oung Adults Study (</a:t>
            </a:r>
            <a:r>
              <a:rPr lang="en-US" sz="3600" dirty="0" smtClean="0">
                <a:solidFill>
                  <a:schemeClr val="accent5">
                    <a:lumMod val="75000"/>
                  </a:schemeClr>
                </a:solidFill>
              </a:rPr>
              <a:t>MELANY</a:t>
            </a:r>
            <a:r>
              <a:rPr lang="en-US" sz="3600" dirty="0" smtClean="0"/>
              <a:t>)</a:t>
            </a:r>
          </a:p>
        </p:txBody>
      </p:sp>
      <p:sp>
        <p:nvSpPr>
          <p:cNvPr id="4980739" name="Rectangle 3"/>
          <p:cNvSpPr>
            <a:spLocks noGrp="1" noChangeArrowheads="1"/>
          </p:cNvSpPr>
          <p:nvPr>
            <p:ph type="body" idx="1"/>
          </p:nvPr>
        </p:nvSpPr>
        <p:spPr>
          <a:xfrm>
            <a:off x="290513" y="1400175"/>
            <a:ext cx="8394700" cy="4102100"/>
          </a:xfrm>
        </p:spPr>
        <p:txBody>
          <a:bodyPr/>
          <a:lstStyle/>
          <a:p>
            <a:pPr>
              <a:defRPr/>
            </a:pPr>
            <a:r>
              <a:rPr lang="en-US" sz="2800" dirty="0" smtClean="0">
                <a:effectLst>
                  <a:outerShdw blurRad="38100" dist="38100" dir="2700000" algn="tl">
                    <a:srgbClr val="000000">
                      <a:alpha val="43137"/>
                    </a:srgbClr>
                  </a:outerShdw>
                </a:effectLst>
              </a:rPr>
              <a:t>In the group where there was a decrease in triglyceride levels between time 1 and time 2</a:t>
            </a:r>
          </a:p>
          <a:p>
            <a:pPr lvl="1">
              <a:defRPr/>
            </a:pPr>
            <a:r>
              <a:rPr lang="en-US" sz="2800" dirty="0" smtClean="0">
                <a:effectLst>
                  <a:outerShdw blurRad="38100" dist="38100" dir="2700000" algn="tl">
                    <a:srgbClr val="000000">
                      <a:alpha val="43137"/>
                    </a:srgbClr>
                  </a:outerShdw>
                </a:effectLst>
                <a:ea typeface="+mn-ea"/>
                <a:cs typeface="+mn-cs"/>
              </a:rPr>
              <a:t>The high/low group was associated with reduced BMI and</a:t>
            </a:r>
          </a:p>
          <a:p>
            <a:pPr lvl="1">
              <a:defRPr/>
            </a:pPr>
            <a:r>
              <a:rPr lang="en-US" sz="2400" dirty="0" smtClean="0">
                <a:effectLst>
                  <a:outerShdw blurRad="38100" dist="38100" dir="2700000" algn="tl">
                    <a:srgbClr val="000000">
                      <a:alpha val="43137"/>
                    </a:srgbClr>
                  </a:outerShdw>
                </a:effectLst>
                <a:ea typeface="+mn-ea"/>
                <a:cs typeface="+mn-cs"/>
              </a:rPr>
              <a:t>A </a:t>
            </a:r>
            <a:r>
              <a:rPr lang="en-US" sz="2800" dirty="0" smtClean="0">
                <a:effectLst>
                  <a:outerShdw blurRad="38100" dist="38100" dir="2700000" algn="tl">
                    <a:srgbClr val="000000">
                      <a:alpha val="43137"/>
                    </a:srgbClr>
                  </a:outerShdw>
                </a:effectLst>
                <a:ea typeface="+mn-ea"/>
                <a:cs typeface="+mn-cs"/>
              </a:rPr>
              <a:t>diminished proportion of smoking, and</a:t>
            </a:r>
          </a:p>
          <a:p>
            <a:pPr lvl="1">
              <a:defRPr/>
            </a:pPr>
            <a:r>
              <a:rPr lang="en-US" sz="2800" dirty="0" smtClean="0">
                <a:effectLst>
                  <a:outerShdw blurRad="38100" dist="38100" dir="2700000" algn="tl">
                    <a:srgbClr val="000000">
                      <a:alpha val="43137"/>
                    </a:srgbClr>
                  </a:outerShdw>
                </a:effectLst>
                <a:ea typeface="+mn-ea"/>
                <a:cs typeface="+mn-cs"/>
              </a:rPr>
              <a:t>An increase in physical activity and eating breakfast, all of which are related to adopting a healthier lifestyle. </a:t>
            </a:r>
          </a:p>
          <a:p>
            <a:pPr>
              <a:defRPr/>
            </a:pPr>
            <a:r>
              <a:rPr lang="en-US" sz="2800" dirty="0" smtClean="0">
                <a:effectLst>
                  <a:outerShdw blurRad="38100" dist="38100" dir="2700000" algn="tl">
                    <a:srgbClr val="000000">
                      <a:alpha val="43137"/>
                    </a:srgbClr>
                  </a:outerShdw>
                </a:effectLst>
              </a:rPr>
              <a:t>Thus</a:t>
            </a:r>
            <a:r>
              <a:rPr lang="en-US" sz="2800" dirty="0" smtClean="0">
                <a:solidFill>
                  <a:schemeClr val="accent1"/>
                </a:solidFill>
                <a:effectLst>
                  <a:outerShdw blurRad="38100" dist="38100" dir="2700000" algn="tl">
                    <a:srgbClr val="000000">
                      <a:alpha val="43137"/>
                    </a:srgbClr>
                  </a:outerShdw>
                </a:effectLst>
              </a:rPr>
              <a:t>, triglycerides might be a valuable biomarker of lifestyle </a:t>
            </a:r>
            <a:r>
              <a:rPr lang="en-US" sz="2800" dirty="0" smtClean="0">
                <a:effectLst>
                  <a:outerShdw blurRad="38100" dist="38100" dir="2700000" algn="tl">
                    <a:srgbClr val="000000">
                      <a:alpha val="43137"/>
                    </a:srgbClr>
                  </a:outerShdw>
                </a:effectLst>
              </a:rPr>
              <a:t>(and/or weight) changes.</a:t>
            </a:r>
          </a:p>
        </p:txBody>
      </p:sp>
      <p:sp>
        <p:nvSpPr>
          <p:cNvPr id="18436" name="Text Box 6"/>
          <p:cNvSpPr txBox="1">
            <a:spLocks noChangeArrowheads="1"/>
          </p:cNvSpPr>
          <p:nvPr/>
        </p:nvSpPr>
        <p:spPr bwMode="auto">
          <a:xfrm>
            <a:off x="3429000" y="6553200"/>
            <a:ext cx="5715000" cy="338138"/>
          </a:xfrm>
          <a:prstGeom prst="rect">
            <a:avLst/>
          </a:prstGeom>
          <a:noFill/>
          <a:ln w="9525">
            <a:noFill/>
            <a:miter lim="800000"/>
            <a:headEnd/>
            <a:tailEnd/>
          </a:ln>
        </p:spPr>
        <p:txBody>
          <a:bodyPr>
            <a:spAutoFit/>
          </a:bodyPr>
          <a:lstStyle/>
          <a:p>
            <a:r>
              <a:rPr lang="en-US" sz="1600" b="1"/>
              <a:t>Tirosh A et al. Ann Intern Med. 2007;147:377-385.</a:t>
            </a: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980739">
                                            <p:txEl>
                                              <p:pRg st="0" end="0"/>
                                            </p:txEl>
                                          </p:spTgt>
                                        </p:tgtEl>
                                        <p:attrNameLst>
                                          <p:attrName>style.visibility</p:attrName>
                                        </p:attrNameLst>
                                      </p:cBhvr>
                                      <p:to>
                                        <p:strVal val="visible"/>
                                      </p:to>
                                    </p:set>
                                    <p:animEffect transition="in" filter="wipe(up)">
                                      <p:cBhvr>
                                        <p:cTn id="7" dur="1000"/>
                                        <p:tgtEl>
                                          <p:spTgt spid="4980739">
                                            <p:txEl>
                                              <p:pRg st="0" end="0"/>
                                            </p:txEl>
                                          </p:spTgt>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4980739">
                                            <p:txEl>
                                              <p:pRg st="1" end="1"/>
                                            </p:txEl>
                                          </p:spTgt>
                                        </p:tgtEl>
                                        <p:attrNameLst>
                                          <p:attrName>style.visibility</p:attrName>
                                        </p:attrNameLst>
                                      </p:cBhvr>
                                      <p:to>
                                        <p:strVal val="visible"/>
                                      </p:to>
                                    </p:set>
                                    <p:animEffect transition="in" filter="wipe(up)">
                                      <p:cBhvr>
                                        <p:cTn id="11" dur="1000"/>
                                        <p:tgtEl>
                                          <p:spTgt spid="4980739">
                                            <p:txEl>
                                              <p:pRg st="1" end="1"/>
                                            </p:txEl>
                                          </p:spTgt>
                                        </p:tgtEl>
                                      </p:cBhvr>
                                    </p:animEffect>
                                  </p:childTnLst>
                                </p:cTn>
                              </p:par>
                            </p:childTnLst>
                          </p:cTn>
                        </p:par>
                        <p:par>
                          <p:cTn id="12" fill="hold">
                            <p:stCondLst>
                              <p:cond delay="2000"/>
                            </p:stCondLst>
                            <p:childTnLst>
                              <p:par>
                                <p:cTn id="13" presetID="22" presetClass="entr" presetSubtype="1" fill="hold" grpId="0" nodeType="afterEffect">
                                  <p:stCondLst>
                                    <p:cond delay="0"/>
                                  </p:stCondLst>
                                  <p:childTnLst>
                                    <p:set>
                                      <p:cBhvr>
                                        <p:cTn id="14" dur="1" fill="hold">
                                          <p:stCondLst>
                                            <p:cond delay="0"/>
                                          </p:stCondLst>
                                        </p:cTn>
                                        <p:tgtEl>
                                          <p:spTgt spid="4980739">
                                            <p:txEl>
                                              <p:pRg st="2" end="2"/>
                                            </p:txEl>
                                          </p:spTgt>
                                        </p:tgtEl>
                                        <p:attrNameLst>
                                          <p:attrName>style.visibility</p:attrName>
                                        </p:attrNameLst>
                                      </p:cBhvr>
                                      <p:to>
                                        <p:strVal val="visible"/>
                                      </p:to>
                                    </p:set>
                                    <p:animEffect transition="in" filter="wipe(up)">
                                      <p:cBhvr>
                                        <p:cTn id="15" dur="1000"/>
                                        <p:tgtEl>
                                          <p:spTgt spid="4980739">
                                            <p:txEl>
                                              <p:pRg st="2" end="2"/>
                                            </p:txEl>
                                          </p:spTgt>
                                        </p:tgtEl>
                                      </p:cBhvr>
                                    </p:animEffect>
                                  </p:childTnLst>
                                </p:cTn>
                              </p:par>
                            </p:childTnLst>
                          </p:cTn>
                        </p:par>
                        <p:par>
                          <p:cTn id="16" fill="hold">
                            <p:stCondLst>
                              <p:cond delay="3000"/>
                            </p:stCondLst>
                            <p:childTnLst>
                              <p:par>
                                <p:cTn id="17" presetID="22" presetClass="entr" presetSubtype="1" fill="hold" grpId="0" nodeType="afterEffect">
                                  <p:stCondLst>
                                    <p:cond delay="0"/>
                                  </p:stCondLst>
                                  <p:childTnLst>
                                    <p:set>
                                      <p:cBhvr>
                                        <p:cTn id="18" dur="1" fill="hold">
                                          <p:stCondLst>
                                            <p:cond delay="0"/>
                                          </p:stCondLst>
                                        </p:cTn>
                                        <p:tgtEl>
                                          <p:spTgt spid="4980739">
                                            <p:txEl>
                                              <p:pRg st="3" end="3"/>
                                            </p:txEl>
                                          </p:spTgt>
                                        </p:tgtEl>
                                        <p:attrNameLst>
                                          <p:attrName>style.visibility</p:attrName>
                                        </p:attrNameLst>
                                      </p:cBhvr>
                                      <p:to>
                                        <p:strVal val="visible"/>
                                      </p:to>
                                    </p:set>
                                    <p:animEffect transition="in" filter="wipe(up)">
                                      <p:cBhvr>
                                        <p:cTn id="19" dur="1000"/>
                                        <p:tgtEl>
                                          <p:spTgt spid="4980739">
                                            <p:txEl>
                                              <p:pRg st="3" end="3"/>
                                            </p:txEl>
                                          </p:spTgt>
                                        </p:tgtEl>
                                      </p:cBhvr>
                                    </p:animEffect>
                                  </p:childTnLst>
                                </p:cTn>
                              </p:par>
                            </p:childTnLst>
                          </p:cTn>
                        </p:par>
                        <p:par>
                          <p:cTn id="20" fill="hold">
                            <p:stCondLst>
                              <p:cond delay="4000"/>
                            </p:stCondLst>
                            <p:childTnLst>
                              <p:par>
                                <p:cTn id="21" presetID="22" presetClass="entr" presetSubtype="1" fill="hold" grpId="0" nodeType="afterEffect">
                                  <p:stCondLst>
                                    <p:cond delay="1500"/>
                                  </p:stCondLst>
                                  <p:childTnLst>
                                    <p:set>
                                      <p:cBhvr>
                                        <p:cTn id="22" dur="1" fill="hold">
                                          <p:stCondLst>
                                            <p:cond delay="0"/>
                                          </p:stCondLst>
                                        </p:cTn>
                                        <p:tgtEl>
                                          <p:spTgt spid="4980739">
                                            <p:txEl>
                                              <p:pRg st="4" end="4"/>
                                            </p:txEl>
                                          </p:spTgt>
                                        </p:tgtEl>
                                        <p:attrNameLst>
                                          <p:attrName>style.visibility</p:attrName>
                                        </p:attrNameLst>
                                      </p:cBhvr>
                                      <p:to>
                                        <p:strVal val="visible"/>
                                      </p:to>
                                    </p:set>
                                    <p:animEffect transition="in" filter="wipe(up)">
                                      <p:cBhvr>
                                        <p:cTn id="23" dur="1000"/>
                                        <p:tgtEl>
                                          <p:spTgt spid="49807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80739"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0738" name="Rectangle 2"/>
          <p:cNvSpPr>
            <a:spLocks noGrp="1" noChangeArrowheads="1"/>
          </p:cNvSpPr>
          <p:nvPr>
            <p:ph type="title"/>
          </p:nvPr>
        </p:nvSpPr>
        <p:spPr>
          <a:xfrm>
            <a:off x="0" y="0"/>
            <a:ext cx="9144000" cy="1143000"/>
          </a:xfrm>
        </p:spPr>
        <p:txBody>
          <a:bodyPr/>
          <a:lstStyle/>
          <a:p>
            <a:pPr>
              <a:defRPr/>
            </a:pPr>
            <a:r>
              <a:rPr lang="en-US" sz="3600" dirty="0" err="1" smtClean="0">
                <a:solidFill>
                  <a:schemeClr val="accent5">
                    <a:lumMod val="75000"/>
                  </a:schemeClr>
                </a:solidFill>
              </a:rPr>
              <a:t>ME</a:t>
            </a:r>
            <a:r>
              <a:rPr lang="en-US" sz="3600" dirty="0" err="1" smtClean="0"/>
              <a:t>tabolic</a:t>
            </a:r>
            <a:r>
              <a:rPr lang="en-US" sz="3600" dirty="0" smtClean="0"/>
              <a:t>, </a:t>
            </a:r>
            <a:r>
              <a:rPr lang="en-US" sz="3600" dirty="0" smtClean="0">
                <a:solidFill>
                  <a:schemeClr val="accent5">
                    <a:lumMod val="75000"/>
                  </a:schemeClr>
                </a:solidFill>
              </a:rPr>
              <a:t>L</a:t>
            </a:r>
            <a:r>
              <a:rPr lang="en-US" sz="3600" dirty="0" smtClean="0"/>
              <a:t>ifestyle, </a:t>
            </a:r>
            <a:r>
              <a:rPr lang="en-US" sz="3600" dirty="0" smtClean="0">
                <a:solidFill>
                  <a:schemeClr val="accent5">
                    <a:lumMod val="75000"/>
                  </a:schemeClr>
                </a:solidFill>
              </a:rPr>
              <a:t>A</a:t>
            </a:r>
            <a:r>
              <a:rPr lang="en-US" sz="3600" dirty="0" smtClean="0"/>
              <a:t>nd </a:t>
            </a:r>
            <a:r>
              <a:rPr lang="en-US" sz="3600" dirty="0" smtClean="0">
                <a:solidFill>
                  <a:schemeClr val="accent5">
                    <a:lumMod val="75000"/>
                  </a:schemeClr>
                </a:solidFill>
              </a:rPr>
              <a:t>N</a:t>
            </a:r>
            <a:r>
              <a:rPr lang="en-US" sz="3600" dirty="0" smtClean="0"/>
              <a:t>utrition Assessment in </a:t>
            </a:r>
            <a:r>
              <a:rPr lang="en-US" sz="3600" dirty="0" smtClean="0">
                <a:solidFill>
                  <a:schemeClr val="accent5">
                    <a:lumMod val="75000"/>
                  </a:schemeClr>
                </a:solidFill>
              </a:rPr>
              <a:t>Y</a:t>
            </a:r>
            <a:r>
              <a:rPr lang="en-US" sz="3600" dirty="0" smtClean="0"/>
              <a:t>oung Adults Study (</a:t>
            </a:r>
            <a:r>
              <a:rPr lang="en-US" sz="3600" dirty="0" smtClean="0">
                <a:solidFill>
                  <a:schemeClr val="accent5">
                    <a:lumMod val="75000"/>
                  </a:schemeClr>
                </a:solidFill>
              </a:rPr>
              <a:t>MELANY</a:t>
            </a:r>
            <a:r>
              <a:rPr lang="en-US" sz="3600" dirty="0" smtClean="0"/>
              <a:t>)</a:t>
            </a:r>
          </a:p>
        </p:txBody>
      </p:sp>
      <p:sp>
        <p:nvSpPr>
          <p:cNvPr id="4980739" name="Rectangle 3"/>
          <p:cNvSpPr>
            <a:spLocks noGrp="1" noChangeArrowheads="1"/>
          </p:cNvSpPr>
          <p:nvPr>
            <p:ph type="body" idx="1"/>
          </p:nvPr>
        </p:nvSpPr>
        <p:spPr>
          <a:xfrm>
            <a:off x="290513" y="1400175"/>
            <a:ext cx="8394700" cy="4102100"/>
          </a:xfrm>
        </p:spPr>
        <p:txBody>
          <a:bodyPr/>
          <a:lstStyle/>
          <a:p>
            <a:pPr>
              <a:defRPr/>
            </a:pPr>
            <a:r>
              <a:rPr lang="en-US" sz="2800" dirty="0" smtClean="0">
                <a:effectLst>
                  <a:outerShdw blurRad="38100" dist="38100" dir="2700000" algn="tl">
                    <a:srgbClr val="000000">
                      <a:alpha val="43137"/>
                    </a:srgbClr>
                  </a:outerShdw>
                </a:effectLst>
              </a:rPr>
              <a:t>Conclusions: Two triglyceride measurements obtained 5 years apart may assist in assessing CHD risk in young men. </a:t>
            </a:r>
          </a:p>
          <a:p>
            <a:pPr>
              <a:defRPr/>
            </a:pPr>
            <a:r>
              <a:rPr lang="en-US" sz="2800" dirty="0" smtClean="0">
                <a:solidFill>
                  <a:schemeClr val="accent1"/>
                </a:solidFill>
                <a:effectLst>
                  <a:outerShdw blurRad="38100" dist="38100" dir="2700000" algn="tl">
                    <a:srgbClr val="000000">
                      <a:alpha val="43137"/>
                    </a:srgbClr>
                  </a:outerShdw>
                </a:effectLst>
              </a:rPr>
              <a:t>A decrease in initially elevated triglyceride levels is associated with a decrease in CHD risk </a:t>
            </a:r>
            <a:r>
              <a:rPr lang="en-US" sz="2800" dirty="0" smtClean="0">
                <a:effectLst>
                  <a:outerShdw blurRad="38100" dist="38100" dir="2700000" algn="tl">
                    <a:srgbClr val="000000">
                      <a:alpha val="43137"/>
                    </a:srgbClr>
                  </a:outerShdw>
                </a:effectLst>
              </a:rPr>
              <a:t>compared with stable high triglyceride levels. </a:t>
            </a:r>
          </a:p>
          <a:p>
            <a:pPr lvl="1">
              <a:defRPr/>
            </a:pPr>
            <a:r>
              <a:rPr lang="en-US" sz="2400" dirty="0" smtClean="0">
                <a:effectLst>
                  <a:outerShdw blurRad="38100" dist="38100" dir="2700000" algn="tl">
                    <a:srgbClr val="000000">
                      <a:alpha val="43137"/>
                    </a:srgbClr>
                  </a:outerShdw>
                </a:effectLst>
                <a:ea typeface="+mn-ea"/>
                <a:cs typeface="+mn-cs"/>
              </a:rPr>
              <a:t>However, this risk remains higher than in those with persistently low triglyceride levels.</a:t>
            </a:r>
          </a:p>
        </p:txBody>
      </p:sp>
      <p:sp>
        <p:nvSpPr>
          <p:cNvPr id="19460" name="Text Box 6"/>
          <p:cNvSpPr txBox="1">
            <a:spLocks noChangeArrowheads="1"/>
          </p:cNvSpPr>
          <p:nvPr/>
        </p:nvSpPr>
        <p:spPr bwMode="auto">
          <a:xfrm>
            <a:off x="3429000" y="6553200"/>
            <a:ext cx="5715000" cy="338138"/>
          </a:xfrm>
          <a:prstGeom prst="rect">
            <a:avLst/>
          </a:prstGeom>
          <a:noFill/>
          <a:ln w="9525">
            <a:noFill/>
            <a:miter lim="800000"/>
            <a:headEnd/>
            <a:tailEnd/>
          </a:ln>
        </p:spPr>
        <p:txBody>
          <a:bodyPr>
            <a:spAutoFit/>
          </a:bodyPr>
          <a:lstStyle/>
          <a:p>
            <a:r>
              <a:rPr lang="en-US" sz="1600" b="1"/>
              <a:t>Tirosh A et al. Ann Intern Med. 2007;147:377-385.</a:t>
            </a: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980739">
                                            <p:txEl>
                                              <p:pRg st="0" end="0"/>
                                            </p:txEl>
                                          </p:spTgt>
                                        </p:tgtEl>
                                        <p:attrNameLst>
                                          <p:attrName>style.visibility</p:attrName>
                                        </p:attrNameLst>
                                      </p:cBhvr>
                                      <p:to>
                                        <p:strVal val="visible"/>
                                      </p:to>
                                    </p:set>
                                    <p:animEffect transition="in" filter="wipe(up)">
                                      <p:cBhvr>
                                        <p:cTn id="7" dur="2000"/>
                                        <p:tgtEl>
                                          <p:spTgt spid="4980739">
                                            <p:txEl>
                                              <p:pRg st="0" end="0"/>
                                            </p:txEl>
                                          </p:spTgt>
                                        </p:tgtEl>
                                      </p:cBhvr>
                                    </p:animEffect>
                                  </p:childTnLst>
                                </p:cTn>
                              </p:par>
                            </p:childTnLst>
                          </p:cTn>
                        </p:par>
                        <p:par>
                          <p:cTn id="8" fill="hold">
                            <p:stCondLst>
                              <p:cond delay="2000"/>
                            </p:stCondLst>
                            <p:childTnLst>
                              <p:par>
                                <p:cTn id="9" presetID="22" presetClass="entr" presetSubtype="1" fill="hold" grpId="0" nodeType="afterEffect">
                                  <p:stCondLst>
                                    <p:cond delay="0"/>
                                  </p:stCondLst>
                                  <p:childTnLst>
                                    <p:set>
                                      <p:cBhvr>
                                        <p:cTn id="10" dur="1" fill="hold">
                                          <p:stCondLst>
                                            <p:cond delay="0"/>
                                          </p:stCondLst>
                                        </p:cTn>
                                        <p:tgtEl>
                                          <p:spTgt spid="4980739">
                                            <p:txEl>
                                              <p:pRg st="1" end="1"/>
                                            </p:txEl>
                                          </p:spTgt>
                                        </p:tgtEl>
                                        <p:attrNameLst>
                                          <p:attrName>style.visibility</p:attrName>
                                        </p:attrNameLst>
                                      </p:cBhvr>
                                      <p:to>
                                        <p:strVal val="visible"/>
                                      </p:to>
                                    </p:set>
                                    <p:animEffect transition="in" filter="wipe(up)">
                                      <p:cBhvr>
                                        <p:cTn id="11" dur="2000"/>
                                        <p:tgtEl>
                                          <p:spTgt spid="4980739">
                                            <p:txEl>
                                              <p:pRg st="1" end="1"/>
                                            </p:txEl>
                                          </p:spTgt>
                                        </p:tgtEl>
                                      </p:cBhvr>
                                    </p:animEffect>
                                  </p:childTnLst>
                                </p:cTn>
                              </p:par>
                            </p:childTnLst>
                          </p:cTn>
                        </p:par>
                        <p:par>
                          <p:cTn id="12" fill="hold">
                            <p:stCondLst>
                              <p:cond delay="4000"/>
                            </p:stCondLst>
                            <p:childTnLst>
                              <p:par>
                                <p:cTn id="13" presetID="22" presetClass="entr" presetSubtype="1" fill="hold" grpId="0" nodeType="afterEffect">
                                  <p:stCondLst>
                                    <p:cond delay="500"/>
                                  </p:stCondLst>
                                  <p:childTnLst>
                                    <p:set>
                                      <p:cBhvr>
                                        <p:cTn id="14" dur="1" fill="hold">
                                          <p:stCondLst>
                                            <p:cond delay="0"/>
                                          </p:stCondLst>
                                        </p:cTn>
                                        <p:tgtEl>
                                          <p:spTgt spid="4980739">
                                            <p:txEl>
                                              <p:pRg st="2" end="2"/>
                                            </p:txEl>
                                          </p:spTgt>
                                        </p:tgtEl>
                                        <p:attrNameLst>
                                          <p:attrName>style.visibility</p:attrName>
                                        </p:attrNameLst>
                                      </p:cBhvr>
                                      <p:to>
                                        <p:strVal val="visible"/>
                                      </p:to>
                                    </p:set>
                                    <p:animEffect transition="in" filter="wipe(up)">
                                      <p:cBhvr>
                                        <p:cTn id="15" dur="1000"/>
                                        <p:tgtEl>
                                          <p:spTgt spid="49807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80739"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0738" name="Rectangle 2"/>
          <p:cNvSpPr>
            <a:spLocks noGrp="1" noChangeArrowheads="1"/>
          </p:cNvSpPr>
          <p:nvPr>
            <p:ph type="title"/>
          </p:nvPr>
        </p:nvSpPr>
        <p:spPr>
          <a:xfrm>
            <a:off x="0" y="0"/>
            <a:ext cx="9144000" cy="1143000"/>
          </a:xfrm>
        </p:spPr>
        <p:txBody>
          <a:bodyPr/>
          <a:lstStyle/>
          <a:p>
            <a:pPr>
              <a:defRPr/>
            </a:pPr>
            <a:r>
              <a:rPr lang="en-US" sz="3600" dirty="0" err="1" smtClean="0">
                <a:solidFill>
                  <a:schemeClr val="accent5">
                    <a:lumMod val="75000"/>
                  </a:schemeClr>
                </a:solidFill>
              </a:rPr>
              <a:t>ME</a:t>
            </a:r>
            <a:r>
              <a:rPr lang="en-US" sz="3600" dirty="0" err="1" smtClean="0"/>
              <a:t>tabolic</a:t>
            </a:r>
            <a:r>
              <a:rPr lang="en-US" sz="3600" dirty="0" smtClean="0"/>
              <a:t>, </a:t>
            </a:r>
            <a:r>
              <a:rPr lang="en-US" sz="3600" dirty="0" smtClean="0">
                <a:solidFill>
                  <a:schemeClr val="accent5">
                    <a:lumMod val="75000"/>
                  </a:schemeClr>
                </a:solidFill>
              </a:rPr>
              <a:t>L</a:t>
            </a:r>
            <a:r>
              <a:rPr lang="en-US" sz="3600" dirty="0" smtClean="0"/>
              <a:t>ifestyle, </a:t>
            </a:r>
            <a:r>
              <a:rPr lang="en-US" sz="3600" dirty="0" smtClean="0">
                <a:solidFill>
                  <a:schemeClr val="accent5">
                    <a:lumMod val="75000"/>
                  </a:schemeClr>
                </a:solidFill>
              </a:rPr>
              <a:t>A</a:t>
            </a:r>
            <a:r>
              <a:rPr lang="en-US" sz="3600" dirty="0" smtClean="0"/>
              <a:t>nd </a:t>
            </a:r>
            <a:r>
              <a:rPr lang="en-US" sz="3600" dirty="0" smtClean="0">
                <a:solidFill>
                  <a:schemeClr val="accent5">
                    <a:lumMod val="75000"/>
                  </a:schemeClr>
                </a:solidFill>
              </a:rPr>
              <a:t>N</a:t>
            </a:r>
            <a:r>
              <a:rPr lang="en-US" sz="3600" dirty="0" smtClean="0"/>
              <a:t>utrition Assessment in </a:t>
            </a:r>
            <a:r>
              <a:rPr lang="en-US" sz="3600" dirty="0" smtClean="0">
                <a:solidFill>
                  <a:schemeClr val="accent5">
                    <a:lumMod val="75000"/>
                  </a:schemeClr>
                </a:solidFill>
              </a:rPr>
              <a:t>Y</a:t>
            </a:r>
            <a:r>
              <a:rPr lang="en-US" sz="3600" dirty="0" smtClean="0"/>
              <a:t>oung Adults Study (</a:t>
            </a:r>
            <a:r>
              <a:rPr lang="en-US" sz="3600" dirty="0" smtClean="0">
                <a:solidFill>
                  <a:schemeClr val="accent5">
                    <a:lumMod val="75000"/>
                  </a:schemeClr>
                </a:solidFill>
              </a:rPr>
              <a:t>MELANY</a:t>
            </a:r>
            <a:r>
              <a:rPr lang="en-US" sz="3600" dirty="0" smtClean="0"/>
              <a:t>)</a:t>
            </a:r>
          </a:p>
        </p:txBody>
      </p:sp>
      <p:sp>
        <p:nvSpPr>
          <p:cNvPr id="4980739" name="Rectangle 3"/>
          <p:cNvSpPr>
            <a:spLocks noGrp="1" noChangeArrowheads="1"/>
          </p:cNvSpPr>
          <p:nvPr>
            <p:ph type="body" idx="1"/>
          </p:nvPr>
        </p:nvSpPr>
        <p:spPr>
          <a:xfrm>
            <a:off x="290513" y="1400175"/>
            <a:ext cx="8394700" cy="4102100"/>
          </a:xfrm>
        </p:spPr>
        <p:txBody>
          <a:bodyPr/>
          <a:lstStyle/>
          <a:p>
            <a:pPr>
              <a:defRPr/>
            </a:pPr>
            <a:r>
              <a:rPr lang="en-US" sz="2400" dirty="0" smtClean="0">
                <a:effectLst>
                  <a:outerShdw blurRad="38100" dist="38100" dir="2700000" algn="tl">
                    <a:srgbClr val="000000">
                      <a:alpha val="43137"/>
                    </a:srgbClr>
                  </a:outerShdw>
                </a:effectLst>
              </a:rPr>
              <a:t>Collectively, these findings highlight the predictive value of  follow-up triglyceride measurements for CHD risk assessment in apparently healthy young men and may assist in estimating the potential value of lifestyle interventions for the primary prevention of CHD.</a:t>
            </a:r>
          </a:p>
          <a:p>
            <a:pPr>
              <a:defRPr/>
            </a:pPr>
            <a:r>
              <a:rPr lang="en-US" sz="2400" dirty="0" smtClean="0">
                <a:effectLst>
                  <a:outerShdw blurRad="38100" dist="38100" dir="2700000" algn="tl">
                    <a:srgbClr val="000000">
                      <a:alpha val="43137"/>
                    </a:srgbClr>
                  </a:outerShdw>
                </a:effectLst>
              </a:rPr>
              <a:t>The difference in CHD risk between the high/high and the high/low groups </a:t>
            </a:r>
            <a:r>
              <a:rPr lang="en-US" sz="2400" dirty="0" smtClean="0">
                <a:solidFill>
                  <a:schemeClr val="accent1"/>
                </a:solidFill>
                <a:effectLst>
                  <a:outerShdw blurRad="38100" dist="38100" dir="2700000" algn="tl">
                    <a:srgbClr val="000000">
                      <a:alpha val="43137"/>
                    </a:srgbClr>
                  </a:outerShdw>
                </a:effectLst>
              </a:rPr>
              <a:t>may suggest that decreasing triglyceride levels dramatically affects CHD risk within a relatively short period given the slow progression of CHD. </a:t>
            </a:r>
          </a:p>
          <a:p>
            <a:pPr>
              <a:defRPr/>
            </a:pPr>
            <a:r>
              <a:rPr lang="en-US" sz="2400" dirty="0" smtClean="0">
                <a:effectLst>
                  <a:outerShdw blurRad="38100" dist="38100" dir="2700000" algn="tl">
                    <a:srgbClr val="000000">
                      <a:alpha val="43137"/>
                    </a:srgbClr>
                  </a:outerShdw>
                </a:effectLst>
              </a:rPr>
              <a:t>In this young age group, high triglyceride levels may identify those exhibiting accelerated atherosclerosis, resulting in clinically significant CHD by the mid-40s.</a:t>
            </a:r>
          </a:p>
          <a:p>
            <a:pPr>
              <a:defRPr/>
            </a:pPr>
            <a:endParaRPr lang="en-US" sz="2400" dirty="0" smtClean="0">
              <a:effectLst>
                <a:outerShdw blurRad="38100" dist="38100" dir="2700000" algn="tl">
                  <a:srgbClr val="000000">
                    <a:alpha val="43137"/>
                  </a:srgbClr>
                </a:outerShdw>
              </a:effectLst>
            </a:endParaRPr>
          </a:p>
        </p:txBody>
      </p:sp>
      <p:sp>
        <p:nvSpPr>
          <p:cNvPr id="20484" name="Text Box 6"/>
          <p:cNvSpPr txBox="1">
            <a:spLocks noChangeArrowheads="1"/>
          </p:cNvSpPr>
          <p:nvPr/>
        </p:nvSpPr>
        <p:spPr bwMode="auto">
          <a:xfrm>
            <a:off x="3429000" y="6553200"/>
            <a:ext cx="5715000" cy="338138"/>
          </a:xfrm>
          <a:prstGeom prst="rect">
            <a:avLst/>
          </a:prstGeom>
          <a:noFill/>
          <a:ln w="9525">
            <a:noFill/>
            <a:miter lim="800000"/>
            <a:headEnd/>
            <a:tailEnd/>
          </a:ln>
        </p:spPr>
        <p:txBody>
          <a:bodyPr>
            <a:spAutoFit/>
          </a:bodyPr>
          <a:lstStyle/>
          <a:p>
            <a:r>
              <a:rPr lang="en-US" sz="1600" b="1"/>
              <a:t>Tirosh A et al. Ann Intern Med. 2007;147:377-385.</a:t>
            </a: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980739">
                                            <p:txEl>
                                              <p:pRg st="0" end="0"/>
                                            </p:txEl>
                                          </p:spTgt>
                                        </p:tgtEl>
                                        <p:attrNameLst>
                                          <p:attrName>style.visibility</p:attrName>
                                        </p:attrNameLst>
                                      </p:cBhvr>
                                      <p:to>
                                        <p:strVal val="visible"/>
                                      </p:to>
                                    </p:set>
                                    <p:animEffect transition="in" filter="wipe(up)">
                                      <p:cBhvr>
                                        <p:cTn id="7" dur="2000"/>
                                        <p:tgtEl>
                                          <p:spTgt spid="49807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980739">
                                            <p:txEl>
                                              <p:pRg st="1" end="1"/>
                                            </p:txEl>
                                          </p:spTgt>
                                        </p:tgtEl>
                                        <p:attrNameLst>
                                          <p:attrName>style.visibility</p:attrName>
                                        </p:attrNameLst>
                                      </p:cBhvr>
                                      <p:to>
                                        <p:strVal val="visible"/>
                                      </p:to>
                                    </p:set>
                                    <p:animEffect transition="in" filter="wipe(up)">
                                      <p:cBhvr>
                                        <p:cTn id="12" dur="2000"/>
                                        <p:tgtEl>
                                          <p:spTgt spid="4980739">
                                            <p:txEl>
                                              <p:pRg st="1" end="1"/>
                                            </p:txEl>
                                          </p:spTgt>
                                        </p:tgtEl>
                                      </p:cBhvr>
                                    </p:animEffect>
                                  </p:childTnLst>
                                </p:cTn>
                              </p:par>
                            </p:childTnLst>
                          </p:cTn>
                        </p:par>
                        <p:par>
                          <p:cTn id="13" fill="hold">
                            <p:stCondLst>
                              <p:cond delay="2000"/>
                            </p:stCondLst>
                            <p:childTnLst>
                              <p:par>
                                <p:cTn id="14" presetID="22" presetClass="entr" presetSubtype="1" fill="hold" grpId="0" nodeType="afterEffect">
                                  <p:stCondLst>
                                    <p:cond delay="1500"/>
                                  </p:stCondLst>
                                  <p:childTnLst>
                                    <p:set>
                                      <p:cBhvr>
                                        <p:cTn id="15" dur="1" fill="hold">
                                          <p:stCondLst>
                                            <p:cond delay="0"/>
                                          </p:stCondLst>
                                        </p:cTn>
                                        <p:tgtEl>
                                          <p:spTgt spid="4980739">
                                            <p:txEl>
                                              <p:pRg st="2" end="2"/>
                                            </p:txEl>
                                          </p:spTgt>
                                        </p:tgtEl>
                                        <p:attrNameLst>
                                          <p:attrName>style.visibility</p:attrName>
                                        </p:attrNameLst>
                                      </p:cBhvr>
                                      <p:to>
                                        <p:strVal val="visible"/>
                                      </p:to>
                                    </p:set>
                                    <p:animEffect transition="in" filter="wipe(up)">
                                      <p:cBhvr>
                                        <p:cTn id="16" dur="2000"/>
                                        <p:tgtEl>
                                          <p:spTgt spid="49807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80739"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 Box 6"/>
          <p:cNvSpPr txBox="1">
            <a:spLocks noChangeArrowheads="1"/>
          </p:cNvSpPr>
          <p:nvPr/>
        </p:nvSpPr>
        <p:spPr bwMode="auto">
          <a:xfrm>
            <a:off x="3531476" y="6491288"/>
            <a:ext cx="5488699" cy="366712"/>
          </a:xfrm>
          <a:prstGeom prst="rect">
            <a:avLst/>
          </a:prstGeom>
          <a:noFill/>
          <a:ln w="28575">
            <a:noFill/>
            <a:miter lim="800000"/>
            <a:headEnd/>
            <a:tailEnd/>
          </a:ln>
        </p:spPr>
        <p:txBody>
          <a:bodyPr wrap="square">
            <a:spAutoFit/>
          </a:bodyPr>
          <a:lstStyle/>
          <a:p>
            <a:pPr algn="r"/>
            <a:r>
              <a:rPr lang="en-US" sz="1800" b="1" dirty="0" err="1" smtClean="0"/>
              <a:t>Tirosh</a:t>
            </a:r>
            <a:r>
              <a:rPr lang="en-US" sz="1800" b="1" dirty="0" smtClean="0"/>
              <a:t> A et al. Diabetes Care 2008;31:2032-2037</a:t>
            </a:r>
            <a:endParaRPr lang="en-US" sz="1800" b="1" dirty="0"/>
          </a:p>
        </p:txBody>
      </p:sp>
      <p:grpSp>
        <p:nvGrpSpPr>
          <p:cNvPr id="2" name="Group 93"/>
          <p:cNvGrpSpPr/>
          <p:nvPr/>
        </p:nvGrpSpPr>
        <p:grpSpPr>
          <a:xfrm>
            <a:off x="206458" y="1830780"/>
            <a:ext cx="6696075" cy="4476750"/>
            <a:chOff x="847725" y="1676400"/>
            <a:chExt cx="6696075" cy="4476750"/>
          </a:xfrm>
        </p:grpSpPr>
        <p:sp>
          <p:nvSpPr>
            <p:cNvPr id="93" name="Rectangle 92"/>
            <p:cNvSpPr/>
            <p:nvPr/>
          </p:nvSpPr>
          <p:spPr bwMode="auto">
            <a:xfrm>
              <a:off x="847725" y="1676400"/>
              <a:ext cx="6696075" cy="4476750"/>
            </a:xfrm>
            <a:prstGeom prst="rect">
              <a:avLst/>
            </a:prstGeom>
            <a:solidFill>
              <a:schemeClr val="tx1"/>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cxnSp>
          <p:nvCxnSpPr>
            <p:cNvPr id="43" name="Straight Connector 42"/>
            <p:cNvCxnSpPr/>
            <p:nvPr/>
          </p:nvCxnSpPr>
          <p:spPr bwMode="auto">
            <a:xfrm rot="5400000">
              <a:off x="313662" y="3567223"/>
              <a:ext cx="3040911" cy="10633"/>
            </a:xfrm>
            <a:prstGeom prst="line">
              <a:avLst/>
            </a:prstGeom>
            <a:noFill/>
            <a:ln w="28575" cap="flat" cmpd="sng" algn="ctr">
              <a:solidFill>
                <a:schemeClr val="bg2"/>
              </a:solidFill>
              <a:prstDash val="solid"/>
              <a:round/>
              <a:headEnd type="none" w="med" len="med"/>
              <a:tailEnd type="none" w="med" len="med"/>
            </a:ln>
            <a:effectLst/>
          </p:spPr>
        </p:cxnSp>
        <p:cxnSp>
          <p:nvCxnSpPr>
            <p:cNvPr id="47" name="Straight Connector 46"/>
            <p:cNvCxnSpPr/>
            <p:nvPr/>
          </p:nvCxnSpPr>
          <p:spPr bwMode="auto">
            <a:xfrm flipV="1">
              <a:off x="1762125" y="2064304"/>
              <a:ext cx="77308" cy="240"/>
            </a:xfrm>
            <a:prstGeom prst="line">
              <a:avLst/>
            </a:prstGeom>
            <a:noFill/>
            <a:ln w="28575" cap="flat" cmpd="sng" algn="ctr">
              <a:solidFill>
                <a:schemeClr val="bg2"/>
              </a:solidFill>
              <a:prstDash val="solid"/>
              <a:round/>
              <a:headEnd type="none" w="med" len="med"/>
              <a:tailEnd type="none" w="med" len="med"/>
            </a:ln>
            <a:effectLst/>
          </p:spPr>
        </p:cxnSp>
        <p:cxnSp>
          <p:nvCxnSpPr>
            <p:cNvPr id="49" name="Straight Connector 48"/>
            <p:cNvCxnSpPr/>
            <p:nvPr/>
          </p:nvCxnSpPr>
          <p:spPr bwMode="auto">
            <a:xfrm flipV="1">
              <a:off x="1762125" y="2492929"/>
              <a:ext cx="77308" cy="240"/>
            </a:xfrm>
            <a:prstGeom prst="line">
              <a:avLst/>
            </a:prstGeom>
            <a:noFill/>
            <a:ln w="28575" cap="flat" cmpd="sng" algn="ctr">
              <a:solidFill>
                <a:schemeClr val="bg2"/>
              </a:solidFill>
              <a:prstDash val="solid"/>
              <a:round/>
              <a:headEnd type="none" w="med" len="med"/>
              <a:tailEnd type="none" w="med" len="med"/>
            </a:ln>
            <a:effectLst/>
          </p:spPr>
        </p:cxnSp>
        <p:cxnSp>
          <p:nvCxnSpPr>
            <p:cNvPr id="50" name="Straight Connector 49"/>
            <p:cNvCxnSpPr/>
            <p:nvPr/>
          </p:nvCxnSpPr>
          <p:spPr bwMode="auto">
            <a:xfrm flipV="1">
              <a:off x="1762125" y="2921554"/>
              <a:ext cx="77308" cy="240"/>
            </a:xfrm>
            <a:prstGeom prst="line">
              <a:avLst/>
            </a:prstGeom>
            <a:noFill/>
            <a:ln w="28575" cap="flat" cmpd="sng" algn="ctr">
              <a:solidFill>
                <a:schemeClr val="bg2"/>
              </a:solidFill>
              <a:prstDash val="solid"/>
              <a:round/>
              <a:headEnd type="none" w="med" len="med"/>
              <a:tailEnd type="none" w="med" len="med"/>
            </a:ln>
            <a:effectLst/>
          </p:spPr>
        </p:cxnSp>
        <p:cxnSp>
          <p:nvCxnSpPr>
            <p:cNvPr id="51" name="Straight Connector 50"/>
            <p:cNvCxnSpPr/>
            <p:nvPr/>
          </p:nvCxnSpPr>
          <p:spPr bwMode="auto">
            <a:xfrm flipV="1">
              <a:off x="1762125" y="3350179"/>
              <a:ext cx="77308" cy="240"/>
            </a:xfrm>
            <a:prstGeom prst="line">
              <a:avLst/>
            </a:prstGeom>
            <a:noFill/>
            <a:ln w="28575" cap="flat" cmpd="sng" algn="ctr">
              <a:solidFill>
                <a:schemeClr val="bg2"/>
              </a:solidFill>
              <a:prstDash val="solid"/>
              <a:round/>
              <a:headEnd type="none" w="med" len="med"/>
              <a:tailEnd type="none" w="med" len="med"/>
            </a:ln>
            <a:effectLst/>
          </p:spPr>
        </p:cxnSp>
        <p:cxnSp>
          <p:nvCxnSpPr>
            <p:cNvPr id="52" name="Straight Connector 51"/>
            <p:cNvCxnSpPr/>
            <p:nvPr/>
          </p:nvCxnSpPr>
          <p:spPr bwMode="auto">
            <a:xfrm flipV="1">
              <a:off x="1757363" y="3778804"/>
              <a:ext cx="77308" cy="240"/>
            </a:xfrm>
            <a:prstGeom prst="line">
              <a:avLst/>
            </a:prstGeom>
            <a:noFill/>
            <a:ln w="28575" cap="flat" cmpd="sng" algn="ctr">
              <a:solidFill>
                <a:schemeClr val="bg2"/>
              </a:solidFill>
              <a:prstDash val="solid"/>
              <a:round/>
              <a:headEnd type="none" w="med" len="med"/>
              <a:tailEnd type="none" w="med" len="med"/>
            </a:ln>
            <a:effectLst/>
          </p:spPr>
        </p:cxnSp>
        <p:cxnSp>
          <p:nvCxnSpPr>
            <p:cNvPr id="53" name="Straight Connector 52"/>
            <p:cNvCxnSpPr/>
            <p:nvPr/>
          </p:nvCxnSpPr>
          <p:spPr bwMode="auto">
            <a:xfrm flipV="1">
              <a:off x="1752601" y="4207429"/>
              <a:ext cx="77308" cy="240"/>
            </a:xfrm>
            <a:prstGeom prst="line">
              <a:avLst/>
            </a:prstGeom>
            <a:noFill/>
            <a:ln w="28575" cap="flat" cmpd="sng" algn="ctr">
              <a:solidFill>
                <a:schemeClr val="bg2"/>
              </a:solidFill>
              <a:prstDash val="solid"/>
              <a:round/>
              <a:headEnd type="none" w="med" len="med"/>
              <a:tailEnd type="none" w="med" len="med"/>
            </a:ln>
            <a:effectLst/>
          </p:spPr>
        </p:cxnSp>
        <p:cxnSp>
          <p:nvCxnSpPr>
            <p:cNvPr id="54" name="Straight Connector 53"/>
            <p:cNvCxnSpPr/>
            <p:nvPr/>
          </p:nvCxnSpPr>
          <p:spPr bwMode="auto">
            <a:xfrm flipV="1">
              <a:off x="1747839" y="4636054"/>
              <a:ext cx="77308" cy="240"/>
            </a:xfrm>
            <a:prstGeom prst="line">
              <a:avLst/>
            </a:prstGeom>
            <a:noFill/>
            <a:ln w="28575" cap="flat" cmpd="sng" algn="ctr">
              <a:solidFill>
                <a:schemeClr val="bg2"/>
              </a:solidFill>
              <a:prstDash val="solid"/>
              <a:round/>
              <a:headEnd type="none" w="med" len="med"/>
              <a:tailEnd type="none" w="med" len="med"/>
            </a:ln>
            <a:effectLst/>
          </p:spPr>
        </p:cxnSp>
        <p:sp>
          <p:nvSpPr>
            <p:cNvPr id="55" name="TextBox 54"/>
            <p:cNvSpPr txBox="1"/>
            <p:nvPr/>
          </p:nvSpPr>
          <p:spPr>
            <a:xfrm>
              <a:off x="1547811" y="4857750"/>
              <a:ext cx="330994" cy="369332"/>
            </a:xfrm>
            <a:prstGeom prst="rect">
              <a:avLst/>
            </a:prstGeom>
            <a:noFill/>
          </p:spPr>
          <p:txBody>
            <a:bodyPr wrap="square" rtlCol="0">
              <a:spAutoFit/>
            </a:bodyPr>
            <a:lstStyle/>
            <a:p>
              <a:r>
                <a:rPr lang="en-US" sz="1800" dirty="0" smtClean="0">
                  <a:solidFill>
                    <a:schemeClr val="bg2"/>
                  </a:solidFill>
                </a:rPr>
                <a:t>0</a:t>
              </a:r>
              <a:endParaRPr lang="en-US" sz="1800" dirty="0">
                <a:solidFill>
                  <a:schemeClr val="bg2"/>
                </a:solidFill>
              </a:endParaRPr>
            </a:p>
          </p:txBody>
        </p:sp>
        <p:sp>
          <p:nvSpPr>
            <p:cNvPr id="56" name="TextBox 55"/>
            <p:cNvSpPr txBox="1"/>
            <p:nvPr/>
          </p:nvSpPr>
          <p:spPr>
            <a:xfrm>
              <a:off x="1516854" y="4431506"/>
              <a:ext cx="330994" cy="369332"/>
            </a:xfrm>
            <a:prstGeom prst="rect">
              <a:avLst/>
            </a:prstGeom>
            <a:noFill/>
          </p:spPr>
          <p:txBody>
            <a:bodyPr wrap="square" rtlCol="0">
              <a:spAutoFit/>
            </a:bodyPr>
            <a:lstStyle/>
            <a:p>
              <a:r>
                <a:rPr lang="en-US" sz="1800" dirty="0" smtClean="0">
                  <a:solidFill>
                    <a:schemeClr val="bg2"/>
                  </a:solidFill>
                </a:rPr>
                <a:t>2</a:t>
              </a:r>
              <a:endParaRPr lang="en-US" sz="1800" dirty="0">
                <a:solidFill>
                  <a:schemeClr val="bg2"/>
                </a:solidFill>
              </a:endParaRPr>
            </a:p>
          </p:txBody>
        </p:sp>
        <p:sp>
          <p:nvSpPr>
            <p:cNvPr id="57" name="TextBox 56"/>
            <p:cNvSpPr txBox="1"/>
            <p:nvPr/>
          </p:nvSpPr>
          <p:spPr>
            <a:xfrm>
              <a:off x="1500183" y="4005262"/>
              <a:ext cx="330994" cy="369332"/>
            </a:xfrm>
            <a:prstGeom prst="rect">
              <a:avLst/>
            </a:prstGeom>
            <a:noFill/>
          </p:spPr>
          <p:txBody>
            <a:bodyPr wrap="square" rtlCol="0">
              <a:spAutoFit/>
            </a:bodyPr>
            <a:lstStyle/>
            <a:p>
              <a:r>
                <a:rPr lang="en-US" sz="1800" dirty="0" smtClean="0">
                  <a:solidFill>
                    <a:schemeClr val="bg2"/>
                  </a:solidFill>
                </a:rPr>
                <a:t>4</a:t>
              </a:r>
              <a:endParaRPr lang="en-US" sz="1800" dirty="0">
                <a:solidFill>
                  <a:schemeClr val="bg2"/>
                </a:solidFill>
              </a:endParaRPr>
            </a:p>
          </p:txBody>
        </p:sp>
        <p:sp>
          <p:nvSpPr>
            <p:cNvPr id="58" name="TextBox 57"/>
            <p:cNvSpPr txBox="1"/>
            <p:nvPr/>
          </p:nvSpPr>
          <p:spPr>
            <a:xfrm>
              <a:off x="1509703" y="3579018"/>
              <a:ext cx="330994" cy="369332"/>
            </a:xfrm>
            <a:prstGeom prst="rect">
              <a:avLst/>
            </a:prstGeom>
            <a:noFill/>
          </p:spPr>
          <p:txBody>
            <a:bodyPr wrap="square" rtlCol="0">
              <a:spAutoFit/>
            </a:bodyPr>
            <a:lstStyle/>
            <a:p>
              <a:r>
                <a:rPr lang="en-US" sz="1800" dirty="0" smtClean="0">
                  <a:solidFill>
                    <a:schemeClr val="bg2"/>
                  </a:solidFill>
                </a:rPr>
                <a:t>6</a:t>
              </a:r>
              <a:endParaRPr lang="en-US" sz="1800" dirty="0">
                <a:solidFill>
                  <a:schemeClr val="bg2"/>
                </a:solidFill>
              </a:endParaRPr>
            </a:p>
          </p:txBody>
        </p:sp>
        <p:sp>
          <p:nvSpPr>
            <p:cNvPr id="59" name="TextBox 58"/>
            <p:cNvSpPr txBox="1"/>
            <p:nvPr/>
          </p:nvSpPr>
          <p:spPr>
            <a:xfrm>
              <a:off x="1519223" y="3152774"/>
              <a:ext cx="330994" cy="369332"/>
            </a:xfrm>
            <a:prstGeom prst="rect">
              <a:avLst/>
            </a:prstGeom>
            <a:noFill/>
          </p:spPr>
          <p:txBody>
            <a:bodyPr wrap="square" rtlCol="0">
              <a:spAutoFit/>
            </a:bodyPr>
            <a:lstStyle/>
            <a:p>
              <a:r>
                <a:rPr lang="en-US" sz="1800" dirty="0" smtClean="0">
                  <a:solidFill>
                    <a:schemeClr val="bg2"/>
                  </a:solidFill>
                </a:rPr>
                <a:t>8</a:t>
              </a:r>
              <a:endParaRPr lang="en-US" sz="1800" dirty="0">
                <a:solidFill>
                  <a:schemeClr val="bg2"/>
                </a:solidFill>
              </a:endParaRPr>
            </a:p>
          </p:txBody>
        </p:sp>
        <p:sp>
          <p:nvSpPr>
            <p:cNvPr id="60" name="TextBox 59"/>
            <p:cNvSpPr txBox="1"/>
            <p:nvPr/>
          </p:nvSpPr>
          <p:spPr>
            <a:xfrm>
              <a:off x="1381125" y="2726530"/>
              <a:ext cx="478612" cy="369332"/>
            </a:xfrm>
            <a:prstGeom prst="rect">
              <a:avLst/>
            </a:prstGeom>
            <a:noFill/>
          </p:spPr>
          <p:txBody>
            <a:bodyPr wrap="square" rtlCol="0">
              <a:spAutoFit/>
            </a:bodyPr>
            <a:lstStyle/>
            <a:p>
              <a:r>
                <a:rPr lang="en-US" sz="1800" dirty="0" smtClean="0">
                  <a:solidFill>
                    <a:schemeClr val="bg2"/>
                  </a:solidFill>
                </a:rPr>
                <a:t>10</a:t>
              </a:r>
              <a:endParaRPr lang="en-US" sz="1800" dirty="0">
                <a:solidFill>
                  <a:schemeClr val="bg2"/>
                </a:solidFill>
              </a:endParaRPr>
            </a:p>
          </p:txBody>
        </p:sp>
        <p:sp>
          <p:nvSpPr>
            <p:cNvPr id="61" name="TextBox 60"/>
            <p:cNvSpPr txBox="1"/>
            <p:nvPr/>
          </p:nvSpPr>
          <p:spPr>
            <a:xfrm>
              <a:off x="1383514" y="2297905"/>
              <a:ext cx="478612" cy="369332"/>
            </a:xfrm>
            <a:prstGeom prst="rect">
              <a:avLst/>
            </a:prstGeom>
            <a:noFill/>
          </p:spPr>
          <p:txBody>
            <a:bodyPr wrap="square" rtlCol="0">
              <a:spAutoFit/>
            </a:bodyPr>
            <a:lstStyle/>
            <a:p>
              <a:r>
                <a:rPr lang="en-US" sz="1800" dirty="0" smtClean="0">
                  <a:solidFill>
                    <a:schemeClr val="bg2"/>
                  </a:solidFill>
                </a:rPr>
                <a:t>12</a:t>
              </a:r>
              <a:endParaRPr lang="en-US" sz="1800" dirty="0">
                <a:solidFill>
                  <a:schemeClr val="bg2"/>
                </a:solidFill>
              </a:endParaRPr>
            </a:p>
          </p:txBody>
        </p:sp>
        <p:sp>
          <p:nvSpPr>
            <p:cNvPr id="62" name="TextBox 61"/>
            <p:cNvSpPr txBox="1"/>
            <p:nvPr/>
          </p:nvSpPr>
          <p:spPr>
            <a:xfrm>
              <a:off x="1385903" y="1869280"/>
              <a:ext cx="478612" cy="369332"/>
            </a:xfrm>
            <a:prstGeom prst="rect">
              <a:avLst/>
            </a:prstGeom>
            <a:noFill/>
          </p:spPr>
          <p:txBody>
            <a:bodyPr wrap="square" rtlCol="0">
              <a:spAutoFit/>
            </a:bodyPr>
            <a:lstStyle/>
            <a:p>
              <a:r>
                <a:rPr lang="en-US" sz="1800" dirty="0" smtClean="0">
                  <a:solidFill>
                    <a:schemeClr val="bg2"/>
                  </a:solidFill>
                </a:rPr>
                <a:t>14</a:t>
              </a:r>
              <a:endParaRPr lang="en-US" sz="1800" dirty="0">
                <a:solidFill>
                  <a:schemeClr val="bg2"/>
                </a:solidFill>
              </a:endParaRPr>
            </a:p>
          </p:txBody>
        </p:sp>
        <p:sp>
          <p:nvSpPr>
            <p:cNvPr id="63" name="TextBox 62"/>
            <p:cNvSpPr txBox="1"/>
            <p:nvPr/>
          </p:nvSpPr>
          <p:spPr>
            <a:xfrm>
              <a:off x="2233610" y="5076825"/>
              <a:ext cx="1100139" cy="584775"/>
            </a:xfrm>
            <a:prstGeom prst="rect">
              <a:avLst/>
            </a:prstGeom>
            <a:noFill/>
          </p:spPr>
          <p:txBody>
            <a:bodyPr wrap="square" rtlCol="0">
              <a:spAutoFit/>
            </a:bodyPr>
            <a:lstStyle/>
            <a:p>
              <a:r>
                <a:rPr lang="en-US" sz="1600" b="1" dirty="0" smtClean="0">
                  <a:solidFill>
                    <a:schemeClr val="bg2"/>
                  </a:solidFill>
                </a:rPr>
                <a:t>Low (≤81)</a:t>
              </a:r>
              <a:endParaRPr lang="en-US" sz="1600" b="1" dirty="0">
                <a:solidFill>
                  <a:schemeClr val="bg2"/>
                </a:solidFill>
              </a:endParaRPr>
            </a:p>
          </p:txBody>
        </p:sp>
        <p:sp>
          <p:nvSpPr>
            <p:cNvPr id="64" name="TextBox 63"/>
            <p:cNvSpPr txBox="1"/>
            <p:nvPr/>
          </p:nvSpPr>
          <p:spPr>
            <a:xfrm>
              <a:off x="5900734" y="5076825"/>
              <a:ext cx="1100139" cy="584775"/>
            </a:xfrm>
            <a:prstGeom prst="rect">
              <a:avLst/>
            </a:prstGeom>
            <a:noFill/>
          </p:spPr>
          <p:txBody>
            <a:bodyPr wrap="square" rtlCol="0">
              <a:spAutoFit/>
            </a:bodyPr>
            <a:lstStyle/>
            <a:p>
              <a:r>
                <a:rPr lang="en-US" sz="1600" b="1" dirty="0" smtClean="0">
                  <a:solidFill>
                    <a:schemeClr val="bg2"/>
                  </a:solidFill>
                </a:rPr>
                <a:t>High (≥131)</a:t>
              </a:r>
              <a:endParaRPr lang="en-US" sz="1600" b="1" dirty="0">
                <a:solidFill>
                  <a:schemeClr val="bg2"/>
                </a:solidFill>
              </a:endParaRPr>
            </a:p>
          </p:txBody>
        </p:sp>
        <p:sp>
          <p:nvSpPr>
            <p:cNvPr id="65" name="TextBox 64"/>
            <p:cNvSpPr txBox="1"/>
            <p:nvPr/>
          </p:nvSpPr>
          <p:spPr>
            <a:xfrm>
              <a:off x="3862382" y="5048250"/>
              <a:ext cx="1509718" cy="584775"/>
            </a:xfrm>
            <a:prstGeom prst="rect">
              <a:avLst/>
            </a:prstGeom>
            <a:noFill/>
          </p:spPr>
          <p:txBody>
            <a:bodyPr wrap="square" rtlCol="0">
              <a:spAutoFit/>
            </a:bodyPr>
            <a:lstStyle/>
            <a:p>
              <a:r>
                <a:rPr lang="en-US" sz="1600" b="1" dirty="0" smtClean="0">
                  <a:solidFill>
                    <a:schemeClr val="bg2"/>
                  </a:solidFill>
                </a:rPr>
                <a:t>Intermediate (82-130)</a:t>
              </a:r>
              <a:endParaRPr lang="en-US" sz="1600" b="1" dirty="0">
                <a:solidFill>
                  <a:schemeClr val="bg2"/>
                </a:solidFill>
              </a:endParaRPr>
            </a:p>
          </p:txBody>
        </p:sp>
        <p:sp>
          <p:nvSpPr>
            <p:cNvPr id="66" name="TextBox 65"/>
            <p:cNvSpPr txBox="1"/>
            <p:nvPr/>
          </p:nvSpPr>
          <p:spPr>
            <a:xfrm>
              <a:off x="2090753" y="4555330"/>
              <a:ext cx="478612" cy="307777"/>
            </a:xfrm>
            <a:prstGeom prst="rect">
              <a:avLst/>
            </a:prstGeom>
            <a:noFill/>
          </p:spPr>
          <p:txBody>
            <a:bodyPr wrap="square" rtlCol="0">
              <a:spAutoFit/>
            </a:bodyPr>
            <a:lstStyle/>
            <a:p>
              <a:r>
                <a:rPr lang="en-US" sz="1400" dirty="0" smtClean="0">
                  <a:solidFill>
                    <a:schemeClr val="bg2"/>
                  </a:solidFill>
                </a:rPr>
                <a:t>1</a:t>
              </a:r>
              <a:endParaRPr lang="en-US" sz="1400" dirty="0">
                <a:solidFill>
                  <a:schemeClr val="bg2"/>
                </a:solidFill>
              </a:endParaRPr>
            </a:p>
          </p:txBody>
        </p:sp>
        <p:sp>
          <p:nvSpPr>
            <p:cNvPr id="67" name="TextBox 66"/>
            <p:cNvSpPr txBox="1"/>
            <p:nvPr/>
          </p:nvSpPr>
          <p:spPr>
            <a:xfrm>
              <a:off x="2386028" y="3802855"/>
              <a:ext cx="642922" cy="307777"/>
            </a:xfrm>
            <a:prstGeom prst="rect">
              <a:avLst/>
            </a:prstGeom>
            <a:noFill/>
          </p:spPr>
          <p:txBody>
            <a:bodyPr wrap="square" rtlCol="0">
              <a:spAutoFit/>
            </a:bodyPr>
            <a:lstStyle/>
            <a:p>
              <a:r>
                <a:rPr lang="en-US" sz="1400" dirty="0" smtClean="0">
                  <a:solidFill>
                    <a:schemeClr val="bg2"/>
                  </a:solidFill>
                </a:rPr>
                <a:t>4.47</a:t>
              </a:r>
              <a:endParaRPr lang="en-US" sz="1400" dirty="0">
                <a:solidFill>
                  <a:schemeClr val="bg2"/>
                </a:solidFill>
              </a:endParaRPr>
            </a:p>
          </p:txBody>
        </p:sp>
        <p:sp>
          <p:nvSpPr>
            <p:cNvPr id="68" name="TextBox 67"/>
            <p:cNvSpPr txBox="1"/>
            <p:nvPr/>
          </p:nvSpPr>
          <p:spPr>
            <a:xfrm>
              <a:off x="2833703" y="2059780"/>
              <a:ext cx="642922" cy="307777"/>
            </a:xfrm>
            <a:prstGeom prst="rect">
              <a:avLst/>
            </a:prstGeom>
            <a:noFill/>
          </p:spPr>
          <p:txBody>
            <a:bodyPr wrap="square" rtlCol="0">
              <a:spAutoFit/>
            </a:bodyPr>
            <a:lstStyle/>
            <a:p>
              <a:r>
                <a:rPr lang="en-US" sz="1400" dirty="0" smtClean="0">
                  <a:solidFill>
                    <a:schemeClr val="bg2"/>
                  </a:solidFill>
                </a:rPr>
                <a:t>12.62</a:t>
              </a:r>
              <a:endParaRPr lang="en-US" sz="1400" dirty="0">
                <a:solidFill>
                  <a:schemeClr val="bg2"/>
                </a:solidFill>
              </a:endParaRPr>
            </a:p>
          </p:txBody>
        </p:sp>
        <p:sp>
          <p:nvSpPr>
            <p:cNvPr id="69" name="TextBox 68"/>
            <p:cNvSpPr txBox="1"/>
            <p:nvPr/>
          </p:nvSpPr>
          <p:spPr>
            <a:xfrm>
              <a:off x="3805253" y="4317205"/>
              <a:ext cx="642922" cy="307777"/>
            </a:xfrm>
            <a:prstGeom prst="rect">
              <a:avLst/>
            </a:prstGeom>
            <a:noFill/>
          </p:spPr>
          <p:txBody>
            <a:bodyPr wrap="square" rtlCol="0">
              <a:spAutoFit/>
            </a:bodyPr>
            <a:lstStyle/>
            <a:p>
              <a:r>
                <a:rPr lang="en-US" sz="1400" dirty="0" smtClean="0">
                  <a:solidFill>
                    <a:schemeClr val="bg2"/>
                  </a:solidFill>
                </a:rPr>
                <a:t>2.20</a:t>
              </a:r>
              <a:endParaRPr lang="en-US" sz="1400" dirty="0">
                <a:solidFill>
                  <a:schemeClr val="bg2"/>
                </a:solidFill>
              </a:endParaRPr>
            </a:p>
          </p:txBody>
        </p:sp>
        <p:sp>
          <p:nvSpPr>
            <p:cNvPr id="70" name="TextBox 69"/>
            <p:cNvSpPr txBox="1"/>
            <p:nvPr/>
          </p:nvSpPr>
          <p:spPr>
            <a:xfrm>
              <a:off x="4262453" y="4088605"/>
              <a:ext cx="642922" cy="307777"/>
            </a:xfrm>
            <a:prstGeom prst="rect">
              <a:avLst/>
            </a:prstGeom>
            <a:noFill/>
          </p:spPr>
          <p:txBody>
            <a:bodyPr wrap="square" rtlCol="0">
              <a:spAutoFit/>
            </a:bodyPr>
            <a:lstStyle/>
            <a:p>
              <a:r>
                <a:rPr lang="en-US" sz="1400" dirty="0" smtClean="0">
                  <a:solidFill>
                    <a:schemeClr val="bg2"/>
                  </a:solidFill>
                </a:rPr>
                <a:t>3.17</a:t>
              </a:r>
              <a:endParaRPr lang="en-US" sz="1400" dirty="0">
                <a:solidFill>
                  <a:schemeClr val="bg2"/>
                </a:solidFill>
              </a:endParaRPr>
            </a:p>
          </p:txBody>
        </p:sp>
        <p:sp>
          <p:nvSpPr>
            <p:cNvPr id="71" name="TextBox 70"/>
            <p:cNvSpPr txBox="1"/>
            <p:nvPr/>
          </p:nvSpPr>
          <p:spPr>
            <a:xfrm>
              <a:off x="4633928" y="3098005"/>
              <a:ext cx="642922" cy="307777"/>
            </a:xfrm>
            <a:prstGeom prst="rect">
              <a:avLst/>
            </a:prstGeom>
            <a:noFill/>
          </p:spPr>
          <p:txBody>
            <a:bodyPr wrap="square" rtlCol="0">
              <a:spAutoFit/>
            </a:bodyPr>
            <a:lstStyle/>
            <a:p>
              <a:r>
                <a:rPr lang="en-US" sz="1400" dirty="0" smtClean="0">
                  <a:solidFill>
                    <a:schemeClr val="bg2"/>
                  </a:solidFill>
                </a:rPr>
                <a:t>7.89</a:t>
              </a:r>
              <a:endParaRPr lang="en-US" sz="1400" dirty="0">
                <a:solidFill>
                  <a:schemeClr val="bg2"/>
                </a:solidFill>
              </a:endParaRPr>
            </a:p>
          </p:txBody>
        </p:sp>
        <p:sp>
          <p:nvSpPr>
            <p:cNvPr id="72" name="TextBox 71"/>
            <p:cNvSpPr txBox="1"/>
            <p:nvPr/>
          </p:nvSpPr>
          <p:spPr>
            <a:xfrm>
              <a:off x="5672153" y="4364830"/>
              <a:ext cx="642922" cy="307777"/>
            </a:xfrm>
            <a:prstGeom prst="rect">
              <a:avLst/>
            </a:prstGeom>
            <a:noFill/>
          </p:spPr>
          <p:txBody>
            <a:bodyPr wrap="square" rtlCol="0">
              <a:spAutoFit/>
            </a:bodyPr>
            <a:lstStyle/>
            <a:p>
              <a:r>
                <a:rPr lang="en-US" sz="1400" dirty="0" smtClean="0">
                  <a:solidFill>
                    <a:schemeClr val="bg2"/>
                  </a:solidFill>
                </a:rPr>
                <a:t>1.97</a:t>
              </a:r>
              <a:endParaRPr lang="en-US" sz="1400" dirty="0">
                <a:solidFill>
                  <a:schemeClr val="bg2"/>
                </a:solidFill>
              </a:endParaRPr>
            </a:p>
          </p:txBody>
        </p:sp>
        <p:sp>
          <p:nvSpPr>
            <p:cNvPr id="73" name="TextBox 72"/>
            <p:cNvSpPr txBox="1"/>
            <p:nvPr/>
          </p:nvSpPr>
          <p:spPr>
            <a:xfrm>
              <a:off x="6072203" y="3850480"/>
              <a:ext cx="642922" cy="307777"/>
            </a:xfrm>
            <a:prstGeom prst="rect">
              <a:avLst/>
            </a:prstGeom>
            <a:noFill/>
          </p:spPr>
          <p:txBody>
            <a:bodyPr wrap="square" rtlCol="0">
              <a:spAutoFit/>
            </a:bodyPr>
            <a:lstStyle/>
            <a:p>
              <a:r>
                <a:rPr lang="en-US" sz="1400" dirty="0" smtClean="0">
                  <a:solidFill>
                    <a:schemeClr val="bg2"/>
                  </a:solidFill>
                </a:rPr>
                <a:t>4.28</a:t>
              </a:r>
              <a:endParaRPr lang="en-US" sz="1400" dirty="0">
                <a:solidFill>
                  <a:schemeClr val="bg2"/>
                </a:solidFill>
              </a:endParaRPr>
            </a:p>
          </p:txBody>
        </p:sp>
        <p:sp>
          <p:nvSpPr>
            <p:cNvPr id="74" name="TextBox 73"/>
            <p:cNvSpPr txBox="1"/>
            <p:nvPr/>
          </p:nvSpPr>
          <p:spPr>
            <a:xfrm>
              <a:off x="6491303" y="3269455"/>
              <a:ext cx="642922" cy="307777"/>
            </a:xfrm>
            <a:prstGeom prst="rect">
              <a:avLst/>
            </a:prstGeom>
            <a:noFill/>
          </p:spPr>
          <p:txBody>
            <a:bodyPr wrap="square" rtlCol="0">
              <a:spAutoFit/>
            </a:bodyPr>
            <a:lstStyle/>
            <a:p>
              <a:r>
                <a:rPr lang="en-US" sz="1400" dirty="0" smtClean="0">
                  <a:solidFill>
                    <a:schemeClr val="bg2"/>
                  </a:solidFill>
                </a:rPr>
                <a:t>7.08</a:t>
              </a:r>
              <a:endParaRPr lang="en-US" sz="1400" dirty="0">
                <a:solidFill>
                  <a:schemeClr val="bg2"/>
                </a:solidFill>
              </a:endParaRPr>
            </a:p>
          </p:txBody>
        </p:sp>
        <p:sp>
          <p:nvSpPr>
            <p:cNvPr id="75" name="Rectangle 74"/>
            <p:cNvSpPr/>
            <p:nvPr/>
          </p:nvSpPr>
          <p:spPr bwMode="auto">
            <a:xfrm>
              <a:off x="2133600" y="4848225"/>
              <a:ext cx="400050" cy="190500"/>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76" name="Rectangle 75"/>
            <p:cNvSpPr/>
            <p:nvPr/>
          </p:nvSpPr>
          <p:spPr bwMode="auto">
            <a:xfrm>
              <a:off x="3962400" y="4581525"/>
              <a:ext cx="409575" cy="457200"/>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77" name="Rectangle 76"/>
            <p:cNvSpPr/>
            <p:nvPr/>
          </p:nvSpPr>
          <p:spPr bwMode="auto">
            <a:xfrm>
              <a:off x="5791200" y="4610100"/>
              <a:ext cx="419100" cy="457200"/>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78" name="Rectangle 77"/>
            <p:cNvSpPr/>
            <p:nvPr/>
          </p:nvSpPr>
          <p:spPr bwMode="auto">
            <a:xfrm>
              <a:off x="2543175" y="4095750"/>
              <a:ext cx="390525" cy="942975"/>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79" name="Rectangle 78"/>
            <p:cNvSpPr/>
            <p:nvPr/>
          </p:nvSpPr>
          <p:spPr bwMode="auto">
            <a:xfrm>
              <a:off x="4371975" y="4371975"/>
              <a:ext cx="390525" cy="676275"/>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80" name="Rectangle 79"/>
            <p:cNvSpPr/>
            <p:nvPr/>
          </p:nvSpPr>
          <p:spPr bwMode="auto">
            <a:xfrm>
              <a:off x="6200775" y="4124325"/>
              <a:ext cx="390525" cy="942975"/>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81" name="Rectangle 80"/>
            <p:cNvSpPr/>
            <p:nvPr/>
          </p:nvSpPr>
          <p:spPr bwMode="auto">
            <a:xfrm>
              <a:off x="2924175" y="2352675"/>
              <a:ext cx="428625" cy="2705100"/>
            </a:xfrm>
            <a:prstGeom prst="rect">
              <a:avLst/>
            </a:prstGeom>
            <a:solidFill>
              <a:srgbClr val="FF0000"/>
            </a:solidFill>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82" name="Rectangle 81"/>
            <p:cNvSpPr/>
            <p:nvPr/>
          </p:nvSpPr>
          <p:spPr bwMode="auto">
            <a:xfrm>
              <a:off x="4762500" y="3362325"/>
              <a:ext cx="419100" cy="1676400"/>
            </a:xfrm>
            <a:prstGeom prst="rect">
              <a:avLst/>
            </a:prstGeom>
            <a:solidFill>
              <a:srgbClr val="FF0000"/>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83" name="Rectangle 82"/>
            <p:cNvSpPr/>
            <p:nvPr/>
          </p:nvSpPr>
          <p:spPr bwMode="auto">
            <a:xfrm>
              <a:off x="6591300" y="3552825"/>
              <a:ext cx="409575" cy="1504950"/>
            </a:xfrm>
            <a:prstGeom prst="rect">
              <a:avLst/>
            </a:prstGeom>
            <a:solidFill>
              <a:srgbClr val="FF0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cxnSp>
          <p:nvCxnSpPr>
            <p:cNvPr id="45" name="Straight Connector 44"/>
            <p:cNvCxnSpPr/>
            <p:nvPr/>
          </p:nvCxnSpPr>
          <p:spPr bwMode="auto">
            <a:xfrm>
              <a:off x="1796902" y="5039833"/>
              <a:ext cx="5507665" cy="10632"/>
            </a:xfrm>
            <a:prstGeom prst="line">
              <a:avLst/>
            </a:prstGeom>
            <a:noFill/>
            <a:ln w="28575" cap="flat" cmpd="sng" algn="ctr">
              <a:solidFill>
                <a:schemeClr val="bg2"/>
              </a:solidFill>
              <a:prstDash val="solid"/>
              <a:round/>
              <a:headEnd type="none" w="med" len="med"/>
              <a:tailEnd type="none" w="med" len="med"/>
            </a:ln>
            <a:effectLst/>
          </p:spPr>
        </p:cxnSp>
        <p:sp>
          <p:nvSpPr>
            <p:cNvPr id="84" name="TextBox 83"/>
            <p:cNvSpPr txBox="1"/>
            <p:nvPr/>
          </p:nvSpPr>
          <p:spPr>
            <a:xfrm rot="16200000">
              <a:off x="7898" y="3275858"/>
              <a:ext cx="2684554" cy="307777"/>
            </a:xfrm>
            <a:prstGeom prst="rect">
              <a:avLst/>
            </a:prstGeom>
            <a:noFill/>
          </p:spPr>
          <p:txBody>
            <a:bodyPr wrap="square" rtlCol="0">
              <a:spAutoFit/>
            </a:bodyPr>
            <a:lstStyle/>
            <a:p>
              <a:r>
                <a:rPr lang="en-US" sz="1400" b="1" dirty="0" smtClean="0">
                  <a:solidFill>
                    <a:schemeClr val="bg2"/>
                  </a:solidFill>
                </a:rPr>
                <a:t>HR for Development T2DM</a:t>
              </a:r>
              <a:endParaRPr lang="en-US" sz="1400" b="1" dirty="0">
                <a:solidFill>
                  <a:schemeClr val="bg2"/>
                </a:solidFill>
              </a:endParaRPr>
            </a:p>
          </p:txBody>
        </p:sp>
        <p:sp>
          <p:nvSpPr>
            <p:cNvPr id="85" name="TextBox 84"/>
            <p:cNvSpPr txBox="1"/>
            <p:nvPr/>
          </p:nvSpPr>
          <p:spPr>
            <a:xfrm>
              <a:off x="2849467" y="5634936"/>
              <a:ext cx="4084733" cy="369332"/>
            </a:xfrm>
            <a:prstGeom prst="rect">
              <a:avLst/>
            </a:prstGeom>
            <a:noFill/>
          </p:spPr>
          <p:txBody>
            <a:bodyPr wrap="square" rtlCol="0">
              <a:spAutoFit/>
            </a:bodyPr>
            <a:lstStyle/>
            <a:p>
              <a:r>
                <a:rPr lang="en-US" sz="1800" b="1" dirty="0" smtClean="0">
                  <a:solidFill>
                    <a:schemeClr val="bg2"/>
                  </a:solidFill>
                </a:rPr>
                <a:t>Time 1 Triglyceride Levels (mg/dL)</a:t>
              </a:r>
              <a:endParaRPr lang="en-US" sz="1800" b="1" dirty="0">
                <a:solidFill>
                  <a:schemeClr val="bg2"/>
                </a:solidFill>
              </a:endParaRPr>
            </a:p>
          </p:txBody>
        </p:sp>
        <p:sp>
          <p:nvSpPr>
            <p:cNvPr id="86" name="TextBox 85"/>
            <p:cNvSpPr txBox="1"/>
            <p:nvPr/>
          </p:nvSpPr>
          <p:spPr>
            <a:xfrm>
              <a:off x="3805231" y="1685925"/>
              <a:ext cx="2871794" cy="338554"/>
            </a:xfrm>
            <a:prstGeom prst="rect">
              <a:avLst/>
            </a:prstGeom>
            <a:noFill/>
          </p:spPr>
          <p:txBody>
            <a:bodyPr wrap="square" rtlCol="0">
              <a:spAutoFit/>
            </a:bodyPr>
            <a:lstStyle/>
            <a:p>
              <a:r>
                <a:rPr lang="en-US" sz="1600" b="1" dirty="0" smtClean="0">
                  <a:solidFill>
                    <a:schemeClr val="bg2"/>
                  </a:solidFill>
                </a:rPr>
                <a:t>Time 2 TG </a:t>
              </a:r>
              <a:r>
                <a:rPr lang="en-US" sz="1600" b="1" dirty="0" err="1" smtClean="0">
                  <a:solidFill>
                    <a:schemeClr val="bg2"/>
                  </a:solidFill>
                </a:rPr>
                <a:t>Tertiles</a:t>
              </a:r>
              <a:r>
                <a:rPr lang="en-US" sz="1600" b="1" dirty="0" smtClean="0">
                  <a:solidFill>
                    <a:schemeClr val="bg2"/>
                  </a:solidFill>
                </a:rPr>
                <a:t> (mg/dL)</a:t>
              </a:r>
              <a:endParaRPr lang="en-US" sz="1600" b="1" dirty="0">
                <a:solidFill>
                  <a:schemeClr val="bg2"/>
                </a:solidFill>
              </a:endParaRPr>
            </a:p>
          </p:txBody>
        </p:sp>
        <p:sp>
          <p:nvSpPr>
            <p:cNvPr id="87" name="Rectangle 86"/>
            <p:cNvSpPr/>
            <p:nvPr/>
          </p:nvSpPr>
          <p:spPr bwMode="auto">
            <a:xfrm>
              <a:off x="4448175" y="2124075"/>
              <a:ext cx="161925" cy="171450"/>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88" name="Rectangle 87"/>
            <p:cNvSpPr/>
            <p:nvPr/>
          </p:nvSpPr>
          <p:spPr bwMode="auto">
            <a:xfrm>
              <a:off x="4448175" y="2381250"/>
              <a:ext cx="161925" cy="17145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89" name="Rectangle 88"/>
            <p:cNvSpPr/>
            <p:nvPr/>
          </p:nvSpPr>
          <p:spPr bwMode="auto">
            <a:xfrm>
              <a:off x="4438650" y="2657475"/>
              <a:ext cx="161925" cy="171450"/>
            </a:xfrm>
            <a:prstGeom prst="rect">
              <a:avLst/>
            </a:prstGeom>
            <a:solidFill>
              <a:srgbClr val="FF0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90" name="TextBox 89"/>
            <p:cNvSpPr txBox="1"/>
            <p:nvPr/>
          </p:nvSpPr>
          <p:spPr>
            <a:xfrm>
              <a:off x="4633928" y="2069305"/>
              <a:ext cx="1071548" cy="276999"/>
            </a:xfrm>
            <a:prstGeom prst="rect">
              <a:avLst/>
            </a:prstGeom>
            <a:noFill/>
          </p:spPr>
          <p:txBody>
            <a:bodyPr wrap="square" rtlCol="0">
              <a:spAutoFit/>
            </a:bodyPr>
            <a:lstStyle/>
            <a:p>
              <a:pPr algn="l"/>
              <a:r>
                <a:rPr lang="en-US" sz="1200" b="1" dirty="0" smtClean="0">
                  <a:solidFill>
                    <a:schemeClr val="bg2"/>
                  </a:solidFill>
                </a:rPr>
                <a:t>Low 2 (≤93)</a:t>
              </a:r>
              <a:endParaRPr lang="en-US" sz="1200" b="1" dirty="0">
                <a:solidFill>
                  <a:schemeClr val="bg2"/>
                </a:solidFill>
              </a:endParaRPr>
            </a:p>
          </p:txBody>
        </p:sp>
        <p:sp>
          <p:nvSpPr>
            <p:cNvPr id="91" name="TextBox 90"/>
            <p:cNvSpPr txBox="1"/>
            <p:nvPr/>
          </p:nvSpPr>
          <p:spPr>
            <a:xfrm>
              <a:off x="4643452" y="2336005"/>
              <a:ext cx="2043097" cy="276999"/>
            </a:xfrm>
            <a:prstGeom prst="rect">
              <a:avLst/>
            </a:prstGeom>
            <a:noFill/>
          </p:spPr>
          <p:txBody>
            <a:bodyPr wrap="square" rtlCol="0">
              <a:spAutoFit/>
            </a:bodyPr>
            <a:lstStyle/>
            <a:p>
              <a:pPr algn="l"/>
              <a:r>
                <a:rPr lang="en-US" sz="1200" b="1" dirty="0" smtClean="0">
                  <a:solidFill>
                    <a:schemeClr val="bg2"/>
                  </a:solidFill>
                </a:rPr>
                <a:t>Intermediate (94-147)</a:t>
              </a:r>
              <a:endParaRPr lang="en-US" sz="1200" b="1" dirty="0">
                <a:solidFill>
                  <a:schemeClr val="bg2"/>
                </a:solidFill>
              </a:endParaRPr>
            </a:p>
          </p:txBody>
        </p:sp>
        <p:sp>
          <p:nvSpPr>
            <p:cNvPr id="92" name="TextBox 91"/>
            <p:cNvSpPr txBox="1"/>
            <p:nvPr/>
          </p:nvSpPr>
          <p:spPr>
            <a:xfrm>
              <a:off x="4652977" y="2593180"/>
              <a:ext cx="1223947" cy="276999"/>
            </a:xfrm>
            <a:prstGeom prst="rect">
              <a:avLst/>
            </a:prstGeom>
            <a:noFill/>
          </p:spPr>
          <p:txBody>
            <a:bodyPr wrap="square" rtlCol="0">
              <a:spAutoFit/>
            </a:bodyPr>
            <a:lstStyle/>
            <a:p>
              <a:pPr algn="l"/>
              <a:r>
                <a:rPr lang="en-US" sz="1200" b="1" dirty="0" smtClean="0">
                  <a:solidFill>
                    <a:schemeClr val="bg2"/>
                  </a:solidFill>
                </a:rPr>
                <a:t>High 2 (≥148)</a:t>
              </a:r>
              <a:endParaRPr lang="en-US" sz="1200" b="1" dirty="0">
                <a:solidFill>
                  <a:schemeClr val="bg2"/>
                </a:solidFill>
              </a:endParaRPr>
            </a:p>
          </p:txBody>
        </p:sp>
      </p:grpSp>
      <p:sp>
        <p:nvSpPr>
          <p:cNvPr id="95" name="TextBox 94"/>
          <p:cNvSpPr txBox="1"/>
          <p:nvPr/>
        </p:nvSpPr>
        <p:spPr>
          <a:xfrm>
            <a:off x="273133" y="1330037"/>
            <a:ext cx="6210795" cy="400110"/>
          </a:xfrm>
          <a:prstGeom prst="rect">
            <a:avLst/>
          </a:prstGeom>
          <a:noFill/>
        </p:spPr>
        <p:txBody>
          <a:bodyPr wrap="square" rtlCol="0">
            <a:spAutoFit/>
          </a:bodyPr>
          <a:lstStyle/>
          <a:p>
            <a:r>
              <a:rPr lang="en-US" b="1" dirty="0" smtClean="0">
                <a:solidFill>
                  <a:schemeClr val="accent1"/>
                </a:solidFill>
                <a:effectLst>
                  <a:outerShdw blurRad="38100" dist="38100" dir="2700000" algn="tl">
                    <a:srgbClr val="000000">
                      <a:alpha val="43137"/>
                    </a:srgbClr>
                  </a:outerShdw>
                </a:effectLst>
              </a:rPr>
              <a:t>Association between TG and future morbidity</a:t>
            </a:r>
            <a:endParaRPr lang="en-US" b="1" dirty="0">
              <a:solidFill>
                <a:schemeClr val="accent1"/>
              </a:solidFill>
              <a:effectLst>
                <a:outerShdw blurRad="38100" dist="38100" dir="2700000" algn="tl">
                  <a:srgbClr val="000000">
                    <a:alpha val="43137"/>
                  </a:srgbClr>
                </a:outerShdw>
              </a:effectLst>
            </a:endParaRPr>
          </a:p>
        </p:txBody>
      </p:sp>
      <p:sp>
        <p:nvSpPr>
          <p:cNvPr id="96" name="TextBox 95"/>
          <p:cNvSpPr txBox="1"/>
          <p:nvPr/>
        </p:nvSpPr>
        <p:spPr>
          <a:xfrm>
            <a:off x="7016337" y="2408712"/>
            <a:ext cx="1983179" cy="1569660"/>
          </a:xfrm>
          <a:prstGeom prst="rect">
            <a:avLst/>
          </a:prstGeom>
          <a:noFill/>
        </p:spPr>
        <p:txBody>
          <a:bodyPr wrap="square" rtlCol="0">
            <a:spAutoFit/>
          </a:bodyPr>
          <a:lstStyle/>
          <a:p>
            <a:r>
              <a:rPr lang="en-US" sz="1600" dirty="0" smtClean="0">
                <a:solidFill>
                  <a:schemeClr val="tx1"/>
                </a:solidFill>
                <a:effectLst>
                  <a:outerShdw blurRad="38100" dist="38100" dir="2700000" algn="tl">
                    <a:srgbClr val="000000">
                      <a:alpha val="43137"/>
                    </a:srgbClr>
                  </a:outerShdw>
                </a:effectLst>
              </a:rPr>
              <a:t>Multivariate model showing association of fasting TG obtained 5 years apart and incidence of T2DM</a:t>
            </a:r>
            <a:endParaRPr lang="en-US" sz="1600" dirty="0">
              <a:solidFill>
                <a:schemeClr val="tx1"/>
              </a:solidFill>
              <a:effectLst>
                <a:outerShdw blurRad="38100" dist="38100" dir="2700000" algn="tl">
                  <a:srgbClr val="000000">
                    <a:alpha val="43137"/>
                  </a:srgbClr>
                </a:outerShdw>
              </a:effectLst>
            </a:endParaRPr>
          </a:p>
        </p:txBody>
      </p:sp>
      <p:sp>
        <p:nvSpPr>
          <p:cNvPr id="97" name="TextBox 96"/>
          <p:cNvSpPr txBox="1"/>
          <p:nvPr/>
        </p:nvSpPr>
        <p:spPr>
          <a:xfrm>
            <a:off x="7014358" y="4199908"/>
            <a:ext cx="1983179" cy="1815882"/>
          </a:xfrm>
          <a:prstGeom prst="rect">
            <a:avLst/>
          </a:prstGeom>
          <a:noFill/>
        </p:spPr>
        <p:txBody>
          <a:bodyPr wrap="square" rtlCol="0">
            <a:spAutoFit/>
          </a:bodyPr>
          <a:lstStyle/>
          <a:p>
            <a:r>
              <a:rPr lang="en-US" sz="1600" dirty="0" smtClean="0">
                <a:solidFill>
                  <a:schemeClr val="tx1"/>
                </a:solidFill>
                <a:effectLst>
                  <a:outerShdw blurRad="38100" dist="38100" dir="2700000" algn="tl">
                    <a:srgbClr val="000000">
                      <a:alpha val="43137"/>
                    </a:srgbClr>
                  </a:outerShdw>
                </a:effectLst>
              </a:rPr>
              <a:t>Adjusted for age, BMI, TC/HDL-C. FG, time lapse between time 1 &amp; 2, BP, physical activity, FH of DM, &amp; smoking</a:t>
            </a:r>
            <a:endParaRPr lang="en-US" sz="1600" dirty="0">
              <a:solidFill>
                <a:schemeClr val="tx1"/>
              </a:solidFill>
              <a:effectLst>
                <a:outerShdw blurRad="38100" dist="38100" dir="2700000" algn="tl">
                  <a:srgbClr val="000000">
                    <a:alpha val="43137"/>
                  </a:srgbClr>
                </a:outerShdw>
              </a:effectLst>
            </a:endParaRPr>
          </a:p>
        </p:txBody>
      </p:sp>
      <p:sp>
        <p:nvSpPr>
          <p:cNvPr id="98" name="Rectangle 97"/>
          <p:cNvSpPr/>
          <p:nvPr/>
        </p:nvSpPr>
        <p:spPr>
          <a:xfrm>
            <a:off x="6893626" y="1626267"/>
            <a:ext cx="2250374" cy="738664"/>
          </a:xfrm>
          <a:prstGeom prst="rect">
            <a:avLst/>
          </a:prstGeom>
        </p:spPr>
        <p:txBody>
          <a:bodyPr wrap="square">
            <a:spAutoFit/>
          </a:bodyPr>
          <a:lstStyle/>
          <a:p>
            <a:r>
              <a:rPr lang="en-US" sz="1400" dirty="0" smtClean="0">
                <a:solidFill>
                  <a:schemeClr val="accent1"/>
                </a:solidFill>
                <a:effectLst>
                  <a:outerShdw blurRad="38100" dist="38100" dir="2700000" algn="tl">
                    <a:srgbClr val="000000">
                      <a:alpha val="43137"/>
                    </a:srgbClr>
                  </a:outerShdw>
                </a:effectLst>
              </a:rPr>
              <a:t>During 76,742 person-years, 322 cases of diabetes occurred.</a:t>
            </a:r>
            <a:endParaRPr lang="en-US" sz="1400" dirty="0">
              <a:solidFill>
                <a:schemeClr val="accent1"/>
              </a:solidFill>
              <a:effectLst>
                <a:outerShdw blurRad="38100" dist="38100" dir="2700000" algn="tl">
                  <a:srgbClr val="000000">
                    <a:alpha val="43137"/>
                  </a:srgbClr>
                </a:outerShdw>
              </a:effectLst>
            </a:endParaRPr>
          </a:p>
        </p:txBody>
      </p:sp>
      <p:sp>
        <p:nvSpPr>
          <p:cNvPr id="94" name="Rectangle 2"/>
          <p:cNvSpPr txBox="1">
            <a:spLocks noChangeArrowheads="1"/>
          </p:cNvSpPr>
          <p:nvPr/>
        </p:nvSpPr>
        <p:spPr bwMode="auto">
          <a:xfrm>
            <a:off x="0" y="0"/>
            <a:ext cx="9144000" cy="1143000"/>
          </a:xfrm>
          <a:prstGeom prst="rect">
            <a:avLst/>
          </a:prstGeom>
          <a:noFill/>
          <a:ln w="9525">
            <a:noFill/>
            <a:miter lim="800000"/>
            <a:headEnd/>
            <a:tailEnd/>
          </a:ln>
          <a:effectLst/>
        </p:spPr>
        <p:txBody>
          <a:bodyPr vert="horz" wrap="square" lIns="92064" tIns="46033" rIns="92064" bIns="46033" numCol="1" anchor="ctr" anchorCtr="0" compatLnSpc="1">
            <a:prstTxWarp prst="textNoShape">
              <a:avLst/>
            </a:prstTxWarp>
          </a:bodyPr>
          <a:lstStyle/>
          <a:p>
            <a:pPr marL="0" marR="0" lvl="0" indent="0" algn="ctr" defTabSz="914400" rtl="0" eaLnBrk="0" fontAlgn="base" latinLnBrk="0" hangingPunct="0">
              <a:lnSpc>
                <a:spcPct val="85000"/>
              </a:lnSpc>
              <a:spcBef>
                <a:spcPct val="0"/>
              </a:spcBef>
              <a:spcAft>
                <a:spcPct val="0"/>
              </a:spcAft>
              <a:buClrTx/>
              <a:buSzTx/>
              <a:buFontTx/>
              <a:buNone/>
              <a:tabLst/>
              <a:defRPr/>
            </a:pPr>
            <a:r>
              <a:rPr kumimoji="0" lang="en-US" sz="3600" b="1" i="0" u="none" strike="noStrike" kern="0" cap="none" spc="0" normalizeH="0" baseline="0" noProof="0" dirty="0" err="1" smtClean="0">
                <a:ln>
                  <a:noFill/>
                </a:ln>
                <a:solidFill>
                  <a:schemeClr val="accent5">
                    <a:lumMod val="75000"/>
                  </a:schemeClr>
                </a:solidFill>
                <a:effectLst>
                  <a:outerShdw blurRad="38100" dist="38100" dir="2700000" algn="tl">
                    <a:srgbClr val="000000"/>
                  </a:outerShdw>
                </a:effectLst>
                <a:uLnTx/>
                <a:uFillTx/>
                <a:latin typeface="+mj-lt"/>
                <a:ea typeface="+mj-ea"/>
                <a:cs typeface="+mj-cs"/>
              </a:rPr>
              <a:t>ME</a:t>
            </a:r>
            <a:r>
              <a:rPr kumimoji="0" lang="en-US" sz="3600" b="1" i="0" u="none" strike="noStrike" kern="0" cap="none" spc="0" normalizeH="0" baseline="0" noProof="0" dirty="0" err="1" smtClean="0">
                <a:ln>
                  <a:noFill/>
                </a:ln>
                <a:solidFill>
                  <a:schemeClr val="hlink"/>
                </a:solidFill>
                <a:effectLst>
                  <a:outerShdw blurRad="38100" dist="38100" dir="2700000" algn="tl">
                    <a:srgbClr val="000000"/>
                  </a:outerShdw>
                </a:effectLst>
                <a:uLnTx/>
                <a:uFillTx/>
                <a:latin typeface="+mj-lt"/>
                <a:ea typeface="+mj-ea"/>
                <a:cs typeface="+mj-cs"/>
              </a:rPr>
              <a:t>tabolic</a:t>
            </a:r>
            <a:r>
              <a:rPr kumimoji="0" lang="en-US" sz="3600" b="1" i="0" u="none" strike="noStrike" kern="0" cap="none" spc="0" normalizeH="0" baseline="0" noProof="0" dirty="0" smtClean="0">
                <a:ln>
                  <a:noFill/>
                </a:ln>
                <a:solidFill>
                  <a:schemeClr val="hlink"/>
                </a:solidFill>
                <a:effectLst>
                  <a:outerShdw blurRad="38100" dist="38100" dir="2700000" algn="tl">
                    <a:srgbClr val="000000"/>
                  </a:outerShdw>
                </a:effectLst>
                <a:uLnTx/>
                <a:uFillTx/>
                <a:latin typeface="+mj-lt"/>
                <a:ea typeface="+mj-ea"/>
                <a:cs typeface="+mj-cs"/>
              </a:rPr>
              <a:t>, </a:t>
            </a:r>
            <a:r>
              <a:rPr kumimoji="0" lang="en-US" sz="3600" b="1" i="0" u="none" strike="noStrike" kern="0" cap="none" spc="0" normalizeH="0" baseline="0" noProof="0" dirty="0" smtClean="0">
                <a:ln>
                  <a:noFill/>
                </a:ln>
                <a:solidFill>
                  <a:schemeClr val="accent5">
                    <a:lumMod val="75000"/>
                  </a:schemeClr>
                </a:solidFill>
                <a:effectLst>
                  <a:outerShdw blurRad="38100" dist="38100" dir="2700000" algn="tl">
                    <a:srgbClr val="000000"/>
                  </a:outerShdw>
                </a:effectLst>
                <a:uLnTx/>
                <a:uFillTx/>
                <a:latin typeface="+mj-lt"/>
                <a:ea typeface="+mj-ea"/>
                <a:cs typeface="+mj-cs"/>
              </a:rPr>
              <a:t>L</a:t>
            </a:r>
            <a:r>
              <a:rPr kumimoji="0" lang="en-US" sz="3600" b="1" i="0" u="none" strike="noStrike" kern="0" cap="none" spc="0" normalizeH="0" baseline="0" noProof="0" dirty="0" smtClean="0">
                <a:ln>
                  <a:noFill/>
                </a:ln>
                <a:solidFill>
                  <a:schemeClr val="hlink"/>
                </a:solidFill>
                <a:effectLst>
                  <a:outerShdw blurRad="38100" dist="38100" dir="2700000" algn="tl">
                    <a:srgbClr val="000000"/>
                  </a:outerShdw>
                </a:effectLst>
                <a:uLnTx/>
                <a:uFillTx/>
                <a:latin typeface="+mj-lt"/>
                <a:ea typeface="+mj-ea"/>
                <a:cs typeface="+mj-cs"/>
              </a:rPr>
              <a:t>ifestyle, </a:t>
            </a:r>
            <a:r>
              <a:rPr kumimoji="0" lang="en-US" sz="3600" b="1" i="0" u="none" strike="noStrike" kern="0" cap="none" spc="0" normalizeH="0" baseline="0" noProof="0" dirty="0" smtClean="0">
                <a:ln>
                  <a:noFill/>
                </a:ln>
                <a:solidFill>
                  <a:schemeClr val="accent5">
                    <a:lumMod val="75000"/>
                  </a:schemeClr>
                </a:solidFill>
                <a:effectLst>
                  <a:outerShdw blurRad="38100" dist="38100" dir="2700000" algn="tl">
                    <a:srgbClr val="000000"/>
                  </a:outerShdw>
                </a:effectLst>
                <a:uLnTx/>
                <a:uFillTx/>
                <a:latin typeface="+mj-lt"/>
                <a:ea typeface="+mj-ea"/>
                <a:cs typeface="+mj-cs"/>
              </a:rPr>
              <a:t>A</a:t>
            </a:r>
            <a:r>
              <a:rPr kumimoji="0" lang="en-US" sz="3600" b="1" i="0" u="none" strike="noStrike" kern="0" cap="none" spc="0" normalizeH="0" baseline="0" noProof="0" dirty="0" smtClean="0">
                <a:ln>
                  <a:noFill/>
                </a:ln>
                <a:solidFill>
                  <a:schemeClr val="hlink"/>
                </a:solidFill>
                <a:effectLst>
                  <a:outerShdw blurRad="38100" dist="38100" dir="2700000" algn="tl">
                    <a:srgbClr val="000000"/>
                  </a:outerShdw>
                </a:effectLst>
                <a:uLnTx/>
                <a:uFillTx/>
                <a:latin typeface="+mj-lt"/>
                <a:ea typeface="+mj-ea"/>
                <a:cs typeface="+mj-cs"/>
              </a:rPr>
              <a:t>nd </a:t>
            </a:r>
            <a:r>
              <a:rPr kumimoji="0" lang="en-US" sz="3600" b="1" i="0" u="none" strike="noStrike" kern="0" cap="none" spc="0" normalizeH="0" baseline="0" noProof="0" dirty="0" smtClean="0">
                <a:ln>
                  <a:noFill/>
                </a:ln>
                <a:solidFill>
                  <a:schemeClr val="accent5">
                    <a:lumMod val="75000"/>
                  </a:schemeClr>
                </a:solidFill>
                <a:effectLst>
                  <a:outerShdw blurRad="38100" dist="38100" dir="2700000" algn="tl">
                    <a:srgbClr val="000000"/>
                  </a:outerShdw>
                </a:effectLst>
                <a:uLnTx/>
                <a:uFillTx/>
                <a:latin typeface="+mj-lt"/>
                <a:ea typeface="+mj-ea"/>
                <a:cs typeface="+mj-cs"/>
              </a:rPr>
              <a:t>N</a:t>
            </a:r>
            <a:r>
              <a:rPr kumimoji="0" lang="en-US" sz="3600" b="1" i="0" u="none" strike="noStrike" kern="0" cap="none" spc="0" normalizeH="0" baseline="0" noProof="0" dirty="0" smtClean="0">
                <a:ln>
                  <a:noFill/>
                </a:ln>
                <a:solidFill>
                  <a:schemeClr val="hlink"/>
                </a:solidFill>
                <a:effectLst>
                  <a:outerShdw blurRad="38100" dist="38100" dir="2700000" algn="tl">
                    <a:srgbClr val="000000"/>
                  </a:outerShdw>
                </a:effectLst>
                <a:uLnTx/>
                <a:uFillTx/>
                <a:latin typeface="+mj-lt"/>
                <a:ea typeface="+mj-ea"/>
                <a:cs typeface="+mj-cs"/>
              </a:rPr>
              <a:t>utrition Assessment   in </a:t>
            </a:r>
            <a:r>
              <a:rPr kumimoji="0" lang="en-US" sz="3600" b="1" i="0" u="none" strike="noStrike" kern="0" cap="none" spc="0" normalizeH="0" baseline="0" noProof="0" dirty="0" smtClean="0">
                <a:ln>
                  <a:noFill/>
                </a:ln>
                <a:solidFill>
                  <a:schemeClr val="accent5">
                    <a:lumMod val="75000"/>
                  </a:schemeClr>
                </a:solidFill>
                <a:effectLst>
                  <a:outerShdw blurRad="38100" dist="38100" dir="2700000" algn="tl">
                    <a:srgbClr val="000000"/>
                  </a:outerShdw>
                </a:effectLst>
                <a:uLnTx/>
                <a:uFillTx/>
                <a:latin typeface="+mj-lt"/>
                <a:ea typeface="+mj-ea"/>
                <a:cs typeface="+mj-cs"/>
              </a:rPr>
              <a:t>Y</a:t>
            </a:r>
            <a:r>
              <a:rPr kumimoji="0" lang="en-US" sz="3600" b="1" i="0" u="none" strike="noStrike" kern="0" cap="none" spc="0" normalizeH="0" baseline="0" noProof="0" dirty="0" smtClean="0">
                <a:ln>
                  <a:noFill/>
                </a:ln>
                <a:solidFill>
                  <a:schemeClr val="hlink"/>
                </a:solidFill>
                <a:effectLst>
                  <a:outerShdw blurRad="38100" dist="38100" dir="2700000" algn="tl">
                    <a:srgbClr val="000000"/>
                  </a:outerShdw>
                </a:effectLst>
                <a:uLnTx/>
                <a:uFillTx/>
                <a:latin typeface="+mj-lt"/>
                <a:ea typeface="+mj-ea"/>
                <a:cs typeface="+mj-cs"/>
              </a:rPr>
              <a:t>oung Adults Study (</a:t>
            </a:r>
            <a:r>
              <a:rPr kumimoji="0" lang="en-US" sz="3600" b="1" i="0" u="none" strike="noStrike" kern="0" cap="none" spc="0" normalizeH="0" baseline="0" noProof="0" dirty="0" smtClean="0">
                <a:ln>
                  <a:noFill/>
                </a:ln>
                <a:solidFill>
                  <a:schemeClr val="accent5">
                    <a:lumMod val="75000"/>
                  </a:schemeClr>
                </a:solidFill>
                <a:effectLst>
                  <a:outerShdw blurRad="38100" dist="38100" dir="2700000" algn="tl">
                    <a:srgbClr val="000000"/>
                  </a:outerShdw>
                </a:effectLst>
                <a:uLnTx/>
                <a:uFillTx/>
                <a:latin typeface="+mj-lt"/>
                <a:ea typeface="+mj-ea"/>
                <a:cs typeface="+mj-cs"/>
              </a:rPr>
              <a:t>MELANY</a:t>
            </a:r>
            <a:r>
              <a:rPr kumimoji="0" lang="en-US" sz="3600" b="1" i="0" u="none" strike="noStrike" kern="0" cap="none" spc="0" normalizeH="0" baseline="0" noProof="0" dirty="0" smtClean="0">
                <a:ln>
                  <a:noFill/>
                </a:ln>
                <a:solidFill>
                  <a:schemeClr val="hlink"/>
                </a:solidFill>
                <a:effectLst>
                  <a:outerShdw blurRad="38100" dist="38100" dir="2700000" algn="tl">
                    <a:srgbClr val="000000"/>
                  </a:outerShdw>
                </a:effectLst>
                <a:uLnTx/>
                <a:uFillTx/>
                <a:latin typeface="+mj-lt"/>
                <a:ea typeface="+mj-ea"/>
                <a:cs typeface="+mj-cs"/>
              </a:rPr>
              <a:t>)</a:t>
            </a: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bwMode="auto">
          <a:xfrm>
            <a:off x="95000" y="2161309"/>
            <a:ext cx="8961120" cy="831273"/>
          </a:xfrm>
          <a:prstGeom prst="rect">
            <a:avLst/>
          </a:prstGeom>
          <a:solidFill>
            <a:schemeClr val="bg2"/>
          </a:solidFill>
          <a:ln w="2857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35" name="Rectangle 34"/>
          <p:cNvSpPr/>
          <p:nvPr/>
        </p:nvSpPr>
        <p:spPr bwMode="auto">
          <a:xfrm>
            <a:off x="95000" y="2992582"/>
            <a:ext cx="8961120" cy="1674421"/>
          </a:xfrm>
          <a:prstGeom prst="rect">
            <a:avLst/>
          </a:prstGeom>
          <a:solidFill>
            <a:srgbClr val="B2B2B2"/>
          </a:solidFill>
          <a:ln w="2857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9" name="Text Box 6"/>
          <p:cNvSpPr txBox="1">
            <a:spLocks noChangeArrowheads="1"/>
          </p:cNvSpPr>
          <p:nvPr/>
        </p:nvSpPr>
        <p:spPr bwMode="auto">
          <a:xfrm>
            <a:off x="3531476" y="6491288"/>
            <a:ext cx="5488699" cy="366712"/>
          </a:xfrm>
          <a:prstGeom prst="rect">
            <a:avLst/>
          </a:prstGeom>
          <a:noFill/>
          <a:ln w="28575">
            <a:noFill/>
            <a:miter lim="800000"/>
            <a:headEnd/>
            <a:tailEnd/>
          </a:ln>
        </p:spPr>
        <p:txBody>
          <a:bodyPr wrap="square">
            <a:spAutoFit/>
          </a:bodyPr>
          <a:lstStyle/>
          <a:p>
            <a:pPr algn="r"/>
            <a:r>
              <a:rPr lang="en-US" sz="1800" b="1" dirty="0" err="1" smtClean="0"/>
              <a:t>Tirosh</a:t>
            </a:r>
            <a:r>
              <a:rPr lang="en-US" sz="1800" b="1" dirty="0" smtClean="0"/>
              <a:t> A et al. Diabetes Care 2008;31:2032-2037</a:t>
            </a:r>
            <a:endParaRPr lang="en-US" sz="1800" b="1" dirty="0"/>
          </a:p>
        </p:txBody>
      </p:sp>
      <p:sp>
        <p:nvSpPr>
          <p:cNvPr id="10" name="TextBox 9"/>
          <p:cNvSpPr txBox="1"/>
          <p:nvPr/>
        </p:nvSpPr>
        <p:spPr>
          <a:xfrm>
            <a:off x="2466108" y="2145477"/>
            <a:ext cx="1983179" cy="461665"/>
          </a:xfrm>
          <a:prstGeom prst="rect">
            <a:avLst/>
          </a:prstGeom>
          <a:noFill/>
        </p:spPr>
        <p:txBody>
          <a:bodyPr wrap="square" rtlCol="0">
            <a:spAutoFit/>
          </a:bodyPr>
          <a:lstStyle/>
          <a:p>
            <a:r>
              <a:rPr lang="en-US" sz="2400" b="1" dirty="0" smtClean="0">
                <a:solidFill>
                  <a:schemeClr val="tx1"/>
                </a:solidFill>
                <a:effectLst>
                  <a:outerShdw blurRad="38100" dist="38100" dir="2700000" algn="tl">
                    <a:srgbClr val="000000">
                      <a:alpha val="43137"/>
                    </a:srgbClr>
                  </a:outerShdw>
                </a:effectLst>
              </a:rPr>
              <a:t>Diabetes</a:t>
            </a:r>
            <a:endParaRPr lang="en-US" sz="2400" b="1" dirty="0">
              <a:solidFill>
                <a:schemeClr val="tx1"/>
              </a:solidFill>
              <a:effectLst>
                <a:outerShdw blurRad="38100" dist="38100" dir="2700000" algn="tl">
                  <a:srgbClr val="000000">
                    <a:alpha val="43137"/>
                  </a:srgbClr>
                </a:outerShdw>
              </a:effectLst>
            </a:endParaRPr>
          </a:p>
        </p:txBody>
      </p:sp>
      <p:sp>
        <p:nvSpPr>
          <p:cNvPr id="11" name="TextBox 10"/>
          <p:cNvSpPr txBox="1"/>
          <p:nvPr/>
        </p:nvSpPr>
        <p:spPr>
          <a:xfrm>
            <a:off x="5777344" y="2155372"/>
            <a:ext cx="2903518" cy="461665"/>
          </a:xfrm>
          <a:prstGeom prst="rect">
            <a:avLst/>
          </a:prstGeom>
          <a:noFill/>
        </p:spPr>
        <p:txBody>
          <a:bodyPr wrap="square" rtlCol="0">
            <a:spAutoFit/>
          </a:bodyPr>
          <a:lstStyle/>
          <a:p>
            <a:r>
              <a:rPr lang="en-US" sz="2400" b="1" dirty="0" smtClean="0">
                <a:solidFill>
                  <a:schemeClr val="tx1"/>
                </a:solidFill>
                <a:effectLst>
                  <a:outerShdw blurRad="38100" dist="38100" dir="2700000" algn="tl">
                    <a:srgbClr val="000000">
                      <a:alpha val="43137"/>
                    </a:srgbClr>
                  </a:outerShdw>
                </a:effectLst>
              </a:rPr>
              <a:t>Heart Disease</a:t>
            </a:r>
            <a:endParaRPr lang="en-US" sz="2400" b="1" dirty="0">
              <a:solidFill>
                <a:schemeClr val="tx1"/>
              </a:solidFill>
              <a:effectLst>
                <a:outerShdw blurRad="38100" dist="38100" dir="2700000" algn="tl">
                  <a:srgbClr val="000000">
                    <a:alpha val="43137"/>
                  </a:srgbClr>
                </a:outerShdw>
              </a:effectLst>
            </a:endParaRPr>
          </a:p>
        </p:txBody>
      </p:sp>
      <p:sp>
        <p:nvSpPr>
          <p:cNvPr id="12" name="TextBox 11"/>
          <p:cNvSpPr txBox="1"/>
          <p:nvPr/>
        </p:nvSpPr>
        <p:spPr>
          <a:xfrm>
            <a:off x="1692224" y="2642260"/>
            <a:ext cx="1983179" cy="400110"/>
          </a:xfrm>
          <a:prstGeom prst="rect">
            <a:avLst/>
          </a:prstGeom>
          <a:noFill/>
        </p:spPr>
        <p:txBody>
          <a:bodyPr wrap="square" rtlCol="0">
            <a:spAutoFit/>
          </a:bodyPr>
          <a:lstStyle/>
          <a:p>
            <a:r>
              <a:rPr lang="en-US" b="1" dirty="0" smtClean="0">
                <a:solidFill>
                  <a:schemeClr val="tx1"/>
                </a:solidFill>
                <a:effectLst>
                  <a:outerShdw blurRad="38100" dist="38100" dir="2700000" algn="tl">
                    <a:srgbClr val="000000">
                      <a:alpha val="43137"/>
                    </a:srgbClr>
                  </a:outerShdw>
                </a:effectLst>
              </a:rPr>
              <a:t>Low Time 2</a:t>
            </a:r>
            <a:endParaRPr lang="en-US" b="1" dirty="0">
              <a:solidFill>
                <a:schemeClr val="tx1"/>
              </a:solidFill>
              <a:effectLst>
                <a:outerShdw blurRad="38100" dist="38100" dir="2700000" algn="tl">
                  <a:srgbClr val="000000">
                    <a:alpha val="43137"/>
                  </a:srgbClr>
                </a:outerShdw>
              </a:effectLst>
            </a:endParaRPr>
          </a:p>
        </p:txBody>
      </p:sp>
      <p:sp>
        <p:nvSpPr>
          <p:cNvPr id="13" name="TextBox 12"/>
          <p:cNvSpPr txBox="1"/>
          <p:nvPr/>
        </p:nvSpPr>
        <p:spPr>
          <a:xfrm>
            <a:off x="3269671" y="2652154"/>
            <a:ext cx="1983179" cy="400110"/>
          </a:xfrm>
          <a:prstGeom prst="rect">
            <a:avLst/>
          </a:prstGeom>
          <a:noFill/>
        </p:spPr>
        <p:txBody>
          <a:bodyPr wrap="square" rtlCol="0">
            <a:spAutoFit/>
          </a:bodyPr>
          <a:lstStyle/>
          <a:p>
            <a:r>
              <a:rPr lang="en-US" b="1" dirty="0" smtClean="0">
                <a:solidFill>
                  <a:schemeClr val="tx1"/>
                </a:solidFill>
                <a:effectLst>
                  <a:outerShdw blurRad="38100" dist="38100" dir="2700000" algn="tl">
                    <a:srgbClr val="000000">
                      <a:alpha val="43137"/>
                    </a:srgbClr>
                  </a:outerShdw>
                </a:effectLst>
              </a:rPr>
              <a:t>High Time 2</a:t>
            </a:r>
            <a:endParaRPr lang="en-US" b="1" dirty="0">
              <a:solidFill>
                <a:schemeClr val="tx1"/>
              </a:solidFill>
              <a:effectLst>
                <a:outerShdw blurRad="38100" dist="38100" dir="2700000" algn="tl">
                  <a:srgbClr val="000000">
                    <a:alpha val="43137"/>
                  </a:srgbClr>
                </a:outerShdw>
              </a:effectLst>
            </a:endParaRPr>
          </a:p>
        </p:txBody>
      </p:sp>
      <p:sp>
        <p:nvSpPr>
          <p:cNvPr id="14" name="TextBox 13"/>
          <p:cNvSpPr txBox="1"/>
          <p:nvPr/>
        </p:nvSpPr>
        <p:spPr>
          <a:xfrm>
            <a:off x="5452753" y="2628406"/>
            <a:ext cx="1983179" cy="400110"/>
          </a:xfrm>
          <a:prstGeom prst="rect">
            <a:avLst/>
          </a:prstGeom>
          <a:noFill/>
        </p:spPr>
        <p:txBody>
          <a:bodyPr wrap="square" rtlCol="0">
            <a:spAutoFit/>
          </a:bodyPr>
          <a:lstStyle/>
          <a:p>
            <a:r>
              <a:rPr lang="en-US" b="1" dirty="0" smtClean="0">
                <a:solidFill>
                  <a:schemeClr val="tx1"/>
                </a:solidFill>
                <a:effectLst>
                  <a:outerShdw blurRad="38100" dist="38100" dir="2700000" algn="tl">
                    <a:srgbClr val="000000">
                      <a:alpha val="43137"/>
                    </a:srgbClr>
                  </a:outerShdw>
                </a:effectLst>
              </a:rPr>
              <a:t>Low Time 2</a:t>
            </a:r>
            <a:endParaRPr lang="en-US" b="1" dirty="0">
              <a:solidFill>
                <a:schemeClr val="tx1"/>
              </a:solidFill>
              <a:effectLst>
                <a:outerShdw blurRad="38100" dist="38100" dir="2700000" algn="tl">
                  <a:srgbClr val="000000">
                    <a:alpha val="43137"/>
                  </a:srgbClr>
                </a:outerShdw>
              </a:effectLst>
            </a:endParaRPr>
          </a:p>
        </p:txBody>
      </p:sp>
      <p:sp>
        <p:nvSpPr>
          <p:cNvPr id="15" name="TextBox 14"/>
          <p:cNvSpPr txBox="1"/>
          <p:nvPr/>
        </p:nvSpPr>
        <p:spPr>
          <a:xfrm>
            <a:off x="7255821" y="2626428"/>
            <a:ext cx="1983179" cy="400110"/>
          </a:xfrm>
          <a:prstGeom prst="rect">
            <a:avLst/>
          </a:prstGeom>
          <a:noFill/>
        </p:spPr>
        <p:txBody>
          <a:bodyPr wrap="square" rtlCol="0">
            <a:spAutoFit/>
          </a:bodyPr>
          <a:lstStyle/>
          <a:p>
            <a:r>
              <a:rPr lang="en-US" b="1" dirty="0" smtClean="0">
                <a:solidFill>
                  <a:schemeClr val="tx1"/>
                </a:solidFill>
                <a:effectLst>
                  <a:outerShdw blurRad="38100" dist="38100" dir="2700000" algn="tl">
                    <a:srgbClr val="000000">
                      <a:alpha val="43137"/>
                    </a:srgbClr>
                  </a:outerShdw>
                </a:effectLst>
              </a:rPr>
              <a:t>High Time 2</a:t>
            </a:r>
            <a:endParaRPr lang="en-US" b="1" dirty="0">
              <a:solidFill>
                <a:schemeClr val="tx1"/>
              </a:solidFill>
              <a:effectLst>
                <a:outerShdw blurRad="38100" dist="38100" dir="2700000" algn="tl">
                  <a:srgbClr val="000000">
                    <a:alpha val="43137"/>
                  </a:srgbClr>
                </a:outerShdw>
              </a:effectLst>
            </a:endParaRPr>
          </a:p>
        </p:txBody>
      </p:sp>
      <p:sp>
        <p:nvSpPr>
          <p:cNvPr id="16" name="TextBox 15"/>
          <p:cNvSpPr txBox="1"/>
          <p:nvPr/>
        </p:nvSpPr>
        <p:spPr>
          <a:xfrm>
            <a:off x="170214" y="3269674"/>
            <a:ext cx="1670462" cy="400110"/>
          </a:xfrm>
          <a:prstGeom prst="rect">
            <a:avLst/>
          </a:prstGeom>
          <a:noFill/>
        </p:spPr>
        <p:txBody>
          <a:bodyPr wrap="square" rtlCol="0">
            <a:spAutoFit/>
          </a:bodyPr>
          <a:lstStyle/>
          <a:p>
            <a:pPr algn="l"/>
            <a:r>
              <a:rPr lang="en-US" b="1" dirty="0" smtClean="0">
                <a:solidFill>
                  <a:schemeClr val="bg2"/>
                </a:solidFill>
                <a:effectLst>
                  <a:outerShdw blurRad="38100" dist="38100" dir="2700000" algn="tl">
                    <a:srgbClr val="000000">
                      <a:alpha val="43137"/>
                    </a:srgbClr>
                  </a:outerShdw>
                </a:effectLst>
              </a:rPr>
              <a:t>Low Time 1</a:t>
            </a:r>
            <a:endParaRPr lang="en-US" b="1" dirty="0">
              <a:solidFill>
                <a:schemeClr val="bg2"/>
              </a:solidFill>
              <a:effectLst>
                <a:outerShdw blurRad="38100" dist="38100" dir="2700000" algn="tl">
                  <a:srgbClr val="000000">
                    <a:alpha val="43137"/>
                  </a:srgbClr>
                </a:outerShdw>
              </a:effectLst>
            </a:endParaRPr>
          </a:p>
        </p:txBody>
      </p:sp>
      <p:sp>
        <p:nvSpPr>
          <p:cNvPr id="17" name="TextBox 16"/>
          <p:cNvSpPr txBox="1"/>
          <p:nvPr/>
        </p:nvSpPr>
        <p:spPr>
          <a:xfrm>
            <a:off x="144484" y="4039587"/>
            <a:ext cx="1672442" cy="400110"/>
          </a:xfrm>
          <a:prstGeom prst="rect">
            <a:avLst/>
          </a:prstGeom>
          <a:noFill/>
        </p:spPr>
        <p:txBody>
          <a:bodyPr wrap="square" rtlCol="0">
            <a:spAutoFit/>
          </a:bodyPr>
          <a:lstStyle/>
          <a:p>
            <a:pPr algn="l"/>
            <a:r>
              <a:rPr lang="en-US" b="1" dirty="0" smtClean="0">
                <a:solidFill>
                  <a:schemeClr val="bg2"/>
                </a:solidFill>
                <a:effectLst>
                  <a:outerShdw blurRad="38100" dist="38100" dir="2700000" algn="tl">
                    <a:srgbClr val="000000">
                      <a:alpha val="43137"/>
                    </a:srgbClr>
                  </a:outerShdw>
                </a:effectLst>
              </a:rPr>
              <a:t>High Time 1</a:t>
            </a:r>
            <a:endParaRPr lang="en-US" b="1" dirty="0">
              <a:solidFill>
                <a:schemeClr val="bg2"/>
              </a:solidFill>
              <a:effectLst>
                <a:outerShdw blurRad="38100" dist="38100" dir="2700000" algn="tl">
                  <a:srgbClr val="000000">
                    <a:alpha val="43137"/>
                  </a:srgbClr>
                </a:outerShdw>
              </a:effectLst>
            </a:endParaRPr>
          </a:p>
        </p:txBody>
      </p:sp>
      <p:sp>
        <p:nvSpPr>
          <p:cNvPr id="18" name="TextBox 17"/>
          <p:cNvSpPr txBox="1"/>
          <p:nvPr/>
        </p:nvSpPr>
        <p:spPr>
          <a:xfrm>
            <a:off x="2436422" y="3267694"/>
            <a:ext cx="639287" cy="400110"/>
          </a:xfrm>
          <a:prstGeom prst="rect">
            <a:avLst/>
          </a:prstGeom>
          <a:noFill/>
        </p:spPr>
        <p:txBody>
          <a:bodyPr wrap="square" rtlCol="0">
            <a:spAutoFit/>
          </a:bodyPr>
          <a:lstStyle/>
          <a:p>
            <a:r>
              <a:rPr lang="en-US" b="1" dirty="0" smtClean="0">
                <a:solidFill>
                  <a:schemeClr val="bg2"/>
                </a:solidFill>
                <a:effectLst>
                  <a:outerShdw blurRad="38100" dist="38100" dir="2700000" algn="tl">
                    <a:srgbClr val="000000">
                      <a:alpha val="43137"/>
                    </a:srgbClr>
                  </a:outerShdw>
                </a:effectLst>
              </a:rPr>
              <a:t>1</a:t>
            </a:r>
            <a:endParaRPr lang="en-US" b="1" dirty="0">
              <a:solidFill>
                <a:schemeClr val="bg2"/>
              </a:solidFill>
              <a:effectLst>
                <a:outerShdw blurRad="38100" dist="38100" dir="2700000" algn="tl">
                  <a:srgbClr val="000000">
                    <a:alpha val="43137"/>
                  </a:srgbClr>
                </a:outerShdw>
              </a:effectLst>
            </a:endParaRPr>
          </a:p>
        </p:txBody>
      </p:sp>
      <p:sp>
        <p:nvSpPr>
          <p:cNvPr id="19" name="TextBox 18"/>
          <p:cNvSpPr txBox="1"/>
          <p:nvPr/>
        </p:nvSpPr>
        <p:spPr>
          <a:xfrm>
            <a:off x="1971306" y="3871354"/>
            <a:ext cx="1520040" cy="707886"/>
          </a:xfrm>
          <a:prstGeom prst="rect">
            <a:avLst/>
          </a:prstGeom>
          <a:noFill/>
        </p:spPr>
        <p:txBody>
          <a:bodyPr wrap="square" rtlCol="0">
            <a:spAutoFit/>
          </a:bodyPr>
          <a:lstStyle/>
          <a:p>
            <a:r>
              <a:rPr lang="en-US" b="1" dirty="0" smtClean="0">
                <a:solidFill>
                  <a:schemeClr val="bg2"/>
                </a:solidFill>
                <a:effectLst>
                  <a:outerShdw blurRad="38100" dist="38100" dir="2700000" algn="tl">
                    <a:srgbClr val="000000">
                      <a:alpha val="43137"/>
                    </a:srgbClr>
                  </a:outerShdw>
                </a:effectLst>
              </a:rPr>
              <a:t>1.56            (0.33-7.4)</a:t>
            </a:r>
            <a:endParaRPr lang="en-US" b="1" dirty="0">
              <a:solidFill>
                <a:schemeClr val="bg2"/>
              </a:solidFill>
              <a:effectLst>
                <a:outerShdw blurRad="38100" dist="38100" dir="2700000" algn="tl">
                  <a:srgbClr val="000000">
                    <a:alpha val="43137"/>
                  </a:srgbClr>
                </a:outerShdw>
              </a:effectLst>
            </a:endParaRPr>
          </a:p>
        </p:txBody>
      </p:sp>
      <p:sp>
        <p:nvSpPr>
          <p:cNvPr id="20" name="TextBox 19"/>
          <p:cNvSpPr txBox="1"/>
          <p:nvPr/>
        </p:nvSpPr>
        <p:spPr>
          <a:xfrm>
            <a:off x="3608121" y="3085607"/>
            <a:ext cx="1520040" cy="707886"/>
          </a:xfrm>
          <a:prstGeom prst="rect">
            <a:avLst/>
          </a:prstGeom>
          <a:noFill/>
        </p:spPr>
        <p:txBody>
          <a:bodyPr wrap="square" rtlCol="0">
            <a:spAutoFit/>
          </a:bodyPr>
          <a:lstStyle/>
          <a:p>
            <a:r>
              <a:rPr lang="en-US" b="1" dirty="0" smtClean="0">
                <a:solidFill>
                  <a:srgbClr val="C00000"/>
                </a:solidFill>
                <a:effectLst>
                  <a:outerShdw blurRad="38100" dist="38100" dir="2700000" algn="tl">
                    <a:srgbClr val="000000">
                      <a:alpha val="43137"/>
                    </a:srgbClr>
                  </a:outerShdw>
                </a:effectLst>
              </a:rPr>
              <a:t>7.32</a:t>
            </a:r>
            <a:r>
              <a:rPr lang="en-US" b="1" dirty="0" smtClean="0">
                <a:solidFill>
                  <a:schemeClr val="bg2"/>
                </a:solidFill>
                <a:effectLst>
                  <a:outerShdw blurRad="38100" dist="38100" dir="2700000" algn="tl">
                    <a:srgbClr val="000000">
                      <a:alpha val="43137"/>
                    </a:srgbClr>
                  </a:outerShdw>
                </a:effectLst>
              </a:rPr>
              <a:t>        (2.62-20.7)</a:t>
            </a:r>
            <a:endParaRPr lang="en-US" b="1" dirty="0">
              <a:solidFill>
                <a:schemeClr val="bg2"/>
              </a:solidFill>
              <a:effectLst>
                <a:outerShdw blurRad="38100" dist="38100" dir="2700000" algn="tl">
                  <a:srgbClr val="000000">
                    <a:alpha val="43137"/>
                  </a:srgbClr>
                </a:outerShdw>
              </a:effectLst>
            </a:endParaRPr>
          </a:p>
        </p:txBody>
      </p:sp>
      <p:sp>
        <p:nvSpPr>
          <p:cNvPr id="21" name="TextBox 20"/>
          <p:cNvSpPr txBox="1"/>
          <p:nvPr/>
        </p:nvSpPr>
        <p:spPr>
          <a:xfrm>
            <a:off x="3606142" y="3879273"/>
            <a:ext cx="1520040" cy="707886"/>
          </a:xfrm>
          <a:prstGeom prst="rect">
            <a:avLst/>
          </a:prstGeom>
          <a:noFill/>
        </p:spPr>
        <p:txBody>
          <a:bodyPr wrap="square" rtlCol="0">
            <a:spAutoFit/>
          </a:bodyPr>
          <a:lstStyle/>
          <a:p>
            <a:r>
              <a:rPr lang="en-US" b="1" dirty="0" smtClean="0">
                <a:solidFill>
                  <a:srgbClr val="C00000"/>
                </a:solidFill>
                <a:effectLst>
                  <a:outerShdw blurRad="38100" dist="38100" dir="2700000" algn="tl">
                    <a:srgbClr val="000000">
                      <a:alpha val="43137"/>
                    </a:srgbClr>
                  </a:outerShdw>
                </a:effectLst>
              </a:rPr>
              <a:t>4.10 </a:t>
            </a:r>
            <a:r>
              <a:rPr lang="en-US" b="1" dirty="0" smtClean="0">
                <a:solidFill>
                  <a:schemeClr val="bg2"/>
                </a:solidFill>
                <a:effectLst>
                  <a:outerShdw blurRad="38100" dist="38100" dir="2700000" algn="tl">
                    <a:srgbClr val="000000">
                      <a:alpha val="43137"/>
                    </a:srgbClr>
                  </a:outerShdw>
                </a:effectLst>
              </a:rPr>
              <a:t>       (1.93-8.73)</a:t>
            </a:r>
            <a:endParaRPr lang="en-US" b="1" dirty="0">
              <a:solidFill>
                <a:schemeClr val="bg2"/>
              </a:solidFill>
              <a:effectLst>
                <a:outerShdw blurRad="38100" dist="38100" dir="2700000" algn="tl">
                  <a:srgbClr val="000000">
                    <a:alpha val="43137"/>
                  </a:srgbClr>
                </a:outerShdw>
              </a:effectLst>
            </a:endParaRPr>
          </a:p>
        </p:txBody>
      </p:sp>
      <p:sp>
        <p:nvSpPr>
          <p:cNvPr id="24" name="TextBox 23"/>
          <p:cNvSpPr txBox="1"/>
          <p:nvPr/>
        </p:nvSpPr>
        <p:spPr>
          <a:xfrm>
            <a:off x="6109854" y="3265715"/>
            <a:ext cx="639287" cy="400110"/>
          </a:xfrm>
          <a:prstGeom prst="rect">
            <a:avLst/>
          </a:prstGeom>
          <a:noFill/>
        </p:spPr>
        <p:txBody>
          <a:bodyPr wrap="square" rtlCol="0">
            <a:spAutoFit/>
          </a:bodyPr>
          <a:lstStyle/>
          <a:p>
            <a:r>
              <a:rPr lang="en-US" b="1" dirty="0" smtClean="0">
                <a:solidFill>
                  <a:schemeClr val="bg2"/>
                </a:solidFill>
                <a:effectLst>
                  <a:outerShdw blurRad="38100" dist="38100" dir="2700000" algn="tl">
                    <a:srgbClr val="000000">
                      <a:alpha val="43137"/>
                    </a:srgbClr>
                  </a:outerShdw>
                </a:effectLst>
              </a:rPr>
              <a:t>1</a:t>
            </a:r>
            <a:endParaRPr lang="en-US" b="1" dirty="0">
              <a:solidFill>
                <a:schemeClr val="bg2"/>
              </a:solidFill>
              <a:effectLst>
                <a:outerShdw blurRad="38100" dist="38100" dir="2700000" algn="tl">
                  <a:srgbClr val="000000">
                    <a:alpha val="43137"/>
                  </a:srgbClr>
                </a:outerShdw>
              </a:effectLst>
            </a:endParaRPr>
          </a:p>
        </p:txBody>
      </p:sp>
      <p:sp>
        <p:nvSpPr>
          <p:cNvPr id="25" name="TextBox 24"/>
          <p:cNvSpPr txBox="1"/>
          <p:nvPr/>
        </p:nvSpPr>
        <p:spPr>
          <a:xfrm>
            <a:off x="5644738" y="3869375"/>
            <a:ext cx="1520040" cy="707886"/>
          </a:xfrm>
          <a:prstGeom prst="rect">
            <a:avLst/>
          </a:prstGeom>
          <a:noFill/>
        </p:spPr>
        <p:txBody>
          <a:bodyPr wrap="square" rtlCol="0">
            <a:spAutoFit/>
          </a:bodyPr>
          <a:lstStyle/>
          <a:p>
            <a:r>
              <a:rPr lang="en-US" b="1" dirty="0" smtClean="0">
                <a:solidFill>
                  <a:schemeClr val="bg2"/>
                </a:solidFill>
                <a:effectLst>
                  <a:outerShdw blurRad="38100" dist="38100" dir="2700000" algn="tl">
                    <a:srgbClr val="000000">
                      <a:alpha val="43137"/>
                    </a:srgbClr>
                  </a:outerShdw>
                </a:effectLst>
              </a:rPr>
              <a:t>1.56            (0.33-7.4)</a:t>
            </a:r>
            <a:endParaRPr lang="en-US" b="1" dirty="0">
              <a:solidFill>
                <a:schemeClr val="bg2"/>
              </a:solidFill>
              <a:effectLst>
                <a:outerShdw blurRad="38100" dist="38100" dir="2700000" algn="tl">
                  <a:srgbClr val="000000">
                    <a:alpha val="43137"/>
                  </a:srgbClr>
                </a:outerShdw>
              </a:effectLst>
            </a:endParaRPr>
          </a:p>
        </p:txBody>
      </p:sp>
      <p:sp>
        <p:nvSpPr>
          <p:cNvPr id="26" name="TextBox 25"/>
          <p:cNvSpPr txBox="1"/>
          <p:nvPr/>
        </p:nvSpPr>
        <p:spPr>
          <a:xfrm>
            <a:off x="7281553" y="3083628"/>
            <a:ext cx="1660566" cy="707886"/>
          </a:xfrm>
          <a:prstGeom prst="rect">
            <a:avLst/>
          </a:prstGeom>
          <a:noFill/>
        </p:spPr>
        <p:txBody>
          <a:bodyPr wrap="square" rtlCol="0">
            <a:spAutoFit/>
          </a:bodyPr>
          <a:lstStyle/>
          <a:p>
            <a:r>
              <a:rPr lang="en-US" b="1" dirty="0" smtClean="0">
                <a:solidFill>
                  <a:srgbClr val="C00000"/>
                </a:solidFill>
                <a:effectLst>
                  <a:outerShdw blurRad="38100" dist="38100" dir="2700000" algn="tl">
                    <a:srgbClr val="000000">
                      <a:alpha val="43137"/>
                    </a:srgbClr>
                  </a:outerShdw>
                </a:effectLst>
              </a:rPr>
              <a:t>6.76 </a:t>
            </a:r>
            <a:r>
              <a:rPr lang="en-US" b="1" dirty="0" smtClean="0">
                <a:solidFill>
                  <a:schemeClr val="bg2"/>
                </a:solidFill>
                <a:effectLst>
                  <a:outerShdw blurRad="38100" dist="38100" dir="2700000" algn="tl">
                    <a:srgbClr val="000000">
                      <a:alpha val="43137"/>
                    </a:srgbClr>
                  </a:outerShdw>
                </a:effectLst>
              </a:rPr>
              <a:t>       (1.34-33.92)</a:t>
            </a:r>
            <a:endParaRPr lang="en-US" b="1" dirty="0">
              <a:solidFill>
                <a:schemeClr val="bg2"/>
              </a:solidFill>
              <a:effectLst>
                <a:outerShdw blurRad="38100" dist="38100" dir="2700000" algn="tl">
                  <a:srgbClr val="000000">
                    <a:alpha val="43137"/>
                  </a:srgbClr>
                </a:outerShdw>
              </a:effectLst>
            </a:endParaRPr>
          </a:p>
        </p:txBody>
      </p:sp>
      <p:sp>
        <p:nvSpPr>
          <p:cNvPr id="27" name="TextBox 26"/>
          <p:cNvSpPr txBox="1"/>
          <p:nvPr/>
        </p:nvSpPr>
        <p:spPr>
          <a:xfrm>
            <a:off x="7279573" y="3877294"/>
            <a:ext cx="1710047" cy="707886"/>
          </a:xfrm>
          <a:prstGeom prst="rect">
            <a:avLst/>
          </a:prstGeom>
          <a:noFill/>
        </p:spPr>
        <p:txBody>
          <a:bodyPr wrap="square" rtlCol="0">
            <a:spAutoFit/>
          </a:bodyPr>
          <a:lstStyle/>
          <a:p>
            <a:r>
              <a:rPr lang="en-US" b="1" dirty="0" smtClean="0">
                <a:solidFill>
                  <a:srgbClr val="C00000"/>
                </a:solidFill>
                <a:effectLst>
                  <a:outerShdw blurRad="38100" dist="38100" dir="2700000" algn="tl">
                    <a:srgbClr val="000000">
                      <a:alpha val="43137"/>
                    </a:srgbClr>
                  </a:outerShdw>
                </a:effectLst>
              </a:rPr>
              <a:t>8.23 </a:t>
            </a:r>
            <a:r>
              <a:rPr lang="en-US" b="1" dirty="0" smtClean="0">
                <a:solidFill>
                  <a:schemeClr val="bg2"/>
                </a:solidFill>
                <a:effectLst>
                  <a:outerShdw blurRad="38100" dist="38100" dir="2700000" algn="tl">
                    <a:srgbClr val="000000">
                      <a:alpha val="43137"/>
                    </a:srgbClr>
                  </a:outerShdw>
                </a:effectLst>
              </a:rPr>
              <a:t>           (2.50-27.13)</a:t>
            </a:r>
            <a:endParaRPr lang="en-US" b="1" dirty="0">
              <a:solidFill>
                <a:schemeClr val="bg2"/>
              </a:solidFill>
              <a:effectLst>
                <a:outerShdw blurRad="38100" dist="38100" dir="2700000" algn="tl">
                  <a:srgbClr val="000000">
                    <a:alpha val="43137"/>
                  </a:srgbClr>
                </a:outerShdw>
              </a:effectLst>
            </a:endParaRPr>
          </a:p>
        </p:txBody>
      </p:sp>
      <p:sp>
        <p:nvSpPr>
          <p:cNvPr id="28" name="Rectangle 27"/>
          <p:cNvSpPr/>
          <p:nvPr/>
        </p:nvSpPr>
        <p:spPr bwMode="auto">
          <a:xfrm>
            <a:off x="95005" y="2161309"/>
            <a:ext cx="8977745" cy="2505694"/>
          </a:xfrm>
          <a:prstGeom prst="rect">
            <a:avLst/>
          </a:prstGeom>
          <a:noFill/>
          <a:ln w="38100" cap="flat" cmpd="thickThin"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cxnSp>
        <p:nvCxnSpPr>
          <p:cNvPr id="30" name="Straight Connector 29"/>
          <p:cNvCxnSpPr/>
          <p:nvPr/>
        </p:nvCxnSpPr>
        <p:spPr bwMode="auto">
          <a:xfrm>
            <a:off x="106875" y="3016332"/>
            <a:ext cx="8961120" cy="11875"/>
          </a:xfrm>
          <a:prstGeom prst="line">
            <a:avLst/>
          </a:prstGeom>
          <a:noFill/>
          <a:ln w="28575" cap="flat" cmpd="sng" algn="ctr">
            <a:solidFill>
              <a:schemeClr val="tx1"/>
            </a:solidFill>
            <a:prstDash val="solid"/>
            <a:round/>
            <a:headEnd type="none" w="med" len="med"/>
            <a:tailEnd type="none" w="med" len="med"/>
          </a:ln>
          <a:effectLst/>
        </p:spPr>
      </p:cxnSp>
      <p:cxnSp>
        <p:nvCxnSpPr>
          <p:cNvPr id="33" name="Straight Connector 32"/>
          <p:cNvCxnSpPr/>
          <p:nvPr/>
        </p:nvCxnSpPr>
        <p:spPr bwMode="auto">
          <a:xfrm rot="16200000" flipH="1">
            <a:off x="4203867" y="3420093"/>
            <a:ext cx="2517565" cy="1"/>
          </a:xfrm>
          <a:prstGeom prst="line">
            <a:avLst/>
          </a:prstGeom>
          <a:noFill/>
          <a:ln w="28575" cap="flat" cmpd="sng" algn="ctr">
            <a:solidFill>
              <a:schemeClr val="tx1"/>
            </a:solidFill>
            <a:prstDash val="solid"/>
            <a:round/>
            <a:headEnd type="none" w="med" len="med"/>
            <a:tailEnd type="none" w="med" len="med"/>
          </a:ln>
          <a:effectLst/>
        </p:spPr>
      </p:cxnSp>
      <p:sp>
        <p:nvSpPr>
          <p:cNvPr id="37" name="TextBox 36"/>
          <p:cNvSpPr txBox="1"/>
          <p:nvPr/>
        </p:nvSpPr>
        <p:spPr>
          <a:xfrm>
            <a:off x="237506" y="1238991"/>
            <a:ext cx="8728364" cy="830997"/>
          </a:xfrm>
          <a:prstGeom prst="rect">
            <a:avLst/>
          </a:prstGeom>
          <a:noFill/>
        </p:spPr>
        <p:txBody>
          <a:bodyPr wrap="square" rtlCol="0">
            <a:spAutoFit/>
          </a:bodyPr>
          <a:lstStyle/>
          <a:p>
            <a:r>
              <a:rPr lang="en-US" sz="2400" b="1" dirty="0" smtClean="0">
                <a:solidFill>
                  <a:schemeClr val="accent1"/>
                </a:solidFill>
                <a:effectLst>
                  <a:outerShdw blurRad="38100" dist="38100" dir="2700000" algn="tl">
                    <a:srgbClr val="000000">
                      <a:alpha val="43137"/>
                    </a:srgbClr>
                  </a:outerShdw>
                </a:effectLst>
              </a:rPr>
              <a:t>Multivariate model for comparing HRs for T2DM or CHD associated with fasting 2 TG measurements 5 years apart</a:t>
            </a:r>
            <a:endParaRPr lang="en-US" sz="2400" b="1" dirty="0">
              <a:solidFill>
                <a:schemeClr val="accent1"/>
              </a:solidFill>
              <a:effectLst>
                <a:outerShdw blurRad="38100" dist="38100" dir="2700000" algn="tl">
                  <a:srgbClr val="000000">
                    <a:alpha val="43137"/>
                  </a:srgbClr>
                </a:outerShdw>
              </a:effectLst>
            </a:endParaRPr>
          </a:p>
        </p:txBody>
      </p:sp>
      <p:sp>
        <p:nvSpPr>
          <p:cNvPr id="38" name="TextBox 37"/>
          <p:cNvSpPr txBox="1"/>
          <p:nvPr/>
        </p:nvSpPr>
        <p:spPr>
          <a:xfrm>
            <a:off x="476985" y="4953989"/>
            <a:ext cx="8227628" cy="923330"/>
          </a:xfrm>
          <a:prstGeom prst="rect">
            <a:avLst/>
          </a:prstGeom>
          <a:noFill/>
        </p:spPr>
        <p:txBody>
          <a:bodyPr wrap="square" rtlCol="0">
            <a:spAutoFit/>
          </a:bodyPr>
          <a:lstStyle/>
          <a:p>
            <a:r>
              <a:rPr lang="en-US" sz="1800" dirty="0" smtClean="0">
                <a:solidFill>
                  <a:schemeClr val="tx1"/>
                </a:solidFill>
                <a:effectLst>
                  <a:outerShdw blurRad="38100" dist="38100" dir="2700000" algn="tl">
                    <a:srgbClr val="000000">
                      <a:alpha val="43137"/>
                    </a:srgbClr>
                  </a:outerShdw>
                </a:effectLst>
              </a:rPr>
              <a:t>Model adjusted for age FH of CHD, interval between time 1 &amp; 2, HDL-C, glucose, BP, physical activity and BMI. Also adjusted for changes between time 1 &amp; 2 for smoking and habit if eating breakfast</a:t>
            </a:r>
            <a:endParaRPr lang="en-US" sz="1800" dirty="0">
              <a:solidFill>
                <a:schemeClr val="tx1"/>
              </a:solidFill>
              <a:effectLst>
                <a:outerShdw blurRad="38100" dist="38100" dir="2700000" algn="tl">
                  <a:srgbClr val="000000">
                    <a:alpha val="43137"/>
                  </a:srgbClr>
                </a:outerShdw>
              </a:effectLst>
            </a:endParaRPr>
          </a:p>
        </p:txBody>
      </p:sp>
      <p:sp>
        <p:nvSpPr>
          <p:cNvPr id="31" name="Rectangle 2"/>
          <p:cNvSpPr txBox="1">
            <a:spLocks noChangeArrowheads="1"/>
          </p:cNvSpPr>
          <p:nvPr/>
        </p:nvSpPr>
        <p:spPr bwMode="auto">
          <a:xfrm>
            <a:off x="0" y="0"/>
            <a:ext cx="9144000" cy="1143000"/>
          </a:xfrm>
          <a:prstGeom prst="rect">
            <a:avLst/>
          </a:prstGeom>
          <a:noFill/>
          <a:ln w="9525">
            <a:noFill/>
            <a:miter lim="800000"/>
            <a:headEnd/>
            <a:tailEnd/>
          </a:ln>
          <a:effectLst/>
        </p:spPr>
        <p:txBody>
          <a:bodyPr vert="horz" wrap="square" lIns="92064" tIns="46033" rIns="92064" bIns="46033" numCol="1" anchor="ctr" anchorCtr="0" compatLnSpc="1">
            <a:prstTxWarp prst="textNoShape">
              <a:avLst/>
            </a:prstTxWarp>
          </a:bodyPr>
          <a:lstStyle/>
          <a:p>
            <a:pPr marL="0" marR="0" lvl="0" indent="0" algn="ctr" defTabSz="914400" rtl="0" eaLnBrk="0" fontAlgn="base" latinLnBrk="0" hangingPunct="0">
              <a:lnSpc>
                <a:spcPct val="85000"/>
              </a:lnSpc>
              <a:spcBef>
                <a:spcPct val="0"/>
              </a:spcBef>
              <a:spcAft>
                <a:spcPct val="0"/>
              </a:spcAft>
              <a:buClrTx/>
              <a:buSzTx/>
              <a:buFontTx/>
              <a:buNone/>
              <a:tabLst/>
              <a:defRPr/>
            </a:pPr>
            <a:r>
              <a:rPr kumimoji="0" lang="en-US" sz="3600" b="1" i="0" u="none" strike="noStrike" kern="0" cap="none" spc="0" normalizeH="0" baseline="0" noProof="0" dirty="0" err="1" smtClean="0">
                <a:ln>
                  <a:noFill/>
                </a:ln>
                <a:solidFill>
                  <a:schemeClr val="accent5">
                    <a:lumMod val="75000"/>
                  </a:schemeClr>
                </a:solidFill>
                <a:effectLst>
                  <a:outerShdw blurRad="38100" dist="38100" dir="2700000" algn="tl">
                    <a:srgbClr val="000000"/>
                  </a:outerShdw>
                </a:effectLst>
                <a:uLnTx/>
                <a:uFillTx/>
                <a:latin typeface="+mj-lt"/>
                <a:ea typeface="+mj-ea"/>
                <a:cs typeface="+mj-cs"/>
              </a:rPr>
              <a:t>ME</a:t>
            </a:r>
            <a:r>
              <a:rPr kumimoji="0" lang="en-US" sz="3600" b="1" i="0" u="none" strike="noStrike" kern="0" cap="none" spc="0" normalizeH="0" baseline="0" noProof="0" dirty="0" err="1" smtClean="0">
                <a:ln>
                  <a:noFill/>
                </a:ln>
                <a:solidFill>
                  <a:schemeClr val="hlink"/>
                </a:solidFill>
                <a:effectLst>
                  <a:outerShdw blurRad="38100" dist="38100" dir="2700000" algn="tl">
                    <a:srgbClr val="000000"/>
                  </a:outerShdw>
                </a:effectLst>
                <a:uLnTx/>
                <a:uFillTx/>
                <a:latin typeface="+mj-lt"/>
                <a:ea typeface="+mj-ea"/>
                <a:cs typeface="+mj-cs"/>
              </a:rPr>
              <a:t>tabolic</a:t>
            </a:r>
            <a:r>
              <a:rPr kumimoji="0" lang="en-US" sz="3600" b="1" i="0" u="none" strike="noStrike" kern="0" cap="none" spc="0" normalizeH="0" baseline="0" noProof="0" dirty="0" smtClean="0">
                <a:ln>
                  <a:noFill/>
                </a:ln>
                <a:solidFill>
                  <a:schemeClr val="hlink"/>
                </a:solidFill>
                <a:effectLst>
                  <a:outerShdw blurRad="38100" dist="38100" dir="2700000" algn="tl">
                    <a:srgbClr val="000000"/>
                  </a:outerShdw>
                </a:effectLst>
                <a:uLnTx/>
                <a:uFillTx/>
                <a:latin typeface="+mj-lt"/>
                <a:ea typeface="+mj-ea"/>
                <a:cs typeface="+mj-cs"/>
              </a:rPr>
              <a:t>, </a:t>
            </a:r>
            <a:r>
              <a:rPr kumimoji="0" lang="en-US" sz="3600" b="1" i="0" u="none" strike="noStrike" kern="0" cap="none" spc="0" normalizeH="0" baseline="0" noProof="0" dirty="0" smtClean="0">
                <a:ln>
                  <a:noFill/>
                </a:ln>
                <a:solidFill>
                  <a:schemeClr val="accent5">
                    <a:lumMod val="75000"/>
                  </a:schemeClr>
                </a:solidFill>
                <a:effectLst>
                  <a:outerShdw blurRad="38100" dist="38100" dir="2700000" algn="tl">
                    <a:srgbClr val="000000"/>
                  </a:outerShdw>
                </a:effectLst>
                <a:uLnTx/>
                <a:uFillTx/>
                <a:latin typeface="+mj-lt"/>
                <a:ea typeface="+mj-ea"/>
                <a:cs typeface="+mj-cs"/>
              </a:rPr>
              <a:t>L</a:t>
            </a:r>
            <a:r>
              <a:rPr kumimoji="0" lang="en-US" sz="3600" b="1" i="0" u="none" strike="noStrike" kern="0" cap="none" spc="0" normalizeH="0" baseline="0" noProof="0" dirty="0" smtClean="0">
                <a:ln>
                  <a:noFill/>
                </a:ln>
                <a:solidFill>
                  <a:schemeClr val="hlink"/>
                </a:solidFill>
                <a:effectLst>
                  <a:outerShdw blurRad="38100" dist="38100" dir="2700000" algn="tl">
                    <a:srgbClr val="000000"/>
                  </a:outerShdw>
                </a:effectLst>
                <a:uLnTx/>
                <a:uFillTx/>
                <a:latin typeface="+mj-lt"/>
                <a:ea typeface="+mj-ea"/>
                <a:cs typeface="+mj-cs"/>
              </a:rPr>
              <a:t>ifestyle, </a:t>
            </a:r>
            <a:r>
              <a:rPr kumimoji="0" lang="en-US" sz="3600" b="1" i="0" u="none" strike="noStrike" kern="0" cap="none" spc="0" normalizeH="0" baseline="0" noProof="0" dirty="0" smtClean="0">
                <a:ln>
                  <a:noFill/>
                </a:ln>
                <a:solidFill>
                  <a:schemeClr val="accent5">
                    <a:lumMod val="75000"/>
                  </a:schemeClr>
                </a:solidFill>
                <a:effectLst>
                  <a:outerShdw blurRad="38100" dist="38100" dir="2700000" algn="tl">
                    <a:srgbClr val="000000"/>
                  </a:outerShdw>
                </a:effectLst>
                <a:uLnTx/>
                <a:uFillTx/>
                <a:latin typeface="+mj-lt"/>
                <a:ea typeface="+mj-ea"/>
                <a:cs typeface="+mj-cs"/>
              </a:rPr>
              <a:t>A</a:t>
            </a:r>
            <a:r>
              <a:rPr kumimoji="0" lang="en-US" sz="3600" b="1" i="0" u="none" strike="noStrike" kern="0" cap="none" spc="0" normalizeH="0" baseline="0" noProof="0" dirty="0" smtClean="0">
                <a:ln>
                  <a:noFill/>
                </a:ln>
                <a:solidFill>
                  <a:schemeClr val="hlink"/>
                </a:solidFill>
                <a:effectLst>
                  <a:outerShdw blurRad="38100" dist="38100" dir="2700000" algn="tl">
                    <a:srgbClr val="000000"/>
                  </a:outerShdw>
                </a:effectLst>
                <a:uLnTx/>
                <a:uFillTx/>
                <a:latin typeface="+mj-lt"/>
                <a:ea typeface="+mj-ea"/>
                <a:cs typeface="+mj-cs"/>
              </a:rPr>
              <a:t>nd </a:t>
            </a:r>
            <a:r>
              <a:rPr kumimoji="0" lang="en-US" sz="3600" b="1" i="0" u="none" strike="noStrike" kern="0" cap="none" spc="0" normalizeH="0" baseline="0" noProof="0" dirty="0" smtClean="0">
                <a:ln>
                  <a:noFill/>
                </a:ln>
                <a:solidFill>
                  <a:schemeClr val="accent5">
                    <a:lumMod val="75000"/>
                  </a:schemeClr>
                </a:solidFill>
                <a:effectLst>
                  <a:outerShdw blurRad="38100" dist="38100" dir="2700000" algn="tl">
                    <a:srgbClr val="000000"/>
                  </a:outerShdw>
                </a:effectLst>
                <a:uLnTx/>
                <a:uFillTx/>
                <a:latin typeface="+mj-lt"/>
                <a:ea typeface="+mj-ea"/>
                <a:cs typeface="+mj-cs"/>
              </a:rPr>
              <a:t>N</a:t>
            </a:r>
            <a:r>
              <a:rPr kumimoji="0" lang="en-US" sz="3600" b="1" i="0" u="none" strike="noStrike" kern="0" cap="none" spc="0" normalizeH="0" baseline="0" noProof="0" dirty="0" smtClean="0">
                <a:ln>
                  <a:noFill/>
                </a:ln>
                <a:solidFill>
                  <a:schemeClr val="hlink"/>
                </a:solidFill>
                <a:effectLst>
                  <a:outerShdw blurRad="38100" dist="38100" dir="2700000" algn="tl">
                    <a:srgbClr val="000000"/>
                  </a:outerShdw>
                </a:effectLst>
                <a:uLnTx/>
                <a:uFillTx/>
                <a:latin typeface="+mj-lt"/>
                <a:ea typeface="+mj-ea"/>
                <a:cs typeface="+mj-cs"/>
              </a:rPr>
              <a:t>utrition Assessment   in </a:t>
            </a:r>
            <a:r>
              <a:rPr kumimoji="0" lang="en-US" sz="3600" b="1" i="0" u="none" strike="noStrike" kern="0" cap="none" spc="0" normalizeH="0" baseline="0" noProof="0" dirty="0" smtClean="0">
                <a:ln>
                  <a:noFill/>
                </a:ln>
                <a:solidFill>
                  <a:schemeClr val="accent5">
                    <a:lumMod val="75000"/>
                  </a:schemeClr>
                </a:solidFill>
                <a:effectLst>
                  <a:outerShdw blurRad="38100" dist="38100" dir="2700000" algn="tl">
                    <a:srgbClr val="000000"/>
                  </a:outerShdw>
                </a:effectLst>
                <a:uLnTx/>
                <a:uFillTx/>
                <a:latin typeface="+mj-lt"/>
                <a:ea typeface="+mj-ea"/>
                <a:cs typeface="+mj-cs"/>
              </a:rPr>
              <a:t>Y</a:t>
            </a:r>
            <a:r>
              <a:rPr kumimoji="0" lang="en-US" sz="3600" b="1" i="0" u="none" strike="noStrike" kern="0" cap="none" spc="0" normalizeH="0" baseline="0" noProof="0" dirty="0" smtClean="0">
                <a:ln>
                  <a:noFill/>
                </a:ln>
                <a:solidFill>
                  <a:schemeClr val="hlink"/>
                </a:solidFill>
                <a:effectLst>
                  <a:outerShdw blurRad="38100" dist="38100" dir="2700000" algn="tl">
                    <a:srgbClr val="000000"/>
                  </a:outerShdw>
                </a:effectLst>
                <a:uLnTx/>
                <a:uFillTx/>
                <a:latin typeface="+mj-lt"/>
                <a:ea typeface="+mj-ea"/>
                <a:cs typeface="+mj-cs"/>
              </a:rPr>
              <a:t>oung Adults Study (</a:t>
            </a:r>
            <a:r>
              <a:rPr kumimoji="0" lang="en-US" sz="3600" b="1" i="0" u="none" strike="noStrike" kern="0" cap="none" spc="0" normalizeH="0" baseline="0" noProof="0" dirty="0" smtClean="0">
                <a:ln>
                  <a:noFill/>
                </a:ln>
                <a:solidFill>
                  <a:schemeClr val="accent5">
                    <a:lumMod val="75000"/>
                  </a:schemeClr>
                </a:solidFill>
                <a:effectLst>
                  <a:outerShdw blurRad="38100" dist="38100" dir="2700000" algn="tl">
                    <a:srgbClr val="000000"/>
                  </a:outerShdw>
                </a:effectLst>
                <a:uLnTx/>
                <a:uFillTx/>
                <a:latin typeface="+mj-lt"/>
                <a:ea typeface="+mj-ea"/>
                <a:cs typeface="+mj-cs"/>
              </a:rPr>
              <a:t>MELANY</a:t>
            </a:r>
            <a:r>
              <a:rPr kumimoji="0" lang="en-US" sz="3600" b="1" i="0" u="none" strike="noStrike" kern="0" cap="none" spc="0" normalizeH="0" baseline="0" noProof="0" dirty="0" smtClean="0">
                <a:ln>
                  <a:noFill/>
                </a:ln>
                <a:solidFill>
                  <a:schemeClr val="hlink"/>
                </a:solidFill>
                <a:effectLst>
                  <a:outerShdw blurRad="38100" dist="38100" dir="2700000" algn="tl">
                    <a:srgbClr val="000000"/>
                  </a:outerShdw>
                </a:effectLst>
                <a:uLnTx/>
                <a:uFillTx/>
                <a:latin typeface="+mj-lt"/>
                <a:ea typeface="+mj-ea"/>
                <a:cs typeface="+mj-cs"/>
              </a:rPr>
              <a:t>)</a:t>
            </a: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6" name="Text Box 6"/>
          <p:cNvSpPr txBox="1">
            <a:spLocks noChangeArrowheads="1"/>
          </p:cNvSpPr>
          <p:nvPr/>
        </p:nvSpPr>
        <p:spPr bwMode="auto">
          <a:xfrm>
            <a:off x="3531476" y="6491288"/>
            <a:ext cx="5488699" cy="366712"/>
          </a:xfrm>
          <a:prstGeom prst="rect">
            <a:avLst/>
          </a:prstGeom>
          <a:noFill/>
          <a:ln w="28575">
            <a:noFill/>
            <a:miter lim="800000"/>
            <a:headEnd/>
            <a:tailEnd/>
          </a:ln>
        </p:spPr>
        <p:txBody>
          <a:bodyPr wrap="square">
            <a:spAutoFit/>
          </a:bodyPr>
          <a:lstStyle/>
          <a:p>
            <a:pPr algn="r"/>
            <a:r>
              <a:rPr lang="en-US" sz="1800" b="1" dirty="0" err="1" smtClean="0"/>
              <a:t>Tirosh</a:t>
            </a:r>
            <a:r>
              <a:rPr lang="en-US" sz="1800" b="1" dirty="0" smtClean="0"/>
              <a:t> A et al. Diabetes Care 2008;31:2032-2037</a:t>
            </a:r>
            <a:endParaRPr lang="en-US" sz="1800" b="1" dirty="0"/>
          </a:p>
        </p:txBody>
      </p:sp>
      <p:sp>
        <p:nvSpPr>
          <p:cNvPr id="6" name="TextBox 5"/>
          <p:cNvSpPr txBox="1"/>
          <p:nvPr/>
        </p:nvSpPr>
        <p:spPr>
          <a:xfrm>
            <a:off x="326776" y="1256327"/>
            <a:ext cx="8497614" cy="4801314"/>
          </a:xfrm>
          <a:prstGeom prst="rect">
            <a:avLst/>
          </a:prstGeom>
          <a:noFill/>
        </p:spPr>
        <p:txBody>
          <a:bodyPr wrap="square" rtlCol="0">
            <a:spAutoFit/>
          </a:bodyPr>
          <a:lstStyle/>
          <a:p>
            <a:pPr algn="l">
              <a:buClr>
                <a:schemeClr val="accent1"/>
              </a:buClr>
              <a:buSzPct val="80000"/>
              <a:buFont typeface="Arial" pitchFamily="34" charset="0"/>
              <a:buChar char="►"/>
            </a:pPr>
            <a:r>
              <a:rPr lang="en-US" sz="1800" dirty="0" smtClean="0">
                <a:solidFill>
                  <a:schemeClr val="tx1"/>
                </a:solidFill>
                <a:effectLst>
                  <a:outerShdw blurRad="38100" dist="38100" dir="2700000" algn="tl">
                    <a:srgbClr val="000000">
                      <a:alpha val="43137"/>
                    </a:srgbClr>
                  </a:outerShdw>
                </a:effectLst>
              </a:rPr>
              <a:t>Circulating triglyceride levels represent a balance between triglyceride synthesis and utilization. These are greatly affected by lifestyle factors (nutritional habits and exercise) and by insulin sensitivity. </a:t>
            </a:r>
          </a:p>
          <a:p>
            <a:pPr algn="l">
              <a:buClr>
                <a:schemeClr val="accent1"/>
              </a:buClr>
              <a:buSzPct val="80000"/>
              <a:buFont typeface="Arial" pitchFamily="34" charset="0"/>
              <a:buChar char="►"/>
            </a:pPr>
            <a:r>
              <a:rPr lang="en-US" sz="1800" dirty="0" smtClean="0">
                <a:solidFill>
                  <a:schemeClr val="tx1"/>
                </a:solidFill>
                <a:effectLst>
                  <a:outerShdw blurRad="38100" dist="38100" dir="2700000" algn="tl">
                    <a:srgbClr val="000000">
                      <a:alpha val="43137"/>
                    </a:srgbClr>
                  </a:outerShdw>
                </a:effectLst>
              </a:rPr>
              <a:t>Consistently, an increasing triglyceride level, particularly when accompanied by low HDL, was shown to be a surrogate marker of insulin resistance, a strong predisposing condition for type 2 diabetes. </a:t>
            </a:r>
          </a:p>
          <a:p>
            <a:pPr lvl="1" algn="l">
              <a:buClr>
                <a:schemeClr val="accent1"/>
              </a:buClr>
              <a:buSzPct val="80000"/>
              <a:buFont typeface="Arial" pitchFamily="34" charset="0"/>
              <a:buChar char="►"/>
            </a:pPr>
            <a:r>
              <a:rPr lang="en-US" sz="1800" dirty="0" smtClean="0">
                <a:solidFill>
                  <a:schemeClr val="tx1"/>
                </a:solidFill>
                <a:effectLst>
                  <a:outerShdw blurRad="38100" dist="38100" dir="2700000" algn="tl">
                    <a:srgbClr val="000000">
                      <a:alpha val="43137"/>
                    </a:srgbClr>
                  </a:outerShdw>
                </a:effectLst>
              </a:rPr>
              <a:t>Furthermore, high free fatty acids potentially derived from triglyceride         may further deteriorate insulin sensitivity, creating a vicious cycle          between triglyceride level and insulin resistance.</a:t>
            </a:r>
          </a:p>
          <a:p>
            <a:pPr algn="l">
              <a:buClr>
                <a:schemeClr val="accent1"/>
              </a:buClr>
              <a:buSzPct val="80000"/>
              <a:buFont typeface="Arial" pitchFamily="34" charset="0"/>
              <a:buChar char="►"/>
            </a:pPr>
            <a:r>
              <a:rPr lang="en-US" sz="1800" dirty="0" smtClean="0">
                <a:solidFill>
                  <a:schemeClr val="tx1"/>
                </a:solidFill>
                <a:effectLst>
                  <a:outerShdw blurRad="38100" dist="38100" dir="2700000" algn="tl">
                    <a:srgbClr val="000000">
                      <a:alpha val="43137"/>
                    </a:srgbClr>
                  </a:outerShdw>
                </a:effectLst>
              </a:rPr>
              <a:t>Such a process may have operated to acutely increase diabetes risk when triglyceride levels progressed during follow-up from the lowest to the highest tertile, potentially surpassing the excessive risk associated with persistently elevated triglyceride levels. </a:t>
            </a:r>
          </a:p>
          <a:p>
            <a:pPr algn="l">
              <a:buClr>
                <a:schemeClr val="accent1"/>
              </a:buClr>
              <a:buSzPct val="80000"/>
              <a:buFont typeface="Arial" pitchFamily="34" charset="0"/>
              <a:buChar char="►"/>
            </a:pPr>
            <a:r>
              <a:rPr lang="en-US" sz="1800" dirty="0" smtClean="0">
                <a:solidFill>
                  <a:schemeClr val="tx1"/>
                </a:solidFill>
                <a:effectLst>
                  <a:outerShdw blurRad="38100" dist="38100" dir="2700000" algn="tl">
                    <a:srgbClr val="000000">
                      <a:alpha val="43137"/>
                    </a:srgbClr>
                  </a:outerShdw>
                </a:effectLst>
              </a:rPr>
              <a:t>Improving insulin sensitivity and glucose tolerance by pharmacological means decreased circulating free fatty acids or triglyceride levels</a:t>
            </a:r>
            <a:endParaRPr lang="en-US" sz="1800" dirty="0">
              <a:solidFill>
                <a:schemeClr val="tx1"/>
              </a:solidFill>
              <a:effectLst>
                <a:outerShdw blurRad="38100" dist="38100" dir="2700000" algn="tl">
                  <a:srgbClr val="000000">
                    <a:alpha val="43137"/>
                  </a:srgbClr>
                </a:outerShdw>
              </a:effectLst>
            </a:endParaRPr>
          </a:p>
        </p:txBody>
      </p:sp>
      <p:sp>
        <p:nvSpPr>
          <p:cNvPr id="8" name="Rectangle 2"/>
          <p:cNvSpPr txBox="1">
            <a:spLocks noChangeArrowheads="1"/>
          </p:cNvSpPr>
          <p:nvPr/>
        </p:nvSpPr>
        <p:spPr bwMode="auto">
          <a:xfrm>
            <a:off x="0" y="0"/>
            <a:ext cx="9144000" cy="1143000"/>
          </a:xfrm>
          <a:prstGeom prst="rect">
            <a:avLst/>
          </a:prstGeom>
          <a:noFill/>
          <a:ln w="9525">
            <a:noFill/>
            <a:miter lim="800000"/>
            <a:headEnd/>
            <a:tailEnd/>
          </a:ln>
          <a:effectLst/>
        </p:spPr>
        <p:txBody>
          <a:bodyPr vert="horz" wrap="square" lIns="92064" tIns="46033" rIns="92064" bIns="46033" numCol="1" anchor="ctr" anchorCtr="0" compatLnSpc="1">
            <a:prstTxWarp prst="textNoShape">
              <a:avLst/>
            </a:prstTxWarp>
          </a:bodyPr>
          <a:lstStyle/>
          <a:p>
            <a:pPr marL="0" marR="0" lvl="0" indent="0" algn="ctr" defTabSz="914400" rtl="0" eaLnBrk="0" fontAlgn="base" latinLnBrk="0" hangingPunct="0">
              <a:lnSpc>
                <a:spcPct val="85000"/>
              </a:lnSpc>
              <a:spcBef>
                <a:spcPct val="0"/>
              </a:spcBef>
              <a:spcAft>
                <a:spcPct val="0"/>
              </a:spcAft>
              <a:buClrTx/>
              <a:buSzTx/>
              <a:buFontTx/>
              <a:buNone/>
              <a:tabLst/>
              <a:defRPr/>
            </a:pPr>
            <a:r>
              <a:rPr kumimoji="0" lang="en-US" sz="3600" b="1" i="0" u="none" strike="noStrike" kern="0" cap="none" spc="0" normalizeH="0" baseline="0" noProof="0" dirty="0" err="1" smtClean="0">
                <a:ln>
                  <a:noFill/>
                </a:ln>
                <a:solidFill>
                  <a:schemeClr val="accent5">
                    <a:lumMod val="75000"/>
                  </a:schemeClr>
                </a:solidFill>
                <a:effectLst>
                  <a:outerShdw blurRad="38100" dist="38100" dir="2700000" algn="tl">
                    <a:srgbClr val="000000"/>
                  </a:outerShdw>
                </a:effectLst>
                <a:uLnTx/>
                <a:uFillTx/>
                <a:latin typeface="+mj-lt"/>
                <a:ea typeface="+mj-ea"/>
                <a:cs typeface="+mj-cs"/>
              </a:rPr>
              <a:t>ME</a:t>
            </a:r>
            <a:r>
              <a:rPr kumimoji="0" lang="en-US" sz="3600" b="1" i="0" u="none" strike="noStrike" kern="0" cap="none" spc="0" normalizeH="0" baseline="0" noProof="0" dirty="0" err="1" smtClean="0">
                <a:ln>
                  <a:noFill/>
                </a:ln>
                <a:solidFill>
                  <a:schemeClr val="hlink"/>
                </a:solidFill>
                <a:effectLst>
                  <a:outerShdw blurRad="38100" dist="38100" dir="2700000" algn="tl">
                    <a:srgbClr val="000000"/>
                  </a:outerShdw>
                </a:effectLst>
                <a:uLnTx/>
                <a:uFillTx/>
                <a:latin typeface="+mj-lt"/>
                <a:ea typeface="+mj-ea"/>
                <a:cs typeface="+mj-cs"/>
              </a:rPr>
              <a:t>tabolic</a:t>
            </a:r>
            <a:r>
              <a:rPr kumimoji="0" lang="en-US" sz="3600" b="1" i="0" u="none" strike="noStrike" kern="0" cap="none" spc="0" normalizeH="0" baseline="0" noProof="0" dirty="0" smtClean="0">
                <a:ln>
                  <a:noFill/>
                </a:ln>
                <a:solidFill>
                  <a:schemeClr val="hlink"/>
                </a:solidFill>
                <a:effectLst>
                  <a:outerShdw blurRad="38100" dist="38100" dir="2700000" algn="tl">
                    <a:srgbClr val="000000"/>
                  </a:outerShdw>
                </a:effectLst>
                <a:uLnTx/>
                <a:uFillTx/>
                <a:latin typeface="+mj-lt"/>
                <a:ea typeface="+mj-ea"/>
                <a:cs typeface="+mj-cs"/>
              </a:rPr>
              <a:t>, </a:t>
            </a:r>
            <a:r>
              <a:rPr kumimoji="0" lang="en-US" sz="3600" b="1" i="0" u="none" strike="noStrike" kern="0" cap="none" spc="0" normalizeH="0" baseline="0" noProof="0" dirty="0" smtClean="0">
                <a:ln>
                  <a:noFill/>
                </a:ln>
                <a:solidFill>
                  <a:schemeClr val="accent5">
                    <a:lumMod val="75000"/>
                  </a:schemeClr>
                </a:solidFill>
                <a:effectLst>
                  <a:outerShdw blurRad="38100" dist="38100" dir="2700000" algn="tl">
                    <a:srgbClr val="000000"/>
                  </a:outerShdw>
                </a:effectLst>
                <a:uLnTx/>
                <a:uFillTx/>
                <a:latin typeface="+mj-lt"/>
                <a:ea typeface="+mj-ea"/>
                <a:cs typeface="+mj-cs"/>
              </a:rPr>
              <a:t>L</a:t>
            </a:r>
            <a:r>
              <a:rPr kumimoji="0" lang="en-US" sz="3600" b="1" i="0" u="none" strike="noStrike" kern="0" cap="none" spc="0" normalizeH="0" baseline="0" noProof="0" dirty="0" smtClean="0">
                <a:ln>
                  <a:noFill/>
                </a:ln>
                <a:solidFill>
                  <a:schemeClr val="hlink"/>
                </a:solidFill>
                <a:effectLst>
                  <a:outerShdw blurRad="38100" dist="38100" dir="2700000" algn="tl">
                    <a:srgbClr val="000000"/>
                  </a:outerShdw>
                </a:effectLst>
                <a:uLnTx/>
                <a:uFillTx/>
                <a:latin typeface="+mj-lt"/>
                <a:ea typeface="+mj-ea"/>
                <a:cs typeface="+mj-cs"/>
              </a:rPr>
              <a:t>ifestyle, </a:t>
            </a:r>
            <a:r>
              <a:rPr kumimoji="0" lang="en-US" sz="3600" b="1" i="0" u="none" strike="noStrike" kern="0" cap="none" spc="0" normalizeH="0" baseline="0" noProof="0" dirty="0" smtClean="0">
                <a:ln>
                  <a:noFill/>
                </a:ln>
                <a:solidFill>
                  <a:schemeClr val="accent5">
                    <a:lumMod val="75000"/>
                  </a:schemeClr>
                </a:solidFill>
                <a:effectLst>
                  <a:outerShdw blurRad="38100" dist="38100" dir="2700000" algn="tl">
                    <a:srgbClr val="000000"/>
                  </a:outerShdw>
                </a:effectLst>
                <a:uLnTx/>
                <a:uFillTx/>
                <a:latin typeface="+mj-lt"/>
                <a:ea typeface="+mj-ea"/>
                <a:cs typeface="+mj-cs"/>
              </a:rPr>
              <a:t>A</a:t>
            </a:r>
            <a:r>
              <a:rPr kumimoji="0" lang="en-US" sz="3600" b="1" i="0" u="none" strike="noStrike" kern="0" cap="none" spc="0" normalizeH="0" baseline="0" noProof="0" dirty="0" smtClean="0">
                <a:ln>
                  <a:noFill/>
                </a:ln>
                <a:solidFill>
                  <a:schemeClr val="hlink"/>
                </a:solidFill>
                <a:effectLst>
                  <a:outerShdw blurRad="38100" dist="38100" dir="2700000" algn="tl">
                    <a:srgbClr val="000000"/>
                  </a:outerShdw>
                </a:effectLst>
                <a:uLnTx/>
                <a:uFillTx/>
                <a:latin typeface="+mj-lt"/>
                <a:ea typeface="+mj-ea"/>
                <a:cs typeface="+mj-cs"/>
              </a:rPr>
              <a:t>nd </a:t>
            </a:r>
            <a:r>
              <a:rPr kumimoji="0" lang="en-US" sz="3600" b="1" i="0" u="none" strike="noStrike" kern="0" cap="none" spc="0" normalizeH="0" baseline="0" noProof="0" dirty="0" smtClean="0">
                <a:ln>
                  <a:noFill/>
                </a:ln>
                <a:solidFill>
                  <a:schemeClr val="accent5">
                    <a:lumMod val="75000"/>
                  </a:schemeClr>
                </a:solidFill>
                <a:effectLst>
                  <a:outerShdw blurRad="38100" dist="38100" dir="2700000" algn="tl">
                    <a:srgbClr val="000000"/>
                  </a:outerShdw>
                </a:effectLst>
                <a:uLnTx/>
                <a:uFillTx/>
                <a:latin typeface="+mj-lt"/>
                <a:ea typeface="+mj-ea"/>
                <a:cs typeface="+mj-cs"/>
              </a:rPr>
              <a:t>N</a:t>
            </a:r>
            <a:r>
              <a:rPr kumimoji="0" lang="en-US" sz="3600" b="1" i="0" u="none" strike="noStrike" kern="0" cap="none" spc="0" normalizeH="0" baseline="0" noProof="0" dirty="0" smtClean="0">
                <a:ln>
                  <a:noFill/>
                </a:ln>
                <a:solidFill>
                  <a:schemeClr val="hlink"/>
                </a:solidFill>
                <a:effectLst>
                  <a:outerShdw blurRad="38100" dist="38100" dir="2700000" algn="tl">
                    <a:srgbClr val="000000"/>
                  </a:outerShdw>
                </a:effectLst>
                <a:uLnTx/>
                <a:uFillTx/>
                <a:latin typeface="+mj-lt"/>
                <a:ea typeface="+mj-ea"/>
                <a:cs typeface="+mj-cs"/>
              </a:rPr>
              <a:t>utrition Assessment   in </a:t>
            </a:r>
            <a:r>
              <a:rPr kumimoji="0" lang="en-US" sz="3600" b="1" i="0" u="none" strike="noStrike" kern="0" cap="none" spc="0" normalizeH="0" baseline="0" noProof="0" dirty="0" smtClean="0">
                <a:ln>
                  <a:noFill/>
                </a:ln>
                <a:solidFill>
                  <a:schemeClr val="accent5">
                    <a:lumMod val="75000"/>
                  </a:schemeClr>
                </a:solidFill>
                <a:effectLst>
                  <a:outerShdw blurRad="38100" dist="38100" dir="2700000" algn="tl">
                    <a:srgbClr val="000000"/>
                  </a:outerShdw>
                </a:effectLst>
                <a:uLnTx/>
                <a:uFillTx/>
                <a:latin typeface="+mj-lt"/>
                <a:ea typeface="+mj-ea"/>
                <a:cs typeface="+mj-cs"/>
              </a:rPr>
              <a:t>Y</a:t>
            </a:r>
            <a:r>
              <a:rPr kumimoji="0" lang="en-US" sz="3600" b="1" i="0" u="none" strike="noStrike" kern="0" cap="none" spc="0" normalizeH="0" baseline="0" noProof="0" dirty="0" smtClean="0">
                <a:ln>
                  <a:noFill/>
                </a:ln>
                <a:solidFill>
                  <a:schemeClr val="hlink"/>
                </a:solidFill>
                <a:effectLst>
                  <a:outerShdw blurRad="38100" dist="38100" dir="2700000" algn="tl">
                    <a:srgbClr val="000000"/>
                  </a:outerShdw>
                </a:effectLst>
                <a:uLnTx/>
                <a:uFillTx/>
                <a:latin typeface="+mj-lt"/>
                <a:ea typeface="+mj-ea"/>
                <a:cs typeface="+mj-cs"/>
              </a:rPr>
              <a:t>oung Adults Study (</a:t>
            </a:r>
            <a:r>
              <a:rPr kumimoji="0" lang="en-US" sz="3600" b="1" i="0" u="none" strike="noStrike" kern="0" cap="none" spc="0" normalizeH="0" baseline="0" noProof="0" dirty="0" smtClean="0">
                <a:ln>
                  <a:noFill/>
                </a:ln>
                <a:solidFill>
                  <a:schemeClr val="accent5">
                    <a:lumMod val="75000"/>
                  </a:schemeClr>
                </a:solidFill>
                <a:effectLst>
                  <a:outerShdw blurRad="38100" dist="38100" dir="2700000" algn="tl">
                    <a:srgbClr val="000000"/>
                  </a:outerShdw>
                </a:effectLst>
                <a:uLnTx/>
                <a:uFillTx/>
                <a:latin typeface="+mj-lt"/>
                <a:ea typeface="+mj-ea"/>
                <a:cs typeface="+mj-cs"/>
              </a:rPr>
              <a:t>MELANY</a:t>
            </a:r>
            <a:r>
              <a:rPr kumimoji="0" lang="en-US" sz="3600" b="1" i="0" u="none" strike="noStrike" kern="0" cap="none" spc="0" normalizeH="0" baseline="0" noProof="0" dirty="0" smtClean="0">
                <a:ln>
                  <a:noFill/>
                </a:ln>
                <a:solidFill>
                  <a:schemeClr val="hlink"/>
                </a:solidFill>
                <a:effectLst>
                  <a:outerShdw blurRad="38100" dist="38100" dir="2700000" algn="tl">
                    <a:srgbClr val="000000"/>
                  </a:outerShdw>
                </a:effectLst>
                <a:uLnTx/>
                <a:uFillTx/>
                <a:latin typeface="+mj-lt"/>
                <a:ea typeface="+mj-ea"/>
                <a:cs typeface="+mj-cs"/>
              </a:rPr>
              <a:t>)</a:t>
            </a:r>
          </a:p>
        </p:txBody>
      </p:sp>
    </p:spTree>
  </p:cSld>
  <p:clrMapOvr>
    <a:masterClrMapping/>
  </p:clrMapOvr>
  <p:transition spd="slow">
    <p:pull/>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6" name="Text Box 6"/>
          <p:cNvSpPr txBox="1">
            <a:spLocks noChangeArrowheads="1"/>
          </p:cNvSpPr>
          <p:nvPr/>
        </p:nvSpPr>
        <p:spPr bwMode="auto">
          <a:xfrm>
            <a:off x="3531476" y="6491288"/>
            <a:ext cx="5488699" cy="366712"/>
          </a:xfrm>
          <a:prstGeom prst="rect">
            <a:avLst/>
          </a:prstGeom>
          <a:noFill/>
          <a:ln w="28575">
            <a:noFill/>
            <a:miter lim="800000"/>
            <a:headEnd/>
            <a:tailEnd/>
          </a:ln>
        </p:spPr>
        <p:txBody>
          <a:bodyPr wrap="square">
            <a:spAutoFit/>
          </a:bodyPr>
          <a:lstStyle/>
          <a:p>
            <a:pPr algn="r"/>
            <a:r>
              <a:rPr lang="en-US" sz="1800" b="1" dirty="0" err="1" smtClean="0"/>
              <a:t>Tirosh</a:t>
            </a:r>
            <a:r>
              <a:rPr lang="en-US" sz="1800" b="1" dirty="0" smtClean="0"/>
              <a:t> A et al. Diabetes Care 2008;31:2032-2037</a:t>
            </a:r>
            <a:endParaRPr lang="en-US" sz="1800" b="1" dirty="0"/>
          </a:p>
        </p:txBody>
      </p:sp>
      <p:sp>
        <p:nvSpPr>
          <p:cNvPr id="5" name="Rectangle 4"/>
          <p:cNvSpPr/>
          <p:nvPr/>
        </p:nvSpPr>
        <p:spPr>
          <a:xfrm>
            <a:off x="614855" y="2478339"/>
            <a:ext cx="7961586" cy="2677656"/>
          </a:xfrm>
          <a:prstGeom prst="rect">
            <a:avLst/>
          </a:prstGeom>
        </p:spPr>
        <p:txBody>
          <a:bodyPr wrap="square">
            <a:spAutoFit/>
          </a:bodyPr>
          <a:lstStyle/>
          <a:p>
            <a:r>
              <a:rPr lang="en-US" sz="2800" dirty="0" smtClean="0">
                <a:solidFill>
                  <a:schemeClr val="tx1"/>
                </a:solidFill>
                <a:effectLst>
                  <a:outerShdw blurRad="38100" dist="38100" dir="2700000" algn="tl">
                    <a:srgbClr val="000000">
                      <a:alpha val="43137"/>
                    </a:srgbClr>
                  </a:outerShdw>
                </a:effectLst>
              </a:rPr>
              <a:t>Two measurements of fasting triglyceride levels obtained 5 years apart can assist in identifying apparently healthy young men at increased risk for diabetes, independent of traditional risk factors and of associated changes in BMI and lifestyle parameters.</a:t>
            </a:r>
            <a:endParaRPr lang="en-US" sz="2800" dirty="0">
              <a:solidFill>
                <a:schemeClr val="tx1"/>
              </a:solidFill>
              <a:effectLst>
                <a:outerShdw blurRad="38100" dist="38100" dir="2700000" algn="tl">
                  <a:srgbClr val="000000">
                    <a:alpha val="43137"/>
                  </a:srgbClr>
                </a:outerShdw>
              </a:effectLst>
            </a:endParaRPr>
          </a:p>
        </p:txBody>
      </p:sp>
      <p:sp>
        <p:nvSpPr>
          <p:cNvPr id="7" name="TextBox 6"/>
          <p:cNvSpPr txBox="1"/>
          <p:nvPr/>
        </p:nvSpPr>
        <p:spPr>
          <a:xfrm>
            <a:off x="2664373" y="1623848"/>
            <a:ext cx="3752194" cy="646331"/>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r>
              <a:rPr lang="en-US" sz="3600" b="1" dirty="0" smtClean="0">
                <a:solidFill>
                  <a:schemeClr val="accent1"/>
                </a:solidFill>
              </a:rPr>
              <a:t>Conclusions</a:t>
            </a:r>
            <a:endParaRPr lang="en-US" sz="3600" b="1" dirty="0">
              <a:solidFill>
                <a:schemeClr val="accent1"/>
              </a:solidFill>
            </a:endParaRPr>
          </a:p>
        </p:txBody>
      </p:sp>
      <p:sp>
        <p:nvSpPr>
          <p:cNvPr id="8" name="Rectangle 2"/>
          <p:cNvSpPr txBox="1">
            <a:spLocks noChangeArrowheads="1"/>
          </p:cNvSpPr>
          <p:nvPr/>
        </p:nvSpPr>
        <p:spPr bwMode="auto">
          <a:xfrm>
            <a:off x="0" y="0"/>
            <a:ext cx="9144000" cy="1143000"/>
          </a:xfrm>
          <a:prstGeom prst="rect">
            <a:avLst/>
          </a:prstGeom>
          <a:noFill/>
          <a:ln w="9525">
            <a:noFill/>
            <a:miter lim="800000"/>
            <a:headEnd/>
            <a:tailEnd/>
          </a:ln>
          <a:effectLst/>
        </p:spPr>
        <p:txBody>
          <a:bodyPr vert="horz" wrap="square" lIns="92064" tIns="46033" rIns="92064" bIns="46033" numCol="1" anchor="ctr" anchorCtr="0" compatLnSpc="1">
            <a:prstTxWarp prst="textNoShape">
              <a:avLst/>
            </a:prstTxWarp>
          </a:bodyPr>
          <a:lstStyle/>
          <a:p>
            <a:pPr marL="0" marR="0" lvl="0" indent="0" algn="ctr" defTabSz="914400" rtl="0" eaLnBrk="0" fontAlgn="base" latinLnBrk="0" hangingPunct="0">
              <a:lnSpc>
                <a:spcPct val="85000"/>
              </a:lnSpc>
              <a:spcBef>
                <a:spcPct val="0"/>
              </a:spcBef>
              <a:spcAft>
                <a:spcPct val="0"/>
              </a:spcAft>
              <a:buClrTx/>
              <a:buSzTx/>
              <a:buFontTx/>
              <a:buNone/>
              <a:tabLst/>
              <a:defRPr/>
            </a:pPr>
            <a:r>
              <a:rPr kumimoji="0" lang="en-US" sz="3600" b="1" i="0" u="none" strike="noStrike" kern="0" cap="none" spc="0" normalizeH="0" baseline="0" noProof="0" dirty="0" err="1" smtClean="0">
                <a:ln>
                  <a:noFill/>
                </a:ln>
                <a:solidFill>
                  <a:schemeClr val="accent5">
                    <a:lumMod val="75000"/>
                  </a:schemeClr>
                </a:solidFill>
                <a:effectLst>
                  <a:outerShdw blurRad="38100" dist="38100" dir="2700000" algn="tl">
                    <a:srgbClr val="000000"/>
                  </a:outerShdw>
                </a:effectLst>
                <a:uLnTx/>
                <a:uFillTx/>
                <a:latin typeface="+mj-lt"/>
                <a:ea typeface="+mj-ea"/>
                <a:cs typeface="+mj-cs"/>
              </a:rPr>
              <a:t>ME</a:t>
            </a:r>
            <a:r>
              <a:rPr kumimoji="0" lang="en-US" sz="3600" b="1" i="0" u="none" strike="noStrike" kern="0" cap="none" spc="0" normalizeH="0" baseline="0" noProof="0" dirty="0" err="1" smtClean="0">
                <a:ln>
                  <a:noFill/>
                </a:ln>
                <a:solidFill>
                  <a:schemeClr val="hlink"/>
                </a:solidFill>
                <a:effectLst>
                  <a:outerShdw blurRad="38100" dist="38100" dir="2700000" algn="tl">
                    <a:srgbClr val="000000"/>
                  </a:outerShdw>
                </a:effectLst>
                <a:uLnTx/>
                <a:uFillTx/>
                <a:latin typeface="+mj-lt"/>
                <a:ea typeface="+mj-ea"/>
                <a:cs typeface="+mj-cs"/>
              </a:rPr>
              <a:t>tabolic</a:t>
            </a:r>
            <a:r>
              <a:rPr kumimoji="0" lang="en-US" sz="3600" b="1" i="0" u="none" strike="noStrike" kern="0" cap="none" spc="0" normalizeH="0" baseline="0" noProof="0" dirty="0" smtClean="0">
                <a:ln>
                  <a:noFill/>
                </a:ln>
                <a:solidFill>
                  <a:schemeClr val="hlink"/>
                </a:solidFill>
                <a:effectLst>
                  <a:outerShdw blurRad="38100" dist="38100" dir="2700000" algn="tl">
                    <a:srgbClr val="000000"/>
                  </a:outerShdw>
                </a:effectLst>
                <a:uLnTx/>
                <a:uFillTx/>
                <a:latin typeface="+mj-lt"/>
                <a:ea typeface="+mj-ea"/>
                <a:cs typeface="+mj-cs"/>
              </a:rPr>
              <a:t>, </a:t>
            </a:r>
            <a:r>
              <a:rPr kumimoji="0" lang="en-US" sz="3600" b="1" i="0" u="none" strike="noStrike" kern="0" cap="none" spc="0" normalizeH="0" baseline="0" noProof="0" dirty="0" smtClean="0">
                <a:ln>
                  <a:noFill/>
                </a:ln>
                <a:solidFill>
                  <a:schemeClr val="accent5">
                    <a:lumMod val="75000"/>
                  </a:schemeClr>
                </a:solidFill>
                <a:effectLst>
                  <a:outerShdw blurRad="38100" dist="38100" dir="2700000" algn="tl">
                    <a:srgbClr val="000000"/>
                  </a:outerShdw>
                </a:effectLst>
                <a:uLnTx/>
                <a:uFillTx/>
                <a:latin typeface="+mj-lt"/>
                <a:ea typeface="+mj-ea"/>
                <a:cs typeface="+mj-cs"/>
              </a:rPr>
              <a:t>L</a:t>
            </a:r>
            <a:r>
              <a:rPr kumimoji="0" lang="en-US" sz="3600" b="1" i="0" u="none" strike="noStrike" kern="0" cap="none" spc="0" normalizeH="0" baseline="0" noProof="0" dirty="0" smtClean="0">
                <a:ln>
                  <a:noFill/>
                </a:ln>
                <a:solidFill>
                  <a:schemeClr val="hlink"/>
                </a:solidFill>
                <a:effectLst>
                  <a:outerShdw blurRad="38100" dist="38100" dir="2700000" algn="tl">
                    <a:srgbClr val="000000"/>
                  </a:outerShdw>
                </a:effectLst>
                <a:uLnTx/>
                <a:uFillTx/>
                <a:latin typeface="+mj-lt"/>
                <a:ea typeface="+mj-ea"/>
                <a:cs typeface="+mj-cs"/>
              </a:rPr>
              <a:t>ifestyle, </a:t>
            </a:r>
            <a:r>
              <a:rPr kumimoji="0" lang="en-US" sz="3600" b="1" i="0" u="none" strike="noStrike" kern="0" cap="none" spc="0" normalizeH="0" baseline="0" noProof="0" dirty="0" smtClean="0">
                <a:ln>
                  <a:noFill/>
                </a:ln>
                <a:solidFill>
                  <a:schemeClr val="accent5">
                    <a:lumMod val="75000"/>
                  </a:schemeClr>
                </a:solidFill>
                <a:effectLst>
                  <a:outerShdw blurRad="38100" dist="38100" dir="2700000" algn="tl">
                    <a:srgbClr val="000000"/>
                  </a:outerShdw>
                </a:effectLst>
                <a:uLnTx/>
                <a:uFillTx/>
                <a:latin typeface="+mj-lt"/>
                <a:ea typeface="+mj-ea"/>
                <a:cs typeface="+mj-cs"/>
              </a:rPr>
              <a:t>A</a:t>
            </a:r>
            <a:r>
              <a:rPr kumimoji="0" lang="en-US" sz="3600" b="1" i="0" u="none" strike="noStrike" kern="0" cap="none" spc="0" normalizeH="0" baseline="0" noProof="0" dirty="0" smtClean="0">
                <a:ln>
                  <a:noFill/>
                </a:ln>
                <a:solidFill>
                  <a:schemeClr val="hlink"/>
                </a:solidFill>
                <a:effectLst>
                  <a:outerShdw blurRad="38100" dist="38100" dir="2700000" algn="tl">
                    <a:srgbClr val="000000"/>
                  </a:outerShdw>
                </a:effectLst>
                <a:uLnTx/>
                <a:uFillTx/>
                <a:latin typeface="+mj-lt"/>
                <a:ea typeface="+mj-ea"/>
                <a:cs typeface="+mj-cs"/>
              </a:rPr>
              <a:t>nd </a:t>
            </a:r>
            <a:r>
              <a:rPr kumimoji="0" lang="en-US" sz="3600" b="1" i="0" u="none" strike="noStrike" kern="0" cap="none" spc="0" normalizeH="0" baseline="0" noProof="0" dirty="0" smtClean="0">
                <a:ln>
                  <a:noFill/>
                </a:ln>
                <a:solidFill>
                  <a:schemeClr val="accent5">
                    <a:lumMod val="75000"/>
                  </a:schemeClr>
                </a:solidFill>
                <a:effectLst>
                  <a:outerShdw blurRad="38100" dist="38100" dir="2700000" algn="tl">
                    <a:srgbClr val="000000"/>
                  </a:outerShdw>
                </a:effectLst>
                <a:uLnTx/>
                <a:uFillTx/>
                <a:latin typeface="+mj-lt"/>
                <a:ea typeface="+mj-ea"/>
                <a:cs typeface="+mj-cs"/>
              </a:rPr>
              <a:t>N</a:t>
            </a:r>
            <a:r>
              <a:rPr kumimoji="0" lang="en-US" sz="3600" b="1" i="0" u="none" strike="noStrike" kern="0" cap="none" spc="0" normalizeH="0" baseline="0" noProof="0" dirty="0" smtClean="0">
                <a:ln>
                  <a:noFill/>
                </a:ln>
                <a:solidFill>
                  <a:schemeClr val="hlink"/>
                </a:solidFill>
                <a:effectLst>
                  <a:outerShdw blurRad="38100" dist="38100" dir="2700000" algn="tl">
                    <a:srgbClr val="000000"/>
                  </a:outerShdw>
                </a:effectLst>
                <a:uLnTx/>
                <a:uFillTx/>
                <a:latin typeface="+mj-lt"/>
                <a:ea typeface="+mj-ea"/>
                <a:cs typeface="+mj-cs"/>
              </a:rPr>
              <a:t>utrition Assessment   in </a:t>
            </a:r>
            <a:r>
              <a:rPr kumimoji="0" lang="en-US" sz="3600" b="1" i="0" u="none" strike="noStrike" kern="0" cap="none" spc="0" normalizeH="0" baseline="0" noProof="0" dirty="0" smtClean="0">
                <a:ln>
                  <a:noFill/>
                </a:ln>
                <a:solidFill>
                  <a:schemeClr val="accent5">
                    <a:lumMod val="75000"/>
                  </a:schemeClr>
                </a:solidFill>
                <a:effectLst>
                  <a:outerShdw blurRad="38100" dist="38100" dir="2700000" algn="tl">
                    <a:srgbClr val="000000"/>
                  </a:outerShdw>
                </a:effectLst>
                <a:uLnTx/>
                <a:uFillTx/>
                <a:latin typeface="+mj-lt"/>
                <a:ea typeface="+mj-ea"/>
                <a:cs typeface="+mj-cs"/>
              </a:rPr>
              <a:t>Y</a:t>
            </a:r>
            <a:r>
              <a:rPr kumimoji="0" lang="en-US" sz="3600" b="1" i="0" u="none" strike="noStrike" kern="0" cap="none" spc="0" normalizeH="0" baseline="0" noProof="0" dirty="0" smtClean="0">
                <a:ln>
                  <a:noFill/>
                </a:ln>
                <a:solidFill>
                  <a:schemeClr val="hlink"/>
                </a:solidFill>
                <a:effectLst>
                  <a:outerShdw blurRad="38100" dist="38100" dir="2700000" algn="tl">
                    <a:srgbClr val="000000"/>
                  </a:outerShdw>
                </a:effectLst>
                <a:uLnTx/>
                <a:uFillTx/>
                <a:latin typeface="+mj-lt"/>
                <a:ea typeface="+mj-ea"/>
                <a:cs typeface="+mj-cs"/>
              </a:rPr>
              <a:t>oung Adults Study (</a:t>
            </a:r>
            <a:r>
              <a:rPr kumimoji="0" lang="en-US" sz="3600" b="1" i="0" u="none" strike="noStrike" kern="0" cap="none" spc="0" normalizeH="0" baseline="0" noProof="0" dirty="0" smtClean="0">
                <a:ln>
                  <a:noFill/>
                </a:ln>
                <a:solidFill>
                  <a:schemeClr val="accent5">
                    <a:lumMod val="75000"/>
                  </a:schemeClr>
                </a:solidFill>
                <a:effectLst>
                  <a:outerShdw blurRad="38100" dist="38100" dir="2700000" algn="tl">
                    <a:srgbClr val="000000"/>
                  </a:outerShdw>
                </a:effectLst>
                <a:uLnTx/>
                <a:uFillTx/>
                <a:latin typeface="+mj-lt"/>
                <a:ea typeface="+mj-ea"/>
                <a:cs typeface="+mj-cs"/>
              </a:rPr>
              <a:t>MELANY</a:t>
            </a:r>
            <a:r>
              <a:rPr kumimoji="0" lang="en-US" sz="3600" b="1" i="0" u="none" strike="noStrike" kern="0" cap="none" spc="0" normalizeH="0" baseline="0" noProof="0" dirty="0" smtClean="0">
                <a:ln>
                  <a:noFill/>
                </a:ln>
                <a:solidFill>
                  <a:schemeClr val="hlink"/>
                </a:solidFill>
                <a:effectLst>
                  <a:outerShdw blurRad="38100" dist="38100" dir="2700000" algn="tl">
                    <a:srgbClr val="000000"/>
                  </a:outerShdw>
                </a:effectLst>
                <a:uLnTx/>
                <a:uFillTx/>
                <a:latin typeface="+mj-lt"/>
                <a:ea typeface="+mj-ea"/>
                <a:cs typeface="+mj-cs"/>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406400" y="1524000"/>
            <a:ext cx="8280400" cy="579438"/>
          </a:xfrm>
          <a:prstGeom prst="rect">
            <a:avLst/>
          </a:prstGeom>
          <a:noFill/>
          <a:ln w="28575">
            <a:noFill/>
            <a:miter lim="800000"/>
            <a:headEnd/>
            <a:tailEnd/>
          </a:ln>
        </p:spPr>
        <p:txBody>
          <a:bodyPr>
            <a:spAutoFit/>
          </a:bodyPr>
          <a:lstStyle/>
          <a:p>
            <a:pPr algn="l"/>
            <a:endParaRPr lang="en-US" sz="3200" b="1" i="1"/>
          </a:p>
        </p:txBody>
      </p:sp>
      <p:sp>
        <p:nvSpPr>
          <p:cNvPr id="5009411" name="Rectangle 3"/>
          <p:cNvSpPr>
            <a:spLocks noChangeArrowheads="1"/>
          </p:cNvSpPr>
          <p:nvPr/>
        </p:nvSpPr>
        <p:spPr bwMode="auto">
          <a:xfrm>
            <a:off x="0" y="0"/>
            <a:ext cx="9144000" cy="1862138"/>
          </a:xfrm>
          <a:prstGeom prst="rect">
            <a:avLst/>
          </a:prstGeom>
          <a:noFill/>
          <a:ln w="9525">
            <a:noFill/>
            <a:miter lim="800000"/>
            <a:headEnd/>
            <a:tailEnd/>
          </a:ln>
          <a:effectLst/>
        </p:spPr>
        <p:txBody>
          <a:bodyPr lIns="92064" tIns="46033" rIns="92064" bIns="46033" anchor="ctr"/>
          <a:lstStyle/>
          <a:p>
            <a:pPr>
              <a:lnSpc>
                <a:spcPct val="85000"/>
              </a:lnSpc>
              <a:spcBef>
                <a:spcPct val="0"/>
              </a:spcBef>
              <a:defRPr/>
            </a:pPr>
            <a:r>
              <a:rPr lang="en-US" sz="4400" b="1">
                <a:solidFill>
                  <a:schemeClr val="accent1"/>
                </a:solidFill>
                <a:effectLst>
                  <a:outerShdw blurRad="38100" dist="38100" dir="2700000" algn="tl">
                    <a:srgbClr val="000000"/>
                  </a:outerShdw>
                </a:effectLst>
                <a:latin typeface="Arial Narrow" pitchFamily="34" charset="0"/>
              </a:rPr>
              <a:t>N</a:t>
            </a:r>
            <a:r>
              <a:rPr lang="en-US" sz="4400" b="1">
                <a:solidFill>
                  <a:schemeClr val="hlink"/>
                </a:solidFill>
                <a:effectLst>
                  <a:outerShdw blurRad="38100" dist="38100" dir="2700000" algn="tl">
                    <a:srgbClr val="000000"/>
                  </a:outerShdw>
                </a:effectLst>
                <a:latin typeface="Arial Narrow" pitchFamily="34" charset="0"/>
              </a:rPr>
              <a:t>ational </a:t>
            </a:r>
            <a:r>
              <a:rPr lang="en-US" sz="4400" b="1">
                <a:solidFill>
                  <a:schemeClr val="accent1"/>
                </a:solidFill>
                <a:effectLst>
                  <a:outerShdw blurRad="38100" dist="38100" dir="2700000" algn="tl">
                    <a:srgbClr val="000000"/>
                  </a:outerShdw>
                </a:effectLst>
                <a:latin typeface="Arial Narrow" pitchFamily="34" charset="0"/>
              </a:rPr>
              <a:t>C</a:t>
            </a:r>
            <a:r>
              <a:rPr lang="en-US" sz="4400" b="1">
                <a:solidFill>
                  <a:schemeClr val="hlink"/>
                </a:solidFill>
                <a:effectLst>
                  <a:outerShdw blurRad="38100" dist="38100" dir="2700000" algn="tl">
                    <a:srgbClr val="000000"/>
                  </a:outerShdw>
                </a:effectLst>
                <a:latin typeface="Arial Narrow" pitchFamily="34" charset="0"/>
              </a:rPr>
              <a:t>holesterol </a:t>
            </a:r>
            <a:r>
              <a:rPr lang="en-US" sz="4400" b="1">
                <a:solidFill>
                  <a:schemeClr val="accent1"/>
                </a:solidFill>
                <a:effectLst>
                  <a:outerShdw blurRad="38100" dist="38100" dir="2700000" algn="tl">
                    <a:srgbClr val="000000"/>
                  </a:outerShdw>
                </a:effectLst>
                <a:latin typeface="Arial Narrow" pitchFamily="34" charset="0"/>
              </a:rPr>
              <a:t>E</a:t>
            </a:r>
            <a:r>
              <a:rPr lang="en-US" sz="4400" b="1">
                <a:solidFill>
                  <a:schemeClr val="hlink"/>
                </a:solidFill>
                <a:effectLst>
                  <a:outerShdw blurRad="38100" dist="38100" dir="2700000" algn="tl">
                    <a:srgbClr val="000000"/>
                  </a:outerShdw>
                </a:effectLst>
                <a:latin typeface="Arial Narrow" pitchFamily="34" charset="0"/>
              </a:rPr>
              <a:t>ducation </a:t>
            </a:r>
            <a:r>
              <a:rPr lang="en-US" sz="4400" b="1">
                <a:solidFill>
                  <a:schemeClr val="accent1"/>
                </a:solidFill>
                <a:effectLst>
                  <a:outerShdw blurRad="38100" dist="38100" dir="2700000" algn="tl">
                    <a:srgbClr val="000000"/>
                  </a:outerShdw>
                </a:effectLst>
                <a:latin typeface="Arial Narrow" pitchFamily="34" charset="0"/>
              </a:rPr>
              <a:t>P</a:t>
            </a:r>
            <a:r>
              <a:rPr lang="en-US" sz="4400" b="1">
                <a:solidFill>
                  <a:schemeClr val="hlink"/>
                </a:solidFill>
                <a:effectLst>
                  <a:outerShdw blurRad="38100" dist="38100" dir="2700000" algn="tl">
                    <a:srgbClr val="000000"/>
                  </a:outerShdw>
                </a:effectLst>
                <a:latin typeface="Arial Narrow" pitchFamily="34" charset="0"/>
              </a:rPr>
              <a:t>rogram</a:t>
            </a:r>
            <a:br>
              <a:rPr lang="en-US" sz="4400" b="1">
                <a:solidFill>
                  <a:schemeClr val="hlink"/>
                </a:solidFill>
                <a:effectLst>
                  <a:outerShdw blurRad="38100" dist="38100" dir="2700000" algn="tl">
                    <a:srgbClr val="000000"/>
                  </a:outerShdw>
                </a:effectLst>
                <a:latin typeface="Arial Narrow" pitchFamily="34" charset="0"/>
              </a:rPr>
            </a:br>
            <a:r>
              <a:rPr lang="en-US" sz="3200" b="1">
                <a:solidFill>
                  <a:schemeClr val="accent1"/>
                </a:solidFill>
                <a:effectLst>
                  <a:outerShdw blurRad="38100" dist="38100" dir="2700000" algn="tl">
                    <a:srgbClr val="000000"/>
                  </a:outerShdw>
                </a:effectLst>
                <a:latin typeface="Arial Narrow" pitchFamily="34" charset="0"/>
              </a:rPr>
              <a:t>A</a:t>
            </a:r>
            <a:r>
              <a:rPr lang="en-US" sz="3200" b="1">
                <a:solidFill>
                  <a:schemeClr val="hlink"/>
                </a:solidFill>
                <a:effectLst>
                  <a:outerShdw blurRad="38100" dist="38100" dir="2700000" algn="tl">
                    <a:srgbClr val="000000"/>
                  </a:outerShdw>
                </a:effectLst>
                <a:latin typeface="Arial Narrow" pitchFamily="34" charset="0"/>
              </a:rPr>
              <a:t>dult </a:t>
            </a:r>
            <a:r>
              <a:rPr lang="en-US" sz="3200" b="1">
                <a:solidFill>
                  <a:schemeClr val="accent1"/>
                </a:solidFill>
                <a:effectLst>
                  <a:outerShdw blurRad="38100" dist="38100" dir="2700000" algn="tl">
                    <a:srgbClr val="000000"/>
                  </a:outerShdw>
                </a:effectLst>
                <a:latin typeface="Arial Narrow" pitchFamily="34" charset="0"/>
              </a:rPr>
              <a:t>T</a:t>
            </a:r>
            <a:r>
              <a:rPr lang="en-US" sz="3200" b="1">
                <a:solidFill>
                  <a:schemeClr val="hlink"/>
                </a:solidFill>
                <a:effectLst>
                  <a:outerShdw blurRad="38100" dist="38100" dir="2700000" algn="tl">
                    <a:srgbClr val="000000"/>
                  </a:outerShdw>
                </a:effectLst>
                <a:latin typeface="Arial Narrow" pitchFamily="34" charset="0"/>
              </a:rPr>
              <a:t>reatment </a:t>
            </a:r>
            <a:r>
              <a:rPr lang="en-US" sz="3200" b="1">
                <a:solidFill>
                  <a:schemeClr val="accent1"/>
                </a:solidFill>
                <a:effectLst>
                  <a:outerShdw blurRad="38100" dist="38100" dir="2700000" algn="tl">
                    <a:srgbClr val="000000"/>
                  </a:outerShdw>
                </a:effectLst>
                <a:latin typeface="Arial Narrow" pitchFamily="34" charset="0"/>
              </a:rPr>
              <a:t>P</a:t>
            </a:r>
            <a:r>
              <a:rPr lang="en-US" sz="3200" b="1">
                <a:solidFill>
                  <a:schemeClr val="hlink"/>
                </a:solidFill>
                <a:effectLst>
                  <a:outerShdw blurRad="38100" dist="38100" dir="2700000" algn="tl">
                    <a:srgbClr val="000000"/>
                  </a:outerShdw>
                </a:effectLst>
                <a:latin typeface="Arial Narrow" pitchFamily="34" charset="0"/>
              </a:rPr>
              <a:t>anel </a:t>
            </a:r>
            <a:r>
              <a:rPr lang="en-US" sz="3200" b="1">
                <a:solidFill>
                  <a:schemeClr val="accent1"/>
                </a:solidFill>
                <a:effectLst>
                  <a:outerShdw blurRad="38100" dist="38100" dir="2700000" algn="tl">
                    <a:srgbClr val="000000"/>
                  </a:outerShdw>
                </a:effectLst>
                <a:latin typeface="Arial Narrow" pitchFamily="34" charset="0"/>
              </a:rPr>
              <a:t>III  NCEP-ATP III                        </a:t>
            </a:r>
            <a:r>
              <a:rPr lang="en-US" sz="3200" b="1">
                <a:solidFill>
                  <a:schemeClr val="hlink"/>
                </a:solidFill>
                <a:effectLst>
                  <a:outerShdw blurRad="38100" dist="38100" dir="2700000" algn="tl">
                    <a:srgbClr val="000000"/>
                  </a:outerShdw>
                </a:effectLst>
                <a:latin typeface="Arial Narrow" pitchFamily="34" charset="0"/>
              </a:rPr>
              <a:t>Elevations of Triglycerides</a:t>
            </a:r>
          </a:p>
        </p:txBody>
      </p:sp>
      <p:sp>
        <p:nvSpPr>
          <p:cNvPr id="72708" name="Rectangle 4"/>
          <p:cNvSpPr>
            <a:spLocks noChangeArrowheads="1"/>
          </p:cNvSpPr>
          <p:nvPr/>
        </p:nvSpPr>
        <p:spPr bwMode="auto">
          <a:xfrm>
            <a:off x="1250950" y="6491288"/>
            <a:ext cx="7893050" cy="366712"/>
          </a:xfrm>
          <a:prstGeom prst="rect">
            <a:avLst/>
          </a:prstGeom>
          <a:noFill/>
          <a:ln w="28575">
            <a:noFill/>
            <a:miter lim="800000"/>
            <a:headEnd/>
            <a:tailEnd/>
          </a:ln>
        </p:spPr>
        <p:txBody>
          <a:bodyPr wrap="none">
            <a:spAutoFit/>
          </a:bodyPr>
          <a:lstStyle/>
          <a:p>
            <a:pPr algn="r"/>
            <a:r>
              <a:rPr lang="en-US" sz="1800"/>
              <a:t>NCEP JAMA 2001;285:2486   Final Report  Circulation 2002;106:3143-3421</a:t>
            </a:r>
          </a:p>
        </p:txBody>
      </p:sp>
      <p:sp>
        <p:nvSpPr>
          <p:cNvPr id="5009413" name="Text Box 5"/>
          <p:cNvSpPr txBox="1">
            <a:spLocks noChangeArrowheads="1"/>
          </p:cNvSpPr>
          <p:nvPr/>
        </p:nvSpPr>
        <p:spPr bwMode="auto">
          <a:xfrm>
            <a:off x="838200" y="1917700"/>
            <a:ext cx="7429500" cy="3743325"/>
          </a:xfrm>
          <a:prstGeom prst="rect">
            <a:avLst/>
          </a:prstGeom>
          <a:noFill/>
          <a:ln w="28575" algn="ctr">
            <a:noFill/>
            <a:miter lim="800000"/>
            <a:headEnd/>
            <a:tailEnd/>
          </a:ln>
          <a:effectLst/>
        </p:spPr>
        <p:txBody>
          <a:bodyPr>
            <a:spAutoFit/>
          </a:bodyPr>
          <a:lstStyle/>
          <a:p>
            <a:pPr>
              <a:defRPr/>
            </a:pPr>
            <a:r>
              <a:rPr lang="en-US" sz="2400">
                <a:solidFill>
                  <a:schemeClr val="tx1"/>
                </a:solidFill>
                <a:effectLst>
                  <a:outerShdw blurRad="38100" dist="38100" dir="2700000" algn="tl">
                    <a:srgbClr val="000000"/>
                  </a:outerShdw>
                </a:effectLst>
              </a:rPr>
              <a:t>In persons with none of these factors, serum </a:t>
            </a:r>
            <a:r>
              <a:rPr lang="en-US" sz="2400">
                <a:solidFill>
                  <a:schemeClr val="accent1"/>
                </a:solidFill>
                <a:effectLst>
                  <a:outerShdw blurRad="38100" dist="38100" dir="2700000" algn="tl">
                    <a:srgbClr val="000000"/>
                  </a:outerShdw>
                </a:effectLst>
              </a:rPr>
              <a:t>triglyceride levels typically are</a:t>
            </a:r>
            <a:r>
              <a:rPr lang="en-US" sz="2400">
                <a:solidFill>
                  <a:schemeClr val="tx1"/>
                </a:solidFill>
                <a:effectLst>
                  <a:outerShdw blurRad="38100" dist="38100" dir="2700000" algn="tl">
                    <a:srgbClr val="000000"/>
                  </a:outerShdw>
                </a:effectLst>
              </a:rPr>
              <a:t> </a:t>
            </a:r>
            <a:r>
              <a:rPr lang="en-US" sz="2400">
                <a:solidFill>
                  <a:srgbClr val="FF0000"/>
                </a:solidFill>
                <a:effectLst>
                  <a:outerShdw blurRad="38100" dist="38100" dir="2700000" algn="tl">
                    <a:srgbClr val="000000"/>
                  </a:outerShdw>
                </a:effectLst>
              </a:rPr>
              <a:t>less than 100 mg/dL</a:t>
            </a:r>
            <a:r>
              <a:rPr lang="en-US" sz="2400">
                <a:solidFill>
                  <a:schemeClr val="tx1"/>
                </a:solidFill>
                <a:effectLst>
                  <a:outerShdw blurRad="38100" dist="38100" dir="2700000" algn="tl">
                    <a:srgbClr val="000000"/>
                  </a:outerShdw>
                </a:effectLst>
              </a:rPr>
              <a:t>. </a:t>
            </a:r>
          </a:p>
          <a:p>
            <a:pPr>
              <a:defRPr/>
            </a:pPr>
            <a:r>
              <a:rPr lang="en-US" sz="2400">
                <a:solidFill>
                  <a:schemeClr val="tx1"/>
                </a:solidFill>
                <a:effectLst>
                  <a:outerShdw blurRad="38100" dist="38100" dir="2700000" algn="tl">
                    <a:srgbClr val="000000"/>
                  </a:outerShdw>
                </a:effectLst>
              </a:rPr>
              <a:t>As some of these triglyceride-raising factors develop, </a:t>
            </a:r>
            <a:r>
              <a:rPr lang="en-US" sz="2400">
                <a:solidFill>
                  <a:schemeClr val="accent1"/>
                </a:solidFill>
                <a:effectLst>
                  <a:outerShdw blurRad="38100" dist="38100" dir="2700000" algn="tl">
                    <a:srgbClr val="000000"/>
                  </a:outerShdw>
                </a:effectLst>
              </a:rPr>
              <a:t>levels commonly rise into the range of 150 to 199</a:t>
            </a:r>
            <a:r>
              <a:rPr lang="en-US" sz="2400">
                <a:solidFill>
                  <a:schemeClr val="tx1"/>
                </a:solidFill>
                <a:effectLst>
                  <a:outerShdw blurRad="38100" dist="38100" dir="2700000" algn="tl">
                    <a:srgbClr val="000000"/>
                  </a:outerShdw>
                </a:effectLst>
              </a:rPr>
              <a:t> mg/dL. Although several factors can elevate triglycerides most common are overweight/obesity and physical inactivity </a:t>
            </a:r>
          </a:p>
          <a:p>
            <a:pPr>
              <a:defRPr/>
            </a:pPr>
            <a:r>
              <a:rPr lang="en-US" sz="2400">
                <a:solidFill>
                  <a:schemeClr val="tx1"/>
                </a:solidFill>
                <a:effectLst>
                  <a:outerShdw blurRad="38100" dist="38100" dir="2700000" algn="tl">
                    <a:srgbClr val="000000"/>
                  </a:outerShdw>
                </a:effectLst>
              </a:rPr>
              <a:t>When triglyceride </a:t>
            </a:r>
            <a:r>
              <a:rPr lang="en-US" sz="2400">
                <a:solidFill>
                  <a:schemeClr val="accent1"/>
                </a:solidFill>
                <a:effectLst>
                  <a:outerShdw blurRad="38100" dist="38100" dir="2700000" algn="tl">
                    <a:srgbClr val="000000"/>
                  </a:outerShdw>
                </a:effectLst>
              </a:rPr>
              <a:t>rise to ≥200 mg/dL</a:t>
            </a:r>
            <a:r>
              <a:rPr lang="en-US" sz="2400">
                <a:solidFill>
                  <a:schemeClr val="tx1"/>
                </a:solidFill>
                <a:effectLst>
                  <a:outerShdw blurRad="38100" dist="38100" dir="2700000" algn="tl">
                    <a:srgbClr val="000000"/>
                  </a:outerShdw>
                </a:effectLst>
              </a:rPr>
              <a:t>, genetic influences play an increasing role as well.</a:t>
            </a:r>
            <a:endParaRPr lang="en-US" sz="2400" b="1" i="1" u="sng">
              <a:solidFill>
                <a:schemeClr val="tx1"/>
              </a:solidFill>
              <a:effectLst>
                <a:outerShdw blurRad="38100" dist="38100" dir="2700000" algn="tl">
                  <a:srgbClr val="000000"/>
                </a:outerShdw>
              </a:effectLst>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009413">
                                            <p:txEl>
                                              <p:pRg st="0" end="0"/>
                                            </p:txEl>
                                          </p:spTgt>
                                        </p:tgtEl>
                                        <p:attrNameLst>
                                          <p:attrName>style.visibility</p:attrName>
                                        </p:attrNameLst>
                                      </p:cBhvr>
                                      <p:to>
                                        <p:strVal val="visible"/>
                                      </p:to>
                                    </p:set>
                                    <p:animEffect transition="in" filter="wipe(up)">
                                      <p:cBhvr>
                                        <p:cTn id="7" dur="2000"/>
                                        <p:tgtEl>
                                          <p:spTgt spid="50094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009413">
                                            <p:txEl>
                                              <p:pRg st="1" end="1"/>
                                            </p:txEl>
                                          </p:spTgt>
                                        </p:tgtEl>
                                        <p:attrNameLst>
                                          <p:attrName>style.visibility</p:attrName>
                                        </p:attrNameLst>
                                      </p:cBhvr>
                                      <p:to>
                                        <p:strVal val="visible"/>
                                      </p:to>
                                    </p:set>
                                    <p:animEffect transition="in" filter="wipe(up)">
                                      <p:cBhvr>
                                        <p:cTn id="12" dur="2000"/>
                                        <p:tgtEl>
                                          <p:spTgt spid="500941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009413">
                                            <p:txEl>
                                              <p:pRg st="2" end="2"/>
                                            </p:txEl>
                                          </p:spTgt>
                                        </p:tgtEl>
                                        <p:attrNameLst>
                                          <p:attrName>style.visibility</p:attrName>
                                        </p:attrNameLst>
                                      </p:cBhvr>
                                      <p:to>
                                        <p:strVal val="visible"/>
                                      </p:to>
                                    </p:set>
                                    <p:animEffect transition="in" filter="wipe(up)">
                                      <p:cBhvr>
                                        <p:cTn id="17" dur="2000"/>
                                        <p:tgtEl>
                                          <p:spTgt spid="50094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0941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81026" name="Rectangle 2"/>
          <p:cNvSpPr>
            <a:spLocks noGrp="1" noChangeArrowheads="1"/>
          </p:cNvSpPr>
          <p:nvPr>
            <p:ph type="title"/>
          </p:nvPr>
        </p:nvSpPr>
        <p:spPr>
          <a:xfrm>
            <a:off x="0" y="371475"/>
            <a:ext cx="9144000" cy="771525"/>
          </a:xfrm>
        </p:spPr>
        <p:txBody>
          <a:bodyPr/>
          <a:lstStyle/>
          <a:p>
            <a:pPr>
              <a:defRPr/>
            </a:pPr>
            <a:r>
              <a:rPr lang="en-US" dirty="0" err="1" smtClean="0"/>
              <a:t>Statin</a:t>
            </a:r>
            <a:r>
              <a:rPr lang="en-US" dirty="0" smtClean="0"/>
              <a:t> Therapy Does Not Eliminate CV </a:t>
            </a:r>
            <a:br>
              <a:rPr lang="en-US" dirty="0" smtClean="0"/>
            </a:br>
            <a:r>
              <a:rPr lang="en-US" dirty="0" smtClean="0"/>
              <a:t>Risk Associated With </a:t>
            </a:r>
            <a:r>
              <a:rPr lang="en-US" dirty="0" smtClean="0">
                <a:solidFill>
                  <a:schemeClr val="accent1"/>
                </a:solidFill>
              </a:rPr>
              <a:t>High TG Level</a:t>
            </a:r>
          </a:p>
        </p:txBody>
      </p:sp>
      <p:sp>
        <p:nvSpPr>
          <p:cNvPr id="2052" name="Rectangle 3"/>
          <p:cNvSpPr>
            <a:spLocks noChangeArrowheads="1"/>
          </p:cNvSpPr>
          <p:nvPr/>
        </p:nvSpPr>
        <p:spPr bwMode="auto">
          <a:xfrm>
            <a:off x="0" y="6431557"/>
            <a:ext cx="9144000" cy="307777"/>
          </a:xfrm>
          <a:prstGeom prst="rect">
            <a:avLst/>
          </a:prstGeom>
          <a:noFill/>
          <a:ln w="9525">
            <a:noFill/>
            <a:miter lim="800000"/>
            <a:headEnd/>
            <a:tailEnd/>
          </a:ln>
        </p:spPr>
        <p:txBody>
          <a:bodyPr>
            <a:spAutoFit/>
          </a:bodyPr>
          <a:lstStyle/>
          <a:p>
            <a:pPr algn="r" eaLnBrk="0" hangingPunct="0"/>
            <a:r>
              <a:rPr lang="en-US" sz="1400" i="0" u="none" dirty="0">
                <a:cs typeface="Times New Roman" pitchFamily="18" charset="0"/>
              </a:rPr>
              <a:t>HPS Collaborative Group. Lancet. 2002;360:7-22 </a:t>
            </a:r>
            <a:r>
              <a:rPr lang="en-US" sz="1400" i="0" u="none" dirty="0" smtClean="0">
                <a:cs typeface="Times New Roman" pitchFamily="18" charset="0"/>
              </a:rPr>
              <a:t>   </a:t>
            </a:r>
            <a:r>
              <a:rPr lang="en-US" sz="1400" i="0" u="none" dirty="0" smtClean="0"/>
              <a:t>Sacks </a:t>
            </a:r>
            <a:r>
              <a:rPr lang="en-US" sz="1400" i="0" u="none" dirty="0"/>
              <a:t>FM et al. Circulation. 2000;102:1893-1900</a:t>
            </a:r>
            <a:endParaRPr lang="en-US" sz="1400" i="0" u="none" dirty="0">
              <a:cs typeface="Times New Roman" pitchFamily="18" charset="0"/>
            </a:endParaRPr>
          </a:p>
        </p:txBody>
      </p:sp>
      <p:graphicFrame>
        <p:nvGraphicFramePr>
          <p:cNvPr id="2050" name="Object 4"/>
          <p:cNvGraphicFramePr>
            <a:graphicFrameLocks noChangeAspect="1"/>
          </p:cNvGraphicFramePr>
          <p:nvPr/>
        </p:nvGraphicFramePr>
        <p:xfrm>
          <a:off x="457200" y="1676400"/>
          <a:ext cx="6553200" cy="4749800"/>
        </p:xfrm>
        <a:graphic>
          <a:graphicData uri="http://schemas.openxmlformats.org/presentationml/2006/ole">
            <p:oleObj spid="_x0000_s185346" name="Chart" r:id="rId4" imgW="6096000" imgH="4076700" progId="MSGraph.Chart.8">
              <p:embed followColorScheme="full"/>
            </p:oleObj>
          </a:graphicData>
        </a:graphic>
      </p:graphicFrame>
      <p:grpSp>
        <p:nvGrpSpPr>
          <p:cNvPr id="2" name="Group 5"/>
          <p:cNvGrpSpPr>
            <a:grpSpLocks/>
          </p:cNvGrpSpPr>
          <p:nvPr/>
        </p:nvGrpSpPr>
        <p:grpSpPr bwMode="auto">
          <a:xfrm>
            <a:off x="6551613" y="1662113"/>
            <a:ext cx="152400" cy="150812"/>
            <a:chOff x="3681" y="1428"/>
            <a:chExt cx="96" cy="95"/>
          </a:xfrm>
        </p:grpSpPr>
        <p:sp>
          <p:nvSpPr>
            <p:cNvPr id="10881030" name="Rectangle 6"/>
            <p:cNvSpPr>
              <a:spLocks noChangeArrowheads="1"/>
            </p:cNvSpPr>
            <p:nvPr/>
          </p:nvSpPr>
          <p:spPr bwMode="auto">
            <a:xfrm>
              <a:off x="3681" y="1428"/>
              <a:ext cx="6" cy="89"/>
            </a:xfrm>
            <a:prstGeom prst="rect">
              <a:avLst/>
            </a:prstGeom>
            <a:gradFill rotWithShape="1">
              <a:gsLst>
                <a:gs pos="0">
                  <a:schemeClr val="tx1">
                    <a:gamma/>
                    <a:shade val="46275"/>
                    <a:invGamma/>
                  </a:schemeClr>
                </a:gs>
                <a:gs pos="50000">
                  <a:schemeClr val="tx1"/>
                </a:gs>
                <a:gs pos="100000">
                  <a:schemeClr val="tx1">
                    <a:gamma/>
                    <a:shade val="46275"/>
                    <a:invGamma/>
                  </a:schemeClr>
                </a:gs>
              </a:gsLst>
              <a:lin ang="0" scaled="1"/>
            </a:gradFill>
            <a:ln w="9525">
              <a:noFill/>
              <a:miter lim="800000"/>
              <a:headEnd/>
              <a:tailEnd/>
            </a:ln>
          </p:spPr>
          <p:txBody>
            <a:bodyPr/>
            <a:lstStyle/>
            <a:p>
              <a:pPr algn="ctr" eaLnBrk="0" hangingPunct="0">
                <a:spcBef>
                  <a:spcPct val="50000"/>
                </a:spcBef>
                <a:defRPr/>
              </a:pPr>
              <a:endParaRPr lang="en-US">
                <a:effectLst>
                  <a:outerShdw blurRad="38100" dist="38100" dir="2700000" algn="tl">
                    <a:srgbClr val="000000">
                      <a:alpha val="43137"/>
                    </a:srgbClr>
                  </a:outerShdw>
                </a:effectLst>
                <a:latin typeface="Arial" pitchFamily="34" charset="0"/>
                <a:cs typeface="+mn-cs"/>
              </a:endParaRPr>
            </a:p>
          </p:txBody>
        </p:sp>
        <p:sp>
          <p:nvSpPr>
            <p:cNvPr id="10881031" name="Rectangle 7"/>
            <p:cNvSpPr>
              <a:spLocks noChangeArrowheads="1"/>
            </p:cNvSpPr>
            <p:nvPr/>
          </p:nvSpPr>
          <p:spPr bwMode="auto">
            <a:xfrm>
              <a:off x="3687" y="1428"/>
              <a:ext cx="6" cy="89"/>
            </a:xfrm>
            <a:prstGeom prst="rect">
              <a:avLst/>
            </a:prstGeom>
            <a:gradFill rotWithShape="1">
              <a:gsLst>
                <a:gs pos="0">
                  <a:schemeClr val="tx1">
                    <a:gamma/>
                    <a:shade val="46275"/>
                    <a:invGamma/>
                  </a:schemeClr>
                </a:gs>
                <a:gs pos="50000">
                  <a:schemeClr val="tx1"/>
                </a:gs>
                <a:gs pos="100000">
                  <a:schemeClr val="tx1">
                    <a:gamma/>
                    <a:shade val="46275"/>
                    <a:invGamma/>
                  </a:schemeClr>
                </a:gs>
              </a:gsLst>
              <a:lin ang="0" scaled="1"/>
            </a:gradFill>
            <a:ln w="9525">
              <a:noFill/>
              <a:miter lim="800000"/>
              <a:headEnd/>
              <a:tailEnd/>
            </a:ln>
          </p:spPr>
          <p:txBody>
            <a:bodyPr/>
            <a:lstStyle/>
            <a:p>
              <a:pPr algn="ctr" eaLnBrk="0" hangingPunct="0">
                <a:spcBef>
                  <a:spcPct val="50000"/>
                </a:spcBef>
                <a:defRPr/>
              </a:pPr>
              <a:endParaRPr lang="en-US">
                <a:effectLst>
                  <a:outerShdw blurRad="38100" dist="38100" dir="2700000" algn="tl">
                    <a:srgbClr val="000000">
                      <a:alpha val="43137"/>
                    </a:srgbClr>
                  </a:outerShdw>
                </a:effectLst>
                <a:latin typeface="Arial" pitchFamily="34" charset="0"/>
                <a:cs typeface="+mn-cs"/>
              </a:endParaRPr>
            </a:p>
          </p:txBody>
        </p:sp>
        <p:sp>
          <p:nvSpPr>
            <p:cNvPr id="10881032" name="Rectangle 8"/>
            <p:cNvSpPr>
              <a:spLocks noChangeArrowheads="1"/>
            </p:cNvSpPr>
            <p:nvPr/>
          </p:nvSpPr>
          <p:spPr bwMode="auto">
            <a:xfrm>
              <a:off x="3693" y="1428"/>
              <a:ext cx="6" cy="89"/>
            </a:xfrm>
            <a:prstGeom prst="rect">
              <a:avLst/>
            </a:prstGeom>
            <a:gradFill rotWithShape="1">
              <a:gsLst>
                <a:gs pos="0">
                  <a:schemeClr val="tx1">
                    <a:gamma/>
                    <a:shade val="46275"/>
                    <a:invGamma/>
                  </a:schemeClr>
                </a:gs>
                <a:gs pos="50000">
                  <a:schemeClr val="tx1"/>
                </a:gs>
                <a:gs pos="100000">
                  <a:schemeClr val="tx1">
                    <a:gamma/>
                    <a:shade val="46275"/>
                    <a:invGamma/>
                  </a:schemeClr>
                </a:gs>
              </a:gsLst>
              <a:lin ang="0" scaled="1"/>
            </a:gradFill>
            <a:ln w="9525">
              <a:noFill/>
              <a:miter lim="800000"/>
              <a:headEnd/>
              <a:tailEnd/>
            </a:ln>
          </p:spPr>
          <p:txBody>
            <a:bodyPr/>
            <a:lstStyle/>
            <a:p>
              <a:pPr algn="ctr" eaLnBrk="0" hangingPunct="0">
                <a:spcBef>
                  <a:spcPct val="50000"/>
                </a:spcBef>
                <a:defRPr/>
              </a:pPr>
              <a:endParaRPr lang="en-US">
                <a:effectLst>
                  <a:outerShdw blurRad="38100" dist="38100" dir="2700000" algn="tl">
                    <a:srgbClr val="000000">
                      <a:alpha val="43137"/>
                    </a:srgbClr>
                  </a:outerShdw>
                </a:effectLst>
                <a:latin typeface="Arial" pitchFamily="34" charset="0"/>
                <a:cs typeface="+mn-cs"/>
              </a:endParaRPr>
            </a:p>
          </p:txBody>
        </p:sp>
        <p:sp>
          <p:nvSpPr>
            <p:cNvPr id="10881033" name="Rectangle 9"/>
            <p:cNvSpPr>
              <a:spLocks noChangeArrowheads="1"/>
            </p:cNvSpPr>
            <p:nvPr/>
          </p:nvSpPr>
          <p:spPr bwMode="auto">
            <a:xfrm>
              <a:off x="3699" y="1428"/>
              <a:ext cx="6" cy="89"/>
            </a:xfrm>
            <a:prstGeom prst="rect">
              <a:avLst/>
            </a:prstGeom>
            <a:gradFill rotWithShape="1">
              <a:gsLst>
                <a:gs pos="0">
                  <a:schemeClr val="tx1">
                    <a:gamma/>
                    <a:shade val="46275"/>
                    <a:invGamma/>
                  </a:schemeClr>
                </a:gs>
                <a:gs pos="50000">
                  <a:schemeClr val="tx1"/>
                </a:gs>
                <a:gs pos="100000">
                  <a:schemeClr val="tx1">
                    <a:gamma/>
                    <a:shade val="46275"/>
                    <a:invGamma/>
                  </a:schemeClr>
                </a:gs>
              </a:gsLst>
              <a:lin ang="0" scaled="1"/>
            </a:gradFill>
            <a:ln w="9525">
              <a:noFill/>
              <a:miter lim="800000"/>
              <a:headEnd/>
              <a:tailEnd/>
            </a:ln>
          </p:spPr>
          <p:txBody>
            <a:bodyPr/>
            <a:lstStyle/>
            <a:p>
              <a:pPr algn="ctr" eaLnBrk="0" hangingPunct="0">
                <a:spcBef>
                  <a:spcPct val="50000"/>
                </a:spcBef>
                <a:defRPr/>
              </a:pPr>
              <a:endParaRPr lang="en-US">
                <a:effectLst>
                  <a:outerShdw blurRad="38100" dist="38100" dir="2700000" algn="tl">
                    <a:srgbClr val="000000">
                      <a:alpha val="43137"/>
                    </a:srgbClr>
                  </a:outerShdw>
                </a:effectLst>
                <a:latin typeface="Arial" pitchFamily="34" charset="0"/>
                <a:cs typeface="+mn-cs"/>
              </a:endParaRPr>
            </a:p>
          </p:txBody>
        </p:sp>
        <p:sp>
          <p:nvSpPr>
            <p:cNvPr id="10881034" name="Rectangle 10"/>
            <p:cNvSpPr>
              <a:spLocks noChangeArrowheads="1"/>
            </p:cNvSpPr>
            <p:nvPr/>
          </p:nvSpPr>
          <p:spPr bwMode="auto">
            <a:xfrm>
              <a:off x="3705" y="1428"/>
              <a:ext cx="6" cy="89"/>
            </a:xfrm>
            <a:prstGeom prst="rect">
              <a:avLst/>
            </a:prstGeom>
            <a:gradFill rotWithShape="1">
              <a:gsLst>
                <a:gs pos="0">
                  <a:schemeClr val="tx1">
                    <a:gamma/>
                    <a:shade val="46275"/>
                    <a:invGamma/>
                  </a:schemeClr>
                </a:gs>
                <a:gs pos="50000">
                  <a:schemeClr val="tx1"/>
                </a:gs>
                <a:gs pos="100000">
                  <a:schemeClr val="tx1">
                    <a:gamma/>
                    <a:shade val="46275"/>
                    <a:invGamma/>
                  </a:schemeClr>
                </a:gs>
              </a:gsLst>
              <a:lin ang="0" scaled="1"/>
            </a:gradFill>
            <a:ln w="9525">
              <a:noFill/>
              <a:miter lim="800000"/>
              <a:headEnd/>
              <a:tailEnd/>
            </a:ln>
          </p:spPr>
          <p:txBody>
            <a:bodyPr/>
            <a:lstStyle/>
            <a:p>
              <a:pPr algn="ctr" eaLnBrk="0" hangingPunct="0">
                <a:spcBef>
                  <a:spcPct val="50000"/>
                </a:spcBef>
                <a:defRPr/>
              </a:pPr>
              <a:endParaRPr lang="en-US">
                <a:effectLst>
                  <a:outerShdw blurRad="38100" dist="38100" dir="2700000" algn="tl">
                    <a:srgbClr val="000000">
                      <a:alpha val="43137"/>
                    </a:srgbClr>
                  </a:outerShdw>
                </a:effectLst>
                <a:latin typeface="Arial" pitchFamily="34" charset="0"/>
                <a:cs typeface="+mn-cs"/>
              </a:endParaRPr>
            </a:p>
          </p:txBody>
        </p:sp>
        <p:sp>
          <p:nvSpPr>
            <p:cNvPr id="10881035" name="Rectangle 11"/>
            <p:cNvSpPr>
              <a:spLocks noChangeArrowheads="1"/>
            </p:cNvSpPr>
            <p:nvPr/>
          </p:nvSpPr>
          <p:spPr bwMode="auto">
            <a:xfrm>
              <a:off x="3711" y="1428"/>
              <a:ext cx="6" cy="89"/>
            </a:xfrm>
            <a:prstGeom prst="rect">
              <a:avLst/>
            </a:prstGeom>
            <a:gradFill rotWithShape="1">
              <a:gsLst>
                <a:gs pos="0">
                  <a:schemeClr val="tx1">
                    <a:gamma/>
                    <a:shade val="46275"/>
                    <a:invGamma/>
                  </a:schemeClr>
                </a:gs>
                <a:gs pos="50000">
                  <a:schemeClr val="tx1"/>
                </a:gs>
                <a:gs pos="100000">
                  <a:schemeClr val="tx1">
                    <a:gamma/>
                    <a:shade val="46275"/>
                    <a:invGamma/>
                  </a:schemeClr>
                </a:gs>
              </a:gsLst>
              <a:lin ang="0" scaled="1"/>
            </a:gradFill>
            <a:ln w="9525">
              <a:noFill/>
              <a:miter lim="800000"/>
              <a:headEnd/>
              <a:tailEnd/>
            </a:ln>
          </p:spPr>
          <p:txBody>
            <a:bodyPr/>
            <a:lstStyle/>
            <a:p>
              <a:pPr algn="ctr" eaLnBrk="0" hangingPunct="0">
                <a:spcBef>
                  <a:spcPct val="50000"/>
                </a:spcBef>
                <a:defRPr/>
              </a:pPr>
              <a:endParaRPr lang="en-US">
                <a:effectLst>
                  <a:outerShdw blurRad="38100" dist="38100" dir="2700000" algn="tl">
                    <a:srgbClr val="000000">
                      <a:alpha val="43137"/>
                    </a:srgbClr>
                  </a:outerShdw>
                </a:effectLst>
                <a:latin typeface="Arial" pitchFamily="34" charset="0"/>
                <a:cs typeface="+mn-cs"/>
              </a:endParaRPr>
            </a:p>
          </p:txBody>
        </p:sp>
        <p:sp>
          <p:nvSpPr>
            <p:cNvPr id="10881036" name="Rectangle 12"/>
            <p:cNvSpPr>
              <a:spLocks noChangeArrowheads="1"/>
            </p:cNvSpPr>
            <p:nvPr/>
          </p:nvSpPr>
          <p:spPr bwMode="auto">
            <a:xfrm>
              <a:off x="3717" y="1428"/>
              <a:ext cx="6" cy="89"/>
            </a:xfrm>
            <a:prstGeom prst="rect">
              <a:avLst/>
            </a:prstGeom>
            <a:gradFill rotWithShape="1">
              <a:gsLst>
                <a:gs pos="0">
                  <a:schemeClr val="tx1">
                    <a:gamma/>
                    <a:shade val="46275"/>
                    <a:invGamma/>
                  </a:schemeClr>
                </a:gs>
                <a:gs pos="50000">
                  <a:schemeClr val="tx1"/>
                </a:gs>
                <a:gs pos="100000">
                  <a:schemeClr val="tx1">
                    <a:gamma/>
                    <a:shade val="46275"/>
                    <a:invGamma/>
                  </a:schemeClr>
                </a:gs>
              </a:gsLst>
              <a:lin ang="0" scaled="1"/>
            </a:gradFill>
            <a:ln w="9525">
              <a:noFill/>
              <a:miter lim="800000"/>
              <a:headEnd/>
              <a:tailEnd/>
            </a:ln>
          </p:spPr>
          <p:txBody>
            <a:bodyPr/>
            <a:lstStyle/>
            <a:p>
              <a:pPr algn="ctr" eaLnBrk="0" hangingPunct="0">
                <a:spcBef>
                  <a:spcPct val="50000"/>
                </a:spcBef>
                <a:defRPr/>
              </a:pPr>
              <a:endParaRPr lang="en-US">
                <a:effectLst>
                  <a:outerShdw blurRad="38100" dist="38100" dir="2700000" algn="tl">
                    <a:srgbClr val="000000">
                      <a:alpha val="43137"/>
                    </a:srgbClr>
                  </a:outerShdw>
                </a:effectLst>
                <a:latin typeface="Arial" pitchFamily="34" charset="0"/>
                <a:cs typeface="+mn-cs"/>
              </a:endParaRPr>
            </a:p>
          </p:txBody>
        </p:sp>
        <p:sp>
          <p:nvSpPr>
            <p:cNvPr id="10881037" name="Rectangle 13"/>
            <p:cNvSpPr>
              <a:spLocks noChangeArrowheads="1"/>
            </p:cNvSpPr>
            <p:nvPr/>
          </p:nvSpPr>
          <p:spPr bwMode="auto">
            <a:xfrm>
              <a:off x="3723" y="1428"/>
              <a:ext cx="6" cy="89"/>
            </a:xfrm>
            <a:prstGeom prst="rect">
              <a:avLst/>
            </a:prstGeom>
            <a:gradFill rotWithShape="1">
              <a:gsLst>
                <a:gs pos="0">
                  <a:schemeClr val="tx1">
                    <a:gamma/>
                    <a:shade val="46275"/>
                    <a:invGamma/>
                  </a:schemeClr>
                </a:gs>
                <a:gs pos="50000">
                  <a:schemeClr val="tx1"/>
                </a:gs>
                <a:gs pos="100000">
                  <a:schemeClr val="tx1">
                    <a:gamma/>
                    <a:shade val="46275"/>
                    <a:invGamma/>
                  </a:schemeClr>
                </a:gs>
              </a:gsLst>
              <a:lin ang="0" scaled="1"/>
            </a:gradFill>
            <a:ln w="9525">
              <a:noFill/>
              <a:miter lim="800000"/>
              <a:headEnd/>
              <a:tailEnd/>
            </a:ln>
          </p:spPr>
          <p:txBody>
            <a:bodyPr/>
            <a:lstStyle/>
            <a:p>
              <a:pPr algn="ctr" eaLnBrk="0" hangingPunct="0">
                <a:spcBef>
                  <a:spcPct val="50000"/>
                </a:spcBef>
                <a:defRPr/>
              </a:pPr>
              <a:endParaRPr lang="en-US">
                <a:effectLst>
                  <a:outerShdw blurRad="38100" dist="38100" dir="2700000" algn="tl">
                    <a:srgbClr val="000000">
                      <a:alpha val="43137"/>
                    </a:srgbClr>
                  </a:outerShdw>
                </a:effectLst>
                <a:latin typeface="Arial" pitchFamily="34" charset="0"/>
                <a:cs typeface="+mn-cs"/>
              </a:endParaRPr>
            </a:p>
          </p:txBody>
        </p:sp>
        <p:sp>
          <p:nvSpPr>
            <p:cNvPr id="10881038" name="Rectangle 14"/>
            <p:cNvSpPr>
              <a:spLocks noChangeArrowheads="1"/>
            </p:cNvSpPr>
            <p:nvPr/>
          </p:nvSpPr>
          <p:spPr bwMode="auto">
            <a:xfrm>
              <a:off x="3729" y="1428"/>
              <a:ext cx="6" cy="89"/>
            </a:xfrm>
            <a:prstGeom prst="rect">
              <a:avLst/>
            </a:prstGeom>
            <a:gradFill rotWithShape="1">
              <a:gsLst>
                <a:gs pos="0">
                  <a:schemeClr val="tx1">
                    <a:gamma/>
                    <a:shade val="46275"/>
                    <a:invGamma/>
                  </a:schemeClr>
                </a:gs>
                <a:gs pos="50000">
                  <a:schemeClr val="tx1"/>
                </a:gs>
                <a:gs pos="100000">
                  <a:schemeClr val="tx1">
                    <a:gamma/>
                    <a:shade val="46275"/>
                    <a:invGamma/>
                  </a:schemeClr>
                </a:gs>
              </a:gsLst>
              <a:lin ang="0" scaled="1"/>
            </a:gradFill>
            <a:ln w="9525">
              <a:noFill/>
              <a:miter lim="800000"/>
              <a:headEnd/>
              <a:tailEnd/>
            </a:ln>
          </p:spPr>
          <p:txBody>
            <a:bodyPr/>
            <a:lstStyle/>
            <a:p>
              <a:pPr algn="ctr" eaLnBrk="0" hangingPunct="0">
                <a:spcBef>
                  <a:spcPct val="50000"/>
                </a:spcBef>
                <a:defRPr/>
              </a:pPr>
              <a:endParaRPr lang="en-US">
                <a:effectLst>
                  <a:outerShdw blurRad="38100" dist="38100" dir="2700000" algn="tl">
                    <a:srgbClr val="000000">
                      <a:alpha val="43137"/>
                    </a:srgbClr>
                  </a:outerShdw>
                </a:effectLst>
                <a:latin typeface="Arial" pitchFamily="34" charset="0"/>
                <a:cs typeface="+mn-cs"/>
              </a:endParaRPr>
            </a:p>
          </p:txBody>
        </p:sp>
        <p:sp>
          <p:nvSpPr>
            <p:cNvPr id="10881039" name="Rectangle 15"/>
            <p:cNvSpPr>
              <a:spLocks noChangeArrowheads="1"/>
            </p:cNvSpPr>
            <p:nvPr/>
          </p:nvSpPr>
          <p:spPr bwMode="auto">
            <a:xfrm>
              <a:off x="3735" y="1428"/>
              <a:ext cx="6" cy="89"/>
            </a:xfrm>
            <a:prstGeom prst="rect">
              <a:avLst/>
            </a:prstGeom>
            <a:gradFill rotWithShape="1">
              <a:gsLst>
                <a:gs pos="0">
                  <a:schemeClr val="tx1">
                    <a:gamma/>
                    <a:shade val="46275"/>
                    <a:invGamma/>
                  </a:schemeClr>
                </a:gs>
                <a:gs pos="50000">
                  <a:schemeClr val="tx1"/>
                </a:gs>
                <a:gs pos="100000">
                  <a:schemeClr val="tx1">
                    <a:gamma/>
                    <a:shade val="46275"/>
                    <a:invGamma/>
                  </a:schemeClr>
                </a:gs>
              </a:gsLst>
              <a:lin ang="0" scaled="1"/>
            </a:gradFill>
            <a:ln w="9525">
              <a:noFill/>
              <a:miter lim="800000"/>
              <a:headEnd/>
              <a:tailEnd/>
            </a:ln>
          </p:spPr>
          <p:txBody>
            <a:bodyPr/>
            <a:lstStyle/>
            <a:p>
              <a:pPr algn="ctr" eaLnBrk="0" hangingPunct="0">
                <a:spcBef>
                  <a:spcPct val="50000"/>
                </a:spcBef>
                <a:defRPr/>
              </a:pPr>
              <a:endParaRPr lang="en-US">
                <a:effectLst>
                  <a:outerShdw blurRad="38100" dist="38100" dir="2700000" algn="tl">
                    <a:srgbClr val="000000">
                      <a:alpha val="43137"/>
                    </a:srgbClr>
                  </a:outerShdw>
                </a:effectLst>
                <a:latin typeface="Arial" pitchFamily="34" charset="0"/>
                <a:cs typeface="+mn-cs"/>
              </a:endParaRPr>
            </a:p>
          </p:txBody>
        </p:sp>
        <p:sp>
          <p:nvSpPr>
            <p:cNvPr id="10881040" name="Rectangle 16"/>
            <p:cNvSpPr>
              <a:spLocks noChangeArrowheads="1"/>
            </p:cNvSpPr>
            <p:nvPr/>
          </p:nvSpPr>
          <p:spPr bwMode="auto">
            <a:xfrm>
              <a:off x="3741" y="1428"/>
              <a:ext cx="6" cy="89"/>
            </a:xfrm>
            <a:prstGeom prst="rect">
              <a:avLst/>
            </a:prstGeom>
            <a:gradFill rotWithShape="1">
              <a:gsLst>
                <a:gs pos="0">
                  <a:schemeClr val="tx1">
                    <a:gamma/>
                    <a:shade val="46275"/>
                    <a:invGamma/>
                  </a:schemeClr>
                </a:gs>
                <a:gs pos="50000">
                  <a:schemeClr val="tx1"/>
                </a:gs>
                <a:gs pos="100000">
                  <a:schemeClr val="tx1">
                    <a:gamma/>
                    <a:shade val="46275"/>
                    <a:invGamma/>
                  </a:schemeClr>
                </a:gs>
              </a:gsLst>
              <a:lin ang="0" scaled="1"/>
            </a:gradFill>
            <a:ln w="9525">
              <a:noFill/>
              <a:miter lim="800000"/>
              <a:headEnd/>
              <a:tailEnd/>
            </a:ln>
          </p:spPr>
          <p:txBody>
            <a:bodyPr/>
            <a:lstStyle/>
            <a:p>
              <a:pPr algn="ctr" eaLnBrk="0" hangingPunct="0">
                <a:spcBef>
                  <a:spcPct val="50000"/>
                </a:spcBef>
                <a:defRPr/>
              </a:pPr>
              <a:endParaRPr lang="en-US">
                <a:effectLst>
                  <a:outerShdw blurRad="38100" dist="38100" dir="2700000" algn="tl">
                    <a:srgbClr val="000000">
                      <a:alpha val="43137"/>
                    </a:srgbClr>
                  </a:outerShdw>
                </a:effectLst>
                <a:latin typeface="Arial" pitchFamily="34" charset="0"/>
                <a:cs typeface="+mn-cs"/>
              </a:endParaRPr>
            </a:p>
          </p:txBody>
        </p:sp>
        <p:sp>
          <p:nvSpPr>
            <p:cNvPr id="10881041" name="Rectangle 17"/>
            <p:cNvSpPr>
              <a:spLocks noChangeArrowheads="1"/>
            </p:cNvSpPr>
            <p:nvPr/>
          </p:nvSpPr>
          <p:spPr bwMode="auto">
            <a:xfrm>
              <a:off x="3747" y="1428"/>
              <a:ext cx="6" cy="89"/>
            </a:xfrm>
            <a:prstGeom prst="rect">
              <a:avLst/>
            </a:prstGeom>
            <a:gradFill rotWithShape="1">
              <a:gsLst>
                <a:gs pos="0">
                  <a:schemeClr val="tx1">
                    <a:gamma/>
                    <a:shade val="46275"/>
                    <a:invGamma/>
                  </a:schemeClr>
                </a:gs>
                <a:gs pos="50000">
                  <a:schemeClr val="tx1"/>
                </a:gs>
                <a:gs pos="100000">
                  <a:schemeClr val="tx1">
                    <a:gamma/>
                    <a:shade val="46275"/>
                    <a:invGamma/>
                  </a:schemeClr>
                </a:gs>
              </a:gsLst>
              <a:lin ang="0" scaled="1"/>
            </a:gradFill>
            <a:ln w="9525">
              <a:noFill/>
              <a:miter lim="800000"/>
              <a:headEnd/>
              <a:tailEnd/>
            </a:ln>
          </p:spPr>
          <p:txBody>
            <a:bodyPr/>
            <a:lstStyle/>
            <a:p>
              <a:pPr algn="ctr" eaLnBrk="0" hangingPunct="0">
                <a:spcBef>
                  <a:spcPct val="50000"/>
                </a:spcBef>
                <a:defRPr/>
              </a:pPr>
              <a:endParaRPr lang="en-US">
                <a:effectLst>
                  <a:outerShdw blurRad="38100" dist="38100" dir="2700000" algn="tl">
                    <a:srgbClr val="000000">
                      <a:alpha val="43137"/>
                    </a:srgbClr>
                  </a:outerShdw>
                </a:effectLst>
                <a:latin typeface="Arial" pitchFamily="34" charset="0"/>
                <a:cs typeface="+mn-cs"/>
              </a:endParaRPr>
            </a:p>
          </p:txBody>
        </p:sp>
        <p:sp>
          <p:nvSpPr>
            <p:cNvPr id="10881042" name="Rectangle 18"/>
            <p:cNvSpPr>
              <a:spLocks noChangeArrowheads="1"/>
            </p:cNvSpPr>
            <p:nvPr/>
          </p:nvSpPr>
          <p:spPr bwMode="auto">
            <a:xfrm>
              <a:off x="3753" y="1428"/>
              <a:ext cx="6" cy="89"/>
            </a:xfrm>
            <a:prstGeom prst="rect">
              <a:avLst/>
            </a:prstGeom>
            <a:gradFill rotWithShape="1">
              <a:gsLst>
                <a:gs pos="0">
                  <a:schemeClr val="tx1">
                    <a:gamma/>
                    <a:shade val="46275"/>
                    <a:invGamma/>
                  </a:schemeClr>
                </a:gs>
                <a:gs pos="50000">
                  <a:schemeClr val="tx1"/>
                </a:gs>
                <a:gs pos="100000">
                  <a:schemeClr val="tx1">
                    <a:gamma/>
                    <a:shade val="46275"/>
                    <a:invGamma/>
                  </a:schemeClr>
                </a:gs>
              </a:gsLst>
              <a:lin ang="0" scaled="1"/>
            </a:gradFill>
            <a:ln w="9525">
              <a:noFill/>
              <a:miter lim="800000"/>
              <a:headEnd/>
              <a:tailEnd/>
            </a:ln>
          </p:spPr>
          <p:txBody>
            <a:bodyPr/>
            <a:lstStyle/>
            <a:p>
              <a:pPr algn="ctr" eaLnBrk="0" hangingPunct="0">
                <a:spcBef>
                  <a:spcPct val="50000"/>
                </a:spcBef>
                <a:defRPr/>
              </a:pPr>
              <a:endParaRPr lang="en-US">
                <a:effectLst>
                  <a:outerShdw blurRad="38100" dist="38100" dir="2700000" algn="tl">
                    <a:srgbClr val="000000">
                      <a:alpha val="43137"/>
                    </a:srgbClr>
                  </a:outerShdw>
                </a:effectLst>
                <a:latin typeface="Arial" pitchFamily="34" charset="0"/>
                <a:cs typeface="+mn-cs"/>
              </a:endParaRPr>
            </a:p>
          </p:txBody>
        </p:sp>
        <p:sp>
          <p:nvSpPr>
            <p:cNvPr id="10881043" name="Rectangle 19"/>
            <p:cNvSpPr>
              <a:spLocks noChangeArrowheads="1"/>
            </p:cNvSpPr>
            <p:nvPr/>
          </p:nvSpPr>
          <p:spPr bwMode="auto">
            <a:xfrm>
              <a:off x="3759" y="1428"/>
              <a:ext cx="6" cy="89"/>
            </a:xfrm>
            <a:prstGeom prst="rect">
              <a:avLst/>
            </a:prstGeom>
            <a:gradFill rotWithShape="1">
              <a:gsLst>
                <a:gs pos="0">
                  <a:schemeClr val="tx1">
                    <a:gamma/>
                    <a:shade val="46275"/>
                    <a:invGamma/>
                  </a:schemeClr>
                </a:gs>
                <a:gs pos="50000">
                  <a:schemeClr val="tx1"/>
                </a:gs>
                <a:gs pos="100000">
                  <a:schemeClr val="tx1">
                    <a:gamma/>
                    <a:shade val="46275"/>
                    <a:invGamma/>
                  </a:schemeClr>
                </a:gs>
              </a:gsLst>
              <a:lin ang="0" scaled="1"/>
            </a:gradFill>
            <a:ln w="9525">
              <a:noFill/>
              <a:miter lim="800000"/>
              <a:headEnd/>
              <a:tailEnd/>
            </a:ln>
          </p:spPr>
          <p:txBody>
            <a:bodyPr/>
            <a:lstStyle/>
            <a:p>
              <a:pPr algn="ctr" eaLnBrk="0" hangingPunct="0">
                <a:spcBef>
                  <a:spcPct val="50000"/>
                </a:spcBef>
                <a:defRPr/>
              </a:pPr>
              <a:endParaRPr lang="en-US">
                <a:effectLst>
                  <a:outerShdw blurRad="38100" dist="38100" dir="2700000" algn="tl">
                    <a:srgbClr val="000000">
                      <a:alpha val="43137"/>
                    </a:srgbClr>
                  </a:outerShdw>
                </a:effectLst>
                <a:latin typeface="Arial" pitchFamily="34" charset="0"/>
                <a:cs typeface="+mn-cs"/>
              </a:endParaRPr>
            </a:p>
          </p:txBody>
        </p:sp>
        <p:sp>
          <p:nvSpPr>
            <p:cNvPr id="10881044" name="Rectangle 20"/>
            <p:cNvSpPr>
              <a:spLocks noChangeArrowheads="1"/>
            </p:cNvSpPr>
            <p:nvPr/>
          </p:nvSpPr>
          <p:spPr bwMode="auto">
            <a:xfrm>
              <a:off x="3765" y="1428"/>
              <a:ext cx="6" cy="89"/>
            </a:xfrm>
            <a:prstGeom prst="rect">
              <a:avLst/>
            </a:prstGeom>
            <a:gradFill rotWithShape="1">
              <a:gsLst>
                <a:gs pos="0">
                  <a:schemeClr val="tx1">
                    <a:gamma/>
                    <a:shade val="46275"/>
                    <a:invGamma/>
                  </a:schemeClr>
                </a:gs>
                <a:gs pos="50000">
                  <a:schemeClr val="tx1"/>
                </a:gs>
                <a:gs pos="100000">
                  <a:schemeClr val="tx1">
                    <a:gamma/>
                    <a:shade val="46275"/>
                    <a:invGamma/>
                  </a:schemeClr>
                </a:gs>
              </a:gsLst>
              <a:lin ang="0" scaled="1"/>
            </a:gradFill>
            <a:ln w="9525">
              <a:noFill/>
              <a:miter lim="800000"/>
              <a:headEnd/>
              <a:tailEnd/>
            </a:ln>
          </p:spPr>
          <p:txBody>
            <a:bodyPr/>
            <a:lstStyle/>
            <a:p>
              <a:pPr algn="ctr" eaLnBrk="0" hangingPunct="0">
                <a:spcBef>
                  <a:spcPct val="50000"/>
                </a:spcBef>
                <a:defRPr/>
              </a:pPr>
              <a:endParaRPr lang="en-US">
                <a:effectLst>
                  <a:outerShdw blurRad="38100" dist="38100" dir="2700000" algn="tl">
                    <a:srgbClr val="000000">
                      <a:alpha val="43137"/>
                    </a:srgbClr>
                  </a:outerShdw>
                </a:effectLst>
                <a:latin typeface="Arial" pitchFamily="34" charset="0"/>
                <a:cs typeface="+mn-cs"/>
              </a:endParaRPr>
            </a:p>
          </p:txBody>
        </p:sp>
        <p:sp>
          <p:nvSpPr>
            <p:cNvPr id="10881045" name="Rectangle 21"/>
            <p:cNvSpPr>
              <a:spLocks noChangeArrowheads="1"/>
            </p:cNvSpPr>
            <p:nvPr/>
          </p:nvSpPr>
          <p:spPr bwMode="auto">
            <a:xfrm>
              <a:off x="3681" y="1428"/>
              <a:ext cx="96" cy="95"/>
            </a:xfrm>
            <a:prstGeom prst="rect">
              <a:avLst/>
            </a:prstGeom>
            <a:gradFill rotWithShape="1">
              <a:gsLst>
                <a:gs pos="0">
                  <a:schemeClr val="tx1">
                    <a:gamma/>
                    <a:shade val="46275"/>
                    <a:invGamma/>
                  </a:schemeClr>
                </a:gs>
                <a:gs pos="50000">
                  <a:schemeClr val="tx1"/>
                </a:gs>
                <a:gs pos="100000">
                  <a:schemeClr val="tx1">
                    <a:gamma/>
                    <a:shade val="46275"/>
                    <a:invGamma/>
                  </a:schemeClr>
                </a:gs>
              </a:gsLst>
              <a:lin ang="0" scaled="1"/>
            </a:gradFill>
            <a:ln w="9525">
              <a:noFill/>
              <a:miter lim="800000"/>
              <a:headEnd/>
              <a:tailEnd/>
            </a:ln>
          </p:spPr>
          <p:txBody>
            <a:bodyPr/>
            <a:lstStyle/>
            <a:p>
              <a:pPr algn="ctr" eaLnBrk="0" hangingPunct="0">
                <a:spcBef>
                  <a:spcPct val="50000"/>
                </a:spcBef>
                <a:defRPr/>
              </a:pPr>
              <a:endParaRPr lang="en-US">
                <a:effectLst>
                  <a:outerShdw blurRad="38100" dist="38100" dir="2700000" algn="tl">
                    <a:srgbClr val="000000">
                      <a:alpha val="43137"/>
                    </a:srgbClr>
                  </a:outerShdw>
                </a:effectLst>
                <a:latin typeface="Arial" pitchFamily="34" charset="0"/>
                <a:cs typeface="+mn-cs"/>
              </a:endParaRPr>
            </a:p>
          </p:txBody>
        </p:sp>
      </p:grpSp>
      <p:sp>
        <p:nvSpPr>
          <p:cNvPr id="2054" name="Rectangle 22"/>
          <p:cNvSpPr>
            <a:spLocks noChangeArrowheads="1"/>
          </p:cNvSpPr>
          <p:nvPr/>
        </p:nvSpPr>
        <p:spPr bwMode="auto">
          <a:xfrm>
            <a:off x="6743700" y="1600200"/>
            <a:ext cx="1606550" cy="274638"/>
          </a:xfrm>
          <a:prstGeom prst="rect">
            <a:avLst/>
          </a:prstGeom>
          <a:noFill/>
          <a:ln w="9525">
            <a:noFill/>
            <a:miter lim="800000"/>
            <a:headEnd/>
            <a:tailEnd/>
          </a:ln>
        </p:spPr>
        <p:txBody>
          <a:bodyPr wrap="none" lIns="0" tIns="0" rIns="0" bIns="0">
            <a:spAutoFit/>
          </a:bodyPr>
          <a:lstStyle/>
          <a:p>
            <a:pPr marL="228600" indent="-228600">
              <a:spcBef>
                <a:spcPct val="30000"/>
              </a:spcBef>
            </a:pPr>
            <a:r>
              <a:rPr lang="en-US" sz="1800" b="0" i="0" u="none">
                <a:solidFill>
                  <a:schemeClr val="tx1"/>
                </a:solidFill>
              </a:rPr>
              <a:t>Low TG + statin</a:t>
            </a:r>
          </a:p>
        </p:txBody>
      </p:sp>
      <p:grpSp>
        <p:nvGrpSpPr>
          <p:cNvPr id="3" name="Group 23"/>
          <p:cNvGrpSpPr>
            <a:grpSpLocks/>
          </p:cNvGrpSpPr>
          <p:nvPr/>
        </p:nvGrpSpPr>
        <p:grpSpPr bwMode="auto">
          <a:xfrm>
            <a:off x="6551613" y="1979613"/>
            <a:ext cx="152400" cy="150812"/>
            <a:chOff x="3681" y="1428"/>
            <a:chExt cx="96" cy="95"/>
          </a:xfrm>
        </p:grpSpPr>
        <p:sp>
          <p:nvSpPr>
            <p:cNvPr id="10881048" name="Rectangle 24"/>
            <p:cNvSpPr>
              <a:spLocks noChangeArrowheads="1"/>
            </p:cNvSpPr>
            <p:nvPr/>
          </p:nvSpPr>
          <p:spPr bwMode="auto">
            <a:xfrm>
              <a:off x="3681" y="1428"/>
              <a:ext cx="6" cy="89"/>
            </a:xfrm>
            <a:prstGeom prst="rect">
              <a:avLst/>
            </a:prstGeom>
            <a:gradFill rotWithShape="1">
              <a:gsLst>
                <a:gs pos="0">
                  <a:schemeClr val="accent2">
                    <a:gamma/>
                    <a:shade val="46275"/>
                    <a:invGamma/>
                  </a:schemeClr>
                </a:gs>
                <a:gs pos="50000">
                  <a:schemeClr val="accent2"/>
                </a:gs>
                <a:gs pos="100000">
                  <a:schemeClr val="accent2">
                    <a:gamma/>
                    <a:shade val="46275"/>
                    <a:invGamma/>
                  </a:schemeClr>
                </a:gs>
              </a:gsLst>
              <a:lin ang="0" scaled="1"/>
            </a:gradFill>
            <a:ln w="9525">
              <a:noFill/>
              <a:miter lim="800000"/>
              <a:headEnd/>
              <a:tailEnd/>
            </a:ln>
          </p:spPr>
          <p:txBody>
            <a:bodyPr/>
            <a:lstStyle/>
            <a:p>
              <a:pPr algn="ctr" eaLnBrk="0" hangingPunct="0">
                <a:spcBef>
                  <a:spcPct val="50000"/>
                </a:spcBef>
                <a:defRPr/>
              </a:pPr>
              <a:endParaRPr lang="en-US">
                <a:effectLst>
                  <a:outerShdw blurRad="38100" dist="38100" dir="2700000" algn="tl">
                    <a:srgbClr val="000000">
                      <a:alpha val="43137"/>
                    </a:srgbClr>
                  </a:outerShdw>
                </a:effectLst>
                <a:latin typeface="Arial" pitchFamily="34" charset="0"/>
                <a:cs typeface="+mn-cs"/>
              </a:endParaRPr>
            </a:p>
          </p:txBody>
        </p:sp>
        <p:sp>
          <p:nvSpPr>
            <p:cNvPr id="10881049" name="Rectangle 25"/>
            <p:cNvSpPr>
              <a:spLocks noChangeArrowheads="1"/>
            </p:cNvSpPr>
            <p:nvPr/>
          </p:nvSpPr>
          <p:spPr bwMode="auto">
            <a:xfrm>
              <a:off x="3687" y="1428"/>
              <a:ext cx="6" cy="89"/>
            </a:xfrm>
            <a:prstGeom prst="rect">
              <a:avLst/>
            </a:prstGeom>
            <a:gradFill rotWithShape="1">
              <a:gsLst>
                <a:gs pos="0">
                  <a:schemeClr val="accent2">
                    <a:gamma/>
                    <a:shade val="46275"/>
                    <a:invGamma/>
                  </a:schemeClr>
                </a:gs>
                <a:gs pos="50000">
                  <a:schemeClr val="accent2"/>
                </a:gs>
                <a:gs pos="100000">
                  <a:schemeClr val="accent2">
                    <a:gamma/>
                    <a:shade val="46275"/>
                    <a:invGamma/>
                  </a:schemeClr>
                </a:gs>
              </a:gsLst>
              <a:lin ang="0" scaled="1"/>
            </a:gradFill>
            <a:ln w="9525">
              <a:noFill/>
              <a:miter lim="800000"/>
              <a:headEnd/>
              <a:tailEnd/>
            </a:ln>
          </p:spPr>
          <p:txBody>
            <a:bodyPr/>
            <a:lstStyle/>
            <a:p>
              <a:pPr algn="ctr" eaLnBrk="0" hangingPunct="0">
                <a:spcBef>
                  <a:spcPct val="50000"/>
                </a:spcBef>
                <a:defRPr/>
              </a:pPr>
              <a:endParaRPr lang="en-US">
                <a:effectLst>
                  <a:outerShdw blurRad="38100" dist="38100" dir="2700000" algn="tl">
                    <a:srgbClr val="000000">
                      <a:alpha val="43137"/>
                    </a:srgbClr>
                  </a:outerShdw>
                </a:effectLst>
                <a:latin typeface="Arial" pitchFamily="34" charset="0"/>
                <a:cs typeface="+mn-cs"/>
              </a:endParaRPr>
            </a:p>
          </p:txBody>
        </p:sp>
        <p:sp>
          <p:nvSpPr>
            <p:cNvPr id="10881050" name="Rectangle 26"/>
            <p:cNvSpPr>
              <a:spLocks noChangeArrowheads="1"/>
            </p:cNvSpPr>
            <p:nvPr/>
          </p:nvSpPr>
          <p:spPr bwMode="auto">
            <a:xfrm>
              <a:off x="3693" y="1428"/>
              <a:ext cx="6" cy="89"/>
            </a:xfrm>
            <a:prstGeom prst="rect">
              <a:avLst/>
            </a:prstGeom>
            <a:gradFill rotWithShape="1">
              <a:gsLst>
                <a:gs pos="0">
                  <a:schemeClr val="accent2">
                    <a:gamma/>
                    <a:shade val="46275"/>
                    <a:invGamma/>
                  </a:schemeClr>
                </a:gs>
                <a:gs pos="50000">
                  <a:schemeClr val="accent2"/>
                </a:gs>
                <a:gs pos="100000">
                  <a:schemeClr val="accent2">
                    <a:gamma/>
                    <a:shade val="46275"/>
                    <a:invGamma/>
                  </a:schemeClr>
                </a:gs>
              </a:gsLst>
              <a:lin ang="0" scaled="1"/>
            </a:gradFill>
            <a:ln w="9525">
              <a:noFill/>
              <a:miter lim="800000"/>
              <a:headEnd/>
              <a:tailEnd/>
            </a:ln>
          </p:spPr>
          <p:txBody>
            <a:bodyPr/>
            <a:lstStyle/>
            <a:p>
              <a:pPr algn="ctr" eaLnBrk="0" hangingPunct="0">
                <a:spcBef>
                  <a:spcPct val="50000"/>
                </a:spcBef>
                <a:defRPr/>
              </a:pPr>
              <a:endParaRPr lang="en-US">
                <a:effectLst>
                  <a:outerShdw blurRad="38100" dist="38100" dir="2700000" algn="tl">
                    <a:srgbClr val="000000">
                      <a:alpha val="43137"/>
                    </a:srgbClr>
                  </a:outerShdw>
                </a:effectLst>
                <a:latin typeface="Arial" pitchFamily="34" charset="0"/>
                <a:cs typeface="+mn-cs"/>
              </a:endParaRPr>
            </a:p>
          </p:txBody>
        </p:sp>
        <p:sp>
          <p:nvSpPr>
            <p:cNvPr id="10881051" name="Rectangle 27"/>
            <p:cNvSpPr>
              <a:spLocks noChangeArrowheads="1"/>
            </p:cNvSpPr>
            <p:nvPr/>
          </p:nvSpPr>
          <p:spPr bwMode="auto">
            <a:xfrm>
              <a:off x="3699" y="1428"/>
              <a:ext cx="6" cy="89"/>
            </a:xfrm>
            <a:prstGeom prst="rect">
              <a:avLst/>
            </a:prstGeom>
            <a:gradFill rotWithShape="1">
              <a:gsLst>
                <a:gs pos="0">
                  <a:schemeClr val="accent2">
                    <a:gamma/>
                    <a:shade val="46275"/>
                    <a:invGamma/>
                  </a:schemeClr>
                </a:gs>
                <a:gs pos="50000">
                  <a:schemeClr val="accent2"/>
                </a:gs>
                <a:gs pos="100000">
                  <a:schemeClr val="accent2">
                    <a:gamma/>
                    <a:shade val="46275"/>
                    <a:invGamma/>
                  </a:schemeClr>
                </a:gs>
              </a:gsLst>
              <a:lin ang="0" scaled="1"/>
            </a:gradFill>
            <a:ln w="9525">
              <a:noFill/>
              <a:miter lim="800000"/>
              <a:headEnd/>
              <a:tailEnd/>
            </a:ln>
          </p:spPr>
          <p:txBody>
            <a:bodyPr/>
            <a:lstStyle/>
            <a:p>
              <a:pPr algn="ctr" eaLnBrk="0" hangingPunct="0">
                <a:spcBef>
                  <a:spcPct val="50000"/>
                </a:spcBef>
                <a:defRPr/>
              </a:pPr>
              <a:endParaRPr lang="en-US">
                <a:effectLst>
                  <a:outerShdw blurRad="38100" dist="38100" dir="2700000" algn="tl">
                    <a:srgbClr val="000000">
                      <a:alpha val="43137"/>
                    </a:srgbClr>
                  </a:outerShdw>
                </a:effectLst>
                <a:latin typeface="Arial" pitchFamily="34" charset="0"/>
                <a:cs typeface="+mn-cs"/>
              </a:endParaRPr>
            </a:p>
          </p:txBody>
        </p:sp>
        <p:sp>
          <p:nvSpPr>
            <p:cNvPr id="10881052" name="Rectangle 28"/>
            <p:cNvSpPr>
              <a:spLocks noChangeArrowheads="1"/>
            </p:cNvSpPr>
            <p:nvPr/>
          </p:nvSpPr>
          <p:spPr bwMode="auto">
            <a:xfrm>
              <a:off x="3705" y="1428"/>
              <a:ext cx="6" cy="89"/>
            </a:xfrm>
            <a:prstGeom prst="rect">
              <a:avLst/>
            </a:prstGeom>
            <a:gradFill rotWithShape="1">
              <a:gsLst>
                <a:gs pos="0">
                  <a:schemeClr val="accent2">
                    <a:gamma/>
                    <a:shade val="46275"/>
                    <a:invGamma/>
                  </a:schemeClr>
                </a:gs>
                <a:gs pos="50000">
                  <a:schemeClr val="accent2"/>
                </a:gs>
                <a:gs pos="100000">
                  <a:schemeClr val="accent2">
                    <a:gamma/>
                    <a:shade val="46275"/>
                    <a:invGamma/>
                  </a:schemeClr>
                </a:gs>
              </a:gsLst>
              <a:lin ang="0" scaled="1"/>
            </a:gradFill>
            <a:ln w="9525">
              <a:noFill/>
              <a:miter lim="800000"/>
              <a:headEnd/>
              <a:tailEnd/>
            </a:ln>
          </p:spPr>
          <p:txBody>
            <a:bodyPr/>
            <a:lstStyle/>
            <a:p>
              <a:pPr algn="ctr" eaLnBrk="0" hangingPunct="0">
                <a:spcBef>
                  <a:spcPct val="50000"/>
                </a:spcBef>
                <a:defRPr/>
              </a:pPr>
              <a:endParaRPr lang="en-US">
                <a:effectLst>
                  <a:outerShdw blurRad="38100" dist="38100" dir="2700000" algn="tl">
                    <a:srgbClr val="000000">
                      <a:alpha val="43137"/>
                    </a:srgbClr>
                  </a:outerShdw>
                </a:effectLst>
                <a:latin typeface="Arial" pitchFamily="34" charset="0"/>
                <a:cs typeface="+mn-cs"/>
              </a:endParaRPr>
            </a:p>
          </p:txBody>
        </p:sp>
        <p:sp>
          <p:nvSpPr>
            <p:cNvPr id="10881053" name="Rectangle 29"/>
            <p:cNvSpPr>
              <a:spLocks noChangeArrowheads="1"/>
            </p:cNvSpPr>
            <p:nvPr/>
          </p:nvSpPr>
          <p:spPr bwMode="auto">
            <a:xfrm>
              <a:off x="3711" y="1428"/>
              <a:ext cx="6" cy="89"/>
            </a:xfrm>
            <a:prstGeom prst="rect">
              <a:avLst/>
            </a:prstGeom>
            <a:gradFill rotWithShape="1">
              <a:gsLst>
                <a:gs pos="0">
                  <a:schemeClr val="accent2">
                    <a:gamma/>
                    <a:shade val="46275"/>
                    <a:invGamma/>
                  </a:schemeClr>
                </a:gs>
                <a:gs pos="50000">
                  <a:schemeClr val="accent2"/>
                </a:gs>
                <a:gs pos="100000">
                  <a:schemeClr val="accent2">
                    <a:gamma/>
                    <a:shade val="46275"/>
                    <a:invGamma/>
                  </a:schemeClr>
                </a:gs>
              </a:gsLst>
              <a:lin ang="0" scaled="1"/>
            </a:gradFill>
            <a:ln w="9525">
              <a:noFill/>
              <a:miter lim="800000"/>
              <a:headEnd/>
              <a:tailEnd/>
            </a:ln>
          </p:spPr>
          <p:txBody>
            <a:bodyPr/>
            <a:lstStyle/>
            <a:p>
              <a:pPr algn="ctr" eaLnBrk="0" hangingPunct="0">
                <a:spcBef>
                  <a:spcPct val="50000"/>
                </a:spcBef>
                <a:defRPr/>
              </a:pPr>
              <a:endParaRPr lang="en-US">
                <a:effectLst>
                  <a:outerShdw blurRad="38100" dist="38100" dir="2700000" algn="tl">
                    <a:srgbClr val="000000">
                      <a:alpha val="43137"/>
                    </a:srgbClr>
                  </a:outerShdw>
                </a:effectLst>
                <a:latin typeface="Arial" pitchFamily="34" charset="0"/>
                <a:cs typeface="+mn-cs"/>
              </a:endParaRPr>
            </a:p>
          </p:txBody>
        </p:sp>
        <p:sp>
          <p:nvSpPr>
            <p:cNvPr id="10881054" name="Rectangle 30"/>
            <p:cNvSpPr>
              <a:spLocks noChangeArrowheads="1"/>
            </p:cNvSpPr>
            <p:nvPr/>
          </p:nvSpPr>
          <p:spPr bwMode="auto">
            <a:xfrm>
              <a:off x="3717" y="1428"/>
              <a:ext cx="6" cy="89"/>
            </a:xfrm>
            <a:prstGeom prst="rect">
              <a:avLst/>
            </a:prstGeom>
            <a:gradFill rotWithShape="1">
              <a:gsLst>
                <a:gs pos="0">
                  <a:schemeClr val="accent2">
                    <a:gamma/>
                    <a:shade val="46275"/>
                    <a:invGamma/>
                  </a:schemeClr>
                </a:gs>
                <a:gs pos="50000">
                  <a:schemeClr val="accent2"/>
                </a:gs>
                <a:gs pos="100000">
                  <a:schemeClr val="accent2">
                    <a:gamma/>
                    <a:shade val="46275"/>
                    <a:invGamma/>
                  </a:schemeClr>
                </a:gs>
              </a:gsLst>
              <a:lin ang="0" scaled="1"/>
            </a:gradFill>
            <a:ln w="9525">
              <a:noFill/>
              <a:miter lim="800000"/>
              <a:headEnd/>
              <a:tailEnd/>
            </a:ln>
          </p:spPr>
          <p:txBody>
            <a:bodyPr/>
            <a:lstStyle/>
            <a:p>
              <a:pPr algn="ctr" eaLnBrk="0" hangingPunct="0">
                <a:spcBef>
                  <a:spcPct val="50000"/>
                </a:spcBef>
                <a:defRPr/>
              </a:pPr>
              <a:endParaRPr lang="en-US">
                <a:effectLst>
                  <a:outerShdw blurRad="38100" dist="38100" dir="2700000" algn="tl">
                    <a:srgbClr val="000000">
                      <a:alpha val="43137"/>
                    </a:srgbClr>
                  </a:outerShdw>
                </a:effectLst>
                <a:latin typeface="Arial" pitchFamily="34" charset="0"/>
                <a:cs typeface="+mn-cs"/>
              </a:endParaRPr>
            </a:p>
          </p:txBody>
        </p:sp>
        <p:sp>
          <p:nvSpPr>
            <p:cNvPr id="10881055" name="Rectangle 31"/>
            <p:cNvSpPr>
              <a:spLocks noChangeArrowheads="1"/>
            </p:cNvSpPr>
            <p:nvPr/>
          </p:nvSpPr>
          <p:spPr bwMode="auto">
            <a:xfrm>
              <a:off x="3723" y="1428"/>
              <a:ext cx="6" cy="89"/>
            </a:xfrm>
            <a:prstGeom prst="rect">
              <a:avLst/>
            </a:prstGeom>
            <a:gradFill rotWithShape="1">
              <a:gsLst>
                <a:gs pos="0">
                  <a:schemeClr val="accent2">
                    <a:gamma/>
                    <a:shade val="46275"/>
                    <a:invGamma/>
                  </a:schemeClr>
                </a:gs>
                <a:gs pos="50000">
                  <a:schemeClr val="accent2"/>
                </a:gs>
                <a:gs pos="100000">
                  <a:schemeClr val="accent2">
                    <a:gamma/>
                    <a:shade val="46275"/>
                    <a:invGamma/>
                  </a:schemeClr>
                </a:gs>
              </a:gsLst>
              <a:lin ang="0" scaled="1"/>
            </a:gradFill>
            <a:ln w="9525">
              <a:noFill/>
              <a:miter lim="800000"/>
              <a:headEnd/>
              <a:tailEnd/>
            </a:ln>
          </p:spPr>
          <p:txBody>
            <a:bodyPr/>
            <a:lstStyle/>
            <a:p>
              <a:pPr algn="ctr" eaLnBrk="0" hangingPunct="0">
                <a:spcBef>
                  <a:spcPct val="50000"/>
                </a:spcBef>
                <a:defRPr/>
              </a:pPr>
              <a:endParaRPr lang="en-US">
                <a:effectLst>
                  <a:outerShdw blurRad="38100" dist="38100" dir="2700000" algn="tl">
                    <a:srgbClr val="000000">
                      <a:alpha val="43137"/>
                    </a:srgbClr>
                  </a:outerShdw>
                </a:effectLst>
                <a:latin typeface="Arial" pitchFamily="34" charset="0"/>
                <a:cs typeface="+mn-cs"/>
              </a:endParaRPr>
            </a:p>
          </p:txBody>
        </p:sp>
        <p:sp>
          <p:nvSpPr>
            <p:cNvPr id="10881056" name="Rectangle 32"/>
            <p:cNvSpPr>
              <a:spLocks noChangeArrowheads="1"/>
            </p:cNvSpPr>
            <p:nvPr/>
          </p:nvSpPr>
          <p:spPr bwMode="auto">
            <a:xfrm>
              <a:off x="3729" y="1428"/>
              <a:ext cx="6" cy="89"/>
            </a:xfrm>
            <a:prstGeom prst="rect">
              <a:avLst/>
            </a:prstGeom>
            <a:gradFill rotWithShape="1">
              <a:gsLst>
                <a:gs pos="0">
                  <a:schemeClr val="accent2">
                    <a:gamma/>
                    <a:shade val="46275"/>
                    <a:invGamma/>
                  </a:schemeClr>
                </a:gs>
                <a:gs pos="50000">
                  <a:schemeClr val="accent2"/>
                </a:gs>
                <a:gs pos="100000">
                  <a:schemeClr val="accent2">
                    <a:gamma/>
                    <a:shade val="46275"/>
                    <a:invGamma/>
                  </a:schemeClr>
                </a:gs>
              </a:gsLst>
              <a:lin ang="0" scaled="1"/>
            </a:gradFill>
            <a:ln w="9525">
              <a:noFill/>
              <a:miter lim="800000"/>
              <a:headEnd/>
              <a:tailEnd/>
            </a:ln>
          </p:spPr>
          <p:txBody>
            <a:bodyPr/>
            <a:lstStyle/>
            <a:p>
              <a:pPr algn="ctr" eaLnBrk="0" hangingPunct="0">
                <a:spcBef>
                  <a:spcPct val="50000"/>
                </a:spcBef>
                <a:defRPr/>
              </a:pPr>
              <a:endParaRPr lang="en-US">
                <a:effectLst>
                  <a:outerShdw blurRad="38100" dist="38100" dir="2700000" algn="tl">
                    <a:srgbClr val="000000">
                      <a:alpha val="43137"/>
                    </a:srgbClr>
                  </a:outerShdw>
                </a:effectLst>
                <a:latin typeface="Arial" pitchFamily="34" charset="0"/>
                <a:cs typeface="+mn-cs"/>
              </a:endParaRPr>
            </a:p>
          </p:txBody>
        </p:sp>
        <p:sp>
          <p:nvSpPr>
            <p:cNvPr id="10881057" name="Rectangle 33"/>
            <p:cNvSpPr>
              <a:spLocks noChangeArrowheads="1"/>
            </p:cNvSpPr>
            <p:nvPr/>
          </p:nvSpPr>
          <p:spPr bwMode="auto">
            <a:xfrm>
              <a:off x="3735" y="1428"/>
              <a:ext cx="6" cy="89"/>
            </a:xfrm>
            <a:prstGeom prst="rect">
              <a:avLst/>
            </a:prstGeom>
            <a:gradFill rotWithShape="1">
              <a:gsLst>
                <a:gs pos="0">
                  <a:schemeClr val="accent2">
                    <a:gamma/>
                    <a:shade val="46275"/>
                    <a:invGamma/>
                  </a:schemeClr>
                </a:gs>
                <a:gs pos="50000">
                  <a:schemeClr val="accent2"/>
                </a:gs>
                <a:gs pos="100000">
                  <a:schemeClr val="accent2">
                    <a:gamma/>
                    <a:shade val="46275"/>
                    <a:invGamma/>
                  </a:schemeClr>
                </a:gs>
              </a:gsLst>
              <a:lin ang="0" scaled="1"/>
            </a:gradFill>
            <a:ln w="9525">
              <a:noFill/>
              <a:miter lim="800000"/>
              <a:headEnd/>
              <a:tailEnd/>
            </a:ln>
          </p:spPr>
          <p:txBody>
            <a:bodyPr/>
            <a:lstStyle/>
            <a:p>
              <a:pPr algn="ctr" eaLnBrk="0" hangingPunct="0">
                <a:spcBef>
                  <a:spcPct val="50000"/>
                </a:spcBef>
                <a:defRPr/>
              </a:pPr>
              <a:endParaRPr lang="en-US">
                <a:effectLst>
                  <a:outerShdw blurRad="38100" dist="38100" dir="2700000" algn="tl">
                    <a:srgbClr val="000000">
                      <a:alpha val="43137"/>
                    </a:srgbClr>
                  </a:outerShdw>
                </a:effectLst>
                <a:latin typeface="Arial" pitchFamily="34" charset="0"/>
                <a:cs typeface="+mn-cs"/>
              </a:endParaRPr>
            </a:p>
          </p:txBody>
        </p:sp>
        <p:sp>
          <p:nvSpPr>
            <p:cNvPr id="10881058" name="Rectangle 34"/>
            <p:cNvSpPr>
              <a:spLocks noChangeArrowheads="1"/>
            </p:cNvSpPr>
            <p:nvPr/>
          </p:nvSpPr>
          <p:spPr bwMode="auto">
            <a:xfrm>
              <a:off x="3741" y="1428"/>
              <a:ext cx="6" cy="89"/>
            </a:xfrm>
            <a:prstGeom prst="rect">
              <a:avLst/>
            </a:prstGeom>
            <a:gradFill rotWithShape="1">
              <a:gsLst>
                <a:gs pos="0">
                  <a:schemeClr val="accent2">
                    <a:gamma/>
                    <a:shade val="46275"/>
                    <a:invGamma/>
                  </a:schemeClr>
                </a:gs>
                <a:gs pos="50000">
                  <a:schemeClr val="accent2"/>
                </a:gs>
                <a:gs pos="100000">
                  <a:schemeClr val="accent2">
                    <a:gamma/>
                    <a:shade val="46275"/>
                    <a:invGamma/>
                  </a:schemeClr>
                </a:gs>
              </a:gsLst>
              <a:lin ang="0" scaled="1"/>
            </a:gradFill>
            <a:ln w="9525">
              <a:noFill/>
              <a:miter lim="800000"/>
              <a:headEnd/>
              <a:tailEnd/>
            </a:ln>
          </p:spPr>
          <p:txBody>
            <a:bodyPr/>
            <a:lstStyle/>
            <a:p>
              <a:pPr algn="ctr" eaLnBrk="0" hangingPunct="0">
                <a:spcBef>
                  <a:spcPct val="50000"/>
                </a:spcBef>
                <a:defRPr/>
              </a:pPr>
              <a:endParaRPr lang="en-US">
                <a:effectLst>
                  <a:outerShdw blurRad="38100" dist="38100" dir="2700000" algn="tl">
                    <a:srgbClr val="000000">
                      <a:alpha val="43137"/>
                    </a:srgbClr>
                  </a:outerShdw>
                </a:effectLst>
                <a:latin typeface="Arial" pitchFamily="34" charset="0"/>
                <a:cs typeface="+mn-cs"/>
              </a:endParaRPr>
            </a:p>
          </p:txBody>
        </p:sp>
        <p:sp>
          <p:nvSpPr>
            <p:cNvPr id="10881059" name="Rectangle 35"/>
            <p:cNvSpPr>
              <a:spLocks noChangeArrowheads="1"/>
            </p:cNvSpPr>
            <p:nvPr/>
          </p:nvSpPr>
          <p:spPr bwMode="auto">
            <a:xfrm>
              <a:off x="3747" y="1428"/>
              <a:ext cx="6" cy="89"/>
            </a:xfrm>
            <a:prstGeom prst="rect">
              <a:avLst/>
            </a:prstGeom>
            <a:gradFill rotWithShape="1">
              <a:gsLst>
                <a:gs pos="0">
                  <a:schemeClr val="accent2">
                    <a:gamma/>
                    <a:shade val="46275"/>
                    <a:invGamma/>
                  </a:schemeClr>
                </a:gs>
                <a:gs pos="50000">
                  <a:schemeClr val="accent2"/>
                </a:gs>
                <a:gs pos="100000">
                  <a:schemeClr val="accent2">
                    <a:gamma/>
                    <a:shade val="46275"/>
                    <a:invGamma/>
                  </a:schemeClr>
                </a:gs>
              </a:gsLst>
              <a:lin ang="0" scaled="1"/>
            </a:gradFill>
            <a:ln w="9525">
              <a:noFill/>
              <a:miter lim="800000"/>
              <a:headEnd/>
              <a:tailEnd/>
            </a:ln>
          </p:spPr>
          <p:txBody>
            <a:bodyPr/>
            <a:lstStyle/>
            <a:p>
              <a:pPr algn="ctr" eaLnBrk="0" hangingPunct="0">
                <a:spcBef>
                  <a:spcPct val="50000"/>
                </a:spcBef>
                <a:defRPr/>
              </a:pPr>
              <a:endParaRPr lang="en-US">
                <a:effectLst>
                  <a:outerShdw blurRad="38100" dist="38100" dir="2700000" algn="tl">
                    <a:srgbClr val="000000">
                      <a:alpha val="43137"/>
                    </a:srgbClr>
                  </a:outerShdw>
                </a:effectLst>
                <a:latin typeface="Arial" pitchFamily="34" charset="0"/>
                <a:cs typeface="+mn-cs"/>
              </a:endParaRPr>
            </a:p>
          </p:txBody>
        </p:sp>
        <p:sp>
          <p:nvSpPr>
            <p:cNvPr id="10881060" name="Rectangle 36"/>
            <p:cNvSpPr>
              <a:spLocks noChangeArrowheads="1"/>
            </p:cNvSpPr>
            <p:nvPr/>
          </p:nvSpPr>
          <p:spPr bwMode="auto">
            <a:xfrm>
              <a:off x="3753" y="1428"/>
              <a:ext cx="6" cy="89"/>
            </a:xfrm>
            <a:prstGeom prst="rect">
              <a:avLst/>
            </a:prstGeom>
            <a:gradFill rotWithShape="1">
              <a:gsLst>
                <a:gs pos="0">
                  <a:schemeClr val="accent2">
                    <a:gamma/>
                    <a:shade val="46275"/>
                    <a:invGamma/>
                  </a:schemeClr>
                </a:gs>
                <a:gs pos="50000">
                  <a:schemeClr val="accent2"/>
                </a:gs>
                <a:gs pos="100000">
                  <a:schemeClr val="accent2">
                    <a:gamma/>
                    <a:shade val="46275"/>
                    <a:invGamma/>
                  </a:schemeClr>
                </a:gs>
              </a:gsLst>
              <a:lin ang="0" scaled="1"/>
            </a:gradFill>
            <a:ln w="9525">
              <a:noFill/>
              <a:miter lim="800000"/>
              <a:headEnd/>
              <a:tailEnd/>
            </a:ln>
          </p:spPr>
          <p:txBody>
            <a:bodyPr/>
            <a:lstStyle/>
            <a:p>
              <a:pPr algn="ctr" eaLnBrk="0" hangingPunct="0">
                <a:spcBef>
                  <a:spcPct val="50000"/>
                </a:spcBef>
                <a:defRPr/>
              </a:pPr>
              <a:endParaRPr lang="en-US">
                <a:effectLst>
                  <a:outerShdw blurRad="38100" dist="38100" dir="2700000" algn="tl">
                    <a:srgbClr val="000000">
                      <a:alpha val="43137"/>
                    </a:srgbClr>
                  </a:outerShdw>
                </a:effectLst>
                <a:latin typeface="Arial" pitchFamily="34" charset="0"/>
                <a:cs typeface="+mn-cs"/>
              </a:endParaRPr>
            </a:p>
          </p:txBody>
        </p:sp>
        <p:sp>
          <p:nvSpPr>
            <p:cNvPr id="10881061" name="Rectangle 37"/>
            <p:cNvSpPr>
              <a:spLocks noChangeArrowheads="1"/>
            </p:cNvSpPr>
            <p:nvPr/>
          </p:nvSpPr>
          <p:spPr bwMode="auto">
            <a:xfrm>
              <a:off x="3759" y="1428"/>
              <a:ext cx="6" cy="89"/>
            </a:xfrm>
            <a:prstGeom prst="rect">
              <a:avLst/>
            </a:prstGeom>
            <a:gradFill rotWithShape="1">
              <a:gsLst>
                <a:gs pos="0">
                  <a:schemeClr val="accent2">
                    <a:gamma/>
                    <a:shade val="46275"/>
                    <a:invGamma/>
                  </a:schemeClr>
                </a:gs>
                <a:gs pos="50000">
                  <a:schemeClr val="accent2"/>
                </a:gs>
                <a:gs pos="100000">
                  <a:schemeClr val="accent2">
                    <a:gamma/>
                    <a:shade val="46275"/>
                    <a:invGamma/>
                  </a:schemeClr>
                </a:gs>
              </a:gsLst>
              <a:lin ang="0" scaled="1"/>
            </a:gradFill>
            <a:ln w="9525">
              <a:noFill/>
              <a:miter lim="800000"/>
              <a:headEnd/>
              <a:tailEnd/>
            </a:ln>
          </p:spPr>
          <p:txBody>
            <a:bodyPr/>
            <a:lstStyle/>
            <a:p>
              <a:pPr algn="ctr" eaLnBrk="0" hangingPunct="0">
                <a:spcBef>
                  <a:spcPct val="50000"/>
                </a:spcBef>
                <a:defRPr/>
              </a:pPr>
              <a:endParaRPr lang="en-US">
                <a:effectLst>
                  <a:outerShdw blurRad="38100" dist="38100" dir="2700000" algn="tl">
                    <a:srgbClr val="000000">
                      <a:alpha val="43137"/>
                    </a:srgbClr>
                  </a:outerShdw>
                </a:effectLst>
                <a:latin typeface="Arial" pitchFamily="34" charset="0"/>
                <a:cs typeface="+mn-cs"/>
              </a:endParaRPr>
            </a:p>
          </p:txBody>
        </p:sp>
        <p:sp>
          <p:nvSpPr>
            <p:cNvPr id="10881062" name="Rectangle 38"/>
            <p:cNvSpPr>
              <a:spLocks noChangeArrowheads="1"/>
            </p:cNvSpPr>
            <p:nvPr/>
          </p:nvSpPr>
          <p:spPr bwMode="auto">
            <a:xfrm>
              <a:off x="3765" y="1428"/>
              <a:ext cx="6" cy="89"/>
            </a:xfrm>
            <a:prstGeom prst="rect">
              <a:avLst/>
            </a:prstGeom>
            <a:gradFill rotWithShape="1">
              <a:gsLst>
                <a:gs pos="0">
                  <a:schemeClr val="accent2">
                    <a:gamma/>
                    <a:shade val="46275"/>
                    <a:invGamma/>
                  </a:schemeClr>
                </a:gs>
                <a:gs pos="50000">
                  <a:schemeClr val="accent2"/>
                </a:gs>
                <a:gs pos="100000">
                  <a:schemeClr val="accent2">
                    <a:gamma/>
                    <a:shade val="46275"/>
                    <a:invGamma/>
                  </a:schemeClr>
                </a:gs>
              </a:gsLst>
              <a:lin ang="0" scaled="1"/>
            </a:gradFill>
            <a:ln w="9525">
              <a:noFill/>
              <a:miter lim="800000"/>
              <a:headEnd/>
              <a:tailEnd/>
            </a:ln>
          </p:spPr>
          <p:txBody>
            <a:bodyPr/>
            <a:lstStyle/>
            <a:p>
              <a:pPr algn="ctr" eaLnBrk="0" hangingPunct="0">
                <a:spcBef>
                  <a:spcPct val="50000"/>
                </a:spcBef>
                <a:defRPr/>
              </a:pPr>
              <a:endParaRPr lang="en-US">
                <a:effectLst>
                  <a:outerShdw blurRad="38100" dist="38100" dir="2700000" algn="tl">
                    <a:srgbClr val="000000">
                      <a:alpha val="43137"/>
                    </a:srgbClr>
                  </a:outerShdw>
                </a:effectLst>
                <a:latin typeface="Arial" pitchFamily="34" charset="0"/>
                <a:cs typeface="+mn-cs"/>
              </a:endParaRPr>
            </a:p>
          </p:txBody>
        </p:sp>
        <p:sp>
          <p:nvSpPr>
            <p:cNvPr id="10881063" name="Rectangle 39"/>
            <p:cNvSpPr>
              <a:spLocks noChangeArrowheads="1"/>
            </p:cNvSpPr>
            <p:nvPr/>
          </p:nvSpPr>
          <p:spPr bwMode="auto">
            <a:xfrm>
              <a:off x="3681" y="1428"/>
              <a:ext cx="96" cy="95"/>
            </a:xfrm>
            <a:prstGeom prst="rect">
              <a:avLst/>
            </a:prstGeom>
            <a:gradFill rotWithShape="1">
              <a:gsLst>
                <a:gs pos="0">
                  <a:schemeClr val="accent2">
                    <a:gamma/>
                    <a:shade val="46275"/>
                    <a:invGamma/>
                  </a:schemeClr>
                </a:gs>
                <a:gs pos="50000">
                  <a:schemeClr val="accent2"/>
                </a:gs>
                <a:gs pos="100000">
                  <a:schemeClr val="accent2">
                    <a:gamma/>
                    <a:shade val="46275"/>
                    <a:invGamma/>
                  </a:schemeClr>
                </a:gs>
              </a:gsLst>
              <a:lin ang="0" scaled="1"/>
            </a:gradFill>
            <a:ln w="9525">
              <a:noFill/>
              <a:miter lim="800000"/>
              <a:headEnd/>
              <a:tailEnd/>
            </a:ln>
          </p:spPr>
          <p:txBody>
            <a:bodyPr/>
            <a:lstStyle/>
            <a:p>
              <a:pPr algn="ctr" eaLnBrk="0" hangingPunct="0">
                <a:spcBef>
                  <a:spcPct val="50000"/>
                </a:spcBef>
                <a:defRPr/>
              </a:pPr>
              <a:endParaRPr lang="en-US">
                <a:effectLst>
                  <a:outerShdw blurRad="38100" dist="38100" dir="2700000" algn="tl">
                    <a:srgbClr val="000000">
                      <a:alpha val="43137"/>
                    </a:srgbClr>
                  </a:outerShdw>
                </a:effectLst>
                <a:latin typeface="Arial" pitchFamily="34" charset="0"/>
                <a:cs typeface="+mn-cs"/>
              </a:endParaRPr>
            </a:p>
          </p:txBody>
        </p:sp>
      </p:grpSp>
      <p:sp>
        <p:nvSpPr>
          <p:cNvPr id="2056" name="Rectangle 40"/>
          <p:cNvSpPr>
            <a:spLocks noChangeArrowheads="1"/>
          </p:cNvSpPr>
          <p:nvPr/>
        </p:nvSpPr>
        <p:spPr bwMode="auto">
          <a:xfrm>
            <a:off x="6743700" y="1917700"/>
            <a:ext cx="1657350" cy="274638"/>
          </a:xfrm>
          <a:prstGeom prst="rect">
            <a:avLst/>
          </a:prstGeom>
          <a:noFill/>
          <a:ln w="9525">
            <a:noFill/>
            <a:miter lim="800000"/>
            <a:headEnd/>
            <a:tailEnd/>
          </a:ln>
        </p:spPr>
        <p:txBody>
          <a:bodyPr wrap="none" lIns="0" tIns="0" rIns="0" bIns="0">
            <a:spAutoFit/>
          </a:bodyPr>
          <a:lstStyle/>
          <a:p>
            <a:pPr marL="228600" indent="-228600">
              <a:spcBef>
                <a:spcPct val="30000"/>
              </a:spcBef>
            </a:pPr>
            <a:r>
              <a:rPr lang="en-US" sz="1800" b="0" i="0" u="none">
                <a:solidFill>
                  <a:schemeClr val="tx1"/>
                </a:solidFill>
              </a:rPr>
              <a:t>High TG + statin</a:t>
            </a:r>
          </a:p>
        </p:txBody>
      </p:sp>
      <p:sp>
        <p:nvSpPr>
          <p:cNvPr id="2057" name="Rectangle 41"/>
          <p:cNvSpPr>
            <a:spLocks noChangeArrowheads="1"/>
          </p:cNvSpPr>
          <p:nvPr/>
        </p:nvSpPr>
        <p:spPr bwMode="auto">
          <a:xfrm rot="-5400000">
            <a:off x="-838200" y="3606800"/>
            <a:ext cx="2286000" cy="304800"/>
          </a:xfrm>
          <a:prstGeom prst="rect">
            <a:avLst/>
          </a:prstGeom>
          <a:noFill/>
          <a:ln w="9525">
            <a:noFill/>
            <a:miter lim="800000"/>
            <a:headEnd/>
            <a:tailEnd/>
          </a:ln>
        </p:spPr>
        <p:txBody>
          <a:bodyPr wrap="none" lIns="0" tIns="0" rIns="0" bIns="0">
            <a:spAutoFit/>
          </a:bodyPr>
          <a:lstStyle/>
          <a:p>
            <a:pPr marL="228600" indent="-228600" algn="ctr"/>
            <a:r>
              <a:rPr lang="en-US" sz="2000" i="0" u="none">
                <a:solidFill>
                  <a:schemeClr val="accent1"/>
                </a:solidFill>
              </a:rPr>
              <a:t>CVD Event Rate, %</a:t>
            </a:r>
            <a:endParaRPr lang="en-US" sz="2000" b="0" i="0" u="none" baseline="30000">
              <a:solidFill>
                <a:schemeClr val="accent1"/>
              </a:solidFill>
            </a:endParaRPr>
          </a:p>
        </p:txBody>
      </p:sp>
      <p:sp>
        <p:nvSpPr>
          <p:cNvPr id="10881066" name="AutoShape 42"/>
          <p:cNvSpPr>
            <a:spLocks noChangeArrowheads="1"/>
          </p:cNvSpPr>
          <p:nvPr/>
        </p:nvSpPr>
        <p:spPr bwMode="auto">
          <a:xfrm>
            <a:off x="5562600" y="2743200"/>
            <a:ext cx="685800" cy="463550"/>
          </a:xfrm>
          <a:prstGeom prst="upArrow">
            <a:avLst>
              <a:gd name="adj1" fmla="val 49611"/>
              <a:gd name="adj2" fmla="val 62102"/>
            </a:avLst>
          </a:prstGeom>
          <a:solidFill>
            <a:srgbClr val="C00000"/>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eaLnBrk="0" hangingPunct="0">
              <a:spcBef>
                <a:spcPct val="50000"/>
              </a:spcBef>
              <a:defRPr/>
            </a:pPr>
            <a:endParaRPr lang="en-US">
              <a:effectLst>
                <a:outerShdw blurRad="38100" dist="38100" dir="2700000" algn="tl">
                  <a:srgbClr val="000000">
                    <a:alpha val="43137"/>
                  </a:srgbClr>
                </a:outerShdw>
              </a:effectLst>
              <a:latin typeface="Arial" pitchFamily="34" charset="0"/>
              <a:cs typeface="+mn-cs"/>
            </a:endParaRPr>
          </a:p>
        </p:txBody>
      </p:sp>
      <p:sp>
        <p:nvSpPr>
          <p:cNvPr id="10881067" name="AutoShape 43"/>
          <p:cNvSpPr>
            <a:spLocks noChangeArrowheads="1"/>
          </p:cNvSpPr>
          <p:nvPr/>
        </p:nvSpPr>
        <p:spPr bwMode="auto">
          <a:xfrm>
            <a:off x="2590800" y="2895600"/>
            <a:ext cx="685800" cy="463550"/>
          </a:xfrm>
          <a:prstGeom prst="upArrow">
            <a:avLst>
              <a:gd name="adj1" fmla="val 49611"/>
              <a:gd name="adj2" fmla="val 62102"/>
            </a:avLst>
          </a:prstGeom>
          <a:solidFill>
            <a:srgbClr val="C00000"/>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eaLnBrk="0" hangingPunct="0">
              <a:spcBef>
                <a:spcPct val="50000"/>
              </a:spcBef>
              <a:defRPr/>
            </a:pPr>
            <a:endParaRPr lang="en-US">
              <a:effectLst>
                <a:outerShdw blurRad="38100" dist="38100" dir="2700000" algn="tl">
                  <a:srgbClr val="000000">
                    <a:alpha val="43137"/>
                  </a:srgbClr>
                </a:outerShdw>
              </a:effectLst>
              <a:latin typeface="Arial" pitchFamily="34" charset="0"/>
              <a:cs typeface="+mn-cs"/>
            </a:endParaRPr>
          </a:p>
        </p:txBody>
      </p:sp>
      <p:sp>
        <p:nvSpPr>
          <p:cNvPr id="45" name="TextBox 44"/>
          <p:cNvSpPr txBox="1"/>
          <p:nvPr/>
        </p:nvSpPr>
        <p:spPr>
          <a:xfrm>
            <a:off x="6477000" y="2971800"/>
            <a:ext cx="2438400" cy="2492990"/>
          </a:xfrm>
          <a:prstGeom prst="rect">
            <a:avLst/>
          </a:prstGeom>
          <a:noFill/>
        </p:spPr>
        <p:txBody>
          <a:bodyPr wrap="square" rtlCol="0">
            <a:spAutoFit/>
          </a:bodyPr>
          <a:lstStyle/>
          <a:p>
            <a:r>
              <a:rPr lang="en-US" sz="1200" b="1" i="0" u="none" dirty="0" smtClean="0">
                <a:solidFill>
                  <a:schemeClr val="accent1"/>
                </a:solidFill>
              </a:rPr>
              <a:t>HPS = Heart Protection Study: </a:t>
            </a:r>
            <a:r>
              <a:rPr lang="en-US" sz="1200" b="1" i="0" u="none" dirty="0" smtClean="0">
                <a:solidFill>
                  <a:srgbClr val="FF0000"/>
                </a:solidFill>
              </a:rPr>
              <a:t>High TG &gt; 354 mg/dL</a:t>
            </a:r>
          </a:p>
          <a:p>
            <a:endParaRPr lang="en-US" sz="1200" b="1" i="0" u="none" dirty="0" smtClean="0"/>
          </a:p>
          <a:p>
            <a:r>
              <a:rPr lang="en-US" sz="1200" b="1" i="0" u="none" dirty="0" smtClean="0"/>
              <a:t> </a:t>
            </a:r>
            <a:r>
              <a:rPr lang="en-US" sz="1200" b="1" i="0" u="none" dirty="0" smtClean="0">
                <a:solidFill>
                  <a:schemeClr val="accent1"/>
                </a:solidFill>
              </a:rPr>
              <a:t>CARE = Cholesterol &amp; recurrent Events                  </a:t>
            </a:r>
            <a:r>
              <a:rPr lang="en-US" sz="1200" b="1" i="0" u="none" dirty="0" smtClean="0">
                <a:solidFill>
                  <a:srgbClr val="FF0000"/>
                </a:solidFill>
              </a:rPr>
              <a:t>High TG &gt; 207 mg/dl</a:t>
            </a:r>
          </a:p>
          <a:p>
            <a:endParaRPr lang="en-US" sz="1200" b="1" i="0" u="none" dirty="0" smtClean="0"/>
          </a:p>
          <a:p>
            <a:r>
              <a:rPr lang="en-US" sz="1200" b="1" i="0" u="none" dirty="0" smtClean="0">
                <a:solidFill>
                  <a:schemeClr val="accent1"/>
                </a:solidFill>
              </a:rPr>
              <a:t>LIPID = Long Term Intervention with Pravastatin in Ischemic Disease           </a:t>
            </a:r>
            <a:r>
              <a:rPr lang="en-US" sz="1200" b="1" i="0" u="none" dirty="0" smtClean="0">
                <a:solidFill>
                  <a:srgbClr val="FF0000"/>
                </a:solidFill>
              </a:rPr>
              <a:t>High TG &gt; 207 mg/dL</a:t>
            </a:r>
            <a:endParaRPr lang="en-US" sz="1200" b="1" i="0" u="none" dirty="0">
              <a:solidFill>
                <a:srgbClr val="FF0000"/>
              </a:solidFill>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10881067"/>
                                        </p:tgtEl>
                                        <p:attrNameLst>
                                          <p:attrName>style.visibility</p:attrName>
                                        </p:attrNameLst>
                                      </p:cBhvr>
                                      <p:to>
                                        <p:strVal val="visible"/>
                                      </p:to>
                                    </p:set>
                                    <p:animEffect transition="in" filter="slide(fromBottom)">
                                      <p:cBhvr>
                                        <p:cTn id="7" dur="500"/>
                                        <p:tgtEl>
                                          <p:spTgt spid="10881067"/>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10881066"/>
                                        </p:tgtEl>
                                        <p:attrNameLst>
                                          <p:attrName>style.visibility</p:attrName>
                                        </p:attrNameLst>
                                      </p:cBhvr>
                                      <p:to>
                                        <p:strVal val="visible"/>
                                      </p:to>
                                    </p:set>
                                    <p:animEffect transition="in" filter="slide(fromBottom)">
                                      <p:cBhvr>
                                        <p:cTn id="11" dur="500"/>
                                        <p:tgtEl>
                                          <p:spTgt spid="108810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81066" grpId="0" animBg="1"/>
      <p:bldP spid="10881067"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Rectangle 140"/>
          <p:cNvSpPr/>
          <p:nvPr/>
        </p:nvSpPr>
        <p:spPr bwMode="auto">
          <a:xfrm>
            <a:off x="89943" y="1783830"/>
            <a:ext cx="8889167" cy="3282845"/>
          </a:xfrm>
          <a:prstGeom prst="rect">
            <a:avLst/>
          </a:prstGeom>
          <a:solidFill>
            <a:schemeClr val="tx1"/>
          </a:solidFill>
          <a:ln w="2857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2" name="Title 1"/>
          <p:cNvSpPr>
            <a:spLocks noGrp="1"/>
          </p:cNvSpPr>
          <p:nvPr>
            <p:ph type="title"/>
          </p:nvPr>
        </p:nvSpPr>
        <p:spPr>
          <a:xfrm>
            <a:off x="0" y="0"/>
            <a:ext cx="9144000" cy="1143000"/>
          </a:xfrm>
        </p:spPr>
        <p:txBody>
          <a:bodyPr/>
          <a:lstStyle/>
          <a:p>
            <a:r>
              <a:rPr lang="en-US" dirty="0" smtClean="0"/>
              <a:t>Pravastatin Pooling Project</a:t>
            </a:r>
            <a:endParaRPr lang="en-US" dirty="0"/>
          </a:p>
        </p:txBody>
      </p:sp>
      <p:sp>
        <p:nvSpPr>
          <p:cNvPr id="4" name="Rectangle 4"/>
          <p:cNvSpPr>
            <a:spLocks noChangeArrowheads="1"/>
          </p:cNvSpPr>
          <p:nvPr/>
        </p:nvSpPr>
        <p:spPr bwMode="auto">
          <a:xfrm>
            <a:off x="1897063" y="6488113"/>
            <a:ext cx="7246937" cy="369887"/>
          </a:xfrm>
          <a:prstGeom prst="rect">
            <a:avLst/>
          </a:prstGeom>
          <a:noFill/>
          <a:ln w="28575" algn="ctr">
            <a:noFill/>
            <a:miter lim="800000"/>
            <a:headEnd/>
            <a:tailEnd/>
          </a:ln>
        </p:spPr>
        <p:txBody>
          <a:bodyPr>
            <a:spAutoFit/>
          </a:bodyPr>
          <a:lstStyle/>
          <a:p>
            <a:pPr algn="r">
              <a:defRPr/>
            </a:pPr>
            <a:r>
              <a:rPr lang="en-US" sz="1800" b="1" dirty="0">
                <a:effectLst>
                  <a:outerShdw blurRad="38100" dist="38100" dir="2700000" algn="tl">
                    <a:srgbClr val="000000">
                      <a:alpha val="43137"/>
                    </a:srgbClr>
                  </a:outerShdw>
                </a:effectLst>
              </a:rPr>
              <a:t>Sacks F </a:t>
            </a:r>
            <a:r>
              <a:rPr lang="en-US" sz="1800" b="1" dirty="0" smtClean="0">
                <a:effectLst>
                  <a:outerShdw blurRad="38100" dist="38100" dir="2700000" algn="tl">
                    <a:srgbClr val="000000">
                      <a:alpha val="43137"/>
                    </a:srgbClr>
                  </a:outerShdw>
                </a:effectLst>
              </a:rPr>
              <a:t>Tomkins AM, et al. </a:t>
            </a:r>
            <a:r>
              <a:rPr lang="en-US" sz="1800" b="1" dirty="0" smtClean="0"/>
              <a:t>Circulation 200;102:1893-1900</a:t>
            </a:r>
            <a:endParaRPr lang="en-US" sz="1800" b="1" dirty="0">
              <a:effectLst>
                <a:outerShdw blurRad="38100" dist="38100" dir="2700000" algn="tl">
                  <a:srgbClr val="000000">
                    <a:alpha val="43137"/>
                  </a:srgbClr>
                </a:outerShdw>
              </a:effectLst>
            </a:endParaRPr>
          </a:p>
        </p:txBody>
      </p:sp>
      <p:sp>
        <p:nvSpPr>
          <p:cNvPr id="5" name="TextBox 4"/>
          <p:cNvSpPr txBox="1"/>
          <p:nvPr/>
        </p:nvSpPr>
        <p:spPr>
          <a:xfrm>
            <a:off x="315492" y="6237481"/>
            <a:ext cx="1473958" cy="400110"/>
          </a:xfrm>
          <a:prstGeom prst="rect">
            <a:avLst/>
          </a:prstGeom>
          <a:noFill/>
        </p:spPr>
        <p:txBody>
          <a:bodyPr wrap="square" rtlCol="0">
            <a:spAutoFit/>
          </a:bodyPr>
          <a:lstStyle/>
          <a:p>
            <a:r>
              <a:rPr lang="en-US" dirty="0" smtClean="0">
                <a:solidFill>
                  <a:schemeClr val="tx1"/>
                </a:solidFill>
                <a:effectLst>
                  <a:outerShdw blurRad="38100" dist="38100" dir="2700000" algn="tl">
                    <a:srgbClr val="000000">
                      <a:alpha val="43137"/>
                    </a:srgbClr>
                  </a:outerShdw>
                </a:effectLst>
              </a:rPr>
              <a:t>n = 13173</a:t>
            </a:r>
            <a:endParaRPr lang="en-US" dirty="0">
              <a:solidFill>
                <a:schemeClr val="tx1"/>
              </a:solidFill>
              <a:effectLst>
                <a:outerShdw blurRad="38100" dist="38100" dir="2700000" algn="tl">
                  <a:srgbClr val="000000">
                    <a:alpha val="43137"/>
                  </a:srgbClr>
                </a:outerShdw>
              </a:effectLst>
            </a:endParaRPr>
          </a:p>
        </p:txBody>
      </p:sp>
      <p:sp>
        <p:nvSpPr>
          <p:cNvPr id="6" name="TextBox 5"/>
          <p:cNvSpPr txBox="1"/>
          <p:nvPr/>
        </p:nvSpPr>
        <p:spPr>
          <a:xfrm>
            <a:off x="249528" y="5106993"/>
            <a:ext cx="8691348" cy="1015663"/>
          </a:xfrm>
          <a:prstGeom prst="rect">
            <a:avLst/>
          </a:prstGeom>
          <a:noFill/>
        </p:spPr>
        <p:txBody>
          <a:bodyPr wrap="square" rtlCol="0">
            <a:spAutoFit/>
          </a:bodyPr>
          <a:lstStyle/>
          <a:p>
            <a:r>
              <a:rPr lang="en-US" dirty="0" smtClean="0">
                <a:solidFill>
                  <a:schemeClr val="tx1"/>
                </a:solidFill>
                <a:effectLst>
                  <a:outerShdw blurRad="38100" dist="38100" dir="2700000" algn="tl">
                    <a:srgbClr val="000000">
                      <a:alpha val="43137"/>
                    </a:srgbClr>
                  </a:outerShdw>
                </a:effectLst>
              </a:rPr>
              <a:t>Pravastatin treatment is effective in reducing coronary heart disease events in patients with high or low risk factor status and across a wide range of pretreatment lipid concentrations, </a:t>
            </a:r>
            <a:r>
              <a:rPr lang="en-US" b="1" dirty="0" smtClean="0">
                <a:solidFill>
                  <a:schemeClr val="accent1"/>
                </a:solidFill>
                <a:effectLst>
                  <a:outerShdw blurRad="38100" dist="38100" dir="2700000" algn="tl">
                    <a:srgbClr val="000000">
                      <a:alpha val="43137"/>
                    </a:srgbClr>
                  </a:outerShdw>
                </a:effectLst>
              </a:rPr>
              <a:t>but efficacy is less as TG rise</a:t>
            </a:r>
            <a:r>
              <a:rPr lang="en-US" dirty="0" smtClean="0">
                <a:solidFill>
                  <a:schemeClr val="tx1"/>
                </a:solidFill>
                <a:effectLst>
                  <a:outerShdw blurRad="38100" dist="38100" dir="2700000" algn="tl">
                    <a:srgbClr val="000000">
                      <a:alpha val="43137"/>
                    </a:srgbClr>
                  </a:outerShdw>
                </a:effectLst>
              </a:rPr>
              <a:t>.</a:t>
            </a:r>
            <a:endParaRPr lang="en-US" dirty="0">
              <a:solidFill>
                <a:schemeClr val="tx1"/>
              </a:solidFill>
              <a:effectLst>
                <a:outerShdw blurRad="38100" dist="38100" dir="2700000" algn="tl">
                  <a:srgbClr val="000000">
                    <a:alpha val="43137"/>
                  </a:srgbClr>
                </a:outerShdw>
              </a:effectLst>
            </a:endParaRPr>
          </a:p>
        </p:txBody>
      </p:sp>
      <p:sp>
        <p:nvSpPr>
          <p:cNvPr id="7" name="TextBox 6"/>
          <p:cNvSpPr txBox="1"/>
          <p:nvPr/>
        </p:nvSpPr>
        <p:spPr>
          <a:xfrm>
            <a:off x="318449" y="986508"/>
            <a:ext cx="8513927" cy="707886"/>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r>
              <a:rPr lang="en-US" b="1" dirty="0" smtClean="0">
                <a:solidFill>
                  <a:schemeClr val="accent1"/>
                </a:solidFill>
                <a:effectLst>
                  <a:outerShdw blurRad="38100" dist="38100" dir="2700000" algn="tl">
                    <a:srgbClr val="000000">
                      <a:alpha val="43137"/>
                    </a:srgbClr>
                  </a:outerShdw>
                </a:effectLst>
              </a:rPr>
              <a:t>Coronary event rates according to Triglyceride concentrations. CARE and LIPID Trials combined</a:t>
            </a:r>
            <a:endParaRPr lang="en-US" b="1" dirty="0">
              <a:solidFill>
                <a:schemeClr val="accent1"/>
              </a:solidFill>
              <a:effectLst>
                <a:outerShdw blurRad="38100" dist="38100" dir="2700000" algn="tl">
                  <a:srgbClr val="000000">
                    <a:alpha val="43137"/>
                  </a:srgbClr>
                </a:outerShdw>
              </a:effectLst>
            </a:endParaRPr>
          </a:p>
        </p:txBody>
      </p:sp>
      <p:cxnSp>
        <p:nvCxnSpPr>
          <p:cNvPr id="9" name="Straight Connector 8"/>
          <p:cNvCxnSpPr/>
          <p:nvPr/>
        </p:nvCxnSpPr>
        <p:spPr bwMode="auto">
          <a:xfrm rot="5400000">
            <a:off x="-224527" y="3502930"/>
            <a:ext cx="1959983" cy="11905"/>
          </a:xfrm>
          <a:prstGeom prst="line">
            <a:avLst/>
          </a:prstGeom>
          <a:noFill/>
          <a:ln w="28575" cap="flat" cmpd="sng" algn="ctr">
            <a:solidFill>
              <a:schemeClr val="bg2"/>
            </a:solidFill>
            <a:prstDash val="solid"/>
            <a:round/>
            <a:headEnd type="none" w="med" len="med"/>
            <a:tailEnd type="none" w="med" len="med"/>
          </a:ln>
          <a:effectLst/>
        </p:spPr>
      </p:cxnSp>
      <p:cxnSp>
        <p:nvCxnSpPr>
          <p:cNvPr id="10" name="Straight Connector 9"/>
          <p:cNvCxnSpPr/>
          <p:nvPr/>
        </p:nvCxnSpPr>
        <p:spPr bwMode="auto">
          <a:xfrm rot="5400000">
            <a:off x="4428883" y="3524993"/>
            <a:ext cx="1911928" cy="11875"/>
          </a:xfrm>
          <a:prstGeom prst="line">
            <a:avLst/>
          </a:prstGeom>
          <a:noFill/>
          <a:ln w="28575" cap="flat" cmpd="sng" algn="ctr">
            <a:solidFill>
              <a:schemeClr val="bg2"/>
            </a:solidFill>
            <a:prstDash val="solid"/>
            <a:round/>
            <a:headEnd type="none" w="med" len="med"/>
            <a:tailEnd type="none" w="med" len="med"/>
          </a:ln>
          <a:effectLst/>
        </p:spPr>
      </p:cxnSp>
      <p:cxnSp>
        <p:nvCxnSpPr>
          <p:cNvPr id="12" name="Straight Connector 11"/>
          <p:cNvCxnSpPr/>
          <p:nvPr/>
        </p:nvCxnSpPr>
        <p:spPr bwMode="auto">
          <a:xfrm>
            <a:off x="754273" y="2540794"/>
            <a:ext cx="90240" cy="525"/>
          </a:xfrm>
          <a:prstGeom prst="line">
            <a:avLst/>
          </a:prstGeom>
          <a:noFill/>
          <a:ln w="28575" cap="flat" cmpd="sng" algn="ctr">
            <a:solidFill>
              <a:schemeClr val="bg2"/>
            </a:solidFill>
            <a:prstDash val="solid"/>
            <a:round/>
            <a:headEnd type="none" w="med" len="med"/>
            <a:tailEnd type="none" w="med" len="med"/>
          </a:ln>
          <a:effectLst/>
        </p:spPr>
      </p:cxnSp>
      <p:cxnSp>
        <p:nvCxnSpPr>
          <p:cNvPr id="15" name="Straight Connector 14"/>
          <p:cNvCxnSpPr/>
          <p:nvPr/>
        </p:nvCxnSpPr>
        <p:spPr bwMode="auto">
          <a:xfrm>
            <a:off x="747129" y="3181350"/>
            <a:ext cx="90240" cy="525"/>
          </a:xfrm>
          <a:prstGeom prst="line">
            <a:avLst/>
          </a:prstGeom>
          <a:noFill/>
          <a:ln w="28575" cap="flat" cmpd="sng" algn="ctr">
            <a:solidFill>
              <a:schemeClr val="bg2"/>
            </a:solidFill>
            <a:prstDash val="solid"/>
            <a:round/>
            <a:headEnd type="none" w="med" len="med"/>
            <a:tailEnd type="none" w="med" len="med"/>
          </a:ln>
          <a:effectLst/>
        </p:spPr>
      </p:cxnSp>
      <p:cxnSp>
        <p:nvCxnSpPr>
          <p:cNvPr id="16" name="Straight Connector 15"/>
          <p:cNvCxnSpPr/>
          <p:nvPr/>
        </p:nvCxnSpPr>
        <p:spPr bwMode="auto">
          <a:xfrm>
            <a:off x="739985" y="3821906"/>
            <a:ext cx="90240" cy="525"/>
          </a:xfrm>
          <a:prstGeom prst="line">
            <a:avLst/>
          </a:prstGeom>
          <a:noFill/>
          <a:ln w="28575" cap="flat" cmpd="sng" algn="ctr">
            <a:solidFill>
              <a:schemeClr val="bg2"/>
            </a:solidFill>
            <a:prstDash val="solid"/>
            <a:round/>
            <a:headEnd type="none" w="med" len="med"/>
            <a:tailEnd type="none" w="med" len="med"/>
          </a:ln>
          <a:effectLst/>
        </p:spPr>
      </p:cxnSp>
      <p:cxnSp>
        <p:nvCxnSpPr>
          <p:cNvPr id="17" name="Straight Connector 16"/>
          <p:cNvCxnSpPr/>
          <p:nvPr/>
        </p:nvCxnSpPr>
        <p:spPr bwMode="auto">
          <a:xfrm>
            <a:off x="5376278" y="4017168"/>
            <a:ext cx="90240" cy="525"/>
          </a:xfrm>
          <a:prstGeom prst="line">
            <a:avLst/>
          </a:prstGeom>
          <a:noFill/>
          <a:ln w="28575" cap="flat" cmpd="sng" algn="ctr">
            <a:solidFill>
              <a:schemeClr val="bg2"/>
            </a:solidFill>
            <a:prstDash val="solid"/>
            <a:round/>
            <a:headEnd type="none" w="med" len="med"/>
            <a:tailEnd type="none" w="med" len="med"/>
          </a:ln>
          <a:effectLst/>
        </p:spPr>
      </p:cxnSp>
      <p:cxnSp>
        <p:nvCxnSpPr>
          <p:cNvPr id="18" name="Straight Connector 17"/>
          <p:cNvCxnSpPr/>
          <p:nvPr/>
        </p:nvCxnSpPr>
        <p:spPr bwMode="auto">
          <a:xfrm>
            <a:off x="5385802" y="3521868"/>
            <a:ext cx="90240" cy="525"/>
          </a:xfrm>
          <a:prstGeom prst="line">
            <a:avLst/>
          </a:prstGeom>
          <a:noFill/>
          <a:ln w="28575" cap="flat" cmpd="sng" algn="ctr">
            <a:solidFill>
              <a:schemeClr val="bg2"/>
            </a:solidFill>
            <a:prstDash val="solid"/>
            <a:round/>
            <a:headEnd type="none" w="med" len="med"/>
            <a:tailEnd type="none" w="med" len="med"/>
          </a:ln>
          <a:effectLst/>
        </p:spPr>
      </p:cxnSp>
      <p:cxnSp>
        <p:nvCxnSpPr>
          <p:cNvPr id="19" name="Straight Connector 18"/>
          <p:cNvCxnSpPr/>
          <p:nvPr/>
        </p:nvCxnSpPr>
        <p:spPr bwMode="auto">
          <a:xfrm>
            <a:off x="5385803" y="3043237"/>
            <a:ext cx="90240" cy="525"/>
          </a:xfrm>
          <a:prstGeom prst="line">
            <a:avLst/>
          </a:prstGeom>
          <a:noFill/>
          <a:ln w="28575" cap="flat" cmpd="sng" algn="ctr">
            <a:solidFill>
              <a:schemeClr val="bg2"/>
            </a:solidFill>
            <a:prstDash val="solid"/>
            <a:round/>
            <a:headEnd type="none" w="med" len="med"/>
            <a:tailEnd type="none" w="med" len="med"/>
          </a:ln>
          <a:effectLst/>
        </p:spPr>
      </p:cxnSp>
      <p:cxnSp>
        <p:nvCxnSpPr>
          <p:cNvPr id="20" name="Straight Connector 19"/>
          <p:cNvCxnSpPr/>
          <p:nvPr/>
        </p:nvCxnSpPr>
        <p:spPr bwMode="auto">
          <a:xfrm>
            <a:off x="5373897" y="2564606"/>
            <a:ext cx="90240" cy="525"/>
          </a:xfrm>
          <a:prstGeom prst="line">
            <a:avLst/>
          </a:prstGeom>
          <a:noFill/>
          <a:ln w="28575" cap="flat" cmpd="sng" algn="ctr">
            <a:solidFill>
              <a:schemeClr val="bg2"/>
            </a:solidFill>
            <a:prstDash val="solid"/>
            <a:round/>
            <a:headEnd type="none" w="med" len="med"/>
            <a:tailEnd type="none" w="med" len="med"/>
          </a:ln>
          <a:effectLst/>
        </p:spPr>
      </p:cxnSp>
      <p:sp>
        <p:nvSpPr>
          <p:cNvPr id="21" name="TextBox 20"/>
          <p:cNvSpPr txBox="1"/>
          <p:nvPr/>
        </p:nvSpPr>
        <p:spPr>
          <a:xfrm>
            <a:off x="5042905" y="2400300"/>
            <a:ext cx="342900" cy="246221"/>
          </a:xfrm>
          <a:prstGeom prst="rect">
            <a:avLst/>
          </a:prstGeom>
          <a:noFill/>
        </p:spPr>
        <p:txBody>
          <a:bodyPr wrap="square" rtlCol="0">
            <a:spAutoFit/>
          </a:bodyPr>
          <a:lstStyle/>
          <a:p>
            <a:r>
              <a:rPr lang="en-US" sz="1000" b="1" dirty="0" smtClean="0">
                <a:solidFill>
                  <a:schemeClr val="bg2"/>
                </a:solidFill>
              </a:rPr>
              <a:t>32</a:t>
            </a:r>
            <a:endParaRPr lang="en-US" sz="1000" b="1" dirty="0">
              <a:solidFill>
                <a:schemeClr val="bg2"/>
              </a:solidFill>
            </a:endParaRPr>
          </a:p>
        </p:txBody>
      </p:sp>
      <p:sp>
        <p:nvSpPr>
          <p:cNvPr id="22" name="TextBox 21"/>
          <p:cNvSpPr txBox="1"/>
          <p:nvPr/>
        </p:nvSpPr>
        <p:spPr>
          <a:xfrm>
            <a:off x="5042905" y="2881311"/>
            <a:ext cx="342900" cy="246221"/>
          </a:xfrm>
          <a:prstGeom prst="rect">
            <a:avLst/>
          </a:prstGeom>
          <a:noFill/>
        </p:spPr>
        <p:txBody>
          <a:bodyPr wrap="square" rtlCol="0">
            <a:spAutoFit/>
          </a:bodyPr>
          <a:lstStyle/>
          <a:p>
            <a:r>
              <a:rPr lang="en-US" sz="1000" b="1" dirty="0" smtClean="0">
                <a:solidFill>
                  <a:schemeClr val="bg2"/>
                </a:solidFill>
              </a:rPr>
              <a:t>27</a:t>
            </a:r>
            <a:endParaRPr lang="en-US" sz="1000" b="1" dirty="0">
              <a:solidFill>
                <a:schemeClr val="bg2"/>
              </a:solidFill>
            </a:endParaRPr>
          </a:p>
        </p:txBody>
      </p:sp>
      <p:sp>
        <p:nvSpPr>
          <p:cNvPr id="23" name="TextBox 22"/>
          <p:cNvSpPr txBox="1"/>
          <p:nvPr/>
        </p:nvSpPr>
        <p:spPr>
          <a:xfrm>
            <a:off x="5042905" y="3374227"/>
            <a:ext cx="342900" cy="246221"/>
          </a:xfrm>
          <a:prstGeom prst="rect">
            <a:avLst/>
          </a:prstGeom>
          <a:noFill/>
        </p:spPr>
        <p:txBody>
          <a:bodyPr wrap="square" rtlCol="0">
            <a:spAutoFit/>
          </a:bodyPr>
          <a:lstStyle/>
          <a:p>
            <a:r>
              <a:rPr lang="en-US" sz="1000" b="1" dirty="0" smtClean="0">
                <a:solidFill>
                  <a:schemeClr val="bg2"/>
                </a:solidFill>
              </a:rPr>
              <a:t>22</a:t>
            </a:r>
            <a:endParaRPr lang="en-US" sz="1000" b="1" dirty="0">
              <a:solidFill>
                <a:schemeClr val="bg2"/>
              </a:solidFill>
            </a:endParaRPr>
          </a:p>
        </p:txBody>
      </p:sp>
      <p:sp>
        <p:nvSpPr>
          <p:cNvPr id="24" name="TextBox 23"/>
          <p:cNvSpPr txBox="1"/>
          <p:nvPr/>
        </p:nvSpPr>
        <p:spPr>
          <a:xfrm>
            <a:off x="5042905" y="3867143"/>
            <a:ext cx="342900" cy="246221"/>
          </a:xfrm>
          <a:prstGeom prst="rect">
            <a:avLst/>
          </a:prstGeom>
          <a:noFill/>
        </p:spPr>
        <p:txBody>
          <a:bodyPr wrap="square" rtlCol="0">
            <a:spAutoFit/>
          </a:bodyPr>
          <a:lstStyle/>
          <a:p>
            <a:r>
              <a:rPr lang="en-US" sz="1000" b="1" dirty="0" smtClean="0">
                <a:solidFill>
                  <a:schemeClr val="bg2"/>
                </a:solidFill>
              </a:rPr>
              <a:t>17</a:t>
            </a:r>
            <a:endParaRPr lang="en-US" sz="1000" b="1" dirty="0">
              <a:solidFill>
                <a:schemeClr val="bg2"/>
              </a:solidFill>
            </a:endParaRPr>
          </a:p>
        </p:txBody>
      </p:sp>
      <p:sp>
        <p:nvSpPr>
          <p:cNvPr id="25" name="TextBox 24"/>
          <p:cNvSpPr txBox="1"/>
          <p:nvPr/>
        </p:nvSpPr>
        <p:spPr>
          <a:xfrm>
            <a:off x="5042905" y="4343390"/>
            <a:ext cx="342900" cy="246221"/>
          </a:xfrm>
          <a:prstGeom prst="rect">
            <a:avLst/>
          </a:prstGeom>
          <a:noFill/>
        </p:spPr>
        <p:txBody>
          <a:bodyPr wrap="square" rtlCol="0">
            <a:spAutoFit/>
          </a:bodyPr>
          <a:lstStyle/>
          <a:p>
            <a:r>
              <a:rPr lang="en-US" sz="1000" b="1" dirty="0" smtClean="0">
                <a:solidFill>
                  <a:schemeClr val="bg2"/>
                </a:solidFill>
              </a:rPr>
              <a:t>12</a:t>
            </a:r>
            <a:endParaRPr lang="en-US" sz="1000" b="1" dirty="0">
              <a:solidFill>
                <a:schemeClr val="bg2"/>
              </a:solidFill>
            </a:endParaRPr>
          </a:p>
        </p:txBody>
      </p:sp>
      <p:grpSp>
        <p:nvGrpSpPr>
          <p:cNvPr id="3" name="Group 30"/>
          <p:cNvGrpSpPr/>
          <p:nvPr/>
        </p:nvGrpSpPr>
        <p:grpSpPr>
          <a:xfrm>
            <a:off x="5688225" y="4514841"/>
            <a:ext cx="2683658" cy="258128"/>
            <a:chOff x="5853115" y="4514841"/>
            <a:chExt cx="2683658" cy="258128"/>
          </a:xfrm>
        </p:grpSpPr>
        <p:sp>
          <p:nvSpPr>
            <p:cNvPr id="26" name="TextBox 25"/>
            <p:cNvSpPr txBox="1"/>
            <p:nvPr/>
          </p:nvSpPr>
          <p:spPr>
            <a:xfrm>
              <a:off x="5853115" y="4519603"/>
              <a:ext cx="450055" cy="246221"/>
            </a:xfrm>
            <a:prstGeom prst="rect">
              <a:avLst/>
            </a:prstGeom>
            <a:noFill/>
          </p:spPr>
          <p:txBody>
            <a:bodyPr wrap="square" rtlCol="0">
              <a:spAutoFit/>
            </a:bodyPr>
            <a:lstStyle/>
            <a:p>
              <a:r>
                <a:rPr lang="en-US" sz="1000" b="1" dirty="0" smtClean="0">
                  <a:solidFill>
                    <a:schemeClr val="bg2"/>
                  </a:solidFill>
                </a:rPr>
                <a:t>&lt; 98</a:t>
              </a:r>
              <a:endParaRPr lang="en-US" sz="1000" b="1" dirty="0">
                <a:solidFill>
                  <a:schemeClr val="bg2"/>
                </a:solidFill>
              </a:endParaRPr>
            </a:p>
          </p:txBody>
        </p:sp>
        <p:sp>
          <p:nvSpPr>
            <p:cNvPr id="27" name="TextBox 26"/>
            <p:cNvSpPr txBox="1"/>
            <p:nvPr/>
          </p:nvSpPr>
          <p:spPr>
            <a:xfrm>
              <a:off x="6269831" y="4514841"/>
              <a:ext cx="676275" cy="246221"/>
            </a:xfrm>
            <a:prstGeom prst="rect">
              <a:avLst/>
            </a:prstGeom>
            <a:noFill/>
          </p:spPr>
          <p:txBody>
            <a:bodyPr wrap="square" rtlCol="0">
              <a:spAutoFit/>
            </a:bodyPr>
            <a:lstStyle/>
            <a:p>
              <a:r>
                <a:rPr lang="en-US" sz="1000" b="1" dirty="0" smtClean="0">
                  <a:solidFill>
                    <a:schemeClr val="bg2"/>
                  </a:solidFill>
                </a:rPr>
                <a:t>99-126</a:t>
              </a:r>
              <a:endParaRPr lang="en-US" sz="1000" b="1" dirty="0">
                <a:solidFill>
                  <a:schemeClr val="bg2"/>
                </a:solidFill>
              </a:endParaRPr>
            </a:p>
          </p:txBody>
        </p:sp>
        <p:sp>
          <p:nvSpPr>
            <p:cNvPr id="28" name="TextBox 27"/>
            <p:cNvSpPr txBox="1"/>
            <p:nvPr/>
          </p:nvSpPr>
          <p:spPr>
            <a:xfrm>
              <a:off x="6838947" y="4521985"/>
              <a:ext cx="676275" cy="246221"/>
            </a:xfrm>
            <a:prstGeom prst="rect">
              <a:avLst/>
            </a:prstGeom>
            <a:noFill/>
          </p:spPr>
          <p:txBody>
            <a:bodyPr wrap="square" rtlCol="0">
              <a:spAutoFit/>
            </a:bodyPr>
            <a:lstStyle/>
            <a:p>
              <a:r>
                <a:rPr lang="en-US" sz="1000" b="1" dirty="0" smtClean="0">
                  <a:solidFill>
                    <a:schemeClr val="bg2"/>
                  </a:solidFill>
                </a:rPr>
                <a:t>127-154</a:t>
              </a:r>
              <a:endParaRPr lang="en-US" sz="1000" b="1" dirty="0">
                <a:solidFill>
                  <a:schemeClr val="bg2"/>
                </a:solidFill>
              </a:endParaRPr>
            </a:p>
          </p:txBody>
        </p:sp>
        <p:sp>
          <p:nvSpPr>
            <p:cNvPr id="29" name="TextBox 28"/>
            <p:cNvSpPr txBox="1"/>
            <p:nvPr/>
          </p:nvSpPr>
          <p:spPr>
            <a:xfrm>
              <a:off x="7408063" y="4519604"/>
              <a:ext cx="676275" cy="246221"/>
            </a:xfrm>
            <a:prstGeom prst="rect">
              <a:avLst/>
            </a:prstGeom>
            <a:noFill/>
          </p:spPr>
          <p:txBody>
            <a:bodyPr wrap="square" rtlCol="0">
              <a:spAutoFit/>
            </a:bodyPr>
            <a:lstStyle/>
            <a:p>
              <a:r>
                <a:rPr lang="en-US" sz="1000" b="1" dirty="0" smtClean="0">
                  <a:solidFill>
                    <a:schemeClr val="bg2"/>
                  </a:solidFill>
                </a:rPr>
                <a:t>155-200</a:t>
              </a:r>
              <a:endParaRPr lang="en-US" sz="1000" b="1" dirty="0">
                <a:solidFill>
                  <a:schemeClr val="bg2"/>
                </a:solidFill>
              </a:endParaRPr>
            </a:p>
          </p:txBody>
        </p:sp>
        <p:sp>
          <p:nvSpPr>
            <p:cNvPr id="30" name="TextBox 29"/>
            <p:cNvSpPr txBox="1"/>
            <p:nvPr/>
          </p:nvSpPr>
          <p:spPr>
            <a:xfrm>
              <a:off x="8041482" y="4526748"/>
              <a:ext cx="495291" cy="246221"/>
            </a:xfrm>
            <a:prstGeom prst="rect">
              <a:avLst/>
            </a:prstGeom>
            <a:noFill/>
          </p:spPr>
          <p:txBody>
            <a:bodyPr wrap="square" rtlCol="0">
              <a:spAutoFit/>
            </a:bodyPr>
            <a:lstStyle/>
            <a:p>
              <a:r>
                <a:rPr lang="en-US" sz="1000" b="1" dirty="0" smtClean="0">
                  <a:solidFill>
                    <a:schemeClr val="bg2"/>
                  </a:solidFill>
                </a:rPr>
                <a:t>&gt;200</a:t>
              </a:r>
              <a:endParaRPr lang="en-US" sz="1000" b="1" dirty="0">
                <a:solidFill>
                  <a:schemeClr val="bg2"/>
                </a:solidFill>
              </a:endParaRPr>
            </a:p>
          </p:txBody>
        </p:sp>
      </p:grpSp>
      <p:grpSp>
        <p:nvGrpSpPr>
          <p:cNvPr id="8" name="Group 31"/>
          <p:cNvGrpSpPr/>
          <p:nvPr/>
        </p:nvGrpSpPr>
        <p:grpSpPr>
          <a:xfrm>
            <a:off x="932597" y="4477343"/>
            <a:ext cx="2683658" cy="258128"/>
            <a:chOff x="5853115" y="4514841"/>
            <a:chExt cx="2683658" cy="258128"/>
          </a:xfrm>
        </p:grpSpPr>
        <p:sp>
          <p:nvSpPr>
            <p:cNvPr id="33" name="TextBox 32"/>
            <p:cNvSpPr txBox="1"/>
            <p:nvPr/>
          </p:nvSpPr>
          <p:spPr>
            <a:xfrm>
              <a:off x="5853115" y="4519603"/>
              <a:ext cx="450055" cy="246221"/>
            </a:xfrm>
            <a:prstGeom prst="rect">
              <a:avLst/>
            </a:prstGeom>
            <a:noFill/>
          </p:spPr>
          <p:txBody>
            <a:bodyPr wrap="square" rtlCol="0">
              <a:spAutoFit/>
            </a:bodyPr>
            <a:lstStyle/>
            <a:p>
              <a:r>
                <a:rPr lang="en-US" sz="1000" b="1" dirty="0" smtClean="0">
                  <a:solidFill>
                    <a:schemeClr val="bg2"/>
                  </a:solidFill>
                </a:rPr>
                <a:t>&lt; 98</a:t>
              </a:r>
              <a:endParaRPr lang="en-US" sz="1000" b="1" dirty="0">
                <a:solidFill>
                  <a:schemeClr val="bg2"/>
                </a:solidFill>
              </a:endParaRPr>
            </a:p>
          </p:txBody>
        </p:sp>
        <p:sp>
          <p:nvSpPr>
            <p:cNvPr id="34" name="TextBox 33"/>
            <p:cNvSpPr txBox="1"/>
            <p:nvPr/>
          </p:nvSpPr>
          <p:spPr>
            <a:xfrm>
              <a:off x="6269831" y="4514841"/>
              <a:ext cx="676275" cy="246221"/>
            </a:xfrm>
            <a:prstGeom prst="rect">
              <a:avLst/>
            </a:prstGeom>
            <a:noFill/>
          </p:spPr>
          <p:txBody>
            <a:bodyPr wrap="square" rtlCol="0">
              <a:spAutoFit/>
            </a:bodyPr>
            <a:lstStyle/>
            <a:p>
              <a:r>
                <a:rPr lang="en-US" sz="1000" b="1" dirty="0" smtClean="0">
                  <a:solidFill>
                    <a:schemeClr val="bg2"/>
                  </a:solidFill>
                </a:rPr>
                <a:t>99-126</a:t>
              </a:r>
              <a:endParaRPr lang="en-US" sz="1000" b="1" dirty="0">
                <a:solidFill>
                  <a:schemeClr val="bg2"/>
                </a:solidFill>
              </a:endParaRPr>
            </a:p>
          </p:txBody>
        </p:sp>
        <p:sp>
          <p:nvSpPr>
            <p:cNvPr id="35" name="TextBox 34"/>
            <p:cNvSpPr txBox="1"/>
            <p:nvPr/>
          </p:nvSpPr>
          <p:spPr>
            <a:xfrm>
              <a:off x="6838947" y="4521985"/>
              <a:ext cx="676275" cy="246221"/>
            </a:xfrm>
            <a:prstGeom prst="rect">
              <a:avLst/>
            </a:prstGeom>
            <a:noFill/>
          </p:spPr>
          <p:txBody>
            <a:bodyPr wrap="square" rtlCol="0">
              <a:spAutoFit/>
            </a:bodyPr>
            <a:lstStyle/>
            <a:p>
              <a:r>
                <a:rPr lang="en-US" sz="1000" b="1" dirty="0" smtClean="0">
                  <a:solidFill>
                    <a:schemeClr val="bg2"/>
                  </a:solidFill>
                </a:rPr>
                <a:t>127-154</a:t>
              </a:r>
              <a:endParaRPr lang="en-US" sz="1000" b="1" dirty="0">
                <a:solidFill>
                  <a:schemeClr val="bg2"/>
                </a:solidFill>
              </a:endParaRPr>
            </a:p>
          </p:txBody>
        </p:sp>
        <p:sp>
          <p:nvSpPr>
            <p:cNvPr id="36" name="TextBox 35"/>
            <p:cNvSpPr txBox="1"/>
            <p:nvPr/>
          </p:nvSpPr>
          <p:spPr>
            <a:xfrm>
              <a:off x="7408063" y="4519604"/>
              <a:ext cx="676275" cy="246221"/>
            </a:xfrm>
            <a:prstGeom prst="rect">
              <a:avLst/>
            </a:prstGeom>
            <a:noFill/>
          </p:spPr>
          <p:txBody>
            <a:bodyPr wrap="square" rtlCol="0">
              <a:spAutoFit/>
            </a:bodyPr>
            <a:lstStyle/>
            <a:p>
              <a:r>
                <a:rPr lang="en-US" sz="1000" b="1" dirty="0" smtClean="0">
                  <a:solidFill>
                    <a:schemeClr val="bg2"/>
                  </a:solidFill>
                </a:rPr>
                <a:t>155-200</a:t>
              </a:r>
              <a:endParaRPr lang="en-US" sz="1000" b="1" dirty="0">
                <a:solidFill>
                  <a:schemeClr val="bg2"/>
                </a:solidFill>
              </a:endParaRPr>
            </a:p>
          </p:txBody>
        </p:sp>
        <p:sp>
          <p:nvSpPr>
            <p:cNvPr id="37" name="TextBox 36"/>
            <p:cNvSpPr txBox="1"/>
            <p:nvPr/>
          </p:nvSpPr>
          <p:spPr>
            <a:xfrm>
              <a:off x="8041482" y="4526748"/>
              <a:ext cx="495291" cy="246221"/>
            </a:xfrm>
            <a:prstGeom prst="rect">
              <a:avLst/>
            </a:prstGeom>
            <a:noFill/>
          </p:spPr>
          <p:txBody>
            <a:bodyPr wrap="square" rtlCol="0">
              <a:spAutoFit/>
            </a:bodyPr>
            <a:lstStyle/>
            <a:p>
              <a:r>
                <a:rPr lang="en-US" sz="1000" b="1" dirty="0" smtClean="0">
                  <a:solidFill>
                    <a:schemeClr val="bg2"/>
                  </a:solidFill>
                </a:rPr>
                <a:t>&gt;200</a:t>
              </a:r>
              <a:endParaRPr lang="en-US" sz="1000" b="1" dirty="0">
                <a:solidFill>
                  <a:schemeClr val="bg2"/>
                </a:solidFill>
              </a:endParaRPr>
            </a:p>
          </p:txBody>
        </p:sp>
      </p:grpSp>
      <p:cxnSp>
        <p:nvCxnSpPr>
          <p:cNvPr id="39" name="Straight Connector 38"/>
          <p:cNvCxnSpPr/>
          <p:nvPr/>
        </p:nvCxnSpPr>
        <p:spPr bwMode="auto">
          <a:xfrm flipV="1">
            <a:off x="749510" y="4467225"/>
            <a:ext cx="2609850" cy="19050"/>
          </a:xfrm>
          <a:prstGeom prst="line">
            <a:avLst/>
          </a:prstGeom>
          <a:noFill/>
          <a:ln w="28575" cap="flat" cmpd="sng" algn="ctr">
            <a:solidFill>
              <a:schemeClr val="bg2"/>
            </a:solidFill>
            <a:prstDash val="solid"/>
            <a:round/>
            <a:headEnd type="none" w="med" len="med"/>
            <a:tailEnd type="none" w="med" len="med"/>
          </a:ln>
          <a:effectLst/>
        </p:spPr>
      </p:cxnSp>
      <p:cxnSp>
        <p:nvCxnSpPr>
          <p:cNvPr id="40" name="Straight Connector 39"/>
          <p:cNvCxnSpPr/>
          <p:nvPr/>
        </p:nvCxnSpPr>
        <p:spPr bwMode="auto">
          <a:xfrm flipV="1">
            <a:off x="5397710" y="4476750"/>
            <a:ext cx="2733675" cy="19050"/>
          </a:xfrm>
          <a:prstGeom prst="line">
            <a:avLst/>
          </a:prstGeom>
          <a:noFill/>
          <a:ln w="28575" cap="flat" cmpd="sng" algn="ctr">
            <a:solidFill>
              <a:schemeClr val="bg2"/>
            </a:solidFill>
            <a:prstDash val="solid"/>
            <a:round/>
            <a:headEnd type="none" w="med" len="med"/>
            <a:tailEnd type="none" w="med" len="med"/>
          </a:ln>
          <a:effectLst/>
        </p:spPr>
      </p:cxnSp>
      <p:grpSp>
        <p:nvGrpSpPr>
          <p:cNvPr id="11" name="Group 51"/>
          <p:cNvGrpSpPr/>
          <p:nvPr/>
        </p:nvGrpSpPr>
        <p:grpSpPr>
          <a:xfrm>
            <a:off x="1276092" y="4399904"/>
            <a:ext cx="2080027" cy="83146"/>
            <a:chOff x="1440982" y="4399904"/>
            <a:chExt cx="2080027" cy="83146"/>
          </a:xfrm>
        </p:grpSpPr>
        <p:cxnSp>
          <p:nvCxnSpPr>
            <p:cNvPr id="43" name="Straight Connector 42"/>
            <p:cNvCxnSpPr/>
            <p:nvPr/>
          </p:nvCxnSpPr>
          <p:spPr bwMode="auto">
            <a:xfrm rot="5400000">
              <a:off x="1411477" y="4451489"/>
              <a:ext cx="61066" cy="2056"/>
            </a:xfrm>
            <a:prstGeom prst="line">
              <a:avLst/>
            </a:prstGeom>
            <a:noFill/>
            <a:ln w="28575" cap="flat" cmpd="sng" algn="ctr">
              <a:solidFill>
                <a:schemeClr val="bg2"/>
              </a:solidFill>
              <a:prstDash val="solid"/>
              <a:round/>
              <a:headEnd type="none" w="med" len="med"/>
              <a:tailEnd type="none" w="med" len="med"/>
            </a:ln>
            <a:effectLst/>
          </p:spPr>
        </p:cxnSp>
        <p:cxnSp>
          <p:nvCxnSpPr>
            <p:cNvPr id="46" name="Straight Connector 45"/>
            <p:cNvCxnSpPr/>
            <p:nvPr/>
          </p:nvCxnSpPr>
          <p:spPr bwMode="auto">
            <a:xfrm rot="16200000" flipH="1">
              <a:off x="1936544" y="4445212"/>
              <a:ext cx="75353" cy="322"/>
            </a:xfrm>
            <a:prstGeom prst="line">
              <a:avLst/>
            </a:prstGeom>
            <a:noFill/>
            <a:ln w="28575" cap="flat" cmpd="sng" algn="ctr">
              <a:solidFill>
                <a:schemeClr val="bg2"/>
              </a:solidFill>
              <a:prstDash val="solid"/>
              <a:round/>
              <a:headEnd type="none" w="med" len="med"/>
              <a:tailEnd type="none" w="med" len="med"/>
            </a:ln>
            <a:effectLst/>
          </p:spPr>
        </p:cxnSp>
        <p:cxnSp>
          <p:nvCxnSpPr>
            <p:cNvPr id="49" name="Straight Connector 48"/>
            <p:cNvCxnSpPr/>
            <p:nvPr/>
          </p:nvCxnSpPr>
          <p:spPr bwMode="auto">
            <a:xfrm rot="16200000" flipH="1">
              <a:off x="2461611" y="4438935"/>
              <a:ext cx="75353" cy="322"/>
            </a:xfrm>
            <a:prstGeom prst="line">
              <a:avLst/>
            </a:prstGeom>
            <a:noFill/>
            <a:ln w="28575" cap="flat" cmpd="sng" algn="ctr">
              <a:solidFill>
                <a:schemeClr val="bg2"/>
              </a:solidFill>
              <a:prstDash val="solid"/>
              <a:round/>
              <a:headEnd type="none" w="med" len="med"/>
              <a:tailEnd type="none" w="med" len="med"/>
            </a:ln>
            <a:effectLst/>
          </p:spPr>
        </p:cxnSp>
        <p:cxnSp>
          <p:nvCxnSpPr>
            <p:cNvPr id="50" name="Straight Connector 49"/>
            <p:cNvCxnSpPr/>
            <p:nvPr/>
          </p:nvCxnSpPr>
          <p:spPr bwMode="auto">
            <a:xfrm rot="16200000" flipH="1">
              <a:off x="2986679" y="4437420"/>
              <a:ext cx="75353" cy="322"/>
            </a:xfrm>
            <a:prstGeom prst="line">
              <a:avLst/>
            </a:prstGeom>
            <a:noFill/>
            <a:ln w="28575" cap="flat" cmpd="sng" algn="ctr">
              <a:solidFill>
                <a:schemeClr val="bg2"/>
              </a:solidFill>
              <a:prstDash val="solid"/>
              <a:round/>
              <a:headEnd type="none" w="med" len="med"/>
              <a:tailEnd type="none" w="med" len="med"/>
            </a:ln>
            <a:effectLst/>
          </p:spPr>
        </p:cxnSp>
        <p:cxnSp>
          <p:nvCxnSpPr>
            <p:cNvPr id="51" name="Straight Connector 50"/>
            <p:cNvCxnSpPr/>
            <p:nvPr/>
          </p:nvCxnSpPr>
          <p:spPr bwMode="auto">
            <a:xfrm rot="16200000" flipH="1">
              <a:off x="3483171" y="4443049"/>
              <a:ext cx="75353" cy="322"/>
            </a:xfrm>
            <a:prstGeom prst="line">
              <a:avLst/>
            </a:prstGeom>
            <a:noFill/>
            <a:ln w="28575" cap="flat" cmpd="sng" algn="ctr">
              <a:solidFill>
                <a:schemeClr val="bg2"/>
              </a:solidFill>
              <a:prstDash val="solid"/>
              <a:round/>
              <a:headEnd type="none" w="med" len="med"/>
              <a:tailEnd type="none" w="med" len="med"/>
            </a:ln>
            <a:effectLst/>
          </p:spPr>
        </p:cxnSp>
      </p:grpSp>
      <p:grpSp>
        <p:nvGrpSpPr>
          <p:cNvPr id="13" name="Group 52"/>
          <p:cNvGrpSpPr/>
          <p:nvPr/>
        </p:nvGrpSpPr>
        <p:grpSpPr>
          <a:xfrm>
            <a:off x="5907894" y="4401833"/>
            <a:ext cx="2080027" cy="83146"/>
            <a:chOff x="1440982" y="4399904"/>
            <a:chExt cx="2080027" cy="83146"/>
          </a:xfrm>
        </p:grpSpPr>
        <p:cxnSp>
          <p:nvCxnSpPr>
            <p:cNvPr id="54" name="Straight Connector 53"/>
            <p:cNvCxnSpPr/>
            <p:nvPr/>
          </p:nvCxnSpPr>
          <p:spPr bwMode="auto">
            <a:xfrm rot="5400000">
              <a:off x="1411477" y="4451489"/>
              <a:ext cx="61066" cy="2056"/>
            </a:xfrm>
            <a:prstGeom prst="line">
              <a:avLst/>
            </a:prstGeom>
            <a:noFill/>
            <a:ln w="28575" cap="flat" cmpd="sng" algn="ctr">
              <a:solidFill>
                <a:schemeClr val="bg2"/>
              </a:solidFill>
              <a:prstDash val="solid"/>
              <a:round/>
              <a:headEnd type="none" w="med" len="med"/>
              <a:tailEnd type="none" w="med" len="med"/>
            </a:ln>
            <a:effectLst/>
          </p:spPr>
        </p:cxnSp>
        <p:cxnSp>
          <p:nvCxnSpPr>
            <p:cNvPr id="55" name="Straight Connector 54"/>
            <p:cNvCxnSpPr/>
            <p:nvPr/>
          </p:nvCxnSpPr>
          <p:spPr bwMode="auto">
            <a:xfrm rot="16200000" flipH="1">
              <a:off x="1936544" y="4445212"/>
              <a:ext cx="75353" cy="322"/>
            </a:xfrm>
            <a:prstGeom prst="line">
              <a:avLst/>
            </a:prstGeom>
            <a:noFill/>
            <a:ln w="28575" cap="flat" cmpd="sng" algn="ctr">
              <a:solidFill>
                <a:schemeClr val="bg2"/>
              </a:solidFill>
              <a:prstDash val="solid"/>
              <a:round/>
              <a:headEnd type="none" w="med" len="med"/>
              <a:tailEnd type="none" w="med" len="med"/>
            </a:ln>
            <a:effectLst/>
          </p:spPr>
        </p:cxnSp>
        <p:cxnSp>
          <p:nvCxnSpPr>
            <p:cNvPr id="56" name="Straight Connector 55"/>
            <p:cNvCxnSpPr/>
            <p:nvPr/>
          </p:nvCxnSpPr>
          <p:spPr bwMode="auto">
            <a:xfrm rot="16200000" flipH="1">
              <a:off x="2461611" y="4438935"/>
              <a:ext cx="75353" cy="322"/>
            </a:xfrm>
            <a:prstGeom prst="line">
              <a:avLst/>
            </a:prstGeom>
            <a:noFill/>
            <a:ln w="28575" cap="flat" cmpd="sng" algn="ctr">
              <a:solidFill>
                <a:schemeClr val="bg2"/>
              </a:solidFill>
              <a:prstDash val="solid"/>
              <a:round/>
              <a:headEnd type="none" w="med" len="med"/>
              <a:tailEnd type="none" w="med" len="med"/>
            </a:ln>
            <a:effectLst/>
          </p:spPr>
        </p:cxnSp>
        <p:cxnSp>
          <p:nvCxnSpPr>
            <p:cNvPr id="57" name="Straight Connector 56"/>
            <p:cNvCxnSpPr/>
            <p:nvPr/>
          </p:nvCxnSpPr>
          <p:spPr bwMode="auto">
            <a:xfrm rot="16200000" flipH="1">
              <a:off x="2986679" y="4437420"/>
              <a:ext cx="75353" cy="322"/>
            </a:xfrm>
            <a:prstGeom prst="line">
              <a:avLst/>
            </a:prstGeom>
            <a:noFill/>
            <a:ln w="28575" cap="flat" cmpd="sng" algn="ctr">
              <a:solidFill>
                <a:schemeClr val="bg2"/>
              </a:solidFill>
              <a:prstDash val="solid"/>
              <a:round/>
              <a:headEnd type="none" w="med" len="med"/>
              <a:tailEnd type="none" w="med" len="med"/>
            </a:ln>
            <a:effectLst/>
          </p:spPr>
        </p:cxnSp>
        <p:cxnSp>
          <p:nvCxnSpPr>
            <p:cNvPr id="58" name="Straight Connector 57"/>
            <p:cNvCxnSpPr/>
            <p:nvPr/>
          </p:nvCxnSpPr>
          <p:spPr bwMode="auto">
            <a:xfrm rot="16200000" flipH="1">
              <a:off x="3483171" y="4443049"/>
              <a:ext cx="75353" cy="322"/>
            </a:xfrm>
            <a:prstGeom prst="line">
              <a:avLst/>
            </a:prstGeom>
            <a:noFill/>
            <a:ln w="28575" cap="flat" cmpd="sng" algn="ctr">
              <a:solidFill>
                <a:schemeClr val="bg2"/>
              </a:solidFill>
              <a:prstDash val="solid"/>
              <a:round/>
              <a:headEnd type="none" w="med" len="med"/>
              <a:tailEnd type="none" w="med" len="med"/>
            </a:ln>
            <a:effectLst/>
          </p:spPr>
        </p:cxnSp>
      </p:grpSp>
      <p:sp>
        <p:nvSpPr>
          <p:cNvPr id="65" name="TextBox 64"/>
          <p:cNvSpPr txBox="1"/>
          <p:nvPr/>
        </p:nvSpPr>
        <p:spPr>
          <a:xfrm>
            <a:off x="784234" y="4714024"/>
            <a:ext cx="2986268" cy="276999"/>
          </a:xfrm>
          <a:prstGeom prst="rect">
            <a:avLst/>
          </a:prstGeom>
          <a:noFill/>
        </p:spPr>
        <p:txBody>
          <a:bodyPr wrap="square" rtlCol="0">
            <a:spAutoFit/>
          </a:bodyPr>
          <a:lstStyle/>
          <a:p>
            <a:r>
              <a:rPr lang="en-US" sz="1200" b="1" dirty="0" smtClean="0">
                <a:solidFill>
                  <a:schemeClr val="bg2"/>
                </a:solidFill>
              </a:rPr>
              <a:t>Triglyceride Quintile Ranges (mg/dL)</a:t>
            </a:r>
            <a:endParaRPr lang="en-US" sz="1200" b="1" dirty="0">
              <a:solidFill>
                <a:schemeClr val="bg2"/>
              </a:solidFill>
            </a:endParaRPr>
          </a:p>
        </p:txBody>
      </p:sp>
      <p:sp>
        <p:nvSpPr>
          <p:cNvPr id="66" name="TextBox 65"/>
          <p:cNvSpPr txBox="1"/>
          <p:nvPr/>
        </p:nvSpPr>
        <p:spPr>
          <a:xfrm>
            <a:off x="5299172" y="4727528"/>
            <a:ext cx="2986268" cy="276999"/>
          </a:xfrm>
          <a:prstGeom prst="rect">
            <a:avLst/>
          </a:prstGeom>
          <a:noFill/>
        </p:spPr>
        <p:txBody>
          <a:bodyPr wrap="square" rtlCol="0">
            <a:spAutoFit/>
          </a:bodyPr>
          <a:lstStyle/>
          <a:p>
            <a:r>
              <a:rPr lang="en-US" sz="1200" b="1" dirty="0" smtClean="0">
                <a:solidFill>
                  <a:schemeClr val="bg2"/>
                </a:solidFill>
              </a:rPr>
              <a:t>Triglyceride Quintile Ranges (mg/dL)</a:t>
            </a:r>
            <a:endParaRPr lang="en-US" sz="1200" b="1" dirty="0">
              <a:solidFill>
                <a:schemeClr val="bg2"/>
              </a:solidFill>
            </a:endParaRPr>
          </a:p>
        </p:txBody>
      </p:sp>
      <p:sp>
        <p:nvSpPr>
          <p:cNvPr id="67" name="TextBox 66"/>
          <p:cNvSpPr txBox="1"/>
          <p:nvPr/>
        </p:nvSpPr>
        <p:spPr>
          <a:xfrm>
            <a:off x="449684" y="4299021"/>
            <a:ext cx="342900" cy="246221"/>
          </a:xfrm>
          <a:prstGeom prst="rect">
            <a:avLst/>
          </a:prstGeom>
          <a:noFill/>
        </p:spPr>
        <p:txBody>
          <a:bodyPr wrap="square" rtlCol="0">
            <a:spAutoFit/>
          </a:bodyPr>
          <a:lstStyle/>
          <a:p>
            <a:r>
              <a:rPr lang="en-US" sz="1000" b="1" dirty="0" smtClean="0">
                <a:solidFill>
                  <a:schemeClr val="bg2"/>
                </a:solidFill>
              </a:rPr>
              <a:t>5</a:t>
            </a:r>
            <a:endParaRPr lang="en-US" sz="1000" b="1" dirty="0">
              <a:solidFill>
                <a:schemeClr val="bg2"/>
              </a:solidFill>
            </a:endParaRPr>
          </a:p>
        </p:txBody>
      </p:sp>
      <p:sp>
        <p:nvSpPr>
          <p:cNvPr id="68" name="TextBox 67"/>
          <p:cNvSpPr txBox="1"/>
          <p:nvPr/>
        </p:nvSpPr>
        <p:spPr>
          <a:xfrm>
            <a:off x="428463" y="3675918"/>
            <a:ext cx="342900" cy="246221"/>
          </a:xfrm>
          <a:prstGeom prst="rect">
            <a:avLst/>
          </a:prstGeom>
          <a:noFill/>
        </p:spPr>
        <p:txBody>
          <a:bodyPr wrap="square" rtlCol="0">
            <a:spAutoFit/>
          </a:bodyPr>
          <a:lstStyle/>
          <a:p>
            <a:r>
              <a:rPr lang="en-US" sz="1000" b="1" dirty="0" smtClean="0">
                <a:solidFill>
                  <a:schemeClr val="bg2"/>
                </a:solidFill>
              </a:rPr>
              <a:t>10</a:t>
            </a:r>
            <a:endParaRPr lang="en-US" sz="1000" b="1" dirty="0">
              <a:solidFill>
                <a:schemeClr val="bg2"/>
              </a:solidFill>
            </a:endParaRPr>
          </a:p>
        </p:txBody>
      </p:sp>
      <p:sp>
        <p:nvSpPr>
          <p:cNvPr id="69" name="TextBox 68"/>
          <p:cNvSpPr txBox="1"/>
          <p:nvPr/>
        </p:nvSpPr>
        <p:spPr>
          <a:xfrm>
            <a:off x="441966" y="3018090"/>
            <a:ext cx="342900" cy="246221"/>
          </a:xfrm>
          <a:prstGeom prst="rect">
            <a:avLst/>
          </a:prstGeom>
          <a:noFill/>
        </p:spPr>
        <p:txBody>
          <a:bodyPr wrap="square" rtlCol="0">
            <a:spAutoFit/>
          </a:bodyPr>
          <a:lstStyle/>
          <a:p>
            <a:r>
              <a:rPr lang="en-US" sz="1000" b="1" dirty="0" smtClean="0">
                <a:solidFill>
                  <a:schemeClr val="bg2"/>
                </a:solidFill>
              </a:rPr>
              <a:t>15</a:t>
            </a:r>
            <a:endParaRPr lang="en-US" sz="1000" b="1" dirty="0">
              <a:solidFill>
                <a:schemeClr val="bg2"/>
              </a:solidFill>
            </a:endParaRPr>
          </a:p>
        </p:txBody>
      </p:sp>
      <p:sp>
        <p:nvSpPr>
          <p:cNvPr id="70" name="TextBox 69"/>
          <p:cNvSpPr txBox="1"/>
          <p:nvPr/>
        </p:nvSpPr>
        <p:spPr>
          <a:xfrm>
            <a:off x="455469" y="2394986"/>
            <a:ext cx="342900" cy="246221"/>
          </a:xfrm>
          <a:prstGeom prst="rect">
            <a:avLst/>
          </a:prstGeom>
          <a:noFill/>
        </p:spPr>
        <p:txBody>
          <a:bodyPr wrap="square" rtlCol="0">
            <a:spAutoFit/>
          </a:bodyPr>
          <a:lstStyle/>
          <a:p>
            <a:r>
              <a:rPr lang="en-US" sz="1000" b="1" dirty="0" smtClean="0">
                <a:solidFill>
                  <a:schemeClr val="bg2"/>
                </a:solidFill>
              </a:rPr>
              <a:t>20</a:t>
            </a:r>
            <a:endParaRPr lang="en-US" sz="1000" b="1" dirty="0">
              <a:solidFill>
                <a:schemeClr val="bg2"/>
              </a:solidFill>
            </a:endParaRPr>
          </a:p>
        </p:txBody>
      </p:sp>
      <p:sp>
        <p:nvSpPr>
          <p:cNvPr id="71" name="TextBox 70"/>
          <p:cNvSpPr txBox="1"/>
          <p:nvPr/>
        </p:nvSpPr>
        <p:spPr>
          <a:xfrm rot="16200000">
            <a:off x="-460860" y="3272733"/>
            <a:ext cx="1488161" cy="276999"/>
          </a:xfrm>
          <a:prstGeom prst="rect">
            <a:avLst/>
          </a:prstGeom>
          <a:noFill/>
        </p:spPr>
        <p:txBody>
          <a:bodyPr wrap="square" rtlCol="0">
            <a:spAutoFit/>
          </a:bodyPr>
          <a:lstStyle/>
          <a:p>
            <a:r>
              <a:rPr lang="en-US" sz="1200" b="1" dirty="0" smtClean="0">
                <a:solidFill>
                  <a:schemeClr val="bg2"/>
                </a:solidFill>
              </a:rPr>
              <a:t>Event Rate  (%)</a:t>
            </a:r>
            <a:endParaRPr lang="en-US" sz="1200" b="1" dirty="0">
              <a:solidFill>
                <a:schemeClr val="bg2"/>
              </a:solidFill>
            </a:endParaRPr>
          </a:p>
        </p:txBody>
      </p:sp>
      <p:sp>
        <p:nvSpPr>
          <p:cNvPr id="72" name="TextBox 71"/>
          <p:cNvSpPr txBox="1"/>
          <p:nvPr/>
        </p:nvSpPr>
        <p:spPr>
          <a:xfrm rot="16200000">
            <a:off x="4066769" y="3251513"/>
            <a:ext cx="1488161" cy="276999"/>
          </a:xfrm>
          <a:prstGeom prst="rect">
            <a:avLst/>
          </a:prstGeom>
          <a:noFill/>
        </p:spPr>
        <p:txBody>
          <a:bodyPr wrap="square" rtlCol="0">
            <a:spAutoFit/>
          </a:bodyPr>
          <a:lstStyle/>
          <a:p>
            <a:r>
              <a:rPr lang="en-US" sz="1200" b="1" dirty="0" smtClean="0">
                <a:solidFill>
                  <a:schemeClr val="bg2"/>
                </a:solidFill>
              </a:rPr>
              <a:t>Event Rate  (%)</a:t>
            </a:r>
            <a:endParaRPr lang="en-US" sz="1200" b="1" dirty="0">
              <a:solidFill>
                <a:schemeClr val="bg2"/>
              </a:solidFill>
            </a:endParaRPr>
          </a:p>
        </p:txBody>
      </p:sp>
      <p:sp>
        <p:nvSpPr>
          <p:cNvPr id="73" name="TextBox 72"/>
          <p:cNvSpPr txBox="1"/>
          <p:nvPr/>
        </p:nvSpPr>
        <p:spPr>
          <a:xfrm>
            <a:off x="693566" y="1833856"/>
            <a:ext cx="2986268" cy="584775"/>
          </a:xfrm>
          <a:prstGeom prst="rect">
            <a:avLst/>
          </a:prstGeom>
          <a:noFill/>
        </p:spPr>
        <p:txBody>
          <a:bodyPr wrap="square" rtlCol="0">
            <a:spAutoFit/>
          </a:bodyPr>
          <a:lstStyle/>
          <a:p>
            <a:r>
              <a:rPr lang="en-US" sz="1600" b="1" dirty="0" smtClean="0">
                <a:solidFill>
                  <a:schemeClr val="bg2"/>
                </a:solidFill>
              </a:rPr>
              <a:t>Baseline Triglycerides           CAD Death, Nonfatal MI</a:t>
            </a:r>
            <a:endParaRPr lang="en-US" sz="1600" b="1" dirty="0">
              <a:solidFill>
                <a:schemeClr val="bg2"/>
              </a:solidFill>
            </a:endParaRPr>
          </a:p>
        </p:txBody>
      </p:sp>
      <p:sp>
        <p:nvSpPr>
          <p:cNvPr id="74" name="TextBox 73"/>
          <p:cNvSpPr txBox="1"/>
          <p:nvPr/>
        </p:nvSpPr>
        <p:spPr>
          <a:xfrm>
            <a:off x="4765926" y="1845909"/>
            <a:ext cx="3842795" cy="584775"/>
          </a:xfrm>
          <a:prstGeom prst="rect">
            <a:avLst/>
          </a:prstGeom>
          <a:noFill/>
        </p:spPr>
        <p:txBody>
          <a:bodyPr wrap="square" rtlCol="0">
            <a:spAutoFit/>
          </a:bodyPr>
          <a:lstStyle/>
          <a:p>
            <a:r>
              <a:rPr lang="en-US" sz="1600" b="1" dirty="0" smtClean="0">
                <a:solidFill>
                  <a:schemeClr val="bg2"/>
                </a:solidFill>
              </a:rPr>
              <a:t>Baseline Triglycerides                   CAD Death, Nonfatal MI, CABG/PTCA</a:t>
            </a:r>
            <a:endParaRPr lang="en-US" sz="1600" b="1" dirty="0">
              <a:solidFill>
                <a:schemeClr val="bg2"/>
              </a:solidFill>
            </a:endParaRPr>
          </a:p>
        </p:txBody>
      </p:sp>
      <p:cxnSp>
        <p:nvCxnSpPr>
          <p:cNvPr id="76" name="Straight Connector 75"/>
          <p:cNvCxnSpPr/>
          <p:nvPr/>
        </p:nvCxnSpPr>
        <p:spPr bwMode="auto">
          <a:xfrm flipV="1">
            <a:off x="1282247" y="3419061"/>
            <a:ext cx="2091193" cy="326003"/>
          </a:xfrm>
          <a:prstGeom prst="line">
            <a:avLst/>
          </a:prstGeom>
          <a:noFill/>
          <a:ln w="57150" cap="flat" cmpd="sng" algn="ctr">
            <a:solidFill>
              <a:srgbClr val="C00000"/>
            </a:solidFill>
            <a:prstDash val="solid"/>
            <a:round/>
            <a:headEnd type="none" w="med" len="med"/>
            <a:tailEnd type="none" w="med" len="med"/>
          </a:ln>
          <a:effectLst/>
          <a:scene3d>
            <a:camera prst="orthographicFront"/>
            <a:lightRig rig="threePt" dir="t"/>
          </a:scene3d>
          <a:sp3d>
            <a:bevelT/>
          </a:sp3d>
        </p:spPr>
      </p:cxnSp>
      <p:cxnSp>
        <p:nvCxnSpPr>
          <p:cNvPr id="78" name="Straight Connector 77"/>
          <p:cNvCxnSpPr/>
          <p:nvPr/>
        </p:nvCxnSpPr>
        <p:spPr bwMode="auto">
          <a:xfrm flipV="1">
            <a:off x="1274296" y="3053301"/>
            <a:ext cx="2083242" cy="143123"/>
          </a:xfrm>
          <a:prstGeom prst="line">
            <a:avLst/>
          </a:prstGeom>
          <a:noFill/>
          <a:ln w="57150" cap="flat" cmpd="sng" algn="ctr">
            <a:solidFill>
              <a:schemeClr val="accent6">
                <a:lumMod val="50000"/>
              </a:schemeClr>
            </a:solidFill>
            <a:prstDash val="solid"/>
            <a:round/>
            <a:headEnd type="none" w="med" len="med"/>
            <a:tailEnd type="none" w="med" len="med"/>
          </a:ln>
          <a:effectLst/>
          <a:scene3d>
            <a:camera prst="orthographicFront"/>
            <a:lightRig rig="threePt" dir="t"/>
          </a:scene3d>
          <a:sp3d>
            <a:bevelT/>
          </a:sp3d>
        </p:spPr>
      </p:cxnSp>
      <p:sp>
        <p:nvSpPr>
          <p:cNvPr id="79" name="Oval 78"/>
          <p:cNvSpPr/>
          <p:nvPr/>
        </p:nvSpPr>
        <p:spPr bwMode="auto">
          <a:xfrm>
            <a:off x="3312915" y="3033670"/>
            <a:ext cx="91440" cy="91440"/>
          </a:xfrm>
          <a:prstGeom prst="ellipse">
            <a:avLst/>
          </a:prstGeom>
          <a:solidFill>
            <a:schemeClr val="accent6">
              <a:lumMod val="5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80" name="Oval 79"/>
          <p:cNvSpPr/>
          <p:nvPr/>
        </p:nvSpPr>
        <p:spPr bwMode="auto">
          <a:xfrm>
            <a:off x="2803328" y="3090820"/>
            <a:ext cx="91440" cy="91440"/>
          </a:xfrm>
          <a:prstGeom prst="ellipse">
            <a:avLst/>
          </a:prstGeom>
          <a:solidFill>
            <a:schemeClr val="accent6">
              <a:lumMod val="5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81" name="Oval 80"/>
          <p:cNvSpPr/>
          <p:nvPr/>
        </p:nvSpPr>
        <p:spPr bwMode="auto">
          <a:xfrm>
            <a:off x="1762721" y="3078913"/>
            <a:ext cx="91440" cy="91440"/>
          </a:xfrm>
          <a:prstGeom prst="ellipse">
            <a:avLst/>
          </a:prstGeom>
          <a:solidFill>
            <a:schemeClr val="accent6">
              <a:lumMod val="5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82" name="Oval 81"/>
          <p:cNvSpPr/>
          <p:nvPr/>
        </p:nvSpPr>
        <p:spPr bwMode="auto">
          <a:xfrm>
            <a:off x="2277072" y="3238457"/>
            <a:ext cx="91440" cy="91440"/>
          </a:xfrm>
          <a:prstGeom prst="ellipse">
            <a:avLst/>
          </a:prstGeom>
          <a:solidFill>
            <a:schemeClr val="accent6">
              <a:lumMod val="5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83" name="Oval 82"/>
          <p:cNvSpPr/>
          <p:nvPr/>
        </p:nvSpPr>
        <p:spPr bwMode="auto">
          <a:xfrm>
            <a:off x="1241228" y="3188451"/>
            <a:ext cx="91440" cy="91440"/>
          </a:xfrm>
          <a:prstGeom prst="ellipse">
            <a:avLst/>
          </a:prstGeom>
          <a:solidFill>
            <a:schemeClr val="accent6">
              <a:lumMod val="5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84" name="Rectangle 83"/>
          <p:cNvSpPr/>
          <p:nvPr/>
        </p:nvSpPr>
        <p:spPr bwMode="auto">
          <a:xfrm>
            <a:off x="1251954" y="3698081"/>
            <a:ext cx="71437" cy="78582"/>
          </a:xfrm>
          <a:prstGeom prst="rect">
            <a:avLst/>
          </a:prstGeom>
          <a:solidFill>
            <a:srgbClr val="C00000"/>
          </a:solidFill>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85" name="Rectangle 84"/>
          <p:cNvSpPr/>
          <p:nvPr/>
        </p:nvSpPr>
        <p:spPr bwMode="auto">
          <a:xfrm>
            <a:off x="1766304" y="3686174"/>
            <a:ext cx="71437" cy="78582"/>
          </a:xfrm>
          <a:prstGeom prst="rect">
            <a:avLst/>
          </a:prstGeom>
          <a:solidFill>
            <a:srgbClr val="C00000"/>
          </a:solidFill>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86" name="Rectangle 85"/>
          <p:cNvSpPr/>
          <p:nvPr/>
        </p:nvSpPr>
        <p:spPr bwMode="auto">
          <a:xfrm>
            <a:off x="2285417" y="3586161"/>
            <a:ext cx="71437" cy="78582"/>
          </a:xfrm>
          <a:prstGeom prst="rect">
            <a:avLst/>
          </a:prstGeom>
          <a:solidFill>
            <a:srgbClr val="C00000"/>
          </a:solidFill>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87" name="Rectangle 86"/>
          <p:cNvSpPr/>
          <p:nvPr/>
        </p:nvSpPr>
        <p:spPr bwMode="auto">
          <a:xfrm>
            <a:off x="2814055" y="3526630"/>
            <a:ext cx="71437" cy="78582"/>
          </a:xfrm>
          <a:prstGeom prst="rect">
            <a:avLst/>
          </a:prstGeom>
          <a:solidFill>
            <a:srgbClr val="C00000"/>
          </a:solidFill>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88" name="Rectangle 87"/>
          <p:cNvSpPr/>
          <p:nvPr/>
        </p:nvSpPr>
        <p:spPr bwMode="auto">
          <a:xfrm>
            <a:off x="3326024" y="3378992"/>
            <a:ext cx="71437" cy="78582"/>
          </a:xfrm>
          <a:prstGeom prst="rect">
            <a:avLst/>
          </a:prstGeom>
          <a:solidFill>
            <a:srgbClr val="C00000"/>
          </a:solidFill>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89" name="TextBox 88"/>
          <p:cNvSpPr txBox="1"/>
          <p:nvPr/>
        </p:nvSpPr>
        <p:spPr>
          <a:xfrm>
            <a:off x="3147429" y="3431382"/>
            <a:ext cx="419100" cy="230832"/>
          </a:xfrm>
          <a:prstGeom prst="rect">
            <a:avLst/>
          </a:prstGeom>
          <a:noFill/>
        </p:spPr>
        <p:txBody>
          <a:bodyPr wrap="square" rtlCol="0">
            <a:spAutoFit/>
          </a:bodyPr>
          <a:lstStyle/>
          <a:p>
            <a:r>
              <a:rPr lang="en-US" sz="900" b="1" dirty="0" smtClean="0">
                <a:solidFill>
                  <a:schemeClr val="bg2"/>
                </a:solidFill>
              </a:rPr>
              <a:t>13.1</a:t>
            </a:r>
            <a:endParaRPr lang="en-US" sz="900" b="1" dirty="0">
              <a:solidFill>
                <a:schemeClr val="bg2"/>
              </a:solidFill>
            </a:endParaRPr>
          </a:p>
        </p:txBody>
      </p:sp>
      <p:sp>
        <p:nvSpPr>
          <p:cNvPr id="90" name="TextBox 89"/>
          <p:cNvSpPr txBox="1"/>
          <p:nvPr/>
        </p:nvSpPr>
        <p:spPr>
          <a:xfrm>
            <a:off x="2635460" y="3590925"/>
            <a:ext cx="419100" cy="230832"/>
          </a:xfrm>
          <a:prstGeom prst="rect">
            <a:avLst/>
          </a:prstGeom>
          <a:noFill/>
        </p:spPr>
        <p:txBody>
          <a:bodyPr wrap="square" rtlCol="0">
            <a:spAutoFit/>
          </a:bodyPr>
          <a:lstStyle/>
          <a:p>
            <a:r>
              <a:rPr lang="en-US" sz="900" b="1" dirty="0" smtClean="0">
                <a:solidFill>
                  <a:schemeClr val="bg2"/>
                </a:solidFill>
              </a:rPr>
              <a:t>12.0</a:t>
            </a:r>
            <a:endParaRPr lang="en-US" sz="900" b="1" dirty="0">
              <a:solidFill>
                <a:schemeClr val="bg2"/>
              </a:solidFill>
            </a:endParaRPr>
          </a:p>
        </p:txBody>
      </p:sp>
      <p:sp>
        <p:nvSpPr>
          <p:cNvPr id="91" name="TextBox 90"/>
          <p:cNvSpPr txBox="1"/>
          <p:nvPr/>
        </p:nvSpPr>
        <p:spPr>
          <a:xfrm>
            <a:off x="2099678" y="3640930"/>
            <a:ext cx="419100" cy="230832"/>
          </a:xfrm>
          <a:prstGeom prst="rect">
            <a:avLst/>
          </a:prstGeom>
          <a:noFill/>
        </p:spPr>
        <p:txBody>
          <a:bodyPr wrap="square" rtlCol="0">
            <a:spAutoFit/>
          </a:bodyPr>
          <a:lstStyle/>
          <a:p>
            <a:r>
              <a:rPr lang="en-US" sz="900" b="1" dirty="0" smtClean="0">
                <a:solidFill>
                  <a:schemeClr val="bg2"/>
                </a:solidFill>
              </a:rPr>
              <a:t>11.6</a:t>
            </a:r>
            <a:endParaRPr lang="en-US" sz="900" b="1" dirty="0">
              <a:solidFill>
                <a:schemeClr val="bg2"/>
              </a:solidFill>
            </a:endParaRPr>
          </a:p>
        </p:txBody>
      </p:sp>
      <p:sp>
        <p:nvSpPr>
          <p:cNvPr id="92" name="TextBox 91"/>
          <p:cNvSpPr txBox="1"/>
          <p:nvPr/>
        </p:nvSpPr>
        <p:spPr>
          <a:xfrm>
            <a:off x="1609139" y="3740941"/>
            <a:ext cx="419100" cy="230832"/>
          </a:xfrm>
          <a:prstGeom prst="rect">
            <a:avLst/>
          </a:prstGeom>
          <a:noFill/>
        </p:spPr>
        <p:txBody>
          <a:bodyPr wrap="square" rtlCol="0">
            <a:spAutoFit/>
          </a:bodyPr>
          <a:lstStyle/>
          <a:p>
            <a:r>
              <a:rPr lang="en-US" sz="900" b="1" dirty="0" smtClean="0">
                <a:solidFill>
                  <a:schemeClr val="bg2"/>
                </a:solidFill>
              </a:rPr>
              <a:t>10.8</a:t>
            </a:r>
            <a:endParaRPr lang="en-US" sz="900" b="1" dirty="0">
              <a:solidFill>
                <a:schemeClr val="bg2"/>
              </a:solidFill>
            </a:endParaRPr>
          </a:p>
        </p:txBody>
      </p:sp>
      <p:sp>
        <p:nvSpPr>
          <p:cNvPr id="93" name="TextBox 92"/>
          <p:cNvSpPr txBox="1"/>
          <p:nvPr/>
        </p:nvSpPr>
        <p:spPr>
          <a:xfrm>
            <a:off x="1621046" y="3945730"/>
            <a:ext cx="988220" cy="369332"/>
          </a:xfrm>
          <a:prstGeom prst="rect">
            <a:avLst/>
          </a:prstGeom>
          <a:noFill/>
        </p:spPr>
        <p:txBody>
          <a:bodyPr wrap="square" rtlCol="0">
            <a:spAutoFit/>
          </a:bodyPr>
          <a:lstStyle/>
          <a:p>
            <a:r>
              <a:rPr lang="en-US" sz="900" b="1" dirty="0" smtClean="0">
                <a:solidFill>
                  <a:schemeClr val="bg2"/>
                </a:solidFill>
              </a:rPr>
              <a:t>Slope = 0.016 p=0.003</a:t>
            </a:r>
            <a:endParaRPr lang="en-US" sz="900" b="1" dirty="0">
              <a:solidFill>
                <a:schemeClr val="bg2"/>
              </a:solidFill>
            </a:endParaRPr>
          </a:p>
        </p:txBody>
      </p:sp>
      <p:sp>
        <p:nvSpPr>
          <p:cNvPr id="94" name="TextBox 93"/>
          <p:cNvSpPr txBox="1"/>
          <p:nvPr/>
        </p:nvSpPr>
        <p:spPr>
          <a:xfrm>
            <a:off x="2323515" y="4212431"/>
            <a:ext cx="1445419" cy="215444"/>
          </a:xfrm>
          <a:prstGeom prst="rect">
            <a:avLst/>
          </a:prstGeom>
          <a:noFill/>
        </p:spPr>
        <p:txBody>
          <a:bodyPr wrap="square" rtlCol="0">
            <a:spAutoFit/>
          </a:bodyPr>
          <a:lstStyle/>
          <a:p>
            <a:r>
              <a:rPr lang="en-US" sz="800" b="1" dirty="0" smtClean="0">
                <a:solidFill>
                  <a:schemeClr val="bg2"/>
                </a:solidFill>
              </a:rPr>
              <a:t>Interaction, p=0.26</a:t>
            </a:r>
            <a:endParaRPr lang="en-US" sz="800" b="1" dirty="0">
              <a:solidFill>
                <a:schemeClr val="bg2"/>
              </a:solidFill>
            </a:endParaRPr>
          </a:p>
        </p:txBody>
      </p:sp>
      <p:sp>
        <p:nvSpPr>
          <p:cNvPr id="96" name="TextBox 95"/>
          <p:cNvSpPr txBox="1"/>
          <p:nvPr/>
        </p:nvSpPr>
        <p:spPr>
          <a:xfrm>
            <a:off x="1085264" y="3740941"/>
            <a:ext cx="419100" cy="230832"/>
          </a:xfrm>
          <a:prstGeom prst="rect">
            <a:avLst/>
          </a:prstGeom>
          <a:noFill/>
        </p:spPr>
        <p:txBody>
          <a:bodyPr wrap="square" rtlCol="0">
            <a:spAutoFit/>
          </a:bodyPr>
          <a:lstStyle/>
          <a:p>
            <a:r>
              <a:rPr lang="en-US" sz="900" b="1" dirty="0" smtClean="0">
                <a:solidFill>
                  <a:schemeClr val="bg2"/>
                </a:solidFill>
              </a:rPr>
              <a:t>10.7</a:t>
            </a:r>
            <a:endParaRPr lang="en-US" sz="900" b="1" dirty="0">
              <a:solidFill>
                <a:schemeClr val="bg2"/>
              </a:solidFill>
            </a:endParaRPr>
          </a:p>
        </p:txBody>
      </p:sp>
      <p:sp>
        <p:nvSpPr>
          <p:cNvPr id="97" name="TextBox 96"/>
          <p:cNvSpPr txBox="1"/>
          <p:nvPr/>
        </p:nvSpPr>
        <p:spPr>
          <a:xfrm>
            <a:off x="1085264" y="2921791"/>
            <a:ext cx="419100" cy="230832"/>
          </a:xfrm>
          <a:prstGeom prst="rect">
            <a:avLst/>
          </a:prstGeom>
          <a:noFill/>
        </p:spPr>
        <p:txBody>
          <a:bodyPr wrap="square" rtlCol="0">
            <a:spAutoFit/>
          </a:bodyPr>
          <a:lstStyle/>
          <a:p>
            <a:r>
              <a:rPr lang="en-US" sz="900" b="1" dirty="0" smtClean="0">
                <a:solidFill>
                  <a:schemeClr val="bg2"/>
                </a:solidFill>
              </a:rPr>
              <a:t>14.5</a:t>
            </a:r>
            <a:endParaRPr lang="en-US" sz="900" b="1" dirty="0">
              <a:solidFill>
                <a:schemeClr val="bg2"/>
              </a:solidFill>
            </a:endParaRPr>
          </a:p>
        </p:txBody>
      </p:sp>
      <p:sp>
        <p:nvSpPr>
          <p:cNvPr id="102" name="TextBox 101"/>
          <p:cNvSpPr txBox="1"/>
          <p:nvPr/>
        </p:nvSpPr>
        <p:spPr>
          <a:xfrm>
            <a:off x="1590089" y="2807491"/>
            <a:ext cx="419100" cy="230832"/>
          </a:xfrm>
          <a:prstGeom prst="rect">
            <a:avLst/>
          </a:prstGeom>
          <a:noFill/>
        </p:spPr>
        <p:txBody>
          <a:bodyPr wrap="square" rtlCol="0">
            <a:spAutoFit/>
          </a:bodyPr>
          <a:lstStyle/>
          <a:p>
            <a:r>
              <a:rPr lang="en-US" sz="900" b="1" dirty="0" smtClean="0">
                <a:solidFill>
                  <a:schemeClr val="bg2"/>
                </a:solidFill>
              </a:rPr>
              <a:t>15.3</a:t>
            </a:r>
            <a:endParaRPr lang="en-US" sz="900" b="1" dirty="0">
              <a:solidFill>
                <a:schemeClr val="bg2"/>
              </a:solidFill>
            </a:endParaRPr>
          </a:p>
        </p:txBody>
      </p:sp>
      <p:sp>
        <p:nvSpPr>
          <p:cNvPr id="103" name="TextBox 102"/>
          <p:cNvSpPr txBox="1"/>
          <p:nvPr/>
        </p:nvSpPr>
        <p:spPr>
          <a:xfrm>
            <a:off x="1923464" y="3112291"/>
            <a:ext cx="419100" cy="230832"/>
          </a:xfrm>
          <a:prstGeom prst="rect">
            <a:avLst/>
          </a:prstGeom>
          <a:noFill/>
        </p:spPr>
        <p:txBody>
          <a:bodyPr wrap="square" rtlCol="0">
            <a:spAutoFit/>
          </a:bodyPr>
          <a:lstStyle/>
          <a:p>
            <a:r>
              <a:rPr lang="en-US" sz="900" b="1" dirty="0" smtClean="0">
                <a:solidFill>
                  <a:schemeClr val="bg2"/>
                </a:solidFill>
              </a:rPr>
              <a:t>14.2</a:t>
            </a:r>
            <a:endParaRPr lang="en-US" sz="900" b="1" dirty="0">
              <a:solidFill>
                <a:schemeClr val="bg2"/>
              </a:solidFill>
            </a:endParaRPr>
          </a:p>
        </p:txBody>
      </p:sp>
      <p:sp>
        <p:nvSpPr>
          <p:cNvPr id="104" name="TextBox 103"/>
          <p:cNvSpPr txBox="1"/>
          <p:nvPr/>
        </p:nvSpPr>
        <p:spPr>
          <a:xfrm>
            <a:off x="2618789" y="2797966"/>
            <a:ext cx="419100" cy="230832"/>
          </a:xfrm>
          <a:prstGeom prst="rect">
            <a:avLst/>
          </a:prstGeom>
          <a:noFill/>
        </p:spPr>
        <p:txBody>
          <a:bodyPr wrap="square" rtlCol="0">
            <a:spAutoFit/>
          </a:bodyPr>
          <a:lstStyle/>
          <a:p>
            <a:r>
              <a:rPr lang="en-US" sz="900" b="1" dirty="0" smtClean="0">
                <a:solidFill>
                  <a:schemeClr val="bg2"/>
                </a:solidFill>
              </a:rPr>
              <a:t>15.4</a:t>
            </a:r>
            <a:endParaRPr lang="en-US" sz="900" b="1" dirty="0">
              <a:solidFill>
                <a:schemeClr val="bg2"/>
              </a:solidFill>
            </a:endParaRPr>
          </a:p>
        </p:txBody>
      </p:sp>
      <p:sp>
        <p:nvSpPr>
          <p:cNvPr id="105" name="TextBox 104"/>
          <p:cNvSpPr txBox="1"/>
          <p:nvPr/>
        </p:nvSpPr>
        <p:spPr>
          <a:xfrm>
            <a:off x="3161714" y="2759866"/>
            <a:ext cx="419100" cy="230832"/>
          </a:xfrm>
          <a:prstGeom prst="rect">
            <a:avLst/>
          </a:prstGeom>
          <a:noFill/>
        </p:spPr>
        <p:txBody>
          <a:bodyPr wrap="square" rtlCol="0">
            <a:spAutoFit/>
          </a:bodyPr>
          <a:lstStyle/>
          <a:p>
            <a:r>
              <a:rPr lang="en-US" sz="900" b="1" dirty="0" smtClean="0">
                <a:solidFill>
                  <a:schemeClr val="bg2"/>
                </a:solidFill>
              </a:rPr>
              <a:t>15.7</a:t>
            </a:r>
            <a:endParaRPr lang="en-US" sz="900" b="1" dirty="0">
              <a:solidFill>
                <a:schemeClr val="bg2"/>
              </a:solidFill>
            </a:endParaRPr>
          </a:p>
        </p:txBody>
      </p:sp>
      <p:sp>
        <p:nvSpPr>
          <p:cNvPr id="106" name="TextBox 105"/>
          <p:cNvSpPr txBox="1"/>
          <p:nvPr/>
        </p:nvSpPr>
        <p:spPr>
          <a:xfrm>
            <a:off x="992396" y="2536030"/>
            <a:ext cx="988220" cy="369332"/>
          </a:xfrm>
          <a:prstGeom prst="rect">
            <a:avLst/>
          </a:prstGeom>
          <a:noFill/>
        </p:spPr>
        <p:txBody>
          <a:bodyPr wrap="square" rtlCol="0">
            <a:spAutoFit/>
          </a:bodyPr>
          <a:lstStyle/>
          <a:p>
            <a:r>
              <a:rPr lang="en-US" sz="900" b="1" dirty="0" smtClean="0">
                <a:solidFill>
                  <a:schemeClr val="bg2"/>
                </a:solidFill>
              </a:rPr>
              <a:t>Slope = 0.007 p=0.25</a:t>
            </a:r>
            <a:endParaRPr lang="en-US" sz="900" b="1" dirty="0">
              <a:solidFill>
                <a:schemeClr val="bg2"/>
              </a:solidFill>
            </a:endParaRPr>
          </a:p>
        </p:txBody>
      </p:sp>
      <p:sp>
        <p:nvSpPr>
          <p:cNvPr id="107" name="TextBox 106"/>
          <p:cNvSpPr txBox="1"/>
          <p:nvPr/>
        </p:nvSpPr>
        <p:spPr>
          <a:xfrm>
            <a:off x="5431046" y="2488405"/>
            <a:ext cx="988220" cy="369332"/>
          </a:xfrm>
          <a:prstGeom prst="rect">
            <a:avLst/>
          </a:prstGeom>
          <a:noFill/>
        </p:spPr>
        <p:txBody>
          <a:bodyPr wrap="square" rtlCol="0">
            <a:spAutoFit/>
          </a:bodyPr>
          <a:lstStyle/>
          <a:p>
            <a:r>
              <a:rPr lang="en-US" sz="900" b="1" dirty="0" smtClean="0">
                <a:solidFill>
                  <a:schemeClr val="bg2"/>
                </a:solidFill>
              </a:rPr>
              <a:t>Slope = 0.018 p=0.02</a:t>
            </a:r>
            <a:endParaRPr lang="en-US" sz="900" b="1" dirty="0">
              <a:solidFill>
                <a:schemeClr val="bg2"/>
              </a:solidFill>
            </a:endParaRPr>
          </a:p>
        </p:txBody>
      </p:sp>
      <p:sp>
        <p:nvSpPr>
          <p:cNvPr id="108" name="TextBox 107"/>
          <p:cNvSpPr txBox="1"/>
          <p:nvPr/>
        </p:nvSpPr>
        <p:spPr>
          <a:xfrm>
            <a:off x="5631071" y="4021930"/>
            <a:ext cx="988220" cy="369332"/>
          </a:xfrm>
          <a:prstGeom prst="rect">
            <a:avLst/>
          </a:prstGeom>
          <a:noFill/>
        </p:spPr>
        <p:txBody>
          <a:bodyPr wrap="square" rtlCol="0">
            <a:spAutoFit/>
          </a:bodyPr>
          <a:lstStyle/>
          <a:p>
            <a:r>
              <a:rPr lang="en-US" sz="900" b="1" dirty="0" smtClean="0">
                <a:solidFill>
                  <a:schemeClr val="bg2"/>
                </a:solidFill>
              </a:rPr>
              <a:t>Slope = 0.029 p=0.001</a:t>
            </a:r>
            <a:endParaRPr lang="en-US" sz="900" b="1" dirty="0">
              <a:solidFill>
                <a:schemeClr val="bg2"/>
              </a:solidFill>
            </a:endParaRPr>
          </a:p>
        </p:txBody>
      </p:sp>
      <p:sp>
        <p:nvSpPr>
          <p:cNvPr id="109" name="TextBox 108"/>
          <p:cNvSpPr txBox="1"/>
          <p:nvPr/>
        </p:nvSpPr>
        <p:spPr>
          <a:xfrm>
            <a:off x="3256963" y="2931315"/>
            <a:ext cx="1293021" cy="276999"/>
          </a:xfrm>
          <a:prstGeom prst="rect">
            <a:avLst/>
          </a:prstGeom>
          <a:noFill/>
        </p:spPr>
        <p:txBody>
          <a:bodyPr wrap="square" rtlCol="0">
            <a:spAutoFit/>
          </a:bodyPr>
          <a:lstStyle/>
          <a:p>
            <a:r>
              <a:rPr lang="en-US" sz="1200" b="1" dirty="0" smtClean="0">
                <a:solidFill>
                  <a:schemeClr val="bg2"/>
                </a:solidFill>
              </a:rPr>
              <a:t>Placebo</a:t>
            </a:r>
            <a:endParaRPr lang="en-US" sz="1200" b="1" dirty="0">
              <a:solidFill>
                <a:schemeClr val="bg2"/>
              </a:solidFill>
            </a:endParaRPr>
          </a:p>
        </p:txBody>
      </p:sp>
      <p:sp>
        <p:nvSpPr>
          <p:cNvPr id="110" name="TextBox 109"/>
          <p:cNvSpPr txBox="1"/>
          <p:nvPr/>
        </p:nvSpPr>
        <p:spPr>
          <a:xfrm>
            <a:off x="3276012" y="3445664"/>
            <a:ext cx="1293021" cy="276999"/>
          </a:xfrm>
          <a:prstGeom prst="rect">
            <a:avLst/>
          </a:prstGeom>
          <a:noFill/>
        </p:spPr>
        <p:txBody>
          <a:bodyPr wrap="square" rtlCol="0">
            <a:spAutoFit/>
          </a:bodyPr>
          <a:lstStyle/>
          <a:p>
            <a:r>
              <a:rPr lang="en-US" sz="1200" b="1" dirty="0" smtClean="0">
                <a:solidFill>
                  <a:schemeClr val="bg2"/>
                </a:solidFill>
              </a:rPr>
              <a:t>Pravastatin</a:t>
            </a:r>
            <a:endParaRPr lang="en-US" sz="1200" b="1" dirty="0">
              <a:solidFill>
                <a:schemeClr val="bg2"/>
              </a:solidFill>
            </a:endParaRPr>
          </a:p>
        </p:txBody>
      </p:sp>
      <p:sp>
        <p:nvSpPr>
          <p:cNvPr id="111" name="TextBox 110"/>
          <p:cNvSpPr txBox="1"/>
          <p:nvPr/>
        </p:nvSpPr>
        <p:spPr>
          <a:xfrm>
            <a:off x="7971838" y="2874165"/>
            <a:ext cx="1293021" cy="276999"/>
          </a:xfrm>
          <a:prstGeom prst="rect">
            <a:avLst/>
          </a:prstGeom>
          <a:noFill/>
        </p:spPr>
        <p:txBody>
          <a:bodyPr wrap="square" rtlCol="0">
            <a:spAutoFit/>
          </a:bodyPr>
          <a:lstStyle/>
          <a:p>
            <a:pPr algn="l"/>
            <a:r>
              <a:rPr lang="en-US" sz="1200" b="1" dirty="0" smtClean="0">
                <a:solidFill>
                  <a:schemeClr val="bg2"/>
                </a:solidFill>
              </a:rPr>
              <a:t>Placebo</a:t>
            </a:r>
            <a:endParaRPr lang="en-US" sz="1200" b="1" dirty="0">
              <a:solidFill>
                <a:schemeClr val="bg2"/>
              </a:solidFill>
            </a:endParaRPr>
          </a:p>
        </p:txBody>
      </p:sp>
      <p:sp>
        <p:nvSpPr>
          <p:cNvPr id="112" name="TextBox 111"/>
          <p:cNvSpPr txBox="1"/>
          <p:nvPr/>
        </p:nvSpPr>
        <p:spPr>
          <a:xfrm>
            <a:off x="7990887" y="3436139"/>
            <a:ext cx="1293021" cy="276999"/>
          </a:xfrm>
          <a:prstGeom prst="rect">
            <a:avLst/>
          </a:prstGeom>
          <a:noFill/>
        </p:spPr>
        <p:txBody>
          <a:bodyPr wrap="square" rtlCol="0">
            <a:spAutoFit/>
          </a:bodyPr>
          <a:lstStyle/>
          <a:p>
            <a:pPr algn="l"/>
            <a:r>
              <a:rPr lang="en-US" sz="1200" b="1" dirty="0" smtClean="0">
                <a:solidFill>
                  <a:schemeClr val="bg2"/>
                </a:solidFill>
              </a:rPr>
              <a:t>Pravastatin</a:t>
            </a:r>
            <a:endParaRPr lang="en-US" sz="1200" b="1" dirty="0">
              <a:solidFill>
                <a:schemeClr val="bg2"/>
              </a:solidFill>
            </a:endParaRPr>
          </a:p>
        </p:txBody>
      </p:sp>
      <p:cxnSp>
        <p:nvCxnSpPr>
          <p:cNvPr id="114" name="Straight Connector 113"/>
          <p:cNvCxnSpPr/>
          <p:nvPr/>
        </p:nvCxnSpPr>
        <p:spPr bwMode="auto">
          <a:xfrm flipV="1">
            <a:off x="5873960" y="3286125"/>
            <a:ext cx="2209800" cy="514350"/>
          </a:xfrm>
          <a:prstGeom prst="line">
            <a:avLst/>
          </a:prstGeom>
          <a:noFill/>
          <a:ln w="57150" cap="flat" cmpd="sng" algn="ctr">
            <a:solidFill>
              <a:srgbClr val="C00000"/>
            </a:solidFill>
            <a:prstDash val="solid"/>
            <a:round/>
            <a:headEnd type="none" w="med" len="med"/>
            <a:tailEnd type="none" w="med" len="med"/>
          </a:ln>
          <a:effectLst/>
          <a:scene3d>
            <a:camera prst="orthographicFront"/>
            <a:lightRig rig="threePt" dir="t"/>
          </a:scene3d>
          <a:sp3d>
            <a:bevelT/>
          </a:sp3d>
        </p:spPr>
      </p:cxnSp>
      <p:cxnSp>
        <p:nvCxnSpPr>
          <p:cNvPr id="115" name="Straight Connector 114"/>
          <p:cNvCxnSpPr/>
          <p:nvPr/>
        </p:nvCxnSpPr>
        <p:spPr bwMode="auto">
          <a:xfrm flipV="1">
            <a:off x="5893921" y="2828925"/>
            <a:ext cx="2218414" cy="310350"/>
          </a:xfrm>
          <a:prstGeom prst="line">
            <a:avLst/>
          </a:prstGeom>
          <a:noFill/>
          <a:ln w="57150" cap="flat" cmpd="sng" algn="ctr">
            <a:solidFill>
              <a:schemeClr val="accent6">
                <a:lumMod val="50000"/>
              </a:schemeClr>
            </a:solidFill>
            <a:prstDash val="solid"/>
            <a:round/>
            <a:headEnd type="none" w="med" len="med"/>
            <a:tailEnd type="none" w="med" len="med"/>
          </a:ln>
          <a:effectLst/>
          <a:scene3d>
            <a:camera prst="orthographicFront"/>
            <a:lightRig rig="threePt" dir="t"/>
          </a:scene3d>
          <a:sp3d>
            <a:bevelT/>
          </a:sp3d>
        </p:spPr>
      </p:cxnSp>
      <p:sp>
        <p:nvSpPr>
          <p:cNvPr id="117" name="Oval 116"/>
          <p:cNvSpPr/>
          <p:nvPr/>
        </p:nvSpPr>
        <p:spPr bwMode="auto">
          <a:xfrm>
            <a:off x="5879903" y="3217026"/>
            <a:ext cx="91440" cy="91440"/>
          </a:xfrm>
          <a:prstGeom prst="ellipse">
            <a:avLst/>
          </a:prstGeom>
          <a:solidFill>
            <a:schemeClr val="accent6">
              <a:lumMod val="5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118" name="Oval 117"/>
          <p:cNvSpPr/>
          <p:nvPr/>
        </p:nvSpPr>
        <p:spPr bwMode="auto">
          <a:xfrm>
            <a:off x="6984803" y="3017001"/>
            <a:ext cx="91440" cy="91440"/>
          </a:xfrm>
          <a:prstGeom prst="ellipse">
            <a:avLst/>
          </a:prstGeom>
          <a:solidFill>
            <a:schemeClr val="accent6">
              <a:lumMod val="5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121" name="Oval 120"/>
          <p:cNvSpPr/>
          <p:nvPr/>
        </p:nvSpPr>
        <p:spPr bwMode="auto">
          <a:xfrm>
            <a:off x="6403778" y="2931276"/>
            <a:ext cx="91440" cy="91440"/>
          </a:xfrm>
          <a:prstGeom prst="ellipse">
            <a:avLst/>
          </a:prstGeom>
          <a:solidFill>
            <a:schemeClr val="accent6">
              <a:lumMod val="5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122" name="Oval 121"/>
          <p:cNvSpPr/>
          <p:nvPr/>
        </p:nvSpPr>
        <p:spPr bwMode="auto">
          <a:xfrm>
            <a:off x="7499153" y="2988426"/>
            <a:ext cx="91440" cy="91440"/>
          </a:xfrm>
          <a:prstGeom prst="ellipse">
            <a:avLst/>
          </a:prstGeom>
          <a:solidFill>
            <a:schemeClr val="accent6">
              <a:lumMod val="5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123" name="Oval 122"/>
          <p:cNvSpPr/>
          <p:nvPr/>
        </p:nvSpPr>
        <p:spPr bwMode="auto">
          <a:xfrm>
            <a:off x="8061128" y="2778876"/>
            <a:ext cx="91440" cy="91440"/>
          </a:xfrm>
          <a:prstGeom prst="ellipse">
            <a:avLst/>
          </a:prstGeom>
          <a:solidFill>
            <a:schemeClr val="accent6">
              <a:lumMod val="5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124" name="Rectangle 123"/>
          <p:cNvSpPr/>
          <p:nvPr/>
        </p:nvSpPr>
        <p:spPr bwMode="auto">
          <a:xfrm>
            <a:off x="5890629" y="3648074"/>
            <a:ext cx="71437" cy="78582"/>
          </a:xfrm>
          <a:prstGeom prst="rect">
            <a:avLst/>
          </a:prstGeom>
          <a:solidFill>
            <a:srgbClr val="C00000"/>
          </a:solidFill>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125" name="Rectangle 124"/>
          <p:cNvSpPr/>
          <p:nvPr/>
        </p:nvSpPr>
        <p:spPr bwMode="auto">
          <a:xfrm>
            <a:off x="6452604" y="3686174"/>
            <a:ext cx="71437" cy="78582"/>
          </a:xfrm>
          <a:prstGeom prst="rect">
            <a:avLst/>
          </a:prstGeom>
          <a:solidFill>
            <a:srgbClr val="C00000"/>
          </a:solidFill>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126" name="Rectangle 125"/>
          <p:cNvSpPr/>
          <p:nvPr/>
        </p:nvSpPr>
        <p:spPr bwMode="auto">
          <a:xfrm>
            <a:off x="6976479" y="3638549"/>
            <a:ext cx="71437" cy="78582"/>
          </a:xfrm>
          <a:prstGeom prst="rect">
            <a:avLst/>
          </a:prstGeom>
          <a:solidFill>
            <a:srgbClr val="C00000"/>
          </a:solidFill>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127" name="Rectangle 126"/>
          <p:cNvSpPr/>
          <p:nvPr/>
        </p:nvSpPr>
        <p:spPr bwMode="auto">
          <a:xfrm>
            <a:off x="7528929" y="3438524"/>
            <a:ext cx="71437" cy="78582"/>
          </a:xfrm>
          <a:prstGeom prst="rect">
            <a:avLst/>
          </a:prstGeom>
          <a:solidFill>
            <a:srgbClr val="C00000"/>
          </a:solidFill>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128" name="Rectangle 127"/>
          <p:cNvSpPr/>
          <p:nvPr/>
        </p:nvSpPr>
        <p:spPr bwMode="auto">
          <a:xfrm>
            <a:off x="8062329" y="3219449"/>
            <a:ext cx="71437" cy="78582"/>
          </a:xfrm>
          <a:prstGeom prst="rect">
            <a:avLst/>
          </a:prstGeom>
          <a:solidFill>
            <a:srgbClr val="C00000"/>
          </a:solidFill>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129" name="TextBox 128"/>
          <p:cNvSpPr txBox="1"/>
          <p:nvPr/>
        </p:nvSpPr>
        <p:spPr>
          <a:xfrm>
            <a:off x="5733464" y="2864641"/>
            <a:ext cx="419100" cy="230832"/>
          </a:xfrm>
          <a:prstGeom prst="rect">
            <a:avLst/>
          </a:prstGeom>
          <a:noFill/>
        </p:spPr>
        <p:txBody>
          <a:bodyPr wrap="square" rtlCol="0">
            <a:spAutoFit/>
          </a:bodyPr>
          <a:lstStyle/>
          <a:p>
            <a:r>
              <a:rPr lang="en-US" sz="900" b="1" dirty="0" smtClean="0">
                <a:solidFill>
                  <a:schemeClr val="bg2"/>
                </a:solidFill>
              </a:rPr>
              <a:t>24.8</a:t>
            </a:r>
            <a:endParaRPr lang="en-US" sz="900" b="1" dirty="0">
              <a:solidFill>
                <a:schemeClr val="bg2"/>
              </a:solidFill>
            </a:endParaRPr>
          </a:p>
        </p:txBody>
      </p:sp>
      <p:sp>
        <p:nvSpPr>
          <p:cNvPr id="130" name="TextBox 129"/>
          <p:cNvSpPr txBox="1"/>
          <p:nvPr/>
        </p:nvSpPr>
        <p:spPr>
          <a:xfrm>
            <a:off x="6276389" y="2683666"/>
            <a:ext cx="419100" cy="230832"/>
          </a:xfrm>
          <a:prstGeom prst="rect">
            <a:avLst/>
          </a:prstGeom>
          <a:noFill/>
        </p:spPr>
        <p:txBody>
          <a:bodyPr wrap="square" rtlCol="0">
            <a:spAutoFit/>
          </a:bodyPr>
          <a:lstStyle/>
          <a:p>
            <a:r>
              <a:rPr lang="en-US" sz="900" b="1" dirty="0" smtClean="0">
                <a:solidFill>
                  <a:schemeClr val="bg2"/>
                </a:solidFill>
              </a:rPr>
              <a:t>27.3</a:t>
            </a:r>
            <a:endParaRPr lang="en-US" sz="900" b="1" dirty="0">
              <a:solidFill>
                <a:schemeClr val="bg2"/>
              </a:solidFill>
            </a:endParaRPr>
          </a:p>
        </p:txBody>
      </p:sp>
      <p:sp>
        <p:nvSpPr>
          <p:cNvPr id="131" name="TextBox 130"/>
          <p:cNvSpPr txBox="1"/>
          <p:nvPr/>
        </p:nvSpPr>
        <p:spPr>
          <a:xfrm>
            <a:off x="6796413" y="3692303"/>
            <a:ext cx="419100" cy="230832"/>
          </a:xfrm>
          <a:prstGeom prst="rect">
            <a:avLst/>
          </a:prstGeom>
          <a:noFill/>
        </p:spPr>
        <p:txBody>
          <a:bodyPr wrap="square" rtlCol="0">
            <a:spAutoFit/>
          </a:bodyPr>
          <a:lstStyle/>
          <a:p>
            <a:r>
              <a:rPr lang="en-US" sz="900" b="1" dirty="0" smtClean="0">
                <a:solidFill>
                  <a:schemeClr val="bg2"/>
                </a:solidFill>
              </a:rPr>
              <a:t>20.5</a:t>
            </a:r>
            <a:endParaRPr lang="en-US" sz="900" b="1" dirty="0">
              <a:solidFill>
                <a:schemeClr val="bg2"/>
              </a:solidFill>
            </a:endParaRPr>
          </a:p>
        </p:txBody>
      </p:sp>
      <p:sp>
        <p:nvSpPr>
          <p:cNvPr id="132" name="TextBox 131"/>
          <p:cNvSpPr txBox="1"/>
          <p:nvPr/>
        </p:nvSpPr>
        <p:spPr>
          <a:xfrm>
            <a:off x="6800264" y="2731291"/>
            <a:ext cx="419100" cy="230832"/>
          </a:xfrm>
          <a:prstGeom prst="rect">
            <a:avLst/>
          </a:prstGeom>
          <a:noFill/>
        </p:spPr>
        <p:txBody>
          <a:bodyPr wrap="square" rtlCol="0">
            <a:spAutoFit/>
          </a:bodyPr>
          <a:lstStyle/>
          <a:p>
            <a:r>
              <a:rPr lang="en-US" sz="900" b="1" dirty="0" smtClean="0">
                <a:solidFill>
                  <a:schemeClr val="bg2"/>
                </a:solidFill>
              </a:rPr>
              <a:t>26.8</a:t>
            </a:r>
            <a:endParaRPr lang="en-US" sz="900" b="1" dirty="0">
              <a:solidFill>
                <a:schemeClr val="bg2"/>
              </a:solidFill>
            </a:endParaRPr>
          </a:p>
        </p:txBody>
      </p:sp>
      <p:sp>
        <p:nvSpPr>
          <p:cNvPr id="133" name="TextBox 132"/>
          <p:cNvSpPr txBox="1"/>
          <p:nvPr/>
        </p:nvSpPr>
        <p:spPr>
          <a:xfrm>
            <a:off x="7876589" y="2521741"/>
            <a:ext cx="419100" cy="230832"/>
          </a:xfrm>
          <a:prstGeom prst="rect">
            <a:avLst/>
          </a:prstGeom>
          <a:noFill/>
        </p:spPr>
        <p:txBody>
          <a:bodyPr wrap="square" rtlCol="0">
            <a:spAutoFit/>
          </a:bodyPr>
          <a:lstStyle/>
          <a:p>
            <a:r>
              <a:rPr lang="en-US" sz="900" b="1" dirty="0" smtClean="0">
                <a:solidFill>
                  <a:schemeClr val="bg2"/>
                </a:solidFill>
              </a:rPr>
              <a:t>29.1</a:t>
            </a:r>
            <a:endParaRPr lang="en-US" sz="900" b="1" dirty="0">
              <a:solidFill>
                <a:schemeClr val="bg2"/>
              </a:solidFill>
            </a:endParaRPr>
          </a:p>
        </p:txBody>
      </p:sp>
      <p:sp>
        <p:nvSpPr>
          <p:cNvPr id="134" name="TextBox 133"/>
          <p:cNvSpPr txBox="1"/>
          <p:nvPr/>
        </p:nvSpPr>
        <p:spPr>
          <a:xfrm>
            <a:off x="5729613" y="3779649"/>
            <a:ext cx="419100" cy="230832"/>
          </a:xfrm>
          <a:prstGeom prst="rect">
            <a:avLst/>
          </a:prstGeom>
          <a:noFill/>
        </p:spPr>
        <p:txBody>
          <a:bodyPr wrap="square" rtlCol="0">
            <a:spAutoFit/>
          </a:bodyPr>
          <a:lstStyle/>
          <a:p>
            <a:r>
              <a:rPr lang="en-US" sz="900" b="1" dirty="0" smtClean="0">
                <a:solidFill>
                  <a:schemeClr val="bg2"/>
                </a:solidFill>
              </a:rPr>
              <a:t>20.3</a:t>
            </a:r>
            <a:endParaRPr lang="en-US" sz="900" b="1" dirty="0">
              <a:solidFill>
                <a:schemeClr val="bg2"/>
              </a:solidFill>
            </a:endParaRPr>
          </a:p>
        </p:txBody>
      </p:sp>
      <p:sp>
        <p:nvSpPr>
          <p:cNvPr id="135" name="TextBox 134"/>
          <p:cNvSpPr txBox="1"/>
          <p:nvPr/>
        </p:nvSpPr>
        <p:spPr>
          <a:xfrm>
            <a:off x="6234438" y="3752898"/>
            <a:ext cx="419100" cy="230832"/>
          </a:xfrm>
          <a:prstGeom prst="rect">
            <a:avLst/>
          </a:prstGeom>
          <a:noFill/>
        </p:spPr>
        <p:txBody>
          <a:bodyPr wrap="square" rtlCol="0">
            <a:spAutoFit/>
          </a:bodyPr>
          <a:lstStyle/>
          <a:p>
            <a:r>
              <a:rPr lang="en-US" sz="900" b="1" dirty="0" smtClean="0">
                <a:solidFill>
                  <a:schemeClr val="bg2"/>
                </a:solidFill>
              </a:rPr>
              <a:t>20.0</a:t>
            </a:r>
            <a:endParaRPr lang="en-US" sz="900" b="1" dirty="0">
              <a:solidFill>
                <a:schemeClr val="bg2"/>
              </a:solidFill>
            </a:endParaRPr>
          </a:p>
        </p:txBody>
      </p:sp>
      <p:sp>
        <p:nvSpPr>
          <p:cNvPr id="137" name="TextBox 136"/>
          <p:cNvSpPr txBox="1"/>
          <p:nvPr/>
        </p:nvSpPr>
        <p:spPr>
          <a:xfrm>
            <a:off x="7355551" y="3490454"/>
            <a:ext cx="419100" cy="230832"/>
          </a:xfrm>
          <a:prstGeom prst="rect">
            <a:avLst/>
          </a:prstGeom>
          <a:noFill/>
        </p:spPr>
        <p:txBody>
          <a:bodyPr wrap="square" rtlCol="0">
            <a:spAutoFit/>
          </a:bodyPr>
          <a:lstStyle/>
          <a:p>
            <a:r>
              <a:rPr lang="en-US" sz="900" b="1" dirty="0" smtClean="0">
                <a:solidFill>
                  <a:schemeClr val="bg2"/>
                </a:solidFill>
              </a:rPr>
              <a:t>22.6</a:t>
            </a:r>
            <a:endParaRPr lang="en-US" sz="900" b="1" dirty="0">
              <a:solidFill>
                <a:schemeClr val="bg2"/>
              </a:solidFill>
            </a:endParaRPr>
          </a:p>
        </p:txBody>
      </p:sp>
      <p:sp>
        <p:nvSpPr>
          <p:cNvPr id="138" name="TextBox 137"/>
          <p:cNvSpPr txBox="1"/>
          <p:nvPr/>
        </p:nvSpPr>
        <p:spPr>
          <a:xfrm>
            <a:off x="7917931" y="3252936"/>
            <a:ext cx="419100" cy="230832"/>
          </a:xfrm>
          <a:prstGeom prst="rect">
            <a:avLst/>
          </a:prstGeom>
          <a:noFill/>
        </p:spPr>
        <p:txBody>
          <a:bodyPr wrap="square" rtlCol="0">
            <a:spAutoFit/>
          </a:bodyPr>
          <a:lstStyle/>
          <a:p>
            <a:r>
              <a:rPr lang="en-US" sz="900" b="1" dirty="0" smtClean="0">
                <a:solidFill>
                  <a:schemeClr val="bg2"/>
                </a:solidFill>
              </a:rPr>
              <a:t>24.7</a:t>
            </a:r>
            <a:endParaRPr lang="en-US" sz="900" b="1" dirty="0">
              <a:solidFill>
                <a:schemeClr val="bg2"/>
              </a:solidFill>
            </a:endParaRPr>
          </a:p>
        </p:txBody>
      </p:sp>
      <p:sp>
        <p:nvSpPr>
          <p:cNvPr id="139" name="TextBox 138"/>
          <p:cNvSpPr txBox="1"/>
          <p:nvPr/>
        </p:nvSpPr>
        <p:spPr>
          <a:xfrm>
            <a:off x="7152891" y="2911861"/>
            <a:ext cx="419100" cy="230832"/>
          </a:xfrm>
          <a:prstGeom prst="rect">
            <a:avLst/>
          </a:prstGeom>
          <a:noFill/>
        </p:spPr>
        <p:txBody>
          <a:bodyPr wrap="square" rtlCol="0">
            <a:spAutoFit/>
          </a:bodyPr>
          <a:lstStyle/>
          <a:p>
            <a:r>
              <a:rPr lang="en-US" sz="900" b="1" dirty="0" smtClean="0">
                <a:solidFill>
                  <a:schemeClr val="bg2"/>
                </a:solidFill>
              </a:rPr>
              <a:t>28.8</a:t>
            </a:r>
            <a:endParaRPr lang="en-US" sz="900" b="1" dirty="0">
              <a:solidFill>
                <a:schemeClr val="bg2"/>
              </a:solidFill>
            </a:endParaRPr>
          </a:p>
        </p:txBody>
      </p:sp>
      <p:sp>
        <p:nvSpPr>
          <p:cNvPr id="140" name="TextBox 139"/>
          <p:cNvSpPr txBox="1"/>
          <p:nvPr/>
        </p:nvSpPr>
        <p:spPr>
          <a:xfrm>
            <a:off x="7017935" y="4124988"/>
            <a:ext cx="1445419" cy="215444"/>
          </a:xfrm>
          <a:prstGeom prst="rect">
            <a:avLst/>
          </a:prstGeom>
          <a:noFill/>
        </p:spPr>
        <p:txBody>
          <a:bodyPr wrap="square" rtlCol="0">
            <a:spAutoFit/>
          </a:bodyPr>
          <a:lstStyle/>
          <a:p>
            <a:r>
              <a:rPr lang="en-US" sz="800" b="1" dirty="0" smtClean="0">
                <a:solidFill>
                  <a:schemeClr val="bg2"/>
                </a:solidFill>
              </a:rPr>
              <a:t>Interaction, p=0.06</a:t>
            </a:r>
            <a:endParaRPr lang="en-US" sz="800" b="1" dirty="0">
              <a:solidFill>
                <a:schemeClr val="bg2"/>
              </a:solidFill>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bwMode="auto">
          <a:xfrm>
            <a:off x="670560" y="1767840"/>
            <a:ext cx="5044440" cy="4480560"/>
          </a:xfrm>
          <a:prstGeom prst="rect">
            <a:avLst/>
          </a:prstGeom>
          <a:solidFill>
            <a:schemeClr val="tx1"/>
          </a:solidFill>
          <a:ln w="2857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5767170" name="Text Box 2"/>
          <p:cNvSpPr txBox="1">
            <a:spLocks noChangeArrowheads="1"/>
          </p:cNvSpPr>
          <p:nvPr/>
        </p:nvSpPr>
        <p:spPr bwMode="auto">
          <a:xfrm>
            <a:off x="1032481" y="1146260"/>
            <a:ext cx="7014949" cy="523220"/>
          </a:xfrm>
          <a:prstGeom prst="rect">
            <a:avLst/>
          </a:prstGeom>
          <a:ln>
            <a:headEnd/>
            <a:tailEnd/>
          </a:ln>
        </p:spPr>
        <p:style>
          <a:lnRef idx="0">
            <a:schemeClr val="dk1"/>
          </a:lnRef>
          <a:fillRef idx="3">
            <a:schemeClr val="dk1"/>
          </a:fillRef>
          <a:effectRef idx="3">
            <a:schemeClr val="dk1"/>
          </a:effectRef>
          <a:fontRef idx="minor">
            <a:schemeClr val="lt1"/>
          </a:fontRef>
        </p:style>
        <p:txBody>
          <a:bodyPr wrap="square">
            <a:spAutoFit/>
          </a:bodyPr>
          <a:lstStyle/>
          <a:p>
            <a:pPr eaLnBrk="1" hangingPunct="1"/>
            <a:r>
              <a:rPr lang="en-US" sz="2800" i="0" u="none" dirty="0" smtClean="0">
                <a:solidFill>
                  <a:srgbClr val="FFFF00"/>
                </a:solidFill>
                <a:effectLst>
                  <a:outerShdw blurRad="38100" dist="38100" dir="2700000" algn="tl">
                    <a:srgbClr val="000000"/>
                  </a:outerShdw>
                </a:effectLst>
                <a:cs typeface="Arial" charset="0"/>
              </a:rPr>
              <a:t>Impact of Triglycerides Beyond LDL-C</a:t>
            </a:r>
            <a:endParaRPr lang="en-US" sz="2800" i="0" u="none" dirty="0">
              <a:solidFill>
                <a:srgbClr val="FFFF00"/>
              </a:solidFill>
              <a:effectLst>
                <a:outerShdw blurRad="38100" dist="38100" dir="2700000" algn="tl">
                  <a:srgbClr val="000000"/>
                </a:outerShdw>
              </a:effectLst>
              <a:cs typeface="Arial" charset="0"/>
            </a:endParaRPr>
          </a:p>
        </p:txBody>
      </p:sp>
      <p:sp>
        <p:nvSpPr>
          <p:cNvPr id="5767171" name="Rectangle 3"/>
          <p:cNvSpPr>
            <a:spLocks noChangeArrowheads="1"/>
          </p:cNvSpPr>
          <p:nvPr/>
        </p:nvSpPr>
        <p:spPr bwMode="auto">
          <a:xfrm>
            <a:off x="0" y="0"/>
            <a:ext cx="9144000" cy="1143000"/>
          </a:xfrm>
          <a:prstGeom prst="rect">
            <a:avLst/>
          </a:prstGeom>
          <a:noFill/>
          <a:ln w="9525">
            <a:noFill/>
            <a:miter lim="800000"/>
            <a:headEnd/>
            <a:tailEnd/>
          </a:ln>
          <a:effectLst/>
        </p:spPr>
        <p:txBody>
          <a:bodyPr lIns="92064" tIns="46033" rIns="92064" bIns="46033" anchor="ctr"/>
          <a:lstStyle/>
          <a:p>
            <a:pPr>
              <a:lnSpc>
                <a:spcPct val="85000"/>
              </a:lnSpc>
              <a:spcBef>
                <a:spcPct val="0"/>
              </a:spcBef>
            </a:pPr>
            <a:r>
              <a:rPr lang="en-US" sz="2800" i="0" u="none" dirty="0" err="1">
                <a:solidFill>
                  <a:schemeClr val="accent1"/>
                </a:solidFill>
                <a:effectLst>
                  <a:outerShdw blurRad="38100" dist="38100" dir="2700000" algn="tl">
                    <a:srgbClr val="000000"/>
                  </a:outerShdw>
                </a:effectLst>
                <a:latin typeface="Arial Narrow" pitchFamily="34" charset="0"/>
              </a:rPr>
              <a:t>PR</a:t>
            </a:r>
            <a:r>
              <a:rPr lang="en-US" sz="2800" i="0" u="none" dirty="0" err="1">
                <a:solidFill>
                  <a:srgbClr val="00FFFF"/>
                </a:solidFill>
                <a:effectLst>
                  <a:outerShdw blurRad="38100" dist="38100" dir="2700000" algn="tl">
                    <a:srgbClr val="000000"/>
                  </a:outerShdw>
                </a:effectLst>
                <a:latin typeface="Arial Narrow" pitchFamily="34" charset="0"/>
              </a:rPr>
              <a:t>avastatin</a:t>
            </a:r>
            <a:r>
              <a:rPr lang="en-US" sz="2800" i="0" u="none" dirty="0">
                <a:solidFill>
                  <a:srgbClr val="00FFFF"/>
                </a:solidFill>
                <a:effectLst>
                  <a:outerShdw blurRad="38100" dist="38100" dir="2700000" algn="tl">
                    <a:srgbClr val="000000"/>
                  </a:outerShdw>
                </a:effectLst>
                <a:latin typeface="Arial Narrow" pitchFamily="34" charset="0"/>
              </a:rPr>
              <a:t> </a:t>
            </a:r>
            <a:r>
              <a:rPr lang="en-US" sz="2800" i="0" u="none" dirty="0">
                <a:solidFill>
                  <a:schemeClr val="accent1"/>
                </a:solidFill>
                <a:effectLst>
                  <a:outerShdw blurRad="38100" dist="38100" dir="2700000" algn="tl">
                    <a:srgbClr val="000000"/>
                  </a:outerShdw>
                </a:effectLst>
                <a:latin typeface="Arial Narrow" pitchFamily="34" charset="0"/>
              </a:rPr>
              <a:t>O</a:t>
            </a:r>
            <a:r>
              <a:rPr lang="en-US" sz="2800" i="0" u="none" dirty="0">
                <a:solidFill>
                  <a:srgbClr val="00FFFF"/>
                </a:solidFill>
                <a:effectLst>
                  <a:outerShdw blurRad="38100" dist="38100" dir="2700000" algn="tl">
                    <a:srgbClr val="000000"/>
                  </a:outerShdw>
                </a:effectLst>
                <a:latin typeface="Arial Narrow" pitchFamily="34" charset="0"/>
              </a:rPr>
              <a:t>r </a:t>
            </a:r>
            <a:r>
              <a:rPr lang="en-US" sz="2800" i="0" u="none" dirty="0" err="1">
                <a:solidFill>
                  <a:srgbClr val="00FFFF"/>
                </a:solidFill>
                <a:effectLst>
                  <a:outerShdw blurRad="38100" dist="38100" dir="2700000" algn="tl">
                    <a:srgbClr val="000000"/>
                  </a:outerShdw>
                </a:effectLst>
                <a:latin typeface="Arial Narrow" pitchFamily="34" charset="0"/>
              </a:rPr>
              <a:t>Ator</a:t>
            </a:r>
            <a:r>
              <a:rPr lang="en-US" sz="2800" i="0" u="none" dirty="0" err="1">
                <a:solidFill>
                  <a:schemeClr val="accent1"/>
                </a:solidFill>
                <a:effectLst>
                  <a:outerShdw blurRad="38100" dist="38100" dir="2700000" algn="tl">
                    <a:srgbClr val="000000"/>
                  </a:outerShdw>
                </a:effectLst>
                <a:latin typeface="Arial Narrow" pitchFamily="34" charset="0"/>
              </a:rPr>
              <a:t>V</a:t>
            </a:r>
            <a:r>
              <a:rPr lang="en-US" sz="2800" i="0" u="none" dirty="0" err="1">
                <a:solidFill>
                  <a:srgbClr val="00FFFF"/>
                </a:solidFill>
                <a:effectLst>
                  <a:outerShdw blurRad="38100" dist="38100" dir="2700000" algn="tl">
                    <a:srgbClr val="000000"/>
                  </a:outerShdw>
                </a:effectLst>
                <a:latin typeface="Arial Narrow" pitchFamily="34" charset="0"/>
              </a:rPr>
              <a:t>astatin</a:t>
            </a:r>
            <a:r>
              <a:rPr lang="en-US" sz="2800" i="0" u="none" dirty="0">
                <a:solidFill>
                  <a:srgbClr val="00FFFF"/>
                </a:solidFill>
                <a:effectLst>
                  <a:outerShdw blurRad="38100" dist="38100" dir="2700000" algn="tl">
                    <a:srgbClr val="000000"/>
                  </a:outerShdw>
                </a:effectLst>
                <a:latin typeface="Arial Narrow" pitchFamily="34" charset="0"/>
              </a:rPr>
              <a:t> </a:t>
            </a:r>
            <a:r>
              <a:rPr lang="en-US" sz="2800" i="0" u="none" dirty="0">
                <a:solidFill>
                  <a:schemeClr val="accent1"/>
                </a:solidFill>
                <a:effectLst>
                  <a:outerShdw blurRad="38100" dist="38100" dir="2700000" algn="tl">
                    <a:srgbClr val="000000"/>
                  </a:outerShdw>
                </a:effectLst>
                <a:latin typeface="Arial Narrow" pitchFamily="34" charset="0"/>
              </a:rPr>
              <a:t>E</a:t>
            </a:r>
            <a:r>
              <a:rPr lang="en-US" sz="2800" i="0" u="none" dirty="0">
                <a:solidFill>
                  <a:srgbClr val="00FFFF"/>
                </a:solidFill>
                <a:effectLst>
                  <a:outerShdw blurRad="38100" dist="38100" dir="2700000" algn="tl">
                    <a:srgbClr val="000000"/>
                  </a:outerShdw>
                </a:effectLst>
                <a:latin typeface="Arial Narrow" pitchFamily="34" charset="0"/>
              </a:rPr>
              <a:t>valuation and </a:t>
            </a:r>
            <a:r>
              <a:rPr lang="en-US" sz="2800" i="0" u="none" dirty="0">
                <a:solidFill>
                  <a:schemeClr val="accent1"/>
                </a:solidFill>
                <a:effectLst>
                  <a:outerShdw blurRad="38100" dist="38100" dir="2700000" algn="tl">
                    <a:srgbClr val="000000"/>
                  </a:outerShdw>
                </a:effectLst>
                <a:latin typeface="Arial Narrow" pitchFamily="34" charset="0"/>
              </a:rPr>
              <a:t>I</a:t>
            </a:r>
            <a:r>
              <a:rPr lang="en-US" sz="2800" i="0" u="none" dirty="0">
                <a:solidFill>
                  <a:srgbClr val="00FFFF"/>
                </a:solidFill>
                <a:effectLst>
                  <a:outerShdw blurRad="38100" dist="38100" dir="2700000" algn="tl">
                    <a:srgbClr val="000000"/>
                  </a:outerShdw>
                </a:effectLst>
                <a:latin typeface="Arial Narrow" pitchFamily="34" charset="0"/>
              </a:rPr>
              <a:t>nfection </a:t>
            </a:r>
            <a:r>
              <a:rPr lang="en-US" sz="2800" i="0" u="none" dirty="0">
                <a:solidFill>
                  <a:schemeClr val="accent1"/>
                </a:solidFill>
                <a:effectLst>
                  <a:outerShdw blurRad="38100" dist="38100" dir="2700000" algn="tl">
                    <a:srgbClr val="000000"/>
                  </a:outerShdw>
                </a:effectLst>
                <a:latin typeface="Arial Narrow" pitchFamily="34" charset="0"/>
              </a:rPr>
              <a:t>T</a:t>
            </a:r>
            <a:r>
              <a:rPr lang="en-US" sz="2800" i="0" u="none" dirty="0">
                <a:solidFill>
                  <a:srgbClr val="00FFFF"/>
                </a:solidFill>
                <a:effectLst>
                  <a:outerShdw blurRad="38100" dist="38100" dir="2700000" algn="tl">
                    <a:srgbClr val="000000"/>
                  </a:outerShdw>
                </a:effectLst>
                <a:latin typeface="Arial Narrow" pitchFamily="34" charset="0"/>
              </a:rPr>
              <a:t>herapy (</a:t>
            </a:r>
            <a:r>
              <a:rPr lang="en-US" sz="2800" i="0" u="none" dirty="0">
                <a:solidFill>
                  <a:schemeClr val="accent1"/>
                </a:solidFill>
                <a:effectLst>
                  <a:outerShdw blurRad="38100" dist="38100" dir="2700000" algn="tl">
                    <a:srgbClr val="000000"/>
                  </a:outerShdw>
                </a:effectLst>
                <a:latin typeface="Arial Narrow" pitchFamily="34" charset="0"/>
              </a:rPr>
              <a:t>PROVE IT</a:t>
            </a:r>
            <a:r>
              <a:rPr lang="en-US" sz="2800" i="0" u="none" dirty="0">
                <a:solidFill>
                  <a:srgbClr val="00FFFF"/>
                </a:solidFill>
                <a:effectLst>
                  <a:outerShdw blurRad="38100" dist="38100" dir="2700000" algn="tl">
                    <a:srgbClr val="000000"/>
                  </a:outerShdw>
                </a:effectLst>
                <a:latin typeface="Arial Narrow" pitchFamily="34" charset="0"/>
              </a:rPr>
              <a:t>): </a:t>
            </a:r>
            <a:r>
              <a:rPr lang="en-US" sz="2800" i="0" dirty="0" err="1">
                <a:solidFill>
                  <a:schemeClr val="accent1"/>
                </a:solidFill>
                <a:effectLst>
                  <a:outerShdw blurRad="38100" dist="38100" dir="2700000" algn="tl">
                    <a:srgbClr val="000000"/>
                  </a:outerShdw>
                </a:effectLst>
                <a:latin typeface="Arial Narrow" pitchFamily="34" charset="0"/>
              </a:rPr>
              <a:t>T</a:t>
            </a:r>
            <a:r>
              <a:rPr lang="en-US" sz="2800" i="0" u="none" dirty="0" err="1">
                <a:solidFill>
                  <a:srgbClr val="00FFFF"/>
                </a:solidFill>
                <a:effectLst>
                  <a:outerShdw blurRad="38100" dist="38100" dir="2700000" algn="tl">
                    <a:srgbClr val="000000"/>
                  </a:outerShdw>
                </a:effectLst>
                <a:latin typeface="Arial Narrow" pitchFamily="34" charset="0"/>
              </a:rPr>
              <a:t>hrombolysis</a:t>
            </a:r>
            <a:r>
              <a:rPr lang="en-US" sz="2800" i="0" u="none" dirty="0">
                <a:solidFill>
                  <a:srgbClr val="00FFFF"/>
                </a:solidFill>
                <a:effectLst>
                  <a:outerShdw blurRad="38100" dist="38100" dir="2700000" algn="tl">
                    <a:srgbClr val="000000"/>
                  </a:outerShdw>
                </a:effectLst>
                <a:latin typeface="Arial Narrow" pitchFamily="34" charset="0"/>
              </a:rPr>
              <a:t> </a:t>
            </a:r>
            <a:r>
              <a:rPr lang="en-US" sz="2800" i="0" dirty="0">
                <a:solidFill>
                  <a:schemeClr val="accent1"/>
                </a:solidFill>
                <a:effectLst>
                  <a:outerShdw blurRad="38100" dist="38100" dir="2700000" algn="tl">
                    <a:srgbClr val="000000"/>
                  </a:outerShdw>
                </a:effectLst>
                <a:latin typeface="Arial Narrow" pitchFamily="34" charset="0"/>
              </a:rPr>
              <a:t>I</a:t>
            </a:r>
            <a:r>
              <a:rPr lang="en-US" sz="2800" i="0" u="none" dirty="0">
                <a:solidFill>
                  <a:srgbClr val="00FFFF"/>
                </a:solidFill>
                <a:effectLst>
                  <a:outerShdw blurRad="38100" dist="38100" dir="2700000" algn="tl">
                    <a:srgbClr val="000000"/>
                  </a:outerShdw>
                </a:effectLst>
                <a:latin typeface="Arial Narrow" pitchFamily="34" charset="0"/>
              </a:rPr>
              <a:t>n </a:t>
            </a:r>
            <a:r>
              <a:rPr lang="en-US" sz="2800" i="0" dirty="0">
                <a:solidFill>
                  <a:schemeClr val="accent1"/>
                </a:solidFill>
                <a:effectLst>
                  <a:outerShdw blurRad="38100" dist="38100" dir="2700000" algn="tl">
                    <a:srgbClr val="000000"/>
                  </a:outerShdw>
                </a:effectLst>
                <a:latin typeface="Arial Narrow" pitchFamily="34" charset="0"/>
              </a:rPr>
              <a:t>M</a:t>
            </a:r>
            <a:r>
              <a:rPr lang="en-US" sz="2800" i="0" u="none" dirty="0">
                <a:solidFill>
                  <a:srgbClr val="00FFFF"/>
                </a:solidFill>
                <a:effectLst>
                  <a:outerShdw blurRad="38100" dist="38100" dir="2700000" algn="tl">
                    <a:srgbClr val="000000"/>
                  </a:outerShdw>
                </a:effectLst>
                <a:latin typeface="Arial Narrow" pitchFamily="34" charset="0"/>
              </a:rPr>
              <a:t>yocardial </a:t>
            </a:r>
            <a:r>
              <a:rPr lang="en-US" sz="2800" i="0" dirty="0">
                <a:solidFill>
                  <a:schemeClr val="accent1"/>
                </a:solidFill>
                <a:effectLst>
                  <a:outerShdw blurRad="38100" dist="38100" dir="2700000" algn="tl">
                    <a:srgbClr val="000000"/>
                  </a:outerShdw>
                </a:effectLst>
                <a:latin typeface="Arial Narrow" pitchFamily="34" charset="0"/>
              </a:rPr>
              <a:t>I</a:t>
            </a:r>
            <a:r>
              <a:rPr lang="en-US" sz="2800" i="0" u="none" dirty="0">
                <a:solidFill>
                  <a:srgbClr val="00FFFF"/>
                </a:solidFill>
                <a:effectLst>
                  <a:outerShdw blurRad="38100" dist="38100" dir="2700000" algn="tl">
                    <a:srgbClr val="000000"/>
                  </a:outerShdw>
                </a:effectLst>
                <a:latin typeface="Arial Narrow" pitchFamily="34" charset="0"/>
              </a:rPr>
              <a:t>nfarction </a:t>
            </a:r>
            <a:r>
              <a:rPr lang="en-US" sz="2800" i="0" u="none" dirty="0">
                <a:solidFill>
                  <a:schemeClr val="accent1"/>
                </a:solidFill>
                <a:effectLst>
                  <a:outerShdw blurRad="38100" dist="38100" dir="2700000" algn="tl">
                    <a:srgbClr val="000000"/>
                  </a:outerShdw>
                </a:effectLst>
                <a:latin typeface="Arial Narrow" pitchFamily="34" charset="0"/>
              </a:rPr>
              <a:t>22</a:t>
            </a:r>
            <a:r>
              <a:rPr lang="en-US" sz="2800" i="0" u="none" dirty="0">
                <a:solidFill>
                  <a:srgbClr val="00FFFF"/>
                </a:solidFill>
                <a:effectLst>
                  <a:outerShdw blurRad="38100" dist="38100" dir="2700000" algn="tl">
                    <a:srgbClr val="000000"/>
                  </a:outerShdw>
                </a:effectLst>
                <a:latin typeface="Arial Narrow" pitchFamily="34" charset="0"/>
              </a:rPr>
              <a:t> (</a:t>
            </a:r>
            <a:r>
              <a:rPr lang="en-US" sz="2800" i="0" u="none" dirty="0">
                <a:solidFill>
                  <a:schemeClr val="accent1"/>
                </a:solidFill>
                <a:effectLst>
                  <a:outerShdw blurRad="38100" dist="38100" dir="2700000" algn="tl">
                    <a:srgbClr val="000000"/>
                  </a:outerShdw>
                </a:effectLst>
                <a:latin typeface="Arial Narrow" pitchFamily="34" charset="0"/>
              </a:rPr>
              <a:t>TIMI 22</a:t>
            </a:r>
            <a:r>
              <a:rPr lang="en-US" sz="2800" i="0" u="none" dirty="0">
                <a:solidFill>
                  <a:srgbClr val="00FFFF"/>
                </a:solidFill>
                <a:effectLst>
                  <a:outerShdw blurRad="38100" dist="38100" dir="2700000" algn="tl">
                    <a:srgbClr val="000000"/>
                  </a:outerShdw>
                </a:effectLst>
                <a:latin typeface="Arial Narrow" pitchFamily="34" charset="0"/>
              </a:rPr>
              <a:t>)</a:t>
            </a:r>
          </a:p>
        </p:txBody>
      </p:sp>
      <p:sp>
        <p:nvSpPr>
          <p:cNvPr id="51" name="Text Box 5"/>
          <p:cNvSpPr txBox="1">
            <a:spLocks noChangeArrowheads="1"/>
          </p:cNvSpPr>
          <p:nvPr/>
        </p:nvSpPr>
        <p:spPr bwMode="auto">
          <a:xfrm>
            <a:off x="3166281" y="6334780"/>
            <a:ext cx="5651391" cy="369332"/>
          </a:xfrm>
          <a:prstGeom prst="rect">
            <a:avLst/>
          </a:prstGeom>
          <a:noFill/>
          <a:ln w="9525">
            <a:noFill/>
            <a:miter lim="800000"/>
            <a:headEnd/>
            <a:tailEnd/>
          </a:ln>
          <a:effectLst/>
        </p:spPr>
        <p:txBody>
          <a:bodyPr wrap="square">
            <a:spAutoFit/>
          </a:bodyPr>
          <a:lstStyle/>
          <a:p>
            <a:pPr algn="r">
              <a:spcBef>
                <a:spcPct val="0"/>
              </a:spcBef>
            </a:pPr>
            <a:r>
              <a:rPr lang="en-US" sz="1800" i="0" u="none" dirty="0" smtClean="0"/>
              <a:t>Miller M et al. J </a:t>
            </a:r>
            <a:r>
              <a:rPr lang="en-US" sz="1800" i="0" u="none" dirty="0"/>
              <a:t>Am </a:t>
            </a:r>
            <a:r>
              <a:rPr lang="en-US" sz="1800" i="0" u="none" dirty="0" err="1"/>
              <a:t>Coll</a:t>
            </a:r>
            <a:r>
              <a:rPr lang="en-US" sz="1800" i="0" u="none" dirty="0"/>
              <a:t> </a:t>
            </a:r>
            <a:r>
              <a:rPr lang="en-US" sz="1800" i="0" u="none" dirty="0" err="1"/>
              <a:t>Cardiol</a:t>
            </a:r>
            <a:r>
              <a:rPr lang="en-US" sz="1800" i="0" u="none" dirty="0"/>
              <a:t> </a:t>
            </a:r>
            <a:r>
              <a:rPr lang="en-US" sz="1800" i="0" u="none" dirty="0" smtClean="0"/>
              <a:t>2008;51:724–30</a:t>
            </a:r>
            <a:endParaRPr lang="en-US" sz="1800" i="0" u="none" dirty="0">
              <a:solidFill>
                <a:srgbClr val="FFFF00"/>
              </a:solidFill>
              <a:effectLst>
                <a:outerShdw blurRad="38100" dist="38100" dir="2700000" algn="tl">
                  <a:srgbClr val="000000"/>
                </a:outerShdw>
              </a:effectLst>
            </a:endParaRPr>
          </a:p>
        </p:txBody>
      </p:sp>
      <p:sp>
        <p:nvSpPr>
          <p:cNvPr id="1027" name="AutoShape 3"/>
          <p:cNvSpPr>
            <a:spLocks noChangeAspect="1" noChangeArrowheads="1" noTextEdit="1"/>
          </p:cNvSpPr>
          <p:nvPr/>
        </p:nvSpPr>
        <p:spPr bwMode="auto">
          <a:xfrm>
            <a:off x="1557338" y="1990725"/>
            <a:ext cx="6148387" cy="4502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2" name="TextBox 51"/>
          <p:cNvSpPr txBox="1"/>
          <p:nvPr/>
        </p:nvSpPr>
        <p:spPr>
          <a:xfrm>
            <a:off x="5849471" y="1808663"/>
            <a:ext cx="3004970" cy="3170099"/>
          </a:xfrm>
          <a:prstGeom prst="rect">
            <a:avLst/>
          </a:prstGeom>
          <a:noFill/>
        </p:spPr>
        <p:txBody>
          <a:bodyPr wrap="square" rtlCol="0">
            <a:spAutoFit/>
          </a:bodyPr>
          <a:lstStyle/>
          <a:p>
            <a:r>
              <a:rPr lang="en-GB" altLang="ja-JP" b="0" i="0" u="none" dirty="0" smtClean="0">
                <a:solidFill>
                  <a:schemeClr val="tx1"/>
                </a:solidFill>
                <a:effectLst>
                  <a:outerShdw blurRad="38100" dist="38100" dir="2700000" algn="tl">
                    <a:srgbClr val="000000">
                      <a:alpha val="43137"/>
                    </a:srgbClr>
                  </a:outerShdw>
                </a:effectLst>
                <a:ea typeface="MS PGothic" pitchFamily="34" charset="-128"/>
              </a:rPr>
              <a:t>High triglycerides (</a:t>
            </a:r>
            <a:r>
              <a:rPr lang="en-GB" altLang="ja-JP" b="0" i="0" u="none" dirty="0" smtClean="0">
                <a:solidFill>
                  <a:schemeClr val="tx1"/>
                </a:solidFill>
                <a:effectLst>
                  <a:outerShdw blurRad="38100" dist="38100" dir="2700000" algn="tl">
                    <a:srgbClr val="000000">
                      <a:alpha val="43137"/>
                    </a:srgbClr>
                  </a:outerShdw>
                </a:effectLst>
                <a:ea typeface="MS PGothic" pitchFamily="34" charset="-128"/>
                <a:sym typeface="Symbol" pitchFamily="18" charset="2"/>
              </a:rPr>
              <a:t> </a:t>
            </a:r>
            <a:r>
              <a:rPr lang="en-GB" altLang="ja-JP" b="0" i="0" u="none" dirty="0" smtClean="0">
                <a:solidFill>
                  <a:schemeClr val="tx1"/>
                </a:solidFill>
                <a:effectLst>
                  <a:outerShdw blurRad="38100" dist="38100" dir="2700000" algn="tl">
                    <a:srgbClr val="000000">
                      <a:alpha val="43137"/>
                    </a:srgbClr>
                  </a:outerShdw>
                </a:effectLst>
                <a:ea typeface="MS PGothic" pitchFamily="34" charset="-128"/>
              </a:rPr>
              <a:t>200 mg/dL) significantly increased the risk of death, MI or acute coronary syndrome at 30 days in patients who achieved LDL cholesterol levels &lt;70 mg/dl on statin therapy. PROVE-IT trial.</a:t>
            </a:r>
            <a:endParaRPr lang="en-US" b="0" i="0" u="none" dirty="0">
              <a:solidFill>
                <a:schemeClr val="tx1"/>
              </a:solidFill>
              <a:effectLst>
                <a:outerShdw blurRad="38100" dist="38100" dir="2700000" algn="tl">
                  <a:srgbClr val="000000">
                    <a:alpha val="43137"/>
                  </a:srgbClr>
                </a:outerShdw>
              </a:effectLst>
            </a:endParaRPr>
          </a:p>
        </p:txBody>
      </p:sp>
      <p:cxnSp>
        <p:nvCxnSpPr>
          <p:cNvPr id="9" name="Straight Connector 8"/>
          <p:cNvCxnSpPr/>
          <p:nvPr/>
        </p:nvCxnSpPr>
        <p:spPr bwMode="auto">
          <a:xfrm rot="16200000" flipH="1">
            <a:off x="423080" y="3712191"/>
            <a:ext cx="3207224" cy="13647"/>
          </a:xfrm>
          <a:prstGeom prst="line">
            <a:avLst/>
          </a:prstGeom>
          <a:noFill/>
          <a:ln w="28575" cap="flat" cmpd="sng" algn="ctr">
            <a:solidFill>
              <a:schemeClr val="bg2"/>
            </a:solidFill>
            <a:prstDash val="solid"/>
            <a:round/>
            <a:headEnd type="none" w="med" len="med"/>
            <a:tailEnd type="none" w="med" len="med"/>
          </a:ln>
          <a:effectLst/>
        </p:spPr>
      </p:cxnSp>
      <p:cxnSp>
        <p:nvCxnSpPr>
          <p:cNvPr id="11" name="Straight Connector 10"/>
          <p:cNvCxnSpPr/>
          <p:nvPr/>
        </p:nvCxnSpPr>
        <p:spPr bwMode="auto">
          <a:xfrm flipV="1">
            <a:off x="1937982" y="5322627"/>
            <a:ext cx="3548418" cy="13648"/>
          </a:xfrm>
          <a:prstGeom prst="line">
            <a:avLst/>
          </a:prstGeom>
          <a:noFill/>
          <a:ln w="28575" cap="flat" cmpd="sng" algn="ctr">
            <a:solidFill>
              <a:schemeClr val="bg2"/>
            </a:solidFill>
            <a:prstDash val="solid"/>
            <a:round/>
            <a:headEnd type="none" w="med" len="med"/>
            <a:tailEnd type="none" w="med" len="med"/>
          </a:ln>
          <a:effectLst/>
        </p:spPr>
      </p:cxnSp>
      <p:cxnSp>
        <p:nvCxnSpPr>
          <p:cNvPr id="13" name="Straight Connector 12"/>
          <p:cNvCxnSpPr/>
          <p:nvPr/>
        </p:nvCxnSpPr>
        <p:spPr bwMode="auto">
          <a:xfrm>
            <a:off x="1910687" y="2115403"/>
            <a:ext cx="109182" cy="1588"/>
          </a:xfrm>
          <a:prstGeom prst="line">
            <a:avLst/>
          </a:prstGeom>
          <a:noFill/>
          <a:ln w="28575" cap="flat" cmpd="sng" algn="ctr">
            <a:solidFill>
              <a:schemeClr val="bg2"/>
            </a:solidFill>
            <a:prstDash val="solid"/>
            <a:round/>
            <a:headEnd type="none" w="med" len="med"/>
            <a:tailEnd type="none" w="med" len="med"/>
          </a:ln>
          <a:effectLst/>
        </p:spPr>
      </p:cxnSp>
      <p:cxnSp>
        <p:nvCxnSpPr>
          <p:cNvPr id="14" name="Straight Connector 13"/>
          <p:cNvCxnSpPr/>
          <p:nvPr/>
        </p:nvCxnSpPr>
        <p:spPr bwMode="auto">
          <a:xfrm>
            <a:off x="1905924" y="2755959"/>
            <a:ext cx="109182" cy="1588"/>
          </a:xfrm>
          <a:prstGeom prst="line">
            <a:avLst/>
          </a:prstGeom>
          <a:noFill/>
          <a:ln w="28575" cap="flat" cmpd="sng" algn="ctr">
            <a:solidFill>
              <a:schemeClr val="bg2"/>
            </a:solidFill>
            <a:prstDash val="solid"/>
            <a:round/>
            <a:headEnd type="none" w="med" len="med"/>
            <a:tailEnd type="none" w="med" len="med"/>
          </a:ln>
          <a:effectLst/>
        </p:spPr>
      </p:cxnSp>
      <p:cxnSp>
        <p:nvCxnSpPr>
          <p:cNvPr id="15" name="Straight Connector 14"/>
          <p:cNvCxnSpPr/>
          <p:nvPr/>
        </p:nvCxnSpPr>
        <p:spPr bwMode="auto">
          <a:xfrm>
            <a:off x="1901161" y="3396515"/>
            <a:ext cx="109182" cy="1588"/>
          </a:xfrm>
          <a:prstGeom prst="line">
            <a:avLst/>
          </a:prstGeom>
          <a:noFill/>
          <a:ln w="28575" cap="flat" cmpd="sng" algn="ctr">
            <a:solidFill>
              <a:schemeClr val="bg2"/>
            </a:solidFill>
            <a:prstDash val="solid"/>
            <a:round/>
            <a:headEnd type="none" w="med" len="med"/>
            <a:tailEnd type="none" w="med" len="med"/>
          </a:ln>
          <a:effectLst/>
        </p:spPr>
      </p:cxnSp>
      <p:cxnSp>
        <p:nvCxnSpPr>
          <p:cNvPr id="16" name="Straight Connector 15"/>
          <p:cNvCxnSpPr/>
          <p:nvPr/>
        </p:nvCxnSpPr>
        <p:spPr bwMode="auto">
          <a:xfrm>
            <a:off x="1913065" y="4037071"/>
            <a:ext cx="109182" cy="1588"/>
          </a:xfrm>
          <a:prstGeom prst="line">
            <a:avLst/>
          </a:prstGeom>
          <a:noFill/>
          <a:ln w="28575" cap="flat" cmpd="sng" algn="ctr">
            <a:solidFill>
              <a:schemeClr val="bg2"/>
            </a:solidFill>
            <a:prstDash val="solid"/>
            <a:round/>
            <a:headEnd type="none" w="med" len="med"/>
            <a:tailEnd type="none" w="med" len="med"/>
          </a:ln>
          <a:effectLst/>
        </p:spPr>
      </p:cxnSp>
      <p:cxnSp>
        <p:nvCxnSpPr>
          <p:cNvPr id="17" name="Straight Connector 16"/>
          <p:cNvCxnSpPr/>
          <p:nvPr/>
        </p:nvCxnSpPr>
        <p:spPr bwMode="auto">
          <a:xfrm>
            <a:off x="1924969" y="4677627"/>
            <a:ext cx="109182" cy="1588"/>
          </a:xfrm>
          <a:prstGeom prst="line">
            <a:avLst/>
          </a:prstGeom>
          <a:noFill/>
          <a:ln w="28575" cap="flat" cmpd="sng" algn="ctr">
            <a:solidFill>
              <a:schemeClr val="bg2"/>
            </a:solidFill>
            <a:prstDash val="solid"/>
            <a:round/>
            <a:headEnd type="none" w="med" len="med"/>
            <a:tailEnd type="none" w="med" len="med"/>
          </a:ln>
          <a:effectLst/>
        </p:spPr>
      </p:cxnSp>
      <p:sp>
        <p:nvSpPr>
          <p:cNvPr id="18" name="TextBox 17"/>
          <p:cNvSpPr txBox="1"/>
          <p:nvPr/>
        </p:nvSpPr>
        <p:spPr>
          <a:xfrm>
            <a:off x="1381125" y="1895475"/>
            <a:ext cx="638175" cy="400110"/>
          </a:xfrm>
          <a:prstGeom prst="rect">
            <a:avLst/>
          </a:prstGeom>
          <a:noFill/>
        </p:spPr>
        <p:txBody>
          <a:bodyPr wrap="square" rtlCol="0">
            <a:spAutoFit/>
          </a:bodyPr>
          <a:lstStyle/>
          <a:p>
            <a:r>
              <a:rPr lang="en-US" b="1" dirty="0" smtClean="0">
                <a:solidFill>
                  <a:schemeClr val="bg2"/>
                </a:solidFill>
              </a:rPr>
              <a:t>25</a:t>
            </a:r>
            <a:endParaRPr lang="en-US" b="1" dirty="0">
              <a:solidFill>
                <a:schemeClr val="bg2"/>
              </a:solidFill>
            </a:endParaRPr>
          </a:p>
        </p:txBody>
      </p:sp>
      <p:sp>
        <p:nvSpPr>
          <p:cNvPr id="19" name="TextBox 18"/>
          <p:cNvSpPr txBox="1"/>
          <p:nvPr/>
        </p:nvSpPr>
        <p:spPr>
          <a:xfrm>
            <a:off x="1381125" y="2543175"/>
            <a:ext cx="638175" cy="400110"/>
          </a:xfrm>
          <a:prstGeom prst="rect">
            <a:avLst/>
          </a:prstGeom>
          <a:noFill/>
        </p:spPr>
        <p:txBody>
          <a:bodyPr wrap="square" rtlCol="0">
            <a:spAutoFit/>
          </a:bodyPr>
          <a:lstStyle/>
          <a:p>
            <a:r>
              <a:rPr lang="en-US" b="1" dirty="0" smtClean="0">
                <a:solidFill>
                  <a:schemeClr val="bg2"/>
                </a:solidFill>
              </a:rPr>
              <a:t>20</a:t>
            </a:r>
            <a:endParaRPr lang="en-US" b="1" dirty="0">
              <a:solidFill>
                <a:schemeClr val="bg2"/>
              </a:solidFill>
            </a:endParaRPr>
          </a:p>
        </p:txBody>
      </p:sp>
      <p:sp>
        <p:nvSpPr>
          <p:cNvPr id="20" name="TextBox 19"/>
          <p:cNvSpPr txBox="1"/>
          <p:nvPr/>
        </p:nvSpPr>
        <p:spPr>
          <a:xfrm>
            <a:off x="1381125" y="3190875"/>
            <a:ext cx="638175" cy="400110"/>
          </a:xfrm>
          <a:prstGeom prst="rect">
            <a:avLst/>
          </a:prstGeom>
          <a:noFill/>
        </p:spPr>
        <p:txBody>
          <a:bodyPr wrap="square" rtlCol="0">
            <a:spAutoFit/>
          </a:bodyPr>
          <a:lstStyle/>
          <a:p>
            <a:r>
              <a:rPr lang="en-US" b="1" dirty="0" smtClean="0">
                <a:solidFill>
                  <a:schemeClr val="bg2"/>
                </a:solidFill>
              </a:rPr>
              <a:t>15</a:t>
            </a:r>
            <a:endParaRPr lang="en-US" b="1" dirty="0">
              <a:solidFill>
                <a:schemeClr val="bg2"/>
              </a:solidFill>
            </a:endParaRPr>
          </a:p>
        </p:txBody>
      </p:sp>
      <p:sp>
        <p:nvSpPr>
          <p:cNvPr id="21" name="TextBox 20"/>
          <p:cNvSpPr txBox="1"/>
          <p:nvPr/>
        </p:nvSpPr>
        <p:spPr>
          <a:xfrm>
            <a:off x="1381125" y="3838575"/>
            <a:ext cx="638175" cy="400110"/>
          </a:xfrm>
          <a:prstGeom prst="rect">
            <a:avLst/>
          </a:prstGeom>
          <a:noFill/>
        </p:spPr>
        <p:txBody>
          <a:bodyPr wrap="square" rtlCol="0">
            <a:spAutoFit/>
          </a:bodyPr>
          <a:lstStyle/>
          <a:p>
            <a:r>
              <a:rPr lang="en-US" b="1" dirty="0" smtClean="0">
                <a:solidFill>
                  <a:schemeClr val="bg2"/>
                </a:solidFill>
              </a:rPr>
              <a:t>10</a:t>
            </a:r>
            <a:endParaRPr lang="en-US" b="1" dirty="0">
              <a:solidFill>
                <a:schemeClr val="bg2"/>
              </a:solidFill>
            </a:endParaRPr>
          </a:p>
        </p:txBody>
      </p:sp>
      <p:sp>
        <p:nvSpPr>
          <p:cNvPr id="22" name="TextBox 21"/>
          <p:cNvSpPr txBox="1"/>
          <p:nvPr/>
        </p:nvSpPr>
        <p:spPr>
          <a:xfrm>
            <a:off x="1438275" y="4486275"/>
            <a:ext cx="638175" cy="400110"/>
          </a:xfrm>
          <a:prstGeom prst="rect">
            <a:avLst/>
          </a:prstGeom>
          <a:noFill/>
        </p:spPr>
        <p:txBody>
          <a:bodyPr wrap="square" rtlCol="0">
            <a:spAutoFit/>
          </a:bodyPr>
          <a:lstStyle/>
          <a:p>
            <a:r>
              <a:rPr lang="en-US" b="1" dirty="0" smtClean="0">
                <a:solidFill>
                  <a:schemeClr val="bg2"/>
                </a:solidFill>
              </a:rPr>
              <a:t>5</a:t>
            </a:r>
            <a:endParaRPr lang="en-US" b="1" dirty="0">
              <a:solidFill>
                <a:schemeClr val="bg2"/>
              </a:solidFill>
            </a:endParaRPr>
          </a:p>
        </p:txBody>
      </p:sp>
      <p:sp>
        <p:nvSpPr>
          <p:cNvPr id="23" name="TextBox 22"/>
          <p:cNvSpPr txBox="1"/>
          <p:nvPr/>
        </p:nvSpPr>
        <p:spPr>
          <a:xfrm>
            <a:off x="1476375" y="5133975"/>
            <a:ext cx="638175" cy="400110"/>
          </a:xfrm>
          <a:prstGeom prst="rect">
            <a:avLst/>
          </a:prstGeom>
          <a:noFill/>
        </p:spPr>
        <p:txBody>
          <a:bodyPr wrap="square" rtlCol="0">
            <a:spAutoFit/>
          </a:bodyPr>
          <a:lstStyle/>
          <a:p>
            <a:r>
              <a:rPr lang="en-US" b="1" dirty="0" smtClean="0">
                <a:solidFill>
                  <a:schemeClr val="bg2"/>
                </a:solidFill>
              </a:rPr>
              <a:t>0</a:t>
            </a:r>
            <a:endParaRPr lang="en-US" b="1" dirty="0">
              <a:solidFill>
                <a:schemeClr val="bg2"/>
              </a:solidFill>
            </a:endParaRPr>
          </a:p>
        </p:txBody>
      </p:sp>
      <p:sp>
        <p:nvSpPr>
          <p:cNvPr id="24" name="TextBox 23"/>
          <p:cNvSpPr txBox="1"/>
          <p:nvPr/>
        </p:nvSpPr>
        <p:spPr>
          <a:xfrm>
            <a:off x="2533649" y="5324475"/>
            <a:ext cx="942975" cy="646331"/>
          </a:xfrm>
          <a:prstGeom prst="rect">
            <a:avLst/>
          </a:prstGeom>
          <a:noFill/>
        </p:spPr>
        <p:txBody>
          <a:bodyPr wrap="square" rtlCol="0">
            <a:spAutoFit/>
          </a:bodyPr>
          <a:lstStyle/>
          <a:p>
            <a:r>
              <a:rPr lang="en-US" b="1" dirty="0" smtClean="0">
                <a:solidFill>
                  <a:schemeClr val="bg2"/>
                </a:solidFill>
              </a:rPr>
              <a:t>≥200 </a:t>
            </a:r>
            <a:r>
              <a:rPr lang="en-US" sz="1600" b="1" dirty="0" smtClean="0">
                <a:solidFill>
                  <a:schemeClr val="bg2"/>
                </a:solidFill>
              </a:rPr>
              <a:t>(n=603)</a:t>
            </a:r>
            <a:endParaRPr lang="en-US" sz="1600" b="1" dirty="0">
              <a:solidFill>
                <a:schemeClr val="bg2"/>
              </a:solidFill>
            </a:endParaRPr>
          </a:p>
        </p:txBody>
      </p:sp>
      <p:sp>
        <p:nvSpPr>
          <p:cNvPr id="25" name="TextBox 24"/>
          <p:cNvSpPr txBox="1"/>
          <p:nvPr/>
        </p:nvSpPr>
        <p:spPr>
          <a:xfrm>
            <a:off x="4067173" y="5305425"/>
            <a:ext cx="942975" cy="646331"/>
          </a:xfrm>
          <a:prstGeom prst="rect">
            <a:avLst/>
          </a:prstGeom>
          <a:noFill/>
        </p:spPr>
        <p:txBody>
          <a:bodyPr wrap="square" rtlCol="0">
            <a:spAutoFit/>
          </a:bodyPr>
          <a:lstStyle/>
          <a:p>
            <a:r>
              <a:rPr lang="en-US" b="1" dirty="0" smtClean="0">
                <a:solidFill>
                  <a:schemeClr val="bg2"/>
                </a:solidFill>
              </a:rPr>
              <a:t>&lt;200 </a:t>
            </a:r>
            <a:r>
              <a:rPr lang="en-US" sz="1600" b="1" dirty="0" smtClean="0">
                <a:solidFill>
                  <a:schemeClr val="bg2"/>
                </a:solidFill>
              </a:rPr>
              <a:t>(n=796)</a:t>
            </a:r>
            <a:endParaRPr lang="en-US" sz="1600" b="1" dirty="0">
              <a:solidFill>
                <a:schemeClr val="bg2"/>
              </a:solidFill>
            </a:endParaRPr>
          </a:p>
        </p:txBody>
      </p:sp>
      <p:sp>
        <p:nvSpPr>
          <p:cNvPr id="26" name="TextBox 25"/>
          <p:cNvSpPr txBox="1"/>
          <p:nvPr/>
        </p:nvSpPr>
        <p:spPr>
          <a:xfrm>
            <a:off x="1463040" y="5846445"/>
            <a:ext cx="3886200" cy="400110"/>
          </a:xfrm>
          <a:prstGeom prst="rect">
            <a:avLst/>
          </a:prstGeom>
          <a:noFill/>
        </p:spPr>
        <p:txBody>
          <a:bodyPr wrap="square" rtlCol="0">
            <a:spAutoFit/>
          </a:bodyPr>
          <a:lstStyle/>
          <a:p>
            <a:r>
              <a:rPr lang="en-US" b="1" dirty="0" smtClean="0">
                <a:solidFill>
                  <a:schemeClr val="bg2"/>
                </a:solidFill>
              </a:rPr>
              <a:t>On-treatment TG level (mg/dL)</a:t>
            </a:r>
            <a:endParaRPr lang="en-US" b="1" dirty="0">
              <a:solidFill>
                <a:schemeClr val="bg2"/>
              </a:solidFill>
            </a:endParaRPr>
          </a:p>
        </p:txBody>
      </p:sp>
      <p:sp>
        <p:nvSpPr>
          <p:cNvPr id="28" name="TextBox 27"/>
          <p:cNvSpPr txBox="1"/>
          <p:nvPr/>
        </p:nvSpPr>
        <p:spPr>
          <a:xfrm>
            <a:off x="2657475" y="2390775"/>
            <a:ext cx="638175" cy="338554"/>
          </a:xfrm>
          <a:prstGeom prst="rect">
            <a:avLst/>
          </a:prstGeom>
          <a:noFill/>
        </p:spPr>
        <p:txBody>
          <a:bodyPr wrap="square" rtlCol="0">
            <a:spAutoFit/>
          </a:bodyPr>
          <a:lstStyle/>
          <a:p>
            <a:r>
              <a:rPr lang="en-US" sz="1600" b="1" dirty="0" smtClean="0">
                <a:solidFill>
                  <a:schemeClr val="bg2"/>
                </a:solidFill>
              </a:rPr>
              <a:t>20.3</a:t>
            </a:r>
            <a:endParaRPr lang="en-US" sz="1600" b="1" dirty="0">
              <a:solidFill>
                <a:schemeClr val="bg2"/>
              </a:solidFill>
            </a:endParaRPr>
          </a:p>
        </p:txBody>
      </p:sp>
      <p:sp>
        <p:nvSpPr>
          <p:cNvPr id="29" name="TextBox 28"/>
          <p:cNvSpPr txBox="1"/>
          <p:nvPr/>
        </p:nvSpPr>
        <p:spPr>
          <a:xfrm>
            <a:off x="4229100" y="3276600"/>
            <a:ext cx="638175" cy="338554"/>
          </a:xfrm>
          <a:prstGeom prst="rect">
            <a:avLst/>
          </a:prstGeom>
          <a:noFill/>
        </p:spPr>
        <p:txBody>
          <a:bodyPr wrap="square" rtlCol="0">
            <a:spAutoFit/>
          </a:bodyPr>
          <a:lstStyle/>
          <a:p>
            <a:r>
              <a:rPr lang="en-US" sz="1600" b="1" dirty="0" smtClean="0">
                <a:solidFill>
                  <a:schemeClr val="bg2"/>
                </a:solidFill>
              </a:rPr>
              <a:t>13.5</a:t>
            </a:r>
            <a:endParaRPr lang="en-US" sz="1600" b="1" dirty="0">
              <a:solidFill>
                <a:schemeClr val="bg2"/>
              </a:solidFill>
            </a:endParaRPr>
          </a:p>
        </p:txBody>
      </p:sp>
      <p:sp>
        <p:nvSpPr>
          <p:cNvPr id="30" name="TextBox 29"/>
          <p:cNvSpPr txBox="1"/>
          <p:nvPr/>
        </p:nvSpPr>
        <p:spPr>
          <a:xfrm>
            <a:off x="3830955" y="1796415"/>
            <a:ext cx="1457325" cy="830997"/>
          </a:xfrm>
          <a:prstGeom prst="rect">
            <a:avLst/>
          </a:prstGeom>
          <a:noFill/>
        </p:spPr>
        <p:txBody>
          <a:bodyPr wrap="square" rtlCol="0">
            <a:spAutoFit/>
          </a:bodyPr>
          <a:lstStyle/>
          <a:p>
            <a:r>
              <a:rPr lang="en-US" sz="1600" b="1" dirty="0" smtClean="0">
                <a:solidFill>
                  <a:schemeClr val="bg2"/>
                </a:solidFill>
              </a:rPr>
              <a:t>RR 0.64                (0.35-0.78)         p = 0.001</a:t>
            </a:r>
            <a:endParaRPr lang="en-US" sz="1600" b="1" dirty="0">
              <a:solidFill>
                <a:schemeClr val="bg2"/>
              </a:solidFill>
            </a:endParaRPr>
          </a:p>
        </p:txBody>
      </p:sp>
      <p:sp>
        <p:nvSpPr>
          <p:cNvPr id="31" name="Rectangle 30"/>
          <p:cNvSpPr/>
          <p:nvPr/>
        </p:nvSpPr>
        <p:spPr bwMode="auto">
          <a:xfrm>
            <a:off x="2562225" y="2705100"/>
            <a:ext cx="828675" cy="2590800"/>
          </a:xfrm>
          <a:prstGeom prst="rect">
            <a:avLst/>
          </a:prstGeom>
          <a:solidFill>
            <a:srgbClr val="C00000"/>
          </a:solidFill>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32" name="Rectangle 31"/>
          <p:cNvSpPr/>
          <p:nvPr/>
        </p:nvSpPr>
        <p:spPr bwMode="auto">
          <a:xfrm>
            <a:off x="4124325" y="3581400"/>
            <a:ext cx="828675" cy="1743075"/>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cxnSp>
        <p:nvCxnSpPr>
          <p:cNvPr id="34" name="Straight Connector 33"/>
          <p:cNvCxnSpPr/>
          <p:nvPr/>
        </p:nvCxnSpPr>
        <p:spPr bwMode="auto">
          <a:xfrm>
            <a:off x="3400425" y="2695575"/>
            <a:ext cx="1838325" cy="1588"/>
          </a:xfrm>
          <a:prstGeom prst="line">
            <a:avLst/>
          </a:prstGeom>
          <a:noFill/>
          <a:ln w="28575" cap="flat" cmpd="sng" algn="ctr">
            <a:solidFill>
              <a:schemeClr val="bg2"/>
            </a:solidFill>
            <a:prstDash val="dash"/>
            <a:round/>
            <a:headEnd type="none" w="med" len="med"/>
            <a:tailEnd type="none" w="med" len="med"/>
          </a:ln>
          <a:effectLst/>
        </p:spPr>
      </p:cxnSp>
      <p:cxnSp>
        <p:nvCxnSpPr>
          <p:cNvPr id="36" name="Straight Connector 35"/>
          <p:cNvCxnSpPr/>
          <p:nvPr/>
        </p:nvCxnSpPr>
        <p:spPr bwMode="auto">
          <a:xfrm>
            <a:off x="4943475" y="3571875"/>
            <a:ext cx="511969" cy="7144"/>
          </a:xfrm>
          <a:prstGeom prst="line">
            <a:avLst/>
          </a:prstGeom>
          <a:noFill/>
          <a:ln w="28575" cap="flat" cmpd="sng" algn="ctr">
            <a:solidFill>
              <a:schemeClr val="bg2"/>
            </a:solidFill>
            <a:prstDash val="dash"/>
            <a:round/>
            <a:headEnd type="none" w="med" len="med"/>
            <a:tailEnd type="none" w="med" len="med"/>
          </a:ln>
          <a:effectLst/>
        </p:spPr>
      </p:cxnSp>
      <p:cxnSp>
        <p:nvCxnSpPr>
          <p:cNvPr id="42" name="Straight Arrow Connector 41"/>
          <p:cNvCxnSpPr/>
          <p:nvPr/>
        </p:nvCxnSpPr>
        <p:spPr bwMode="auto">
          <a:xfrm rot="16200000" flipH="1">
            <a:off x="4710112" y="3128962"/>
            <a:ext cx="838200" cy="9525"/>
          </a:xfrm>
          <a:prstGeom prst="straightConnector1">
            <a:avLst/>
          </a:prstGeom>
          <a:noFill/>
          <a:ln w="76200" cap="flat" cmpd="sng" algn="ctr">
            <a:solidFill>
              <a:srgbClr val="003300"/>
            </a:solidFill>
            <a:prstDash val="solid"/>
            <a:round/>
            <a:headEnd type="none" w="med" len="med"/>
            <a:tailEnd type="arrow"/>
          </a:ln>
          <a:effectLst/>
        </p:spPr>
      </p:cxnSp>
      <p:sp>
        <p:nvSpPr>
          <p:cNvPr id="43" name="TextBox 42"/>
          <p:cNvSpPr txBox="1"/>
          <p:nvPr/>
        </p:nvSpPr>
        <p:spPr>
          <a:xfrm rot="16200000">
            <a:off x="-495304" y="3238500"/>
            <a:ext cx="3248027" cy="707886"/>
          </a:xfrm>
          <a:prstGeom prst="rect">
            <a:avLst/>
          </a:prstGeom>
          <a:noFill/>
        </p:spPr>
        <p:txBody>
          <a:bodyPr wrap="square" rtlCol="0">
            <a:spAutoFit/>
          </a:bodyPr>
          <a:lstStyle/>
          <a:p>
            <a:r>
              <a:rPr lang="en-US" b="1" dirty="0" smtClean="0">
                <a:solidFill>
                  <a:schemeClr val="bg2"/>
                </a:solidFill>
              </a:rPr>
              <a:t>30-day risk of death, MI or recurrent ACS (%)</a:t>
            </a:r>
            <a:endParaRPr lang="en-US" sz="1600" b="1" dirty="0">
              <a:solidFill>
                <a:schemeClr val="bg2"/>
              </a:solidFill>
            </a:endParaRPr>
          </a:p>
        </p:txBody>
      </p:sp>
    </p:spTree>
  </p:cSld>
  <p:clrMapOvr>
    <a:masterClrMapping/>
  </p:clrMapOvr>
  <p:transition spd="med">
    <p:pull/>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Rectangle 68"/>
          <p:cNvSpPr/>
          <p:nvPr/>
        </p:nvSpPr>
        <p:spPr bwMode="auto">
          <a:xfrm>
            <a:off x="272955" y="2088107"/>
            <a:ext cx="8652681" cy="2834640"/>
          </a:xfrm>
          <a:prstGeom prst="rect">
            <a:avLst/>
          </a:prstGeom>
          <a:solidFill>
            <a:schemeClr val="tx1"/>
          </a:solidFill>
          <a:ln w="2857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3200" b="1" i="1" u="sng" strike="noStrike" cap="none" normalizeH="0" baseline="0" smtClean="0">
              <a:ln>
                <a:noFill/>
              </a:ln>
              <a:solidFill>
                <a:schemeClr val="tx2"/>
              </a:solidFill>
              <a:effectLst/>
              <a:latin typeface="Arial" charset="0"/>
            </a:endParaRPr>
          </a:p>
        </p:txBody>
      </p:sp>
      <p:sp>
        <p:nvSpPr>
          <p:cNvPr id="5767170" name="Text Box 2"/>
          <p:cNvSpPr txBox="1">
            <a:spLocks noChangeArrowheads="1"/>
          </p:cNvSpPr>
          <p:nvPr/>
        </p:nvSpPr>
        <p:spPr bwMode="auto">
          <a:xfrm>
            <a:off x="1078173" y="1351319"/>
            <a:ext cx="7014949" cy="523220"/>
          </a:xfrm>
          <a:prstGeom prst="rect">
            <a:avLst/>
          </a:prstGeom>
          <a:noFill/>
          <a:ln w="9525">
            <a:noFill/>
            <a:miter lim="800000"/>
            <a:headEnd/>
            <a:tailEnd/>
          </a:ln>
          <a:effectLst/>
        </p:spPr>
        <p:txBody>
          <a:bodyPr wrap="square">
            <a:spAutoFit/>
          </a:bodyPr>
          <a:lstStyle/>
          <a:p>
            <a:pPr eaLnBrk="1" hangingPunct="1"/>
            <a:r>
              <a:rPr lang="en-US" sz="2800" i="0" u="none" dirty="0" smtClean="0">
                <a:solidFill>
                  <a:srgbClr val="FFFF00"/>
                </a:solidFill>
                <a:effectLst>
                  <a:outerShdw blurRad="38100" dist="38100" dir="2700000" algn="tl">
                    <a:srgbClr val="000000"/>
                  </a:outerShdw>
                </a:effectLst>
                <a:cs typeface="Arial" charset="0"/>
              </a:rPr>
              <a:t>Impact of Triglycerides Beyond LDL-C</a:t>
            </a:r>
            <a:endParaRPr lang="en-US" sz="2800" i="0" u="none" dirty="0">
              <a:solidFill>
                <a:srgbClr val="FFFF00"/>
              </a:solidFill>
              <a:effectLst>
                <a:outerShdw blurRad="38100" dist="38100" dir="2700000" algn="tl">
                  <a:srgbClr val="000000"/>
                </a:outerShdw>
              </a:effectLst>
              <a:cs typeface="Arial" charset="0"/>
            </a:endParaRPr>
          </a:p>
        </p:txBody>
      </p:sp>
      <p:sp>
        <p:nvSpPr>
          <p:cNvPr id="5767171" name="Rectangle 3"/>
          <p:cNvSpPr>
            <a:spLocks noChangeArrowheads="1"/>
          </p:cNvSpPr>
          <p:nvPr/>
        </p:nvSpPr>
        <p:spPr bwMode="auto">
          <a:xfrm>
            <a:off x="0" y="0"/>
            <a:ext cx="9144000" cy="1143000"/>
          </a:xfrm>
          <a:prstGeom prst="rect">
            <a:avLst/>
          </a:prstGeom>
          <a:noFill/>
          <a:ln w="9525">
            <a:noFill/>
            <a:miter lim="800000"/>
            <a:headEnd/>
            <a:tailEnd/>
          </a:ln>
          <a:effectLst/>
        </p:spPr>
        <p:txBody>
          <a:bodyPr lIns="92064" tIns="46033" rIns="92064" bIns="46033" anchor="ctr"/>
          <a:lstStyle/>
          <a:p>
            <a:pPr>
              <a:lnSpc>
                <a:spcPct val="85000"/>
              </a:lnSpc>
              <a:spcBef>
                <a:spcPct val="0"/>
              </a:spcBef>
            </a:pPr>
            <a:r>
              <a:rPr lang="en-US" sz="2800" i="0" u="none" dirty="0" err="1">
                <a:solidFill>
                  <a:schemeClr val="accent1"/>
                </a:solidFill>
                <a:effectLst>
                  <a:outerShdw blurRad="38100" dist="38100" dir="2700000" algn="tl">
                    <a:srgbClr val="000000"/>
                  </a:outerShdw>
                </a:effectLst>
                <a:latin typeface="Arial Narrow" pitchFamily="34" charset="0"/>
              </a:rPr>
              <a:t>PR</a:t>
            </a:r>
            <a:r>
              <a:rPr lang="en-US" sz="2800" i="0" u="none" dirty="0" err="1">
                <a:solidFill>
                  <a:srgbClr val="00FFFF"/>
                </a:solidFill>
                <a:effectLst>
                  <a:outerShdw blurRad="38100" dist="38100" dir="2700000" algn="tl">
                    <a:srgbClr val="000000"/>
                  </a:outerShdw>
                </a:effectLst>
                <a:latin typeface="Arial Narrow" pitchFamily="34" charset="0"/>
              </a:rPr>
              <a:t>avastatin</a:t>
            </a:r>
            <a:r>
              <a:rPr lang="en-US" sz="2800" i="0" u="none" dirty="0">
                <a:solidFill>
                  <a:srgbClr val="00FFFF"/>
                </a:solidFill>
                <a:effectLst>
                  <a:outerShdw blurRad="38100" dist="38100" dir="2700000" algn="tl">
                    <a:srgbClr val="000000"/>
                  </a:outerShdw>
                </a:effectLst>
                <a:latin typeface="Arial Narrow" pitchFamily="34" charset="0"/>
              </a:rPr>
              <a:t> </a:t>
            </a:r>
            <a:r>
              <a:rPr lang="en-US" sz="2800" i="0" u="none" dirty="0">
                <a:solidFill>
                  <a:schemeClr val="accent1"/>
                </a:solidFill>
                <a:effectLst>
                  <a:outerShdw blurRad="38100" dist="38100" dir="2700000" algn="tl">
                    <a:srgbClr val="000000"/>
                  </a:outerShdw>
                </a:effectLst>
                <a:latin typeface="Arial Narrow" pitchFamily="34" charset="0"/>
              </a:rPr>
              <a:t>O</a:t>
            </a:r>
            <a:r>
              <a:rPr lang="en-US" sz="2800" i="0" u="none" dirty="0">
                <a:solidFill>
                  <a:srgbClr val="00FFFF"/>
                </a:solidFill>
                <a:effectLst>
                  <a:outerShdw blurRad="38100" dist="38100" dir="2700000" algn="tl">
                    <a:srgbClr val="000000"/>
                  </a:outerShdw>
                </a:effectLst>
                <a:latin typeface="Arial Narrow" pitchFamily="34" charset="0"/>
              </a:rPr>
              <a:t>r </a:t>
            </a:r>
            <a:r>
              <a:rPr lang="en-US" sz="2800" i="0" u="none" dirty="0" err="1">
                <a:solidFill>
                  <a:srgbClr val="00FFFF"/>
                </a:solidFill>
                <a:effectLst>
                  <a:outerShdw blurRad="38100" dist="38100" dir="2700000" algn="tl">
                    <a:srgbClr val="000000"/>
                  </a:outerShdw>
                </a:effectLst>
                <a:latin typeface="Arial Narrow" pitchFamily="34" charset="0"/>
              </a:rPr>
              <a:t>Ator</a:t>
            </a:r>
            <a:r>
              <a:rPr lang="en-US" sz="2800" i="0" u="none" dirty="0" err="1">
                <a:solidFill>
                  <a:schemeClr val="accent1"/>
                </a:solidFill>
                <a:effectLst>
                  <a:outerShdw blurRad="38100" dist="38100" dir="2700000" algn="tl">
                    <a:srgbClr val="000000"/>
                  </a:outerShdw>
                </a:effectLst>
                <a:latin typeface="Arial Narrow" pitchFamily="34" charset="0"/>
              </a:rPr>
              <a:t>V</a:t>
            </a:r>
            <a:r>
              <a:rPr lang="en-US" sz="2800" i="0" u="none" dirty="0" err="1">
                <a:solidFill>
                  <a:srgbClr val="00FFFF"/>
                </a:solidFill>
                <a:effectLst>
                  <a:outerShdw blurRad="38100" dist="38100" dir="2700000" algn="tl">
                    <a:srgbClr val="000000"/>
                  </a:outerShdw>
                </a:effectLst>
                <a:latin typeface="Arial Narrow" pitchFamily="34" charset="0"/>
              </a:rPr>
              <a:t>astatin</a:t>
            </a:r>
            <a:r>
              <a:rPr lang="en-US" sz="2800" i="0" u="none" dirty="0">
                <a:solidFill>
                  <a:srgbClr val="00FFFF"/>
                </a:solidFill>
                <a:effectLst>
                  <a:outerShdw blurRad="38100" dist="38100" dir="2700000" algn="tl">
                    <a:srgbClr val="000000"/>
                  </a:outerShdw>
                </a:effectLst>
                <a:latin typeface="Arial Narrow" pitchFamily="34" charset="0"/>
              </a:rPr>
              <a:t> </a:t>
            </a:r>
            <a:r>
              <a:rPr lang="en-US" sz="2800" i="0" u="none" dirty="0">
                <a:solidFill>
                  <a:schemeClr val="accent1"/>
                </a:solidFill>
                <a:effectLst>
                  <a:outerShdw blurRad="38100" dist="38100" dir="2700000" algn="tl">
                    <a:srgbClr val="000000"/>
                  </a:outerShdw>
                </a:effectLst>
                <a:latin typeface="Arial Narrow" pitchFamily="34" charset="0"/>
              </a:rPr>
              <a:t>E</a:t>
            </a:r>
            <a:r>
              <a:rPr lang="en-US" sz="2800" i="0" u="none" dirty="0">
                <a:solidFill>
                  <a:srgbClr val="00FFFF"/>
                </a:solidFill>
                <a:effectLst>
                  <a:outerShdw blurRad="38100" dist="38100" dir="2700000" algn="tl">
                    <a:srgbClr val="000000"/>
                  </a:outerShdw>
                </a:effectLst>
                <a:latin typeface="Arial Narrow" pitchFamily="34" charset="0"/>
              </a:rPr>
              <a:t>valuation and </a:t>
            </a:r>
            <a:r>
              <a:rPr lang="en-US" sz="2800" i="0" u="none" dirty="0">
                <a:solidFill>
                  <a:schemeClr val="accent1"/>
                </a:solidFill>
                <a:effectLst>
                  <a:outerShdw blurRad="38100" dist="38100" dir="2700000" algn="tl">
                    <a:srgbClr val="000000"/>
                  </a:outerShdw>
                </a:effectLst>
                <a:latin typeface="Arial Narrow" pitchFamily="34" charset="0"/>
              </a:rPr>
              <a:t>I</a:t>
            </a:r>
            <a:r>
              <a:rPr lang="en-US" sz="2800" i="0" u="none" dirty="0">
                <a:solidFill>
                  <a:srgbClr val="00FFFF"/>
                </a:solidFill>
                <a:effectLst>
                  <a:outerShdw blurRad="38100" dist="38100" dir="2700000" algn="tl">
                    <a:srgbClr val="000000"/>
                  </a:outerShdw>
                </a:effectLst>
                <a:latin typeface="Arial Narrow" pitchFamily="34" charset="0"/>
              </a:rPr>
              <a:t>nfection </a:t>
            </a:r>
            <a:r>
              <a:rPr lang="en-US" sz="2800" i="0" u="none" dirty="0">
                <a:solidFill>
                  <a:schemeClr val="accent1"/>
                </a:solidFill>
                <a:effectLst>
                  <a:outerShdw blurRad="38100" dist="38100" dir="2700000" algn="tl">
                    <a:srgbClr val="000000"/>
                  </a:outerShdw>
                </a:effectLst>
                <a:latin typeface="Arial Narrow" pitchFamily="34" charset="0"/>
              </a:rPr>
              <a:t>T</a:t>
            </a:r>
            <a:r>
              <a:rPr lang="en-US" sz="2800" i="0" u="none" dirty="0">
                <a:solidFill>
                  <a:srgbClr val="00FFFF"/>
                </a:solidFill>
                <a:effectLst>
                  <a:outerShdw blurRad="38100" dist="38100" dir="2700000" algn="tl">
                    <a:srgbClr val="000000"/>
                  </a:outerShdw>
                </a:effectLst>
                <a:latin typeface="Arial Narrow" pitchFamily="34" charset="0"/>
              </a:rPr>
              <a:t>herapy (</a:t>
            </a:r>
            <a:r>
              <a:rPr lang="en-US" sz="2800" i="0" u="none" dirty="0">
                <a:solidFill>
                  <a:schemeClr val="accent1"/>
                </a:solidFill>
                <a:effectLst>
                  <a:outerShdw blurRad="38100" dist="38100" dir="2700000" algn="tl">
                    <a:srgbClr val="000000"/>
                  </a:outerShdw>
                </a:effectLst>
                <a:latin typeface="Arial Narrow" pitchFamily="34" charset="0"/>
              </a:rPr>
              <a:t>PROVE IT</a:t>
            </a:r>
            <a:r>
              <a:rPr lang="en-US" sz="2800" i="0" u="none" dirty="0">
                <a:solidFill>
                  <a:srgbClr val="00FFFF"/>
                </a:solidFill>
                <a:effectLst>
                  <a:outerShdw blurRad="38100" dist="38100" dir="2700000" algn="tl">
                    <a:srgbClr val="000000"/>
                  </a:outerShdw>
                </a:effectLst>
                <a:latin typeface="Arial Narrow" pitchFamily="34" charset="0"/>
              </a:rPr>
              <a:t>): </a:t>
            </a:r>
            <a:r>
              <a:rPr lang="en-US" sz="2800" i="0" dirty="0" err="1">
                <a:solidFill>
                  <a:schemeClr val="accent1"/>
                </a:solidFill>
                <a:effectLst>
                  <a:outerShdw blurRad="38100" dist="38100" dir="2700000" algn="tl">
                    <a:srgbClr val="000000"/>
                  </a:outerShdw>
                </a:effectLst>
                <a:latin typeface="Arial Narrow" pitchFamily="34" charset="0"/>
              </a:rPr>
              <a:t>T</a:t>
            </a:r>
            <a:r>
              <a:rPr lang="en-US" sz="2800" i="0" u="none" dirty="0" err="1">
                <a:solidFill>
                  <a:srgbClr val="00FFFF"/>
                </a:solidFill>
                <a:effectLst>
                  <a:outerShdw blurRad="38100" dist="38100" dir="2700000" algn="tl">
                    <a:srgbClr val="000000"/>
                  </a:outerShdw>
                </a:effectLst>
                <a:latin typeface="Arial Narrow" pitchFamily="34" charset="0"/>
              </a:rPr>
              <a:t>hrombolysis</a:t>
            </a:r>
            <a:r>
              <a:rPr lang="en-US" sz="2800" i="0" u="none" dirty="0">
                <a:solidFill>
                  <a:srgbClr val="00FFFF"/>
                </a:solidFill>
                <a:effectLst>
                  <a:outerShdw blurRad="38100" dist="38100" dir="2700000" algn="tl">
                    <a:srgbClr val="000000"/>
                  </a:outerShdw>
                </a:effectLst>
                <a:latin typeface="Arial Narrow" pitchFamily="34" charset="0"/>
              </a:rPr>
              <a:t> </a:t>
            </a:r>
            <a:r>
              <a:rPr lang="en-US" sz="2800" i="0" dirty="0">
                <a:solidFill>
                  <a:schemeClr val="accent1"/>
                </a:solidFill>
                <a:effectLst>
                  <a:outerShdw blurRad="38100" dist="38100" dir="2700000" algn="tl">
                    <a:srgbClr val="000000"/>
                  </a:outerShdw>
                </a:effectLst>
                <a:latin typeface="Arial Narrow" pitchFamily="34" charset="0"/>
              </a:rPr>
              <a:t>I</a:t>
            </a:r>
            <a:r>
              <a:rPr lang="en-US" sz="2800" i="0" u="none" dirty="0">
                <a:solidFill>
                  <a:srgbClr val="00FFFF"/>
                </a:solidFill>
                <a:effectLst>
                  <a:outerShdw blurRad="38100" dist="38100" dir="2700000" algn="tl">
                    <a:srgbClr val="000000"/>
                  </a:outerShdw>
                </a:effectLst>
                <a:latin typeface="Arial Narrow" pitchFamily="34" charset="0"/>
              </a:rPr>
              <a:t>n </a:t>
            </a:r>
            <a:r>
              <a:rPr lang="en-US" sz="2800" i="0" dirty="0">
                <a:solidFill>
                  <a:schemeClr val="accent1"/>
                </a:solidFill>
                <a:effectLst>
                  <a:outerShdw blurRad="38100" dist="38100" dir="2700000" algn="tl">
                    <a:srgbClr val="000000"/>
                  </a:outerShdw>
                </a:effectLst>
                <a:latin typeface="Arial Narrow" pitchFamily="34" charset="0"/>
              </a:rPr>
              <a:t>M</a:t>
            </a:r>
            <a:r>
              <a:rPr lang="en-US" sz="2800" i="0" u="none" dirty="0">
                <a:solidFill>
                  <a:srgbClr val="00FFFF"/>
                </a:solidFill>
                <a:effectLst>
                  <a:outerShdw blurRad="38100" dist="38100" dir="2700000" algn="tl">
                    <a:srgbClr val="000000"/>
                  </a:outerShdw>
                </a:effectLst>
                <a:latin typeface="Arial Narrow" pitchFamily="34" charset="0"/>
              </a:rPr>
              <a:t>yocardial </a:t>
            </a:r>
            <a:r>
              <a:rPr lang="en-US" sz="2800" i="0" dirty="0">
                <a:solidFill>
                  <a:schemeClr val="accent1"/>
                </a:solidFill>
                <a:effectLst>
                  <a:outerShdw blurRad="38100" dist="38100" dir="2700000" algn="tl">
                    <a:srgbClr val="000000"/>
                  </a:outerShdw>
                </a:effectLst>
                <a:latin typeface="Arial Narrow" pitchFamily="34" charset="0"/>
              </a:rPr>
              <a:t>I</a:t>
            </a:r>
            <a:r>
              <a:rPr lang="en-US" sz="2800" i="0" u="none" dirty="0">
                <a:solidFill>
                  <a:srgbClr val="00FFFF"/>
                </a:solidFill>
                <a:effectLst>
                  <a:outerShdw blurRad="38100" dist="38100" dir="2700000" algn="tl">
                    <a:srgbClr val="000000"/>
                  </a:outerShdw>
                </a:effectLst>
                <a:latin typeface="Arial Narrow" pitchFamily="34" charset="0"/>
              </a:rPr>
              <a:t>nfarction </a:t>
            </a:r>
            <a:r>
              <a:rPr lang="en-US" sz="2800" i="0" u="none" dirty="0">
                <a:solidFill>
                  <a:schemeClr val="accent1"/>
                </a:solidFill>
                <a:effectLst>
                  <a:outerShdw blurRad="38100" dist="38100" dir="2700000" algn="tl">
                    <a:srgbClr val="000000"/>
                  </a:outerShdw>
                </a:effectLst>
                <a:latin typeface="Arial Narrow" pitchFamily="34" charset="0"/>
              </a:rPr>
              <a:t>22</a:t>
            </a:r>
            <a:r>
              <a:rPr lang="en-US" sz="2800" i="0" u="none" dirty="0">
                <a:solidFill>
                  <a:srgbClr val="00FFFF"/>
                </a:solidFill>
                <a:effectLst>
                  <a:outerShdw blurRad="38100" dist="38100" dir="2700000" algn="tl">
                    <a:srgbClr val="000000"/>
                  </a:outerShdw>
                </a:effectLst>
                <a:latin typeface="Arial Narrow" pitchFamily="34" charset="0"/>
              </a:rPr>
              <a:t> (</a:t>
            </a:r>
            <a:r>
              <a:rPr lang="en-US" sz="2800" i="0" u="none" dirty="0">
                <a:solidFill>
                  <a:schemeClr val="accent1"/>
                </a:solidFill>
                <a:effectLst>
                  <a:outerShdw blurRad="38100" dist="38100" dir="2700000" algn="tl">
                    <a:srgbClr val="000000"/>
                  </a:outerShdw>
                </a:effectLst>
                <a:latin typeface="Arial Narrow" pitchFamily="34" charset="0"/>
              </a:rPr>
              <a:t>TIMI 22</a:t>
            </a:r>
            <a:r>
              <a:rPr lang="en-US" sz="2800" i="0" u="none" dirty="0">
                <a:solidFill>
                  <a:srgbClr val="00FFFF"/>
                </a:solidFill>
                <a:effectLst>
                  <a:outerShdw blurRad="38100" dist="38100" dir="2700000" algn="tl">
                    <a:srgbClr val="000000"/>
                  </a:outerShdw>
                </a:effectLst>
                <a:latin typeface="Arial Narrow" pitchFamily="34" charset="0"/>
              </a:rPr>
              <a:t>)</a:t>
            </a:r>
          </a:p>
        </p:txBody>
      </p:sp>
      <p:sp>
        <p:nvSpPr>
          <p:cNvPr id="5767173" name="Text Box 5"/>
          <p:cNvSpPr txBox="1">
            <a:spLocks noChangeArrowheads="1"/>
          </p:cNvSpPr>
          <p:nvPr/>
        </p:nvSpPr>
        <p:spPr bwMode="auto">
          <a:xfrm>
            <a:off x="3166281" y="6334780"/>
            <a:ext cx="5651391" cy="369332"/>
          </a:xfrm>
          <a:prstGeom prst="rect">
            <a:avLst/>
          </a:prstGeom>
          <a:noFill/>
          <a:ln w="9525">
            <a:noFill/>
            <a:miter lim="800000"/>
            <a:headEnd/>
            <a:tailEnd/>
          </a:ln>
          <a:effectLst/>
        </p:spPr>
        <p:txBody>
          <a:bodyPr wrap="square">
            <a:spAutoFit/>
          </a:bodyPr>
          <a:lstStyle/>
          <a:p>
            <a:pPr algn="r">
              <a:spcBef>
                <a:spcPct val="0"/>
              </a:spcBef>
            </a:pPr>
            <a:r>
              <a:rPr lang="en-US" sz="1800" i="0" u="none" dirty="0" smtClean="0"/>
              <a:t>Miller M et al. J </a:t>
            </a:r>
            <a:r>
              <a:rPr lang="en-US" sz="1800" i="0" u="none" dirty="0"/>
              <a:t>Am </a:t>
            </a:r>
            <a:r>
              <a:rPr lang="en-US" sz="1800" i="0" u="none" dirty="0" err="1"/>
              <a:t>Coll</a:t>
            </a:r>
            <a:r>
              <a:rPr lang="en-US" sz="1800" i="0" u="none" dirty="0"/>
              <a:t> </a:t>
            </a:r>
            <a:r>
              <a:rPr lang="en-US" sz="1800" i="0" u="none" dirty="0" err="1"/>
              <a:t>Cardiol</a:t>
            </a:r>
            <a:r>
              <a:rPr lang="en-US" sz="1800" i="0" u="none" dirty="0"/>
              <a:t> </a:t>
            </a:r>
            <a:r>
              <a:rPr lang="en-US" sz="1800" i="0" u="none" dirty="0" smtClean="0"/>
              <a:t>2008;51:724–30</a:t>
            </a:r>
            <a:endParaRPr lang="en-US" sz="1800" i="0" u="none" dirty="0">
              <a:solidFill>
                <a:srgbClr val="FFFF00"/>
              </a:solidFill>
              <a:effectLst>
                <a:outerShdw blurRad="38100" dist="38100" dir="2700000" algn="tl">
                  <a:srgbClr val="000000"/>
                </a:outerShdw>
              </a:effectLst>
            </a:endParaRPr>
          </a:p>
        </p:txBody>
      </p:sp>
      <p:cxnSp>
        <p:nvCxnSpPr>
          <p:cNvPr id="11" name="Straight Connector 10"/>
          <p:cNvCxnSpPr/>
          <p:nvPr/>
        </p:nvCxnSpPr>
        <p:spPr bwMode="auto">
          <a:xfrm rot="5400000">
            <a:off x="-51758" y="3340091"/>
            <a:ext cx="2078966" cy="8627"/>
          </a:xfrm>
          <a:prstGeom prst="line">
            <a:avLst/>
          </a:prstGeom>
          <a:solidFill>
            <a:schemeClr val="bg1"/>
          </a:solidFill>
          <a:ln w="28575" cap="flat" cmpd="sng" algn="ctr">
            <a:solidFill>
              <a:schemeClr val="bg2"/>
            </a:solidFill>
            <a:prstDash val="solid"/>
            <a:round/>
            <a:headEnd type="none" w="med" len="med"/>
            <a:tailEnd type="none" w="med" len="med"/>
          </a:ln>
          <a:effectLst/>
        </p:spPr>
      </p:cxnSp>
      <p:cxnSp>
        <p:nvCxnSpPr>
          <p:cNvPr id="12" name="Straight Connector 11"/>
          <p:cNvCxnSpPr/>
          <p:nvPr/>
        </p:nvCxnSpPr>
        <p:spPr bwMode="auto">
          <a:xfrm rot="5400000">
            <a:off x="4172312" y="3363095"/>
            <a:ext cx="2078966" cy="8627"/>
          </a:xfrm>
          <a:prstGeom prst="line">
            <a:avLst/>
          </a:prstGeom>
          <a:solidFill>
            <a:schemeClr val="bg1"/>
          </a:solidFill>
          <a:ln w="28575" cap="flat" cmpd="sng" algn="ctr">
            <a:solidFill>
              <a:schemeClr val="bg2"/>
            </a:solidFill>
            <a:prstDash val="solid"/>
            <a:round/>
            <a:headEnd type="none" w="med" len="med"/>
            <a:tailEnd type="none" w="med" len="med"/>
          </a:ln>
          <a:effectLst/>
        </p:spPr>
      </p:cxnSp>
      <p:cxnSp>
        <p:nvCxnSpPr>
          <p:cNvPr id="14" name="Straight Connector 13"/>
          <p:cNvCxnSpPr/>
          <p:nvPr/>
        </p:nvCxnSpPr>
        <p:spPr bwMode="auto">
          <a:xfrm>
            <a:off x="978156" y="4394398"/>
            <a:ext cx="3571336" cy="8627"/>
          </a:xfrm>
          <a:prstGeom prst="line">
            <a:avLst/>
          </a:prstGeom>
          <a:solidFill>
            <a:schemeClr val="bg1"/>
          </a:solidFill>
          <a:ln w="28575" cap="flat" cmpd="sng" algn="ctr">
            <a:solidFill>
              <a:schemeClr val="bg2"/>
            </a:solidFill>
            <a:prstDash val="solid"/>
            <a:round/>
            <a:headEnd type="none" w="med" len="med"/>
            <a:tailEnd type="none" w="med" len="med"/>
          </a:ln>
          <a:effectLst/>
        </p:spPr>
      </p:cxnSp>
      <p:cxnSp>
        <p:nvCxnSpPr>
          <p:cNvPr id="15" name="Straight Connector 14"/>
          <p:cNvCxnSpPr/>
          <p:nvPr/>
        </p:nvCxnSpPr>
        <p:spPr bwMode="auto">
          <a:xfrm>
            <a:off x="5172973" y="4398264"/>
            <a:ext cx="3571336" cy="8627"/>
          </a:xfrm>
          <a:prstGeom prst="line">
            <a:avLst/>
          </a:prstGeom>
          <a:solidFill>
            <a:schemeClr val="bg1"/>
          </a:solidFill>
          <a:ln w="28575" cap="flat" cmpd="sng" algn="ctr">
            <a:solidFill>
              <a:schemeClr val="bg2"/>
            </a:solidFill>
            <a:prstDash val="solid"/>
            <a:round/>
            <a:headEnd type="none" w="med" len="med"/>
            <a:tailEnd type="none" w="med" len="med"/>
          </a:ln>
          <a:effectLst/>
        </p:spPr>
      </p:cxnSp>
      <p:sp>
        <p:nvSpPr>
          <p:cNvPr id="16" name="Freeform 15"/>
          <p:cNvSpPr/>
          <p:nvPr/>
        </p:nvSpPr>
        <p:spPr bwMode="auto">
          <a:xfrm>
            <a:off x="1048109" y="2727616"/>
            <a:ext cx="3480759" cy="1604513"/>
          </a:xfrm>
          <a:custGeom>
            <a:avLst/>
            <a:gdLst>
              <a:gd name="connsiteX0" fmla="*/ 4314 w 3480759"/>
              <a:gd name="connsiteY0" fmla="*/ 1604513 h 1604513"/>
              <a:gd name="connsiteX1" fmla="*/ 38819 w 3480759"/>
              <a:gd name="connsiteY1" fmla="*/ 1544128 h 1604513"/>
              <a:gd name="connsiteX2" fmla="*/ 263106 w 3480759"/>
              <a:gd name="connsiteY2" fmla="*/ 1268083 h 1604513"/>
              <a:gd name="connsiteX3" fmla="*/ 340744 w 3480759"/>
              <a:gd name="connsiteY3" fmla="*/ 1242203 h 1604513"/>
              <a:gd name="connsiteX4" fmla="*/ 409755 w 3480759"/>
              <a:gd name="connsiteY4" fmla="*/ 1164566 h 1604513"/>
              <a:gd name="connsiteX5" fmla="*/ 470140 w 3480759"/>
              <a:gd name="connsiteY5" fmla="*/ 1078302 h 1604513"/>
              <a:gd name="connsiteX6" fmla="*/ 703053 w 3480759"/>
              <a:gd name="connsiteY6" fmla="*/ 966158 h 1604513"/>
              <a:gd name="connsiteX7" fmla="*/ 806570 w 3480759"/>
              <a:gd name="connsiteY7" fmla="*/ 845388 h 1604513"/>
              <a:gd name="connsiteX8" fmla="*/ 961846 w 3480759"/>
              <a:gd name="connsiteY8" fmla="*/ 828136 h 1604513"/>
              <a:gd name="connsiteX9" fmla="*/ 1004978 w 3480759"/>
              <a:gd name="connsiteY9" fmla="*/ 767751 h 1604513"/>
              <a:gd name="connsiteX10" fmla="*/ 1729597 w 3480759"/>
              <a:gd name="connsiteY10" fmla="*/ 500332 h 1604513"/>
              <a:gd name="connsiteX11" fmla="*/ 2169544 w 3480759"/>
              <a:gd name="connsiteY11" fmla="*/ 370936 h 1604513"/>
              <a:gd name="connsiteX12" fmla="*/ 2557733 w 3480759"/>
              <a:gd name="connsiteY12" fmla="*/ 284671 h 1604513"/>
              <a:gd name="connsiteX13" fmla="*/ 2635370 w 3480759"/>
              <a:gd name="connsiteY13" fmla="*/ 224286 h 1604513"/>
              <a:gd name="connsiteX14" fmla="*/ 2859657 w 3480759"/>
              <a:gd name="connsiteY14" fmla="*/ 215660 h 1604513"/>
              <a:gd name="connsiteX15" fmla="*/ 2920042 w 3480759"/>
              <a:gd name="connsiteY15" fmla="*/ 155275 h 1604513"/>
              <a:gd name="connsiteX16" fmla="*/ 3118449 w 3480759"/>
              <a:gd name="connsiteY16" fmla="*/ 112143 h 1604513"/>
              <a:gd name="connsiteX17" fmla="*/ 3204714 w 3480759"/>
              <a:gd name="connsiteY17" fmla="*/ 129396 h 1604513"/>
              <a:gd name="connsiteX18" fmla="*/ 3480759 w 3480759"/>
              <a:gd name="connsiteY18" fmla="*/ 0 h 1604513"/>
              <a:gd name="connsiteX19" fmla="*/ 3480759 w 3480759"/>
              <a:gd name="connsiteY19" fmla="*/ 0 h 16045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480759" h="1604513">
                <a:moveTo>
                  <a:pt x="4314" y="1604513"/>
                </a:moveTo>
                <a:cubicBezTo>
                  <a:pt x="0" y="1602356"/>
                  <a:pt x="38819" y="1544128"/>
                  <a:pt x="38819" y="1544128"/>
                </a:cubicBezTo>
                <a:cubicBezTo>
                  <a:pt x="81951" y="1488056"/>
                  <a:pt x="263106" y="1268083"/>
                  <a:pt x="263106" y="1268083"/>
                </a:cubicBezTo>
                <a:cubicBezTo>
                  <a:pt x="313427" y="1217762"/>
                  <a:pt x="340744" y="1242203"/>
                  <a:pt x="340744" y="1242203"/>
                </a:cubicBezTo>
                <a:cubicBezTo>
                  <a:pt x="365185" y="1224950"/>
                  <a:pt x="409755" y="1164566"/>
                  <a:pt x="409755" y="1164566"/>
                </a:cubicBezTo>
                <a:cubicBezTo>
                  <a:pt x="431321" y="1137249"/>
                  <a:pt x="470140" y="1078302"/>
                  <a:pt x="470140" y="1078302"/>
                </a:cubicBezTo>
                <a:cubicBezTo>
                  <a:pt x="519023" y="1045234"/>
                  <a:pt x="703053" y="966158"/>
                  <a:pt x="703053" y="966158"/>
                </a:cubicBezTo>
                <a:cubicBezTo>
                  <a:pt x="759125" y="927339"/>
                  <a:pt x="806570" y="845388"/>
                  <a:pt x="806570" y="845388"/>
                </a:cubicBezTo>
                <a:cubicBezTo>
                  <a:pt x="849702" y="822384"/>
                  <a:pt x="905774" y="825260"/>
                  <a:pt x="961846" y="828136"/>
                </a:cubicBezTo>
                <a:lnTo>
                  <a:pt x="1004978" y="767751"/>
                </a:lnTo>
                <a:cubicBezTo>
                  <a:pt x="1132937" y="713117"/>
                  <a:pt x="1431267" y="606724"/>
                  <a:pt x="1729597" y="500332"/>
                </a:cubicBezTo>
                <a:lnTo>
                  <a:pt x="2169544" y="370936"/>
                </a:lnTo>
                <a:cubicBezTo>
                  <a:pt x="2307567" y="334993"/>
                  <a:pt x="2557733" y="284671"/>
                  <a:pt x="2557733" y="284671"/>
                </a:cubicBezTo>
                <a:cubicBezTo>
                  <a:pt x="2635371" y="260229"/>
                  <a:pt x="2635370" y="224286"/>
                  <a:pt x="2635370" y="224286"/>
                </a:cubicBezTo>
                <a:cubicBezTo>
                  <a:pt x="2685691" y="212784"/>
                  <a:pt x="2859657" y="215660"/>
                  <a:pt x="2859657" y="215660"/>
                </a:cubicBezTo>
                <a:cubicBezTo>
                  <a:pt x="2907102" y="204158"/>
                  <a:pt x="2913572" y="179716"/>
                  <a:pt x="2920042" y="155275"/>
                </a:cubicBezTo>
                <a:lnTo>
                  <a:pt x="3118449" y="112143"/>
                </a:lnTo>
                <a:lnTo>
                  <a:pt x="3204714" y="129396"/>
                </a:lnTo>
                <a:cubicBezTo>
                  <a:pt x="3265099" y="110706"/>
                  <a:pt x="3480759" y="0"/>
                  <a:pt x="3480759" y="0"/>
                </a:cubicBezTo>
                <a:lnTo>
                  <a:pt x="3480759" y="0"/>
                </a:lnTo>
              </a:path>
            </a:pathLst>
          </a:custGeom>
          <a:noFill/>
          <a:ln w="28575" cap="flat" cmpd="sng" algn="ctr">
            <a:solidFill>
              <a:schemeClr val="bg1">
                <a:lumMod val="60000"/>
                <a:lumOff val="4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3200" b="1" i="1" u="sng" strike="noStrike" cap="none" normalizeH="0" baseline="0" smtClean="0">
              <a:ln>
                <a:noFill/>
              </a:ln>
              <a:solidFill>
                <a:schemeClr val="tx2"/>
              </a:solidFill>
              <a:effectLst/>
              <a:latin typeface="Arial" charset="0"/>
            </a:endParaRPr>
          </a:p>
        </p:txBody>
      </p:sp>
      <p:sp>
        <p:nvSpPr>
          <p:cNvPr id="17" name="Freeform 16"/>
          <p:cNvSpPr/>
          <p:nvPr/>
        </p:nvSpPr>
        <p:spPr bwMode="auto">
          <a:xfrm>
            <a:off x="1069675" y="3064046"/>
            <a:ext cx="3450567" cy="1250830"/>
          </a:xfrm>
          <a:custGeom>
            <a:avLst/>
            <a:gdLst>
              <a:gd name="connsiteX0" fmla="*/ 0 w 3450567"/>
              <a:gd name="connsiteY0" fmla="*/ 1250830 h 1250830"/>
              <a:gd name="connsiteX1" fmla="*/ 77638 w 3450567"/>
              <a:gd name="connsiteY1" fmla="*/ 1199072 h 1250830"/>
              <a:gd name="connsiteX2" fmla="*/ 241540 w 3450567"/>
              <a:gd name="connsiteY2" fmla="*/ 1026543 h 1250830"/>
              <a:gd name="connsiteX3" fmla="*/ 301925 w 3450567"/>
              <a:gd name="connsiteY3" fmla="*/ 914400 h 1250830"/>
              <a:gd name="connsiteX4" fmla="*/ 474453 w 3450567"/>
              <a:gd name="connsiteY4" fmla="*/ 793630 h 1250830"/>
              <a:gd name="connsiteX5" fmla="*/ 560717 w 3450567"/>
              <a:gd name="connsiteY5" fmla="*/ 785004 h 1250830"/>
              <a:gd name="connsiteX6" fmla="*/ 629729 w 3450567"/>
              <a:gd name="connsiteY6" fmla="*/ 621102 h 1250830"/>
              <a:gd name="connsiteX7" fmla="*/ 871268 w 3450567"/>
              <a:gd name="connsiteY7" fmla="*/ 595223 h 1250830"/>
              <a:gd name="connsiteX8" fmla="*/ 1293963 w 3450567"/>
              <a:gd name="connsiteY8" fmla="*/ 422694 h 1250830"/>
              <a:gd name="connsiteX9" fmla="*/ 1457865 w 3450567"/>
              <a:gd name="connsiteY9" fmla="*/ 414068 h 1250830"/>
              <a:gd name="connsiteX10" fmla="*/ 1673525 w 3450567"/>
              <a:gd name="connsiteY10" fmla="*/ 301924 h 1250830"/>
              <a:gd name="connsiteX11" fmla="*/ 1897812 w 3450567"/>
              <a:gd name="connsiteY11" fmla="*/ 293298 h 1250830"/>
              <a:gd name="connsiteX12" fmla="*/ 2553419 w 3450567"/>
              <a:gd name="connsiteY12" fmla="*/ 146649 h 1250830"/>
              <a:gd name="connsiteX13" fmla="*/ 2700068 w 3450567"/>
              <a:gd name="connsiteY13" fmla="*/ 138023 h 1250830"/>
              <a:gd name="connsiteX14" fmla="*/ 2898476 w 3450567"/>
              <a:gd name="connsiteY14" fmla="*/ 51758 h 1250830"/>
              <a:gd name="connsiteX15" fmla="*/ 3071004 w 3450567"/>
              <a:gd name="connsiteY15" fmla="*/ 60385 h 1250830"/>
              <a:gd name="connsiteX16" fmla="*/ 3260785 w 3450567"/>
              <a:gd name="connsiteY16" fmla="*/ 8626 h 1250830"/>
              <a:gd name="connsiteX17" fmla="*/ 3450567 w 3450567"/>
              <a:gd name="connsiteY17" fmla="*/ 8626 h 1250830"/>
              <a:gd name="connsiteX18" fmla="*/ 3450567 w 3450567"/>
              <a:gd name="connsiteY18" fmla="*/ 8626 h 1250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450567" h="1250830">
                <a:moveTo>
                  <a:pt x="0" y="1250830"/>
                </a:moveTo>
                <a:lnTo>
                  <a:pt x="77638" y="1199072"/>
                </a:lnTo>
                <a:cubicBezTo>
                  <a:pt x="117895" y="1161691"/>
                  <a:pt x="241540" y="1026543"/>
                  <a:pt x="241540" y="1026543"/>
                </a:cubicBezTo>
                <a:cubicBezTo>
                  <a:pt x="278921" y="979098"/>
                  <a:pt x="301925" y="914400"/>
                  <a:pt x="301925" y="914400"/>
                </a:cubicBezTo>
                <a:cubicBezTo>
                  <a:pt x="340744" y="875581"/>
                  <a:pt x="474453" y="793630"/>
                  <a:pt x="474453" y="793630"/>
                </a:cubicBezTo>
                <a:cubicBezTo>
                  <a:pt x="517585" y="772064"/>
                  <a:pt x="560717" y="785004"/>
                  <a:pt x="560717" y="785004"/>
                </a:cubicBezTo>
                <a:cubicBezTo>
                  <a:pt x="586596" y="756249"/>
                  <a:pt x="629729" y="621102"/>
                  <a:pt x="629729" y="621102"/>
                </a:cubicBezTo>
                <a:cubicBezTo>
                  <a:pt x="681488" y="589472"/>
                  <a:pt x="871268" y="595223"/>
                  <a:pt x="871268" y="595223"/>
                </a:cubicBezTo>
                <a:cubicBezTo>
                  <a:pt x="981974" y="562155"/>
                  <a:pt x="1137968" y="492424"/>
                  <a:pt x="1293963" y="422694"/>
                </a:cubicBezTo>
                <a:lnTo>
                  <a:pt x="1457865" y="414068"/>
                </a:lnTo>
                <a:cubicBezTo>
                  <a:pt x="1521125" y="393940"/>
                  <a:pt x="1673525" y="301924"/>
                  <a:pt x="1673525" y="301924"/>
                </a:cubicBezTo>
                <a:cubicBezTo>
                  <a:pt x="1746849" y="281796"/>
                  <a:pt x="1822330" y="287547"/>
                  <a:pt x="1897812" y="293298"/>
                </a:cubicBezTo>
                <a:lnTo>
                  <a:pt x="2553419" y="146649"/>
                </a:lnTo>
                <a:cubicBezTo>
                  <a:pt x="2687128" y="120770"/>
                  <a:pt x="2700068" y="138023"/>
                  <a:pt x="2700068" y="138023"/>
                </a:cubicBezTo>
                <a:cubicBezTo>
                  <a:pt x="2757577" y="122208"/>
                  <a:pt x="2898476" y="51758"/>
                  <a:pt x="2898476" y="51758"/>
                </a:cubicBezTo>
                <a:cubicBezTo>
                  <a:pt x="2960299" y="38818"/>
                  <a:pt x="3071004" y="60385"/>
                  <a:pt x="3071004" y="60385"/>
                </a:cubicBezTo>
                <a:cubicBezTo>
                  <a:pt x="3131389" y="53196"/>
                  <a:pt x="3260785" y="8626"/>
                  <a:pt x="3260785" y="8626"/>
                </a:cubicBezTo>
                <a:cubicBezTo>
                  <a:pt x="3324045" y="0"/>
                  <a:pt x="3450567" y="8626"/>
                  <a:pt x="3450567" y="8626"/>
                </a:cubicBezTo>
                <a:lnTo>
                  <a:pt x="3450567" y="8626"/>
                </a:lnTo>
              </a:path>
            </a:pathLst>
          </a:cu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3200" b="1" i="1" u="sng" strike="noStrike" cap="none" normalizeH="0" baseline="0" smtClean="0">
              <a:ln>
                <a:noFill/>
              </a:ln>
              <a:solidFill>
                <a:schemeClr val="tx2"/>
              </a:solidFill>
              <a:effectLst/>
              <a:latin typeface="Arial" charset="0"/>
            </a:endParaRPr>
          </a:p>
        </p:txBody>
      </p:sp>
      <p:sp>
        <p:nvSpPr>
          <p:cNvPr id="18" name="Freeform 17"/>
          <p:cNvSpPr/>
          <p:nvPr/>
        </p:nvSpPr>
        <p:spPr bwMode="auto">
          <a:xfrm>
            <a:off x="5296619" y="2641352"/>
            <a:ext cx="3407434" cy="1708030"/>
          </a:xfrm>
          <a:custGeom>
            <a:avLst/>
            <a:gdLst>
              <a:gd name="connsiteX0" fmla="*/ 0 w 3407434"/>
              <a:gd name="connsiteY0" fmla="*/ 1708030 h 1708030"/>
              <a:gd name="connsiteX1" fmla="*/ 138023 w 3407434"/>
              <a:gd name="connsiteY1" fmla="*/ 1492369 h 1708030"/>
              <a:gd name="connsiteX2" fmla="*/ 207034 w 3407434"/>
              <a:gd name="connsiteY2" fmla="*/ 1337094 h 1708030"/>
              <a:gd name="connsiteX3" fmla="*/ 457200 w 3407434"/>
              <a:gd name="connsiteY3" fmla="*/ 1104181 h 1708030"/>
              <a:gd name="connsiteX4" fmla="*/ 552090 w 3407434"/>
              <a:gd name="connsiteY4" fmla="*/ 1026543 h 1708030"/>
              <a:gd name="connsiteX5" fmla="*/ 802256 w 3407434"/>
              <a:gd name="connsiteY5" fmla="*/ 828135 h 1708030"/>
              <a:gd name="connsiteX6" fmla="*/ 983411 w 3407434"/>
              <a:gd name="connsiteY6" fmla="*/ 741871 h 1708030"/>
              <a:gd name="connsiteX7" fmla="*/ 1061049 w 3407434"/>
              <a:gd name="connsiteY7" fmla="*/ 664234 h 1708030"/>
              <a:gd name="connsiteX8" fmla="*/ 1181819 w 3407434"/>
              <a:gd name="connsiteY8" fmla="*/ 603849 h 1708030"/>
              <a:gd name="connsiteX9" fmla="*/ 1414732 w 3407434"/>
              <a:gd name="connsiteY9" fmla="*/ 543464 h 1708030"/>
              <a:gd name="connsiteX10" fmla="*/ 1483743 w 3407434"/>
              <a:gd name="connsiteY10" fmla="*/ 543464 h 1708030"/>
              <a:gd name="connsiteX11" fmla="*/ 1647645 w 3407434"/>
              <a:gd name="connsiteY11" fmla="*/ 422694 h 1708030"/>
              <a:gd name="connsiteX12" fmla="*/ 1984075 w 3407434"/>
              <a:gd name="connsiteY12" fmla="*/ 345056 h 1708030"/>
              <a:gd name="connsiteX13" fmla="*/ 2398143 w 3407434"/>
              <a:gd name="connsiteY13" fmla="*/ 276045 h 1708030"/>
              <a:gd name="connsiteX14" fmla="*/ 2544792 w 3407434"/>
              <a:gd name="connsiteY14" fmla="*/ 207034 h 1708030"/>
              <a:gd name="connsiteX15" fmla="*/ 2794958 w 3407434"/>
              <a:gd name="connsiteY15" fmla="*/ 198407 h 1708030"/>
              <a:gd name="connsiteX16" fmla="*/ 2846717 w 3407434"/>
              <a:gd name="connsiteY16" fmla="*/ 155275 h 1708030"/>
              <a:gd name="connsiteX17" fmla="*/ 2941607 w 3407434"/>
              <a:gd name="connsiteY17" fmla="*/ 155275 h 1708030"/>
              <a:gd name="connsiteX18" fmla="*/ 3209026 w 3407434"/>
              <a:gd name="connsiteY18" fmla="*/ 60384 h 1708030"/>
              <a:gd name="connsiteX19" fmla="*/ 3260785 w 3407434"/>
              <a:gd name="connsiteY19" fmla="*/ 69011 h 1708030"/>
              <a:gd name="connsiteX20" fmla="*/ 3407434 w 3407434"/>
              <a:gd name="connsiteY20" fmla="*/ 0 h 1708030"/>
              <a:gd name="connsiteX21" fmla="*/ 3407434 w 3407434"/>
              <a:gd name="connsiteY21" fmla="*/ 0 h 1708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407434" h="1708030">
                <a:moveTo>
                  <a:pt x="0" y="1708030"/>
                </a:moveTo>
                <a:lnTo>
                  <a:pt x="138023" y="1492369"/>
                </a:lnTo>
                <a:cubicBezTo>
                  <a:pt x="172529" y="1430546"/>
                  <a:pt x="207034" y="1337094"/>
                  <a:pt x="207034" y="1337094"/>
                </a:cubicBezTo>
                <a:cubicBezTo>
                  <a:pt x="260230" y="1272396"/>
                  <a:pt x="457200" y="1104181"/>
                  <a:pt x="457200" y="1104181"/>
                </a:cubicBezTo>
                <a:cubicBezTo>
                  <a:pt x="514709" y="1052423"/>
                  <a:pt x="552090" y="1026543"/>
                  <a:pt x="552090" y="1026543"/>
                </a:cubicBezTo>
                <a:lnTo>
                  <a:pt x="802256" y="828135"/>
                </a:lnTo>
                <a:cubicBezTo>
                  <a:pt x="874143" y="780690"/>
                  <a:pt x="983411" y="741871"/>
                  <a:pt x="983411" y="741871"/>
                </a:cubicBezTo>
                <a:cubicBezTo>
                  <a:pt x="1026543" y="714554"/>
                  <a:pt x="1061049" y="664234"/>
                  <a:pt x="1061049" y="664234"/>
                </a:cubicBezTo>
                <a:cubicBezTo>
                  <a:pt x="1094117" y="641230"/>
                  <a:pt x="1181819" y="603849"/>
                  <a:pt x="1181819" y="603849"/>
                </a:cubicBezTo>
                <a:cubicBezTo>
                  <a:pt x="1240766" y="583721"/>
                  <a:pt x="1327749" y="563592"/>
                  <a:pt x="1414732" y="543464"/>
                </a:cubicBezTo>
                <a:lnTo>
                  <a:pt x="1483743" y="543464"/>
                </a:lnTo>
                <a:cubicBezTo>
                  <a:pt x="1522562" y="523336"/>
                  <a:pt x="1647645" y="422694"/>
                  <a:pt x="1647645" y="422694"/>
                </a:cubicBezTo>
                <a:cubicBezTo>
                  <a:pt x="1731034" y="389626"/>
                  <a:pt x="1984075" y="345056"/>
                  <a:pt x="1984075" y="345056"/>
                </a:cubicBezTo>
                <a:cubicBezTo>
                  <a:pt x="2109158" y="320615"/>
                  <a:pt x="2398143" y="276045"/>
                  <a:pt x="2398143" y="276045"/>
                </a:cubicBezTo>
                <a:cubicBezTo>
                  <a:pt x="2491596" y="253041"/>
                  <a:pt x="2517475" y="218536"/>
                  <a:pt x="2544792" y="207034"/>
                </a:cubicBezTo>
                <a:lnTo>
                  <a:pt x="2794958" y="198407"/>
                </a:lnTo>
                <a:lnTo>
                  <a:pt x="2846717" y="155275"/>
                </a:lnTo>
                <a:cubicBezTo>
                  <a:pt x="2871158" y="148086"/>
                  <a:pt x="2941607" y="155275"/>
                  <a:pt x="2941607" y="155275"/>
                </a:cubicBezTo>
                <a:cubicBezTo>
                  <a:pt x="3001992" y="139460"/>
                  <a:pt x="3209026" y="60384"/>
                  <a:pt x="3209026" y="60384"/>
                </a:cubicBezTo>
                <a:cubicBezTo>
                  <a:pt x="3262222" y="46007"/>
                  <a:pt x="3260785" y="69011"/>
                  <a:pt x="3260785" y="69011"/>
                </a:cubicBezTo>
                <a:cubicBezTo>
                  <a:pt x="3293853" y="58947"/>
                  <a:pt x="3407434" y="0"/>
                  <a:pt x="3407434" y="0"/>
                </a:cubicBezTo>
                <a:lnTo>
                  <a:pt x="3407434" y="0"/>
                </a:lnTo>
              </a:path>
            </a:pathLst>
          </a:custGeom>
          <a:noFill/>
          <a:ln w="28575" cap="flat" cmpd="sng" algn="ctr">
            <a:solidFill>
              <a:schemeClr val="bg1">
                <a:lumMod val="40000"/>
                <a:lumOff val="6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3200" b="1" i="1" u="sng" strike="noStrike" cap="none" normalizeH="0" baseline="0" smtClean="0">
              <a:ln>
                <a:noFill/>
              </a:ln>
              <a:solidFill>
                <a:schemeClr val="tx2"/>
              </a:solidFill>
              <a:effectLst/>
              <a:latin typeface="Arial" charset="0"/>
            </a:endParaRPr>
          </a:p>
        </p:txBody>
      </p:sp>
      <p:sp>
        <p:nvSpPr>
          <p:cNvPr id="19" name="Freeform 18"/>
          <p:cNvSpPr/>
          <p:nvPr/>
        </p:nvSpPr>
        <p:spPr bwMode="auto">
          <a:xfrm>
            <a:off x="5296619" y="3038167"/>
            <a:ext cx="3398807" cy="1285335"/>
          </a:xfrm>
          <a:custGeom>
            <a:avLst/>
            <a:gdLst>
              <a:gd name="connsiteX0" fmla="*/ 0 w 3398807"/>
              <a:gd name="connsiteY0" fmla="*/ 1285335 h 1285335"/>
              <a:gd name="connsiteX1" fmla="*/ 215660 w 3398807"/>
              <a:gd name="connsiteY1" fmla="*/ 1052422 h 1285335"/>
              <a:gd name="connsiteX2" fmla="*/ 396815 w 3398807"/>
              <a:gd name="connsiteY2" fmla="*/ 897147 h 1285335"/>
              <a:gd name="connsiteX3" fmla="*/ 595223 w 3398807"/>
              <a:gd name="connsiteY3" fmla="*/ 759124 h 1285335"/>
              <a:gd name="connsiteX4" fmla="*/ 992038 w 3398807"/>
              <a:gd name="connsiteY4" fmla="*/ 638354 h 1285335"/>
              <a:gd name="connsiteX5" fmla="*/ 1216324 w 3398807"/>
              <a:gd name="connsiteY5" fmla="*/ 560717 h 1285335"/>
              <a:gd name="connsiteX6" fmla="*/ 1414732 w 3398807"/>
              <a:gd name="connsiteY6" fmla="*/ 474452 h 1285335"/>
              <a:gd name="connsiteX7" fmla="*/ 1535502 w 3398807"/>
              <a:gd name="connsiteY7" fmla="*/ 465826 h 1285335"/>
              <a:gd name="connsiteX8" fmla="*/ 1880558 w 3398807"/>
              <a:gd name="connsiteY8" fmla="*/ 362309 h 1285335"/>
              <a:gd name="connsiteX9" fmla="*/ 2139351 w 3398807"/>
              <a:gd name="connsiteY9" fmla="*/ 276045 h 1285335"/>
              <a:gd name="connsiteX10" fmla="*/ 2424023 w 3398807"/>
              <a:gd name="connsiteY10" fmla="*/ 215660 h 1285335"/>
              <a:gd name="connsiteX11" fmla="*/ 2760453 w 3398807"/>
              <a:gd name="connsiteY11" fmla="*/ 155275 h 1285335"/>
              <a:gd name="connsiteX12" fmla="*/ 2846717 w 3398807"/>
              <a:gd name="connsiteY12" fmla="*/ 94890 h 1285335"/>
              <a:gd name="connsiteX13" fmla="*/ 3045124 w 3398807"/>
              <a:gd name="connsiteY13" fmla="*/ 69011 h 1285335"/>
              <a:gd name="connsiteX14" fmla="*/ 3234906 w 3398807"/>
              <a:gd name="connsiteY14" fmla="*/ 34505 h 1285335"/>
              <a:gd name="connsiteX15" fmla="*/ 3398807 w 3398807"/>
              <a:gd name="connsiteY15" fmla="*/ 0 h 1285335"/>
              <a:gd name="connsiteX16" fmla="*/ 3398807 w 3398807"/>
              <a:gd name="connsiteY16" fmla="*/ 0 h 12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98807" h="1285335">
                <a:moveTo>
                  <a:pt x="0" y="1285335"/>
                </a:moveTo>
                <a:lnTo>
                  <a:pt x="215660" y="1052422"/>
                </a:lnTo>
                <a:cubicBezTo>
                  <a:pt x="281796" y="987724"/>
                  <a:pt x="396815" y="897147"/>
                  <a:pt x="396815" y="897147"/>
                </a:cubicBezTo>
                <a:cubicBezTo>
                  <a:pt x="460075" y="848264"/>
                  <a:pt x="595223" y="759124"/>
                  <a:pt x="595223" y="759124"/>
                </a:cubicBezTo>
                <a:cubicBezTo>
                  <a:pt x="694427" y="715992"/>
                  <a:pt x="992038" y="638354"/>
                  <a:pt x="992038" y="638354"/>
                </a:cubicBezTo>
                <a:cubicBezTo>
                  <a:pt x="1095555" y="605286"/>
                  <a:pt x="1216324" y="560717"/>
                  <a:pt x="1216324" y="560717"/>
                </a:cubicBezTo>
                <a:cubicBezTo>
                  <a:pt x="1286773" y="533400"/>
                  <a:pt x="1414732" y="474452"/>
                  <a:pt x="1414732" y="474452"/>
                </a:cubicBezTo>
                <a:cubicBezTo>
                  <a:pt x="1467928" y="458637"/>
                  <a:pt x="1535502" y="465826"/>
                  <a:pt x="1535502" y="465826"/>
                </a:cubicBezTo>
                <a:cubicBezTo>
                  <a:pt x="1613140" y="447136"/>
                  <a:pt x="1880558" y="362309"/>
                  <a:pt x="1880558" y="362309"/>
                </a:cubicBezTo>
                <a:cubicBezTo>
                  <a:pt x="1981199" y="330679"/>
                  <a:pt x="2139351" y="276045"/>
                  <a:pt x="2139351" y="276045"/>
                </a:cubicBezTo>
                <a:cubicBezTo>
                  <a:pt x="2229928" y="251604"/>
                  <a:pt x="2424023" y="215660"/>
                  <a:pt x="2424023" y="215660"/>
                </a:cubicBezTo>
                <a:cubicBezTo>
                  <a:pt x="2527540" y="195532"/>
                  <a:pt x="2760453" y="155275"/>
                  <a:pt x="2760453" y="155275"/>
                </a:cubicBezTo>
                <a:cubicBezTo>
                  <a:pt x="2830902" y="135147"/>
                  <a:pt x="2846717" y="94890"/>
                  <a:pt x="2846717" y="94890"/>
                </a:cubicBezTo>
                <a:cubicBezTo>
                  <a:pt x="2894162" y="80513"/>
                  <a:pt x="3045124" y="69011"/>
                  <a:pt x="3045124" y="69011"/>
                </a:cubicBezTo>
                <a:cubicBezTo>
                  <a:pt x="3109822" y="58947"/>
                  <a:pt x="3234906" y="34505"/>
                  <a:pt x="3234906" y="34505"/>
                </a:cubicBezTo>
                <a:cubicBezTo>
                  <a:pt x="3293853" y="23003"/>
                  <a:pt x="3398807" y="0"/>
                  <a:pt x="3398807" y="0"/>
                </a:cubicBezTo>
                <a:lnTo>
                  <a:pt x="3398807" y="0"/>
                </a:lnTo>
              </a:path>
            </a:pathLst>
          </a:cu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3200" b="1" i="1" u="sng" strike="noStrike" cap="none" normalizeH="0" baseline="0" smtClean="0">
              <a:ln>
                <a:noFill/>
              </a:ln>
              <a:solidFill>
                <a:schemeClr val="tx2"/>
              </a:solidFill>
              <a:effectLst/>
              <a:latin typeface="Arial" charset="0"/>
            </a:endParaRPr>
          </a:p>
        </p:txBody>
      </p:sp>
      <p:sp>
        <p:nvSpPr>
          <p:cNvPr id="20" name="TextBox 19"/>
          <p:cNvSpPr txBox="1"/>
          <p:nvPr/>
        </p:nvSpPr>
        <p:spPr>
          <a:xfrm>
            <a:off x="1751163" y="4582295"/>
            <a:ext cx="2372264" cy="276999"/>
          </a:xfrm>
          <a:prstGeom prst="rect">
            <a:avLst/>
          </a:prstGeom>
          <a:noFill/>
        </p:spPr>
        <p:txBody>
          <a:bodyPr wrap="square" rtlCol="0">
            <a:spAutoFit/>
          </a:bodyPr>
          <a:lstStyle/>
          <a:p>
            <a:r>
              <a:rPr lang="en-US" sz="1200" i="0" u="none" dirty="0" smtClean="0">
                <a:solidFill>
                  <a:schemeClr val="bg2"/>
                </a:solidFill>
              </a:rPr>
              <a:t>Days after Month 1 Visit</a:t>
            </a:r>
            <a:endParaRPr lang="en-US" sz="1200" i="0" u="none" dirty="0">
              <a:solidFill>
                <a:schemeClr val="bg2"/>
              </a:solidFill>
            </a:endParaRPr>
          </a:p>
        </p:txBody>
      </p:sp>
      <p:sp>
        <p:nvSpPr>
          <p:cNvPr id="21" name="TextBox 20"/>
          <p:cNvSpPr txBox="1"/>
          <p:nvPr/>
        </p:nvSpPr>
        <p:spPr>
          <a:xfrm>
            <a:off x="5880340" y="4570793"/>
            <a:ext cx="2372264" cy="276999"/>
          </a:xfrm>
          <a:prstGeom prst="rect">
            <a:avLst/>
          </a:prstGeom>
          <a:noFill/>
        </p:spPr>
        <p:txBody>
          <a:bodyPr wrap="square" rtlCol="0">
            <a:spAutoFit/>
          </a:bodyPr>
          <a:lstStyle/>
          <a:p>
            <a:r>
              <a:rPr lang="en-US" sz="1200" i="0" u="none" dirty="0" smtClean="0">
                <a:solidFill>
                  <a:schemeClr val="bg2"/>
                </a:solidFill>
              </a:rPr>
              <a:t>Days after Month 1 Visit</a:t>
            </a:r>
            <a:endParaRPr lang="en-US" sz="1200" i="0" u="none" dirty="0">
              <a:solidFill>
                <a:schemeClr val="bg2"/>
              </a:solidFill>
            </a:endParaRPr>
          </a:p>
        </p:txBody>
      </p:sp>
      <p:sp>
        <p:nvSpPr>
          <p:cNvPr id="22" name="TextBox 21"/>
          <p:cNvSpPr txBox="1"/>
          <p:nvPr/>
        </p:nvSpPr>
        <p:spPr>
          <a:xfrm>
            <a:off x="913107" y="4399316"/>
            <a:ext cx="261667" cy="246221"/>
          </a:xfrm>
          <a:prstGeom prst="rect">
            <a:avLst/>
          </a:prstGeom>
          <a:noFill/>
        </p:spPr>
        <p:txBody>
          <a:bodyPr wrap="square" rtlCol="0">
            <a:spAutoFit/>
          </a:bodyPr>
          <a:lstStyle/>
          <a:p>
            <a:r>
              <a:rPr lang="en-US" sz="1000" i="0" u="none" dirty="0" smtClean="0">
                <a:solidFill>
                  <a:schemeClr val="bg2"/>
                </a:solidFill>
              </a:rPr>
              <a:t>0</a:t>
            </a:r>
            <a:endParaRPr lang="en-US" sz="1000" i="0" u="none" dirty="0">
              <a:solidFill>
                <a:schemeClr val="bg2"/>
              </a:solidFill>
            </a:endParaRPr>
          </a:p>
        </p:txBody>
      </p:sp>
      <p:sp>
        <p:nvSpPr>
          <p:cNvPr id="23" name="TextBox 22"/>
          <p:cNvSpPr txBox="1"/>
          <p:nvPr/>
        </p:nvSpPr>
        <p:spPr>
          <a:xfrm>
            <a:off x="1547005" y="4386763"/>
            <a:ext cx="462950" cy="246221"/>
          </a:xfrm>
          <a:prstGeom prst="rect">
            <a:avLst/>
          </a:prstGeom>
          <a:noFill/>
        </p:spPr>
        <p:txBody>
          <a:bodyPr wrap="square" rtlCol="0">
            <a:spAutoFit/>
          </a:bodyPr>
          <a:lstStyle/>
          <a:p>
            <a:r>
              <a:rPr lang="en-US" sz="1000" i="0" u="none" dirty="0" smtClean="0">
                <a:solidFill>
                  <a:schemeClr val="bg2"/>
                </a:solidFill>
              </a:rPr>
              <a:t>150</a:t>
            </a:r>
            <a:endParaRPr lang="en-US" sz="1000" i="0" u="none" dirty="0">
              <a:solidFill>
                <a:schemeClr val="bg2"/>
              </a:solidFill>
            </a:endParaRPr>
          </a:p>
        </p:txBody>
      </p:sp>
      <p:sp>
        <p:nvSpPr>
          <p:cNvPr id="25" name="TextBox 24"/>
          <p:cNvSpPr txBox="1"/>
          <p:nvPr/>
        </p:nvSpPr>
        <p:spPr>
          <a:xfrm>
            <a:off x="3657600" y="3253021"/>
            <a:ext cx="899419" cy="24622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1000" i="0" u="none" dirty="0" smtClean="0">
                <a:solidFill>
                  <a:schemeClr val="bg2"/>
                </a:solidFill>
              </a:rPr>
              <a:t>LDL-C &lt; 70</a:t>
            </a:r>
            <a:endParaRPr lang="en-US" sz="1000" i="0" u="none" dirty="0">
              <a:solidFill>
                <a:schemeClr val="bg2"/>
              </a:solidFill>
            </a:endParaRPr>
          </a:p>
        </p:txBody>
      </p:sp>
      <p:grpSp>
        <p:nvGrpSpPr>
          <p:cNvPr id="2" name="Group 35"/>
          <p:cNvGrpSpPr/>
          <p:nvPr/>
        </p:nvGrpSpPr>
        <p:grpSpPr>
          <a:xfrm>
            <a:off x="1072055" y="4384730"/>
            <a:ext cx="3407985" cy="78841"/>
            <a:chOff x="1072055" y="4684986"/>
            <a:chExt cx="3407985" cy="78841"/>
          </a:xfrm>
        </p:grpSpPr>
        <p:cxnSp>
          <p:nvCxnSpPr>
            <p:cNvPr id="28" name="Straight Connector 27"/>
            <p:cNvCxnSpPr/>
            <p:nvPr/>
          </p:nvCxnSpPr>
          <p:spPr bwMode="auto">
            <a:xfrm rot="5400000">
              <a:off x="1040525" y="4732281"/>
              <a:ext cx="63064" cy="3"/>
            </a:xfrm>
            <a:prstGeom prst="line">
              <a:avLst/>
            </a:prstGeom>
            <a:solidFill>
              <a:schemeClr val="bg1"/>
            </a:solidFill>
            <a:ln w="28575" cap="flat" cmpd="sng" algn="ctr">
              <a:solidFill>
                <a:schemeClr val="bg2"/>
              </a:solidFill>
              <a:prstDash val="solid"/>
              <a:round/>
              <a:headEnd type="none" w="med" len="med"/>
              <a:tailEnd type="none" w="med" len="med"/>
            </a:ln>
            <a:effectLst/>
          </p:spPr>
        </p:cxnSp>
        <p:cxnSp>
          <p:nvCxnSpPr>
            <p:cNvPr id="32" name="Straight Connector 31"/>
            <p:cNvCxnSpPr/>
            <p:nvPr/>
          </p:nvCxnSpPr>
          <p:spPr bwMode="auto">
            <a:xfrm rot="5400000">
              <a:off x="1768367" y="4716516"/>
              <a:ext cx="63064" cy="3"/>
            </a:xfrm>
            <a:prstGeom prst="line">
              <a:avLst/>
            </a:prstGeom>
            <a:solidFill>
              <a:schemeClr val="bg1"/>
            </a:solidFill>
            <a:ln w="28575" cap="flat" cmpd="sng" algn="ctr">
              <a:solidFill>
                <a:schemeClr val="bg2"/>
              </a:solidFill>
              <a:prstDash val="solid"/>
              <a:round/>
              <a:headEnd type="none" w="med" len="med"/>
              <a:tailEnd type="none" w="med" len="med"/>
            </a:ln>
            <a:effectLst/>
          </p:spPr>
        </p:cxnSp>
        <p:cxnSp>
          <p:nvCxnSpPr>
            <p:cNvPr id="33" name="Straight Connector 32"/>
            <p:cNvCxnSpPr/>
            <p:nvPr/>
          </p:nvCxnSpPr>
          <p:spPr bwMode="auto">
            <a:xfrm rot="5400000">
              <a:off x="2661747" y="4721775"/>
              <a:ext cx="63064" cy="3"/>
            </a:xfrm>
            <a:prstGeom prst="line">
              <a:avLst/>
            </a:prstGeom>
            <a:solidFill>
              <a:schemeClr val="bg1"/>
            </a:solidFill>
            <a:ln w="28575" cap="flat" cmpd="sng" algn="ctr">
              <a:solidFill>
                <a:schemeClr val="bg2"/>
              </a:solidFill>
              <a:prstDash val="solid"/>
              <a:round/>
              <a:headEnd type="none" w="med" len="med"/>
              <a:tailEnd type="none" w="med" len="med"/>
            </a:ln>
            <a:effectLst/>
          </p:spPr>
        </p:cxnSp>
        <p:cxnSp>
          <p:nvCxnSpPr>
            <p:cNvPr id="34" name="Straight Connector 33"/>
            <p:cNvCxnSpPr/>
            <p:nvPr/>
          </p:nvCxnSpPr>
          <p:spPr bwMode="auto">
            <a:xfrm rot="5400000">
              <a:off x="3555127" y="4727034"/>
              <a:ext cx="63064" cy="3"/>
            </a:xfrm>
            <a:prstGeom prst="line">
              <a:avLst/>
            </a:prstGeom>
            <a:solidFill>
              <a:schemeClr val="bg1"/>
            </a:solidFill>
            <a:ln w="28575" cap="flat" cmpd="sng" algn="ctr">
              <a:solidFill>
                <a:schemeClr val="bg2"/>
              </a:solidFill>
              <a:prstDash val="solid"/>
              <a:round/>
              <a:headEnd type="none" w="med" len="med"/>
              <a:tailEnd type="none" w="med" len="med"/>
            </a:ln>
            <a:effectLst/>
          </p:spPr>
        </p:cxnSp>
        <p:cxnSp>
          <p:nvCxnSpPr>
            <p:cNvPr id="35" name="Straight Connector 34"/>
            <p:cNvCxnSpPr/>
            <p:nvPr/>
          </p:nvCxnSpPr>
          <p:spPr bwMode="auto">
            <a:xfrm rot="5400000">
              <a:off x="4448507" y="4732293"/>
              <a:ext cx="63064" cy="3"/>
            </a:xfrm>
            <a:prstGeom prst="line">
              <a:avLst/>
            </a:prstGeom>
            <a:solidFill>
              <a:schemeClr val="bg1"/>
            </a:solidFill>
            <a:ln w="28575" cap="flat" cmpd="sng" algn="ctr">
              <a:solidFill>
                <a:schemeClr val="bg2"/>
              </a:solidFill>
              <a:prstDash val="solid"/>
              <a:round/>
              <a:headEnd type="none" w="med" len="med"/>
              <a:tailEnd type="none" w="med" len="med"/>
            </a:ln>
            <a:effectLst/>
          </p:spPr>
        </p:cxnSp>
      </p:grpSp>
      <p:grpSp>
        <p:nvGrpSpPr>
          <p:cNvPr id="3" name="Group 36"/>
          <p:cNvGrpSpPr/>
          <p:nvPr/>
        </p:nvGrpSpPr>
        <p:grpSpPr>
          <a:xfrm>
            <a:off x="5287169" y="4375085"/>
            <a:ext cx="3407985" cy="78841"/>
            <a:chOff x="1072055" y="4684986"/>
            <a:chExt cx="3407985" cy="78841"/>
          </a:xfrm>
        </p:grpSpPr>
        <p:cxnSp>
          <p:nvCxnSpPr>
            <p:cNvPr id="38" name="Straight Connector 37"/>
            <p:cNvCxnSpPr/>
            <p:nvPr/>
          </p:nvCxnSpPr>
          <p:spPr bwMode="auto">
            <a:xfrm rot="5400000">
              <a:off x="1040525" y="4732281"/>
              <a:ext cx="63064" cy="3"/>
            </a:xfrm>
            <a:prstGeom prst="line">
              <a:avLst/>
            </a:prstGeom>
            <a:solidFill>
              <a:schemeClr val="bg1"/>
            </a:solidFill>
            <a:ln w="28575" cap="flat" cmpd="sng" algn="ctr">
              <a:solidFill>
                <a:schemeClr val="bg2"/>
              </a:solidFill>
              <a:prstDash val="solid"/>
              <a:round/>
              <a:headEnd type="none" w="med" len="med"/>
              <a:tailEnd type="none" w="med" len="med"/>
            </a:ln>
            <a:effectLst/>
          </p:spPr>
        </p:cxnSp>
        <p:cxnSp>
          <p:nvCxnSpPr>
            <p:cNvPr id="39" name="Straight Connector 38"/>
            <p:cNvCxnSpPr/>
            <p:nvPr/>
          </p:nvCxnSpPr>
          <p:spPr bwMode="auto">
            <a:xfrm rot="5400000">
              <a:off x="1768367" y="4716516"/>
              <a:ext cx="63064" cy="3"/>
            </a:xfrm>
            <a:prstGeom prst="line">
              <a:avLst/>
            </a:prstGeom>
            <a:solidFill>
              <a:schemeClr val="bg1"/>
            </a:solidFill>
            <a:ln w="28575" cap="flat" cmpd="sng" algn="ctr">
              <a:solidFill>
                <a:schemeClr val="bg2"/>
              </a:solidFill>
              <a:prstDash val="solid"/>
              <a:round/>
              <a:headEnd type="none" w="med" len="med"/>
              <a:tailEnd type="none" w="med" len="med"/>
            </a:ln>
            <a:effectLst/>
          </p:spPr>
        </p:cxnSp>
        <p:cxnSp>
          <p:nvCxnSpPr>
            <p:cNvPr id="40" name="Straight Connector 39"/>
            <p:cNvCxnSpPr/>
            <p:nvPr/>
          </p:nvCxnSpPr>
          <p:spPr bwMode="auto">
            <a:xfrm rot="5400000">
              <a:off x="2661747" y="4721775"/>
              <a:ext cx="63064" cy="3"/>
            </a:xfrm>
            <a:prstGeom prst="line">
              <a:avLst/>
            </a:prstGeom>
            <a:solidFill>
              <a:schemeClr val="bg1"/>
            </a:solidFill>
            <a:ln w="28575" cap="flat" cmpd="sng" algn="ctr">
              <a:solidFill>
                <a:schemeClr val="bg2"/>
              </a:solidFill>
              <a:prstDash val="solid"/>
              <a:round/>
              <a:headEnd type="none" w="med" len="med"/>
              <a:tailEnd type="none" w="med" len="med"/>
            </a:ln>
            <a:effectLst/>
          </p:spPr>
        </p:cxnSp>
        <p:cxnSp>
          <p:nvCxnSpPr>
            <p:cNvPr id="41" name="Straight Connector 40"/>
            <p:cNvCxnSpPr/>
            <p:nvPr/>
          </p:nvCxnSpPr>
          <p:spPr bwMode="auto">
            <a:xfrm rot="5400000">
              <a:off x="3555127" y="4727034"/>
              <a:ext cx="63064" cy="3"/>
            </a:xfrm>
            <a:prstGeom prst="line">
              <a:avLst/>
            </a:prstGeom>
            <a:solidFill>
              <a:schemeClr val="bg1"/>
            </a:solidFill>
            <a:ln w="28575" cap="flat" cmpd="sng" algn="ctr">
              <a:solidFill>
                <a:schemeClr val="bg2"/>
              </a:solidFill>
              <a:prstDash val="solid"/>
              <a:round/>
              <a:headEnd type="none" w="med" len="med"/>
              <a:tailEnd type="none" w="med" len="med"/>
            </a:ln>
            <a:effectLst/>
          </p:spPr>
        </p:cxnSp>
        <p:cxnSp>
          <p:nvCxnSpPr>
            <p:cNvPr id="42" name="Straight Connector 41"/>
            <p:cNvCxnSpPr/>
            <p:nvPr/>
          </p:nvCxnSpPr>
          <p:spPr bwMode="auto">
            <a:xfrm rot="5400000">
              <a:off x="4448507" y="4732293"/>
              <a:ext cx="63064" cy="3"/>
            </a:xfrm>
            <a:prstGeom prst="line">
              <a:avLst/>
            </a:prstGeom>
            <a:solidFill>
              <a:schemeClr val="bg1"/>
            </a:solidFill>
            <a:ln w="28575" cap="flat" cmpd="sng" algn="ctr">
              <a:solidFill>
                <a:schemeClr val="bg2"/>
              </a:solidFill>
              <a:prstDash val="solid"/>
              <a:round/>
              <a:headEnd type="none" w="med" len="med"/>
              <a:tailEnd type="none" w="med" len="med"/>
            </a:ln>
            <a:effectLst/>
          </p:spPr>
        </p:cxnSp>
      </p:grpSp>
      <p:sp>
        <p:nvSpPr>
          <p:cNvPr id="43" name="TextBox 42"/>
          <p:cNvSpPr txBox="1"/>
          <p:nvPr/>
        </p:nvSpPr>
        <p:spPr>
          <a:xfrm>
            <a:off x="590019" y="4222532"/>
            <a:ext cx="460710" cy="246221"/>
          </a:xfrm>
          <a:prstGeom prst="rect">
            <a:avLst/>
          </a:prstGeom>
          <a:noFill/>
        </p:spPr>
        <p:txBody>
          <a:bodyPr wrap="square" rtlCol="0">
            <a:spAutoFit/>
          </a:bodyPr>
          <a:lstStyle/>
          <a:p>
            <a:r>
              <a:rPr lang="en-US" sz="1000" i="0" u="none" dirty="0" smtClean="0">
                <a:solidFill>
                  <a:schemeClr val="bg2"/>
                </a:solidFill>
              </a:rPr>
              <a:t>0.00</a:t>
            </a:r>
            <a:endParaRPr lang="en-US" sz="1000" i="0" u="none" dirty="0">
              <a:solidFill>
                <a:schemeClr val="bg2"/>
              </a:solidFill>
            </a:endParaRPr>
          </a:p>
        </p:txBody>
      </p:sp>
      <p:sp>
        <p:nvSpPr>
          <p:cNvPr id="44" name="TextBox 43"/>
          <p:cNvSpPr txBox="1"/>
          <p:nvPr/>
        </p:nvSpPr>
        <p:spPr>
          <a:xfrm>
            <a:off x="626040" y="3713239"/>
            <a:ext cx="460710" cy="246221"/>
          </a:xfrm>
          <a:prstGeom prst="rect">
            <a:avLst/>
          </a:prstGeom>
          <a:noFill/>
        </p:spPr>
        <p:txBody>
          <a:bodyPr wrap="square" rtlCol="0">
            <a:spAutoFit/>
          </a:bodyPr>
          <a:lstStyle/>
          <a:p>
            <a:r>
              <a:rPr lang="en-US" sz="1000" i="0" u="none" dirty="0" smtClean="0">
                <a:solidFill>
                  <a:schemeClr val="bg2"/>
                </a:solidFill>
              </a:rPr>
              <a:t>0.06</a:t>
            </a:r>
            <a:endParaRPr lang="en-US" sz="1000" i="0" u="none" dirty="0">
              <a:solidFill>
                <a:schemeClr val="bg2"/>
              </a:solidFill>
            </a:endParaRPr>
          </a:p>
        </p:txBody>
      </p:sp>
      <p:sp>
        <p:nvSpPr>
          <p:cNvPr id="45" name="TextBox 44"/>
          <p:cNvSpPr txBox="1"/>
          <p:nvPr/>
        </p:nvSpPr>
        <p:spPr>
          <a:xfrm>
            <a:off x="615509" y="3213921"/>
            <a:ext cx="460710" cy="246221"/>
          </a:xfrm>
          <a:prstGeom prst="rect">
            <a:avLst/>
          </a:prstGeom>
          <a:noFill/>
        </p:spPr>
        <p:txBody>
          <a:bodyPr wrap="square" rtlCol="0">
            <a:spAutoFit/>
          </a:bodyPr>
          <a:lstStyle/>
          <a:p>
            <a:r>
              <a:rPr lang="en-US" sz="1000" i="0" u="none" dirty="0" smtClean="0">
                <a:solidFill>
                  <a:schemeClr val="bg2"/>
                </a:solidFill>
              </a:rPr>
              <a:t>0.10</a:t>
            </a:r>
            <a:endParaRPr lang="en-US" sz="1000" i="0" u="none" dirty="0">
              <a:solidFill>
                <a:schemeClr val="bg2"/>
              </a:solidFill>
            </a:endParaRPr>
          </a:p>
        </p:txBody>
      </p:sp>
      <p:sp>
        <p:nvSpPr>
          <p:cNvPr id="46" name="TextBox 45"/>
          <p:cNvSpPr txBox="1"/>
          <p:nvPr/>
        </p:nvSpPr>
        <p:spPr>
          <a:xfrm>
            <a:off x="611628" y="2701303"/>
            <a:ext cx="460710" cy="246221"/>
          </a:xfrm>
          <a:prstGeom prst="rect">
            <a:avLst/>
          </a:prstGeom>
          <a:noFill/>
        </p:spPr>
        <p:txBody>
          <a:bodyPr wrap="square" rtlCol="0">
            <a:spAutoFit/>
          </a:bodyPr>
          <a:lstStyle/>
          <a:p>
            <a:r>
              <a:rPr lang="en-US" sz="1000" i="0" u="none" dirty="0" smtClean="0">
                <a:solidFill>
                  <a:schemeClr val="bg2"/>
                </a:solidFill>
              </a:rPr>
              <a:t>0.15</a:t>
            </a:r>
            <a:endParaRPr lang="en-US" sz="1000" i="0" u="none" dirty="0">
              <a:solidFill>
                <a:schemeClr val="bg2"/>
              </a:solidFill>
            </a:endParaRPr>
          </a:p>
        </p:txBody>
      </p:sp>
      <p:sp>
        <p:nvSpPr>
          <p:cNvPr id="47" name="TextBox 46"/>
          <p:cNvSpPr txBox="1"/>
          <p:nvPr/>
        </p:nvSpPr>
        <p:spPr>
          <a:xfrm>
            <a:off x="594447" y="2215285"/>
            <a:ext cx="460710" cy="246221"/>
          </a:xfrm>
          <a:prstGeom prst="rect">
            <a:avLst/>
          </a:prstGeom>
          <a:noFill/>
        </p:spPr>
        <p:txBody>
          <a:bodyPr wrap="square" rtlCol="0">
            <a:spAutoFit/>
          </a:bodyPr>
          <a:lstStyle/>
          <a:p>
            <a:r>
              <a:rPr lang="en-US" sz="1000" i="0" u="none" dirty="0" smtClean="0">
                <a:solidFill>
                  <a:schemeClr val="bg2"/>
                </a:solidFill>
              </a:rPr>
              <a:t>0.20</a:t>
            </a:r>
            <a:endParaRPr lang="en-US" sz="1000" i="0" u="none" dirty="0">
              <a:solidFill>
                <a:schemeClr val="bg2"/>
              </a:solidFill>
            </a:endParaRPr>
          </a:p>
        </p:txBody>
      </p:sp>
      <p:sp>
        <p:nvSpPr>
          <p:cNvPr id="48" name="TextBox 47"/>
          <p:cNvSpPr txBox="1"/>
          <p:nvPr/>
        </p:nvSpPr>
        <p:spPr>
          <a:xfrm>
            <a:off x="2526366" y="3561690"/>
            <a:ext cx="1032077" cy="707886"/>
          </a:xfrm>
          <a:prstGeom prst="rect">
            <a:avLst/>
          </a:prstGeom>
          <a:noFill/>
        </p:spPr>
        <p:txBody>
          <a:bodyPr wrap="square" rtlCol="0">
            <a:spAutoFit/>
          </a:bodyPr>
          <a:lstStyle/>
          <a:p>
            <a:pPr algn="l"/>
            <a:r>
              <a:rPr lang="en-US" sz="1000" i="0" u="none" dirty="0" smtClean="0">
                <a:solidFill>
                  <a:schemeClr val="bg2"/>
                </a:solidFill>
              </a:rPr>
              <a:t>HR = 0.81</a:t>
            </a:r>
          </a:p>
          <a:p>
            <a:pPr algn="l"/>
            <a:r>
              <a:rPr lang="en-US" sz="1000" i="0" u="none" dirty="0" smtClean="0">
                <a:solidFill>
                  <a:schemeClr val="bg2"/>
                </a:solidFill>
              </a:rPr>
              <a:t>(0.68-0.96)</a:t>
            </a:r>
          </a:p>
          <a:p>
            <a:pPr algn="l"/>
            <a:r>
              <a:rPr lang="en-US" sz="1000" i="0" u="none" dirty="0" smtClean="0">
                <a:solidFill>
                  <a:schemeClr val="bg2"/>
                </a:solidFill>
              </a:rPr>
              <a:t>P = 0.015</a:t>
            </a:r>
            <a:endParaRPr lang="en-US" sz="1000" i="0" u="none" dirty="0">
              <a:solidFill>
                <a:schemeClr val="bg2"/>
              </a:solidFill>
            </a:endParaRPr>
          </a:p>
        </p:txBody>
      </p:sp>
      <p:sp>
        <p:nvSpPr>
          <p:cNvPr id="49" name="TextBox 48"/>
          <p:cNvSpPr txBox="1"/>
          <p:nvPr/>
        </p:nvSpPr>
        <p:spPr>
          <a:xfrm>
            <a:off x="2454200" y="4389534"/>
            <a:ext cx="462950" cy="246221"/>
          </a:xfrm>
          <a:prstGeom prst="rect">
            <a:avLst/>
          </a:prstGeom>
          <a:noFill/>
        </p:spPr>
        <p:txBody>
          <a:bodyPr wrap="square" rtlCol="0">
            <a:spAutoFit/>
          </a:bodyPr>
          <a:lstStyle/>
          <a:p>
            <a:r>
              <a:rPr lang="en-US" sz="1000" i="0" u="none" dirty="0" smtClean="0">
                <a:solidFill>
                  <a:schemeClr val="bg2"/>
                </a:solidFill>
              </a:rPr>
              <a:t>330</a:t>
            </a:r>
            <a:endParaRPr lang="en-US" sz="1000" i="0" u="none" dirty="0">
              <a:solidFill>
                <a:schemeClr val="bg2"/>
              </a:solidFill>
            </a:endParaRPr>
          </a:p>
        </p:txBody>
      </p:sp>
      <p:sp>
        <p:nvSpPr>
          <p:cNvPr id="50" name="TextBox 49"/>
          <p:cNvSpPr txBox="1"/>
          <p:nvPr/>
        </p:nvSpPr>
        <p:spPr>
          <a:xfrm>
            <a:off x="3361395" y="4392305"/>
            <a:ext cx="462950" cy="246221"/>
          </a:xfrm>
          <a:prstGeom prst="rect">
            <a:avLst/>
          </a:prstGeom>
          <a:noFill/>
        </p:spPr>
        <p:txBody>
          <a:bodyPr wrap="square" rtlCol="0">
            <a:spAutoFit/>
          </a:bodyPr>
          <a:lstStyle/>
          <a:p>
            <a:r>
              <a:rPr lang="en-US" sz="1000" i="0" u="none" dirty="0" smtClean="0">
                <a:solidFill>
                  <a:schemeClr val="bg2"/>
                </a:solidFill>
              </a:rPr>
              <a:t>510</a:t>
            </a:r>
            <a:endParaRPr lang="en-US" sz="1000" i="0" u="none" dirty="0">
              <a:solidFill>
                <a:schemeClr val="bg2"/>
              </a:solidFill>
            </a:endParaRPr>
          </a:p>
        </p:txBody>
      </p:sp>
      <p:sp>
        <p:nvSpPr>
          <p:cNvPr id="51" name="TextBox 50"/>
          <p:cNvSpPr txBox="1"/>
          <p:nvPr/>
        </p:nvSpPr>
        <p:spPr>
          <a:xfrm>
            <a:off x="4268590" y="4395076"/>
            <a:ext cx="462950" cy="246221"/>
          </a:xfrm>
          <a:prstGeom prst="rect">
            <a:avLst/>
          </a:prstGeom>
          <a:noFill/>
        </p:spPr>
        <p:txBody>
          <a:bodyPr wrap="square" rtlCol="0">
            <a:spAutoFit/>
          </a:bodyPr>
          <a:lstStyle/>
          <a:p>
            <a:r>
              <a:rPr lang="en-US" sz="1000" i="0" u="none" dirty="0" smtClean="0">
                <a:solidFill>
                  <a:schemeClr val="bg2"/>
                </a:solidFill>
              </a:rPr>
              <a:t>700</a:t>
            </a:r>
            <a:endParaRPr lang="en-US" sz="1000" i="0" u="none" dirty="0">
              <a:solidFill>
                <a:schemeClr val="bg2"/>
              </a:solidFill>
            </a:endParaRPr>
          </a:p>
        </p:txBody>
      </p:sp>
      <p:sp>
        <p:nvSpPr>
          <p:cNvPr id="52" name="TextBox 51"/>
          <p:cNvSpPr txBox="1"/>
          <p:nvPr/>
        </p:nvSpPr>
        <p:spPr>
          <a:xfrm>
            <a:off x="5118983" y="4410839"/>
            <a:ext cx="261667" cy="246221"/>
          </a:xfrm>
          <a:prstGeom prst="rect">
            <a:avLst/>
          </a:prstGeom>
          <a:noFill/>
        </p:spPr>
        <p:txBody>
          <a:bodyPr wrap="square" rtlCol="0">
            <a:spAutoFit/>
          </a:bodyPr>
          <a:lstStyle/>
          <a:p>
            <a:r>
              <a:rPr lang="en-US" sz="1000" i="0" u="none" dirty="0" smtClean="0">
                <a:solidFill>
                  <a:schemeClr val="bg2"/>
                </a:solidFill>
              </a:rPr>
              <a:t>0</a:t>
            </a:r>
            <a:endParaRPr lang="en-US" sz="1000" i="0" u="none" dirty="0">
              <a:solidFill>
                <a:schemeClr val="bg2"/>
              </a:solidFill>
            </a:endParaRPr>
          </a:p>
        </p:txBody>
      </p:sp>
      <p:sp>
        <p:nvSpPr>
          <p:cNvPr id="53" name="TextBox 52"/>
          <p:cNvSpPr txBox="1"/>
          <p:nvPr/>
        </p:nvSpPr>
        <p:spPr>
          <a:xfrm>
            <a:off x="5768737" y="4408857"/>
            <a:ext cx="462950" cy="246221"/>
          </a:xfrm>
          <a:prstGeom prst="rect">
            <a:avLst/>
          </a:prstGeom>
          <a:noFill/>
        </p:spPr>
        <p:txBody>
          <a:bodyPr wrap="square" rtlCol="0">
            <a:spAutoFit/>
          </a:bodyPr>
          <a:lstStyle/>
          <a:p>
            <a:r>
              <a:rPr lang="en-US" sz="1000" i="0" u="none" dirty="0" smtClean="0">
                <a:solidFill>
                  <a:schemeClr val="bg2"/>
                </a:solidFill>
              </a:rPr>
              <a:t>150</a:t>
            </a:r>
            <a:endParaRPr lang="en-US" sz="1000" i="0" u="none" dirty="0">
              <a:solidFill>
                <a:schemeClr val="bg2"/>
              </a:solidFill>
            </a:endParaRPr>
          </a:p>
        </p:txBody>
      </p:sp>
      <p:sp>
        <p:nvSpPr>
          <p:cNvPr id="54" name="TextBox 53"/>
          <p:cNvSpPr txBox="1"/>
          <p:nvPr/>
        </p:nvSpPr>
        <p:spPr>
          <a:xfrm>
            <a:off x="6654790" y="4416914"/>
            <a:ext cx="462950" cy="246221"/>
          </a:xfrm>
          <a:prstGeom prst="rect">
            <a:avLst/>
          </a:prstGeom>
          <a:noFill/>
        </p:spPr>
        <p:txBody>
          <a:bodyPr wrap="square" rtlCol="0">
            <a:spAutoFit/>
          </a:bodyPr>
          <a:lstStyle/>
          <a:p>
            <a:r>
              <a:rPr lang="en-US" sz="1000" i="0" u="none" dirty="0" smtClean="0">
                <a:solidFill>
                  <a:schemeClr val="bg2"/>
                </a:solidFill>
              </a:rPr>
              <a:t>330</a:t>
            </a:r>
            <a:endParaRPr lang="en-US" sz="1000" i="0" u="none" dirty="0">
              <a:solidFill>
                <a:schemeClr val="bg2"/>
              </a:solidFill>
            </a:endParaRPr>
          </a:p>
        </p:txBody>
      </p:sp>
      <p:sp>
        <p:nvSpPr>
          <p:cNvPr id="55" name="TextBox 54"/>
          <p:cNvSpPr txBox="1"/>
          <p:nvPr/>
        </p:nvSpPr>
        <p:spPr>
          <a:xfrm>
            <a:off x="7530273" y="4403829"/>
            <a:ext cx="462950" cy="246221"/>
          </a:xfrm>
          <a:prstGeom prst="rect">
            <a:avLst/>
          </a:prstGeom>
          <a:noFill/>
        </p:spPr>
        <p:txBody>
          <a:bodyPr wrap="square" rtlCol="0">
            <a:spAutoFit/>
          </a:bodyPr>
          <a:lstStyle/>
          <a:p>
            <a:r>
              <a:rPr lang="en-US" sz="1000" i="0" u="none" dirty="0" smtClean="0">
                <a:solidFill>
                  <a:schemeClr val="bg2"/>
                </a:solidFill>
              </a:rPr>
              <a:t>510</a:t>
            </a:r>
            <a:endParaRPr lang="en-US" sz="1000" i="0" u="none" dirty="0">
              <a:solidFill>
                <a:schemeClr val="bg2"/>
              </a:solidFill>
            </a:endParaRPr>
          </a:p>
        </p:txBody>
      </p:sp>
      <p:sp>
        <p:nvSpPr>
          <p:cNvPr id="56" name="TextBox 55"/>
          <p:cNvSpPr txBox="1"/>
          <p:nvPr/>
        </p:nvSpPr>
        <p:spPr>
          <a:xfrm>
            <a:off x="8405754" y="4411884"/>
            <a:ext cx="462950" cy="246221"/>
          </a:xfrm>
          <a:prstGeom prst="rect">
            <a:avLst/>
          </a:prstGeom>
          <a:noFill/>
        </p:spPr>
        <p:txBody>
          <a:bodyPr wrap="square" rtlCol="0">
            <a:spAutoFit/>
          </a:bodyPr>
          <a:lstStyle/>
          <a:p>
            <a:r>
              <a:rPr lang="en-US" sz="1000" i="0" u="none" dirty="0" smtClean="0">
                <a:solidFill>
                  <a:schemeClr val="bg2"/>
                </a:solidFill>
              </a:rPr>
              <a:t>700</a:t>
            </a:r>
            <a:endParaRPr lang="en-US" sz="1000" i="0" u="none" dirty="0">
              <a:solidFill>
                <a:schemeClr val="bg2"/>
              </a:solidFill>
            </a:endParaRPr>
          </a:p>
        </p:txBody>
      </p:sp>
      <p:sp>
        <p:nvSpPr>
          <p:cNvPr id="57" name="TextBox 56"/>
          <p:cNvSpPr txBox="1"/>
          <p:nvPr/>
        </p:nvSpPr>
        <p:spPr>
          <a:xfrm>
            <a:off x="3622548" y="2459017"/>
            <a:ext cx="899419" cy="24622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1000" i="0" u="none" dirty="0" smtClean="0">
                <a:solidFill>
                  <a:schemeClr val="bg2"/>
                </a:solidFill>
              </a:rPr>
              <a:t>LDL-C ≥ 70</a:t>
            </a:r>
            <a:endParaRPr lang="en-US" sz="1000" i="0" u="none" dirty="0">
              <a:solidFill>
                <a:schemeClr val="bg2"/>
              </a:solidFill>
            </a:endParaRPr>
          </a:p>
        </p:txBody>
      </p:sp>
      <p:sp>
        <p:nvSpPr>
          <p:cNvPr id="58" name="TextBox 57"/>
          <p:cNvSpPr txBox="1"/>
          <p:nvPr/>
        </p:nvSpPr>
        <p:spPr>
          <a:xfrm>
            <a:off x="4793211" y="4260632"/>
            <a:ext cx="460710" cy="246221"/>
          </a:xfrm>
          <a:prstGeom prst="rect">
            <a:avLst/>
          </a:prstGeom>
          <a:noFill/>
        </p:spPr>
        <p:txBody>
          <a:bodyPr wrap="square" rtlCol="0">
            <a:spAutoFit/>
          </a:bodyPr>
          <a:lstStyle/>
          <a:p>
            <a:r>
              <a:rPr lang="en-US" sz="1000" i="0" u="none" dirty="0" smtClean="0">
                <a:solidFill>
                  <a:schemeClr val="bg2"/>
                </a:solidFill>
              </a:rPr>
              <a:t>0.00</a:t>
            </a:r>
            <a:endParaRPr lang="en-US" sz="1000" i="0" u="none" dirty="0">
              <a:solidFill>
                <a:schemeClr val="bg2"/>
              </a:solidFill>
            </a:endParaRPr>
          </a:p>
        </p:txBody>
      </p:sp>
      <p:sp>
        <p:nvSpPr>
          <p:cNvPr id="59" name="TextBox 58"/>
          <p:cNvSpPr txBox="1"/>
          <p:nvPr/>
        </p:nvSpPr>
        <p:spPr>
          <a:xfrm>
            <a:off x="4829232" y="3751339"/>
            <a:ext cx="460710" cy="246221"/>
          </a:xfrm>
          <a:prstGeom prst="rect">
            <a:avLst/>
          </a:prstGeom>
          <a:noFill/>
        </p:spPr>
        <p:txBody>
          <a:bodyPr wrap="square" rtlCol="0">
            <a:spAutoFit/>
          </a:bodyPr>
          <a:lstStyle/>
          <a:p>
            <a:r>
              <a:rPr lang="en-US" sz="1000" i="0" u="none" dirty="0" smtClean="0">
                <a:solidFill>
                  <a:schemeClr val="bg2"/>
                </a:solidFill>
              </a:rPr>
              <a:t>0.06</a:t>
            </a:r>
            <a:endParaRPr lang="en-US" sz="1000" i="0" u="none" dirty="0">
              <a:solidFill>
                <a:schemeClr val="bg2"/>
              </a:solidFill>
            </a:endParaRPr>
          </a:p>
        </p:txBody>
      </p:sp>
      <p:sp>
        <p:nvSpPr>
          <p:cNvPr id="60" name="TextBox 59"/>
          <p:cNvSpPr txBox="1"/>
          <p:nvPr/>
        </p:nvSpPr>
        <p:spPr>
          <a:xfrm>
            <a:off x="4818701" y="3252021"/>
            <a:ext cx="460710" cy="246221"/>
          </a:xfrm>
          <a:prstGeom prst="rect">
            <a:avLst/>
          </a:prstGeom>
          <a:noFill/>
        </p:spPr>
        <p:txBody>
          <a:bodyPr wrap="square" rtlCol="0">
            <a:spAutoFit/>
          </a:bodyPr>
          <a:lstStyle/>
          <a:p>
            <a:r>
              <a:rPr lang="en-US" sz="1000" i="0" u="none" dirty="0" smtClean="0">
                <a:solidFill>
                  <a:schemeClr val="bg2"/>
                </a:solidFill>
              </a:rPr>
              <a:t>0.10</a:t>
            </a:r>
            <a:endParaRPr lang="en-US" sz="1000" i="0" u="none" dirty="0">
              <a:solidFill>
                <a:schemeClr val="bg2"/>
              </a:solidFill>
            </a:endParaRPr>
          </a:p>
        </p:txBody>
      </p:sp>
      <p:sp>
        <p:nvSpPr>
          <p:cNvPr id="61" name="TextBox 60"/>
          <p:cNvSpPr txBox="1"/>
          <p:nvPr/>
        </p:nvSpPr>
        <p:spPr>
          <a:xfrm>
            <a:off x="4814820" y="2739403"/>
            <a:ext cx="460710" cy="246221"/>
          </a:xfrm>
          <a:prstGeom prst="rect">
            <a:avLst/>
          </a:prstGeom>
          <a:noFill/>
        </p:spPr>
        <p:txBody>
          <a:bodyPr wrap="square" rtlCol="0">
            <a:spAutoFit/>
          </a:bodyPr>
          <a:lstStyle/>
          <a:p>
            <a:r>
              <a:rPr lang="en-US" sz="1000" i="0" u="none" dirty="0" smtClean="0">
                <a:solidFill>
                  <a:schemeClr val="bg2"/>
                </a:solidFill>
              </a:rPr>
              <a:t>0.15</a:t>
            </a:r>
            <a:endParaRPr lang="en-US" sz="1000" i="0" u="none" dirty="0">
              <a:solidFill>
                <a:schemeClr val="bg2"/>
              </a:solidFill>
            </a:endParaRPr>
          </a:p>
        </p:txBody>
      </p:sp>
      <p:sp>
        <p:nvSpPr>
          <p:cNvPr id="62" name="TextBox 61"/>
          <p:cNvSpPr txBox="1"/>
          <p:nvPr/>
        </p:nvSpPr>
        <p:spPr>
          <a:xfrm>
            <a:off x="4797639" y="2253385"/>
            <a:ext cx="460710" cy="246221"/>
          </a:xfrm>
          <a:prstGeom prst="rect">
            <a:avLst/>
          </a:prstGeom>
          <a:noFill/>
        </p:spPr>
        <p:txBody>
          <a:bodyPr wrap="square" rtlCol="0">
            <a:spAutoFit/>
          </a:bodyPr>
          <a:lstStyle/>
          <a:p>
            <a:r>
              <a:rPr lang="en-US" sz="1000" i="0" u="none" dirty="0" smtClean="0">
                <a:solidFill>
                  <a:schemeClr val="bg2"/>
                </a:solidFill>
              </a:rPr>
              <a:t>0.20</a:t>
            </a:r>
            <a:endParaRPr lang="en-US" sz="1000" i="0" u="none" dirty="0">
              <a:solidFill>
                <a:schemeClr val="bg2"/>
              </a:solidFill>
            </a:endParaRPr>
          </a:p>
        </p:txBody>
      </p:sp>
      <p:sp>
        <p:nvSpPr>
          <p:cNvPr id="63" name="TextBox 62"/>
          <p:cNvSpPr txBox="1"/>
          <p:nvPr/>
        </p:nvSpPr>
        <p:spPr>
          <a:xfrm>
            <a:off x="7742449" y="3389564"/>
            <a:ext cx="899419" cy="24622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1000" i="0" u="none" dirty="0" smtClean="0">
                <a:solidFill>
                  <a:schemeClr val="bg2"/>
                </a:solidFill>
              </a:rPr>
              <a:t>TG &lt; 150</a:t>
            </a:r>
            <a:endParaRPr lang="en-US" sz="1000" i="0" u="none" dirty="0">
              <a:solidFill>
                <a:schemeClr val="bg2"/>
              </a:solidFill>
            </a:endParaRPr>
          </a:p>
        </p:txBody>
      </p:sp>
      <p:sp>
        <p:nvSpPr>
          <p:cNvPr id="64" name="TextBox 63"/>
          <p:cNvSpPr txBox="1"/>
          <p:nvPr/>
        </p:nvSpPr>
        <p:spPr>
          <a:xfrm>
            <a:off x="7009704" y="2458136"/>
            <a:ext cx="899419" cy="24622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1000" i="0" u="none" dirty="0" smtClean="0">
                <a:solidFill>
                  <a:schemeClr val="bg2"/>
                </a:solidFill>
              </a:rPr>
              <a:t>TG ≥ 150</a:t>
            </a:r>
            <a:endParaRPr lang="en-US" sz="1000" i="0" u="none" dirty="0">
              <a:solidFill>
                <a:schemeClr val="bg2"/>
              </a:solidFill>
            </a:endParaRPr>
          </a:p>
        </p:txBody>
      </p:sp>
      <p:sp>
        <p:nvSpPr>
          <p:cNvPr id="65" name="TextBox 64"/>
          <p:cNvSpPr txBox="1"/>
          <p:nvPr/>
        </p:nvSpPr>
        <p:spPr>
          <a:xfrm>
            <a:off x="5277757" y="3097575"/>
            <a:ext cx="1032077" cy="707886"/>
          </a:xfrm>
          <a:prstGeom prst="rect">
            <a:avLst/>
          </a:prstGeom>
          <a:noFill/>
        </p:spPr>
        <p:txBody>
          <a:bodyPr wrap="square" rtlCol="0">
            <a:spAutoFit/>
          </a:bodyPr>
          <a:lstStyle/>
          <a:p>
            <a:pPr algn="l"/>
            <a:r>
              <a:rPr lang="en-US" sz="1000" i="0" u="none" dirty="0" smtClean="0">
                <a:solidFill>
                  <a:schemeClr val="bg2"/>
                </a:solidFill>
              </a:rPr>
              <a:t>HR = 0.73</a:t>
            </a:r>
          </a:p>
          <a:p>
            <a:pPr algn="l"/>
            <a:r>
              <a:rPr lang="en-US" sz="1000" i="0" u="none" dirty="0" smtClean="0">
                <a:solidFill>
                  <a:schemeClr val="bg2"/>
                </a:solidFill>
              </a:rPr>
              <a:t>(0.62-0.87)</a:t>
            </a:r>
          </a:p>
          <a:p>
            <a:pPr algn="l"/>
            <a:r>
              <a:rPr lang="en-US" sz="1000" i="0" u="none" dirty="0" smtClean="0">
                <a:solidFill>
                  <a:schemeClr val="bg2"/>
                </a:solidFill>
              </a:rPr>
              <a:t>P &lt;0.001</a:t>
            </a:r>
            <a:endParaRPr lang="en-US" sz="1000" i="0" u="none" dirty="0">
              <a:solidFill>
                <a:schemeClr val="bg2"/>
              </a:solidFill>
            </a:endParaRPr>
          </a:p>
        </p:txBody>
      </p:sp>
      <p:sp>
        <p:nvSpPr>
          <p:cNvPr id="66" name="TextBox 65"/>
          <p:cNvSpPr txBox="1"/>
          <p:nvPr/>
        </p:nvSpPr>
        <p:spPr>
          <a:xfrm>
            <a:off x="0" y="5049672"/>
            <a:ext cx="9143999" cy="1015663"/>
          </a:xfrm>
          <a:prstGeom prst="rect">
            <a:avLst/>
          </a:prstGeom>
          <a:noFill/>
        </p:spPr>
        <p:txBody>
          <a:bodyPr wrap="square" rtlCol="0">
            <a:spAutoFit/>
          </a:bodyPr>
          <a:lstStyle/>
          <a:p>
            <a:r>
              <a:rPr lang="en-US" sz="2000" b="0" i="0" u="none" dirty="0">
                <a:solidFill>
                  <a:schemeClr val="tx1"/>
                </a:solidFill>
                <a:effectLst>
                  <a:outerShdw blurRad="38100" dist="38100" dir="2700000" algn="tl">
                    <a:srgbClr val="000000">
                      <a:alpha val="43137"/>
                    </a:srgbClr>
                  </a:outerShdw>
                </a:effectLst>
              </a:rPr>
              <a:t>On-treatment TG 150 </a:t>
            </a:r>
            <a:r>
              <a:rPr lang="en-US" sz="2000" b="0" i="0" u="none" dirty="0" smtClean="0">
                <a:solidFill>
                  <a:schemeClr val="tx1"/>
                </a:solidFill>
                <a:effectLst>
                  <a:outerShdw blurRad="38100" dist="38100" dir="2700000" algn="tl">
                    <a:srgbClr val="000000">
                      <a:alpha val="43137"/>
                    </a:srgbClr>
                  </a:outerShdw>
                </a:effectLst>
              </a:rPr>
              <a:t>mg/dL </a:t>
            </a:r>
            <a:r>
              <a:rPr lang="en-US" sz="2000" b="0" i="0" u="none" dirty="0">
                <a:solidFill>
                  <a:schemeClr val="tx1"/>
                </a:solidFill>
                <a:effectLst>
                  <a:outerShdw blurRad="38100" dist="38100" dir="2700000" algn="tl">
                    <a:srgbClr val="000000">
                      <a:alpha val="43137"/>
                    </a:srgbClr>
                  </a:outerShdw>
                </a:effectLst>
              </a:rPr>
              <a:t>was independently associated with a lower risk of recurrent CHD events, </a:t>
            </a:r>
            <a:r>
              <a:rPr lang="en-US" sz="2000" b="0" i="0" u="none" dirty="0" smtClean="0">
                <a:solidFill>
                  <a:schemeClr val="tx1"/>
                </a:solidFill>
                <a:effectLst>
                  <a:outerShdw blurRad="38100" dist="38100" dir="2700000" algn="tl">
                    <a:srgbClr val="000000">
                      <a:alpha val="43137"/>
                    </a:srgbClr>
                  </a:outerShdw>
                </a:effectLst>
              </a:rPr>
              <a:t>lending support </a:t>
            </a:r>
            <a:r>
              <a:rPr lang="en-US" sz="2000" b="0" i="0" u="none" dirty="0">
                <a:solidFill>
                  <a:schemeClr val="tx1"/>
                </a:solidFill>
                <a:effectLst>
                  <a:outerShdw blurRad="38100" dist="38100" dir="2700000" algn="tl">
                    <a:srgbClr val="000000">
                      <a:alpha val="43137"/>
                    </a:srgbClr>
                  </a:outerShdw>
                </a:effectLst>
              </a:rPr>
              <a:t>to the </a:t>
            </a:r>
            <a:r>
              <a:rPr lang="en-US" sz="2000" b="0" i="0" u="none" dirty="0">
                <a:solidFill>
                  <a:schemeClr val="accent1"/>
                </a:solidFill>
                <a:effectLst>
                  <a:outerShdw blurRad="38100" dist="38100" dir="2700000" algn="tl">
                    <a:srgbClr val="000000">
                      <a:alpha val="43137"/>
                    </a:srgbClr>
                  </a:outerShdw>
                </a:effectLst>
              </a:rPr>
              <a:t>concept that achieving low TG may be an additional consideration beyond low LDL-C </a:t>
            </a:r>
            <a:r>
              <a:rPr lang="en-US" sz="2000" b="0" i="0" u="none" dirty="0">
                <a:solidFill>
                  <a:schemeClr val="tx1"/>
                </a:solidFill>
                <a:effectLst>
                  <a:outerShdw blurRad="38100" dist="38100" dir="2700000" algn="tl">
                    <a:srgbClr val="000000">
                      <a:alpha val="43137"/>
                    </a:srgbClr>
                  </a:outerShdw>
                </a:effectLst>
              </a:rPr>
              <a:t>in </a:t>
            </a:r>
            <a:r>
              <a:rPr lang="en-US" sz="2000" b="0" i="0" u="none" dirty="0" smtClean="0">
                <a:solidFill>
                  <a:schemeClr val="tx1"/>
                </a:solidFill>
                <a:effectLst>
                  <a:outerShdw blurRad="38100" dist="38100" dir="2700000" algn="tl">
                    <a:srgbClr val="000000">
                      <a:alpha val="43137"/>
                    </a:srgbClr>
                  </a:outerShdw>
                </a:effectLst>
              </a:rPr>
              <a:t>patients after </a:t>
            </a:r>
            <a:r>
              <a:rPr lang="en-US" sz="2000" b="0" i="0" u="none" dirty="0">
                <a:solidFill>
                  <a:schemeClr val="tx1"/>
                </a:solidFill>
                <a:effectLst>
                  <a:outerShdw blurRad="38100" dist="38100" dir="2700000" algn="tl">
                    <a:srgbClr val="000000">
                      <a:alpha val="43137"/>
                    </a:srgbClr>
                  </a:outerShdw>
                </a:effectLst>
              </a:rPr>
              <a:t>ACS</a:t>
            </a:r>
            <a:r>
              <a:rPr lang="en-US" sz="2000" b="0" i="0" u="none" dirty="0" smtClean="0">
                <a:solidFill>
                  <a:schemeClr val="tx1"/>
                </a:solidFill>
                <a:effectLst>
                  <a:outerShdw blurRad="38100" dist="38100" dir="2700000" algn="tl">
                    <a:srgbClr val="000000">
                      <a:alpha val="43137"/>
                    </a:srgbClr>
                  </a:outerShdw>
                </a:effectLst>
              </a:rPr>
              <a:t>. </a:t>
            </a:r>
            <a:endParaRPr lang="en-US" sz="2000" b="0" i="0" u="none" dirty="0">
              <a:solidFill>
                <a:schemeClr val="tx1"/>
              </a:solidFill>
              <a:effectLst>
                <a:outerShdw blurRad="38100" dist="38100" dir="2700000" algn="tl">
                  <a:srgbClr val="000000">
                    <a:alpha val="43137"/>
                  </a:srgbClr>
                </a:outerShdw>
              </a:effectLst>
            </a:endParaRPr>
          </a:p>
        </p:txBody>
      </p:sp>
      <p:sp>
        <p:nvSpPr>
          <p:cNvPr id="67" name="TextBox 66"/>
          <p:cNvSpPr txBox="1"/>
          <p:nvPr/>
        </p:nvSpPr>
        <p:spPr>
          <a:xfrm rot="16200000">
            <a:off x="-252783" y="3192497"/>
            <a:ext cx="1631206" cy="276999"/>
          </a:xfrm>
          <a:prstGeom prst="rect">
            <a:avLst/>
          </a:prstGeom>
          <a:noFill/>
        </p:spPr>
        <p:txBody>
          <a:bodyPr wrap="square" rtlCol="0">
            <a:spAutoFit/>
          </a:bodyPr>
          <a:lstStyle/>
          <a:p>
            <a:r>
              <a:rPr lang="en-US" sz="1200" i="0" u="none" dirty="0" smtClean="0">
                <a:solidFill>
                  <a:schemeClr val="bg2"/>
                </a:solidFill>
              </a:rPr>
              <a:t>Event Rate (%)</a:t>
            </a:r>
            <a:endParaRPr lang="en-US" sz="1200" i="0" u="none" dirty="0">
              <a:solidFill>
                <a:schemeClr val="bg2"/>
              </a:solidFill>
            </a:endParaRPr>
          </a:p>
        </p:txBody>
      </p:sp>
      <p:sp>
        <p:nvSpPr>
          <p:cNvPr id="68" name="TextBox 67"/>
          <p:cNvSpPr txBox="1"/>
          <p:nvPr/>
        </p:nvSpPr>
        <p:spPr>
          <a:xfrm rot="16200000">
            <a:off x="3953003" y="3290305"/>
            <a:ext cx="1631206" cy="276999"/>
          </a:xfrm>
          <a:prstGeom prst="rect">
            <a:avLst/>
          </a:prstGeom>
          <a:noFill/>
        </p:spPr>
        <p:txBody>
          <a:bodyPr wrap="square" rtlCol="0">
            <a:spAutoFit/>
          </a:bodyPr>
          <a:lstStyle/>
          <a:p>
            <a:r>
              <a:rPr lang="en-US" sz="1200" i="0" u="none" dirty="0" smtClean="0">
                <a:solidFill>
                  <a:schemeClr val="bg2"/>
                </a:solidFill>
              </a:rPr>
              <a:t>Event Rate (%)</a:t>
            </a:r>
            <a:endParaRPr lang="en-US" sz="1200" i="0" u="none" dirty="0">
              <a:solidFill>
                <a:schemeClr val="bg2"/>
              </a:solidFill>
            </a:endParaRPr>
          </a:p>
        </p:txBody>
      </p:sp>
      <p:sp>
        <p:nvSpPr>
          <p:cNvPr id="70" name="TextBox 69"/>
          <p:cNvSpPr txBox="1"/>
          <p:nvPr/>
        </p:nvSpPr>
        <p:spPr>
          <a:xfrm>
            <a:off x="1003112" y="2060812"/>
            <a:ext cx="2654490" cy="981038"/>
          </a:xfrm>
          <a:prstGeom prst="rect">
            <a:avLst/>
          </a:prstGeom>
          <a:noFill/>
        </p:spPr>
        <p:txBody>
          <a:bodyPr wrap="square" rtlCol="0">
            <a:spAutoFit/>
          </a:bodyPr>
          <a:lstStyle/>
          <a:p>
            <a:r>
              <a:rPr lang="en-US" sz="1050" i="0" u="none" dirty="0">
                <a:solidFill>
                  <a:schemeClr val="bg2"/>
                </a:solidFill>
              </a:rPr>
              <a:t>Estimates of death, myocardial infarction, and recurrent acute coronary </a:t>
            </a:r>
            <a:r>
              <a:rPr lang="en-US" sz="1050" i="0" u="none" dirty="0" smtClean="0">
                <a:solidFill>
                  <a:schemeClr val="bg2"/>
                </a:solidFill>
              </a:rPr>
              <a:t>syndrome between </a:t>
            </a:r>
            <a:r>
              <a:rPr lang="en-US" sz="1050" i="0" u="none" dirty="0">
                <a:solidFill>
                  <a:schemeClr val="bg2"/>
                </a:solidFill>
              </a:rPr>
              <a:t>30 days and 2 years of follow-up </a:t>
            </a:r>
            <a:r>
              <a:rPr lang="en-US" sz="1050" i="0" u="none" dirty="0" smtClean="0">
                <a:solidFill>
                  <a:schemeClr val="bg2"/>
                </a:solidFill>
              </a:rPr>
              <a:t>mg/dl</a:t>
            </a:r>
            <a:r>
              <a:rPr lang="en-US" sz="1050" i="0" u="none" dirty="0">
                <a:solidFill>
                  <a:schemeClr val="bg2"/>
                </a:solidFill>
              </a:rPr>
              <a:t>.</a:t>
            </a:r>
          </a:p>
          <a:p>
            <a:endParaRPr lang="en-US" sz="1050" i="0" u="none" dirty="0">
              <a:solidFill>
                <a:schemeClr val="bg2"/>
              </a:solidFill>
            </a:endParaRPr>
          </a:p>
        </p:txBody>
      </p:sp>
    </p:spTree>
  </p:cSld>
  <p:clrMapOvr>
    <a:masterClrMapping/>
  </p:clrMapOvr>
  <p:transition spd="med">
    <p:pull/>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Rectangle 104"/>
          <p:cNvSpPr/>
          <p:nvPr/>
        </p:nvSpPr>
        <p:spPr bwMode="auto">
          <a:xfrm>
            <a:off x="658906" y="1922929"/>
            <a:ext cx="7664823" cy="3550024"/>
          </a:xfrm>
          <a:prstGeom prst="rect">
            <a:avLst/>
          </a:prstGeom>
          <a:solidFill>
            <a:schemeClr val="tx1"/>
          </a:solidFill>
          <a:ln w="2857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3200" b="1" i="1" u="sng" strike="noStrike" cap="none" normalizeH="0" baseline="0" smtClean="0">
              <a:ln>
                <a:noFill/>
              </a:ln>
              <a:solidFill>
                <a:schemeClr val="tx2"/>
              </a:solidFill>
              <a:effectLst/>
              <a:latin typeface="Arial" charset="0"/>
            </a:endParaRPr>
          </a:p>
        </p:txBody>
      </p:sp>
      <p:sp>
        <p:nvSpPr>
          <p:cNvPr id="92" name="Parallelogram 91"/>
          <p:cNvSpPr/>
          <p:nvPr/>
        </p:nvSpPr>
        <p:spPr bwMode="auto">
          <a:xfrm>
            <a:off x="1869766" y="3330052"/>
            <a:ext cx="5090591" cy="1463040"/>
          </a:xfrm>
          <a:prstGeom prst="parallelogram">
            <a:avLst>
              <a:gd name="adj" fmla="val 131343"/>
            </a:avLst>
          </a:prstGeom>
          <a:solidFill>
            <a:schemeClr val="tx1">
              <a:lumMod val="65000"/>
            </a:schemeClr>
          </a:solidFill>
          <a:ln w="28575" cap="flat" cmpd="sng" algn="ctr">
            <a:solidFill>
              <a:schemeClr val="bg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3200" b="1" i="1" u="sng" strike="noStrike" cap="none" normalizeH="0" baseline="0" smtClean="0">
              <a:ln>
                <a:noFill/>
              </a:ln>
              <a:solidFill>
                <a:schemeClr val="tx2"/>
              </a:solidFill>
              <a:effectLst/>
              <a:latin typeface="Arial" charset="0"/>
            </a:endParaRPr>
          </a:p>
        </p:txBody>
      </p:sp>
      <p:sp>
        <p:nvSpPr>
          <p:cNvPr id="5767170" name="Text Box 2"/>
          <p:cNvSpPr txBox="1">
            <a:spLocks noChangeArrowheads="1"/>
          </p:cNvSpPr>
          <p:nvPr/>
        </p:nvSpPr>
        <p:spPr bwMode="auto">
          <a:xfrm>
            <a:off x="996286" y="1214840"/>
            <a:ext cx="7014949" cy="523220"/>
          </a:xfrm>
          <a:prstGeom prst="rect">
            <a:avLst/>
          </a:prstGeom>
          <a:noFill/>
          <a:ln w="9525">
            <a:noFill/>
            <a:miter lim="800000"/>
            <a:headEnd/>
            <a:tailEnd/>
          </a:ln>
          <a:effectLst/>
        </p:spPr>
        <p:txBody>
          <a:bodyPr wrap="square">
            <a:spAutoFit/>
          </a:bodyPr>
          <a:lstStyle/>
          <a:p>
            <a:pPr eaLnBrk="1" hangingPunct="1"/>
            <a:r>
              <a:rPr lang="en-US" sz="2800" i="0" u="none" dirty="0" smtClean="0">
                <a:solidFill>
                  <a:srgbClr val="FFFF00"/>
                </a:solidFill>
                <a:effectLst>
                  <a:outerShdw blurRad="38100" dist="38100" dir="2700000" algn="tl">
                    <a:srgbClr val="000000"/>
                  </a:outerShdw>
                </a:effectLst>
                <a:cs typeface="Arial" charset="0"/>
              </a:rPr>
              <a:t>Impact of Triglycerides Beyond LDL-C</a:t>
            </a:r>
            <a:endParaRPr lang="en-US" sz="2800" i="0" u="none" dirty="0">
              <a:solidFill>
                <a:srgbClr val="FFFF00"/>
              </a:solidFill>
              <a:effectLst>
                <a:outerShdw blurRad="38100" dist="38100" dir="2700000" algn="tl">
                  <a:srgbClr val="000000"/>
                </a:outerShdw>
              </a:effectLst>
              <a:cs typeface="Arial" charset="0"/>
            </a:endParaRPr>
          </a:p>
        </p:txBody>
      </p:sp>
      <p:sp>
        <p:nvSpPr>
          <p:cNvPr id="5767171" name="Rectangle 3"/>
          <p:cNvSpPr>
            <a:spLocks noChangeArrowheads="1"/>
          </p:cNvSpPr>
          <p:nvPr/>
        </p:nvSpPr>
        <p:spPr bwMode="auto">
          <a:xfrm>
            <a:off x="0" y="0"/>
            <a:ext cx="9144000" cy="1143000"/>
          </a:xfrm>
          <a:prstGeom prst="rect">
            <a:avLst/>
          </a:prstGeom>
          <a:noFill/>
          <a:ln w="9525">
            <a:noFill/>
            <a:miter lim="800000"/>
            <a:headEnd/>
            <a:tailEnd/>
          </a:ln>
          <a:effectLst/>
        </p:spPr>
        <p:txBody>
          <a:bodyPr lIns="92064" tIns="46033" rIns="92064" bIns="46033" anchor="ctr"/>
          <a:lstStyle/>
          <a:p>
            <a:pPr>
              <a:lnSpc>
                <a:spcPct val="85000"/>
              </a:lnSpc>
              <a:spcBef>
                <a:spcPct val="0"/>
              </a:spcBef>
            </a:pPr>
            <a:r>
              <a:rPr lang="en-US" sz="2800" i="0" u="none" dirty="0" err="1">
                <a:solidFill>
                  <a:schemeClr val="accent1"/>
                </a:solidFill>
                <a:effectLst>
                  <a:outerShdw blurRad="38100" dist="38100" dir="2700000" algn="tl">
                    <a:srgbClr val="000000"/>
                  </a:outerShdw>
                </a:effectLst>
                <a:latin typeface="Arial Narrow" pitchFamily="34" charset="0"/>
              </a:rPr>
              <a:t>PR</a:t>
            </a:r>
            <a:r>
              <a:rPr lang="en-US" sz="2800" i="0" u="none" dirty="0" err="1">
                <a:solidFill>
                  <a:srgbClr val="00FFFF"/>
                </a:solidFill>
                <a:effectLst>
                  <a:outerShdw blurRad="38100" dist="38100" dir="2700000" algn="tl">
                    <a:srgbClr val="000000"/>
                  </a:outerShdw>
                </a:effectLst>
                <a:latin typeface="Arial Narrow" pitchFamily="34" charset="0"/>
              </a:rPr>
              <a:t>avastatin</a:t>
            </a:r>
            <a:r>
              <a:rPr lang="en-US" sz="2800" i="0" u="none" dirty="0">
                <a:solidFill>
                  <a:srgbClr val="00FFFF"/>
                </a:solidFill>
                <a:effectLst>
                  <a:outerShdw blurRad="38100" dist="38100" dir="2700000" algn="tl">
                    <a:srgbClr val="000000"/>
                  </a:outerShdw>
                </a:effectLst>
                <a:latin typeface="Arial Narrow" pitchFamily="34" charset="0"/>
              </a:rPr>
              <a:t> </a:t>
            </a:r>
            <a:r>
              <a:rPr lang="en-US" sz="2800" i="0" u="none" dirty="0">
                <a:solidFill>
                  <a:schemeClr val="accent1"/>
                </a:solidFill>
                <a:effectLst>
                  <a:outerShdw blurRad="38100" dist="38100" dir="2700000" algn="tl">
                    <a:srgbClr val="000000"/>
                  </a:outerShdw>
                </a:effectLst>
                <a:latin typeface="Arial Narrow" pitchFamily="34" charset="0"/>
              </a:rPr>
              <a:t>O</a:t>
            </a:r>
            <a:r>
              <a:rPr lang="en-US" sz="2800" i="0" u="none" dirty="0">
                <a:solidFill>
                  <a:srgbClr val="00FFFF"/>
                </a:solidFill>
                <a:effectLst>
                  <a:outerShdw blurRad="38100" dist="38100" dir="2700000" algn="tl">
                    <a:srgbClr val="000000"/>
                  </a:outerShdw>
                </a:effectLst>
                <a:latin typeface="Arial Narrow" pitchFamily="34" charset="0"/>
              </a:rPr>
              <a:t>r </a:t>
            </a:r>
            <a:r>
              <a:rPr lang="en-US" sz="2800" i="0" u="none" dirty="0" err="1">
                <a:solidFill>
                  <a:srgbClr val="00FFFF"/>
                </a:solidFill>
                <a:effectLst>
                  <a:outerShdw blurRad="38100" dist="38100" dir="2700000" algn="tl">
                    <a:srgbClr val="000000"/>
                  </a:outerShdw>
                </a:effectLst>
                <a:latin typeface="Arial Narrow" pitchFamily="34" charset="0"/>
              </a:rPr>
              <a:t>Ator</a:t>
            </a:r>
            <a:r>
              <a:rPr lang="en-US" sz="2800" i="0" u="none" dirty="0" err="1">
                <a:solidFill>
                  <a:schemeClr val="accent1"/>
                </a:solidFill>
                <a:effectLst>
                  <a:outerShdw blurRad="38100" dist="38100" dir="2700000" algn="tl">
                    <a:srgbClr val="000000"/>
                  </a:outerShdw>
                </a:effectLst>
                <a:latin typeface="Arial Narrow" pitchFamily="34" charset="0"/>
              </a:rPr>
              <a:t>V</a:t>
            </a:r>
            <a:r>
              <a:rPr lang="en-US" sz="2800" i="0" u="none" dirty="0" err="1">
                <a:solidFill>
                  <a:srgbClr val="00FFFF"/>
                </a:solidFill>
                <a:effectLst>
                  <a:outerShdw blurRad="38100" dist="38100" dir="2700000" algn="tl">
                    <a:srgbClr val="000000"/>
                  </a:outerShdw>
                </a:effectLst>
                <a:latin typeface="Arial Narrow" pitchFamily="34" charset="0"/>
              </a:rPr>
              <a:t>astatin</a:t>
            </a:r>
            <a:r>
              <a:rPr lang="en-US" sz="2800" i="0" u="none" dirty="0">
                <a:solidFill>
                  <a:srgbClr val="00FFFF"/>
                </a:solidFill>
                <a:effectLst>
                  <a:outerShdw blurRad="38100" dist="38100" dir="2700000" algn="tl">
                    <a:srgbClr val="000000"/>
                  </a:outerShdw>
                </a:effectLst>
                <a:latin typeface="Arial Narrow" pitchFamily="34" charset="0"/>
              </a:rPr>
              <a:t> </a:t>
            </a:r>
            <a:r>
              <a:rPr lang="en-US" sz="2800" i="0" u="none" dirty="0">
                <a:solidFill>
                  <a:schemeClr val="accent1"/>
                </a:solidFill>
                <a:effectLst>
                  <a:outerShdw blurRad="38100" dist="38100" dir="2700000" algn="tl">
                    <a:srgbClr val="000000"/>
                  </a:outerShdw>
                </a:effectLst>
                <a:latin typeface="Arial Narrow" pitchFamily="34" charset="0"/>
              </a:rPr>
              <a:t>E</a:t>
            </a:r>
            <a:r>
              <a:rPr lang="en-US" sz="2800" i="0" u="none" dirty="0">
                <a:solidFill>
                  <a:srgbClr val="00FFFF"/>
                </a:solidFill>
                <a:effectLst>
                  <a:outerShdw blurRad="38100" dist="38100" dir="2700000" algn="tl">
                    <a:srgbClr val="000000"/>
                  </a:outerShdw>
                </a:effectLst>
                <a:latin typeface="Arial Narrow" pitchFamily="34" charset="0"/>
              </a:rPr>
              <a:t>valuation and </a:t>
            </a:r>
            <a:r>
              <a:rPr lang="en-US" sz="2800" i="0" u="none" dirty="0">
                <a:solidFill>
                  <a:schemeClr val="accent1"/>
                </a:solidFill>
                <a:effectLst>
                  <a:outerShdw blurRad="38100" dist="38100" dir="2700000" algn="tl">
                    <a:srgbClr val="000000"/>
                  </a:outerShdw>
                </a:effectLst>
                <a:latin typeface="Arial Narrow" pitchFamily="34" charset="0"/>
              </a:rPr>
              <a:t>I</a:t>
            </a:r>
            <a:r>
              <a:rPr lang="en-US" sz="2800" i="0" u="none" dirty="0">
                <a:solidFill>
                  <a:srgbClr val="00FFFF"/>
                </a:solidFill>
                <a:effectLst>
                  <a:outerShdw blurRad="38100" dist="38100" dir="2700000" algn="tl">
                    <a:srgbClr val="000000"/>
                  </a:outerShdw>
                </a:effectLst>
                <a:latin typeface="Arial Narrow" pitchFamily="34" charset="0"/>
              </a:rPr>
              <a:t>nfection </a:t>
            </a:r>
            <a:r>
              <a:rPr lang="en-US" sz="2800" i="0" u="none" dirty="0">
                <a:solidFill>
                  <a:schemeClr val="accent1"/>
                </a:solidFill>
                <a:effectLst>
                  <a:outerShdw blurRad="38100" dist="38100" dir="2700000" algn="tl">
                    <a:srgbClr val="000000"/>
                  </a:outerShdw>
                </a:effectLst>
                <a:latin typeface="Arial Narrow" pitchFamily="34" charset="0"/>
              </a:rPr>
              <a:t>T</a:t>
            </a:r>
            <a:r>
              <a:rPr lang="en-US" sz="2800" i="0" u="none" dirty="0">
                <a:solidFill>
                  <a:srgbClr val="00FFFF"/>
                </a:solidFill>
                <a:effectLst>
                  <a:outerShdw blurRad="38100" dist="38100" dir="2700000" algn="tl">
                    <a:srgbClr val="000000"/>
                  </a:outerShdw>
                </a:effectLst>
                <a:latin typeface="Arial Narrow" pitchFamily="34" charset="0"/>
              </a:rPr>
              <a:t>herapy (</a:t>
            </a:r>
            <a:r>
              <a:rPr lang="en-US" sz="2800" i="0" u="none" dirty="0">
                <a:solidFill>
                  <a:schemeClr val="accent1"/>
                </a:solidFill>
                <a:effectLst>
                  <a:outerShdw blurRad="38100" dist="38100" dir="2700000" algn="tl">
                    <a:srgbClr val="000000"/>
                  </a:outerShdw>
                </a:effectLst>
                <a:latin typeface="Arial Narrow" pitchFamily="34" charset="0"/>
              </a:rPr>
              <a:t>PROVE IT</a:t>
            </a:r>
            <a:r>
              <a:rPr lang="en-US" sz="2800" i="0" u="none" dirty="0">
                <a:solidFill>
                  <a:srgbClr val="00FFFF"/>
                </a:solidFill>
                <a:effectLst>
                  <a:outerShdw blurRad="38100" dist="38100" dir="2700000" algn="tl">
                    <a:srgbClr val="000000"/>
                  </a:outerShdw>
                </a:effectLst>
                <a:latin typeface="Arial Narrow" pitchFamily="34" charset="0"/>
              </a:rPr>
              <a:t>): </a:t>
            </a:r>
            <a:r>
              <a:rPr lang="en-US" sz="2800" i="0" dirty="0" err="1">
                <a:solidFill>
                  <a:schemeClr val="accent1"/>
                </a:solidFill>
                <a:effectLst>
                  <a:outerShdw blurRad="38100" dist="38100" dir="2700000" algn="tl">
                    <a:srgbClr val="000000"/>
                  </a:outerShdw>
                </a:effectLst>
                <a:latin typeface="Arial Narrow" pitchFamily="34" charset="0"/>
              </a:rPr>
              <a:t>T</a:t>
            </a:r>
            <a:r>
              <a:rPr lang="en-US" sz="2800" i="0" u="none" dirty="0" err="1">
                <a:solidFill>
                  <a:srgbClr val="00FFFF"/>
                </a:solidFill>
                <a:effectLst>
                  <a:outerShdw blurRad="38100" dist="38100" dir="2700000" algn="tl">
                    <a:srgbClr val="000000"/>
                  </a:outerShdw>
                </a:effectLst>
                <a:latin typeface="Arial Narrow" pitchFamily="34" charset="0"/>
              </a:rPr>
              <a:t>hrombolysis</a:t>
            </a:r>
            <a:r>
              <a:rPr lang="en-US" sz="2800" i="0" u="none" dirty="0">
                <a:solidFill>
                  <a:srgbClr val="00FFFF"/>
                </a:solidFill>
                <a:effectLst>
                  <a:outerShdw blurRad="38100" dist="38100" dir="2700000" algn="tl">
                    <a:srgbClr val="000000"/>
                  </a:outerShdw>
                </a:effectLst>
                <a:latin typeface="Arial Narrow" pitchFamily="34" charset="0"/>
              </a:rPr>
              <a:t> </a:t>
            </a:r>
            <a:r>
              <a:rPr lang="en-US" sz="2800" i="0" dirty="0">
                <a:solidFill>
                  <a:schemeClr val="accent1"/>
                </a:solidFill>
                <a:effectLst>
                  <a:outerShdw blurRad="38100" dist="38100" dir="2700000" algn="tl">
                    <a:srgbClr val="000000"/>
                  </a:outerShdw>
                </a:effectLst>
                <a:latin typeface="Arial Narrow" pitchFamily="34" charset="0"/>
              </a:rPr>
              <a:t>I</a:t>
            </a:r>
            <a:r>
              <a:rPr lang="en-US" sz="2800" i="0" u="none" dirty="0">
                <a:solidFill>
                  <a:srgbClr val="00FFFF"/>
                </a:solidFill>
                <a:effectLst>
                  <a:outerShdw blurRad="38100" dist="38100" dir="2700000" algn="tl">
                    <a:srgbClr val="000000"/>
                  </a:outerShdw>
                </a:effectLst>
                <a:latin typeface="Arial Narrow" pitchFamily="34" charset="0"/>
              </a:rPr>
              <a:t>n </a:t>
            </a:r>
            <a:r>
              <a:rPr lang="en-US" sz="2800" i="0" dirty="0">
                <a:solidFill>
                  <a:schemeClr val="accent1"/>
                </a:solidFill>
                <a:effectLst>
                  <a:outerShdw blurRad="38100" dist="38100" dir="2700000" algn="tl">
                    <a:srgbClr val="000000"/>
                  </a:outerShdw>
                </a:effectLst>
                <a:latin typeface="Arial Narrow" pitchFamily="34" charset="0"/>
              </a:rPr>
              <a:t>M</a:t>
            </a:r>
            <a:r>
              <a:rPr lang="en-US" sz="2800" i="0" u="none" dirty="0">
                <a:solidFill>
                  <a:srgbClr val="00FFFF"/>
                </a:solidFill>
                <a:effectLst>
                  <a:outerShdw blurRad="38100" dist="38100" dir="2700000" algn="tl">
                    <a:srgbClr val="000000"/>
                  </a:outerShdw>
                </a:effectLst>
                <a:latin typeface="Arial Narrow" pitchFamily="34" charset="0"/>
              </a:rPr>
              <a:t>yocardial </a:t>
            </a:r>
            <a:r>
              <a:rPr lang="en-US" sz="2800" i="0" dirty="0">
                <a:solidFill>
                  <a:schemeClr val="accent1"/>
                </a:solidFill>
                <a:effectLst>
                  <a:outerShdw blurRad="38100" dist="38100" dir="2700000" algn="tl">
                    <a:srgbClr val="000000"/>
                  </a:outerShdw>
                </a:effectLst>
                <a:latin typeface="Arial Narrow" pitchFamily="34" charset="0"/>
              </a:rPr>
              <a:t>I</a:t>
            </a:r>
            <a:r>
              <a:rPr lang="en-US" sz="2800" i="0" u="none" dirty="0">
                <a:solidFill>
                  <a:srgbClr val="00FFFF"/>
                </a:solidFill>
                <a:effectLst>
                  <a:outerShdw blurRad="38100" dist="38100" dir="2700000" algn="tl">
                    <a:srgbClr val="000000"/>
                  </a:outerShdw>
                </a:effectLst>
                <a:latin typeface="Arial Narrow" pitchFamily="34" charset="0"/>
              </a:rPr>
              <a:t>nfarction </a:t>
            </a:r>
            <a:r>
              <a:rPr lang="en-US" sz="2800" i="0" u="none" dirty="0">
                <a:solidFill>
                  <a:schemeClr val="accent1"/>
                </a:solidFill>
                <a:effectLst>
                  <a:outerShdw blurRad="38100" dist="38100" dir="2700000" algn="tl">
                    <a:srgbClr val="000000"/>
                  </a:outerShdw>
                </a:effectLst>
                <a:latin typeface="Arial Narrow" pitchFamily="34" charset="0"/>
              </a:rPr>
              <a:t>22</a:t>
            </a:r>
            <a:r>
              <a:rPr lang="en-US" sz="2800" i="0" u="none" dirty="0">
                <a:solidFill>
                  <a:srgbClr val="00FFFF"/>
                </a:solidFill>
                <a:effectLst>
                  <a:outerShdw blurRad="38100" dist="38100" dir="2700000" algn="tl">
                    <a:srgbClr val="000000"/>
                  </a:outerShdw>
                </a:effectLst>
                <a:latin typeface="Arial Narrow" pitchFamily="34" charset="0"/>
              </a:rPr>
              <a:t> (</a:t>
            </a:r>
            <a:r>
              <a:rPr lang="en-US" sz="2800" i="0" u="none" dirty="0">
                <a:solidFill>
                  <a:schemeClr val="accent1"/>
                </a:solidFill>
                <a:effectLst>
                  <a:outerShdw blurRad="38100" dist="38100" dir="2700000" algn="tl">
                    <a:srgbClr val="000000"/>
                  </a:outerShdw>
                </a:effectLst>
                <a:latin typeface="Arial Narrow" pitchFamily="34" charset="0"/>
              </a:rPr>
              <a:t>TIMI 22</a:t>
            </a:r>
            <a:r>
              <a:rPr lang="en-US" sz="2800" i="0" u="none" dirty="0">
                <a:solidFill>
                  <a:srgbClr val="00FFFF"/>
                </a:solidFill>
                <a:effectLst>
                  <a:outerShdw blurRad="38100" dist="38100" dir="2700000" algn="tl">
                    <a:srgbClr val="000000"/>
                  </a:outerShdw>
                </a:effectLst>
                <a:latin typeface="Arial Narrow" pitchFamily="34" charset="0"/>
              </a:rPr>
              <a:t>)</a:t>
            </a:r>
          </a:p>
        </p:txBody>
      </p:sp>
      <p:sp>
        <p:nvSpPr>
          <p:cNvPr id="5767173" name="Text Box 5"/>
          <p:cNvSpPr txBox="1">
            <a:spLocks noChangeArrowheads="1"/>
          </p:cNvSpPr>
          <p:nvPr/>
        </p:nvSpPr>
        <p:spPr bwMode="auto">
          <a:xfrm>
            <a:off x="3166281" y="6334780"/>
            <a:ext cx="5651391" cy="369332"/>
          </a:xfrm>
          <a:prstGeom prst="rect">
            <a:avLst/>
          </a:prstGeom>
          <a:noFill/>
          <a:ln w="9525">
            <a:noFill/>
            <a:miter lim="800000"/>
            <a:headEnd/>
            <a:tailEnd/>
          </a:ln>
          <a:effectLst/>
        </p:spPr>
        <p:txBody>
          <a:bodyPr wrap="square">
            <a:spAutoFit/>
          </a:bodyPr>
          <a:lstStyle/>
          <a:p>
            <a:pPr algn="r">
              <a:spcBef>
                <a:spcPct val="0"/>
              </a:spcBef>
            </a:pPr>
            <a:r>
              <a:rPr lang="en-US" sz="1800" i="0" u="none" dirty="0" smtClean="0"/>
              <a:t>Miller M et al. J </a:t>
            </a:r>
            <a:r>
              <a:rPr lang="en-US" sz="1800" i="0" u="none" dirty="0"/>
              <a:t>Am </a:t>
            </a:r>
            <a:r>
              <a:rPr lang="en-US" sz="1800" i="0" u="none" dirty="0" err="1"/>
              <a:t>Coll</a:t>
            </a:r>
            <a:r>
              <a:rPr lang="en-US" sz="1800" i="0" u="none" dirty="0"/>
              <a:t> </a:t>
            </a:r>
            <a:r>
              <a:rPr lang="en-US" sz="1800" i="0" u="none" dirty="0" err="1"/>
              <a:t>Cardiol</a:t>
            </a:r>
            <a:r>
              <a:rPr lang="en-US" sz="1800" i="0" u="none" dirty="0"/>
              <a:t> </a:t>
            </a:r>
            <a:r>
              <a:rPr lang="en-US" sz="1800" i="0" u="none" dirty="0" smtClean="0"/>
              <a:t>2008;51:724–30</a:t>
            </a:r>
            <a:endParaRPr lang="en-US" sz="1800" i="0" u="none" dirty="0">
              <a:solidFill>
                <a:srgbClr val="FFFF00"/>
              </a:solidFill>
              <a:effectLst>
                <a:outerShdw blurRad="38100" dist="38100" dir="2700000" algn="tl">
                  <a:srgbClr val="000000"/>
                </a:outerShdw>
              </a:effectLst>
            </a:endParaRPr>
          </a:p>
        </p:txBody>
      </p:sp>
      <p:sp>
        <p:nvSpPr>
          <p:cNvPr id="66" name="TextBox 65"/>
          <p:cNvSpPr txBox="1"/>
          <p:nvPr/>
        </p:nvSpPr>
        <p:spPr>
          <a:xfrm>
            <a:off x="0" y="5407566"/>
            <a:ext cx="9143999" cy="923330"/>
          </a:xfrm>
          <a:prstGeom prst="rect">
            <a:avLst/>
          </a:prstGeom>
          <a:noFill/>
        </p:spPr>
        <p:txBody>
          <a:bodyPr wrap="square" rtlCol="0">
            <a:spAutoFit/>
          </a:bodyPr>
          <a:lstStyle/>
          <a:p>
            <a:r>
              <a:rPr lang="en-US" sz="1800" b="0" i="0" u="none" dirty="0">
                <a:solidFill>
                  <a:schemeClr val="tx1"/>
                </a:solidFill>
                <a:effectLst>
                  <a:outerShdw blurRad="38100" dist="38100" dir="2700000" algn="tl">
                    <a:srgbClr val="000000">
                      <a:alpha val="43137"/>
                    </a:srgbClr>
                  </a:outerShdw>
                </a:effectLst>
              </a:rPr>
              <a:t>The referent (Ref) group is LDL-C </a:t>
            </a:r>
            <a:r>
              <a:rPr lang="en-US" sz="1800" b="0" i="0" u="none" dirty="0" smtClean="0">
                <a:solidFill>
                  <a:schemeClr val="tx1"/>
                </a:solidFill>
                <a:effectLst>
                  <a:outerShdw blurRad="38100" dist="38100" dir="2700000" algn="tl">
                    <a:srgbClr val="000000">
                      <a:alpha val="43137"/>
                    </a:srgbClr>
                  </a:outerShdw>
                </a:effectLst>
              </a:rPr>
              <a:t>≥ 70 </a:t>
            </a:r>
            <a:r>
              <a:rPr lang="en-US" sz="1800" b="0" i="0" u="none" dirty="0">
                <a:solidFill>
                  <a:schemeClr val="tx1"/>
                </a:solidFill>
                <a:effectLst>
                  <a:outerShdw blurRad="38100" dist="38100" dir="2700000" algn="tl">
                    <a:srgbClr val="000000">
                      <a:alpha val="43137"/>
                    </a:srgbClr>
                  </a:outerShdw>
                </a:effectLst>
              </a:rPr>
              <a:t>mg/dl </a:t>
            </a:r>
            <a:r>
              <a:rPr lang="en-US" sz="1800" b="0" i="0" u="none" dirty="0" smtClean="0">
                <a:solidFill>
                  <a:schemeClr val="tx1"/>
                </a:solidFill>
                <a:effectLst>
                  <a:outerShdw blurRad="38100" dist="38100" dir="2700000" algn="tl">
                    <a:srgbClr val="000000">
                      <a:alpha val="43137"/>
                    </a:srgbClr>
                  </a:outerShdw>
                </a:effectLst>
              </a:rPr>
              <a:t>and TG ≥ </a:t>
            </a:r>
            <a:r>
              <a:rPr lang="en-US" sz="1800" b="0" i="0" u="none" dirty="0">
                <a:solidFill>
                  <a:schemeClr val="tx1"/>
                </a:solidFill>
                <a:effectLst>
                  <a:outerShdw blurRad="38100" dist="38100" dir="2700000" algn="tl">
                    <a:srgbClr val="000000">
                      <a:alpha val="43137"/>
                    </a:srgbClr>
                  </a:outerShdw>
                </a:effectLst>
              </a:rPr>
              <a:t>150 mg/dl. This model is adjusted for age, gender, low HDL-C, </a:t>
            </a:r>
            <a:r>
              <a:rPr lang="en-US" sz="1800" b="0" i="0" u="none" dirty="0" smtClean="0">
                <a:solidFill>
                  <a:schemeClr val="tx1"/>
                </a:solidFill>
                <a:effectLst>
                  <a:outerShdw blurRad="38100" dist="38100" dir="2700000" algn="tl">
                    <a:srgbClr val="000000">
                      <a:alpha val="43137"/>
                    </a:srgbClr>
                  </a:outerShdw>
                </a:effectLst>
              </a:rPr>
              <a:t>smoking, hypertension</a:t>
            </a:r>
            <a:r>
              <a:rPr lang="en-US" sz="1800" b="0" i="0" u="none" dirty="0">
                <a:solidFill>
                  <a:schemeClr val="tx1"/>
                </a:solidFill>
                <a:effectLst>
                  <a:outerShdw blurRad="38100" dist="38100" dir="2700000" algn="tl">
                    <a:srgbClr val="000000">
                      <a:alpha val="43137"/>
                    </a:srgbClr>
                  </a:outerShdw>
                </a:effectLst>
              </a:rPr>
              <a:t>, obesity, diabetes, prior statin therapy, prior ACS, peripheral </a:t>
            </a:r>
            <a:r>
              <a:rPr lang="en-US" sz="1800" b="0" i="0" u="none" dirty="0" smtClean="0">
                <a:solidFill>
                  <a:schemeClr val="tx1"/>
                </a:solidFill>
                <a:effectLst>
                  <a:outerShdw blurRad="38100" dist="38100" dir="2700000" algn="tl">
                    <a:srgbClr val="000000">
                      <a:alpha val="43137"/>
                    </a:srgbClr>
                  </a:outerShdw>
                </a:effectLst>
              </a:rPr>
              <a:t>vascular disease</a:t>
            </a:r>
            <a:r>
              <a:rPr lang="en-US" sz="1800" b="0" i="0" u="none" dirty="0">
                <a:solidFill>
                  <a:schemeClr val="tx1"/>
                </a:solidFill>
                <a:effectLst>
                  <a:outerShdw blurRad="38100" dist="38100" dir="2700000" algn="tl">
                    <a:srgbClr val="000000">
                      <a:alpha val="43137"/>
                    </a:srgbClr>
                  </a:outerShdw>
                </a:effectLst>
              </a:rPr>
              <a:t>, and treatment effect.</a:t>
            </a:r>
          </a:p>
        </p:txBody>
      </p:sp>
      <p:sp>
        <p:nvSpPr>
          <p:cNvPr id="70" name="Cube 69"/>
          <p:cNvSpPr/>
          <p:nvPr/>
        </p:nvSpPr>
        <p:spPr bwMode="auto">
          <a:xfrm>
            <a:off x="3562064" y="2388358"/>
            <a:ext cx="914400" cy="1554480"/>
          </a:xfrm>
          <a:prstGeom prst="cube">
            <a:avLst/>
          </a:prstGeom>
          <a:solidFill>
            <a:srgbClr val="C00000"/>
          </a:solidFill>
          <a:ln w="2857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3200" b="1" i="1" u="sng" strike="noStrike" cap="none" normalizeH="0" baseline="0" smtClean="0">
              <a:ln>
                <a:noFill/>
              </a:ln>
              <a:solidFill>
                <a:schemeClr val="tx2"/>
              </a:solidFill>
              <a:effectLst/>
              <a:latin typeface="Arial" charset="0"/>
            </a:endParaRPr>
          </a:p>
        </p:txBody>
      </p:sp>
      <p:sp>
        <p:nvSpPr>
          <p:cNvPr id="71" name="Cube 70"/>
          <p:cNvSpPr/>
          <p:nvPr/>
        </p:nvSpPr>
        <p:spPr bwMode="auto">
          <a:xfrm>
            <a:off x="5161126" y="2172268"/>
            <a:ext cx="914400" cy="1737360"/>
          </a:xfrm>
          <a:prstGeom prst="cube">
            <a:avLst/>
          </a:prstGeom>
          <a:solidFill>
            <a:srgbClr val="C00000"/>
          </a:solidFill>
          <a:ln w="2857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3200" b="1" i="1" u="sng" strike="noStrike" cap="none" normalizeH="0" baseline="0" smtClean="0">
              <a:ln>
                <a:noFill/>
              </a:ln>
              <a:solidFill>
                <a:schemeClr val="tx2"/>
              </a:solidFill>
              <a:effectLst/>
              <a:latin typeface="Arial" charset="0"/>
            </a:endParaRPr>
          </a:p>
        </p:txBody>
      </p:sp>
      <p:sp>
        <p:nvSpPr>
          <p:cNvPr id="72" name="Cube 71"/>
          <p:cNvSpPr/>
          <p:nvPr/>
        </p:nvSpPr>
        <p:spPr bwMode="auto">
          <a:xfrm>
            <a:off x="2649939" y="3400567"/>
            <a:ext cx="914400" cy="1188720"/>
          </a:xfrm>
          <a:prstGeom prst="cube">
            <a:avLst/>
          </a:prstGeom>
          <a:solidFill>
            <a:schemeClr val="accent1"/>
          </a:solidFill>
          <a:ln w="2857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3200" b="1" i="1" u="sng" strike="noStrike" cap="none" normalizeH="0" baseline="0" smtClean="0">
              <a:ln>
                <a:noFill/>
              </a:ln>
              <a:solidFill>
                <a:schemeClr val="tx2"/>
              </a:solidFill>
              <a:effectLst/>
              <a:latin typeface="Arial" charset="0"/>
            </a:endParaRPr>
          </a:p>
        </p:txBody>
      </p:sp>
      <p:sp>
        <p:nvSpPr>
          <p:cNvPr id="73" name="Cube 72"/>
          <p:cNvSpPr/>
          <p:nvPr/>
        </p:nvSpPr>
        <p:spPr bwMode="auto">
          <a:xfrm>
            <a:off x="4221706" y="2979761"/>
            <a:ext cx="914400" cy="1645920"/>
          </a:xfrm>
          <a:prstGeom prst="cube">
            <a:avLst/>
          </a:prstGeom>
          <a:solidFill>
            <a:schemeClr val="accent1"/>
          </a:solidFill>
          <a:ln w="2857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3200" b="1" i="1" u="sng" strike="noStrike" cap="none" normalizeH="0" baseline="0" smtClean="0">
              <a:ln>
                <a:noFill/>
              </a:ln>
              <a:solidFill>
                <a:schemeClr val="tx2"/>
              </a:solidFill>
              <a:effectLst/>
              <a:latin typeface="Arial" charset="0"/>
            </a:endParaRPr>
          </a:p>
        </p:txBody>
      </p:sp>
      <p:sp>
        <p:nvSpPr>
          <p:cNvPr id="74" name="TextBox 73"/>
          <p:cNvSpPr txBox="1"/>
          <p:nvPr/>
        </p:nvSpPr>
        <p:spPr>
          <a:xfrm>
            <a:off x="5909481" y="4358490"/>
            <a:ext cx="1323832" cy="307777"/>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1400" i="0" u="none" dirty="0" smtClean="0">
                <a:solidFill>
                  <a:schemeClr val="bg2"/>
                </a:solidFill>
              </a:rPr>
              <a:t>LDL-C &lt; 70</a:t>
            </a:r>
            <a:endParaRPr lang="en-US" sz="1400" i="0" u="none" dirty="0">
              <a:solidFill>
                <a:schemeClr val="bg2"/>
              </a:solidFill>
            </a:endParaRPr>
          </a:p>
        </p:txBody>
      </p:sp>
      <p:sp>
        <p:nvSpPr>
          <p:cNvPr id="75" name="TextBox 74"/>
          <p:cNvSpPr txBox="1"/>
          <p:nvPr/>
        </p:nvSpPr>
        <p:spPr>
          <a:xfrm>
            <a:off x="6693294" y="3673667"/>
            <a:ext cx="1317942" cy="307777"/>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1400" i="0" u="none" dirty="0" smtClean="0">
                <a:solidFill>
                  <a:schemeClr val="bg2"/>
                </a:solidFill>
              </a:rPr>
              <a:t>LDL-C ≥ 70</a:t>
            </a:r>
            <a:endParaRPr lang="en-US" sz="1400" i="0" u="none" dirty="0">
              <a:solidFill>
                <a:schemeClr val="bg2"/>
              </a:solidFill>
            </a:endParaRPr>
          </a:p>
        </p:txBody>
      </p:sp>
      <p:sp>
        <p:nvSpPr>
          <p:cNvPr id="76" name="TextBox 75"/>
          <p:cNvSpPr txBox="1"/>
          <p:nvPr/>
        </p:nvSpPr>
        <p:spPr>
          <a:xfrm>
            <a:off x="2242401" y="4904466"/>
            <a:ext cx="1101300" cy="307777"/>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1400" i="0" u="none" dirty="0" smtClean="0">
                <a:solidFill>
                  <a:schemeClr val="bg2"/>
                </a:solidFill>
              </a:rPr>
              <a:t>TG &lt; 150</a:t>
            </a:r>
            <a:endParaRPr lang="en-US" sz="1400" i="0" u="none" dirty="0">
              <a:solidFill>
                <a:schemeClr val="bg2"/>
              </a:solidFill>
            </a:endParaRPr>
          </a:p>
        </p:txBody>
      </p:sp>
      <p:sp>
        <p:nvSpPr>
          <p:cNvPr id="77" name="TextBox 76"/>
          <p:cNvSpPr txBox="1"/>
          <p:nvPr/>
        </p:nvSpPr>
        <p:spPr>
          <a:xfrm>
            <a:off x="3816128" y="4942029"/>
            <a:ext cx="1101300" cy="307777"/>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1400" i="0" u="none" dirty="0" smtClean="0">
                <a:solidFill>
                  <a:schemeClr val="bg2"/>
                </a:solidFill>
              </a:rPr>
              <a:t>TG ≥ 150</a:t>
            </a:r>
            <a:endParaRPr lang="en-US" sz="1400" i="0" u="none" dirty="0">
              <a:solidFill>
                <a:schemeClr val="bg2"/>
              </a:solidFill>
            </a:endParaRPr>
          </a:p>
        </p:txBody>
      </p:sp>
      <p:sp>
        <p:nvSpPr>
          <p:cNvPr id="78" name="TextBox 77"/>
          <p:cNvSpPr txBox="1"/>
          <p:nvPr/>
        </p:nvSpPr>
        <p:spPr>
          <a:xfrm>
            <a:off x="3440766" y="2647290"/>
            <a:ext cx="1032077" cy="400110"/>
          </a:xfrm>
          <a:prstGeom prst="rect">
            <a:avLst/>
          </a:prstGeom>
          <a:noFill/>
        </p:spPr>
        <p:txBody>
          <a:bodyPr wrap="square" rtlCol="0">
            <a:spAutoFit/>
          </a:bodyPr>
          <a:lstStyle/>
          <a:p>
            <a:r>
              <a:rPr lang="en-US" sz="1000" i="0" u="none" dirty="0" smtClean="0">
                <a:solidFill>
                  <a:schemeClr val="tx1"/>
                </a:solidFill>
              </a:rPr>
              <a:t>HR = 0.85 (0.67-1.08)</a:t>
            </a:r>
          </a:p>
        </p:txBody>
      </p:sp>
      <p:sp>
        <p:nvSpPr>
          <p:cNvPr id="79" name="TextBox 78"/>
          <p:cNvSpPr txBox="1"/>
          <p:nvPr/>
        </p:nvSpPr>
        <p:spPr>
          <a:xfrm>
            <a:off x="2706062" y="3072645"/>
            <a:ext cx="828707" cy="246221"/>
          </a:xfrm>
          <a:prstGeom prst="rect">
            <a:avLst/>
          </a:prstGeom>
          <a:noFill/>
        </p:spPr>
        <p:txBody>
          <a:bodyPr wrap="square" rtlCol="0">
            <a:spAutoFit/>
          </a:bodyPr>
          <a:lstStyle/>
          <a:p>
            <a:r>
              <a:rPr lang="en-US" sz="1000" i="0" u="none" dirty="0" smtClean="0">
                <a:solidFill>
                  <a:schemeClr val="bg2"/>
                </a:solidFill>
              </a:rPr>
              <a:t>P = 0.017</a:t>
            </a:r>
            <a:endParaRPr lang="en-US" sz="1000" i="0" u="none" dirty="0">
              <a:solidFill>
                <a:schemeClr val="bg2"/>
              </a:solidFill>
            </a:endParaRPr>
          </a:p>
        </p:txBody>
      </p:sp>
      <p:sp>
        <p:nvSpPr>
          <p:cNvPr id="80" name="TextBox 79"/>
          <p:cNvSpPr txBox="1"/>
          <p:nvPr/>
        </p:nvSpPr>
        <p:spPr>
          <a:xfrm>
            <a:off x="3731918" y="2146872"/>
            <a:ext cx="828707" cy="246221"/>
          </a:xfrm>
          <a:prstGeom prst="rect">
            <a:avLst/>
          </a:prstGeom>
          <a:noFill/>
        </p:spPr>
        <p:txBody>
          <a:bodyPr wrap="square" rtlCol="0">
            <a:spAutoFit/>
          </a:bodyPr>
          <a:lstStyle/>
          <a:p>
            <a:r>
              <a:rPr lang="en-US" sz="1000" i="0" u="none" dirty="0" smtClean="0">
                <a:solidFill>
                  <a:schemeClr val="bg2"/>
                </a:solidFill>
              </a:rPr>
              <a:t>P = 0.180</a:t>
            </a:r>
            <a:endParaRPr lang="en-US" sz="1000" i="0" u="none" dirty="0">
              <a:solidFill>
                <a:schemeClr val="bg2"/>
              </a:solidFill>
            </a:endParaRPr>
          </a:p>
        </p:txBody>
      </p:sp>
      <p:sp>
        <p:nvSpPr>
          <p:cNvPr id="81" name="TextBox 80"/>
          <p:cNvSpPr txBox="1"/>
          <p:nvPr/>
        </p:nvSpPr>
        <p:spPr>
          <a:xfrm>
            <a:off x="4389284" y="2763295"/>
            <a:ext cx="828707" cy="246221"/>
          </a:xfrm>
          <a:prstGeom prst="rect">
            <a:avLst/>
          </a:prstGeom>
          <a:noFill/>
        </p:spPr>
        <p:txBody>
          <a:bodyPr wrap="square" rtlCol="0">
            <a:spAutoFit/>
          </a:bodyPr>
          <a:lstStyle/>
          <a:p>
            <a:r>
              <a:rPr lang="en-US" sz="1000" i="0" u="none" dirty="0" smtClean="0">
                <a:solidFill>
                  <a:schemeClr val="bg2"/>
                </a:solidFill>
              </a:rPr>
              <a:t>P = 0.192</a:t>
            </a:r>
            <a:endParaRPr lang="en-US" sz="1000" i="0" u="none" dirty="0">
              <a:solidFill>
                <a:schemeClr val="bg2"/>
              </a:solidFill>
            </a:endParaRPr>
          </a:p>
        </p:txBody>
      </p:sp>
      <p:sp>
        <p:nvSpPr>
          <p:cNvPr id="82" name="TextBox 81"/>
          <p:cNvSpPr txBox="1"/>
          <p:nvPr/>
        </p:nvSpPr>
        <p:spPr>
          <a:xfrm>
            <a:off x="3720546" y="2353863"/>
            <a:ext cx="564852" cy="276999"/>
          </a:xfrm>
          <a:prstGeom prst="rect">
            <a:avLst/>
          </a:prstGeom>
          <a:noFill/>
        </p:spPr>
        <p:txBody>
          <a:bodyPr wrap="square" rtlCol="0">
            <a:spAutoFit/>
          </a:bodyPr>
          <a:lstStyle/>
          <a:p>
            <a:r>
              <a:rPr lang="en-US" sz="1200" i="0" u="none" dirty="0" smtClean="0">
                <a:solidFill>
                  <a:schemeClr val="accent1"/>
                </a:solidFill>
              </a:rPr>
              <a:t>15%</a:t>
            </a:r>
            <a:endParaRPr lang="en-US" sz="1200" i="0" u="none" dirty="0">
              <a:solidFill>
                <a:schemeClr val="accent1"/>
              </a:solidFill>
            </a:endParaRPr>
          </a:p>
        </p:txBody>
      </p:sp>
      <p:sp>
        <p:nvSpPr>
          <p:cNvPr id="83" name="TextBox 82"/>
          <p:cNvSpPr txBox="1"/>
          <p:nvPr/>
        </p:nvSpPr>
        <p:spPr>
          <a:xfrm>
            <a:off x="5292315" y="2151422"/>
            <a:ext cx="726348" cy="276999"/>
          </a:xfrm>
          <a:prstGeom prst="rect">
            <a:avLst/>
          </a:prstGeom>
          <a:noFill/>
        </p:spPr>
        <p:txBody>
          <a:bodyPr wrap="square" rtlCol="0">
            <a:spAutoFit/>
          </a:bodyPr>
          <a:lstStyle/>
          <a:p>
            <a:r>
              <a:rPr lang="en-US" sz="1200" i="0" u="none" dirty="0" smtClean="0">
                <a:solidFill>
                  <a:schemeClr val="accent1"/>
                </a:solidFill>
              </a:rPr>
              <a:t>17.9%</a:t>
            </a:r>
            <a:endParaRPr lang="en-US" sz="1200" i="0" u="none" dirty="0">
              <a:solidFill>
                <a:schemeClr val="accent1"/>
              </a:solidFill>
            </a:endParaRPr>
          </a:p>
        </p:txBody>
      </p:sp>
      <p:sp>
        <p:nvSpPr>
          <p:cNvPr id="84" name="TextBox 83"/>
          <p:cNvSpPr txBox="1"/>
          <p:nvPr/>
        </p:nvSpPr>
        <p:spPr>
          <a:xfrm>
            <a:off x="2487697" y="3727738"/>
            <a:ext cx="1032077" cy="400110"/>
          </a:xfrm>
          <a:prstGeom prst="rect">
            <a:avLst/>
          </a:prstGeom>
          <a:noFill/>
        </p:spPr>
        <p:txBody>
          <a:bodyPr wrap="square" rtlCol="0">
            <a:spAutoFit/>
          </a:bodyPr>
          <a:lstStyle/>
          <a:p>
            <a:r>
              <a:rPr lang="en-US" sz="1000" i="0" u="none" dirty="0" smtClean="0">
                <a:solidFill>
                  <a:schemeClr val="bg2"/>
                </a:solidFill>
              </a:rPr>
              <a:t>HR = 0.72 (0.54-0.94)</a:t>
            </a:r>
          </a:p>
        </p:txBody>
      </p:sp>
      <p:sp>
        <p:nvSpPr>
          <p:cNvPr id="85" name="TextBox 84"/>
          <p:cNvSpPr txBox="1"/>
          <p:nvPr/>
        </p:nvSpPr>
        <p:spPr>
          <a:xfrm>
            <a:off x="4100407" y="3484353"/>
            <a:ext cx="1032077" cy="400110"/>
          </a:xfrm>
          <a:prstGeom prst="rect">
            <a:avLst/>
          </a:prstGeom>
          <a:noFill/>
        </p:spPr>
        <p:txBody>
          <a:bodyPr wrap="square" rtlCol="0">
            <a:spAutoFit/>
          </a:bodyPr>
          <a:lstStyle/>
          <a:p>
            <a:r>
              <a:rPr lang="en-US" sz="1000" i="0" u="none" dirty="0" smtClean="0">
                <a:solidFill>
                  <a:schemeClr val="bg2"/>
                </a:solidFill>
              </a:rPr>
              <a:t>HR = 0.72 (0.54-0.94)</a:t>
            </a:r>
          </a:p>
        </p:txBody>
      </p:sp>
      <p:sp>
        <p:nvSpPr>
          <p:cNvPr id="86" name="TextBox 85"/>
          <p:cNvSpPr txBox="1"/>
          <p:nvPr/>
        </p:nvSpPr>
        <p:spPr>
          <a:xfrm>
            <a:off x="4257360" y="2972562"/>
            <a:ext cx="726348" cy="276999"/>
          </a:xfrm>
          <a:prstGeom prst="rect">
            <a:avLst/>
          </a:prstGeom>
          <a:noFill/>
        </p:spPr>
        <p:txBody>
          <a:bodyPr wrap="square" rtlCol="0">
            <a:spAutoFit/>
          </a:bodyPr>
          <a:lstStyle/>
          <a:p>
            <a:r>
              <a:rPr lang="en-US" sz="1200" i="0" u="none" dirty="0" smtClean="0">
                <a:solidFill>
                  <a:schemeClr val="bg2"/>
                </a:solidFill>
              </a:rPr>
              <a:t>16.5%</a:t>
            </a:r>
            <a:endParaRPr lang="en-US" sz="1200" i="0" u="none" dirty="0">
              <a:solidFill>
                <a:schemeClr val="bg2"/>
              </a:solidFill>
            </a:endParaRPr>
          </a:p>
        </p:txBody>
      </p:sp>
      <p:sp>
        <p:nvSpPr>
          <p:cNvPr id="87" name="TextBox 86"/>
          <p:cNvSpPr txBox="1"/>
          <p:nvPr/>
        </p:nvSpPr>
        <p:spPr>
          <a:xfrm>
            <a:off x="2744733" y="3356974"/>
            <a:ext cx="726348" cy="276999"/>
          </a:xfrm>
          <a:prstGeom prst="rect">
            <a:avLst/>
          </a:prstGeom>
          <a:noFill/>
        </p:spPr>
        <p:txBody>
          <a:bodyPr wrap="square" rtlCol="0">
            <a:spAutoFit/>
          </a:bodyPr>
          <a:lstStyle/>
          <a:p>
            <a:r>
              <a:rPr lang="en-US" sz="1200" i="0" u="none" dirty="0" smtClean="0">
                <a:solidFill>
                  <a:schemeClr val="bg2"/>
                </a:solidFill>
              </a:rPr>
              <a:t>11.7%</a:t>
            </a:r>
            <a:endParaRPr lang="en-US" sz="1200" i="0" u="none" dirty="0">
              <a:solidFill>
                <a:schemeClr val="bg2"/>
              </a:solidFill>
            </a:endParaRPr>
          </a:p>
        </p:txBody>
      </p:sp>
      <p:cxnSp>
        <p:nvCxnSpPr>
          <p:cNvPr id="89" name="Straight Connector 88"/>
          <p:cNvCxnSpPr/>
          <p:nvPr/>
        </p:nvCxnSpPr>
        <p:spPr bwMode="auto">
          <a:xfrm rot="5400000">
            <a:off x="1009935" y="4012441"/>
            <a:ext cx="1665027" cy="1588"/>
          </a:xfrm>
          <a:prstGeom prst="line">
            <a:avLst/>
          </a:prstGeom>
          <a:solidFill>
            <a:schemeClr val="bg1"/>
          </a:solidFill>
          <a:ln w="28575" cap="flat" cmpd="sng" algn="ctr">
            <a:solidFill>
              <a:schemeClr val="bg2"/>
            </a:solidFill>
            <a:prstDash val="solid"/>
            <a:round/>
            <a:headEnd type="none" w="med" len="med"/>
            <a:tailEnd type="none" w="med" len="med"/>
          </a:ln>
          <a:effectLst/>
        </p:spPr>
      </p:cxnSp>
      <p:sp>
        <p:nvSpPr>
          <p:cNvPr id="93" name="TextBox 92"/>
          <p:cNvSpPr txBox="1"/>
          <p:nvPr/>
        </p:nvSpPr>
        <p:spPr>
          <a:xfrm>
            <a:off x="1407386" y="3029716"/>
            <a:ext cx="493538" cy="338554"/>
          </a:xfrm>
          <a:prstGeom prst="rect">
            <a:avLst/>
          </a:prstGeom>
          <a:noFill/>
        </p:spPr>
        <p:txBody>
          <a:bodyPr wrap="square" rtlCol="0">
            <a:spAutoFit/>
          </a:bodyPr>
          <a:lstStyle/>
          <a:p>
            <a:r>
              <a:rPr lang="en-US" sz="1600" i="0" u="none" dirty="0" smtClean="0">
                <a:solidFill>
                  <a:schemeClr val="bg2"/>
                </a:solidFill>
              </a:rPr>
              <a:t>20</a:t>
            </a:r>
            <a:endParaRPr lang="en-US" sz="1600" i="0" u="none" dirty="0">
              <a:solidFill>
                <a:schemeClr val="bg2"/>
              </a:solidFill>
            </a:endParaRPr>
          </a:p>
        </p:txBody>
      </p:sp>
      <p:cxnSp>
        <p:nvCxnSpPr>
          <p:cNvPr id="95" name="Straight Connector 94"/>
          <p:cNvCxnSpPr/>
          <p:nvPr/>
        </p:nvCxnSpPr>
        <p:spPr bwMode="auto">
          <a:xfrm flipV="1">
            <a:off x="1778794" y="3182112"/>
            <a:ext cx="64636" cy="1619"/>
          </a:xfrm>
          <a:prstGeom prst="line">
            <a:avLst/>
          </a:prstGeom>
          <a:solidFill>
            <a:schemeClr val="bg1"/>
          </a:solidFill>
          <a:ln w="28575" cap="flat" cmpd="sng" algn="ctr">
            <a:solidFill>
              <a:schemeClr val="bg2"/>
            </a:solidFill>
            <a:prstDash val="solid"/>
            <a:round/>
            <a:headEnd type="none" w="med" len="med"/>
            <a:tailEnd type="none" w="med" len="med"/>
          </a:ln>
          <a:effectLst/>
        </p:spPr>
      </p:cxnSp>
      <p:cxnSp>
        <p:nvCxnSpPr>
          <p:cNvPr id="97" name="Straight Connector 96"/>
          <p:cNvCxnSpPr/>
          <p:nvPr/>
        </p:nvCxnSpPr>
        <p:spPr bwMode="auto">
          <a:xfrm flipV="1">
            <a:off x="1783556" y="3596450"/>
            <a:ext cx="64636" cy="1619"/>
          </a:xfrm>
          <a:prstGeom prst="line">
            <a:avLst/>
          </a:prstGeom>
          <a:solidFill>
            <a:schemeClr val="bg1"/>
          </a:solidFill>
          <a:ln w="28575" cap="flat" cmpd="sng" algn="ctr">
            <a:solidFill>
              <a:schemeClr val="bg2"/>
            </a:solidFill>
            <a:prstDash val="solid"/>
            <a:round/>
            <a:headEnd type="none" w="med" len="med"/>
            <a:tailEnd type="none" w="med" len="med"/>
          </a:ln>
          <a:effectLst/>
        </p:spPr>
      </p:cxnSp>
      <p:cxnSp>
        <p:nvCxnSpPr>
          <p:cNvPr id="98" name="Straight Connector 97"/>
          <p:cNvCxnSpPr/>
          <p:nvPr/>
        </p:nvCxnSpPr>
        <p:spPr bwMode="auto">
          <a:xfrm flipV="1">
            <a:off x="1778794" y="3996502"/>
            <a:ext cx="64636" cy="1619"/>
          </a:xfrm>
          <a:prstGeom prst="line">
            <a:avLst/>
          </a:prstGeom>
          <a:solidFill>
            <a:schemeClr val="bg1"/>
          </a:solidFill>
          <a:ln w="28575" cap="flat" cmpd="sng" algn="ctr">
            <a:solidFill>
              <a:schemeClr val="bg2"/>
            </a:solidFill>
            <a:prstDash val="solid"/>
            <a:round/>
            <a:headEnd type="none" w="med" len="med"/>
            <a:tailEnd type="none" w="med" len="med"/>
          </a:ln>
          <a:effectLst/>
        </p:spPr>
      </p:cxnSp>
      <p:cxnSp>
        <p:nvCxnSpPr>
          <p:cNvPr id="99" name="Straight Connector 98"/>
          <p:cNvCxnSpPr/>
          <p:nvPr/>
        </p:nvCxnSpPr>
        <p:spPr bwMode="auto">
          <a:xfrm flipV="1">
            <a:off x="1774032" y="4396554"/>
            <a:ext cx="64636" cy="1619"/>
          </a:xfrm>
          <a:prstGeom prst="line">
            <a:avLst/>
          </a:prstGeom>
          <a:solidFill>
            <a:schemeClr val="bg1"/>
          </a:solidFill>
          <a:ln w="28575" cap="flat" cmpd="sng" algn="ctr">
            <a:solidFill>
              <a:schemeClr val="bg2"/>
            </a:solidFill>
            <a:prstDash val="solid"/>
            <a:round/>
            <a:headEnd type="none" w="med" len="med"/>
            <a:tailEnd type="none" w="med" len="med"/>
          </a:ln>
          <a:effectLst/>
        </p:spPr>
      </p:cxnSp>
      <p:sp>
        <p:nvSpPr>
          <p:cNvPr id="100" name="TextBox 99"/>
          <p:cNvSpPr txBox="1"/>
          <p:nvPr/>
        </p:nvSpPr>
        <p:spPr>
          <a:xfrm>
            <a:off x="1414530" y="3415479"/>
            <a:ext cx="493538" cy="338554"/>
          </a:xfrm>
          <a:prstGeom prst="rect">
            <a:avLst/>
          </a:prstGeom>
          <a:noFill/>
        </p:spPr>
        <p:txBody>
          <a:bodyPr wrap="square" rtlCol="0">
            <a:spAutoFit/>
          </a:bodyPr>
          <a:lstStyle/>
          <a:p>
            <a:r>
              <a:rPr lang="en-US" sz="1600" i="0" u="none" dirty="0" smtClean="0">
                <a:solidFill>
                  <a:schemeClr val="bg2"/>
                </a:solidFill>
              </a:rPr>
              <a:t>15</a:t>
            </a:r>
            <a:endParaRPr lang="en-US" sz="1600" i="0" u="none" dirty="0">
              <a:solidFill>
                <a:schemeClr val="bg2"/>
              </a:solidFill>
            </a:endParaRPr>
          </a:p>
        </p:txBody>
      </p:sp>
      <p:sp>
        <p:nvSpPr>
          <p:cNvPr id="101" name="TextBox 100"/>
          <p:cNvSpPr txBox="1"/>
          <p:nvPr/>
        </p:nvSpPr>
        <p:spPr>
          <a:xfrm>
            <a:off x="1421674" y="3832195"/>
            <a:ext cx="493538" cy="338554"/>
          </a:xfrm>
          <a:prstGeom prst="rect">
            <a:avLst/>
          </a:prstGeom>
          <a:noFill/>
        </p:spPr>
        <p:txBody>
          <a:bodyPr wrap="square" rtlCol="0">
            <a:spAutoFit/>
          </a:bodyPr>
          <a:lstStyle/>
          <a:p>
            <a:r>
              <a:rPr lang="en-US" sz="1600" i="0" u="none" dirty="0" smtClean="0">
                <a:solidFill>
                  <a:schemeClr val="bg2"/>
                </a:solidFill>
              </a:rPr>
              <a:t>10</a:t>
            </a:r>
            <a:endParaRPr lang="en-US" sz="1600" i="0" u="none" dirty="0">
              <a:solidFill>
                <a:schemeClr val="bg2"/>
              </a:solidFill>
            </a:endParaRPr>
          </a:p>
        </p:txBody>
      </p:sp>
      <p:sp>
        <p:nvSpPr>
          <p:cNvPr id="102" name="TextBox 101"/>
          <p:cNvSpPr txBox="1"/>
          <p:nvPr/>
        </p:nvSpPr>
        <p:spPr>
          <a:xfrm>
            <a:off x="1459771" y="4248911"/>
            <a:ext cx="493538" cy="338554"/>
          </a:xfrm>
          <a:prstGeom prst="rect">
            <a:avLst/>
          </a:prstGeom>
          <a:noFill/>
        </p:spPr>
        <p:txBody>
          <a:bodyPr wrap="square" rtlCol="0">
            <a:spAutoFit/>
          </a:bodyPr>
          <a:lstStyle/>
          <a:p>
            <a:r>
              <a:rPr lang="en-US" sz="1600" i="0" u="none" dirty="0" smtClean="0">
                <a:solidFill>
                  <a:schemeClr val="bg2"/>
                </a:solidFill>
              </a:rPr>
              <a:t>5</a:t>
            </a:r>
            <a:endParaRPr lang="en-US" sz="1600" i="0" u="none" dirty="0">
              <a:solidFill>
                <a:schemeClr val="bg2"/>
              </a:solidFill>
            </a:endParaRPr>
          </a:p>
        </p:txBody>
      </p:sp>
      <p:sp>
        <p:nvSpPr>
          <p:cNvPr id="103" name="TextBox 102"/>
          <p:cNvSpPr txBox="1"/>
          <p:nvPr/>
        </p:nvSpPr>
        <p:spPr>
          <a:xfrm>
            <a:off x="1474058" y="4644198"/>
            <a:ext cx="493538" cy="338554"/>
          </a:xfrm>
          <a:prstGeom prst="rect">
            <a:avLst/>
          </a:prstGeom>
          <a:noFill/>
        </p:spPr>
        <p:txBody>
          <a:bodyPr wrap="square" rtlCol="0">
            <a:spAutoFit/>
          </a:bodyPr>
          <a:lstStyle/>
          <a:p>
            <a:r>
              <a:rPr lang="en-US" sz="1600" i="0" u="none" dirty="0" smtClean="0">
                <a:solidFill>
                  <a:schemeClr val="bg2"/>
                </a:solidFill>
              </a:rPr>
              <a:t>0</a:t>
            </a:r>
            <a:endParaRPr lang="en-US" sz="1600" i="0" u="none" dirty="0">
              <a:solidFill>
                <a:schemeClr val="bg2"/>
              </a:solidFill>
            </a:endParaRPr>
          </a:p>
        </p:txBody>
      </p:sp>
      <p:sp>
        <p:nvSpPr>
          <p:cNvPr id="104" name="TextBox 103"/>
          <p:cNvSpPr txBox="1"/>
          <p:nvPr/>
        </p:nvSpPr>
        <p:spPr>
          <a:xfrm rot="16200000">
            <a:off x="-331407" y="3385384"/>
            <a:ext cx="2918015" cy="584775"/>
          </a:xfrm>
          <a:prstGeom prst="rect">
            <a:avLst/>
          </a:prstGeom>
          <a:noFill/>
        </p:spPr>
        <p:txBody>
          <a:bodyPr wrap="square" rtlCol="0">
            <a:spAutoFit/>
          </a:bodyPr>
          <a:lstStyle/>
          <a:p>
            <a:r>
              <a:rPr lang="en-US" sz="1600" i="0" u="none" dirty="0" smtClean="0">
                <a:solidFill>
                  <a:schemeClr val="bg2"/>
                </a:solidFill>
              </a:rPr>
              <a:t>Rate of death, MI or recurrent ACS after 30 days</a:t>
            </a:r>
            <a:endParaRPr lang="en-US" sz="1600" i="0" u="none" dirty="0">
              <a:solidFill>
                <a:schemeClr val="bg2"/>
              </a:solidFill>
            </a:endParaRPr>
          </a:p>
        </p:txBody>
      </p:sp>
      <p:cxnSp>
        <p:nvCxnSpPr>
          <p:cNvPr id="107" name="Straight Connector 106"/>
          <p:cNvCxnSpPr/>
          <p:nvPr/>
        </p:nvCxnSpPr>
        <p:spPr bwMode="auto">
          <a:xfrm rot="5400000">
            <a:off x="3523130" y="4840941"/>
            <a:ext cx="107576" cy="1588"/>
          </a:xfrm>
          <a:prstGeom prst="line">
            <a:avLst/>
          </a:prstGeom>
          <a:solidFill>
            <a:schemeClr val="bg1"/>
          </a:solidFill>
          <a:ln w="28575" cap="flat" cmpd="sng" algn="ctr">
            <a:solidFill>
              <a:schemeClr val="bg2"/>
            </a:solidFill>
            <a:prstDash val="solid"/>
            <a:round/>
            <a:headEnd type="none" w="med" len="med"/>
            <a:tailEnd type="none" w="med" len="med"/>
          </a:ln>
          <a:effectLst/>
        </p:spPr>
      </p:cxnSp>
      <p:sp>
        <p:nvSpPr>
          <p:cNvPr id="108" name="TextBox 107"/>
          <p:cNvSpPr txBox="1"/>
          <p:nvPr/>
        </p:nvSpPr>
        <p:spPr>
          <a:xfrm>
            <a:off x="5046184" y="2480306"/>
            <a:ext cx="1032077" cy="246221"/>
          </a:xfrm>
          <a:prstGeom prst="rect">
            <a:avLst/>
          </a:prstGeom>
          <a:noFill/>
        </p:spPr>
        <p:txBody>
          <a:bodyPr wrap="square" rtlCol="0">
            <a:spAutoFit/>
          </a:bodyPr>
          <a:lstStyle/>
          <a:p>
            <a:r>
              <a:rPr lang="en-US" sz="1000" i="0" u="none" dirty="0" smtClean="0">
                <a:solidFill>
                  <a:schemeClr val="tx1"/>
                </a:solidFill>
              </a:rPr>
              <a:t>REF</a:t>
            </a:r>
          </a:p>
        </p:txBody>
      </p:sp>
    </p:spTree>
  </p:cSld>
  <p:clrMapOvr>
    <a:masterClrMapping/>
  </p:clrMapOvr>
  <p:transition spd="med">
    <p:pull/>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8146" name="AutoShape 2"/>
          <p:cNvSpPr>
            <a:spLocks noChangeArrowheads="1"/>
          </p:cNvSpPr>
          <p:nvPr/>
        </p:nvSpPr>
        <p:spPr bwMode="auto">
          <a:xfrm>
            <a:off x="5016500" y="4114800"/>
            <a:ext cx="3924300" cy="1270000"/>
          </a:xfrm>
          <a:prstGeom prst="roundRect">
            <a:avLst>
              <a:gd name="adj" fmla="val 16667"/>
            </a:avLst>
          </a:prstGeom>
          <a:solidFill>
            <a:schemeClr val="bg2"/>
          </a:solidFill>
          <a:ln w="28575" algn="ctr">
            <a:noFill/>
            <a:round/>
            <a:headEnd/>
            <a:tailEnd/>
          </a:ln>
        </p:spPr>
        <p:txBody>
          <a:bodyPr anchor="ctr">
            <a:spAutoFit/>
          </a:bodyPr>
          <a:lstStyle/>
          <a:p>
            <a:endParaRPr lang="en-US"/>
          </a:p>
        </p:txBody>
      </p:sp>
      <p:pic>
        <p:nvPicPr>
          <p:cNvPr id="4998147" name="Picture 3"/>
          <p:cNvPicPr>
            <a:picLocks noChangeAspect="1" noChangeArrowheads="1"/>
          </p:cNvPicPr>
          <p:nvPr/>
        </p:nvPicPr>
        <p:blipFill>
          <a:blip r:embed="rId3"/>
          <a:srcRect/>
          <a:stretch>
            <a:fillRect/>
          </a:stretch>
        </p:blipFill>
        <p:spPr bwMode="auto">
          <a:xfrm>
            <a:off x="0" y="0"/>
            <a:ext cx="4583113" cy="6858000"/>
          </a:xfrm>
          <a:prstGeom prst="rect">
            <a:avLst/>
          </a:prstGeom>
          <a:noFill/>
          <a:ln w="28575" algn="ctr">
            <a:noFill/>
            <a:miter lim="800000"/>
            <a:headEnd/>
            <a:tailEnd/>
          </a:ln>
        </p:spPr>
      </p:pic>
      <p:sp>
        <p:nvSpPr>
          <p:cNvPr id="4998148" name="Rectangle 4"/>
          <p:cNvSpPr>
            <a:spLocks noChangeArrowheads="1"/>
          </p:cNvSpPr>
          <p:nvPr/>
        </p:nvSpPr>
        <p:spPr bwMode="auto">
          <a:xfrm>
            <a:off x="877888" y="6521450"/>
            <a:ext cx="2916237" cy="336550"/>
          </a:xfrm>
          <a:prstGeom prst="rect">
            <a:avLst/>
          </a:prstGeom>
          <a:noFill/>
          <a:ln w="28575" algn="ctr">
            <a:noFill/>
            <a:miter lim="800000"/>
            <a:headEnd/>
            <a:tailEnd/>
          </a:ln>
        </p:spPr>
        <p:txBody>
          <a:bodyPr wrap="none">
            <a:spAutoFit/>
          </a:bodyPr>
          <a:lstStyle/>
          <a:p>
            <a:r>
              <a:rPr lang="en-US" sz="1600" b="1">
                <a:solidFill>
                  <a:schemeClr val="bg2"/>
                </a:solidFill>
              </a:rPr>
              <a:t>Am Heart J 2004;148:211–21</a:t>
            </a:r>
          </a:p>
        </p:txBody>
      </p:sp>
      <p:sp>
        <p:nvSpPr>
          <p:cNvPr id="4998149" name="Text Box 5"/>
          <p:cNvSpPr txBox="1">
            <a:spLocks noChangeArrowheads="1"/>
          </p:cNvSpPr>
          <p:nvPr/>
        </p:nvSpPr>
        <p:spPr bwMode="auto">
          <a:xfrm>
            <a:off x="5003800" y="152400"/>
            <a:ext cx="3962400" cy="6411913"/>
          </a:xfrm>
          <a:prstGeom prst="rect">
            <a:avLst/>
          </a:prstGeom>
          <a:noFill/>
          <a:ln w="28575" algn="ctr">
            <a:noFill/>
            <a:miter lim="800000"/>
            <a:headEnd/>
            <a:tailEnd/>
          </a:ln>
        </p:spPr>
        <p:txBody>
          <a:bodyPr>
            <a:spAutoFit/>
          </a:bodyPr>
          <a:lstStyle/>
          <a:p>
            <a:r>
              <a:rPr lang="en-US" sz="1800">
                <a:solidFill>
                  <a:schemeClr val="tx1"/>
                </a:solidFill>
              </a:rPr>
              <a:t>High TG, low HDL-C and normal levels of LDL-C can be described as </a:t>
            </a:r>
            <a:r>
              <a:rPr lang="en-US" sz="1800">
                <a:solidFill>
                  <a:schemeClr val="accent1"/>
                </a:solidFill>
              </a:rPr>
              <a:t>abnormalities of the TG-HDL axis</a:t>
            </a:r>
            <a:r>
              <a:rPr lang="en-US" sz="1800">
                <a:solidFill>
                  <a:schemeClr val="tx1"/>
                </a:solidFill>
              </a:rPr>
              <a:t>. </a:t>
            </a:r>
          </a:p>
          <a:p>
            <a:r>
              <a:rPr lang="en-US" sz="1800">
                <a:solidFill>
                  <a:schemeClr val="tx1"/>
                </a:solidFill>
              </a:rPr>
              <a:t>This lipid abnormality is a fundamental </a:t>
            </a:r>
            <a:r>
              <a:rPr lang="en-US" sz="1800">
                <a:solidFill>
                  <a:schemeClr val="accent1"/>
                </a:solidFill>
              </a:rPr>
              <a:t>characteristic of patients with the metabolic syndrome</a:t>
            </a:r>
            <a:r>
              <a:rPr lang="en-US" sz="1800">
                <a:solidFill>
                  <a:schemeClr val="tx1"/>
                </a:solidFill>
              </a:rPr>
              <a:t>, a condition strongly associated with the development of both type 2 diabetes and CHD.</a:t>
            </a:r>
          </a:p>
          <a:p>
            <a:r>
              <a:rPr lang="en-US" sz="1800">
                <a:solidFill>
                  <a:schemeClr val="tx1"/>
                </a:solidFill>
              </a:rPr>
              <a:t> Patients with high TG and low   HDL-C should be aggressively treated with therapeutic lifestyle changes. </a:t>
            </a:r>
          </a:p>
          <a:p>
            <a:r>
              <a:rPr lang="en-US" sz="1800">
                <a:solidFill>
                  <a:schemeClr val="tx1"/>
                </a:solidFill>
              </a:rPr>
              <a:t>For high-risk patients, </a:t>
            </a:r>
            <a:r>
              <a:rPr lang="en-US" sz="1800">
                <a:solidFill>
                  <a:schemeClr val="accent1"/>
                </a:solidFill>
              </a:rPr>
              <a:t>lipid-modifying therapy that specifically addresses the </a:t>
            </a:r>
            <a:r>
              <a:rPr lang="en-US" sz="1800" b="1">
                <a:solidFill>
                  <a:srgbClr val="FF0000"/>
                </a:solidFill>
              </a:rPr>
              <a:t>TG-HDL axis</a:t>
            </a:r>
            <a:r>
              <a:rPr lang="en-US" sz="1800">
                <a:solidFill>
                  <a:schemeClr val="accent1"/>
                </a:solidFill>
              </a:rPr>
              <a:t> should also be considered</a:t>
            </a:r>
            <a:r>
              <a:rPr lang="en-US" sz="1800">
                <a:solidFill>
                  <a:schemeClr val="tx1"/>
                </a:solidFill>
              </a:rPr>
              <a:t>. </a:t>
            </a:r>
          </a:p>
          <a:p>
            <a:r>
              <a:rPr lang="en-US" sz="1800">
                <a:solidFill>
                  <a:schemeClr val="tx1"/>
                </a:solidFill>
              </a:rPr>
              <a:t>Current pharmacologic treatment options for such patients include statins, fibrates, niacin, fish oils, and </a:t>
            </a:r>
            <a:r>
              <a:rPr lang="en-US" sz="1800">
                <a:solidFill>
                  <a:srgbClr val="FF0000"/>
                </a:solidFill>
              </a:rPr>
              <a:t>combinations</a:t>
            </a:r>
            <a:r>
              <a:rPr lang="en-US" sz="1800">
                <a:solidFill>
                  <a:schemeClr val="tx1"/>
                </a:solidFill>
              </a:rPr>
              <a:t> thereof. </a:t>
            </a:r>
            <a:endParaRPr lang="en-US" sz="1800" b="1" i="1" u="sng">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nodeType="clickEffect">
                                  <p:stCondLst>
                                    <p:cond delay="0"/>
                                  </p:stCondLst>
                                  <p:childTnLst>
                                    <p:animMotion origin="layout" path="M 0 0  L -0.25 0  E" pathEditMode="relative" ptsTypes="">
                                      <p:cBhvr>
                                        <p:cTn id="6" dur="2000" fill="hold"/>
                                        <p:tgtEl>
                                          <p:spTgt spid="4998147"/>
                                        </p:tgtEl>
                                        <p:attrNameLst>
                                          <p:attrName>ppt_x</p:attrName>
                                          <p:attrName>ppt_y</p:attrName>
                                        </p:attrNameLst>
                                      </p:cBhvr>
                                    </p:animMotion>
                                  </p:childTnLst>
                                </p:cTn>
                              </p:par>
                              <p:par>
                                <p:cTn id="7" presetID="10" presetClass="entr" presetSubtype="0" fill="hold" grpId="0" nodeType="withEffect">
                                  <p:stCondLst>
                                    <p:cond delay="0"/>
                                  </p:stCondLst>
                                  <p:childTnLst>
                                    <p:set>
                                      <p:cBhvr>
                                        <p:cTn id="8" dur="1" fill="hold">
                                          <p:stCondLst>
                                            <p:cond delay="0"/>
                                          </p:stCondLst>
                                        </p:cTn>
                                        <p:tgtEl>
                                          <p:spTgt spid="4998148"/>
                                        </p:tgtEl>
                                        <p:attrNameLst>
                                          <p:attrName>style.visibility</p:attrName>
                                        </p:attrNameLst>
                                      </p:cBhvr>
                                      <p:to>
                                        <p:strVal val="visible"/>
                                      </p:to>
                                    </p:set>
                                    <p:animEffect transition="in" filter="fade">
                                      <p:cBhvr>
                                        <p:cTn id="9" dur="2000"/>
                                        <p:tgtEl>
                                          <p:spTgt spid="4998148"/>
                                        </p:tgtEl>
                                      </p:cBhvr>
                                    </p:animEffect>
                                  </p:childTnLst>
                                </p:cTn>
                              </p:par>
                              <p:par>
                                <p:cTn id="10" presetID="22" presetClass="entr" presetSubtype="1" fill="hold" grpId="0" nodeType="withEffect">
                                  <p:stCondLst>
                                    <p:cond delay="0"/>
                                  </p:stCondLst>
                                  <p:childTnLst>
                                    <p:set>
                                      <p:cBhvr>
                                        <p:cTn id="11" dur="1" fill="hold">
                                          <p:stCondLst>
                                            <p:cond delay="0"/>
                                          </p:stCondLst>
                                        </p:cTn>
                                        <p:tgtEl>
                                          <p:spTgt spid="4998149">
                                            <p:txEl>
                                              <p:pRg st="0" end="0"/>
                                            </p:txEl>
                                          </p:spTgt>
                                        </p:tgtEl>
                                        <p:attrNameLst>
                                          <p:attrName>style.visibility</p:attrName>
                                        </p:attrNameLst>
                                      </p:cBhvr>
                                      <p:to>
                                        <p:strVal val="visible"/>
                                      </p:to>
                                    </p:set>
                                    <p:animEffect transition="in" filter="wipe(up)">
                                      <p:cBhvr>
                                        <p:cTn id="12" dur="2000"/>
                                        <p:tgtEl>
                                          <p:spTgt spid="499814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998149">
                                            <p:txEl>
                                              <p:pRg st="1" end="1"/>
                                            </p:txEl>
                                          </p:spTgt>
                                        </p:tgtEl>
                                        <p:attrNameLst>
                                          <p:attrName>style.visibility</p:attrName>
                                        </p:attrNameLst>
                                      </p:cBhvr>
                                      <p:to>
                                        <p:strVal val="visible"/>
                                      </p:to>
                                    </p:set>
                                    <p:animEffect transition="in" filter="wipe(up)">
                                      <p:cBhvr>
                                        <p:cTn id="17" dur="2000"/>
                                        <p:tgtEl>
                                          <p:spTgt spid="499814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998149">
                                            <p:txEl>
                                              <p:pRg st="2" end="2"/>
                                            </p:txEl>
                                          </p:spTgt>
                                        </p:tgtEl>
                                        <p:attrNameLst>
                                          <p:attrName>style.visibility</p:attrName>
                                        </p:attrNameLst>
                                      </p:cBhvr>
                                      <p:to>
                                        <p:strVal val="visible"/>
                                      </p:to>
                                    </p:set>
                                    <p:animEffect transition="in" filter="wipe(up)">
                                      <p:cBhvr>
                                        <p:cTn id="22" dur="2000"/>
                                        <p:tgtEl>
                                          <p:spTgt spid="499814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998149">
                                            <p:txEl>
                                              <p:pRg st="3" end="3"/>
                                            </p:txEl>
                                          </p:spTgt>
                                        </p:tgtEl>
                                        <p:attrNameLst>
                                          <p:attrName>style.visibility</p:attrName>
                                        </p:attrNameLst>
                                      </p:cBhvr>
                                      <p:to>
                                        <p:strVal val="visible"/>
                                      </p:to>
                                    </p:set>
                                    <p:animEffect transition="in" filter="wipe(up)">
                                      <p:cBhvr>
                                        <p:cTn id="27" dur="2000"/>
                                        <p:tgtEl>
                                          <p:spTgt spid="4998149">
                                            <p:txEl>
                                              <p:pRg st="3" end="3"/>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4998146"/>
                                        </p:tgtEl>
                                        <p:attrNameLst>
                                          <p:attrName>style.visibility</p:attrName>
                                        </p:attrNameLst>
                                      </p:cBhvr>
                                      <p:to>
                                        <p:strVal val="visible"/>
                                      </p:to>
                                    </p:set>
                                    <p:animEffect transition="in" filter="dissolve">
                                      <p:cBhvr>
                                        <p:cTn id="30" dur="1000"/>
                                        <p:tgtEl>
                                          <p:spTgt spid="4998146"/>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4998149">
                                            <p:txEl>
                                              <p:pRg st="4" end="4"/>
                                            </p:txEl>
                                          </p:spTgt>
                                        </p:tgtEl>
                                        <p:attrNameLst>
                                          <p:attrName>style.visibility</p:attrName>
                                        </p:attrNameLst>
                                      </p:cBhvr>
                                      <p:to>
                                        <p:strVal val="visible"/>
                                      </p:to>
                                    </p:set>
                                    <p:animEffect transition="in" filter="wipe(up)">
                                      <p:cBhvr>
                                        <p:cTn id="35" dur="2000"/>
                                        <p:tgtEl>
                                          <p:spTgt spid="499814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98146" grpId="0" animBg="1"/>
      <p:bldP spid="4998148" grpId="0"/>
      <p:bldP spid="4998149"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Rectangle 129"/>
          <p:cNvSpPr/>
          <p:nvPr/>
        </p:nvSpPr>
        <p:spPr bwMode="auto">
          <a:xfrm>
            <a:off x="0" y="1353787"/>
            <a:ext cx="4833257" cy="3954483"/>
          </a:xfrm>
          <a:prstGeom prst="rect">
            <a:avLst/>
          </a:prstGeom>
          <a:solidFill>
            <a:schemeClr val="tx1"/>
          </a:solidFill>
          <a:ln w="2857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3200" b="1" i="0" u="none" strike="noStrike" cap="none" normalizeH="0" baseline="0" smtClean="0">
              <a:ln>
                <a:noFill/>
              </a:ln>
              <a:solidFill>
                <a:schemeClr val="tx2"/>
              </a:solidFill>
              <a:effectLst/>
              <a:latin typeface="Arial" charset="0"/>
            </a:endParaRPr>
          </a:p>
        </p:txBody>
      </p:sp>
      <p:sp>
        <p:nvSpPr>
          <p:cNvPr id="2653189" name="Rectangle 5"/>
          <p:cNvSpPr>
            <a:spLocks noGrp="1" noChangeArrowheads="1"/>
          </p:cNvSpPr>
          <p:nvPr>
            <p:ph type="title"/>
          </p:nvPr>
        </p:nvSpPr>
        <p:spPr>
          <a:xfrm>
            <a:off x="0" y="76200"/>
            <a:ext cx="9144000" cy="1143000"/>
          </a:xfrm>
        </p:spPr>
        <p:txBody>
          <a:bodyPr/>
          <a:lstStyle/>
          <a:p>
            <a:pPr>
              <a:defRPr/>
            </a:pPr>
            <a:r>
              <a:rPr lang="en-US" sz="3600" dirty="0"/>
              <a:t>Framingham Offspring Study </a:t>
            </a:r>
            <a:r>
              <a:rPr lang="en-US" sz="3600" dirty="0" smtClean="0"/>
              <a:t>  TG/HDL-C vs. TC/HDL-C in Predicting Insulin Resistance</a:t>
            </a:r>
            <a:endParaRPr lang="en-US" sz="3600" dirty="0"/>
          </a:p>
        </p:txBody>
      </p:sp>
      <p:sp>
        <p:nvSpPr>
          <p:cNvPr id="43045" name="Text Box 29"/>
          <p:cNvSpPr txBox="1">
            <a:spLocks noChangeArrowheads="1"/>
          </p:cNvSpPr>
          <p:nvPr/>
        </p:nvSpPr>
        <p:spPr bwMode="auto">
          <a:xfrm>
            <a:off x="609600" y="6491288"/>
            <a:ext cx="8410575" cy="784830"/>
          </a:xfrm>
          <a:prstGeom prst="rect">
            <a:avLst/>
          </a:prstGeom>
          <a:noFill/>
          <a:ln w="28575">
            <a:noFill/>
            <a:miter lim="800000"/>
            <a:headEnd/>
            <a:tailEnd/>
          </a:ln>
        </p:spPr>
        <p:txBody>
          <a:bodyPr>
            <a:spAutoFit/>
          </a:bodyPr>
          <a:lstStyle/>
          <a:p>
            <a:pPr algn="r"/>
            <a:r>
              <a:rPr lang="en-US" sz="1800" dirty="0" err="1" smtClean="0"/>
              <a:t>Kannel</a:t>
            </a:r>
            <a:r>
              <a:rPr lang="en-US" sz="1800" dirty="0" smtClean="0"/>
              <a:t> WB et al.  Am J </a:t>
            </a:r>
            <a:r>
              <a:rPr lang="en-US" sz="1800" dirty="0" err="1" smtClean="0"/>
              <a:t>Cardiol</a:t>
            </a:r>
            <a:r>
              <a:rPr lang="en-US" sz="1800" dirty="0" smtClean="0"/>
              <a:t> 2008;101:497–501</a:t>
            </a:r>
          </a:p>
          <a:p>
            <a:pPr algn="r"/>
            <a:endParaRPr lang="en-US" sz="1800" dirty="0"/>
          </a:p>
        </p:txBody>
      </p:sp>
      <p:sp>
        <p:nvSpPr>
          <p:cNvPr id="49" name="TextBox 48"/>
          <p:cNvSpPr txBox="1"/>
          <p:nvPr/>
        </p:nvSpPr>
        <p:spPr>
          <a:xfrm>
            <a:off x="4864100" y="1346200"/>
            <a:ext cx="4279900" cy="4662815"/>
          </a:xfrm>
          <a:prstGeom prst="rect">
            <a:avLst/>
          </a:prstGeom>
          <a:noFill/>
        </p:spPr>
        <p:txBody>
          <a:bodyPr wrap="square" rtlCol="0">
            <a:spAutoFit/>
          </a:bodyPr>
          <a:lstStyle/>
          <a:p>
            <a:r>
              <a:rPr lang="en-US" sz="1800" b="0" dirty="0" smtClean="0">
                <a:solidFill>
                  <a:schemeClr val="tx1"/>
                </a:solidFill>
                <a:effectLst>
                  <a:outerShdw blurRad="38100" dist="38100" dir="2700000" algn="tl">
                    <a:srgbClr val="000000">
                      <a:alpha val="43137"/>
                    </a:srgbClr>
                  </a:outerShdw>
                </a:effectLst>
              </a:rPr>
              <a:t>The findings are threefold. </a:t>
            </a:r>
          </a:p>
          <a:p>
            <a:pPr>
              <a:buClr>
                <a:schemeClr val="accent1"/>
              </a:buClr>
              <a:buSzPct val="85000"/>
              <a:buFont typeface="Arial" pitchFamily="34" charset="0"/>
              <a:buChar char="►"/>
            </a:pPr>
            <a:r>
              <a:rPr lang="en-US" sz="1800" b="0" dirty="0" smtClean="0">
                <a:solidFill>
                  <a:schemeClr val="tx1"/>
                </a:solidFill>
                <a:effectLst>
                  <a:outerShdw blurRad="38100" dist="38100" dir="2700000" algn="tl">
                    <a:srgbClr val="000000">
                      <a:alpha val="43137"/>
                    </a:srgbClr>
                  </a:outerShdw>
                </a:effectLst>
              </a:rPr>
              <a:t>First, cross-sectional analyses suggested that of the several candidate lipid markers evaluated, </a:t>
            </a:r>
            <a:r>
              <a:rPr lang="en-US" sz="1800" b="0" dirty="0" smtClean="0">
                <a:solidFill>
                  <a:schemeClr val="accent1"/>
                </a:solidFill>
                <a:effectLst>
                  <a:outerShdw blurRad="38100" dist="38100" dir="2700000" algn="tl">
                    <a:srgbClr val="000000">
                      <a:alpha val="43137"/>
                    </a:srgbClr>
                  </a:outerShdw>
                </a:effectLst>
              </a:rPr>
              <a:t>TG/HDL cholesterol ratio</a:t>
            </a:r>
            <a:r>
              <a:rPr lang="en-US" sz="1800" b="0" dirty="0" smtClean="0">
                <a:solidFill>
                  <a:schemeClr val="tx1"/>
                </a:solidFill>
                <a:effectLst>
                  <a:outerShdw blurRad="38100" dist="38100" dir="2700000" algn="tl">
                    <a:srgbClr val="000000">
                      <a:alpha val="43137"/>
                    </a:srgbClr>
                  </a:outerShdw>
                </a:effectLst>
              </a:rPr>
              <a:t> </a:t>
            </a:r>
            <a:r>
              <a:rPr lang="en-US" sz="1800" b="0" dirty="0" smtClean="0">
                <a:solidFill>
                  <a:srgbClr val="FF0000"/>
                </a:solidFill>
                <a:effectLst>
                  <a:outerShdw blurRad="38100" dist="38100" dir="2700000" algn="tl">
                    <a:srgbClr val="000000">
                      <a:alpha val="43137"/>
                    </a:srgbClr>
                  </a:outerShdw>
                </a:effectLst>
              </a:rPr>
              <a:t>was the best correlate of IR. </a:t>
            </a:r>
          </a:p>
          <a:p>
            <a:pPr>
              <a:buClr>
                <a:schemeClr val="accent1"/>
              </a:buClr>
              <a:buSzPct val="85000"/>
              <a:buFont typeface="Arial" pitchFamily="34" charset="0"/>
              <a:buChar char="►"/>
            </a:pPr>
            <a:r>
              <a:rPr lang="en-US" sz="1800" b="0" dirty="0" smtClean="0">
                <a:solidFill>
                  <a:schemeClr val="tx1"/>
                </a:solidFill>
                <a:effectLst>
                  <a:outerShdw blurRad="38100" dist="38100" dir="2700000" algn="tl">
                    <a:srgbClr val="000000">
                      <a:alpha val="43137"/>
                    </a:srgbClr>
                  </a:outerShdw>
                </a:effectLst>
              </a:rPr>
              <a:t>Second, longitudinal analyses showed that even after adjustment for lipid variables (including TG/HDL cholesterol ratio), </a:t>
            </a:r>
            <a:r>
              <a:rPr lang="en-US" sz="1800" b="0" dirty="0" smtClean="0">
                <a:solidFill>
                  <a:schemeClr val="accent1"/>
                </a:solidFill>
                <a:effectLst>
                  <a:outerShdw blurRad="38100" dist="38100" dir="2700000" algn="tl">
                    <a:srgbClr val="000000">
                      <a:alpha val="43137"/>
                    </a:srgbClr>
                  </a:outerShdw>
                </a:effectLst>
              </a:rPr>
              <a:t>IR was significantly and strongly associated with CHD risk.</a:t>
            </a:r>
            <a:r>
              <a:rPr lang="en-US" sz="1800" b="0" dirty="0" smtClean="0">
                <a:solidFill>
                  <a:schemeClr val="tx1"/>
                </a:solidFill>
                <a:effectLst>
                  <a:outerShdw blurRad="38100" dist="38100" dir="2700000" algn="tl">
                    <a:srgbClr val="000000">
                      <a:alpha val="43137"/>
                    </a:srgbClr>
                  </a:outerShdw>
                </a:effectLst>
              </a:rPr>
              <a:t> </a:t>
            </a:r>
          </a:p>
          <a:p>
            <a:pPr>
              <a:buClr>
                <a:schemeClr val="accent1"/>
              </a:buClr>
              <a:buSzPct val="85000"/>
              <a:buFont typeface="Arial" pitchFamily="34" charset="0"/>
              <a:buChar char="►"/>
            </a:pPr>
            <a:r>
              <a:rPr lang="en-US" sz="1800" b="0" dirty="0" smtClean="0">
                <a:solidFill>
                  <a:schemeClr val="tx1"/>
                </a:solidFill>
                <a:effectLst>
                  <a:outerShdw blurRad="38100" dist="38100" dir="2700000" algn="tl">
                    <a:srgbClr val="000000">
                      <a:alpha val="43137"/>
                    </a:srgbClr>
                  </a:outerShdw>
                </a:effectLst>
              </a:rPr>
              <a:t>Third, </a:t>
            </a:r>
            <a:r>
              <a:rPr lang="en-US" sz="1800" b="0" dirty="0" smtClean="0">
                <a:solidFill>
                  <a:schemeClr val="accent1"/>
                </a:solidFill>
                <a:effectLst>
                  <a:outerShdw blurRad="38100" dist="38100" dir="2700000" algn="tl">
                    <a:srgbClr val="000000">
                      <a:alpha val="43137"/>
                    </a:srgbClr>
                  </a:outerShdw>
                </a:effectLst>
              </a:rPr>
              <a:t>total/HDL cholesterol </a:t>
            </a:r>
            <a:r>
              <a:rPr lang="en-US" sz="1800" b="0" dirty="0" smtClean="0">
                <a:solidFill>
                  <a:schemeClr val="tx1"/>
                </a:solidFill>
                <a:effectLst>
                  <a:outerShdw blurRad="38100" dist="38100" dir="2700000" algn="tl">
                    <a:srgbClr val="000000">
                      <a:alpha val="43137"/>
                    </a:srgbClr>
                  </a:outerShdw>
                </a:effectLst>
              </a:rPr>
              <a:t>ratio was almost as powerful a predictor of insulin resistant CHD risk as TG/HDL cholesterol ratio.</a:t>
            </a:r>
          </a:p>
        </p:txBody>
      </p:sp>
      <p:sp>
        <p:nvSpPr>
          <p:cNvPr id="64" name="TextBox 63"/>
          <p:cNvSpPr txBox="1"/>
          <p:nvPr/>
        </p:nvSpPr>
        <p:spPr>
          <a:xfrm>
            <a:off x="266700" y="5334000"/>
            <a:ext cx="4445000" cy="1200329"/>
          </a:xfrm>
          <a:prstGeom prst="rect">
            <a:avLst/>
          </a:prstGeom>
          <a:noFill/>
        </p:spPr>
        <p:txBody>
          <a:bodyPr wrap="square" rtlCol="0">
            <a:spAutoFit/>
          </a:bodyPr>
          <a:lstStyle/>
          <a:p>
            <a:pPr algn="ctr"/>
            <a:r>
              <a:rPr lang="en-US" sz="1800" b="0" dirty="0" smtClean="0">
                <a:solidFill>
                  <a:schemeClr val="tx1"/>
                </a:solidFill>
                <a:effectLst>
                  <a:outerShdw blurRad="38100" dist="38100" dir="2700000" algn="tl">
                    <a:srgbClr val="000000">
                      <a:alpha val="43137"/>
                    </a:srgbClr>
                  </a:outerShdw>
                </a:effectLst>
              </a:rPr>
              <a:t>These prospective analyses suggested that lipid variables (including TG/HDL cholesterol ratio) were imperfect surrogates of IR.</a:t>
            </a:r>
            <a:endParaRPr lang="en-US" sz="1800" dirty="0"/>
          </a:p>
        </p:txBody>
      </p:sp>
      <p:sp>
        <p:nvSpPr>
          <p:cNvPr id="65" name="Rectangle 64"/>
          <p:cNvSpPr/>
          <p:nvPr/>
        </p:nvSpPr>
        <p:spPr bwMode="auto">
          <a:xfrm>
            <a:off x="368300" y="1612900"/>
            <a:ext cx="4267200" cy="3517900"/>
          </a:xfrm>
          <a:prstGeom prst="rect">
            <a:avLst/>
          </a:prstGeom>
          <a:noFill/>
          <a:ln w="28575" cap="flat" cmpd="sng" algn="ctr">
            <a:solidFill>
              <a:schemeClr val="bg2"/>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3200" b="1" i="0" u="none" strike="noStrike" cap="none" normalizeH="0" baseline="0" smtClean="0">
              <a:ln>
                <a:noFill/>
              </a:ln>
              <a:solidFill>
                <a:schemeClr val="tx2"/>
              </a:solidFill>
              <a:effectLst/>
              <a:latin typeface="Arial" charset="0"/>
            </a:endParaRPr>
          </a:p>
        </p:txBody>
      </p:sp>
      <p:cxnSp>
        <p:nvCxnSpPr>
          <p:cNvPr id="67" name="Straight Connector 66"/>
          <p:cNvCxnSpPr/>
          <p:nvPr/>
        </p:nvCxnSpPr>
        <p:spPr bwMode="auto">
          <a:xfrm rot="5400000">
            <a:off x="-349250" y="3168650"/>
            <a:ext cx="2705100" cy="1588"/>
          </a:xfrm>
          <a:prstGeom prst="line">
            <a:avLst/>
          </a:prstGeom>
          <a:noFill/>
          <a:ln w="28575" cap="flat" cmpd="sng" algn="ctr">
            <a:solidFill>
              <a:schemeClr val="bg2"/>
            </a:solidFill>
            <a:prstDash val="solid"/>
            <a:round/>
            <a:headEnd type="none" w="med" len="med"/>
            <a:tailEnd type="none" w="med" len="med"/>
          </a:ln>
          <a:effectLst/>
        </p:spPr>
      </p:cxnSp>
      <p:cxnSp>
        <p:nvCxnSpPr>
          <p:cNvPr id="69" name="Straight Connector 68"/>
          <p:cNvCxnSpPr/>
          <p:nvPr/>
        </p:nvCxnSpPr>
        <p:spPr bwMode="auto">
          <a:xfrm flipV="1">
            <a:off x="965200" y="4483100"/>
            <a:ext cx="2641600" cy="12700"/>
          </a:xfrm>
          <a:prstGeom prst="line">
            <a:avLst/>
          </a:prstGeom>
          <a:noFill/>
          <a:ln w="28575" cap="flat" cmpd="sng" algn="ctr">
            <a:solidFill>
              <a:schemeClr val="bg2"/>
            </a:solidFill>
            <a:prstDash val="solid"/>
            <a:round/>
            <a:headEnd type="none" w="med" len="med"/>
            <a:tailEnd type="none" w="med" len="med"/>
          </a:ln>
          <a:effectLst/>
        </p:spPr>
      </p:cxnSp>
      <p:cxnSp>
        <p:nvCxnSpPr>
          <p:cNvPr id="71" name="Straight Connector 70"/>
          <p:cNvCxnSpPr/>
          <p:nvPr/>
        </p:nvCxnSpPr>
        <p:spPr bwMode="auto">
          <a:xfrm>
            <a:off x="931069" y="1831181"/>
            <a:ext cx="72231" cy="2"/>
          </a:xfrm>
          <a:prstGeom prst="line">
            <a:avLst/>
          </a:prstGeom>
          <a:noFill/>
          <a:ln w="28575" cap="flat" cmpd="sng" algn="ctr">
            <a:solidFill>
              <a:schemeClr val="bg2"/>
            </a:solidFill>
            <a:prstDash val="solid"/>
            <a:round/>
            <a:headEnd type="none" w="med" len="med"/>
            <a:tailEnd type="none" w="med" len="med"/>
          </a:ln>
          <a:effectLst/>
        </p:spPr>
      </p:cxnSp>
      <p:cxnSp>
        <p:nvCxnSpPr>
          <p:cNvPr id="73" name="Straight Connector 72"/>
          <p:cNvCxnSpPr/>
          <p:nvPr/>
        </p:nvCxnSpPr>
        <p:spPr bwMode="auto">
          <a:xfrm>
            <a:off x="931069" y="2095499"/>
            <a:ext cx="72231" cy="2"/>
          </a:xfrm>
          <a:prstGeom prst="line">
            <a:avLst/>
          </a:prstGeom>
          <a:noFill/>
          <a:ln w="28575" cap="flat" cmpd="sng" algn="ctr">
            <a:solidFill>
              <a:schemeClr val="bg2"/>
            </a:solidFill>
            <a:prstDash val="solid"/>
            <a:round/>
            <a:headEnd type="none" w="med" len="med"/>
            <a:tailEnd type="none" w="med" len="med"/>
          </a:ln>
          <a:effectLst/>
        </p:spPr>
      </p:cxnSp>
      <p:cxnSp>
        <p:nvCxnSpPr>
          <p:cNvPr id="74" name="Straight Connector 73"/>
          <p:cNvCxnSpPr/>
          <p:nvPr/>
        </p:nvCxnSpPr>
        <p:spPr bwMode="auto">
          <a:xfrm>
            <a:off x="931069" y="2359817"/>
            <a:ext cx="72231" cy="2"/>
          </a:xfrm>
          <a:prstGeom prst="line">
            <a:avLst/>
          </a:prstGeom>
          <a:noFill/>
          <a:ln w="28575" cap="flat" cmpd="sng" algn="ctr">
            <a:solidFill>
              <a:schemeClr val="bg2"/>
            </a:solidFill>
            <a:prstDash val="solid"/>
            <a:round/>
            <a:headEnd type="none" w="med" len="med"/>
            <a:tailEnd type="none" w="med" len="med"/>
          </a:ln>
          <a:effectLst/>
        </p:spPr>
      </p:cxnSp>
      <p:cxnSp>
        <p:nvCxnSpPr>
          <p:cNvPr id="75" name="Straight Connector 74"/>
          <p:cNvCxnSpPr/>
          <p:nvPr/>
        </p:nvCxnSpPr>
        <p:spPr bwMode="auto">
          <a:xfrm>
            <a:off x="931069" y="2624135"/>
            <a:ext cx="72231" cy="2"/>
          </a:xfrm>
          <a:prstGeom prst="line">
            <a:avLst/>
          </a:prstGeom>
          <a:noFill/>
          <a:ln w="28575" cap="flat" cmpd="sng" algn="ctr">
            <a:solidFill>
              <a:schemeClr val="bg2"/>
            </a:solidFill>
            <a:prstDash val="solid"/>
            <a:round/>
            <a:headEnd type="none" w="med" len="med"/>
            <a:tailEnd type="none" w="med" len="med"/>
          </a:ln>
          <a:effectLst/>
        </p:spPr>
      </p:cxnSp>
      <p:cxnSp>
        <p:nvCxnSpPr>
          <p:cNvPr id="76" name="Straight Connector 75"/>
          <p:cNvCxnSpPr/>
          <p:nvPr/>
        </p:nvCxnSpPr>
        <p:spPr bwMode="auto">
          <a:xfrm>
            <a:off x="931069" y="2888453"/>
            <a:ext cx="72231" cy="2"/>
          </a:xfrm>
          <a:prstGeom prst="line">
            <a:avLst/>
          </a:prstGeom>
          <a:noFill/>
          <a:ln w="28575" cap="flat" cmpd="sng" algn="ctr">
            <a:solidFill>
              <a:schemeClr val="bg2"/>
            </a:solidFill>
            <a:prstDash val="solid"/>
            <a:round/>
            <a:headEnd type="none" w="med" len="med"/>
            <a:tailEnd type="none" w="med" len="med"/>
          </a:ln>
          <a:effectLst/>
        </p:spPr>
      </p:cxnSp>
      <p:cxnSp>
        <p:nvCxnSpPr>
          <p:cNvPr id="77" name="Straight Connector 76"/>
          <p:cNvCxnSpPr/>
          <p:nvPr/>
        </p:nvCxnSpPr>
        <p:spPr bwMode="auto">
          <a:xfrm>
            <a:off x="931069" y="3152771"/>
            <a:ext cx="72231" cy="2"/>
          </a:xfrm>
          <a:prstGeom prst="line">
            <a:avLst/>
          </a:prstGeom>
          <a:noFill/>
          <a:ln w="28575" cap="flat" cmpd="sng" algn="ctr">
            <a:solidFill>
              <a:schemeClr val="bg2"/>
            </a:solidFill>
            <a:prstDash val="solid"/>
            <a:round/>
            <a:headEnd type="none" w="med" len="med"/>
            <a:tailEnd type="none" w="med" len="med"/>
          </a:ln>
          <a:effectLst/>
        </p:spPr>
      </p:cxnSp>
      <p:cxnSp>
        <p:nvCxnSpPr>
          <p:cNvPr id="78" name="Straight Connector 77"/>
          <p:cNvCxnSpPr/>
          <p:nvPr/>
        </p:nvCxnSpPr>
        <p:spPr bwMode="auto">
          <a:xfrm>
            <a:off x="931069" y="3417089"/>
            <a:ext cx="72231" cy="2"/>
          </a:xfrm>
          <a:prstGeom prst="line">
            <a:avLst/>
          </a:prstGeom>
          <a:noFill/>
          <a:ln w="28575" cap="flat" cmpd="sng" algn="ctr">
            <a:solidFill>
              <a:schemeClr val="bg2"/>
            </a:solidFill>
            <a:prstDash val="solid"/>
            <a:round/>
            <a:headEnd type="none" w="med" len="med"/>
            <a:tailEnd type="none" w="med" len="med"/>
          </a:ln>
          <a:effectLst/>
        </p:spPr>
      </p:cxnSp>
      <p:cxnSp>
        <p:nvCxnSpPr>
          <p:cNvPr id="79" name="Straight Connector 78"/>
          <p:cNvCxnSpPr/>
          <p:nvPr/>
        </p:nvCxnSpPr>
        <p:spPr bwMode="auto">
          <a:xfrm>
            <a:off x="931069" y="3681407"/>
            <a:ext cx="72231" cy="2"/>
          </a:xfrm>
          <a:prstGeom prst="line">
            <a:avLst/>
          </a:prstGeom>
          <a:noFill/>
          <a:ln w="28575" cap="flat" cmpd="sng" algn="ctr">
            <a:solidFill>
              <a:schemeClr val="bg2"/>
            </a:solidFill>
            <a:prstDash val="solid"/>
            <a:round/>
            <a:headEnd type="none" w="med" len="med"/>
            <a:tailEnd type="none" w="med" len="med"/>
          </a:ln>
          <a:effectLst/>
        </p:spPr>
      </p:cxnSp>
      <p:cxnSp>
        <p:nvCxnSpPr>
          <p:cNvPr id="80" name="Straight Connector 79"/>
          <p:cNvCxnSpPr/>
          <p:nvPr/>
        </p:nvCxnSpPr>
        <p:spPr bwMode="auto">
          <a:xfrm>
            <a:off x="931069" y="3945725"/>
            <a:ext cx="72231" cy="2"/>
          </a:xfrm>
          <a:prstGeom prst="line">
            <a:avLst/>
          </a:prstGeom>
          <a:noFill/>
          <a:ln w="28575" cap="flat" cmpd="sng" algn="ctr">
            <a:solidFill>
              <a:schemeClr val="bg2"/>
            </a:solidFill>
            <a:prstDash val="solid"/>
            <a:round/>
            <a:headEnd type="none" w="med" len="med"/>
            <a:tailEnd type="none" w="med" len="med"/>
          </a:ln>
          <a:effectLst/>
        </p:spPr>
      </p:cxnSp>
      <p:cxnSp>
        <p:nvCxnSpPr>
          <p:cNvPr id="81" name="Straight Connector 80"/>
          <p:cNvCxnSpPr/>
          <p:nvPr/>
        </p:nvCxnSpPr>
        <p:spPr bwMode="auto">
          <a:xfrm>
            <a:off x="931069" y="4210043"/>
            <a:ext cx="72231" cy="2"/>
          </a:xfrm>
          <a:prstGeom prst="line">
            <a:avLst/>
          </a:prstGeom>
          <a:noFill/>
          <a:ln w="28575" cap="flat" cmpd="sng" algn="ctr">
            <a:solidFill>
              <a:schemeClr val="bg2"/>
            </a:solidFill>
            <a:prstDash val="solid"/>
            <a:round/>
            <a:headEnd type="none" w="med" len="med"/>
            <a:tailEnd type="none" w="med" len="med"/>
          </a:ln>
          <a:effectLst/>
        </p:spPr>
      </p:cxnSp>
      <p:sp>
        <p:nvSpPr>
          <p:cNvPr id="82" name="TextBox 81"/>
          <p:cNvSpPr txBox="1"/>
          <p:nvPr/>
        </p:nvSpPr>
        <p:spPr>
          <a:xfrm>
            <a:off x="628650" y="1962152"/>
            <a:ext cx="359568" cy="246221"/>
          </a:xfrm>
          <a:prstGeom prst="rect">
            <a:avLst/>
          </a:prstGeom>
          <a:noFill/>
        </p:spPr>
        <p:txBody>
          <a:bodyPr wrap="square" rtlCol="0">
            <a:spAutoFit/>
          </a:bodyPr>
          <a:lstStyle/>
          <a:p>
            <a:pPr algn="ctr"/>
            <a:r>
              <a:rPr lang="en-US" sz="1000" dirty="0" smtClean="0">
                <a:solidFill>
                  <a:schemeClr val="bg2"/>
                </a:solidFill>
              </a:rPr>
              <a:t>0.9</a:t>
            </a:r>
            <a:endParaRPr lang="en-US" sz="1000" dirty="0">
              <a:solidFill>
                <a:schemeClr val="bg2"/>
              </a:solidFill>
            </a:endParaRPr>
          </a:p>
        </p:txBody>
      </p:sp>
      <p:sp>
        <p:nvSpPr>
          <p:cNvPr id="83" name="TextBox 82"/>
          <p:cNvSpPr txBox="1"/>
          <p:nvPr/>
        </p:nvSpPr>
        <p:spPr>
          <a:xfrm>
            <a:off x="745331" y="1709740"/>
            <a:ext cx="235744" cy="246221"/>
          </a:xfrm>
          <a:prstGeom prst="rect">
            <a:avLst/>
          </a:prstGeom>
          <a:noFill/>
        </p:spPr>
        <p:txBody>
          <a:bodyPr wrap="square" rtlCol="0">
            <a:spAutoFit/>
          </a:bodyPr>
          <a:lstStyle/>
          <a:p>
            <a:pPr algn="ctr"/>
            <a:r>
              <a:rPr lang="en-US" sz="1000" dirty="0" smtClean="0">
                <a:solidFill>
                  <a:schemeClr val="bg2"/>
                </a:solidFill>
              </a:rPr>
              <a:t>1</a:t>
            </a:r>
            <a:endParaRPr lang="en-US" sz="1000" dirty="0">
              <a:solidFill>
                <a:schemeClr val="bg2"/>
              </a:solidFill>
            </a:endParaRPr>
          </a:p>
        </p:txBody>
      </p:sp>
      <p:sp>
        <p:nvSpPr>
          <p:cNvPr id="84" name="TextBox 83"/>
          <p:cNvSpPr txBox="1"/>
          <p:nvPr/>
        </p:nvSpPr>
        <p:spPr>
          <a:xfrm>
            <a:off x="633412" y="2240758"/>
            <a:ext cx="359568" cy="246221"/>
          </a:xfrm>
          <a:prstGeom prst="rect">
            <a:avLst/>
          </a:prstGeom>
          <a:noFill/>
        </p:spPr>
        <p:txBody>
          <a:bodyPr wrap="square" rtlCol="0">
            <a:spAutoFit/>
          </a:bodyPr>
          <a:lstStyle/>
          <a:p>
            <a:pPr algn="ctr"/>
            <a:r>
              <a:rPr lang="en-US" sz="1000" dirty="0" smtClean="0">
                <a:solidFill>
                  <a:schemeClr val="bg2"/>
                </a:solidFill>
              </a:rPr>
              <a:t>0.8</a:t>
            </a:r>
            <a:endParaRPr lang="en-US" sz="1000" dirty="0">
              <a:solidFill>
                <a:schemeClr val="bg2"/>
              </a:solidFill>
            </a:endParaRPr>
          </a:p>
        </p:txBody>
      </p:sp>
      <p:sp>
        <p:nvSpPr>
          <p:cNvPr id="85" name="TextBox 84"/>
          <p:cNvSpPr txBox="1"/>
          <p:nvPr/>
        </p:nvSpPr>
        <p:spPr>
          <a:xfrm>
            <a:off x="623888" y="2502696"/>
            <a:ext cx="359568" cy="246221"/>
          </a:xfrm>
          <a:prstGeom prst="rect">
            <a:avLst/>
          </a:prstGeom>
          <a:noFill/>
        </p:spPr>
        <p:txBody>
          <a:bodyPr wrap="square" rtlCol="0">
            <a:spAutoFit/>
          </a:bodyPr>
          <a:lstStyle/>
          <a:p>
            <a:pPr algn="ctr"/>
            <a:r>
              <a:rPr lang="en-US" sz="1000" dirty="0" smtClean="0">
                <a:solidFill>
                  <a:schemeClr val="bg2"/>
                </a:solidFill>
              </a:rPr>
              <a:t>0.7</a:t>
            </a:r>
            <a:endParaRPr lang="en-US" sz="1000" dirty="0">
              <a:solidFill>
                <a:schemeClr val="bg2"/>
              </a:solidFill>
            </a:endParaRPr>
          </a:p>
        </p:txBody>
      </p:sp>
      <p:sp>
        <p:nvSpPr>
          <p:cNvPr id="86" name="TextBox 85"/>
          <p:cNvSpPr txBox="1"/>
          <p:nvPr/>
        </p:nvSpPr>
        <p:spPr>
          <a:xfrm>
            <a:off x="635795" y="2767015"/>
            <a:ext cx="359568" cy="246221"/>
          </a:xfrm>
          <a:prstGeom prst="rect">
            <a:avLst/>
          </a:prstGeom>
          <a:noFill/>
        </p:spPr>
        <p:txBody>
          <a:bodyPr wrap="square" rtlCol="0">
            <a:spAutoFit/>
          </a:bodyPr>
          <a:lstStyle/>
          <a:p>
            <a:pPr algn="ctr"/>
            <a:r>
              <a:rPr lang="en-US" sz="1000" dirty="0" smtClean="0">
                <a:solidFill>
                  <a:schemeClr val="bg2"/>
                </a:solidFill>
              </a:rPr>
              <a:t>0.6</a:t>
            </a:r>
            <a:endParaRPr lang="en-US" sz="1000" dirty="0">
              <a:solidFill>
                <a:schemeClr val="bg2"/>
              </a:solidFill>
            </a:endParaRPr>
          </a:p>
        </p:txBody>
      </p:sp>
      <p:sp>
        <p:nvSpPr>
          <p:cNvPr id="87" name="TextBox 86"/>
          <p:cNvSpPr txBox="1"/>
          <p:nvPr/>
        </p:nvSpPr>
        <p:spPr>
          <a:xfrm>
            <a:off x="623890" y="3033716"/>
            <a:ext cx="359568" cy="246221"/>
          </a:xfrm>
          <a:prstGeom prst="rect">
            <a:avLst/>
          </a:prstGeom>
          <a:noFill/>
        </p:spPr>
        <p:txBody>
          <a:bodyPr wrap="square" rtlCol="0">
            <a:spAutoFit/>
          </a:bodyPr>
          <a:lstStyle/>
          <a:p>
            <a:pPr algn="ctr"/>
            <a:r>
              <a:rPr lang="en-US" sz="1000" dirty="0" smtClean="0">
                <a:solidFill>
                  <a:schemeClr val="bg2"/>
                </a:solidFill>
              </a:rPr>
              <a:t>0.5</a:t>
            </a:r>
            <a:endParaRPr lang="en-US" sz="1000" dirty="0">
              <a:solidFill>
                <a:schemeClr val="bg2"/>
              </a:solidFill>
            </a:endParaRPr>
          </a:p>
        </p:txBody>
      </p:sp>
      <p:sp>
        <p:nvSpPr>
          <p:cNvPr id="88" name="TextBox 87"/>
          <p:cNvSpPr txBox="1"/>
          <p:nvPr/>
        </p:nvSpPr>
        <p:spPr>
          <a:xfrm>
            <a:off x="623891" y="3288510"/>
            <a:ext cx="359568" cy="246221"/>
          </a:xfrm>
          <a:prstGeom prst="rect">
            <a:avLst/>
          </a:prstGeom>
          <a:noFill/>
        </p:spPr>
        <p:txBody>
          <a:bodyPr wrap="square" rtlCol="0">
            <a:spAutoFit/>
          </a:bodyPr>
          <a:lstStyle/>
          <a:p>
            <a:pPr algn="ctr"/>
            <a:r>
              <a:rPr lang="en-US" sz="1000" dirty="0" smtClean="0">
                <a:solidFill>
                  <a:schemeClr val="bg2"/>
                </a:solidFill>
              </a:rPr>
              <a:t>0.4</a:t>
            </a:r>
            <a:endParaRPr lang="en-US" sz="1000" dirty="0">
              <a:solidFill>
                <a:schemeClr val="bg2"/>
              </a:solidFill>
            </a:endParaRPr>
          </a:p>
        </p:txBody>
      </p:sp>
      <p:sp>
        <p:nvSpPr>
          <p:cNvPr id="89" name="TextBox 88"/>
          <p:cNvSpPr txBox="1"/>
          <p:nvPr/>
        </p:nvSpPr>
        <p:spPr>
          <a:xfrm>
            <a:off x="631031" y="3550448"/>
            <a:ext cx="359568" cy="246221"/>
          </a:xfrm>
          <a:prstGeom prst="rect">
            <a:avLst/>
          </a:prstGeom>
          <a:noFill/>
        </p:spPr>
        <p:txBody>
          <a:bodyPr wrap="square" rtlCol="0">
            <a:spAutoFit/>
          </a:bodyPr>
          <a:lstStyle/>
          <a:p>
            <a:pPr algn="ctr"/>
            <a:r>
              <a:rPr lang="en-US" sz="1000" dirty="0" smtClean="0">
                <a:solidFill>
                  <a:schemeClr val="bg2"/>
                </a:solidFill>
              </a:rPr>
              <a:t>0.3</a:t>
            </a:r>
            <a:endParaRPr lang="en-US" sz="1000" dirty="0">
              <a:solidFill>
                <a:schemeClr val="bg2"/>
              </a:solidFill>
            </a:endParaRPr>
          </a:p>
        </p:txBody>
      </p:sp>
      <p:sp>
        <p:nvSpPr>
          <p:cNvPr id="90" name="TextBox 89"/>
          <p:cNvSpPr txBox="1"/>
          <p:nvPr/>
        </p:nvSpPr>
        <p:spPr>
          <a:xfrm>
            <a:off x="628654" y="3812386"/>
            <a:ext cx="359568" cy="246221"/>
          </a:xfrm>
          <a:prstGeom prst="rect">
            <a:avLst/>
          </a:prstGeom>
          <a:noFill/>
        </p:spPr>
        <p:txBody>
          <a:bodyPr wrap="square" rtlCol="0">
            <a:spAutoFit/>
          </a:bodyPr>
          <a:lstStyle/>
          <a:p>
            <a:pPr algn="ctr"/>
            <a:r>
              <a:rPr lang="en-US" sz="1000" dirty="0" smtClean="0">
                <a:solidFill>
                  <a:schemeClr val="bg2"/>
                </a:solidFill>
              </a:rPr>
              <a:t>0.2</a:t>
            </a:r>
            <a:endParaRPr lang="en-US" sz="1000" dirty="0">
              <a:solidFill>
                <a:schemeClr val="bg2"/>
              </a:solidFill>
            </a:endParaRPr>
          </a:p>
        </p:txBody>
      </p:sp>
      <p:sp>
        <p:nvSpPr>
          <p:cNvPr id="91" name="TextBox 90"/>
          <p:cNvSpPr txBox="1"/>
          <p:nvPr/>
        </p:nvSpPr>
        <p:spPr>
          <a:xfrm>
            <a:off x="623892" y="4093374"/>
            <a:ext cx="359568" cy="246221"/>
          </a:xfrm>
          <a:prstGeom prst="rect">
            <a:avLst/>
          </a:prstGeom>
          <a:noFill/>
        </p:spPr>
        <p:txBody>
          <a:bodyPr wrap="square" rtlCol="0">
            <a:spAutoFit/>
          </a:bodyPr>
          <a:lstStyle/>
          <a:p>
            <a:pPr algn="ctr"/>
            <a:r>
              <a:rPr lang="en-US" sz="1000" dirty="0" smtClean="0">
                <a:solidFill>
                  <a:schemeClr val="bg2"/>
                </a:solidFill>
              </a:rPr>
              <a:t>0.1</a:t>
            </a:r>
            <a:endParaRPr lang="en-US" sz="1000" dirty="0">
              <a:solidFill>
                <a:schemeClr val="bg2"/>
              </a:solidFill>
            </a:endParaRPr>
          </a:p>
        </p:txBody>
      </p:sp>
      <p:sp>
        <p:nvSpPr>
          <p:cNvPr id="92" name="TextBox 91"/>
          <p:cNvSpPr txBox="1"/>
          <p:nvPr/>
        </p:nvSpPr>
        <p:spPr>
          <a:xfrm>
            <a:off x="683422" y="4348168"/>
            <a:ext cx="359568" cy="246221"/>
          </a:xfrm>
          <a:prstGeom prst="rect">
            <a:avLst/>
          </a:prstGeom>
          <a:noFill/>
        </p:spPr>
        <p:txBody>
          <a:bodyPr wrap="square" rtlCol="0">
            <a:spAutoFit/>
          </a:bodyPr>
          <a:lstStyle/>
          <a:p>
            <a:pPr algn="ctr"/>
            <a:r>
              <a:rPr lang="en-US" sz="1000" dirty="0" smtClean="0">
                <a:solidFill>
                  <a:schemeClr val="bg2"/>
                </a:solidFill>
              </a:rPr>
              <a:t>0</a:t>
            </a:r>
            <a:endParaRPr lang="en-US" sz="1000" dirty="0">
              <a:solidFill>
                <a:schemeClr val="bg2"/>
              </a:solidFill>
            </a:endParaRPr>
          </a:p>
        </p:txBody>
      </p:sp>
      <p:sp>
        <p:nvSpPr>
          <p:cNvPr id="93" name="TextBox 92"/>
          <p:cNvSpPr txBox="1"/>
          <p:nvPr/>
        </p:nvSpPr>
        <p:spPr>
          <a:xfrm>
            <a:off x="833442" y="4548193"/>
            <a:ext cx="359568" cy="246221"/>
          </a:xfrm>
          <a:prstGeom prst="rect">
            <a:avLst/>
          </a:prstGeom>
          <a:noFill/>
        </p:spPr>
        <p:txBody>
          <a:bodyPr wrap="square" rtlCol="0">
            <a:spAutoFit/>
          </a:bodyPr>
          <a:lstStyle/>
          <a:p>
            <a:pPr algn="ctr"/>
            <a:r>
              <a:rPr lang="en-US" sz="1000" dirty="0" smtClean="0">
                <a:solidFill>
                  <a:schemeClr val="bg2"/>
                </a:solidFill>
              </a:rPr>
              <a:t>0</a:t>
            </a:r>
            <a:endParaRPr lang="en-US" sz="1000" dirty="0">
              <a:solidFill>
                <a:schemeClr val="bg2"/>
              </a:solidFill>
            </a:endParaRPr>
          </a:p>
        </p:txBody>
      </p:sp>
      <p:sp>
        <p:nvSpPr>
          <p:cNvPr id="94" name="TextBox 93"/>
          <p:cNvSpPr txBox="1"/>
          <p:nvPr/>
        </p:nvSpPr>
        <p:spPr>
          <a:xfrm>
            <a:off x="1362080" y="4545812"/>
            <a:ext cx="359568" cy="246221"/>
          </a:xfrm>
          <a:prstGeom prst="rect">
            <a:avLst/>
          </a:prstGeom>
          <a:noFill/>
        </p:spPr>
        <p:txBody>
          <a:bodyPr wrap="square" rtlCol="0">
            <a:spAutoFit/>
          </a:bodyPr>
          <a:lstStyle/>
          <a:p>
            <a:pPr algn="ctr"/>
            <a:r>
              <a:rPr lang="en-US" sz="1000" dirty="0" smtClean="0">
                <a:solidFill>
                  <a:schemeClr val="bg2"/>
                </a:solidFill>
              </a:rPr>
              <a:t>0.2</a:t>
            </a:r>
            <a:endParaRPr lang="en-US" sz="1000" dirty="0">
              <a:solidFill>
                <a:schemeClr val="bg2"/>
              </a:solidFill>
            </a:endParaRPr>
          </a:p>
        </p:txBody>
      </p:sp>
      <p:cxnSp>
        <p:nvCxnSpPr>
          <p:cNvPr id="95" name="Straight Connector 94"/>
          <p:cNvCxnSpPr/>
          <p:nvPr/>
        </p:nvCxnSpPr>
        <p:spPr bwMode="auto">
          <a:xfrm rot="16200000">
            <a:off x="1500189" y="4517225"/>
            <a:ext cx="72231" cy="2"/>
          </a:xfrm>
          <a:prstGeom prst="line">
            <a:avLst/>
          </a:prstGeom>
          <a:noFill/>
          <a:ln w="28575" cap="flat" cmpd="sng" algn="ctr">
            <a:solidFill>
              <a:schemeClr val="bg2"/>
            </a:solidFill>
            <a:prstDash val="solid"/>
            <a:round/>
            <a:headEnd type="none" w="med" len="med"/>
            <a:tailEnd type="none" w="med" len="med"/>
          </a:ln>
          <a:effectLst/>
        </p:spPr>
      </p:cxnSp>
      <p:cxnSp>
        <p:nvCxnSpPr>
          <p:cNvPr id="96" name="Straight Connector 95"/>
          <p:cNvCxnSpPr/>
          <p:nvPr/>
        </p:nvCxnSpPr>
        <p:spPr bwMode="auto">
          <a:xfrm rot="16200000">
            <a:off x="2009779" y="4526750"/>
            <a:ext cx="72231" cy="2"/>
          </a:xfrm>
          <a:prstGeom prst="line">
            <a:avLst/>
          </a:prstGeom>
          <a:noFill/>
          <a:ln w="28575" cap="flat" cmpd="sng" algn="ctr">
            <a:solidFill>
              <a:schemeClr val="bg2"/>
            </a:solidFill>
            <a:prstDash val="solid"/>
            <a:round/>
            <a:headEnd type="none" w="med" len="med"/>
            <a:tailEnd type="none" w="med" len="med"/>
          </a:ln>
          <a:effectLst/>
        </p:spPr>
      </p:cxnSp>
      <p:cxnSp>
        <p:nvCxnSpPr>
          <p:cNvPr id="97" name="Straight Connector 96"/>
          <p:cNvCxnSpPr/>
          <p:nvPr/>
        </p:nvCxnSpPr>
        <p:spPr bwMode="auto">
          <a:xfrm rot="16200000">
            <a:off x="2533655" y="4524370"/>
            <a:ext cx="72231" cy="2"/>
          </a:xfrm>
          <a:prstGeom prst="line">
            <a:avLst/>
          </a:prstGeom>
          <a:noFill/>
          <a:ln w="28575" cap="flat" cmpd="sng" algn="ctr">
            <a:solidFill>
              <a:schemeClr val="bg2"/>
            </a:solidFill>
            <a:prstDash val="solid"/>
            <a:round/>
            <a:headEnd type="none" w="med" len="med"/>
            <a:tailEnd type="none" w="med" len="med"/>
          </a:ln>
          <a:effectLst/>
        </p:spPr>
      </p:cxnSp>
      <p:cxnSp>
        <p:nvCxnSpPr>
          <p:cNvPr id="98" name="Straight Connector 97"/>
          <p:cNvCxnSpPr/>
          <p:nvPr/>
        </p:nvCxnSpPr>
        <p:spPr bwMode="auto">
          <a:xfrm rot="16200000">
            <a:off x="3057531" y="4521990"/>
            <a:ext cx="72231" cy="2"/>
          </a:xfrm>
          <a:prstGeom prst="line">
            <a:avLst/>
          </a:prstGeom>
          <a:noFill/>
          <a:ln w="28575" cap="flat" cmpd="sng" algn="ctr">
            <a:solidFill>
              <a:schemeClr val="bg2"/>
            </a:solidFill>
            <a:prstDash val="solid"/>
            <a:round/>
            <a:headEnd type="none" w="med" len="med"/>
            <a:tailEnd type="none" w="med" len="med"/>
          </a:ln>
          <a:effectLst/>
        </p:spPr>
      </p:cxnSp>
      <p:cxnSp>
        <p:nvCxnSpPr>
          <p:cNvPr id="99" name="Straight Connector 98"/>
          <p:cNvCxnSpPr/>
          <p:nvPr/>
        </p:nvCxnSpPr>
        <p:spPr bwMode="auto">
          <a:xfrm rot="16200000">
            <a:off x="3567121" y="4502941"/>
            <a:ext cx="72231" cy="2"/>
          </a:xfrm>
          <a:prstGeom prst="line">
            <a:avLst/>
          </a:prstGeom>
          <a:noFill/>
          <a:ln w="28575" cap="flat" cmpd="sng" algn="ctr">
            <a:solidFill>
              <a:schemeClr val="bg2"/>
            </a:solidFill>
            <a:prstDash val="solid"/>
            <a:round/>
            <a:headEnd type="none" w="med" len="med"/>
            <a:tailEnd type="none" w="med" len="med"/>
          </a:ln>
          <a:effectLst/>
        </p:spPr>
      </p:cxnSp>
      <p:sp>
        <p:nvSpPr>
          <p:cNvPr id="100" name="TextBox 99"/>
          <p:cNvSpPr txBox="1"/>
          <p:nvPr/>
        </p:nvSpPr>
        <p:spPr>
          <a:xfrm>
            <a:off x="1869286" y="4552956"/>
            <a:ext cx="359568" cy="246221"/>
          </a:xfrm>
          <a:prstGeom prst="rect">
            <a:avLst/>
          </a:prstGeom>
          <a:noFill/>
        </p:spPr>
        <p:txBody>
          <a:bodyPr wrap="square" rtlCol="0">
            <a:spAutoFit/>
          </a:bodyPr>
          <a:lstStyle/>
          <a:p>
            <a:pPr algn="ctr"/>
            <a:r>
              <a:rPr lang="en-US" sz="1000" dirty="0" smtClean="0">
                <a:solidFill>
                  <a:schemeClr val="bg2"/>
                </a:solidFill>
              </a:rPr>
              <a:t>0.4</a:t>
            </a:r>
            <a:endParaRPr lang="en-US" sz="1000" dirty="0">
              <a:solidFill>
                <a:schemeClr val="bg2"/>
              </a:solidFill>
            </a:endParaRPr>
          </a:p>
        </p:txBody>
      </p:sp>
      <p:sp>
        <p:nvSpPr>
          <p:cNvPr id="101" name="TextBox 100"/>
          <p:cNvSpPr txBox="1"/>
          <p:nvPr/>
        </p:nvSpPr>
        <p:spPr>
          <a:xfrm>
            <a:off x="2395542" y="4548194"/>
            <a:ext cx="359568" cy="246221"/>
          </a:xfrm>
          <a:prstGeom prst="rect">
            <a:avLst/>
          </a:prstGeom>
          <a:noFill/>
        </p:spPr>
        <p:txBody>
          <a:bodyPr wrap="square" rtlCol="0">
            <a:spAutoFit/>
          </a:bodyPr>
          <a:lstStyle/>
          <a:p>
            <a:pPr algn="ctr"/>
            <a:r>
              <a:rPr lang="en-US" sz="1000" dirty="0" smtClean="0">
                <a:solidFill>
                  <a:schemeClr val="bg2"/>
                </a:solidFill>
              </a:rPr>
              <a:t>0.6</a:t>
            </a:r>
            <a:endParaRPr lang="en-US" sz="1000" dirty="0">
              <a:solidFill>
                <a:schemeClr val="bg2"/>
              </a:solidFill>
            </a:endParaRPr>
          </a:p>
        </p:txBody>
      </p:sp>
      <p:sp>
        <p:nvSpPr>
          <p:cNvPr id="102" name="TextBox 101"/>
          <p:cNvSpPr txBox="1"/>
          <p:nvPr/>
        </p:nvSpPr>
        <p:spPr>
          <a:xfrm>
            <a:off x="2921798" y="4543432"/>
            <a:ext cx="359568" cy="246221"/>
          </a:xfrm>
          <a:prstGeom prst="rect">
            <a:avLst/>
          </a:prstGeom>
          <a:noFill/>
        </p:spPr>
        <p:txBody>
          <a:bodyPr wrap="square" rtlCol="0">
            <a:spAutoFit/>
          </a:bodyPr>
          <a:lstStyle/>
          <a:p>
            <a:pPr algn="ctr"/>
            <a:r>
              <a:rPr lang="en-US" sz="1000" dirty="0" smtClean="0">
                <a:solidFill>
                  <a:schemeClr val="bg2"/>
                </a:solidFill>
              </a:rPr>
              <a:t>0.8</a:t>
            </a:r>
            <a:endParaRPr lang="en-US" sz="1000" dirty="0">
              <a:solidFill>
                <a:schemeClr val="bg2"/>
              </a:solidFill>
            </a:endParaRPr>
          </a:p>
        </p:txBody>
      </p:sp>
      <p:sp>
        <p:nvSpPr>
          <p:cNvPr id="103" name="TextBox 102"/>
          <p:cNvSpPr txBox="1"/>
          <p:nvPr/>
        </p:nvSpPr>
        <p:spPr>
          <a:xfrm>
            <a:off x="3448054" y="4538670"/>
            <a:ext cx="359568" cy="246221"/>
          </a:xfrm>
          <a:prstGeom prst="rect">
            <a:avLst/>
          </a:prstGeom>
          <a:noFill/>
        </p:spPr>
        <p:txBody>
          <a:bodyPr wrap="square" rtlCol="0">
            <a:spAutoFit/>
          </a:bodyPr>
          <a:lstStyle/>
          <a:p>
            <a:pPr algn="ctr"/>
            <a:r>
              <a:rPr lang="en-US" sz="1000" dirty="0" smtClean="0">
                <a:solidFill>
                  <a:schemeClr val="bg2"/>
                </a:solidFill>
              </a:rPr>
              <a:t>1</a:t>
            </a:r>
            <a:endParaRPr lang="en-US" sz="1000" dirty="0">
              <a:solidFill>
                <a:schemeClr val="bg2"/>
              </a:solidFill>
            </a:endParaRPr>
          </a:p>
        </p:txBody>
      </p:sp>
      <p:sp>
        <p:nvSpPr>
          <p:cNvPr id="104" name="TextBox 103"/>
          <p:cNvSpPr txBox="1"/>
          <p:nvPr/>
        </p:nvSpPr>
        <p:spPr>
          <a:xfrm>
            <a:off x="1771650" y="4791082"/>
            <a:ext cx="1023941" cy="246221"/>
          </a:xfrm>
          <a:prstGeom prst="rect">
            <a:avLst/>
          </a:prstGeom>
          <a:noFill/>
        </p:spPr>
        <p:txBody>
          <a:bodyPr wrap="square" rtlCol="0">
            <a:spAutoFit/>
          </a:bodyPr>
          <a:lstStyle/>
          <a:p>
            <a:pPr algn="ctr"/>
            <a:r>
              <a:rPr lang="en-US" sz="1000" dirty="0" smtClean="0">
                <a:solidFill>
                  <a:schemeClr val="bg2"/>
                </a:solidFill>
              </a:rPr>
              <a:t>1-Specificity</a:t>
            </a:r>
            <a:endParaRPr lang="en-US" sz="1000" dirty="0">
              <a:solidFill>
                <a:schemeClr val="bg2"/>
              </a:solidFill>
            </a:endParaRPr>
          </a:p>
        </p:txBody>
      </p:sp>
      <p:sp>
        <p:nvSpPr>
          <p:cNvPr id="105" name="TextBox 104"/>
          <p:cNvSpPr txBox="1"/>
          <p:nvPr/>
        </p:nvSpPr>
        <p:spPr>
          <a:xfrm rot="16200000">
            <a:off x="43602" y="3070943"/>
            <a:ext cx="1023941" cy="246221"/>
          </a:xfrm>
          <a:prstGeom prst="rect">
            <a:avLst/>
          </a:prstGeom>
          <a:noFill/>
        </p:spPr>
        <p:txBody>
          <a:bodyPr wrap="square" rtlCol="0">
            <a:spAutoFit/>
          </a:bodyPr>
          <a:lstStyle/>
          <a:p>
            <a:pPr algn="ctr"/>
            <a:r>
              <a:rPr lang="en-US" sz="1000" dirty="0" smtClean="0">
                <a:solidFill>
                  <a:schemeClr val="bg2"/>
                </a:solidFill>
              </a:rPr>
              <a:t>Sensitivity</a:t>
            </a:r>
            <a:endParaRPr lang="en-US" sz="1000" dirty="0">
              <a:solidFill>
                <a:schemeClr val="bg2"/>
              </a:solidFill>
            </a:endParaRPr>
          </a:p>
        </p:txBody>
      </p:sp>
      <p:sp>
        <p:nvSpPr>
          <p:cNvPr id="106" name="Freeform 105"/>
          <p:cNvSpPr/>
          <p:nvPr/>
        </p:nvSpPr>
        <p:spPr bwMode="auto">
          <a:xfrm>
            <a:off x="1038758" y="1862937"/>
            <a:ext cx="2553005" cy="2577389"/>
          </a:xfrm>
          <a:custGeom>
            <a:avLst/>
            <a:gdLst>
              <a:gd name="connsiteX0" fmla="*/ 0 w 2553005"/>
              <a:gd name="connsiteY0" fmla="*/ 2577389 h 2577389"/>
              <a:gd name="connsiteX1" fmla="*/ 117044 w 2553005"/>
              <a:gd name="connsiteY1" fmla="*/ 2445716 h 2577389"/>
              <a:gd name="connsiteX2" fmla="*/ 131674 w 2553005"/>
              <a:gd name="connsiteY2" fmla="*/ 2394509 h 2577389"/>
              <a:gd name="connsiteX3" fmla="*/ 168250 w 2553005"/>
              <a:gd name="connsiteY3" fmla="*/ 2357933 h 2577389"/>
              <a:gd name="connsiteX4" fmla="*/ 219456 w 2553005"/>
              <a:gd name="connsiteY4" fmla="*/ 2240890 h 2577389"/>
              <a:gd name="connsiteX5" fmla="*/ 270663 w 2553005"/>
              <a:gd name="connsiteY5" fmla="*/ 2218945 h 2577389"/>
              <a:gd name="connsiteX6" fmla="*/ 299924 w 2553005"/>
              <a:gd name="connsiteY6" fmla="*/ 2138477 h 2577389"/>
              <a:gd name="connsiteX7" fmla="*/ 380391 w 2553005"/>
              <a:gd name="connsiteY7" fmla="*/ 2109217 h 2577389"/>
              <a:gd name="connsiteX8" fmla="*/ 424282 w 2553005"/>
              <a:gd name="connsiteY8" fmla="*/ 2043380 h 2577389"/>
              <a:gd name="connsiteX9" fmla="*/ 453543 w 2553005"/>
              <a:gd name="connsiteY9" fmla="*/ 1984858 h 2577389"/>
              <a:gd name="connsiteX10" fmla="*/ 577901 w 2553005"/>
              <a:gd name="connsiteY10" fmla="*/ 1926337 h 2577389"/>
              <a:gd name="connsiteX11" fmla="*/ 621792 w 2553005"/>
              <a:gd name="connsiteY11" fmla="*/ 1823924 h 2577389"/>
              <a:gd name="connsiteX12" fmla="*/ 665684 w 2553005"/>
              <a:gd name="connsiteY12" fmla="*/ 1750772 h 2577389"/>
              <a:gd name="connsiteX13" fmla="*/ 760781 w 2553005"/>
              <a:gd name="connsiteY13" fmla="*/ 1670305 h 2577389"/>
              <a:gd name="connsiteX14" fmla="*/ 819303 w 2553005"/>
              <a:gd name="connsiteY14" fmla="*/ 1582522 h 2577389"/>
              <a:gd name="connsiteX15" fmla="*/ 921716 w 2553005"/>
              <a:gd name="connsiteY15" fmla="*/ 1428903 h 2577389"/>
              <a:gd name="connsiteX16" fmla="*/ 987552 w 2553005"/>
              <a:gd name="connsiteY16" fmla="*/ 1348436 h 2577389"/>
              <a:gd name="connsiteX17" fmla="*/ 1053389 w 2553005"/>
              <a:gd name="connsiteY17" fmla="*/ 1289914 h 2577389"/>
              <a:gd name="connsiteX18" fmla="*/ 1111911 w 2553005"/>
              <a:gd name="connsiteY18" fmla="*/ 1275284 h 2577389"/>
              <a:gd name="connsiteX19" fmla="*/ 1280160 w 2553005"/>
              <a:gd name="connsiteY19" fmla="*/ 1048513 h 2577389"/>
              <a:gd name="connsiteX20" fmla="*/ 1345997 w 2553005"/>
              <a:gd name="connsiteY20" fmla="*/ 1048513 h 2577389"/>
              <a:gd name="connsiteX21" fmla="*/ 1367943 w 2553005"/>
              <a:gd name="connsiteY21" fmla="*/ 953415 h 2577389"/>
              <a:gd name="connsiteX22" fmla="*/ 1499616 w 2553005"/>
              <a:gd name="connsiteY22" fmla="*/ 843687 h 2577389"/>
              <a:gd name="connsiteX23" fmla="*/ 1558138 w 2553005"/>
              <a:gd name="connsiteY23" fmla="*/ 836372 h 2577389"/>
              <a:gd name="connsiteX24" fmla="*/ 1616660 w 2553005"/>
              <a:gd name="connsiteY24" fmla="*/ 741274 h 2577389"/>
              <a:gd name="connsiteX25" fmla="*/ 1609344 w 2553005"/>
              <a:gd name="connsiteY25" fmla="*/ 690068 h 2577389"/>
              <a:gd name="connsiteX26" fmla="*/ 1726388 w 2553005"/>
              <a:gd name="connsiteY26" fmla="*/ 624231 h 2577389"/>
              <a:gd name="connsiteX27" fmla="*/ 1726388 w 2553005"/>
              <a:gd name="connsiteY27" fmla="*/ 594970 h 2577389"/>
              <a:gd name="connsiteX28" fmla="*/ 1880007 w 2553005"/>
              <a:gd name="connsiteY28" fmla="*/ 463297 h 2577389"/>
              <a:gd name="connsiteX29" fmla="*/ 1967789 w 2553005"/>
              <a:gd name="connsiteY29" fmla="*/ 368199 h 2577389"/>
              <a:gd name="connsiteX30" fmla="*/ 2150669 w 2553005"/>
              <a:gd name="connsiteY30" fmla="*/ 295047 h 2577389"/>
              <a:gd name="connsiteX31" fmla="*/ 2187245 w 2553005"/>
              <a:gd name="connsiteY31" fmla="*/ 229210 h 2577389"/>
              <a:gd name="connsiteX32" fmla="*/ 2282343 w 2553005"/>
              <a:gd name="connsiteY32" fmla="*/ 192634 h 2577389"/>
              <a:gd name="connsiteX33" fmla="*/ 2384756 w 2553005"/>
              <a:gd name="connsiteY33" fmla="*/ 119482 h 2577389"/>
              <a:gd name="connsiteX34" fmla="*/ 2384756 w 2553005"/>
              <a:gd name="connsiteY34" fmla="*/ 90221 h 2577389"/>
              <a:gd name="connsiteX35" fmla="*/ 2450592 w 2553005"/>
              <a:gd name="connsiteY35" fmla="*/ 60961 h 2577389"/>
              <a:gd name="connsiteX36" fmla="*/ 2457908 w 2553005"/>
              <a:gd name="connsiteY36" fmla="*/ 9754 h 2577389"/>
              <a:gd name="connsiteX37" fmla="*/ 2553005 w 2553005"/>
              <a:gd name="connsiteY37" fmla="*/ 2439 h 2577389"/>
              <a:gd name="connsiteX38" fmla="*/ 2553005 w 2553005"/>
              <a:gd name="connsiteY38" fmla="*/ 2439 h 2577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553005" h="2577389">
                <a:moveTo>
                  <a:pt x="0" y="2577389"/>
                </a:moveTo>
                <a:lnTo>
                  <a:pt x="117044" y="2445716"/>
                </a:lnTo>
                <a:cubicBezTo>
                  <a:pt x="138990" y="2415236"/>
                  <a:pt x="135332" y="2404872"/>
                  <a:pt x="131674" y="2394509"/>
                </a:cubicBezTo>
                <a:lnTo>
                  <a:pt x="168250" y="2357933"/>
                </a:lnTo>
                <a:cubicBezTo>
                  <a:pt x="182880" y="2332330"/>
                  <a:pt x="219456" y="2240890"/>
                  <a:pt x="219456" y="2240890"/>
                </a:cubicBezTo>
                <a:cubicBezTo>
                  <a:pt x="236525" y="2217725"/>
                  <a:pt x="270663" y="2218945"/>
                  <a:pt x="270663" y="2218945"/>
                </a:cubicBezTo>
                <a:cubicBezTo>
                  <a:pt x="284074" y="2201876"/>
                  <a:pt x="291999" y="2170176"/>
                  <a:pt x="299924" y="2138477"/>
                </a:cubicBezTo>
                <a:lnTo>
                  <a:pt x="380391" y="2109217"/>
                </a:lnTo>
                <a:lnTo>
                  <a:pt x="424282" y="2043380"/>
                </a:lnTo>
                <a:cubicBezTo>
                  <a:pt x="436474" y="2022654"/>
                  <a:pt x="445008" y="2003756"/>
                  <a:pt x="453543" y="1984858"/>
                </a:cubicBezTo>
                <a:cubicBezTo>
                  <a:pt x="494996" y="1965351"/>
                  <a:pt x="557175" y="1938529"/>
                  <a:pt x="577901" y="1926337"/>
                </a:cubicBezTo>
                <a:lnTo>
                  <a:pt x="621792" y="1823924"/>
                </a:lnTo>
                <a:cubicBezTo>
                  <a:pt x="636423" y="1799540"/>
                  <a:pt x="657150" y="1764183"/>
                  <a:pt x="665684" y="1750772"/>
                </a:cubicBezTo>
                <a:lnTo>
                  <a:pt x="760781" y="1670305"/>
                </a:lnTo>
                <a:lnTo>
                  <a:pt x="819303" y="1582522"/>
                </a:lnTo>
                <a:lnTo>
                  <a:pt x="921716" y="1428903"/>
                </a:lnTo>
                <a:lnTo>
                  <a:pt x="987552" y="1348436"/>
                </a:lnTo>
                <a:cubicBezTo>
                  <a:pt x="1009498" y="1325271"/>
                  <a:pt x="1053389" y="1289914"/>
                  <a:pt x="1053389" y="1289914"/>
                </a:cubicBezTo>
                <a:cubicBezTo>
                  <a:pt x="1074115" y="1277722"/>
                  <a:pt x="1111911" y="1275284"/>
                  <a:pt x="1111911" y="1275284"/>
                </a:cubicBezTo>
                <a:cubicBezTo>
                  <a:pt x="1149706" y="1235050"/>
                  <a:pt x="1214933" y="1141781"/>
                  <a:pt x="1280160" y="1048513"/>
                </a:cubicBezTo>
                <a:lnTo>
                  <a:pt x="1345997" y="1048513"/>
                </a:lnTo>
                <a:lnTo>
                  <a:pt x="1367943" y="953415"/>
                </a:lnTo>
                <a:lnTo>
                  <a:pt x="1499616" y="843687"/>
                </a:lnTo>
                <a:cubicBezTo>
                  <a:pt x="1531315" y="824180"/>
                  <a:pt x="1558138" y="836372"/>
                  <a:pt x="1558138" y="836372"/>
                </a:cubicBezTo>
                <a:cubicBezTo>
                  <a:pt x="1577645" y="819303"/>
                  <a:pt x="1616660" y="741274"/>
                  <a:pt x="1616660" y="741274"/>
                </a:cubicBezTo>
                <a:cubicBezTo>
                  <a:pt x="1625194" y="716890"/>
                  <a:pt x="1617269" y="703479"/>
                  <a:pt x="1609344" y="690068"/>
                </a:cubicBezTo>
                <a:lnTo>
                  <a:pt x="1726388" y="624231"/>
                </a:lnTo>
                <a:lnTo>
                  <a:pt x="1726388" y="594970"/>
                </a:lnTo>
                <a:cubicBezTo>
                  <a:pt x="1777594" y="551079"/>
                  <a:pt x="1853185" y="487681"/>
                  <a:pt x="1880007" y="463297"/>
                </a:cubicBezTo>
                <a:cubicBezTo>
                  <a:pt x="1909268" y="431598"/>
                  <a:pt x="1953159" y="386487"/>
                  <a:pt x="1967789" y="368199"/>
                </a:cubicBezTo>
                <a:lnTo>
                  <a:pt x="2150669" y="295047"/>
                </a:lnTo>
                <a:lnTo>
                  <a:pt x="2187245" y="229210"/>
                </a:lnTo>
                <a:lnTo>
                  <a:pt x="2282343" y="192634"/>
                </a:lnTo>
                <a:cubicBezTo>
                  <a:pt x="2315261" y="174346"/>
                  <a:pt x="2350008" y="146914"/>
                  <a:pt x="2384756" y="119482"/>
                </a:cubicBezTo>
                <a:lnTo>
                  <a:pt x="2384756" y="90221"/>
                </a:lnTo>
                <a:cubicBezTo>
                  <a:pt x="2395729" y="80468"/>
                  <a:pt x="2423160" y="70714"/>
                  <a:pt x="2450592" y="60961"/>
                </a:cubicBezTo>
                <a:lnTo>
                  <a:pt x="2457908" y="9754"/>
                </a:lnTo>
                <a:cubicBezTo>
                  <a:pt x="2474977" y="0"/>
                  <a:pt x="2553005" y="2439"/>
                  <a:pt x="2553005" y="2439"/>
                </a:cubicBezTo>
                <a:lnTo>
                  <a:pt x="2553005" y="2439"/>
                </a:lnTo>
              </a:path>
            </a:pathLst>
          </a:custGeom>
          <a:noFill/>
          <a:ln w="19050" cap="flat" cmpd="sng" algn="ctr">
            <a:solidFill>
              <a:schemeClr val="bg1">
                <a:lumMod val="60000"/>
                <a:lumOff val="4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3200" b="1" i="0" u="none" strike="noStrike" cap="none" normalizeH="0" baseline="0" smtClean="0">
              <a:ln>
                <a:noFill/>
              </a:ln>
              <a:solidFill>
                <a:schemeClr val="tx2"/>
              </a:solidFill>
              <a:effectLst/>
              <a:latin typeface="Arial" charset="0"/>
            </a:endParaRPr>
          </a:p>
        </p:txBody>
      </p:sp>
      <p:sp>
        <p:nvSpPr>
          <p:cNvPr id="113" name="Freeform 112"/>
          <p:cNvSpPr/>
          <p:nvPr/>
        </p:nvSpPr>
        <p:spPr bwMode="auto">
          <a:xfrm>
            <a:off x="1015340" y="1905990"/>
            <a:ext cx="2268187" cy="2487880"/>
          </a:xfrm>
          <a:custGeom>
            <a:avLst/>
            <a:gdLst>
              <a:gd name="connsiteX0" fmla="*/ 0 w 2268187"/>
              <a:gd name="connsiteY0" fmla="*/ 2487880 h 2487880"/>
              <a:gd name="connsiteX1" fmla="*/ 106878 w 2268187"/>
              <a:gd name="connsiteY1" fmla="*/ 2238498 h 2487880"/>
              <a:gd name="connsiteX2" fmla="*/ 184068 w 2268187"/>
              <a:gd name="connsiteY2" fmla="*/ 2066306 h 2487880"/>
              <a:gd name="connsiteX3" fmla="*/ 267195 w 2268187"/>
              <a:gd name="connsiteY3" fmla="*/ 1793174 h 2487880"/>
              <a:gd name="connsiteX4" fmla="*/ 320634 w 2268187"/>
              <a:gd name="connsiteY4" fmla="*/ 1662545 h 2487880"/>
              <a:gd name="connsiteX5" fmla="*/ 350322 w 2268187"/>
              <a:gd name="connsiteY5" fmla="*/ 1597231 h 2487880"/>
              <a:gd name="connsiteX6" fmla="*/ 385948 w 2268187"/>
              <a:gd name="connsiteY6" fmla="*/ 1555667 h 2487880"/>
              <a:gd name="connsiteX7" fmla="*/ 409699 w 2268187"/>
              <a:gd name="connsiteY7" fmla="*/ 1472540 h 2487880"/>
              <a:gd name="connsiteX8" fmla="*/ 504702 w 2268187"/>
              <a:gd name="connsiteY8" fmla="*/ 1353787 h 2487880"/>
              <a:gd name="connsiteX9" fmla="*/ 564078 w 2268187"/>
              <a:gd name="connsiteY9" fmla="*/ 1306285 h 2487880"/>
              <a:gd name="connsiteX10" fmla="*/ 659081 w 2268187"/>
              <a:gd name="connsiteY10" fmla="*/ 1134093 h 2487880"/>
              <a:gd name="connsiteX11" fmla="*/ 736270 w 2268187"/>
              <a:gd name="connsiteY11" fmla="*/ 1092529 h 2487880"/>
              <a:gd name="connsiteX12" fmla="*/ 760021 w 2268187"/>
              <a:gd name="connsiteY12" fmla="*/ 961901 h 2487880"/>
              <a:gd name="connsiteX13" fmla="*/ 914400 w 2268187"/>
              <a:gd name="connsiteY13" fmla="*/ 807522 h 2487880"/>
              <a:gd name="connsiteX14" fmla="*/ 920338 w 2268187"/>
              <a:gd name="connsiteY14" fmla="*/ 765958 h 2487880"/>
              <a:gd name="connsiteX15" fmla="*/ 973777 w 2268187"/>
              <a:gd name="connsiteY15" fmla="*/ 765958 h 2487880"/>
              <a:gd name="connsiteX16" fmla="*/ 1039091 w 2268187"/>
              <a:gd name="connsiteY16" fmla="*/ 730332 h 2487880"/>
              <a:gd name="connsiteX17" fmla="*/ 1110343 w 2268187"/>
              <a:gd name="connsiteY17" fmla="*/ 617516 h 2487880"/>
              <a:gd name="connsiteX18" fmla="*/ 1335974 w 2268187"/>
              <a:gd name="connsiteY18" fmla="*/ 463137 h 2487880"/>
              <a:gd name="connsiteX19" fmla="*/ 1537855 w 2268187"/>
              <a:gd name="connsiteY19" fmla="*/ 338446 h 2487880"/>
              <a:gd name="connsiteX20" fmla="*/ 1597231 w 2268187"/>
              <a:gd name="connsiteY20" fmla="*/ 320633 h 2487880"/>
              <a:gd name="connsiteX21" fmla="*/ 1638795 w 2268187"/>
              <a:gd name="connsiteY21" fmla="*/ 320633 h 2487880"/>
              <a:gd name="connsiteX22" fmla="*/ 1638795 w 2268187"/>
              <a:gd name="connsiteY22" fmla="*/ 267194 h 2487880"/>
              <a:gd name="connsiteX23" fmla="*/ 1834738 w 2268187"/>
              <a:gd name="connsiteY23" fmla="*/ 178129 h 2487880"/>
              <a:gd name="connsiteX24" fmla="*/ 1870364 w 2268187"/>
              <a:gd name="connsiteY24" fmla="*/ 178129 h 2487880"/>
              <a:gd name="connsiteX25" fmla="*/ 2036618 w 2268187"/>
              <a:gd name="connsiteY25" fmla="*/ 118753 h 2487880"/>
              <a:gd name="connsiteX26" fmla="*/ 2030681 w 2268187"/>
              <a:gd name="connsiteY26" fmla="*/ 83127 h 2487880"/>
              <a:gd name="connsiteX27" fmla="*/ 2196935 w 2268187"/>
              <a:gd name="connsiteY27" fmla="*/ 71252 h 2487880"/>
              <a:gd name="connsiteX28" fmla="*/ 2268187 w 2268187"/>
              <a:gd name="connsiteY28" fmla="*/ 0 h 2487880"/>
              <a:gd name="connsiteX29" fmla="*/ 2268187 w 2268187"/>
              <a:gd name="connsiteY29" fmla="*/ 0 h 2487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268187" h="2487880">
                <a:moveTo>
                  <a:pt x="0" y="2487880"/>
                </a:moveTo>
                <a:lnTo>
                  <a:pt x="106878" y="2238498"/>
                </a:lnTo>
                <a:cubicBezTo>
                  <a:pt x="137556" y="2168236"/>
                  <a:pt x="184068" y="2066306"/>
                  <a:pt x="184068" y="2066306"/>
                </a:cubicBezTo>
                <a:cubicBezTo>
                  <a:pt x="210787" y="1992085"/>
                  <a:pt x="267195" y="1793174"/>
                  <a:pt x="267195" y="1793174"/>
                </a:cubicBezTo>
                <a:cubicBezTo>
                  <a:pt x="289956" y="1725881"/>
                  <a:pt x="320634" y="1662545"/>
                  <a:pt x="320634" y="1662545"/>
                </a:cubicBezTo>
                <a:cubicBezTo>
                  <a:pt x="334488" y="1629888"/>
                  <a:pt x="342405" y="1613559"/>
                  <a:pt x="350322" y="1597231"/>
                </a:cubicBezTo>
                <a:lnTo>
                  <a:pt x="385948" y="1555667"/>
                </a:lnTo>
                <a:cubicBezTo>
                  <a:pt x="395844" y="1534885"/>
                  <a:pt x="402771" y="1503712"/>
                  <a:pt x="409699" y="1472540"/>
                </a:cubicBezTo>
                <a:lnTo>
                  <a:pt x="504702" y="1353787"/>
                </a:lnTo>
                <a:cubicBezTo>
                  <a:pt x="530432" y="1326078"/>
                  <a:pt x="554182" y="1316181"/>
                  <a:pt x="564078" y="1306285"/>
                </a:cubicBezTo>
                <a:lnTo>
                  <a:pt x="659081" y="1134093"/>
                </a:lnTo>
                <a:lnTo>
                  <a:pt x="736270" y="1092529"/>
                </a:lnTo>
                <a:cubicBezTo>
                  <a:pt x="753093" y="1063830"/>
                  <a:pt x="730333" y="1009402"/>
                  <a:pt x="760021" y="961901"/>
                </a:cubicBezTo>
                <a:cubicBezTo>
                  <a:pt x="789709" y="914400"/>
                  <a:pt x="888670" y="835231"/>
                  <a:pt x="914400" y="807522"/>
                </a:cubicBezTo>
                <a:lnTo>
                  <a:pt x="920338" y="765958"/>
                </a:lnTo>
                <a:cubicBezTo>
                  <a:pt x="930234" y="759031"/>
                  <a:pt x="973777" y="765958"/>
                  <a:pt x="973777" y="765958"/>
                </a:cubicBezTo>
                <a:cubicBezTo>
                  <a:pt x="993569" y="760020"/>
                  <a:pt x="1027216" y="737259"/>
                  <a:pt x="1039091" y="730332"/>
                </a:cubicBezTo>
                <a:lnTo>
                  <a:pt x="1110343" y="617516"/>
                </a:lnTo>
                <a:lnTo>
                  <a:pt x="1335974" y="463137"/>
                </a:lnTo>
                <a:cubicBezTo>
                  <a:pt x="1407226" y="416625"/>
                  <a:pt x="1503219" y="361207"/>
                  <a:pt x="1537855" y="338446"/>
                </a:cubicBezTo>
                <a:lnTo>
                  <a:pt x="1597231" y="320633"/>
                </a:lnTo>
                <a:lnTo>
                  <a:pt x="1638795" y="320633"/>
                </a:lnTo>
                <a:lnTo>
                  <a:pt x="1638795" y="267194"/>
                </a:lnTo>
                <a:lnTo>
                  <a:pt x="1834738" y="178129"/>
                </a:lnTo>
                <a:cubicBezTo>
                  <a:pt x="1873333" y="163285"/>
                  <a:pt x="1871848" y="170707"/>
                  <a:pt x="1870364" y="178129"/>
                </a:cubicBezTo>
                <a:lnTo>
                  <a:pt x="2036618" y="118753"/>
                </a:lnTo>
                <a:lnTo>
                  <a:pt x="2030681" y="83127"/>
                </a:lnTo>
                <a:cubicBezTo>
                  <a:pt x="2057400" y="75210"/>
                  <a:pt x="2196935" y="71252"/>
                  <a:pt x="2196935" y="71252"/>
                </a:cubicBezTo>
                <a:cubicBezTo>
                  <a:pt x="2236519" y="57398"/>
                  <a:pt x="2268187" y="0"/>
                  <a:pt x="2268187" y="0"/>
                </a:cubicBezTo>
                <a:lnTo>
                  <a:pt x="2268187" y="0"/>
                </a:lnTo>
              </a:path>
            </a:pathLst>
          </a:custGeom>
          <a:noFill/>
          <a:ln w="19050" cap="flat" cmpd="sng" algn="ctr">
            <a:solidFill>
              <a:schemeClr val="tx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3200" b="1" i="0" u="none" strike="noStrike" cap="none" normalizeH="0" baseline="0" smtClean="0">
              <a:ln>
                <a:noFill/>
              </a:ln>
              <a:solidFill>
                <a:schemeClr val="tx2"/>
              </a:solidFill>
              <a:effectLst/>
              <a:latin typeface="Arial" charset="0"/>
            </a:endParaRPr>
          </a:p>
        </p:txBody>
      </p:sp>
      <p:grpSp>
        <p:nvGrpSpPr>
          <p:cNvPr id="2" name="Group 113"/>
          <p:cNvGrpSpPr/>
          <p:nvPr/>
        </p:nvGrpSpPr>
        <p:grpSpPr>
          <a:xfrm>
            <a:off x="1015340" y="1828800"/>
            <a:ext cx="2630384" cy="2576945"/>
            <a:chOff x="1015340" y="1828800"/>
            <a:chExt cx="2630384" cy="2576945"/>
          </a:xfrm>
        </p:grpSpPr>
        <p:sp>
          <p:nvSpPr>
            <p:cNvPr id="115" name="Freeform 114"/>
            <p:cNvSpPr/>
            <p:nvPr/>
          </p:nvSpPr>
          <p:spPr bwMode="auto">
            <a:xfrm>
              <a:off x="1015340" y="1882239"/>
              <a:ext cx="2481943" cy="2523506"/>
            </a:xfrm>
            <a:custGeom>
              <a:avLst/>
              <a:gdLst>
                <a:gd name="connsiteX0" fmla="*/ 0 w 2481943"/>
                <a:gd name="connsiteY0" fmla="*/ 2523506 h 2523506"/>
                <a:gd name="connsiteX1" fmla="*/ 65315 w 2481943"/>
                <a:gd name="connsiteY1" fmla="*/ 2327564 h 2523506"/>
                <a:gd name="connsiteX2" fmla="*/ 89065 w 2481943"/>
                <a:gd name="connsiteY2" fmla="*/ 2262249 h 2523506"/>
                <a:gd name="connsiteX3" fmla="*/ 130629 w 2481943"/>
                <a:gd name="connsiteY3" fmla="*/ 2214748 h 2523506"/>
                <a:gd name="connsiteX4" fmla="*/ 195943 w 2481943"/>
                <a:gd name="connsiteY4" fmla="*/ 2090057 h 2523506"/>
                <a:gd name="connsiteX5" fmla="*/ 184068 w 2481943"/>
                <a:gd name="connsiteY5" fmla="*/ 2054431 h 2523506"/>
                <a:gd name="connsiteX6" fmla="*/ 255320 w 2481943"/>
                <a:gd name="connsiteY6" fmla="*/ 1864426 h 2523506"/>
                <a:gd name="connsiteX7" fmla="*/ 302821 w 2481943"/>
                <a:gd name="connsiteY7" fmla="*/ 1757548 h 2523506"/>
                <a:gd name="connsiteX8" fmla="*/ 338447 w 2481943"/>
                <a:gd name="connsiteY8" fmla="*/ 1715984 h 2523506"/>
                <a:gd name="connsiteX9" fmla="*/ 362198 w 2481943"/>
                <a:gd name="connsiteY9" fmla="*/ 1650670 h 2523506"/>
                <a:gd name="connsiteX10" fmla="*/ 439387 w 2481943"/>
                <a:gd name="connsiteY10" fmla="*/ 1543792 h 2523506"/>
                <a:gd name="connsiteX11" fmla="*/ 486889 w 2481943"/>
                <a:gd name="connsiteY11" fmla="*/ 1448790 h 2523506"/>
                <a:gd name="connsiteX12" fmla="*/ 534390 w 2481943"/>
                <a:gd name="connsiteY12" fmla="*/ 1383475 h 2523506"/>
                <a:gd name="connsiteX13" fmla="*/ 605642 w 2481943"/>
                <a:gd name="connsiteY13" fmla="*/ 1252847 h 2523506"/>
                <a:gd name="connsiteX14" fmla="*/ 641268 w 2481943"/>
                <a:gd name="connsiteY14" fmla="*/ 1193470 h 2523506"/>
                <a:gd name="connsiteX15" fmla="*/ 700644 w 2481943"/>
                <a:gd name="connsiteY15" fmla="*/ 1122218 h 2523506"/>
                <a:gd name="connsiteX16" fmla="*/ 765959 w 2481943"/>
                <a:gd name="connsiteY16" fmla="*/ 1027216 h 2523506"/>
                <a:gd name="connsiteX17" fmla="*/ 866899 w 2481943"/>
                <a:gd name="connsiteY17" fmla="*/ 926275 h 2523506"/>
                <a:gd name="connsiteX18" fmla="*/ 932213 w 2481943"/>
                <a:gd name="connsiteY18" fmla="*/ 819397 h 2523506"/>
                <a:gd name="connsiteX19" fmla="*/ 1003465 w 2481943"/>
                <a:gd name="connsiteY19" fmla="*/ 724395 h 2523506"/>
                <a:gd name="connsiteX20" fmla="*/ 1140031 w 2481943"/>
                <a:gd name="connsiteY20" fmla="*/ 605642 h 2523506"/>
                <a:gd name="connsiteX21" fmla="*/ 1341912 w 2481943"/>
                <a:gd name="connsiteY21" fmla="*/ 469075 h 2523506"/>
                <a:gd name="connsiteX22" fmla="*/ 1496291 w 2481943"/>
                <a:gd name="connsiteY22" fmla="*/ 338447 h 2523506"/>
                <a:gd name="connsiteX23" fmla="*/ 1543792 w 2481943"/>
                <a:gd name="connsiteY23" fmla="*/ 308758 h 2523506"/>
                <a:gd name="connsiteX24" fmla="*/ 1715985 w 2481943"/>
                <a:gd name="connsiteY24" fmla="*/ 213756 h 2523506"/>
                <a:gd name="connsiteX25" fmla="*/ 1852551 w 2481943"/>
                <a:gd name="connsiteY25" fmla="*/ 184067 h 2523506"/>
                <a:gd name="connsiteX26" fmla="*/ 2000992 w 2481943"/>
                <a:gd name="connsiteY26" fmla="*/ 130629 h 2523506"/>
                <a:gd name="connsiteX27" fmla="*/ 2078182 w 2481943"/>
                <a:gd name="connsiteY27" fmla="*/ 77190 h 2523506"/>
                <a:gd name="connsiteX28" fmla="*/ 2321626 w 2481943"/>
                <a:gd name="connsiteY28" fmla="*/ 17813 h 2523506"/>
                <a:gd name="connsiteX29" fmla="*/ 2481943 w 2481943"/>
                <a:gd name="connsiteY29" fmla="*/ 0 h 2523506"/>
                <a:gd name="connsiteX30" fmla="*/ 2481943 w 2481943"/>
                <a:gd name="connsiteY30" fmla="*/ 0 h 2523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481943" h="2523506">
                  <a:moveTo>
                    <a:pt x="0" y="2523506"/>
                  </a:moveTo>
                  <a:cubicBezTo>
                    <a:pt x="25235" y="2447306"/>
                    <a:pt x="65315" y="2327564"/>
                    <a:pt x="65315" y="2327564"/>
                  </a:cubicBezTo>
                  <a:cubicBezTo>
                    <a:pt x="80159" y="2284021"/>
                    <a:pt x="89065" y="2262249"/>
                    <a:pt x="89065" y="2262249"/>
                  </a:cubicBezTo>
                  <a:cubicBezTo>
                    <a:pt x="99951" y="2243446"/>
                    <a:pt x="130629" y="2214748"/>
                    <a:pt x="130629" y="2214748"/>
                  </a:cubicBezTo>
                  <a:cubicBezTo>
                    <a:pt x="148442" y="2186049"/>
                    <a:pt x="195943" y="2090057"/>
                    <a:pt x="195943" y="2090057"/>
                  </a:cubicBezTo>
                  <a:lnTo>
                    <a:pt x="184068" y="2054431"/>
                  </a:lnTo>
                  <a:cubicBezTo>
                    <a:pt x="193964" y="2016826"/>
                    <a:pt x="255320" y="1864426"/>
                    <a:pt x="255320" y="1864426"/>
                  </a:cubicBezTo>
                  <a:cubicBezTo>
                    <a:pt x="275112" y="1814946"/>
                    <a:pt x="302821" y="1757548"/>
                    <a:pt x="302821" y="1757548"/>
                  </a:cubicBezTo>
                  <a:cubicBezTo>
                    <a:pt x="316675" y="1732808"/>
                    <a:pt x="327561" y="1724396"/>
                    <a:pt x="338447" y="1715984"/>
                  </a:cubicBezTo>
                  <a:lnTo>
                    <a:pt x="362198" y="1650670"/>
                  </a:lnTo>
                  <a:cubicBezTo>
                    <a:pt x="379021" y="1621971"/>
                    <a:pt x="409204" y="1582881"/>
                    <a:pt x="439387" y="1543792"/>
                  </a:cubicBezTo>
                  <a:lnTo>
                    <a:pt x="486889" y="1448790"/>
                  </a:lnTo>
                  <a:cubicBezTo>
                    <a:pt x="502723" y="1422071"/>
                    <a:pt x="518556" y="1402773"/>
                    <a:pt x="534390" y="1383475"/>
                  </a:cubicBezTo>
                  <a:lnTo>
                    <a:pt x="605642" y="1252847"/>
                  </a:lnTo>
                  <a:lnTo>
                    <a:pt x="641268" y="1193470"/>
                  </a:lnTo>
                  <a:lnTo>
                    <a:pt x="700644" y="1122218"/>
                  </a:lnTo>
                  <a:lnTo>
                    <a:pt x="765959" y="1027216"/>
                  </a:lnTo>
                  <a:cubicBezTo>
                    <a:pt x="793668" y="994559"/>
                    <a:pt x="866899" y="926275"/>
                    <a:pt x="866899" y="926275"/>
                  </a:cubicBezTo>
                  <a:cubicBezTo>
                    <a:pt x="894608" y="891639"/>
                    <a:pt x="913410" y="855518"/>
                    <a:pt x="932213" y="819397"/>
                  </a:cubicBezTo>
                  <a:lnTo>
                    <a:pt x="1003465" y="724395"/>
                  </a:lnTo>
                  <a:cubicBezTo>
                    <a:pt x="1038101" y="688769"/>
                    <a:pt x="1115291" y="625434"/>
                    <a:pt x="1140031" y="605642"/>
                  </a:cubicBezTo>
                  <a:lnTo>
                    <a:pt x="1341912" y="469075"/>
                  </a:lnTo>
                  <a:lnTo>
                    <a:pt x="1496291" y="338447"/>
                  </a:lnTo>
                  <a:lnTo>
                    <a:pt x="1543792" y="308758"/>
                  </a:lnTo>
                  <a:cubicBezTo>
                    <a:pt x="1580408" y="287976"/>
                    <a:pt x="1715985" y="213756"/>
                    <a:pt x="1715985" y="213756"/>
                  </a:cubicBezTo>
                  <a:cubicBezTo>
                    <a:pt x="1767445" y="192974"/>
                    <a:pt x="1809998" y="188520"/>
                    <a:pt x="1852551" y="184067"/>
                  </a:cubicBezTo>
                  <a:lnTo>
                    <a:pt x="2000992" y="130629"/>
                  </a:lnTo>
                  <a:lnTo>
                    <a:pt x="2078182" y="77190"/>
                  </a:lnTo>
                  <a:cubicBezTo>
                    <a:pt x="2131621" y="58387"/>
                    <a:pt x="2321626" y="17813"/>
                    <a:pt x="2321626" y="17813"/>
                  </a:cubicBezTo>
                  <a:cubicBezTo>
                    <a:pt x="2388920" y="4948"/>
                    <a:pt x="2481943" y="0"/>
                    <a:pt x="2481943" y="0"/>
                  </a:cubicBezTo>
                  <a:lnTo>
                    <a:pt x="2481943" y="0"/>
                  </a:lnTo>
                </a:path>
              </a:pathLst>
            </a:custGeom>
            <a:noFill/>
            <a:ln w="19050" cap="flat" cmpd="sng" algn="ctr">
              <a:solidFill>
                <a:srgbClr val="FFC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3200" b="1" i="0" u="none" strike="noStrike" cap="none" normalizeH="0" baseline="0" smtClean="0">
                <a:ln>
                  <a:noFill/>
                </a:ln>
                <a:solidFill>
                  <a:schemeClr val="tx2"/>
                </a:solidFill>
                <a:effectLst/>
                <a:latin typeface="Arial" charset="0"/>
              </a:endParaRPr>
            </a:p>
          </p:txBody>
        </p:sp>
        <p:sp>
          <p:nvSpPr>
            <p:cNvPr id="116" name="Freeform 115"/>
            <p:cNvSpPr/>
            <p:nvPr/>
          </p:nvSpPr>
          <p:spPr bwMode="auto">
            <a:xfrm>
              <a:off x="1104405" y="2333501"/>
              <a:ext cx="1199408" cy="1710047"/>
            </a:xfrm>
            <a:custGeom>
              <a:avLst/>
              <a:gdLst>
                <a:gd name="connsiteX0" fmla="*/ 0 w 1199408"/>
                <a:gd name="connsiteY0" fmla="*/ 1710047 h 1710047"/>
                <a:gd name="connsiteX1" fmla="*/ 89065 w 1199408"/>
                <a:gd name="connsiteY1" fmla="*/ 1478478 h 1710047"/>
                <a:gd name="connsiteX2" fmla="*/ 148442 w 1199408"/>
                <a:gd name="connsiteY2" fmla="*/ 1365663 h 1710047"/>
                <a:gd name="connsiteX3" fmla="*/ 195943 w 1199408"/>
                <a:gd name="connsiteY3" fmla="*/ 1223159 h 1710047"/>
                <a:gd name="connsiteX4" fmla="*/ 255320 w 1199408"/>
                <a:gd name="connsiteY4" fmla="*/ 1098468 h 1710047"/>
                <a:gd name="connsiteX5" fmla="*/ 296883 w 1199408"/>
                <a:gd name="connsiteY5" fmla="*/ 1074717 h 1710047"/>
                <a:gd name="connsiteX6" fmla="*/ 332509 w 1199408"/>
                <a:gd name="connsiteY6" fmla="*/ 961902 h 1710047"/>
                <a:gd name="connsiteX7" fmla="*/ 385948 w 1199408"/>
                <a:gd name="connsiteY7" fmla="*/ 896587 h 1710047"/>
                <a:gd name="connsiteX8" fmla="*/ 469076 w 1199408"/>
                <a:gd name="connsiteY8" fmla="*/ 724395 h 1710047"/>
                <a:gd name="connsiteX9" fmla="*/ 587829 w 1199408"/>
                <a:gd name="connsiteY9" fmla="*/ 564078 h 1710047"/>
                <a:gd name="connsiteX10" fmla="*/ 682831 w 1199408"/>
                <a:gd name="connsiteY10" fmla="*/ 457200 h 1710047"/>
                <a:gd name="connsiteX11" fmla="*/ 718457 w 1199408"/>
                <a:gd name="connsiteY11" fmla="*/ 427512 h 1710047"/>
                <a:gd name="connsiteX12" fmla="*/ 950026 w 1199408"/>
                <a:gd name="connsiteY12" fmla="*/ 213756 h 1710047"/>
                <a:gd name="connsiteX13" fmla="*/ 1045029 w 1199408"/>
                <a:gd name="connsiteY13" fmla="*/ 148442 h 1710047"/>
                <a:gd name="connsiteX14" fmla="*/ 1128156 w 1199408"/>
                <a:gd name="connsiteY14" fmla="*/ 89065 h 1710047"/>
                <a:gd name="connsiteX15" fmla="*/ 1199408 w 1199408"/>
                <a:gd name="connsiteY15" fmla="*/ 0 h 1710047"/>
                <a:gd name="connsiteX16" fmla="*/ 1199408 w 1199408"/>
                <a:gd name="connsiteY16" fmla="*/ 0 h 1710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99408" h="1710047">
                  <a:moveTo>
                    <a:pt x="0" y="1710047"/>
                  </a:moveTo>
                  <a:lnTo>
                    <a:pt x="89065" y="1478478"/>
                  </a:lnTo>
                  <a:cubicBezTo>
                    <a:pt x="113805" y="1421081"/>
                    <a:pt x="148442" y="1365663"/>
                    <a:pt x="148442" y="1365663"/>
                  </a:cubicBezTo>
                  <a:cubicBezTo>
                    <a:pt x="166255" y="1323110"/>
                    <a:pt x="195943" y="1223159"/>
                    <a:pt x="195943" y="1223159"/>
                  </a:cubicBezTo>
                  <a:cubicBezTo>
                    <a:pt x="213756" y="1178627"/>
                    <a:pt x="255320" y="1098468"/>
                    <a:pt x="255320" y="1098468"/>
                  </a:cubicBezTo>
                  <a:cubicBezTo>
                    <a:pt x="272143" y="1073728"/>
                    <a:pt x="296883" y="1074717"/>
                    <a:pt x="296883" y="1074717"/>
                  </a:cubicBezTo>
                  <a:cubicBezTo>
                    <a:pt x="309748" y="1051956"/>
                    <a:pt x="332509" y="961902"/>
                    <a:pt x="332509" y="961902"/>
                  </a:cubicBezTo>
                  <a:cubicBezTo>
                    <a:pt x="347353" y="932214"/>
                    <a:pt x="385948" y="896587"/>
                    <a:pt x="385948" y="896587"/>
                  </a:cubicBezTo>
                  <a:cubicBezTo>
                    <a:pt x="408709" y="857003"/>
                    <a:pt x="469076" y="724395"/>
                    <a:pt x="469076" y="724395"/>
                  </a:cubicBezTo>
                  <a:cubicBezTo>
                    <a:pt x="502723" y="668977"/>
                    <a:pt x="545276" y="616527"/>
                    <a:pt x="587829" y="564078"/>
                  </a:cubicBezTo>
                  <a:lnTo>
                    <a:pt x="682831" y="457200"/>
                  </a:lnTo>
                  <a:cubicBezTo>
                    <a:pt x="704602" y="434439"/>
                    <a:pt x="718457" y="427512"/>
                    <a:pt x="718457" y="427512"/>
                  </a:cubicBezTo>
                  <a:cubicBezTo>
                    <a:pt x="762990" y="386938"/>
                    <a:pt x="950026" y="213756"/>
                    <a:pt x="950026" y="213756"/>
                  </a:cubicBezTo>
                  <a:cubicBezTo>
                    <a:pt x="1004455" y="167244"/>
                    <a:pt x="1045029" y="148442"/>
                    <a:pt x="1045029" y="148442"/>
                  </a:cubicBezTo>
                  <a:cubicBezTo>
                    <a:pt x="1074717" y="127660"/>
                    <a:pt x="1128156" y="89065"/>
                    <a:pt x="1128156" y="89065"/>
                  </a:cubicBezTo>
                  <a:cubicBezTo>
                    <a:pt x="1153886" y="64325"/>
                    <a:pt x="1176647" y="32162"/>
                    <a:pt x="1199408" y="0"/>
                  </a:cubicBezTo>
                  <a:lnTo>
                    <a:pt x="1199408" y="0"/>
                  </a:lnTo>
                </a:path>
              </a:pathLst>
            </a:custGeom>
            <a:noFill/>
            <a:ln w="19050" cap="flat" cmpd="sng" algn="ctr">
              <a:solidFill>
                <a:schemeClr val="accent6">
                  <a:lumMod val="75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3200" b="1" i="0" u="none" strike="noStrike" cap="none" normalizeH="0" baseline="0" smtClean="0">
                <a:ln>
                  <a:noFill/>
                </a:ln>
                <a:solidFill>
                  <a:schemeClr val="tx2"/>
                </a:solidFill>
                <a:effectLst/>
                <a:latin typeface="Arial" charset="0"/>
              </a:endParaRPr>
            </a:p>
          </p:txBody>
        </p:sp>
        <p:sp>
          <p:nvSpPr>
            <p:cNvPr id="117" name="Freeform 116"/>
            <p:cNvSpPr/>
            <p:nvPr/>
          </p:nvSpPr>
          <p:spPr bwMode="auto">
            <a:xfrm>
              <a:off x="2297875" y="1842655"/>
              <a:ext cx="1294411" cy="496784"/>
            </a:xfrm>
            <a:custGeom>
              <a:avLst/>
              <a:gdLst>
                <a:gd name="connsiteX0" fmla="*/ 0 w 1294411"/>
                <a:gd name="connsiteY0" fmla="*/ 496784 h 496784"/>
                <a:gd name="connsiteX1" fmla="*/ 166255 w 1294411"/>
                <a:gd name="connsiteY1" fmla="*/ 455220 h 496784"/>
                <a:gd name="connsiteX2" fmla="*/ 195943 w 1294411"/>
                <a:gd name="connsiteY2" fmla="*/ 413657 h 496784"/>
                <a:gd name="connsiteX3" fmla="*/ 225631 w 1294411"/>
                <a:gd name="connsiteY3" fmla="*/ 413657 h 496784"/>
                <a:gd name="connsiteX4" fmla="*/ 314696 w 1294411"/>
                <a:gd name="connsiteY4" fmla="*/ 318654 h 496784"/>
                <a:gd name="connsiteX5" fmla="*/ 480951 w 1294411"/>
                <a:gd name="connsiteY5" fmla="*/ 241464 h 496784"/>
                <a:gd name="connsiteX6" fmla="*/ 504702 w 1294411"/>
                <a:gd name="connsiteY6" fmla="*/ 182088 h 496784"/>
                <a:gd name="connsiteX7" fmla="*/ 641268 w 1294411"/>
                <a:gd name="connsiteY7" fmla="*/ 170213 h 496784"/>
                <a:gd name="connsiteX8" fmla="*/ 676894 w 1294411"/>
                <a:gd name="connsiteY8" fmla="*/ 104898 h 496784"/>
                <a:gd name="connsiteX9" fmla="*/ 825335 w 1294411"/>
                <a:gd name="connsiteY9" fmla="*/ 110836 h 496784"/>
                <a:gd name="connsiteX10" fmla="*/ 950026 w 1294411"/>
                <a:gd name="connsiteY10" fmla="*/ 27709 h 496784"/>
                <a:gd name="connsiteX11" fmla="*/ 1169720 w 1294411"/>
                <a:gd name="connsiteY11" fmla="*/ 3958 h 496784"/>
                <a:gd name="connsiteX12" fmla="*/ 1294411 w 1294411"/>
                <a:gd name="connsiteY12" fmla="*/ 3958 h 496784"/>
                <a:gd name="connsiteX13" fmla="*/ 1294411 w 1294411"/>
                <a:gd name="connsiteY13" fmla="*/ 3958 h 496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94411" h="496784">
                  <a:moveTo>
                    <a:pt x="0" y="496784"/>
                  </a:moveTo>
                  <a:lnTo>
                    <a:pt x="166255" y="455220"/>
                  </a:lnTo>
                  <a:cubicBezTo>
                    <a:pt x="198912" y="441366"/>
                    <a:pt x="195943" y="413657"/>
                    <a:pt x="195943" y="413657"/>
                  </a:cubicBezTo>
                  <a:cubicBezTo>
                    <a:pt x="205839" y="406730"/>
                    <a:pt x="225631" y="413657"/>
                    <a:pt x="225631" y="413657"/>
                  </a:cubicBezTo>
                  <a:cubicBezTo>
                    <a:pt x="245423" y="397823"/>
                    <a:pt x="314696" y="318654"/>
                    <a:pt x="314696" y="318654"/>
                  </a:cubicBezTo>
                  <a:cubicBezTo>
                    <a:pt x="357249" y="289955"/>
                    <a:pt x="480951" y="241464"/>
                    <a:pt x="480951" y="241464"/>
                  </a:cubicBezTo>
                  <a:cubicBezTo>
                    <a:pt x="512619" y="218703"/>
                    <a:pt x="504702" y="182088"/>
                    <a:pt x="504702" y="182088"/>
                  </a:cubicBezTo>
                  <a:cubicBezTo>
                    <a:pt x="531421" y="170213"/>
                    <a:pt x="641268" y="170213"/>
                    <a:pt x="641268" y="170213"/>
                  </a:cubicBezTo>
                  <a:cubicBezTo>
                    <a:pt x="669967" y="157348"/>
                    <a:pt x="676894" y="104898"/>
                    <a:pt x="676894" y="104898"/>
                  </a:cubicBezTo>
                  <a:cubicBezTo>
                    <a:pt x="707572" y="95002"/>
                    <a:pt x="800595" y="112815"/>
                    <a:pt x="825335" y="110836"/>
                  </a:cubicBezTo>
                  <a:lnTo>
                    <a:pt x="950026" y="27709"/>
                  </a:lnTo>
                  <a:cubicBezTo>
                    <a:pt x="1007424" y="9896"/>
                    <a:pt x="1169720" y="3958"/>
                    <a:pt x="1169720" y="3958"/>
                  </a:cubicBezTo>
                  <a:cubicBezTo>
                    <a:pt x="1227117" y="0"/>
                    <a:pt x="1294411" y="3958"/>
                    <a:pt x="1294411" y="3958"/>
                  </a:cubicBezTo>
                  <a:lnTo>
                    <a:pt x="1294411" y="3958"/>
                  </a:lnTo>
                </a:path>
              </a:pathLst>
            </a:custGeom>
            <a:noFill/>
            <a:ln w="19050" cap="flat" cmpd="sng" algn="ctr">
              <a:solidFill>
                <a:schemeClr val="accent6">
                  <a:lumMod val="75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3200" b="1" i="0" u="none" strike="noStrike" cap="none" normalizeH="0" baseline="0" smtClean="0">
                <a:ln>
                  <a:noFill/>
                </a:ln>
                <a:solidFill>
                  <a:schemeClr val="tx2"/>
                </a:solidFill>
                <a:effectLst/>
                <a:latin typeface="Arial" charset="0"/>
              </a:endParaRPr>
            </a:p>
          </p:txBody>
        </p:sp>
        <p:sp>
          <p:nvSpPr>
            <p:cNvPr id="118" name="Freeform 117"/>
            <p:cNvSpPr/>
            <p:nvPr/>
          </p:nvSpPr>
          <p:spPr bwMode="auto">
            <a:xfrm>
              <a:off x="1021278" y="1828800"/>
              <a:ext cx="2624446" cy="2565070"/>
            </a:xfrm>
            <a:custGeom>
              <a:avLst/>
              <a:gdLst>
                <a:gd name="connsiteX0" fmla="*/ 0 w 2624446"/>
                <a:gd name="connsiteY0" fmla="*/ 2565070 h 2565070"/>
                <a:gd name="connsiteX1" fmla="*/ 23751 w 2624446"/>
                <a:gd name="connsiteY1" fmla="*/ 2434442 h 2565070"/>
                <a:gd name="connsiteX2" fmla="*/ 59377 w 2624446"/>
                <a:gd name="connsiteY2" fmla="*/ 2297875 h 2565070"/>
                <a:gd name="connsiteX3" fmla="*/ 77190 w 2624446"/>
                <a:gd name="connsiteY3" fmla="*/ 2173184 h 2565070"/>
                <a:gd name="connsiteX4" fmla="*/ 148441 w 2624446"/>
                <a:gd name="connsiteY4" fmla="*/ 1989117 h 2565070"/>
                <a:gd name="connsiteX5" fmla="*/ 172192 w 2624446"/>
                <a:gd name="connsiteY5" fmla="*/ 1876301 h 2565070"/>
                <a:gd name="connsiteX6" fmla="*/ 219693 w 2624446"/>
                <a:gd name="connsiteY6" fmla="*/ 1775361 h 2565070"/>
                <a:gd name="connsiteX7" fmla="*/ 267195 w 2624446"/>
                <a:gd name="connsiteY7" fmla="*/ 1662545 h 2565070"/>
                <a:gd name="connsiteX8" fmla="*/ 302821 w 2624446"/>
                <a:gd name="connsiteY8" fmla="*/ 1591294 h 2565070"/>
                <a:gd name="connsiteX9" fmla="*/ 350322 w 2624446"/>
                <a:gd name="connsiteY9" fmla="*/ 1490353 h 2565070"/>
                <a:gd name="connsiteX10" fmla="*/ 403761 w 2624446"/>
                <a:gd name="connsiteY10" fmla="*/ 1401288 h 2565070"/>
                <a:gd name="connsiteX11" fmla="*/ 445325 w 2624446"/>
                <a:gd name="connsiteY11" fmla="*/ 1324099 h 2565070"/>
                <a:gd name="connsiteX12" fmla="*/ 516577 w 2624446"/>
                <a:gd name="connsiteY12" fmla="*/ 1229096 h 2565070"/>
                <a:gd name="connsiteX13" fmla="*/ 552203 w 2624446"/>
                <a:gd name="connsiteY13" fmla="*/ 1217221 h 2565070"/>
                <a:gd name="connsiteX14" fmla="*/ 617517 w 2624446"/>
                <a:gd name="connsiteY14" fmla="*/ 1056904 h 2565070"/>
                <a:gd name="connsiteX15" fmla="*/ 724395 w 2624446"/>
                <a:gd name="connsiteY15" fmla="*/ 926275 h 2565070"/>
                <a:gd name="connsiteX16" fmla="*/ 902525 w 2624446"/>
                <a:gd name="connsiteY16" fmla="*/ 771896 h 2565070"/>
                <a:gd name="connsiteX17" fmla="*/ 908462 w 2624446"/>
                <a:gd name="connsiteY17" fmla="*/ 730332 h 2565070"/>
                <a:gd name="connsiteX18" fmla="*/ 944088 w 2624446"/>
                <a:gd name="connsiteY18" fmla="*/ 730332 h 2565070"/>
                <a:gd name="connsiteX19" fmla="*/ 979714 w 2624446"/>
                <a:gd name="connsiteY19" fmla="*/ 688769 h 2565070"/>
                <a:gd name="connsiteX20" fmla="*/ 1068779 w 2624446"/>
                <a:gd name="connsiteY20" fmla="*/ 647205 h 2565070"/>
                <a:gd name="connsiteX21" fmla="*/ 1205345 w 2624446"/>
                <a:gd name="connsiteY21" fmla="*/ 558140 h 2565070"/>
                <a:gd name="connsiteX22" fmla="*/ 1353787 w 2624446"/>
                <a:gd name="connsiteY22" fmla="*/ 409699 h 2565070"/>
                <a:gd name="connsiteX23" fmla="*/ 1371600 w 2624446"/>
                <a:gd name="connsiteY23" fmla="*/ 362197 h 2565070"/>
                <a:gd name="connsiteX24" fmla="*/ 1537854 w 2624446"/>
                <a:gd name="connsiteY24" fmla="*/ 296883 h 2565070"/>
                <a:gd name="connsiteX25" fmla="*/ 1840675 w 2624446"/>
                <a:gd name="connsiteY25" fmla="*/ 142504 h 2565070"/>
                <a:gd name="connsiteX26" fmla="*/ 2060369 w 2624446"/>
                <a:gd name="connsiteY26" fmla="*/ 124691 h 2565070"/>
                <a:gd name="connsiteX27" fmla="*/ 2262249 w 2624446"/>
                <a:gd name="connsiteY27" fmla="*/ 59377 h 2565070"/>
                <a:gd name="connsiteX28" fmla="*/ 2416628 w 2624446"/>
                <a:gd name="connsiteY28" fmla="*/ 35626 h 2565070"/>
                <a:gd name="connsiteX29" fmla="*/ 2594758 w 2624446"/>
                <a:gd name="connsiteY29" fmla="*/ 5938 h 2565070"/>
                <a:gd name="connsiteX30" fmla="*/ 2594758 w 2624446"/>
                <a:gd name="connsiteY30" fmla="*/ 0 h 256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624446" h="2565070">
                  <a:moveTo>
                    <a:pt x="0" y="2565070"/>
                  </a:moveTo>
                  <a:cubicBezTo>
                    <a:pt x="7917" y="2521527"/>
                    <a:pt x="19793" y="2458193"/>
                    <a:pt x="23751" y="2434442"/>
                  </a:cubicBezTo>
                  <a:lnTo>
                    <a:pt x="59377" y="2297875"/>
                  </a:lnTo>
                  <a:cubicBezTo>
                    <a:pt x="68283" y="2254332"/>
                    <a:pt x="72736" y="2213758"/>
                    <a:pt x="77190" y="2173184"/>
                  </a:cubicBezTo>
                  <a:lnTo>
                    <a:pt x="148441" y="1989117"/>
                  </a:lnTo>
                  <a:cubicBezTo>
                    <a:pt x="164275" y="1939637"/>
                    <a:pt x="172192" y="1876301"/>
                    <a:pt x="172192" y="1876301"/>
                  </a:cubicBezTo>
                  <a:cubicBezTo>
                    <a:pt x="184067" y="1840675"/>
                    <a:pt x="201880" y="1808018"/>
                    <a:pt x="219693" y="1775361"/>
                  </a:cubicBezTo>
                  <a:lnTo>
                    <a:pt x="267195" y="1662545"/>
                  </a:lnTo>
                  <a:cubicBezTo>
                    <a:pt x="281050" y="1631867"/>
                    <a:pt x="297873" y="1604159"/>
                    <a:pt x="302821" y="1591294"/>
                  </a:cubicBezTo>
                  <a:lnTo>
                    <a:pt x="350322" y="1490353"/>
                  </a:lnTo>
                  <a:cubicBezTo>
                    <a:pt x="367145" y="1458685"/>
                    <a:pt x="403761" y="1401288"/>
                    <a:pt x="403761" y="1401288"/>
                  </a:cubicBezTo>
                  <a:cubicBezTo>
                    <a:pt x="419595" y="1373579"/>
                    <a:pt x="445325" y="1324099"/>
                    <a:pt x="445325" y="1324099"/>
                  </a:cubicBezTo>
                  <a:cubicBezTo>
                    <a:pt x="464128" y="1295400"/>
                    <a:pt x="516577" y="1229096"/>
                    <a:pt x="516577" y="1229096"/>
                  </a:cubicBezTo>
                  <a:cubicBezTo>
                    <a:pt x="534390" y="1211283"/>
                    <a:pt x="552203" y="1217221"/>
                    <a:pt x="552203" y="1217221"/>
                  </a:cubicBezTo>
                  <a:cubicBezTo>
                    <a:pt x="569026" y="1188522"/>
                    <a:pt x="617517" y="1056904"/>
                    <a:pt x="617517" y="1056904"/>
                  </a:cubicBezTo>
                  <a:cubicBezTo>
                    <a:pt x="646216" y="1008413"/>
                    <a:pt x="685305" y="967344"/>
                    <a:pt x="724395" y="926275"/>
                  </a:cubicBezTo>
                  <a:lnTo>
                    <a:pt x="902525" y="771896"/>
                  </a:lnTo>
                  <a:cubicBezTo>
                    <a:pt x="933203" y="739239"/>
                    <a:pt x="908462" y="730332"/>
                    <a:pt x="908462" y="730332"/>
                  </a:cubicBezTo>
                  <a:cubicBezTo>
                    <a:pt x="915389" y="723405"/>
                    <a:pt x="944088" y="730332"/>
                    <a:pt x="944088" y="730332"/>
                  </a:cubicBezTo>
                  <a:cubicBezTo>
                    <a:pt x="955963" y="723405"/>
                    <a:pt x="979714" y="688769"/>
                    <a:pt x="979714" y="688769"/>
                  </a:cubicBezTo>
                  <a:cubicBezTo>
                    <a:pt x="1000496" y="674915"/>
                    <a:pt x="1068779" y="647205"/>
                    <a:pt x="1068779" y="647205"/>
                  </a:cubicBezTo>
                  <a:cubicBezTo>
                    <a:pt x="1106384" y="625434"/>
                    <a:pt x="1205345" y="558140"/>
                    <a:pt x="1205345" y="558140"/>
                  </a:cubicBezTo>
                  <a:cubicBezTo>
                    <a:pt x="1252846" y="518556"/>
                    <a:pt x="1353787" y="409699"/>
                    <a:pt x="1353787" y="409699"/>
                  </a:cubicBezTo>
                  <a:cubicBezTo>
                    <a:pt x="1381496" y="377042"/>
                    <a:pt x="1371600" y="362197"/>
                    <a:pt x="1371600" y="362197"/>
                  </a:cubicBezTo>
                  <a:cubicBezTo>
                    <a:pt x="1402278" y="343394"/>
                    <a:pt x="1537854" y="296883"/>
                    <a:pt x="1537854" y="296883"/>
                  </a:cubicBezTo>
                  <a:cubicBezTo>
                    <a:pt x="1616033" y="260268"/>
                    <a:pt x="1840675" y="142504"/>
                    <a:pt x="1840675" y="142504"/>
                  </a:cubicBezTo>
                  <a:cubicBezTo>
                    <a:pt x="1927761" y="113805"/>
                    <a:pt x="2060369" y="124691"/>
                    <a:pt x="2060369" y="124691"/>
                  </a:cubicBezTo>
                  <a:cubicBezTo>
                    <a:pt x="2130631" y="110837"/>
                    <a:pt x="2196440" y="85107"/>
                    <a:pt x="2262249" y="59377"/>
                  </a:cubicBezTo>
                  <a:lnTo>
                    <a:pt x="2416628" y="35626"/>
                  </a:lnTo>
                  <a:lnTo>
                    <a:pt x="2594758" y="5938"/>
                  </a:lnTo>
                  <a:cubicBezTo>
                    <a:pt x="2624446" y="0"/>
                    <a:pt x="2609602" y="0"/>
                    <a:pt x="2594758" y="0"/>
                  </a:cubicBezTo>
                </a:path>
              </a:pathLst>
            </a:custGeom>
            <a:noFill/>
            <a:ln w="19050" cap="flat" cmpd="sng" algn="ctr">
              <a:solidFill>
                <a:srgbClr val="C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3200" b="1" i="0" u="none" strike="noStrike" cap="none" normalizeH="0" baseline="0" smtClean="0">
                <a:ln>
                  <a:noFill/>
                </a:ln>
                <a:solidFill>
                  <a:schemeClr val="tx2"/>
                </a:solidFill>
                <a:effectLst/>
                <a:latin typeface="Arial" charset="0"/>
              </a:endParaRPr>
            </a:p>
          </p:txBody>
        </p:sp>
      </p:grpSp>
      <p:cxnSp>
        <p:nvCxnSpPr>
          <p:cNvPr id="120" name="Straight Connector 119"/>
          <p:cNvCxnSpPr/>
          <p:nvPr/>
        </p:nvCxnSpPr>
        <p:spPr bwMode="auto">
          <a:xfrm>
            <a:off x="3023636" y="2980706"/>
            <a:ext cx="118753" cy="1588"/>
          </a:xfrm>
          <a:prstGeom prst="line">
            <a:avLst/>
          </a:prstGeom>
          <a:noFill/>
          <a:ln w="28575" cap="flat" cmpd="sng" algn="ctr">
            <a:solidFill>
              <a:schemeClr val="tx2">
                <a:lumMod val="50000"/>
              </a:schemeClr>
            </a:solidFill>
            <a:prstDash val="solid"/>
            <a:round/>
            <a:headEnd type="none" w="med" len="med"/>
            <a:tailEnd type="none" w="med" len="med"/>
          </a:ln>
          <a:effectLst/>
        </p:spPr>
      </p:cxnSp>
      <p:cxnSp>
        <p:nvCxnSpPr>
          <p:cNvPr id="121" name="Straight Connector 120"/>
          <p:cNvCxnSpPr/>
          <p:nvPr/>
        </p:nvCxnSpPr>
        <p:spPr bwMode="auto">
          <a:xfrm>
            <a:off x="3026228" y="2800597"/>
            <a:ext cx="118753" cy="1588"/>
          </a:xfrm>
          <a:prstGeom prst="line">
            <a:avLst/>
          </a:prstGeom>
          <a:noFill/>
          <a:ln w="28575" cap="flat" cmpd="sng" algn="ctr">
            <a:solidFill>
              <a:schemeClr val="bg1">
                <a:lumMod val="60000"/>
                <a:lumOff val="40000"/>
              </a:schemeClr>
            </a:solidFill>
            <a:prstDash val="solid"/>
            <a:round/>
            <a:headEnd type="none" w="med" len="med"/>
            <a:tailEnd type="none" w="med" len="med"/>
          </a:ln>
          <a:effectLst/>
        </p:spPr>
      </p:cxnSp>
      <p:cxnSp>
        <p:nvCxnSpPr>
          <p:cNvPr id="122" name="Straight Connector 121"/>
          <p:cNvCxnSpPr/>
          <p:nvPr/>
        </p:nvCxnSpPr>
        <p:spPr bwMode="auto">
          <a:xfrm>
            <a:off x="3024388" y="3174670"/>
            <a:ext cx="118753" cy="1588"/>
          </a:xfrm>
          <a:prstGeom prst="line">
            <a:avLst/>
          </a:prstGeom>
          <a:noFill/>
          <a:ln w="28575" cap="flat" cmpd="sng" algn="ctr">
            <a:solidFill>
              <a:schemeClr val="tx2"/>
            </a:solidFill>
            <a:prstDash val="solid"/>
            <a:round/>
            <a:headEnd type="none" w="med" len="med"/>
            <a:tailEnd type="none" w="med" len="med"/>
          </a:ln>
          <a:effectLst/>
        </p:spPr>
      </p:cxnSp>
      <p:cxnSp>
        <p:nvCxnSpPr>
          <p:cNvPr id="123" name="Straight Connector 122"/>
          <p:cNvCxnSpPr/>
          <p:nvPr/>
        </p:nvCxnSpPr>
        <p:spPr bwMode="auto">
          <a:xfrm>
            <a:off x="3025140" y="3368634"/>
            <a:ext cx="118753" cy="1588"/>
          </a:xfrm>
          <a:prstGeom prst="line">
            <a:avLst/>
          </a:prstGeom>
          <a:noFill/>
          <a:ln w="28575" cap="flat" cmpd="sng" algn="ctr">
            <a:solidFill>
              <a:schemeClr val="accent6">
                <a:lumMod val="75000"/>
              </a:schemeClr>
            </a:solidFill>
            <a:prstDash val="solid"/>
            <a:round/>
            <a:headEnd type="none" w="med" len="med"/>
            <a:tailEnd type="none" w="med" len="med"/>
          </a:ln>
          <a:effectLst/>
        </p:spPr>
      </p:cxnSp>
      <p:cxnSp>
        <p:nvCxnSpPr>
          <p:cNvPr id="124" name="Straight Connector 123"/>
          <p:cNvCxnSpPr/>
          <p:nvPr/>
        </p:nvCxnSpPr>
        <p:spPr bwMode="auto">
          <a:xfrm>
            <a:off x="3025001" y="3550722"/>
            <a:ext cx="118753" cy="1588"/>
          </a:xfrm>
          <a:prstGeom prst="line">
            <a:avLst/>
          </a:prstGeom>
          <a:noFill/>
          <a:ln w="28575" cap="flat" cmpd="sng" algn="ctr">
            <a:solidFill>
              <a:srgbClr val="C00000"/>
            </a:solidFill>
            <a:prstDash val="solid"/>
            <a:round/>
            <a:headEnd type="none" w="med" len="med"/>
            <a:tailEnd type="none" w="med" len="med"/>
          </a:ln>
          <a:effectLst/>
        </p:spPr>
      </p:cxnSp>
      <p:sp>
        <p:nvSpPr>
          <p:cNvPr id="125" name="TextBox 124"/>
          <p:cNvSpPr txBox="1"/>
          <p:nvPr/>
        </p:nvSpPr>
        <p:spPr>
          <a:xfrm>
            <a:off x="3165019" y="2669356"/>
            <a:ext cx="1602921" cy="246221"/>
          </a:xfrm>
          <a:prstGeom prst="rect">
            <a:avLst/>
          </a:prstGeom>
          <a:noFill/>
        </p:spPr>
        <p:txBody>
          <a:bodyPr wrap="square" rtlCol="0">
            <a:spAutoFit/>
          </a:bodyPr>
          <a:lstStyle/>
          <a:p>
            <a:pPr algn="l"/>
            <a:r>
              <a:rPr lang="en-US" sz="1000" dirty="0" smtClean="0">
                <a:solidFill>
                  <a:schemeClr val="bg2"/>
                </a:solidFill>
              </a:rPr>
              <a:t>Total Cholesterol</a:t>
            </a:r>
            <a:endParaRPr lang="en-US" sz="1000" dirty="0">
              <a:solidFill>
                <a:schemeClr val="bg2"/>
              </a:solidFill>
            </a:endParaRPr>
          </a:p>
        </p:txBody>
      </p:sp>
      <p:sp>
        <p:nvSpPr>
          <p:cNvPr id="126" name="TextBox 125"/>
          <p:cNvSpPr txBox="1"/>
          <p:nvPr/>
        </p:nvSpPr>
        <p:spPr>
          <a:xfrm>
            <a:off x="3174913" y="2860110"/>
            <a:ext cx="868631" cy="246221"/>
          </a:xfrm>
          <a:prstGeom prst="rect">
            <a:avLst/>
          </a:prstGeom>
          <a:noFill/>
        </p:spPr>
        <p:txBody>
          <a:bodyPr wrap="square" rtlCol="0">
            <a:spAutoFit/>
          </a:bodyPr>
          <a:lstStyle/>
          <a:p>
            <a:pPr algn="l"/>
            <a:r>
              <a:rPr lang="en-US" sz="1000" dirty="0" smtClean="0">
                <a:solidFill>
                  <a:schemeClr val="bg2"/>
                </a:solidFill>
              </a:rPr>
              <a:t>HDL-C</a:t>
            </a:r>
            <a:endParaRPr lang="en-US" sz="1000" dirty="0">
              <a:solidFill>
                <a:schemeClr val="bg2"/>
              </a:solidFill>
            </a:endParaRPr>
          </a:p>
        </p:txBody>
      </p:sp>
      <p:sp>
        <p:nvSpPr>
          <p:cNvPr id="127" name="TextBox 126"/>
          <p:cNvSpPr txBox="1"/>
          <p:nvPr/>
        </p:nvSpPr>
        <p:spPr>
          <a:xfrm>
            <a:off x="3172932" y="3045402"/>
            <a:ext cx="1232812" cy="246221"/>
          </a:xfrm>
          <a:prstGeom prst="rect">
            <a:avLst/>
          </a:prstGeom>
          <a:noFill/>
        </p:spPr>
        <p:txBody>
          <a:bodyPr wrap="square" rtlCol="0">
            <a:spAutoFit/>
          </a:bodyPr>
          <a:lstStyle/>
          <a:p>
            <a:pPr algn="l"/>
            <a:r>
              <a:rPr lang="en-US" sz="1000" dirty="0" smtClean="0">
                <a:solidFill>
                  <a:schemeClr val="bg2"/>
                </a:solidFill>
              </a:rPr>
              <a:t>TC/HDL-C ratio</a:t>
            </a:r>
            <a:endParaRPr lang="en-US" sz="1000" dirty="0">
              <a:solidFill>
                <a:schemeClr val="bg2"/>
              </a:solidFill>
            </a:endParaRPr>
          </a:p>
        </p:txBody>
      </p:sp>
      <p:sp>
        <p:nvSpPr>
          <p:cNvPr id="128" name="TextBox 127"/>
          <p:cNvSpPr txBox="1"/>
          <p:nvPr/>
        </p:nvSpPr>
        <p:spPr>
          <a:xfrm>
            <a:off x="3176888" y="3257175"/>
            <a:ext cx="1139790" cy="246221"/>
          </a:xfrm>
          <a:prstGeom prst="rect">
            <a:avLst/>
          </a:prstGeom>
          <a:noFill/>
        </p:spPr>
        <p:txBody>
          <a:bodyPr wrap="square" rtlCol="0">
            <a:spAutoFit/>
          </a:bodyPr>
          <a:lstStyle/>
          <a:p>
            <a:pPr algn="l"/>
            <a:r>
              <a:rPr lang="en-US" sz="1000" dirty="0" smtClean="0">
                <a:solidFill>
                  <a:schemeClr val="bg2"/>
                </a:solidFill>
              </a:rPr>
              <a:t>Triglycerides</a:t>
            </a:r>
            <a:endParaRPr lang="en-US" sz="1000" dirty="0">
              <a:solidFill>
                <a:schemeClr val="bg2"/>
              </a:solidFill>
            </a:endParaRPr>
          </a:p>
        </p:txBody>
      </p:sp>
      <p:sp>
        <p:nvSpPr>
          <p:cNvPr id="129" name="TextBox 128"/>
          <p:cNvSpPr txBox="1"/>
          <p:nvPr/>
        </p:nvSpPr>
        <p:spPr>
          <a:xfrm>
            <a:off x="3168969" y="3445198"/>
            <a:ext cx="1139790" cy="246221"/>
          </a:xfrm>
          <a:prstGeom prst="rect">
            <a:avLst/>
          </a:prstGeom>
          <a:noFill/>
        </p:spPr>
        <p:txBody>
          <a:bodyPr wrap="square" rtlCol="0">
            <a:spAutoFit/>
          </a:bodyPr>
          <a:lstStyle/>
          <a:p>
            <a:pPr algn="l"/>
            <a:r>
              <a:rPr lang="en-US" sz="1000" dirty="0" smtClean="0">
                <a:solidFill>
                  <a:schemeClr val="bg2"/>
                </a:solidFill>
              </a:rPr>
              <a:t>TG/HDL-C ratio</a:t>
            </a:r>
            <a:endParaRPr lang="en-US" sz="1000" dirty="0">
              <a:solidFill>
                <a:schemeClr val="bg2"/>
              </a:solidFill>
            </a:endParaRPr>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6882" name="Rectangle 2"/>
          <p:cNvSpPr>
            <a:spLocks noGrp="1" noChangeArrowheads="1"/>
          </p:cNvSpPr>
          <p:nvPr>
            <p:ph type="title"/>
          </p:nvPr>
        </p:nvSpPr>
        <p:spPr>
          <a:xfrm>
            <a:off x="0" y="47625"/>
            <a:ext cx="9144000" cy="1143000"/>
          </a:xfrm>
        </p:spPr>
        <p:txBody>
          <a:bodyPr/>
          <a:lstStyle/>
          <a:p>
            <a:pPr>
              <a:defRPr/>
            </a:pPr>
            <a:r>
              <a:rPr lang="en-US" smtClean="0"/>
              <a:t>Oral Triglyceride Tolerance Test</a:t>
            </a:r>
          </a:p>
        </p:txBody>
      </p:sp>
      <p:sp>
        <p:nvSpPr>
          <p:cNvPr id="4986883" name="Text Box 3"/>
          <p:cNvSpPr txBox="1">
            <a:spLocks noChangeArrowheads="1"/>
          </p:cNvSpPr>
          <p:nvPr/>
        </p:nvSpPr>
        <p:spPr bwMode="auto">
          <a:xfrm>
            <a:off x="2362200" y="5400675"/>
            <a:ext cx="4714875" cy="396875"/>
          </a:xfrm>
          <a:prstGeom prst="rect">
            <a:avLst/>
          </a:prstGeom>
          <a:noFill/>
          <a:ln w="28575">
            <a:noFill/>
            <a:miter lim="800000"/>
            <a:headEnd/>
            <a:tailEnd/>
          </a:ln>
          <a:effectLst/>
        </p:spPr>
        <p:txBody>
          <a:bodyPr>
            <a:spAutoFit/>
          </a:bodyPr>
          <a:lstStyle/>
          <a:p>
            <a:pPr>
              <a:defRPr/>
            </a:pPr>
            <a:r>
              <a:rPr lang="en-US" b="1">
                <a:solidFill>
                  <a:schemeClr val="accent1"/>
                </a:solidFill>
                <a:effectLst>
                  <a:outerShdw blurRad="38100" dist="38100" dir="2700000" algn="tl">
                    <a:srgbClr val="000000"/>
                  </a:outerShdw>
                </a:effectLst>
              </a:rPr>
              <a:t>Time After Oral Fat Load (hours)</a:t>
            </a:r>
          </a:p>
        </p:txBody>
      </p:sp>
      <p:sp>
        <p:nvSpPr>
          <p:cNvPr id="4986884" name="Text Box 4"/>
          <p:cNvSpPr txBox="1">
            <a:spLocks noChangeArrowheads="1"/>
          </p:cNvSpPr>
          <p:nvPr/>
        </p:nvSpPr>
        <p:spPr bwMode="auto">
          <a:xfrm>
            <a:off x="2109788" y="1824038"/>
            <a:ext cx="2143125" cy="395287"/>
          </a:xfrm>
          <a:prstGeom prst="rect">
            <a:avLst/>
          </a:prstGeom>
          <a:gradFill rotWithShape="1">
            <a:gsLst>
              <a:gs pos="0">
                <a:srgbClr val="FF0000"/>
              </a:gs>
              <a:gs pos="100000">
                <a:srgbClr val="FF0000">
                  <a:gamma/>
                  <a:shade val="46275"/>
                  <a:invGamma/>
                </a:srgbClr>
              </a:gs>
            </a:gsLst>
            <a:path path="shape">
              <a:fillToRect l="50000" t="50000" r="50000" b="50000"/>
            </a:path>
          </a:gradFill>
          <a:ln w="28575">
            <a:solidFill>
              <a:schemeClr val="bg2"/>
            </a:solidFill>
            <a:miter lim="800000"/>
            <a:headEnd/>
            <a:tailEnd/>
          </a:ln>
          <a:effectLst/>
        </p:spPr>
        <p:txBody>
          <a:bodyPr>
            <a:spAutoFit/>
          </a:bodyPr>
          <a:lstStyle/>
          <a:p>
            <a:pPr>
              <a:defRPr/>
            </a:pPr>
            <a:r>
              <a:rPr lang="en-US" sz="1800" b="1">
                <a:solidFill>
                  <a:schemeClr val="accent1"/>
                </a:solidFill>
                <a:effectLst>
                  <a:outerShdw blurRad="38100" dist="38100" dir="2700000" algn="tl">
                    <a:srgbClr val="000000"/>
                  </a:outerShdw>
                </a:effectLst>
              </a:rPr>
              <a:t>Nondiabetics</a:t>
            </a:r>
          </a:p>
        </p:txBody>
      </p:sp>
      <p:sp>
        <p:nvSpPr>
          <p:cNvPr id="4986885" name="Text Box 5"/>
          <p:cNvSpPr txBox="1">
            <a:spLocks noChangeArrowheads="1"/>
          </p:cNvSpPr>
          <p:nvPr/>
        </p:nvSpPr>
        <p:spPr bwMode="auto">
          <a:xfrm>
            <a:off x="5853113" y="1830388"/>
            <a:ext cx="2143125" cy="395287"/>
          </a:xfrm>
          <a:prstGeom prst="rect">
            <a:avLst/>
          </a:prstGeom>
          <a:gradFill rotWithShape="1">
            <a:gsLst>
              <a:gs pos="0">
                <a:srgbClr val="FF0000"/>
              </a:gs>
              <a:gs pos="100000">
                <a:srgbClr val="FF0000">
                  <a:gamma/>
                  <a:shade val="46275"/>
                  <a:invGamma/>
                </a:srgbClr>
              </a:gs>
            </a:gsLst>
            <a:path path="shape">
              <a:fillToRect l="50000" t="50000" r="50000" b="50000"/>
            </a:path>
          </a:gradFill>
          <a:ln w="28575">
            <a:solidFill>
              <a:schemeClr val="bg2"/>
            </a:solidFill>
            <a:miter lim="800000"/>
            <a:headEnd/>
            <a:tailEnd/>
          </a:ln>
          <a:effectLst/>
        </p:spPr>
        <p:txBody>
          <a:bodyPr>
            <a:spAutoFit/>
          </a:bodyPr>
          <a:lstStyle/>
          <a:p>
            <a:pPr>
              <a:defRPr/>
            </a:pPr>
            <a:r>
              <a:rPr lang="en-US" sz="1800" b="1">
                <a:solidFill>
                  <a:schemeClr val="accent1"/>
                </a:solidFill>
                <a:effectLst>
                  <a:outerShdw blurRad="38100" dist="38100" dir="2700000" algn="tl">
                    <a:srgbClr val="000000"/>
                  </a:outerShdw>
                </a:effectLst>
              </a:rPr>
              <a:t>Diabetics</a:t>
            </a:r>
          </a:p>
        </p:txBody>
      </p:sp>
      <p:grpSp>
        <p:nvGrpSpPr>
          <p:cNvPr id="61446" name="Group 6"/>
          <p:cNvGrpSpPr>
            <a:grpSpLocks/>
          </p:cNvGrpSpPr>
          <p:nvPr/>
        </p:nvGrpSpPr>
        <p:grpSpPr bwMode="auto">
          <a:xfrm>
            <a:off x="442913" y="2146300"/>
            <a:ext cx="4148137" cy="3076575"/>
            <a:chOff x="279" y="1352"/>
            <a:chExt cx="2613" cy="1938"/>
          </a:xfrm>
        </p:grpSpPr>
        <p:sp>
          <p:nvSpPr>
            <p:cNvPr id="4986887" name="Text Box 7"/>
            <p:cNvSpPr txBox="1">
              <a:spLocks noChangeArrowheads="1"/>
            </p:cNvSpPr>
            <p:nvPr/>
          </p:nvSpPr>
          <p:spPr bwMode="auto">
            <a:xfrm>
              <a:off x="667" y="2554"/>
              <a:ext cx="398"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80</a:t>
              </a:r>
            </a:p>
          </p:txBody>
        </p:sp>
        <p:sp>
          <p:nvSpPr>
            <p:cNvPr id="4986888" name="Text Box 8"/>
            <p:cNvSpPr txBox="1">
              <a:spLocks noChangeArrowheads="1"/>
            </p:cNvSpPr>
            <p:nvPr/>
          </p:nvSpPr>
          <p:spPr bwMode="auto">
            <a:xfrm>
              <a:off x="713" y="2728"/>
              <a:ext cx="319"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40</a:t>
              </a:r>
            </a:p>
          </p:txBody>
        </p:sp>
        <p:grpSp>
          <p:nvGrpSpPr>
            <p:cNvPr id="61563" name="Group 9"/>
            <p:cNvGrpSpPr>
              <a:grpSpLocks/>
            </p:cNvGrpSpPr>
            <p:nvPr/>
          </p:nvGrpSpPr>
          <p:grpSpPr bwMode="auto">
            <a:xfrm>
              <a:off x="279" y="1352"/>
              <a:ext cx="2613" cy="1938"/>
              <a:chOff x="279" y="1352"/>
              <a:chExt cx="2613" cy="1938"/>
            </a:xfrm>
          </p:grpSpPr>
          <p:grpSp>
            <p:nvGrpSpPr>
              <p:cNvPr id="61564" name="Group 10"/>
              <p:cNvGrpSpPr>
                <a:grpSpLocks/>
              </p:cNvGrpSpPr>
              <p:nvPr/>
            </p:nvGrpSpPr>
            <p:grpSpPr bwMode="auto">
              <a:xfrm>
                <a:off x="979" y="1621"/>
                <a:ext cx="1836" cy="1442"/>
                <a:chOff x="979" y="1621"/>
                <a:chExt cx="1836" cy="1442"/>
              </a:xfrm>
            </p:grpSpPr>
            <p:grpSp>
              <p:nvGrpSpPr>
                <p:cNvPr id="61579" name="Group 11"/>
                <p:cNvGrpSpPr>
                  <a:grpSpLocks/>
                </p:cNvGrpSpPr>
                <p:nvPr/>
              </p:nvGrpSpPr>
              <p:grpSpPr bwMode="auto">
                <a:xfrm>
                  <a:off x="979" y="1621"/>
                  <a:ext cx="1836" cy="1441"/>
                  <a:chOff x="1261" y="1224"/>
                  <a:chExt cx="1717" cy="1120"/>
                </a:xfrm>
              </p:grpSpPr>
              <p:grpSp>
                <p:nvGrpSpPr>
                  <p:cNvPr id="61584" name="Group 12"/>
                  <p:cNvGrpSpPr>
                    <a:grpSpLocks/>
                  </p:cNvGrpSpPr>
                  <p:nvPr/>
                </p:nvGrpSpPr>
                <p:grpSpPr bwMode="auto">
                  <a:xfrm>
                    <a:off x="1266" y="1230"/>
                    <a:ext cx="1712" cy="1114"/>
                    <a:chOff x="1266" y="1230"/>
                    <a:chExt cx="1712" cy="1114"/>
                  </a:xfrm>
                </p:grpSpPr>
                <p:sp>
                  <p:nvSpPr>
                    <p:cNvPr id="61593" name="Line 13"/>
                    <p:cNvSpPr>
                      <a:spLocks noChangeShapeType="1"/>
                    </p:cNvSpPr>
                    <p:nvPr/>
                  </p:nvSpPr>
                  <p:spPr bwMode="auto">
                    <a:xfrm>
                      <a:off x="1290" y="1230"/>
                      <a:ext cx="3" cy="1114"/>
                    </a:xfrm>
                    <a:prstGeom prst="line">
                      <a:avLst/>
                    </a:prstGeom>
                    <a:noFill/>
                    <a:ln w="28575">
                      <a:solidFill>
                        <a:schemeClr val="hlink"/>
                      </a:solidFill>
                      <a:round/>
                      <a:headEnd/>
                      <a:tailEnd/>
                    </a:ln>
                  </p:spPr>
                  <p:txBody>
                    <a:bodyPr>
                      <a:spAutoFit/>
                    </a:bodyPr>
                    <a:lstStyle/>
                    <a:p>
                      <a:endParaRPr lang="en-US"/>
                    </a:p>
                  </p:txBody>
                </p:sp>
                <p:sp>
                  <p:nvSpPr>
                    <p:cNvPr id="61594" name="Line 14"/>
                    <p:cNvSpPr>
                      <a:spLocks noChangeShapeType="1"/>
                    </p:cNvSpPr>
                    <p:nvPr/>
                  </p:nvSpPr>
                  <p:spPr bwMode="auto">
                    <a:xfrm flipV="1">
                      <a:off x="1266" y="2316"/>
                      <a:ext cx="1712" cy="3"/>
                    </a:xfrm>
                    <a:prstGeom prst="line">
                      <a:avLst/>
                    </a:prstGeom>
                    <a:noFill/>
                    <a:ln w="28575">
                      <a:solidFill>
                        <a:schemeClr val="hlink"/>
                      </a:solidFill>
                      <a:round/>
                      <a:headEnd/>
                      <a:tailEnd/>
                    </a:ln>
                  </p:spPr>
                  <p:txBody>
                    <a:bodyPr>
                      <a:spAutoFit/>
                    </a:bodyPr>
                    <a:lstStyle/>
                    <a:p>
                      <a:endParaRPr lang="en-US"/>
                    </a:p>
                  </p:txBody>
                </p:sp>
              </p:grpSp>
              <p:sp>
                <p:nvSpPr>
                  <p:cNvPr id="61585" name="Line 15"/>
                  <p:cNvSpPr>
                    <a:spLocks noChangeShapeType="1"/>
                  </p:cNvSpPr>
                  <p:nvPr/>
                </p:nvSpPr>
                <p:spPr bwMode="auto">
                  <a:xfrm flipV="1">
                    <a:off x="1267" y="1224"/>
                    <a:ext cx="31" cy="0"/>
                  </a:xfrm>
                  <a:prstGeom prst="line">
                    <a:avLst/>
                  </a:prstGeom>
                  <a:noFill/>
                  <a:ln w="28575">
                    <a:solidFill>
                      <a:schemeClr val="hlink"/>
                    </a:solidFill>
                    <a:round/>
                    <a:headEnd/>
                    <a:tailEnd/>
                  </a:ln>
                </p:spPr>
                <p:txBody>
                  <a:bodyPr>
                    <a:spAutoFit/>
                  </a:bodyPr>
                  <a:lstStyle/>
                  <a:p>
                    <a:endParaRPr lang="en-US"/>
                  </a:p>
                </p:txBody>
              </p:sp>
              <p:sp>
                <p:nvSpPr>
                  <p:cNvPr id="61586" name="Line 16"/>
                  <p:cNvSpPr>
                    <a:spLocks noChangeShapeType="1"/>
                  </p:cNvSpPr>
                  <p:nvPr/>
                </p:nvSpPr>
                <p:spPr bwMode="auto">
                  <a:xfrm flipV="1">
                    <a:off x="1264" y="1364"/>
                    <a:ext cx="31" cy="0"/>
                  </a:xfrm>
                  <a:prstGeom prst="line">
                    <a:avLst/>
                  </a:prstGeom>
                  <a:noFill/>
                  <a:ln w="28575">
                    <a:solidFill>
                      <a:schemeClr val="hlink"/>
                    </a:solidFill>
                    <a:round/>
                    <a:headEnd/>
                    <a:tailEnd/>
                  </a:ln>
                </p:spPr>
                <p:txBody>
                  <a:bodyPr>
                    <a:spAutoFit/>
                  </a:bodyPr>
                  <a:lstStyle/>
                  <a:p>
                    <a:endParaRPr lang="en-US"/>
                  </a:p>
                </p:txBody>
              </p:sp>
              <p:sp>
                <p:nvSpPr>
                  <p:cNvPr id="61587" name="Line 17"/>
                  <p:cNvSpPr>
                    <a:spLocks noChangeShapeType="1"/>
                  </p:cNvSpPr>
                  <p:nvPr/>
                </p:nvSpPr>
                <p:spPr bwMode="auto">
                  <a:xfrm flipV="1">
                    <a:off x="1261" y="1504"/>
                    <a:ext cx="31" cy="0"/>
                  </a:xfrm>
                  <a:prstGeom prst="line">
                    <a:avLst/>
                  </a:prstGeom>
                  <a:noFill/>
                  <a:ln w="28575">
                    <a:solidFill>
                      <a:schemeClr val="hlink"/>
                    </a:solidFill>
                    <a:round/>
                    <a:headEnd/>
                    <a:tailEnd/>
                  </a:ln>
                </p:spPr>
                <p:txBody>
                  <a:bodyPr>
                    <a:spAutoFit/>
                  </a:bodyPr>
                  <a:lstStyle/>
                  <a:p>
                    <a:endParaRPr lang="en-US"/>
                  </a:p>
                </p:txBody>
              </p:sp>
              <p:sp>
                <p:nvSpPr>
                  <p:cNvPr id="61588" name="Line 18"/>
                  <p:cNvSpPr>
                    <a:spLocks noChangeShapeType="1"/>
                  </p:cNvSpPr>
                  <p:nvPr/>
                </p:nvSpPr>
                <p:spPr bwMode="auto">
                  <a:xfrm flipV="1">
                    <a:off x="1264" y="1640"/>
                    <a:ext cx="31" cy="0"/>
                  </a:xfrm>
                  <a:prstGeom prst="line">
                    <a:avLst/>
                  </a:prstGeom>
                  <a:noFill/>
                  <a:ln w="28575">
                    <a:solidFill>
                      <a:schemeClr val="hlink"/>
                    </a:solidFill>
                    <a:round/>
                    <a:headEnd/>
                    <a:tailEnd/>
                  </a:ln>
                </p:spPr>
                <p:txBody>
                  <a:bodyPr>
                    <a:spAutoFit/>
                  </a:bodyPr>
                  <a:lstStyle/>
                  <a:p>
                    <a:endParaRPr lang="en-US"/>
                  </a:p>
                </p:txBody>
              </p:sp>
              <p:sp>
                <p:nvSpPr>
                  <p:cNvPr id="61589" name="Line 19"/>
                  <p:cNvSpPr>
                    <a:spLocks noChangeShapeType="1"/>
                  </p:cNvSpPr>
                  <p:nvPr/>
                </p:nvSpPr>
                <p:spPr bwMode="auto">
                  <a:xfrm flipV="1">
                    <a:off x="1267" y="1776"/>
                    <a:ext cx="31" cy="0"/>
                  </a:xfrm>
                  <a:prstGeom prst="line">
                    <a:avLst/>
                  </a:prstGeom>
                  <a:noFill/>
                  <a:ln w="28575">
                    <a:solidFill>
                      <a:schemeClr val="hlink"/>
                    </a:solidFill>
                    <a:round/>
                    <a:headEnd/>
                    <a:tailEnd/>
                  </a:ln>
                </p:spPr>
                <p:txBody>
                  <a:bodyPr>
                    <a:spAutoFit/>
                  </a:bodyPr>
                  <a:lstStyle/>
                  <a:p>
                    <a:endParaRPr lang="en-US"/>
                  </a:p>
                </p:txBody>
              </p:sp>
              <p:sp>
                <p:nvSpPr>
                  <p:cNvPr id="61590" name="Line 20"/>
                  <p:cNvSpPr>
                    <a:spLocks noChangeShapeType="1"/>
                  </p:cNvSpPr>
                  <p:nvPr/>
                </p:nvSpPr>
                <p:spPr bwMode="auto">
                  <a:xfrm flipV="1">
                    <a:off x="1270" y="1912"/>
                    <a:ext cx="31" cy="0"/>
                  </a:xfrm>
                  <a:prstGeom prst="line">
                    <a:avLst/>
                  </a:prstGeom>
                  <a:noFill/>
                  <a:ln w="28575">
                    <a:solidFill>
                      <a:schemeClr val="hlink"/>
                    </a:solidFill>
                    <a:round/>
                    <a:headEnd/>
                    <a:tailEnd/>
                  </a:ln>
                </p:spPr>
                <p:txBody>
                  <a:bodyPr>
                    <a:spAutoFit/>
                  </a:bodyPr>
                  <a:lstStyle/>
                  <a:p>
                    <a:endParaRPr lang="en-US"/>
                  </a:p>
                </p:txBody>
              </p:sp>
              <p:sp>
                <p:nvSpPr>
                  <p:cNvPr id="61591" name="Line 21"/>
                  <p:cNvSpPr>
                    <a:spLocks noChangeShapeType="1"/>
                  </p:cNvSpPr>
                  <p:nvPr/>
                </p:nvSpPr>
                <p:spPr bwMode="auto">
                  <a:xfrm flipV="1">
                    <a:off x="1273" y="2048"/>
                    <a:ext cx="31" cy="0"/>
                  </a:xfrm>
                  <a:prstGeom prst="line">
                    <a:avLst/>
                  </a:prstGeom>
                  <a:noFill/>
                  <a:ln w="28575">
                    <a:solidFill>
                      <a:schemeClr val="hlink"/>
                    </a:solidFill>
                    <a:round/>
                    <a:headEnd/>
                    <a:tailEnd/>
                  </a:ln>
                </p:spPr>
                <p:txBody>
                  <a:bodyPr>
                    <a:spAutoFit/>
                  </a:bodyPr>
                  <a:lstStyle/>
                  <a:p>
                    <a:endParaRPr lang="en-US"/>
                  </a:p>
                </p:txBody>
              </p:sp>
              <p:sp>
                <p:nvSpPr>
                  <p:cNvPr id="61592" name="Line 22"/>
                  <p:cNvSpPr>
                    <a:spLocks noChangeShapeType="1"/>
                  </p:cNvSpPr>
                  <p:nvPr/>
                </p:nvSpPr>
                <p:spPr bwMode="auto">
                  <a:xfrm flipV="1">
                    <a:off x="1276" y="2184"/>
                    <a:ext cx="31" cy="0"/>
                  </a:xfrm>
                  <a:prstGeom prst="line">
                    <a:avLst/>
                  </a:prstGeom>
                  <a:noFill/>
                  <a:ln w="28575">
                    <a:solidFill>
                      <a:schemeClr val="hlink"/>
                    </a:solidFill>
                    <a:round/>
                    <a:headEnd/>
                    <a:tailEnd/>
                  </a:ln>
                </p:spPr>
                <p:txBody>
                  <a:bodyPr>
                    <a:spAutoFit/>
                  </a:bodyPr>
                  <a:lstStyle/>
                  <a:p>
                    <a:endParaRPr lang="en-US"/>
                  </a:p>
                </p:txBody>
              </p:sp>
            </p:grpSp>
            <p:sp>
              <p:nvSpPr>
                <p:cNvPr id="61580" name="Line 23"/>
                <p:cNvSpPr>
                  <a:spLocks noChangeShapeType="1"/>
                </p:cNvSpPr>
                <p:nvPr/>
              </p:nvSpPr>
              <p:spPr bwMode="auto">
                <a:xfrm>
                  <a:off x="1425" y="3026"/>
                  <a:ext cx="0" cy="30"/>
                </a:xfrm>
                <a:prstGeom prst="line">
                  <a:avLst/>
                </a:prstGeom>
                <a:noFill/>
                <a:ln w="28575">
                  <a:solidFill>
                    <a:schemeClr val="hlink"/>
                  </a:solidFill>
                  <a:round/>
                  <a:headEnd/>
                  <a:tailEnd/>
                </a:ln>
              </p:spPr>
              <p:txBody>
                <a:bodyPr wrap="none">
                  <a:spAutoFit/>
                </a:bodyPr>
                <a:lstStyle/>
                <a:p>
                  <a:endParaRPr lang="en-US"/>
                </a:p>
              </p:txBody>
            </p:sp>
            <p:sp>
              <p:nvSpPr>
                <p:cNvPr id="61581" name="Line 24"/>
                <p:cNvSpPr>
                  <a:spLocks noChangeShapeType="1"/>
                </p:cNvSpPr>
                <p:nvPr/>
              </p:nvSpPr>
              <p:spPr bwMode="auto">
                <a:xfrm>
                  <a:off x="1877" y="3032"/>
                  <a:ext cx="0" cy="30"/>
                </a:xfrm>
                <a:prstGeom prst="line">
                  <a:avLst/>
                </a:prstGeom>
                <a:noFill/>
                <a:ln w="28575">
                  <a:solidFill>
                    <a:schemeClr val="hlink"/>
                  </a:solidFill>
                  <a:round/>
                  <a:headEnd/>
                  <a:tailEnd/>
                </a:ln>
              </p:spPr>
              <p:txBody>
                <a:bodyPr wrap="none">
                  <a:spAutoFit/>
                </a:bodyPr>
                <a:lstStyle/>
                <a:p>
                  <a:endParaRPr lang="en-US"/>
                </a:p>
              </p:txBody>
            </p:sp>
            <p:sp>
              <p:nvSpPr>
                <p:cNvPr id="61582" name="Line 25"/>
                <p:cNvSpPr>
                  <a:spLocks noChangeShapeType="1"/>
                </p:cNvSpPr>
                <p:nvPr/>
              </p:nvSpPr>
              <p:spPr bwMode="auto">
                <a:xfrm>
                  <a:off x="2287" y="3026"/>
                  <a:ext cx="0" cy="30"/>
                </a:xfrm>
                <a:prstGeom prst="line">
                  <a:avLst/>
                </a:prstGeom>
                <a:noFill/>
                <a:ln w="28575">
                  <a:solidFill>
                    <a:schemeClr val="hlink"/>
                  </a:solidFill>
                  <a:round/>
                  <a:headEnd/>
                  <a:tailEnd/>
                </a:ln>
              </p:spPr>
              <p:txBody>
                <a:bodyPr wrap="none">
                  <a:spAutoFit/>
                </a:bodyPr>
                <a:lstStyle/>
                <a:p>
                  <a:endParaRPr lang="en-US"/>
                </a:p>
              </p:txBody>
            </p:sp>
            <p:sp>
              <p:nvSpPr>
                <p:cNvPr id="61583" name="Line 26"/>
                <p:cNvSpPr>
                  <a:spLocks noChangeShapeType="1"/>
                </p:cNvSpPr>
                <p:nvPr/>
              </p:nvSpPr>
              <p:spPr bwMode="auto">
                <a:xfrm>
                  <a:off x="2726" y="3033"/>
                  <a:ext cx="0" cy="30"/>
                </a:xfrm>
                <a:prstGeom prst="line">
                  <a:avLst/>
                </a:prstGeom>
                <a:noFill/>
                <a:ln w="28575">
                  <a:solidFill>
                    <a:schemeClr val="hlink"/>
                  </a:solidFill>
                  <a:round/>
                  <a:headEnd/>
                  <a:tailEnd/>
                </a:ln>
              </p:spPr>
              <p:txBody>
                <a:bodyPr wrap="none">
                  <a:spAutoFit/>
                </a:bodyPr>
                <a:lstStyle/>
                <a:p>
                  <a:endParaRPr lang="en-US"/>
                </a:p>
              </p:txBody>
            </p:sp>
          </p:grpSp>
          <p:sp>
            <p:nvSpPr>
              <p:cNvPr id="4986907" name="Text Box 27"/>
              <p:cNvSpPr txBox="1">
                <a:spLocks noChangeArrowheads="1"/>
              </p:cNvSpPr>
              <p:nvPr/>
            </p:nvSpPr>
            <p:spPr bwMode="auto">
              <a:xfrm rot="16200000">
                <a:off x="-484" y="2115"/>
                <a:ext cx="1737" cy="212"/>
              </a:xfrm>
              <a:prstGeom prst="rect">
                <a:avLst/>
              </a:prstGeom>
              <a:noFill/>
              <a:ln w="28575">
                <a:noFill/>
                <a:miter lim="800000"/>
                <a:headEnd/>
                <a:tailEnd/>
              </a:ln>
              <a:effectLst/>
            </p:spPr>
            <p:txBody>
              <a:bodyPr>
                <a:spAutoFit/>
              </a:bodyPr>
              <a:lstStyle/>
              <a:p>
                <a:pPr>
                  <a:defRPr/>
                </a:pPr>
                <a:r>
                  <a:rPr lang="en-US" sz="1600" b="1">
                    <a:solidFill>
                      <a:schemeClr val="accent1"/>
                    </a:solidFill>
                    <a:effectLst>
                      <a:outerShdw blurRad="38100" dist="38100" dir="2700000" algn="tl">
                        <a:srgbClr val="000000"/>
                      </a:outerShdw>
                    </a:effectLst>
                  </a:rPr>
                  <a:t>Triglycerides (mg/dL)</a:t>
                </a:r>
              </a:p>
            </p:txBody>
          </p:sp>
          <p:grpSp>
            <p:nvGrpSpPr>
              <p:cNvPr id="61566" name="Group 28"/>
              <p:cNvGrpSpPr>
                <a:grpSpLocks/>
              </p:cNvGrpSpPr>
              <p:nvPr/>
            </p:nvGrpSpPr>
            <p:grpSpPr bwMode="auto">
              <a:xfrm>
                <a:off x="916" y="3045"/>
                <a:ext cx="1976" cy="245"/>
                <a:chOff x="916" y="3045"/>
                <a:chExt cx="1976" cy="245"/>
              </a:xfrm>
            </p:grpSpPr>
            <p:sp>
              <p:nvSpPr>
                <p:cNvPr id="4986909" name="Text Box 29"/>
                <p:cNvSpPr txBox="1">
                  <a:spLocks noChangeArrowheads="1"/>
                </p:cNvSpPr>
                <p:nvPr/>
              </p:nvSpPr>
              <p:spPr bwMode="auto">
                <a:xfrm>
                  <a:off x="916" y="3059"/>
                  <a:ext cx="16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0</a:t>
                  </a:r>
                </a:p>
              </p:txBody>
            </p:sp>
            <p:sp>
              <p:nvSpPr>
                <p:cNvPr id="4986910" name="Text Box 30"/>
                <p:cNvSpPr txBox="1">
                  <a:spLocks noChangeArrowheads="1"/>
                </p:cNvSpPr>
                <p:nvPr/>
              </p:nvSpPr>
              <p:spPr bwMode="auto">
                <a:xfrm>
                  <a:off x="1324" y="3051"/>
                  <a:ext cx="160" cy="232"/>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2</a:t>
                  </a:r>
                </a:p>
              </p:txBody>
            </p:sp>
            <p:sp>
              <p:nvSpPr>
                <p:cNvPr id="4986911" name="Text Box 31"/>
                <p:cNvSpPr txBox="1">
                  <a:spLocks noChangeArrowheads="1"/>
                </p:cNvSpPr>
                <p:nvPr/>
              </p:nvSpPr>
              <p:spPr bwMode="auto">
                <a:xfrm>
                  <a:off x="1769" y="3051"/>
                  <a:ext cx="161" cy="232"/>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4</a:t>
                  </a:r>
                </a:p>
              </p:txBody>
            </p:sp>
            <p:sp>
              <p:nvSpPr>
                <p:cNvPr id="4986912" name="Text Box 32"/>
                <p:cNvSpPr txBox="1">
                  <a:spLocks noChangeArrowheads="1"/>
                </p:cNvSpPr>
                <p:nvPr/>
              </p:nvSpPr>
              <p:spPr bwMode="auto">
                <a:xfrm>
                  <a:off x="2132" y="3045"/>
                  <a:ext cx="334" cy="232"/>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6</a:t>
                  </a:r>
                </a:p>
              </p:txBody>
            </p:sp>
            <p:sp>
              <p:nvSpPr>
                <p:cNvPr id="4986913" name="Text Box 33"/>
                <p:cNvSpPr txBox="1">
                  <a:spLocks noChangeArrowheads="1"/>
                </p:cNvSpPr>
                <p:nvPr/>
              </p:nvSpPr>
              <p:spPr bwMode="auto">
                <a:xfrm>
                  <a:off x="2572" y="3045"/>
                  <a:ext cx="320" cy="232"/>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8</a:t>
                  </a:r>
                </a:p>
              </p:txBody>
            </p:sp>
          </p:grpSp>
          <p:grpSp>
            <p:nvGrpSpPr>
              <p:cNvPr id="61567" name="Group 34"/>
              <p:cNvGrpSpPr>
                <a:grpSpLocks/>
              </p:cNvGrpSpPr>
              <p:nvPr/>
            </p:nvGrpSpPr>
            <p:grpSpPr bwMode="auto">
              <a:xfrm>
                <a:off x="636" y="1476"/>
                <a:ext cx="415" cy="1111"/>
                <a:chOff x="636" y="1476"/>
                <a:chExt cx="415" cy="1111"/>
              </a:xfrm>
            </p:grpSpPr>
            <p:sp>
              <p:nvSpPr>
                <p:cNvPr id="4986915" name="Text Box 35"/>
                <p:cNvSpPr txBox="1">
                  <a:spLocks noChangeArrowheads="1"/>
                </p:cNvSpPr>
                <p:nvPr/>
              </p:nvSpPr>
              <p:spPr bwMode="auto">
                <a:xfrm>
                  <a:off x="642" y="1476"/>
                  <a:ext cx="382"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320</a:t>
                  </a:r>
                </a:p>
              </p:txBody>
            </p:sp>
            <p:sp>
              <p:nvSpPr>
                <p:cNvPr id="4986916" name="Text Box 36"/>
                <p:cNvSpPr txBox="1">
                  <a:spLocks noChangeArrowheads="1"/>
                </p:cNvSpPr>
                <p:nvPr/>
              </p:nvSpPr>
              <p:spPr bwMode="auto">
                <a:xfrm>
                  <a:off x="636" y="1659"/>
                  <a:ext cx="406"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280</a:t>
                  </a:r>
                </a:p>
              </p:txBody>
            </p:sp>
            <p:sp>
              <p:nvSpPr>
                <p:cNvPr id="4986917" name="Text Box 37"/>
                <p:cNvSpPr txBox="1">
                  <a:spLocks noChangeArrowheads="1"/>
                </p:cNvSpPr>
                <p:nvPr/>
              </p:nvSpPr>
              <p:spPr bwMode="auto">
                <a:xfrm>
                  <a:off x="653" y="1845"/>
                  <a:ext cx="387"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240</a:t>
                  </a:r>
                </a:p>
              </p:txBody>
            </p:sp>
            <p:sp>
              <p:nvSpPr>
                <p:cNvPr id="4986918" name="Text Box 38"/>
                <p:cNvSpPr txBox="1">
                  <a:spLocks noChangeArrowheads="1"/>
                </p:cNvSpPr>
                <p:nvPr/>
              </p:nvSpPr>
              <p:spPr bwMode="auto">
                <a:xfrm>
                  <a:off x="640" y="2012"/>
                  <a:ext cx="411"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200</a:t>
                  </a:r>
                </a:p>
              </p:txBody>
            </p:sp>
            <p:sp>
              <p:nvSpPr>
                <p:cNvPr id="4986919" name="Text Box 39"/>
                <p:cNvSpPr txBox="1">
                  <a:spLocks noChangeArrowheads="1"/>
                </p:cNvSpPr>
                <p:nvPr/>
              </p:nvSpPr>
              <p:spPr bwMode="auto">
                <a:xfrm>
                  <a:off x="662" y="2375"/>
                  <a:ext cx="373"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120</a:t>
                  </a:r>
                </a:p>
              </p:txBody>
            </p:sp>
            <p:sp>
              <p:nvSpPr>
                <p:cNvPr id="4986920" name="Text Box 40"/>
                <p:cNvSpPr txBox="1">
                  <a:spLocks noChangeArrowheads="1"/>
                </p:cNvSpPr>
                <p:nvPr/>
              </p:nvSpPr>
              <p:spPr bwMode="auto">
                <a:xfrm>
                  <a:off x="667" y="2200"/>
                  <a:ext cx="364"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160</a:t>
                  </a:r>
                </a:p>
              </p:txBody>
            </p:sp>
          </p:grpSp>
        </p:grpSp>
      </p:grpSp>
      <p:sp>
        <p:nvSpPr>
          <p:cNvPr id="61447" name="Text Box 41"/>
          <p:cNvSpPr txBox="1">
            <a:spLocks noChangeArrowheads="1"/>
          </p:cNvSpPr>
          <p:nvPr/>
        </p:nvSpPr>
        <p:spPr bwMode="auto">
          <a:xfrm>
            <a:off x="2238375" y="6588125"/>
            <a:ext cx="6905625" cy="336550"/>
          </a:xfrm>
          <a:prstGeom prst="rect">
            <a:avLst/>
          </a:prstGeom>
          <a:noFill/>
          <a:ln w="28575">
            <a:noFill/>
            <a:miter lim="800000"/>
            <a:headEnd/>
            <a:tailEnd/>
          </a:ln>
        </p:spPr>
        <p:txBody>
          <a:bodyPr>
            <a:spAutoFit/>
          </a:bodyPr>
          <a:lstStyle/>
          <a:p>
            <a:pPr algn="r"/>
            <a:r>
              <a:rPr lang="en-US" sz="1600" b="1"/>
              <a:t>Mohanlal N &amp; Holman R. Diabet Care 2004;27:89-94</a:t>
            </a:r>
          </a:p>
        </p:txBody>
      </p:sp>
      <p:grpSp>
        <p:nvGrpSpPr>
          <p:cNvPr id="9" name="Group 42"/>
          <p:cNvGrpSpPr>
            <a:grpSpLocks/>
          </p:cNvGrpSpPr>
          <p:nvPr/>
        </p:nvGrpSpPr>
        <p:grpSpPr bwMode="auto">
          <a:xfrm>
            <a:off x="5105400" y="2305050"/>
            <a:ext cx="3581400" cy="2879725"/>
            <a:chOff x="3216" y="1452"/>
            <a:chExt cx="2256" cy="1814"/>
          </a:xfrm>
        </p:grpSpPr>
        <p:sp>
          <p:nvSpPr>
            <p:cNvPr id="4986923" name="Text Box 43"/>
            <p:cNvSpPr txBox="1">
              <a:spLocks noChangeArrowheads="1"/>
            </p:cNvSpPr>
            <p:nvPr/>
          </p:nvSpPr>
          <p:spPr bwMode="auto">
            <a:xfrm>
              <a:off x="3247" y="2530"/>
              <a:ext cx="398"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80</a:t>
              </a:r>
            </a:p>
          </p:txBody>
        </p:sp>
        <p:sp>
          <p:nvSpPr>
            <p:cNvPr id="4986924" name="Text Box 44"/>
            <p:cNvSpPr txBox="1">
              <a:spLocks noChangeArrowheads="1"/>
            </p:cNvSpPr>
            <p:nvPr/>
          </p:nvSpPr>
          <p:spPr bwMode="auto">
            <a:xfrm>
              <a:off x="3293" y="2704"/>
              <a:ext cx="319"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40</a:t>
              </a:r>
            </a:p>
          </p:txBody>
        </p:sp>
        <p:grpSp>
          <p:nvGrpSpPr>
            <p:cNvPr id="61530" name="Group 45"/>
            <p:cNvGrpSpPr>
              <a:grpSpLocks/>
            </p:cNvGrpSpPr>
            <p:nvPr/>
          </p:nvGrpSpPr>
          <p:grpSpPr bwMode="auto">
            <a:xfrm>
              <a:off x="3216" y="1452"/>
              <a:ext cx="2256" cy="1814"/>
              <a:chOff x="3216" y="1452"/>
              <a:chExt cx="2256" cy="1814"/>
            </a:xfrm>
          </p:grpSpPr>
          <p:grpSp>
            <p:nvGrpSpPr>
              <p:cNvPr id="61531" name="Group 46"/>
              <p:cNvGrpSpPr>
                <a:grpSpLocks/>
              </p:cNvGrpSpPr>
              <p:nvPr/>
            </p:nvGrpSpPr>
            <p:grpSpPr bwMode="auto">
              <a:xfrm>
                <a:off x="3559" y="1597"/>
                <a:ext cx="1836" cy="1442"/>
                <a:chOff x="979" y="1621"/>
                <a:chExt cx="1836" cy="1442"/>
              </a:xfrm>
            </p:grpSpPr>
            <p:grpSp>
              <p:nvGrpSpPr>
                <p:cNvPr id="61545" name="Group 47"/>
                <p:cNvGrpSpPr>
                  <a:grpSpLocks/>
                </p:cNvGrpSpPr>
                <p:nvPr/>
              </p:nvGrpSpPr>
              <p:grpSpPr bwMode="auto">
                <a:xfrm>
                  <a:off x="979" y="1621"/>
                  <a:ext cx="1836" cy="1441"/>
                  <a:chOff x="1261" y="1224"/>
                  <a:chExt cx="1717" cy="1120"/>
                </a:xfrm>
              </p:grpSpPr>
              <p:grpSp>
                <p:nvGrpSpPr>
                  <p:cNvPr id="61550" name="Group 48"/>
                  <p:cNvGrpSpPr>
                    <a:grpSpLocks/>
                  </p:cNvGrpSpPr>
                  <p:nvPr/>
                </p:nvGrpSpPr>
                <p:grpSpPr bwMode="auto">
                  <a:xfrm>
                    <a:off x="1266" y="1230"/>
                    <a:ext cx="1712" cy="1114"/>
                    <a:chOff x="1266" y="1230"/>
                    <a:chExt cx="1712" cy="1114"/>
                  </a:xfrm>
                </p:grpSpPr>
                <p:sp>
                  <p:nvSpPr>
                    <p:cNvPr id="61559" name="Line 49"/>
                    <p:cNvSpPr>
                      <a:spLocks noChangeShapeType="1"/>
                    </p:cNvSpPr>
                    <p:nvPr/>
                  </p:nvSpPr>
                  <p:spPr bwMode="auto">
                    <a:xfrm>
                      <a:off x="1290" y="1230"/>
                      <a:ext cx="3" cy="1114"/>
                    </a:xfrm>
                    <a:prstGeom prst="line">
                      <a:avLst/>
                    </a:prstGeom>
                    <a:noFill/>
                    <a:ln w="28575">
                      <a:solidFill>
                        <a:schemeClr val="hlink"/>
                      </a:solidFill>
                      <a:round/>
                      <a:headEnd/>
                      <a:tailEnd/>
                    </a:ln>
                  </p:spPr>
                  <p:txBody>
                    <a:bodyPr>
                      <a:spAutoFit/>
                    </a:bodyPr>
                    <a:lstStyle/>
                    <a:p>
                      <a:endParaRPr lang="en-US"/>
                    </a:p>
                  </p:txBody>
                </p:sp>
                <p:sp>
                  <p:nvSpPr>
                    <p:cNvPr id="61560" name="Line 50"/>
                    <p:cNvSpPr>
                      <a:spLocks noChangeShapeType="1"/>
                    </p:cNvSpPr>
                    <p:nvPr/>
                  </p:nvSpPr>
                  <p:spPr bwMode="auto">
                    <a:xfrm flipV="1">
                      <a:off x="1266" y="2316"/>
                      <a:ext cx="1712" cy="3"/>
                    </a:xfrm>
                    <a:prstGeom prst="line">
                      <a:avLst/>
                    </a:prstGeom>
                    <a:noFill/>
                    <a:ln w="28575">
                      <a:solidFill>
                        <a:schemeClr val="hlink"/>
                      </a:solidFill>
                      <a:round/>
                      <a:headEnd/>
                      <a:tailEnd/>
                    </a:ln>
                  </p:spPr>
                  <p:txBody>
                    <a:bodyPr>
                      <a:spAutoFit/>
                    </a:bodyPr>
                    <a:lstStyle/>
                    <a:p>
                      <a:endParaRPr lang="en-US"/>
                    </a:p>
                  </p:txBody>
                </p:sp>
              </p:grpSp>
              <p:sp>
                <p:nvSpPr>
                  <p:cNvPr id="61551" name="Line 51"/>
                  <p:cNvSpPr>
                    <a:spLocks noChangeShapeType="1"/>
                  </p:cNvSpPr>
                  <p:nvPr/>
                </p:nvSpPr>
                <p:spPr bwMode="auto">
                  <a:xfrm flipV="1">
                    <a:off x="1267" y="1224"/>
                    <a:ext cx="31" cy="0"/>
                  </a:xfrm>
                  <a:prstGeom prst="line">
                    <a:avLst/>
                  </a:prstGeom>
                  <a:noFill/>
                  <a:ln w="28575">
                    <a:solidFill>
                      <a:schemeClr val="hlink"/>
                    </a:solidFill>
                    <a:round/>
                    <a:headEnd/>
                    <a:tailEnd/>
                  </a:ln>
                </p:spPr>
                <p:txBody>
                  <a:bodyPr>
                    <a:spAutoFit/>
                  </a:bodyPr>
                  <a:lstStyle/>
                  <a:p>
                    <a:endParaRPr lang="en-US"/>
                  </a:p>
                </p:txBody>
              </p:sp>
              <p:sp>
                <p:nvSpPr>
                  <p:cNvPr id="61552" name="Line 52"/>
                  <p:cNvSpPr>
                    <a:spLocks noChangeShapeType="1"/>
                  </p:cNvSpPr>
                  <p:nvPr/>
                </p:nvSpPr>
                <p:spPr bwMode="auto">
                  <a:xfrm flipV="1">
                    <a:off x="1264" y="1364"/>
                    <a:ext cx="31" cy="0"/>
                  </a:xfrm>
                  <a:prstGeom prst="line">
                    <a:avLst/>
                  </a:prstGeom>
                  <a:noFill/>
                  <a:ln w="28575">
                    <a:solidFill>
                      <a:schemeClr val="hlink"/>
                    </a:solidFill>
                    <a:round/>
                    <a:headEnd/>
                    <a:tailEnd/>
                  </a:ln>
                </p:spPr>
                <p:txBody>
                  <a:bodyPr>
                    <a:spAutoFit/>
                  </a:bodyPr>
                  <a:lstStyle/>
                  <a:p>
                    <a:endParaRPr lang="en-US"/>
                  </a:p>
                </p:txBody>
              </p:sp>
              <p:sp>
                <p:nvSpPr>
                  <p:cNvPr id="61553" name="Line 53"/>
                  <p:cNvSpPr>
                    <a:spLocks noChangeShapeType="1"/>
                  </p:cNvSpPr>
                  <p:nvPr/>
                </p:nvSpPr>
                <p:spPr bwMode="auto">
                  <a:xfrm flipV="1">
                    <a:off x="1261" y="1504"/>
                    <a:ext cx="31" cy="0"/>
                  </a:xfrm>
                  <a:prstGeom prst="line">
                    <a:avLst/>
                  </a:prstGeom>
                  <a:noFill/>
                  <a:ln w="28575">
                    <a:solidFill>
                      <a:schemeClr val="hlink"/>
                    </a:solidFill>
                    <a:round/>
                    <a:headEnd/>
                    <a:tailEnd/>
                  </a:ln>
                </p:spPr>
                <p:txBody>
                  <a:bodyPr>
                    <a:spAutoFit/>
                  </a:bodyPr>
                  <a:lstStyle/>
                  <a:p>
                    <a:endParaRPr lang="en-US"/>
                  </a:p>
                </p:txBody>
              </p:sp>
              <p:sp>
                <p:nvSpPr>
                  <p:cNvPr id="61554" name="Line 54"/>
                  <p:cNvSpPr>
                    <a:spLocks noChangeShapeType="1"/>
                  </p:cNvSpPr>
                  <p:nvPr/>
                </p:nvSpPr>
                <p:spPr bwMode="auto">
                  <a:xfrm flipV="1">
                    <a:off x="1264" y="1640"/>
                    <a:ext cx="31" cy="0"/>
                  </a:xfrm>
                  <a:prstGeom prst="line">
                    <a:avLst/>
                  </a:prstGeom>
                  <a:noFill/>
                  <a:ln w="28575">
                    <a:solidFill>
                      <a:schemeClr val="hlink"/>
                    </a:solidFill>
                    <a:round/>
                    <a:headEnd/>
                    <a:tailEnd/>
                  </a:ln>
                </p:spPr>
                <p:txBody>
                  <a:bodyPr>
                    <a:spAutoFit/>
                  </a:bodyPr>
                  <a:lstStyle/>
                  <a:p>
                    <a:endParaRPr lang="en-US"/>
                  </a:p>
                </p:txBody>
              </p:sp>
              <p:sp>
                <p:nvSpPr>
                  <p:cNvPr id="61555" name="Line 55"/>
                  <p:cNvSpPr>
                    <a:spLocks noChangeShapeType="1"/>
                  </p:cNvSpPr>
                  <p:nvPr/>
                </p:nvSpPr>
                <p:spPr bwMode="auto">
                  <a:xfrm flipV="1">
                    <a:off x="1267" y="1776"/>
                    <a:ext cx="31" cy="0"/>
                  </a:xfrm>
                  <a:prstGeom prst="line">
                    <a:avLst/>
                  </a:prstGeom>
                  <a:noFill/>
                  <a:ln w="28575">
                    <a:solidFill>
                      <a:schemeClr val="hlink"/>
                    </a:solidFill>
                    <a:round/>
                    <a:headEnd/>
                    <a:tailEnd/>
                  </a:ln>
                </p:spPr>
                <p:txBody>
                  <a:bodyPr>
                    <a:spAutoFit/>
                  </a:bodyPr>
                  <a:lstStyle/>
                  <a:p>
                    <a:endParaRPr lang="en-US"/>
                  </a:p>
                </p:txBody>
              </p:sp>
              <p:sp>
                <p:nvSpPr>
                  <p:cNvPr id="61556" name="Line 56"/>
                  <p:cNvSpPr>
                    <a:spLocks noChangeShapeType="1"/>
                  </p:cNvSpPr>
                  <p:nvPr/>
                </p:nvSpPr>
                <p:spPr bwMode="auto">
                  <a:xfrm flipV="1">
                    <a:off x="1270" y="1912"/>
                    <a:ext cx="31" cy="0"/>
                  </a:xfrm>
                  <a:prstGeom prst="line">
                    <a:avLst/>
                  </a:prstGeom>
                  <a:noFill/>
                  <a:ln w="28575">
                    <a:solidFill>
                      <a:schemeClr val="hlink"/>
                    </a:solidFill>
                    <a:round/>
                    <a:headEnd/>
                    <a:tailEnd/>
                  </a:ln>
                </p:spPr>
                <p:txBody>
                  <a:bodyPr>
                    <a:spAutoFit/>
                  </a:bodyPr>
                  <a:lstStyle/>
                  <a:p>
                    <a:endParaRPr lang="en-US"/>
                  </a:p>
                </p:txBody>
              </p:sp>
              <p:sp>
                <p:nvSpPr>
                  <p:cNvPr id="61557" name="Line 57"/>
                  <p:cNvSpPr>
                    <a:spLocks noChangeShapeType="1"/>
                  </p:cNvSpPr>
                  <p:nvPr/>
                </p:nvSpPr>
                <p:spPr bwMode="auto">
                  <a:xfrm flipV="1">
                    <a:off x="1273" y="2048"/>
                    <a:ext cx="31" cy="0"/>
                  </a:xfrm>
                  <a:prstGeom prst="line">
                    <a:avLst/>
                  </a:prstGeom>
                  <a:noFill/>
                  <a:ln w="28575">
                    <a:solidFill>
                      <a:schemeClr val="hlink"/>
                    </a:solidFill>
                    <a:round/>
                    <a:headEnd/>
                    <a:tailEnd/>
                  </a:ln>
                </p:spPr>
                <p:txBody>
                  <a:bodyPr>
                    <a:spAutoFit/>
                  </a:bodyPr>
                  <a:lstStyle/>
                  <a:p>
                    <a:endParaRPr lang="en-US"/>
                  </a:p>
                </p:txBody>
              </p:sp>
              <p:sp>
                <p:nvSpPr>
                  <p:cNvPr id="61558" name="Line 58"/>
                  <p:cNvSpPr>
                    <a:spLocks noChangeShapeType="1"/>
                  </p:cNvSpPr>
                  <p:nvPr/>
                </p:nvSpPr>
                <p:spPr bwMode="auto">
                  <a:xfrm flipV="1">
                    <a:off x="1276" y="2184"/>
                    <a:ext cx="31" cy="0"/>
                  </a:xfrm>
                  <a:prstGeom prst="line">
                    <a:avLst/>
                  </a:prstGeom>
                  <a:noFill/>
                  <a:ln w="28575">
                    <a:solidFill>
                      <a:schemeClr val="hlink"/>
                    </a:solidFill>
                    <a:round/>
                    <a:headEnd/>
                    <a:tailEnd/>
                  </a:ln>
                </p:spPr>
                <p:txBody>
                  <a:bodyPr>
                    <a:spAutoFit/>
                  </a:bodyPr>
                  <a:lstStyle/>
                  <a:p>
                    <a:endParaRPr lang="en-US"/>
                  </a:p>
                </p:txBody>
              </p:sp>
            </p:grpSp>
            <p:sp>
              <p:nvSpPr>
                <p:cNvPr id="61546" name="Line 59"/>
                <p:cNvSpPr>
                  <a:spLocks noChangeShapeType="1"/>
                </p:cNvSpPr>
                <p:nvPr/>
              </p:nvSpPr>
              <p:spPr bwMode="auto">
                <a:xfrm>
                  <a:off x="1425" y="3026"/>
                  <a:ext cx="0" cy="30"/>
                </a:xfrm>
                <a:prstGeom prst="line">
                  <a:avLst/>
                </a:prstGeom>
                <a:noFill/>
                <a:ln w="28575">
                  <a:solidFill>
                    <a:schemeClr val="hlink"/>
                  </a:solidFill>
                  <a:round/>
                  <a:headEnd/>
                  <a:tailEnd/>
                </a:ln>
              </p:spPr>
              <p:txBody>
                <a:bodyPr wrap="none">
                  <a:spAutoFit/>
                </a:bodyPr>
                <a:lstStyle/>
                <a:p>
                  <a:endParaRPr lang="en-US"/>
                </a:p>
              </p:txBody>
            </p:sp>
            <p:sp>
              <p:nvSpPr>
                <p:cNvPr id="61547" name="Line 60"/>
                <p:cNvSpPr>
                  <a:spLocks noChangeShapeType="1"/>
                </p:cNvSpPr>
                <p:nvPr/>
              </p:nvSpPr>
              <p:spPr bwMode="auto">
                <a:xfrm>
                  <a:off x="1877" y="3032"/>
                  <a:ext cx="0" cy="30"/>
                </a:xfrm>
                <a:prstGeom prst="line">
                  <a:avLst/>
                </a:prstGeom>
                <a:noFill/>
                <a:ln w="28575">
                  <a:solidFill>
                    <a:schemeClr val="hlink"/>
                  </a:solidFill>
                  <a:round/>
                  <a:headEnd/>
                  <a:tailEnd/>
                </a:ln>
              </p:spPr>
              <p:txBody>
                <a:bodyPr wrap="none">
                  <a:spAutoFit/>
                </a:bodyPr>
                <a:lstStyle/>
                <a:p>
                  <a:endParaRPr lang="en-US"/>
                </a:p>
              </p:txBody>
            </p:sp>
            <p:sp>
              <p:nvSpPr>
                <p:cNvPr id="61548" name="Line 61"/>
                <p:cNvSpPr>
                  <a:spLocks noChangeShapeType="1"/>
                </p:cNvSpPr>
                <p:nvPr/>
              </p:nvSpPr>
              <p:spPr bwMode="auto">
                <a:xfrm>
                  <a:off x="2287" y="3026"/>
                  <a:ext cx="0" cy="30"/>
                </a:xfrm>
                <a:prstGeom prst="line">
                  <a:avLst/>
                </a:prstGeom>
                <a:noFill/>
                <a:ln w="28575">
                  <a:solidFill>
                    <a:schemeClr val="hlink"/>
                  </a:solidFill>
                  <a:round/>
                  <a:headEnd/>
                  <a:tailEnd/>
                </a:ln>
              </p:spPr>
              <p:txBody>
                <a:bodyPr wrap="none">
                  <a:spAutoFit/>
                </a:bodyPr>
                <a:lstStyle/>
                <a:p>
                  <a:endParaRPr lang="en-US"/>
                </a:p>
              </p:txBody>
            </p:sp>
            <p:sp>
              <p:nvSpPr>
                <p:cNvPr id="61549" name="Line 62"/>
                <p:cNvSpPr>
                  <a:spLocks noChangeShapeType="1"/>
                </p:cNvSpPr>
                <p:nvPr/>
              </p:nvSpPr>
              <p:spPr bwMode="auto">
                <a:xfrm>
                  <a:off x="2726" y="3033"/>
                  <a:ext cx="0" cy="30"/>
                </a:xfrm>
                <a:prstGeom prst="line">
                  <a:avLst/>
                </a:prstGeom>
                <a:noFill/>
                <a:ln w="28575">
                  <a:solidFill>
                    <a:schemeClr val="hlink"/>
                  </a:solidFill>
                  <a:round/>
                  <a:headEnd/>
                  <a:tailEnd/>
                </a:ln>
              </p:spPr>
              <p:txBody>
                <a:bodyPr wrap="none">
                  <a:spAutoFit/>
                </a:bodyPr>
                <a:lstStyle/>
                <a:p>
                  <a:endParaRPr lang="en-US"/>
                </a:p>
              </p:txBody>
            </p:sp>
          </p:grpSp>
          <p:grpSp>
            <p:nvGrpSpPr>
              <p:cNvPr id="61532" name="Group 63"/>
              <p:cNvGrpSpPr>
                <a:grpSpLocks/>
              </p:cNvGrpSpPr>
              <p:nvPr/>
            </p:nvGrpSpPr>
            <p:grpSpPr bwMode="auto">
              <a:xfrm>
                <a:off x="3496" y="3021"/>
                <a:ext cx="1976" cy="245"/>
                <a:chOff x="916" y="3045"/>
                <a:chExt cx="1976" cy="245"/>
              </a:xfrm>
            </p:grpSpPr>
            <p:sp>
              <p:nvSpPr>
                <p:cNvPr id="4986944" name="Text Box 64"/>
                <p:cNvSpPr txBox="1">
                  <a:spLocks noChangeArrowheads="1"/>
                </p:cNvSpPr>
                <p:nvPr/>
              </p:nvSpPr>
              <p:spPr bwMode="auto">
                <a:xfrm>
                  <a:off x="916" y="3059"/>
                  <a:ext cx="16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0</a:t>
                  </a:r>
                </a:p>
              </p:txBody>
            </p:sp>
            <p:sp>
              <p:nvSpPr>
                <p:cNvPr id="4986945" name="Text Box 65"/>
                <p:cNvSpPr txBox="1">
                  <a:spLocks noChangeArrowheads="1"/>
                </p:cNvSpPr>
                <p:nvPr/>
              </p:nvSpPr>
              <p:spPr bwMode="auto">
                <a:xfrm>
                  <a:off x="1324" y="3051"/>
                  <a:ext cx="160" cy="232"/>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2</a:t>
                  </a:r>
                </a:p>
              </p:txBody>
            </p:sp>
            <p:sp>
              <p:nvSpPr>
                <p:cNvPr id="4986946" name="Text Box 66"/>
                <p:cNvSpPr txBox="1">
                  <a:spLocks noChangeArrowheads="1"/>
                </p:cNvSpPr>
                <p:nvPr/>
              </p:nvSpPr>
              <p:spPr bwMode="auto">
                <a:xfrm>
                  <a:off x="1769" y="3051"/>
                  <a:ext cx="161" cy="232"/>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4</a:t>
                  </a:r>
                </a:p>
              </p:txBody>
            </p:sp>
            <p:sp>
              <p:nvSpPr>
                <p:cNvPr id="4986947" name="Text Box 67"/>
                <p:cNvSpPr txBox="1">
                  <a:spLocks noChangeArrowheads="1"/>
                </p:cNvSpPr>
                <p:nvPr/>
              </p:nvSpPr>
              <p:spPr bwMode="auto">
                <a:xfrm>
                  <a:off x="2132" y="3045"/>
                  <a:ext cx="334" cy="232"/>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6</a:t>
                  </a:r>
                </a:p>
              </p:txBody>
            </p:sp>
            <p:sp>
              <p:nvSpPr>
                <p:cNvPr id="4986948" name="Text Box 68"/>
                <p:cNvSpPr txBox="1">
                  <a:spLocks noChangeArrowheads="1"/>
                </p:cNvSpPr>
                <p:nvPr/>
              </p:nvSpPr>
              <p:spPr bwMode="auto">
                <a:xfrm>
                  <a:off x="2572" y="3045"/>
                  <a:ext cx="320" cy="232"/>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8</a:t>
                  </a:r>
                </a:p>
              </p:txBody>
            </p:sp>
          </p:grpSp>
          <p:grpSp>
            <p:nvGrpSpPr>
              <p:cNvPr id="61533" name="Group 69"/>
              <p:cNvGrpSpPr>
                <a:grpSpLocks/>
              </p:cNvGrpSpPr>
              <p:nvPr/>
            </p:nvGrpSpPr>
            <p:grpSpPr bwMode="auto">
              <a:xfrm>
                <a:off x="3216" y="1452"/>
                <a:ext cx="415" cy="1111"/>
                <a:chOff x="636" y="1476"/>
                <a:chExt cx="415" cy="1111"/>
              </a:xfrm>
            </p:grpSpPr>
            <p:sp>
              <p:nvSpPr>
                <p:cNvPr id="4986950" name="Text Box 70"/>
                <p:cNvSpPr txBox="1">
                  <a:spLocks noChangeArrowheads="1"/>
                </p:cNvSpPr>
                <p:nvPr/>
              </p:nvSpPr>
              <p:spPr bwMode="auto">
                <a:xfrm>
                  <a:off x="642" y="1476"/>
                  <a:ext cx="382"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320</a:t>
                  </a:r>
                </a:p>
              </p:txBody>
            </p:sp>
            <p:sp>
              <p:nvSpPr>
                <p:cNvPr id="4986951" name="Text Box 71"/>
                <p:cNvSpPr txBox="1">
                  <a:spLocks noChangeArrowheads="1"/>
                </p:cNvSpPr>
                <p:nvPr/>
              </p:nvSpPr>
              <p:spPr bwMode="auto">
                <a:xfrm>
                  <a:off x="636" y="1659"/>
                  <a:ext cx="406"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280</a:t>
                  </a:r>
                </a:p>
              </p:txBody>
            </p:sp>
            <p:sp>
              <p:nvSpPr>
                <p:cNvPr id="4986952" name="Text Box 72"/>
                <p:cNvSpPr txBox="1">
                  <a:spLocks noChangeArrowheads="1"/>
                </p:cNvSpPr>
                <p:nvPr/>
              </p:nvSpPr>
              <p:spPr bwMode="auto">
                <a:xfrm>
                  <a:off x="653" y="1845"/>
                  <a:ext cx="387"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240</a:t>
                  </a:r>
                </a:p>
              </p:txBody>
            </p:sp>
            <p:sp>
              <p:nvSpPr>
                <p:cNvPr id="4986953" name="Text Box 73"/>
                <p:cNvSpPr txBox="1">
                  <a:spLocks noChangeArrowheads="1"/>
                </p:cNvSpPr>
                <p:nvPr/>
              </p:nvSpPr>
              <p:spPr bwMode="auto">
                <a:xfrm>
                  <a:off x="640" y="2012"/>
                  <a:ext cx="411"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200</a:t>
                  </a:r>
                </a:p>
              </p:txBody>
            </p:sp>
            <p:sp>
              <p:nvSpPr>
                <p:cNvPr id="4986954" name="Text Box 74"/>
                <p:cNvSpPr txBox="1">
                  <a:spLocks noChangeArrowheads="1"/>
                </p:cNvSpPr>
                <p:nvPr/>
              </p:nvSpPr>
              <p:spPr bwMode="auto">
                <a:xfrm>
                  <a:off x="662" y="2375"/>
                  <a:ext cx="373"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120</a:t>
                  </a:r>
                </a:p>
              </p:txBody>
            </p:sp>
            <p:sp>
              <p:nvSpPr>
                <p:cNvPr id="4986955" name="Text Box 75"/>
                <p:cNvSpPr txBox="1">
                  <a:spLocks noChangeArrowheads="1"/>
                </p:cNvSpPr>
                <p:nvPr/>
              </p:nvSpPr>
              <p:spPr bwMode="auto">
                <a:xfrm>
                  <a:off x="667" y="2200"/>
                  <a:ext cx="364"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160</a:t>
                  </a:r>
                </a:p>
              </p:txBody>
            </p:sp>
          </p:grpSp>
        </p:grpSp>
      </p:grpSp>
      <p:grpSp>
        <p:nvGrpSpPr>
          <p:cNvPr id="16" name="Group 76"/>
          <p:cNvGrpSpPr>
            <a:grpSpLocks/>
          </p:cNvGrpSpPr>
          <p:nvPr/>
        </p:nvGrpSpPr>
        <p:grpSpPr bwMode="auto">
          <a:xfrm>
            <a:off x="1581150" y="4156075"/>
            <a:ext cx="2797175" cy="311150"/>
            <a:chOff x="996" y="2618"/>
            <a:chExt cx="1762" cy="196"/>
          </a:xfrm>
        </p:grpSpPr>
        <p:sp>
          <p:nvSpPr>
            <p:cNvPr id="61519" name="Oval 77"/>
            <p:cNvSpPr>
              <a:spLocks noChangeArrowheads="1"/>
            </p:cNvSpPr>
            <p:nvPr/>
          </p:nvSpPr>
          <p:spPr bwMode="auto">
            <a:xfrm>
              <a:off x="996" y="2754"/>
              <a:ext cx="56" cy="56"/>
            </a:xfrm>
            <a:prstGeom prst="ellipse">
              <a:avLst/>
            </a:prstGeom>
            <a:solidFill>
              <a:srgbClr val="FF0000"/>
            </a:solidFill>
            <a:ln w="28575" algn="ctr">
              <a:noFill/>
              <a:round/>
              <a:headEnd/>
              <a:tailEnd/>
            </a:ln>
          </p:spPr>
          <p:txBody>
            <a:bodyPr wrap="none" anchor="ctr">
              <a:spAutoFit/>
            </a:bodyPr>
            <a:lstStyle/>
            <a:p>
              <a:endParaRPr lang="en-US"/>
            </a:p>
          </p:txBody>
        </p:sp>
        <p:sp>
          <p:nvSpPr>
            <p:cNvPr id="61520" name="Oval 78"/>
            <p:cNvSpPr>
              <a:spLocks noChangeArrowheads="1"/>
            </p:cNvSpPr>
            <p:nvPr/>
          </p:nvSpPr>
          <p:spPr bwMode="auto">
            <a:xfrm>
              <a:off x="1386" y="2686"/>
              <a:ext cx="56" cy="56"/>
            </a:xfrm>
            <a:prstGeom prst="ellipse">
              <a:avLst/>
            </a:prstGeom>
            <a:solidFill>
              <a:srgbClr val="FF0000"/>
            </a:solidFill>
            <a:ln w="28575" algn="ctr">
              <a:noFill/>
              <a:round/>
              <a:headEnd/>
              <a:tailEnd/>
            </a:ln>
          </p:spPr>
          <p:txBody>
            <a:bodyPr wrap="none" anchor="ctr">
              <a:spAutoFit/>
            </a:bodyPr>
            <a:lstStyle/>
            <a:p>
              <a:endParaRPr lang="en-US"/>
            </a:p>
          </p:txBody>
        </p:sp>
        <p:sp>
          <p:nvSpPr>
            <p:cNvPr id="61521" name="Oval 79"/>
            <p:cNvSpPr>
              <a:spLocks noChangeArrowheads="1"/>
            </p:cNvSpPr>
            <p:nvPr/>
          </p:nvSpPr>
          <p:spPr bwMode="auto">
            <a:xfrm>
              <a:off x="1836" y="2652"/>
              <a:ext cx="56" cy="56"/>
            </a:xfrm>
            <a:prstGeom prst="ellipse">
              <a:avLst/>
            </a:prstGeom>
            <a:solidFill>
              <a:srgbClr val="FF0000"/>
            </a:solidFill>
            <a:ln w="28575" algn="ctr">
              <a:noFill/>
              <a:round/>
              <a:headEnd/>
              <a:tailEnd/>
            </a:ln>
          </p:spPr>
          <p:txBody>
            <a:bodyPr wrap="none" anchor="ctr">
              <a:spAutoFit/>
            </a:bodyPr>
            <a:lstStyle/>
            <a:p>
              <a:endParaRPr lang="en-US"/>
            </a:p>
          </p:txBody>
        </p:sp>
        <p:sp>
          <p:nvSpPr>
            <p:cNvPr id="61522" name="Oval 80"/>
            <p:cNvSpPr>
              <a:spLocks noChangeArrowheads="1"/>
            </p:cNvSpPr>
            <p:nvPr/>
          </p:nvSpPr>
          <p:spPr bwMode="auto">
            <a:xfrm>
              <a:off x="2286" y="2618"/>
              <a:ext cx="56" cy="56"/>
            </a:xfrm>
            <a:prstGeom prst="ellipse">
              <a:avLst/>
            </a:prstGeom>
            <a:solidFill>
              <a:srgbClr val="FF0000"/>
            </a:solidFill>
            <a:ln w="28575" algn="ctr">
              <a:noFill/>
              <a:round/>
              <a:headEnd/>
              <a:tailEnd/>
            </a:ln>
          </p:spPr>
          <p:txBody>
            <a:bodyPr wrap="none" anchor="ctr">
              <a:spAutoFit/>
            </a:bodyPr>
            <a:lstStyle/>
            <a:p>
              <a:endParaRPr lang="en-US"/>
            </a:p>
          </p:txBody>
        </p:sp>
        <p:sp>
          <p:nvSpPr>
            <p:cNvPr id="61523" name="Oval 81"/>
            <p:cNvSpPr>
              <a:spLocks noChangeArrowheads="1"/>
            </p:cNvSpPr>
            <p:nvPr/>
          </p:nvSpPr>
          <p:spPr bwMode="auto">
            <a:xfrm>
              <a:off x="2702" y="2758"/>
              <a:ext cx="56" cy="56"/>
            </a:xfrm>
            <a:prstGeom prst="ellipse">
              <a:avLst/>
            </a:prstGeom>
            <a:solidFill>
              <a:srgbClr val="FF0000"/>
            </a:solidFill>
            <a:ln w="28575" algn="ctr">
              <a:noFill/>
              <a:round/>
              <a:headEnd/>
              <a:tailEnd/>
            </a:ln>
          </p:spPr>
          <p:txBody>
            <a:bodyPr wrap="none" anchor="ctr">
              <a:spAutoFit/>
            </a:bodyPr>
            <a:lstStyle/>
            <a:p>
              <a:endParaRPr lang="en-US"/>
            </a:p>
          </p:txBody>
        </p:sp>
        <p:sp>
          <p:nvSpPr>
            <p:cNvPr id="61524" name="Line 82"/>
            <p:cNvSpPr>
              <a:spLocks noChangeShapeType="1"/>
            </p:cNvSpPr>
            <p:nvPr/>
          </p:nvSpPr>
          <p:spPr bwMode="auto">
            <a:xfrm flipV="1">
              <a:off x="1026" y="2712"/>
              <a:ext cx="386" cy="68"/>
            </a:xfrm>
            <a:prstGeom prst="line">
              <a:avLst/>
            </a:prstGeom>
            <a:noFill/>
            <a:ln w="28575">
              <a:solidFill>
                <a:srgbClr val="FF0000"/>
              </a:solidFill>
              <a:round/>
              <a:headEnd/>
              <a:tailEnd/>
            </a:ln>
          </p:spPr>
          <p:txBody>
            <a:bodyPr anchor="ctr">
              <a:spAutoFit/>
            </a:bodyPr>
            <a:lstStyle/>
            <a:p>
              <a:endParaRPr lang="en-US"/>
            </a:p>
          </p:txBody>
        </p:sp>
        <p:sp>
          <p:nvSpPr>
            <p:cNvPr id="61525" name="Line 83"/>
            <p:cNvSpPr>
              <a:spLocks noChangeShapeType="1"/>
            </p:cNvSpPr>
            <p:nvPr/>
          </p:nvSpPr>
          <p:spPr bwMode="auto">
            <a:xfrm flipV="1">
              <a:off x="1408" y="2682"/>
              <a:ext cx="454" cy="30"/>
            </a:xfrm>
            <a:prstGeom prst="line">
              <a:avLst/>
            </a:prstGeom>
            <a:noFill/>
            <a:ln w="28575">
              <a:solidFill>
                <a:srgbClr val="FF0000"/>
              </a:solidFill>
              <a:round/>
              <a:headEnd/>
              <a:tailEnd/>
            </a:ln>
          </p:spPr>
          <p:txBody>
            <a:bodyPr anchor="ctr">
              <a:spAutoFit/>
            </a:bodyPr>
            <a:lstStyle/>
            <a:p>
              <a:endParaRPr lang="en-US"/>
            </a:p>
          </p:txBody>
        </p:sp>
        <p:sp>
          <p:nvSpPr>
            <p:cNvPr id="61526" name="Line 84"/>
            <p:cNvSpPr>
              <a:spLocks noChangeShapeType="1"/>
            </p:cNvSpPr>
            <p:nvPr/>
          </p:nvSpPr>
          <p:spPr bwMode="auto">
            <a:xfrm flipV="1">
              <a:off x="1790" y="2650"/>
              <a:ext cx="522" cy="32"/>
            </a:xfrm>
            <a:prstGeom prst="line">
              <a:avLst/>
            </a:prstGeom>
            <a:noFill/>
            <a:ln w="28575">
              <a:solidFill>
                <a:srgbClr val="FF0000"/>
              </a:solidFill>
              <a:round/>
              <a:headEnd/>
              <a:tailEnd/>
            </a:ln>
          </p:spPr>
          <p:txBody>
            <a:bodyPr anchor="ctr">
              <a:spAutoFit/>
            </a:bodyPr>
            <a:lstStyle/>
            <a:p>
              <a:endParaRPr lang="en-US"/>
            </a:p>
          </p:txBody>
        </p:sp>
        <p:sp>
          <p:nvSpPr>
            <p:cNvPr id="61527" name="Line 85"/>
            <p:cNvSpPr>
              <a:spLocks noChangeShapeType="1"/>
            </p:cNvSpPr>
            <p:nvPr/>
          </p:nvSpPr>
          <p:spPr bwMode="auto">
            <a:xfrm>
              <a:off x="2320" y="2646"/>
              <a:ext cx="412" cy="136"/>
            </a:xfrm>
            <a:prstGeom prst="line">
              <a:avLst/>
            </a:prstGeom>
            <a:noFill/>
            <a:ln w="28575">
              <a:solidFill>
                <a:srgbClr val="FF0000"/>
              </a:solidFill>
              <a:round/>
              <a:headEnd/>
              <a:tailEnd/>
            </a:ln>
          </p:spPr>
          <p:txBody>
            <a:bodyPr anchor="ctr">
              <a:spAutoFit/>
            </a:bodyPr>
            <a:lstStyle/>
            <a:p>
              <a:endParaRPr lang="en-US"/>
            </a:p>
          </p:txBody>
        </p:sp>
      </p:grpSp>
      <p:grpSp>
        <p:nvGrpSpPr>
          <p:cNvPr id="17" name="Group 86"/>
          <p:cNvGrpSpPr>
            <a:grpSpLocks/>
          </p:cNvGrpSpPr>
          <p:nvPr/>
        </p:nvGrpSpPr>
        <p:grpSpPr bwMode="auto">
          <a:xfrm>
            <a:off x="1585913" y="3724275"/>
            <a:ext cx="2768600" cy="898525"/>
            <a:chOff x="999" y="2346"/>
            <a:chExt cx="1744" cy="566"/>
          </a:xfrm>
        </p:grpSpPr>
        <p:grpSp>
          <p:nvGrpSpPr>
            <p:cNvPr id="61495" name="Group 87"/>
            <p:cNvGrpSpPr>
              <a:grpSpLocks/>
            </p:cNvGrpSpPr>
            <p:nvPr/>
          </p:nvGrpSpPr>
          <p:grpSpPr bwMode="auto">
            <a:xfrm>
              <a:off x="999" y="2346"/>
              <a:ext cx="1728" cy="246"/>
              <a:chOff x="999" y="2346"/>
              <a:chExt cx="1728" cy="246"/>
            </a:xfrm>
          </p:grpSpPr>
          <p:grpSp>
            <p:nvGrpSpPr>
              <p:cNvPr id="61508" name="Group 88"/>
              <p:cNvGrpSpPr>
                <a:grpSpLocks/>
              </p:cNvGrpSpPr>
              <p:nvPr/>
            </p:nvGrpSpPr>
            <p:grpSpPr bwMode="auto">
              <a:xfrm>
                <a:off x="999" y="2346"/>
                <a:ext cx="1728" cy="246"/>
                <a:chOff x="999" y="2346"/>
                <a:chExt cx="1728" cy="246"/>
              </a:xfrm>
            </p:grpSpPr>
            <p:sp>
              <p:nvSpPr>
                <p:cNvPr id="61514" name="Oval 89"/>
                <p:cNvSpPr>
                  <a:spLocks noChangeArrowheads="1"/>
                </p:cNvSpPr>
                <p:nvPr/>
              </p:nvSpPr>
              <p:spPr bwMode="auto">
                <a:xfrm>
                  <a:off x="999" y="2560"/>
                  <a:ext cx="27" cy="32"/>
                </a:xfrm>
                <a:prstGeom prst="ellipse">
                  <a:avLst/>
                </a:prstGeom>
                <a:solidFill>
                  <a:schemeClr val="tx1"/>
                </a:solidFill>
                <a:ln w="28575" algn="ctr">
                  <a:noFill/>
                  <a:round/>
                  <a:headEnd/>
                  <a:tailEnd/>
                </a:ln>
              </p:spPr>
              <p:txBody>
                <a:bodyPr anchor="ctr">
                  <a:spAutoFit/>
                </a:bodyPr>
                <a:lstStyle/>
                <a:p>
                  <a:endParaRPr lang="en-US"/>
                </a:p>
              </p:txBody>
            </p:sp>
            <p:sp>
              <p:nvSpPr>
                <p:cNvPr id="61515" name="Oval 90"/>
                <p:cNvSpPr>
                  <a:spLocks noChangeArrowheads="1"/>
                </p:cNvSpPr>
                <p:nvPr/>
              </p:nvSpPr>
              <p:spPr bwMode="auto">
                <a:xfrm>
                  <a:off x="1398" y="2512"/>
                  <a:ext cx="27" cy="32"/>
                </a:xfrm>
                <a:prstGeom prst="ellipse">
                  <a:avLst/>
                </a:prstGeom>
                <a:solidFill>
                  <a:schemeClr val="tx1"/>
                </a:solidFill>
                <a:ln w="28575" algn="ctr">
                  <a:noFill/>
                  <a:round/>
                  <a:headEnd/>
                  <a:tailEnd/>
                </a:ln>
              </p:spPr>
              <p:txBody>
                <a:bodyPr anchor="ctr">
                  <a:spAutoFit/>
                </a:bodyPr>
                <a:lstStyle/>
                <a:p>
                  <a:endParaRPr lang="en-US"/>
                </a:p>
              </p:txBody>
            </p:sp>
            <p:sp>
              <p:nvSpPr>
                <p:cNvPr id="61516" name="Oval 91"/>
                <p:cNvSpPr>
                  <a:spLocks noChangeArrowheads="1"/>
                </p:cNvSpPr>
                <p:nvPr/>
              </p:nvSpPr>
              <p:spPr bwMode="auto">
                <a:xfrm>
                  <a:off x="1844" y="2346"/>
                  <a:ext cx="27" cy="32"/>
                </a:xfrm>
                <a:prstGeom prst="ellipse">
                  <a:avLst/>
                </a:prstGeom>
                <a:solidFill>
                  <a:schemeClr val="tx1"/>
                </a:solidFill>
                <a:ln w="28575" algn="ctr">
                  <a:noFill/>
                  <a:round/>
                  <a:headEnd/>
                  <a:tailEnd/>
                </a:ln>
              </p:spPr>
              <p:txBody>
                <a:bodyPr anchor="ctr">
                  <a:spAutoFit/>
                </a:bodyPr>
                <a:lstStyle/>
                <a:p>
                  <a:endParaRPr lang="en-US"/>
                </a:p>
              </p:txBody>
            </p:sp>
            <p:sp>
              <p:nvSpPr>
                <p:cNvPr id="61517" name="Oval 92"/>
                <p:cNvSpPr>
                  <a:spLocks noChangeArrowheads="1"/>
                </p:cNvSpPr>
                <p:nvPr/>
              </p:nvSpPr>
              <p:spPr bwMode="auto">
                <a:xfrm>
                  <a:off x="2288" y="2360"/>
                  <a:ext cx="27" cy="32"/>
                </a:xfrm>
                <a:prstGeom prst="ellipse">
                  <a:avLst/>
                </a:prstGeom>
                <a:solidFill>
                  <a:schemeClr val="tx1"/>
                </a:solidFill>
                <a:ln w="28575" algn="ctr">
                  <a:noFill/>
                  <a:round/>
                  <a:headEnd/>
                  <a:tailEnd/>
                </a:ln>
              </p:spPr>
              <p:txBody>
                <a:bodyPr anchor="ctr">
                  <a:spAutoFit/>
                </a:bodyPr>
                <a:lstStyle/>
                <a:p>
                  <a:endParaRPr lang="en-US"/>
                </a:p>
              </p:txBody>
            </p:sp>
            <p:sp>
              <p:nvSpPr>
                <p:cNvPr id="61518" name="Oval 93"/>
                <p:cNvSpPr>
                  <a:spLocks noChangeArrowheads="1"/>
                </p:cNvSpPr>
                <p:nvPr/>
              </p:nvSpPr>
              <p:spPr bwMode="auto">
                <a:xfrm>
                  <a:off x="2700" y="2542"/>
                  <a:ext cx="27" cy="32"/>
                </a:xfrm>
                <a:prstGeom prst="ellipse">
                  <a:avLst/>
                </a:prstGeom>
                <a:solidFill>
                  <a:schemeClr val="tx1"/>
                </a:solidFill>
                <a:ln w="28575" algn="ctr">
                  <a:noFill/>
                  <a:round/>
                  <a:headEnd/>
                  <a:tailEnd/>
                </a:ln>
              </p:spPr>
              <p:txBody>
                <a:bodyPr anchor="ctr">
                  <a:spAutoFit/>
                </a:bodyPr>
                <a:lstStyle/>
                <a:p>
                  <a:endParaRPr lang="en-US"/>
                </a:p>
              </p:txBody>
            </p:sp>
          </p:grpSp>
          <p:grpSp>
            <p:nvGrpSpPr>
              <p:cNvPr id="61509" name="Group 94"/>
              <p:cNvGrpSpPr>
                <a:grpSpLocks/>
              </p:cNvGrpSpPr>
              <p:nvPr/>
            </p:nvGrpSpPr>
            <p:grpSpPr bwMode="auto">
              <a:xfrm>
                <a:off x="1012" y="2362"/>
                <a:ext cx="1702" cy="216"/>
                <a:chOff x="1012" y="2362"/>
                <a:chExt cx="1702" cy="216"/>
              </a:xfrm>
            </p:grpSpPr>
            <p:sp>
              <p:nvSpPr>
                <p:cNvPr id="61510" name="Line 95"/>
                <p:cNvSpPr>
                  <a:spLocks noChangeShapeType="1"/>
                </p:cNvSpPr>
                <p:nvPr/>
              </p:nvSpPr>
              <p:spPr bwMode="auto">
                <a:xfrm flipV="1">
                  <a:off x="1012" y="2524"/>
                  <a:ext cx="402" cy="54"/>
                </a:xfrm>
                <a:prstGeom prst="line">
                  <a:avLst/>
                </a:prstGeom>
                <a:noFill/>
                <a:ln w="19050">
                  <a:solidFill>
                    <a:schemeClr val="tx1"/>
                  </a:solidFill>
                  <a:round/>
                  <a:headEnd/>
                  <a:tailEnd/>
                </a:ln>
              </p:spPr>
              <p:txBody>
                <a:bodyPr anchor="ctr">
                  <a:spAutoFit/>
                </a:bodyPr>
                <a:lstStyle/>
                <a:p>
                  <a:endParaRPr lang="en-US"/>
                </a:p>
              </p:txBody>
            </p:sp>
            <p:sp>
              <p:nvSpPr>
                <p:cNvPr id="61511" name="Line 96"/>
                <p:cNvSpPr>
                  <a:spLocks noChangeShapeType="1"/>
                </p:cNvSpPr>
                <p:nvPr/>
              </p:nvSpPr>
              <p:spPr bwMode="auto">
                <a:xfrm flipV="1">
                  <a:off x="1410" y="2362"/>
                  <a:ext cx="450" cy="162"/>
                </a:xfrm>
                <a:prstGeom prst="line">
                  <a:avLst/>
                </a:prstGeom>
                <a:noFill/>
                <a:ln w="19050">
                  <a:solidFill>
                    <a:schemeClr val="tx1"/>
                  </a:solidFill>
                  <a:round/>
                  <a:headEnd/>
                  <a:tailEnd/>
                </a:ln>
              </p:spPr>
              <p:txBody>
                <a:bodyPr anchor="ctr">
                  <a:spAutoFit/>
                </a:bodyPr>
                <a:lstStyle/>
                <a:p>
                  <a:endParaRPr lang="en-US"/>
                </a:p>
              </p:txBody>
            </p:sp>
            <p:sp>
              <p:nvSpPr>
                <p:cNvPr id="61512" name="Line 97"/>
                <p:cNvSpPr>
                  <a:spLocks noChangeShapeType="1"/>
                </p:cNvSpPr>
                <p:nvPr/>
              </p:nvSpPr>
              <p:spPr bwMode="auto">
                <a:xfrm>
                  <a:off x="1858" y="2364"/>
                  <a:ext cx="444" cy="10"/>
                </a:xfrm>
                <a:prstGeom prst="line">
                  <a:avLst/>
                </a:prstGeom>
                <a:noFill/>
                <a:ln w="19050">
                  <a:solidFill>
                    <a:schemeClr val="tx1"/>
                  </a:solidFill>
                  <a:round/>
                  <a:headEnd/>
                  <a:tailEnd/>
                </a:ln>
              </p:spPr>
              <p:txBody>
                <a:bodyPr anchor="ctr">
                  <a:spAutoFit/>
                </a:bodyPr>
                <a:lstStyle/>
                <a:p>
                  <a:endParaRPr lang="en-US"/>
                </a:p>
              </p:txBody>
            </p:sp>
            <p:sp>
              <p:nvSpPr>
                <p:cNvPr id="61513" name="Line 98"/>
                <p:cNvSpPr>
                  <a:spLocks noChangeShapeType="1"/>
                </p:cNvSpPr>
                <p:nvPr/>
              </p:nvSpPr>
              <p:spPr bwMode="auto">
                <a:xfrm>
                  <a:off x="2298" y="2378"/>
                  <a:ext cx="416" cy="178"/>
                </a:xfrm>
                <a:prstGeom prst="line">
                  <a:avLst/>
                </a:prstGeom>
                <a:noFill/>
                <a:ln w="19050">
                  <a:solidFill>
                    <a:schemeClr val="tx1"/>
                  </a:solidFill>
                  <a:round/>
                  <a:headEnd/>
                  <a:tailEnd/>
                </a:ln>
              </p:spPr>
              <p:txBody>
                <a:bodyPr anchor="ctr">
                  <a:spAutoFit/>
                </a:bodyPr>
                <a:lstStyle/>
                <a:p>
                  <a:endParaRPr lang="en-US"/>
                </a:p>
              </p:txBody>
            </p:sp>
          </p:grpSp>
        </p:grpSp>
        <p:grpSp>
          <p:nvGrpSpPr>
            <p:cNvPr id="61496" name="Group 99"/>
            <p:cNvGrpSpPr>
              <a:grpSpLocks/>
            </p:cNvGrpSpPr>
            <p:nvPr/>
          </p:nvGrpSpPr>
          <p:grpSpPr bwMode="auto">
            <a:xfrm>
              <a:off x="1001" y="2812"/>
              <a:ext cx="1742" cy="100"/>
              <a:chOff x="1001" y="2812"/>
              <a:chExt cx="1742" cy="100"/>
            </a:xfrm>
          </p:grpSpPr>
          <p:grpSp>
            <p:nvGrpSpPr>
              <p:cNvPr id="61497" name="Group 100"/>
              <p:cNvGrpSpPr>
                <a:grpSpLocks/>
              </p:cNvGrpSpPr>
              <p:nvPr/>
            </p:nvGrpSpPr>
            <p:grpSpPr bwMode="auto">
              <a:xfrm>
                <a:off x="1001" y="2812"/>
                <a:ext cx="1742" cy="100"/>
                <a:chOff x="1001" y="2812"/>
                <a:chExt cx="1742" cy="100"/>
              </a:xfrm>
            </p:grpSpPr>
            <p:sp>
              <p:nvSpPr>
                <p:cNvPr id="61503" name="Oval 101"/>
                <p:cNvSpPr>
                  <a:spLocks noChangeArrowheads="1"/>
                </p:cNvSpPr>
                <p:nvPr/>
              </p:nvSpPr>
              <p:spPr bwMode="auto">
                <a:xfrm>
                  <a:off x="1001" y="2880"/>
                  <a:ext cx="27" cy="32"/>
                </a:xfrm>
                <a:prstGeom prst="ellipse">
                  <a:avLst/>
                </a:prstGeom>
                <a:solidFill>
                  <a:schemeClr val="tx1"/>
                </a:solidFill>
                <a:ln w="28575" algn="ctr">
                  <a:noFill/>
                  <a:round/>
                  <a:headEnd/>
                  <a:tailEnd/>
                </a:ln>
              </p:spPr>
              <p:txBody>
                <a:bodyPr anchor="ctr">
                  <a:spAutoFit/>
                </a:bodyPr>
                <a:lstStyle/>
                <a:p>
                  <a:endParaRPr lang="en-US"/>
                </a:p>
              </p:txBody>
            </p:sp>
            <p:sp>
              <p:nvSpPr>
                <p:cNvPr id="61504" name="Oval 102"/>
                <p:cNvSpPr>
                  <a:spLocks noChangeArrowheads="1"/>
                </p:cNvSpPr>
                <p:nvPr/>
              </p:nvSpPr>
              <p:spPr bwMode="auto">
                <a:xfrm>
                  <a:off x="1408" y="2834"/>
                  <a:ext cx="27" cy="32"/>
                </a:xfrm>
                <a:prstGeom prst="ellipse">
                  <a:avLst/>
                </a:prstGeom>
                <a:solidFill>
                  <a:schemeClr val="tx1"/>
                </a:solidFill>
                <a:ln w="28575" algn="ctr">
                  <a:noFill/>
                  <a:round/>
                  <a:headEnd/>
                  <a:tailEnd/>
                </a:ln>
              </p:spPr>
              <p:txBody>
                <a:bodyPr anchor="ctr">
                  <a:spAutoFit/>
                </a:bodyPr>
                <a:lstStyle/>
                <a:p>
                  <a:endParaRPr lang="en-US"/>
                </a:p>
              </p:txBody>
            </p:sp>
            <p:sp>
              <p:nvSpPr>
                <p:cNvPr id="61505" name="Oval 103"/>
                <p:cNvSpPr>
                  <a:spLocks noChangeArrowheads="1"/>
                </p:cNvSpPr>
                <p:nvPr/>
              </p:nvSpPr>
              <p:spPr bwMode="auto">
                <a:xfrm>
                  <a:off x="1860" y="2822"/>
                  <a:ext cx="27" cy="32"/>
                </a:xfrm>
                <a:prstGeom prst="ellipse">
                  <a:avLst/>
                </a:prstGeom>
                <a:solidFill>
                  <a:schemeClr val="tx1"/>
                </a:solidFill>
                <a:ln w="28575" algn="ctr">
                  <a:noFill/>
                  <a:round/>
                  <a:headEnd/>
                  <a:tailEnd/>
                </a:ln>
              </p:spPr>
              <p:txBody>
                <a:bodyPr anchor="ctr">
                  <a:spAutoFit/>
                </a:bodyPr>
                <a:lstStyle/>
                <a:p>
                  <a:endParaRPr lang="en-US"/>
                </a:p>
              </p:txBody>
            </p:sp>
            <p:sp>
              <p:nvSpPr>
                <p:cNvPr id="61506" name="Oval 104"/>
                <p:cNvSpPr>
                  <a:spLocks noChangeArrowheads="1"/>
                </p:cNvSpPr>
                <p:nvPr/>
              </p:nvSpPr>
              <p:spPr bwMode="auto">
                <a:xfrm>
                  <a:off x="2302" y="2812"/>
                  <a:ext cx="27" cy="32"/>
                </a:xfrm>
                <a:prstGeom prst="ellipse">
                  <a:avLst/>
                </a:prstGeom>
                <a:solidFill>
                  <a:schemeClr val="tx1"/>
                </a:solidFill>
                <a:ln w="28575" algn="ctr">
                  <a:noFill/>
                  <a:round/>
                  <a:headEnd/>
                  <a:tailEnd/>
                </a:ln>
              </p:spPr>
              <p:txBody>
                <a:bodyPr anchor="ctr">
                  <a:spAutoFit/>
                </a:bodyPr>
                <a:lstStyle/>
                <a:p>
                  <a:endParaRPr lang="en-US"/>
                </a:p>
              </p:txBody>
            </p:sp>
            <p:sp>
              <p:nvSpPr>
                <p:cNvPr id="61507" name="Oval 105"/>
                <p:cNvSpPr>
                  <a:spLocks noChangeArrowheads="1"/>
                </p:cNvSpPr>
                <p:nvPr/>
              </p:nvSpPr>
              <p:spPr bwMode="auto">
                <a:xfrm>
                  <a:off x="2716" y="2872"/>
                  <a:ext cx="27" cy="32"/>
                </a:xfrm>
                <a:prstGeom prst="ellipse">
                  <a:avLst/>
                </a:prstGeom>
                <a:solidFill>
                  <a:schemeClr val="tx1"/>
                </a:solidFill>
                <a:ln w="28575" algn="ctr">
                  <a:noFill/>
                  <a:round/>
                  <a:headEnd/>
                  <a:tailEnd/>
                </a:ln>
              </p:spPr>
              <p:txBody>
                <a:bodyPr anchor="ctr">
                  <a:spAutoFit/>
                </a:bodyPr>
                <a:lstStyle/>
                <a:p>
                  <a:endParaRPr lang="en-US"/>
                </a:p>
              </p:txBody>
            </p:sp>
          </p:grpSp>
          <p:grpSp>
            <p:nvGrpSpPr>
              <p:cNvPr id="61498" name="Group 106"/>
              <p:cNvGrpSpPr>
                <a:grpSpLocks/>
              </p:cNvGrpSpPr>
              <p:nvPr/>
            </p:nvGrpSpPr>
            <p:grpSpPr bwMode="auto">
              <a:xfrm>
                <a:off x="1016" y="2824"/>
                <a:ext cx="1708" cy="72"/>
                <a:chOff x="1016" y="2824"/>
                <a:chExt cx="1708" cy="72"/>
              </a:xfrm>
            </p:grpSpPr>
            <p:sp>
              <p:nvSpPr>
                <p:cNvPr id="61499" name="Line 107"/>
                <p:cNvSpPr>
                  <a:spLocks noChangeShapeType="1"/>
                </p:cNvSpPr>
                <p:nvPr/>
              </p:nvSpPr>
              <p:spPr bwMode="auto">
                <a:xfrm flipV="1">
                  <a:off x="1016" y="2850"/>
                  <a:ext cx="406" cy="46"/>
                </a:xfrm>
                <a:prstGeom prst="line">
                  <a:avLst/>
                </a:prstGeom>
                <a:noFill/>
                <a:ln w="19050">
                  <a:solidFill>
                    <a:schemeClr val="tx1"/>
                  </a:solidFill>
                  <a:round/>
                  <a:headEnd/>
                  <a:tailEnd/>
                </a:ln>
              </p:spPr>
              <p:txBody>
                <a:bodyPr anchor="ctr">
                  <a:spAutoFit/>
                </a:bodyPr>
                <a:lstStyle/>
                <a:p>
                  <a:endParaRPr lang="en-US"/>
                </a:p>
              </p:txBody>
            </p:sp>
            <p:sp>
              <p:nvSpPr>
                <p:cNvPr id="61500" name="Line 108"/>
                <p:cNvSpPr>
                  <a:spLocks noChangeShapeType="1"/>
                </p:cNvSpPr>
                <p:nvPr/>
              </p:nvSpPr>
              <p:spPr bwMode="auto">
                <a:xfrm flipV="1">
                  <a:off x="1416" y="2834"/>
                  <a:ext cx="456" cy="16"/>
                </a:xfrm>
                <a:prstGeom prst="line">
                  <a:avLst/>
                </a:prstGeom>
                <a:noFill/>
                <a:ln w="19050">
                  <a:solidFill>
                    <a:schemeClr val="tx1"/>
                  </a:solidFill>
                  <a:round/>
                  <a:headEnd/>
                  <a:tailEnd/>
                </a:ln>
              </p:spPr>
              <p:txBody>
                <a:bodyPr anchor="ctr">
                  <a:spAutoFit/>
                </a:bodyPr>
                <a:lstStyle/>
                <a:p>
                  <a:endParaRPr lang="en-US"/>
                </a:p>
              </p:txBody>
            </p:sp>
            <p:sp>
              <p:nvSpPr>
                <p:cNvPr id="61501" name="Line 109"/>
                <p:cNvSpPr>
                  <a:spLocks noChangeShapeType="1"/>
                </p:cNvSpPr>
                <p:nvPr/>
              </p:nvSpPr>
              <p:spPr bwMode="auto">
                <a:xfrm flipV="1">
                  <a:off x="1868" y="2824"/>
                  <a:ext cx="448" cy="12"/>
                </a:xfrm>
                <a:prstGeom prst="line">
                  <a:avLst/>
                </a:prstGeom>
                <a:noFill/>
                <a:ln w="19050">
                  <a:solidFill>
                    <a:schemeClr val="tx1"/>
                  </a:solidFill>
                  <a:round/>
                  <a:headEnd/>
                  <a:tailEnd/>
                </a:ln>
              </p:spPr>
              <p:txBody>
                <a:bodyPr anchor="ctr">
                  <a:spAutoFit/>
                </a:bodyPr>
                <a:lstStyle/>
                <a:p>
                  <a:endParaRPr lang="en-US"/>
                </a:p>
              </p:txBody>
            </p:sp>
            <p:sp>
              <p:nvSpPr>
                <p:cNvPr id="61502" name="Line 110"/>
                <p:cNvSpPr>
                  <a:spLocks noChangeShapeType="1"/>
                </p:cNvSpPr>
                <p:nvPr/>
              </p:nvSpPr>
              <p:spPr bwMode="auto">
                <a:xfrm>
                  <a:off x="2306" y="2826"/>
                  <a:ext cx="418" cy="56"/>
                </a:xfrm>
                <a:prstGeom prst="line">
                  <a:avLst/>
                </a:prstGeom>
                <a:noFill/>
                <a:ln w="19050">
                  <a:solidFill>
                    <a:schemeClr val="tx1"/>
                  </a:solidFill>
                  <a:round/>
                  <a:headEnd/>
                  <a:tailEnd/>
                </a:ln>
              </p:spPr>
              <p:txBody>
                <a:bodyPr anchor="ctr">
                  <a:spAutoFit/>
                </a:bodyPr>
                <a:lstStyle/>
                <a:p>
                  <a:endParaRPr lang="en-US"/>
                </a:p>
              </p:txBody>
            </p:sp>
          </p:grpSp>
        </p:grpSp>
      </p:grpSp>
      <p:grpSp>
        <p:nvGrpSpPr>
          <p:cNvPr id="24" name="Group 111"/>
          <p:cNvGrpSpPr>
            <a:grpSpLocks/>
          </p:cNvGrpSpPr>
          <p:nvPr/>
        </p:nvGrpSpPr>
        <p:grpSpPr bwMode="auto">
          <a:xfrm>
            <a:off x="1600200" y="2844800"/>
            <a:ext cx="2806700" cy="1676400"/>
            <a:chOff x="1008" y="1792"/>
            <a:chExt cx="1768" cy="1056"/>
          </a:xfrm>
        </p:grpSpPr>
        <p:sp>
          <p:nvSpPr>
            <p:cNvPr id="61491" name="Line 112"/>
            <p:cNvSpPr>
              <a:spLocks noChangeShapeType="1"/>
            </p:cNvSpPr>
            <p:nvPr/>
          </p:nvSpPr>
          <p:spPr bwMode="auto">
            <a:xfrm>
              <a:off x="1008" y="1792"/>
              <a:ext cx="1768" cy="0"/>
            </a:xfrm>
            <a:prstGeom prst="line">
              <a:avLst/>
            </a:prstGeom>
            <a:noFill/>
            <a:ln w="15875">
              <a:solidFill>
                <a:schemeClr val="hlink"/>
              </a:solidFill>
              <a:prstDash val="sysDot"/>
              <a:round/>
              <a:headEnd/>
              <a:tailEnd/>
            </a:ln>
          </p:spPr>
          <p:txBody>
            <a:bodyPr anchor="ctr">
              <a:spAutoFit/>
            </a:bodyPr>
            <a:lstStyle/>
            <a:p>
              <a:endParaRPr lang="en-US"/>
            </a:p>
          </p:txBody>
        </p:sp>
        <p:sp>
          <p:nvSpPr>
            <p:cNvPr id="61492" name="Line 113"/>
            <p:cNvSpPr>
              <a:spLocks noChangeShapeType="1"/>
            </p:cNvSpPr>
            <p:nvPr/>
          </p:nvSpPr>
          <p:spPr bwMode="auto">
            <a:xfrm>
              <a:off x="1008" y="2160"/>
              <a:ext cx="1768" cy="0"/>
            </a:xfrm>
            <a:prstGeom prst="line">
              <a:avLst/>
            </a:prstGeom>
            <a:noFill/>
            <a:ln w="15875">
              <a:solidFill>
                <a:schemeClr val="hlink"/>
              </a:solidFill>
              <a:prstDash val="sysDot"/>
              <a:round/>
              <a:headEnd/>
              <a:tailEnd/>
            </a:ln>
          </p:spPr>
          <p:txBody>
            <a:bodyPr anchor="ctr">
              <a:spAutoFit/>
            </a:bodyPr>
            <a:lstStyle/>
            <a:p>
              <a:endParaRPr lang="en-US"/>
            </a:p>
          </p:txBody>
        </p:sp>
        <p:sp>
          <p:nvSpPr>
            <p:cNvPr id="61493" name="Line 114"/>
            <p:cNvSpPr>
              <a:spLocks noChangeShapeType="1"/>
            </p:cNvSpPr>
            <p:nvPr/>
          </p:nvSpPr>
          <p:spPr bwMode="auto">
            <a:xfrm>
              <a:off x="1008" y="2504"/>
              <a:ext cx="1768" cy="0"/>
            </a:xfrm>
            <a:prstGeom prst="line">
              <a:avLst/>
            </a:prstGeom>
            <a:noFill/>
            <a:ln w="15875">
              <a:solidFill>
                <a:schemeClr val="hlink"/>
              </a:solidFill>
              <a:prstDash val="sysDot"/>
              <a:round/>
              <a:headEnd/>
              <a:tailEnd/>
            </a:ln>
          </p:spPr>
          <p:txBody>
            <a:bodyPr anchor="ctr">
              <a:spAutoFit/>
            </a:bodyPr>
            <a:lstStyle/>
            <a:p>
              <a:endParaRPr lang="en-US"/>
            </a:p>
          </p:txBody>
        </p:sp>
        <p:sp>
          <p:nvSpPr>
            <p:cNvPr id="61494" name="Line 115"/>
            <p:cNvSpPr>
              <a:spLocks noChangeShapeType="1"/>
            </p:cNvSpPr>
            <p:nvPr/>
          </p:nvSpPr>
          <p:spPr bwMode="auto">
            <a:xfrm>
              <a:off x="1008" y="2848"/>
              <a:ext cx="1768" cy="0"/>
            </a:xfrm>
            <a:prstGeom prst="line">
              <a:avLst/>
            </a:prstGeom>
            <a:noFill/>
            <a:ln w="15875">
              <a:solidFill>
                <a:schemeClr val="hlink"/>
              </a:solidFill>
              <a:prstDash val="sysDot"/>
              <a:round/>
              <a:headEnd/>
              <a:tailEnd/>
            </a:ln>
          </p:spPr>
          <p:txBody>
            <a:bodyPr anchor="ctr">
              <a:spAutoFit/>
            </a:bodyPr>
            <a:lstStyle/>
            <a:p>
              <a:endParaRPr lang="en-US"/>
            </a:p>
          </p:txBody>
        </p:sp>
      </p:grpSp>
      <p:grpSp>
        <p:nvGrpSpPr>
          <p:cNvPr id="25" name="Group 116"/>
          <p:cNvGrpSpPr>
            <a:grpSpLocks/>
          </p:cNvGrpSpPr>
          <p:nvPr/>
        </p:nvGrpSpPr>
        <p:grpSpPr bwMode="auto">
          <a:xfrm>
            <a:off x="5727700" y="2806700"/>
            <a:ext cx="2806700" cy="1676400"/>
            <a:chOff x="1008" y="1792"/>
            <a:chExt cx="1768" cy="1056"/>
          </a:xfrm>
        </p:grpSpPr>
        <p:sp>
          <p:nvSpPr>
            <p:cNvPr id="61487" name="Line 117"/>
            <p:cNvSpPr>
              <a:spLocks noChangeShapeType="1"/>
            </p:cNvSpPr>
            <p:nvPr/>
          </p:nvSpPr>
          <p:spPr bwMode="auto">
            <a:xfrm>
              <a:off x="1008" y="1792"/>
              <a:ext cx="1768" cy="0"/>
            </a:xfrm>
            <a:prstGeom prst="line">
              <a:avLst/>
            </a:prstGeom>
            <a:noFill/>
            <a:ln w="15875">
              <a:solidFill>
                <a:schemeClr val="hlink"/>
              </a:solidFill>
              <a:prstDash val="sysDot"/>
              <a:round/>
              <a:headEnd/>
              <a:tailEnd/>
            </a:ln>
          </p:spPr>
          <p:txBody>
            <a:bodyPr anchor="ctr">
              <a:spAutoFit/>
            </a:bodyPr>
            <a:lstStyle/>
            <a:p>
              <a:endParaRPr lang="en-US"/>
            </a:p>
          </p:txBody>
        </p:sp>
        <p:sp>
          <p:nvSpPr>
            <p:cNvPr id="61488" name="Line 118"/>
            <p:cNvSpPr>
              <a:spLocks noChangeShapeType="1"/>
            </p:cNvSpPr>
            <p:nvPr/>
          </p:nvSpPr>
          <p:spPr bwMode="auto">
            <a:xfrm>
              <a:off x="1008" y="2160"/>
              <a:ext cx="1768" cy="0"/>
            </a:xfrm>
            <a:prstGeom prst="line">
              <a:avLst/>
            </a:prstGeom>
            <a:noFill/>
            <a:ln w="15875">
              <a:solidFill>
                <a:schemeClr val="hlink"/>
              </a:solidFill>
              <a:prstDash val="sysDot"/>
              <a:round/>
              <a:headEnd/>
              <a:tailEnd/>
            </a:ln>
          </p:spPr>
          <p:txBody>
            <a:bodyPr anchor="ctr">
              <a:spAutoFit/>
            </a:bodyPr>
            <a:lstStyle/>
            <a:p>
              <a:endParaRPr lang="en-US"/>
            </a:p>
          </p:txBody>
        </p:sp>
        <p:sp>
          <p:nvSpPr>
            <p:cNvPr id="61489" name="Line 119"/>
            <p:cNvSpPr>
              <a:spLocks noChangeShapeType="1"/>
            </p:cNvSpPr>
            <p:nvPr/>
          </p:nvSpPr>
          <p:spPr bwMode="auto">
            <a:xfrm>
              <a:off x="1008" y="2504"/>
              <a:ext cx="1768" cy="0"/>
            </a:xfrm>
            <a:prstGeom prst="line">
              <a:avLst/>
            </a:prstGeom>
            <a:noFill/>
            <a:ln w="15875">
              <a:solidFill>
                <a:schemeClr val="hlink"/>
              </a:solidFill>
              <a:prstDash val="sysDot"/>
              <a:round/>
              <a:headEnd/>
              <a:tailEnd/>
            </a:ln>
          </p:spPr>
          <p:txBody>
            <a:bodyPr anchor="ctr">
              <a:spAutoFit/>
            </a:bodyPr>
            <a:lstStyle/>
            <a:p>
              <a:endParaRPr lang="en-US"/>
            </a:p>
          </p:txBody>
        </p:sp>
        <p:sp>
          <p:nvSpPr>
            <p:cNvPr id="61490" name="Line 120"/>
            <p:cNvSpPr>
              <a:spLocks noChangeShapeType="1"/>
            </p:cNvSpPr>
            <p:nvPr/>
          </p:nvSpPr>
          <p:spPr bwMode="auto">
            <a:xfrm>
              <a:off x="1008" y="2848"/>
              <a:ext cx="1768" cy="0"/>
            </a:xfrm>
            <a:prstGeom prst="line">
              <a:avLst/>
            </a:prstGeom>
            <a:noFill/>
            <a:ln w="15875">
              <a:solidFill>
                <a:schemeClr val="hlink"/>
              </a:solidFill>
              <a:prstDash val="sysDot"/>
              <a:round/>
              <a:headEnd/>
              <a:tailEnd/>
            </a:ln>
          </p:spPr>
          <p:txBody>
            <a:bodyPr anchor="ctr">
              <a:spAutoFit/>
            </a:bodyPr>
            <a:lstStyle/>
            <a:p>
              <a:endParaRPr lang="en-US"/>
            </a:p>
          </p:txBody>
        </p:sp>
      </p:grpSp>
      <p:grpSp>
        <p:nvGrpSpPr>
          <p:cNvPr id="26" name="Group 121"/>
          <p:cNvGrpSpPr>
            <a:grpSpLocks/>
          </p:cNvGrpSpPr>
          <p:nvPr/>
        </p:nvGrpSpPr>
        <p:grpSpPr bwMode="auto">
          <a:xfrm>
            <a:off x="5684838" y="3487738"/>
            <a:ext cx="2797175" cy="544512"/>
            <a:chOff x="3581" y="2197"/>
            <a:chExt cx="1762" cy="343"/>
          </a:xfrm>
        </p:grpSpPr>
        <p:sp>
          <p:nvSpPr>
            <p:cNvPr id="61477" name="Line 122"/>
            <p:cNvSpPr>
              <a:spLocks noChangeShapeType="1"/>
            </p:cNvSpPr>
            <p:nvPr/>
          </p:nvSpPr>
          <p:spPr bwMode="auto">
            <a:xfrm flipV="1">
              <a:off x="4014" y="2324"/>
              <a:ext cx="445" cy="102"/>
            </a:xfrm>
            <a:prstGeom prst="line">
              <a:avLst/>
            </a:prstGeom>
            <a:noFill/>
            <a:ln w="28575">
              <a:solidFill>
                <a:srgbClr val="FF0000"/>
              </a:solidFill>
              <a:round/>
              <a:headEnd/>
              <a:tailEnd/>
            </a:ln>
          </p:spPr>
          <p:txBody>
            <a:bodyPr anchor="ctr">
              <a:spAutoFit/>
            </a:bodyPr>
            <a:lstStyle/>
            <a:p>
              <a:endParaRPr lang="en-US"/>
            </a:p>
          </p:txBody>
        </p:sp>
        <p:grpSp>
          <p:nvGrpSpPr>
            <p:cNvPr id="61478" name="Group 123"/>
            <p:cNvGrpSpPr>
              <a:grpSpLocks/>
            </p:cNvGrpSpPr>
            <p:nvPr/>
          </p:nvGrpSpPr>
          <p:grpSpPr bwMode="auto">
            <a:xfrm>
              <a:off x="3581" y="2197"/>
              <a:ext cx="1762" cy="343"/>
              <a:chOff x="3581" y="2197"/>
              <a:chExt cx="1762" cy="343"/>
            </a:xfrm>
          </p:grpSpPr>
          <p:sp>
            <p:nvSpPr>
              <p:cNvPr id="61479" name="Oval 124"/>
              <p:cNvSpPr>
                <a:spLocks noChangeArrowheads="1"/>
              </p:cNvSpPr>
              <p:nvPr/>
            </p:nvSpPr>
            <p:spPr bwMode="auto">
              <a:xfrm>
                <a:off x="3581" y="2453"/>
                <a:ext cx="56" cy="56"/>
              </a:xfrm>
              <a:prstGeom prst="ellipse">
                <a:avLst/>
              </a:prstGeom>
              <a:solidFill>
                <a:srgbClr val="FF0000"/>
              </a:solidFill>
              <a:ln w="28575" algn="ctr">
                <a:noFill/>
                <a:round/>
                <a:headEnd/>
                <a:tailEnd/>
              </a:ln>
            </p:spPr>
            <p:txBody>
              <a:bodyPr wrap="none" anchor="ctr">
                <a:spAutoFit/>
              </a:bodyPr>
              <a:lstStyle/>
              <a:p>
                <a:endParaRPr lang="en-US"/>
              </a:p>
            </p:txBody>
          </p:sp>
          <p:sp>
            <p:nvSpPr>
              <p:cNvPr id="61480" name="Oval 125"/>
              <p:cNvSpPr>
                <a:spLocks noChangeArrowheads="1"/>
              </p:cNvSpPr>
              <p:nvPr/>
            </p:nvSpPr>
            <p:spPr bwMode="auto">
              <a:xfrm>
                <a:off x="3986" y="2397"/>
                <a:ext cx="56" cy="56"/>
              </a:xfrm>
              <a:prstGeom prst="ellipse">
                <a:avLst/>
              </a:prstGeom>
              <a:solidFill>
                <a:srgbClr val="FF0000"/>
              </a:solidFill>
              <a:ln w="28575" algn="ctr">
                <a:noFill/>
                <a:round/>
                <a:headEnd/>
                <a:tailEnd/>
              </a:ln>
            </p:spPr>
            <p:txBody>
              <a:bodyPr wrap="none" anchor="ctr">
                <a:spAutoFit/>
              </a:bodyPr>
              <a:lstStyle/>
              <a:p>
                <a:endParaRPr lang="en-US"/>
              </a:p>
            </p:txBody>
          </p:sp>
          <p:sp>
            <p:nvSpPr>
              <p:cNvPr id="61481" name="Oval 126"/>
              <p:cNvSpPr>
                <a:spLocks noChangeArrowheads="1"/>
              </p:cNvSpPr>
              <p:nvPr/>
            </p:nvSpPr>
            <p:spPr bwMode="auto">
              <a:xfrm>
                <a:off x="4433" y="2294"/>
                <a:ext cx="56" cy="56"/>
              </a:xfrm>
              <a:prstGeom prst="ellipse">
                <a:avLst/>
              </a:prstGeom>
              <a:solidFill>
                <a:srgbClr val="FF0000"/>
              </a:solidFill>
              <a:ln w="28575" algn="ctr">
                <a:noFill/>
                <a:round/>
                <a:headEnd/>
                <a:tailEnd/>
              </a:ln>
            </p:spPr>
            <p:txBody>
              <a:bodyPr wrap="none" anchor="ctr">
                <a:spAutoFit/>
              </a:bodyPr>
              <a:lstStyle/>
              <a:p>
                <a:endParaRPr lang="en-US"/>
              </a:p>
            </p:txBody>
          </p:sp>
          <p:sp>
            <p:nvSpPr>
              <p:cNvPr id="61482" name="Oval 127"/>
              <p:cNvSpPr>
                <a:spLocks noChangeArrowheads="1"/>
              </p:cNvSpPr>
              <p:nvPr/>
            </p:nvSpPr>
            <p:spPr bwMode="auto">
              <a:xfrm>
                <a:off x="4883" y="2197"/>
                <a:ext cx="56" cy="56"/>
              </a:xfrm>
              <a:prstGeom prst="ellipse">
                <a:avLst/>
              </a:prstGeom>
              <a:solidFill>
                <a:srgbClr val="FF0000"/>
              </a:solidFill>
              <a:ln w="28575" algn="ctr">
                <a:noFill/>
                <a:round/>
                <a:headEnd/>
                <a:tailEnd/>
              </a:ln>
            </p:spPr>
            <p:txBody>
              <a:bodyPr wrap="none" anchor="ctr">
                <a:spAutoFit/>
              </a:bodyPr>
              <a:lstStyle/>
              <a:p>
                <a:endParaRPr lang="en-US"/>
              </a:p>
            </p:txBody>
          </p:sp>
          <p:sp>
            <p:nvSpPr>
              <p:cNvPr id="61483" name="Oval 128"/>
              <p:cNvSpPr>
                <a:spLocks noChangeArrowheads="1"/>
              </p:cNvSpPr>
              <p:nvPr/>
            </p:nvSpPr>
            <p:spPr bwMode="auto">
              <a:xfrm>
                <a:off x="5287" y="2484"/>
                <a:ext cx="56" cy="56"/>
              </a:xfrm>
              <a:prstGeom prst="ellipse">
                <a:avLst/>
              </a:prstGeom>
              <a:solidFill>
                <a:srgbClr val="FF0000"/>
              </a:solidFill>
              <a:ln w="28575" algn="ctr">
                <a:noFill/>
                <a:round/>
                <a:headEnd/>
                <a:tailEnd/>
              </a:ln>
            </p:spPr>
            <p:txBody>
              <a:bodyPr wrap="none" anchor="ctr">
                <a:spAutoFit/>
              </a:bodyPr>
              <a:lstStyle/>
              <a:p>
                <a:endParaRPr lang="en-US"/>
              </a:p>
            </p:txBody>
          </p:sp>
          <p:sp>
            <p:nvSpPr>
              <p:cNvPr id="61484" name="Line 129"/>
              <p:cNvSpPr>
                <a:spLocks noChangeShapeType="1"/>
              </p:cNvSpPr>
              <p:nvPr/>
            </p:nvSpPr>
            <p:spPr bwMode="auto">
              <a:xfrm flipV="1">
                <a:off x="3614" y="2429"/>
                <a:ext cx="398" cy="50"/>
              </a:xfrm>
              <a:prstGeom prst="line">
                <a:avLst/>
              </a:prstGeom>
              <a:noFill/>
              <a:ln w="28575">
                <a:solidFill>
                  <a:srgbClr val="FF0000"/>
                </a:solidFill>
                <a:round/>
                <a:headEnd/>
                <a:tailEnd/>
              </a:ln>
            </p:spPr>
            <p:txBody>
              <a:bodyPr anchor="ctr">
                <a:spAutoFit/>
              </a:bodyPr>
              <a:lstStyle/>
              <a:p>
                <a:endParaRPr lang="en-US"/>
              </a:p>
            </p:txBody>
          </p:sp>
          <p:sp>
            <p:nvSpPr>
              <p:cNvPr id="61485" name="Line 130"/>
              <p:cNvSpPr>
                <a:spLocks noChangeShapeType="1"/>
              </p:cNvSpPr>
              <p:nvPr/>
            </p:nvSpPr>
            <p:spPr bwMode="auto">
              <a:xfrm flipV="1">
                <a:off x="4456" y="2232"/>
                <a:ext cx="447" cy="89"/>
              </a:xfrm>
              <a:prstGeom prst="line">
                <a:avLst/>
              </a:prstGeom>
              <a:noFill/>
              <a:ln w="28575">
                <a:solidFill>
                  <a:srgbClr val="FF0000"/>
                </a:solidFill>
                <a:round/>
                <a:headEnd/>
                <a:tailEnd/>
              </a:ln>
            </p:spPr>
            <p:txBody>
              <a:bodyPr anchor="ctr">
                <a:spAutoFit/>
              </a:bodyPr>
              <a:lstStyle/>
              <a:p>
                <a:endParaRPr lang="en-US"/>
              </a:p>
            </p:txBody>
          </p:sp>
          <p:sp>
            <p:nvSpPr>
              <p:cNvPr id="61486" name="Line 131"/>
              <p:cNvSpPr>
                <a:spLocks noChangeShapeType="1"/>
              </p:cNvSpPr>
              <p:nvPr/>
            </p:nvSpPr>
            <p:spPr bwMode="auto">
              <a:xfrm>
                <a:off x="4917" y="2228"/>
                <a:ext cx="406" cy="289"/>
              </a:xfrm>
              <a:prstGeom prst="line">
                <a:avLst/>
              </a:prstGeom>
              <a:noFill/>
              <a:ln w="28575">
                <a:solidFill>
                  <a:srgbClr val="FF0000"/>
                </a:solidFill>
                <a:round/>
                <a:headEnd/>
                <a:tailEnd/>
              </a:ln>
            </p:spPr>
            <p:txBody>
              <a:bodyPr anchor="ctr">
                <a:spAutoFit/>
              </a:bodyPr>
              <a:lstStyle/>
              <a:p>
                <a:endParaRPr lang="en-US"/>
              </a:p>
            </p:txBody>
          </p:sp>
        </p:grpSp>
      </p:grpSp>
      <p:grpSp>
        <p:nvGrpSpPr>
          <p:cNvPr id="28" name="Group 132"/>
          <p:cNvGrpSpPr>
            <a:grpSpLocks/>
          </p:cNvGrpSpPr>
          <p:nvPr/>
        </p:nvGrpSpPr>
        <p:grpSpPr bwMode="auto">
          <a:xfrm>
            <a:off x="5699125" y="2963863"/>
            <a:ext cx="2816225" cy="1382712"/>
            <a:chOff x="3590" y="1867"/>
            <a:chExt cx="1774" cy="871"/>
          </a:xfrm>
        </p:grpSpPr>
        <p:grpSp>
          <p:nvGrpSpPr>
            <p:cNvPr id="61457" name="Group 133"/>
            <p:cNvGrpSpPr>
              <a:grpSpLocks/>
            </p:cNvGrpSpPr>
            <p:nvPr/>
          </p:nvGrpSpPr>
          <p:grpSpPr bwMode="auto">
            <a:xfrm>
              <a:off x="3590" y="1867"/>
              <a:ext cx="1728" cy="391"/>
              <a:chOff x="3590" y="1867"/>
              <a:chExt cx="1728" cy="391"/>
            </a:xfrm>
          </p:grpSpPr>
          <p:sp>
            <p:nvSpPr>
              <p:cNvPr id="61468" name="Oval 134"/>
              <p:cNvSpPr>
                <a:spLocks noChangeArrowheads="1"/>
              </p:cNvSpPr>
              <p:nvPr/>
            </p:nvSpPr>
            <p:spPr bwMode="auto">
              <a:xfrm>
                <a:off x="3590" y="2226"/>
                <a:ext cx="27" cy="32"/>
              </a:xfrm>
              <a:prstGeom prst="ellipse">
                <a:avLst/>
              </a:prstGeom>
              <a:solidFill>
                <a:schemeClr val="tx1"/>
              </a:solidFill>
              <a:ln w="28575" algn="ctr">
                <a:noFill/>
                <a:round/>
                <a:headEnd/>
                <a:tailEnd/>
              </a:ln>
            </p:spPr>
            <p:txBody>
              <a:bodyPr anchor="ctr">
                <a:spAutoFit/>
              </a:bodyPr>
              <a:lstStyle/>
              <a:p>
                <a:endParaRPr lang="en-US"/>
              </a:p>
            </p:txBody>
          </p:sp>
          <p:sp>
            <p:nvSpPr>
              <p:cNvPr id="61469" name="Oval 135"/>
              <p:cNvSpPr>
                <a:spLocks noChangeArrowheads="1"/>
              </p:cNvSpPr>
              <p:nvPr/>
            </p:nvSpPr>
            <p:spPr bwMode="auto">
              <a:xfrm>
                <a:off x="3983" y="2079"/>
                <a:ext cx="27" cy="32"/>
              </a:xfrm>
              <a:prstGeom prst="ellipse">
                <a:avLst/>
              </a:prstGeom>
              <a:solidFill>
                <a:schemeClr val="tx1"/>
              </a:solidFill>
              <a:ln w="28575" algn="ctr">
                <a:noFill/>
                <a:round/>
                <a:headEnd/>
                <a:tailEnd/>
              </a:ln>
            </p:spPr>
            <p:txBody>
              <a:bodyPr anchor="ctr">
                <a:spAutoFit/>
              </a:bodyPr>
              <a:lstStyle/>
              <a:p>
                <a:endParaRPr lang="en-US"/>
              </a:p>
            </p:txBody>
          </p:sp>
          <p:sp>
            <p:nvSpPr>
              <p:cNvPr id="61470" name="Oval 136"/>
              <p:cNvSpPr>
                <a:spLocks noChangeArrowheads="1"/>
              </p:cNvSpPr>
              <p:nvPr/>
            </p:nvSpPr>
            <p:spPr bwMode="auto">
              <a:xfrm>
                <a:off x="4438" y="2051"/>
                <a:ext cx="27" cy="32"/>
              </a:xfrm>
              <a:prstGeom prst="ellipse">
                <a:avLst/>
              </a:prstGeom>
              <a:solidFill>
                <a:schemeClr val="tx1"/>
              </a:solidFill>
              <a:ln w="28575" algn="ctr">
                <a:noFill/>
                <a:round/>
                <a:headEnd/>
                <a:tailEnd/>
              </a:ln>
            </p:spPr>
            <p:txBody>
              <a:bodyPr anchor="ctr">
                <a:spAutoFit/>
              </a:bodyPr>
              <a:lstStyle/>
              <a:p>
                <a:endParaRPr lang="en-US"/>
              </a:p>
            </p:txBody>
          </p:sp>
          <p:sp>
            <p:nvSpPr>
              <p:cNvPr id="61471" name="Oval 137"/>
              <p:cNvSpPr>
                <a:spLocks noChangeArrowheads="1"/>
              </p:cNvSpPr>
              <p:nvPr/>
            </p:nvSpPr>
            <p:spPr bwMode="auto">
              <a:xfrm>
                <a:off x="4882" y="1867"/>
                <a:ext cx="27" cy="32"/>
              </a:xfrm>
              <a:prstGeom prst="ellipse">
                <a:avLst/>
              </a:prstGeom>
              <a:solidFill>
                <a:schemeClr val="tx1"/>
              </a:solidFill>
              <a:ln w="28575" algn="ctr">
                <a:noFill/>
                <a:round/>
                <a:headEnd/>
                <a:tailEnd/>
              </a:ln>
            </p:spPr>
            <p:txBody>
              <a:bodyPr anchor="ctr">
                <a:spAutoFit/>
              </a:bodyPr>
              <a:lstStyle/>
              <a:p>
                <a:endParaRPr lang="en-US"/>
              </a:p>
            </p:txBody>
          </p:sp>
          <p:sp>
            <p:nvSpPr>
              <p:cNvPr id="61472" name="Oval 138"/>
              <p:cNvSpPr>
                <a:spLocks noChangeArrowheads="1"/>
              </p:cNvSpPr>
              <p:nvPr/>
            </p:nvSpPr>
            <p:spPr bwMode="auto">
              <a:xfrm>
                <a:off x="5291" y="2208"/>
                <a:ext cx="27" cy="32"/>
              </a:xfrm>
              <a:prstGeom prst="ellipse">
                <a:avLst/>
              </a:prstGeom>
              <a:solidFill>
                <a:schemeClr val="tx1"/>
              </a:solidFill>
              <a:ln w="28575" algn="ctr">
                <a:noFill/>
                <a:round/>
                <a:headEnd/>
                <a:tailEnd/>
              </a:ln>
            </p:spPr>
            <p:txBody>
              <a:bodyPr anchor="ctr">
                <a:spAutoFit/>
              </a:bodyPr>
              <a:lstStyle/>
              <a:p>
                <a:endParaRPr lang="en-US"/>
              </a:p>
            </p:txBody>
          </p:sp>
          <p:sp>
            <p:nvSpPr>
              <p:cNvPr id="61473" name="Line 139"/>
              <p:cNvSpPr>
                <a:spLocks noChangeShapeType="1"/>
              </p:cNvSpPr>
              <p:nvPr/>
            </p:nvSpPr>
            <p:spPr bwMode="auto">
              <a:xfrm flipV="1">
                <a:off x="3618" y="2097"/>
                <a:ext cx="378" cy="141"/>
              </a:xfrm>
              <a:prstGeom prst="line">
                <a:avLst/>
              </a:prstGeom>
              <a:noFill/>
              <a:ln w="19050">
                <a:solidFill>
                  <a:schemeClr val="tx1"/>
                </a:solidFill>
                <a:round/>
                <a:headEnd/>
                <a:tailEnd/>
              </a:ln>
            </p:spPr>
            <p:txBody>
              <a:bodyPr anchor="ctr">
                <a:spAutoFit/>
              </a:bodyPr>
              <a:lstStyle/>
              <a:p>
                <a:endParaRPr lang="en-US"/>
              </a:p>
            </p:txBody>
          </p:sp>
          <p:sp>
            <p:nvSpPr>
              <p:cNvPr id="61474" name="Line 140"/>
              <p:cNvSpPr>
                <a:spLocks noChangeShapeType="1"/>
              </p:cNvSpPr>
              <p:nvPr/>
            </p:nvSpPr>
            <p:spPr bwMode="auto">
              <a:xfrm flipV="1">
                <a:off x="3995" y="2070"/>
                <a:ext cx="456" cy="27"/>
              </a:xfrm>
              <a:prstGeom prst="line">
                <a:avLst/>
              </a:prstGeom>
              <a:noFill/>
              <a:ln w="19050">
                <a:solidFill>
                  <a:schemeClr val="tx1"/>
                </a:solidFill>
                <a:round/>
                <a:headEnd/>
                <a:tailEnd/>
              </a:ln>
            </p:spPr>
            <p:txBody>
              <a:bodyPr anchor="ctr">
                <a:spAutoFit/>
              </a:bodyPr>
              <a:lstStyle/>
              <a:p>
                <a:endParaRPr lang="en-US"/>
              </a:p>
            </p:txBody>
          </p:sp>
          <p:sp>
            <p:nvSpPr>
              <p:cNvPr id="61475" name="Line 141"/>
              <p:cNvSpPr>
                <a:spLocks noChangeShapeType="1"/>
              </p:cNvSpPr>
              <p:nvPr/>
            </p:nvSpPr>
            <p:spPr bwMode="auto">
              <a:xfrm flipV="1">
                <a:off x="4458" y="1890"/>
                <a:ext cx="432" cy="179"/>
              </a:xfrm>
              <a:prstGeom prst="line">
                <a:avLst/>
              </a:prstGeom>
              <a:noFill/>
              <a:ln w="19050">
                <a:solidFill>
                  <a:schemeClr val="tx1"/>
                </a:solidFill>
                <a:round/>
                <a:headEnd/>
                <a:tailEnd/>
              </a:ln>
            </p:spPr>
            <p:txBody>
              <a:bodyPr anchor="ctr">
                <a:spAutoFit/>
              </a:bodyPr>
              <a:lstStyle/>
              <a:p>
                <a:endParaRPr lang="en-US"/>
              </a:p>
            </p:txBody>
          </p:sp>
          <p:sp>
            <p:nvSpPr>
              <p:cNvPr id="61476" name="Line 142"/>
              <p:cNvSpPr>
                <a:spLocks noChangeShapeType="1"/>
              </p:cNvSpPr>
              <p:nvPr/>
            </p:nvSpPr>
            <p:spPr bwMode="auto">
              <a:xfrm>
                <a:off x="4901" y="1891"/>
                <a:ext cx="401" cy="325"/>
              </a:xfrm>
              <a:prstGeom prst="line">
                <a:avLst/>
              </a:prstGeom>
              <a:noFill/>
              <a:ln w="19050">
                <a:solidFill>
                  <a:schemeClr val="tx1"/>
                </a:solidFill>
                <a:round/>
                <a:headEnd/>
                <a:tailEnd/>
              </a:ln>
            </p:spPr>
            <p:txBody>
              <a:bodyPr anchor="ctr">
                <a:spAutoFit/>
              </a:bodyPr>
              <a:lstStyle/>
              <a:p>
                <a:endParaRPr lang="en-US"/>
              </a:p>
            </p:txBody>
          </p:sp>
        </p:grpSp>
        <p:grpSp>
          <p:nvGrpSpPr>
            <p:cNvPr id="61458" name="Group 143"/>
            <p:cNvGrpSpPr>
              <a:grpSpLocks/>
            </p:cNvGrpSpPr>
            <p:nvPr/>
          </p:nvGrpSpPr>
          <p:grpSpPr bwMode="auto">
            <a:xfrm>
              <a:off x="3595" y="2611"/>
              <a:ext cx="1769" cy="127"/>
              <a:chOff x="3595" y="2611"/>
              <a:chExt cx="1769" cy="127"/>
            </a:xfrm>
          </p:grpSpPr>
          <p:sp>
            <p:nvSpPr>
              <p:cNvPr id="61459" name="Oval 144"/>
              <p:cNvSpPr>
                <a:spLocks noChangeArrowheads="1"/>
              </p:cNvSpPr>
              <p:nvPr/>
            </p:nvSpPr>
            <p:spPr bwMode="auto">
              <a:xfrm>
                <a:off x="3595" y="2666"/>
                <a:ext cx="27" cy="32"/>
              </a:xfrm>
              <a:prstGeom prst="ellipse">
                <a:avLst/>
              </a:prstGeom>
              <a:solidFill>
                <a:schemeClr val="tx1"/>
              </a:solidFill>
              <a:ln w="28575" algn="ctr">
                <a:noFill/>
                <a:round/>
                <a:headEnd/>
                <a:tailEnd/>
              </a:ln>
            </p:spPr>
            <p:txBody>
              <a:bodyPr anchor="ctr">
                <a:spAutoFit/>
              </a:bodyPr>
              <a:lstStyle/>
              <a:p>
                <a:endParaRPr lang="en-US"/>
              </a:p>
            </p:txBody>
          </p:sp>
          <p:sp>
            <p:nvSpPr>
              <p:cNvPr id="61460" name="Oval 145"/>
              <p:cNvSpPr>
                <a:spLocks noChangeArrowheads="1"/>
              </p:cNvSpPr>
              <p:nvPr/>
            </p:nvSpPr>
            <p:spPr bwMode="auto">
              <a:xfrm>
                <a:off x="4011" y="2623"/>
                <a:ext cx="27" cy="32"/>
              </a:xfrm>
              <a:prstGeom prst="ellipse">
                <a:avLst/>
              </a:prstGeom>
              <a:solidFill>
                <a:schemeClr val="tx1"/>
              </a:solidFill>
              <a:ln w="28575" algn="ctr">
                <a:noFill/>
                <a:round/>
                <a:headEnd/>
                <a:tailEnd/>
              </a:ln>
            </p:spPr>
            <p:txBody>
              <a:bodyPr anchor="ctr">
                <a:spAutoFit/>
              </a:bodyPr>
              <a:lstStyle/>
              <a:p>
                <a:endParaRPr lang="en-US"/>
              </a:p>
            </p:txBody>
          </p:sp>
          <p:sp>
            <p:nvSpPr>
              <p:cNvPr id="61461" name="Oval 146"/>
              <p:cNvSpPr>
                <a:spLocks noChangeArrowheads="1"/>
              </p:cNvSpPr>
              <p:nvPr/>
            </p:nvSpPr>
            <p:spPr bwMode="auto">
              <a:xfrm>
                <a:off x="4478" y="2611"/>
                <a:ext cx="27" cy="32"/>
              </a:xfrm>
              <a:prstGeom prst="ellipse">
                <a:avLst/>
              </a:prstGeom>
              <a:solidFill>
                <a:schemeClr val="tx1"/>
              </a:solidFill>
              <a:ln w="28575" algn="ctr">
                <a:noFill/>
                <a:round/>
                <a:headEnd/>
                <a:tailEnd/>
              </a:ln>
            </p:spPr>
            <p:txBody>
              <a:bodyPr anchor="ctr">
                <a:spAutoFit/>
              </a:bodyPr>
              <a:lstStyle/>
              <a:p>
                <a:endParaRPr lang="en-US"/>
              </a:p>
            </p:txBody>
          </p:sp>
          <p:sp>
            <p:nvSpPr>
              <p:cNvPr id="61462" name="Oval 147"/>
              <p:cNvSpPr>
                <a:spLocks noChangeArrowheads="1"/>
              </p:cNvSpPr>
              <p:nvPr/>
            </p:nvSpPr>
            <p:spPr bwMode="auto">
              <a:xfrm>
                <a:off x="4851" y="2616"/>
                <a:ext cx="27" cy="32"/>
              </a:xfrm>
              <a:prstGeom prst="ellipse">
                <a:avLst/>
              </a:prstGeom>
              <a:solidFill>
                <a:schemeClr val="tx1"/>
              </a:solidFill>
              <a:ln w="28575" algn="ctr">
                <a:noFill/>
                <a:round/>
                <a:headEnd/>
                <a:tailEnd/>
              </a:ln>
            </p:spPr>
            <p:txBody>
              <a:bodyPr anchor="ctr">
                <a:spAutoFit/>
              </a:bodyPr>
              <a:lstStyle/>
              <a:p>
                <a:endParaRPr lang="en-US"/>
              </a:p>
            </p:txBody>
          </p:sp>
          <p:sp>
            <p:nvSpPr>
              <p:cNvPr id="61463" name="Oval 148"/>
              <p:cNvSpPr>
                <a:spLocks noChangeArrowheads="1"/>
              </p:cNvSpPr>
              <p:nvPr/>
            </p:nvSpPr>
            <p:spPr bwMode="auto">
              <a:xfrm>
                <a:off x="5337" y="2706"/>
                <a:ext cx="27" cy="32"/>
              </a:xfrm>
              <a:prstGeom prst="ellipse">
                <a:avLst/>
              </a:prstGeom>
              <a:solidFill>
                <a:schemeClr val="tx1"/>
              </a:solidFill>
              <a:ln w="28575" algn="ctr">
                <a:noFill/>
                <a:round/>
                <a:headEnd/>
                <a:tailEnd/>
              </a:ln>
            </p:spPr>
            <p:txBody>
              <a:bodyPr anchor="ctr">
                <a:spAutoFit/>
              </a:bodyPr>
              <a:lstStyle/>
              <a:p>
                <a:endParaRPr lang="en-US"/>
              </a:p>
            </p:txBody>
          </p:sp>
          <p:sp>
            <p:nvSpPr>
              <p:cNvPr id="61464" name="Line 149"/>
              <p:cNvSpPr>
                <a:spLocks noChangeShapeType="1"/>
              </p:cNvSpPr>
              <p:nvPr/>
            </p:nvSpPr>
            <p:spPr bwMode="auto">
              <a:xfrm flipV="1">
                <a:off x="3613" y="2639"/>
                <a:ext cx="415" cy="40"/>
              </a:xfrm>
              <a:prstGeom prst="line">
                <a:avLst/>
              </a:prstGeom>
              <a:noFill/>
              <a:ln w="19050">
                <a:solidFill>
                  <a:schemeClr val="tx1"/>
                </a:solidFill>
                <a:round/>
                <a:headEnd/>
                <a:tailEnd/>
              </a:ln>
            </p:spPr>
            <p:txBody>
              <a:bodyPr anchor="ctr">
                <a:spAutoFit/>
              </a:bodyPr>
              <a:lstStyle/>
              <a:p>
                <a:endParaRPr lang="en-US"/>
              </a:p>
            </p:txBody>
          </p:sp>
          <p:sp>
            <p:nvSpPr>
              <p:cNvPr id="61465" name="Line 150"/>
              <p:cNvSpPr>
                <a:spLocks noChangeShapeType="1"/>
              </p:cNvSpPr>
              <p:nvPr/>
            </p:nvSpPr>
            <p:spPr bwMode="auto">
              <a:xfrm flipV="1">
                <a:off x="4028" y="2623"/>
                <a:ext cx="456" cy="16"/>
              </a:xfrm>
              <a:prstGeom prst="line">
                <a:avLst/>
              </a:prstGeom>
              <a:noFill/>
              <a:ln w="19050">
                <a:solidFill>
                  <a:schemeClr val="tx1"/>
                </a:solidFill>
                <a:round/>
                <a:headEnd/>
                <a:tailEnd/>
              </a:ln>
            </p:spPr>
            <p:txBody>
              <a:bodyPr anchor="ctr">
                <a:spAutoFit/>
              </a:bodyPr>
              <a:lstStyle/>
              <a:p>
                <a:endParaRPr lang="en-US"/>
              </a:p>
            </p:txBody>
          </p:sp>
          <p:sp>
            <p:nvSpPr>
              <p:cNvPr id="61466" name="Line 151"/>
              <p:cNvSpPr>
                <a:spLocks noChangeShapeType="1"/>
              </p:cNvSpPr>
              <p:nvPr/>
            </p:nvSpPr>
            <p:spPr bwMode="auto">
              <a:xfrm>
                <a:off x="4492" y="2628"/>
                <a:ext cx="364" cy="6"/>
              </a:xfrm>
              <a:prstGeom prst="line">
                <a:avLst/>
              </a:prstGeom>
              <a:noFill/>
              <a:ln w="19050">
                <a:solidFill>
                  <a:schemeClr val="tx1"/>
                </a:solidFill>
                <a:round/>
                <a:headEnd/>
                <a:tailEnd/>
              </a:ln>
            </p:spPr>
            <p:txBody>
              <a:bodyPr anchor="ctr">
                <a:spAutoFit/>
              </a:bodyPr>
              <a:lstStyle/>
              <a:p>
                <a:endParaRPr lang="en-US"/>
              </a:p>
            </p:txBody>
          </p:sp>
          <p:sp>
            <p:nvSpPr>
              <p:cNvPr id="61467" name="Line 152"/>
              <p:cNvSpPr>
                <a:spLocks noChangeShapeType="1"/>
              </p:cNvSpPr>
              <p:nvPr/>
            </p:nvSpPr>
            <p:spPr bwMode="auto">
              <a:xfrm>
                <a:off x="4873" y="2636"/>
                <a:ext cx="478" cy="80"/>
              </a:xfrm>
              <a:prstGeom prst="line">
                <a:avLst/>
              </a:prstGeom>
              <a:noFill/>
              <a:ln w="19050">
                <a:solidFill>
                  <a:schemeClr val="tx1"/>
                </a:solidFill>
                <a:round/>
                <a:headEnd/>
                <a:tailEnd/>
              </a:ln>
            </p:spPr>
            <p:txBody>
              <a:bodyPr anchor="ctr">
                <a:spAutoFit/>
              </a:bodyPr>
              <a:lstStyle/>
              <a:p>
                <a:endParaRPr lang="en-US"/>
              </a:p>
            </p:txBody>
          </p:sp>
        </p:grpSp>
      </p:grpSp>
      <p:sp>
        <p:nvSpPr>
          <p:cNvPr id="4987033" name="Freeform 153"/>
          <p:cNvSpPr>
            <a:spLocks/>
          </p:cNvSpPr>
          <p:nvPr/>
        </p:nvSpPr>
        <p:spPr bwMode="auto">
          <a:xfrm>
            <a:off x="1584325" y="3762375"/>
            <a:ext cx="2760663" cy="835025"/>
          </a:xfrm>
          <a:custGeom>
            <a:avLst/>
            <a:gdLst>
              <a:gd name="T0" fmla="*/ 2147483647 w 1739"/>
              <a:gd name="T1" fmla="*/ 2147483647 h 526"/>
              <a:gd name="T2" fmla="*/ 2147483647 w 1739"/>
              <a:gd name="T3" fmla="*/ 2147483647 h 526"/>
              <a:gd name="T4" fmla="*/ 2147483647 w 1739"/>
              <a:gd name="T5" fmla="*/ 2147483647 h 526"/>
              <a:gd name="T6" fmla="*/ 2147483647 w 1739"/>
              <a:gd name="T7" fmla="*/ 2147483647 h 526"/>
              <a:gd name="T8" fmla="*/ 2147483647 w 1739"/>
              <a:gd name="T9" fmla="*/ 2147483647 h 526"/>
              <a:gd name="T10" fmla="*/ 2147483647 w 1739"/>
              <a:gd name="T11" fmla="*/ 2147483647 h 526"/>
              <a:gd name="T12" fmla="*/ 2147483647 w 1739"/>
              <a:gd name="T13" fmla="*/ 2147483647 h 526"/>
              <a:gd name="T14" fmla="*/ 2147483647 w 1739"/>
              <a:gd name="T15" fmla="*/ 2147483647 h 526"/>
              <a:gd name="T16" fmla="*/ 2147483647 w 1739"/>
              <a:gd name="T17" fmla="*/ 2147483647 h 526"/>
              <a:gd name="T18" fmla="*/ 2147483647 w 1739"/>
              <a:gd name="T19" fmla="*/ 2147483647 h 526"/>
              <a:gd name="T20" fmla="*/ 2147483647 w 1739"/>
              <a:gd name="T21" fmla="*/ 2147483647 h 526"/>
              <a:gd name="T22" fmla="*/ 2147483647 w 1739"/>
              <a:gd name="T23" fmla="*/ 2147483647 h 526"/>
              <a:gd name="T24" fmla="*/ 2147483647 w 1739"/>
              <a:gd name="T25" fmla="*/ 2147483647 h 526"/>
              <a:gd name="T26" fmla="*/ 2147483647 w 1739"/>
              <a:gd name="T27" fmla="*/ 0 h 526"/>
              <a:gd name="T28" fmla="*/ 2147483647 w 1739"/>
              <a:gd name="T29" fmla="*/ 2147483647 h 526"/>
              <a:gd name="T30" fmla="*/ 2147483647 w 1739"/>
              <a:gd name="T31" fmla="*/ 2147483647 h 526"/>
              <a:gd name="T32" fmla="*/ 2147483647 w 1739"/>
              <a:gd name="T33" fmla="*/ 2147483647 h 526"/>
              <a:gd name="T34" fmla="*/ 2147483647 w 1739"/>
              <a:gd name="T35" fmla="*/ 2147483647 h 526"/>
              <a:gd name="T36" fmla="*/ 2147483647 w 1739"/>
              <a:gd name="T37" fmla="*/ 2147483647 h 526"/>
              <a:gd name="T38" fmla="*/ 2147483647 w 1739"/>
              <a:gd name="T39" fmla="*/ 2147483647 h 526"/>
              <a:gd name="T40" fmla="*/ 2147483647 w 1739"/>
              <a:gd name="T41" fmla="*/ 2147483647 h 526"/>
              <a:gd name="T42" fmla="*/ 2147483647 w 1739"/>
              <a:gd name="T43" fmla="*/ 2147483647 h 526"/>
              <a:gd name="T44" fmla="*/ 2147483647 w 1739"/>
              <a:gd name="T45" fmla="*/ 2147483647 h 526"/>
              <a:gd name="T46" fmla="*/ 2147483647 w 1739"/>
              <a:gd name="T47" fmla="*/ 2147483647 h 526"/>
              <a:gd name="T48" fmla="*/ 2147483647 w 1739"/>
              <a:gd name="T49" fmla="*/ 2147483647 h 526"/>
              <a:gd name="T50" fmla="*/ 2147483647 w 1739"/>
              <a:gd name="T51" fmla="*/ 2147483647 h 526"/>
              <a:gd name="T52" fmla="*/ 2147483647 w 1739"/>
              <a:gd name="T53" fmla="*/ 2147483647 h 526"/>
              <a:gd name="T54" fmla="*/ 2147483647 w 1739"/>
              <a:gd name="T55" fmla="*/ 2147483647 h 526"/>
              <a:gd name="T56" fmla="*/ 2147483647 w 1739"/>
              <a:gd name="T57" fmla="*/ 2147483647 h 526"/>
              <a:gd name="T58" fmla="*/ 2147483647 w 1739"/>
              <a:gd name="T59" fmla="*/ 2147483647 h 526"/>
              <a:gd name="T60" fmla="*/ 2147483647 w 1739"/>
              <a:gd name="T61" fmla="*/ 2147483647 h 526"/>
              <a:gd name="T62" fmla="*/ 2147483647 w 1739"/>
              <a:gd name="T63" fmla="*/ 2147483647 h 526"/>
              <a:gd name="T64" fmla="*/ 2147483647 w 1739"/>
              <a:gd name="T65" fmla="*/ 2147483647 h 526"/>
              <a:gd name="T66" fmla="*/ 2147483647 w 1739"/>
              <a:gd name="T67" fmla="*/ 2147483647 h 526"/>
              <a:gd name="T68" fmla="*/ 2147483647 w 1739"/>
              <a:gd name="T69" fmla="*/ 2147483647 h 526"/>
              <a:gd name="T70" fmla="*/ 2147483647 w 1739"/>
              <a:gd name="T71" fmla="*/ 2147483647 h 526"/>
              <a:gd name="T72" fmla="*/ 2147483647 w 1739"/>
              <a:gd name="T73" fmla="*/ 2147483647 h 526"/>
              <a:gd name="T74" fmla="*/ 2147483647 w 1739"/>
              <a:gd name="T75" fmla="*/ 2147483647 h 526"/>
              <a:gd name="T76" fmla="*/ 2147483647 w 1739"/>
              <a:gd name="T77" fmla="*/ 2147483647 h 526"/>
              <a:gd name="T78" fmla="*/ 2147483647 w 1739"/>
              <a:gd name="T79" fmla="*/ 2147483647 h 526"/>
              <a:gd name="T80" fmla="*/ 2147483647 w 1739"/>
              <a:gd name="T81" fmla="*/ 2147483647 h 526"/>
              <a:gd name="T82" fmla="*/ 2147483647 w 1739"/>
              <a:gd name="T83" fmla="*/ 2147483647 h 526"/>
              <a:gd name="T84" fmla="*/ 2147483647 w 1739"/>
              <a:gd name="T85" fmla="*/ 2147483647 h 526"/>
              <a:gd name="T86" fmla="*/ 2147483647 w 1739"/>
              <a:gd name="T87" fmla="*/ 2147483647 h 526"/>
              <a:gd name="T88" fmla="*/ 2147483647 w 1739"/>
              <a:gd name="T89" fmla="*/ 2147483647 h 526"/>
              <a:gd name="T90" fmla="*/ 2147483647 w 1739"/>
              <a:gd name="T91" fmla="*/ 2147483647 h 52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739"/>
              <a:gd name="T139" fmla="*/ 0 h 526"/>
              <a:gd name="T140" fmla="*/ 1739 w 1739"/>
              <a:gd name="T141" fmla="*/ 526 h 52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739" h="526">
                <a:moveTo>
                  <a:pt x="28" y="519"/>
                </a:moveTo>
                <a:cubicBezTo>
                  <a:pt x="26" y="508"/>
                  <a:pt x="19" y="486"/>
                  <a:pt x="19" y="486"/>
                </a:cubicBezTo>
                <a:cubicBezTo>
                  <a:pt x="25" y="398"/>
                  <a:pt x="14" y="310"/>
                  <a:pt x="10" y="222"/>
                </a:cubicBezTo>
                <a:cubicBezTo>
                  <a:pt x="51" y="195"/>
                  <a:pt x="122" y="192"/>
                  <a:pt x="169" y="189"/>
                </a:cubicBezTo>
                <a:cubicBezTo>
                  <a:pt x="217" y="182"/>
                  <a:pt x="264" y="176"/>
                  <a:pt x="313" y="171"/>
                </a:cubicBezTo>
                <a:cubicBezTo>
                  <a:pt x="349" y="159"/>
                  <a:pt x="390" y="158"/>
                  <a:pt x="427" y="156"/>
                </a:cubicBezTo>
                <a:cubicBezTo>
                  <a:pt x="441" y="151"/>
                  <a:pt x="459" y="151"/>
                  <a:pt x="472" y="144"/>
                </a:cubicBezTo>
                <a:cubicBezTo>
                  <a:pt x="486" y="137"/>
                  <a:pt x="501" y="130"/>
                  <a:pt x="517" y="126"/>
                </a:cubicBezTo>
                <a:cubicBezTo>
                  <a:pt x="531" y="122"/>
                  <a:pt x="552" y="119"/>
                  <a:pt x="565" y="111"/>
                </a:cubicBezTo>
                <a:cubicBezTo>
                  <a:pt x="602" y="86"/>
                  <a:pt x="663" y="71"/>
                  <a:pt x="706" y="57"/>
                </a:cubicBezTo>
                <a:cubicBezTo>
                  <a:pt x="739" y="46"/>
                  <a:pt x="772" y="29"/>
                  <a:pt x="805" y="18"/>
                </a:cubicBezTo>
                <a:cubicBezTo>
                  <a:pt x="814" y="15"/>
                  <a:pt x="823" y="12"/>
                  <a:pt x="832" y="9"/>
                </a:cubicBezTo>
                <a:cubicBezTo>
                  <a:pt x="838" y="7"/>
                  <a:pt x="850" y="3"/>
                  <a:pt x="850" y="3"/>
                </a:cubicBezTo>
                <a:cubicBezTo>
                  <a:pt x="896" y="6"/>
                  <a:pt x="937" y="3"/>
                  <a:pt x="982" y="0"/>
                </a:cubicBezTo>
                <a:cubicBezTo>
                  <a:pt x="1086" y="9"/>
                  <a:pt x="1195" y="7"/>
                  <a:pt x="1300" y="9"/>
                </a:cubicBezTo>
                <a:cubicBezTo>
                  <a:pt x="1359" y="29"/>
                  <a:pt x="1412" y="61"/>
                  <a:pt x="1471" y="81"/>
                </a:cubicBezTo>
                <a:cubicBezTo>
                  <a:pt x="1478" y="83"/>
                  <a:pt x="1482" y="91"/>
                  <a:pt x="1489" y="93"/>
                </a:cubicBezTo>
                <a:cubicBezTo>
                  <a:pt x="1523" y="104"/>
                  <a:pt x="1558" y="112"/>
                  <a:pt x="1588" y="132"/>
                </a:cubicBezTo>
                <a:cubicBezTo>
                  <a:pt x="1613" y="148"/>
                  <a:pt x="1645" y="159"/>
                  <a:pt x="1672" y="171"/>
                </a:cubicBezTo>
                <a:cubicBezTo>
                  <a:pt x="1681" y="175"/>
                  <a:pt x="1691" y="175"/>
                  <a:pt x="1699" y="180"/>
                </a:cubicBezTo>
                <a:lnTo>
                  <a:pt x="1717" y="192"/>
                </a:lnTo>
                <a:cubicBezTo>
                  <a:pt x="1717" y="192"/>
                  <a:pt x="1726" y="219"/>
                  <a:pt x="1726" y="219"/>
                </a:cubicBezTo>
                <a:cubicBezTo>
                  <a:pt x="1727" y="222"/>
                  <a:pt x="1729" y="228"/>
                  <a:pt x="1729" y="228"/>
                </a:cubicBezTo>
                <a:cubicBezTo>
                  <a:pt x="1726" y="258"/>
                  <a:pt x="1722" y="279"/>
                  <a:pt x="1729" y="309"/>
                </a:cubicBezTo>
                <a:cubicBezTo>
                  <a:pt x="1725" y="321"/>
                  <a:pt x="1730" y="327"/>
                  <a:pt x="1726" y="339"/>
                </a:cubicBezTo>
                <a:cubicBezTo>
                  <a:pt x="1739" y="378"/>
                  <a:pt x="1723" y="457"/>
                  <a:pt x="1732" y="504"/>
                </a:cubicBezTo>
                <a:cubicBezTo>
                  <a:pt x="1731" y="508"/>
                  <a:pt x="1732" y="514"/>
                  <a:pt x="1729" y="516"/>
                </a:cubicBezTo>
                <a:cubicBezTo>
                  <a:pt x="1723" y="520"/>
                  <a:pt x="1715" y="511"/>
                  <a:pt x="1708" y="510"/>
                </a:cubicBezTo>
                <a:cubicBezTo>
                  <a:pt x="1674" y="504"/>
                  <a:pt x="1642" y="496"/>
                  <a:pt x="1609" y="489"/>
                </a:cubicBezTo>
                <a:cubicBezTo>
                  <a:pt x="1580" y="493"/>
                  <a:pt x="1552" y="488"/>
                  <a:pt x="1522" y="486"/>
                </a:cubicBezTo>
                <a:cubicBezTo>
                  <a:pt x="1477" y="471"/>
                  <a:pt x="1428" y="469"/>
                  <a:pt x="1381" y="462"/>
                </a:cubicBezTo>
                <a:cubicBezTo>
                  <a:pt x="1368" y="458"/>
                  <a:pt x="1355" y="454"/>
                  <a:pt x="1342" y="450"/>
                </a:cubicBezTo>
                <a:cubicBezTo>
                  <a:pt x="1336" y="448"/>
                  <a:pt x="1324" y="444"/>
                  <a:pt x="1324" y="444"/>
                </a:cubicBezTo>
                <a:cubicBezTo>
                  <a:pt x="1318" y="446"/>
                  <a:pt x="1312" y="448"/>
                  <a:pt x="1306" y="450"/>
                </a:cubicBezTo>
                <a:cubicBezTo>
                  <a:pt x="1303" y="451"/>
                  <a:pt x="1297" y="453"/>
                  <a:pt x="1297" y="453"/>
                </a:cubicBezTo>
                <a:cubicBezTo>
                  <a:pt x="1239" y="446"/>
                  <a:pt x="1175" y="454"/>
                  <a:pt x="1117" y="456"/>
                </a:cubicBezTo>
                <a:cubicBezTo>
                  <a:pt x="1055" y="465"/>
                  <a:pt x="985" y="460"/>
                  <a:pt x="922" y="462"/>
                </a:cubicBezTo>
                <a:cubicBezTo>
                  <a:pt x="792" y="478"/>
                  <a:pt x="642" y="471"/>
                  <a:pt x="508" y="474"/>
                </a:cubicBezTo>
                <a:cubicBezTo>
                  <a:pt x="480" y="477"/>
                  <a:pt x="460" y="480"/>
                  <a:pt x="433" y="477"/>
                </a:cubicBezTo>
                <a:cubicBezTo>
                  <a:pt x="404" y="480"/>
                  <a:pt x="375" y="483"/>
                  <a:pt x="346" y="486"/>
                </a:cubicBezTo>
                <a:cubicBezTo>
                  <a:pt x="324" y="493"/>
                  <a:pt x="297" y="493"/>
                  <a:pt x="274" y="495"/>
                </a:cubicBezTo>
                <a:cubicBezTo>
                  <a:pt x="251" y="501"/>
                  <a:pt x="202" y="504"/>
                  <a:pt x="202" y="504"/>
                </a:cubicBezTo>
                <a:cubicBezTo>
                  <a:pt x="168" y="513"/>
                  <a:pt x="97" y="513"/>
                  <a:pt x="97" y="513"/>
                </a:cubicBezTo>
                <a:cubicBezTo>
                  <a:pt x="71" y="520"/>
                  <a:pt x="43" y="522"/>
                  <a:pt x="16" y="525"/>
                </a:cubicBezTo>
                <a:cubicBezTo>
                  <a:pt x="12" y="524"/>
                  <a:pt x="6" y="526"/>
                  <a:pt x="4" y="522"/>
                </a:cubicBezTo>
                <a:cubicBezTo>
                  <a:pt x="0" y="515"/>
                  <a:pt x="11" y="501"/>
                  <a:pt x="16" y="498"/>
                </a:cubicBezTo>
              </a:path>
            </a:pathLst>
          </a:custGeom>
          <a:solidFill>
            <a:schemeClr val="accent1">
              <a:alpha val="49019"/>
            </a:schemeClr>
          </a:solidFill>
          <a:ln w="28575">
            <a:noFill/>
            <a:round/>
            <a:headEnd/>
            <a:tailEnd/>
          </a:ln>
        </p:spPr>
        <p:txBody>
          <a:bodyPr anchor="ctr">
            <a:spAutoFit/>
          </a:bodyPr>
          <a:lstStyle/>
          <a:p>
            <a:endParaRPr lang="en-US"/>
          </a:p>
        </p:txBody>
      </p:sp>
      <p:sp>
        <p:nvSpPr>
          <p:cNvPr id="4987034" name="Freeform 154"/>
          <p:cNvSpPr>
            <a:spLocks/>
          </p:cNvSpPr>
          <p:nvPr/>
        </p:nvSpPr>
        <p:spPr bwMode="auto">
          <a:xfrm>
            <a:off x="5691188" y="3009900"/>
            <a:ext cx="2814637" cy="1309688"/>
          </a:xfrm>
          <a:custGeom>
            <a:avLst/>
            <a:gdLst>
              <a:gd name="T0" fmla="*/ 2147483647 w 1773"/>
              <a:gd name="T1" fmla="*/ 2147483647 h 825"/>
              <a:gd name="T2" fmla="*/ 2147483647 w 1773"/>
              <a:gd name="T3" fmla="*/ 2147483647 h 825"/>
              <a:gd name="T4" fmla="*/ 2147483647 w 1773"/>
              <a:gd name="T5" fmla="*/ 2147483647 h 825"/>
              <a:gd name="T6" fmla="*/ 2147483647 w 1773"/>
              <a:gd name="T7" fmla="*/ 2147483647 h 825"/>
              <a:gd name="T8" fmla="*/ 0 w 1773"/>
              <a:gd name="T9" fmla="*/ 2147483647 h 825"/>
              <a:gd name="T10" fmla="*/ 2147483647 w 1773"/>
              <a:gd name="T11" fmla="*/ 2147483647 h 825"/>
              <a:gd name="T12" fmla="*/ 2147483647 w 1773"/>
              <a:gd name="T13" fmla="*/ 2147483647 h 825"/>
              <a:gd name="T14" fmla="*/ 2147483647 w 1773"/>
              <a:gd name="T15" fmla="*/ 2147483647 h 825"/>
              <a:gd name="T16" fmla="*/ 2147483647 w 1773"/>
              <a:gd name="T17" fmla="*/ 2147483647 h 825"/>
              <a:gd name="T18" fmla="*/ 2147483647 w 1773"/>
              <a:gd name="T19" fmla="*/ 2147483647 h 825"/>
              <a:gd name="T20" fmla="*/ 2147483647 w 1773"/>
              <a:gd name="T21" fmla="*/ 2147483647 h 825"/>
              <a:gd name="T22" fmla="*/ 2147483647 w 1773"/>
              <a:gd name="T23" fmla="*/ 2147483647 h 825"/>
              <a:gd name="T24" fmla="*/ 2147483647 w 1773"/>
              <a:gd name="T25" fmla="*/ 2147483647 h 825"/>
              <a:gd name="T26" fmla="*/ 2147483647 w 1773"/>
              <a:gd name="T27" fmla="*/ 2147483647 h 825"/>
              <a:gd name="T28" fmla="*/ 2147483647 w 1773"/>
              <a:gd name="T29" fmla="*/ 2147483647 h 825"/>
              <a:gd name="T30" fmla="*/ 2147483647 w 1773"/>
              <a:gd name="T31" fmla="*/ 2147483647 h 825"/>
              <a:gd name="T32" fmla="*/ 2147483647 w 1773"/>
              <a:gd name="T33" fmla="*/ 2147483647 h 825"/>
              <a:gd name="T34" fmla="*/ 2147483647 w 1773"/>
              <a:gd name="T35" fmla="*/ 2147483647 h 825"/>
              <a:gd name="T36" fmla="*/ 2147483647 w 1773"/>
              <a:gd name="T37" fmla="*/ 2147483647 h 825"/>
              <a:gd name="T38" fmla="*/ 2147483647 w 1773"/>
              <a:gd name="T39" fmla="*/ 2147483647 h 825"/>
              <a:gd name="T40" fmla="*/ 2147483647 w 1773"/>
              <a:gd name="T41" fmla="*/ 2147483647 h 825"/>
              <a:gd name="T42" fmla="*/ 2147483647 w 1773"/>
              <a:gd name="T43" fmla="*/ 2147483647 h 825"/>
              <a:gd name="T44" fmla="*/ 2147483647 w 1773"/>
              <a:gd name="T45" fmla="*/ 2147483647 h 825"/>
              <a:gd name="T46" fmla="*/ 2147483647 w 1773"/>
              <a:gd name="T47" fmla="*/ 2147483647 h 825"/>
              <a:gd name="T48" fmla="*/ 2147483647 w 1773"/>
              <a:gd name="T49" fmla="*/ 2147483647 h 825"/>
              <a:gd name="T50" fmla="*/ 2147483647 w 1773"/>
              <a:gd name="T51" fmla="*/ 2147483647 h 825"/>
              <a:gd name="T52" fmla="*/ 2147483647 w 1773"/>
              <a:gd name="T53" fmla="*/ 0 h 825"/>
              <a:gd name="T54" fmla="*/ 2147483647 w 1773"/>
              <a:gd name="T55" fmla="*/ 2147483647 h 825"/>
              <a:gd name="T56" fmla="*/ 2147483647 w 1773"/>
              <a:gd name="T57" fmla="*/ 2147483647 h 825"/>
              <a:gd name="T58" fmla="*/ 2147483647 w 1773"/>
              <a:gd name="T59" fmla="*/ 2147483647 h 825"/>
              <a:gd name="T60" fmla="*/ 2147483647 w 1773"/>
              <a:gd name="T61" fmla="*/ 2147483647 h 825"/>
              <a:gd name="T62" fmla="*/ 2147483647 w 1773"/>
              <a:gd name="T63" fmla="*/ 2147483647 h 825"/>
              <a:gd name="T64" fmla="*/ 2147483647 w 1773"/>
              <a:gd name="T65" fmla="*/ 2147483647 h 825"/>
              <a:gd name="T66" fmla="*/ 2147483647 w 1773"/>
              <a:gd name="T67" fmla="*/ 2147483647 h 825"/>
              <a:gd name="T68" fmla="*/ 2147483647 w 1773"/>
              <a:gd name="T69" fmla="*/ 2147483647 h 825"/>
              <a:gd name="T70" fmla="*/ 2147483647 w 1773"/>
              <a:gd name="T71" fmla="*/ 2147483647 h 825"/>
              <a:gd name="T72" fmla="*/ 2147483647 w 1773"/>
              <a:gd name="T73" fmla="*/ 2147483647 h 825"/>
              <a:gd name="T74" fmla="*/ 2147483647 w 1773"/>
              <a:gd name="T75" fmla="*/ 2147483647 h 825"/>
              <a:gd name="T76" fmla="*/ 2147483647 w 1773"/>
              <a:gd name="T77" fmla="*/ 2147483647 h 825"/>
              <a:gd name="T78" fmla="*/ 2147483647 w 1773"/>
              <a:gd name="T79" fmla="*/ 2147483647 h 825"/>
              <a:gd name="T80" fmla="*/ 2147483647 w 1773"/>
              <a:gd name="T81" fmla="*/ 2147483647 h 825"/>
              <a:gd name="T82" fmla="*/ 2147483647 w 1773"/>
              <a:gd name="T83" fmla="*/ 2147483647 h 825"/>
              <a:gd name="T84" fmla="*/ 2147483647 w 1773"/>
              <a:gd name="T85" fmla="*/ 2147483647 h 825"/>
              <a:gd name="T86" fmla="*/ 2147483647 w 1773"/>
              <a:gd name="T87" fmla="*/ 2147483647 h 825"/>
              <a:gd name="T88" fmla="*/ 2147483647 w 1773"/>
              <a:gd name="T89" fmla="*/ 2147483647 h 825"/>
              <a:gd name="T90" fmla="*/ 2147483647 w 1773"/>
              <a:gd name="T91" fmla="*/ 2147483647 h 825"/>
              <a:gd name="T92" fmla="*/ 2147483647 w 1773"/>
              <a:gd name="T93" fmla="*/ 2147483647 h 825"/>
              <a:gd name="T94" fmla="*/ 2147483647 w 1773"/>
              <a:gd name="T95" fmla="*/ 2147483647 h 825"/>
              <a:gd name="T96" fmla="*/ 2147483647 w 1773"/>
              <a:gd name="T97" fmla="*/ 2147483647 h 825"/>
              <a:gd name="T98" fmla="*/ 2147483647 w 1773"/>
              <a:gd name="T99" fmla="*/ 2147483647 h 825"/>
              <a:gd name="T100" fmla="*/ 2147483647 w 1773"/>
              <a:gd name="T101" fmla="*/ 2147483647 h 825"/>
              <a:gd name="T102" fmla="*/ 2147483647 w 1773"/>
              <a:gd name="T103" fmla="*/ 2147483647 h 825"/>
              <a:gd name="T104" fmla="*/ 2147483647 w 1773"/>
              <a:gd name="T105" fmla="*/ 2147483647 h 825"/>
              <a:gd name="T106" fmla="*/ 2147483647 w 1773"/>
              <a:gd name="T107" fmla="*/ 2147483647 h 825"/>
              <a:gd name="T108" fmla="*/ 2147483647 w 1773"/>
              <a:gd name="T109" fmla="*/ 2147483647 h 825"/>
              <a:gd name="T110" fmla="*/ 2147483647 w 1773"/>
              <a:gd name="T111" fmla="*/ 2147483647 h 825"/>
              <a:gd name="T112" fmla="*/ 2147483647 w 1773"/>
              <a:gd name="T113" fmla="*/ 2147483647 h 825"/>
              <a:gd name="T114" fmla="*/ 2147483647 w 1773"/>
              <a:gd name="T115" fmla="*/ 2147483647 h 825"/>
              <a:gd name="T116" fmla="*/ 2147483647 w 1773"/>
              <a:gd name="T117" fmla="*/ 2147483647 h 82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773"/>
              <a:gd name="T178" fmla="*/ 0 h 825"/>
              <a:gd name="T179" fmla="*/ 1773 w 1773"/>
              <a:gd name="T180" fmla="*/ 825 h 82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773" h="825">
                <a:moveTo>
                  <a:pt x="18" y="777"/>
                </a:moveTo>
                <a:cubicBezTo>
                  <a:pt x="14" y="749"/>
                  <a:pt x="12" y="745"/>
                  <a:pt x="15" y="714"/>
                </a:cubicBezTo>
                <a:cubicBezTo>
                  <a:pt x="9" y="690"/>
                  <a:pt x="8" y="681"/>
                  <a:pt x="6" y="651"/>
                </a:cubicBezTo>
                <a:cubicBezTo>
                  <a:pt x="9" y="615"/>
                  <a:pt x="18" y="575"/>
                  <a:pt x="9" y="540"/>
                </a:cubicBezTo>
                <a:cubicBezTo>
                  <a:pt x="7" y="517"/>
                  <a:pt x="5" y="506"/>
                  <a:pt x="0" y="486"/>
                </a:cubicBezTo>
                <a:cubicBezTo>
                  <a:pt x="2" y="467"/>
                  <a:pt x="6" y="451"/>
                  <a:pt x="9" y="432"/>
                </a:cubicBezTo>
                <a:cubicBezTo>
                  <a:pt x="10" y="414"/>
                  <a:pt x="11" y="396"/>
                  <a:pt x="12" y="378"/>
                </a:cubicBezTo>
                <a:cubicBezTo>
                  <a:pt x="13" y="371"/>
                  <a:pt x="11" y="363"/>
                  <a:pt x="15" y="357"/>
                </a:cubicBezTo>
                <a:cubicBezTo>
                  <a:pt x="27" y="339"/>
                  <a:pt x="105" y="323"/>
                  <a:pt x="126" y="318"/>
                </a:cubicBezTo>
                <a:cubicBezTo>
                  <a:pt x="144" y="306"/>
                  <a:pt x="168" y="301"/>
                  <a:pt x="189" y="294"/>
                </a:cubicBezTo>
                <a:cubicBezTo>
                  <a:pt x="213" y="286"/>
                  <a:pt x="238" y="272"/>
                  <a:pt x="261" y="261"/>
                </a:cubicBezTo>
                <a:cubicBezTo>
                  <a:pt x="290" y="247"/>
                  <a:pt x="329" y="242"/>
                  <a:pt x="360" y="228"/>
                </a:cubicBezTo>
                <a:cubicBezTo>
                  <a:pt x="381" y="219"/>
                  <a:pt x="409" y="210"/>
                  <a:pt x="432" y="207"/>
                </a:cubicBezTo>
                <a:cubicBezTo>
                  <a:pt x="451" y="205"/>
                  <a:pt x="489" y="201"/>
                  <a:pt x="489" y="201"/>
                </a:cubicBezTo>
                <a:cubicBezTo>
                  <a:pt x="533" y="186"/>
                  <a:pt x="628" y="190"/>
                  <a:pt x="666" y="189"/>
                </a:cubicBezTo>
                <a:cubicBezTo>
                  <a:pt x="713" y="177"/>
                  <a:pt x="767" y="183"/>
                  <a:pt x="816" y="180"/>
                </a:cubicBezTo>
                <a:cubicBezTo>
                  <a:pt x="835" y="177"/>
                  <a:pt x="855" y="171"/>
                  <a:pt x="873" y="177"/>
                </a:cubicBezTo>
                <a:cubicBezTo>
                  <a:pt x="889" y="172"/>
                  <a:pt x="910" y="171"/>
                  <a:pt x="924" y="162"/>
                </a:cubicBezTo>
                <a:cubicBezTo>
                  <a:pt x="939" y="152"/>
                  <a:pt x="961" y="144"/>
                  <a:pt x="978" y="138"/>
                </a:cubicBezTo>
                <a:cubicBezTo>
                  <a:pt x="997" y="132"/>
                  <a:pt x="1025" y="128"/>
                  <a:pt x="1041" y="117"/>
                </a:cubicBezTo>
                <a:cubicBezTo>
                  <a:pt x="1056" y="107"/>
                  <a:pt x="1062" y="100"/>
                  <a:pt x="1080" y="96"/>
                </a:cubicBezTo>
                <a:cubicBezTo>
                  <a:pt x="1106" y="79"/>
                  <a:pt x="1134" y="70"/>
                  <a:pt x="1164" y="60"/>
                </a:cubicBezTo>
                <a:cubicBezTo>
                  <a:pt x="1167" y="59"/>
                  <a:pt x="1170" y="56"/>
                  <a:pt x="1173" y="54"/>
                </a:cubicBezTo>
                <a:cubicBezTo>
                  <a:pt x="1176" y="53"/>
                  <a:pt x="1179" y="52"/>
                  <a:pt x="1182" y="51"/>
                </a:cubicBezTo>
                <a:cubicBezTo>
                  <a:pt x="1200" y="46"/>
                  <a:pt x="1222" y="42"/>
                  <a:pt x="1239" y="33"/>
                </a:cubicBezTo>
                <a:cubicBezTo>
                  <a:pt x="1255" y="25"/>
                  <a:pt x="1271" y="20"/>
                  <a:pt x="1287" y="12"/>
                </a:cubicBezTo>
                <a:cubicBezTo>
                  <a:pt x="1296" y="8"/>
                  <a:pt x="1314" y="0"/>
                  <a:pt x="1314" y="0"/>
                </a:cubicBezTo>
                <a:cubicBezTo>
                  <a:pt x="1345" y="10"/>
                  <a:pt x="1354" y="35"/>
                  <a:pt x="1383" y="45"/>
                </a:cubicBezTo>
                <a:cubicBezTo>
                  <a:pt x="1393" y="59"/>
                  <a:pt x="1408" y="73"/>
                  <a:pt x="1422" y="84"/>
                </a:cubicBezTo>
                <a:cubicBezTo>
                  <a:pt x="1422" y="84"/>
                  <a:pt x="1444" y="99"/>
                  <a:pt x="1449" y="102"/>
                </a:cubicBezTo>
                <a:cubicBezTo>
                  <a:pt x="1452" y="104"/>
                  <a:pt x="1458" y="108"/>
                  <a:pt x="1458" y="108"/>
                </a:cubicBezTo>
                <a:cubicBezTo>
                  <a:pt x="1468" y="123"/>
                  <a:pt x="1485" y="137"/>
                  <a:pt x="1500" y="147"/>
                </a:cubicBezTo>
                <a:cubicBezTo>
                  <a:pt x="1509" y="153"/>
                  <a:pt x="1527" y="162"/>
                  <a:pt x="1527" y="162"/>
                </a:cubicBezTo>
                <a:cubicBezTo>
                  <a:pt x="1535" y="174"/>
                  <a:pt x="1544" y="188"/>
                  <a:pt x="1557" y="192"/>
                </a:cubicBezTo>
                <a:cubicBezTo>
                  <a:pt x="1563" y="202"/>
                  <a:pt x="1576" y="212"/>
                  <a:pt x="1587" y="216"/>
                </a:cubicBezTo>
                <a:cubicBezTo>
                  <a:pt x="1594" y="227"/>
                  <a:pt x="1609" y="235"/>
                  <a:pt x="1620" y="243"/>
                </a:cubicBezTo>
                <a:cubicBezTo>
                  <a:pt x="1626" y="247"/>
                  <a:pt x="1638" y="255"/>
                  <a:pt x="1638" y="255"/>
                </a:cubicBezTo>
                <a:cubicBezTo>
                  <a:pt x="1644" y="264"/>
                  <a:pt x="1662" y="276"/>
                  <a:pt x="1662" y="276"/>
                </a:cubicBezTo>
                <a:cubicBezTo>
                  <a:pt x="1667" y="284"/>
                  <a:pt x="1676" y="294"/>
                  <a:pt x="1683" y="300"/>
                </a:cubicBezTo>
                <a:cubicBezTo>
                  <a:pt x="1688" y="305"/>
                  <a:pt x="1695" y="308"/>
                  <a:pt x="1701" y="312"/>
                </a:cubicBezTo>
                <a:cubicBezTo>
                  <a:pt x="1704" y="314"/>
                  <a:pt x="1710" y="318"/>
                  <a:pt x="1710" y="318"/>
                </a:cubicBezTo>
                <a:cubicBezTo>
                  <a:pt x="1717" y="328"/>
                  <a:pt x="1724" y="331"/>
                  <a:pt x="1728" y="342"/>
                </a:cubicBezTo>
                <a:cubicBezTo>
                  <a:pt x="1719" y="376"/>
                  <a:pt x="1738" y="443"/>
                  <a:pt x="1743" y="480"/>
                </a:cubicBezTo>
                <a:cubicBezTo>
                  <a:pt x="1738" y="553"/>
                  <a:pt x="1743" y="629"/>
                  <a:pt x="1755" y="702"/>
                </a:cubicBezTo>
                <a:cubicBezTo>
                  <a:pt x="1761" y="819"/>
                  <a:pt x="1773" y="780"/>
                  <a:pt x="1758" y="825"/>
                </a:cubicBezTo>
                <a:cubicBezTo>
                  <a:pt x="1712" y="819"/>
                  <a:pt x="1666" y="803"/>
                  <a:pt x="1620" y="792"/>
                </a:cubicBezTo>
                <a:cubicBezTo>
                  <a:pt x="1548" y="775"/>
                  <a:pt x="1474" y="765"/>
                  <a:pt x="1401" y="756"/>
                </a:cubicBezTo>
                <a:cubicBezTo>
                  <a:pt x="1362" y="743"/>
                  <a:pt x="1314" y="737"/>
                  <a:pt x="1272" y="732"/>
                </a:cubicBezTo>
                <a:cubicBezTo>
                  <a:pt x="1219" y="714"/>
                  <a:pt x="1153" y="733"/>
                  <a:pt x="1095" y="729"/>
                </a:cubicBezTo>
                <a:cubicBezTo>
                  <a:pt x="1026" y="735"/>
                  <a:pt x="955" y="726"/>
                  <a:pt x="885" y="723"/>
                </a:cubicBezTo>
                <a:cubicBezTo>
                  <a:pt x="799" y="728"/>
                  <a:pt x="713" y="732"/>
                  <a:pt x="627" y="735"/>
                </a:cubicBezTo>
                <a:cubicBezTo>
                  <a:pt x="576" y="737"/>
                  <a:pt x="474" y="741"/>
                  <a:pt x="474" y="741"/>
                </a:cubicBezTo>
                <a:cubicBezTo>
                  <a:pt x="429" y="745"/>
                  <a:pt x="384" y="747"/>
                  <a:pt x="339" y="750"/>
                </a:cubicBezTo>
                <a:cubicBezTo>
                  <a:pt x="314" y="756"/>
                  <a:pt x="287" y="756"/>
                  <a:pt x="261" y="759"/>
                </a:cubicBezTo>
                <a:cubicBezTo>
                  <a:pt x="236" y="761"/>
                  <a:pt x="186" y="765"/>
                  <a:pt x="186" y="765"/>
                </a:cubicBezTo>
                <a:cubicBezTo>
                  <a:pt x="143" y="774"/>
                  <a:pt x="95" y="775"/>
                  <a:pt x="51" y="777"/>
                </a:cubicBezTo>
                <a:cubicBezTo>
                  <a:pt x="41" y="778"/>
                  <a:pt x="19" y="784"/>
                  <a:pt x="9" y="777"/>
                </a:cubicBezTo>
                <a:cubicBezTo>
                  <a:pt x="6" y="775"/>
                  <a:pt x="9" y="768"/>
                  <a:pt x="12" y="768"/>
                </a:cubicBezTo>
                <a:cubicBezTo>
                  <a:pt x="16" y="768"/>
                  <a:pt x="16" y="774"/>
                  <a:pt x="18" y="777"/>
                </a:cubicBezTo>
                <a:close/>
              </a:path>
            </a:pathLst>
          </a:custGeom>
          <a:solidFill>
            <a:schemeClr val="accent1">
              <a:alpha val="49019"/>
            </a:schemeClr>
          </a:solidFill>
          <a:ln w="28575">
            <a:noFill/>
            <a:round/>
            <a:headEnd/>
            <a:tailEnd/>
          </a:ln>
        </p:spPr>
        <p:txBody>
          <a:bodyPr anchor="ctr">
            <a:spAutoFit/>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3000"/>
                                        <p:tgtEl>
                                          <p:spTgt spid="16"/>
                                        </p:tgtEl>
                                      </p:cBhvr>
                                    </p:animEffect>
                                  </p:childTnLst>
                                </p:cTn>
                              </p:par>
                              <p:par>
                                <p:cTn id="8" presetID="10" presetClass="entr" presetSubtype="0" fill="hold"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2000"/>
                                        <p:tgtEl>
                                          <p:spTgt spid="24"/>
                                        </p:tgtEl>
                                      </p:cBhvr>
                                    </p:animEffect>
                                  </p:childTnLst>
                                </p:cTn>
                              </p:par>
                            </p:childTnLst>
                          </p:cTn>
                        </p:par>
                        <p:par>
                          <p:cTn id="11" fill="hold">
                            <p:stCondLst>
                              <p:cond delay="3000"/>
                            </p:stCondLst>
                            <p:childTnLst>
                              <p:par>
                                <p:cTn id="12" presetID="22" presetClass="entr" presetSubtype="8" fill="hold" nodeType="after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wipe(left)">
                                      <p:cBhvr>
                                        <p:cTn id="14" dur="2000"/>
                                        <p:tgtEl>
                                          <p:spTgt spid="17"/>
                                        </p:tgtEl>
                                      </p:cBhvr>
                                    </p:animEffect>
                                  </p:childTnLst>
                                </p:cTn>
                              </p:par>
                              <p:par>
                                <p:cTn id="15" presetID="16" presetClass="entr" presetSubtype="42" fill="hold" grpId="0" nodeType="withEffect">
                                  <p:stCondLst>
                                    <p:cond delay="0"/>
                                  </p:stCondLst>
                                  <p:childTnLst>
                                    <p:set>
                                      <p:cBhvr>
                                        <p:cTn id="16" dur="1" fill="hold">
                                          <p:stCondLst>
                                            <p:cond delay="0"/>
                                          </p:stCondLst>
                                        </p:cTn>
                                        <p:tgtEl>
                                          <p:spTgt spid="4987033"/>
                                        </p:tgtEl>
                                        <p:attrNameLst>
                                          <p:attrName>style.visibility</p:attrName>
                                        </p:attrNameLst>
                                      </p:cBhvr>
                                      <p:to>
                                        <p:strVal val="visible"/>
                                      </p:to>
                                    </p:set>
                                    <p:animEffect transition="in" filter="barn(outHorizontal)">
                                      <p:cBhvr>
                                        <p:cTn id="17" dur="2000"/>
                                        <p:tgtEl>
                                          <p:spTgt spid="4987033"/>
                                        </p:tgtEl>
                                      </p:cBhvr>
                                    </p:animEffect>
                                  </p:childTnLst>
                                </p:cTn>
                              </p:par>
                            </p:childTnLst>
                          </p:cTn>
                        </p:par>
                      </p:childTnLst>
                    </p:cTn>
                  </p:par>
                  <p:par>
                    <p:cTn id="18" fill="hold">
                      <p:stCondLst>
                        <p:cond delay="indefinite"/>
                      </p:stCondLst>
                      <p:childTnLst>
                        <p:par>
                          <p:cTn id="19" fill="hold">
                            <p:stCondLst>
                              <p:cond delay="0"/>
                            </p:stCondLst>
                            <p:childTnLst>
                              <p:par>
                                <p:cTn id="20" presetID="23" presetClass="entr" presetSubtype="528"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2000" fill="hold"/>
                                        <p:tgtEl>
                                          <p:spTgt spid="9"/>
                                        </p:tgtEl>
                                        <p:attrNameLst>
                                          <p:attrName>ppt_w</p:attrName>
                                        </p:attrNameLst>
                                      </p:cBhvr>
                                      <p:tavLst>
                                        <p:tav tm="0">
                                          <p:val>
                                            <p:fltVal val="0"/>
                                          </p:val>
                                        </p:tav>
                                        <p:tav tm="100000">
                                          <p:val>
                                            <p:strVal val="#ppt_w"/>
                                          </p:val>
                                        </p:tav>
                                      </p:tavLst>
                                    </p:anim>
                                    <p:anim calcmode="lin" valueType="num">
                                      <p:cBhvr>
                                        <p:cTn id="23" dur="2000" fill="hold"/>
                                        <p:tgtEl>
                                          <p:spTgt spid="9"/>
                                        </p:tgtEl>
                                        <p:attrNameLst>
                                          <p:attrName>ppt_h</p:attrName>
                                        </p:attrNameLst>
                                      </p:cBhvr>
                                      <p:tavLst>
                                        <p:tav tm="0">
                                          <p:val>
                                            <p:fltVal val="0"/>
                                          </p:val>
                                        </p:tav>
                                        <p:tav tm="100000">
                                          <p:val>
                                            <p:strVal val="#ppt_h"/>
                                          </p:val>
                                        </p:tav>
                                      </p:tavLst>
                                    </p:anim>
                                    <p:anim calcmode="lin" valueType="num">
                                      <p:cBhvr>
                                        <p:cTn id="24" dur="2000" fill="hold"/>
                                        <p:tgtEl>
                                          <p:spTgt spid="9"/>
                                        </p:tgtEl>
                                        <p:attrNameLst>
                                          <p:attrName>ppt_x</p:attrName>
                                        </p:attrNameLst>
                                      </p:cBhvr>
                                      <p:tavLst>
                                        <p:tav tm="0">
                                          <p:val>
                                            <p:fltVal val="0.5"/>
                                          </p:val>
                                        </p:tav>
                                        <p:tav tm="100000">
                                          <p:val>
                                            <p:strVal val="#ppt_x"/>
                                          </p:val>
                                        </p:tav>
                                      </p:tavLst>
                                    </p:anim>
                                    <p:anim calcmode="lin" valueType="num">
                                      <p:cBhvr>
                                        <p:cTn id="25" dur="2000" fill="hold"/>
                                        <p:tgtEl>
                                          <p:spTgt spid="9"/>
                                        </p:tgtEl>
                                        <p:attrNameLst>
                                          <p:attrName>ppt_y</p:attrName>
                                        </p:attrNameLst>
                                      </p:cBhvr>
                                      <p:tavLst>
                                        <p:tav tm="0">
                                          <p:val>
                                            <p:fltVal val="0.5"/>
                                          </p:val>
                                        </p:tav>
                                        <p:tav tm="100000">
                                          <p:val>
                                            <p:strVal val="#ppt_y"/>
                                          </p:val>
                                        </p:tav>
                                      </p:tavLst>
                                    </p:anim>
                                  </p:childTnLst>
                                </p:cTn>
                              </p:par>
                              <p:par>
                                <p:cTn id="26" presetID="9" presetClass="entr" presetSubtype="0" fill="hold" grpId="0" nodeType="withEffect">
                                  <p:stCondLst>
                                    <p:cond delay="0"/>
                                  </p:stCondLst>
                                  <p:childTnLst>
                                    <p:set>
                                      <p:cBhvr>
                                        <p:cTn id="27" dur="1" fill="hold">
                                          <p:stCondLst>
                                            <p:cond delay="0"/>
                                          </p:stCondLst>
                                        </p:cTn>
                                        <p:tgtEl>
                                          <p:spTgt spid="4986885"/>
                                        </p:tgtEl>
                                        <p:attrNameLst>
                                          <p:attrName>style.visibility</p:attrName>
                                        </p:attrNameLst>
                                      </p:cBhvr>
                                      <p:to>
                                        <p:strVal val="visible"/>
                                      </p:to>
                                    </p:set>
                                    <p:animEffect transition="in" filter="dissolve">
                                      <p:cBhvr>
                                        <p:cTn id="28" dur="2000"/>
                                        <p:tgtEl>
                                          <p:spTgt spid="4986885"/>
                                        </p:tgtEl>
                                      </p:cBhvr>
                                    </p:animEffect>
                                  </p:childTnLst>
                                </p:cTn>
                              </p:par>
                            </p:childTnLst>
                          </p:cTn>
                        </p:par>
                        <p:par>
                          <p:cTn id="29" fill="hold">
                            <p:stCondLst>
                              <p:cond delay="2000"/>
                            </p:stCondLst>
                            <p:childTnLst>
                              <p:par>
                                <p:cTn id="30" presetID="22" presetClass="entr" presetSubtype="8" fill="hold" nodeType="after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wipe(left)">
                                      <p:cBhvr>
                                        <p:cTn id="32" dur="2000"/>
                                        <p:tgtEl>
                                          <p:spTgt spid="26"/>
                                        </p:tgtEl>
                                      </p:cBhvr>
                                    </p:animEffect>
                                  </p:childTnLst>
                                </p:cTn>
                              </p:par>
                              <p:par>
                                <p:cTn id="33" presetID="10" presetClass="entr" presetSubtype="0" fill="hold" nodeType="with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1000"/>
                                        <p:tgtEl>
                                          <p:spTgt spid="25"/>
                                        </p:tgtEl>
                                      </p:cBhvr>
                                    </p:animEffect>
                                  </p:childTnLst>
                                </p:cTn>
                              </p:par>
                            </p:childTnLst>
                          </p:cTn>
                        </p:par>
                        <p:par>
                          <p:cTn id="36" fill="hold">
                            <p:stCondLst>
                              <p:cond delay="4000"/>
                            </p:stCondLst>
                            <p:childTnLst>
                              <p:par>
                                <p:cTn id="37" presetID="16" presetClass="entr" presetSubtype="42" fill="hold" grpId="0" nodeType="afterEffect">
                                  <p:stCondLst>
                                    <p:cond delay="0"/>
                                  </p:stCondLst>
                                  <p:childTnLst>
                                    <p:set>
                                      <p:cBhvr>
                                        <p:cTn id="38" dur="1" fill="hold">
                                          <p:stCondLst>
                                            <p:cond delay="0"/>
                                          </p:stCondLst>
                                        </p:cTn>
                                        <p:tgtEl>
                                          <p:spTgt spid="4987034"/>
                                        </p:tgtEl>
                                        <p:attrNameLst>
                                          <p:attrName>style.visibility</p:attrName>
                                        </p:attrNameLst>
                                      </p:cBhvr>
                                      <p:to>
                                        <p:strVal val="visible"/>
                                      </p:to>
                                    </p:set>
                                    <p:animEffect transition="in" filter="barn(outHorizontal)">
                                      <p:cBhvr>
                                        <p:cTn id="39" dur="2000"/>
                                        <p:tgtEl>
                                          <p:spTgt spid="4987034"/>
                                        </p:tgtEl>
                                      </p:cBhvr>
                                    </p:animEffect>
                                  </p:childTnLst>
                                </p:cTn>
                              </p:par>
                              <p:par>
                                <p:cTn id="40" presetID="22" presetClass="entr" presetSubtype="8" fill="hold" nodeType="with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wipe(left)">
                                      <p:cBhvr>
                                        <p:cTn id="42" dur="2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86885" grpId="0" animBg="1"/>
      <p:bldP spid="4987033" grpId="0" animBg="1"/>
      <p:bldP spid="4987034"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06"/>
          <p:cNvSpPr>
            <a:spLocks noChangeArrowheads="1"/>
          </p:cNvSpPr>
          <p:nvPr/>
        </p:nvSpPr>
        <p:spPr bwMode="auto">
          <a:xfrm>
            <a:off x="1498600" y="1816100"/>
            <a:ext cx="6210300" cy="1574800"/>
          </a:xfrm>
          <a:prstGeom prst="rect">
            <a:avLst/>
          </a:prstGeom>
          <a:solidFill>
            <a:schemeClr val="accent1">
              <a:alpha val="38823"/>
            </a:schemeClr>
          </a:solidFill>
          <a:ln w="28575">
            <a:noFill/>
            <a:miter lim="800000"/>
            <a:headEnd/>
            <a:tailEnd/>
          </a:ln>
        </p:spPr>
        <p:txBody>
          <a:bodyPr wrap="none" anchor="ctr">
            <a:spAutoFit/>
          </a:bodyPr>
          <a:lstStyle/>
          <a:p>
            <a:endParaRPr lang="en-US"/>
          </a:p>
        </p:txBody>
      </p:sp>
      <p:grpSp>
        <p:nvGrpSpPr>
          <p:cNvPr id="2" name="Group 101"/>
          <p:cNvGrpSpPr>
            <a:grpSpLocks/>
          </p:cNvGrpSpPr>
          <p:nvPr/>
        </p:nvGrpSpPr>
        <p:grpSpPr bwMode="auto">
          <a:xfrm>
            <a:off x="1873250" y="2151063"/>
            <a:ext cx="5507038" cy="2501900"/>
            <a:chOff x="1180" y="1355"/>
            <a:chExt cx="3469" cy="1576"/>
          </a:xfrm>
        </p:grpSpPr>
        <p:grpSp>
          <p:nvGrpSpPr>
            <p:cNvPr id="66631" name="Group 92"/>
            <p:cNvGrpSpPr>
              <a:grpSpLocks/>
            </p:cNvGrpSpPr>
            <p:nvPr/>
          </p:nvGrpSpPr>
          <p:grpSpPr bwMode="auto">
            <a:xfrm>
              <a:off x="4561" y="1436"/>
              <a:ext cx="88" cy="1166"/>
              <a:chOff x="4553" y="1436"/>
              <a:chExt cx="64" cy="1166"/>
            </a:xfrm>
          </p:grpSpPr>
          <p:sp>
            <p:nvSpPr>
              <p:cNvPr id="66656" name="Line 88"/>
              <p:cNvSpPr>
                <a:spLocks noChangeShapeType="1"/>
              </p:cNvSpPr>
              <p:nvPr/>
            </p:nvSpPr>
            <p:spPr bwMode="auto">
              <a:xfrm>
                <a:off x="4586" y="1442"/>
                <a:ext cx="0" cy="1157"/>
              </a:xfrm>
              <a:prstGeom prst="line">
                <a:avLst/>
              </a:prstGeom>
              <a:noFill/>
              <a:ln w="28575">
                <a:solidFill>
                  <a:schemeClr val="tx1"/>
                </a:solidFill>
                <a:round/>
                <a:headEnd/>
                <a:tailEnd/>
              </a:ln>
            </p:spPr>
            <p:txBody>
              <a:bodyPr wrap="none">
                <a:spAutoFit/>
              </a:bodyPr>
              <a:lstStyle/>
              <a:p>
                <a:endParaRPr lang="en-US"/>
              </a:p>
            </p:txBody>
          </p:sp>
          <p:sp>
            <p:nvSpPr>
              <p:cNvPr id="66657" name="Line 89"/>
              <p:cNvSpPr>
                <a:spLocks noChangeShapeType="1"/>
              </p:cNvSpPr>
              <p:nvPr/>
            </p:nvSpPr>
            <p:spPr bwMode="auto">
              <a:xfrm>
                <a:off x="4559" y="1436"/>
                <a:ext cx="57" cy="0"/>
              </a:xfrm>
              <a:prstGeom prst="line">
                <a:avLst/>
              </a:prstGeom>
              <a:noFill/>
              <a:ln w="28575">
                <a:solidFill>
                  <a:schemeClr val="tx1"/>
                </a:solidFill>
                <a:round/>
                <a:headEnd/>
                <a:tailEnd/>
              </a:ln>
            </p:spPr>
            <p:txBody>
              <a:bodyPr>
                <a:spAutoFit/>
              </a:bodyPr>
              <a:lstStyle/>
              <a:p>
                <a:endParaRPr lang="en-US"/>
              </a:p>
            </p:txBody>
          </p:sp>
          <p:sp>
            <p:nvSpPr>
              <p:cNvPr id="66658" name="Line 90"/>
              <p:cNvSpPr>
                <a:spLocks noChangeShapeType="1"/>
              </p:cNvSpPr>
              <p:nvPr/>
            </p:nvSpPr>
            <p:spPr bwMode="auto">
              <a:xfrm>
                <a:off x="4553" y="2601"/>
                <a:ext cx="64" cy="1"/>
              </a:xfrm>
              <a:prstGeom prst="line">
                <a:avLst/>
              </a:prstGeom>
              <a:noFill/>
              <a:ln w="28575">
                <a:solidFill>
                  <a:schemeClr val="tx1"/>
                </a:solidFill>
                <a:round/>
                <a:headEnd/>
                <a:tailEnd/>
              </a:ln>
            </p:spPr>
            <p:txBody>
              <a:bodyPr>
                <a:spAutoFit/>
              </a:bodyPr>
              <a:lstStyle/>
              <a:p>
                <a:endParaRPr lang="en-US"/>
              </a:p>
            </p:txBody>
          </p:sp>
        </p:grpSp>
        <p:grpSp>
          <p:nvGrpSpPr>
            <p:cNvPr id="66632" name="Group 91"/>
            <p:cNvGrpSpPr>
              <a:grpSpLocks/>
            </p:cNvGrpSpPr>
            <p:nvPr/>
          </p:nvGrpSpPr>
          <p:grpSpPr bwMode="auto">
            <a:xfrm>
              <a:off x="4018" y="1355"/>
              <a:ext cx="64" cy="1209"/>
              <a:chOff x="4018" y="1355"/>
              <a:chExt cx="64" cy="1209"/>
            </a:xfrm>
          </p:grpSpPr>
          <p:sp>
            <p:nvSpPr>
              <p:cNvPr id="66653" name="Line 84"/>
              <p:cNvSpPr>
                <a:spLocks noChangeShapeType="1"/>
              </p:cNvSpPr>
              <p:nvPr/>
            </p:nvSpPr>
            <p:spPr bwMode="auto">
              <a:xfrm>
                <a:off x="4049" y="1363"/>
                <a:ext cx="0" cy="1196"/>
              </a:xfrm>
              <a:prstGeom prst="line">
                <a:avLst/>
              </a:prstGeom>
              <a:noFill/>
              <a:ln w="28575">
                <a:solidFill>
                  <a:schemeClr val="tx1"/>
                </a:solidFill>
                <a:round/>
                <a:headEnd/>
                <a:tailEnd/>
              </a:ln>
            </p:spPr>
            <p:txBody>
              <a:bodyPr wrap="none">
                <a:spAutoFit/>
              </a:bodyPr>
              <a:lstStyle/>
              <a:p>
                <a:endParaRPr lang="en-US"/>
              </a:p>
            </p:txBody>
          </p:sp>
          <p:sp>
            <p:nvSpPr>
              <p:cNvPr id="66654" name="Line 85"/>
              <p:cNvSpPr>
                <a:spLocks noChangeShapeType="1"/>
              </p:cNvSpPr>
              <p:nvPr/>
            </p:nvSpPr>
            <p:spPr bwMode="auto">
              <a:xfrm>
                <a:off x="4021" y="1355"/>
                <a:ext cx="61" cy="1"/>
              </a:xfrm>
              <a:prstGeom prst="line">
                <a:avLst/>
              </a:prstGeom>
              <a:noFill/>
              <a:ln w="28575">
                <a:solidFill>
                  <a:schemeClr val="tx1"/>
                </a:solidFill>
                <a:round/>
                <a:headEnd/>
                <a:tailEnd/>
              </a:ln>
            </p:spPr>
            <p:txBody>
              <a:bodyPr>
                <a:spAutoFit/>
              </a:bodyPr>
              <a:lstStyle/>
              <a:p>
                <a:endParaRPr lang="en-US"/>
              </a:p>
            </p:txBody>
          </p:sp>
          <p:sp>
            <p:nvSpPr>
              <p:cNvPr id="66655" name="Line 86"/>
              <p:cNvSpPr>
                <a:spLocks noChangeShapeType="1"/>
              </p:cNvSpPr>
              <p:nvPr/>
            </p:nvSpPr>
            <p:spPr bwMode="auto">
              <a:xfrm>
                <a:off x="4018" y="2563"/>
                <a:ext cx="63" cy="1"/>
              </a:xfrm>
              <a:prstGeom prst="line">
                <a:avLst/>
              </a:prstGeom>
              <a:noFill/>
              <a:ln w="28575">
                <a:solidFill>
                  <a:schemeClr val="tx1"/>
                </a:solidFill>
                <a:round/>
                <a:headEnd/>
                <a:tailEnd/>
              </a:ln>
            </p:spPr>
            <p:txBody>
              <a:bodyPr>
                <a:spAutoFit/>
              </a:bodyPr>
              <a:lstStyle/>
              <a:p>
                <a:endParaRPr lang="en-US"/>
              </a:p>
            </p:txBody>
          </p:sp>
        </p:grpSp>
        <p:grpSp>
          <p:nvGrpSpPr>
            <p:cNvPr id="66633" name="Group 79"/>
            <p:cNvGrpSpPr>
              <a:grpSpLocks/>
            </p:cNvGrpSpPr>
            <p:nvPr/>
          </p:nvGrpSpPr>
          <p:grpSpPr bwMode="auto">
            <a:xfrm>
              <a:off x="3396" y="1811"/>
              <a:ext cx="61" cy="864"/>
              <a:chOff x="1160" y="2195"/>
              <a:chExt cx="101" cy="808"/>
            </a:xfrm>
          </p:grpSpPr>
          <p:sp>
            <p:nvSpPr>
              <p:cNvPr id="66650" name="Line 80"/>
              <p:cNvSpPr>
                <a:spLocks noChangeShapeType="1"/>
              </p:cNvSpPr>
              <p:nvPr/>
            </p:nvSpPr>
            <p:spPr bwMode="auto">
              <a:xfrm>
                <a:off x="1208" y="2200"/>
                <a:ext cx="0" cy="800"/>
              </a:xfrm>
              <a:prstGeom prst="line">
                <a:avLst/>
              </a:prstGeom>
              <a:noFill/>
              <a:ln w="28575">
                <a:solidFill>
                  <a:schemeClr val="tx1"/>
                </a:solidFill>
                <a:round/>
                <a:headEnd/>
                <a:tailEnd/>
              </a:ln>
            </p:spPr>
            <p:txBody>
              <a:bodyPr wrap="none">
                <a:spAutoFit/>
              </a:bodyPr>
              <a:lstStyle/>
              <a:p>
                <a:endParaRPr lang="en-US"/>
              </a:p>
            </p:txBody>
          </p:sp>
          <p:sp>
            <p:nvSpPr>
              <p:cNvPr id="66651" name="Line 81"/>
              <p:cNvSpPr>
                <a:spLocks noChangeShapeType="1"/>
              </p:cNvSpPr>
              <p:nvPr/>
            </p:nvSpPr>
            <p:spPr bwMode="auto">
              <a:xfrm flipV="1">
                <a:off x="1164" y="2195"/>
                <a:ext cx="97" cy="1"/>
              </a:xfrm>
              <a:prstGeom prst="line">
                <a:avLst/>
              </a:prstGeom>
              <a:noFill/>
              <a:ln w="28575">
                <a:solidFill>
                  <a:schemeClr val="tx1"/>
                </a:solidFill>
                <a:round/>
                <a:headEnd/>
                <a:tailEnd/>
              </a:ln>
            </p:spPr>
            <p:txBody>
              <a:bodyPr wrap="none">
                <a:spAutoFit/>
              </a:bodyPr>
              <a:lstStyle/>
              <a:p>
                <a:endParaRPr lang="en-US"/>
              </a:p>
            </p:txBody>
          </p:sp>
          <p:sp>
            <p:nvSpPr>
              <p:cNvPr id="66652" name="Line 82"/>
              <p:cNvSpPr>
                <a:spLocks noChangeShapeType="1"/>
              </p:cNvSpPr>
              <p:nvPr/>
            </p:nvSpPr>
            <p:spPr bwMode="auto">
              <a:xfrm flipV="1">
                <a:off x="1160" y="3002"/>
                <a:ext cx="97" cy="1"/>
              </a:xfrm>
              <a:prstGeom prst="line">
                <a:avLst/>
              </a:prstGeom>
              <a:noFill/>
              <a:ln w="28575">
                <a:solidFill>
                  <a:schemeClr val="tx1"/>
                </a:solidFill>
                <a:round/>
                <a:headEnd/>
                <a:tailEnd/>
              </a:ln>
            </p:spPr>
            <p:txBody>
              <a:bodyPr wrap="none">
                <a:spAutoFit/>
              </a:bodyPr>
              <a:lstStyle/>
              <a:p>
                <a:endParaRPr lang="en-US"/>
              </a:p>
            </p:txBody>
          </p:sp>
        </p:grpSp>
        <p:grpSp>
          <p:nvGrpSpPr>
            <p:cNvPr id="66634" name="Group 75"/>
            <p:cNvGrpSpPr>
              <a:grpSpLocks/>
            </p:cNvGrpSpPr>
            <p:nvPr/>
          </p:nvGrpSpPr>
          <p:grpSpPr bwMode="auto">
            <a:xfrm>
              <a:off x="2828" y="1523"/>
              <a:ext cx="69" cy="1200"/>
              <a:chOff x="1160" y="2195"/>
              <a:chExt cx="101" cy="808"/>
            </a:xfrm>
          </p:grpSpPr>
          <p:sp>
            <p:nvSpPr>
              <p:cNvPr id="66647" name="Line 76"/>
              <p:cNvSpPr>
                <a:spLocks noChangeShapeType="1"/>
              </p:cNvSpPr>
              <p:nvPr/>
            </p:nvSpPr>
            <p:spPr bwMode="auto">
              <a:xfrm>
                <a:off x="1208" y="2200"/>
                <a:ext cx="0" cy="800"/>
              </a:xfrm>
              <a:prstGeom prst="line">
                <a:avLst/>
              </a:prstGeom>
              <a:noFill/>
              <a:ln w="28575">
                <a:solidFill>
                  <a:schemeClr val="tx1"/>
                </a:solidFill>
                <a:round/>
                <a:headEnd/>
                <a:tailEnd/>
              </a:ln>
            </p:spPr>
            <p:txBody>
              <a:bodyPr wrap="none">
                <a:spAutoFit/>
              </a:bodyPr>
              <a:lstStyle/>
              <a:p>
                <a:endParaRPr lang="en-US"/>
              </a:p>
            </p:txBody>
          </p:sp>
          <p:sp>
            <p:nvSpPr>
              <p:cNvPr id="66648" name="Line 77"/>
              <p:cNvSpPr>
                <a:spLocks noChangeShapeType="1"/>
              </p:cNvSpPr>
              <p:nvPr/>
            </p:nvSpPr>
            <p:spPr bwMode="auto">
              <a:xfrm flipV="1">
                <a:off x="1164" y="2195"/>
                <a:ext cx="97" cy="1"/>
              </a:xfrm>
              <a:prstGeom prst="line">
                <a:avLst/>
              </a:prstGeom>
              <a:noFill/>
              <a:ln w="28575">
                <a:solidFill>
                  <a:schemeClr val="tx1"/>
                </a:solidFill>
                <a:round/>
                <a:headEnd/>
                <a:tailEnd/>
              </a:ln>
            </p:spPr>
            <p:txBody>
              <a:bodyPr wrap="none">
                <a:spAutoFit/>
              </a:bodyPr>
              <a:lstStyle/>
              <a:p>
                <a:endParaRPr lang="en-US"/>
              </a:p>
            </p:txBody>
          </p:sp>
          <p:sp>
            <p:nvSpPr>
              <p:cNvPr id="66649" name="Line 78"/>
              <p:cNvSpPr>
                <a:spLocks noChangeShapeType="1"/>
              </p:cNvSpPr>
              <p:nvPr/>
            </p:nvSpPr>
            <p:spPr bwMode="auto">
              <a:xfrm flipV="1">
                <a:off x="1160" y="3002"/>
                <a:ext cx="97" cy="1"/>
              </a:xfrm>
              <a:prstGeom prst="line">
                <a:avLst/>
              </a:prstGeom>
              <a:noFill/>
              <a:ln w="28575">
                <a:solidFill>
                  <a:schemeClr val="tx1"/>
                </a:solidFill>
                <a:round/>
                <a:headEnd/>
                <a:tailEnd/>
              </a:ln>
            </p:spPr>
            <p:txBody>
              <a:bodyPr wrap="none">
                <a:spAutoFit/>
              </a:bodyPr>
              <a:lstStyle/>
              <a:p>
                <a:endParaRPr lang="en-US"/>
              </a:p>
            </p:txBody>
          </p:sp>
        </p:grpSp>
        <p:grpSp>
          <p:nvGrpSpPr>
            <p:cNvPr id="66635" name="Group 71"/>
            <p:cNvGrpSpPr>
              <a:grpSpLocks/>
            </p:cNvGrpSpPr>
            <p:nvPr/>
          </p:nvGrpSpPr>
          <p:grpSpPr bwMode="auto">
            <a:xfrm>
              <a:off x="2244" y="1739"/>
              <a:ext cx="117" cy="1096"/>
              <a:chOff x="1160" y="2195"/>
              <a:chExt cx="101" cy="808"/>
            </a:xfrm>
          </p:grpSpPr>
          <p:sp>
            <p:nvSpPr>
              <p:cNvPr id="66644" name="Line 72"/>
              <p:cNvSpPr>
                <a:spLocks noChangeShapeType="1"/>
              </p:cNvSpPr>
              <p:nvPr/>
            </p:nvSpPr>
            <p:spPr bwMode="auto">
              <a:xfrm>
                <a:off x="1208" y="2200"/>
                <a:ext cx="0" cy="800"/>
              </a:xfrm>
              <a:prstGeom prst="line">
                <a:avLst/>
              </a:prstGeom>
              <a:noFill/>
              <a:ln w="28575">
                <a:solidFill>
                  <a:schemeClr val="tx1"/>
                </a:solidFill>
                <a:round/>
                <a:headEnd/>
                <a:tailEnd/>
              </a:ln>
            </p:spPr>
            <p:txBody>
              <a:bodyPr wrap="none">
                <a:spAutoFit/>
              </a:bodyPr>
              <a:lstStyle/>
              <a:p>
                <a:endParaRPr lang="en-US"/>
              </a:p>
            </p:txBody>
          </p:sp>
          <p:sp>
            <p:nvSpPr>
              <p:cNvPr id="66645" name="Line 73"/>
              <p:cNvSpPr>
                <a:spLocks noChangeShapeType="1"/>
              </p:cNvSpPr>
              <p:nvPr/>
            </p:nvSpPr>
            <p:spPr bwMode="auto">
              <a:xfrm flipV="1">
                <a:off x="1164" y="2195"/>
                <a:ext cx="97" cy="1"/>
              </a:xfrm>
              <a:prstGeom prst="line">
                <a:avLst/>
              </a:prstGeom>
              <a:noFill/>
              <a:ln w="28575">
                <a:solidFill>
                  <a:schemeClr val="tx1"/>
                </a:solidFill>
                <a:round/>
                <a:headEnd/>
                <a:tailEnd/>
              </a:ln>
            </p:spPr>
            <p:txBody>
              <a:bodyPr wrap="none">
                <a:spAutoFit/>
              </a:bodyPr>
              <a:lstStyle/>
              <a:p>
                <a:endParaRPr lang="en-US"/>
              </a:p>
            </p:txBody>
          </p:sp>
          <p:sp>
            <p:nvSpPr>
              <p:cNvPr id="66646" name="Line 74"/>
              <p:cNvSpPr>
                <a:spLocks noChangeShapeType="1"/>
              </p:cNvSpPr>
              <p:nvPr/>
            </p:nvSpPr>
            <p:spPr bwMode="auto">
              <a:xfrm flipV="1">
                <a:off x="1160" y="3002"/>
                <a:ext cx="97" cy="1"/>
              </a:xfrm>
              <a:prstGeom prst="line">
                <a:avLst/>
              </a:prstGeom>
              <a:noFill/>
              <a:ln w="28575">
                <a:solidFill>
                  <a:schemeClr val="tx1"/>
                </a:solidFill>
                <a:round/>
                <a:headEnd/>
                <a:tailEnd/>
              </a:ln>
            </p:spPr>
            <p:txBody>
              <a:bodyPr wrap="none">
                <a:spAutoFit/>
              </a:bodyPr>
              <a:lstStyle/>
              <a:p>
                <a:endParaRPr lang="en-US"/>
              </a:p>
            </p:txBody>
          </p:sp>
        </p:grpSp>
        <p:grpSp>
          <p:nvGrpSpPr>
            <p:cNvPr id="66636" name="Group 67"/>
            <p:cNvGrpSpPr>
              <a:grpSpLocks/>
            </p:cNvGrpSpPr>
            <p:nvPr/>
          </p:nvGrpSpPr>
          <p:grpSpPr bwMode="auto">
            <a:xfrm>
              <a:off x="1724" y="2243"/>
              <a:ext cx="85" cy="688"/>
              <a:chOff x="1160" y="2195"/>
              <a:chExt cx="101" cy="808"/>
            </a:xfrm>
          </p:grpSpPr>
          <p:sp>
            <p:nvSpPr>
              <p:cNvPr id="66641" name="Line 68"/>
              <p:cNvSpPr>
                <a:spLocks noChangeShapeType="1"/>
              </p:cNvSpPr>
              <p:nvPr/>
            </p:nvSpPr>
            <p:spPr bwMode="auto">
              <a:xfrm>
                <a:off x="1208" y="2200"/>
                <a:ext cx="0" cy="800"/>
              </a:xfrm>
              <a:prstGeom prst="line">
                <a:avLst/>
              </a:prstGeom>
              <a:noFill/>
              <a:ln w="28575">
                <a:solidFill>
                  <a:schemeClr val="tx1"/>
                </a:solidFill>
                <a:round/>
                <a:headEnd/>
                <a:tailEnd/>
              </a:ln>
            </p:spPr>
            <p:txBody>
              <a:bodyPr wrap="none">
                <a:spAutoFit/>
              </a:bodyPr>
              <a:lstStyle/>
              <a:p>
                <a:endParaRPr lang="en-US"/>
              </a:p>
            </p:txBody>
          </p:sp>
          <p:sp>
            <p:nvSpPr>
              <p:cNvPr id="66642" name="Line 69"/>
              <p:cNvSpPr>
                <a:spLocks noChangeShapeType="1"/>
              </p:cNvSpPr>
              <p:nvPr/>
            </p:nvSpPr>
            <p:spPr bwMode="auto">
              <a:xfrm flipV="1">
                <a:off x="1164" y="2195"/>
                <a:ext cx="97" cy="1"/>
              </a:xfrm>
              <a:prstGeom prst="line">
                <a:avLst/>
              </a:prstGeom>
              <a:noFill/>
              <a:ln w="28575">
                <a:solidFill>
                  <a:schemeClr val="tx1"/>
                </a:solidFill>
                <a:round/>
                <a:headEnd/>
                <a:tailEnd/>
              </a:ln>
            </p:spPr>
            <p:txBody>
              <a:bodyPr wrap="none">
                <a:spAutoFit/>
              </a:bodyPr>
              <a:lstStyle/>
              <a:p>
                <a:endParaRPr lang="en-US"/>
              </a:p>
            </p:txBody>
          </p:sp>
          <p:sp>
            <p:nvSpPr>
              <p:cNvPr id="66643" name="Line 70"/>
              <p:cNvSpPr>
                <a:spLocks noChangeShapeType="1"/>
              </p:cNvSpPr>
              <p:nvPr/>
            </p:nvSpPr>
            <p:spPr bwMode="auto">
              <a:xfrm flipV="1">
                <a:off x="1160" y="3002"/>
                <a:ext cx="97" cy="1"/>
              </a:xfrm>
              <a:prstGeom prst="line">
                <a:avLst/>
              </a:prstGeom>
              <a:noFill/>
              <a:ln w="28575">
                <a:solidFill>
                  <a:schemeClr val="tx1"/>
                </a:solidFill>
                <a:round/>
                <a:headEnd/>
                <a:tailEnd/>
              </a:ln>
            </p:spPr>
            <p:txBody>
              <a:bodyPr wrap="none">
                <a:spAutoFit/>
              </a:bodyPr>
              <a:lstStyle/>
              <a:p>
                <a:endParaRPr lang="en-US"/>
              </a:p>
            </p:txBody>
          </p:sp>
        </p:grpSp>
        <p:grpSp>
          <p:nvGrpSpPr>
            <p:cNvPr id="66637" name="Group 62"/>
            <p:cNvGrpSpPr>
              <a:grpSpLocks/>
            </p:cNvGrpSpPr>
            <p:nvPr/>
          </p:nvGrpSpPr>
          <p:grpSpPr bwMode="auto">
            <a:xfrm>
              <a:off x="1180" y="2243"/>
              <a:ext cx="85" cy="688"/>
              <a:chOff x="1160" y="2195"/>
              <a:chExt cx="101" cy="808"/>
            </a:xfrm>
          </p:grpSpPr>
          <p:sp>
            <p:nvSpPr>
              <p:cNvPr id="66638" name="Line 59"/>
              <p:cNvSpPr>
                <a:spLocks noChangeShapeType="1"/>
              </p:cNvSpPr>
              <p:nvPr/>
            </p:nvSpPr>
            <p:spPr bwMode="auto">
              <a:xfrm>
                <a:off x="1208" y="2200"/>
                <a:ext cx="0" cy="800"/>
              </a:xfrm>
              <a:prstGeom prst="line">
                <a:avLst/>
              </a:prstGeom>
              <a:noFill/>
              <a:ln w="28575">
                <a:solidFill>
                  <a:schemeClr val="tx1"/>
                </a:solidFill>
                <a:round/>
                <a:headEnd/>
                <a:tailEnd/>
              </a:ln>
            </p:spPr>
            <p:txBody>
              <a:bodyPr wrap="none">
                <a:spAutoFit/>
              </a:bodyPr>
              <a:lstStyle/>
              <a:p>
                <a:endParaRPr lang="en-US"/>
              </a:p>
            </p:txBody>
          </p:sp>
          <p:sp>
            <p:nvSpPr>
              <p:cNvPr id="66639" name="Line 60"/>
              <p:cNvSpPr>
                <a:spLocks noChangeShapeType="1"/>
              </p:cNvSpPr>
              <p:nvPr/>
            </p:nvSpPr>
            <p:spPr bwMode="auto">
              <a:xfrm flipV="1">
                <a:off x="1164" y="2195"/>
                <a:ext cx="97" cy="1"/>
              </a:xfrm>
              <a:prstGeom prst="line">
                <a:avLst/>
              </a:prstGeom>
              <a:noFill/>
              <a:ln w="28575">
                <a:solidFill>
                  <a:schemeClr val="tx1"/>
                </a:solidFill>
                <a:round/>
                <a:headEnd/>
                <a:tailEnd/>
              </a:ln>
            </p:spPr>
            <p:txBody>
              <a:bodyPr wrap="none">
                <a:spAutoFit/>
              </a:bodyPr>
              <a:lstStyle/>
              <a:p>
                <a:endParaRPr lang="en-US"/>
              </a:p>
            </p:txBody>
          </p:sp>
          <p:sp>
            <p:nvSpPr>
              <p:cNvPr id="66640" name="Line 61"/>
              <p:cNvSpPr>
                <a:spLocks noChangeShapeType="1"/>
              </p:cNvSpPr>
              <p:nvPr/>
            </p:nvSpPr>
            <p:spPr bwMode="auto">
              <a:xfrm flipV="1">
                <a:off x="1160" y="3002"/>
                <a:ext cx="97" cy="1"/>
              </a:xfrm>
              <a:prstGeom prst="line">
                <a:avLst/>
              </a:prstGeom>
              <a:noFill/>
              <a:ln w="28575">
                <a:solidFill>
                  <a:schemeClr val="tx1"/>
                </a:solidFill>
                <a:round/>
                <a:headEnd/>
                <a:tailEnd/>
              </a:ln>
            </p:spPr>
            <p:txBody>
              <a:bodyPr wrap="none">
                <a:spAutoFit/>
              </a:bodyPr>
              <a:lstStyle/>
              <a:p>
                <a:endParaRPr lang="en-US"/>
              </a:p>
            </p:txBody>
          </p:sp>
        </p:grpSp>
      </p:grpSp>
      <p:grpSp>
        <p:nvGrpSpPr>
          <p:cNvPr id="66564" name="Group 2"/>
          <p:cNvGrpSpPr>
            <a:grpSpLocks/>
          </p:cNvGrpSpPr>
          <p:nvPr/>
        </p:nvGrpSpPr>
        <p:grpSpPr bwMode="auto">
          <a:xfrm>
            <a:off x="1225550" y="1714500"/>
            <a:ext cx="6102350" cy="3733800"/>
            <a:chOff x="1012" y="1000"/>
            <a:chExt cx="3196" cy="2352"/>
          </a:xfrm>
        </p:grpSpPr>
        <p:sp>
          <p:nvSpPr>
            <p:cNvPr id="66620" name="Line 3"/>
            <p:cNvSpPr>
              <a:spLocks noChangeShapeType="1"/>
            </p:cNvSpPr>
            <p:nvPr/>
          </p:nvSpPr>
          <p:spPr bwMode="auto">
            <a:xfrm>
              <a:off x="1144" y="1000"/>
              <a:ext cx="0" cy="2352"/>
            </a:xfrm>
            <a:prstGeom prst="line">
              <a:avLst/>
            </a:prstGeom>
            <a:noFill/>
            <a:ln w="28575">
              <a:solidFill>
                <a:schemeClr val="hlink"/>
              </a:solidFill>
              <a:round/>
              <a:headEnd/>
              <a:tailEnd/>
            </a:ln>
          </p:spPr>
          <p:txBody>
            <a:bodyPr>
              <a:spAutoFit/>
            </a:bodyPr>
            <a:lstStyle/>
            <a:p>
              <a:endParaRPr lang="en-US"/>
            </a:p>
          </p:txBody>
        </p:sp>
        <p:sp>
          <p:nvSpPr>
            <p:cNvPr id="66621" name="Line 4"/>
            <p:cNvSpPr>
              <a:spLocks noChangeShapeType="1"/>
            </p:cNvSpPr>
            <p:nvPr/>
          </p:nvSpPr>
          <p:spPr bwMode="auto">
            <a:xfrm>
              <a:off x="1144" y="3352"/>
              <a:ext cx="3064" cy="0"/>
            </a:xfrm>
            <a:prstGeom prst="line">
              <a:avLst/>
            </a:prstGeom>
            <a:noFill/>
            <a:ln w="28575">
              <a:solidFill>
                <a:schemeClr val="hlink"/>
              </a:solidFill>
              <a:round/>
              <a:headEnd/>
              <a:tailEnd/>
            </a:ln>
          </p:spPr>
          <p:txBody>
            <a:bodyPr wrap="none">
              <a:spAutoFit/>
            </a:bodyPr>
            <a:lstStyle/>
            <a:p>
              <a:endParaRPr lang="en-US"/>
            </a:p>
          </p:txBody>
        </p:sp>
        <p:sp>
          <p:nvSpPr>
            <p:cNvPr id="66622" name="Line 5"/>
            <p:cNvSpPr>
              <a:spLocks noChangeShapeType="1"/>
            </p:cNvSpPr>
            <p:nvPr/>
          </p:nvSpPr>
          <p:spPr bwMode="auto">
            <a:xfrm flipV="1">
              <a:off x="1024" y="3092"/>
              <a:ext cx="124" cy="0"/>
            </a:xfrm>
            <a:prstGeom prst="line">
              <a:avLst/>
            </a:prstGeom>
            <a:noFill/>
            <a:ln w="28575">
              <a:solidFill>
                <a:schemeClr val="hlink"/>
              </a:solidFill>
              <a:round/>
              <a:headEnd/>
              <a:tailEnd/>
            </a:ln>
          </p:spPr>
          <p:txBody>
            <a:bodyPr>
              <a:spAutoFit/>
            </a:bodyPr>
            <a:lstStyle/>
            <a:p>
              <a:endParaRPr lang="en-US"/>
            </a:p>
          </p:txBody>
        </p:sp>
        <p:sp>
          <p:nvSpPr>
            <p:cNvPr id="66623" name="Line 6"/>
            <p:cNvSpPr>
              <a:spLocks noChangeShapeType="1"/>
            </p:cNvSpPr>
            <p:nvPr/>
          </p:nvSpPr>
          <p:spPr bwMode="auto">
            <a:xfrm flipV="1">
              <a:off x="1016" y="2832"/>
              <a:ext cx="124" cy="0"/>
            </a:xfrm>
            <a:prstGeom prst="line">
              <a:avLst/>
            </a:prstGeom>
            <a:noFill/>
            <a:ln w="28575">
              <a:solidFill>
                <a:schemeClr val="hlink"/>
              </a:solidFill>
              <a:round/>
              <a:headEnd/>
              <a:tailEnd/>
            </a:ln>
          </p:spPr>
          <p:txBody>
            <a:bodyPr>
              <a:spAutoFit/>
            </a:bodyPr>
            <a:lstStyle/>
            <a:p>
              <a:endParaRPr lang="en-US"/>
            </a:p>
          </p:txBody>
        </p:sp>
        <p:sp>
          <p:nvSpPr>
            <p:cNvPr id="66624" name="Line 7"/>
            <p:cNvSpPr>
              <a:spLocks noChangeShapeType="1"/>
            </p:cNvSpPr>
            <p:nvPr/>
          </p:nvSpPr>
          <p:spPr bwMode="auto">
            <a:xfrm flipV="1">
              <a:off x="1024" y="2572"/>
              <a:ext cx="124" cy="0"/>
            </a:xfrm>
            <a:prstGeom prst="line">
              <a:avLst/>
            </a:prstGeom>
            <a:noFill/>
            <a:ln w="28575">
              <a:solidFill>
                <a:schemeClr val="hlink"/>
              </a:solidFill>
              <a:round/>
              <a:headEnd/>
              <a:tailEnd/>
            </a:ln>
          </p:spPr>
          <p:txBody>
            <a:bodyPr>
              <a:spAutoFit/>
            </a:bodyPr>
            <a:lstStyle/>
            <a:p>
              <a:endParaRPr lang="en-US"/>
            </a:p>
          </p:txBody>
        </p:sp>
        <p:sp>
          <p:nvSpPr>
            <p:cNvPr id="66625" name="Line 8"/>
            <p:cNvSpPr>
              <a:spLocks noChangeShapeType="1"/>
            </p:cNvSpPr>
            <p:nvPr/>
          </p:nvSpPr>
          <p:spPr bwMode="auto">
            <a:xfrm flipV="1">
              <a:off x="1016" y="2324"/>
              <a:ext cx="124" cy="0"/>
            </a:xfrm>
            <a:prstGeom prst="line">
              <a:avLst/>
            </a:prstGeom>
            <a:noFill/>
            <a:ln w="28575">
              <a:solidFill>
                <a:schemeClr val="hlink"/>
              </a:solidFill>
              <a:round/>
              <a:headEnd/>
              <a:tailEnd/>
            </a:ln>
          </p:spPr>
          <p:txBody>
            <a:bodyPr>
              <a:spAutoFit/>
            </a:bodyPr>
            <a:lstStyle/>
            <a:p>
              <a:endParaRPr lang="en-US"/>
            </a:p>
          </p:txBody>
        </p:sp>
        <p:sp>
          <p:nvSpPr>
            <p:cNvPr id="66626" name="Line 9"/>
            <p:cNvSpPr>
              <a:spLocks noChangeShapeType="1"/>
            </p:cNvSpPr>
            <p:nvPr/>
          </p:nvSpPr>
          <p:spPr bwMode="auto">
            <a:xfrm flipV="1">
              <a:off x="1020" y="2056"/>
              <a:ext cx="124" cy="0"/>
            </a:xfrm>
            <a:prstGeom prst="line">
              <a:avLst/>
            </a:prstGeom>
            <a:noFill/>
            <a:ln w="28575">
              <a:solidFill>
                <a:schemeClr val="hlink"/>
              </a:solidFill>
              <a:round/>
              <a:headEnd/>
              <a:tailEnd/>
            </a:ln>
          </p:spPr>
          <p:txBody>
            <a:bodyPr>
              <a:spAutoFit/>
            </a:bodyPr>
            <a:lstStyle/>
            <a:p>
              <a:endParaRPr lang="en-US"/>
            </a:p>
          </p:txBody>
        </p:sp>
        <p:sp>
          <p:nvSpPr>
            <p:cNvPr id="66627" name="Line 10"/>
            <p:cNvSpPr>
              <a:spLocks noChangeShapeType="1"/>
            </p:cNvSpPr>
            <p:nvPr/>
          </p:nvSpPr>
          <p:spPr bwMode="auto">
            <a:xfrm flipV="1">
              <a:off x="1012" y="1792"/>
              <a:ext cx="124" cy="0"/>
            </a:xfrm>
            <a:prstGeom prst="line">
              <a:avLst/>
            </a:prstGeom>
            <a:noFill/>
            <a:ln w="28575">
              <a:solidFill>
                <a:schemeClr val="hlink"/>
              </a:solidFill>
              <a:round/>
              <a:headEnd/>
              <a:tailEnd/>
            </a:ln>
          </p:spPr>
          <p:txBody>
            <a:bodyPr>
              <a:spAutoFit/>
            </a:bodyPr>
            <a:lstStyle/>
            <a:p>
              <a:endParaRPr lang="en-US"/>
            </a:p>
          </p:txBody>
        </p:sp>
        <p:sp>
          <p:nvSpPr>
            <p:cNvPr id="66628" name="Line 11"/>
            <p:cNvSpPr>
              <a:spLocks noChangeShapeType="1"/>
            </p:cNvSpPr>
            <p:nvPr/>
          </p:nvSpPr>
          <p:spPr bwMode="auto">
            <a:xfrm flipV="1">
              <a:off x="1028" y="1532"/>
              <a:ext cx="124" cy="0"/>
            </a:xfrm>
            <a:prstGeom prst="line">
              <a:avLst/>
            </a:prstGeom>
            <a:noFill/>
            <a:ln w="28575">
              <a:solidFill>
                <a:schemeClr val="hlink"/>
              </a:solidFill>
              <a:round/>
              <a:headEnd/>
              <a:tailEnd/>
            </a:ln>
          </p:spPr>
          <p:txBody>
            <a:bodyPr>
              <a:spAutoFit/>
            </a:bodyPr>
            <a:lstStyle/>
            <a:p>
              <a:endParaRPr lang="en-US"/>
            </a:p>
          </p:txBody>
        </p:sp>
        <p:sp>
          <p:nvSpPr>
            <p:cNvPr id="66629" name="Line 12"/>
            <p:cNvSpPr>
              <a:spLocks noChangeShapeType="1"/>
            </p:cNvSpPr>
            <p:nvPr/>
          </p:nvSpPr>
          <p:spPr bwMode="auto">
            <a:xfrm flipV="1">
              <a:off x="1024" y="1272"/>
              <a:ext cx="124" cy="0"/>
            </a:xfrm>
            <a:prstGeom prst="line">
              <a:avLst/>
            </a:prstGeom>
            <a:noFill/>
            <a:ln w="28575">
              <a:solidFill>
                <a:schemeClr val="hlink"/>
              </a:solidFill>
              <a:round/>
              <a:headEnd/>
              <a:tailEnd/>
            </a:ln>
          </p:spPr>
          <p:txBody>
            <a:bodyPr>
              <a:spAutoFit/>
            </a:bodyPr>
            <a:lstStyle/>
            <a:p>
              <a:endParaRPr lang="en-US"/>
            </a:p>
          </p:txBody>
        </p:sp>
        <p:sp>
          <p:nvSpPr>
            <p:cNvPr id="66630" name="Line 13"/>
            <p:cNvSpPr>
              <a:spLocks noChangeShapeType="1"/>
            </p:cNvSpPr>
            <p:nvPr/>
          </p:nvSpPr>
          <p:spPr bwMode="auto">
            <a:xfrm flipV="1">
              <a:off x="1028" y="1012"/>
              <a:ext cx="124" cy="0"/>
            </a:xfrm>
            <a:prstGeom prst="line">
              <a:avLst/>
            </a:prstGeom>
            <a:noFill/>
            <a:ln w="28575">
              <a:solidFill>
                <a:schemeClr val="hlink"/>
              </a:solidFill>
              <a:round/>
              <a:headEnd/>
              <a:tailEnd/>
            </a:ln>
          </p:spPr>
          <p:txBody>
            <a:bodyPr>
              <a:spAutoFit/>
            </a:bodyPr>
            <a:lstStyle/>
            <a:p>
              <a:endParaRPr lang="en-US"/>
            </a:p>
          </p:txBody>
        </p:sp>
      </p:grpSp>
      <p:sp>
        <p:nvSpPr>
          <p:cNvPr id="4943889" name="Text Box 17"/>
          <p:cNvSpPr txBox="1">
            <a:spLocks noChangeArrowheads="1"/>
          </p:cNvSpPr>
          <p:nvPr/>
        </p:nvSpPr>
        <p:spPr bwMode="auto">
          <a:xfrm>
            <a:off x="736600" y="4445000"/>
            <a:ext cx="469900" cy="396875"/>
          </a:xfrm>
          <a:prstGeom prst="rect">
            <a:avLst/>
          </a:prstGeom>
          <a:noFill/>
          <a:ln w="28575">
            <a:noFill/>
            <a:miter lim="800000"/>
            <a:headEnd/>
            <a:tailEnd/>
          </a:ln>
          <a:effectLst/>
        </p:spPr>
        <p:txBody>
          <a:bodyPr>
            <a:spAutoFit/>
          </a:bodyPr>
          <a:lstStyle/>
          <a:p>
            <a:pPr>
              <a:defRPr/>
            </a:pPr>
            <a:r>
              <a:rPr lang="en-US">
                <a:solidFill>
                  <a:srgbClr val="FFFF00"/>
                </a:solidFill>
                <a:effectLst>
                  <a:outerShdw blurRad="38100" dist="38100" dir="2700000" algn="tl">
                    <a:srgbClr val="000000"/>
                  </a:outerShdw>
                </a:effectLst>
              </a:rPr>
              <a:t>80</a:t>
            </a:r>
          </a:p>
        </p:txBody>
      </p:sp>
      <p:sp>
        <p:nvSpPr>
          <p:cNvPr id="4943890" name="Text Box 18"/>
          <p:cNvSpPr txBox="1">
            <a:spLocks noChangeArrowheads="1"/>
          </p:cNvSpPr>
          <p:nvPr/>
        </p:nvSpPr>
        <p:spPr bwMode="auto">
          <a:xfrm>
            <a:off x="584200" y="3619500"/>
            <a:ext cx="711200" cy="396875"/>
          </a:xfrm>
          <a:prstGeom prst="rect">
            <a:avLst/>
          </a:prstGeom>
          <a:noFill/>
          <a:ln w="28575">
            <a:noFill/>
            <a:miter lim="800000"/>
            <a:headEnd/>
            <a:tailEnd/>
          </a:ln>
          <a:effectLst/>
        </p:spPr>
        <p:txBody>
          <a:bodyPr>
            <a:spAutoFit/>
          </a:bodyPr>
          <a:lstStyle/>
          <a:p>
            <a:pPr>
              <a:defRPr/>
            </a:pPr>
            <a:r>
              <a:rPr lang="en-US">
                <a:solidFill>
                  <a:srgbClr val="FFFF00"/>
                </a:solidFill>
                <a:effectLst>
                  <a:outerShdw blurRad="38100" dist="38100" dir="2700000" algn="tl">
                    <a:srgbClr val="000000"/>
                  </a:outerShdw>
                </a:effectLst>
              </a:rPr>
              <a:t>160</a:t>
            </a:r>
          </a:p>
        </p:txBody>
      </p:sp>
      <p:sp>
        <p:nvSpPr>
          <p:cNvPr id="4943891" name="Text Box 19"/>
          <p:cNvSpPr txBox="1">
            <a:spLocks noChangeArrowheads="1"/>
          </p:cNvSpPr>
          <p:nvPr/>
        </p:nvSpPr>
        <p:spPr bwMode="auto">
          <a:xfrm>
            <a:off x="622300" y="2768600"/>
            <a:ext cx="647700" cy="396875"/>
          </a:xfrm>
          <a:prstGeom prst="rect">
            <a:avLst/>
          </a:prstGeom>
          <a:noFill/>
          <a:ln w="28575">
            <a:noFill/>
            <a:miter lim="800000"/>
            <a:headEnd/>
            <a:tailEnd/>
          </a:ln>
          <a:effectLst/>
        </p:spPr>
        <p:txBody>
          <a:bodyPr>
            <a:spAutoFit/>
          </a:bodyPr>
          <a:lstStyle/>
          <a:p>
            <a:pPr>
              <a:defRPr/>
            </a:pPr>
            <a:r>
              <a:rPr lang="en-US">
                <a:solidFill>
                  <a:srgbClr val="FFFF00"/>
                </a:solidFill>
                <a:effectLst>
                  <a:outerShdw blurRad="38100" dist="38100" dir="2700000" algn="tl">
                    <a:srgbClr val="000000"/>
                  </a:outerShdw>
                </a:effectLst>
              </a:rPr>
              <a:t>240</a:t>
            </a:r>
          </a:p>
        </p:txBody>
      </p:sp>
      <p:sp>
        <p:nvSpPr>
          <p:cNvPr id="4943892" name="Text Box 20"/>
          <p:cNvSpPr txBox="1">
            <a:spLocks noChangeArrowheads="1"/>
          </p:cNvSpPr>
          <p:nvPr/>
        </p:nvSpPr>
        <p:spPr bwMode="auto">
          <a:xfrm>
            <a:off x="609600" y="1930400"/>
            <a:ext cx="609600" cy="396875"/>
          </a:xfrm>
          <a:prstGeom prst="rect">
            <a:avLst/>
          </a:prstGeom>
          <a:noFill/>
          <a:ln w="28575">
            <a:noFill/>
            <a:miter lim="800000"/>
            <a:headEnd/>
            <a:tailEnd/>
          </a:ln>
          <a:effectLst/>
        </p:spPr>
        <p:txBody>
          <a:bodyPr>
            <a:spAutoFit/>
          </a:bodyPr>
          <a:lstStyle/>
          <a:p>
            <a:pPr>
              <a:defRPr/>
            </a:pPr>
            <a:r>
              <a:rPr lang="en-US">
                <a:solidFill>
                  <a:srgbClr val="FFFF00"/>
                </a:solidFill>
                <a:effectLst>
                  <a:outerShdw blurRad="38100" dist="38100" dir="2700000" algn="tl">
                    <a:srgbClr val="000000"/>
                  </a:outerShdw>
                </a:effectLst>
              </a:rPr>
              <a:t>320</a:t>
            </a:r>
          </a:p>
        </p:txBody>
      </p:sp>
      <p:sp>
        <p:nvSpPr>
          <p:cNvPr id="4943893" name="Text Box 21"/>
          <p:cNvSpPr txBox="1">
            <a:spLocks noChangeArrowheads="1"/>
          </p:cNvSpPr>
          <p:nvPr/>
        </p:nvSpPr>
        <p:spPr bwMode="auto">
          <a:xfrm>
            <a:off x="1917700" y="5905500"/>
            <a:ext cx="5715000" cy="396875"/>
          </a:xfrm>
          <a:prstGeom prst="rect">
            <a:avLst/>
          </a:prstGeom>
          <a:noFill/>
          <a:ln w="28575">
            <a:noFill/>
            <a:miter lim="800000"/>
            <a:headEnd/>
            <a:tailEnd/>
          </a:ln>
          <a:effectLst/>
        </p:spPr>
        <p:txBody>
          <a:bodyPr>
            <a:spAutoFit/>
          </a:bodyPr>
          <a:lstStyle/>
          <a:p>
            <a:pPr>
              <a:defRPr/>
            </a:pPr>
            <a:r>
              <a:rPr lang="en-US">
                <a:solidFill>
                  <a:srgbClr val="FFFF00"/>
                </a:solidFill>
                <a:effectLst>
                  <a:outerShdw blurRad="38100" dist="38100" dir="2700000" algn="tl">
                    <a:srgbClr val="000000"/>
                  </a:outerShdw>
                </a:effectLst>
              </a:rPr>
              <a:t>PP Time Points of Measurements</a:t>
            </a:r>
          </a:p>
        </p:txBody>
      </p:sp>
      <p:sp>
        <p:nvSpPr>
          <p:cNvPr id="66570" name="Text Box 22"/>
          <p:cNvSpPr txBox="1">
            <a:spLocks noChangeArrowheads="1"/>
          </p:cNvSpPr>
          <p:nvPr/>
        </p:nvSpPr>
        <p:spPr bwMode="auto">
          <a:xfrm>
            <a:off x="1308100" y="6464300"/>
            <a:ext cx="7632700" cy="396875"/>
          </a:xfrm>
          <a:prstGeom prst="rect">
            <a:avLst/>
          </a:prstGeom>
          <a:noFill/>
          <a:ln w="28575">
            <a:noFill/>
            <a:miter lim="800000"/>
            <a:headEnd/>
            <a:tailEnd/>
          </a:ln>
        </p:spPr>
        <p:txBody>
          <a:bodyPr>
            <a:spAutoFit/>
          </a:bodyPr>
          <a:lstStyle/>
          <a:p>
            <a:pPr algn="r"/>
            <a:r>
              <a:rPr lang="en-US"/>
              <a:t>Heine, RJ &amp; Dekker JM. Diabetologia 1997;40:454-462</a:t>
            </a:r>
          </a:p>
        </p:txBody>
      </p:sp>
      <p:sp>
        <p:nvSpPr>
          <p:cNvPr id="4943895" name="Rectangle 23"/>
          <p:cNvSpPr>
            <a:spLocks noChangeArrowheads="1"/>
          </p:cNvSpPr>
          <p:nvPr/>
        </p:nvSpPr>
        <p:spPr bwMode="auto">
          <a:xfrm>
            <a:off x="0" y="152400"/>
            <a:ext cx="9144000" cy="1143000"/>
          </a:xfrm>
          <a:prstGeom prst="rect">
            <a:avLst/>
          </a:prstGeom>
          <a:noFill/>
          <a:ln w="9525">
            <a:noFill/>
            <a:miter lim="800000"/>
            <a:headEnd/>
            <a:tailEnd/>
          </a:ln>
          <a:effectLst/>
        </p:spPr>
        <p:txBody>
          <a:bodyPr lIns="92064" tIns="46033" rIns="92064" bIns="46033" anchor="ctr"/>
          <a:lstStyle/>
          <a:p>
            <a:pPr>
              <a:lnSpc>
                <a:spcPct val="85000"/>
              </a:lnSpc>
              <a:spcBef>
                <a:spcPct val="0"/>
              </a:spcBef>
              <a:defRPr/>
            </a:pPr>
            <a:r>
              <a:rPr lang="en-US" sz="4000" b="1">
                <a:solidFill>
                  <a:schemeClr val="hlink"/>
                </a:solidFill>
                <a:effectLst>
                  <a:outerShdw blurRad="38100" dist="38100" dir="2700000" algn="tl">
                    <a:srgbClr val="000000"/>
                  </a:outerShdw>
                </a:effectLst>
                <a:latin typeface="Arial Narrow" pitchFamily="34" charset="0"/>
              </a:rPr>
              <a:t>Daytime Triglyceride Profile of Type 2 Diabetics with Normal Fasting Levels</a:t>
            </a:r>
            <a:endParaRPr lang="en-US" sz="3600" b="1">
              <a:solidFill>
                <a:schemeClr val="hlink"/>
              </a:solidFill>
              <a:effectLst>
                <a:outerShdw blurRad="38100" dist="38100" dir="2700000" algn="tl">
                  <a:srgbClr val="000000"/>
                </a:outerShdw>
              </a:effectLst>
              <a:latin typeface="Arial Narrow" pitchFamily="34" charset="0"/>
            </a:endParaRPr>
          </a:p>
        </p:txBody>
      </p:sp>
      <p:sp>
        <p:nvSpPr>
          <p:cNvPr id="4943896" name="Text Box 24"/>
          <p:cNvSpPr txBox="1">
            <a:spLocks noChangeArrowheads="1"/>
          </p:cNvSpPr>
          <p:nvPr/>
        </p:nvSpPr>
        <p:spPr bwMode="auto">
          <a:xfrm rot="16200000">
            <a:off x="-1123949" y="3409950"/>
            <a:ext cx="2984500" cy="396875"/>
          </a:xfrm>
          <a:prstGeom prst="rect">
            <a:avLst/>
          </a:prstGeom>
          <a:noFill/>
          <a:ln w="28575">
            <a:noFill/>
            <a:miter lim="800000"/>
            <a:headEnd/>
            <a:tailEnd/>
          </a:ln>
          <a:effectLst/>
        </p:spPr>
        <p:txBody>
          <a:bodyPr>
            <a:spAutoFit/>
          </a:bodyPr>
          <a:lstStyle/>
          <a:p>
            <a:pPr>
              <a:defRPr/>
            </a:pPr>
            <a:r>
              <a:rPr lang="en-US">
                <a:solidFill>
                  <a:srgbClr val="FFFF00"/>
                </a:solidFill>
                <a:effectLst>
                  <a:outerShdw blurRad="38100" dist="38100" dir="2700000" algn="tl">
                    <a:srgbClr val="000000"/>
                  </a:outerShdw>
                </a:effectLst>
              </a:rPr>
              <a:t>Triglycerides mg/dL</a:t>
            </a:r>
          </a:p>
        </p:txBody>
      </p:sp>
      <p:sp>
        <p:nvSpPr>
          <p:cNvPr id="4943897" name="Text Box 25"/>
          <p:cNvSpPr txBox="1">
            <a:spLocks noChangeArrowheads="1"/>
          </p:cNvSpPr>
          <p:nvPr/>
        </p:nvSpPr>
        <p:spPr bwMode="auto">
          <a:xfrm>
            <a:off x="2527300" y="5435600"/>
            <a:ext cx="368300" cy="396875"/>
          </a:xfrm>
          <a:prstGeom prst="rect">
            <a:avLst/>
          </a:prstGeom>
          <a:noFill/>
          <a:ln w="28575">
            <a:noFill/>
            <a:miter lim="800000"/>
            <a:headEnd/>
            <a:tailEnd/>
          </a:ln>
          <a:effectLst/>
        </p:spPr>
        <p:txBody>
          <a:bodyPr>
            <a:spAutoFit/>
          </a:bodyPr>
          <a:lstStyle/>
          <a:p>
            <a:pPr>
              <a:defRPr/>
            </a:pPr>
            <a:r>
              <a:rPr lang="en-US">
                <a:solidFill>
                  <a:srgbClr val="FFFF00"/>
                </a:solidFill>
                <a:effectLst>
                  <a:outerShdw blurRad="38100" dist="38100" dir="2700000" algn="tl">
                    <a:srgbClr val="000000"/>
                  </a:outerShdw>
                </a:effectLst>
              </a:rPr>
              <a:t>2</a:t>
            </a:r>
          </a:p>
        </p:txBody>
      </p:sp>
      <p:grpSp>
        <p:nvGrpSpPr>
          <p:cNvPr id="66574" name="Group 38"/>
          <p:cNvGrpSpPr>
            <a:grpSpLocks/>
          </p:cNvGrpSpPr>
          <p:nvPr/>
        </p:nvGrpSpPr>
        <p:grpSpPr bwMode="auto">
          <a:xfrm>
            <a:off x="3416300" y="5422900"/>
            <a:ext cx="4064000" cy="422275"/>
            <a:chOff x="2152" y="3416"/>
            <a:chExt cx="2560" cy="266"/>
          </a:xfrm>
        </p:grpSpPr>
        <p:sp>
          <p:nvSpPr>
            <p:cNvPr id="4943911" name="Text Box 39"/>
            <p:cNvSpPr txBox="1">
              <a:spLocks noChangeArrowheads="1"/>
            </p:cNvSpPr>
            <p:nvPr/>
          </p:nvSpPr>
          <p:spPr bwMode="auto">
            <a:xfrm>
              <a:off x="2152" y="3416"/>
              <a:ext cx="232" cy="250"/>
            </a:xfrm>
            <a:prstGeom prst="rect">
              <a:avLst/>
            </a:prstGeom>
            <a:noFill/>
            <a:ln w="28575">
              <a:noFill/>
              <a:miter lim="800000"/>
              <a:headEnd/>
              <a:tailEnd/>
            </a:ln>
            <a:effectLst/>
          </p:spPr>
          <p:txBody>
            <a:bodyPr>
              <a:spAutoFit/>
            </a:bodyPr>
            <a:lstStyle/>
            <a:p>
              <a:pPr>
                <a:defRPr/>
              </a:pPr>
              <a:r>
                <a:rPr lang="en-US">
                  <a:solidFill>
                    <a:srgbClr val="FFFF00"/>
                  </a:solidFill>
                  <a:effectLst>
                    <a:outerShdw blurRad="38100" dist="38100" dir="2700000" algn="tl">
                      <a:srgbClr val="000000"/>
                    </a:outerShdw>
                  </a:effectLst>
                </a:rPr>
                <a:t>3</a:t>
              </a:r>
            </a:p>
          </p:txBody>
        </p:sp>
        <p:sp>
          <p:nvSpPr>
            <p:cNvPr id="4943912" name="Text Box 40"/>
            <p:cNvSpPr txBox="1">
              <a:spLocks noChangeArrowheads="1"/>
            </p:cNvSpPr>
            <p:nvPr/>
          </p:nvSpPr>
          <p:spPr bwMode="auto">
            <a:xfrm>
              <a:off x="2752" y="3424"/>
              <a:ext cx="232" cy="250"/>
            </a:xfrm>
            <a:prstGeom prst="rect">
              <a:avLst/>
            </a:prstGeom>
            <a:noFill/>
            <a:ln w="28575">
              <a:noFill/>
              <a:miter lim="800000"/>
              <a:headEnd/>
              <a:tailEnd/>
            </a:ln>
            <a:effectLst/>
          </p:spPr>
          <p:txBody>
            <a:bodyPr>
              <a:spAutoFit/>
            </a:bodyPr>
            <a:lstStyle/>
            <a:p>
              <a:pPr>
                <a:defRPr/>
              </a:pPr>
              <a:r>
                <a:rPr lang="en-US">
                  <a:solidFill>
                    <a:srgbClr val="FFFF00"/>
                  </a:solidFill>
                  <a:effectLst>
                    <a:outerShdw blurRad="38100" dist="38100" dir="2700000" algn="tl">
                      <a:srgbClr val="000000"/>
                    </a:outerShdw>
                  </a:effectLst>
                </a:rPr>
                <a:t>4</a:t>
              </a:r>
            </a:p>
          </p:txBody>
        </p:sp>
        <p:sp>
          <p:nvSpPr>
            <p:cNvPr id="4943913" name="Text Box 41"/>
            <p:cNvSpPr txBox="1">
              <a:spLocks noChangeArrowheads="1"/>
            </p:cNvSpPr>
            <p:nvPr/>
          </p:nvSpPr>
          <p:spPr bwMode="auto">
            <a:xfrm>
              <a:off x="3328" y="3424"/>
              <a:ext cx="232" cy="250"/>
            </a:xfrm>
            <a:prstGeom prst="rect">
              <a:avLst/>
            </a:prstGeom>
            <a:noFill/>
            <a:ln w="28575">
              <a:noFill/>
              <a:miter lim="800000"/>
              <a:headEnd/>
              <a:tailEnd/>
            </a:ln>
            <a:effectLst/>
          </p:spPr>
          <p:txBody>
            <a:bodyPr>
              <a:spAutoFit/>
            </a:bodyPr>
            <a:lstStyle/>
            <a:p>
              <a:pPr>
                <a:defRPr/>
              </a:pPr>
              <a:r>
                <a:rPr lang="en-US">
                  <a:solidFill>
                    <a:srgbClr val="FFFF00"/>
                  </a:solidFill>
                  <a:effectLst>
                    <a:outerShdw blurRad="38100" dist="38100" dir="2700000" algn="tl">
                      <a:srgbClr val="000000"/>
                    </a:outerShdw>
                  </a:effectLst>
                </a:rPr>
                <a:t>5</a:t>
              </a:r>
            </a:p>
          </p:txBody>
        </p:sp>
        <p:sp>
          <p:nvSpPr>
            <p:cNvPr id="4943914" name="Text Box 42"/>
            <p:cNvSpPr txBox="1">
              <a:spLocks noChangeArrowheads="1"/>
            </p:cNvSpPr>
            <p:nvPr/>
          </p:nvSpPr>
          <p:spPr bwMode="auto">
            <a:xfrm>
              <a:off x="3904" y="3416"/>
              <a:ext cx="232" cy="250"/>
            </a:xfrm>
            <a:prstGeom prst="rect">
              <a:avLst/>
            </a:prstGeom>
            <a:noFill/>
            <a:ln w="28575">
              <a:noFill/>
              <a:miter lim="800000"/>
              <a:headEnd/>
              <a:tailEnd/>
            </a:ln>
            <a:effectLst/>
          </p:spPr>
          <p:txBody>
            <a:bodyPr>
              <a:spAutoFit/>
            </a:bodyPr>
            <a:lstStyle/>
            <a:p>
              <a:pPr>
                <a:defRPr/>
              </a:pPr>
              <a:r>
                <a:rPr lang="en-US">
                  <a:solidFill>
                    <a:srgbClr val="FFFF00"/>
                  </a:solidFill>
                  <a:effectLst>
                    <a:outerShdw blurRad="38100" dist="38100" dir="2700000" algn="tl">
                      <a:srgbClr val="000000"/>
                    </a:outerShdw>
                  </a:effectLst>
                </a:rPr>
                <a:t>6</a:t>
              </a:r>
            </a:p>
          </p:txBody>
        </p:sp>
        <p:sp>
          <p:nvSpPr>
            <p:cNvPr id="4943915" name="Text Box 43"/>
            <p:cNvSpPr txBox="1">
              <a:spLocks noChangeArrowheads="1"/>
            </p:cNvSpPr>
            <p:nvPr/>
          </p:nvSpPr>
          <p:spPr bwMode="auto">
            <a:xfrm>
              <a:off x="4480" y="3432"/>
              <a:ext cx="232" cy="250"/>
            </a:xfrm>
            <a:prstGeom prst="rect">
              <a:avLst/>
            </a:prstGeom>
            <a:noFill/>
            <a:ln w="28575">
              <a:noFill/>
              <a:miter lim="800000"/>
              <a:headEnd/>
              <a:tailEnd/>
            </a:ln>
            <a:effectLst/>
          </p:spPr>
          <p:txBody>
            <a:bodyPr>
              <a:spAutoFit/>
            </a:bodyPr>
            <a:lstStyle/>
            <a:p>
              <a:pPr>
                <a:defRPr/>
              </a:pPr>
              <a:r>
                <a:rPr lang="en-US">
                  <a:solidFill>
                    <a:srgbClr val="FFFF00"/>
                  </a:solidFill>
                  <a:effectLst>
                    <a:outerShdw blurRad="38100" dist="38100" dir="2700000" algn="tl">
                      <a:srgbClr val="000000"/>
                    </a:outerShdw>
                  </a:effectLst>
                </a:rPr>
                <a:t>7</a:t>
              </a:r>
            </a:p>
          </p:txBody>
        </p:sp>
      </p:grpSp>
      <p:grpSp>
        <p:nvGrpSpPr>
          <p:cNvPr id="12" name="Group 99"/>
          <p:cNvGrpSpPr>
            <a:grpSpLocks/>
          </p:cNvGrpSpPr>
          <p:nvPr/>
        </p:nvGrpSpPr>
        <p:grpSpPr bwMode="auto">
          <a:xfrm>
            <a:off x="6997700" y="2882900"/>
            <a:ext cx="635000" cy="850900"/>
            <a:chOff x="4408" y="1816"/>
            <a:chExt cx="400" cy="536"/>
          </a:xfrm>
        </p:grpSpPr>
        <p:sp>
          <p:nvSpPr>
            <p:cNvPr id="4943917" name="Rectangle 45"/>
            <p:cNvSpPr>
              <a:spLocks noChangeArrowheads="1"/>
            </p:cNvSpPr>
            <p:nvPr/>
          </p:nvSpPr>
          <p:spPr bwMode="auto">
            <a:xfrm>
              <a:off x="4408" y="2064"/>
              <a:ext cx="396" cy="288"/>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28575">
              <a:noFill/>
              <a:miter lim="800000"/>
              <a:headEnd/>
              <a:tailEnd/>
            </a:ln>
            <a:effectLst/>
          </p:spPr>
          <p:txBody>
            <a:bodyPr anchor="ctr">
              <a:spAutoFit/>
            </a:bodyPr>
            <a:lstStyle/>
            <a:p>
              <a:pPr>
                <a:defRPr/>
              </a:pPr>
              <a:endParaRPr lang="en-US"/>
            </a:p>
          </p:txBody>
        </p:sp>
        <p:sp>
          <p:nvSpPr>
            <p:cNvPr id="66614" name="Rectangle 46"/>
            <p:cNvSpPr>
              <a:spLocks noChangeArrowheads="1"/>
            </p:cNvSpPr>
            <p:nvPr/>
          </p:nvSpPr>
          <p:spPr bwMode="auto">
            <a:xfrm>
              <a:off x="4412" y="1816"/>
              <a:ext cx="396" cy="344"/>
            </a:xfrm>
            <a:prstGeom prst="rect">
              <a:avLst/>
            </a:prstGeom>
            <a:gradFill rotWithShape="1">
              <a:gsLst>
                <a:gs pos="0">
                  <a:srgbClr val="760000"/>
                </a:gs>
                <a:gs pos="50000">
                  <a:srgbClr val="FF0000"/>
                </a:gs>
                <a:gs pos="100000">
                  <a:srgbClr val="760000"/>
                </a:gs>
              </a:gsLst>
              <a:lin ang="0" scaled="1"/>
            </a:gradFill>
            <a:ln w="28575">
              <a:noFill/>
              <a:miter lim="800000"/>
              <a:headEnd/>
              <a:tailEnd/>
            </a:ln>
          </p:spPr>
          <p:txBody>
            <a:bodyPr anchor="ctr">
              <a:spAutoFit/>
            </a:bodyPr>
            <a:lstStyle/>
            <a:p>
              <a:endParaRPr lang="en-US"/>
            </a:p>
          </p:txBody>
        </p:sp>
      </p:grpSp>
      <p:grpSp>
        <p:nvGrpSpPr>
          <p:cNvPr id="13" name="Group 100"/>
          <p:cNvGrpSpPr>
            <a:grpSpLocks/>
          </p:cNvGrpSpPr>
          <p:nvPr/>
        </p:nvGrpSpPr>
        <p:grpSpPr bwMode="auto">
          <a:xfrm>
            <a:off x="7620000" y="2565400"/>
            <a:ext cx="1346200" cy="1609725"/>
            <a:chOff x="4800" y="1616"/>
            <a:chExt cx="848" cy="1014"/>
          </a:xfrm>
        </p:grpSpPr>
        <p:sp>
          <p:nvSpPr>
            <p:cNvPr id="66607" name="Line 48"/>
            <p:cNvSpPr>
              <a:spLocks noChangeShapeType="1"/>
            </p:cNvSpPr>
            <p:nvPr/>
          </p:nvSpPr>
          <p:spPr bwMode="auto">
            <a:xfrm flipV="1">
              <a:off x="4824" y="2336"/>
              <a:ext cx="176" cy="8"/>
            </a:xfrm>
            <a:prstGeom prst="line">
              <a:avLst/>
            </a:prstGeom>
            <a:noFill/>
            <a:ln w="50800">
              <a:solidFill>
                <a:schemeClr val="accent1"/>
              </a:solidFill>
              <a:round/>
              <a:headEnd/>
              <a:tailEnd type="triangle" w="med" len="med"/>
            </a:ln>
          </p:spPr>
          <p:txBody>
            <a:bodyPr>
              <a:spAutoFit/>
            </a:bodyPr>
            <a:lstStyle/>
            <a:p>
              <a:endParaRPr lang="en-US"/>
            </a:p>
          </p:txBody>
        </p:sp>
        <p:sp>
          <p:nvSpPr>
            <p:cNvPr id="66608" name="Line 49"/>
            <p:cNvSpPr>
              <a:spLocks noChangeShapeType="1"/>
            </p:cNvSpPr>
            <p:nvPr/>
          </p:nvSpPr>
          <p:spPr bwMode="auto">
            <a:xfrm>
              <a:off x="4840" y="2152"/>
              <a:ext cx="192" cy="0"/>
            </a:xfrm>
            <a:prstGeom prst="line">
              <a:avLst/>
            </a:prstGeom>
            <a:noFill/>
            <a:ln w="50800">
              <a:solidFill>
                <a:schemeClr val="accent1"/>
              </a:solidFill>
              <a:round/>
              <a:headEnd/>
              <a:tailEnd type="triangle" w="med" len="med"/>
            </a:ln>
          </p:spPr>
          <p:txBody>
            <a:bodyPr>
              <a:spAutoFit/>
            </a:bodyPr>
            <a:lstStyle/>
            <a:p>
              <a:endParaRPr lang="en-US"/>
            </a:p>
          </p:txBody>
        </p:sp>
        <p:sp>
          <p:nvSpPr>
            <p:cNvPr id="66609" name="Line 50"/>
            <p:cNvSpPr>
              <a:spLocks noChangeShapeType="1"/>
            </p:cNvSpPr>
            <p:nvPr/>
          </p:nvSpPr>
          <p:spPr bwMode="auto">
            <a:xfrm>
              <a:off x="4800" y="1808"/>
              <a:ext cx="288" cy="0"/>
            </a:xfrm>
            <a:prstGeom prst="line">
              <a:avLst/>
            </a:prstGeom>
            <a:noFill/>
            <a:ln w="50800">
              <a:solidFill>
                <a:schemeClr val="accent1"/>
              </a:solidFill>
              <a:round/>
              <a:headEnd/>
              <a:tailEnd type="triangle" w="med" len="med"/>
            </a:ln>
          </p:spPr>
          <p:txBody>
            <a:bodyPr wrap="none">
              <a:spAutoFit/>
            </a:bodyPr>
            <a:lstStyle/>
            <a:p>
              <a:endParaRPr lang="en-US"/>
            </a:p>
          </p:txBody>
        </p:sp>
        <p:sp>
          <p:nvSpPr>
            <p:cNvPr id="4943924" name="Text Box 52"/>
            <p:cNvSpPr txBox="1">
              <a:spLocks noChangeArrowheads="1"/>
            </p:cNvSpPr>
            <p:nvPr/>
          </p:nvSpPr>
          <p:spPr bwMode="auto">
            <a:xfrm>
              <a:off x="5048" y="2056"/>
              <a:ext cx="600" cy="212"/>
            </a:xfrm>
            <a:prstGeom prst="rect">
              <a:avLst/>
            </a:prstGeom>
            <a:noFill/>
            <a:ln w="28575">
              <a:noFill/>
              <a:miter lim="800000"/>
              <a:headEnd/>
              <a:tailEnd/>
            </a:ln>
            <a:effectLst/>
          </p:spPr>
          <p:txBody>
            <a:bodyPr>
              <a:spAutoFit/>
            </a:bodyPr>
            <a:lstStyle/>
            <a:p>
              <a:pPr>
                <a:defRPr/>
              </a:pPr>
              <a:r>
                <a:rPr lang="en-US" sz="1600" b="1">
                  <a:solidFill>
                    <a:srgbClr val="FFFF00"/>
                  </a:solidFill>
                  <a:effectLst>
                    <a:outerShdw blurRad="38100" dist="38100" dir="2700000" algn="tl">
                      <a:srgbClr val="000000"/>
                    </a:outerShdw>
                  </a:effectLst>
                </a:rPr>
                <a:t>Median</a:t>
              </a:r>
            </a:p>
          </p:txBody>
        </p:sp>
        <p:sp>
          <p:nvSpPr>
            <p:cNvPr id="4943925" name="Text Box 53"/>
            <p:cNvSpPr txBox="1">
              <a:spLocks noChangeArrowheads="1"/>
            </p:cNvSpPr>
            <p:nvPr/>
          </p:nvSpPr>
          <p:spPr bwMode="auto">
            <a:xfrm>
              <a:off x="5016" y="2264"/>
              <a:ext cx="600" cy="366"/>
            </a:xfrm>
            <a:prstGeom prst="rect">
              <a:avLst/>
            </a:prstGeom>
            <a:noFill/>
            <a:ln w="28575">
              <a:noFill/>
              <a:miter lim="800000"/>
              <a:headEnd/>
              <a:tailEnd/>
            </a:ln>
            <a:effectLst/>
          </p:spPr>
          <p:txBody>
            <a:bodyPr>
              <a:spAutoFit/>
            </a:bodyPr>
            <a:lstStyle/>
            <a:p>
              <a:pPr>
                <a:defRPr/>
              </a:pPr>
              <a:r>
                <a:rPr lang="en-US" sz="1600" b="1">
                  <a:solidFill>
                    <a:srgbClr val="FFFF00"/>
                  </a:solidFill>
                  <a:effectLst>
                    <a:outerShdw blurRad="38100" dist="38100" dir="2700000" algn="tl">
                      <a:srgbClr val="000000"/>
                    </a:outerShdw>
                  </a:effectLst>
                </a:rPr>
                <a:t>25</a:t>
              </a:r>
              <a:r>
                <a:rPr lang="en-US" sz="1600" b="1" baseline="30000">
                  <a:solidFill>
                    <a:srgbClr val="FFFF00"/>
                  </a:solidFill>
                  <a:effectLst>
                    <a:outerShdw blurRad="38100" dist="38100" dir="2700000" algn="tl">
                      <a:srgbClr val="000000"/>
                    </a:outerShdw>
                  </a:effectLst>
                </a:rPr>
                <a:t>th</a:t>
              </a:r>
              <a:r>
                <a:rPr lang="en-US" sz="1600" b="1">
                  <a:solidFill>
                    <a:srgbClr val="FFFF00"/>
                  </a:solidFill>
                  <a:effectLst>
                    <a:outerShdw blurRad="38100" dist="38100" dir="2700000" algn="tl">
                      <a:srgbClr val="000000"/>
                    </a:outerShdw>
                  </a:effectLst>
                </a:rPr>
                <a:t> %tile</a:t>
              </a:r>
            </a:p>
          </p:txBody>
        </p:sp>
        <p:sp>
          <p:nvSpPr>
            <p:cNvPr id="4943926" name="Text Box 54"/>
            <p:cNvSpPr txBox="1">
              <a:spLocks noChangeArrowheads="1"/>
            </p:cNvSpPr>
            <p:nvPr/>
          </p:nvSpPr>
          <p:spPr bwMode="auto">
            <a:xfrm>
              <a:off x="5008" y="1616"/>
              <a:ext cx="600" cy="366"/>
            </a:xfrm>
            <a:prstGeom prst="rect">
              <a:avLst/>
            </a:prstGeom>
            <a:noFill/>
            <a:ln w="28575">
              <a:noFill/>
              <a:miter lim="800000"/>
              <a:headEnd/>
              <a:tailEnd/>
            </a:ln>
            <a:effectLst/>
          </p:spPr>
          <p:txBody>
            <a:bodyPr>
              <a:spAutoFit/>
            </a:bodyPr>
            <a:lstStyle/>
            <a:p>
              <a:pPr>
                <a:defRPr/>
              </a:pPr>
              <a:r>
                <a:rPr lang="en-US" sz="1600" b="1">
                  <a:solidFill>
                    <a:srgbClr val="FFFF00"/>
                  </a:solidFill>
                  <a:effectLst>
                    <a:outerShdw blurRad="38100" dist="38100" dir="2700000" algn="tl">
                      <a:srgbClr val="000000"/>
                    </a:outerShdw>
                  </a:effectLst>
                </a:rPr>
                <a:t>75</a:t>
              </a:r>
              <a:r>
                <a:rPr lang="en-US" sz="1600" b="1" baseline="30000">
                  <a:solidFill>
                    <a:srgbClr val="FFFF00"/>
                  </a:solidFill>
                  <a:effectLst>
                    <a:outerShdw blurRad="38100" dist="38100" dir="2700000" algn="tl">
                      <a:srgbClr val="000000"/>
                    </a:outerShdw>
                  </a:effectLst>
                </a:rPr>
                <a:t>th</a:t>
              </a:r>
              <a:r>
                <a:rPr lang="en-US" sz="1600" b="1">
                  <a:solidFill>
                    <a:srgbClr val="FFFF00"/>
                  </a:solidFill>
                  <a:effectLst>
                    <a:outerShdw blurRad="38100" dist="38100" dir="2700000" algn="tl">
                      <a:srgbClr val="000000"/>
                    </a:outerShdw>
                  </a:effectLst>
                </a:rPr>
                <a:t> %tile</a:t>
              </a:r>
            </a:p>
          </p:txBody>
        </p:sp>
      </p:grpSp>
      <p:sp>
        <p:nvSpPr>
          <p:cNvPr id="4943930" name="Text Box 58"/>
          <p:cNvSpPr txBox="1">
            <a:spLocks noChangeArrowheads="1"/>
          </p:cNvSpPr>
          <p:nvPr/>
        </p:nvSpPr>
        <p:spPr bwMode="auto">
          <a:xfrm>
            <a:off x="1803400" y="5435600"/>
            <a:ext cx="368300" cy="396875"/>
          </a:xfrm>
          <a:prstGeom prst="rect">
            <a:avLst/>
          </a:prstGeom>
          <a:noFill/>
          <a:ln w="28575">
            <a:noFill/>
            <a:miter lim="800000"/>
            <a:headEnd/>
            <a:tailEnd/>
          </a:ln>
          <a:effectLst/>
        </p:spPr>
        <p:txBody>
          <a:bodyPr>
            <a:spAutoFit/>
          </a:bodyPr>
          <a:lstStyle/>
          <a:p>
            <a:pPr>
              <a:defRPr/>
            </a:pPr>
            <a:r>
              <a:rPr lang="en-US">
                <a:solidFill>
                  <a:srgbClr val="FFFF00"/>
                </a:solidFill>
                <a:effectLst>
                  <a:outerShdw blurRad="38100" dist="38100" dir="2700000" algn="tl">
                    <a:srgbClr val="000000"/>
                  </a:outerShdw>
                </a:effectLst>
              </a:rPr>
              <a:t>1</a:t>
            </a:r>
          </a:p>
        </p:txBody>
      </p:sp>
      <p:grpSp>
        <p:nvGrpSpPr>
          <p:cNvPr id="14" name="Group 93"/>
          <p:cNvGrpSpPr>
            <a:grpSpLocks/>
          </p:cNvGrpSpPr>
          <p:nvPr/>
        </p:nvGrpSpPr>
        <p:grpSpPr bwMode="auto">
          <a:xfrm>
            <a:off x="1638300" y="3860800"/>
            <a:ext cx="635000" cy="685800"/>
            <a:chOff x="1032" y="2432"/>
            <a:chExt cx="400" cy="432"/>
          </a:xfrm>
        </p:grpSpPr>
        <p:sp>
          <p:nvSpPr>
            <p:cNvPr id="66605" name="Rectangle 57"/>
            <p:cNvSpPr>
              <a:spLocks noChangeArrowheads="1"/>
            </p:cNvSpPr>
            <p:nvPr/>
          </p:nvSpPr>
          <p:spPr bwMode="auto">
            <a:xfrm>
              <a:off x="1036" y="2432"/>
              <a:ext cx="396" cy="292"/>
            </a:xfrm>
            <a:prstGeom prst="rect">
              <a:avLst/>
            </a:prstGeom>
            <a:gradFill rotWithShape="1">
              <a:gsLst>
                <a:gs pos="0">
                  <a:srgbClr val="760000"/>
                </a:gs>
                <a:gs pos="50000">
                  <a:srgbClr val="FF0000"/>
                </a:gs>
                <a:gs pos="100000">
                  <a:srgbClr val="760000"/>
                </a:gs>
              </a:gsLst>
              <a:lin ang="0" scaled="1"/>
            </a:gradFill>
            <a:ln w="28575">
              <a:noFill/>
              <a:miter lim="800000"/>
              <a:headEnd/>
              <a:tailEnd/>
            </a:ln>
          </p:spPr>
          <p:txBody>
            <a:bodyPr anchor="ctr">
              <a:spAutoFit/>
            </a:bodyPr>
            <a:lstStyle/>
            <a:p>
              <a:endParaRPr lang="en-US"/>
            </a:p>
          </p:txBody>
        </p:sp>
        <p:sp>
          <p:nvSpPr>
            <p:cNvPr id="4943928" name="Rectangle 56"/>
            <p:cNvSpPr>
              <a:spLocks noChangeArrowheads="1"/>
            </p:cNvSpPr>
            <p:nvPr/>
          </p:nvSpPr>
          <p:spPr bwMode="auto">
            <a:xfrm>
              <a:off x="1032" y="2652"/>
              <a:ext cx="396" cy="212"/>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28575">
              <a:noFill/>
              <a:miter lim="800000"/>
              <a:headEnd/>
              <a:tailEnd/>
            </a:ln>
            <a:effectLst/>
          </p:spPr>
          <p:txBody>
            <a:bodyPr anchor="ctr">
              <a:spAutoFit/>
            </a:bodyPr>
            <a:lstStyle/>
            <a:p>
              <a:pPr>
                <a:defRPr/>
              </a:pPr>
              <a:endParaRPr lang="en-US"/>
            </a:p>
          </p:txBody>
        </p:sp>
      </p:grpSp>
      <p:grpSp>
        <p:nvGrpSpPr>
          <p:cNvPr id="15" name="Group 94"/>
          <p:cNvGrpSpPr>
            <a:grpSpLocks/>
          </p:cNvGrpSpPr>
          <p:nvPr/>
        </p:nvGrpSpPr>
        <p:grpSpPr bwMode="auto">
          <a:xfrm>
            <a:off x="2470150" y="3721100"/>
            <a:ext cx="635000" cy="660400"/>
            <a:chOff x="1556" y="2344"/>
            <a:chExt cx="400" cy="416"/>
          </a:xfrm>
        </p:grpSpPr>
        <p:sp>
          <p:nvSpPr>
            <p:cNvPr id="66603" name="Rectangle 16"/>
            <p:cNvSpPr>
              <a:spLocks noChangeArrowheads="1"/>
            </p:cNvSpPr>
            <p:nvPr/>
          </p:nvSpPr>
          <p:spPr bwMode="auto">
            <a:xfrm>
              <a:off x="1556" y="2344"/>
              <a:ext cx="396" cy="326"/>
            </a:xfrm>
            <a:prstGeom prst="rect">
              <a:avLst/>
            </a:prstGeom>
            <a:gradFill rotWithShape="1">
              <a:gsLst>
                <a:gs pos="0">
                  <a:srgbClr val="760000"/>
                </a:gs>
                <a:gs pos="50000">
                  <a:srgbClr val="FF0000"/>
                </a:gs>
                <a:gs pos="100000">
                  <a:srgbClr val="760000"/>
                </a:gs>
              </a:gsLst>
              <a:lin ang="0" scaled="1"/>
            </a:gradFill>
            <a:ln w="28575">
              <a:noFill/>
              <a:miter lim="800000"/>
              <a:headEnd/>
              <a:tailEnd/>
            </a:ln>
          </p:spPr>
          <p:txBody>
            <a:bodyPr anchor="ctr">
              <a:spAutoFit/>
            </a:bodyPr>
            <a:lstStyle/>
            <a:p>
              <a:endParaRPr lang="en-US"/>
            </a:p>
          </p:txBody>
        </p:sp>
        <p:sp>
          <p:nvSpPr>
            <p:cNvPr id="4943887" name="Rectangle 15"/>
            <p:cNvSpPr>
              <a:spLocks noChangeArrowheads="1"/>
            </p:cNvSpPr>
            <p:nvPr/>
          </p:nvSpPr>
          <p:spPr bwMode="auto">
            <a:xfrm>
              <a:off x="1560" y="2569"/>
              <a:ext cx="396" cy="191"/>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28575">
              <a:noFill/>
              <a:miter lim="800000"/>
              <a:headEnd/>
              <a:tailEnd/>
            </a:ln>
            <a:effectLst/>
          </p:spPr>
          <p:txBody>
            <a:bodyPr wrap="none" anchor="ctr">
              <a:spAutoFit/>
            </a:bodyPr>
            <a:lstStyle/>
            <a:p>
              <a:pPr>
                <a:defRPr/>
              </a:pPr>
              <a:endParaRPr lang="en-US"/>
            </a:p>
          </p:txBody>
        </p:sp>
      </p:grpSp>
      <p:grpSp>
        <p:nvGrpSpPr>
          <p:cNvPr id="16" name="Group 96"/>
          <p:cNvGrpSpPr>
            <a:grpSpLocks/>
          </p:cNvGrpSpPr>
          <p:nvPr/>
        </p:nvGrpSpPr>
        <p:grpSpPr bwMode="auto">
          <a:xfrm>
            <a:off x="4248150" y="3098800"/>
            <a:ext cx="635000" cy="863600"/>
            <a:chOff x="2676" y="1952"/>
            <a:chExt cx="400" cy="544"/>
          </a:xfrm>
        </p:grpSpPr>
        <p:sp>
          <p:nvSpPr>
            <p:cNvPr id="66601" name="Rectangle 31"/>
            <p:cNvSpPr>
              <a:spLocks noChangeArrowheads="1"/>
            </p:cNvSpPr>
            <p:nvPr/>
          </p:nvSpPr>
          <p:spPr bwMode="auto">
            <a:xfrm>
              <a:off x="2676" y="1952"/>
              <a:ext cx="396" cy="391"/>
            </a:xfrm>
            <a:prstGeom prst="rect">
              <a:avLst/>
            </a:prstGeom>
            <a:gradFill rotWithShape="1">
              <a:gsLst>
                <a:gs pos="0">
                  <a:srgbClr val="760000"/>
                </a:gs>
                <a:gs pos="50000">
                  <a:srgbClr val="FF0000"/>
                </a:gs>
                <a:gs pos="100000">
                  <a:srgbClr val="760000"/>
                </a:gs>
              </a:gsLst>
              <a:lin ang="0" scaled="1"/>
            </a:gradFill>
            <a:ln w="28575">
              <a:noFill/>
              <a:miter lim="800000"/>
              <a:headEnd/>
              <a:tailEnd/>
            </a:ln>
          </p:spPr>
          <p:txBody>
            <a:bodyPr anchor="ctr">
              <a:spAutoFit/>
            </a:bodyPr>
            <a:lstStyle/>
            <a:p>
              <a:endParaRPr lang="en-US"/>
            </a:p>
          </p:txBody>
        </p:sp>
        <p:sp>
          <p:nvSpPr>
            <p:cNvPr id="4943902" name="Rectangle 30"/>
            <p:cNvSpPr>
              <a:spLocks noChangeArrowheads="1"/>
            </p:cNvSpPr>
            <p:nvPr/>
          </p:nvSpPr>
          <p:spPr bwMode="auto">
            <a:xfrm>
              <a:off x="2680" y="2279"/>
              <a:ext cx="396" cy="217"/>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28575">
              <a:noFill/>
              <a:miter lim="800000"/>
              <a:headEnd/>
              <a:tailEnd/>
            </a:ln>
            <a:effectLst/>
          </p:spPr>
          <p:txBody>
            <a:bodyPr anchor="ctr">
              <a:spAutoFit/>
            </a:bodyPr>
            <a:lstStyle/>
            <a:p>
              <a:pPr>
                <a:defRPr/>
              </a:pPr>
              <a:endParaRPr lang="en-US"/>
            </a:p>
          </p:txBody>
        </p:sp>
      </p:grpSp>
      <p:grpSp>
        <p:nvGrpSpPr>
          <p:cNvPr id="17" name="Group 97"/>
          <p:cNvGrpSpPr>
            <a:grpSpLocks/>
          </p:cNvGrpSpPr>
          <p:nvPr/>
        </p:nvGrpSpPr>
        <p:grpSpPr bwMode="auto">
          <a:xfrm>
            <a:off x="5130800" y="3136900"/>
            <a:ext cx="635000" cy="914400"/>
            <a:chOff x="3232" y="1976"/>
            <a:chExt cx="400" cy="576"/>
          </a:xfrm>
        </p:grpSpPr>
        <p:sp>
          <p:nvSpPr>
            <p:cNvPr id="66599" name="Rectangle 34"/>
            <p:cNvSpPr>
              <a:spLocks noChangeArrowheads="1"/>
            </p:cNvSpPr>
            <p:nvPr/>
          </p:nvSpPr>
          <p:spPr bwMode="auto">
            <a:xfrm>
              <a:off x="3236" y="1976"/>
              <a:ext cx="396" cy="389"/>
            </a:xfrm>
            <a:prstGeom prst="rect">
              <a:avLst/>
            </a:prstGeom>
            <a:gradFill rotWithShape="1">
              <a:gsLst>
                <a:gs pos="0">
                  <a:srgbClr val="760000"/>
                </a:gs>
                <a:gs pos="50000">
                  <a:srgbClr val="FF0000"/>
                </a:gs>
                <a:gs pos="100000">
                  <a:srgbClr val="760000"/>
                </a:gs>
              </a:gsLst>
              <a:lin ang="0" scaled="1"/>
            </a:gradFill>
            <a:ln w="28575">
              <a:noFill/>
              <a:miter lim="800000"/>
              <a:headEnd/>
              <a:tailEnd/>
            </a:ln>
          </p:spPr>
          <p:txBody>
            <a:bodyPr anchor="ctr">
              <a:spAutoFit/>
            </a:bodyPr>
            <a:lstStyle/>
            <a:p>
              <a:endParaRPr lang="en-US"/>
            </a:p>
          </p:txBody>
        </p:sp>
        <p:sp>
          <p:nvSpPr>
            <p:cNvPr id="4943905" name="Rectangle 33"/>
            <p:cNvSpPr>
              <a:spLocks noChangeArrowheads="1"/>
            </p:cNvSpPr>
            <p:nvPr/>
          </p:nvSpPr>
          <p:spPr bwMode="auto">
            <a:xfrm>
              <a:off x="3232" y="2277"/>
              <a:ext cx="396" cy="275"/>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28575">
              <a:noFill/>
              <a:miter lim="800000"/>
              <a:headEnd/>
              <a:tailEnd/>
            </a:ln>
            <a:effectLst/>
          </p:spPr>
          <p:txBody>
            <a:bodyPr anchor="ctr">
              <a:spAutoFit/>
            </a:bodyPr>
            <a:lstStyle/>
            <a:p>
              <a:pPr>
                <a:defRPr/>
              </a:pPr>
              <a:endParaRPr lang="en-US"/>
            </a:p>
          </p:txBody>
        </p:sp>
      </p:grpSp>
      <p:grpSp>
        <p:nvGrpSpPr>
          <p:cNvPr id="18" name="Group 98"/>
          <p:cNvGrpSpPr>
            <a:grpSpLocks/>
          </p:cNvGrpSpPr>
          <p:nvPr/>
        </p:nvGrpSpPr>
        <p:grpSpPr bwMode="auto">
          <a:xfrm>
            <a:off x="6108700" y="2794000"/>
            <a:ext cx="635000" cy="977900"/>
            <a:chOff x="3848" y="1760"/>
            <a:chExt cx="400" cy="616"/>
          </a:xfrm>
        </p:grpSpPr>
        <p:sp>
          <p:nvSpPr>
            <p:cNvPr id="66597" name="Rectangle 37"/>
            <p:cNvSpPr>
              <a:spLocks noChangeArrowheads="1"/>
            </p:cNvSpPr>
            <p:nvPr/>
          </p:nvSpPr>
          <p:spPr bwMode="auto">
            <a:xfrm>
              <a:off x="3852" y="1760"/>
              <a:ext cx="396" cy="359"/>
            </a:xfrm>
            <a:prstGeom prst="rect">
              <a:avLst/>
            </a:prstGeom>
            <a:gradFill rotWithShape="1">
              <a:gsLst>
                <a:gs pos="0">
                  <a:srgbClr val="760000"/>
                </a:gs>
                <a:gs pos="50000">
                  <a:srgbClr val="FF0000"/>
                </a:gs>
                <a:gs pos="100000">
                  <a:srgbClr val="760000"/>
                </a:gs>
              </a:gsLst>
              <a:lin ang="0" scaled="1"/>
            </a:gradFill>
            <a:ln w="28575">
              <a:noFill/>
              <a:miter lim="800000"/>
              <a:headEnd/>
              <a:tailEnd/>
            </a:ln>
          </p:spPr>
          <p:txBody>
            <a:bodyPr anchor="ctr">
              <a:spAutoFit/>
            </a:bodyPr>
            <a:lstStyle/>
            <a:p>
              <a:endParaRPr lang="en-US"/>
            </a:p>
          </p:txBody>
        </p:sp>
        <p:sp>
          <p:nvSpPr>
            <p:cNvPr id="4943908" name="Rectangle 36"/>
            <p:cNvSpPr>
              <a:spLocks noChangeArrowheads="1"/>
            </p:cNvSpPr>
            <p:nvPr/>
          </p:nvSpPr>
          <p:spPr bwMode="auto">
            <a:xfrm>
              <a:off x="3848" y="2087"/>
              <a:ext cx="396" cy="289"/>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28575">
              <a:noFill/>
              <a:miter lim="800000"/>
              <a:headEnd/>
              <a:tailEnd/>
            </a:ln>
            <a:effectLst/>
          </p:spPr>
          <p:txBody>
            <a:bodyPr anchor="ctr">
              <a:spAutoFit/>
            </a:bodyPr>
            <a:lstStyle/>
            <a:p>
              <a:pPr>
                <a:defRPr/>
              </a:pPr>
              <a:endParaRPr lang="en-US"/>
            </a:p>
          </p:txBody>
        </p:sp>
      </p:grpSp>
      <p:sp>
        <p:nvSpPr>
          <p:cNvPr id="4943935" name="Text Box 63"/>
          <p:cNvSpPr txBox="1">
            <a:spLocks noChangeArrowheads="1"/>
          </p:cNvSpPr>
          <p:nvPr/>
        </p:nvSpPr>
        <p:spPr bwMode="auto">
          <a:xfrm>
            <a:off x="1663700" y="4991100"/>
            <a:ext cx="609600" cy="425450"/>
          </a:xfrm>
          <a:prstGeom prst="rect">
            <a:avLst/>
          </a:prstGeom>
          <a:solidFill>
            <a:schemeClr val="tx1"/>
          </a:solidFill>
          <a:ln w="28575">
            <a:solidFill>
              <a:srgbClr val="FF0000"/>
            </a:solidFill>
            <a:miter lim="800000"/>
            <a:headEnd/>
            <a:tailEnd/>
          </a:ln>
          <a:effectLst/>
        </p:spPr>
        <p:txBody>
          <a:bodyPr>
            <a:spAutoFit/>
          </a:bodyPr>
          <a:lstStyle/>
          <a:p>
            <a:pPr>
              <a:defRPr/>
            </a:pPr>
            <a:r>
              <a:rPr lang="en-US">
                <a:solidFill>
                  <a:schemeClr val="bg2"/>
                </a:solidFill>
                <a:effectLst>
                  <a:outerShdw blurRad="38100" dist="38100" dir="2700000" algn="tl">
                    <a:srgbClr val="C0C0C0"/>
                  </a:outerShdw>
                </a:effectLst>
              </a:rPr>
              <a:t>BF</a:t>
            </a:r>
          </a:p>
        </p:txBody>
      </p:sp>
      <p:sp>
        <p:nvSpPr>
          <p:cNvPr id="4943936" name="Text Box 64"/>
          <p:cNvSpPr txBox="1">
            <a:spLocks noChangeArrowheads="1"/>
          </p:cNvSpPr>
          <p:nvPr/>
        </p:nvSpPr>
        <p:spPr bwMode="auto">
          <a:xfrm>
            <a:off x="2832100" y="4991100"/>
            <a:ext cx="609600" cy="425450"/>
          </a:xfrm>
          <a:prstGeom prst="rect">
            <a:avLst/>
          </a:prstGeom>
          <a:solidFill>
            <a:schemeClr val="tx1"/>
          </a:solidFill>
          <a:ln w="28575">
            <a:solidFill>
              <a:srgbClr val="FF0000"/>
            </a:solidFill>
            <a:miter lim="800000"/>
            <a:headEnd/>
            <a:tailEnd/>
          </a:ln>
          <a:effectLst/>
        </p:spPr>
        <p:txBody>
          <a:bodyPr>
            <a:spAutoFit/>
          </a:bodyPr>
          <a:lstStyle/>
          <a:p>
            <a:pPr>
              <a:defRPr/>
            </a:pPr>
            <a:r>
              <a:rPr lang="en-US">
                <a:solidFill>
                  <a:schemeClr val="bg2"/>
                </a:solidFill>
                <a:effectLst>
                  <a:outerShdw blurRad="38100" dist="38100" dir="2700000" algn="tl">
                    <a:srgbClr val="C0C0C0"/>
                  </a:outerShdw>
                </a:effectLst>
              </a:rPr>
              <a:t>L</a:t>
            </a:r>
          </a:p>
        </p:txBody>
      </p:sp>
      <p:sp>
        <p:nvSpPr>
          <p:cNvPr id="4943937" name="Text Box 65"/>
          <p:cNvSpPr txBox="1">
            <a:spLocks noChangeArrowheads="1"/>
          </p:cNvSpPr>
          <p:nvPr/>
        </p:nvSpPr>
        <p:spPr bwMode="auto">
          <a:xfrm>
            <a:off x="4889500" y="5003800"/>
            <a:ext cx="609600" cy="425450"/>
          </a:xfrm>
          <a:prstGeom prst="rect">
            <a:avLst/>
          </a:prstGeom>
          <a:solidFill>
            <a:schemeClr val="tx1"/>
          </a:solidFill>
          <a:ln w="28575">
            <a:solidFill>
              <a:srgbClr val="FF0000"/>
            </a:solidFill>
            <a:miter lim="800000"/>
            <a:headEnd/>
            <a:tailEnd/>
          </a:ln>
          <a:effectLst/>
        </p:spPr>
        <p:txBody>
          <a:bodyPr>
            <a:spAutoFit/>
          </a:bodyPr>
          <a:lstStyle/>
          <a:p>
            <a:pPr>
              <a:defRPr/>
            </a:pPr>
            <a:r>
              <a:rPr lang="en-US">
                <a:solidFill>
                  <a:schemeClr val="bg2"/>
                </a:solidFill>
                <a:effectLst>
                  <a:outerShdw blurRad="38100" dist="38100" dir="2700000" algn="tl">
                    <a:srgbClr val="C0C0C0"/>
                  </a:outerShdw>
                </a:effectLst>
              </a:rPr>
              <a:t>D</a:t>
            </a:r>
          </a:p>
        </p:txBody>
      </p:sp>
      <p:sp>
        <p:nvSpPr>
          <p:cNvPr id="4943938" name="Text Box 66"/>
          <p:cNvSpPr txBox="1">
            <a:spLocks noChangeArrowheads="1"/>
          </p:cNvSpPr>
          <p:nvPr/>
        </p:nvSpPr>
        <p:spPr bwMode="auto">
          <a:xfrm>
            <a:off x="6883400" y="5003800"/>
            <a:ext cx="609600" cy="425450"/>
          </a:xfrm>
          <a:prstGeom prst="rect">
            <a:avLst/>
          </a:prstGeom>
          <a:solidFill>
            <a:schemeClr val="tx1"/>
          </a:solidFill>
          <a:ln w="28575">
            <a:solidFill>
              <a:srgbClr val="FF0000"/>
            </a:solidFill>
            <a:miter lim="800000"/>
            <a:headEnd/>
            <a:tailEnd/>
          </a:ln>
          <a:effectLst/>
        </p:spPr>
        <p:txBody>
          <a:bodyPr>
            <a:spAutoFit/>
          </a:bodyPr>
          <a:lstStyle/>
          <a:p>
            <a:pPr>
              <a:defRPr/>
            </a:pPr>
            <a:r>
              <a:rPr lang="en-US">
                <a:solidFill>
                  <a:schemeClr val="bg2"/>
                </a:solidFill>
                <a:effectLst>
                  <a:outerShdw blurRad="38100" dist="38100" dir="2700000" algn="tl">
                    <a:srgbClr val="C0C0C0"/>
                  </a:outerShdw>
                </a:effectLst>
              </a:rPr>
              <a:t>BT</a:t>
            </a:r>
          </a:p>
        </p:txBody>
      </p:sp>
      <p:grpSp>
        <p:nvGrpSpPr>
          <p:cNvPr id="19" name="Group 95"/>
          <p:cNvGrpSpPr>
            <a:grpSpLocks/>
          </p:cNvGrpSpPr>
          <p:nvPr/>
        </p:nvGrpSpPr>
        <p:grpSpPr bwMode="auto">
          <a:xfrm>
            <a:off x="3359150" y="3479800"/>
            <a:ext cx="635000" cy="762000"/>
            <a:chOff x="2116" y="2192"/>
            <a:chExt cx="400" cy="480"/>
          </a:xfrm>
        </p:grpSpPr>
        <p:sp>
          <p:nvSpPr>
            <p:cNvPr id="66595" name="Rectangle 28"/>
            <p:cNvSpPr>
              <a:spLocks noChangeArrowheads="1"/>
            </p:cNvSpPr>
            <p:nvPr/>
          </p:nvSpPr>
          <p:spPr bwMode="auto">
            <a:xfrm>
              <a:off x="2116" y="2192"/>
              <a:ext cx="396" cy="240"/>
            </a:xfrm>
            <a:prstGeom prst="rect">
              <a:avLst/>
            </a:prstGeom>
            <a:gradFill rotWithShape="1">
              <a:gsLst>
                <a:gs pos="0">
                  <a:srgbClr val="760000"/>
                </a:gs>
                <a:gs pos="50000">
                  <a:srgbClr val="FF0000"/>
                </a:gs>
                <a:gs pos="100000">
                  <a:srgbClr val="760000"/>
                </a:gs>
              </a:gsLst>
              <a:lin ang="0" scaled="1"/>
            </a:gradFill>
            <a:ln w="28575">
              <a:noFill/>
              <a:miter lim="800000"/>
              <a:headEnd/>
              <a:tailEnd/>
            </a:ln>
          </p:spPr>
          <p:txBody>
            <a:bodyPr anchor="ctr">
              <a:spAutoFit/>
            </a:bodyPr>
            <a:lstStyle/>
            <a:p>
              <a:endParaRPr lang="en-US"/>
            </a:p>
          </p:txBody>
        </p:sp>
        <p:sp>
          <p:nvSpPr>
            <p:cNvPr id="4943899" name="Rectangle 27"/>
            <p:cNvSpPr>
              <a:spLocks noChangeArrowheads="1"/>
            </p:cNvSpPr>
            <p:nvPr/>
          </p:nvSpPr>
          <p:spPr bwMode="auto">
            <a:xfrm>
              <a:off x="2120" y="2392"/>
              <a:ext cx="396" cy="28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28575">
              <a:noFill/>
              <a:miter lim="800000"/>
              <a:headEnd/>
              <a:tailEnd/>
            </a:ln>
            <a:effectLst/>
          </p:spPr>
          <p:txBody>
            <a:bodyPr anchor="ctr">
              <a:spAutoFit/>
            </a:bodyPr>
            <a:lstStyle/>
            <a:p>
              <a:pPr>
                <a:defRPr/>
              </a:pPr>
              <a:endParaRPr lang="en-US"/>
            </a:p>
          </p:txBody>
        </p:sp>
      </p:grpSp>
      <p:sp>
        <p:nvSpPr>
          <p:cNvPr id="66588" name="Line 102"/>
          <p:cNvSpPr>
            <a:spLocks noChangeShapeType="1"/>
          </p:cNvSpPr>
          <p:nvPr/>
        </p:nvSpPr>
        <p:spPr bwMode="auto">
          <a:xfrm>
            <a:off x="1485900" y="3937000"/>
            <a:ext cx="6273800" cy="0"/>
          </a:xfrm>
          <a:prstGeom prst="line">
            <a:avLst/>
          </a:prstGeom>
          <a:noFill/>
          <a:ln w="38100">
            <a:solidFill>
              <a:schemeClr val="accent2"/>
            </a:solidFill>
            <a:prstDash val="dashDot"/>
            <a:round/>
            <a:headEnd/>
            <a:tailEnd/>
          </a:ln>
        </p:spPr>
        <p:txBody>
          <a:bodyPr wrap="none">
            <a:spAutoFit/>
          </a:bodyPr>
          <a:lstStyle/>
          <a:p>
            <a:endParaRPr lang="en-US"/>
          </a:p>
        </p:txBody>
      </p:sp>
      <p:sp>
        <p:nvSpPr>
          <p:cNvPr id="66589" name="Line 103"/>
          <p:cNvSpPr>
            <a:spLocks noChangeShapeType="1"/>
          </p:cNvSpPr>
          <p:nvPr/>
        </p:nvSpPr>
        <p:spPr bwMode="auto">
          <a:xfrm>
            <a:off x="1498600" y="3390900"/>
            <a:ext cx="6273800" cy="0"/>
          </a:xfrm>
          <a:prstGeom prst="line">
            <a:avLst/>
          </a:prstGeom>
          <a:noFill/>
          <a:ln w="38100">
            <a:solidFill>
              <a:schemeClr val="accent2"/>
            </a:solidFill>
            <a:prstDash val="dashDot"/>
            <a:round/>
            <a:headEnd/>
            <a:tailEnd/>
          </a:ln>
        </p:spPr>
        <p:txBody>
          <a:bodyPr wrap="none">
            <a:spAutoFit/>
          </a:bodyPr>
          <a:lstStyle/>
          <a:p>
            <a:endParaRPr lang="en-US"/>
          </a:p>
        </p:txBody>
      </p:sp>
      <p:sp>
        <p:nvSpPr>
          <p:cNvPr id="4943976" name="Text Box 104"/>
          <p:cNvSpPr txBox="1">
            <a:spLocks noChangeArrowheads="1"/>
          </p:cNvSpPr>
          <p:nvPr/>
        </p:nvSpPr>
        <p:spPr bwMode="auto">
          <a:xfrm>
            <a:off x="596900" y="3162300"/>
            <a:ext cx="711200" cy="396875"/>
          </a:xfrm>
          <a:prstGeom prst="rect">
            <a:avLst/>
          </a:prstGeom>
          <a:noFill/>
          <a:ln w="28575">
            <a:noFill/>
            <a:miter lim="800000"/>
            <a:headEnd/>
            <a:tailEnd/>
          </a:ln>
          <a:effectLst/>
        </p:spPr>
        <p:txBody>
          <a:bodyPr>
            <a:spAutoFit/>
          </a:bodyPr>
          <a:lstStyle/>
          <a:p>
            <a:pPr>
              <a:defRPr/>
            </a:pPr>
            <a:r>
              <a:rPr lang="en-US">
                <a:solidFill>
                  <a:srgbClr val="FFFF00"/>
                </a:solidFill>
                <a:effectLst>
                  <a:outerShdw blurRad="38100" dist="38100" dir="2700000" algn="tl">
                    <a:srgbClr val="000000"/>
                  </a:outerShdw>
                </a:effectLst>
              </a:rPr>
              <a:t>200</a:t>
            </a:r>
          </a:p>
        </p:txBody>
      </p:sp>
      <p:sp>
        <p:nvSpPr>
          <p:cNvPr id="4943979" name="Text Box 107"/>
          <p:cNvSpPr txBox="1">
            <a:spLocks noChangeArrowheads="1"/>
          </p:cNvSpPr>
          <p:nvPr/>
        </p:nvSpPr>
        <p:spPr bwMode="auto">
          <a:xfrm>
            <a:off x="1866900" y="1905000"/>
            <a:ext cx="2730500" cy="396875"/>
          </a:xfrm>
          <a:prstGeom prst="rect">
            <a:avLst/>
          </a:prstGeom>
          <a:noFill/>
          <a:ln w="28575">
            <a:noFill/>
            <a:miter lim="800000"/>
            <a:headEnd/>
            <a:tailEnd/>
          </a:ln>
          <a:effectLst/>
        </p:spPr>
        <p:txBody>
          <a:bodyPr>
            <a:spAutoFit/>
          </a:bodyPr>
          <a:lstStyle/>
          <a:p>
            <a:pPr>
              <a:defRPr/>
            </a:pPr>
            <a:r>
              <a:rPr lang="en-US">
                <a:solidFill>
                  <a:schemeClr val="accent1"/>
                </a:solidFill>
                <a:effectLst>
                  <a:outerShdw blurRad="38100" dist="38100" dir="2700000" algn="tl">
                    <a:srgbClr val="000000"/>
                  </a:outerShdw>
                </a:effectLst>
              </a:rPr>
              <a:t>NCEP High Risk</a:t>
            </a:r>
          </a:p>
        </p:txBody>
      </p:sp>
      <p:sp>
        <p:nvSpPr>
          <p:cNvPr id="66593" name="Rectangle 108"/>
          <p:cNvSpPr>
            <a:spLocks noChangeArrowheads="1"/>
          </p:cNvSpPr>
          <p:nvPr/>
        </p:nvSpPr>
        <p:spPr bwMode="auto">
          <a:xfrm>
            <a:off x="1498600" y="3403600"/>
            <a:ext cx="6210300" cy="533400"/>
          </a:xfrm>
          <a:prstGeom prst="rect">
            <a:avLst/>
          </a:prstGeom>
          <a:solidFill>
            <a:schemeClr val="hlink">
              <a:alpha val="38823"/>
            </a:schemeClr>
          </a:solidFill>
          <a:ln w="28575">
            <a:noFill/>
            <a:miter lim="800000"/>
            <a:headEnd/>
            <a:tailEnd/>
          </a:ln>
        </p:spPr>
        <p:txBody>
          <a:bodyPr anchor="ctr">
            <a:spAutoFit/>
          </a:bodyPr>
          <a:lstStyle/>
          <a:p>
            <a:endParaRPr lang="en-US"/>
          </a:p>
        </p:txBody>
      </p:sp>
      <p:sp>
        <p:nvSpPr>
          <p:cNvPr id="4943981" name="Text Box 109"/>
          <p:cNvSpPr txBox="1">
            <a:spLocks noChangeArrowheads="1"/>
          </p:cNvSpPr>
          <p:nvPr/>
        </p:nvSpPr>
        <p:spPr bwMode="auto">
          <a:xfrm>
            <a:off x="1524000" y="3429000"/>
            <a:ext cx="1638300" cy="244475"/>
          </a:xfrm>
          <a:prstGeom prst="rect">
            <a:avLst/>
          </a:prstGeom>
          <a:noFill/>
          <a:ln w="28575">
            <a:noFill/>
            <a:miter lim="800000"/>
            <a:headEnd/>
            <a:tailEnd/>
          </a:ln>
          <a:effectLst/>
        </p:spPr>
        <p:txBody>
          <a:bodyPr>
            <a:spAutoFit/>
          </a:bodyPr>
          <a:lstStyle/>
          <a:p>
            <a:pPr>
              <a:defRPr/>
            </a:pPr>
            <a:r>
              <a:rPr lang="en-US" sz="1000">
                <a:solidFill>
                  <a:schemeClr val="accent1"/>
                </a:solidFill>
                <a:effectLst>
                  <a:outerShdw blurRad="38100" dist="38100" dir="2700000" algn="tl">
                    <a:srgbClr val="000000"/>
                  </a:outerShdw>
                </a:effectLst>
              </a:rPr>
              <a:t>NCEP Moderate Risk</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outHorizontal)">
                                      <p:cBhvr>
                                        <p:cTn id="7" dur="1000"/>
                                        <p:tgtEl>
                                          <p:spTgt spid="1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943935"/>
                                        </p:tgtEl>
                                        <p:attrNameLst>
                                          <p:attrName>style.visibility</p:attrName>
                                        </p:attrNameLst>
                                      </p:cBhvr>
                                      <p:to>
                                        <p:strVal val="visible"/>
                                      </p:to>
                                    </p:set>
                                    <p:animEffect transition="in" filter="dissolve">
                                      <p:cBhvr>
                                        <p:cTn id="10" dur="1000"/>
                                        <p:tgtEl>
                                          <p:spTgt spid="4943935"/>
                                        </p:tgtEl>
                                      </p:cBhvr>
                                    </p:animEffect>
                                  </p:childTnLst>
                                </p:cTn>
                              </p:par>
                            </p:childTnLst>
                          </p:cTn>
                        </p:par>
                        <p:par>
                          <p:cTn id="11" fill="hold">
                            <p:stCondLst>
                              <p:cond delay="1000"/>
                            </p:stCondLst>
                            <p:childTnLst>
                              <p:par>
                                <p:cTn id="12" presetID="16" presetClass="entr" presetSubtype="42" fill="hold" nodeType="afterEffect">
                                  <p:stCondLst>
                                    <p:cond delay="500"/>
                                  </p:stCondLst>
                                  <p:childTnLst>
                                    <p:set>
                                      <p:cBhvr>
                                        <p:cTn id="13" dur="1" fill="hold">
                                          <p:stCondLst>
                                            <p:cond delay="0"/>
                                          </p:stCondLst>
                                        </p:cTn>
                                        <p:tgtEl>
                                          <p:spTgt spid="15"/>
                                        </p:tgtEl>
                                        <p:attrNameLst>
                                          <p:attrName>style.visibility</p:attrName>
                                        </p:attrNameLst>
                                      </p:cBhvr>
                                      <p:to>
                                        <p:strVal val="visible"/>
                                      </p:to>
                                    </p:set>
                                    <p:animEffect transition="in" filter="barn(outHorizontal)">
                                      <p:cBhvr>
                                        <p:cTn id="14" dur="1000"/>
                                        <p:tgtEl>
                                          <p:spTgt spid="15"/>
                                        </p:tgtEl>
                                      </p:cBhvr>
                                    </p:animEffect>
                                  </p:childTnLst>
                                </p:cTn>
                              </p:par>
                            </p:childTnLst>
                          </p:cTn>
                        </p:par>
                        <p:par>
                          <p:cTn id="15" fill="hold">
                            <p:stCondLst>
                              <p:cond delay="2500"/>
                            </p:stCondLst>
                            <p:childTnLst>
                              <p:par>
                                <p:cTn id="16" presetID="16" presetClass="entr" presetSubtype="42" fill="hold" nodeType="afterEffect">
                                  <p:stCondLst>
                                    <p:cond delay="500"/>
                                  </p:stCondLst>
                                  <p:childTnLst>
                                    <p:set>
                                      <p:cBhvr>
                                        <p:cTn id="17" dur="1" fill="hold">
                                          <p:stCondLst>
                                            <p:cond delay="0"/>
                                          </p:stCondLst>
                                        </p:cTn>
                                        <p:tgtEl>
                                          <p:spTgt spid="19"/>
                                        </p:tgtEl>
                                        <p:attrNameLst>
                                          <p:attrName>style.visibility</p:attrName>
                                        </p:attrNameLst>
                                      </p:cBhvr>
                                      <p:to>
                                        <p:strVal val="visible"/>
                                      </p:to>
                                    </p:set>
                                    <p:animEffect transition="in" filter="barn(outHorizontal)">
                                      <p:cBhvr>
                                        <p:cTn id="18" dur="1000"/>
                                        <p:tgtEl>
                                          <p:spTgt spid="19"/>
                                        </p:tgtEl>
                                      </p:cBhvr>
                                    </p:animEffect>
                                  </p:childTnLst>
                                </p:cTn>
                              </p:par>
                              <p:par>
                                <p:cTn id="19" presetID="9" presetClass="entr" presetSubtype="0" fill="hold" grpId="0" nodeType="withEffect">
                                  <p:stCondLst>
                                    <p:cond delay="500"/>
                                  </p:stCondLst>
                                  <p:childTnLst>
                                    <p:set>
                                      <p:cBhvr>
                                        <p:cTn id="20" dur="1" fill="hold">
                                          <p:stCondLst>
                                            <p:cond delay="0"/>
                                          </p:stCondLst>
                                        </p:cTn>
                                        <p:tgtEl>
                                          <p:spTgt spid="4943936"/>
                                        </p:tgtEl>
                                        <p:attrNameLst>
                                          <p:attrName>style.visibility</p:attrName>
                                        </p:attrNameLst>
                                      </p:cBhvr>
                                      <p:to>
                                        <p:strVal val="visible"/>
                                      </p:to>
                                    </p:set>
                                    <p:animEffect transition="in" filter="dissolve">
                                      <p:cBhvr>
                                        <p:cTn id="21" dur="1000"/>
                                        <p:tgtEl>
                                          <p:spTgt spid="4943936"/>
                                        </p:tgtEl>
                                      </p:cBhvr>
                                    </p:animEffect>
                                  </p:childTnLst>
                                </p:cTn>
                              </p:par>
                            </p:childTnLst>
                          </p:cTn>
                        </p:par>
                        <p:par>
                          <p:cTn id="22" fill="hold">
                            <p:stCondLst>
                              <p:cond delay="4000"/>
                            </p:stCondLst>
                            <p:childTnLst>
                              <p:par>
                                <p:cTn id="23" presetID="16" presetClass="entr" presetSubtype="42" fill="hold" nodeType="afterEffect">
                                  <p:stCondLst>
                                    <p:cond delay="500"/>
                                  </p:stCondLst>
                                  <p:childTnLst>
                                    <p:set>
                                      <p:cBhvr>
                                        <p:cTn id="24" dur="1" fill="hold">
                                          <p:stCondLst>
                                            <p:cond delay="0"/>
                                          </p:stCondLst>
                                        </p:cTn>
                                        <p:tgtEl>
                                          <p:spTgt spid="16"/>
                                        </p:tgtEl>
                                        <p:attrNameLst>
                                          <p:attrName>style.visibility</p:attrName>
                                        </p:attrNameLst>
                                      </p:cBhvr>
                                      <p:to>
                                        <p:strVal val="visible"/>
                                      </p:to>
                                    </p:set>
                                    <p:animEffect transition="in" filter="barn(outHorizontal)">
                                      <p:cBhvr>
                                        <p:cTn id="25" dur="1000"/>
                                        <p:tgtEl>
                                          <p:spTgt spid="16"/>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4943937"/>
                                        </p:tgtEl>
                                        <p:attrNameLst>
                                          <p:attrName>style.visibility</p:attrName>
                                        </p:attrNameLst>
                                      </p:cBhvr>
                                      <p:to>
                                        <p:strVal val="visible"/>
                                      </p:to>
                                    </p:set>
                                    <p:animEffect transition="in" filter="dissolve">
                                      <p:cBhvr>
                                        <p:cTn id="28" dur="1000"/>
                                        <p:tgtEl>
                                          <p:spTgt spid="4943937"/>
                                        </p:tgtEl>
                                      </p:cBhvr>
                                    </p:animEffect>
                                  </p:childTnLst>
                                </p:cTn>
                              </p:par>
                            </p:childTnLst>
                          </p:cTn>
                        </p:par>
                        <p:par>
                          <p:cTn id="29" fill="hold">
                            <p:stCondLst>
                              <p:cond delay="5500"/>
                            </p:stCondLst>
                            <p:childTnLst>
                              <p:par>
                                <p:cTn id="30" presetID="16" presetClass="entr" presetSubtype="42" fill="hold" nodeType="afterEffect">
                                  <p:stCondLst>
                                    <p:cond delay="500"/>
                                  </p:stCondLst>
                                  <p:childTnLst>
                                    <p:set>
                                      <p:cBhvr>
                                        <p:cTn id="31" dur="1" fill="hold">
                                          <p:stCondLst>
                                            <p:cond delay="0"/>
                                          </p:stCondLst>
                                        </p:cTn>
                                        <p:tgtEl>
                                          <p:spTgt spid="17"/>
                                        </p:tgtEl>
                                        <p:attrNameLst>
                                          <p:attrName>style.visibility</p:attrName>
                                        </p:attrNameLst>
                                      </p:cBhvr>
                                      <p:to>
                                        <p:strVal val="visible"/>
                                      </p:to>
                                    </p:set>
                                    <p:animEffect transition="in" filter="barn(outHorizontal)">
                                      <p:cBhvr>
                                        <p:cTn id="32" dur="1000"/>
                                        <p:tgtEl>
                                          <p:spTgt spid="17"/>
                                        </p:tgtEl>
                                      </p:cBhvr>
                                    </p:animEffect>
                                  </p:childTnLst>
                                </p:cTn>
                              </p:par>
                            </p:childTnLst>
                          </p:cTn>
                        </p:par>
                        <p:par>
                          <p:cTn id="33" fill="hold">
                            <p:stCondLst>
                              <p:cond delay="7000"/>
                            </p:stCondLst>
                            <p:childTnLst>
                              <p:par>
                                <p:cTn id="34" presetID="16" presetClass="entr" presetSubtype="42" fill="hold" nodeType="afterEffect">
                                  <p:stCondLst>
                                    <p:cond delay="500"/>
                                  </p:stCondLst>
                                  <p:childTnLst>
                                    <p:set>
                                      <p:cBhvr>
                                        <p:cTn id="35" dur="1" fill="hold">
                                          <p:stCondLst>
                                            <p:cond delay="0"/>
                                          </p:stCondLst>
                                        </p:cTn>
                                        <p:tgtEl>
                                          <p:spTgt spid="18"/>
                                        </p:tgtEl>
                                        <p:attrNameLst>
                                          <p:attrName>style.visibility</p:attrName>
                                        </p:attrNameLst>
                                      </p:cBhvr>
                                      <p:to>
                                        <p:strVal val="visible"/>
                                      </p:to>
                                    </p:set>
                                    <p:animEffect transition="in" filter="barn(outHorizontal)">
                                      <p:cBhvr>
                                        <p:cTn id="36" dur="1000"/>
                                        <p:tgtEl>
                                          <p:spTgt spid="18"/>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4943938"/>
                                        </p:tgtEl>
                                        <p:attrNameLst>
                                          <p:attrName>style.visibility</p:attrName>
                                        </p:attrNameLst>
                                      </p:cBhvr>
                                      <p:to>
                                        <p:strVal val="visible"/>
                                      </p:to>
                                    </p:set>
                                    <p:animEffect transition="in" filter="dissolve">
                                      <p:cBhvr>
                                        <p:cTn id="39" dur="1000"/>
                                        <p:tgtEl>
                                          <p:spTgt spid="4943938"/>
                                        </p:tgtEl>
                                      </p:cBhvr>
                                    </p:animEffect>
                                  </p:childTnLst>
                                </p:cTn>
                              </p:par>
                            </p:childTnLst>
                          </p:cTn>
                        </p:par>
                        <p:par>
                          <p:cTn id="40" fill="hold">
                            <p:stCondLst>
                              <p:cond delay="8500"/>
                            </p:stCondLst>
                            <p:childTnLst>
                              <p:par>
                                <p:cTn id="41" presetID="16" presetClass="entr" presetSubtype="42" fill="hold" nodeType="afterEffect">
                                  <p:stCondLst>
                                    <p:cond delay="500"/>
                                  </p:stCondLst>
                                  <p:childTnLst>
                                    <p:set>
                                      <p:cBhvr>
                                        <p:cTn id="42" dur="1" fill="hold">
                                          <p:stCondLst>
                                            <p:cond delay="0"/>
                                          </p:stCondLst>
                                        </p:cTn>
                                        <p:tgtEl>
                                          <p:spTgt spid="12"/>
                                        </p:tgtEl>
                                        <p:attrNameLst>
                                          <p:attrName>style.visibility</p:attrName>
                                        </p:attrNameLst>
                                      </p:cBhvr>
                                      <p:to>
                                        <p:strVal val="visible"/>
                                      </p:to>
                                    </p:set>
                                    <p:animEffect transition="in" filter="barn(outHorizontal)">
                                      <p:cBhvr>
                                        <p:cTn id="43" dur="1000"/>
                                        <p:tgtEl>
                                          <p:spTgt spid="12"/>
                                        </p:tgtEl>
                                      </p:cBhvr>
                                    </p:animEffect>
                                  </p:childTnLst>
                                </p:cTn>
                              </p:par>
                            </p:childTnLst>
                          </p:cTn>
                        </p:par>
                        <p:par>
                          <p:cTn id="44" fill="hold">
                            <p:stCondLst>
                              <p:cond delay="10000"/>
                            </p:stCondLst>
                            <p:childTnLst>
                              <p:par>
                                <p:cTn id="45" presetID="22" presetClass="entr" presetSubtype="8" fill="hold"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left)">
                                      <p:cBhvr>
                                        <p:cTn id="47" dur="1000"/>
                                        <p:tgtEl>
                                          <p:spTgt spid="13"/>
                                        </p:tgtEl>
                                      </p:cBhvr>
                                    </p:animEffect>
                                  </p:childTnLst>
                                </p:cTn>
                              </p:par>
                              <p:par>
                                <p:cTn id="48" presetID="16" presetClass="entr" presetSubtype="42" fill="hold" nodeType="withEffect">
                                  <p:stCondLst>
                                    <p:cond delay="0"/>
                                  </p:stCondLst>
                                  <p:childTnLst>
                                    <p:set>
                                      <p:cBhvr>
                                        <p:cTn id="49" dur="1" fill="hold">
                                          <p:stCondLst>
                                            <p:cond delay="0"/>
                                          </p:stCondLst>
                                        </p:cTn>
                                        <p:tgtEl>
                                          <p:spTgt spid="2"/>
                                        </p:tgtEl>
                                        <p:attrNameLst>
                                          <p:attrName>style.visibility</p:attrName>
                                        </p:attrNameLst>
                                      </p:cBhvr>
                                      <p:to>
                                        <p:strVal val="visible"/>
                                      </p:to>
                                    </p:set>
                                    <p:animEffect transition="in" filter="barn(outHorizontal)">
                                      <p:cBhvr>
                                        <p:cTn id="5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43935" grpId="0" animBg="1"/>
      <p:bldP spid="4943936" grpId="0" animBg="1"/>
      <p:bldP spid="4943937" grpId="0" animBg="1"/>
      <p:bldP spid="4943938"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6716" name="AutoShape 316"/>
          <p:cNvSpPr>
            <a:spLocks noChangeArrowheads="1"/>
          </p:cNvSpPr>
          <p:nvPr/>
        </p:nvSpPr>
        <p:spPr bwMode="auto">
          <a:xfrm>
            <a:off x="5105400" y="5438775"/>
            <a:ext cx="3295650" cy="695325"/>
          </a:xfrm>
          <a:prstGeom prst="roundRect">
            <a:avLst>
              <a:gd name="adj" fmla="val 16667"/>
            </a:avLst>
          </a:prstGeom>
          <a:gradFill rotWithShape="1">
            <a:gsLst>
              <a:gs pos="0">
                <a:srgbClr val="FF0000"/>
              </a:gs>
              <a:gs pos="100000">
                <a:srgbClr val="760000"/>
              </a:gs>
            </a:gsLst>
            <a:path path="shape">
              <a:fillToRect l="50000" t="50000" r="50000" b="50000"/>
            </a:path>
          </a:gradFill>
          <a:ln w="28575">
            <a:solidFill>
              <a:schemeClr val="accent1"/>
            </a:solidFill>
            <a:round/>
            <a:headEnd/>
            <a:tailEnd/>
          </a:ln>
        </p:spPr>
        <p:txBody>
          <a:bodyPr wrap="none" anchor="ctr">
            <a:spAutoFit/>
          </a:bodyPr>
          <a:lstStyle/>
          <a:p>
            <a:endParaRPr lang="en-US"/>
          </a:p>
        </p:txBody>
      </p:sp>
      <p:sp>
        <p:nvSpPr>
          <p:cNvPr id="57347" name="Rectangle 308"/>
          <p:cNvSpPr>
            <a:spLocks noChangeArrowheads="1"/>
          </p:cNvSpPr>
          <p:nvPr/>
        </p:nvSpPr>
        <p:spPr bwMode="auto">
          <a:xfrm>
            <a:off x="381000" y="1181100"/>
            <a:ext cx="4178300" cy="5257800"/>
          </a:xfrm>
          <a:prstGeom prst="rect">
            <a:avLst/>
          </a:prstGeom>
          <a:solidFill>
            <a:schemeClr val="tx1"/>
          </a:solidFill>
          <a:ln w="28575">
            <a:noFill/>
            <a:miter lim="800000"/>
            <a:headEnd/>
            <a:tailEnd/>
          </a:ln>
        </p:spPr>
        <p:txBody>
          <a:bodyPr wrap="none" anchor="ctr">
            <a:spAutoFit/>
          </a:bodyPr>
          <a:lstStyle/>
          <a:p>
            <a:endParaRPr lang="en-US"/>
          </a:p>
        </p:txBody>
      </p:sp>
      <p:sp>
        <p:nvSpPr>
          <p:cNvPr id="4966402" name="Rectangle 2"/>
          <p:cNvSpPr>
            <a:spLocks noGrp="1" noChangeArrowheads="1"/>
          </p:cNvSpPr>
          <p:nvPr>
            <p:ph type="title"/>
          </p:nvPr>
        </p:nvSpPr>
        <p:spPr>
          <a:xfrm>
            <a:off x="0" y="47625"/>
            <a:ext cx="9144000" cy="1143000"/>
          </a:xfrm>
        </p:spPr>
        <p:txBody>
          <a:bodyPr/>
          <a:lstStyle/>
          <a:p>
            <a:pPr>
              <a:defRPr/>
            </a:pPr>
            <a:r>
              <a:rPr lang="en-US" sz="4000" smtClean="0"/>
              <a:t>Postprandial Change in Lipids and Flow Mediated Dilation after Oral Fat Load</a:t>
            </a:r>
          </a:p>
        </p:txBody>
      </p:sp>
      <p:sp>
        <p:nvSpPr>
          <p:cNvPr id="57349" name="Text Box 41"/>
          <p:cNvSpPr txBox="1">
            <a:spLocks noChangeArrowheads="1"/>
          </p:cNvSpPr>
          <p:nvPr/>
        </p:nvSpPr>
        <p:spPr bwMode="auto">
          <a:xfrm>
            <a:off x="2238375" y="6588125"/>
            <a:ext cx="6905625" cy="336550"/>
          </a:xfrm>
          <a:prstGeom prst="rect">
            <a:avLst/>
          </a:prstGeom>
          <a:noFill/>
          <a:ln w="28575">
            <a:noFill/>
            <a:miter lim="800000"/>
            <a:headEnd/>
            <a:tailEnd/>
          </a:ln>
        </p:spPr>
        <p:txBody>
          <a:bodyPr>
            <a:spAutoFit/>
          </a:bodyPr>
          <a:lstStyle/>
          <a:p>
            <a:pPr algn="r"/>
            <a:r>
              <a:rPr lang="en-US" sz="1600" b="1"/>
              <a:t>Franco M et al. J Clin Endo &amp; Metab 2004;89:2946-2950</a:t>
            </a:r>
          </a:p>
        </p:txBody>
      </p:sp>
      <p:grpSp>
        <p:nvGrpSpPr>
          <p:cNvPr id="57350" name="Group 167"/>
          <p:cNvGrpSpPr>
            <a:grpSpLocks/>
          </p:cNvGrpSpPr>
          <p:nvPr/>
        </p:nvGrpSpPr>
        <p:grpSpPr bwMode="auto">
          <a:xfrm>
            <a:off x="1022350" y="1466850"/>
            <a:ext cx="3054350" cy="1244600"/>
            <a:chOff x="660" y="860"/>
            <a:chExt cx="1924" cy="784"/>
          </a:xfrm>
        </p:grpSpPr>
        <p:sp>
          <p:nvSpPr>
            <p:cNvPr id="57484" name="Rectangle 156"/>
            <p:cNvSpPr>
              <a:spLocks noChangeArrowheads="1"/>
            </p:cNvSpPr>
            <p:nvPr/>
          </p:nvSpPr>
          <p:spPr bwMode="auto">
            <a:xfrm>
              <a:off x="688" y="860"/>
              <a:ext cx="1892" cy="740"/>
            </a:xfrm>
            <a:prstGeom prst="rect">
              <a:avLst/>
            </a:prstGeom>
            <a:noFill/>
            <a:ln w="28575">
              <a:solidFill>
                <a:schemeClr val="hlink"/>
              </a:solidFill>
              <a:miter lim="800000"/>
              <a:headEnd/>
              <a:tailEnd/>
            </a:ln>
          </p:spPr>
          <p:txBody>
            <a:bodyPr wrap="none" anchor="ctr">
              <a:spAutoFit/>
            </a:bodyPr>
            <a:lstStyle/>
            <a:p>
              <a:endParaRPr lang="en-US"/>
            </a:p>
          </p:txBody>
        </p:sp>
        <p:sp>
          <p:nvSpPr>
            <p:cNvPr id="57485" name="Line 157"/>
            <p:cNvSpPr>
              <a:spLocks noChangeShapeType="1"/>
            </p:cNvSpPr>
            <p:nvPr/>
          </p:nvSpPr>
          <p:spPr bwMode="auto">
            <a:xfrm flipV="1">
              <a:off x="660" y="1456"/>
              <a:ext cx="1912" cy="4"/>
            </a:xfrm>
            <a:prstGeom prst="line">
              <a:avLst/>
            </a:prstGeom>
            <a:noFill/>
            <a:ln w="15875">
              <a:solidFill>
                <a:schemeClr val="hlink"/>
              </a:solidFill>
              <a:round/>
              <a:headEnd/>
              <a:tailEnd/>
            </a:ln>
          </p:spPr>
          <p:txBody>
            <a:bodyPr wrap="none">
              <a:spAutoFit/>
            </a:bodyPr>
            <a:lstStyle/>
            <a:p>
              <a:endParaRPr lang="en-US"/>
            </a:p>
          </p:txBody>
        </p:sp>
        <p:sp>
          <p:nvSpPr>
            <p:cNvPr id="57486" name="Line 158"/>
            <p:cNvSpPr>
              <a:spLocks noChangeShapeType="1"/>
            </p:cNvSpPr>
            <p:nvPr/>
          </p:nvSpPr>
          <p:spPr bwMode="auto">
            <a:xfrm flipV="1">
              <a:off x="664" y="1312"/>
              <a:ext cx="1912" cy="4"/>
            </a:xfrm>
            <a:prstGeom prst="line">
              <a:avLst/>
            </a:prstGeom>
            <a:noFill/>
            <a:ln w="15875">
              <a:solidFill>
                <a:schemeClr val="hlink"/>
              </a:solidFill>
              <a:round/>
              <a:headEnd/>
              <a:tailEnd/>
            </a:ln>
          </p:spPr>
          <p:txBody>
            <a:bodyPr wrap="none">
              <a:spAutoFit/>
            </a:bodyPr>
            <a:lstStyle/>
            <a:p>
              <a:endParaRPr lang="en-US"/>
            </a:p>
          </p:txBody>
        </p:sp>
        <p:sp>
          <p:nvSpPr>
            <p:cNvPr id="57487" name="Line 159"/>
            <p:cNvSpPr>
              <a:spLocks noChangeShapeType="1"/>
            </p:cNvSpPr>
            <p:nvPr/>
          </p:nvSpPr>
          <p:spPr bwMode="auto">
            <a:xfrm flipV="1">
              <a:off x="668" y="1164"/>
              <a:ext cx="1912" cy="4"/>
            </a:xfrm>
            <a:prstGeom prst="line">
              <a:avLst/>
            </a:prstGeom>
            <a:noFill/>
            <a:ln w="15875">
              <a:solidFill>
                <a:schemeClr val="hlink"/>
              </a:solidFill>
              <a:round/>
              <a:headEnd/>
              <a:tailEnd/>
            </a:ln>
          </p:spPr>
          <p:txBody>
            <a:bodyPr wrap="none">
              <a:spAutoFit/>
            </a:bodyPr>
            <a:lstStyle/>
            <a:p>
              <a:endParaRPr lang="en-US"/>
            </a:p>
          </p:txBody>
        </p:sp>
        <p:sp>
          <p:nvSpPr>
            <p:cNvPr id="57488" name="Line 160"/>
            <p:cNvSpPr>
              <a:spLocks noChangeShapeType="1"/>
            </p:cNvSpPr>
            <p:nvPr/>
          </p:nvSpPr>
          <p:spPr bwMode="auto">
            <a:xfrm flipV="1">
              <a:off x="672" y="1016"/>
              <a:ext cx="1912" cy="4"/>
            </a:xfrm>
            <a:prstGeom prst="line">
              <a:avLst/>
            </a:prstGeom>
            <a:noFill/>
            <a:ln w="15875">
              <a:solidFill>
                <a:schemeClr val="hlink"/>
              </a:solidFill>
              <a:round/>
              <a:headEnd/>
              <a:tailEnd/>
            </a:ln>
          </p:spPr>
          <p:txBody>
            <a:bodyPr wrap="none">
              <a:spAutoFit/>
            </a:bodyPr>
            <a:lstStyle/>
            <a:p>
              <a:endParaRPr lang="en-US"/>
            </a:p>
          </p:txBody>
        </p:sp>
        <p:sp>
          <p:nvSpPr>
            <p:cNvPr id="57489" name="Line 161"/>
            <p:cNvSpPr>
              <a:spLocks noChangeShapeType="1"/>
            </p:cNvSpPr>
            <p:nvPr/>
          </p:nvSpPr>
          <p:spPr bwMode="auto">
            <a:xfrm>
              <a:off x="684" y="1600"/>
              <a:ext cx="4" cy="32"/>
            </a:xfrm>
            <a:prstGeom prst="line">
              <a:avLst/>
            </a:prstGeom>
            <a:noFill/>
            <a:ln w="28575">
              <a:solidFill>
                <a:schemeClr val="hlink"/>
              </a:solidFill>
              <a:round/>
              <a:headEnd/>
              <a:tailEnd/>
            </a:ln>
          </p:spPr>
          <p:txBody>
            <a:bodyPr wrap="none">
              <a:spAutoFit/>
            </a:bodyPr>
            <a:lstStyle/>
            <a:p>
              <a:endParaRPr lang="en-US"/>
            </a:p>
          </p:txBody>
        </p:sp>
        <p:sp>
          <p:nvSpPr>
            <p:cNvPr id="57490" name="Line 162"/>
            <p:cNvSpPr>
              <a:spLocks noChangeShapeType="1"/>
            </p:cNvSpPr>
            <p:nvPr/>
          </p:nvSpPr>
          <p:spPr bwMode="auto">
            <a:xfrm>
              <a:off x="1056" y="1608"/>
              <a:ext cx="4" cy="32"/>
            </a:xfrm>
            <a:prstGeom prst="line">
              <a:avLst/>
            </a:prstGeom>
            <a:noFill/>
            <a:ln w="28575">
              <a:solidFill>
                <a:schemeClr val="hlink"/>
              </a:solidFill>
              <a:round/>
              <a:headEnd/>
              <a:tailEnd/>
            </a:ln>
          </p:spPr>
          <p:txBody>
            <a:bodyPr wrap="none">
              <a:spAutoFit/>
            </a:bodyPr>
            <a:lstStyle/>
            <a:p>
              <a:endParaRPr lang="en-US"/>
            </a:p>
          </p:txBody>
        </p:sp>
        <p:sp>
          <p:nvSpPr>
            <p:cNvPr id="57491" name="Line 163"/>
            <p:cNvSpPr>
              <a:spLocks noChangeShapeType="1"/>
            </p:cNvSpPr>
            <p:nvPr/>
          </p:nvSpPr>
          <p:spPr bwMode="auto">
            <a:xfrm>
              <a:off x="1444" y="1612"/>
              <a:ext cx="4" cy="32"/>
            </a:xfrm>
            <a:prstGeom prst="line">
              <a:avLst/>
            </a:prstGeom>
            <a:noFill/>
            <a:ln w="28575">
              <a:solidFill>
                <a:schemeClr val="hlink"/>
              </a:solidFill>
              <a:round/>
              <a:headEnd/>
              <a:tailEnd/>
            </a:ln>
          </p:spPr>
          <p:txBody>
            <a:bodyPr wrap="none">
              <a:spAutoFit/>
            </a:bodyPr>
            <a:lstStyle/>
            <a:p>
              <a:endParaRPr lang="en-US"/>
            </a:p>
          </p:txBody>
        </p:sp>
        <p:sp>
          <p:nvSpPr>
            <p:cNvPr id="57492" name="Line 164"/>
            <p:cNvSpPr>
              <a:spLocks noChangeShapeType="1"/>
            </p:cNvSpPr>
            <p:nvPr/>
          </p:nvSpPr>
          <p:spPr bwMode="auto">
            <a:xfrm>
              <a:off x="1828" y="1612"/>
              <a:ext cx="4" cy="32"/>
            </a:xfrm>
            <a:prstGeom prst="line">
              <a:avLst/>
            </a:prstGeom>
            <a:noFill/>
            <a:ln w="28575">
              <a:solidFill>
                <a:schemeClr val="hlink"/>
              </a:solidFill>
              <a:round/>
              <a:headEnd/>
              <a:tailEnd/>
            </a:ln>
          </p:spPr>
          <p:txBody>
            <a:bodyPr wrap="none">
              <a:spAutoFit/>
            </a:bodyPr>
            <a:lstStyle/>
            <a:p>
              <a:endParaRPr lang="en-US"/>
            </a:p>
          </p:txBody>
        </p:sp>
        <p:sp>
          <p:nvSpPr>
            <p:cNvPr id="57493" name="Line 165"/>
            <p:cNvSpPr>
              <a:spLocks noChangeShapeType="1"/>
            </p:cNvSpPr>
            <p:nvPr/>
          </p:nvSpPr>
          <p:spPr bwMode="auto">
            <a:xfrm>
              <a:off x="2204" y="1612"/>
              <a:ext cx="4" cy="32"/>
            </a:xfrm>
            <a:prstGeom prst="line">
              <a:avLst/>
            </a:prstGeom>
            <a:noFill/>
            <a:ln w="28575">
              <a:solidFill>
                <a:schemeClr val="hlink"/>
              </a:solidFill>
              <a:round/>
              <a:headEnd/>
              <a:tailEnd/>
            </a:ln>
          </p:spPr>
          <p:txBody>
            <a:bodyPr wrap="none">
              <a:spAutoFit/>
            </a:bodyPr>
            <a:lstStyle/>
            <a:p>
              <a:endParaRPr lang="en-US"/>
            </a:p>
          </p:txBody>
        </p:sp>
      </p:grpSp>
      <p:sp>
        <p:nvSpPr>
          <p:cNvPr id="57351" name="Line 166"/>
          <p:cNvSpPr>
            <a:spLocks noChangeShapeType="1"/>
          </p:cNvSpPr>
          <p:nvPr/>
        </p:nvSpPr>
        <p:spPr bwMode="auto">
          <a:xfrm>
            <a:off x="4070350" y="2660650"/>
            <a:ext cx="6350" cy="50800"/>
          </a:xfrm>
          <a:prstGeom prst="line">
            <a:avLst/>
          </a:prstGeom>
          <a:noFill/>
          <a:ln w="28575">
            <a:solidFill>
              <a:schemeClr val="hlink"/>
            </a:solidFill>
            <a:round/>
            <a:headEnd/>
            <a:tailEnd/>
          </a:ln>
        </p:spPr>
        <p:txBody>
          <a:bodyPr wrap="none">
            <a:spAutoFit/>
          </a:bodyPr>
          <a:lstStyle/>
          <a:p>
            <a:endParaRPr lang="en-US"/>
          </a:p>
        </p:txBody>
      </p:sp>
      <p:grpSp>
        <p:nvGrpSpPr>
          <p:cNvPr id="57352" name="Group 192"/>
          <p:cNvGrpSpPr>
            <a:grpSpLocks/>
          </p:cNvGrpSpPr>
          <p:nvPr/>
        </p:nvGrpSpPr>
        <p:grpSpPr bwMode="auto">
          <a:xfrm>
            <a:off x="996950" y="3067050"/>
            <a:ext cx="3092450" cy="1409700"/>
            <a:chOff x="644" y="1868"/>
            <a:chExt cx="1948" cy="888"/>
          </a:xfrm>
        </p:grpSpPr>
        <p:sp>
          <p:nvSpPr>
            <p:cNvPr id="57474" name="Rectangle 169"/>
            <p:cNvSpPr>
              <a:spLocks noChangeArrowheads="1"/>
            </p:cNvSpPr>
            <p:nvPr/>
          </p:nvSpPr>
          <p:spPr bwMode="auto">
            <a:xfrm>
              <a:off x="684" y="1868"/>
              <a:ext cx="1908" cy="844"/>
            </a:xfrm>
            <a:prstGeom prst="rect">
              <a:avLst/>
            </a:prstGeom>
            <a:noFill/>
            <a:ln w="28575">
              <a:solidFill>
                <a:schemeClr val="hlink"/>
              </a:solidFill>
              <a:miter lim="800000"/>
              <a:headEnd/>
              <a:tailEnd/>
            </a:ln>
          </p:spPr>
          <p:txBody>
            <a:bodyPr anchor="ctr">
              <a:spAutoFit/>
            </a:bodyPr>
            <a:lstStyle/>
            <a:p>
              <a:endParaRPr lang="en-US"/>
            </a:p>
          </p:txBody>
        </p:sp>
        <p:sp>
          <p:nvSpPr>
            <p:cNvPr id="57475" name="Line 170"/>
            <p:cNvSpPr>
              <a:spLocks noChangeShapeType="1"/>
            </p:cNvSpPr>
            <p:nvPr/>
          </p:nvSpPr>
          <p:spPr bwMode="auto">
            <a:xfrm flipV="1">
              <a:off x="656" y="2556"/>
              <a:ext cx="1912" cy="4"/>
            </a:xfrm>
            <a:prstGeom prst="line">
              <a:avLst/>
            </a:prstGeom>
            <a:noFill/>
            <a:ln w="15875">
              <a:solidFill>
                <a:schemeClr val="hlink"/>
              </a:solidFill>
              <a:round/>
              <a:headEnd/>
              <a:tailEnd/>
            </a:ln>
          </p:spPr>
          <p:txBody>
            <a:bodyPr wrap="none">
              <a:spAutoFit/>
            </a:bodyPr>
            <a:lstStyle/>
            <a:p>
              <a:endParaRPr lang="en-US"/>
            </a:p>
          </p:txBody>
        </p:sp>
        <p:sp>
          <p:nvSpPr>
            <p:cNvPr id="57476" name="Line 171"/>
            <p:cNvSpPr>
              <a:spLocks noChangeShapeType="1"/>
            </p:cNvSpPr>
            <p:nvPr/>
          </p:nvSpPr>
          <p:spPr bwMode="auto">
            <a:xfrm flipV="1">
              <a:off x="656" y="2420"/>
              <a:ext cx="1936" cy="4"/>
            </a:xfrm>
            <a:prstGeom prst="line">
              <a:avLst/>
            </a:prstGeom>
            <a:noFill/>
            <a:ln w="15875">
              <a:solidFill>
                <a:schemeClr val="hlink"/>
              </a:solidFill>
              <a:round/>
              <a:headEnd/>
              <a:tailEnd/>
            </a:ln>
          </p:spPr>
          <p:txBody>
            <a:bodyPr>
              <a:spAutoFit/>
            </a:bodyPr>
            <a:lstStyle/>
            <a:p>
              <a:endParaRPr lang="en-US"/>
            </a:p>
          </p:txBody>
        </p:sp>
        <p:sp>
          <p:nvSpPr>
            <p:cNvPr id="57477" name="Line 172"/>
            <p:cNvSpPr>
              <a:spLocks noChangeShapeType="1"/>
            </p:cNvSpPr>
            <p:nvPr/>
          </p:nvSpPr>
          <p:spPr bwMode="auto">
            <a:xfrm flipV="1">
              <a:off x="668" y="2288"/>
              <a:ext cx="1912" cy="4"/>
            </a:xfrm>
            <a:prstGeom prst="line">
              <a:avLst/>
            </a:prstGeom>
            <a:noFill/>
            <a:ln w="15875">
              <a:solidFill>
                <a:schemeClr val="hlink"/>
              </a:solidFill>
              <a:round/>
              <a:headEnd/>
              <a:tailEnd/>
            </a:ln>
          </p:spPr>
          <p:txBody>
            <a:bodyPr wrap="none">
              <a:spAutoFit/>
            </a:bodyPr>
            <a:lstStyle/>
            <a:p>
              <a:endParaRPr lang="en-US"/>
            </a:p>
          </p:txBody>
        </p:sp>
        <p:sp>
          <p:nvSpPr>
            <p:cNvPr id="57478" name="Line 173"/>
            <p:cNvSpPr>
              <a:spLocks noChangeShapeType="1"/>
            </p:cNvSpPr>
            <p:nvPr/>
          </p:nvSpPr>
          <p:spPr bwMode="auto">
            <a:xfrm flipV="1">
              <a:off x="644" y="2004"/>
              <a:ext cx="1940" cy="4"/>
            </a:xfrm>
            <a:prstGeom prst="line">
              <a:avLst/>
            </a:prstGeom>
            <a:noFill/>
            <a:ln w="15875">
              <a:solidFill>
                <a:schemeClr val="hlink"/>
              </a:solidFill>
              <a:round/>
              <a:headEnd/>
              <a:tailEnd/>
            </a:ln>
          </p:spPr>
          <p:txBody>
            <a:bodyPr>
              <a:spAutoFit/>
            </a:bodyPr>
            <a:lstStyle/>
            <a:p>
              <a:endParaRPr lang="en-US"/>
            </a:p>
          </p:txBody>
        </p:sp>
        <p:sp>
          <p:nvSpPr>
            <p:cNvPr id="57479" name="Line 174"/>
            <p:cNvSpPr>
              <a:spLocks noChangeShapeType="1"/>
            </p:cNvSpPr>
            <p:nvPr/>
          </p:nvSpPr>
          <p:spPr bwMode="auto">
            <a:xfrm>
              <a:off x="668" y="2708"/>
              <a:ext cx="4" cy="36"/>
            </a:xfrm>
            <a:prstGeom prst="line">
              <a:avLst/>
            </a:prstGeom>
            <a:noFill/>
            <a:ln w="28575">
              <a:solidFill>
                <a:schemeClr val="hlink"/>
              </a:solidFill>
              <a:round/>
              <a:headEnd/>
              <a:tailEnd/>
            </a:ln>
          </p:spPr>
          <p:txBody>
            <a:bodyPr>
              <a:spAutoFit/>
            </a:bodyPr>
            <a:lstStyle/>
            <a:p>
              <a:endParaRPr lang="en-US"/>
            </a:p>
          </p:txBody>
        </p:sp>
        <p:sp>
          <p:nvSpPr>
            <p:cNvPr id="57480" name="Line 175"/>
            <p:cNvSpPr>
              <a:spLocks noChangeShapeType="1"/>
            </p:cNvSpPr>
            <p:nvPr/>
          </p:nvSpPr>
          <p:spPr bwMode="auto">
            <a:xfrm>
              <a:off x="1060" y="2716"/>
              <a:ext cx="4" cy="36"/>
            </a:xfrm>
            <a:prstGeom prst="line">
              <a:avLst/>
            </a:prstGeom>
            <a:noFill/>
            <a:ln w="28575">
              <a:solidFill>
                <a:schemeClr val="hlink"/>
              </a:solidFill>
              <a:round/>
              <a:headEnd/>
              <a:tailEnd/>
            </a:ln>
          </p:spPr>
          <p:txBody>
            <a:bodyPr>
              <a:spAutoFit/>
            </a:bodyPr>
            <a:lstStyle/>
            <a:p>
              <a:endParaRPr lang="en-US"/>
            </a:p>
          </p:txBody>
        </p:sp>
        <p:sp>
          <p:nvSpPr>
            <p:cNvPr id="57481" name="Line 176"/>
            <p:cNvSpPr>
              <a:spLocks noChangeShapeType="1"/>
            </p:cNvSpPr>
            <p:nvPr/>
          </p:nvSpPr>
          <p:spPr bwMode="auto">
            <a:xfrm>
              <a:off x="1448" y="2720"/>
              <a:ext cx="4" cy="36"/>
            </a:xfrm>
            <a:prstGeom prst="line">
              <a:avLst/>
            </a:prstGeom>
            <a:noFill/>
            <a:ln w="28575">
              <a:solidFill>
                <a:schemeClr val="hlink"/>
              </a:solidFill>
              <a:round/>
              <a:headEnd/>
              <a:tailEnd/>
            </a:ln>
          </p:spPr>
          <p:txBody>
            <a:bodyPr>
              <a:spAutoFit/>
            </a:bodyPr>
            <a:lstStyle/>
            <a:p>
              <a:endParaRPr lang="en-US"/>
            </a:p>
          </p:txBody>
        </p:sp>
        <p:sp>
          <p:nvSpPr>
            <p:cNvPr id="57482" name="Line 177"/>
            <p:cNvSpPr>
              <a:spLocks noChangeShapeType="1"/>
            </p:cNvSpPr>
            <p:nvPr/>
          </p:nvSpPr>
          <p:spPr bwMode="auto">
            <a:xfrm>
              <a:off x="1824" y="2720"/>
              <a:ext cx="4" cy="36"/>
            </a:xfrm>
            <a:prstGeom prst="line">
              <a:avLst/>
            </a:prstGeom>
            <a:noFill/>
            <a:ln w="28575">
              <a:solidFill>
                <a:schemeClr val="hlink"/>
              </a:solidFill>
              <a:round/>
              <a:headEnd/>
              <a:tailEnd/>
            </a:ln>
          </p:spPr>
          <p:txBody>
            <a:bodyPr>
              <a:spAutoFit/>
            </a:bodyPr>
            <a:lstStyle/>
            <a:p>
              <a:endParaRPr lang="en-US"/>
            </a:p>
          </p:txBody>
        </p:sp>
        <p:sp>
          <p:nvSpPr>
            <p:cNvPr id="57483" name="Line 178"/>
            <p:cNvSpPr>
              <a:spLocks noChangeShapeType="1"/>
            </p:cNvSpPr>
            <p:nvPr/>
          </p:nvSpPr>
          <p:spPr bwMode="auto">
            <a:xfrm>
              <a:off x="2200" y="2720"/>
              <a:ext cx="4" cy="36"/>
            </a:xfrm>
            <a:prstGeom prst="line">
              <a:avLst/>
            </a:prstGeom>
            <a:noFill/>
            <a:ln w="28575">
              <a:solidFill>
                <a:schemeClr val="hlink"/>
              </a:solidFill>
              <a:round/>
              <a:headEnd/>
              <a:tailEnd/>
            </a:ln>
          </p:spPr>
          <p:txBody>
            <a:bodyPr>
              <a:spAutoFit/>
            </a:bodyPr>
            <a:lstStyle/>
            <a:p>
              <a:endParaRPr lang="en-US"/>
            </a:p>
          </p:txBody>
        </p:sp>
      </p:grpSp>
      <p:sp>
        <p:nvSpPr>
          <p:cNvPr id="57353" name="Rectangle 180"/>
          <p:cNvSpPr>
            <a:spLocks noChangeArrowheads="1"/>
          </p:cNvSpPr>
          <p:nvPr/>
        </p:nvSpPr>
        <p:spPr bwMode="auto">
          <a:xfrm>
            <a:off x="1060450" y="4902200"/>
            <a:ext cx="3003550" cy="1246188"/>
          </a:xfrm>
          <a:prstGeom prst="rect">
            <a:avLst/>
          </a:prstGeom>
          <a:noFill/>
          <a:ln w="28575">
            <a:solidFill>
              <a:schemeClr val="hlink"/>
            </a:solidFill>
            <a:miter lim="800000"/>
            <a:headEnd/>
            <a:tailEnd/>
          </a:ln>
        </p:spPr>
        <p:txBody>
          <a:bodyPr wrap="none" anchor="ctr">
            <a:spAutoFit/>
          </a:bodyPr>
          <a:lstStyle/>
          <a:p>
            <a:endParaRPr lang="en-US"/>
          </a:p>
        </p:txBody>
      </p:sp>
      <p:sp>
        <p:nvSpPr>
          <p:cNvPr id="57354" name="Line 181"/>
          <p:cNvSpPr>
            <a:spLocks noChangeShapeType="1"/>
          </p:cNvSpPr>
          <p:nvPr/>
        </p:nvSpPr>
        <p:spPr bwMode="auto">
          <a:xfrm flipV="1">
            <a:off x="1009650" y="5835650"/>
            <a:ext cx="3035300" cy="7938"/>
          </a:xfrm>
          <a:prstGeom prst="line">
            <a:avLst/>
          </a:prstGeom>
          <a:noFill/>
          <a:ln w="15875">
            <a:solidFill>
              <a:schemeClr val="hlink"/>
            </a:solidFill>
            <a:round/>
            <a:headEnd/>
            <a:tailEnd/>
          </a:ln>
        </p:spPr>
        <p:txBody>
          <a:bodyPr wrap="none">
            <a:spAutoFit/>
          </a:bodyPr>
          <a:lstStyle/>
          <a:p>
            <a:endParaRPr lang="en-US"/>
          </a:p>
        </p:txBody>
      </p:sp>
      <p:sp>
        <p:nvSpPr>
          <p:cNvPr id="57355" name="Line 182"/>
          <p:cNvSpPr>
            <a:spLocks noChangeShapeType="1"/>
          </p:cNvSpPr>
          <p:nvPr/>
        </p:nvSpPr>
        <p:spPr bwMode="auto">
          <a:xfrm flipV="1">
            <a:off x="1009650" y="5524500"/>
            <a:ext cx="3035300" cy="6350"/>
          </a:xfrm>
          <a:prstGeom prst="line">
            <a:avLst/>
          </a:prstGeom>
          <a:noFill/>
          <a:ln w="15875">
            <a:solidFill>
              <a:schemeClr val="hlink"/>
            </a:solidFill>
            <a:round/>
            <a:headEnd/>
            <a:tailEnd/>
          </a:ln>
        </p:spPr>
        <p:txBody>
          <a:bodyPr wrap="none">
            <a:spAutoFit/>
          </a:bodyPr>
          <a:lstStyle/>
          <a:p>
            <a:endParaRPr lang="en-US"/>
          </a:p>
        </p:txBody>
      </p:sp>
      <p:sp>
        <p:nvSpPr>
          <p:cNvPr id="57356" name="Line 183"/>
          <p:cNvSpPr>
            <a:spLocks noChangeShapeType="1"/>
          </p:cNvSpPr>
          <p:nvPr/>
        </p:nvSpPr>
        <p:spPr bwMode="auto">
          <a:xfrm flipV="1">
            <a:off x="1016000" y="5224463"/>
            <a:ext cx="3035300" cy="6350"/>
          </a:xfrm>
          <a:prstGeom prst="line">
            <a:avLst/>
          </a:prstGeom>
          <a:noFill/>
          <a:ln w="15875">
            <a:solidFill>
              <a:schemeClr val="hlink"/>
            </a:solidFill>
            <a:round/>
            <a:headEnd/>
            <a:tailEnd/>
          </a:ln>
        </p:spPr>
        <p:txBody>
          <a:bodyPr wrap="none">
            <a:spAutoFit/>
          </a:bodyPr>
          <a:lstStyle/>
          <a:p>
            <a:endParaRPr lang="en-US"/>
          </a:p>
        </p:txBody>
      </p:sp>
      <p:sp>
        <p:nvSpPr>
          <p:cNvPr id="57357" name="Line 185"/>
          <p:cNvSpPr>
            <a:spLocks noChangeShapeType="1"/>
          </p:cNvSpPr>
          <p:nvPr/>
        </p:nvSpPr>
        <p:spPr bwMode="auto">
          <a:xfrm>
            <a:off x="1054100" y="6148388"/>
            <a:ext cx="6350" cy="53975"/>
          </a:xfrm>
          <a:prstGeom prst="line">
            <a:avLst/>
          </a:prstGeom>
          <a:noFill/>
          <a:ln w="28575">
            <a:solidFill>
              <a:schemeClr val="hlink"/>
            </a:solidFill>
            <a:round/>
            <a:headEnd/>
            <a:tailEnd/>
          </a:ln>
        </p:spPr>
        <p:txBody>
          <a:bodyPr wrap="none">
            <a:spAutoFit/>
          </a:bodyPr>
          <a:lstStyle/>
          <a:p>
            <a:endParaRPr lang="en-US"/>
          </a:p>
        </p:txBody>
      </p:sp>
      <p:sp>
        <p:nvSpPr>
          <p:cNvPr id="57358" name="Line 186"/>
          <p:cNvSpPr>
            <a:spLocks noChangeShapeType="1"/>
          </p:cNvSpPr>
          <p:nvPr/>
        </p:nvSpPr>
        <p:spPr bwMode="auto">
          <a:xfrm>
            <a:off x="1644650" y="6162675"/>
            <a:ext cx="6350" cy="53975"/>
          </a:xfrm>
          <a:prstGeom prst="line">
            <a:avLst/>
          </a:prstGeom>
          <a:noFill/>
          <a:ln w="28575">
            <a:solidFill>
              <a:schemeClr val="hlink"/>
            </a:solidFill>
            <a:round/>
            <a:headEnd/>
            <a:tailEnd/>
          </a:ln>
        </p:spPr>
        <p:txBody>
          <a:bodyPr wrap="none">
            <a:spAutoFit/>
          </a:bodyPr>
          <a:lstStyle/>
          <a:p>
            <a:endParaRPr lang="en-US"/>
          </a:p>
        </p:txBody>
      </p:sp>
      <p:sp>
        <p:nvSpPr>
          <p:cNvPr id="57359" name="Line 187"/>
          <p:cNvSpPr>
            <a:spLocks noChangeShapeType="1"/>
          </p:cNvSpPr>
          <p:nvPr/>
        </p:nvSpPr>
        <p:spPr bwMode="auto">
          <a:xfrm>
            <a:off x="2260600" y="6169025"/>
            <a:ext cx="6350" cy="53975"/>
          </a:xfrm>
          <a:prstGeom prst="line">
            <a:avLst/>
          </a:prstGeom>
          <a:noFill/>
          <a:ln w="28575">
            <a:solidFill>
              <a:schemeClr val="hlink"/>
            </a:solidFill>
            <a:round/>
            <a:headEnd/>
            <a:tailEnd/>
          </a:ln>
        </p:spPr>
        <p:txBody>
          <a:bodyPr wrap="none">
            <a:spAutoFit/>
          </a:bodyPr>
          <a:lstStyle/>
          <a:p>
            <a:endParaRPr lang="en-US"/>
          </a:p>
        </p:txBody>
      </p:sp>
      <p:sp>
        <p:nvSpPr>
          <p:cNvPr id="57360" name="Line 188"/>
          <p:cNvSpPr>
            <a:spLocks noChangeShapeType="1"/>
          </p:cNvSpPr>
          <p:nvPr/>
        </p:nvSpPr>
        <p:spPr bwMode="auto">
          <a:xfrm>
            <a:off x="2870200" y="6169025"/>
            <a:ext cx="6350" cy="53975"/>
          </a:xfrm>
          <a:prstGeom prst="line">
            <a:avLst/>
          </a:prstGeom>
          <a:noFill/>
          <a:ln w="28575">
            <a:solidFill>
              <a:schemeClr val="hlink"/>
            </a:solidFill>
            <a:round/>
            <a:headEnd/>
            <a:tailEnd/>
          </a:ln>
        </p:spPr>
        <p:txBody>
          <a:bodyPr wrap="none">
            <a:spAutoFit/>
          </a:bodyPr>
          <a:lstStyle/>
          <a:p>
            <a:endParaRPr lang="en-US"/>
          </a:p>
        </p:txBody>
      </p:sp>
      <p:sp>
        <p:nvSpPr>
          <p:cNvPr id="57361" name="Line 189"/>
          <p:cNvSpPr>
            <a:spLocks noChangeShapeType="1"/>
          </p:cNvSpPr>
          <p:nvPr/>
        </p:nvSpPr>
        <p:spPr bwMode="auto">
          <a:xfrm>
            <a:off x="3467100" y="6169025"/>
            <a:ext cx="6350" cy="53975"/>
          </a:xfrm>
          <a:prstGeom prst="line">
            <a:avLst/>
          </a:prstGeom>
          <a:noFill/>
          <a:ln w="28575">
            <a:solidFill>
              <a:schemeClr val="hlink"/>
            </a:solidFill>
            <a:round/>
            <a:headEnd/>
            <a:tailEnd/>
          </a:ln>
        </p:spPr>
        <p:txBody>
          <a:bodyPr wrap="none">
            <a:spAutoFit/>
          </a:bodyPr>
          <a:lstStyle/>
          <a:p>
            <a:endParaRPr lang="en-US"/>
          </a:p>
        </p:txBody>
      </p:sp>
      <p:sp>
        <p:nvSpPr>
          <p:cNvPr id="57362" name="Line 190"/>
          <p:cNvSpPr>
            <a:spLocks noChangeShapeType="1"/>
          </p:cNvSpPr>
          <p:nvPr/>
        </p:nvSpPr>
        <p:spPr bwMode="auto">
          <a:xfrm>
            <a:off x="4083050" y="4387850"/>
            <a:ext cx="6350" cy="57150"/>
          </a:xfrm>
          <a:prstGeom prst="line">
            <a:avLst/>
          </a:prstGeom>
          <a:noFill/>
          <a:ln w="28575">
            <a:solidFill>
              <a:schemeClr val="hlink"/>
            </a:solidFill>
            <a:round/>
            <a:headEnd/>
            <a:tailEnd/>
          </a:ln>
        </p:spPr>
        <p:txBody>
          <a:bodyPr>
            <a:spAutoFit/>
          </a:bodyPr>
          <a:lstStyle/>
          <a:p>
            <a:endParaRPr lang="en-US"/>
          </a:p>
        </p:txBody>
      </p:sp>
      <p:sp>
        <p:nvSpPr>
          <p:cNvPr id="57363" name="Line 191"/>
          <p:cNvSpPr>
            <a:spLocks noChangeShapeType="1"/>
          </p:cNvSpPr>
          <p:nvPr/>
        </p:nvSpPr>
        <p:spPr bwMode="auto">
          <a:xfrm flipV="1">
            <a:off x="1009650" y="3511550"/>
            <a:ext cx="3060700" cy="0"/>
          </a:xfrm>
          <a:prstGeom prst="line">
            <a:avLst/>
          </a:prstGeom>
          <a:noFill/>
          <a:ln w="15875">
            <a:solidFill>
              <a:schemeClr val="hlink"/>
            </a:solidFill>
            <a:round/>
            <a:headEnd/>
            <a:tailEnd/>
          </a:ln>
        </p:spPr>
        <p:txBody>
          <a:bodyPr>
            <a:spAutoFit/>
          </a:bodyPr>
          <a:lstStyle/>
          <a:p>
            <a:endParaRPr lang="en-US"/>
          </a:p>
        </p:txBody>
      </p:sp>
      <p:grpSp>
        <p:nvGrpSpPr>
          <p:cNvPr id="57364" name="Group 198"/>
          <p:cNvGrpSpPr>
            <a:grpSpLocks/>
          </p:cNvGrpSpPr>
          <p:nvPr/>
        </p:nvGrpSpPr>
        <p:grpSpPr bwMode="auto">
          <a:xfrm>
            <a:off x="1123950" y="4406900"/>
            <a:ext cx="2895600" cy="317500"/>
            <a:chOff x="724" y="2712"/>
            <a:chExt cx="1824" cy="200"/>
          </a:xfrm>
        </p:grpSpPr>
        <p:sp>
          <p:nvSpPr>
            <p:cNvPr id="57469" name="Text Box 193"/>
            <p:cNvSpPr txBox="1">
              <a:spLocks noChangeArrowheads="1"/>
            </p:cNvSpPr>
            <p:nvPr/>
          </p:nvSpPr>
          <p:spPr bwMode="auto">
            <a:xfrm>
              <a:off x="724" y="2716"/>
              <a:ext cx="284" cy="192"/>
            </a:xfrm>
            <a:prstGeom prst="rect">
              <a:avLst/>
            </a:prstGeom>
            <a:noFill/>
            <a:ln w="28575">
              <a:noFill/>
              <a:miter lim="800000"/>
              <a:headEnd/>
              <a:tailEnd/>
            </a:ln>
          </p:spPr>
          <p:txBody>
            <a:bodyPr>
              <a:spAutoFit/>
            </a:bodyPr>
            <a:lstStyle/>
            <a:p>
              <a:r>
                <a:rPr lang="en-US" sz="1400" b="1">
                  <a:solidFill>
                    <a:schemeClr val="bg2"/>
                  </a:solidFill>
                </a:rPr>
                <a:t>0h</a:t>
              </a:r>
            </a:p>
          </p:txBody>
        </p:sp>
        <p:sp>
          <p:nvSpPr>
            <p:cNvPr id="57470" name="Text Box 194"/>
            <p:cNvSpPr txBox="1">
              <a:spLocks noChangeArrowheads="1"/>
            </p:cNvSpPr>
            <p:nvPr/>
          </p:nvSpPr>
          <p:spPr bwMode="auto">
            <a:xfrm>
              <a:off x="1124" y="2712"/>
              <a:ext cx="284" cy="192"/>
            </a:xfrm>
            <a:prstGeom prst="rect">
              <a:avLst/>
            </a:prstGeom>
            <a:noFill/>
            <a:ln w="28575">
              <a:noFill/>
              <a:miter lim="800000"/>
              <a:headEnd/>
              <a:tailEnd/>
            </a:ln>
          </p:spPr>
          <p:txBody>
            <a:bodyPr>
              <a:spAutoFit/>
            </a:bodyPr>
            <a:lstStyle/>
            <a:p>
              <a:r>
                <a:rPr lang="en-US" sz="1400" b="1">
                  <a:solidFill>
                    <a:schemeClr val="bg2"/>
                  </a:solidFill>
                </a:rPr>
                <a:t>2h</a:t>
              </a:r>
            </a:p>
          </p:txBody>
        </p:sp>
        <p:sp>
          <p:nvSpPr>
            <p:cNvPr id="57471" name="Text Box 195"/>
            <p:cNvSpPr txBox="1">
              <a:spLocks noChangeArrowheads="1"/>
            </p:cNvSpPr>
            <p:nvPr/>
          </p:nvSpPr>
          <p:spPr bwMode="auto">
            <a:xfrm>
              <a:off x="1484" y="2716"/>
              <a:ext cx="284" cy="192"/>
            </a:xfrm>
            <a:prstGeom prst="rect">
              <a:avLst/>
            </a:prstGeom>
            <a:noFill/>
            <a:ln w="28575">
              <a:noFill/>
              <a:miter lim="800000"/>
              <a:headEnd/>
              <a:tailEnd/>
            </a:ln>
          </p:spPr>
          <p:txBody>
            <a:bodyPr>
              <a:spAutoFit/>
            </a:bodyPr>
            <a:lstStyle/>
            <a:p>
              <a:r>
                <a:rPr lang="en-US" sz="1400" b="1">
                  <a:solidFill>
                    <a:schemeClr val="bg2"/>
                  </a:solidFill>
                </a:rPr>
                <a:t>4h</a:t>
              </a:r>
            </a:p>
          </p:txBody>
        </p:sp>
        <p:sp>
          <p:nvSpPr>
            <p:cNvPr id="57472" name="Text Box 196"/>
            <p:cNvSpPr txBox="1">
              <a:spLocks noChangeArrowheads="1"/>
            </p:cNvSpPr>
            <p:nvPr/>
          </p:nvSpPr>
          <p:spPr bwMode="auto">
            <a:xfrm>
              <a:off x="1884" y="2720"/>
              <a:ext cx="284" cy="192"/>
            </a:xfrm>
            <a:prstGeom prst="rect">
              <a:avLst/>
            </a:prstGeom>
            <a:noFill/>
            <a:ln w="28575">
              <a:noFill/>
              <a:miter lim="800000"/>
              <a:headEnd/>
              <a:tailEnd/>
            </a:ln>
          </p:spPr>
          <p:txBody>
            <a:bodyPr>
              <a:spAutoFit/>
            </a:bodyPr>
            <a:lstStyle/>
            <a:p>
              <a:r>
                <a:rPr lang="en-US" sz="1400" b="1">
                  <a:solidFill>
                    <a:schemeClr val="bg2"/>
                  </a:solidFill>
                </a:rPr>
                <a:t>6h</a:t>
              </a:r>
            </a:p>
          </p:txBody>
        </p:sp>
        <p:sp>
          <p:nvSpPr>
            <p:cNvPr id="57473" name="Text Box 197"/>
            <p:cNvSpPr txBox="1">
              <a:spLocks noChangeArrowheads="1"/>
            </p:cNvSpPr>
            <p:nvPr/>
          </p:nvSpPr>
          <p:spPr bwMode="auto">
            <a:xfrm>
              <a:off x="2264" y="2720"/>
              <a:ext cx="284" cy="192"/>
            </a:xfrm>
            <a:prstGeom prst="rect">
              <a:avLst/>
            </a:prstGeom>
            <a:noFill/>
            <a:ln w="28575">
              <a:noFill/>
              <a:miter lim="800000"/>
              <a:headEnd/>
              <a:tailEnd/>
            </a:ln>
          </p:spPr>
          <p:txBody>
            <a:bodyPr>
              <a:spAutoFit/>
            </a:bodyPr>
            <a:lstStyle/>
            <a:p>
              <a:r>
                <a:rPr lang="en-US" sz="1400" b="1">
                  <a:solidFill>
                    <a:schemeClr val="bg2"/>
                  </a:solidFill>
                </a:rPr>
                <a:t>8h</a:t>
              </a:r>
            </a:p>
          </p:txBody>
        </p:sp>
      </p:grpSp>
      <p:grpSp>
        <p:nvGrpSpPr>
          <p:cNvPr id="57365" name="Group 199"/>
          <p:cNvGrpSpPr>
            <a:grpSpLocks/>
          </p:cNvGrpSpPr>
          <p:nvPr/>
        </p:nvGrpSpPr>
        <p:grpSpPr bwMode="auto">
          <a:xfrm>
            <a:off x="1117600" y="6140450"/>
            <a:ext cx="2895600" cy="317500"/>
            <a:chOff x="724" y="2712"/>
            <a:chExt cx="1824" cy="200"/>
          </a:xfrm>
        </p:grpSpPr>
        <p:sp>
          <p:nvSpPr>
            <p:cNvPr id="57464" name="Text Box 200"/>
            <p:cNvSpPr txBox="1">
              <a:spLocks noChangeArrowheads="1"/>
            </p:cNvSpPr>
            <p:nvPr/>
          </p:nvSpPr>
          <p:spPr bwMode="auto">
            <a:xfrm>
              <a:off x="724" y="2716"/>
              <a:ext cx="284" cy="192"/>
            </a:xfrm>
            <a:prstGeom prst="rect">
              <a:avLst/>
            </a:prstGeom>
            <a:noFill/>
            <a:ln w="28575">
              <a:noFill/>
              <a:miter lim="800000"/>
              <a:headEnd/>
              <a:tailEnd/>
            </a:ln>
          </p:spPr>
          <p:txBody>
            <a:bodyPr>
              <a:spAutoFit/>
            </a:bodyPr>
            <a:lstStyle/>
            <a:p>
              <a:r>
                <a:rPr lang="en-US" sz="1400" b="1">
                  <a:solidFill>
                    <a:schemeClr val="bg2"/>
                  </a:solidFill>
                </a:rPr>
                <a:t>0h</a:t>
              </a:r>
            </a:p>
          </p:txBody>
        </p:sp>
        <p:sp>
          <p:nvSpPr>
            <p:cNvPr id="57465" name="Text Box 201"/>
            <p:cNvSpPr txBox="1">
              <a:spLocks noChangeArrowheads="1"/>
            </p:cNvSpPr>
            <p:nvPr/>
          </p:nvSpPr>
          <p:spPr bwMode="auto">
            <a:xfrm>
              <a:off x="1124" y="2712"/>
              <a:ext cx="284" cy="192"/>
            </a:xfrm>
            <a:prstGeom prst="rect">
              <a:avLst/>
            </a:prstGeom>
            <a:noFill/>
            <a:ln w="28575">
              <a:noFill/>
              <a:miter lim="800000"/>
              <a:headEnd/>
              <a:tailEnd/>
            </a:ln>
          </p:spPr>
          <p:txBody>
            <a:bodyPr>
              <a:spAutoFit/>
            </a:bodyPr>
            <a:lstStyle/>
            <a:p>
              <a:r>
                <a:rPr lang="en-US" sz="1400" b="1">
                  <a:solidFill>
                    <a:schemeClr val="bg2"/>
                  </a:solidFill>
                </a:rPr>
                <a:t>2h</a:t>
              </a:r>
            </a:p>
          </p:txBody>
        </p:sp>
        <p:sp>
          <p:nvSpPr>
            <p:cNvPr id="57466" name="Text Box 202"/>
            <p:cNvSpPr txBox="1">
              <a:spLocks noChangeArrowheads="1"/>
            </p:cNvSpPr>
            <p:nvPr/>
          </p:nvSpPr>
          <p:spPr bwMode="auto">
            <a:xfrm>
              <a:off x="1484" y="2716"/>
              <a:ext cx="284" cy="192"/>
            </a:xfrm>
            <a:prstGeom prst="rect">
              <a:avLst/>
            </a:prstGeom>
            <a:noFill/>
            <a:ln w="28575">
              <a:noFill/>
              <a:miter lim="800000"/>
              <a:headEnd/>
              <a:tailEnd/>
            </a:ln>
          </p:spPr>
          <p:txBody>
            <a:bodyPr>
              <a:spAutoFit/>
            </a:bodyPr>
            <a:lstStyle/>
            <a:p>
              <a:r>
                <a:rPr lang="en-US" sz="1400" b="1">
                  <a:solidFill>
                    <a:schemeClr val="bg2"/>
                  </a:solidFill>
                </a:rPr>
                <a:t>4h</a:t>
              </a:r>
            </a:p>
          </p:txBody>
        </p:sp>
        <p:sp>
          <p:nvSpPr>
            <p:cNvPr id="57467" name="Text Box 203"/>
            <p:cNvSpPr txBox="1">
              <a:spLocks noChangeArrowheads="1"/>
            </p:cNvSpPr>
            <p:nvPr/>
          </p:nvSpPr>
          <p:spPr bwMode="auto">
            <a:xfrm>
              <a:off x="1884" y="2720"/>
              <a:ext cx="284" cy="192"/>
            </a:xfrm>
            <a:prstGeom prst="rect">
              <a:avLst/>
            </a:prstGeom>
            <a:noFill/>
            <a:ln w="28575">
              <a:noFill/>
              <a:miter lim="800000"/>
              <a:headEnd/>
              <a:tailEnd/>
            </a:ln>
          </p:spPr>
          <p:txBody>
            <a:bodyPr>
              <a:spAutoFit/>
            </a:bodyPr>
            <a:lstStyle/>
            <a:p>
              <a:r>
                <a:rPr lang="en-US" sz="1400" b="1">
                  <a:solidFill>
                    <a:schemeClr val="bg2"/>
                  </a:solidFill>
                </a:rPr>
                <a:t>6h</a:t>
              </a:r>
            </a:p>
          </p:txBody>
        </p:sp>
        <p:sp>
          <p:nvSpPr>
            <p:cNvPr id="57468" name="Text Box 204"/>
            <p:cNvSpPr txBox="1">
              <a:spLocks noChangeArrowheads="1"/>
            </p:cNvSpPr>
            <p:nvPr/>
          </p:nvSpPr>
          <p:spPr bwMode="auto">
            <a:xfrm>
              <a:off x="2264" y="2720"/>
              <a:ext cx="284" cy="192"/>
            </a:xfrm>
            <a:prstGeom prst="rect">
              <a:avLst/>
            </a:prstGeom>
            <a:noFill/>
            <a:ln w="28575">
              <a:noFill/>
              <a:miter lim="800000"/>
              <a:headEnd/>
              <a:tailEnd/>
            </a:ln>
          </p:spPr>
          <p:txBody>
            <a:bodyPr>
              <a:spAutoFit/>
            </a:bodyPr>
            <a:lstStyle/>
            <a:p>
              <a:r>
                <a:rPr lang="en-US" sz="1400" b="1">
                  <a:solidFill>
                    <a:schemeClr val="bg2"/>
                  </a:solidFill>
                </a:rPr>
                <a:t>8h</a:t>
              </a:r>
            </a:p>
          </p:txBody>
        </p:sp>
      </p:grpSp>
      <p:grpSp>
        <p:nvGrpSpPr>
          <p:cNvPr id="57366" name="Group 205"/>
          <p:cNvGrpSpPr>
            <a:grpSpLocks/>
          </p:cNvGrpSpPr>
          <p:nvPr/>
        </p:nvGrpSpPr>
        <p:grpSpPr bwMode="auto">
          <a:xfrm>
            <a:off x="1136650" y="2660650"/>
            <a:ext cx="2895600" cy="317500"/>
            <a:chOff x="724" y="2712"/>
            <a:chExt cx="1824" cy="200"/>
          </a:xfrm>
        </p:grpSpPr>
        <p:sp>
          <p:nvSpPr>
            <p:cNvPr id="57459" name="Text Box 206"/>
            <p:cNvSpPr txBox="1">
              <a:spLocks noChangeArrowheads="1"/>
            </p:cNvSpPr>
            <p:nvPr/>
          </p:nvSpPr>
          <p:spPr bwMode="auto">
            <a:xfrm>
              <a:off x="724" y="2716"/>
              <a:ext cx="284" cy="192"/>
            </a:xfrm>
            <a:prstGeom prst="rect">
              <a:avLst/>
            </a:prstGeom>
            <a:noFill/>
            <a:ln w="28575">
              <a:noFill/>
              <a:miter lim="800000"/>
              <a:headEnd/>
              <a:tailEnd/>
            </a:ln>
          </p:spPr>
          <p:txBody>
            <a:bodyPr>
              <a:spAutoFit/>
            </a:bodyPr>
            <a:lstStyle/>
            <a:p>
              <a:r>
                <a:rPr lang="en-US" sz="1400" b="1">
                  <a:solidFill>
                    <a:schemeClr val="bg2"/>
                  </a:solidFill>
                </a:rPr>
                <a:t>0h</a:t>
              </a:r>
            </a:p>
          </p:txBody>
        </p:sp>
        <p:sp>
          <p:nvSpPr>
            <p:cNvPr id="57460" name="Text Box 207"/>
            <p:cNvSpPr txBox="1">
              <a:spLocks noChangeArrowheads="1"/>
            </p:cNvSpPr>
            <p:nvPr/>
          </p:nvSpPr>
          <p:spPr bwMode="auto">
            <a:xfrm>
              <a:off x="1124" y="2712"/>
              <a:ext cx="284" cy="192"/>
            </a:xfrm>
            <a:prstGeom prst="rect">
              <a:avLst/>
            </a:prstGeom>
            <a:noFill/>
            <a:ln w="28575">
              <a:noFill/>
              <a:miter lim="800000"/>
              <a:headEnd/>
              <a:tailEnd/>
            </a:ln>
          </p:spPr>
          <p:txBody>
            <a:bodyPr>
              <a:spAutoFit/>
            </a:bodyPr>
            <a:lstStyle/>
            <a:p>
              <a:r>
                <a:rPr lang="en-US" sz="1400" b="1">
                  <a:solidFill>
                    <a:schemeClr val="bg2"/>
                  </a:solidFill>
                </a:rPr>
                <a:t>2h</a:t>
              </a:r>
            </a:p>
          </p:txBody>
        </p:sp>
        <p:sp>
          <p:nvSpPr>
            <p:cNvPr id="57461" name="Text Box 208"/>
            <p:cNvSpPr txBox="1">
              <a:spLocks noChangeArrowheads="1"/>
            </p:cNvSpPr>
            <p:nvPr/>
          </p:nvSpPr>
          <p:spPr bwMode="auto">
            <a:xfrm>
              <a:off x="1484" y="2716"/>
              <a:ext cx="284" cy="192"/>
            </a:xfrm>
            <a:prstGeom prst="rect">
              <a:avLst/>
            </a:prstGeom>
            <a:noFill/>
            <a:ln w="28575">
              <a:noFill/>
              <a:miter lim="800000"/>
              <a:headEnd/>
              <a:tailEnd/>
            </a:ln>
          </p:spPr>
          <p:txBody>
            <a:bodyPr>
              <a:spAutoFit/>
            </a:bodyPr>
            <a:lstStyle/>
            <a:p>
              <a:r>
                <a:rPr lang="en-US" sz="1400" b="1">
                  <a:solidFill>
                    <a:schemeClr val="bg2"/>
                  </a:solidFill>
                </a:rPr>
                <a:t>4h</a:t>
              </a:r>
            </a:p>
          </p:txBody>
        </p:sp>
        <p:sp>
          <p:nvSpPr>
            <p:cNvPr id="57462" name="Text Box 209"/>
            <p:cNvSpPr txBox="1">
              <a:spLocks noChangeArrowheads="1"/>
            </p:cNvSpPr>
            <p:nvPr/>
          </p:nvSpPr>
          <p:spPr bwMode="auto">
            <a:xfrm>
              <a:off x="1884" y="2720"/>
              <a:ext cx="284" cy="192"/>
            </a:xfrm>
            <a:prstGeom prst="rect">
              <a:avLst/>
            </a:prstGeom>
            <a:noFill/>
            <a:ln w="28575">
              <a:noFill/>
              <a:miter lim="800000"/>
              <a:headEnd/>
              <a:tailEnd/>
            </a:ln>
          </p:spPr>
          <p:txBody>
            <a:bodyPr>
              <a:spAutoFit/>
            </a:bodyPr>
            <a:lstStyle/>
            <a:p>
              <a:r>
                <a:rPr lang="en-US" sz="1400" b="1">
                  <a:solidFill>
                    <a:schemeClr val="bg2"/>
                  </a:solidFill>
                </a:rPr>
                <a:t>6h</a:t>
              </a:r>
            </a:p>
          </p:txBody>
        </p:sp>
        <p:sp>
          <p:nvSpPr>
            <p:cNvPr id="57463" name="Text Box 210"/>
            <p:cNvSpPr txBox="1">
              <a:spLocks noChangeArrowheads="1"/>
            </p:cNvSpPr>
            <p:nvPr/>
          </p:nvSpPr>
          <p:spPr bwMode="auto">
            <a:xfrm>
              <a:off x="2264" y="2720"/>
              <a:ext cx="284" cy="192"/>
            </a:xfrm>
            <a:prstGeom prst="rect">
              <a:avLst/>
            </a:prstGeom>
            <a:noFill/>
            <a:ln w="28575">
              <a:noFill/>
              <a:miter lim="800000"/>
              <a:headEnd/>
              <a:tailEnd/>
            </a:ln>
          </p:spPr>
          <p:txBody>
            <a:bodyPr>
              <a:spAutoFit/>
            </a:bodyPr>
            <a:lstStyle/>
            <a:p>
              <a:r>
                <a:rPr lang="en-US" sz="1400" b="1">
                  <a:solidFill>
                    <a:schemeClr val="bg2"/>
                  </a:solidFill>
                </a:rPr>
                <a:t>8h</a:t>
              </a:r>
            </a:p>
          </p:txBody>
        </p:sp>
      </p:grpSp>
      <p:grpSp>
        <p:nvGrpSpPr>
          <p:cNvPr id="57367" name="Group 217"/>
          <p:cNvGrpSpPr>
            <a:grpSpLocks/>
          </p:cNvGrpSpPr>
          <p:nvPr/>
        </p:nvGrpSpPr>
        <p:grpSpPr bwMode="auto">
          <a:xfrm>
            <a:off x="762000" y="1358900"/>
            <a:ext cx="279400" cy="1406525"/>
            <a:chOff x="496" y="792"/>
            <a:chExt cx="176" cy="886"/>
          </a:xfrm>
        </p:grpSpPr>
        <p:sp>
          <p:nvSpPr>
            <p:cNvPr id="57453" name="Text Box 211"/>
            <p:cNvSpPr txBox="1">
              <a:spLocks noChangeArrowheads="1"/>
            </p:cNvSpPr>
            <p:nvPr/>
          </p:nvSpPr>
          <p:spPr bwMode="auto">
            <a:xfrm>
              <a:off x="508" y="1524"/>
              <a:ext cx="160" cy="154"/>
            </a:xfrm>
            <a:prstGeom prst="rect">
              <a:avLst/>
            </a:prstGeom>
            <a:noFill/>
            <a:ln w="28575">
              <a:noFill/>
              <a:miter lim="800000"/>
              <a:headEnd/>
              <a:tailEnd/>
            </a:ln>
          </p:spPr>
          <p:txBody>
            <a:bodyPr>
              <a:spAutoFit/>
            </a:bodyPr>
            <a:lstStyle/>
            <a:p>
              <a:r>
                <a:rPr lang="en-US" sz="1000" b="1">
                  <a:solidFill>
                    <a:schemeClr val="bg2"/>
                  </a:solidFill>
                </a:rPr>
                <a:t>2</a:t>
              </a:r>
            </a:p>
          </p:txBody>
        </p:sp>
        <p:sp>
          <p:nvSpPr>
            <p:cNvPr id="57454" name="Text Box 212"/>
            <p:cNvSpPr txBox="1">
              <a:spLocks noChangeArrowheads="1"/>
            </p:cNvSpPr>
            <p:nvPr/>
          </p:nvSpPr>
          <p:spPr bwMode="auto">
            <a:xfrm>
              <a:off x="512" y="1372"/>
              <a:ext cx="160" cy="154"/>
            </a:xfrm>
            <a:prstGeom prst="rect">
              <a:avLst/>
            </a:prstGeom>
            <a:noFill/>
            <a:ln w="28575">
              <a:noFill/>
              <a:miter lim="800000"/>
              <a:headEnd/>
              <a:tailEnd/>
            </a:ln>
          </p:spPr>
          <p:txBody>
            <a:bodyPr>
              <a:spAutoFit/>
            </a:bodyPr>
            <a:lstStyle/>
            <a:p>
              <a:r>
                <a:rPr lang="en-US" sz="1000" b="1">
                  <a:solidFill>
                    <a:schemeClr val="bg2"/>
                  </a:solidFill>
                </a:rPr>
                <a:t>3</a:t>
              </a:r>
            </a:p>
          </p:txBody>
        </p:sp>
        <p:sp>
          <p:nvSpPr>
            <p:cNvPr id="57455" name="Text Box 213"/>
            <p:cNvSpPr txBox="1">
              <a:spLocks noChangeArrowheads="1"/>
            </p:cNvSpPr>
            <p:nvPr/>
          </p:nvSpPr>
          <p:spPr bwMode="auto">
            <a:xfrm>
              <a:off x="512" y="1232"/>
              <a:ext cx="160" cy="154"/>
            </a:xfrm>
            <a:prstGeom prst="rect">
              <a:avLst/>
            </a:prstGeom>
            <a:noFill/>
            <a:ln w="28575">
              <a:noFill/>
              <a:miter lim="800000"/>
              <a:headEnd/>
              <a:tailEnd/>
            </a:ln>
          </p:spPr>
          <p:txBody>
            <a:bodyPr>
              <a:spAutoFit/>
            </a:bodyPr>
            <a:lstStyle/>
            <a:p>
              <a:r>
                <a:rPr lang="en-US" sz="1000" b="1">
                  <a:solidFill>
                    <a:schemeClr val="bg2"/>
                  </a:solidFill>
                </a:rPr>
                <a:t>4</a:t>
              </a:r>
            </a:p>
          </p:txBody>
        </p:sp>
        <p:sp>
          <p:nvSpPr>
            <p:cNvPr id="57456" name="Text Box 214"/>
            <p:cNvSpPr txBox="1">
              <a:spLocks noChangeArrowheads="1"/>
            </p:cNvSpPr>
            <p:nvPr/>
          </p:nvSpPr>
          <p:spPr bwMode="auto">
            <a:xfrm>
              <a:off x="496" y="1088"/>
              <a:ext cx="160" cy="154"/>
            </a:xfrm>
            <a:prstGeom prst="rect">
              <a:avLst/>
            </a:prstGeom>
            <a:noFill/>
            <a:ln w="28575">
              <a:noFill/>
              <a:miter lim="800000"/>
              <a:headEnd/>
              <a:tailEnd/>
            </a:ln>
          </p:spPr>
          <p:txBody>
            <a:bodyPr>
              <a:spAutoFit/>
            </a:bodyPr>
            <a:lstStyle/>
            <a:p>
              <a:r>
                <a:rPr lang="en-US" sz="1000" b="1">
                  <a:solidFill>
                    <a:schemeClr val="bg2"/>
                  </a:solidFill>
                </a:rPr>
                <a:t>5</a:t>
              </a:r>
            </a:p>
          </p:txBody>
        </p:sp>
        <p:sp>
          <p:nvSpPr>
            <p:cNvPr id="57457" name="Text Box 215"/>
            <p:cNvSpPr txBox="1">
              <a:spLocks noChangeArrowheads="1"/>
            </p:cNvSpPr>
            <p:nvPr/>
          </p:nvSpPr>
          <p:spPr bwMode="auto">
            <a:xfrm>
              <a:off x="504" y="944"/>
              <a:ext cx="160" cy="154"/>
            </a:xfrm>
            <a:prstGeom prst="rect">
              <a:avLst/>
            </a:prstGeom>
            <a:noFill/>
            <a:ln w="28575">
              <a:noFill/>
              <a:miter lim="800000"/>
              <a:headEnd/>
              <a:tailEnd/>
            </a:ln>
          </p:spPr>
          <p:txBody>
            <a:bodyPr>
              <a:spAutoFit/>
            </a:bodyPr>
            <a:lstStyle/>
            <a:p>
              <a:r>
                <a:rPr lang="en-US" sz="1000" b="1">
                  <a:solidFill>
                    <a:schemeClr val="bg2"/>
                  </a:solidFill>
                </a:rPr>
                <a:t>6</a:t>
              </a:r>
            </a:p>
          </p:txBody>
        </p:sp>
        <p:sp>
          <p:nvSpPr>
            <p:cNvPr id="57458" name="Text Box 216"/>
            <p:cNvSpPr txBox="1">
              <a:spLocks noChangeArrowheads="1"/>
            </p:cNvSpPr>
            <p:nvPr/>
          </p:nvSpPr>
          <p:spPr bwMode="auto">
            <a:xfrm>
              <a:off x="504" y="792"/>
              <a:ext cx="160" cy="154"/>
            </a:xfrm>
            <a:prstGeom prst="rect">
              <a:avLst/>
            </a:prstGeom>
            <a:noFill/>
            <a:ln w="28575">
              <a:noFill/>
              <a:miter lim="800000"/>
              <a:headEnd/>
              <a:tailEnd/>
            </a:ln>
          </p:spPr>
          <p:txBody>
            <a:bodyPr>
              <a:spAutoFit/>
            </a:bodyPr>
            <a:lstStyle/>
            <a:p>
              <a:r>
                <a:rPr lang="en-US" sz="1000" b="1">
                  <a:solidFill>
                    <a:schemeClr val="bg2"/>
                  </a:solidFill>
                </a:rPr>
                <a:t>7</a:t>
              </a:r>
            </a:p>
          </p:txBody>
        </p:sp>
      </p:grpSp>
      <p:grpSp>
        <p:nvGrpSpPr>
          <p:cNvPr id="57368" name="Group 232"/>
          <p:cNvGrpSpPr>
            <a:grpSpLocks/>
          </p:cNvGrpSpPr>
          <p:nvPr/>
        </p:nvGrpSpPr>
        <p:grpSpPr bwMode="auto">
          <a:xfrm>
            <a:off x="660400" y="4794250"/>
            <a:ext cx="387350" cy="1476375"/>
            <a:chOff x="432" y="2956"/>
            <a:chExt cx="244" cy="930"/>
          </a:xfrm>
        </p:grpSpPr>
        <p:sp>
          <p:nvSpPr>
            <p:cNvPr id="57448" name="Text Box 219"/>
            <p:cNvSpPr txBox="1">
              <a:spLocks noChangeArrowheads="1"/>
            </p:cNvSpPr>
            <p:nvPr/>
          </p:nvSpPr>
          <p:spPr bwMode="auto">
            <a:xfrm>
              <a:off x="436" y="3732"/>
              <a:ext cx="236" cy="154"/>
            </a:xfrm>
            <a:prstGeom prst="rect">
              <a:avLst/>
            </a:prstGeom>
            <a:noFill/>
            <a:ln w="28575">
              <a:noFill/>
              <a:miter lim="800000"/>
              <a:headEnd/>
              <a:tailEnd/>
            </a:ln>
          </p:spPr>
          <p:txBody>
            <a:bodyPr>
              <a:spAutoFit/>
            </a:bodyPr>
            <a:lstStyle/>
            <a:p>
              <a:r>
                <a:rPr lang="en-US" sz="1000" b="1">
                  <a:solidFill>
                    <a:schemeClr val="bg2"/>
                  </a:solidFill>
                </a:rPr>
                <a:t>10</a:t>
              </a:r>
            </a:p>
          </p:txBody>
        </p:sp>
        <p:sp>
          <p:nvSpPr>
            <p:cNvPr id="57449" name="Text Box 220"/>
            <p:cNvSpPr txBox="1">
              <a:spLocks noChangeArrowheads="1"/>
            </p:cNvSpPr>
            <p:nvPr/>
          </p:nvSpPr>
          <p:spPr bwMode="auto">
            <a:xfrm>
              <a:off x="432" y="3540"/>
              <a:ext cx="240" cy="154"/>
            </a:xfrm>
            <a:prstGeom prst="rect">
              <a:avLst/>
            </a:prstGeom>
            <a:noFill/>
            <a:ln w="28575">
              <a:noFill/>
              <a:miter lim="800000"/>
              <a:headEnd/>
              <a:tailEnd/>
            </a:ln>
          </p:spPr>
          <p:txBody>
            <a:bodyPr>
              <a:spAutoFit/>
            </a:bodyPr>
            <a:lstStyle/>
            <a:p>
              <a:r>
                <a:rPr lang="en-US" sz="1000" b="1">
                  <a:solidFill>
                    <a:schemeClr val="bg2"/>
                  </a:solidFill>
                </a:rPr>
                <a:t>12</a:t>
              </a:r>
            </a:p>
          </p:txBody>
        </p:sp>
        <p:sp>
          <p:nvSpPr>
            <p:cNvPr id="57450" name="Text Box 222"/>
            <p:cNvSpPr txBox="1">
              <a:spLocks noChangeArrowheads="1"/>
            </p:cNvSpPr>
            <p:nvPr/>
          </p:nvSpPr>
          <p:spPr bwMode="auto">
            <a:xfrm>
              <a:off x="436" y="3344"/>
              <a:ext cx="240" cy="154"/>
            </a:xfrm>
            <a:prstGeom prst="rect">
              <a:avLst/>
            </a:prstGeom>
            <a:noFill/>
            <a:ln w="28575">
              <a:noFill/>
              <a:miter lim="800000"/>
              <a:headEnd/>
              <a:tailEnd/>
            </a:ln>
          </p:spPr>
          <p:txBody>
            <a:bodyPr>
              <a:spAutoFit/>
            </a:bodyPr>
            <a:lstStyle/>
            <a:p>
              <a:r>
                <a:rPr lang="en-US" sz="1000" b="1">
                  <a:solidFill>
                    <a:schemeClr val="bg2"/>
                  </a:solidFill>
                </a:rPr>
                <a:t>14</a:t>
              </a:r>
            </a:p>
          </p:txBody>
        </p:sp>
        <p:sp>
          <p:nvSpPr>
            <p:cNvPr id="57451" name="Text Box 223"/>
            <p:cNvSpPr txBox="1">
              <a:spLocks noChangeArrowheads="1"/>
            </p:cNvSpPr>
            <p:nvPr/>
          </p:nvSpPr>
          <p:spPr bwMode="auto">
            <a:xfrm>
              <a:off x="448" y="3144"/>
              <a:ext cx="212" cy="154"/>
            </a:xfrm>
            <a:prstGeom prst="rect">
              <a:avLst/>
            </a:prstGeom>
            <a:noFill/>
            <a:ln w="28575">
              <a:noFill/>
              <a:miter lim="800000"/>
              <a:headEnd/>
              <a:tailEnd/>
            </a:ln>
          </p:spPr>
          <p:txBody>
            <a:bodyPr>
              <a:spAutoFit/>
            </a:bodyPr>
            <a:lstStyle/>
            <a:p>
              <a:r>
                <a:rPr lang="en-US" sz="1000" b="1">
                  <a:solidFill>
                    <a:schemeClr val="bg2"/>
                  </a:solidFill>
                </a:rPr>
                <a:t>16</a:t>
              </a:r>
            </a:p>
          </p:txBody>
        </p:sp>
        <p:sp>
          <p:nvSpPr>
            <p:cNvPr id="57452" name="Text Box 224"/>
            <p:cNvSpPr txBox="1">
              <a:spLocks noChangeArrowheads="1"/>
            </p:cNvSpPr>
            <p:nvPr/>
          </p:nvSpPr>
          <p:spPr bwMode="auto">
            <a:xfrm>
              <a:off x="452" y="2956"/>
              <a:ext cx="212" cy="154"/>
            </a:xfrm>
            <a:prstGeom prst="rect">
              <a:avLst/>
            </a:prstGeom>
            <a:noFill/>
            <a:ln w="28575">
              <a:noFill/>
              <a:miter lim="800000"/>
              <a:headEnd/>
              <a:tailEnd/>
            </a:ln>
          </p:spPr>
          <p:txBody>
            <a:bodyPr>
              <a:spAutoFit/>
            </a:bodyPr>
            <a:lstStyle/>
            <a:p>
              <a:r>
                <a:rPr lang="en-US" sz="1000" b="1">
                  <a:solidFill>
                    <a:schemeClr val="bg2"/>
                  </a:solidFill>
                </a:rPr>
                <a:t>18</a:t>
              </a:r>
            </a:p>
          </p:txBody>
        </p:sp>
      </p:grpSp>
      <p:sp>
        <p:nvSpPr>
          <p:cNvPr id="57369" name="Text Box 234"/>
          <p:cNvSpPr txBox="1">
            <a:spLocks noChangeArrowheads="1"/>
          </p:cNvSpPr>
          <p:nvPr/>
        </p:nvSpPr>
        <p:spPr bwMode="auto">
          <a:xfrm>
            <a:off x="647700" y="4286250"/>
            <a:ext cx="374650" cy="244475"/>
          </a:xfrm>
          <a:prstGeom prst="rect">
            <a:avLst/>
          </a:prstGeom>
          <a:noFill/>
          <a:ln w="28575">
            <a:noFill/>
            <a:miter lim="800000"/>
            <a:headEnd/>
            <a:tailEnd/>
          </a:ln>
        </p:spPr>
        <p:txBody>
          <a:bodyPr>
            <a:spAutoFit/>
          </a:bodyPr>
          <a:lstStyle/>
          <a:p>
            <a:r>
              <a:rPr lang="en-US" sz="1000" b="1">
                <a:solidFill>
                  <a:schemeClr val="bg2"/>
                </a:solidFill>
              </a:rPr>
              <a:t>0.4</a:t>
            </a:r>
          </a:p>
        </p:txBody>
      </p:sp>
      <p:sp>
        <p:nvSpPr>
          <p:cNvPr id="57370" name="Text Box 235"/>
          <p:cNvSpPr txBox="1">
            <a:spLocks noChangeArrowheads="1"/>
          </p:cNvSpPr>
          <p:nvPr/>
        </p:nvSpPr>
        <p:spPr bwMode="auto">
          <a:xfrm>
            <a:off x="660400" y="3606800"/>
            <a:ext cx="381000" cy="244475"/>
          </a:xfrm>
          <a:prstGeom prst="rect">
            <a:avLst/>
          </a:prstGeom>
          <a:noFill/>
          <a:ln w="28575">
            <a:noFill/>
            <a:miter lim="800000"/>
            <a:headEnd/>
            <a:tailEnd/>
          </a:ln>
        </p:spPr>
        <p:txBody>
          <a:bodyPr>
            <a:spAutoFit/>
          </a:bodyPr>
          <a:lstStyle/>
          <a:p>
            <a:r>
              <a:rPr lang="en-US" sz="1000" b="1">
                <a:solidFill>
                  <a:schemeClr val="bg2"/>
                </a:solidFill>
              </a:rPr>
              <a:t>0.7</a:t>
            </a:r>
          </a:p>
        </p:txBody>
      </p:sp>
      <p:sp>
        <p:nvSpPr>
          <p:cNvPr id="57371" name="Text Box 236"/>
          <p:cNvSpPr txBox="1">
            <a:spLocks noChangeArrowheads="1"/>
          </p:cNvSpPr>
          <p:nvPr/>
        </p:nvSpPr>
        <p:spPr bwMode="auto">
          <a:xfrm>
            <a:off x="654050" y="3390900"/>
            <a:ext cx="381000" cy="244475"/>
          </a:xfrm>
          <a:prstGeom prst="rect">
            <a:avLst/>
          </a:prstGeom>
          <a:noFill/>
          <a:ln w="28575">
            <a:noFill/>
            <a:miter lim="800000"/>
            <a:headEnd/>
            <a:tailEnd/>
          </a:ln>
        </p:spPr>
        <p:txBody>
          <a:bodyPr>
            <a:spAutoFit/>
          </a:bodyPr>
          <a:lstStyle/>
          <a:p>
            <a:r>
              <a:rPr lang="en-US" sz="1000" b="1">
                <a:solidFill>
                  <a:schemeClr val="bg2"/>
                </a:solidFill>
              </a:rPr>
              <a:t>0.8</a:t>
            </a:r>
          </a:p>
        </p:txBody>
      </p:sp>
      <p:sp>
        <p:nvSpPr>
          <p:cNvPr id="57372" name="Text Box 237"/>
          <p:cNvSpPr txBox="1">
            <a:spLocks noChangeArrowheads="1"/>
          </p:cNvSpPr>
          <p:nvPr/>
        </p:nvSpPr>
        <p:spPr bwMode="auto">
          <a:xfrm>
            <a:off x="622300" y="3175000"/>
            <a:ext cx="438150" cy="244475"/>
          </a:xfrm>
          <a:prstGeom prst="rect">
            <a:avLst/>
          </a:prstGeom>
          <a:noFill/>
          <a:ln w="28575">
            <a:noFill/>
            <a:miter lim="800000"/>
            <a:headEnd/>
            <a:tailEnd/>
          </a:ln>
        </p:spPr>
        <p:txBody>
          <a:bodyPr>
            <a:spAutoFit/>
          </a:bodyPr>
          <a:lstStyle/>
          <a:p>
            <a:r>
              <a:rPr lang="en-US" sz="1000" b="1">
                <a:solidFill>
                  <a:schemeClr val="bg2"/>
                </a:solidFill>
              </a:rPr>
              <a:t>0.9</a:t>
            </a:r>
          </a:p>
        </p:txBody>
      </p:sp>
      <p:sp>
        <p:nvSpPr>
          <p:cNvPr id="57373" name="Text Box 238"/>
          <p:cNvSpPr txBox="1">
            <a:spLocks noChangeArrowheads="1"/>
          </p:cNvSpPr>
          <p:nvPr/>
        </p:nvSpPr>
        <p:spPr bwMode="auto">
          <a:xfrm>
            <a:off x="596900" y="2933700"/>
            <a:ext cx="438150" cy="244475"/>
          </a:xfrm>
          <a:prstGeom prst="rect">
            <a:avLst/>
          </a:prstGeom>
          <a:noFill/>
          <a:ln w="28575">
            <a:noFill/>
            <a:miter lim="800000"/>
            <a:headEnd/>
            <a:tailEnd/>
          </a:ln>
        </p:spPr>
        <p:txBody>
          <a:bodyPr>
            <a:spAutoFit/>
          </a:bodyPr>
          <a:lstStyle/>
          <a:p>
            <a:r>
              <a:rPr lang="en-US" sz="1000" b="1">
                <a:solidFill>
                  <a:schemeClr val="bg2"/>
                </a:solidFill>
              </a:rPr>
              <a:t>1.0</a:t>
            </a:r>
          </a:p>
        </p:txBody>
      </p:sp>
      <p:sp>
        <p:nvSpPr>
          <p:cNvPr id="57374" name="Text Box 239"/>
          <p:cNvSpPr txBox="1">
            <a:spLocks noChangeArrowheads="1"/>
          </p:cNvSpPr>
          <p:nvPr/>
        </p:nvSpPr>
        <p:spPr bwMode="auto">
          <a:xfrm>
            <a:off x="647700" y="3816350"/>
            <a:ext cx="381000" cy="244475"/>
          </a:xfrm>
          <a:prstGeom prst="rect">
            <a:avLst/>
          </a:prstGeom>
          <a:noFill/>
          <a:ln w="28575">
            <a:noFill/>
            <a:miter lim="800000"/>
            <a:headEnd/>
            <a:tailEnd/>
          </a:ln>
        </p:spPr>
        <p:txBody>
          <a:bodyPr>
            <a:spAutoFit/>
          </a:bodyPr>
          <a:lstStyle/>
          <a:p>
            <a:r>
              <a:rPr lang="en-US" sz="1000" b="1">
                <a:solidFill>
                  <a:schemeClr val="bg2"/>
                </a:solidFill>
              </a:rPr>
              <a:t>0.6</a:t>
            </a:r>
          </a:p>
        </p:txBody>
      </p:sp>
      <p:sp>
        <p:nvSpPr>
          <p:cNvPr id="57375" name="Text Box 240"/>
          <p:cNvSpPr txBox="1">
            <a:spLocks noChangeArrowheads="1"/>
          </p:cNvSpPr>
          <p:nvPr/>
        </p:nvSpPr>
        <p:spPr bwMode="auto">
          <a:xfrm>
            <a:off x="666750" y="4044950"/>
            <a:ext cx="381000" cy="244475"/>
          </a:xfrm>
          <a:prstGeom prst="rect">
            <a:avLst/>
          </a:prstGeom>
          <a:noFill/>
          <a:ln w="28575">
            <a:noFill/>
            <a:miter lim="800000"/>
            <a:headEnd/>
            <a:tailEnd/>
          </a:ln>
        </p:spPr>
        <p:txBody>
          <a:bodyPr>
            <a:spAutoFit/>
          </a:bodyPr>
          <a:lstStyle/>
          <a:p>
            <a:r>
              <a:rPr lang="en-US" sz="1000" b="1">
                <a:solidFill>
                  <a:schemeClr val="bg2"/>
                </a:solidFill>
              </a:rPr>
              <a:t>0.5</a:t>
            </a:r>
          </a:p>
        </p:txBody>
      </p:sp>
      <p:sp>
        <p:nvSpPr>
          <p:cNvPr id="57376" name="Text Box 241"/>
          <p:cNvSpPr txBox="1">
            <a:spLocks noChangeArrowheads="1"/>
          </p:cNvSpPr>
          <p:nvPr/>
        </p:nvSpPr>
        <p:spPr bwMode="auto">
          <a:xfrm rot="-5400000">
            <a:off x="158751" y="3632200"/>
            <a:ext cx="762000" cy="244475"/>
          </a:xfrm>
          <a:prstGeom prst="rect">
            <a:avLst/>
          </a:prstGeom>
          <a:noFill/>
          <a:ln w="28575">
            <a:noFill/>
            <a:miter lim="800000"/>
            <a:headEnd/>
            <a:tailEnd/>
          </a:ln>
        </p:spPr>
        <p:txBody>
          <a:bodyPr>
            <a:spAutoFit/>
          </a:bodyPr>
          <a:lstStyle/>
          <a:p>
            <a:r>
              <a:rPr lang="en-US" sz="1000" b="1">
                <a:solidFill>
                  <a:schemeClr val="bg2"/>
                </a:solidFill>
              </a:rPr>
              <a:t>mmol/L</a:t>
            </a:r>
          </a:p>
        </p:txBody>
      </p:sp>
      <p:sp>
        <p:nvSpPr>
          <p:cNvPr id="57377" name="Text Box 242"/>
          <p:cNvSpPr txBox="1">
            <a:spLocks noChangeArrowheads="1"/>
          </p:cNvSpPr>
          <p:nvPr/>
        </p:nvSpPr>
        <p:spPr bwMode="auto">
          <a:xfrm rot="-5400000">
            <a:off x="76201" y="5299075"/>
            <a:ext cx="996950" cy="244475"/>
          </a:xfrm>
          <a:prstGeom prst="rect">
            <a:avLst/>
          </a:prstGeom>
          <a:noFill/>
          <a:ln w="28575">
            <a:noFill/>
            <a:miter lim="800000"/>
            <a:headEnd/>
            <a:tailEnd/>
          </a:ln>
        </p:spPr>
        <p:txBody>
          <a:bodyPr>
            <a:spAutoFit/>
          </a:bodyPr>
          <a:lstStyle/>
          <a:p>
            <a:r>
              <a:rPr lang="en-US" sz="1000" b="1">
                <a:solidFill>
                  <a:schemeClr val="bg2"/>
                </a:solidFill>
              </a:rPr>
              <a:t>% Dilation</a:t>
            </a:r>
          </a:p>
        </p:txBody>
      </p:sp>
      <p:sp>
        <p:nvSpPr>
          <p:cNvPr id="57378" name="Text Box 243"/>
          <p:cNvSpPr txBox="1">
            <a:spLocks noChangeArrowheads="1"/>
          </p:cNvSpPr>
          <p:nvPr/>
        </p:nvSpPr>
        <p:spPr bwMode="auto">
          <a:xfrm rot="-5400000">
            <a:off x="152401" y="2044700"/>
            <a:ext cx="762000" cy="244475"/>
          </a:xfrm>
          <a:prstGeom prst="rect">
            <a:avLst/>
          </a:prstGeom>
          <a:noFill/>
          <a:ln w="28575">
            <a:noFill/>
            <a:miter lim="800000"/>
            <a:headEnd/>
            <a:tailEnd/>
          </a:ln>
        </p:spPr>
        <p:txBody>
          <a:bodyPr>
            <a:spAutoFit/>
          </a:bodyPr>
          <a:lstStyle/>
          <a:p>
            <a:r>
              <a:rPr lang="en-US" sz="1000" b="1">
                <a:solidFill>
                  <a:schemeClr val="bg2"/>
                </a:solidFill>
              </a:rPr>
              <a:t>mmol/L</a:t>
            </a:r>
          </a:p>
        </p:txBody>
      </p:sp>
      <p:grpSp>
        <p:nvGrpSpPr>
          <p:cNvPr id="9" name="Group 313"/>
          <p:cNvGrpSpPr>
            <a:grpSpLocks/>
          </p:cNvGrpSpPr>
          <p:nvPr/>
        </p:nvGrpSpPr>
        <p:grpSpPr bwMode="auto">
          <a:xfrm>
            <a:off x="1358900" y="1822450"/>
            <a:ext cx="2425700" cy="730250"/>
            <a:chOff x="856" y="1148"/>
            <a:chExt cx="1528" cy="460"/>
          </a:xfrm>
        </p:grpSpPr>
        <p:sp>
          <p:nvSpPr>
            <p:cNvPr id="57444" name="Line 244"/>
            <p:cNvSpPr>
              <a:spLocks noChangeShapeType="1"/>
            </p:cNvSpPr>
            <p:nvPr/>
          </p:nvSpPr>
          <p:spPr bwMode="auto">
            <a:xfrm flipV="1">
              <a:off x="856" y="1380"/>
              <a:ext cx="392" cy="228"/>
            </a:xfrm>
            <a:prstGeom prst="line">
              <a:avLst/>
            </a:prstGeom>
            <a:noFill/>
            <a:ln w="28575">
              <a:solidFill>
                <a:srgbClr val="FF0000"/>
              </a:solidFill>
              <a:round/>
              <a:headEnd/>
              <a:tailEnd/>
            </a:ln>
          </p:spPr>
          <p:txBody>
            <a:bodyPr wrap="none">
              <a:spAutoFit/>
            </a:bodyPr>
            <a:lstStyle/>
            <a:p>
              <a:endParaRPr lang="en-US"/>
            </a:p>
          </p:txBody>
        </p:sp>
        <p:sp>
          <p:nvSpPr>
            <p:cNvPr id="57445" name="Line 245"/>
            <p:cNvSpPr>
              <a:spLocks noChangeShapeType="1"/>
            </p:cNvSpPr>
            <p:nvPr/>
          </p:nvSpPr>
          <p:spPr bwMode="auto">
            <a:xfrm flipV="1">
              <a:off x="1252" y="1148"/>
              <a:ext cx="368" cy="228"/>
            </a:xfrm>
            <a:prstGeom prst="line">
              <a:avLst/>
            </a:prstGeom>
            <a:noFill/>
            <a:ln w="28575">
              <a:solidFill>
                <a:srgbClr val="FF0000"/>
              </a:solidFill>
              <a:round/>
              <a:headEnd/>
              <a:tailEnd/>
            </a:ln>
          </p:spPr>
          <p:txBody>
            <a:bodyPr>
              <a:spAutoFit/>
            </a:bodyPr>
            <a:lstStyle/>
            <a:p>
              <a:endParaRPr lang="en-US"/>
            </a:p>
          </p:txBody>
        </p:sp>
        <p:sp>
          <p:nvSpPr>
            <p:cNvPr id="57446" name="Line 246"/>
            <p:cNvSpPr>
              <a:spLocks noChangeShapeType="1"/>
            </p:cNvSpPr>
            <p:nvPr/>
          </p:nvSpPr>
          <p:spPr bwMode="auto">
            <a:xfrm>
              <a:off x="1624" y="1152"/>
              <a:ext cx="380" cy="24"/>
            </a:xfrm>
            <a:prstGeom prst="line">
              <a:avLst/>
            </a:prstGeom>
            <a:noFill/>
            <a:ln w="28575">
              <a:solidFill>
                <a:srgbClr val="FF0000"/>
              </a:solidFill>
              <a:round/>
              <a:headEnd/>
              <a:tailEnd/>
            </a:ln>
          </p:spPr>
          <p:txBody>
            <a:bodyPr>
              <a:spAutoFit/>
            </a:bodyPr>
            <a:lstStyle/>
            <a:p>
              <a:endParaRPr lang="en-US"/>
            </a:p>
          </p:txBody>
        </p:sp>
        <p:sp>
          <p:nvSpPr>
            <p:cNvPr id="57447" name="Line 247"/>
            <p:cNvSpPr>
              <a:spLocks noChangeShapeType="1"/>
            </p:cNvSpPr>
            <p:nvPr/>
          </p:nvSpPr>
          <p:spPr bwMode="auto">
            <a:xfrm>
              <a:off x="2000" y="1176"/>
              <a:ext cx="384" cy="156"/>
            </a:xfrm>
            <a:prstGeom prst="line">
              <a:avLst/>
            </a:prstGeom>
            <a:noFill/>
            <a:ln w="28575">
              <a:solidFill>
                <a:srgbClr val="FF0000"/>
              </a:solidFill>
              <a:round/>
              <a:headEnd/>
              <a:tailEnd/>
            </a:ln>
          </p:spPr>
          <p:txBody>
            <a:bodyPr>
              <a:spAutoFit/>
            </a:bodyPr>
            <a:lstStyle/>
            <a:p>
              <a:endParaRPr lang="en-US"/>
            </a:p>
          </p:txBody>
        </p:sp>
      </p:grpSp>
      <p:grpSp>
        <p:nvGrpSpPr>
          <p:cNvPr id="10" name="Group 314"/>
          <p:cNvGrpSpPr>
            <a:grpSpLocks/>
          </p:cNvGrpSpPr>
          <p:nvPr/>
        </p:nvGrpSpPr>
        <p:grpSpPr bwMode="auto">
          <a:xfrm>
            <a:off x="1352550" y="3492500"/>
            <a:ext cx="2432050" cy="596900"/>
            <a:chOff x="852" y="2200"/>
            <a:chExt cx="1532" cy="376"/>
          </a:xfrm>
        </p:grpSpPr>
        <p:sp>
          <p:nvSpPr>
            <p:cNvPr id="57440" name="Line 248"/>
            <p:cNvSpPr>
              <a:spLocks noChangeShapeType="1"/>
            </p:cNvSpPr>
            <p:nvPr/>
          </p:nvSpPr>
          <p:spPr bwMode="auto">
            <a:xfrm flipV="1">
              <a:off x="852" y="2484"/>
              <a:ext cx="400" cy="92"/>
            </a:xfrm>
            <a:prstGeom prst="line">
              <a:avLst/>
            </a:prstGeom>
            <a:noFill/>
            <a:ln w="28575">
              <a:solidFill>
                <a:srgbClr val="FF0000"/>
              </a:solidFill>
              <a:round/>
              <a:headEnd/>
              <a:tailEnd/>
            </a:ln>
          </p:spPr>
          <p:txBody>
            <a:bodyPr>
              <a:spAutoFit/>
            </a:bodyPr>
            <a:lstStyle/>
            <a:p>
              <a:endParaRPr lang="en-US"/>
            </a:p>
          </p:txBody>
        </p:sp>
        <p:sp>
          <p:nvSpPr>
            <p:cNvPr id="57441" name="Line 249"/>
            <p:cNvSpPr>
              <a:spLocks noChangeShapeType="1"/>
            </p:cNvSpPr>
            <p:nvPr/>
          </p:nvSpPr>
          <p:spPr bwMode="auto">
            <a:xfrm flipV="1">
              <a:off x="1248" y="2304"/>
              <a:ext cx="372" cy="172"/>
            </a:xfrm>
            <a:prstGeom prst="line">
              <a:avLst/>
            </a:prstGeom>
            <a:noFill/>
            <a:ln w="28575">
              <a:solidFill>
                <a:srgbClr val="FF0000"/>
              </a:solidFill>
              <a:round/>
              <a:headEnd/>
              <a:tailEnd/>
            </a:ln>
          </p:spPr>
          <p:txBody>
            <a:bodyPr>
              <a:spAutoFit/>
            </a:bodyPr>
            <a:lstStyle/>
            <a:p>
              <a:endParaRPr lang="en-US"/>
            </a:p>
          </p:txBody>
        </p:sp>
        <p:sp>
          <p:nvSpPr>
            <p:cNvPr id="57442" name="Line 250"/>
            <p:cNvSpPr>
              <a:spLocks noChangeShapeType="1"/>
            </p:cNvSpPr>
            <p:nvPr/>
          </p:nvSpPr>
          <p:spPr bwMode="auto">
            <a:xfrm flipV="1">
              <a:off x="1616" y="2200"/>
              <a:ext cx="384" cy="104"/>
            </a:xfrm>
            <a:prstGeom prst="line">
              <a:avLst/>
            </a:prstGeom>
            <a:noFill/>
            <a:ln w="28575">
              <a:solidFill>
                <a:srgbClr val="FF0000"/>
              </a:solidFill>
              <a:round/>
              <a:headEnd/>
              <a:tailEnd/>
            </a:ln>
          </p:spPr>
          <p:txBody>
            <a:bodyPr>
              <a:spAutoFit/>
            </a:bodyPr>
            <a:lstStyle/>
            <a:p>
              <a:endParaRPr lang="en-US"/>
            </a:p>
          </p:txBody>
        </p:sp>
        <p:sp>
          <p:nvSpPr>
            <p:cNvPr id="57443" name="Line 251"/>
            <p:cNvSpPr>
              <a:spLocks noChangeShapeType="1"/>
            </p:cNvSpPr>
            <p:nvPr/>
          </p:nvSpPr>
          <p:spPr bwMode="auto">
            <a:xfrm>
              <a:off x="2000" y="2204"/>
              <a:ext cx="384" cy="92"/>
            </a:xfrm>
            <a:prstGeom prst="line">
              <a:avLst/>
            </a:prstGeom>
            <a:noFill/>
            <a:ln w="28575">
              <a:solidFill>
                <a:srgbClr val="FF0000"/>
              </a:solidFill>
              <a:round/>
              <a:headEnd/>
              <a:tailEnd/>
            </a:ln>
          </p:spPr>
          <p:txBody>
            <a:bodyPr>
              <a:spAutoFit/>
            </a:bodyPr>
            <a:lstStyle/>
            <a:p>
              <a:endParaRPr lang="en-US"/>
            </a:p>
          </p:txBody>
        </p:sp>
      </p:grpSp>
      <p:grpSp>
        <p:nvGrpSpPr>
          <p:cNvPr id="11" name="Group 315"/>
          <p:cNvGrpSpPr>
            <a:grpSpLocks/>
          </p:cNvGrpSpPr>
          <p:nvPr/>
        </p:nvGrpSpPr>
        <p:grpSpPr bwMode="auto">
          <a:xfrm>
            <a:off x="1346200" y="5207000"/>
            <a:ext cx="2438400" cy="717550"/>
            <a:chOff x="848" y="3280"/>
            <a:chExt cx="1536" cy="452"/>
          </a:xfrm>
        </p:grpSpPr>
        <p:sp>
          <p:nvSpPr>
            <p:cNvPr id="57436" name="Line 252"/>
            <p:cNvSpPr>
              <a:spLocks noChangeShapeType="1"/>
            </p:cNvSpPr>
            <p:nvPr/>
          </p:nvSpPr>
          <p:spPr bwMode="auto">
            <a:xfrm>
              <a:off x="848" y="3280"/>
              <a:ext cx="392" cy="104"/>
            </a:xfrm>
            <a:prstGeom prst="line">
              <a:avLst/>
            </a:prstGeom>
            <a:noFill/>
            <a:ln w="28575">
              <a:solidFill>
                <a:srgbClr val="FF0000"/>
              </a:solidFill>
              <a:round/>
              <a:headEnd/>
              <a:tailEnd/>
            </a:ln>
          </p:spPr>
          <p:txBody>
            <a:bodyPr>
              <a:spAutoFit/>
            </a:bodyPr>
            <a:lstStyle/>
            <a:p>
              <a:endParaRPr lang="en-US"/>
            </a:p>
          </p:txBody>
        </p:sp>
        <p:sp>
          <p:nvSpPr>
            <p:cNvPr id="57437" name="Line 253"/>
            <p:cNvSpPr>
              <a:spLocks noChangeShapeType="1"/>
            </p:cNvSpPr>
            <p:nvPr/>
          </p:nvSpPr>
          <p:spPr bwMode="auto">
            <a:xfrm>
              <a:off x="1240" y="3380"/>
              <a:ext cx="388" cy="52"/>
            </a:xfrm>
            <a:prstGeom prst="line">
              <a:avLst/>
            </a:prstGeom>
            <a:noFill/>
            <a:ln w="28575">
              <a:solidFill>
                <a:srgbClr val="FF0000"/>
              </a:solidFill>
              <a:round/>
              <a:headEnd/>
              <a:tailEnd/>
            </a:ln>
          </p:spPr>
          <p:txBody>
            <a:bodyPr>
              <a:spAutoFit/>
            </a:bodyPr>
            <a:lstStyle/>
            <a:p>
              <a:endParaRPr lang="en-US"/>
            </a:p>
          </p:txBody>
        </p:sp>
        <p:sp>
          <p:nvSpPr>
            <p:cNvPr id="57438" name="Line 254"/>
            <p:cNvSpPr>
              <a:spLocks noChangeShapeType="1"/>
            </p:cNvSpPr>
            <p:nvPr/>
          </p:nvSpPr>
          <p:spPr bwMode="auto">
            <a:xfrm>
              <a:off x="1616" y="3428"/>
              <a:ext cx="380" cy="296"/>
            </a:xfrm>
            <a:prstGeom prst="line">
              <a:avLst/>
            </a:prstGeom>
            <a:noFill/>
            <a:ln w="28575">
              <a:solidFill>
                <a:srgbClr val="FF0000"/>
              </a:solidFill>
              <a:round/>
              <a:headEnd/>
              <a:tailEnd/>
            </a:ln>
          </p:spPr>
          <p:txBody>
            <a:bodyPr>
              <a:spAutoFit/>
            </a:bodyPr>
            <a:lstStyle/>
            <a:p>
              <a:endParaRPr lang="en-US"/>
            </a:p>
          </p:txBody>
        </p:sp>
        <p:sp>
          <p:nvSpPr>
            <p:cNvPr id="57439" name="Line 255"/>
            <p:cNvSpPr>
              <a:spLocks noChangeShapeType="1"/>
            </p:cNvSpPr>
            <p:nvPr/>
          </p:nvSpPr>
          <p:spPr bwMode="auto">
            <a:xfrm flipV="1">
              <a:off x="2004" y="3512"/>
              <a:ext cx="380" cy="220"/>
            </a:xfrm>
            <a:prstGeom prst="line">
              <a:avLst/>
            </a:prstGeom>
            <a:noFill/>
            <a:ln w="28575">
              <a:solidFill>
                <a:srgbClr val="FF0000"/>
              </a:solidFill>
              <a:round/>
              <a:headEnd/>
              <a:tailEnd/>
            </a:ln>
          </p:spPr>
          <p:txBody>
            <a:bodyPr>
              <a:spAutoFit/>
            </a:bodyPr>
            <a:lstStyle/>
            <a:p>
              <a:endParaRPr lang="en-US"/>
            </a:p>
          </p:txBody>
        </p:sp>
      </p:grpSp>
      <p:sp>
        <p:nvSpPr>
          <p:cNvPr id="57382" name="Text Box 256"/>
          <p:cNvSpPr txBox="1">
            <a:spLocks noChangeArrowheads="1"/>
          </p:cNvSpPr>
          <p:nvPr/>
        </p:nvSpPr>
        <p:spPr bwMode="auto">
          <a:xfrm>
            <a:off x="1263650" y="5619750"/>
            <a:ext cx="1022350" cy="336550"/>
          </a:xfrm>
          <a:prstGeom prst="rect">
            <a:avLst/>
          </a:prstGeom>
          <a:noFill/>
          <a:ln w="28575">
            <a:noFill/>
            <a:miter lim="800000"/>
            <a:headEnd/>
            <a:tailEnd/>
          </a:ln>
        </p:spPr>
        <p:txBody>
          <a:bodyPr>
            <a:spAutoFit/>
          </a:bodyPr>
          <a:lstStyle/>
          <a:p>
            <a:r>
              <a:rPr lang="en-US" sz="1600">
                <a:solidFill>
                  <a:schemeClr val="bg2"/>
                </a:solidFill>
              </a:rPr>
              <a:t>FMD</a:t>
            </a:r>
          </a:p>
        </p:txBody>
      </p:sp>
      <p:sp>
        <p:nvSpPr>
          <p:cNvPr id="57383" name="Text Box 257"/>
          <p:cNvSpPr txBox="1">
            <a:spLocks noChangeArrowheads="1"/>
          </p:cNvSpPr>
          <p:nvPr/>
        </p:nvSpPr>
        <p:spPr bwMode="auto">
          <a:xfrm>
            <a:off x="1079500" y="3098800"/>
            <a:ext cx="1568450" cy="336550"/>
          </a:xfrm>
          <a:prstGeom prst="rect">
            <a:avLst/>
          </a:prstGeom>
          <a:noFill/>
          <a:ln w="28575">
            <a:noFill/>
            <a:miter lim="800000"/>
            <a:headEnd/>
            <a:tailEnd/>
          </a:ln>
        </p:spPr>
        <p:txBody>
          <a:bodyPr>
            <a:spAutoFit/>
          </a:bodyPr>
          <a:lstStyle/>
          <a:p>
            <a:r>
              <a:rPr lang="en-US" sz="1600">
                <a:solidFill>
                  <a:schemeClr val="bg2"/>
                </a:solidFill>
              </a:rPr>
              <a:t>Remnant-C</a:t>
            </a:r>
          </a:p>
        </p:txBody>
      </p:sp>
      <p:sp>
        <p:nvSpPr>
          <p:cNvPr id="57384" name="Text Box 258"/>
          <p:cNvSpPr txBox="1">
            <a:spLocks noChangeArrowheads="1"/>
          </p:cNvSpPr>
          <p:nvPr/>
        </p:nvSpPr>
        <p:spPr bwMode="auto">
          <a:xfrm>
            <a:off x="1085850" y="1524000"/>
            <a:ext cx="1568450" cy="336550"/>
          </a:xfrm>
          <a:prstGeom prst="rect">
            <a:avLst/>
          </a:prstGeom>
          <a:noFill/>
          <a:ln w="28575">
            <a:noFill/>
            <a:miter lim="800000"/>
            <a:headEnd/>
            <a:tailEnd/>
          </a:ln>
        </p:spPr>
        <p:txBody>
          <a:bodyPr>
            <a:spAutoFit/>
          </a:bodyPr>
          <a:lstStyle/>
          <a:p>
            <a:r>
              <a:rPr lang="en-US" sz="1600">
                <a:solidFill>
                  <a:schemeClr val="bg2"/>
                </a:solidFill>
              </a:rPr>
              <a:t>Triglycerides</a:t>
            </a:r>
          </a:p>
        </p:txBody>
      </p:sp>
      <p:grpSp>
        <p:nvGrpSpPr>
          <p:cNvPr id="12" name="Group 274"/>
          <p:cNvGrpSpPr>
            <a:grpSpLocks/>
          </p:cNvGrpSpPr>
          <p:nvPr/>
        </p:nvGrpSpPr>
        <p:grpSpPr bwMode="auto">
          <a:xfrm>
            <a:off x="1333500" y="1651000"/>
            <a:ext cx="2486025" cy="977900"/>
            <a:chOff x="856" y="976"/>
            <a:chExt cx="1566" cy="616"/>
          </a:xfrm>
        </p:grpSpPr>
        <p:sp>
          <p:nvSpPr>
            <p:cNvPr id="57422" name="Line 259"/>
            <p:cNvSpPr>
              <a:spLocks noChangeShapeType="1"/>
            </p:cNvSpPr>
            <p:nvPr/>
          </p:nvSpPr>
          <p:spPr bwMode="auto">
            <a:xfrm>
              <a:off x="876" y="1484"/>
              <a:ext cx="4" cy="108"/>
            </a:xfrm>
            <a:prstGeom prst="line">
              <a:avLst/>
            </a:prstGeom>
            <a:noFill/>
            <a:ln w="19050">
              <a:solidFill>
                <a:schemeClr val="bg2"/>
              </a:solidFill>
              <a:round/>
              <a:headEnd/>
              <a:tailEnd/>
            </a:ln>
          </p:spPr>
          <p:txBody>
            <a:bodyPr wrap="none">
              <a:spAutoFit/>
            </a:bodyPr>
            <a:lstStyle/>
            <a:p>
              <a:endParaRPr lang="en-US"/>
            </a:p>
          </p:txBody>
        </p:sp>
        <p:sp>
          <p:nvSpPr>
            <p:cNvPr id="57423" name="Line 260"/>
            <p:cNvSpPr>
              <a:spLocks noChangeShapeType="1"/>
            </p:cNvSpPr>
            <p:nvPr/>
          </p:nvSpPr>
          <p:spPr bwMode="auto">
            <a:xfrm>
              <a:off x="1260" y="1256"/>
              <a:ext cx="4" cy="140"/>
            </a:xfrm>
            <a:prstGeom prst="line">
              <a:avLst/>
            </a:prstGeom>
            <a:noFill/>
            <a:ln w="19050">
              <a:solidFill>
                <a:schemeClr val="bg2"/>
              </a:solidFill>
              <a:round/>
              <a:headEnd/>
              <a:tailEnd/>
            </a:ln>
          </p:spPr>
          <p:txBody>
            <a:bodyPr>
              <a:spAutoFit/>
            </a:bodyPr>
            <a:lstStyle/>
            <a:p>
              <a:endParaRPr lang="en-US"/>
            </a:p>
          </p:txBody>
        </p:sp>
        <p:sp>
          <p:nvSpPr>
            <p:cNvPr id="57424" name="Line 261"/>
            <p:cNvSpPr>
              <a:spLocks noChangeShapeType="1"/>
            </p:cNvSpPr>
            <p:nvPr/>
          </p:nvSpPr>
          <p:spPr bwMode="auto">
            <a:xfrm>
              <a:off x="1634" y="1006"/>
              <a:ext cx="2" cy="178"/>
            </a:xfrm>
            <a:prstGeom prst="line">
              <a:avLst/>
            </a:prstGeom>
            <a:noFill/>
            <a:ln w="19050">
              <a:solidFill>
                <a:schemeClr val="bg2"/>
              </a:solidFill>
              <a:round/>
              <a:headEnd/>
              <a:tailEnd/>
            </a:ln>
          </p:spPr>
          <p:txBody>
            <a:bodyPr>
              <a:spAutoFit/>
            </a:bodyPr>
            <a:lstStyle/>
            <a:p>
              <a:endParaRPr lang="en-US"/>
            </a:p>
          </p:txBody>
        </p:sp>
        <p:sp>
          <p:nvSpPr>
            <p:cNvPr id="57425" name="Line 262"/>
            <p:cNvSpPr>
              <a:spLocks noChangeShapeType="1"/>
            </p:cNvSpPr>
            <p:nvPr/>
          </p:nvSpPr>
          <p:spPr bwMode="auto">
            <a:xfrm>
              <a:off x="2014" y="980"/>
              <a:ext cx="4" cy="266"/>
            </a:xfrm>
            <a:prstGeom prst="line">
              <a:avLst/>
            </a:prstGeom>
            <a:noFill/>
            <a:ln w="19050">
              <a:solidFill>
                <a:schemeClr val="bg2"/>
              </a:solidFill>
              <a:round/>
              <a:headEnd/>
              <a:tailEnd/>
            </a:ln>
          </p:spPr>
          <p:txBody>
            <a:bodyPr>
              <a:spAutoFit/>
            </a:bodyPr>
            <a:lstStyle/>
            <a:p>
              <a:endParaRPr lang="en-US"/>
            </a:p>
          </p:txBody>
        </p:sp>
        <p:sp>
          <p:nvSpPr>
            <p:cNvPr id="57426" name="Line 263"/>
            <p:cNvSpPr>
              <a:spLocks noChangeShapeType="1"/>
            </p:cNvSpPr>
            <p:nvPr/>
          </p:nvSpPr>
          <p:spPr bwMode="auto">
            <a:xfrm>
              <a:off x="2390" y="1132"/>
              <a:ext cx="4" cy="252"/>
            </a:xfrm>
            <a:prstGeom prst="line">
              <a:avLst/>
            </a:prstGeom>
            <a:noFill/>
            <a:ln w="19050">
              <a:solidFill>
                <a:schemeClr val="bg2"/>
              </a:solidFill>
              <a:round/>
              <a:headEnd/>
              <a:tailEnd/>
            </a:ln>
          </p:spPr>
          <p:txBody>
            <a:bodyPr>
              <a:spAutoFit/>
            </a:bodyPr>
            <a:lstStyle/>
            <a:p>
              <a:endParaRPr lang="en-US"/>
            </a:p>
          </p:txBody>
        </p:sp>
        <p:sp>
          <p:nvSpPr>
            <p:cNvPr id="57427" name="Line 264"/>
            <p:cNvSpPr>
              <a:spLocks noChangeShapeType="1"/>
            </p:cNvSpPr>
            <p:nvPr/>
          </p:nvSpPr>
          <p:spPr bwMode="auto">
            <a:xfrm>
              <a:off x="856" y="1488"/>
              <a:ext cx="44" cy="0"/>
            </a:xfrm>
            <a:prstGeom prst="line">
              <a:avLst/>
            </a:prstGeom>
            <a:noFill/>
            <a:ln w="19050">
              <a:solidFill>
                <a:schemeClr val="bg2"/>
              </a:solidFill>
              <a:round/>
              <a:headEnd/>
              <a:tailEnd/>
            </a:ln>
          </p:spPr>
          <p:txBody>
            <a:bodyPr wrap="none">
              <a:spAutoFit/>
            </a:bodyPr>
            <a:lstStyle/>
            <a:p>
              <a:endParaRPr lang="en-US"/>
            </a:p>
          </p:txBody>
        </p:sp>
        <p:sp>
          <p:nvSpPr>
            <p:cNvPr id="57428" name="Line 265"/>
            <p:cNvSpPr>
              <a:spLocks noChangeShapeType="1"/>
            </p:cNvSpPr>
            <p:nvPr/>
          </p:nvSpPr>
          <p:spPr bwMode="auto">
            <a:xfrm>
              <a:off x="1240" y="1254"/>
              <a:ext cx="44" cy="0"/>
            </a:xfrm>
            <a:prstGeom prst="line">
              <a:avLst/>
            </a:prstGeom>
            <a:noFill/>
            <a:ln w="19050">
              <a:solidFill>
                <a:schemeClr val="bg2"/>
              </a:solidFill>
              <a:round/>
              <a:headEnd/>
              <a:tailEnd/>
            </a:ln>
          </p:spPr>
          <p:txBody>
            <a:bodyPr wrap="none">
              <a:spAutoFit/>
            </a:bodyPr>
            <a:lstStyle/>
            <a:p>
              <a:endParaRPr lang="en-US"/>
            </a:p>
          </p:txBody>
        </p:sp>
        <p:sp>
          <p:nvSpPr>
            <p:cNvPr id="57429" name="Line 267"/>
            <p:cNvSpPr>
              <a:spLocks noChangeShapeType="1"/>
            </p:cNvSpPr>
            <p:nvPr/>
          </p:nvSpPr>
          <p:spPr bwMode="auto">
            <a:xfrm>
              <a:off x="1238" y="1396"/>
              <a:ext cx="44" cy="0"/>
            </a:xfrm>
            <a:prstGeom prst="line">
              <a:avLst/>
            </a:prstGeom>
            <a:noFill/>
            <a:ln w="19050">
              <a:solidFill>
                <a:schemeClr val="bg2"/>
              </a:solidFill>
              <a:round/>
              <a:headEnd/>
              <a:tailEnd/>
            </a:ln>
          </p:spPr>
          <p:txBody>
            <a:bodyPr wrap="none">
              <a:spAutoFit/>
            </a:bodyPr>
            <a:lstStyle/>
            <a:p>
              <a:endParaRPr lang="en-US"/>
            </a:p>
          </p:txBody>
        </p:sp>
        <p:sp>
          <p:nvSpPr>
            <p:cNvPr id="57430" name="Line 268"/>
            <p:cNvSpPr>
              <a:spLocks noChangeShapeType="1"/>
            </p:cNvSpPr>
            <p:nvPr/>
          </p:nvSpPr>
          <p:spPr bwMode="auto">
            <a:xfrm>
              <a:off x="1614" y="1182"/>
              <a:ext cx="44" cy="0"/>
            </a:xfrm>
            <a:prstGeom prst="line">
              <a:avLst/>
            </a:prstGeom>
            <a:noFill/>
            <a:ln w="19050">
              <a:solidFill>
                <a:schemeClr val="bg2"/>
              </a:solidFill>
              <a:round/>
              <a:headEnd/>
              <a:tailEnd/>
            </a:ln>
          </p:spPr>
          <p:txBody>
            <a:bodyPr wrap="none">
              <a:spAutoFit/>
            </a:bodyPr>
            <a:lstStyle/>
            <a:p>
              <a:endParaRPr lang="en-US"/>
            </a:p>
          </p:txBody>
        </p:sp>
        <p:sp>
          <p:nvSpPr>
            <p:cNvPr id="57431" name="Line 269"/>
            <p:cNvSpPr>
              <a:spLocks noChangeShapeType="1"/>
            </p:cNvSpPr>
            <p:nvPr/>
          </p:nvSpPr>
          <p:spPr bwMode="auto">
            <a:xfrm>
              <a:off x="1614" y="1000"/>
              <a:ext cx="44" cy="0"/>
            </a:xfrm>
            <a:prstGeom prst="line">
              <a:avLst/>
            </a:prstGeom>
            <a:noFill/>
            <a:ln w="19050">
              <a:solidFill>
                <a:schemeClr val="bg2"/>
              </a:solidFill>
              <a:round/>
              <a:headEnd/>
              <a:tailEnd/>
            </a:ln>
          </p:spPr>
          <p:txBody>
            <a:bodyPr wrap="none">
              <a:spAutoFit/>
            </a:bodyPr>
            <a:lstStyle/>
            <a:p>
              <a:endParaRPr lang="en-US"/>
            </a:p>
          </p:txBody>
        </p:sp>
        <p:sp>
          <p:nvSpPr>
            <p:cNvPr id="57432" name="Line 270"/>
            <p:cNvSpPr>
              <a:spLocks noChangeShapeType="1"/>
            </p:cNvSpPr>
            <p:nvPr/>
          </p:nvSpPr>
          <p:spPr bwMode="auto">
            <a:xfrm>
              <a:off x="1996" y="1242"/>
              <a:ext cx="44" cy="0"/>
            </a:xfrm>
            <a:prstGeom prst="line">
              <a:avLst/>
            </a:prstGeom>
            <a:noFill/>
            <a:ln w="19050">
              <a:solidFill>
                <a:schemeClr val="bg2"/>
              </a:solidFill>
              <a:round/>
              <a:headEnd/>
              <a:tailEnd/>
            </a:ln>
          </p:spPr>
          <p:txBody>
            <a:bodyPr wrap="none">
              <a:spAutoFit/>
            </a:bodyPr>
            <a:lstStyle/>
            <a:p>
              <a:endParaRPr lang="en-US"/>
            </a:p>
          </p:txBody>
        </p:sp>
        <p:sp>
          <p:nvSpPr>
            <p:cNvPr id="57433" name="Line 271"/>
            <p:cNvSpPr>
              <a:spLocks noChangeShapeType="1"/>
            </p:cNvSpPr>
            <p:nvPr/>
          </p:nvSpPr>
          <p:spPr bwMode="auto">
            <a:xfrm>
              <a:off x="1994" y="976"/>
              <a:ext cx="44" cy="0"/>
            </a:xfrm>
            <a:prstGeom prst="line">
              <a:avLst/>
            </a:prstGeom>
            <a:noFill/>
            <a:ln w="19050">
              <a:solidFill>
                <a:schemeClr val="bg2"/>
              </a:solidFill>
              <a:round/>
              <a:headEnd/>
              <a:tailEnd/>
            </a:ln>
          </p:spPr>
          <p:txBody>
            <a:bodyPr wrap="none">
              <a:spAutoFit/>
            </a:bodyPr>
            <a:lstStyle/>
            <a:p>
              <a:endParaRPr lang="en-US"/>
            </a:p>
          </p:txBody>
        </p:sp>
        <p:sp>
          <p:nvSpPr>
            <p:cNvPr id="57434" name="Line 272"/>
            <p:cNvSpPr>
              <a:spLocks noChangeShapeType="1"/>
            </p:cNvSpPr>
            <p:nvPr/>
          </p:nvSpPr>
          <p:spPr bwMode="auto">
            <a:xfrm>
              <a:off x="2376" y="1128"/>
              <a:ext cx="44" cy="0"/>
            </a:xfrm>
            <a:prstGeom prst="line">
              <a:avLst/>
            </a:prstGeom>
            <a:noFill/>
            <a:ln w="19050">
              <a:solidFill>
                <a:schemeClr val="bg2"/>
              </a:solidFill>
              <a:round/>
              <a:headEnd/>
              <a:tailEnd/>
            </a:ln>
          </p:spPr>
          <p:txBody>
            <a:bodyPr wrap="none">
              <a:spAutoFit/>
            </a:bodyPr>
            <a:lstStyle/>
            <a:p>
              <a:endParaRPr lang="en-US"/>
            </a:p>
          </p:txBody>
        </p:sp>
        <p:sp>
          <p:nvSpPr>
            <p:cNvPr id="57435" name="Line 273"/>
            <p:cNvSpPr>
              <a:spLocks noChangeShapeType="1"/>
            </p:cNvSpPr>
            <p:nvPr/>
          </p:nvSpPr>
          <p:spPr bwMode="auto">
            <a:xfrm>
              <a:off x="2378" y="1390"/>
              <a:ext cx="44" cy="0"/>
            </a:xfrm>
            <a:prstGeom prst="line">
              <a:avLst/>
            </a:prstGeom>
            <a:noFill/>
            <a:ln w="19050">
              <a:solidFill>
                <a:schemeClr val="bg2"/>
              </a:solidFill>
              <a:round/>
              <a:headEnd/>
              <a:tailEnd/>
            </a:ln>
          </p:spPr>
          <p:txBody>
            <a:bodyPr wrap="none">
              <a:spAutoFit/>
            </a:bodyPr>
            <a:lstStyle/>
            <a:p>
              <a:endParaRPr lang="en-US"/>
            </a:p>
          </p:txBody>
        </p:sp>
      </p:grpSp>
      <p:grpSp>
        <p:nvGrpSpPr>
          <p:cNvPr id="13" name="Group 307"/>
          <p:cNvGrpSpPr>
            <a:grpSpLocks/>
          </p:cNvGrpSpPr>
          <p:nvPr/>
        </p:nvGrpSpPr>
        <p:grpSpPr bwMode="auto">
          <a:xfrm>
            <a:off x="1330325" y="3254375"/>
            <a:ext cx="2495550" cy="1082675"/>
            <a:chOff x="854" y="1986"/>
            <a:chExt cx="1572" cy="682"/>
          </a:xfrm>
        </p:grpSpPr>
        <p:sp>
          <p:nvSpPr>
            <p:cNvPr id="57407" name="Line 276"/>
            <p:cNvSpPr>
              <a:spLocks noChangeShapeType="1"/>
            </p:cNvSpPr>
            <p:nvPr/>
          </p:nvSpPr>
          <p:spPr bwMode="auto">
            <a:xfrm>
              <a:off x="874" y="2370"/>
              <a:ext cx="4" cy="294"/>
            </a:xfrm>
            <a:prstGeom prst="line">
              <a:avLst/>
            </a:prstGeom>
            <a:noFill/>
            <a:ln w="19050">
              <a:solidFill>
                <a:schemeClr val="bg2"/>
              </a:solidFill>
              <a:round/>
              <a:headEnd/>
              <a:tailEnd/>
            </a:ln>
          </p:spPr>
          <p:txBody>
            <a:bodyPr>
              <a:spAutoFit/>
            </a:bodyPr>
            <a:lstStyle/>
            <a:p>
              <a:endParaRPr lang="en-US"/>
            </a:p>
          </p:txBody>
        </p:sp>
        <p:sp>
          <p:nvSpPr>
            <p:cNvPr id="57408" name="Line 277"/>
            <p:cNvSpPr>
              <a:spLocks noChangeShapeType="1"/>
            </p:cNvSpPr>
            <p:nvPr/>
          </p:nvSpPr>
          <p:spPr bwMode="auto">
            <a:xfrm>
              <a:off x="1256" y="2288"/>
              <a:ext cx="0" cy="260"/>
            </a:xfrm>
            <a:prstGeom prst="line">
              <a:avLst/>
            </a:prstGeom>
            <a:noFill/>
            <a:ln w="19050">
              <a:solidFill>
                <a:schemeClr val="bg2"/>
              </a:solidFill>
              <a:round/>
              <a:headEnd/>
              <a:tailEnd/>
            </a:ln>
          </p:spPr>
          <p:txBody>
            <a:bodyPr>
              <a:spAutoFit/>
            </a:bodyPr>
            <a:lstStyle/>
            <a:p>
              <a:endParaRPr lang="en-US"/>
            </a:p>
          </p:txBody>
        </p:sp>
        <p:sp>
          <p:nvSpPr>
            <p:cNvPr id="57409" name="Line 278"/>
            <p:cNvSpPr>
              <a:spLocks noChangeShapeType="1"/>
            </p:cNvSpPr>
            <p:nvPr/>
          </p:nvSpPr>
          <p:spPr bwMode="auto">
            <a:xfrm>
              <a:off x="1640" y="2122"/>
              <a:ext cx="0" cy="250"/>
            </a:xfrm>
            <a:prstGeom prst="line">
              <a:avLst/>
            </a:prstGeom>
            <a:noFill/>
            <a:ln w="19050">
              <a:solidFill>
                <a:schemeClr val="bg2"/>
              </a:solidFill>
              <a:round/>
              <a:headEnd/>
              <a:tailEnd/>
            </a:ln>
          </p:spPr>
          <p:txBody>
            <a:bodyPr>
              <a:spAutoFit/>
            </a:bodyPr>
            <a:lstStyle/>
            <a:p>
              <a:endParaRPr lang="en-US"/>
            </a:p>
          </p:txBody>
        </p:sp>
        <p:sp>
          <p:nvSpPr>
            <p:cNvPr id="57410" name="Line 279"/>
            <p:cNvSpPr>
              <a:spLocks noChangeShapeType="1"/>
            </p:cNvSpPr>
            <p:nvPr/>
          </p:nvSpPr>
          <p:spPr bwMode="auto">
            <a:xfrm>
              <a:off x="2018" y="1990"/>
              <a:ext cx="2" cy="302"/>
            </a:xfrm>
            <a:prstGeom prst="line">
              <a:avLst/>
            </a:prstGeom>
            <a:noFill/>
            <a:ln w="19050">
              <a:solidFill>
                <a:schemeClr val="bg2"/>
              </a:solidFill>
              <a:round/>
              <a:headEnd/>
              <a:tailEnd/>
            </a:ln>
          </p:spPr>
          <p:txBody>
            <a:bodyPr>
              <a:spAutoFit/>
            </a:bodyPr>
            <a:lstStyle/>
            <a:p>
              <a:endParaRPr lang="en-US"/>
            </a:p>
          </p:txBody>
        </p:sp>
        <p:sp>
          <p:nvSpPr>
            <p:cNvPr id="57411" name="Line 280"/>
            <p:cNvSpPr>
              <a:spLocks noChangeShapeType="1"/>
            </p:cNvSpPr>
            <p:nvPr/>
          </p:nvSpPr>
          <p:spPr bwMode="auto">
            <a:xfrm>
              <a:off x="2400" y="2062"/>
              <a:ext cx="2" cy="348"/>
            </a:xfrm>
            <a:prstGeom prst="line">
              <a:avLst/>
            </a:prstGeom>
            <a:noFill/>
            <a:ln w="19050">
              <a:solidFill>
                <a:schemeClr val="bg2"/>
              </a:solidFill>
              <a:round/>
              <a:headEnd/>
              <a:tailEnd/>
            </a:ln>
          </p:spPr>
          <p:txBody>
            <a:bodyPr>
              <a:spAutoFit/>
            </a:bodyPr>
            <a:lstStyle/>
            <a:p>
              <a:endParaRPr lang="en-US"/>
            </a:p>
          </p:txBody>
        </p:sp>
        <p:sp>
          <p:nvSpPr>
            <p:cNvPr id="57412" name="Line 281"/>
            <p:cNvSpPr>
              <a:spLocks noChangeShapeType="1"/>
            </p:cNvSpPr>
            <p:nvPr/>
          </p:nvSpPr>
          <p:spPr bwMode="auto">
            <a:xfrm>
              <a:off x="854" y="2374"/>
              <a:ext cx="44" cy="0"/>
            </a:xfrm>
            <a:prstGeom prst="line">
              <a:avLst/>
            </a:prstGeom>
            <a:noFill/>
            <a:ln w="19050">
              <a:solidFill>
                <a:schemeClr val="bg2"/>
              </a:solidFill>
              <a:round/>
              <a:headEnd/>
              <a:tailEnd/>
            </a:ln>
          </p:spPr>
          <p:txBody>
            <a:bodyPr>
              <a:spAutoFit/>
            </a:bodyPr>
            <a:lstStyle/>
            <a:p>
              <a:endParaRPr lang="en-US"/>
            </a:p>
          </p:txBody>
        </p:sp>
        <p:sp>
          <p:nvSpPr>
            <p:cNvPr id="57413" name="Line 282"/>
            <p:cNvSpPr>
              <a:spLocks noChangeShapeType="1"/>
            </p:cNvSpPr>
            <p:nvPr/>
          </p:nvSpPr>
          <p:spPr bwMode="auto">
            <a:xfrm>
              <a:off x="1232" y="2288"/>
              <a:ext cx="44" cy="0"/>
            </a:xfrm>
            <a:prstGeom prst="line">
              <a:avLst/>
            </a:prstGeom>
            <a:noFill/>
            <a:ln w="19050">
              <a:solidFill>
                <a:schemeClr val="bg2"/>
              </a:solidFill>
              <a:round/>
              <a:headEnd/>
              <a:tailEnd/>
            </a:ln>
          </p:spPr>
          <p:txBody>
            <a:bodyPr wrap="none">
              <a:spAutoFit/>
            </a:bodyPr>
            <a:lstStyle/>
            <a:p>
              <a:endParaRPr lang="en-US"/>
            </a:p>
          </p:txBody>
        </p:sp>
        <p:sp>
          <p:nvSpPr>
            <p:cNvPr id="57414" name="Line 283"/>
            <p:cNvSpPr>
              <a:spLocks noChangeShapeType="1"/>
            </p:cNvSpPr>
            <p:nvPr/>
          </p:nvSpPr>
          <p:spPr bwMode="auto">
            <a:xfrm>
              <a:off x="1234" y="2554"/>
              <a:ext cx="44" cy="0"/>
            </a:xfrm>
            <a:prstGeom prst="line">
              <a:avLst/>
            </a:prstGeom>
            <a:noFill/>
            <a:ln w="19050">
              <a:solidFill>
                <a:schemeClr val="bg2"/>
              </a:solidFill>
              <a:round/>
              <a:headEnd/>
              <a:tailEnd/>
            </a:ln>
          </p:spPr>
          <p:txBody>
            <a:bodyPr wrap="none">
              <a:spAutoFit/>
            </a:bodyPr>
            <a:lstStyle/>
            <a:p>
              <a:endParaRPr lang="en-US"/>
            </a:p>
          </p:txBody>
        </p:sp>
        <p:sp>
          <p:nvSpPr>
            <p:cNvPr id="57415" name="Line 284"/>
            <p:cNvSpPr>
              <a:spLocks noChangeShapeType="1"/>
            </p:cNvSpPr>
            <p:nvPr/>
          </p:nvSpPr>
          <p:spPr bwMode="auto">
            <a:xfrm>
              <a:off x="1620" y="2370"/>
              <a:ext cx="44" cy="0"/>
            </a:xfrm>
            <a:prstGeom prst="line">
              <a:avLst/>
            </a:prstGeom>
            <a:noFill/>
            <a:ln w="19050">
              <a:solidFill>
                <a:schemeClr val="bg2"/>
              </a:solidFill>
              <a:round/>
              <a:headEnd/>
              <a:tailEnd/>
            </a:ln>
          </p:spPr>
          <p:txBody>
            <a:bodyPr wrap="none">
              <a:spAutoFit/>
            </a:bodyPr>
            <a:lstStyle/>
            <a:p>
              <a:endParaRPr lang="en-US"/>
            </a:p>
          </p:txBody>
        </p:sp>
        <p:sp>
          <p:nvSpPr>
            <p:cNvPr id="57416" name="Line 285"/>
            <p:cNvSpPr>
              <a:spLocks noChangeShapeType="1"/>
            </p:cNvSpPr>
            <p:nvPr/>
          </p:nvSpPr>
          <p:spPr bwMode="auto">
            <a:xfrm>
              <a:off x="1620" y="2116"/>
              <a:ext cx="44" cy="0"/>
            </a:xfrm>
            <a:prstGeom prst="line">
              <a:avLst/>
            </a:prstGeom>
            <a:noFill/>
            <a:ln w="19050">
              <a:solidFill>
                <a:schemeClr val="bg2"/>
              </a:solidFill>
              <a:round/>
              <a:headEnd/>
              <a:tailEnd/>
            </a:ln>
          </p:spPr>
          <p:txBody>
            <a:bodyPr>
              <a:spAutoFit/>
            </a:bodyPr>
            <a:lstStyle/>
            <a:p>
              <a:endParaRPr lang="en-US"/>
            </a:p>
          </p:txBody>
        </p:sp>
        <p:sp>
          <p:nvSpPr>
            <p:cNvPr id="57417" name="Line 286"/>
            <p:cNvSpPr>
              <a:spLocks noChangeShapeType="1"/>
            </p:cNvSpPr>
            <p:nvPr/>
          </p:nvSpPr>
          <p:spPr bwMode="auto">
            <a:xfrm>
              <a:off x="2002" y="2296"/>
              <a:ext cx="44" cy="0"/>
            </a:xfrm>
            <a:prstGeom prst="line">
              <a:avLst/>
            </a:prstGeom>
            <a:noFill/>
            <a:ln w="19050">
              <a:solidFill>
                <a:schemeClr val="bg2"/>
              </a:solidFill>
              <a:round/>
              <a:headEnd/>
              <a:tailEnd/>
            </a:ln>
          </p:spPr>
          <p:txBody>
            <a:bodyPr wrap="none">
              <a:spAutoFit/>
            </a:bodyPr>
            <a:lstStyle/>
            <a:p>
              <a:endParaRPr lang="en-US"/>
            </a:p>
          </p:txBody>
        </p:sp>
        <p:sp>
          <p:nvSpPr>
            <p:cNvPr id="57418" name="Line 287"/>
            <p:cNvSpPr>
              <a:spLocks noChangeShapeType="1"/>
            </p:cNvSpPr>
            <p:nvPr/>
          </p:nvSpPr>
          <p:spPr bwMode="auto">
            <a:xfrm>
              <a:off x="1998" y="1986"/>
              <a:ext cx="44" cy="0"/>
            </a:xfrm>
            <a:prstGeom prst="line">
              <a:avLst/>
            </a:prstGeom>
            <a:noFill/>
            <a:ln w="19050">
              <a:solidFill>
                <a:schemeClr val="bg2"/>
              </a:solidFill>
              <a:round/>
              <a:headEnd/>
              <a:tailEnd/>
            </a:ln>
          </p:spPr>
          <p:txBody>
            <a:bodyPr>
              <a:spAutoFit/>
            </a:bodyPr>
            <a:lstStyle/>
            <a:p>
              <a:endParaRPr lang="en-US"/>
            </a:p>
          </p:txBody>
        </p:sp>
        <p:sp>
          <p:nvSpPr>
            <p:cNvPr id="57419" name="Line 288"/>
            <p:cNvSpPr>
              <a:spLocks noChangeShapeType="1"/>
            </p:cNvSpPr>
            <p:nvPr/>
          </p:nvSpPr>
          <p:spPr bwMode="auto">
            <a:xfrm>
              <a:off x="2382" y="2058"/>
              <a:ext cx="44" cy="0"/>
            </a:xfrm>
            <a:prstGeom prst="line">
              <a:avLst/>
            </a:prstGeom>
            <a:noFill/>
            <a:ln w="19050">
              <a:solidFill>
                <a:schemeClr val="bg2"/>
              </a:solidFill>
              <a:round/>
              <a:headEnd/>
              <a:tailEnd/>
            </a:ln>
          </p:spPr>
          <p:txBody>
            <a:bodyPr>
              <a:spAutoFit/>
            </a:bodyPr>
            <a:lstStyle/>
            <a:p>
              <a:endParaRPr lang="en-US"/>
            </a:p>
          </p:txBody>
        </p:sp>
        <p:sp>
          <p:nvSpPr>
            <p:cNvPr id="57420" name="Line 289"/>
            <p:cNvSpPr>
              <a:spLocks noChangeShapeType="1"/>
            </p:cNvSpPr>
            <p:nvPr/>
          </p:nvSpPr>
          <p:spPr bwMode="auto">
            <a:xfrm>
              <a:off x="2378" y="2416"/>
              <a:ext cx="44" cy="0"/>
            </a:xfrm>
            <a:prstGeom prst="line">
              <a:avLst/>
            </a:prstGeom>
            <a:noFill/>
            <a:ln w="19050">
              <a:solidFill>
                <a:schemeClr val="bg2"/>
              </a:solidFill>
              <a:round/>
              <a:headEnd/>
              <a:tailEnd/>
            </a:ln>
          </p:spPr>
          <p:txBody>
            <a:bodyPr wrap="none">
              <a:spAutoFit/>
            </a:bodyPr>
            <a:lstStyle/>
            <a:p>
              <a:endParaRPr lang="en-US"/>
            </a:p>
          </p:txBody>
        </p:sp>
        <p:sp>
          <p:nvSpPr>
            <p:cNvPr id="57421" name="Line 290"/>
            <p:cNvSpPr>
              <a:spLocks noChangeShapeType="1"/>
            </p:cNvSpPr>
            <p:nvPr/>
          </p:nvSpPr>
          <p:spPr bwMode="auto">
            <a:xfrm>
              <a:off x="856" y="2668"/>
              <a:ext cx="44" cy="0"/>
            </a:xfrm>
            <a:prstGeom prst="line">
              <a:avLst/>
            </a:prstGeom>
            <a:noFill/>
            <a:ln w="19050">
              <a:solidFill>
                <a:schemeClr val="bg2"/>
              </a:solidFill>
              <a:round/>
              <a:headEnd/>
              <a:tailEnd/>
            </a:ln>
          </p:spPr>
          <p:txBody>
            <a:bodyPr>
              <a:spAutoFit/>
            </a:bodyPr>
            <a:lstStyle/>
            <a:p>
              <a:endParaRPr lang="en-US"/>
            </a:p>
          </p:txBody>
        </p:sp>
      </p:grpSp>
      <p:grpSp>
        <p:nvGrpSpPr>
          <p:cNvPr id="14" name="Group 306"/>
          <p:cNvGrpSpPr>
            <a:grpSpLocks/>
          </p:cNvGrpSpPr>
          <p:nvPr/>
        </p:nvGrpSpPr>
        <p:grpSpPr bwMode="auto">
          <a:xfrm>
            <a:off x="1330325" y="5000625"/>
            <a:ext cx="2495550" cy="1127125"/>
            <a:chOff x="854" y="3086"/>
            <a:chExt cx="1572" cy="710"/>
          </a:xfrm>
        </p:grpSpPr>
        <p:sp>
          <p:nvSpPr>
            <p:cNvPr id="57392" name="Line 291"/>
            <p:cNvSpPr>
              <a:spLocks noChangeShapeType="1"/>
            </p:cNvSpPr>
            <p:nvPr/>
          </p:nvSpPr>
          <p:spPr bwMode="auto">
            <a:xfrm>
              <a:off x="874" y="3086"/>
              <a:ext cx="2" cy="268"/>
            </a:xfrm>
            <a:prstGeom prst="line">
              <a:avLst/>
            </a:prstGeom>
            <a:noFill/>
            <a:ln w="19050">
              <a:solidFill>
                <a:schemeClr val="bg2"/>
              </a:solidFill>
              <a:round/>
              <a:headEnd/>
              <a:tailEnd/>
            </a:ln>
          </p:spPr>
          <p:txBody>
            <a:bodyPr>
              <a:spAutoFit/>
            </a:bodyPr>
            <a:lstStyle/>
            <a:p>
              <a:endParaRPr lang="en-US"/>
            </a:p>
          </p:txBody>
        </p:sp>
        <p:sp>
          <p:nvSpPr>
            <p:cNvPr id="57393" name="Line 292"/>
            <p:cNvSpPr>
              <a:spLocks noChangeShapeType="1"/>
            </p:cNvSpPr>
            <p:nvPr/>
          </p:nvSpPr>
          <p:spPr bwMode="auto">
            <a:xfrm flipH="1">
              <a:off x="1260" y="3206"/>
              <a:ext cx="0" cy="214"/>
            </a:xfrm>
            <a:prstGeom prst="line">
              <a:avLst/>
            </a:prstGeom>
            <a:noFill/>
            <a:ln w="19050">
              <a:solidFill>
                <a:schemeClr val="bg2"/>
              </a:solidFill>
              <a:round/>
              <a:headEnd/>
              <a:tailEnd/>
            </a:ln>
          </p:spPr>
          <p:txBody>
            <a:bodyPr>
              <a:spAutoFit/>
            </a:bodyPr>
            <a:lstStyle/>
            <a:p>
              <a:endParaRPr lang="en-US"/>
            </a:p>
          </p:txBody>
        </p:sp>
        <p:sp>
          <p:nvSpPr>
            <p:cNvPr id="57394" name="Line 293"/>
            <p:cNvSpPr>
              <a:spLocks noChangeShapeType="1"/>
            </p:cNvSpPr>
            <p:nvPr/>
          </p:nvSpPr>
          <p:spPr bwMode="auto">
            <a:xfrm>
              <a:off x="1640" y="3218"/>
              <a:ext cx="0" cy="288"/>
            </a:xfrm>
            <a:prstGeom prst="line">
              <a:avLst/>
            </a:prstGeom>
            <a:noFill/>
            <a:ln w="19050">
              <a:solidFill>
                <a:schemeClr val="bg2"/>
              </a:solidFill>
              <a:round/>
              <a:headEnd/>
              <a:tailEnd/>
            </a:ln>
          </p:spPr>
          <p:txBody>
            <a:bodyPr>
              <a:spAutoFit/>
            </a:bodyPr>
            <a:lstStyle/>
            <a:p>
              <a:endParaRPr lang="en-US"/>
            </a:p>
          </p:txBody>
        </p:sp>
        <p:sp>
          <p:nvSpPr>
            <p:cNvPr id="57395" name="Line 294"/>
            <p:cNvSpPr>
              <a:spLocks noChangeShapeType="1"/>
            </p:cNvSpPr>
            <p:nvPr/>
          </p:nvSpPr>
          <p:spPr bwMode="auto">
            <a:xfrm>
              <a:off x="2016" y="3526"/>
              <a:ext cx="0" cy="266"/>
            </a:xfrm>
            <a:prstGeom prst="line">
              <a:avLst/>
            </a:prstGeom>
            <a:noFill/>
            <a:ln w="19050">
              <a:solidFill>
                <a:schemeClr val="bg2"/>
              </a:solidFill>
              <a:round/>
              <a:headEnd/>
              <a:tailEnd/>
            </a:ln>
          </p:spPr>
          <p:txBody>
            <a:bodyPr>
              <a:spAutoFit/>
            </a:bodyPr>
            <a:lstStyle/>
            <a:p>
              <a:endParaRPr lang="en-US"/>
            </a:p>
          </p:txBody>
        </p:sp>
        <p:sp>
          <p:nvSpPr>
            <p:cNvPr id="57396" name="Line 295"/>
            <p:cNvSpPr>
              <a:spLocks noChangeShapeType="1"/>
            </p:cNvSpPr>
            <p:nvPr/>
          </p:nvSpPr>
          <p:spPr bwMode="auto">
            <a:xfrm>
              <a:off x="2404" y="3338"/>
              <a:ext cx="0" cy="222"/>
            </a:xfrm>
            <a:prstGeom prst="line">
              <a:avLst/>
            </a:prstGeom>
            <a:noFill/>
            <a:ln w="19050">
              <a:solidFill>
                <a:schemeClr val="bg2"/>
              </a:solidFill>
              <a:round/>
              <a:headEnd/>
              <a:tailEnd/>
            </a:ln>
          </p:spPr>
          <p:txBody>
            <a:bodyPr>
              <a:spAutoFit/>
            </a:bodyPr>
            <a:lstStyle/>
            <a:p>
              <a:endParaRPr lang="en-US"/>
            </a:p>
          </p:txBody>
        </p:sp>
        <p:sp>
          <p:nvSpPr>
            <p:cNvPr id="57397" name="Line 296"/>
            <p:cNvSpPr>
              <a:spLocks noChangeShapeType="1"/>
            </p:cNvSpPr>
            <p:nvPr/>
          </p:nvSpPr>
          <p:spPr bwMode="auto">
            <a:xfrm>
              <a:off x="854" y="3090"/>
              <a:ext cx="44" cy="0"/>
            </a:xfrm>
            <a:prstGeom prst="line">
              <a:avLst/>
            </a:prstGeom>
            <a:noFill/>
            <a:ln w="19050">
              <a:solidFill>
                <a:schemeClr val="bg2"/>
              </a:solidFill>
              <a:round/>
              <a:headEnd/>
              <a:tailEnd/>
            </a:ln>
          </p:spPr>
          <p:txBody>
            <a:bodyPr>
              <a:spAutoFit/>
            </a:bodyPr>
            <a:lstStyle/>
            <a:p>
              <a:endParaRPr lang="en-US"/>
            </a:p>
          </p:txBody>
        </p:sp>
        <p:sp>
          <p:nvSpPr>
            <p:cNvPr id="57398" name="Line 297"/>
            <p:cNvSpPr>
              <a:spLocks noChangeShapeType="1"/>
            </p:cNvSpPr>
            <p:nvPr/>
          </p:nvSpPr>
          <p:spPr bwMode="auto">
            <a:xfrm>
              <a:off x="1236" y="3206"/>
              <a:ext cx="44" cy="0"/>
            </a:xfrm>
            <a:prstGeom prst="line">
              <a:avLst/>
            </a:prstGeom>
            <a:noFill/>
            <a:ln w="19050">
              <a:solidFill>
                <a:schemeClr val="bg2"/>
              </a:solidFill>
              <a:round/>
              <a:headEnd/>
              <a:tailEnd/>
            </a:ln>
          </p:spPr>
          <p:txBody>
            <a:bodyPr>
              <a:spAutoFit/>
            </a:bodyPr>
            <a:lstStyle/>
            <a:p>
              <a:endParaRPr lang="en-US"/>
            </a:p>
          </p:txBody>
        </p:sp>
        <p:sp>
          <p:nvSpPr>
            <p:cNvPr id="57399" name="Line 298"/>
            <p:cNvSpPr>
              <a:spLocks noChangeShapeType="1"/>
            </p:cNvSpPr>
            <p:nvPr/>
          </p:nvSpPr>
          <p:spPr bwMode="auto">
            <a:xfrm>
              <a:off x="1236" y="3416"/>
              <a:ext cx="44" cy="0"/>
            </a:xfrm>
            <a:prstGeom prst="line">
              <a:avLst/>
            </a:prstGeom>
            <a:noFill/>
            <a:ln w="19050">
              <a:solidFill>
                <a:schemeClr val="bg2"/>
              </a:solidFill>
              <a:round/>
              <a:headEnd/>
              <a:tailEnd/>
            </a:ln>
          </p:spPr>
          <p:txBody>
            <a:bodyPr wrap="none">
              <a:spAutoFit/>
            </a:bodyPr>
            <a:lstStyle/>
            <a:p>
              <a:endParaRPr lang="en-US"/>
            </a:p>
          </p:txBody>
        </p:sp>
        <p:sp>
          <p:nvSpPr>
            <p:cNvPr id="57400" name="Line 299"/>
            <p:cNvSpPr>
              <a:spLocks noChangeShapeType="1"/>
            </p:cNvSpPr>
            <p:nvPr/>
          </p:nvSpPr>
          <p:spPr bwMode="auto">
            <a:xfrm>
              <a:off x="1620" y="3500"/>
              <a:ext cx="44" cy="0"/>
            </a:xfrm>
            <a:prstGeom prst="line">
              <a:avLst/>
            </a:prstGeom>
            <a:noFill/>
            <a:ln w="19050">
              <a:solidFill>
                <a:schemeClr val="bg2"/>
              </a:solidFill>
              <a:round/>
              <a:headEnd/>
              <a:tailEnd/>
            </a:ln>
          </p:spPr>
          <p:txBody>
            <a:bodyPr wrap="none">
              <a:spAutoFit/>
            </a:bodyPr>
            <a:lstStyle/>
            <a:p>
              <a:endParaRPr lang="en-US"/>
            </a:p>
          </p:txBody>
        </p:sp>
        <p:sp>
          <p:nvSpPr>
            <p:cNvPr id="57401" name="Line 300"/>
            <p:cNvSpPr>
              <a:spLocks noChangeShapeType="1"/>
            </p:cNvSpPr>
            <p:nvPr/>
          </p:nvSpPr>
          <p:spPr bwMode="auto">
            <a:xfrm>
              <a:off x="1620" y="3212"/>
              <a:ext cx="44" cy="0"/>
            </a:xfrm>
            <a:prstGeom prst="line">
              <a:avLst/>
            </a:prstGeom>
            <a:noFill/>
            <a:ln w="19050">
              <a:solidFill>
                <a:schemeClr val="bg2"/>
              </a:solidFill>
              <a:round/>
              <a:headEnd/>
              <a:tailEnd/>
            </a:ln>
          </p:spPr>
          <p:txBody>
            <a:bodyPr>
              <a:spAutoFit/>
            </a:bodyPr>
            <a:lstStyle/>
            <a:p>
              <a:endParaRPr lang="en-US"/>
            </a:p>
          </p:txBody>
        </p:sp>
        <p:sp>
          <p:nvSpPr>
            <p:cNvPr id="57402" name="Line 301"/>
            <p:cNvSpPr>
              <a:spLocks noChangeShapeType="1"/>
            </p:cNvSpPr>
            <p:nvPr/>
          </p:nvSpPr>
          <p:spPr bwMode="auto">
            <a:xfrm>
              <a:off x="1992" y="3796"/>
              <a:ext cx="44" cy="0"/>
            </a:xfrm>
            <a:prstGeom prst="line">
              <a:avLst/>
            </a:prstGeom>
            <a:noFill/>
            <a:ln w="19050">
              <a:solidFill>
                <a:schemeClr val="bg2"/>
              </a:solidFill>
              <a:round/>
              <a:headEnd/>
              <a:tailEnd/>
            </a:ln>
          </p:spPr>
          <p:txBody>
            <a:bodyPr wrap="none">
              <a:spAutoFit/>
            </a:bodyPr>
            <a:lstStyle/>
            <a:p>
              <a:endParaRPr lang="en-US"/>
            </a:p>
          </p:txBody>
        </p:sp>
        <p:sp>
          <p:nvSpPr>
            <p:cNvPr id="57403" name="Line 302"/>
            <p:cNvSpPr>
              <a:spLocks noChangeShapeType="1"/>
            </p:cNvSpPr>
            <p:nvPr/>
          </p:nvSpPr>
          <p:spPr bwMode="auto">
            <a:xfrm>
              <a:off x="1996" y="3522"/>
              <a:ext cx="44" cy="0"/>
            </a:xfrm>
            <a:prstGeom prst="line">
              <a:avLst/>
            </a:prstGeom>
            <a:noFill/>
            <a:ln w="19050">
              <a:solidFill>
                <a:schemeClr val="bg2"/>
              </a:solidFill>
              <a:round/>
              <a:headEnd/>
              <a:tailEnd/>
            </a:ln>
          </p:spPr>
          <p:txBody>
            <a:bodyPr>
              <a:spAutoFit/>
            </a:bodyPr>
            <a:lstStyle/>
            <a:p>
              <a:endParaRPr lang="en-US"/>
            </a:p>
          </p:txBody>
        </p:sp>
        <p:sp>
          <p:nvSpPr>
            <p:cNvPr id="57404" name="Line 303"/>
            <p:cNvSpPr>
              <a:spLocks noChangeShapeType="1"/>
            </p:cNvSpPr>
            <p:nvPr/>
          </p:nvSpPr>
          <p:spPr bwMode="auto">
            <a:xfrm>
              <a:off x="2378" y="3336"/>
              <a:ext cx="44" cy="0"/>
            </a:xfrm>
            <a:prstGeom prst="line">
              <a:avLst/>
            </a:prstGeom>
            <a:noFill/>
            <a:ln w="19050">
              <a:solidFill>
                <a:schemeClr val="bg2"/>
              </a:solidFill>
              <a:round/>
              <a:headEnd/>
              <a:tailEnd/>
            </a:ln>
          </p:spPr>
          <p:txBody>
            <a:bodyPr>
              <a:spAutoFit/>
            </a:bodyPr>
            <a:lstStyle/>
            <a:p>
              <a:endParaRPr lang="en-US"/>
            </a:p>
          </p:txBody>
        </p:sp>
        <p:sp>
          <p:nvSpPr>
            <p:cNvPr id="57405" name="Line 304"/>
            <p:cNvSpPr>
              <a:spLocks noChangeShapeType="1"/>
            </p:cNvSpPr>
            <p:nvPr/>
          </p:nvSpPr>
          <p:spPr bwMode="auto">
            <a:xfrm>
              <a:off x="2382" y="3564"/>
              <a:ext cx="44" cy="0"/>
            </a:xfrm>
            <a:prstGeom prst="line">
              <a:avLst/>
            </a:prstGeom>
            <a:noFill/>
            <a:ln w="19050">
              <a:solidFill>
                <a:schemeClr val="bg2"/>
              </a:solidFill>
              <a:round/>
              <a:headEnd/>
              <a:tailEnd/>
            </a:ln>
          </p:spPr>
          <p:txBody>
            <a:bodyPr wrap="none">
              <a:spAutoFit/>
            </a:bodyPr>
            <a:lstStyle/>
            <a:p>
              <a:endParaRPr lang="en-US"/>
            </a:p>
          </p:txBody>
        </p:sp>
        <p:sp>
          <p:nvSpPr>
            <p:cNvPr id="57406" name="Line 305"/>
            <p:cNvSpPr>
              <a:spLocks noChangeShapeType="1"/>
            </p:cNvSpPr>
            <p:nvPr/>
          </p:nvSpPr>
          <p:spPr bwMode="auto">
            <a:xfrm>
              <a:off x="856" y="3356"/>
              <a:ext cx="44" cy="0"/>
            </a:xfrm>
            <a:prstGeom prst="line">
              <a:avLst/>
            </a:prstGeom>
            <a:noFill/>
            <a:ln w="19050">
              <a:solidFill>
                <a:schemeClr val="bg2"/>
              </a:solidFill>
              <a:round/>
              <a:headEnd/>
              <a:tailEnd/>
            </a:ln>
          </p:spPr>
          <p:txBody>
            <a:bodyPr>
              <a:spAutoFit/>
            </a:bodyPr>
            <a:lstStyle/>
            <a:p>
              <a:endParaRPr lang="en-US"/>
            </a:p>
          </p:txBody>
        </p:sp>
      </p:grpSp>
      <p:sp>
        <p:nvSpPr>
          <p:cNvPr id="4966709" name="Text Box 309"/>
          <p:cNvSpPr txBox="1">
            <a:spLocks noChangeArrowheads="1"/>
          </p:cNvSpPr>
          <p:nvPr/>
        </p:nvSpPr>
        <p:spPr bwMode="auto">
          <a:xfrm>
            <a:off x="5105400" y="1409700"/>
            <a:ext cx="3454400" cy="1616075"/>
          </a:xfrm>
          <a:prstGeom prst="rect">
            <a:avLst/>
          </a:prstGeom>
          <a:noFill/>
          <a:ln w="28575">
            <a:noFill/>
            <a:miter lim="800000"/>
            <a:headEnd/>
            <a:tailEnd/>
          </a:ln>
          <a:effectLst/>
        </p:spPr>
        <p:txBody>
          <a:bodyPr>
            <a:spAutoFit/>
          </a:bodyPr>
          <a:lstStyle/>
          <a:p>
            <a:pPr>
              <a:defRPr/>
            </a:pPr>
            <a:r>
              <a:rPr lang="en-US">
                <a:solidFill>
                  <a:schemeClr val="tx1"/>
                </a:solidFill>
                <a:effectLst>
                  <a:outerShdw blurRad="38100" dist="38100" dir="2700000" algn="tl">
                    <a:srgbClr val="000000"/>
                  </a:outerShdw>
                </a:effectLst>
              </a:rPr>
              <a:t>15 moderately overweight &amp; dyslipidemic men with baseline TG of 210 and HDL-C of 39 given an oral fat load</a:t>
            </a:r>
          </a:p>
        </p:txBody>
      </p:sp>
      <p:sp>
        <p:nvSpPr>
          <p:cNvPr id="4966710" name="Text Box 310"/>
          <p:cNvSpPr txBox="1">
            <a:spLocks noChangeArrowheads="1"/>
          </p:cNvSpPr>
          <p:nvPr/>
        </p:nvSpPr>
        <p:spPr bwMode="auto">
          <a:xfrm>
            <a:off x="5092700" y="3111500"/>
            <a:ext cx="3454400" cy="1311275"/>
          </a:xfrm>
          <a:prstGeom prst="rect">
            <a:avLst/>
          </a:prstGeom>
          <a:noFill/>
          <a:ln w="28575">
            <a:noFill/>
            <a:miter lim="800000"/>
            <a:headEnd/>
            <a:tailEnd/>
          </a:ln>
          <a:effectLst/>
        </p:spPr>
        <p:txBody>
          <a:bodyPr>
            <a:spAutoFit/>
          </a:bodyPr>
          <a:lstStyle/>
          <a:p>
            <a:pPr>
              <a:defRPr/>
            </a:pPr>
            <a:r>
              <a:rPr lang="en-US">
                <a:solidFill>
                  <a:schemeClr val="tx1"/>
                </a:solidFill>
                <a:effectLst>
                  <a:outerShdw blurRad="38100" dist="38100" dir="2700000" algn="tl">
                    <a:srgbClr val="000000"/>
                  </a:outerShdw>
                </a:effectLst>
              </a:rPr>
              <a:t>TG &amp; RLP-C increased significantly and continuously up to 4 &amp; 6 hours respectively</a:t>
            </a:r>
          </a:p>
        </p:txBody>
      </p:sp>
      <p:sp>
        <p:nvSpPr>
          <p:cNvPr id="4966711" name="Text Box 311"/>
          <p:cNvSpPr txBox="1">
            <a:spLocks noChangeArrowheads="1"/>
          </p:cNvSpPr>
          <p:nvPr/>
        </p:nvSpPr>
        <p:spPr bwMode="auto">
          <a:xfrm>
            <a:off x="5080000" y="4521200"/>
            <a:ext cx="3454400" cy="701675"/>
          </a:xfrm>
          <a:prstGeom prst="rect">
            <a:avLst/>
          </a:prstGeom>
          <a:noFill/>
          <a:ln w="28575">
            <a:noFill/>
            <a:miter lim="800000"/>
            <a:headEnd/>
            <a:tailEnd/>
          </a:ln>
          <a:effectLst/>
        </p:spPr>
        <p:txBody>
          <a:bodyPr>
            <a:spAutoFit/>
          </a:bodyPr>
          <a:lstStyle/>
          <a:p>
            <a:pPr>
              <a:defRPr/>
            </a:pPr>
            <a:r>
              <a:rPr lang="en-US">
                <a:solidFill>
                  <a:schemeClr val="tx1"/>
                </a:solidFill>
                <a:effectLst>
                  <a:outerShdw blurRad="38100" dist="38100" dir="2700000" algn="tl">
                    <a:srgbClr val="000000"/>
                  </a:outerShdw>
                </a:effectLst>
              </a:rPr>
              <a:t>FMD revealed decreased vasodilation at 4-6 hours</a:t>
            </a:r>
          </a:p>
        </p:txBody>
      </p:sp>
      <p:sp>
        <p:nvSpPr>
          <p:cNvPr id="4966712" name="Text Box 312"/>
          <p:cNvSpPr txBox="1">
            <a:spLocks noChangeArrowheads="1"/>
          </p:cNvSpPr>
          <p:nvPr/>
        </p:nvSpPr>
        <p:spPr bwMode="auto">
          <a:xfrm>
            <a:off x="5016500" y="5448300"/>
            <a:ext cx="3454400" cy="701675"/>
          </a:xfrm>
          <a:prstGeom prst="rect">
            <a:avLst/>
          </a:prstGeom>
          <a:noFill/>
          <a:ln w="28575">
            <a:noFill/>
            <a:miter lim="800000"/>
            <a:headEnd/>
            <a:tailEnd/>
          </a:ln>
          <a:effectLst/>
        </p:spPr>
        <p:txBody>
          <a:bodyPr>
            <a:spAutoFit/>
          </a:bodyPr>
          <a:lstStyle/>
          <a:p>
            <a:pPr>
              <a:defRPr/>
            </a:pPr>
            <a:r>
              <a:rPr lang="en-US">
                <a:solidFill>
                  <a:schemeClr val="tx1"/>
                </a:solidFill>
                <a:effectLst>
                  <a:outerShdw blurRad="38100" dist="38100" dir="2700000" algn="tl">
                    <a:srgbClr val="000000"/>
                  </a:outerShdw>
                </a:effectLst>
              </a:rPr>
              <a:t>RLP contribute significantly to impair endothelial dilation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4966709">
                                            <p:txEl>
                                              <p:pRg st="0" end="0"/>
                                            </p:txEl>
                                          </p:spTgt>
                                        </p:tgtEl>
                                        <p:attrNameLst>
                                          <p:attrName>style.visibility</p:attrName>
                                        </p:attrNameLst>
                                      </p:cBhvr>
                                      <p:to>
                                        <p:strVal val="visible"/>
                                      </p:to>
                                    </p:set>
                                    <p:animEffect transition="in" filter="wipe(up)">
                                      <p:cBhvr>
                                        <p:cTn id="7" dur="2000"/>
                                        <p:tgtEl>
                                          <p:spTgt spid="49667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966710">
                                            <p:txEl>
                                              <p:pRg st="0" end="0"/>
                                            </p:txEl>
                                          </p:spTgt>
                                        </p:tgtEl>
                                        <p:attrNameLst>
                                          <p:attrName>style.visibility</p:attrName>
                                        </p:attrNameLst>
                                      </p:cBhvr>
                                      <p:to>
                                        <p:strVal val="visible"/>
                                      </p:to>
                                    </p:set>
                                    <p:animEffect transition="in" filter="wipe(up)">
                                      <p:cBhvr>
                                        <p:cTn id="12" dur="2000"/>
                                        <p:tgtEl>
                                          <p:spTgt spid="4966710">
                                            <p:txEl>
                                              <p:pRg st="0" end="0"/>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2000"/>
                                        <p:tgtEl>
                                          <p:spTgt spid="9"/>
                                        </p:tgtEl>
                                      </p:cBhvr>
                                    </p:animEffect>
                                  </p:childTnLst>
                                </p:cTn>
                              </p:par>
                              <p:par>
                                <p:cTn id="16" presetID="22" presetClass="entr" presetSubtype="8"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left)">
                                      <p:cBhvr>
                                        <p:cTn id="18" dur="2000"/>
                                        <p:tgtEl>
                                          <p:spTgt spid="10"/>
                                        </p:tgtEl>
                                      </p:cBhvr>
                                    </p:animEffect>
                                  </p:childTnLst>
                                </p:cTn>
                              </p:par>
                            </p:childTnLst>
                          </p:cTn>
                        </p:par>
                        <p:par>
                          <p:cTn id="19" fill="hold">
                            <p:stCondLst>
                              <p:cond delay="2000"/>
                            </p:stCondLst>
                            <p:childTnLst>
                              <p:par>
                                <p:cTn id="20" presetID="16" presetClass="entr" presetSubtype="42" fill="hold"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arn(outHorizontal)">
                                      <p:cBhvr>
                                        <p:cTn id="22" dur="2000"/>
                                        <p:tgtEl>
                                          <p:spTgt spid="12"/>
                                        </p:tgtEl>
                                      </p:cBhvr>
                                    </p:animEffect>
                                  </p:childTnLst>
                                </p:cTn>
                              </p:par>
                              <p:par>
                                <p:cTn id="23" presetID="16" presetClass="entr" presetSubtype="42"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barn(outHorizontal)">
                                      <p:cBhvr>
                                        <p:cTn id="25" dur="20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nodeType="clickEffect">
                                  <p:stCondLst>
                                    <p:cond delay="0"/>
                                  </p:stCondLst>
                                  <p:childTnLst>
                                    <p:set>
                                      <p:cBhvr>
                                        <p:cTn id="29" dur="1" fill="hold">
                                          <p:stCondLst>
                                            <p:cond delay="0"/>
                                          </p:stCondLst>
                                        </p:cTn>
                                        <p:tgtEl>
                                          <p:spTgt spid="4966711">
                                            <p:txEl>
                                              <p:pRg st="0" end="0"/>
                                            </p:txEl>
                                          </p:spTgt>
                                        </p:tgtEl>
                                        <p:attrNameLst>
                                          <p:attrName>style.visibility</p:attrName>
                                        </p:attrNameLst>
                                      </p:cBhvr>
                                      <p:to>
                                        <p:strVal val="visible"/>
                                      </p:to>
                                    </p:set>
                                    <p:animEffect transition="in" filter="wipe(up)">
                                      <p:cBhvr>
                                        <p:cTn id="30" dur="2000"/>
                                        <p:tgtEl>
                                          <p:spTgt spid="4966711">
                                            <p:txEl>
                                              <p:pRg st="0" end="0"/>
                                            </p:txEl>
                                          </p:spTgt>
                                        </p:tgtEl>
                                      </p:cBhvr>
                                    </p:animEffect>
                                  </p:childTnLst>
                                </p:cTn>
                              </p:par>
                              <p:par>
                                <p:cTn id="31" presetID="22" presetClass="entr" presetSubtype="8" fill="hold"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left)">
                                      <p:cBhvr>
                                        <p:cTn id="33" dur="2000"/>
                                        <p:tgtEl>
                                          <p:spTgt spid="11"/>
                                        </p:tgtEl>
                                      </p:cBhvr>
                                    </p:animEffect>
                                  </p:childTnLst>
                                </p:cTn>
                              </p:par>
                            </p:childTnLst>
                          </p:cTn>
                        </p:par>
                        <p:par>
                          <p:cTn id="34" fill="hold">
                            <p:stCondLst>
                              <p:cond delay="2000"/>
                            </p:stCondLst>
                            <p:childTnLst>
                              <p:par>
                                <p:cTn id="35" presetID="16" presetClass="entr" presetSubtype="42" fill="hold" nodeType="after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arn(outHorizontal)">
                                      <p:cBhvr>
                                        <p:cTn id="37" dur="20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4966712">
                                            <p:txEl>
                                              <p:pRg st="0" end="0"/>
                                            </p:txEl>
                                          </p:spTgt>
                                        </p:tgtEl>
                                        <p:attrNameLst>
                                          <p:attrName>style.visibility</p:attrName>
                                        </p:attrNameLst>
                                      </p:cBhvr>
                                      <p:to>
                                        <p:strVal val="visible"/>
                                      </p:to>
                                    </p:set>
                                    <p:animEffect transition="in" filter="wipe(up)">
                                      <p:cBhvr>
                                        <p:cTn id="42" dur="2000"/>
                                        <p:tgtEl>
                                          <p:spTgt spid="4966712">
                                            <p:txEl>
                                              <p:pRg st="0" end="0"/>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4966716"/>
                                        </p:tgtEl>
                                        <p:attrNameLst>
                                          <p:attrName>style.visibility</p:attrName>
                                        </p:attrNameLst>
                                      </p:cBhvr>
                                      <p:to>
                                        <p:strVal val="visible"/>
                                      </p:to>
                                    </p:set>
                                    <p:animEffect transition="in" filter="fade">
                                      <p:cBhvr>
                                        <p:cTn id="45" dur="1000"/>
                                        <p:tgtEl>
                                          <p:spTgt spid="49667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667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p:cNvSpPr txBox="1">
            <a:spLocks noChangeArrowheads="1"/>
          </p:cNvSpPr>
          <p:nvPr/>
        </p:nvSpPr>
        <p:spPr bwMode="auto">
          <a:xfrm>
            <a:off x="406400" y="1524000"/>
            <a:ext cx="8280400" cy="579438"/>
          </a:xfrm>
          <a:prstGeom prst="rect">
            <a:avLst/>
          </a:prstGeom>
          <a:noFill/>
          <a:ln w="28575">
            <a:noFill/>
            <a:miter lim="800000"/>
            <a:headEnd/>
            <a:tailEnd/>
          </a:ln>
        </p:spPr>
        <p:txBody>
          <a:bodyPr>
            <a:spAutoFit/>
          </a:bodyPr>
          <a:lstStyle/>
          <a:p>
            <a:pPr algn="l"/>
            <a:endParaRPr lang="en-US" sz="3200" b="1" i="1"/>
          </a:p>
        </p:txBody>
      </p:sp>
      <p:sp>
        <p:nvSpPr>
          <p:cNvPr id="5004291" name="Text Box 3"/>
          <p:cNvSpPr txBox="1">
            <a:spLocks noChangeArrowheads="1"/>
          </p:cNvSpPr>
          <p:nvPr/>
        </p:nvSpPr>
        <p:spPr bwMode="auto">
          <a:xfrm>
            <a:off x="498475" y="1944688"/>
            <a:ext cx="8288338" cy="3582987"/>
          </a:xfrm>
          <a:prstGeom prst="rect">
            <a:avLst/>
          </a:prstGeom>
          <a:gradFill rotWithShape="1">
            <a:gsLst>
              <a:gs pos="0">
                <a:srgbClr val="5E9EFF"/>
              </a:gs>
              <a:gs pos="20000">
                <a:srgbClr val="85C2FF"/>
              </a:gs>
              <a:gs pos="35000">
                <a:srgbClr val="C4D6EB"/>
              </a:gs>
              <a:gs pos="50000">
                <a:srgbClr val="FFEBFA"/>
              </a:gs>
              <a:gs pos="65000">
                <a:srgbClr val="C4D6EB"/>
              </a:gs>
              <a:gs pos="80001">
                <a:srgbClr val="85C2FF"/>
              </a:gs>
              <a:gs pos="100000">
                <a:srgbClr val="5E9EFF"/>
              </a:gs>
            </a:gsLst>
            <a:lin ang="0" scaled="1"/>
          </a:gradFill>
          <a:ln w="76200" cmpd="tri">
            <a:solidFill>
              <a:schemeClr val="accent1"/>
            </a:solidFill>
            <a:miter lim="800000"/>
            <a:headEnd/>
            <a:tailEnd/>
          </a:ln>
          <a:effectLst/>
        </p:spPr>
        <p:txBody>
          <a:bodyPr>
            <a:spAutoFit/>
          </a:bodyPr>
          <a:lstStyle/>
          <a:p>
            <a:pPr>
              <a:defRPr/>
            </a:pPr>
            <a:r>
              <a:rPr lang="en-US" sz="3200" u="sng">
                <a:solidFill>
                  <a:srgbClr val="CC0000"/>
                </a:solidFill>
                <a:effectLst>
                  <a:outerShdw blurRad="38100" dist="38100" dir="2700000" algn="tl">
                    <a:srgbClr val="000000"/>
                  </a:outerShdw>
                </a:effectLst>
              </a:rPr>
              <a:t>Risk Classification of Serum Triglycerides</a:t>
            </a:r>
            <a:endParaRPr lang="en-US" sz="3200">
              <a:solidFill>
                <a:srgbClr val="CC0000"/>
              </a:solidFill>
              <a:effectLst>
                <a:outerShdw blurRad="38100" dist="38100" dir="2700000" algn="tl">
                  <a:srgbClr val="000000"/>
                </a:outerShdw>
              </a:effectLst>
            </a:endParaRPr>
          </a:p>
          <a:p>
            <a:pPr>
              <a:defRPr/>
            </a:pPr>
            <a:r>
              <a:rPr lang="en-US" sz="3200">
                <a:solidFill>
                  <a:schemeClr val="bg2"/>
                </a:solidFill>
                <a:effectLst>
                  <a:outerShdw blurRad="38100" dist="38100" dir="2700000" algn="tl">
                    <a:srgbClr val="FFFFFF"/>
                  </a:outerShdw>
                </a:effectLst>
              </a:rPr>
              <a:t>Normal 	&lt;150 mg/dL</a:t>
            </a:r>
          </a:p>
          <a:p>
            <a:pPr>
              <a:defRPr/>
            </a:pPr>
            <a:r>
              <a:rPr lang="en-US" sz="3200">
                <a:solidFill>
                  <a:schemeClr val="accent1"/>
                </a:solidFill>
                <a:effectLst>
                  <a:outerShdw blurRad="38100" dist="38100" dir="2700000" algn="tl">
                    <a:srgbClr val="000000"/>
                  </a:outerShdw>
                </a:effectLst>
              </a:rPr>
              <a:t>Borderline high	150–199 mg/dL</a:t>
            </a:r>
          </a:p>
          <a:p>
            <a:pPr>
              <a:defRPr/>
            </a:pPr>
            <a:r>
              <a:rPr lang="en-US" sz="3200">
                <a:solidFill>
                  <a:srgbClr val="FF0000"/>
                </a:solidFill>
                <a:effectLst>
                  <a:outerShdw blurRad="38100" dist="38100" dir="2700000" algn="tl">
                    <a:srgbClr val="000000"/>
                  </a:outerShdw>
                </a:effectLst>
              </a:rPr>
              <a:t>High	200–499 mg/dL</a:t>
            </a:r>
          </a:p>
          <a:p>
            <a:pPr>
              <a:defRPr/>
            </a:pPr>
            <a:r>
              <a:rPr lang="en-US" sz="3200">
                <a:solidFill>
                  <a:schemeClr val="accent2"/>
                </a:solidFill>
                <a:effectLst>
                  <a:outerShdw blurRad="38100" dist="38100" dir="2700000" algn="tl">
                    <a:srgbClr val="000000"/>
                  </a:outerShdw>
                </a:effectLst>
              </a:rPr>
              <a:t>Very high	</a:t>
            </a:r>
            <a:r>
              <a:rPr lang="en-US" sz="3200">
                <a:solidFill>
                  <a:schemeClr val="accent2"/>
                </a:solidFill>
                <a:effectLst>
                  <a:outerShdw blurRad="38100" dist="38100" dir="2700000" algn="tl">
                    <a:srgbClr val="000000"/>
                  </a:outerShdw>
                </a:effectLst>
                <a:sym typeface="Symbol" pitchFamily="18" charset="2"/>
              </a:rPr>
              <a:t>500 mg/dL</a:t>
            </a:r>
          </a:p>
        </p:txBody>
      </p:sp>
      <p:sp>
        <p:nvSpPr>
          <p:cNvPr id="5004292" name="Rectangle 4"/>
          <p:cNvSpPr>
            <a:spLocks noChangeArrowheads="1"/>
          </p:cNvSpPr>
          <p:nvPr/>
        </p:nvSpPr>
        <p:spPr bwMode="auto">
          <a:xfrm>
            <a:off x="0" y="0"/>
            <a:ext cx="9144000" cy="1862138"/>
          </a:xfrm>
          <a:prstGeom prst="rect">
            <a:avLst/>
          </a:prstGeom>
          <a:noFill/>
          <a:ln w="9525">
            <a:noFill/>
            <a:miter lim="800000"/>
            <a:headEnd/>
            <a:tailEnd/>
          </a:ln>
          <a:effectLst/>
        </p:spPr>
        <p:txBody>
          <a:bodyPr lIns="92064" tIns="46033" rIns="92064" bIns="46033" anchor="ctr"/>
          <a:lstStyle/>
          <a:p>
            <a:pPr>
              <a:lnSpc>
                <a:spcPct val="85000"/>
              </a:lnSpc>
              <a:spcBef>
                <a:spcPct val="0"/>
              </a:spcBef>
              <a:defRPr/>
            </a:pPr>
            <a:r>
              <a:rPr lang="en-US" sz="4400" b="1">
                <a:solidFill>
                  <a:schemeClr val="accent1"/>
                </a:solidFill>
                <a:effectLst>
                  <a:outerShdw blurRad="38100" dist="38100" dir="2700000" algn="tl">
                    <a:srgbClr val="000000"/>
                  </a:outerShdw>
                </a:effectLst>
                <a:latin typeface="Arial Narrow" pitchFamily="34" charset="0"/>
              </a:rPr>
              <a:t>N</a:t>
            </a:r>
            <a:r>
              <a:rPr lang="en-US" sz="4400" b="1">
                <a:solidFill>
                  <a:schemeClr val="hlink"/>
                </a:solidFill>
                <a:effectLst>
                  <a:outerShdw blurRad="38100" dist="38100" dir="2700000" algn="tl">
                    <a:srgbClr val="000000"/>
                  </a:outerShdw>
                </a:effectLst>
                <a:latin typeface="Arial Narrow" pitchFamily="34" charset="0"/>
              </a:rPr>
              <a:t>ational </a:t>
            </a:r>
            <a:r>
              <a:rPr lang="en-US" sz="4400" b="1">
                <a:solidFill>
                  <a:schemeClr val="accent1"/>
                </a:solidFill>
                <a:effectLst>
                  <a:outerShdw blurRad="38100" dist="38100" dir="2700000" algn="tl">
                    <a:srgbClr val="000000"/>
                  </a:outerShdw>
                </a:effectLst>
                <a:latin typeface="Arial Narrow" pitchFamily="34" charset="0"/>
              </a:rPr>
              <a:t>C</a:t>
            </a:r>
            <a:r>
              <a:rPr lang="en-US" sz="4400" b="1">
                <a:solidFill>
                  <a:schemeClr val="hlink"/>
                </a:solidFill>
                <a:effectLst>
                  <a:outerShdw blurRad="38100" dist="38100" dir="2700000" algn="tl">
                    <a:srgbClr val="000000"/>
                  </a:outerShdw>
                </a:effectLst>
                <a:latin typeface="Arial Narrow" pitchFamily="34" charset="0"/>
              </a:rPr>
              <a:t>holesterol </a:t>
            </a:r>
            <a:r>
              <a:rPr lang="en-US" sz="4400" b="1">
                <a:solidFill>
                  <a:schemeClr val="accent1"/>
                </a:solidFill>
                <a:effectLst>
                  <a:outerShdw blurRad="38100" dist="38100" dir="2700000" algn="tl">
                    <a:srgbClr val="000000"/>
                  </a:outerShdw>
                </a:effectLst>
                <a:latin typeface="Arial Narrow" pitchFamily="34" charset="0"/>
              </a:rPr>
              <a:t>E</a:t>
            </a:r>
            <a:r>
              <a:rPr lang="en-US" sz="4400" b="1">
                <a:solidFill>
                  <a:schemeClr val="hlink"/>
                </a:solidFill>
                <a:effectLst>
                  <a:outerShdw blurRad="38100" dist="38100" dir="2700000" algn="tl">
                    <a:srgbClr val="000000"/>
                  </a:outerShdw>
                </a:effectLst>
                <a:latin typeface="Arial Narrow" pitchFamily="34" charset="0"/>
              </a:rPr>
              <a:t>ducation </a:t>
            </a:r>
            <a:r>
              <a:rPr lang="en-US" sz="4400" b="1">
                <a:solidFill>
                  <a:schemeClr val="accent1"/>
                </a:solidFill>
                <a:effectLst>
                  <a:outerShdw blurRad="38100" dist="38100" dir="2700000" algn="tl">
                    <a:srgbClr val="000000"/>
                  </a:outerShdw>
                </a:effectLst>
                <a:latin typeface="Arial Narrow" pitchFamily="34" charset="0"/>
              </a:rPr>
              <a:t>P</a:t>
            </a:r>
            <a:r>
              <a:rPr lang="en-US" sz="4400" b="1">
                <a:solidFill>
                  <a:schemeClr val="hlink"/>
                </a:solidFill>
                <a:effectLst>
                  <a:outerShdw blurRad="38100" dist="38100" dir="2700000" algn="tl">
                    <a:srgbClr val="000000"/>
                  </a:outerShdw>
                </a:effectLst>
                <a:latin typeface="Arial Narrow" pitchFamily="34" charset="0"/>
              </a:rPr>
              <a:t>rogram</a:t>
            </a:r>
            <a:br>
              <a:rPr lang="en-US" sz="4400" b="1">
                <a:solidFill>
                  <a:schemeClr val="hlink"/>
                </a:solidFill>
                <a:effectLst>
                  <a:outerShdw blurRad="38100" dist="38100" dir="2700000" algn="tl">
                    <a:srgbClr val="000000"/>
                  </a:outerShdw>
                </a:effectLst>
                <a:latin typeface="Arial Narrow" pitchFamily="34" charset="0"/>
              </a:rPr>
            </a:br>
            <a:r>
              <a:rPr lang="en-US" sz="3200" b="1">
                <a:solidFill>
                  <a:schemeClr val="accent1"/>
                </a:solidFill>
                <a:effectLst>
                  <a:outerShdw blurRad="38100" dist="38100" dir="2700000" algn="tl">
                    <a:srgbClr val="000000"/>
                  </a:outerShdw>
                </a:effectLst>
                <a:latin typeface="Arial Narrow" pitchFamily="34" charset="0"/>
              </a:rPr>
              <a:t>A</a:t>
            </a:r>
            <a:r>
              <a:rPr lang="en-US" sz="3200" b="1">
                <a:solidFill>
                  <a:schemeClr val="hlink"/>
                </a:solidFill>
                <a:effectLst>
                  <a:outerShdw blurRad="38100" dist="38100" dir="2700000" algn="tl">
                    <a:srgbClr val="000000"/>
                  </a:outerShdw>
                </a:effectLst>
                <a:latin typeface="Arial Narrow" pitchFamily="34" charset="0"/>
              </a:rPr>
              <a:t>dult </a:t>
            </a:r>
            <a:r>
              <a:rPr lang="en-US" sz="3200" b="1">
                <a:solidFill>
                  <a:schemeClr val="accent1"/>
                </a:solidFill>
                <a:effectLst>
                  <a:outerShdw blurRad="38100" dist="38100" dir="2700000" algn="tl">
                    <a:srgbClr val="000000"/>
                  </a:outerShdw>
                </a:effectLst>
                <a:latin typeface="Arial Narrow" pitchFamily="34" charset="0"/>
              </a:rPr>
              <a:t>T</a:t>
            </a:r>
            <a:r>
              <a:rPr lang="en-US" sz="3200" b="1">
                <a:solidFill>
                  <a:schemeClr val="hlink"/>
                </a:solidFill>
                <a:effectLst>
                  <a:outerShdw blurRad="38100" dist="38100" dir="2700000" algn="tl">
                    <a:srgbClr val="000000"/>
                  </a:outerShdw>
                </a:effectLst>
                <a:latin typeface="Arial Narrow" pitchFamily="34" charset="0"/>
              </a:rPr>
              <a:t>reatment </a:t>
            </a:r>
            <a:r>
              <a:rPr lang="en-US" sz="3200" b="1">
                <a:solidFill>
                  <a:schemeClr val="accent1"/>
                </a:solidFill>
                <a:effectLst>
                  <a:outerShdw blurRad="38100" dist="38100" dir="2700000" algn="tl">
                    <a:srgbClr val="000000"/>
                  </a:outerShdw>
                </a:effectLst>
                <a:latin typeface="Arial Narrow" pitchFamily="34" charset="0"/>
              </a:rPr>
              <a:t>P</a:t>
            </a:r>
            <a:r>
              <a:rPr lang="en-US" sz="3200" b="1">
                <a:solidFill>
                  <a:schemeClr val="hlink"/>
                </a:solidFill>
                <a:effectLst>
                  <a:outerShdw blurRad="38100" dist="38100" dir="2700000" algn="tl">
                    <a:srgbClr val="000000"/>
                  </a:outerShdw>
                </a:effectLst>
                <a:latin typeface="Arial Narrow" pitchFamily="34" charset="0"/>
              </a:rPr>
              <a:t>anel </a:t>
            </a:r>
            <a:r>
              <a:rPr lang="en-US" sz="3200" b="1">
                <a:solidFill>
                  <a:schemeClr val="accent1"/>
                </a:solidFill>
                <a:effectLst>
                  <a:outerShdw blurRad="38100" dist="38100" dir="2700000" algn="tl">
                    <a:srgbClr val="000000"/>
                  </a:outerShdw>
                </a:effectLst>
                <a:latin typeface="Arial Narrow" pitchFamily="34" charset="0"/>
              </a:rPr>
              <a:t>III  NCEP-ATP III                        </a:t>
            </a:r>
            <a:r>
              <a:rPr lang="en-US" sz="3200" b="1">
                <a:solidFill>
                  <a:schemeClr val="hlink"/>
                </a:solidFill>
                <a:effectLst>
                  <a:outerShdw blurRad="38100" dist="38100" dir="2700000" algn="tl">
                    <a:srgbClr val="000000"/>
                  </a:outerShdw>
                </a:effectLst>
                <a:latin typeface="Arial Narrow" pitchFamily="34" charset="0"/>
              </a:rPr>
              <a:t>Risk of Triglycerides</a:t>
            </a:r>
          </a:p>
        </p:txBody>
      </p:sp>
      <p:sp>
        <p:nvSpPr>
          <p:cNvPr id="70661" name="Rectangle 5"/>
          <p:cNvSpPr>
            <a:spLocks noChangeArrowheads="1"/>
          </p:cNvSpPr>
          <p:nvPr/>
        </p:nvSpPr>
        <p:spPr bwMode="auto">
          <a:xfrm>
            <a:off x="1250950" y="6491288"/>
            <a:ext cx="7893050" cy="366712"/>
          </a:xfrm>
          <a:prstGeom prst="rect">
            <a:avLst/>
          </a:prstGeom>
          <a:noFill/>
          <a:ln w="28575">
            <a:noFill/>
            <a:miter lim="800000"/>
            <a:headEnd/>
            <a:tailEnd/>
          </a:ln>
        </p:spPr>
        <p:txBody>
          <a:bodyPr wrap="none">
            <a:spAutoFit/>
          </a:bodyPr>
          <a:lstStyle/>
          <a:p>
            <a:pPr algn="r"/>
            <a:r>
              <a:rPr lang="en-US" sz="1800"/>
              <a:t>NCEP JAMA 2001;285:2486   Final Report  Circulation 2002;106:3143-3421</a:t>
            </a: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004291"/>
                                        </p:tgtEl>
                                        <p:attrNameLst>
                                          <p:attrName>style.visibility</p:attrName>
                                        </p:attrNameLst>
                                      </p:cBhvr>
                                      <p:to>
                                        <p:strVal val="visible"/>
                                      </p:to>
                                    </p:set>
                                    <p:animEffect transition="in" filter="dissolve">
                                      <p:cBhvr>
                                        <p:cTn id="7" dur="2000"/>
                                        <p:tgtEl>
                                          <p:spTgt spid="5004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04291"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7314" name="Rectangle 2"/>
          <p:cNvSpPr>
            <a:spLocks noGrp="1" noChangeArrowheads="1"/>
          </p:cNvSpPr>
          <p:nvPr>
            <p:ph type="title"/>
          </p:nvPr>
        </p:nvSpPr>
        <p:spPr>
          <a:xfrm>
            <a:off x="0" y="0"/>
            <a:ext cx="9144000" cy="1143000"/>
          </a:xfrm>
        </p:spPr>
        <p:txBody>
          <a:bodyPr/>
          <a:lstStyle/>
          <a:p>
            <a:pPr>
              <a:defRPr/>
            </a:pPr>
            <a:r>
              <a:rPr lang="en-US" sz="4300" smtClean="0"/>
              <a:t>Postprandial Triglyceride Levels                  </a:t>
            </a:r>
            <a:r>
              <a:rPr lang="en-US" sz="2800" smtClean="0"/>
              <a:t>in Subjects With and Without Coronary Artery Disease</a:t>
            </a:r>
          </a:p>
        </p:txBody>
      </p:sp>
      <p:sp>
        <p:nvSpPr>
          <p:cNvPr id="62467" name="Line 3"/>
          <p:cNvSpPr>
            <a:spLocks noChangeShapeType="1"/>
          </p:cNvSpPr>
          <p:nvPr/>
        </p:nvSpPr>
        <p:spPr bwMode="auto">
          <a:xfrm>
            <a:off x="257175" y="6151563"/>
            <a:ext cx="3444875" cy="0"/>
          </a:xfrm>
          <a:prstGeom prst="line">
            <a:avLst/>
          </a:prstGeom>
          <a:noFill/>
          <a:ln w="9525">
            <a:solidFill>
              <a:schemeClr val="tx1"/>
            </a:solidFill>
            <a:round/>
            <a:headEnd/>
            <a:tailEnd/>
          </a:ln>
        </p:spPr>
        <p:txBody>
          <a:bodyPr wrap="none" anchor="ctr"/>
          <a:lstStyle/>
          <a:p>
            <a:endParaRPr lang="en-US"/>
          </a:p>
        </p:txBody>
      </p:sp>
      <p:sp>
        <p:nvSpPr>
          <p:cNvPr id="62468" name="Text Box 4"/>
          <p:cNvSpPr txBox="1">
            <a:spLocks noChangeArrowheads="1"/>
          </p:cNvSpPr>
          <p:nvPr/>
        </p:nvSpPr>
        <p:spPr bwMode="auto">
          <a:xfrm>
            <a:off x="2813050" y="6491288"/>
            <a:ext cx="6330950" cy="366712"/>
          </a:xfrm>
          <a:prstGeom prst="rect">
            <a:avLst/>
          </a:prstGeom>
          <a:noFill/>
          <a:ln w="9525">
            <a:noFill/>
            <a:miter lim="800000"/>
            <a:headEnd/>
            <a:tailEnd/>
          </a:ln>
        </p:spPr>
        <p:txBody>
          <a:bodyPr wrap="none">
            <a:spAutoFit/>
          </a:bodyPr>
          <a:lstStyle/>
          <a:p>
            <a:pPr algn="r">
              <a:spcBef>
                <a:spcPct val="0"/>
              </a:spcBef>
            </a:pPr>
            <a:r>
              <a:rPr lang="en-US" sz="1800" b="1"/>
              <a:t>Patsch JR et al. </a:t>
            </a:r>
            <a:r>
              <a:rPr lang="en-US" sz="1800" b="1" i="1"/>
              <a:t>Arterioscler Thromb</a:t>
            </a:r>
            <a:r>
              <a:rPr lang="en-US" sz="1800" b="1"/>
              <a:t>. 1992;12:1336-1345.</a:t>
            </a:r>
          </a:p>
        </p:txBody>
      </p:sp>
      <p:sp>
        <p:nvSpPr>
          <p:cNvPr id="4877317" name="Text Box 5"/>
          <p:cNvSpPr txBox="1">
            <a:spLocks noChangeArrowheads="1"/>
          </p:cNvSpPr>
          <p:nvPr/>
        </p:nvSpPr>
        <p:spPr bwMode="auto">
          <a:xfrm rot="-5400000">
            <a:off x="-996156" y="3191669"/>
            <a:ext cx="3400425" cy="366713"/>
          </a:xfrm>
          <a:prstGeom prst="rect">
            <a:avLst/>
          </a:prstGeom>
          <a:noFill/>
          <a:ln w="12700">
            <a:noFill/>
            <a:miter lim="800000"/>
            <a:headEnd/>
            <a:tailEnd/>
          </a:ln>
          <a:effectLst/>
        </p:spPr>
        <p:txBody>
          <a:bodyPr anchor="ctr">
            <a:spAutoFit/>
          </a:bodyPr>
          <a:lstStyle/>
          <a:p>
            <a:pPr>
              <a:spcBef>
                <a:spcPct val="0"/>
              </a:spcBef>
              <a:defRPr/>
            </a:pPr>
            <a:r>
              <a:rPr lang="en-US" sz="1800">
                <a:solidFill>
                  <a:schemeClr val="accent1"/>
                </a:solidFill>
                <a:effectLst>
                  <a:outerShdw blurRad="38100" dist="38100" dir="2700000" algn="tl">
                    <a:srgbClr val="000000"/>
                  </a:outerShdw>
                </a:effectLst>
              </a:rPr>
              <a:t>Plasma triglycerides (mg/dL)</a:t>
            </a:r>
          </a:p>
        </p:txBody>
      </p:sp>
      <p:sp>
        <p:nvSpPr>
          <p:cNvPr id="4877318" name="Text Box 6"/>
          <p:cNvSpPr txBox="1">
            <a:spLocks noChangeArrowheads="1"/>
          </p:cNvSpPr>
          <p:nvPr/>
        </p:nvSpPr>
        <p:spPr bwMode="auto">
          <a:xfrm>
            <a:off x="3692525" y="5337175"/>
            <a:ext cx="2058988" cy="396875"/>
          </a:xfrm>
          <a:prstGeom prst="rect">
            <a:avLst/>
          </a:prstGeom>
          <a:noFill/>
          <a:ln w="28575">
            <a:noFill/>
            <a:miter lim="800000"/>
            <a:headEnd/>
            <a:tailEnd/>
          </a:ln>
          <a:effectLst/>
        </p:spPr>
        <p:txBody>
          <a:bodyPr wrap="none" anchor="ctr">
            <a:spAutoFit/>
          </a:bodyPr>
          <a:lstStyle/>
          <a:p>
            <a:pPr>
              <a:spcBef>
                <a:spcPct val="0"/>
              </a:spcBef>
              <a:defRPr/>
            </a:pPr>
            <a:r>
              <a:rPr lang="en-US">
                <a:solidFill>
                  <a:schemeClr val="accent1"/>
                </a:solidFill>
                <a:effectLst>
                  <a:outerShdw blurRad="38100" dist="38100" dir="2700000" algn="tl">
                    <a:srgbClr val="000000"/>
                  </a:outerShdw>
                </a:effectLst>
              </a:rPr>
              <a:t>Hours after meal</a:t>
            </a:r>
          </a:p>
        </p:txBody>
      </p:sp>
      <p:sp>
        <p:nvSpPr>
          <p:cNvPr id="4877319" name="Text Box 7"/>
          <p:cNvSpPr txBox="1">
            <a:spLocks noChangeArrowheads="1"/>
          </p:cNvSpPr>
          <p:nvPr/>
        </p:nvSpPr>
        <p:spPr bwMode="auto">
          <a:xfrm>
            <a:off x="374650" y="5711825"/>
            <a:ext cx="3506788" cy="366713"/>
          </a:xfrm>
          <a:prstGeom prst="rect">
            <a:avLst/>
          </a:prstGeom>
          <a:noFill/>
          <a:ln w="12700">
            <a:noFill/>
            <a:miter lim="800000"/>
            <a:headEnd/>
            <a:tailEnd/>
          </a:ln>
        </p:spPr>
        <p:txBody>
          <a:bodyPr anchor="ctr">
            <a:spAutoFit/>
          </a:bodyPr>
          <a:lstStyle/>
          <a:p>
            <a:pPr algn="l"/>
            <a:r>
              <a:rPr lang="en-US" sz="1800">
                <a:solidFill>
                  <a:schemeClr val="tx1"/>
                </a:solidFill>
              </a:rPr>
              <a:t>*</a:t>
            </a:r>
            <a:r>
              <a:rPr lang="en-US" sz="1800" i="1">
                <a:solidFill>
                  <a:schemeClr val="tx1"/>
                </a:solidFill>
              </a:rPr>
              <a:t>P</a:t>
            </a:r>
            <a:r>
              <a:rPr lang="en-US" sz="1800">
                <a:solidFill>
                  <a:schemeClr val="tx1"/>
                </a:solidFill>
              </a:rPr>
              <a:t>=0.025;  </a:t>
            </a:r>
            <a:r>
              <a:rPr lang="en-US" sz="1800" baseline="30000">
                <a:solidFill>
                  <a:schemeClr val="tx1"/>
                </a:solidFill>
                <a:sym typeface="Symbol" pitchFamily="18" charset="2"/>
              </a:rPr>
              <a:t>†</a:t>
            </a:r>
            <a:r>
              <a:rPr lang="en-US" sz="1800" i="1">
                <a:solidFill>
                  <a:schemeClr val="tx1"/>
                </a:solidFill>
              </a:rPr>
              <a:t>P</a:t>
            </a:r>
            <a:r>
              <a:rPr lang="en-US" sz="1800">
                <a:solidFill>
                  <a:schemeClr val="tx1"/>
                </a:solidFill>
                <a:sym typeface="Symbol" pitchFamily="18" charset="2"/>
              </a:rPr>
              <a:t>0.001.</a:t>
            </a:r>
          </a:p>
        </p:txBody>
      </p:sp>
      <p:grpSp>
        <p:nvGrpSpPr>
          <p:cNvPr id="2" name="Group 8"/>
          <p:cNvGrpSpPr>
            <a:grpSpLocks/>
          </p:cNvGrpSpPr>
          <p:nvPr/>
        </p:nvGrpSpPr>
        <p:grpSpPr bwMode="auto">
          <a:xfrm>
            <a:off x="4697413" y="2143125"/>
            <a:ext cx="2879725" cy="727075"/>
            <a:chOff x="2959" y="1350"/>
            <a:chExt cx="1814" cy="458"/>
          </a:xfrm>
        </p:grpSpPr>
        <p:sp>
          <p:nvSpPr>
            <p:cNvPr id="62555" name="Text Box 9"/>
            <p:cNvSpPr txBox="1">
              <a:spLocks noChangeArrowheads="1"/>
            </p:cNvSpPr>
            <p:nvPr/>
          </p:nvSpPr>
          <p:spPr bwMode="auto">
            <a:xfrm>
              <a:off x="2959" y="1498"/>
              <a:ext cx="172" cy="231"/>
            </a:xfrm>
            <a:prstGeom prst="rect">
              <a:avLst/>
            </a:prstGeom>
            <a:noFill/>
            <a:ln w="12700">
              <a:noFill/>
              <a:miter lim="800000"/>
              <a:headEnd/>
              <a:tailEnd/>
            </a:ln>
          </p:spPr>
          <p:txBody>
            <a:bodyPr wrap="none" anchor="ctr">
              <a:spAutoFit/>
            </a:bodyPr>
            <a:lstStyle/>
            <a:p>
              <a:r>
                <a:rPr lang="en-US" sz="1800" b="1">
                  <a:solidFill>
                    <a:schemeClr val="tx1"/>
                  </a:solidFill>
                </a:rPr>
                <a:t>*</a:t>
              </a:r>
            </a:p>
          </p:txBody>
        </p:sp>
        <p:sp>
          <p:nvSpPr>
            <p:cNvPr id="62556" name="Text Box 10"/>
            <p:cNvSpPr txBox="1">
              <a:spLocks noChangeArrowheads="1"/>
            </p:cNvSpPr>
            <p:nvPr/>
          </p:nvSpPr>
          <p:spPr bwMode="auto">
            <a:xfrm>
              <a:off x="3767" y="1350"/>
              <a:ext cx="169" cy="173"/>
            </a:xfrm>
            <a:prstGeom prst="rect">
              <a:avLst/>
            </a:prstGeom>
            <a:noFill/>
            <a:ln w="12700">
              <a:noFill/>
              <a:miter lim="800000"/>
              <a:headEnd/>
              <a:tailEnd/>
            </a:ln>
          </p:spPr>
          <p:txBody>
            <a:bodyPr wrap="none" anchor="ctr">
              <a:spAutoFit/>
            </a:bodyPr>
            <a:lstStyle/>
            <a:p>
              <a:r>
                <a:rPr lang="en-US" sz="1800" b="1" baseline="30000">
                  <a:solidFill>
                    <a:schemeClr val="tx1"/>
                  </a:solidFill>
                  <a:sym typeface="Symbol" pitchFamily="18" charset="2"/>
                </a:rPr>
                <a:t>†</a:t>
              </a:r>
            </a:p>
          </p:txBody>
        </p:sp>
        <p:sp>
          <p:nvSpPr>
            <p:cNvPr id="62557" name="Text Box 11"/>
            <p:cNvSpPr txBox="1">
              <a:spLocks noChangeArrowheads="1"/>
            </p:cNvSpPr>
            <p:nvPr/>
          </p:nvSpPr>
          <p:spPr bwMode="auto">
            <a:xfrm>
              <a:off x="4604" y="1635"/>
              <a:ext cx="169" cy="173"/>
            </a:xfrm>
            <a:prstGeom prst="rect">
              <a:avLst/>
            </a:prstGeom>
            <a:noFill/>
            <a:ln w="12700">
              <a:noFill/>
              <a:miter lim="800000"/>
              <a:headEnd/>
              <a:tailEnd/>
            </a:ln>
          </p:spPr>
          <p:txBody>
            <a:bodyPr wrap="none" anchor="ctr">
              <a:spAutoFit/>
            </a:bodyPr>
            <a:lstStyle/>
            <a:p>
              <a:r>
                <a:rPr lang="en-US" sz="1800" b="1" baseline="30000">
                  <a:solidFill>
                    <a:schemeClr val="tx1"/>
                  </a:solidFill>
                  <a:sym typeface="Symbol" pitchFamily="18" charset="2"/>
                </a:rPr>
                <a:t>†</a:t>
              </a:r>
            </a:p>
          </p:txBody>
        </p:sp>
      </p:grpSp>
      <p:grpSp>
        <p:nvGrpSpPr>
          <p:cNvPr id="3" name="Group 12"/>
          <p:cNvGrpSpPr>
            <a:grpSpLocks/>
          </p:cNvGrpSpPr>
          <p:nvPr/>
        </p:nvGrpSpPr>
        <p:grpSpPr bwMode="auto">
          <a:xfrm>
            <a:off x="6535738" y="1633538"/>
            <a:ext cx="339725" cy="76200"/>
            <a:chOff x="5808" y="1824"/>
            <a:chExt cx="240" cy="48"/>
          </a:xfrm>
        </p:grpSpPr>
        <p:sp>
          <p:nvSpPr>
            <p:cNvPr id="62553" name="Line 13"/>
            <p:cNvSpPr>
              <a:spLocks noChangeShapeType="1"/>
            </p:cNvSpPr>
            <p:nvPr/>
          </p:nvSpPr>
          <p:spPr bwMode="auto">
            <a:xfrm>
              <a:off x="5808" y="1854"/>
              <a:ext cx="240" cy="0"/>
            </a:xfrm>
            <a:prstGeom prst="line">
              <a:avLst/>
            </a:prstGeom>
            <a:noFill/>
            <a:ln w="50800">
              <a:solidFill>
                <a:schemeClr val="accent1"/>
              </a:solidFill>
              <a:round/>
              <a:headEnd/>
              <a:tailEnd/>
            </a:ln>
          </p:spPr>
          <p:txBody>
            <a:bodyPr wrap="none" anchor="ctr"/>
            <a:lstStyle/>
            <a:p>
              <a:endParaRPr lang="en-US"/>
            </a:p>
          </p:txBody>
        </p:sp>
        <p:sp>
          <p:nvSpPr>
            <p:cNvPr id="62554" name="Rectangle 14"/>
            <p:cNvSpPr>
              <a:spLocks noChangeArrowheads="1"/>
            </p:cNvSpPr>
            <p:nvPr/>
          </p:nvSpPr>
          <p:spPr bwMode="auto">
            <a:xfrm>
              <a:off x="5904" y="1824"/>
              <a:ext cx="48" cy="48"/>
            </a:xfrm>
            <a:prstGeom prst="rect">
              <a:avLst/>
            </a:prstGeom>
            <a:solidFill>
              <a:schemeClr val="tx2"/>
            </a:solidFill>
            <a:ln w="50800">
              <a:solidFill>
                <a:schemeClr val="accent1"/>
              </a:solidFill>
              <a:miter lim="800000"/>
              <a:headEnd/>
              <a:tailEnd/>
            </a:ln>
          </p:spPr>
          <p:txBody>
            <a:bodyPr wrap="none" anchor="ctr"/>
            <a:lstStyle/>
            <a:p>
              <a:endParaRPr lang="en-US"/>
            </a:p>
          </p:txBody>
        </p:sp>
      </p:grpSp>
      <p:grpSp>
        <p:nvGrpSpPr>
          <p:cNvPr id="4" name="Group 15"/>
          <p:cNvGrpSpPr>
            <a:grpSpLocks/>
          </p:cNvGrpSpPr>
          <p:nvPr/>
        </p:nvGrpSpPr>
        <p:grpSpPr bwMode="auto">
          <a:xfrm>
            <a:off x="6575425" y="1841500"/>
            <a:ext cx="2311400" cy="336550"/>
            <a:chOff x="4142" y="1160"/>
            <a:chExt cx="1456" cy="212"/>
          </a:xfrm>
        </p:grpSpPr>
        <p:sp>
          <p:nvSpPr>
            <p:cNvPr id="4877328" name="Text Box 16"/>
            <p:cNvSpPr txBox="1">
              <a:spLocks noChangeArrowheads="1"/>
            </p:cNvSpPr>
            <p:nvPr/>
          </p:nvSpPr>
          <p:spPr bwMode="auto">
            <a:xfrm>
              <a:off x="4431" y="1160"/>
              <a:ext cx="1167" cy="212"/>
            </a:xfrm>
            <a:prstGeom prst="rect">
              <a:avLst/>
            </a:prstGeom>
            <a:noFill/>
            <a:ln w="12700">
              <a:noFill/>
              <a:miter lim="800000"/>
              <a:headEnd/>
              <a:tailEnd/>
            </a:ln>
            <a:effectLst/>
          </p:spPr>
          <p:txBody>
            <a:bodyPr anchor="ctr">
              <a:spAutoFit/>
            </a:bodyPr>
            <a:lstStyle/>
            <a:p>
              <a:pPr algn="l">
                <a:spcBef>
                  <a:spcPct val="0"/>
                </a:spcBef>
                <a:tabLst>
                  <a:tab pos="1365250" algn="l"/>
                </a:tabLst>
                <a:defRPr/>
              </a:pPr>
              <a:r>
                <a:rPr lang="en-US" sz="1600" b="1">
                  <a:solidFill>
                    <a:schemeClr val="tx1"/>
                  </a:solidFill>
                  <a:effectLst>
                    <a:outerShdw blurRad="38100" dist="38100" dir="2700000" algn="tl">
                      <a:srgbClr val="000000"/>
                    </a:outerShdw>
                  </a:effectLst>
                </a:rPr>
                <a:t>CAD   (n=61)	</a:t>
              </a:r>
            </a:p>
          </p:txBody>
        </p:sp>
        <p:grpSp>
          <p:nvGrpSpPr>
            <p:cNvPr id="62550" name="Group 17"/>
            <p:cNvGrpSpPr>
              <a:grpSpLocks/>
            </p:cNvGrpSpPr>
            <p:nvPr/>
          </p:nvGrpSpPr>
          <p:grpSpPr bwMode="auto">
            <a:xfrm>
              <a:off x="4142" y="1214"/>
              <a:ext cx="213" cy="96"/>
              <a:chOff x="5904" y="3312"/>
              <a:chExt cx="240" cy="96"/>
            </a:xfrm>
          </p:grpSpPr>
          <p:sp>
            <p:nvSpPr>
              <p:cNvPr id="62551" name="Line 18"/>
              <p:cNvSpPr>
                <a:spLocks noChangeShapeType="1"/>
              </p:cNvSpPr>
              <p:nvPr/>
            </p:nvSpPr>
            <p:spPr bwMode="auto">
              <a:xfrm>
                <a:off x="5904" y="3360"/>
                <a:ext cx="240" cy="0"/>
              </a:xfrm>
              <a:prstGeom prst="line">
                <a:avLst/>
              </a:prstGeom>
              <a:noFill/>
              <a:ln w="50800">
                <a:solidFill>
                  <a:srgbClr val="FF0000"/>
                </a:solidFill>
                <a:round/>
                <a:headEnd/>
                <a:tailEnd/>
              </a:ln>
            </p:spPr>
            <p:txBody>
              <a:bodyPr wrap="none" anchor="ctr"/>
              <a:lstStyle/>
              <a:p>
                <a:endParaRPr lang="en-US"/>
              </a:p>
            </p:txBody>
          </p:sp>
          <p:sp>
            <p:nvSpPr>
              <p:cNvPr id="62552" name="AutoShape 19"/>
              <p:cNvSpPr>
                <a:spLocks noChangeArrowheads="1"/>
              </p:cNvSpPr>
              <p:nvPr/>
            </p:nvSpPr>
            <p:spPr bwMode="auto">
              <a:xfrm>
                <a:off x="5991" y="3312"/>
                <a:ext cx="69" cy="96"/>
              </a:xfrm>
              <a:prstGeom prst="diamond">
                <a:avLst/>
              </a:prstGeom>
              <a:solidFill>
                <a:schemeClr val="accent1"/>
              </a:solidFill>
              <a:ln w="50800">
                <a:solidFill>
                  <a:srgbClr val="FF0000"/>
                </a:solidFill>
                <a:miter lim="800000"/>
                <a:headEnd/>
                <a:tailEnd/>
              </a:ln>
            </p:spPr>
            <p:txBody>
              <a:bodyPr wrap="none" anchor="ctr"/>
              <a:lstStyle/>
              <a:p>
                <a:endParaRPr lang="en-US"/>
              </a:p>
            </p:txBody>
          </p:sp>
        </p:grpSp>
      </p:grpSp>
      <p:grpSp>
        <p:nvGrpSpPr>
          <p:cNvPr id="62475" name="Group 20"/>
          <p:cNvGrpSpPr>
            <a:grpSpLocks/>
          </p:cNvGrpSpPr>
          <p:nvPr/>
        </p:nvGrpSpPr>
        <p:grpSpPr bwMode="auto">
          <a:xfrm>
            <a:off x="1458913" y="2197100"/>
            <a:ext cx="69850" cy="2560638"/>
            <a:chOff x="919" y="1384"/>
            <a:chExt cx="44" cy="1613"/>
          </a:xfrm>
        </p:grpSpPr>
        <p:sp>
          <p:nvSpPr>
            <p:cNvPr id="62544" name="Line 21"/>
            <p:cNvSpPr>
              <a:spLocks noChangeShapeType="1"/>
            </p:cNvSpPr>
            <p:nvPr/>
          </p:nvSpPr>
          <p:spPr bwMode="auto">
            <a:xfrm>
              <a:off x="919" y="2996"/>
              <a:ext cx="44" cy="1"/>
            </a:xfrm>
            <a:prstGeom prst="line">
              <a:avLst/>
            </a:prstGeom>
            <a:noFill/>
            <a:ln w="25400">
              <a:solidFill>
                <a:schemeClr val="hlink"/>
              </a:solidFill>
              <a:round/>
              <a:headEnd/>
              <a:tailEnd/>
            </a:ln>
          </p:spPr>
          <p:txBody>
            <a:bodyPr/>
            <a:lstStyle/>
            <a:p>
              <a:endParaRPr lang="en-US"/>
            </a:p>
          </p:txBody>
        </p:sp>
        <p:sp>
          <p:nvSpPr>
            <p:cNvPr id="62545" name="Line 22"/>
            <p:cNvSpPr>
              <a:spLocks noChangeShapeType="1"/>
            </p:cNvSpPr>
            <p:nvPr/>
          </p:nvSpPr>
          <p:spPr bwMode="auto">
            <a:xfrm>
              <a:off x="919" y="2593"/>
              <a:ext cx="44" cy="1"/>
            </a:xfrm>
            <a:prstGeom prst="line">
              <a:avLst/>
            </a:prstGeom>
            <a:noFill/>
            <a:ln w="25400">
              <a:solidFill>
                <a:schemeClr val="hlink"/>
              </a:solidFill>
              <a:round/>
              <a:headEnd/>
              <a:tailEnd/>
            </a:ln>
          </p:spPr>
          <p:txBody>
            <a:bodyPr/>
            <a:lstStyle/>
            <a:p>
              <a:endParaRPr lang="en-US"/>
            </a:p>
          </p:txBody>
        </p:sp>
        <p:sp>
          <p:nvSpPr>
            <p:cNvPr id="62546" name="Line 23"/>
            <p:cNvSpPr>
              <a:spLocks noChangeShapeType="1"/>
            </p:cNvSpPr>
            <p:nvPr/>
          </p:nvSpPr>
          <p:spPr bwMode="auto">
            <a:xfrm>
              <a:off x="919" y="2190"/>
              <a:ext cx="44" cy="1"/>
            </a:xfrm>
            <a:prstGeom prst="line">
              <a:avLst/>
            </a:prstGeom>
            <a:noFill/>
            <a:ln w="25400">
              <a:solidFill>
                <a:schemeClr val="hlink"/>
              </a:solidFill>
              <a:round/>
              <a:headEnd/>
              <a:tailEnd/>
            </a:ln>
          </p:spPr>
          <p:txBody>
            <a:bodyPr/>
            <a:lstStyle/>
            <a:p>
              <a:endParaRPr lang="en-US"/>
            </a:p>
          </p:txBody>
        </p:sp>
        <p:sp>
          <p:nvSpPr>
            <p:cNvPr id="62547" name="Line 24"/>
            <p:cNvSpPr>
              <a:spLocks noChangeShapeType="1"/>
            </p:cNvSpPr>
            <p:nvPr/>
          </p:nvSpPr>
          <p:spPr bwMode="auto">
            <a:xfrm>
              <a:off x="919" y="1787"/>
              <a:ext cx="44" cy="1"/>
            </a:xfrm>
            <a:prstGeom prst="line">
              <a:avLst/>
            </a:prstGeom>
            <a:noFill/>
            <a:ln w="25400">
              <a:solidFill>
                <a:schemeClr val="hlink"/>
              </a:solidFill>
              <a:round/>
              <a:headEnd/>
              <a:tailEnd/>
            </a:ln>
          </p:spPr>
          <p:txBody>
            <a:bodyPr/>
            <a:lstStyle/>
            <a:p>
              <a:endParaRPr lang="en-US"/>
            </a:p>
          </p:txBody>
        </p:sp>
        <p:sp>
          <p:nvSpPr>
            <p:cNvPr id="62548" name="Line 25"/>
            <p:cNvSpPr>
              <a:spLocks noChangeShapeType="1"/>
            </p:cNvSpPr>
            <p:nvPr/>
          </p:nvSpPr>
          <p:spPr bwMode="auto">
            <a:xfrm>
              <a:off x="919" y="1384"/>
              <a:ext cx="44" cy="1"/>
            </a:xfrm>
            <a:prstGeom prst="line">
              <a:avLst/>
            </a:prstGeom>
            <a:noFill/>
            <a:ln w="25400">
              <a:solidFill>
                <a:schemeClr val="hlink"/>
              </a:solidFill>
              <a:round/>
              <a:headEnd/>
              <a:tailEnd/>
            </a:ln>
          </p:spPr>
          <p:txBody>
            <a:bodyPr/>
            <a:lstStyle/>
            <a:p>
              <a:endParaRPr lang="en-US"/>
            </a:p>
          </p:txBody>
        </p:sp>
      </p:grpSp>
      <p:grpSp>
        <p:nvGrpSpPr>
          <p:cNvPr id="62476" name="Group 26"/>
          <p:cNvGrpSpPr>
            <a:grpSpLocks/>
          </p:cNvGrpSpPr>
          <p:nvPr/>
        </p:nvGrpSpPr>
        <p:grpSpPr bwMode="auto">
          <a:xfrm>
            <a:off x="1528763" y="2197100"/>
            <a:ext cx="6651625" cy="2560638"/>
            <a:chOff x="963" y="1384"/>
            <a:chExt cx="4190" cy="1613"/>
          </a:xfrm>
        </p:grpSpPr>
        <p:sp>
          <p:nvSpPr>
            <p:cNvPr id="62542" name="Line 27"/>
            <p:cNvSpPr>
              <a:spLocks noChangeShapeType="1"/>
            </p:cNvSpPr>
            <p:nvPr/>
          </p:nvSpPr>
          <p:spPr bwMode="auto">
            <a:xfrm>
              <a:off x="963" y="1384"/>
              <a:ext cx="1" cy="1612"/>
            </a:xfrm>
            <a:prstGeom prst="line">
              <a:avLst/>
            </a:prstGeom>
            <a:noFill/>
            <a:ln w="25400">
              <a:solidFill>
                <a:schemeClr val="hlink"/>
              </a:solidFill>
              <a:round/>
              <a:headEnd/>
              <a:tailEnd/>
            </a:ln>
          </p:spPr>
          <p:txBody>
            <a:bodyPr/>
            <a:lstStyle/>
            <a:p>
              <a:endParaRPr lang="en-US"/>
            </a:p>
          </p:txBody>
        </p:sp>
        <p:sp>
          <p:nvSpPr>
            <p:cNvPr id="62543" name="Line 28"/>
            <p:cNvSpPr>
              <a:spLocks noChangeShapeType="1"/>
            </p:cNvSpPr>
            <p:nvPr/>
          </p:nvSpPr>
          <p:spPr bwMode="auto">
            <a:xfrm>
              <a:off x="963" y="2996"/>
              <a:ext cx="4190" cy="1"/>
            </a:xfrm>
            <a:prstGeom prst="line">
              <a:avLst/>
            </a:prstGeom>
            <a:noFill/>
            <a:ln w="25400">
              <a:solidFill>
                <a:schemeClr val="hlink"/>
              </a:solidFill>
              <a:round/>
              <a:headEnd/>
              <a:tailEnd/>
            </a:ln>
          </p:spPr>
          <p:txBody>
            <a:bodyPr/>
            <a:lstStyle/>
            <a:p>
              <a:endParaRPr lang="en-US"/>
            </a:p>
          </p:txBody>
        </p:sp>
      </p:grpSp>
      <p:grpSp>
        <p:nvGrpSpPr>
          <p:cNvPr id="8" name="Group 29"/>
          <p:cNvGrpSpPr>
            <a:grpSpLocks/>
          </p:cNvGrpSpPr>
          <p:nvPr/>
        </p:nvGrpSpPr>
        <p:grpSpPr bwMode="auto">
          <a:xfrm>
            <a:off x="2124075" y="2393950"/>
            <a:ext cx="5430838" cy="1443038"/>
            <a:chOff x="1338" y="1508"/>
            <a:chExt cx="3421" cy="909"/>
          </a:xfrm>
        </p:grpSpPr>
        <p:grpSp>
          <p:nvGrpSpPr>
            <p:cNvPr id="62527" name="Group 30"/>
            <p:cNvGrpSpPr>
              <a:grpSpLocks/>
            </p:cNvGrpSpPr>
            <p:nvPr/>
          </p:nvGrpSpPr>
          <p:grpSpPr bwMode="auto">
            <a:xfrm>
              <a:off x="1338" y="2384"/>
              <a:ext cx="43" cy="33"/>
              <a:chOff x="1362" y="2420"/>
              <a:chExt cx="43" cy="33"/>
            </a:xfrm>
          </p:grpSpPr>
          <p:sp>
            <p:nvSpPr>
              <p:cNvPr id="62540" name="Line 31"/>
              <p:cNvSpPr>
                <a:spLocks noChangeShapeType="1"/>
              </p:cNvSpPr>
              <p:nvPr/>
            </p:nvSpPr>
            <p:spPr bwMode="auto">
              <a:xfrm flipV="1">
                <a:off x="1381" y="2420"/>
                <a:ext cx="1" cy="33"/>
              </a:xfrm>
              <a:prstGeom prst="line">
                <a:avLst/>
              </a:prstGeom>
              <a:noFill/>
              <a:ln w="25400">
                <a:solidFill>
                  <a:srgbClr val="FFFFFF"/>
                </a:solidFill>
                <a:round/>
                <a:headEnd/>
                <a:tailEnd/>
              </a:ln>
            </p:spPr>
            <p:txBody>
              <a:bodyPr/>
              <a:lstStyle/>
              <a:p>
                <a:endParaRPr lang="en-US"/>
              </a:p>
            </p:txBody>
          </p:sp>
          <p:sp>
            <p:nvSpPr>
              <p:cNvPr id="62541" name="Line 32"/>
              <p:cNvSpPr>
                <a:spLocks noChangeShapeType="1"/>
              </p:cNvSpPr>
              <p:nvPr/>
            </p:nvSpPr>
            <p:spPr bwMode="auto">
              <a:xfrm>
                <a:off x="1362" y="2420"/>
                <a:ext cx="43" cy="1"/>
              </a:xfrm>
              <a:prstGeom prst="line">
                <a:avLst/>
              </a:prstGeom>
              <a:noFill/>
              <a:ln w="25400">
                <a:solidFill>
                  <a:srgbClr val="FFFFFF"/>
                </a:solidFill>
                <a:round/>
                <a:headEnd/>
                <a:tailEnd/>
              </a:ln>
            </p:spPr>
            <p:txBody>
              <a:bodyPr/>
              <a:lstStyle/>
              <a:p>
                <a:endParaRPr lang="en-US"/>
              </a:p>
            </p:txBody>
          </p:sp>
        </p:grpSp>
        <p:grpSp>
          <p:nvGrpSpPr>
            <p:cNvPr id="62528" name="Group 33"/>
            <p:cNvGrpSpPr>
              <a:grpSpLocks/>
            </p:cNvGrpSpPr>
            <p:nvPr/>
          </p:nvGrpSpPr>
          <p:grpSpPr bwMode="auto">
            <a:xfrm>
              <a:off x="2202" y="2092"/>
              <a:ext cx="44" cy="49"/>
              <a:chOff x="2202" y="2116"/>
              <a:chExt cx="44" cy="49"/>
            </a:xfrm>
          </p:grpSpPr>
          <p:sp>
            <p:nvSpPr>
              <p:cNvPr id="62538" name="Line 34"/>
              <p:cNvSpPr>
                <a:spLocks noChangeShapeType="1"/>
              </p:cNvSpPr>
              <p:nvPr/>
            </p:nvSpPr>
            <p:spPr bwMode="auto">
              <a:xfrm flipV="1">
                <a:off x="2222" y="2116"/>
                <a:ext cx="1" cy="49"/>
              </a:xfrm>
              <a:prstGeom prst="line">
                <a:avLst/>
              </a:prstGeom>
              <a:noFill/>
              <a:ln w="25400">
                <a:solidFill>
                  <a:srgbClr val="FFFFFF"/>
                </a:solidFill>
                <a:round/>
                <a:headEnd/>
                <a:tailEnd/>
              </a:ln>
            </p:spPr>
            <p:txBody>
              <a:bodyPr/>
              <a:lstStyle/>
              <a:p>
                <a:endParaRPr lang="en-US"/>
              </a:p>
            </p:txBody>
          </p:sp>
          <p:sp>
            <p:nvSpPr>
              <p:cNvPr id="62539" name="Line 35"/>
              <p:cNvSpPr>
                <a:spLocks noChangeShapeType="1"/>
              </p:cNvSpPr>
              <p:nvPr/>
            </p:nvSpPr>
            <p:spPr bwMode="auto">
              <a:xfrm>
                <a:off x="2202" y="2116"/>
                <a:ext cx="44" cy="1"/>
              </a:xfrm>
              <a:prstGeom prst="line">
                <a:avLst/>
              </a:prstGeom>
              <a:noFill/>
              <a:ln w="25400">
                <a:solidFill>
                  <a:srgbClr val="FFFFFF"/>
                </a:solidFill>
                <a:round/>
                <a:headEnd/>
                <a:tailEnd/>
              </a:ln>
            </p:spPr>
            <p:txBody>
              <a:bodyPr/>
              <a:lstStyle/>
              <a:p>
                <a:endParaRPr lang="en-US"/>
              </a:p>
            </p:txBody>
          </p:sp>
        </p:grpSp>
        <p:grpSp>
          <p:nvGrpSpPr>
            <p:cNvPr id="62529" name="Group 36"/>
            <p:cNvGrpSpPr>
              <a:grpSpLocks/>
            </p:cNvGrpSpPr>
            <p:nvPr/>
          </p:nvGrpSpPr>
          <p:grpSpPr bwMode="auto">
            <a:xfrm>
              <a:off x="3038" y="1664"/>
              <a:ext cx="44" cy="74"/>
              <a:chOff x="3038" y="1664"/>
              <a:chExt cx="44" cy="74"/>
            </a:xfrm>
          </p:grpSpPr>
          <p:sp>
            <p:nvSpPr>
              <p:cNvPr id="62536" name="Line 37"/>
              <p:cNvSpPr>
                <a:spLocks noChangeShapeType="1"/>
              </p:cNvSpPr>
              <p:nvPr/>
            </p:nvSpPr>
            <p:spPr bwMode="auto">
              <a:xfrm flipV="1">
                <a:off x="3058" y="1664"/>
                <a:ext cx="1" cy="74"/>
              </a:xfrm>
              <a:prstGeom prst="line">
                <a:avLst/>
              </a:prstGeom>
              <a:noFill/>
              <a:ln w="25400">
                <a:solidFill>
                  <a:srgbClr val="FFFFFF"/>
                </a:solidFill>
                <a:round/>
                <a:headEnd/>
                <a:tailEnd/>
              </a:ln>
            </p:spPr>
            <p:txBody>
              <a:bodyPr/>
              <a:lstStyle/>
              <a:p>
                <a:endParaRPr lang="en-US"/>
              </a:p>
            </p:txBody>
          </p:sp>
          <p:sp>
            <p:nvSpPr>
              <p:cNvPr id="62537" name="Line 38"/>
              <p:cNvSpPr>
                <a:spLocks noChangeShapeType="1"/>
              </p:cNvSpPr>
              <p:nvPr/>
            </p:nvSpPr>
            <p:spPr bwMode="auto">
              <a:xfrm>
                <a:off x="3038" y="1664"/>
                <a:ext cx="44" cy="1"/>
              </a:xfrm>
              <a:prstGeom prst="line">
                <a:avLst/>
              </a:prstGeom>
              <a:noFill/>
              <a:ln w="25400">
                <a:solidFill>
                  <a:srgbClr val="FFFFFF"/>
                </a:solidFill>
                <a:round/>
                <a:headEnd/>
                <a:tailEnd/>
              </a:ln>
            </p:spPr>
            <p:txBody>
              <a:bodyPr/>
              <a:lstStyle/>
              <a:p>
                <a:endParaRPr lang="en-US"/>
              </a:p>
            </p:txBody>
          </p:sp>
        </p:grpSp>
        <p:grpSp>
          <p:nvGrpSpPr>
            <p:cNvPr id="62530" name="Group 39"/>
            <p:cNvGrpSpPr>
              <a:grpSpLocks/>
            </p:cNvGrpSpPr>
            <p:nvPr/>
          </p:nvGrpSpPr>
          <p:grpSpPr bwMode="auto">
            <a:xfrm>
              <a:off x="3874" y="1508"/>
              <a:ext cx="44" cy="86"/>
              <a:chOff x="3874" y="1508"/>
              <a:chExt cx="44" cy="86"/>
            </a:xfrm>
          </p:grpSpPr>
          <p:sp>
            <p:nvSpPr>
              <p:cNvPr id="62534" name="Line 40"/>
              <p:cNvSpPr>
                <a:spLocks noChangeShapeType="1"/>
              </p:cNvSpPr>
              <p:nvPr/>
            </p:nvSpPr>
            <p:spPr bwMode="auto">
              <a:xfrm flipV="1">
                <a:off x="3894" y="1508"/>
                <a:ext cx="1" cy="86"/>
              </a:xfrm>
              <a:prstGeom prst="line">
                <a:avLst/>
              </a:prstGeom>
              <a:noFill/>
              <a:ln w="25400">
                <a:solidFill>
                  <a:srgbClr val="FFFFFF"/>
                </a:solidFill>
                <a:round/>
                <a:headEnd/>
                <a:tailEnd/>
              </a:ln>
            </p:spPr>
            <p:txBody>
              <a:bodyPr/>
              <a:lstStyle/>
              <a:p>
                <a:endParaRPr lang="en-US"/>
              </a:p>
            </p:txBody>
          </p:sp>
          <p:sp>
            <p:nvSpPr>
              <p:cNvPr id="62535" name="Line 41"/>
              <p:cNvSpPr>
                <a:spLocks noChangeShapeType="1"/>
              </p:cNvSpPr>
              <p:nvPr/>
            </p:nvSpPr>
            <p:spPr bwMode="auto">
              <a:xfrm>
                <a:off x="3874" y="1508"/>
                <a:ext cx="44" cy="1"/>
              </a:xfrm>
              <a:prstGeom prst="line">
                <a:avLst/>
              </a:prstGeom>
              <a:noFill/>
              <a:ln w="25400">
                <a:solidFill>
                  <a:srgbClr val="FFFFFF"/>
                </a:solidFill>
                <a:round/>
                <a:headEnd/>
                <a:tailEnd/>
              </a:ln>
            </p:spPr>
            <p:txBody>
              <a:bodyPr/>
              <a:lstStyle/>
              <a:p>
                <a:endParaRPr lang="en-US"/>
              </a:p>
            </p:txBody>
          </p:sp>
        </p:grpSp>
        <p:grpSp>
          <p:nvGrpSpPr>
            <p:cNvPr id="62531" name="Group 42"/>
            <p:cNvGrpSpPr>
              <a:grpSpLocks/>
            </p:cNvGrpSpPr>
            <p:nvPr/>
          </p:nvGrpSpPr>
          <p:grpSpPr bwMode="auto">
            <a:xfrm>
              <a:off x="4715" y="1816"/>
              <a:ext cx="44" cy="70"/>
              <a:chOff x="4715" y="1816"/>
              <a:chExt cx="44" cy="70"/>
            </a:xfrm>
          </p:grpSpPr>
          <p:sp>
            <p:nvSpPr>
              <p:cNvPr id="62532" name="Line 43"/>
              <p:cNvSpPr>
                <a:spLocks noChangeShapeType="1"/>
              </p:cNvSpPr>
              <p:nvPr/>
            </p:nvSpPr>
            <p:spPr bwMode="auto">
              <a:xfrm flipV="1">
                <a:off x="4735" y="1816"/>
                <a:ext cx="1" cy="70"/>
              </a:xfrm>
              <a:prstGeom prst="line">
                <a:avLst/>
              </a:prstGeom>
              <a:noFill/>
              <a:ln w="25400">
                <a:solidFill>
                  <a:srgbClr val="FFFFFF"/>
                </a:solidFill>
                <a:round/>
                <a:headEnd/>
                <a:tailEnd/>
              </a:ln>
            </p:spPr>
            <p:txBody>
              <a:bodyPr/>
              <a:lstStyle/>
              <a:p>
                <a:endParaRPr lang="en-US"/>
              </a:p>
            </p:txBody>
          </p:sp>
          <p:sp>
            <p:nvSpPr>
              <p:cNvPr id="62533" name="Line 44"/>
              <p:cNvSpPr>
                <a:spLocks noChangeShapeType="1"/>
              </p:cNvSpPr>
              <p:nvPr/>
            </p:nvSpPr>
            <p:spPr bwMode="auto">
              <a:xfrm>
                <a:off x="4715" y="1816"/>
                <a:ext cx="44" cy="1"/>
              </a:xfrm>
              <a:prstGeom prst="line">
                <a:avLst/>
              </a:prstGeom>
              <a:noFill/>
              <a:ln w="25400">
                <a:solidFill>
                  <a:srgbClr val="FFFFFF"/>
                </a:solidFill>
                <a:round/>
                <a:headEnd/>
                <a:tailEnd/>
              </a:ln>
            </p:spPr>
            <p:txBody>
              <a:bodyPr/>
              <a:lstStyle/>
              <a:p>
                <a:endParaRPr lang="en-US"/>
              </a:p>
            </p:txBody>
          </p:sp>
        </p:grpSp>
      </p:grpSp>
      <p:sp>
        <p:nvSpPr>
          <p:cNvPr id="4877357" name="Line 45"/>
          <p:cNvSpPr>
            <a:spLocks noChangeShapeType="1"/>
          </p:cNvSpPr>
          <p:nvPr/>
        </p:nvSpPr>
        <p:spPr bwMode="auto">
          <a:xfrm>
            <a:off x="4822825" y="3378200"/>
            <a:ext cx="69850" cy="1588"/>
          </a:xfrm>
          <a:prstGeom prst="line">
            <a:avLst/>
          </a:prstGeom>
          <a:noFill/>
          <a:ln w="25400">
            <a:solidFill>
              <a:srgbClr val="FFFFFF"/>
            </a:solidFill>
            <a:round/>
            <a:headEnd/>
            <a:tailEnd/>
          </a:ln>
        </p:spPr>
        <p:txBody>
          <a:bodyPr/>
          <a:lstStyle/>
          <a:p>
            <a:endParaRPr lang="en-US"/>
          </a:p>
        </p:txBody>
      </p:sp>
      <p:grpSp>
        <p:nvGrpSpPr>
          <p:cNvPr id="14" name="Group 46"/>
          <p:cNvGrpSpPr>
            <a:grpSpLocks/>
          </p:cNvGrpSpPr>
          <p:nvPr/>
        </p:nvGrpSpPr>
        <p:grpSpPr bwMode="auto">
          <a:xfrm>
            <a:off x="2105025" y="2492375"/>
            <a:ext cx="5508625" cy="1444625"/>
            <a:chOff x="1326" y="1570"/>
            <a:chExt cx="3470" cy="910"/>
          </a:xfrm>
        </p:grpSpPr>
        <p:grpSp>
          <p:nvGrpSpPr>
            <p:cNvPr id="62517" name="Group 47"/>
            <p:cNvGrpSpPr>
              <a:grpSpLocks/>
            </p:cNvGrpSpPr>
            <p:nvPr/>
          </p:nvGrpSpPr>
          <p:grpSpPr bwMode="auto">
            <a:xfrm>
              <a:off x="1381" y="1594"/>
              <a:ext cx="3354" cy="859"/>
              <a:chOff x="1381" y="1594"/>
              <a:chExt cx="3354" cy="859"/>
            </a:xfrm>
          </p:grpSpPr>
          <p:sp>
            <p:nvSpPr>
              <p:cNvPr id="62523" name="Line 48"/>
              <p:cNvSpPr>
                <a:spLocks noChangeShapeType="1"/>
              </p:cNvSpPr>
              <p:nvPr/>
            </p:nvSpPr>
            <p:spPr bwMode="auto">
              <a:xfrm flipV="1">
                <a:off x="1381" y="2165"/>
                <a:ext cx="841" cy="288"/>
              </a:xfrm>
              <a:prstGeom prst="line">
                <a:avLst/>
              </a:prstGeom>
              <a:noFill/>
              <a:ln w="50800">
                <a:solidFill>
                  <a:srgbClr val="FF0000"/>
                </a:solidFill>
                <a:round/>
                <a:headEnd/>
                <a:tailEnd/>
              </a:ln>
            </p:spPr>
            <p:txBody>
              <a:bodyPr/>
              <a:lstStyle/>
              <a:p>
                <a:endParaRPr lang="en-US"/>
              </a:p>
            </p:txBody>
          </p:sp>
          <p:sp>
            <p:nvSpPr>
              <p:cNvPr id="62524" name="Line 49"/>
              <p:cNvSpPr>
                <a:spLocks noChangeShapeType="1"/>
              </p:cNvSpPr>
              <p:nvPr/>
            </p:nvSpPr>
            <p:spPr bwMode="auto">
              <a:xfrm flipV="1">
                <a:off x="2222" y="1738"/>
                <a:ext cx="836" cy="427"/>
              </a:xfrm>
              <a:prstGeom prst="line">
                <a:avLst/>
              </a:prstGeom>
              <a:noFill/>
              <a:ln w="50800">
                <a:solidFill>
                  <a:srgbClr val="FF0000"/>
                </a:solidFill>
                <a:round/>
                <a:headEnd/>
                <a:tailEnd/>
              </a:ln>
            </p:spPr>
            <p:txBody>
              <a:bodyPr/>
              <a:lstStyle/>
              <a:p>
                <a:endParaRPr lang="en-US"/>
              </a:p>
            </p:txBody>
          </p:sp>
          <p:sp>
            <p:nvSpPr>
              <p:cNvPr id="62525" name="Line 50"/>
              <p:cNvSpPr>
                <a:spLocks noChangeShapeType="1"/>
              </p:cNvSpPr>
              <p:nvPr/>
            </p:nvSpPr>
            <p:spPr bwMode="auto">
              <a:xfrm flipV="1">
                <a:off x="3058" y="1594"/>
                <a:ext cx="836" cy="144"/>
              </a:xfrm>
              <a:prstGeom prst="line">
                <a:avLst/>
              </a:prstGeom>
              <a:noFill/>
              <a:ln w="50800">
                <a:solidFill>
                  <a:srgbClr val="FF0000"/>
                </a:solidFill>
                <a:round/>
                <a:headEnd/>
                <a:tailEnd/>
              </a:ln>
            </p:spPr>
            <p:txBody>
              <a:bodyPr/>
              <a:lstStyle/>
              <a:p>
                <a:endParaRPr lang="en-US"/>
              </a:p>
            </p:txBody>
          </p:sp>
          <p:sp>
            <p:nvSpPr>
              <p:cNvPr id="62526" name="Line 51"/>
              <p:cNvSpPr>
                <a:spLocks noChangeShapeType="1"/>
              </p:cNvSpPr>
              <p:nvPr/>
            </p:nvSpPr>
            <p:spPr bwMode="auto">
              <a:xfrm>
                <a:off x="3894" y="1594"/>
                <a:ext cx="841" cy="292"/>
              </a:xfrm>
              <a:prstGeom prst="line">
                <a:avLst/>
              </a:prstGeom>
              <a:noFill/>
              <a:ln w="50800">
                <a:solidFill>
                  <a:srgbClr val="FF0000"/>
                </a:solidFill>
                <a:round/>
                <a:headEnd/>
                <a:tailEnd/>
              </a:ln>
            </p:spPr>
            <p:txBody>
              <a:bodyPr/>
              <a:lstStyle/>
              <a:p>
                <a:endParaRPr lang="en-US"/>
              </a:p>
            </p:txBody>
          </p:sp>
        </p:grpSp>
        <p:sp>
          <p:nvSpPr>
            <p:cNvPr id="62518" name="Freeform 52"/>
            <p:cNvSpPr>
              <a:spLocks/>
            </p:cNvSpPr>
            <p:nvPr/>
          </p:nvSpPr>
          <p:spPr bwMode="auto">
            <a:xfrm>
              <a:off x="1326" y="2413"/>
              <a:ext cx="86" cy="67"/>
            </a:xfrm>
            <a:custGeom>
              <a:avLst/>
              <a:gdLst>
                <a:gd name="T0" fmla="*/ 5773 w 38"/>
                <a:gd name="T1" fmla="*/ 0 h 33"/>
                <a:gd name="T2" fmla="*/ 11569 w 38"/>
                <a:gd name="T3" fmla="*/ 2241 h 33"/>
                <a:gd name="T4" fmla="*/ 5773 w 38"/>
                <a:gd name="T5" fmla="*/ 4686 h 33"/>
                <a:gd name="T6" fmla="*/ 0 w 38"/>
                <a:gd name="T7" fmla="*/ 2241 h 33"/>
                <a:gd name="T8" fmla="*/ 5773 w 38"/>
                <a:gd name="T9" fmla="*/ 0 h 33"/>
                <a:gd name="T10" fmla="*/ 0 60000 65536"/>
                <a:gd name="T11" fmla="*/ 0 60000 65536"/>
                <a:gd name="T12" fmla="*/ 0 60000 65536"/>
                <a:gd name="T13" fmla="*/ 0 60000 65536"/>
                <a:gd name="T14" fmla="*/ 0 60000 65536"/>
                <a:gd name="T15" fmla="*/ 0 w 38"/>
                <a:gd name="T16" fmla="*/ 0 h 33"/>
                <a:gd name="T17" fmla="*/ 38 w 38"/>
                <a:gd name="T18" fmla="*/ 33 h 33"/>
              </a:gdLst>
              <a:ahLst/>
              <a:cxnLst>
                <a:cxn ang="T10">
                  <a:pos x="T0" y="T1"/>
                </a:cxn>
                <a:cxn ang="T11">
                  <a:pos x="T2" y="T3"/>
                </a:cxn>
                <a:cxn ang="T12">
                  <a:pos x="T4" y="T5"/>
                </a:cxn>
                <a:cxn ang="T13">
                  <a:pos x="T6" y="T7"/>
                </a:cxn>
                <a:cxn ang="T14">
                  <a:pos x="T8" y="T9"/>
                </a:cxn>
              </a:cxnLst>
              <a:rect l="T15" t="T16" r="T17" b="T18"/>
              <a:pathLst>
                <a:path w="38" h="33">
                  <a:moveTo>
                    <a:pt x="19" y="0"/>
                  </a:moveTo>
                  <a:lnTo>
                    <a:pt x="38" y="16"/>
                  </a:lnTo>
                  <a:lnTo>
                    <a:pt x="19" y="33"/>
                  </a:lnTo>
                  <a:lnTo>
                    <a:pt x="0" y="16"/>
                  </a:lnTo>
                  <a:lnTo>
                    <a:pt x="19" y="0"/>
                  </a:lnTo>
                  <a:close/>
                </a:path>
              </a:pathLst>
            </a:custGeom>
            <a:solidFill>
              <a:srgbClr val="FF0000"/>
            </a:solidFill>
            <a:ln w="7938">
              <a:solidFill>
                <a:srgbClr val="FF0000"/>
              </a:solidFill>
              <a:round/>
              <a:headEnd/>
              <a:tailEnd/>
            </a:ln>
          </p:spPr>
          <p:txBody>
            <a:bodyPr/>
            <a:lstStyle/>
            <a:p>
              <a:endParaRPr lang="en-US"/>
            </a:p>
          </p:txBody>
        </p:sp>
        <p:sp>
          <p:nvSpPr>
            <p:cNvPr id="62519" name="Freeform 53"/>
            <p:cNvSpPr>
              <a:spLocks/>
            </p:cNvSpPr>
            <p:nvPr/>
          </p:nvSpPr>
          <p:spPr bwMode="auto">
            <a:xfrm>
              <a:off x="2180" y="2129"/>
              <a:ext cx="83" cy="69"/>
            </a:xfrm>
            <a:custGeom>
              <a:avLst/>
              <a:gdLst>
                <a:gd name="T0" fmla="*/ 4018 w 39"/>
                <a:gd name="T1" fmla="*/ 0 h 33"/>
                <a:gd name="T2" fmla="*/ 7732 w 39"/>
                <a:gd name="T3" fmla="*/ 2750 h 33"/>
                <a:gd name="T4" fmla="*/ 4018 w 39"/>
                <a:gd name="T5" fmla="*/ 5750 h 33"/>
                <a:gd name="T6" fmla="*/ 0 w 39"/>
                <a:gd name="T7" fmla="*/ 2750 h 33"/>
                <a:gd name="T8" fmla="*/ 4018 w 39"/>
                <a:gd name="T9" fmla="*/ 0 h 33"/>
                <a:gd name="T10" fmla="*/ 0 60000 65536"/>
                <a:gd name="T11" fmla="*/ 0 60000 65536"/>
                <a:gd name="T12" fmla="*/ 0 60000 65536"/>
                <a:gd name="T13" fmla="*/ 0 60000 65536"/>
                <a:gd name="T14" fmla="*/ 0 60000 65536"/>
                <a:gd name="T15" fmla="*/ 0 w 39"/>
                <a:gd name="T16" fmla="*/ 0 h 33"/>
                <a:gd name="T17" fmla="*/ 39 w 39"/>
                <a:gd name="T18" fmla="*/ 33 h 33"/>
              </a:gdLst>
              <a:ahLst/>
              <a:cxnLst>
                <a:cxn ang="T10">
                  <a:pos x="T0" y="T1"/>
                </a:cxn>
                <a:cxn ang="T11">
                  <a:pos x="T2" y="T3"/>
                </a:cxn>
                <a:cxn ang="T12">
                  <a:pos x="T4" y="T5"/>
                </a:cxn>
                <a:cxn ang="T13">
                  <a:pos x="T6" y="T7"/>
                </a:cxn>
                <a:cxn ang="T14">
                  <a:pos x="T8" y="T9"/>
                </a:cxn>
              </a:cxnLst>
              <a:rect l="T15" t="T16" r="T17" b="T18"/>
              <a:pathLst>
                <a:path w="39" h="33">
                  <a:moveTo>
                    <a:pt x="20" y="0"/>
                  </a:moveTo>
                  <a:lnTo>
                    <a:pt x="39" y="16"/>
                  </a:lnTo>
                  <a:lnTo>
                    <a:pt x="20" y="33"/>
                  </a:lnTo>
                  <a:lnTo>
                    <a:pt x="0" y="16"/>
                  </a:lnTo>
                  <a:lnTo>
                    <a:pt x="20" y="0"/>
                  </a:lnTo>
                  <a:close/>
                </a:path>
              </a:pathLst>
            </a:custGeom>
            <a:solidFill>
              <a:srgbClr val="FF0000"/>
            </a:solidFill>
            <a:ln w="7938">
              <a:solidFill>
                <a:srgbClr val="FF0000"/>
              </a:solidFill>
              <a:round/>
              <a:headEnd/>
              <a:tailEnd/>
            </a:ln>
          </p:spPr>
          <p:txBody>
            <a:bodyPr/>
            <a:lstStyle/>
            <a:p>
              <a:endParaRPr lang="en-US"/>
            </a:p>
          </p:txBody>
        </p:sp>
        <p:sp>
          <p:nvSpPr>
            <p:cNvPr id="62520" name="Freeform 54"/>
            <p:cNvSpPr>
              <a:spLocks/>
            </p:cNvSpPr>
            <p:nvPr/>
          </p:nvSpPr>
          <p:spPr bwMode="auto">
            <a:xfrm>
              <a:off x="3030" y="1715"/>
              <a:ext cx="81" cy="69"/>
            </a:xfrm>
            <a:custGeom>
              <a:avLst/>
              <a:gdLst>
                <a:gd name="T0" fmla="*/ 3369 w 39"/>
                <a:gd name="T1" fmla="*/ 0 h 33"/>
                <a:gd name="T2" fmla="*/ 6497 w 39"/>
                <a:gd name="T3" fmla="*/ 2998 h 33"/>
                <a:gd name="T4" fmla="*/ 3369 w 39"/>
                <a:gd name="T5" fmla="*/ 5750 h 33"/>
                <a:gd name="T6" fmla="*/ 0 w 39"/>
                <a:gd name="T7" fmla="*/ 2998 h 33"/>
                <a:gd name="T8" fmla="*/ 3369 w 39"/>
                <a:gd name="T9" fmla="*/ 0 h 33"/>
                <a:gd name="T10" fmla="*/ 0 60000 65536"/>
                <a:gd name="T11" fmla="*/ 0 60000 65536"/>
                <a:gd name="T12" fmla="*/ 0 60000 65536"/>
                <a:gd name="T13" fmla="*/ 0 60000 65536"/>
                <a:gd name="T14" fmla="*/ 0 60000 65536"/>
                <a:gd name="T15" fmla="*/ 0 w 39"/>
                <a:gd name="T16" fmla="*/ 0 h 33"/>
                <a:gd name="T17" fmla="*/ 39 w 39"/>
                <a:gd name="T18" fmla="*/ 33 h 33"/>
              </a:gdLst>
              <a:ahLst/>
              <a:cxnLst>
                <a:cxn ang="T10">
                  <a:pos x="T0" y="T1"/>
                </a:cxn>
                <a:cxn ang="T11">
                  <a:pos x="T2" y="T3"/>
                </a:cxn>
                <a:cxn ang="T12">
                  <a:pos x="T4" y="T5"/>
                </a:cxn>
                <a:cxn ang="T13">
                  <a:pos x="T6" y="T7"/>
                </a:cxn>
                <a:cxn ang="T14">
                  <a:pos x="T8" y="T9"/>
                </a:cxn>
              </a:cxnLst>
              <a:rect l="T15" t="T16" r="T17" b="T18"/>
              <a:pathLst>
                <a:path w="39" h="33">
                  <a:moveTo>
                    <a:pt x="20" y="0"/>
                  </a:moveTo>
                  <a:lnTo>
                    <a:pt x="39" y="17"/>
                  </a:lnTo>
                  <a:lnTo>
                    <a:pt x="20" y="33"/>
                  </a:lnTo>
                  <a:lnTo>
                    <a:pt x="0" y="17"/>
                  </a:lnTo>
                  <a:lnTo>
                    <a:pt x="20" y="0"/>
                  </a:lnTo>
                  <a:close/>
                </a:path>
              </a:pathLst>
            </a:custGeom>
            <a:solidFill>
              <a:srgbClr val="FF0000"/>
            </a:solidFill>
            <a:ln w="7938">
              <a:solidFill>
                <a:srgbClr val="FF0000"/>
              </a:solidFill>
              <a:round/>
              <a:headEnd/>
              <a:tailEnd/>
            </a:ln>
          </p:spPr>
          <p:txBody>
            <a:bodyPr/>
            <a:lstStyle/>
            <a:p>
              <a:endParaRPr lang="en-US"/>
            </a:p>
          </p:txBody>
        </p:sp>
        <p:sp>
          <p:nvSpPr>
            <p:cNvPr id="62521" name="Freeform 55"/>
            <p:cNvSpPr>
              <a:spLocks/>
            </p:cNvSpPr>
            <p:nvPr/>
          </p:nvSpPr>
          <p:spPr bwMode="auto">
            <a:xfrm>
              <a:off x="3862" y="1570"/>
              <a:ext cx="83" cy="88"/>
            </a:xfrm>
            <a:custGeom>
              <a:avLst/>
              <a:gdLst>
                <a:gd name="T0" fmla="*/ 4018 w 39"/>
                <a:gd name="T1" fmla="*/ 0 h 32"/>
                <a:gd name="T2" fmla="*/ 7732 w 39"/>
                <a:gd name="T3" fmla="*/ 19049 h 32"/>
                <a:gd name="T4" fmla="*/ 4018 w 39"/>
                <a:gd name="T5" fmla="*/ 38038 h 32"/>
                <a:gd name="T6" fmla="*/ 0 w 39"/>
                <a:gd name="T7" fmla="*/ 19049 h 32"/>
                <a:gd name="T8" fmla="*/ 4018 w 39"/>
                <a:gd name="T9" fmla="*/ 0 h 32"/>
                <a:gd name="T10" fmla="*/ 0 60000 65536"/>
                <a:gd name="T11" fmla="*/ 0 60000 65536"/>
                <a:gd name="T12" fmla="*/ 0 60000 65536"/>
                <a:gd name="T13" fmla="*/ 0 60000 65536"/>
                <a:gd name="T14" fmla="*/ 0 60000 65536"/>
                <a:gd name="T15" fmla="*/ 0 w 39"/>
                <a:gd name="T16" fmla="*/ 0 h 32"/>
                <a:gd name="T17" fmla="*/ 39 w 39"/>
                <a:gd name="T18" fmla="*/ 32 h 32"/>
              </a:gdLst>
              <a:ahLst/>
              <a:cxnLst>
                <a:cxn ang="T10">
                  <a:pos x="T0" y="T1"/>
                </a:cxn>
                <a:cxn ang="T11">
                  <a:pos x="T2" y="T3"/>
                </a:cxn>
                <a:cxn ang="T12">
                  <a:pos x="T4" y="T5"/>
                </a:cxn>
                <a:cxn ang="T13">
                  <a:pos x="T6" y="T7"/>
                </a:cxn>
                <a:cxn ang="T14">
                  <a:pos x="T8" y="T9"/>
                </a:cxn>
              </a:cxnLst>
              <a:rect l="T15" t="T16" r="T17" b="T18"/>
              <a:pathLst>
                <a:path w="39" h="32">
                  <a:moveTo>
                    <a:pt x="20" y="0"/>
                  </a:moveTo>
                  <a:lnTo>
                    <a:pt x="39" y="16"/>
                  </a:lnTo>
                  <a:lnTo>
                    <a:pt x="20" y="32"/>
                  </a:lnTo>
                  <a:lnTo>
                    <a:pt x="0" y="16"/>
                  </a:lnTo>
                  <a:lnTo>
                    <a:pt x="20" y="0"/>
                  </a:lnTo>
                  <a:close/>
                </a:path>
              </a:pathLst>
            </a:custGeom>
            <a:solidFill>
              <a:srgbClr val="FF0000"/>
            </a:solidFill>
            <a:ln w="7938">
              <a:solidFill>
                <a:srgbClr val="FF0000"/>
              </a:solidFill>
              <a:round/>
              <a:headEnd/>
              <a:tailEnd/>
            </a:ln>
          </p:spPr>
          <p:txBody>
            <a:bodyPr/>
            <a:lstStyle/>
            <a:p>
              <a:endParaRPr lang="en-US"/>
            </a:p>
          </p:txBody>
        </p:sp>
        <p:sp>
          <p:nvSpPr>
            <p:cNvPr id="62522" name="Freeform 56"/>
            <p:cNvSpPr>
              <a:spLocks/>
            </p:cNvSpPr>
            <p:nvPr/>
          </p:nvSpPr>
          <p:spPr bwMode="auto">
            <a:xfrm>
              <a:off x="4715" y="1869"/>
              <a:ext cx="81" cy="93"/>
            </a:xfrm>
            <a:custGeom>
              <a:avLst/>
              <a:gdLst>
                <a:gd name="T0" fmla="*/ 3369 w 39"/>
                <a:gd name="T1" fmla="*/ 0 h 33"/>
                <a:gd name="T2" fmla="*/ 6497 w 39"/>
                <a:gd name="T3" fmla="*/ 23969 h 33"/>
                <a:gd name="T4" fmla="*/ 3369 w 39"/>
                <a:gd name="T5" fmla="*/ 46556 h 33"/>
                <a:gd name="T6" fmla="*/ 0 w 39"/>
                <a:gd name="T7" fmla="*/ 23969 h 33"/>
                <a:gd name="T8" fmla="*/ 3369 w 39"/>
                <a:gd name="T9" fmla="*/ 0 h 33"/>
                <a:gd name="T10" fmla="*/ 0 60000 65536"/>
                <a:gd name="T11" fmla="*/ 0 60000 65536"/>
                <a:gd name="T12" fmla="*/ 0 60000 65536"/>
                <a:gd name="T13" fmla="*/ 0 60000 65536"/>
                <a:gd name="T14" fmla="*/ 0 60000 65536"/>
                <a:gd name="T15" fmla="*/ 0 w 39"/>
                <a:gd name="T16" fmla="*/ 0 h 33"/>
                <a:gd name="T17" fmla="*/ 39 w 39"/>
                <a:gd name="T18" fmla="*/ 33 h 33"/>
              </a:gdLst>
              <a:ahLst/>
              <a:cxnLst>
                <a:cxn ang="T10">
                  <a:pos x="T0" y="T1"/>
                </a:cxn>
                <a:cxn ang="T11">
                  <a:pos x="T2" y="T3"/>
                </a:cxn>
                <a:cxn ang="T12">
                  <a:pos x="T4" y="T5"/>
                </a:cxn>
                <a:cxn ang="T13">
                  <a:pos x="T6" y="T7"/>
                </a:cxn>
                <a:cxn ang="T14">
                  <a:pos x="T8" y="T9"/>
                </a:cxn>
              </a:cxnLst>
              <a:rect l="T15" t="T16" r="T17" b="T18"/>
              <a:pathLst>
                <a:path w="39" h="33">
                  <a:moveTo>
                    <a:pt x="20" y="0"/>
                  </a:moveTo>
                  <a:lnTo>
                    <a:pt x="39" y="17"/>
                  </a:lnTo>
                  <a:lnTo>
                    <a:pt x="20" y="33"/>
                  </a:lnTo>
                  <a:lnTo>
                    <a:pt x="0" y="17"/>
                  </a:lnTo>
                  <a:lnTo>
                    <a:pt x="20" y="0"/>
                  </a:lnTo>
                  <a:close/>
                </a:path>
              </a:pathLst>
            </a:custGeom>
            <a:solidFill>
              <a:srgbClr val="FF0000"/>
            </a:solidFill>
            <a:ln w="7938">
              <a:solidFill>
                <a:srgbClr val="FF0000"/>
              </a:solidFill>
              <a:round/>
              <a:headEnd/>
              <a:tailEnd/>
            </a:ln>
          </p:spPr>
          <p:txBody>
            <a:bodyPr/>
            <a:lstStyle/>
            <a:p>
              <a:endParaRPr lang="en-US"/>
            </a:p>
          </p:txBody>
        </p:sp>
      </p:grpSp>
      <p:grpSp>
        <p:nvGrpSpPr>
          <p:cNvPr id="16" name="Group 57"/>
          <p:cNvGrpSpPr>
            <a:grpSpLocks/>
          </p:cNvGrpSpPr>
          <p:nvPr/>
        </p:nvGrpSpPr>
        <p:grpSpPr bwMode="auto">
          <a:xfrm>
            <a:off x="2159000" y="3228975"/>
            <a:ext cx="5395913" cy="920750"/>
            <a:chOff x="1360" y="2034"/>
            <a:chExt cx="3399" cy="580"/>
          </a:xfrm>
        </p:grpSpPr>
        <p:sp>
          <p:nvSpPr>
            <p:cNvPr id="62504" name="Line 58"/>
            <p:cNvSpPr>
              <a:spLocks noChangeShapeType="1"/>
            </p:cNvSpPr>
            <p:nvPr/>
          </p:nvSpPr>
          <p:spPr bwMode="auto">
            <a:xfrm>
              <a:off x="3058" y="2034"/>
              <a:ext cx="1" cy="94"/>
            </a:xfrm>
            <a:prstGeom prst="line">
              <a:avLst/>
            </a:prstGeom>
            <a:noFill/>
            <a:ln w="25400">
              <a:solidFill>
                <a:srgbClr val="FFFFFF"/>
              </a:solidFill>
              <a:round/>
              <a:headEnd/>
              <a:tailEnd/>
            </a:ln>
          </p:spPr>
          <p:txBody>
            <a:bodyPr/>
            <a:lstStyle/>
            <a:p>
              <a:endParaRPr lang="en-US"/>
            </a:p>
          </p:txBody>
        </p:sp>
        <p:grpSp>
          <p:nvGrpSpPr>
            <p:cNvPr id="62505" name="Group 59"/>
            <p:cNvGrpSpPr>
              <a:grpSpLocks/>
            </p:cNvGrpSpPr>
            <p:nvPr/>
          </p:nvGrpSpPr>
          <p:grpSpPr bwMode="auto">
            <a:xfrm>
              <a:off x="3874" y="2157"/>
              <a:ext cx="44" cy="87"/>
              <a:chOff x="3874" y="2157"/>
              <a:chExt cx="44" cy="87"/>
            </a:xfrm>
          </p:grpSpPr>
          <p:sp>
            <p:nvSpPr>
              <p:cNvPr id="62515" name="Line 60"/>
              <p:cNvSpPr>
                <a:spLocks noChangeShapeType="1"/>
              </p:cNvSpPr>
              <p:nvPr/>
            </p:nvSpPr>
            <p:spPr bwMode="auto">
              <a:xfrm>
                <a:off x="3894" y="2157"/>
                <a:ext cx="1" cy="86"/>
              </a:xfrm>
              <a:prstGeom prst="line">
                <a:avLst/>
              </a:prstGeom>
              <a:noFill/>
              <a:ln w="25400">
                <a:solidFill>
                  <a:srgbClr val="FFFFFF"/>
                </a:solidFill>
                <a:round/>
                <a:headEnd/>
                <a:tailEnd/>
              </a:ln>
            </p:spPr>
            <p:txBody>
              <a:bodyPr/>
              <a:lstStyle/>
              <a:p>
                <a:endParaRPr lang="en-US"/>
              </a:p>
            </p:txBody>
          </p:sp>
          <p:sp>
            <p:nvSpPr>
              <p:cNvPr id="62516" name="Line 61"/>
              <p:cNvSpPr>
                <a:spLocks noChangeShapeType="1"/>
              </p:cNvSpPr>
              <p:nvPr/>
            </p:nvSpPr>
            <p:spPr bwMode="auto">
              <a:xfrm>
                <a:off x="3874" y="2243"/>
                <a:ext cx="44" cy="1"/>
              </a:xfrm>
              <a:prstGeom prst="line">
                <a:avLst/>
              </a:prstGeom>
              <a:noFill/>
              <a:ln w="25400">
                <a:solidFill>
                  <a:srgbClr val="FFFFFF"/>
                </a:solidFill>
                <a:round/>
                <a:headEnd/>
                <a:tailEnd/>
              </a:ln>
            </p:spPr>
            <p:txBody>
              <a:bodyPr/>
              <a:lstStyle/>
              <a:p>
                <a:endParaRPr lang="en-US"/>
              </a:p>
            </p:txBody>
          </p:sp>
        </p:grpSp>
        <p:grpSp>
          <p:nvGrpSpPr>
            <p:cNvPr id="62506" name="Group 62"/>
            <p:cNvGrpSpPr>
              <a:grpSpLocks/>
            </p:cNvGrpSpPr>
            <p:nvPr/>
          </p:nvGrpSpPr>
          <p:grpSpPr bwMode="auto">
            <a:xfrm>
              <a:off x="4715" y="2445"/>
              <a:ext cx="44" cy="54"/>
              <a:chOff x="4715" y="2445"/>
              <a:chExt cx="44" cy="54"/>
            </a:xfrm>
          </p:grpSpPr>
          <p:sp>
            <p:nvSpPr>
              <p:cNvPr id="62513" name="Line 63"/>
              <p:cNvSpPr>
                <a:spLocks noChangeShapeType="1"/>
              </p:cNvSpPr>
              <p:nvPr/>
            </p:nvSpPr>
            <p:spPr bwMode="auto">
              <a:xfrm>
                <a:off x="4735" y="2445"/>
                <a:ext cx="1" cy="53"/>
              </a:xfrm>
              <a:prstGeom prst="line">
                <a:avLst/>
              </a:prstGeom>
              <a:noFill/>
              <a:ln w="25400">
                <a:solidFill>
                  <a:srgbClr val="FFFFFF"/>
                </a:solidFill>
                <a:round/>
                <a:headEnd/>
                <a:tailEnd/>
              </a:ln>
            </p:spPr>
            <p:txBody>
              <a:bodyPr/>
              <a:lstStyle/>
              <a:p>
                <a:endParaRPr lang="en-US"/>
              </a:p>
            </p:txBody>
          </p:sp>
          <p:sp>
            <p:nvSpPr>
              <p:cNvPr id="62514" name="Line 64"/>
              <p:cNvSpPr>
                <a:spLocks noChangeShapeType="1"/>
              </p:cNvSpPr>
              <p:nvPr/>
            </p:nvSpPr>
            <p:spPr bwMode="auto">
              <a:xfrm>
                <a:off x="4715" y="2498"/>
                <a:ext cx="44" cy="1"/>
              </a:xfrm>
              <a:prstGeom prst="line">
                <a:avLst/>
              </a:prstGeom>
              <a:noFill/>
              <a:ln w="25400">
                <a:solidFill>
                  <a:srgbClr val="FFFFFF"/>
                </a:solidFill>
                <a:round/>
                <a:headEnd/>
                <a:tailEnd/>
              </a:ln>
            </p:spPr>
            <p:txBody>
              <a:bodyPr/>
              <a:lstStyle/>
              <a:p>
                <a:endParaRPr lang="en-US"/>
              </a:p>
            </p:txBody>
          </p:sp>
        </p:grpSp>
        <p:grpSp>
          <p:nvGrpSpPr>
            <p:cNvPr id="62507" name="Group 65"/>
            <p:cNvGrpSpPr>
              <a:grpSpLocks/>
            </p:cNvGrpSpPr>
            <p:nvPr/>
          </p:nvGrpSpPr>
          <p:grpSpPr bwMode="auto">
            <a:xfrm>
              <a:off x="1360" y="2568"/>
              <a:ext cx="43" cy="46"/>
              <a:chOff x="1362" y="2560"/>
              <a:chExt cx="43" cy="46"/>
            </a:xfrm>
          </p:grpSpPr>
          <p:sp>
            <p:nvSpPr>
              <p:cNvPr id="62511" name="Line 66"/>
              <p:cNvSpPr>
                <a:spLocks noChangeShapeType="1"/>
              </p:cNvSpPr>
              <p:nvPr/>
            </p:nvSpPr>
            <p:spPr bwMode="auto">
              <a:xfrm>
                <a:off x="1381" y="2560"/>
                <a:ext cx="1" cy="45"/>
              </a:xfrm>
              <a:prstGeom prst="line">
                <a:avLst/>
              </a:prstGeom>
              <a:noFill/>
              <a:ln w="25400">
                <a:solidFill>
                  <a:schemeClr val="tx1"/>
                </a:solidFill>
                <a:round/>
                <a:headEnd/>
                <a:tailEnd/>
              </a:ln>
            </p:spPr>
            <p:txBody>
              <a:bodyPr/>
              <a:lstStyle/>
              <a:p>
                <a:endParaRPr lang="en-US"/>
              </a:p>
            </p:txBody>
          </p:sp>
          <p:sp>
            <p:nvSpPr>
              <p:cNvPr id="62512" name="Line 67"/>
              <p:cNvSpPr>
                <a:spLocks noChangeShapeType="1"/>
              </p:cNvSpPr>
              <p:nvPr/>
            </p:nvSpPr>
            <p:spPr bwMode="auto">
              <a:xfrm>
                <a:off x="1362" y="2605"/>
                <a:ext cx="43" cy="1"/>
              </a:xfrm>
              <a:prstGeom prst="line">
                <a:avLst/>
              </a:prstGeom>
              <a:noFill/>
              <a:ln w="25400">
                <a:solidFill>
                  <a:schemeClr val="tx1"/>
                </a:solidFill>
                <a:round/>
                <a:headEnd/>
                <a:tailEnd/>
              </a:ln>
            </p:spPr>
            <p:txBody>
              <a:bodyPr/>
              <a:lstStyle/>
              <a:p>
                <a:endParaRPr lang="en-US"/>
              </a:p>
            </p:txBody>
          </p:sp>
        </p:grpSp>
        <p:grpSp>
          <p:nvGrpSpPr>
            <p:cNvPr id="62508" name="Group 68"/>
            <p:cNvGrpSpPr>
              <a:grpSpLocks/>
            </p:cNvGrpSpPr>
            <p:nvPr/>
          </p:nvGrpSpPr>
          <p:grpSpPr bwMode="auto">
            <a:xfrm>
              <a:off x="2206" y="2282"/>
              <a:ext cx="44" cy="71"/>
              <a:chOff x="2202" y="2268"/>
              <a:chExt cx="44" cy="71"/>
            </a:xfrm>
          </p:grpSpPr>
          <p:sp>
            <p:nvSpPr>
              <p:cNvPr id="62509" name="Line 69"/>
              <p:cNvSpPr>
                <a:spLocks noChangeShapeType="1"/>
              </p:cNvSpPr>
              <p:nvPr/>
            </p:nvSpPr>
            <p:spPr bwMode="auto">
              <a:xfrm>
                <a:off x="2222" y="2268"/>
                <a:ext cx="1" cy="70"/>
              </a:xfrm>
              <a:prstGeom prst="line">
                <a:avLst/>
              </a:prstGeom>
              <a:noFill/>
              <a:ln w="25400">
                <a:solidFill>
                  <a:schemeClr val="tx1"/>
                </a:solidFill>
                <a:round/>
                <a:headEnd/>
                <a:tailEnd/>
              </a:ln>
            </p:spPr>
            <p:txBody>
              <a:bodyPr/>
              <a:lstStyle/>
              <a:p>
                <a:endParaRPr lang="en-US"/>
              </a:p>
            </p:txBody>
          </p:sp>
          <p:sp>
            <p:nvSpPr>
              <p:cNvPr id="62510" name="Line 70"/>
              <p:cNvSpPr>
                <a:spLocks noChangeShapeType="1"/>
              </p:cNvSpPr>
              <p:nvPr/>
            </p:nvSpPr>
            <p:spPr bwMode="auto">
              <a:xfrm>
                <a:off x="2202" y="2338"/>
                <a:ext cx="44" cy="1"/>
              </a:xfrm>
              <a:prstGeom prst="line">
                <a:avLst/>
              </a:prstGeom>
              <a:noFill/>
              <a:ln w="25400">
                <a:solidFill>
                  <a:schemeClr val="tx1"/>
                </a:solidFill>
                <a:round/>
                <a:headEnd/>
                <a:tailEnd/>
              </a:ln>
            </p:spPr>
            <p:txBody>
              <a:bodyPr/>
              <a:lstStyle/>
              <a:p>
                <a:endParaRPr lang="en-US"/>
              </a:p>
            </p:txBody>
          </p:sp>
        </p:grpSp>
      </p:grpSp>
      <p:grpSp>
        <p:nvGrpSpPr>
          <p:cNvPr id="21" name="Group 71"/>
          <p:cNvGrpSpPr>
            <a:grpSpLocks/>
          </p:cNvGrpSpPr>
          <p:nvPr/>
        </p:nvGrpSpPr>
        <p:grpSpPr bwMode="auto">
          <a:xfrm>
            <a:off x="2162175" y="3201988"/>
            <a:ext cx="5395913" cy="881062"/>
            <a:chOff x="1362" y="2017"/>
            <a:chExt cx="3399" cy="555"/>
          </a:xfrm>
        </p:grpSpPr>
        <p:grpSp>
          <p:nvGrpSpPr>
            <p:cNvPr id="62494" name="Group 72"/>
            <p:cNvGrpSpPr>
              <a:grpSpLocks/>
            </p:cNvGrpSpPr>
            <p:nvPr/>
          </p:nvGrpSpPr>
          <p:grpSpPr bwMode="auto">
            <a:xfrm>
              <a:off x="1381" y="2034"/>
              <a:ext cx="3354" cy="526"/>
              <a:chOff x="1381" y="2034"/>
              <a:chExt cx="3354" cy="526"/>
            </a:xfrm>
          </p:grpSpPr>
          <p:sp>
            <p:nvSpPr>
              <p:cNvPr id="62500" name="Line 73"/>
              <p:cNvSpPr>
                <a:spLocks noChangeShapeType="1"/>
              </p:cNvSpPr>
              <p:nvPr/>
            </p:nvSpPr>
            <p:spPr bwMode="auto">
              <a:xfrm flipV="1">
                <a:off x="1381" y="2268"/>
                <a:ext cx="841" cy="292"/>
              </a:xfrm>
              <a:prstGeom prst="line">
                <a:avLst/>
              </a:prstGeom>
              <a:noFill/>
              <a:ln w="50800">
                <a:solidFill>
                  <a:srgbClr val="FFFF00"/>
                </a:solidFill>
                <a:round/>
                <a:headEnd/>
                <a:tailEnd/>
              </a:ln>
            </p:spPr>
            <p:txBody>
              <a:bodyPr/>
              <a:lstStyle/>
              <a:p>
                <a:endParaRPr lang="en-US"/>
              </a:p>
            </p:txBody>
          </p:sp>
          <p:sp>
            <p:nvSpPr>
              <p:cNvPr id="62501" name="Line 74"/>
              <p:cNvSpPr>
                <a:spLocks noChangeShapeType="1"/>
              </p:cNvSpPr>
              <p:nvPr/>
            </p:nvSpPr>
            <p:spPr bwMode="auto">
              <a:xfrm flipV="1">
                <a:off x="2222" y="2034"/>
                <a:ext cx="836" cy="234"/>
              </a:xfrm>
              <a:prstGeom prst="line">
                <a:avLst/>
              </a:prstGeom>
              <a:noFill/>
              <a:ln w="50800">
                <a:solidFill>
                  <a:srgbClr val="FFFF00"/>
                </a:solidFill>
                <a:round/>
                <a:headEnd/>
                <a:tailEnd/>
              </a:ln>
            </p:spPr>
            <p:txBody>
              <a:bodyPr/>
              <a:lstStyle/>
              <a:p>
                <a:endParaRPr lang="en-US"/>
              </a:p>
            </p:txBody>
          </p:sp>
          <p:sp>
            <p:nvSpPr>
              <p:cNvPr id="62502" name="Line 75"/>
              <p:cNvSpPr>
                <a:spLocks noChangeShapeType="1"/>
              </p:cNvSpPr>
              <p:nvPr/>
            </p:nvSpPr>
            <p:spPr bwMode="auto">
              <a:xfrm>
                <a:off x="3058" y="2034"/>
                <a:ext cx="836" cy="123"/>
              </a:xfrm>
              <a:prstGeom prst="line">
                <a:avLst/>
              </a:prstGeom>
              <a:noFill/>
              <a:ln w="50800">
                <a:solidFill>
                  <a:srgbClr val="FFFF00"/>
                </a:solidFill>
                <a:round/>
                <a:headEnd/>
                <a:tailEnd/>
              </a:ln>
            </p:spPr>
            <p:txBody>
              <a:bodyPr/>
              <a:lstStyle/>
              <a:p>
                <a:endParaRPr lang="en-US"/>
              </a:p>
            </p:txBody>
          </p:sp>
          <p:sp>
            <p:nvSpPr>
              <p:cNvPr id="62503" name="Line 76"/>
              <p:cNvSpPr>
                <a:spLocks noChangeShapeType="1"/>
              </p:cNvSpPr>
              <p:nvPr/>
            </p:nvSpPr>
            <p:spPr bwMode="auto">
              <a:xfrm>
                <a:off x="3894" y="2157"/>
                <a:ext cx="841" cy="288"/>
              </a:xfrm>
              <a:prstGeom prst="line">
                <a:avLst/>
              </a:prstGeom>
              <a:noFill/>
              <a:ln w="50800">
                <a:solidFill>
                  <a:srgbClr val="FFFF00"/>
                </a:solidFill>
                <a:round/>
                <a:headEnd/>
                <a:tailEnd/>
              </a:ln>
            </p:spPr>
            <p:txBody>
              <a:bodyPr/>
              <a:lstStyle/>
              <a:p>
                <a:endParaRPr lang="en-US"/>
              </a:p>
            </p:txBody>
          </p:sp>
        </p:grpSp>
        <p:sp>
          <p:nvSpPr>
            <p:cNvPr id="62495" name="Rectangle 77"/>
            <p:cNvSpPr>
              <a:spLocks noChangeArrowheads="1"/>
            </p:cNvSpPr>
            <p:nvPr/>
          </p:nvSpPr>
          <p:spPr bwMode="auto">
            <a:xfrm>
              <a:off x="1362" y="2544"/>
              <a:ext cx="34" cy="28"/>
            </a:xfrm>
            <a:prstGeom prst="rect">
              <a:avLst/>
            </a:prstGeom>
            <a:solidFill>
              <a:schemeClr val="accent1"/>
            </a:solidFill>
            <a:ln w="25400">
              <a:solidFill>
                <a:schemeClr val="accent1"/>
              </a:solidFill>
              <a:miter lim="800000"/>
              <a:headEnd/>
              <a:tailEnd/>
            </a:ln>
          </p:spPr>
          <p:txBody>
            <a:bodyPr/>
            <a:lstStyle/>
            <a:p>
              <a:endParaRPr lang="en-US"/>
            </a:p>
          </p:txBody>
        </p:sp>
        <p:sp>
          <p:nvSpPr>
            <p:cNvPr id="62496" name="Rectangle 78"/>
            <p:cNvSpPr>
              <a:spLocks noChangeArrowheads="1"/>
            </p:cNvSpPr>
            <p:nvPr/>
          </p:nvSpPr>
          <p:spPr bwMode="auto">
            <a:xfrm>
              <a:off x="2204" y="2252"/>
              <a:ext cx="42" cy="34"/>
            </a:xfrm>
            <a:prstGeom prst="rect">
              <a:avLst/>
            </a:prstGeom>
            <a:solidFill>
              <a:schemeClr val="accent1"/>
            </a:solidFill>
            <a:ln w="25400">
              <a:solidFill>
                <a:schemeClr val="accent1"/>
              </a:solidFill>
              <a:miter lim="800000"/>
              <a:headEnd/>
              <a:tailEnd/>
            </a:ln>
          </p:spPr>
          <p:txBody>
            <a:bodyPr/>
            <a:lstStyle/>
            <a:p>
              <a:endParaRPr lang="en-US"/>
            </a:p>
          </p:txBody>
        </p:sp>
        <p:sp>
          <p:nvSpPr>
            <p:cNvPr id="62497" name="Rectangle 79"/>
            <p:cNvSpPr>
              <a:spLocks noChangeArrowheads="1"/>
            </p:cNvSpPr>
            <p:nvPr/>
          </p:nvSpPr>
          <p:spPr bwMode="auto">
            <a:xfrm>
              <a:off x="3038" y="2017"/>
              <a:ext cx="44" cy="41"/>
            </a:xfrm>
            <a:prstGeom prst="rect">
              <a:avLst/>
            </a:prstGeom>
            <a:solidFill>
              <a:srgbClr val="FFFF00"/>
            </a:solidFill>
            <a:ln w="7938">
              <a:solidFill>
                <a:srgbClr val="FFFF00"/>
              </a:solidFill>
              <a:miter lim="800000"/>
              <a:headEnd/>
              <a:tailEnd/>
            </a:ln>
          </p:spPr>
          <p:txBody>
            <a:bodyPr/>
            <a:lstStyle/>
            <a:p>
              <a:endParaRPr lang="en-US"/>
            </a:p>
          </p:txBody>
        </p:sp>
        <p:sp>
          <p:nvSpPr>
            <p:cNvPr id="62498" name="Rectangle 80"/>
            <p:cNvSpPr>
              <a:spLocks noChangeArrowheads="1"/>
            </p:cNvSpPr>
            <p:nvPr/>
          </p:nvSpPr>
          <p:spPr bwMode="auto">
            <a:xfrm>
              <a:off x="3874" y="2141"/>
              <a:ext cx="44" cy="40"/>
            </a:xfrm>
            <a:prstGeom prst="rect">
              <a:avLst/>
            </a:prstGeom>
            <a:solidFill>
              <a:srgbClr val="FFFF00"/>
            </a:solidFill>
            <a:ln w="7938">
              <a:solidFill>
                <a:srgbClr val="FFFF00"/>
              </a:solidFill>
              <a:miter lim="800000"/>
              <a:headEnd/>
              <a:tailEnd/>
            </a:ln>
          </p:spPr>
          <p:txBody>
            <a:bodyPr/>
            <a:lstStyle/>
            <a:p>
              <a:endParaRPr lang="en-US"/>
            </a:p>
          </p:txBody>
        </p:sp>
        <p:sp>
          <p:nvSpPr>
            <p:cNvPr id="62499" name="Rectangle 81"/>
            <p:cNvSpPr>
              <a:spLocks noChangeArrowheads="1"/>
            </p:cNvSpPr>
            <p:nvPr/>
          </p:nvSpPr>
          <p:spPr bwMode="auto">
            <a:xfrm>
              <a:off x="4715" y="2428"/>
              <a:ext cx="46" cy="43"/>
            </a:xfrm>
            <a:prstGeom prst="rect">
              <a:avLst/>
            </a:prstGeom>
            <a:solidFill>
              <a:srgbClr val="FFFF00"/>
            </a:solidFill>
            <a:ln w="7938">
              <a:solidFill>
                <a:srgbClr val="FFFF00"/>
              </a:solidFill>
              <a:miter lim="800000"/>
              <a:headEnd/>
              <a:tailEnd/>
            </a:ln>
          </p:spPr>
          <p:txBody>
            <a:bodyPr/>
            <a:lstStyle/>
            <a:p>
              <a:endParaRPr lang="en-US"/>
            </a:p>
          </p:txBody>
        </p:sp>
      </p:grpSp>
      <p:sp>
        <p:nvSpPr>
          <p:cNvPr id="62482" name="Rectangle 82"/>
          <p:cNvSpPr>
            <a:spLocks noChangeArrowheads="1"/>
          </p:cNvSpPr>
          <p:nvPr/>
        </p:nvSpPr>
        <p:spPr bwMode="auto">
          <a:xfrm>
            <a:off x="1293813" y="4651375"/>
            <a:ext cx="106362" cy="228600"/>
          </a:xfrm>
          <a:prstGeom prst="rect">
            <a:avLst/>
          </a:prstGeom>
          <a:noFill/>
          <a:ln w="9525">
            <a:noFill/>
            <a:miter lim="800000"/>
            <a:headEnd/>
            <a:tailEnd/>
          </a:ln>
        </p:spPr>
        <p:txBody>
          <a:bodyPr wrap="none" lIns="0" tIns="0" rIns="0" bIns="0">
            <a:spAutoFit/>
          </a:bodyPr>
          <a:lstStyle/>
          <a:p>
            <a:r>
              <a:rPr lang="en-US" sz="1500">
                <a:solidFill>
                  <a:srgbClr val="FFFFFF"/>
                </a:solidFill>
              </a:rPr>
              <a:t>0</a:t>
            </a:r>
            <a:endParaRPr lang="en-US" sz="3200" b="1" i="1" u="sng"/>
          </a:p>
        </p:txBody>
      </p:sp>
      <p:sp>
        <p:nvSpPr>
          <p:cNvPr id="62483" name="Rectangle 83"/>
          <p:cNvSpPr>
            <a:spLocks noChangeArrowheads="1"/>
          </p:cNvSpPr>
          <p:nvPr/>
        </p:nvSpPr>
        <p:spPr bwMode="auto">
          <a:xfrm>
            <a:off x="1063625" y="4011613"/>
            <a:ext cx="319088" cy="228600"/>
          </a:xfrm>
          <a:prstGeom prst="rect">
            <a:avLst/>
          </a:prstGeom>
          <a:noFill/>
          <a:ln w="9525">
            <a:noFill/>
            <a:miter lim="800000"/>
            <a:headEnd/>
            <a:tailEnd/>
          </a:ln>
        </p:spPr>
        <p:txBody>
          <a:bodyPr wrap="none" lIns="0" tIns="0" rIns="0" bIns="0">
            <a:spAutoFit/>
          </a:bodyPr>
          <a:lstStyle/>
          <a:p>
            <a:r>
              <a:rPr lang="en-US" sz="1500">
                <a:solidFill>
                  <a:srgbClr val="FFFFFF"/>
                </a:solidFill>
              </a:rPr>
              <a:t>100</a:t>
            </a:r>
            <a:endParaRPr lang="en-US" sz="3200" b="1" i="1" u="sng"/>
          </a:p>
        </p:txBody>
      </p:sp>
      <p:sp>
        <p:nvSpPr>
          <p:cNvPr id="62484" name="Rectangle 84"/>
          <p:cNvSpPr>
            <a:spLocks noChangeArrowheads="1"/>
          </p:cNvSpPr>
          <p:nvPr/>
        </p:nvSpPr>
        <p:spPr bwMode="auto">
          <a:xfrm>
            <a:off x="1063625" y="3371850"/>
            <a:ext cx="319088" cy="228600"/>
          </a:xfrm>
          <a:prstGeom prst="rect">
            <a:avLst/>
          </a:prstGeom>
          <a:noFill/>
          <a:ln w="9525">
            <a:noFill/>
            <a:miter lim="800000"/>
            <a:headEnd/>
            <a:tailEnd/>
          </a:ln>
        </p:spPr>
        <p:txBody>
          <a:bodyPr wrap="none" lIns="0" tIns="0" rIns="0" bIns="0">
            <a:spAutoFit/>
          </a:bodyPr>
          <a:lstStyle/>
          <a:p>
            <a:r>
              <a:rPr lang="en-US" sz="1500">
                <a:solidFill>
                  <a:srgbClr val="FFFFFF"/>
                </a:solidFill>
              </a:rPr>
              <a:t>200</a:t>
            </a:r>
            <a:endParaRPr lang="en-US" sz="3200" b="1" i="1" u="sng"/>
          </a:p>
        </p:txBody>
      </p:sp>
      <p:sp>
        <p:nvSpPr>
          <p:cNvPr id="62485" name="Rectangle 85"/>
          <p:cNvSpPr>
            <a:spLocks noChangeArrowheads="1"/>
          </p:cNvSpPr>
          <p:nvPr/>
        </p:nvSpPr>
        <p:spPr bwMode="auto">
          <a:xfrm>
            <a:off x="1063625" y="2732088"/>
            <a:ext cx="319088" cy="228600"/>
          </a:xfrm>
          <a:prstGeom prst="rect">
            <a:avLst/>
          </a:prstGeom>
          <a:noFill/>
          <a:ln w="9525">
            <a:noFill/>
            <a:miter lim="800000"/>
            <a:headEnd/>
            <a:tailEnd/>
          </a:ln>
        </p:spPr>
        <p:txBody>
          <a:bodyPr wrap="none" lIns="0" tIns="0" rIns="0" bIns="0">
            <a:spAutoFit/>
          </a:bodyPr>
          <a:lstStyle/>
          <a:p>
            <a:r>
              <a:rPr lang="en-US" sz="1500">
                <a:solidFill>
                  <a:srgbClr val="FFFFFF"/>
                </a:solidFill>
              </a:rPr>
              <a:t>300</a:t>
            </a:r>
            <a:endParaRPr lang="en-US" sz="3200" b="1" i="1" u="sng"/>
          </a:p>
        </p:txBody>
      </p:sp>
      <p:sp>
        <p:nvSpPr>
          <p:cNvPr id="62486" name="Rectangle 86"/>
          <p:cNvSpPr>
            <a:spLocks noChangeArrowheads="1"/>
          </p:cNvSpPr>
          <p:nvPr/>
        </p:nvSpPr>
        <p:spPr bwMode="auto">
          <a:xfrm>
            <a:off x="1063625" y="2093913"/>
            <a:ext cx="319088" cy="228600"/>
          </a:xfrm>
          <a:prstGeom prst="rect">
            <a:avLst/>
          </a:prstGeom>
          <a:noFill/>
          <a:ln w="9525">
            <a:noFill/>
            <a:miter lim="800000"/>
            <a:headEnd/>
            <a:tailEnd/>
          </a:ln>
        </p:spPr>
        <p:txBody>
          <a:bodyPr wrap="none" lIns="0" tIns="0" rIns="0" bIns="0">
            <a:spAutoFit/>
          </a:bodyPr>
          <a:lstStyle/>
          <a:p>
            <a:r>
              <a:rPr lang="en-US" sz="1500">
                <a:solidFill>
                  <a:srgbClr val="FFFFFF"/>
                </a:solidFill>
              </a:rPr>
              <a:t>400</a:t>
            </a:r>
            <a:endParaRPr lang="en-US" sz="3200" b="1" i="1" u="sng"/>
          </a:p>
        </p:txBody>
      </p:sp>
      <p:sp>
        <p:nvSpPr>
          <p:cNvPr id="4877399" name="Rectangle 87"/>
          <p:cNvSpPr>
            <a:spLocks noChangeArrowheads="1"/>
          </p:cNvSpPr>
          <p:nvPr/>
        </p:nvSpPr>
        <p:spPr bwMode="auto">
          <a:xfrm>
            <a:off x="2189163" y="4919663"/>
            <a:ext cx="106362" cy="228600"/>
          </a:xfrm>
          <a:prstGeom prst="rect">
            <a:avLst/>
          </a:prstGeom>
          <a:noFill/>
          <a:ln w="9525">
            <a:noFill/>
            <a:miter lim="800000"/>
            <a:headEnd/>
            <a:tailEnd/>
          </a:ln>
        </p:spPr>
        <p:txBody>
          <a:bodyPr wrap="none" lIns="0" tIns="0" rIns="0" bIns="0">
            <a:spAutoFit/>
          </a:bodyPr>
          <a:lstStyle/>
          <a:p>
            <a:pPr>
              <a:defRPr/>
            </a:pPr>
            <a:r>
              <a:rPr lang="en-US" sz="1500">
                <a:solidFill>
                  <a:srgbClr val="FFFFFF"/>
                </a:solidFill>
                <a:effectLst>
                  <a:outerShdw blurRad="38100" dist="38100" dir="2700000" algn="tl">
                    <a:srgbClr val="000000"/>
                  </a:outerShdw>
                </a:effectLst>
              </a:rPr>
              <a:t>0</a:t>
            </a:r>
            <a:endParaRPr lang="en-US" sz="3200" b="1" i="1" u="sng">
              <a:effectLst>
                <a:outerShdw blurRad="38100" dist="38100" dir="2700000" algn="tl">
                  <a:srgbClr val="000000"/>
                </a:outerShdw>
              </a:effectLst>
            </a:endParaRPr>
          </a:p>
        </p:txBody>
      </p:sp>
      <p:sp>
        <p:nvSpPr>
          <p:cNvPr id="4877400" name="Rectangle 88"/>
          <p:cNvSpPr>
            <a:spLocks noChangeArrowheads="1"/>
          </p:cNvSpPr>
          <p:nvPr/>
        </p:nvSpPr>
        <p:spPr bwMode="auto">
          <a:xfrm>
            <a:off x="3524250" y="4919663"/>
            <a:ext cx="106363" cy="228600"/>
          </a:xfrm>
          <a:prstGeom prst="rect">
            <a:avLst/>
          </a:prstGeom>
          <a:noFill/>
          <a:ln w="9525">
            <a:noFill/>
            <a:miter lim="800000"/>
            <a:headEnd/>
            <a:tailEnd/>
          </a:ln>
        </p:spPr>
        <p:txBody>
          <a:bodyPr wrap="none" lIns="0" tIns="0" rIns="0" bIns="0">
            <a:spAutoFit/>
          </a:bodyPr>
          <a:lstStyle/>
          <a:p>
            <a:pPr>
              <a:defRPr/>
            </a:pPr>
            <a:r>
              <a:rPr lang="en-US" sz="1500">
                <a:solidFill>
                  <a:srgbClr val="FFFFFF"/>
                </a:solidFill>
                <a:effectLst>
                  <a:outerShdw blurRad="38100" dist="38100" dir="2700000" algn="tl">
                    <a:srgbClr val="000000"/>
                  </a:outerShdw>
                </a:effectLst>
              </a:rPr>
              <a:t>2</a:t>
            </a:r>
            <a:endParaRPr lang="en-US" sz="3200" b="1" i="1" u="sng">
              <a:effectLst>
                <a:outerShdw blurRad="38100" dist="38100" dir="2700000" algn="tl">
                  <a:srgbClr val="000000"/>
                </a:outerShdw>
              </a:effectLst>
            </a:endParaRPr>
          </a:p>
        </p:txBody>
      </p:sp>
      <p:sp>
        <p:nvSpPr>
          <p:cNvPr id="4877401" name="Rectangle 89"/>
          <p:cNvSpPr>
            <a:spLocks noChangeArrowheads="1"/>
          </p:cNvSpPr>
          <p:nvPr/>
        </p:nvSpPr>
        <p:spPr bwMode="auto">
          <a:xfrm>
            <a:off x="4851400" y="4919663"/>
            <a:ext cx="106363" cy="228600"/>
          </a:xfrm>
          <a:prstGeom prst="rect">
            <a:avLst/>
          </a:prstGeom>
          <a:noFill/>
          <a:ln w="9525">
            <a:noFill/>
            <a:miter lim="800000"/>
            <a:headEnd/>
            <a:tailEnd/>
          </a:ln>
        </p:spPr>
        <p:txBody>
          <a:bodyPr wrap="none" lIns="0" tIns="0" rIns="0" bIns="0">
            <a:spAutoFit/>
          </a:bodyPr>
          <a:lstStyle/>
          <a:p>
            <a:pPr>
              <a:defRPr/>
            </a:pPr>
            <a:r>
              <a:rPr lang="en-US" sz="1500">
                <a:solidFill>
                  <a:srgbClr val="FFFFFF"/>
                </a:solidFill>
                <a:effectLst>
                  <a:outerShdw blurRad="38100" dist="38100" dir="2700000" algn="tl">
                    <a:srgbClr val="000000"/>
                  </a:outerShdw>
                </a:effectLst>
              </a:rPr>
              <a:t>4</a:t>
            </a:r>
            <a:endParaRPr lang="en-US" sz="3200" b="1" i="1" u="sng">
              <a:effectLst>
                <a:outerShdw blurRad="38100" dist="38100" dir="2700000" algn="tl">
                  <a:srgbClr val="000000"/>
                </a:outerShdw>
              </a:effectLst>
            </a:endParaRPr>
          </a:p>
        </p:txBody>
      </p:sp>
      <p:sp>
        <p:nvSpPr>
          <p:cNvPr id="4877402" name="Rectangle 90"/>
          <p:cNvSpPr>
            <a:spLocks noChangeArrowheads="1"/>
          </p:cNvSpPr>
          <p:nvPr/>
        </p:nvSpPr>
        <p:spPr bwMode="auto">
          <a:xfrm>
            <a:off x="6178550" y="4919663"/>
            <a:ext cx="106363" cy="228600"/>
          </a:xfrm>
          <a:prstGeom prst="rect">
            <a:avLst/>
          </a:prstGeom>
          <a:noFill/>
          <a:ln w="9525">
            <a:noFill/>
            <a:miter lim="800000"/>
            <a:headEnd/>
            <a:tailEnd/>
          </a:ln>
        </p:spPr>
        <p:txBody>
          <a:bodyPr wrap="none" lIns="0" tIns="0" rIns="0" bIns="0">
            <a:spAutoFit/>
          </a:bodyPr>
          <a:lstStyle/>
          <a:p>
            <a:pPr>
              <a:defRPr/>
            </a:pPr>
            <a:r>
              <a:rPr lang="en-US" sz="1500">
                <a:solidFill>
                  <a:srgbClr val="FFFFFF"/>
                </a:solidFill>
                <a:effectLst>
                  <a:outerShdw blurRad="38100" dist="38100" dir="2700000" algn="tl">
                    <a:srgbClr val="000000"/>
                  </a:outerShdw>
                </a:effectLst>
              </a:rPr>
              <a:t>6</a:t>
            </a:r>
            <a:endParaRPr lang="en-US" sz="3200" b="1" i="1" u="sng">
              <a:effectLst>
                <a:outerShdw blurRad="38100" dist="38100" dir="2700000" algn="tl">
                  <a:srgbClr val="000000"/>
                </a:outerShdw>
              </a:effectLst>
            </a:endParaRPr>
          </a:p>
        </p:txBody>
      </p:sp>
      <p:sp>
        <p:nvSpPr>
          <p:cNvPr id="4877403" name="Rectangle 91"/>
          <p:cNvSpPr>
            <a:spLocks noChangeArrowheads="1"/>
          </p:cNvSpPr>
          <p:nvPr/>
        </p:nvSpPr>
        <p:spPr bwMode="auto">
          <a:xfrm>
            <a:off x="7513638" y="4919663"/>
            <a:ext cx="106362" cy="228600"/>
          </a:xfrm>
          <a:prstGeom prst="rect">
            <a:avLst/>
          </a:prstGeom>
          <a:noFill/>
          <a:ln w="9525">
            <a:noFill/>
            <a:miter lim="800000"/>
            <a:headEnd/>
            <a:tailEnd/>
          </a:ln>
        </p:spPr>
        <p:txBody>
          <a:bodyPr wrap="none" lIns="0" tIns="0" rIns="0" bIns="0">
            <a:spAutoFit/>
          </a:bodyPr>
          <a:lstStyle/>
          <a:p>
            <a:pPr>
              <a:defRPr/>
            </a:pPr>
            <a:r>
              <a:rPr lang="en-US" sz="1500">
                <a:solidFill>
                  <a:srgbClr val="FFFFFF"/>
                </a:solidFill>
                <a:effectLst>
                  <a:outerShdw blurRad="38100" dist="38100" dir="2700000" algn="tl">
                    <a:srgbClr val="000000"/>
                  </a:outerShdw>
                </a:effectLst>
              </a:rPr>
              <a:t>8</a:t>
            </a:r>
            <a:endParaRPr lang="en-US" sz="3200" b="1" i="1" u="sng">
              <a:effectLst>
                <a:outerShdw blurRad="38100" dist="38100" dir="2700000" algn="tl">
                  <a:srgbClr val="000000"/>
                </a:outerShdw>
              </a:effectLst>
            </a:endParaRPr>
          </a:p>
        </p:txBody>
      </p:sp>
      <p:sp>
        <p:nvSpPr>
          <p:cNvPr id="4877404" name="Text Box 92"/>
          <p:cNvSpPr txBox="1">
            <a:spLocks noChangeArrowheads="1"/>
          </p:cNvSpPr>
          <p:nvPr/>
        </p:nvSpPr>
        <p:spPr bwMode="auto">
          <a:xfrm>
            <a:off x="7043738" y="1498600"/>
            <a:ext cx="1728787" cy="336550"/>
          </a:xfrm>
          <a:prstGeom prst="rect">
            <a:avLst/>
          </a:prstGeom>
          <a:noFill/>
          <a:ln w="12700">
            <a:noFill/>
            <a:miter lim="800000"/>
            <a:headEnd/>
            <a:tailEnd/>
          </a:ln>
          <a:effectLst/>
        </p:spPr>
        <p:txBody>
          <a:bodyPr anchor="ctr">
            <a:spAutoFit/>
          </a:bodyPr>
          <a:lstStyle/>
          <a:p>
            <a:pPr algn="l">
              <a:spcBef>
                <a:spcPct val="0"/>
              </a:spcBef>
              <a:tabLst>
                <a:tab pos="1365250" algn="l"/>
              </a:tabLst>
              <a:defRPr/>
            </a:pPr>
            <a:r>
              <a:rPr lang="en-US" sz="1600" b="1">
                <a:solidFill>
                  <a:schemeClr val="tx1"/>
                </a:solidFill>
                <a:effectLst>
                  <a:outerShdw blurRad="38100" dist="38100" dir="2700000" algn="tl">
                    <a:srgbClr val="000000"/>
                  </a:outerShdw>
                </a:effectLst>
              </a:rPr>
              <a:t>No CAD (n=40)</a:t>
            </a:r>
          </a:p>
        </p:txBody>
      </p:sp>
      <p:sp>
        <p:nvSpPr>
          <p:cNvPr id="62493" name="Line 93"/>
          <p:cNvSpPr>
            <a:spLocks noChangeShapeType="1"/>
          </p:cNvSpPr>
          <p:nvPr/>
        </p:nvSpPr>
        <p:spPr bwMode="auto">
          <a:xfrm flipV="1">
            <a:off x="1524000" y="3438525"/>
            <a:ext cx="6953250" cy="38100"/>
          </a:xfrm>
          <a:prstGeom prst="line">
            <a:avLst/>
          </a:prstGeom>
          <a:noFill/>
          <a:ln w="28575" cap="rnd">
            <a:solidFill>
              <a:schemeClr val="hlink"/>
            </a:solidFill>
            <a:prstDash val="sysDot"/>
            <a:round/>
            <a:headEnd/>
            <a:tailEnd/>
          </a:ln>
        </p:spPr>
        <p:txBody>
          <a:bodyPr anchor="ctr">
            <a:spAutoFit/>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877404"/>
                                        </p:tgtEl>
                                        <p:attrNameLst>
                                          <p:attrName>style.visibility</p:attrName>
                                        </p:attrNameLst>
                                      </p:cBhvr>
                                      <p:to>
                                        <p:strVal val="visible"/>
                                      </p:to>
                                    </p:set>
                                    <p:animEffect transition="in" filter="wipe(left)">
                                      <p:cBhvr>
                                        <p:cTn id="10" dur="500"/>
                                        <p:tgtEl>
                                          <p:spTgt spid="4877404"/>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wipe(left)">
                                      <p:cBhvr>
                                        <p:cTn id="14" dur="1000"/>
                                        <p:tgtEl>
                                          <p:spTgt spid="21"/>
                                        </p:tgtEl>
                                      </p:cBhvr>
                                    </p:animEffect>
                                  </p:childTnLst>
                                </p:cTn>
                              </p:par>
                            </p:childTnLst>
                          </p:cTn>
                        </p:par>
                        <p:par>
                          <p:cTn id="15" fill="hold">
                            <p:stCondLst>
                              <p:cond delay="1500"/>
                            </p:stCondLst>
                            <p:childTnLst>
                              <p:par>
                                <p:cTn id="16" presetID="22" presetClass="entr" presetSubtype="1" fill="hold" nodeType="after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wipe(up)">
                                      <p:cBhvr>
                                        <p:cTn id="18" dur="1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left)">
                                      <p:cBhvr>
                                        <p:cTn id="23" dur="500"/>
                                        <p:tgtEl>
                                          <p:spTgt spid="4"/>
                                        </p:tgtEl>
                                      </p:cBhvr>
                                    </p:animEffect>
                                  </p:childTnLst>
                                </p:cTn>
                              </p:par>
                            </p:childTnLst>
                          </p:cTn>
                        </p:par>
                        <p:par>
                          <p:cTn id="24" fill="hold">
                            <p:stCondLst>
                              <p:cond delay="500"/>
                            </p:stCondLst>
                            <p:childTnLst>
                              <p:par>
                                <p:cTn id="25" presetID="22" presetClass="entr" presetSubtype="8" fill="hold"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2000"/>
                                        <p:tgtEl>
                                          <p:spTgt spid="14"/>
                                        </p:tgtEl>
                                      </p:cBhvr>
                                    </p:animEffect>
                                  </p:childTnLst>
                                </p:cTn>
                              </p:par>
                            </p:childTnLst>
                          </p:cTn>
                        </p:par>
                        <p:par>
                          <p:cTn id="28" fill="hold">
                            <p:stCondLst>
                              <p:cond delay="2500"/>
                            </p:stCondLst>
                            <p:childTnLst>
                              <p:par>
                                <p:cTn id="29" presetID="22" presetClass="entr" presetSubtype="4" fill="hold"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down)">
                                      <p:cBhvr>
                                        <p:cTn id="31" dur="1000"/>
                                        <p:tgtEl>
                                          <p:spTgt spid="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877357"/>
                                        </p:tgtEl>
                                        <p:attrNameLst>
                                          <p:attrName>style.visibility</p:attrName>
                                        </p:attrNameLst>
                                      </p:cBhvr>
                                      <p:to>
                                        <p:strVal val="visible"/>
                                      </p:to>
                                    </p:set>
                                    <p:animEffect transition="in" filter="fade">
                                      <p:cBhvr>
                                        <p:cTn id="34" dur="1000"/>
                                        <p:tgtEl>
                                          <p:spTgt spid="4877357"/>
                                        </p:tgtEl>
                                      </p:cBhvr>
                                    </p:animEffect>
                                  </p:childTnLst>
                                </p:cTn>
                              </p:par>
                              <p:par>
                                <p:cTn id="35" presetID="10" presetClass="entr" presetSubtype="0" fill="hold" nodeType="with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fade">
                                      <p:cBhvr>
                                        <p:cTn id="37" dur="1000"/>
                                        <p:tgtEl>
                                          <p:spTgt spid="2"/>
                                        </p:tgtEl>
                                      </p:cBhvr>
                                    </p:animEffect>
                                  </p:childTnLst>
                                </p:cTn>
                              </p:par>
                              <p:par>
                                <p:cTn id="38" presetID="10" presetClass="entr" presetSubtype="0" fill="hold" nodeType="withEffect">
                                  <p:stCondLst>
                                    <p:cond delay="0"/>
                                  </p:stCondLst>
                                  <p:childTnLst>
                                    <p:set>
                                      <p:cBhvr>
                                        <p:cTn id="39" dur="1" fill="hold">
                                          <p:stCondLst>
                                            <p:cond delay="0"/>
                                          </p:stCondLst>
                                        </p:cTn>
                                        <p:tgtEl>
                                          <p:spTgt spid="4877319">
                                            <p:txEl>
                                              <p:pRg st="0" end="0"/>
                                            </p:txEl>
                                          </p:spTgt>
                                        </p:tgtEl>
                                        <p:attrNameLst>
                                          <p:attrName>style.visibility</p:attrName>
                                        </p:attrNameLst>
                                      </p:cBhvr>
                                      <p:to>
                                        <p:strVal val="visible"/>
                                      </p:to>
                                    </p:set>
                                    <p:animEffect transition="in" filter="fade">
                                      <p:cBhvr>
                                        <p:cTn id="40" dur="1000"/>
                                        <p:tgtEl>
                                          <p:spTgt spid="48773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77357" grpId="0" animBg="1"/>
      <p:bldP spid="4877404"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2435" name="Rectangle 3"/>
          <p:cNvSpPr>
            <a:spLocks noGrp="1" noChangeArrowheads="1"/>
          </p:cNvSpPr>
          <p:nvPr>
            <p:ph type="title"/>
          </p:nvPr>
        </p:nvSpPr>
        <p:spPr>
          <a:xfrm>
            <a:off x="0" y="47625"/>
            <a:ext cx="9144000" cy="1143000"/>
          </a:xfrm>
        </p:spPr>
        <p:txBody>
          <a:bodyPr/>
          <a:lstStyle/>
          <a:p>
            <a:pPr>
              <a:defRPr/>
            </a:pPr>
            <a:r>
              <a:rPr lang="en-US" sz="4000" smtClean="0"/>
              <a:t>Postprandial Lipids in Controls and Type 2 Diabetes with Optimal Glucose Control</a:t>
            </a:r>
          </a:p>
        </p:txBody>
      </p:sp>
      <p:sp>
        <p:nvSpPr>
          <p:cNvPr id="4882826" name="Text Box 394"/>
          <p:cNvSpPr txBox="1">
            <a:spLocks noChangeArrowheads="1"/>
          </p:cNvSpPr>
          <p:nvPr/>
        </p:nvSpPr>
        <p:spPr bwMode="auto">
          <a:xfrm>
            <a:off x="2444750" y="5032375"/>
            <a:ext cx="4714875" cy="396875"/>
          </a:xfrm>
          <a:prstGeom prst="rect">
            <a:avLst/>
          </a:prstGeom>
          <a:noFill/>
          <a:ln w="28575">
            <a:noFill/>
            <a:miter lim="800000"/>
            <a:headEnd/>
            <a:tailEnd/>
          </a:ln>
          <a:effectLst/>
        </p:spPr>
        <p:txBody>
          <a:bodyPr>
            <a:spAutoFit/>
          </a:bodyPr>
          <a:lstStyle/>
          <a:p>
            <a:pPr>
              <a:defRPr/>
            </a:pPr>
            <a:r>
              <a:rPr lang="en-US" b="1">
                <a:solidFill>
                  <a:schemeClr val="accent1"/>
                </a:solidFill>
                <a:effectLst>
                  <a:outerShdw blurRad="38100" dist="38100" dir="2700000" algn="tl">
                    <a:srgbClr val="000000"/>
                  </a:outerShdw>
                </a:effectLst>
              </a:rPr>
              <a:t>Time After Oral Fat Load (hours)</a:t>
            </a:r>
          </a:p>
        </p:txBody>
      </p:sp>
      <p:sp>
        <p:nvSpPr>
          <p:cNvPr id="4882827" name="Text Box 395"/>
          <p:cNvSpPr txBox="1">
            <a:spLocks noChangeArrowheads="1"/>
          </p:cNvSpPr>
          <p:nvPr/>
        </p:nvSpPr>
        <p:spPr bwMode="auto">
          <a:xfrm>
            <a:off x="2152650" y="1673225"/>
            <a:ext cx="5419725" cy="457200"/>
          </a:xfrm>
          <a:prstGeom prst="rect">
            <a:avLst/>
          </a:prstGeom>
          <a:noFill/>
          <a:ln w="28575">
            <a:noFill/>
            <a:miter lim="800000"/>
            <a:headEnd/>
            <a:tailEnd/>
          </a:ln>
          <a:effectLst/>
        </p:spPr>
        <p:txBody>
          <a:bodyPr>
            <a:spAutoFit/>
          </a:bodyPr>
          <a:lstStyle/>
          <a:p>
            <a:pPr>
              <a:defRPr/>
            </a:pPr>
            <a:r>
              <a:rPr lang="en-US" sz="2400" b="1">
                <a:solidFill>
                  <a:schemeClr val="accent1"/>
                </a:solidFill>
                <a:effectLst>
                  <a:outerShdw blurRad="38100" dist="38100" dir="2700000" algn="tl">
                    <a:srgbClr val="000000"/>
                  </a:outerShdw>
                </a:effectLst>
              </a:rPr>
              <a:t>Before Lipid Lowering Treatment</a:t>
            </a:r>
          </a:p>
        </p:txBody>
      </p:sp>
      <p:grpSp>
        <p:nvGrpSpPr>
          <p:cNvPr id="63493" name="Group 4"/>
          <p:cNvGrpSpPr>
            <a:grpSpLocks/>
          </p:cNvGrpSpPr>
          <p:nvPr/>
        </p:nvGrpSpPr>
        <p:grpSpPr bwMode="auto">
          <a:xfrm>
            <a:off x="1643063" y="2581275"/>
            <a:ext cx="2725737" cy="1778000"/>
            <a:chOff x="1261" y="1224"/>
            <a:chExt cx="1717" cy="1120"/>
          </a:xfrm>
        </p:grpSpPr>
        <p:grpSp>
          <p:nvGrpSpPr>
            <p:cNvPr id="63701" name="Group 5"/>
            <p:cNvGrpSpPr>
              <a:grpSpLocks/>
            </p:cNvGrpSpPr>
            <p:nvPr/>
          </p:nvGrpSpPr>
          <p:grpSpPr bwMode="auto">
            <a:xfrm>
              <a:off x="1261" y="1224"/>
              <a:ext cx="1717" cy="1120"/>
              <a:chOff x="1261" y="1224"/>
              <a:chExt cx="1717" cy="1120"/>
            </a:xfrm>
          </p:grpSpPr>
          <p:grpSp>
            <p:nvGrpSpPr>
              <p:cNvPr id="63708" name="Group 6"/>
              <p:cNvGrpSpPr>
                <a:grpSpLocks/>
              </p:cNvGrpSpPr>
              <p:nvPr/>
            </p:nvGrpSpPr>
            <p:grpSpPr bwMode="auto">
              <a:xfrm>
                <a:off x="1266" y="1230"/>
                <a:ext cx="1712" cy="1114"/>
                <a:chOff x="1266" y="1230"/>
                <a:chExt cx="1712" cy="1114"/>
              </a:xfrm>
            </p:grpSpPr>
            <p:sp>
              <p:nvSpPr>
                <p:cNvPr id="63717" name="Line 7"/>
                <p:cNvSpPr>
                  <a:spLocks noChangeShapeType="1"/>
                </p:cNvSpPr>
                <p:nvPr/>
              </p:nvSpPr>
              <p:spPr bwMode="auto">
                <a:xfrm>
                  <a:off x="1290" y="1230"/>
                  <a:ext cx="3" cy="1114"/>
                </a:xfrm>
                <a:prstGeom prst="line">
                  <a:avLst/>
                </a:prstGeom>
                <a:noFill/>
                <a:ln w="28575">
                  <a:solidFill>
                    <a:schemeClr val="hlink"/>
                  </a:solidFill>
                  <a:round/>
                  <a:headEnd/>
                  <a:tailEnd/>
                </a:ln>
              </p:spPr>
              <p:txBody>
                <a:bodyPr>
                  <a:spAutoFit/>
                </a:bodyPr>
                <a:lstStyle/>
                <a:p>
                  <a:endParaRPr lang="en-US"/>
                </a:p>
              </p:txBody>
            </p:sp>
            <p:sp>
              <p:nvSpPr>
                <p:cNvPr id="63718" name="Line 8"/>
                <p:cNvSpPr>
                  <a:spLocks noChangeShapeType="1"/>
                </p:cNvSpPr>
                <p:nvPr/>
              </p:nvSpPr>
              <p:spPr bwMode="auto">
                <a:xfrm flipV="1">
                  <a:off x="1266" y="2316"/>
                  <a:ext cx="1712" cy="3"/>
                </a:xfrm>
                <a:prstGeom prst="line">
                  <a:avLst/>
                </a:prstGeom>
                <a:noFill/>
                <a:ln w="28575">
                  <a:solidFill>
                    <a:schemeClr val="hlink"/>
                  </a:solidFill>
                  <a:round/>
                  <a:headEnd/>
                  <a:tailEnd/>
                </a:ln>
              </p:spPr>
              <p:txBody>
                <a:bodyPr>
                  <a:spAutoFit/>
                </a:bodyPr>
                <a:lstStyle/>
                <a:p>
                  <a:endParaRPr lang="en-US"/>
                </a:p>
              </p:txBody>
            </p:sp>
          </p:grpSp>
          <p:sp>
            <p:nvSpPr>
              <p:cNvPr id="63709" name="Line 9"/>
              <p:cNvSpPr>
                <a:spLocks noChangeShapeType="1"/>
              </p:cNvSpPr>
              <p:nvPr/>
            </p:nvSpPr>
            <p:spPr bwMode="auto">
              <a:xfrm flipV="1">
                <a:off x="1267" y="1224"/>
                <a:ext cx="31" cy="0"/>
              </a:xfrm>
              <a:prstGeom prst="line">
                <a:avLst/>
              </a:prstGeom>
              <a:noFill/>
              <a:ln w="28575">
                <a:solidFill>
                  <a:schemeClr val="hlink"/>
                </a:solidFill>
                <a:round/>
                <a:headEnd/>
                <a:tailEnd/>
              </a:ln>
            </p:spPr>
            <p:txBody>
              <a:bodyPr>
                <a:spAutoFit/>
              </a:bodyPr>
              <a:lstStyle/>
              <a:p>
                <a:endParaRPr lang="en-US"/>
              </a:p>
            </p:txBody>
          </p:sp>
          <p:sp>
            <p:nvSpPr>
              <p:cNvPr id="63710" name="Line 10"/>
              <p:cNvSpPr>
                <a:spLocks noChangeShapeType="1"/>
              </p:cNvSpPr>
              <p:nvPr/>
            </p:nvSpPr>
            <p:spPr bwMode="auto">
              <a:xfrm flipV="1">
                <a:off x="1264" y="1364"/>
                <a:ext cx="31" cy="0"/>
              </a:xfrm>
              <a:prstGeom prst="line">
                <a:avLst/>
              </a:prstGeom>
              <a:noFill/>
              <a:ln w="28575">
                <a:solidFill>
                  <a:schemeClr val="hlink"/>
                </a:solidFill>
                <a:round/>
                <a:headEnd/>
                <a:tailEnd/>
              </a:ln>
            </p:spPr>
            <p:txBody>
              <a:bodyPr>
                <a:spAutoFit/>
              </a:bodyPr>
              <a:lstStyle/>
              <a:p>
                <a:endParaRPr lang="en-US"/>
              </a:p>
            </p:txBody>
          </p:sp>
          <p:sp>
            <p:nvSpPr>
              <p:cNvPr id="63711" name="Line 11"/>
              <p:cNvSpPr>
                <a:spLocks noChangeShapeType="1"/>
              </p:cNvSpPr>
              <p:nvPr/>
            </p:nvSpPr>
            <p:spPr bwMode="auto">
              <a:xfrm flipV="1">
                <a:off x="1261" y="1504"/>
                <a:ext cx="31" cy="0"/>
              </a:xfrm>
              <a:prstGeom prst="line">
                <a:avLst/>
              </a:prstGeom>
              <a:noFill/>
              <a:ln w="28575">
                <a:solidFill>
                  <a:schemeClr val="hlink"/>
                </a:solidFill>
                <a:round/>
                <a:headEnd/>
                <a:tailEnd/>
              </a:ln>
            </p:spPr>
            <p:txBody>
              <a:bodyPr>
                <a:spAutoFit/>
              </a:bodyPr>
              <a:lstStyle/>
              <a:p>
                <a:endParaRPr lang="en-US"/>
              </a:p>
            </p:txBody>
          </p:sp>
          <p:sp>
            <p:nvSpPr>
              <p:cNvPr id="63712" name="Line 12"/>
              <p:cNvSpPr>
                <a:spLocks noChangeShapeType="1"/>
              </p:cNvSpPr>
              <p:nvPr/>
            </p:nvSpPr>
            <p:spPr bwMode="auto">
              <a:xfrm flipV="1">
                <a:off x="1264" y="1640"/>
                <a:ext cx="31" cy="0"/>
              </a:xfrm>
              <a:prstGeom prst="line">
                <a:avLst/>
              </a:prstGeom>
              <a:noFill/>
              <a:ln w="28575">
                <a:solidFill>
                  <a:schemeClr val="hlink"/>
                </a:solidFill>
                <a:round/>
                <a:headEnd/>
                <a:tailEnd/>
              </a:ln>
            </p:spPr>
            <p:txBody>
              <a:bodyPr>
                <a:spAutoFit/>
              </a:bodyPr>
              <a:lstStyle/>
              <a:p>
                <a:endParaRPr lang="en-US"/>
              </a:p>
            </p:txBody>
          </p:sp>
          <p:sp>
            <p:nvSpPr>
              <p:cNvPr id="63713" name="Line 13"/>
              <p:cNvSpPr>
                <a:spLocks noChangeShapeType="1"/>
              </p:cNvSpPr>
              <p:nvPr/>
            </p:nvSpPr>
            <p:spPr bwMode="auto">
              <a:xfrm flipV="1">
                <a:off x="1267" y="1776"/>
                <a:ext cx="31" cy="0"/>
              </a:xfrm>
              <a:prstGeom prst="line">
                <a:avLst/>
              </a:prstGeom>
              <a:noFill/>
              <a:ln w="28575">
                <a:solidFill>
                  <a:schemeClr val="hlink"/>
                </a:solidFill>
                <a:round/>
                <a:headEnd/>
                <a:tailEnd/>
              </a:ln>
            </p:spPr>
            <p:txBody>
              <a:bodyPr>
                <a:spAutoFit/>
              </a:bodyPr>
              <a:lstStyle/>
              <a:p>
                <a:endParaRPr lang="en-US"/>
              </a:p>
            </p:txBody>
          </p:sp>
          <p:sp>
            <p:nvSpPr>
              <p:cNvPr id="63714" name="Line 14"/>
              <p:cNvSpPr>
                <a:spLocks noChangeShapeType="1"/>
              </p:cNvSpPr>
              <p:nvPr/>
            </p:nvSpPr>
            <p:spPr bwMode="auto">
              <a:xfrm flipV="1">
                <a:off x="1270" y="1912"/>
                <a:ext cx="31" cy="0"/>
              </a:xfrm>
              <a:prstGeom prst="line">
                <a:avLst/>
              </a:prstGeom>
              <a:noFill/>
              <a:ln w="28575">
                <a:solidFill>
                  <a:schemeClr val="hlink"/>
                </a:solidFill>
                <a:round/>
                <a:headEnd/>
                <a:tailEnd/>
              </a:ln>
            </p:spPr>
            <p:txBody>
              <a:bodyPr>
                <a:spAutoFit/>
              </a:bodyPr>
              <a:lstStyle/>
              <a:p>
                <a:endParaRPr lang="en-US"/>
              </a:p>
            </p:txBody>
          </p:sp>
          <p:sp>
            <p:nvSpPr>
              <p:cNvPr id="63715" name="Line 15"/>
              <p:cNvSpPr>
                <a:spLocks noChangeShapeType="1"/>
              </p:cNvSpPr>
              <p:nvPr/>
            </p:nvSpPr>
            <p:spPr bwMode="auto">
              <a:xfrm flipV="1">
                <a:off x="1273" y="2048"/>
                <a:ext cx="31" cy="0"/>
              </a:xfrm>
              <a:prstGeom prst="line">
                <a:avLst/>
              </a:prstGeom>
              <a:noFill/>
              <a:ln w="28575">
                <a:solidFill>
                  <a:schemeClr val="hlink"/>
                </a:solidFill>
                <a:round/>
                <a:headEnd/>
                <a:tailEnd/>
              </a:ln>
            </p:spPr>
            <p:txBody>
              <a:bodyPr>
                <a:spAutoFit/>
              </a:bodyPr>
              <a:lstStyle/>
              <a:p>
                <a:endParaRPr lang="en-US"/>
              </a:p>
            </p:txBody>
          </p:sp>
          <p:sp>
            <p:nvSpPr>
              <p:cNvPr id="63716" name="Line 16"/>
              <p:cNvSpPr>
                <a:spLocks noChangeShapeType="1"/>
              </p:cNvSpPr>
              <p:nvPr/>
            </p:nvSpPr>
            <p:spPr bwMode="auto">
              <a:xfrm flipV="1">
                <a:off x="1276" y="2184"/>
                <a:ext cx="31" cy="0"/>
              </a:xfrm>
              <a:prstGeom prst="line">
                <a:avLst/>
              </a:prstGeom>
              <a:noFill/>
              <a:ln w="28575">
                <a:solidFill>
                  <a:schemeClr val="hlink"/>
                </a:solidFill>
                <a:round/>
                <a:headEnd/>
                <a:tailEnd/>
              </a:ln>
            </p:spPr>
            <p:txBody>
              <a:bodyPr>
                <a:spAutoFit/>
              </a:bodyPr>
              <a:lstStyle/>
              <a:p>
                <a:endParaRPr lang="en-US"/>
              </a:p>
            </p:txBody>
          </p:sp>
        </p:grpSp>
        <p:sp>
          <p:nvSpPr>
            <p:cNvPr id="63702" name="Line 17"/>
            <p:cNvSpPr>
              <a:spLocks noChangeShapeType="1"/>
            </p:cNvSpPr>
            <p:nvPr/>
          </p:nvSpPr>
          <p:spPr bwMode="auto">
            <a:xfrm>
              <a:off x="1577" y="2316"/>
              <a:ext cx="0" cy="23"/>
            </a:xfrm>
            <a:prstGeom prst="line">
              <a:avLst/>
            </a:prstGeom>
            <a:noFill/>
            <a:ln w="28575">
              <a:solidFill>
                <a:schemeClr val="hlink"/>
              </a:solidFill>
              <a:round/>
              <a:headEnd/>
              <a:tailEnd/>
            </a:ln>
          </p:spPr>
          <p:txBody>
            <a:bodyPr wrap="none">
              <a:spAutoFit/>
            </a:bodyPr>
            <a:lstStyle/>
            <a:p>
              <a:endParaRPr lang="en-US"/>
            </a:p>
          </p:txBody>
        </p:sp>
        <p:sp>
          <p:nvSpPr>
            <p:cNvPr id="63703" name="Line 18"/>
            <p:cNvSpPr>
              <a:spLocks noChangeShapeType="1"/>
            </p:cNvSpPr>
            <p:nvPr/>
          </p:nvSpPr>
          <p:spPr bwMode="auto">
            <a:xfrm>
              <a:off x="1854" y="2316"/>
              <a:ext cx="0" cy="23"/>
            </a:xfrm>
            <a:prstGeom prst="line">
              <a:avLst/>
            </a:prstGeom>
            <a:noFill/>
            <a:ln w="28575">
              <a:solidFill>
                <a:schemeClr val="hlink"/>
              </a:solidFill>
              <a:round/>
              <a:headEnd/>
              <a:tailEnd/>
            </a:ln>
          </p:spPr>
          <p:txBody>
            <a:bodyPr wrap="none">
              <a:spAutoFit/>
            </a:bodyPr>
            <a:lstStyle/>
            <a:p>
              <a:endParaRPr lang="en-US"/>
            </a:p>
          </p:txBody>
        </p:sp>
        <p:sp>
          <p:nvSpPr>
            <p:cNvPr id="63704" name="Line 19"/>
            <p:cNvSpPr>
              <a:spLocks noChangeShapeType="1"/>
            </p:cNvSpPr>
            <p:nvPr/>
          </p:nvSpPr>
          <p:spPr bwMode="auto">
            <a:xfrm>
              <a:off x="2131" y="2316"/>
              <a:ext cx="0" cy="23"/>
            </a:xfrm>
            <a:prstGeom prst="line">
              <a:avLst/>
            </a:prstGeom>
            <a:noFill/>
            <a:ln w="28575">
              <a:solidFill>
                <a:schemeClr val="hlink"/>
              </a:solidFill>
              <a:round/>
              <a:headEnd/>
              <a:tailEnd/>
            </a:ln>
          </p:spPr>
          <p:txBody>
            <a:bodyPr wrap="none">
              <a:spAutoFit/>
            </a:bodyPr>
            <a:lstStyle/>
            <a:p>
              <a:endParaRPr lang="en-US"/>
            </a:p>
          </p:txBody>
        </p:sp>
        <p:sp>
          <p:nvSpPr>
            <p:cNvPr id="63705" name="Line 20"/>
            <p:cNvSpPr>
              <a:spLocks noChangeShapeType="1"/>
            </p:cNvSpPr>
            <p:nvPr/>
          </p:nvSpPr>
          <p:spPr bwMode="auto">
            <a:xfrm>
              <a:off x="2414" y="2316"/>
              <a:ext cx="0" cy="23"/>
            </a:xfrm>
            <a:prstGeom prst="line">
              <a:avLst/>
            </a:prstGeom>
            <a:noFill/>
            <a:ln w="28575">
              <a:solidFill>
                <a:schemeClr val="hlink"/>
              </a:solidFill>
              <a:round/>
              <a:headEnd/>
              <a:tailEnd/>
            </a:ln>
          </p:spPr>
          <p:txBody>
            <a:bodyPr wrap="none">
              <a:spAutoFit/>
            </a:bodyPr>
            <a:lstStyle/>
            <a:p>
              <a:endParaRPr lang="en-US"/>
            </a:p>
          </p:txBody>
        </p:sp>
        <p:sp>
          <p:nvSpPr>
            <p:cNvPr id="63706" name="Line 21"/>
            <p:cNvSpPr>
              <a:spLocks noChangeShapeType="1"/>
            </p:cNvSpPr>
            <p:nvPr/>
          </p:nvSpPr>
          <p:spPr bwMode="auto">
            <a:xfrm>
              <a:off x="2694" y="2317"/>
              <a:ext cx="0" cy="23"/>
            </a:xfrm>
            <a:prstGeom prst="line">
              <a:avLst/>
            </a:prstGeom>
            <a:noFill/>
            <a:ln w="28575">
              <a:solidFill>
                <a:schemeClr val="hlink"/>
              </a:solidFill>
              <a:round/>
              <a:headEnd/>
              <a:tailEnd/>
            </a:ln>
          </p:spPr>
          <p:txBody>
            <a:bodyPr wrap="none">
              <a:spAutoFit/>
            </a:bodyPr>
            <a:lstStyle/>
            <a:p>
              <a:endParaRPr lang="en-US"/>
            </a:p>
          </p:txBody>
        </p:sp>
        <p:sp>
          <p:nvSpPr>
            <p:cNvPr id="63707" name="Line 22"/>
            <p:cNvSpPr>
              <a:spLocks noChangeShapeType="1"/>
            </p:cNvSpPr>
            <p:nvPr/>
          </p:nvSpPr>
          <p:spPr bwMode="auto">
            <a:xfrm>
              <a:off x="2968" y="2317"/>
              <a:ext cx="0" cy="23"/>
            </a:xfrm>
            <a:prstGeom prst="line">
              <a:avLst/>
            </a:prstGeom>
            <a:noFill/>
            <a:ln w="28575">
              <a:solidFill>
                <a:schemeClr val="hlink"/>
              </a:solidFill>
              <a:round/>
              <a:headEnd/>
              <a:tailEnd/>
            </a:ln>
          </p:spPr>
          <p:txBody>
            <a:bodyPr wrap="none">
              <a:spAutoFit/>
            </a:bodyPr>
            <a:lstStyle/>
            <a:p>
              <a:endParaRPr lang="en-US"/>
            </a:p>
          </p:txBody>
        </p:sp>
      </p:grpSp>
      <p:grpSp>
        <p:nvGrpSpPr>
          <p:cNvPr id="63494" name="Group 83"/>
          <p:cNvGrpSpPr>
            <a:grpSpLocks/>
          </p:cNvGrpSpPr>
          <p:nvPr/>
        </p:nvGrpSpPr>
        <p:grpSpPr bwMode="auto">
          <a:xfrm>
            <a:off x="1698625" y="3387725"/>
            <a:ext cx="2708275" cy="511175"/>
            <a:chOff x="1296" y="1732"/>
            <a:chExt cx="1706" cy="322"/>
          </a:xfrm>
        </p:grpSpPr>
        <p:grpSp>
          <p:nvGrpSpPr>
            <p:cNvPr id="63684" name="Group 84"/>
            <p:cNvGrpSpPr>
              <a:grpSpLocks/>
            </p:cNvGrpSpPr>
            <p:nvPr/>
          </p:nvGrpSpPr>
          <p:grpSpPr bwMode="auto">
            <a:xfrm>
              <a:off x="1296" y="1732"/>
              <a:ext cx="1706" cy="322"/>
              <a:chOff x="1296" y="1732"/>
              <a:chExt cx="1706" cy="322"/>
            </a:xfrm>
          </p:grpSpPr>
          <p:sp>
            <p:nvSpPr>
              <p:cNvPr id="63692" name="AutoShape 85"/>
              <p:cNvSpPr>
                <a:spLocks noChangeArrowheads="1"/>
              </p:cNvSpPr>
              <p:nvPr/>
            </p:nvSpPr>
            <p:spPr bwMode="auto">
              <a:xfrm>
                <a:off x="1407" y="1910"/>
                <a:ext cx="56" cy="56"/>
              </a:xfrm>
              <a:prstGeom prst="triangle">
                <a:avLst>
                  <a:gd name="adj" fmla="val 50000"/>
                </a:avLst>
              </a:prstGeom>
              <a:solidFill>
                <a:schemeClr val="accent1"/>
              </a:solidFill>
              <a:ln w="28575">
                <a:noFill/>
                <a:miter lim="800000"/>
                <a:headEnd/>
                <a:tailEnd/>
              </a:ln>
            </p:spPr>
            <p:txBody>
              <a:bodyPr wrap="none" anchor="ctr">
                <a:spAutoFit/>
              </a:bodyPr>
              <a:lstStyle/>
              <a:p>
                <a:endParaRPr lang="en-US"/>
              </a:p>
            </p:txBody>
          </p:sp>
          <p:sp>
            <p:nvSpPr>
              <p:cNvPr id="63693" name="AutoShape 86"/>
              <p:cNvSpPr>
                <a:spLocks noChangeArrowheads="1"/>
              </p:cNvSpPr>
              <p:nvPr/>
            </p:nvSpPr>
            <p:spPr bwMode="auto">
              <a:xfrm>
                <a:off x="1480" y="1835"/>
                <a:ext cx="56" cy="56"/>
              </a:xfrm>
              <a:prstGeom prst="triangle">
                <a:avLst>
                  <a:gd name="adj" fmla="val 50000"/>
                </a:avLst>
              </a:prstGeom>
              <a:solidFill>
                <a:schemeClr val="accent1"/>
              </a:solidFill>
              <a:ln w="28575">
                <a:noFill/>
                <a:miter lim="800000"/>
                <a:headEnd/>
                <a:tailEnd/>
              </a:ln>
            </p:spPr>
            <p:txBody>
              <a:bodyPr wrap="none" anchor="ctr">
                <a:spAutoFit/>
              </a:bodyPr>
              <a:lstStyle/>
              <a:p>
                <a:endParaRPr lang="en-US"/>
              </a:p>
            </p:txBody>
          </p:sp>
          <p:sp>
            <p:nvSpPr>
              <p:cNvPr id="63694" name="AutoShape 87"/>
              <p:cNvSpPr>
                <a:spLocks noChangeArrowheads="1"/>
              </p:cNvSpPr>
              <p:nvPr/>
            </p:nvSpPr>
            <p:spPr bwMode="auto">
              <a:xfrm>
                <a:off x="1547" y="1775"/>
                <a:ext cx="56" cy="56"/>
              </a:xfrm>
              <a:prstGeom prst="triangle">
                <a:avLst>
                  <a:gd name="adj" fmla="val 50000"/>
                </a:avLst>
              </a:prstGeom>
              <a:solidFill>
                <a:schemeClr val="accent1"/>
              </a:solidFill>
              <a:ln w="28575">
                <a:noFill/>
                <a:miter lim="800000"/>
                <a:headEnd/>
                <a:tailEnd/>
              </a:ln>
            </p:spPr>
            <p:txBody>
              <a:bodyPr wrap="none" anchor="ctr">
                <a:spAutoFit/>
              </a:bodyPr>
              <a:lstStyle/>
              <a:p>
                <a:endParaRPr lang="en-US"/>
              </a:p>
            </p:txBody>
          </p:sp>
          <p:sp>
            <p:nvSpPr>
              <p:cNvPr id="63695" name="AutoShape 88"/>
              <p:cNvSpPr>
                <a:spLocks noChangeArrowheads="1"/>
              </p:cNvSpPr>
              <p:nvPr/>
            </p:nvSpPr>
            <p:spPr bwMode="auto">
              <a:xfrm>
                <a:off x="1686" y="1732"/>
                <a:ext cx="56" cy="56"/>
              </a:xfrm>
              <a:prstGeom prst="triangle">
                <a:avLst>
                  <a:gd name="adj" fmla="val 50000"/>
                </a:avLst>
              </a:prstGeom>
              <a:solidFill>
                <a:schemeClr val="accent1"/>
              </a:solidFill>
              <a:ln w="28575">
                <a:noFill/>
                <a:miter lim="800000"/>
                <a:headEnd/>
                <a:tailEnd/>
              </a:ln>
            </p:spPr>
            <p:txBody>
              <a:bodyPr wrap="none" anchor="ctr">
                <a:spAutoFit/>
              </a:bodyPr>
              <a:lstStyle/>
              <a:p>
                <a:endParaRPr lang="en-US"/>
              </a:p>
            </p:txBody>
          </p:sp>
          <p:sp>
            <p:nvSpPr>
              <p:cNvPr id="63696" name="AutoShape 89"/>
              <p:cNvSpPr>
                <a:spLocks noChangeArrowheads="1"/>
              </p:cNvSpPr>
              <p:nvPr/>
            </p:nvSpPr>
            <p:spPr bwMode="auto">
              <a:xfrm>
                <a:off x="1822" y="1839"/>
                <a:ext cx="56" cy="56"/>
              </a:xfrm>
              <a:prstGeom prst="triangle">
                <a:avLst>
                  <a:gd name="adj" fmla="val 50000"/>
                </a:avLst>
              </a:prstGeom>
              <a:solidFill>
                <a:schemeClr val="accent1"/>
              </a:solidFill>
              <a:ln w="28575">
                <a:noFill/>
                <a:miter lim="800000"/>
                <a:headEnd/>
                <a:tailEnd/>
              </a:ln>
            </p:spPr>
            <p:txBody>
              <a:bodyPr wrap="none" anchor="ctr">
                <a:spAutoFit/>
              </a:bodyPr>
              <a:lstStyle/>
              <a:p>
                <a:endParaRPr lang="en-US"/>
              </a:p>
            </p:txBody>
          </p:sp>
          <p:sp>
            <p:nvSpPr>
              <p:cNvPr id="63697" name="AutoShape 90"/>
              <p:cNvSpPr>
                <a:spLocks noChangeArrowheads="1"/>
              </p:cNvSpPr>
              <p:nvPr/>
            </p:nvSpPr>
            <p:spPr bwMode="auto">
              <a:xfrm>
                <a:off x="2117" y="1998"/>
                <a:ext cx="56" cy="56"/>
              </a:xfrm>
              <a:prstGeom prst="triangle">
                <a:avLst>
                  <a:gd name="adj" fmla="val 50000"/>
                </a:avLst>
              </a:prstGeom>
              <a:solidFill>
                <a:schemeClr val="accent1"/>
              </a:solidFill>
              <a:ln w="28575">
                <a:noFill/>
                <a:miter lim="800000"/>
                <a:headEnd/>
                <a:tailEnd/>
              </a:ln>
            </p:spPr>
            <p:txBody>
              <a:bodyPr wrap="none" anchor="ctr">
                <a:spAutoFit/>
              </a:bodyPr>
              <a:lstStyle/>
              <a:p>
                <a:endParaRPr lang="en-US"/>
              </a:p>
            </p:txBody>
          </p:sp>
          <p:sp>
            <p:nvSpPr>
              <p:cNvPr id="63698" name="AutoShape 91"/>
              <p:cNvSpPr>
                <a:spLocks noChangeArrowheads="1"/>
              </p:cNvSpPr>
              <p:nvPr/>
            </p:nvSpPr>
            <p:spPr bwMode="auto">
              <a:xfrm>
                <a:off x="1337" y="1971"/>
                <a:ext cx="56" cy="56"/>
              </a:xfrm>
              <a:prstGeom prst="triangle">
                <a:avLst>
                  <a:gd name="adj" fmla="val 50000"/>
                </a:avLst>
              </a:prstGeom>
              <a:solidFill>
                <a:schemeClr val="accent1"/>
              </a:solidFill>
              <a:ln w="28575">
                <a:noFill/>
                <a:miter lim="800000"/>
                <a:headEnd/>
                <a:tailEnd/>
              </a:ln>
            </p:spPr>
            <p:txBody>
              <a:bodyPr wrap="none" anchor="ctr">
                <a:spAutoFit/>
              </a:bodyPr>
              <a:lstStyle/>
              <a:p>
                <a:endParaRPr lang="en-US"/>
              </a:p>
            </p:txBody>
          </p:sp>
          <p:sp>
            <p:nvSpPr>
              <p:cNvPr id="63699" name="AutoShape 92"/>
              <p:cNvSpPr>
                <a:spLocks noChangeArrowheads="1"/>
              </p:cNvSpPr>
              <p:nvPr/>
            </p:nvSpPr>
            <p:spPr bwMode="auto">
              <a:xfrm>
                <a:off x="1296" y="1983"/>
                <a:ext cx="56" cy="56"/>
              </a:xfrm>
              <a:prstGeom prst="triangle">
                <a:avLst>
                  <a:gd name="adj" fmla="val 50000"/>
                </a:avLst>
              </a:prstGeom>
              <a:solidFill>
                <a:schemeClr val="accent1"/>
              </a:solidFill>
              <a:ln w="28575">
                <a:noFill/>
                <a:miter lim="800000"/>
                <a:headEnd/>
                <a:tailEnd/>
              </a:ln>
            </p:spPr>
            <p:txBody>
              <a:bodyPr wrap="none" anchor="ctr">
                <a:spAutoFit/>
              </a:bodyPr>
              <a:lstStyle/>
              <a:p>
                <a:endParaRPr lang="en-US"/>
              </a:p>
            </p:txBody>
          </p:sp>
          <p:sp>
            <p:nvSpPr>
              <p:cNvPr id="63700" name="AutoShape 93"/>
              <p:cNvSpPr>
                <a:spLocks noChangeArrowheads="1"/>
              </p:cNvSpPr>
              <p:nvPr/>
            </p:nvSpPr>
            <p:spPr bwMode="auto">
              <a:xfrm>
                <a:off x="2946" y="1866"/>
                <a:ext cx="56" cy="56"/>
              </a:xfrm>
              <a:prstGeom prst="triangle">
                <a:avLst>
                  <a:gd name="adj" fmla="val 50000"/>
                </a:avLst>
              </a:prstGeom>
              <a:solidFill>
                <a:schemeClr val="accent1"/>
              </a:solidFill>
              <a:ln w="28575">
                <a:noFill/>
                <a:miter lim="800000"/>
                <a:headEnd/>
                <a:tailEnd/>
              </a:ln>
            </p:spPr>
            <p:txBody>
              <a:bodyPr wrap="none" anchor="ctr">
                <a:spAutoFit/>
              </a:bodyPr>
              <a:lstStyle/>
              <a:p>
                <a:endParaRPr lang="en-US"/>
              </a:p>
            </p:txBody>
          </p:sp>
        </p:grpSp>
        <p:sp>
          <p:nvSpPr>
            <p:cNvPr id="63685" name="Line 94"/>
            <p:cNvSpPr>
              <a:spLocks noChangeShapeType="1"/>
            </p:cNvSpPr>
            <p:nvPr/>
          </p:nvSpPr>
          <p:spPr bwMode="auto">
            <a:xfrm flipV="1">
              <a:off x="1335" y="1959"/>
              <a:ext cx="80" cy="53"/>
            </a:xfrm>
            <a:prstGeom prst="line">
              <a:avLst/>
            </a:prstGeom>
            <a:noFill/>
            <a:ln w="28575">
              <a:solidFill>
                <a:schemeClr val="accent1"/>
              </a:solidFill>
              <a:round/>
              <a:headEnd/>
              <a:tailEnd/>
            </a:ln>
          </p:spPr>
          <p:txBody>
            <a:bodyPr wrap="none">
              <a:spAutoFit/>
            </a:bodyPr>
            <a:lstStyle/>
            <a:p>
              <a:endParaRPr lang="en-US"/>
            </a:p>
          </p:txBody>
        </p:sp>
        <p:sp>
          <p:nvSpPr>
            <p:cNvPr id="63686" name="Line 95"/>
            <p:cNvSpPr>
              <a:spLocks noChangeShapeType="1"/>
            </p:cNvSpPr>
            <p:nvPr/>
          </p:nvSpPr>
          <p:spPr bwMode="auto">
            <a:xfrm flipV="1">
              <a:off x="1428" y="1878"/>
              <a:ext cx="64" cy="71"/>
            </a:xfrm>
            <a:prstGeom prst="line">
              <a:avLst/>
            </a:prstGeom>
            <a:noFill/>
            <a:ln w="28575">
              <a:solidFill>
                <a:schemeClr val="accent1"/>
              </a:solidFill>
              <a:round/>
              <a:headEnd/>
              <a:tailEnd/>
            </a:ln>
          </p:spPr>
          <p:txBody>
            <a:bodyPr>
              <a:spAutoFit/>
            </a:bodyPr>
            <a:lstStyle/>
            <a:p>
              <a:endParaRPr lang="en-US"/>
            </a:p>
          </p:txBody>
        </p:sp>
        <p:sp>
          <p:nvSpPr>
            <p:cNvPr id="63687" name="Line 96"/>
            <p:cNvSpPr>
              <a:spLocks noChangeShapeType="1"/>
            </p:cNvSpPr>
            <p:nvPr/>
          </p:nvSpPr>
          <p:spPr bwMode="auto">
            <a:xfrm flipV="1">
              <a:off x="1507" y="1819"/>
              <a:ext cx="51" cy="36"/>
            </a:xfrm>
            <a:prstGeom prst="line">
              <a:avLst/>
            </a:prstGeom>
            <a:noFill/>
            <a:ln w="28575">
              <a:solidFill>
                <a:schemeClr val="accent1"/>
              </a:solidFill>
              <a:round/>
              <a:headEnd/>
              <a:tailEnd/>
            </a:ln>
          </p:spPr>
          <p:txBody>
            <a:bodyPr>
              <a:spAutoFit/>
            </a:bodyPr>
            <a:lstStyle/>
            <a:p>
              <a:endParaRPr lang="en-US"/>
            </a:p>
          </p:txBody>
        </p:sp>
        <p:sp>
          <p:nvSpPr>
            <p:cNvPr id="63688" name="Line 97"/>
            <p:cNvSpPr>
              <a:spLocks noChangeShapeType="1"/>
            </p:cNvSpPr>
            <p:nvPr/>
          </p:nvSpPr>
          <p:spPr bwMode="auto">
            <a:xfrm flipV="1">
              <a:off x="1593" y="1759"/>
              <a:ext cx="109" cy="38"/>
            </a:xfrm>
            <a:prstGeom prst="line">
              <a:avLst/>
            </a:prstGeom>
            <a:noFill/>
            <a:ln w="28575">
              <a:solidFill>
                <a:schemeClr val="accent1"/>
              </a:solidFill>
              <a:round/>
              <a:headEnd/>
              <a:tailEnd/>
            </a:ln>
          </p:spPr>
          <p:txBody>
            <a:bodyPr>
              <a:spAutoFit/>
            </a:bodyPr>
            <a:lstStyle/>
            <a:p>
              <a:endParaRPr lang="en-US"/>
            </a:p>
          </p:txBody>
        </p:sp>
        <p:sp>
          <p:nvSpPr>
            <p:cNvPr id="63689" name="Line 98"/>
            <p:cNvSpPr>
              <a:spLocks noChangeShapeType="1"/>
            </p:cNvSpPr>
            <p:nvPr/>
          </p:nvSpPr>
          <p:spPr bwMode="auto">
            <a:xfrm>
              <a:off x="1738" y="1772"/>
              <a:ext cx="101" cy="91"/>
            </a:xfrm>
            <a:prstGeom prst="line">
              <a:avLst/>
            </a:prstGeom>
            <a:noFill/>
            <a:ln w="28575">
              <a:solidFill>
                <a:schemeClr val="accent1"/>
              </a:solidFill>
              <a:round/>
              <a:headEnd/>
              <a:tailEnd/>
            </a:ln>
          </p:spPr>
          <p:txBody>
            <a:bodyPr>
              <a:spAutoFit/>
            </a:bodyPr>
            <a:lstStyle/>
            <a:p>
              <a:endParaRPr lang="en-US"/>
            </a:p>
          </p:txBody>
        </p:sp>
        <p:sp>
          <p:nvSpPr>
            <p:cNvPr id="63690" name="Line 99"/>
            <p:cNvSpPr>
              <a:spLocks noChangeShapeType="1"/>
            </p:cNvSpPr>
            <p:nvPr/>
          </p:nvSpPr>
          <p:spPr bwMode="auto">
            <a:xfrm>
              <a:off x="1871" y="1883"/>
              <a:ext cx="261" cy="151"/>
            </a:xfrm>
            <a:prstGeom prst="line">
              <a:avLst/>
            </a:prstGeom>
            <a:noFill/>
            <a:ln w="28575">
              <a:solidFill>
                <a:schemeClr val="accent1"/>
              </a:solidFill>
              <a:round/>
              <a:headEnd/>
              <a:tailEnd/>
            </a:ln>
          </p:spPr>
          <p:txBody>
            <a:bodyPr>
              <a:spAutoFit/>
            </a:bodyPr>
            <a:lstStyle/>
            <a:p>
              <a:endParaRPr lang="en-US"/>
            </a:p>
          </p:txBody>
        </p:sp>
        <p:sp>
          <p:nvSpPr>
            <p:cNvPr id="63691" name="Line 100"/>
            <p:cNvSpPr>
              <a:spLocks noChangeShapeType="1"/>
            </p:cNvSpPr>
            <p:nvPr/>
          </p:nvSpPr>
          <p:spPr bwMode="auto">
            <a:xfrm flipV="1">
              <a:off x="2152" y="1893"/>
              <a:ext cx="821" cy="140"/>
            </a:xfrm>
            <a:prstGeom prst="line">
              <a:avLst/>
            </a:prstGeom>
            <a:noFill/>
            <a:ln w="28575">
              <a:solidFill>
                <a:schemeClr val="accent1"/>
              </a:solidFill>
              <a:round/>
              <a:headEnd/>
              <a:tailEnd/>
            </a:ln>
          </p:spPr>
          <p:txBody>
            <a:bodyPr>
              <a:spAutoFit/>
            </a:bodyPr>
            <a:lstStyle/>
            <a:p>
              <a:endParaRPr lang="en-US"/>
            </a:p>
          </p:txBody>
        </p:sp>
      </p:grpSp>
      <p:grpSp>
        <p:nvGrpSpPr>
          <p:cNvPr id="63495" name="Group 101"/>
          <p:cNvGrpSpPr>
            <a:grpSpLocks/>
          </p:cNvGrpSpPr>
          <p:nvPr/>
        </p:nvGrpSpPr>
        <p:grpSpPr bwMode="auto">
          <a:xfrm>
            <a:off x="1722438" y="3094038"/>
            <a:ext cx="2660650" cy="747712"/>
            <a:chOff x="1311" y="1547"/>
            <a:chExt cx="1676" cy="471"/>
          </a:xfrm>
        </p:grpSpPr>
        <p:grpSp>
          <p:nvGrpSpPr>
            <p:cNvPr id="63657" name="Group 102"/>
            <p:cNvGrpSpPr>
              <a:grpSpLocks/>
            </p:cNvGrpSpPr>
            <p:nvPr/>
          </p:nvGrpSpPr>
          <p:grpSpPr bwMode="auto">
            <a:xfrm>
              <a:off x="1311" y="1904"/>
              <a:ext cx="35" cy="88"/>
              <a:chOff x="1311" y="1904"/>
              <a:chExt cx="35" cy="88"/>
            </a:xfrm>
          </p:grpSpPr>
          <p:sp>
            <p:nvSpPr>
              <p:cNvPr id="63682" name="Line 103"/>
              <p:cNvSpPr>
                <a:spLocks noChangeShapeType="1"/>
              </p:cNvSpPr>
              <p:nvPr/>
            </p:nvSpPr>
            <p:spPr bwMode="auto">
              <a:xfrm>
                <a:off x="1328" y="1905"/>
                <a:ext cx="1" cy="87"/>
              </a:xfrm>
              <a:prstGeom prst="line">
                <a:avLst/>
              </a:prstGeom>
              <a:noFill/>
              <a:ln w="15875">
                <a:solidFill>
                  <a:schemeClr val="accent1"/>
                </a:solidFill>
                <a:round/>
                <a:headEnd/>
                <a:tailEnd/>
              </a:ln>
            </p:spPr>
            <p:txBody>
              <a:bodyPr wrap="none">
                <a:spAutoFit/>
              </a:bodyPr>
              <a:lstStyle/>
              <a:p>
                <a:endParaRPr lang="en-US"/>
              </a:p>
            </p:txBody>
          </p:sp>
          <p:sp>
            <p:nvSpPr>
              <p:cNvPr id="63683" name="Line 104"/>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3658" name="Group 105"/>
            <p:cNvGrpSpPr>
              <a:grpSpLocks/>
            </p:cNvGrpSpPr>
            <p:nvPr/>
          </p:nvGrpSpPr>
          <p:grpSpPr bwMode="auto">
            <a:xfrm>
              <a:off x="1347" y="1888"/>
              <a:ext cx="27" cy="104"/>
              <a:chOff x="1311" y="1904"/>
              <a:chExt cx="35" cy="88"/>
            </a:xfrm>
          </p:grpSpPr>
          <p:sp>
            <p:nvSpPr>
              <p:cNvPr id="63680" name="Line 106"/>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3681" name="Line 107"/>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3659" name="Group 108"/>
            <p:cNvGrpSpPr>
              <a:grpSpLocks/>
            </p:cNvGrpSpPr>
            <p:nvPr/>
          </p:nvGrpSpPr>
          <p:grpSpPr bwMode="auto">
            <a:xfrm>
              <a:off x="1416" y="1831"/>
              <a:ext cx="30" cy="79"/>
              <a:chOff x="1311" y="1904"/>
              <a:chExt cx="35" cy="88"/>
            </a:xfrm>
          </p:grpSpPr>
          <p:sp>
            <p:nvSpPr>
              <p:cNvPr id="63678" name="Line 109"/>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3679" name="Line 110"/>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3660" name="Group 111"/>
            <p:cNvGrpSpPr>
              <a:grpSpLocks/>
            </p:cNvGrpSpPr>
            <p:nvPr/>
          </p:nvGrpSpPr>
          <p:grpSpPr bwMode="auto">
            <a:xfrm>
              <a:off x="1490" y="1731"/>
              <a:ext cx="32" cy="109"/>
              <a:chOff x="1311" y="1904"/>
              <a:chExt cx="35" cy="88"/>
            </a:xfrm>
          </p:grpSpPr>
          <p:sp>
            <p:nvSpPr>
              <p:cNvPr id="63676" name="Line 112"/>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3677" name="Line 113"/>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3661" name="Group 114"/>
            <p:cNvGrpSpPr>
              <a:grpSpLocks/>
            </p:cNvGrpSpPr>
            <p:nvPr/>
          </p:nvGrpSpPr>
          <p:grpSpPr bwMode="auto">
            <a:xfrm>
              <a:off x="1559" y="1635"/>
              <a:ext cx="32" cy="144"/>
              <a:chOff x="1311" y="1904"/>
              <a:chExt cx="35" cy="88"/>
            </a:xfrm>
          </p:grpSpPr>
          <p:sp>
            <p:nvSpPr>
              <p:cNvPr id="63674" name="Line 115"/>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3675" name="Line 116"/>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3662" name="Group 117"/>
            <p:cNvGrpSpPr>
              <a:grpSpLocks/>
            </p:cNvGrpSpPr>
            <p:nvPr/>
          </p:nvGrpSpPr>
          <p:grpSpPr bwMode="auto">
            <a:xfrm>
              <a:off x="1697" y="1547"/>
              <a:ext cx="32" cy="180"/>
              <a:chOff x="1311" y="1904"/>
              <a:chExt cx="35" cy="88"/>
            </a:xfrm>
          </p:grpSpPr>
          <p:sp>
            <p:nvSpPr>
              <p:cNvPr id="63672" name="Line 118"/>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3673" name="Line 119"/>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3663" name="Group 120"/>
            <p:cNvGrpSpPr>
              <a:grpSpLocks/>
            </p:cNvGrpSpPr>
            <p:nvPr/>
          </p:nvGrpSpPr>
          <p:grpSpPr bwMode="auto">
            <a:xfrm>
              <a:off x="1835" y="1675"/>
              <a:ext cx="32" cy="180"/>
              <a:chOff x="1311" y="1904"/>
              <a:chExt cx="35" cy="88"/>
            </a:xfrm>
          </p:grpSpPr>
          <p:sp>
            <p:nvSpPr>
              <p:cNvPr id="63670" name="Line 121"/>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3671" name="Line 122"/>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3664" name="Group 123"/>
            <p:cNvGrpSpPr>
              <a:grpSpLocks/>
            </p:cNvGrpSpPr>
            <p:nvPr/>
          </p:nvGrpSpPr>
          <p:grpSpPr bwMode="auto">
            <a:xfrm>
              <a:off x="2120" y="1888"/>
              <a:ext cx="27" cy="130"/>
              <a:chOff x="1311" y="1904"/>
              <a:chExt cx="35" cy="88"/>
            </a:xfrm>
          </p:grpSpPr>
          <p:sp>
            <p:nvSpPr>
              <p:cNvPr id="63668" name="Line 124"/>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3669" name="Line 125"/>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3665" name="Group 126"/>
            <p:cNvGrpSpPr>
              <a:grpSpLocks/>
            </p:cNvGrpSpPr>
            <p:nvPr/>
          </p:nvGrpSpPr>
          <p:grpSpPr bwMode="auto">
            <a:xfrm>
              <a:off x="2955" y="1705"/>
              <a:ext cx="32" cy="180"/>
              <a:chOff x="1311" y="1904"/>
              <a:chExt cx="35" cy="88"/>
            </a:xfrm>
          </p:grpSpPr>
          <p:sp>
            <p:nvSpPr>
              <p:cNvPr id="63666" name="Line 127"/>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3667" name="Line 128"/>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grpSp>
        <p:nvGrpSpPr>
          <p:cNvPr id="63496" name="Group 162"/>
          <p:cNvGrpSpPr>
            <a:grpSpLocks/>
          </p:cNvGrpSpPr>
          <p:nvPr/>
        </p:nvGrpSpPr>
        <p:grpSpPr bwMode="auto">
          <a:xfrm>
            <a:off x="1652588" y="3962400"/>
            <a:ext cx="2740025" cy="234950"/>
            <a:chOff x="1267" y="2094"/>
            <a:chExt cx="1726" cy="148"/>
          </a:xfrm>
        </p:grpSpPr>
        <p:sp>
          <p:nvSpPr>
            <p:cNvPr id="63642" name="Oval 163"/>
            <p:cNvSpPr>
              <a:spLocks noChangeArrowheads="1"/>
            </p:cNvSpPr>
            <p:nvPr/>
          </p:nvSpPr>
          <p:spPr bwMode="auto">
            <a:xfrm>
              <a:off x="1344" y="2186"/>
              <a:ext cx="42" cy="45"/>
            </a:xfrm>
            <a:prstGeom prst="ellipse">
              <a:avLst/>
            </a:prstGeom>
            <a:solidFill>
              <a:schemeClr val="accent2"/>
            </a:solidFill>
            <a:ln w="28575">
              <a:noFill/>
              <a:round/>
              <a:headEnd/>
              <a:tailEnd/>
            </a:ln>
          </p:spPr>
          <p:txBody>
            <a:bodyPr anchor="ctr">
              <a:spAutoFit/>
            </a:bodyPr>
            <a:lstStyle/>
            <a:p>
              <a:endParaRPr lang="en-US"/>
            </a:p>
          </p:txBody>
        </p:sp>
        <p:sp>
          <p:nvSpPr>
            <p:cNvPr id="63643" name="Oval 164"/>
            <p:cNvSpPr>
              <a:spLocks noChangeArrowheads="1"/>
            </p:cNvSpPr>
            <p:nvPr/>
          </p:nvSpPr>
          <p:spPr bwMode="auto">
            <a:xfrm>
              <a:off x="1305" y="2196"/>
              <a:ext cx="42" cy="45"/>
            </a:xfrm>
            <a:prstGeom prst="ellipse">
              <a:avLst/>
            </a:prstGeom>
            <a:solidFill>
              <a:schemeClr val="accent2"/>
            </a:solidFill>
            <a:ln w="28575">
              <a:noFill/>
              <a:round/>
              <a:headEnd/>
              <a:tailEnd/>
            </a:ln>
          </p:spPr>
          <p:txBody>
            <a:bodyPr anchor="ctr">
              <a:spAutoFit/>
            </a:bodyPr>
            <a:lstStyle/>
            <a:p>
              <a:endParaRPr lang="en-US"/>
            </a:p>
          </p:txBody>
        </p:sp>
        <p:sp>
          <p:nvSpPr>
            <p:cNvPr id="63644" name="Oval 165"/>
            <p:cNvSpPr>
              <a:spLocks noChangeArrowheads="1"/>
            </p:cNvSpPr>
            <p:nvPr/>
          </p:nvSpPr>
          <p:spPr bwMode="auto">
            <a:xfrm>
              <a:off x="1267" y="2197"/>
              <a:ext cx="42" cy="45"/>
            </a:xfrm>
            <a:prstGeom prst="ellipse">
              <a:avLst/>
            </a:prstGeom>
            <a:solidFill>
              <a:schemeClr val="accent2"/>
            </a:solidFill>
            <a:ln w="28575">
              <a:noFill/>
              <a:round/>
              <a:headEnd/>
              <a:tailEnd/>
            </a:ln>
          </p:spPr>
          <p:txBody>
            <a:bodyPr anchor="ctr">
              <a:spAutoFit/>
            </a:bodyPr>
            <a:lstStyle/>
            <a:p>
              <a:endParaRPr lang="en-US"/>
            </a:p>
          </p:txBody>
        </p:sp>
        <p:sp>
          <p:nvSpPr>
            <p:cNvPr id="63645" name="Oval 166"/>
            <p:cNvSpPr>
              <a:spLocks noChangeArrowheads="1"/>
            </p:cNvSpPr>
            <p:nvPr/>
          </p:nvSpPr>
          <p:spPr bwMode="auto">
            <a:xfrm>
              <a:off x="1412" y="2151"/>
              <a:ext cx="42" cy="45"/>
            </a:xfrm>
            <a:prstGeom prst="ellipse">
              <a:avLst/>
            </a:prstGeom>
            <a:solidFill>
              <a:schemeClr val="accent2"/>
            </a:solidFill>
            <a:ln w="28575">
              <a:noFill/>
              <a:round/>
              <a:headEnd/>
              <a:tailEnd/>
            </a:ln>
          </p:spPr>
          <p:txBody>
            <a:bodyPr anchor="ctr">
              <a:spAutoFit/>
            </a:bodyPr>
            <a:lstStyle/>
            <a:p>
              <a:endParaRPr lang="en-US"/>
            </a:p>
          </p:txBody>
        </p:sp>
        <p:sp>
          <p:nvSpPr>
            <p:cNvPr id="63646" name="Oval 167"/>
            <p:cNvSpPr>
              <a:spLocks noChangeArrowheads="1"/>
            </p:cNvSpPr>
            <p:nvPr/>
          </p:nvSpPr>
          <p:spPr bwMode="auto">
            <a:xfrm>
              <a:off x="1484" y="2121"/>
              <a:ext cx="42" cy="45"/>
            </a:xfrm>
            <a:prstGeom prst="ellipse">
              <a:avLst/>
            </a:prstGeom>
            <a:solidFill>
              <a:schemeClr val="accent2"/>
            </a:solidFill>
            <a:ln w="28575">
              <a:noFill/>
              <a:round/>
              <a:headEnd/>
              <a:tailEnd/>
            </a:ln>
          </p:spPr>
          <p:txBody>
            <a:bodyPr anchor="ctr">
              <a:spAutoFit/>
            </a:bodyPr>
            <a:lstStyle/>
            <a:p>
              <a:endParaRPr lang="en-US"/>
            </a:p>
          </p:txBody>
        </p:sp>
        <p:sp>
          <p:nvSpPr>
            <p:cNvPr id="63647" name="Oval 168"/>
            <p:cNvSpPr>
              <a:spLocks noChangeArrowheads="1"/>
            </p:cNvSpPr>
            <p:nvPr/>
          </p:nvSpPr>
          <p:spPr bwMode="auto">
            <a:xfrm>
              <a:off x="1553" y="2094"/>
              <a:ext cx="42" cy="45"/>
            </a:xfrm>
            <a:prstGeom prst="ellipse">
              <a:avLst/>
            </a:prstGeom>
            <a:solidFill>
              <a:schemeClr val="accent2"/>
            </a:solidFill>
            <a:ln w="28575">
              <a:noFill/>
              <a:round/>
              <a:headEnd/>
              <a:tailEnd/>
            </a:ln>
          </p:spPr>
          <p:txBody>
            <a:bodyPr anchor="ctr">
              <a:spAutoFit/>
            </a:bodyPr>
            <a:lstStyle/>
            <a:p>
              <a:endParaRPr lang="en-US"/>
            </a:p>
          </p:txBody>
        </p:sp>
        <p:sp>
          <p:nvSpPr>
            <p:cNvPr id="63648" name="Oval 169"/>
            <p:cNvSpPr>
              <a:spLocks noChangeArrowheads="1"/>
            </p:cNvSpPr>
            <p:nvPr/>
          </p:nvSpPr>
          <p:spPr bwMode="auto">
            <a:xfrm>
              <a:off x="1692" y="2106"/>
              <a:ext cx="42" cy="45"/>
            </a:xfrm>
            <a:prstGeom prst="ellipse">
              <a:avLst/>
            </a:prstGeom>
            <a:solidFill>
              <a:schemeClr val="accent2"/>
            </a:solidFill>
            <a:ln w="28575">
              <a:noFill/>
              <a:round/>
              <a:headEnd/>
              <a:tailEnd/>
            </a:ln>
          </p:spPr>
          <p:txBody>
            <a:bodyPr anchor="ctr">
              <a:spAutoFit/>
            </a:bodyPr>
            <a:lstStyle/>
            <a:p>
              <a:endParaRPr lang="en-US"/>
            </a:p>
          </p:txBody>
        </p:sp>
        <p:sp>
          <p:nvSpPr>
            <p:cNvPr id="63649" name="Oval 170"/>
            <p:cNvSpPr>
              <a:spLocks noChangeArrowheads="1"/>
            </p:cNvSpPr>
            <p:nvPr/>
          </p:nvSpPr>
          <p:spPr bwMode="auto">
            <a:xfrm>
              <a:off x="1837" y="2151"/>
              <a:ext cx="42" cy="45"/>
            </a:xfrm>
            <a:prstGeom prst="ellipse">
              <a:avLst/>
            </a:prstGeom>
            <a:solidFill>
              <a:schemeClr val="accent2"/>
            </a:solidFill>
            <a:ln w="28575">
              <a:noFill/>
              <a:round/>
              <a:headEnd/>
              <a:tailEnd/>
            </a:ln>
          </p:spPr>
          <p:txBody>
            <a:bodyPr anchor="ctr">
              <a:spAutoFit/>
            </a:bodyPr>
            <a:lstStyle/>
            <a:p>
              <a:endParaRPr lang="en-US"/>
            </a:p>
          </p:txBody>
        </p:sp>
        <p:sp>
          <p:nvSpPr>
            <p:cNvPr id="63650" name="Oval 171"/>
            <p:cNvSpPr>
              <a:spLocks noChangeArrowheads="1"/>
            </p:cNvSpPr>
            <p:nvPr/>
          </p:nvSpPr>
          <p:spPr bwMode="auto">
            <a:xfrm>
              <a:off x="2951" y="2181"/>
              <a:ext cx="42" cy="45"/>
            </a:xfrm>
            <a:prstGeom prst="ellipse">
              <a:avLst/>
            </a:prstGeom>
            <a:solidFill>
              <a:schemeClr val="accent2"/>
            </a:solidFill>
            <a:ln w="28575">
              <a:noFill/>
              <a:round/>
              <a:headEnd/>
              <a:tailEnd/>
            </a:ln>
          </p:spPr>
          <p:txBody>
            <a:bodyPr anchor="ctr">
              <a:spAutoFit/>
            </a:bodyPr>
            <a:lstStyle/>
            <a:p>
              <a:endParaRPr lang="en-US"/>
            </a:p>
          </p:txBody>
        </p:sp>
        <p:sp>
          <p:nvSpPr>
            <p:cNvPr id="63651" name="Line 172"/>
            <p:cNvSpPr>
              <a:spLocks noChangeShapeType="1"/>
            </p:cNvSpPr>
            <p:nvPr/>
          </p:nvSpPr>
          <p:spPr bwMode="auto">
            <a:xfrm flipV="1">
              <a:off x="1377" y="2183"/>
              <a:ext cx="47" cy="19"/>
            </a:xfrm>
            <a:prstGeom prst="line">
              <a:avLst/>
            </a:prstGeom>
            <a:noFill/>
            <a:ln w="22225">
              <a:solidFill>
                <a:schemeClr val="accent2"/>
              </a:solidFill>
              <a:round/>
              <a:headEnd/>
              <a:tailEnd/>
            </a:ln>
          </p:spPr>
          <p:txBody>
            <a:bodyPr wrap="none">
              <a:spAutoFit/>
            </a:bodyPr>
            <a:lstStyle/>
            <a:p>
              <a:endParaRPr lang="en-US"/>
            </a:p>
          </p:txBody>
        </p:sp>
        <p:sp>
          <p:nvSpPr>
            <p:cNvPr id="63652" name="Line 173"/>
            <p:cNvSpPr>
              <a:spLocks noChangeShapeType="1"/>
            </p:cNvSpPr>
            <p:nvPr/>
          </p:nvSpPr>
          <p:spPr bwMode="auto">
            <a:xfrm flipV="1">
              <a:off x="1452" y="2141"/>
              <a:ext cx="45" cy="29"/>
            </a:xfrm>
            <a:prstGeom prst="line">
              <a:avLst/>
            </a:prstGeom>
            <a:noFill/>
            <a:ln w="22225">
              <a:solidFill>
                <a:schemeClr val="accent2"/>
              </a:solidFill>
              <a:round/>
              <a:headEnd/>
              <a:tailEnd/>
            </a:ln>
          </p:spPr>
          <p:txBody>
            <a:bodyPr>
              <a:spAutoFit/>
            </a:bodyPr>
            <a:lstStyle/>
            <a:p>
              <a:endParaRPr lang="en-US"/>
            </a:p>
          </p:txBody>
        </p:sp>
        <p:sp>
          <p:nvSpPr>
            <p:cNvPr id="63653" name="Line 174"/>
            <p:cNvSpPr>
              <a:spLocks noChangeShapeType="1"/>
            </p:cNvSpPr>
            <p:nvPr/>
          </p:nvSpPr>
          <p:spPr bwMode="auto">
            <a:xfrm flipV="1">
              <a:off x="1516" y="2118"/>
              <a:ext cx="56" cy="21"/>
            </a:xfrm>
            <a:prstGeom prst="line">
              <a:avLst/>
            </a:prstGeom>
            <a:noFill/>
            <a:ln w="22225">
              <a:solidFill>
                <a:schemeClr val="accent2"/>
              </a:solidFill>
              <a:round/>
              <a:headEnd/>
              <a:tailEnd/>
            </a:ln>
          </p:spPr>
          <p:txBody>
            <a:bodyPr>
              <a:spAutoFit/>
            </a:bodyPr>
            <a:lstStyle/>
            <a:p>
              <a:endParaRPr lang="en-US"/>
            </a:p>
          </p:txBody>
        </p:sp>
        <p:sp>
          <p:nvSpPr>
            <p:cNvPr id="63654" name="Line 175"/>
            <p:cNvSpPr>
              <a:spLocks noChangeShapeType="1"/>
            </p:cNvSpPr>
            <p:nvPr/>
          </p:nvSpPr>
          <p:spPr bwMode="auto">
            <a:xfrm>
              <a:off x="1580" y="2116"/>
              <a:ext cx="119" cy="12"/>
            </a:xfrm>
            <a:prstGeom prst="line">
              <a:avLst/>
            </a:prstGeom>
            <a:noFill/>
            <a:ln w="22225">
              <a:solidFill>
                <a:schemeClr val="accent2"/>
              </a:solidFill>
              <a:round/>
              <a:headEnd/>
              <a:tailEnd/>
            </a:ln>
          </p:spPr>
          <p:txBody>
            <a:bodyPr>
              <a:spAutoFit/>
            </a:bodyPr>
            <a:lstStyle/>
            <a:p>
              <a:endParaRPr lang="en-US"/>
            </a:p>
          </p:txBody>
        </p:sp>
        <p:sp>
          <p:nvSpPr>
            <p:cNvPr id="63655" name="Line 176"/>
            <p:cNvSpPr>
              <a:spLocks noChangeShapeType="1"/>
            </p:cNvSpPr>
            <p:nvPr/>
          </p:nvSpPr>
          <p:spPr bwMode="auto">
            <a:xfrm>
              <a:off x="1736" y="2138"/>
              <a:ext cx="110" cy="45"/>
            </a:xfrm>
            <a:prstGeom prst="line">
              <a:avLst/>
            </a:prstGeom>
            <a:noFill/>
            <a:ln w="22225">
              <a:solidFill>
                <a:schemeClr val="accent2"/>
              </a:solidFill>
              <a:round/>
              <a:headEnd/>
              <a:tailEnd/>
            </a:ln>
          </p:spPr>
          <p:txBody>
            <a:bodyPr>
              <a:spAutoFit/>
            </a:bodyPr>
            <a:lstStyle/>
            <a:p>
              <a:endParaRPr lang="en-US"/>
            </a:p>
          </p:txBody>
        </p:sp>
        <p:sp>
          <p:nvSpPr>
            <p:cNvPr id="63656" name="Line 177"/>
            <p:cNvSpPr>
              <a:spLocks noChangeShapeType="1"/>
            </p:cNvSpPr>
            <p:nvPr/>
          </p:nvSpPr>
          <p:spPr bwMode="auto">
            <a:xfrm>
              <a:off x="1871" y="2182"/>
              <a:ext cx="1098" cy="21"/>
            </a:xfrm>
            <a:prstGeom prst="line">
              <a:avLst/>
            </a:prstGeom>
            <a:noFill/>
            <a:ln w="22225">
              <a:solidFill>
                <a:schemeClr val="accent2"/>
              </a:solidFill>
              <a:round/>
              <a:headEnd/>
              <a:tailEnd/>
            </a:ln>
          </p:spPr>
          <p:txBody>
            <a:bodyPr>
              <a:spAutoFit/>
            </a:bodyPr>
            <a:lstStyle/>
            <a:p>
              <a:endParaRPr lang="en-US"/>
            </a:p>
          </p:txBody>
        </p:sp>
      </p:grpSp>
      <p:grpSp>
        <p:nvGrpSpPr>
          <p:cNvPr id="63497" name="Group 178"/>
          <p:cNvGrpSpPr>
            <a:grpSpLocks/>
          </p:cNvGrpSpPr>
          <p:nvPr/>
        </p:nvGrpSpPr>
        <p:grpSpPr bwMode="auto">
          <a:xfrm>
            <a:off x="1666875" y="4022725"/>
            <a:ext cx="2722563" cy="193675"/>
            <a:chOff x="1276" y="2132"/>
            <a:chExt cx="1715" cy="122"/>
          </a:xfrm>
        </p:grpSpPr>
        <p:grpSp>
          <p:nvGrpSpPr>
            <p:cNvPr id="63615" name="Group 179"/>
            <p:cNvGrpSpPr>
              <a:grpSpLocks/>
            </p:cNvGrpSpPr>
            <p:nvPr/>
          </p:nvGrpSpPr>
          <p:grpSpPr bwMode="auto">
            <a:xfrm rot="10800000">
              <a:off x="1491" y="2149"/>
              <a:ext cx="33" cy="52"/>
              <a:chOff x="1311" y="1904"/>
              <a:chExt cx="35" cy="88"/>
            </a:xfrm>
          </p:grpSpPr>
          <p:sp>
            <p:nvSpPr>
              <p:cNvPr id="63640" name="Line 180"/>
              <p:cNvSpPr>
                <a:spLocks noChangeShapeType="1"/>
              </p:cNvSpPr>
              <p:nvPr/>
            </p:nvSpPr>
            <p:spPr bwMode="auto">
              <a:xfrm flipH="1" flipV="1">
                <a:off x="1328" y="1905"/>
                <a:ext cx="1" cy="87"/>
              </a:xfrm>
              <a:prstGeom prst="line">
                <a:avLst/>
              </a:prstGeom>
              <a:noFill/>
              <a:ln w="15875">
                <a:solidFill>
                  <a:schemeClr val="accent2"/>
                </a:solidFill>
                <a:round/>
                <a:headEnd/>
                <a:tailEnd/>
              </a:ln>
            </p:spPr>
            <p:txBody>
              <a:bodyPr>
                <a:spAutoFit/>
              </a:bodyPr>
              <a:lstStyle/>
              <a:p>
                <a:endParaRPr lang="en-US"/>
              </a:p>
            </p:txBody>
          </p:sp>
          <p:sp>
            <p:nvSpPr>
              <p:cNvPr id="63641" name="Line 181"/>
              <p:cNvSpPr>
                <a:spLocks noChangeShapeType="1"/>
              </p:cNvSpPr>
              <p:nvPr/>
            </p:nvSpPr>
            <p:spPr bwMode="auto">
              <a:xfrm>
                <a:off x="1311" y="1904"/>
                <a:ext cx="35" cy="0"/>
              </a:xfrm>
              <a:prstGeom prst="line">
                <a:avLst/>
              </a:prstGeom>
              <a:noFill/>
              <a:ln w="19050">
                <a:solidFill>
                  <a:schemeClr val="accent2"/>
                </a:solidFill>
                <a:round/>
                <a:headEnd/>
                <a:tailEnd/>
              </a:ln>
            </p:spPr>
            <p:txBody>
              <a:bodyPr wrap="none">
                <a:spAutoFit/>
              </a:bodyPr>
              <a:lstStyle/>
              <a:p>
                <a:endParaRPr lang="en-US"/>
              </a:p>
            </p:txBody>
          </p:sp>
        </p:grpSp>
        <p:grpSp>
          <p:nvGrpSpPr>
            <p:cNvPr id="63616" name="Group 182"/>
            <p:cNvGrpSpPr>
              <a:grpSpLocks/>
            </p:cNvGrpSpPr>
            <p:nvPr/>
          </p:nvGrpSpPr>
          <p:grpSpPr bwMode="auto">
            <a:xfrm rot="10800000">
              <a:off x="1559" y="2132"/>
              <a:ext cx="33" cy="61"/>
              <a:chOff x="1311" y="1904"/>
              <a:chExt cx="35" cy="88"/>
            </a:xfrm>
          </p:grpSpPr>
          <p:sp>
            <p:nvSpPr>
              <p:cNvPr id="63638" name="Line 183"/>
              <p:cNvSpPr>
                <a:spLocks noChangeShapeType="1"/>
              </p:cNvSpPr>
              <p:nvPr/>
            </p:nvSpPr>
            <p:spPr bwMode="auto">
              <a:xfrm flipH="1" flipV="1">
                <a:off x="1328" y="1905"/>
                <a:ext cx="1" cy="87"/>
              </a:xfrm>
              <a:prstGeom prst="line">
                <a:avLst/>
              </a:prstGeom>
              <a:noFill/>
              <a:ln w="15875">
                <a:solidFill>
                  <a:schemeClr val="accent2"/>
                </a:solidFill>
                <a:round/>
                <a:headEnd/>
                <a:tailEnd/>
              </a:ln>
            </p:spPr>
            <p:txBody>
              <a:bodyPr>
                <a:spAutoFit/>
              </a:bodyPr>
              <a:lstStyle/>
              <a:p>
                <a:endParaRPr lang="en-US"/>
              </a:p>
            </p:txBody>
          </p:sp>
          <p:sp>
            <p:nvSpPr>
              <p:cNvPr id="63639" name="Line 184"/>
              <p:cNvSpPr>
                <a:spLocks noChangeShapeType="1"/>
              </p:cNvSpPr>
              <p:nvPr/>
            </p:nvSpPr>
            <p:spPr bwMode="auto">
              <a:xfrm>
                <a:off x="1311" y="1904"/>
                <a:ext cx="35" cy="0"/>
              </a:xfrm>
              <a:prstGeom prst="line">
                <a:avLst/>
              </a:prstGeom>
              <a:noFill/>
              <a:ln w="19050">
                <a:solidFill>
                  <a:schemeClr val="accent2"/>
                </a:solidFill>
                <a:round/>
                <a:headEnd/>
                <a:tailEnd/>
              </a:ln>
            </p:spPr>
            <p:txBody>
              <a:bodyPr wrap="none">
                <a:spAutoFit/>
              </a:bodyPr>
              <a:lstStyle/>
              <a:p>
                <a:endParaRPr lang="en-US"/>
              </a:p>
            </p:txBody>
          </p:sp>
        </p:grpSp>
        <p:grpSp>
          <p:nvGrpSpPr>
            <p:cNvPr id="63617" name="Group 185"/>
            <p:cNvGrpSpPr>
              <a:grpSpLocks/>
            </p:cNvGrpSpPr>
            <p:nvPr/>
          </p:nvGrpSpPr>
          <p:grpSpPr bwMode="auto">
            <a:xfrm rot="10800000">
              <a:off x="1416" y="2188"/>
              <a:ext cx="33" cy="52"/>
              <a:chOff x="1311" y="1904"/>
              <a:chExt cx="35" cy="88"/>
            </a:xfrm>
          </p:grpSpPr>
          <p:sp>
            <p:nvSpPr>
              <p:cNvPr id="63636" name="Line 186"/>
              <p:cNvSpPr>
                <a:spLocks noChangeShapeType="1"/>
              </p:cNvSpPr>
              <p:nvPr/>
            </p:nvSpPr>
            <p:spPr bwMode="auto">
              <a:xfrm flipH="1" flipV="1">
                <a:off x="1328" y="1905"/>
                <a:ext cx="1" cy="87"/>
              </a:xfrm>
              <a:prstGeom prst="line">
                <a:avLst/>
              </a:prstGeom>
              <a:noFill/>
              <a:ln w="15875">
                <a:solidFill>
                  <a:schemeClr val="accent2"/>
                </a:solidFill>
                <a:round/>
                <a:headEnd/>
                <a:tailEnd/>
              </a:ln>
            </p:spPr>
            <p:txBody>
              <a:bodyPr>
                <a:spAutoFit/>
              </a:bodyPr>
              <a:lstStyle/>
              <a:p>
                <a:endParaRPr lang="en-US"/>
              </a:p>
            </p:txBody>
          </p:sp>
          <p:sp>
            <p:nvSpPr>
              <p:cNvPr id="63637" name="Line 187"/>
              <p:cNvSpPr>
                <a:spLocks noChangeShapeType="1"/>
              </p:cNvSpPr>
              <p:nvPr/>
            </p:nvSpPr>
            <p:spPr bwMode="auto">
              <a:xfrm>
                <a:off x="1311" y="1904"/>
                <a:ext cx="35" cy="0"/>
              </a:xfrm>
              <a:prstGeom prst="line">
                <a:avLst/>
              </a:prstGeom>
              <a:noFill/>
              <a:ln w="19050">
                <a:solidFill>
                  <a:schemeClr val="accent2"/>
                </a:solidFill>
                <a:round/>
                <a:headEnd/>
                <a:tailEnd/>
              </a:ln>
            </p:spPr>
            <p:txBody>
              <a:bodyPr wrap="none">
                <a:spAutoFit/>
              </a:bodyPr>
              <a:lstStyle/>
              <a:p>
                <a:endParaRPr lang="en-US"/>
              </a:p>
            </p:txBody>
          </p:sp>
        </p:grpSp>
        <p:grpSp>
          <p:nvGrpSpPr>
            <p:cNvPr id="63618" name="Group 188"/>
            <p:cNvGrpSpPr>
              <a:grpSpLocks/>
            </p:cNvGrpSpPr>
            <p:nvPr/>
          </p:nvGrpSpPr>
          <p:grpSpPr bwMode="auto">
            <a:xfrm rot="10800000">
              <a:off x="1348" y="2222"/>
              <a:ext cx="33" cy="27"/>
              <a:chOff x="1311" y="1904"/>
              <a:chExt cx="35" cy="88"/>
            </a:xfrm>
          </p:grpSpPr>
          <p:sp>
            <p:nvSpPr>
              <p:cNvPr id="63634" name="Line 189"/>
              <p:cNvSpPr>
                <a:spLocks noChangeShapeType="1"/>
              </p:cNvSpPr>
              <p:nvPr/>
            </p:nvSpPr>
            <p:spPr bwMode="auto">
              <a:xfrm flipH="1" flipV="1">
                <a:off x="1328" y="1905"/>
                <a:ext cx="1" cy="87"/>
              </a:xfrm>
              <a:prstGeom prst="line">
                <a:avLst/>
              </a:prstGeom>
              <a:noFill/>
              <a:ln w="15875">
                <a:solidFill>
                  <a:schemeClr val="accent2"/>
                </a:solidFill>
                <a:round/>
                <a:headEnd/>
                <a:tailEnd/>
              </a:ln>
            </p:spPr>
            <p:txBody>
              <a:bodyPr>
                <a:spAutoFit/>
              </a:bodyPr>
              <a:lstStyle/>
              <a:p>
                <a:endParaRPr lang="en-US"/>
              </a:p>
            </p:txBody>
          </p:sp>
          <p:sp>
            <p:nvSpPr>
              <p:cNvPr id="63635" name="Line 190"/>
              <p:cNvSpPr>
                <a:spLocks noChangeShapeType="1"/>
              </p:cNvSpPr>
              <p:nvPr/>
            </p:nvSpPr>
            <p:spPr bwMode="auto">
              <a:xfrm>
                <a:off x="1311" y="1904"/>
                <a:ext cx="35" cy="0"/>
              </a:xfrm>
              <a:prstGeom prst="line">
                <a:avLst/>
              </a:prstGeom>
              <a:noFill/>
              <a:ln w="19050">
                <a:solidFill>
                  <a:schemeClr val="accent2"/>
                </a:solidFill>
                <a:round/>
                <a:headEnd/>
                <a:tailEnd/>
              </a:ln>
            </p:spPr>
            <p:txBody>
              <a:bodyPr wrap="none">
                <a:spAutoFit/>
              </a:bodyPr>
              <a:lstStyle/>
              <a:p>
                <a:endParaRPr lang="en-US"/>
              </a:p>
            </p:txBody>
          </p:sp>
        </p:grpSp>
        <p:grpSp>
          <p:nvGrpSpPr>
            <p:cNvPr id="63619" name="Group 191"/>
            <p:cNvGrpSpPr>
              <a:grpSpLocks/>
            </p:cNvGrpSpPr>
            <p:nvPr/>
          </p:nvGrpSpPr>
          <p:grpSpPr bwMode="auto">
            <a:xfrm rot="10800000">
              <a:off x="1313" y="2226"/>
              <a:ext cx="33" cy="27"/>
              <a:chOff x="1311" y="1904"/>
              <a:chExt cx="35" cy="88"/>
            </a:xfrm>
          </p:grpSpPr>
          <p:sp>
            <p:nvSpPr>
              <p:cNvPr id="63632" name="Line 192"/>
              <p:cNvSpPr>
                <a:spLocks noChangeShapeType="1"/>
              </p:cNvSpPr>
              <p:nvPr/>
            </p:nvSpPr>
            <p:spPr bwMode="auto">
              <a:xfrm flipH="1" flipV="1">
                <a:off x="1328" y="1905"/>
                <a:ext cx="1" cy="87"/>
              </a:xfrm>
              <a:prstGeom prst="line">
                <a:avLst/>
              </a:prstGeom>
              <a:noFill/>
              <a:ln w="15875">
                <a:solidFill>
                  <a:schemeClr val="accent2"/>
                </a:solidFill>
                <a:round/>
                <a:headEnd/>
                <a:tailEnd/>
              </a:ln>
            </p:spPr>
            <p:txBody>
              <a:bodyPr>
                <a:spAutoFit/>
              </a:bodyPr>
              <a:lstStyle/>
              <a:p>
                <a:endParaRPr lang="en-US"/>
              </a:p>
            </p:txBody>
          </p:sp>
          <p:sp>
            <p:nvSpPr>
              <p:cNvPr id="63633" name="Line 193"/>
              <p:cNvSpPr>
                <a:spLocks noChangeShapeType="1"/>
              </p:cNvSpPr>
              <p:nvPr/>
            </p:nvSpPr>
            <p:spPr bwMode="auto">
              <a:xfrm>
                <a:off x="1311" y="1904"/>
                <a:ext cx="35" cy="0"/>
              </a:xfrm>
              <a:prstGeom prst="line">
                <a:avLst/>
              </a:prstGeom>
              <a:noFill/>
              <a:ln w="19050">
                <a:solidFill>
                  <a:schemeClr val="accent2"/>
                </a:solidFill>
                <a:round/>
                <a:headEnd/>
                <a:tailEnd/>
              </a:ln>
            </p:spPr>
            <p:txBody>
              <a:bodyPr wrap="none">
                <a:spAutoFit/>
              </a:bodyPr>
              <a:lstStyle/>
              <a:p>
                <a:endParaRPr lang="en-US"/>
              </a:p>
            </p:txBody>
          </p:sp>
        </p:grpSp>
        <p:grpSp>
          <p:nvGrpSpPr>
            <p:cNvPr id="63620" name="Group 194"/>
            <p:cNvGrpSpPr>
              <a:grpSpLocks/>
            </p:cNvGrpSpPr>
            <p:nvPr/>
          </p:nvGrpSpPr>
          <p:grpSpPr bwMode="auto">
            <a:xfrm rot="10800000">
              <a:off x="1276" y="2227"/>
              <a:ext cx="33" cy="27"/>
              <a:chOff x="1311" y="1904"/>
              <a:chExt cx="35" cy="88"/>
            </a:xfrm>
          </p:grpSpPr>
          <p:sp>
            <p:nvSpPr>
              <p:cNvPr id="63630" name="Line 195"/>
              <p:cNvSpPr>
                <a:spLocks noChangeShapeType="1"/>
              </p:cNvSpPr>
              <p:nvPr/>
            </p:nvSpPr>
            <p:spPr bwMode="auto">
              <a:xfrm flipH="1" flipV="1">
                <a:off x="1328" y="1905"/>
                <a:ext cx="1" cy="87"/>
              </a:xfrm>
              <a:prstGeom prst="line">
                <a:avLst/>
              </a:prstGeom>
              <a:noFill/>
              <a:ln w="15875">
                <a:solidFill>
                  <a:schemeClr val="accent2"/>
                </a:solidFill>
                <a:round/>
                <a:headEnd/>
                <a:tailEnd/>
              </a:ln>
            </p:spPr>
            <p:txBody>
              <a:bodyPr>
                <a:spAutoFit/>
              </a:bodyPr>
              <a:lstStyle/>
              <a:p>
                <a:endParaRPr lang="en-US"/>
              </a:p>
            </p:txBody>
          </p:sp>
          <p:sp>
            <p:nvSpPr>
              <p:cNvPr id="63631" name="Line 196"/>
              <p:cNvSpPr>
                <a:spLocks noChangeShapeType="1"/>
              </p:cNvSpPr>
              <p:nvPr/>
            </p:nvSpPr>
            <p:spPr bwMode="auto">
              <a:xfrm>
                <a:off x="1311" y="1904"/>
                <a:ext cx="35" cy="0"/>
              </a:xfrm>
              <a:prstGeom prst="line">
                <a:avLst/>
              </a:prstGeom>
              <a:noFill/>
              <a:ln w="19050">
                <a:solidFill>
                  <a:schemeClr val="accent2"/>
                </a:solidFill>
                <a:round/>
                <a:headEnd/>
                <a:tailEnd/>
              </a:ln>
            </p:spPr>
            <p:txBody>
              <a:bodyPr wrap="none">
                <a:spAutoFit/>
              </a:bodyPr>
              <a:lstStyle/>
              <a:p>
                <a:endParaRPr lang="en-US"/>
              </a:p>
            </p:txBody>
          </p:sp>
        </p:grpSp>
        <p:grpSp>
          <p:nvGrpSpPr>
            <p:cNvPr id="63621" name="Group 197"/>
            <p:cNvGrpSpPr>
              <a:grpSpLocks/>
            </p:cNvGrpSpPr>
            <p:nvPr/>
          </p:nvGrpSpPr>
          <p:grpSpPr bwMode="auto">
            <a:xfrm rot="10800000">
              <a:off x="1697" y="2142"/>
              <a:ext cx="33" cy="75"/>
              <a:chOff x="1311" y="1904"/>
              <a:chExt cx="35" cy="88"/>
            </a:xfrm>
          </p:grpSpPr>
          <p:sp>
            <p:nvSpPr>
              <p:cNvPr id="63628" name="Line 198"/>
              <p:cNvSpPr>
                <a:spLocks noChangeShapeType="1"/>
              </p:cNvSpPr>
              <p:nvPr/>
            </p:nvSpPr>
            <p:spPr bwMode="auto">
              <a:xfrm flipH="1" flipV="1">
                <a:off x="1328" y="1905"/>
                <a:ext cx="1" cy="87"/>
              </a:xfrm>
              <a:prstGeom prst="line">
                <a:avLst/>
              </a:prstGeom>
              <a:noFill/>
              <a:ln w="15875">
                <a:solidFill>
                  <a:schemeClr val="accent2"/>
                </a:solidFill>
                <a:round/>
                <a:headEnd/>
                <a:tailEnd/>
              </a:ln>
            </p:spPr>
            <p:txBody>
              <a:bodyPr>
                <a:spAutoFit/>
              </a:bodyPr>
              <a:lstStyle/>
              <a:p>
                <a:endParaRPr lang="en-US"/>
              </a:p>
            </p:txBody>
          </p:sp>
          <p:sp>
            <p:nvSpPr>
              <p:cNvPr id="63629" name="Line 199"/>
              <p:cNvSpPr>
                <a:spLocks noChangeShapeType="1"/>
              </p:cNvSpPr>
              <p:nvPr/>
            </p:nvSpPr>
            <p:spPr bwMode="auto">
              <a:xfrm>
                <a:off x="1311" y="1904"/>
                <a:ext cx="35" cy="0"/>
              </a:xfrm>
              <a:prstGeom prst="line">
                <a:avLst/>
              </a:prstGeom>
              <a:noFill/>
              <a:ln w="19050">
                <a:solidFill>
                  <a:schemeClr val="accent2"/>
                </a:solidFill>
                <a:round/>
                <a:headEnd/>
                <a:tailEnd/>
              </a:ln>
            </p:spPr>
            <p:txBody>
              <a:bodyPr wrap="none">
                <a:spAutoFit/>
              </a:bodyPr>
              <a:lstStyle/>
              <a:p>
                <a:endParaRPr lang="en-US"/>
              </a:p>
            </p:txBody>
          </p:sp>
        </p:grpSp>
        <p:grpSp>
          <p:nvGrpSpPr>
            <p:cNvPr id="63622" name="Group 200"/>
            <p:cNvGrpSpPr>
              <a:grpSpLocks/>
            </p:cNvGrpSpPr>
            <p:nvPr/>
          </p:nvGrpSpPr>
          <p:grpSpPr bwMode="auto">
            <a:xfrm rot="10800000">
              <a:off x="1835" y="2176"/>
              <a:ext cx="33" cy="61"/>
              <a:chOff x="1311" y="1904"/>
              <a:chExt cx="35" cy="88"/>
            </a:xfrm>
          </p:grpSpPr>
          <p:sp>
            <p:nvSpPr>
              <p:cNvPr id="63626" name="Line 201"/>
              <p:cNvSpPr>
                <a:spLocks noChangeShapeType="1"/>
              </p:cNvSpPr>
              <p:nvPr/>
            </p:nvSpPr>
            <p:spPr bwMode="auto">
              <a:xfrm flipH="1" flipV="1">
                <a:off x="1328" y="1905"/>
                <a:ext cx="1" cy="87"/>
              </a:xfrm>
              <a:prstGeom prst="line">
                <a:avLst/>
              </a:prstGeom>
              <a:noFill/>
              <a:ln w="15875">
                <a:solidFill>
                  <a:schemeClr val="accent2"/>
                </a:solidFill>
                <a:round/>
                <a:headEnd/>
                <a:tailEnd/>
              </a:ln>
            </p:spPr>
            <p:txBody>
              <a:bodyPr>
                <a:spAutoFit/>
              </a:bodyPr>
              <a:lstStyle/>
              <a:p>
                <a:endParaRPr lang="en-US"/>
              </a:p>
            </p:txBody>
          </p:sp>
          <p:sp>
            <p:nvSpPr>
              <p:cNvPr id="63627" name="Line 202"/>
              <p:cNvSpPr>
                <a:spLocks noChangeShapeType="1"/>
              </p:cNvSpPr>
              <p:nvPr/>
            </p:nvSpPr>
            <p:spPr bwMode="auto">
              <a:xfrm>
                <a:off x="1311" y="1904"/>
                <a:ext cx="35" cy="0"/>
              </a:xfrm>
              <a:prstGeom prst="line">
                <a:avLst/>
              </a:prstGeom>
              <a:noFill/>
              <a:ln w="19050">
                <a:solidFill>
                  <a:schemeClr val="accent2"/>
                </a:solidFill>
                <a:round/>
                <a:headEnd/>
                <a:tailEnd/>
              </a:ln>
            </p:spPr>
            <p:txBody>
              <a:bodyPr wrap="none">
                <a:spAutoFit/>
              </a:bodyPr>
              <a:lstStyle/>
              <a:p>
                <a:endParaRPr lang="en-US"/>
              </a:p>
            </p:txBody>
          </p:sp>
        </p:grpSp>
        <p:grpSp>
          <p:nvGrpSpPr>
            <p:cNvPr id="63623" name="Group 203"/>
            <p:cNvGrpSpPr>
              <a:grpSpLocks/>
            </p:cNvGrpSpPr>
            <p:nvPr/>
          </p:nvGrpSpPr>
          <p:grpSpPr bwMode="auto">
            <a:xfrm rot="10800000">
              <a:off x="2958" y="2208"/>
              <a:ext cx="33" cy="33"/>
              <a:chOff x="1311" y="1904"/>
              <a:chExt cx="35" cy="88"/>
            </a:xfrm>
          </p:grpSpPr>
          <p:sp>
            <p:nvSpPr>
              <p:cNvPr id="63624" name="Line 204"/>
              <p:cNvSpPr>
                <a:spLocks noChangeShapeType="1"/>
              </p:cNvSpPr>
              <p:nvPr/>
            </p:nvSpPr>
            <p:spPr bwMode="auto">
              <a:xfrm flipH="1" flipV="1">
                <a:off x="1328" y="1905"/>
                <a:ext cx="1" cy="87"/>
              </a:xfrm>
              <a:prstGeom prst="line">
                <a:avLst/>
              </a:prstGeom>
              <a:noFill/>
              <a:ln w="15875">
                <a:solidFill>
                  <a:schemeClr val="accent2"/>
                </a:solidFill>
                <a:round/>
                <a:headEnd/>
                <a:tailEnd/>
              </a:ln>
            </p:spPr>
            <p:txBody>
              <a:bodyPr>
                <a:spAutoFit/>
              </a:bodyPr>
              <a:lstStyle/>
              <a:p>
                <a:endParaRPr lang="en-US"/>
              </a:p>
            </p:txBody>
          </p:sp>
          <p:sp>
            <p:nvSpPr>
              <p:cNvPr id="63625" name="Line 205"/>
              <p:cNvSpPr>
                <a:spLocks noChangeShapeType="1"/>
              </p:cNvSpPr>
              <p:nvPr/>
            </p:nvSpPr>
            <p:spPr bwMode="auto">
              <a:xfrm>
                <a:off x="1311" y="1904"/>
                <a:ext cx="35" cy="0"/>
              </a:xfrm>
              <a:prstGeom prst="line">
                <a:avLst/>
              </a:prstGeom>
              <a:noFill/>
              <a:ln w="19050">
                <a:solidFill>
                  <a:schemeClr val="accent2"/>
                </a:solidFill>
                <a:round/>
                <a:headEnd/>
                <a:tailEnd/>
              </a:ln>
            </p:spPr>
            <p:txBody>
              <a:bodyPr wrap="none">
                <a:spAutoFit/>
              </a:bodyPr>
              <a:lstStyle/>
              <a:p>
                <a:endParaRPr lang="en-US"/>
              </a:p>
            </p:txBody>
          </p:sp>
        </p:grpSp>
      </p:grpSp>
      <p:sp>
        <p:nvSpPr>
          <p:cNvPr id="4882829" name="Text Box 397"/>
          <p:cNvSpPr txBox="1">
            <a:spLocks noChangeArrowheads="1"/>
          </p:cNvSpPr>
          <p:nvPr/>
        </p:nvSpPr>
        <p:spPr bwMode="auto">
          <a:xfrm rot="16200000">
            <a:off x="-179387" y="3030538"/>
            <a:ext cx="2143125" cy="581025"/>
          </a:xfrm>
          <a:prstGeom prst="rect">
            <a:avLst/>
          </a:prstGeom>
          <a:noFill/>
          <a:ln w="28575">
            <a:noFill/>
            <a:miter lim="800000"/>
            <a:headEnd/>
            <a:tailEnd/>
          </a:ln>
          <a:effectLst/>
        </p:spPr>
        <p:txBody>
          <a:bodyPr>
            <a:spAutoFit/>
          </a:bodyPr>
          <a:lstStyle/>
          <a:p>
            <a:pPr>
              <a:defRPr/>
            </a:pPr>
            <a:r>
              <a:rPr lang="en-US" sz="1600" b="1">
                <a:solidFill>
                  <a:schemeClr val="accent1"/>
                </a:solidFill>
                <a:effectLst>
                  <a:outerShdw blurRad="38100" dist="38100" dir="2700000" algn="tl">
                    <a:srgbClr val="000000"/>
                  </a:outerShdw>
                </a:effectLst>
              </a:rPr>
              <a:t>Fasting &amp; PP TG (mg/dL)</a:t>
            </a:r>
          </a:p>
        </p:txBody>
      </p:sp>
      <p:sp>
        <p:nvSpPr>
          <p:cNvPr id="4882831" name="Text Box 399"/>
          <p:cNvSpPr txBox="1">
            <a:spLocks noChangeArrowheads="1"/>
          </p:cNvSpPr>
          <p:nvPr/>
        </p:nvSpPr>
        <p:spPr bwMode="auto">
          <a:xfrm>
            <a:off x="1131888" y="3713163"/>
            <a:ext cx="590550" cy="336550"/>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177</a:t>
            </a:r>
          </a:p>
        </p:txBody>
      </p:sp>
      <p:sp>
        <p:nvSpPr>
          <p:cNvPr id="4882832" name="Text Box 400"/>
          <p:cNvSpPr txBox="1">
            <a:spLocks noChangeArrowheads="1"/>
          </p:cNvSpPr>
          <p:nvPr/>
        </p:nvSpPr>
        <p:spPr bwMode="auto">
          <a:xfrm>
            <a:off x="1247775" y="3927475"/>
            <a:ext cx="473075" cy="336550"/>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89</a:t>
            </a:r>
          </a:p>
        </p:txBody>
      </p:sp>
      <p:grpSp>
        <p:nvGrpSpPr>
          <p:cNvPr id="63501" name="Group 401"/>
          <p:cNvGrpSpPr>
            <a:grpSpLocks/>
          </p:cNvGrpSpPr>
          <p:nvPr/>
        </p:nvGrpSpPr>
        <p:grpSpPr bwMode="auto">
          <a:xfrm>
            <a:off x="1549400" y="4343400"/>
            <a:ext cx="3044825" cy="379413"/>
            <a:chOff x="1202" y="2334"/>
            <a:chExt cx="1918" cy="239"/>
          </a:xfrm>
        </p:grpSpPr>
        <p:sp>
          <p:nvSpPr>
            <p:cNvPr id="4882834" name="Text Box 402"/>
            <p:cNvSpPr txBox="1">
              <a:spLocks noChangeArrowheads="1"/>
            </p:cNvSpPr>
            <p:nvPr/>
          </p:nvSpPr>
          <p:spPr bwMode="auto">
            <a:xfrm>
              <a:off x="1202" y="2342"/>
              <a:ext cx="15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0</a:t>
              </a:r>
            </a:p>
          </p:txBody>
        </p:sp>
        <p:sp>
          <p:nvSpPr>
            <p:cNvPr id="4882835" name="Text Box 403"/>
            <p:cNvSpPr txBox="1">
              <a:spLocks noChangeArrowheads="1"/>
            </p:cNvSpPr>
            <p:nvPr/>
          </p:nvSpPr>
          <p:spPr bwMode="auto">
            <a:xfrm>
              <a:off x="1488" y="2340"/>
              <a:ext cx="15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4</a:t>
              </a:r>
            </a:p>
          </p:txBody>
        </p:sp>
        <p:sp>
          <p:nvSpPr>
            <p:cNvPr id="4882836" name="Text Box 404"/>
            <p:cNvSpPr txBox="1">
              <a:spLocks noChangeArrowheads="1"/>
            </p:cNvSpPr>
            <p:nvPr/>
          </p:nvSpPr>
          <p:spPr bwMode="auto">
            <a:xfrm>
              <a:off x="1770" y="2340"/>
              <a:ext cx="15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8</a:t>
              </a:r>
            </a:p>
          </p:txBody>
        </p:sp>
        <p:sp>
          <p:nvSpPr>
            <p:cNvPr id="4882837" name="Text Box 405"/>
            <p:cNvSpPr txBox="1">
              <a:spLocks noChangeArrowheads="1"/>
            </p:cNvSpPr>
            <p:nvPr/>
          </p:nvSpPr>
          <p:spPr bwMode="auto">
            <a:xfrm>
              <a:off x="1980" y="2340"/>
              <a:ext cx="312"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12</a:t>
              </a:r>
            </a:p>
          </p:txBody>
        </p:sp>
        <p:sp>
          <p:nvSpPr>
            <p:cNvPr id="4882838" name="Text Box 406"/>
            <p:cNvSpPr txBox="1">
              <a:spLocks noChangeArrowheads="1"/>
            </p:cNvSpPr>
            <p:nvPr/>
          </p:nvSpPr>
          <p:spPr bwMode="auto">
            <a:xfrm>
              <a:off x="2820" y="2334"/>
              <a:ext cx="30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24</a:t>
              </a:r>
            </a:p>
          </p:txBody>
        </p:sp>
        <p:sp>
          <p:nvSpPr>
            <p:cNvPr id="4882839" name="Text Box 407"/>
            <p:cNvSpPr txBox="1">
              <a:spLocks noChangeArrowheads="1"/>
            </p:cNvSpPr>
            <p:nvPr/>
          </p:nvSpPr>
          <p:spPr bwMode="auto">
            <a:xfrm>
              <a:off x="2556" y="2340"/>
              <a:ext cx="30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20</a:t>
              </a:r>
            </a:p>
          </p:txBody>
        </p:sp>
        <p:sp>
          <p:nvSpPr>
            <p:cNvPr id="4882840" name="Text Box 408"/>
            <p:cNvSpPr txBox="1">
              <a:spLocks noChangeArrowheads="1"/>
            </p:cNvSpPr>
            <p:nvPr/>
          </p:nvSpPr>
          <p:spPr bwMode="auto">
            <a:xfrm>
              <a:off x="2262" y="2340"/>
              <a:ext cx="30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16</a:t>
              </a:r>
            </a:p>
          </p:txBody>
        </p:sp>
      </p:grpSp>
      <p:sp>
        <p:nvSpPr>
          <p:cNvPr id="4882841" name="Text Box 409"/>
          <p:cNvSpPr txBox="1">
            <a:spLocks noChangeArrowheads="1"/>
          </p:cNvSpPr>
          <p:nvPr/>
        </p:nvSpPr>
        <p:spPr bwMode="auto">
          <a:xfrm>
            <a:off x="3184525" y="3143250"/>
            <a:ext cx="981075" cy="581025"/>
          </a:xfrm>
          <a:prstGeom prst="rect">
            <a:avLst/>
          </a:prstGeom>
          <a:noFill/>
          <a:ln w="28575">
            <a:noFill/>
            <a:miter lim="800000"/>
            <a:headEnd/>
            <a:tailEnd/>
          </a:ln>
          <a:effectLst/>
        </p:spPr>
        <p:txBody>
          <a:bodyPr>
            <a:spAutoFit/>
          </a:bodyPr>
          <a:lstStyle/>
          <a:p>
            <a:pPr>
              <a:defRPr/>
            </a:pPr>
            <a:r>
              <a:rPr lang="en-US" sz="1600" b="1">
                <a:solidFill>
                  <a:schemeClr val="accent1"/>
                </a:solidFill>
                <a:effectLst>
                  <a:outerShdw blurRad="38100" dist="38100" dir="2700000" algn="tl">
                    <a:srgbClr val="000000"/>
                  </a:outerShdw>
                </a:effectLst>
              </a:rPr>
              <a:t>DiabeticPatients</a:t>
            </a:r>
          </a:p>
        </p:txBody>
      </p:sp>
      <p:sp>
        <p:nvSpPr>
          <p:cNvPr id="4882842" name="Text Box 410"/>
          <p:cNvSpPr txBox="1">
            <a:spLocks noChangeArrowheads="1"/>
          </p:cNvSpPr>
          <p:nvPr/>
        </p:nvSpPr>
        <p:spPr bwMode="auto">
          <a:xfrm>
            <a:off x="3203575" y="3762375"/>
            <a:ext cx="1133475" cy="336550"/>
          </a:xfrm>
          <a:prstGeom prst="rect">
            <a:avLst/>
          </a:prstGeom>
          <a:noFill/>
          <a:ln w="28575">
            <a:noFill/>
            <a:miter lim="800000"/>
            <a:headEnd/>
            <a:tailEnd/>
          </a:ln>
          <a:effectLst/>
        </p:spPr>
        <p:txBody>
          <a:bodyPr>
            <a:spAutoFit/>
          </a:bodyPr>
          <a:lstStyle/>
          <a:p>
            <a:pPr>
              <a:defRPr/>
            </a:pPr>
            <a:r>
              <a:rPr lang="en-US" sz="1600" b="1">
                <a:solidFill>
                  <a:schemeClr val="accent2"/>
                </a:solidFill>
                <a:effectLst>
                  <a:outerShdw blurRad="38100" dist="38100" dir="2700000" algn="tl">
                    <a:srgbClr val="000000"/>
                  </a:outerShdw>
                </a:effectLst>
              </a:rPr>
              <a:t>Controls</a:t>
            </a:r>
          </a:p>
        </p:txBody>
      </p:sp>
      <p:grpSp>
        <p:nvGrpSpPr>
          <p:cNvPr id="63504" name="Group 413"/>
          <p:cNvGrpSpPr>
            <a:grpSpLocks/>
          </p:cNvGrpSpPr>
          <p:nvPr/>
        </p:nvGrpSpPr>
        <p:grpSpPr bwMode="auto">
          <a:xfrm>
            <a:off x="1133475" y="2401888"/>
            <a:ext cx="615950" cy="1446212"/>
            <a:chOff x="946" y="1033"/>
            <a:chExt cx="388" cy="911"/>
          </a:xfrm>
        </p:grpSpPr>
        <p:sp>
          <p:nvSpPr>
            <p:cNvPr id="4882846" name="Text Box 414"/>
            <p:cNvSpPr txBox="1">
              <a:spLocks noChangeArrowheads="1"/>
            </p:cNvSpPr>
            <p:nvPr/>
          </p:nvSpPr>
          <p:spPr bwMode="auto">
            <a:xfrm>
              <a:off x="952" y="1033"/>
              <a:ext cx="357"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709</a:t>
              </a:r>
            </a:p>
          </p:txBody>
        </p:sp>
        <p:sp>
          <p:nvSpPr>
            <p:cNvPr id="4882847" name="Text Box 415"/>
            <p:cNvSpPr txBox="1">
              <a:spLocks noChangeArrowheads="1"/>
            </p:cNvSpPr>
            <p:nvPr/>
          </p:nvSpPr>
          <p:spPr bwMode="auto">
            <a:xfrm>
              <a:off x="946" y="1175"/>
              <a:ext cx="380"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620</a:t>
              </a:r>
            </a:p>
          </p:txBody>
        </p:sp>
        <p:sp>
          <p:nvSpPr>
            <p:cNvPr id="4882848" name="Text Box 416"/>
            <p:cNvSpPr txBox="1">
              <a:spLocks noChangeArrowheads="1"/>
            </p:cNvSpPr>
            <p:nvPr/>
          </p:nvSpPr>
          <p:spPr bwMode="auto">
            <a:xfrm>
              <a:off x="962" y="1320"/>
              <a:ext cx="362"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531</a:t>
              </a:r>
            </a:p>
          </p:txBody>
        </p:sp>
        <p:sp>
          <p:nvSpPr>
            <p:cNvPr id="4882849" name="Text Box 417"/>
            <p:cNvSpPr txBox="1">
              <a:spLocks noChangeArrowheads="1"/>
            </p:cNvSpPr>
            <p:nvPr/>
          </p:nvSpPr>
          <p:spPr bwMode="auto">
            <a:xfrm>
              <a:off x="950" y="1450"/>
              <a:ext cx="384"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445</a:t>
              </a:r>
            </a:p>
          </p:txBody>
        </p:sp>
        <p:sp>
          <p:nvSpPr>
            <p:cNvPr id="4882850" name="Text Box 418"/>
            <p:cNvSpPr txBox="1">
              <a:spLocks noChangeArrowheads="1"/>
            </p:cNvSpPr>
            <p:nvPr/>
          </p:nvSpPr>
          <p:spPr bwMode="auto">
            <a:xfrm>
              <a:off x="970" y="1732"/>
              <a:ext cx="349"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265</a:t>
              </a:r>
            </a:p>
          </p:txBody>
        </p:sp>
        <p:sp>
          <p:nvSpPr>
            <p:cNvPr id="4882851" name="Text Box 419"/>
            <p:cNvSpPr txBox="1">
              <a:spLocks noChangeArrowheads="1"/>
            </p:cNvSpPr>
            <p:nvPr/>
          </p:nvSpPr>
          <p:spPr bwMode="auto">
            <a:xfrm>
              <a:off x="975" y="1596"/>
              <a:ext cx="340"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354</a:t>
              </a:r>
            </a:p>
          </p:txBody>
        </p:sp>
      </p:grpSp>
      <p:grpSp>
        <p:nvGrpSpPr>
          <p:cNvPr id="63505" name="Group 469"/>
          <p:cNvGrpSpPr>
            <a:grpSpLocks/>
          </p:cNvGrpSpPr>
          <p:nvPr/>
        </p:nvGrpSpPr>
        <p:grpSpPr bwMode="auto">
          <a:xfrm>
            <a:off x="6551613" y="4240213"/>
            <a:ext cx="2254250" cy="106362"/>
            <a:chOff x="1583" y="3607"/>
            <a:chExt cx="1420" cy="67"/>
          </a:xfrm>
        </p:grpSpPr>
        <p:grpSp>
          <p:nvGrpSpPr>
            <p:cNvPr id="63594" name="Group 24"/>
            <p:cNvGrpSpPr>
              <a:grpSpLocks/>
            </p:cNvGrpSpPr>
            <p:nvPr/>
          </p:nvGrpSpPr>
          <p:grpSpPr bwMode="auto">
            <a:xfrm>
              <a:off x="1583" y="3650"/>
              <a:ext cx="1391" cy="24"/>
              <a:chOff x="1577" y="3728"/>
              <a:chExt cx="1391" cy="24"/>
            </a:xfrm>
          </p:grpSpPr>
          <p:sp>
            <p:nvSpPr>
              <p:cNvPr id="63596" name="Line 25"/>
              <p:cNvSpPr>
                <a:spLocks noChangeShapeType="1"/>
              </p:cNvSpPr>
              <p:nvPr/>
            </p:nvSpPr>
            <p:spPr bwMode="auto">
              <a:xfrm>
                <a:off x="1577" y="3728"/>
                <a:ext cx="0" cy="23"/>
              </a:xfrm>
              <a:prstGeom prst="line">
                <a:avLst/>
              </a:prstGeom>
              <a:noFill/>
              <a:ln w="28575">
                <a:solidFill>
                  <a:schemeClr val="hlink"/>
                </a:solidFill>
                <a:round/>
                <a:headEnd/>
                <a:tailEnd/>
              </a:ln>
            </p:spPr>
            <p:txBody>
              <a:bodyPr wrap="none">
                <a:spAutoFit/>
              </a:bodyPr>
              <a:lstStyle/>
              <a:p>
                <a:endParaRPr lang="en-US"/>
              </a:p>
            </p:txBody>
          </p:sp>
          <p:sp>
            <p:nvSpPr>
              <p:cNvPr id="63597" name="Line 26"/>
              <p:cNvSpPr>
                <a:spLocks noChangeShapeType="1"/>
              </p:cNvSpPr>
              <p:nvPr/>
            </p:nvSpPr>
            <p:spPr bwMode="auto">
              <a:xfrm>
                <a:off x="1854" y="3728"/>
                <a:ext cx="0" cy="23"/>
              </a:xfrm>
              <a:prstGeom prst="line">
                <a:avLst/>
              </a:prstGeom>
              <a:noFill/>
              <a:ln w="28575">
                <a:solidFill>
                  <a:schemeClr val="hlink"/>
                </a:solidFill>
                <a:round/>
                <a:headEnd/>
                <a:tailEnd/>
              </a:ln>
            </p:spPr>
            <p:txBody>
              <a:bodyPr wrap="none">
                <a:spAutoFit/>
              </a:bodyPr>
              <a:lstStyle/>
              <a:p>
                <a:endParaRPr lang="en-US"/>
              </a:p>
            </p:txBody>
          </p:sp>
          <p:sp>
            <p:nvSpPr>
              <p:cNvPr id="63598" name="Line 27"/>
              <p:cNvSpPr>
                <a:spLocks noChangeShapeType="1"/>
              </p:cNvSpPr>
              <p:nvPr/>
            </p:nvSpPr>
            <p:spPr bwMode="auto">
              <a:xfrm>
                <a:off x="2131" y="3728"/>
                <a:ext cx="0" cy="23"/>
              </a:xfrm>
              <a:prstGeom prst="line">
                <a:avLst/>
              </a:prstGeom>
              <a:noFill/>
              <a:ln w="28575">
                <a:solidFill>
                  <a:schemeClr val="hlink"/>
                </a:solidFill>
                <a:round/>
                <a:headEnd/>
                <a:tailEnd/>
              </a:ln>
            </p:spPr>
            <p:txBody>
              <a:bodyPr wrap="none">
                <a:spAutoFit/>
              </a:bodyPr>
              <a:lstStyle/>
              <a:p>
                <a:endParaRPr lang="en-US"/>
              </a:p>
            </p:txBody>
          </p:sp>
          <p:sp>
            <p:nvSpPr>
              <p:cNvPr id="63599" name="Line 28"/>
              <p:cNvSpPr>
                <a:spLocks noChangeShapeType="1"/>
              </p:cNvSpPr>
              <p:nvPr/>
            </p:nvSpPr>
            <p:spPr bwMode="auto">
              <a:xfrm>
                <a:off x="2414" y="3728"/>
                <a:ext cx="0" cy="23"/>
              </a:xfrm>
              <a:prstGeom prst="line">
                <a:avLst/>
              </a:prstGeom>
              <a:noFill/>
              <a:ln w="28575">
                <a:solidFill>
                  <a:schemeClr val="hlink"/>
                </a:solidFill>
                <a:round/>
                <a:headEnd/>
                <a:tailEnd/>
              </a:ln>
            </p:spPr>
            <p:txBody>
              <a:bodyPr wrap="none">
                <a:spAutoFit/>
              </a:bodyPr>
              <a:lstStyle/>
              <a:p>
                <a:endParaRPr lang="en-US"/>
              </a:p>
            </p:txBody>
          </p:sp>
          <p:sp>
            <p:nvSpPr>
              <p:cNvPr id="63600" name="Line 29"/>
              <p:cNvSpPr>
                <a:spLocks noChangeShapeType="1"/>
              </p:cNvSpPr>
              <p:nvPr/>
            </p:nvSpPr>
            <p:spPr bwMode="auto">
              <a:xfrm>
                <a:off x="2694" y="3729"/>
                <a:ext cx="0" cy="23"/>
              </a:xfrm>
              <a:prstGeom prst="line">
                <a:avLst/>
              </a:prstGeom>
              <a:noFill/>
              <a:ln w="28575">
                <a:solidFill>
                  <a:schemeClr val="hlink"/>
                </a:solidFill>
                <a:round/>
                <a:headEnd/>
                <a:tailEnd/>
              </a:ln>
            </p:spPr>
            <p:txBody>
              <a:bodyPr wrap="none">
                <a:spAutoFit/>
              </a:bodyPr>
              <a:lstStyle/>
              <a:p>
                <a:endParaRPr lang="en-US"/>
              </a:p>
            </p:txBody>
          </p:sp>
          <p:sp>
            <p:nvSpPr>
              <p:cNvPr id="63601" name="Line 30"/>
              <p:cNvSpPr>
                <a:spLocks noChangeShapeType="1"/>
              </p:cNvSpPr>
              <p:nvPr/>
            </p:nvSpPr>
            <p:spPr bwMode="auto">
              <a:xfrm>
                <a:off x="2968" y="3729"/>
                <a:ext cx="0" cy="23"/>
              </a:xfrm>
              <a:prstGeom prst="line">
                <a:avLst/>
              </a:prstGeom>
              <a:noFill/>
              <a:ln w="28575">
                <a:solidFill>
                  <a:schemeClr val="hlink"/>
                </a:solidFill>
                <a:round/>
                <a:headEnd/>
                <a:tailEnd/>
              </a:ln>
            </p:spPr>
            <p:txBody>
              <a:bodyPr wrap="none">
                <a:spAutoFit/>
              </a:bodyPr>
              <a:lstStyle/>
              <a:p>
                <a:endParaRPr lang="en-US"/>
              </a:p>
            </p:txBody>
          </p:sp>
        </p:grpSp>
        <p:sp>
          <p:nvSpPr>
            <p:cNvPr id="63595" name="Oval 206"/>
            <p:cNvSpPr>
              <a:spLocks noChangeArrowheads="1"/>
            </p:cNvSpPr>
            <p:nvPr/>
          </p:nvSpPr>
          <p:spPr bwMode="auto">
            <a:xfrm>
              <a:off x="2961" y="3607"/>
              <a:ext cx="42" cy="45"/>
            </a:xfrm>
            <a:prstGeom prst="ellipse">
              <a:avLst/>
            </a:prstGeom>
            <a:solidFill>
              <a:schemeClr val="accent2"/>
            </a:solidFill>
            <a:ln w="28575">
              <a:noFill/>
              <a:round/>
              <a:headEnd/>
              <a:tailEnd/>
            </a:ln>
          </p:spPr>
          <p:txBody>
            <a:bodyPr anchor="ctr">
              <a:spAutoFit/>
            </a:bodyPr>
            <a:lstStyle/>
            <a:p>
              <a:endParaRPr lang="en-US"/>
            </a:p>
          </p:txBody>
        </p:sp>
      </p:grpSp>
      <p:grpSp>
        <p:nvGrpSpPr>
          <p:cNvPr id="63506" name="Group 468"/>
          <p:cNvGrpSpPr>
            <a:grpSpLocks/>
          </p:cNvGrpSpPr>
          <p:nvPr/>
        </p:nvGrpSpPr>
        <p:grpSpPr bwMode="auto">
          <a:xfrm>
            <a:off x="5062538" y="2192338"/>
            <a:ext cx="3916362" cy="2511425"/>
            <a:chOff x="653" y="2317"/>
            <a:chExt cx="2467" cy="1582"/>
          </a:xfrm>
        </p:grpSpPr>
        <p:sp>
          <p:nvSpPr>
            <p:cNvPr id="63508" name="Line 23"/>
            <p:cNvSpPr>
              <a:spLocks noChangeShapeType="1"/>
            </p:cNvSpPr>
            <p:nvPr/>
          </p:nvSpPr>
          <p:spPr bwMode="auto">
            <a:xfrm flipV="1">
              <a:off x="1272" y="3650"/>
              <a:ext cx="1712" cy="3"/>
            </a:xfrm>
            <a:prstGeom prst="line">
              <a:avLst/>
            </a:prstGeom>
            <a:noFill/>
            <a:ln w="28575">
              <a:solidFill>
                <a:schemeClr val="hlink"/>
              </a:solidFill>
              <a:round/>
              <a:headEnd/>
              <a:tailEnd/>
            </a:ln>
          </p:spPr>
          <p:txBody>
            <a:bodyPr>
              <a:spAutoFit/>
            </a:bodyPr>
            <a:lstStyle/>
            <a:p>
              <a:endParaRPr lang="en-US"/>
            </a:p>
          </p:txBody>
        </p:sp>
        <p:grpSp>
          <p:nvGrpSpPr>
            <p:cNvPr id="63509" name="Group 50"/>
            <p:cNvGrpSpPr>
              <a:grpSpLocks/>
            </p:cNvGrpSpPr>
            <p:nvPr/>
          </p:nvGrpSpPr>
          <p:grpSpPr bwMode="auto">
            <a:xfrm>
              <a:off x="1266" y="2558"/>
              <a:ext cx="40" cy="1120"/>
              <a:chOff x="1260" y="2636"/>
              <a:chExt cx="40" cy="1120"/>
            </a:xfrm>
          </p:grpSpPr>
          <p:sp>
            <p:nvSpPr>
              <p:cNvPr id="63583" name="Line 51"/>
              <p:cNvSpPr>
                <a:spLocks noChangeShapeType="1"/>
              </p:cNvSpPr>
              <p:nvPr/>
            </p:nvSpPr>
            <p:spPr bwMode="auto">
              <a:xfrm>
                <a:off x="1290" y="2642"/>
                <a:ext cx="3" cy="1114"/>
              </a:xfrm>
              <a:prstGeom prst="line">
                <a:avLst/>
              </a:prstGeom>
              <a:noFill/>
              <a:ln w="28575">
                <a:solidFill>
                  <a:schemeClr val="hlink"/>
                </a:solidFill>
                <a:round/>
                <a:headEnd/>
                <a:tailEnd/>
              </a:ln>
            </p:spPr>
            <p:txBody>
              <a:bodyPr>
                <a:spAutoFit/>
              </a:bodyPr>
              <a:lstStyle/>
              <a:p>
                <a:endParaRPr lang="en-US"/>
              </a:p>
            </p:txBody>
          </p:sp>
          <p:sp>
            <p:nvSpPr>
              <p:cNvPr id="63584" name="Line 52"/>
              <p:cNvSpPr>
                <a:spLocks noChangeShapeType="1"/>
              </p:cNvSpPr>
              <p:nvPr/>
            </p:nvSpPr>
            <p:spPr bwMode="auto">
              <a:xfrm flipV="1">
                <a:off x="1267" y="2636"/>
                <a:ext cx="31" cy="0"/>
              </a:xfrm>
              <a:prstGeom prst="line">
                <a:avLst/>
              </a:prstGeom>
              <a:noFill/>
              <a:ln w="28575">
                <a:solidFill>
                  <a:schemeClr val="hlink"/>
                </a:solidFill>
                <a:round/>
                <a:headEnd/>
                <a:tailEnd/>
              </a:ln>
            </p:spPr>
            <p:txBody>
              <a:bodyPr>
                <a:spAutoFit/>
              </a:bodyPr>
              <a:lstStyle/>
              <a:p>
                <a:endParaRPr lang="en-US"/>
              </a:p>
            </p:txBody>
          </p:sp>
          <p:sp>
            <p:nvSpPr>
              <p:cNvPr id="63585" name="Line 53"/>
              <p:cNvSpPr>
                <a:spLocks noChangeShapeType="1"/>
              </p:cNvSpPr>
              <p:nvPr/>
            </p:nvSpPr>
            <p:spPr bwMode="auto">
              <a:xfrm flipV="1">
                <a:off x="1264" y="2753"/>
                <a:ext cx="31" cy="0"/>
              </a:xfrm>
              <a:prstGeom prst="line">
                <a:avLst/>
              </a:prstGeom>
              <a:noFill/>
              <a:ln w="28575">
                <a:solidFill>
                  <a:schemeClr val="hlink"/>
                </a:solidFill>
                <a:round/>
                <a:headEnd/>
                <a:tailEnd/>
              </a:ln>
            </p:spPr>
            <p:txBody>
              <a:bodyPr>
                <a:spAutoFit/>
              </a:bodyPr>
              <a:lstStyle/>
              <a:p>
                <a:endParaRPr lang="en-US"/>
              </a:p>
            </p:txBody>
          </p:sp>
          <p:sp>
            <p:nvSpPr>
              <p:cNvPr id="63586" name="Line 54"/>
              <p:cNvSpPr>
                <a:spLocks noChangeShapeType="1"/>
              </p:cNvSpPr>
              <p:nvPr/>
            </p:nvSpPr>
            <p:spPr bwMode="auto">
              <a:xfrm flipV="1">
                <a:off x="1262" y="2856"/>
                <a:ext cx="31" cy="0"/>
              </a:xfrm>
              <a:prstGeom prst="line">
                <a:avLst/>
              </a:prstGeom>
              <a:noFill/>
              <a:ln w="28575">
                <a:solidFill>
                  <a:schemeClr val="hlink"/>
                </a:solidFill>
                <a:round/>
                <a:headEnd/>
                <a:tailEnd/>
              </a:ln>
            </p:spPr>
            <p:txBody>
              <a:bodyPr>
                <a:spAutoFit/>
              </a:bodyPr>
              <a:lstStyle/>
              <a:p>
                <a:endParaRPr lang="en-US"/>
              </a:p>
            </p:txBody>
          </p:sp>
          <p:sp>
            <p:nvSpPr>
              <p:cNvPr id="63587" name="Line 55"/>
              <p:cNvSpPr>
                <a:spLocks noChangeShapeType="1"/>
              </p:cNvSpPr>
              <p:nvPr/>
            </p:nvSpPr>
            <p:spPr bwMode="auto">
              <a:xfrm flipV="1">
                <a:off x="1261" y="2965"/>
                <a:ext cx="31" cy="0"/>
              </a:xfrm>
              <a:prstGeom prst="line">
                <a:avLst/>
              </a:prstGeom>
              <a:noFill/>
              <a:ln w="28575">
                <a:solidFill>
                  <a:schemeClr val="hlink"/>
                </a:solidFill>
                <a:round/>
                <a:headEnd/>
                <a:tailEnd/>
              </a:ln>
            </p:spPr>
            <p:txBody>
              <a:bodyPr>
                <a:spAutoFit/>
              </a:bodyPr>
              <a:lstStyle/>
              <a:p>
                <a:endParaRPr lang="en-US"/>
              </a:p>
            </p:txBody>
          </p:sp>
          <p:sp>
            <p:nvSpPr>
              <p:cNvPr id="63588" name="Line 56"/>
              <p:cNvSpPr>
                <a:spLocks noChangeShapeType="1"/>
              </p:cNvSpPr>
              <p:nvPr/>
            </p:nvSpPr>
            <p:spPr bwMode="auto">
              <a:xfrm flipV="1">
                <a:off x="1267" y="3188"/>
                <a:ext cx="31" cy="0"/>
              </a:xfrm>
              <a:prstGeom prst="line">
                <a:avLst/>
              </a:prstGeom>
              <a:noFill/>
              <a:ln w="28575">
                <a:solidFill>
                  <a:schemeClr val="hlink"/>
                </a:solidFill>
                <a:round/>
                <a:headEnd/>
                <a:tailEnd/>
              </a:ln>
            </p:spPr>
            <p:txBody>
              <a:bodyPr>
                <a:spAutoFit/>
              </a:bodyPr>
              <a:lstStyle/>
              <a:p>
                <a:endParaRPr lang="en-US"/>
              </a:p>
            </p:txBody>
          </p:sp>
          <p:sp>
            <p:nvSpPr>
              <p:cNvPr id="63589" name="Line 57"/>
              <p:cNvSpPr>
                <a:spLocks noChangeShapeType="1"/>
              </p:cNvSpPr>
              <p:nvPr/>
            </p:nvSpPr>
            <p:spPr bwMode="auto">
              <a:xfrm flipV="1">
                <a:off x="1269" y="3299"/>
                <a:ext cx="31" cy="0"/>
              </a:xfrm>
              <a:prstGeom prst="line">
                <a:avLst/>
              </a:prstGeom>
              <a:noFill/>
              <a:ln w="28575">
                <a:solidFill>
                  <a:schemeClr val="hlink"/>
                </a:solidFill>
                <a:round/>
                <a:headEnd/>
                <a:tailEnd/>
              </a:ln>
            </p:spPr>
            <p:txBody>
              <a:bodyPr>
                <a:spAutoFit/>
              </a:bodyPr>
              <a:lstStyle/>
              <a:p>
                <a:endParaRPr lang="en-US"/>
              </a:p>
            </p:txBody>
          </p:sp>
          <p:sp>
            <p:nvSpPr>
              <p:cNvPr id="63590" name="Line 58"/>
              <p:cNvSpPr>
                <a:spLocks noChangeShapeType="1"/>
              </p:cNvSpPr>
              <p:nvPr/>
            </p:nvSpPr>
            <p:spPr bwMode="auto">
              <a:xfrm flipV="1">
                <a:off x="1267" y="3409"/>
                <a:ext cx="31" cy="0"/>
              </a:xfrm>
              <a:prstGeom prst="line">
                <a:avLst/>
              </a:prstGeom>
              <a:noFill/>
              <a:ln w="28575">
                <a:solidFill>
                  <a:schemeClr val="hlink"/>
                </a:solidFill>
                <a:round/>
                <a:headEnd/>
                <a:tailEnd/>
              </a:ln>
            </p:spPr>
            <p:txBody>
              <a:bodyPr>
                <a:spAutoFit/>
              </a:bodyPr>
              <a:lstStyle/>
              <a:p>
                <a:endParaRPr lang="en-US"/>
              </a:p>
            </p:txBody>
          </p:sp>
          <p:sp>
            <p:nvSpPr>
              <p:cNvPr id="63591" name="Line 59"/>
              <p:cNvSpPr>
                <a:spLocks noChangeShapeType="1"/>
              </p:cNvSpPr>
              <p:nvPr/>
            </p:nvSpPr>
            <p:spPr bwMode="auto">
              <a:xfrm flipV="1">
                <a:off x="1265" y="3626"/>
                <a:ext cx="31" cy="0"/>
              </a:xfrm>
              <a:prstGeom prst="line">
                <a:avLst/>
              </a:prstGeom>
              <a:noFill/>
              <a:ln w="28575">
                <a:solidFill>
                  <a:schemeClr val="hlink"/>
                </a:solidFill>
                <a:round/>
                <a:headEnd/>
                <a:tailEnd/>
              </a:ln>
            </p:spPr>
            <p:txBody>
              <a:bodyPr>
                <a:spAutoFit/>
              </a:bodyPr>
              <a:lstStyle/>
              <a:p>
                <a:endParaRPr lang="en-US"/>
              </a:p>
            </p:txBody>
          </p:sp>
          <p:sp>
            <p:nvSpPr>
              <p:cNvPr id="63592" name="Line 60"/>
              <p:cNvSpPr>
                <a:spLocks noChangeShapeType="1"/>
              </p:cNvSpPr>
              <p:nvPr/>
            </p:nvSpPr>
            <p:spPr bwMode="auto">
              <a:xfrm flipV="1">
                <a:off x="1260" y="3071"/>
                <a:ext cx="31" cy="0"/>
              </a:xfrm>
              <a:prstGeom prst="line">
                <a:avLst/>
              </a:prstGeom>
              <a:noFill/>
              <a:ln w="28575">
                <a:solidFill>
                  <a:schemeClr val="hlink"/>
                </a:solidFill>
                <a:round/>
                <a:headEnd/>
                <a:tailEnd/>
              </a:ln>
            </p:spPr>
            <p:txBody>
              <a:bodyPr>
                <a:spAutoFit/>
              </a:bodyPr>
              <a:lstStyle/>
              <a:p>
                <a:endParaRPr lang="en-US"/>
              </a:p>
            </p:txBody>
          </p:sp>
          <p:sp>
            <p:nvSpPr>
              <p:cNvPr id="63593" name="Line 61"/>
              <p:cNvSpPr>
                <a:spLocks noChangeShapeType="1"/>
              </p:cNvSpPr>
              <p:nvPr/>
            </p:nvSpPr>
            <p:spPr bwMode="auto">
              <a:xfrm flipV="1">
                <a:off x="1266" y="3515"/>
                <a:ext cx="31" cy="0"/>
              </a:xfrm>
              <a:prstGeom prst="line">
                <a:avLst/>
              </a:prstGeom>
              <a:noFill/>
              <a:ln w="28575">
                <a:solidFill>
                  <a:schemeClr val="hlink"/>
                </a:solidFill>
                <a:round/>
                <a:headEnd/>
                <a:tailEnd/>
              </a:ln>
            </p:spPr>
            <p:txBody>
              <a:bodyPr>
                <a:spAutoFit/>
              </a:bodyPr>
              <a:lstStyle/>
              <a:p>
                <a:endParaRPr lang="en-US"/>
              </a:p>
            </p:txBody>
          </p:sp>
        </p:grpSp>
        <p:grpSp>
          <p:nvGrpSpPr>
            <p:cNvPr id="63510" name="Group 129"/>
            <p:cNvGrpSpPr>
              <a:grpSpLocks/>
            </p:cNvGrpSpPr>
            <p:nvPr/>
          </p:nvGrpSpPr>
          <p:grpSpPr bwMode="auto">
            <a:xfrm>
              <a:off x="1432" y="2780"/>
              <a:ext cx="1567" cy="824"/>
              <a:chOff x="1426" y="2858"/>
              <a:chExt cx="1567" cy="824"/>
            </a:xfrm>
          </p:grpSpPr>
          <p:grpSp>
            <p:nvGrpSpPr>
              <p:cNvPr id="63565" name="Group 130"/>
              <p:cNvGrpSpPr>
                <a:grpSpLocks/>
              </p:cNvGrpSpPr>
              <p:nvPr/>
            </p:nvGrpSpPr>
            <p:grpSpPr bwMode="auto">
              <a:xfrm>
                <a:off x="1426" y="3442"/>
                <a:ext cx="27" cy="162"/>
                <a:chOff x="1311" y="1904"/>
                <a:chExt cx="35" cy="88"/>
              </a:xfrm>
            </p:grpSpPr>
            <p:sp>
              <p:nvSpPr>
                <p:cNvPr id="63581" name="Line 131"/>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3582" name="Line 132"/>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3566" name="Group 133"/>
              <p:cNvGrpSpPr>
                <a:grpSpLocks/>
              </p:cNvGrpSpPr>
              <p:nvPr/>
            </p:nvGrpSpPr>
            <p:grpSpPr bwMode="auto">
              <a:xfrm>
                <a:off x="1562" y="3024"/>
                <a:ext cx="32" cy="309"/>
                <a:chOff x="1311" y="1904"/>
                <a:chExt cx="35" cy="88"/>
              </a:xfrm>
            </p:grpSpPr>
            <p:sp>
              <p:nvSpPr>
                <p:cNvPr id="63579" name="Line 134"/>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3580" name="Line 135"/>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3567" name="Group 136"/>
              <p:cNvGrpSpPr>
                <a:grpSpLocks/>
              </p:cNvGrpSpPr>
              <p:nvPr/>
            </p:nvGrpSpPr>
            <p:grpSpPr bwMode="auto">
              <a:xfrm>
                <a:off x="1706" y="2858"/>
                <a:ext cx="27" cy="324"/>
                <a:chOff x="1311" y="1904"/>
                <a:chExt cx="35" cy="88"/>
              </a:xfrm>
            </p:grpSpPr>
            <p:sp>
              <p:nvSpPr>
                <p:cNvPr id="63577" name="Line 137"/>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3578" name="Line 138"/>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3568" name="Group 139"/>
              <p:cNvGrpSpPr>
                <a:grpSpLocks/>
              </p:cNvGrpSpPr>
              <p:nvPr/>
            </p:nvGrpSpPr>
            <p:grpSpPr bwMode="auto">
              <a:xfrm>
                <a:off x="1841" y="2940"/>
                <a:ext cx="32" cy="293"/>
                <a:chOff x="1311" y="1904"/>
                <a:chExt cx="35" cy="88"/>
              </a:xfrm>
            </p:grpSpPr>
            <p:sp>
              <p:nvSpPr>
                <p:cNvPr id="63575" name="Line 140"/>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3576" name="Line 141"/>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3569" name="Group 142"/>
              <p:cNvGrpSpPr>
                <a:grpSpLocks/>
              </p:cNvGrpSpPr>
              <p:nvPr/>
            </p:nvGrpSpPr>
            <p:grpSpPr bwMode="auto">
              <a:xfrm>
                <a:off x="2124" y="3397"/>
                <a:ext cx="27" cy="166"/>
                <a:chOff x="1311" y="1904"/>
                <a:chExt cx="35" cy="88"/>
              </a:xfrm>
            </p:grpSpPr>
            <p:sp>
              <p:nvSpPr>
                <p:cNvPr id="63573" name="Line 143"/>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3574" name="Line 144"/>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3570" name="Group 145"/>
              <p:cNvGrpSpPr>
                <a:grpSpLocks/>
              </p:cNvGrpSpPr>
              <p:nvPr/>
            </p:nvGrpSpPr>
            <p:grpSpPr bwMode="auto">
              <a:xfrm>
                <a:off x="2966" y="3580"/>
                <a:ext cx="27" cy="102"/>
                <a:chOff x="1311" y="1904"/>
                <a:chExt cx="35" cy="88"/>
              </a:xfrm>
            </p:grpSpPr>
            <p:sp>
              <p:nvSpPr>
                <p:cNvPr id="63571" name="Line 146"/>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3572" name="Line 147"/>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grpSp>
          <p:nvGrpSpPr>
            <p:cNvPr id="63511" name="Group 148"/>
            <p:cNvGrpSpPr>
              <a:grpSpLocks/>
            </p:cNvGrpSpPr>
            <p:nvPr/>
          </p:nvGrpSpPr>
          <p:grpSpPr bwMode="auto">
            <a:xfrm>
              <a:off x="1283" y="3094"/>
              <a:ext cx="1727" cy="562"/>
              <a:chOff x="1277" y="3172"/>
              <a:chExt cx="1727" cy="562"/>
            </a:xfrm>
          </p:grpSpPr>
          <p:sp>
            <p:nvSpPr>
              <p:cNvPr id="63552" name="AutoShape 149"/>
              <p:cNvSpPr>
                <a:spLocks noChangeArrowheads="1"/>
              </p:cNvSpPr>
              <p:nvPr/>
            </p:nvSpPr>
            <p:spPr bwMode="auto">
              <a:xfrm>
                <a:off x="1409" y="3590"/>
                <a:ext cx="56" cy="56"/>
              </a:xfrm>
              <a:prstGeom prst="triangle">
                <a:avLst>
                  <a:gd name="adj" fmla="val 50000"/>
                </a:avLst>
              </a:prstGeom>
              <a:solidFill>
                <a:schemeClr val="accent1"/>
              </a:solidFill>
              <a:ln w="28575">
                <a:noFill/>
                <a:miter lim="800000"/>
                <a:headEnd/>
                <a:tailEnd/>
              </a:ln>
            </p:spPr>
            <p:txBody>
              <a:bodyPr wrap="none" anchor="ctr">
                <a:spAutoFit/>
              </a:bodyPr>
              <a:lstStyle/>
              <a:p>
                <a:endParaRPr lang="en-US"/>
              </a:p>
            </p:txBody>
          </p:sp>
          <p:sp>
            <p:nvSpPr>
              <p:cNvPr id="63553" name="AutoShape 150"/>
              <p:cNvSpPr>
                <a:spLocks noChangeArrowheads="1"/>
              </p:cNvSpPr>
              <p:nvPr/>
            </p:nvSpPr>
            <p:spPr bwMode="auto">
              <a:xfrm>
                <a:off x="1551" y="3320"/>
                <a:ext cx="56" cy="56"/>
              </a:xfrm>
              <a:prstGeom prst="triangle">
                <a:avLst>
                  <a:gd name="adj" fmla="val 50000"/>
                </a:avLst>
              </a:prstGeom>
              <a:solidFill>
                <a:schemeClr val="accent1"/>
              </a:solidFill>
              <a:ln w="28575">
                <a:noFill/>
                <a:miter lim="800000"/>
                <a:headEnd/>
                <a:tailEnd/>
              </a:ln>
            </p:spPr>
            <p:txBody>
              <a:bodyPr wrap="none" anchor="ctr">
                <a:spAutoFit/>
              </a:bodyPr>
              <a:lstStyle/>
              <a:p>
                <a:endParaRPr lang="en-US"/>
              </a:p>
            </p:txBody>
          </p:sp>
          <p:sp>
            <p:nvSpPr>
              <p:cNvPr id="63554" name="AutoShape 151"/>
              <p:cNvSpPr>
                <a:spLocks noChangeArrowheads="1"/>
              </p:cNvSpPr>
              <p:nvPr/>
            </p:nvSpPr>
            <p:spPr bwMode="auto">
              <a:xfrm>
                <a:off x="1693" y="3172"/>
                <a:ext cx="56" cy="56"/>
              </a:xfrm>
              <a:prstGeom prst="triangle">
                <a:avLst>
                  <a:gd name="adj" fmla="val 50000"/>
                </a:avLst>
              </a:prstGeom>
              <a:solidFill>
                <a:schemeClr val="accent1"/>
              </a:solidFill>
              <a:ln w="28575">
                <a:noFill/>
                <a:miter lim="800000"/>
                <a:headEnd/>
                <a:tailEnd/>
              </a:ln>
            </p:spPr>
            <p:txBody>
              <a:bodyPr wrap="none" anchor="ctr">
                <a:spAutoFit/>
              </a:bodyPr>
              <a:lstStyle/>
              <a:p>
                <a:endParaRPr lang="en-US"/>
              </a:p>
            </p:txBody>
          </p:sp>
          <p:sp>
            <p:nvSpPr>
              <p:cNvPr id="63555" name="AutoShape 152"/>
              <p:cNvSpPr>
                <a:spLocks noChangeArrowheads="1"/>
              </p:cNvSpPr>
              <p:nvPr/>
            </p:nvSpPr>
            <p:spPr bwMode="auto">
              <a:xfrm>
                <a:off x="1832" y="3228"/>
                <a:ext cx="56" cy="56"/>
              </a:xfrm>
              <a:prstGeom prst="triangle">
                <a:avLst>
                  <a:gd name="adj" fmla="val 50000"/>
                </a:avLst>
              </a:prstGeom>
              <a:solidFill>
                <a:schemeClr val="accent1"/>
              </a:solidFill>
              <a:ln w="28575">
                <a:noFill/>
                <a:miter lim="800000"/>
                <a:headEnd/>
                <a:tailEnd/>
              </a:ln>
            </p:spPr>
            <p:txBody>
              <a:bodyPr wrap="none" anchor="ctr">
                <a:spAutoFit/>
              </a:bodyPr>
              <a:lstStyle/>
              <a:p>
                <a:endParaRPr lang="en-US"/>
              </a:p>
            </p:txBody>
          </p:sp>
          <p:sp>
            <p:nvSpPr>
              <p:cNvPr id="63556" name="AutoShape 153"/>
              <p:cNvSpPr>
                <a:spLocks noChangeArrowheads="1"/>
              </p:cNvSpPr>
              <p:nvPr/>
            </p:nvSpPr>
            <p:spPr bwMode="auto">
              <a:xfrm>
                <a:off x="2106" y="3546"/>
                <a:ext cx="56" cy="56"/>
              </a:xfrm>
              <a:prstGeom prst="triangle">
                <a:avLst>
                  <a:gd name="adj" fmla="val 50000"/>
                </a:avLst>
              </a:prstGeom>
              <a:solidFill>
                <a:schemeClr val="accent1"/>
              </a:solidFill>
              <a:ln w="28575">
                <a:noFill/>
                <a:miter lim="800000"/>
                <a:headEnd/>
                <a:tailEnd/>
              </a:ln>
            </p:spPr>
            <p:txBody>
              <a:bodyPr wrap="none" anchor="ctr">
                <a:spAutoFit/>
              </a:bodyPr>
              <a:lstStyle/>
              <a:p>
                <a:endParaRPr lang="en-US"/>
              </a:p>
            </p:txBody>
          </p:sp>
          <p:sp>
            <p:nvSpPr>
              <p:cNvPr id="63557" name="AutoShape 154"/>
              <p:cNvSpPr>
                <a:spLocks noChangeArrowheads="1"/>
              </p:cNvSpPr>
              <p:nvPr/>
            </p:nvSpPr>
            <p:spPr bwMode="auto">
              <a:xfrm>
                <a:off x="1277" y="3678"/>
                <a:ext cx="56" cy="56"/>
              </a:xfrm>
              <a:prstGeom prst="triangle">
                <a:avLst>
                  <a:gd name="adj" fmla="val 50000"/>
                </a:avLst>
              </a:prstGeom>
              <a:solidFill>
                <a:schemeClr val="accent1"/>
              </a:solidFill>
              <a:ln w="28575">
                <a:noFill/>
                <a:miter lim="800000"/>
                <a:headEnd/>
                <a:tailEnd/>
              </a:ln>
            </p:spPr>
            <p:txBody>
              <a:bodyPr wrap="none" anchor="ctr">
                <a:spAutoFit/>
              </a:bodyPr>
              <a:lstStyle/>
              <a:p>
                <a:endParaRPr lang="en-US"/>
              </a:p>
            </p:txBody>
          </p:sp>
          <p:sp>
            <p:nvSpPr>
              <p:cNvPr id="63558" name="AutoShape 155"/>
              <p:cNvSpPr>
                <a:spLocks noChangeArrowheads="1"/>
              </p:cNvSpPr>
              <p:nvPr/>
            </p:nvSpPr>
            <p:spPr bwMode="auto">
              <a:xfrm>
                <a:off x="2948" y="3625"/>
                <a:ext cx="56" cy="56"/>
              </a:xfrm>
              <a:prstGeom prst="triangle">
                <a:avLst>
                  <a:gd name="adj" fmla="val 50000"/>
                </a:avLst>
              </a:prstGeom>
              <a:solidFill>
                <a:schemeClr val="accent1"/>
              </a:solidFill>
              <a:ln w="28575">
                <a:noFill/>
                <a:miter lim="800000"/>
                <a:headEnd/>
                <a:tailEnd/>
              </a:ln>
            </p:spPr>
            <p:txBody>
              <a:bodyPr wrap="none" anchor="ctr">
                <a:spAutoFit/>
              </a:bodyPr>
              <a:lstStyle/>
              <a:p>
                <a:endParaRPr lang="en-US"/>
              </a:p>
            </p:txBody>
          </p:sp>
          <p:sp>
            <p:nvSpPr>
              <p:cNvPr id="63559" name="Line 156"/>
              <p:cNvSpPr>
                <a:spLocks noChangeShapeType="1"/>
              </p:cNvSpPr>
              <p:nvPr/>
            </p:nvSpPr>
            <p:spPr bwMode="auto">
              <a:xfrm flipV="1">
                <a:off x="1302" y="3623"/>
                <a:ext cx="131" cy="97"/>
              </a:xfrm>
              <a:prstGeom prst="line">
                <a:avLst/>
              </a:prstGeom>
              <a:noFill/>
              <a:ln w="19050">
                <a:solidFill>
                  <a:schemeClr val="accent1"/>
                </a:solidFill>
                <a:round/>
                <a:headEnd/>
                <a:tailEnd/>
              </a:ln>
            </p:spPr>
            <p:txBody>
              <a:bodyPr wrap="none">
                <a:spAutoFit/>
              </a:bodyPr>
              <a:lstStyle/>
              <a:p>
                <a:endParaRPr lang="en-US"/>
              </a:p>
            </p:txBody>
          </p:sp>
          <p:sp>
            <p:nvSpPr>
              <p:cNvPr id="63560" name="Line 157"/>
              <p:cNvSpPr>
                <a:spLocks noChangeShapeType="1"/>
              </p:cNvSpPr>
              <p:nvPr/>
            </p:nvSpPr>
            <p:spPr bwMode="auto">
              <a:xfrm flipV="1">
                <a:off x="1445" y="3364"/>
                <a:ext cx="122" cy="242"/>
              </a:xfrm>
              <a:prstGeom prst="line">
                <a:avLst/>
              </a:prstGeom>
              <a:noFill/>
              <a:ln w="19050">
                <a:solidFill>
                  <a:schemeClr val="accent1"/>
                </a:solidFill>
                <a:round/>
                <a:headEnd/>
                <a:tailEnd/>
              </a:ln>
            </p:spPr>
            <p:txBody>
              <a:bodyPr>
                <a:spAutoFit/>
              </a:bodyPr>
              <a:lstStyle/>
              <a:p>
                <a:endParaRPr lang="en-US"/>
              </a:p>
            </p:txBody>
          </p:sp>
          <p:sp>
            <p:nvSpPr>
              <p:cNvPr id="63561" name="Line 158"/>
              <p:cNvSpPr>
                <a:spLocks noChangeShapeType="1"/>
              </p:cNvSpPr>
              <p:nvPr/>
            </p:nvSpPr>
            <p:spPr bwMode="auto">
              <a:xfrm flipV="1">
                <a:off x="1584" y="3219"/>
                <a:ext cx="118" cy="125"/>
              </a:xfrm>
              <a:prstGeom prst="line">
                <a:avLst/>
              </a:prstGeom>
              <a:noFill/>
              <a:ln w="19050">
                <a:solidFill>
                  <a:schemeClr val="accent1"/>
                </a:solidFill>
                <a:round/>
                <a:headEnd/>
                <a:tailEnd/>
              </a:ln>
            </p:spPr>
            <p:txBody>
              <a:bodyPr>
                <a:spAutoFit/>
              </a:bodyPr>
              <a:lstStyle/>
              <a:p>
                <a:endParaRPr lang="en-US"/>
              </a:p>
            </p:txBody>
          </p:sp>
          <p:sp>
            <p:nvSpPr>
              <p:cNvPr id="63562" name="Line 159"/>
              <p:cNvSpPr>
                <a:spLocks noChangeShapeType="1"/>
              </p:cNvSpPr>
              <p:nvPr/>
            </p:nvSpPr>
            <p:spPr bwMode="auto">
              <a:xfrm>
                <a:off x="1723" y="3199"/>
                <a:ext cx="133" cy="53"/>
              </a:xfrm>
              <a:prstGeom prst="line">
                <a:avLst/>
              </a:prstGeom>
              <a:noFill/>
              <a:ln w="19050">
                <a:solidFill>
                  <a:schemeClr val="accent1"/>
                </a:solidFill>
                <a:round/>
                <a:headEnd/>
                <a:tailEnd/>
              </a:ln>
            </p:spPr>
            <p:txBody>
              <a:bodyPr>
                <a:spAutoFit/>
              </a:bodyPr>
              <a:lstStyle/>
              <a:p>
                <a:endParaRPr lang="en-US"/>
              </a:p>
            </p:txBody>
          </p:sp>
          <p:sp>
            <p:nvSpPr>
              <p:cNvPr id="63563" name="Line 160"/>
              <p:cNvSpPr>
                <a:spLocks noChangeShapeType="1"/>
              </p:cNvSpPr>
              <p:nvPr/>
            </p:nvSpPr>
            <p:spPr bwMode="auto">
              <a:xfrm>
                <a:off x="1886" y="3284"/>
                <a:ext cx="247" cy="281"/>
              </a:xfrm>
              <a:prstGeom prst="line">
                <a:avLst/>
              </a:prstGeom>
              <a:noFill/>
              <a:ln w="19050">
                <a:solidFill>
                  <a:schemeClr val="accent1"/>
                </a:solidFill>
                <a:round/>
                <a:headEnd/>
                <a:tailEnd/>
              </a:ln>
            </p:spPr>
            <p:txBody>
              <a:bodyPr>
                <a:spAutoFit/>
              </a:bodyPr>
              <a:lstStyle/>
              <a:p>
                <a:endParaRPr lang="en-US"/>
              </a:p>
            </p:txBody>
          </p:sp>
          <p:sp>
            <p:nvSpPr>
              <p:cNvPr id="63564" name="Line 161"/>
              <p:cNvSpPr>
                <a:spLocks noChangeShapeType="1"/>
              </p:cNvSpPr>
              <p:nvPr/>
            </p:nvSpPr>
            <p:spPr bwMode="auto">
              <a:xfrm>
                <a:off x="2145" y="3574"/>
                <a:ext cx="826" cy="90"/>
              </a:xfrm>
              <a:prstGeom prst="line">
                <a:avLst/>
              </a:prstGeom>
              <a:noFill/>
              <a:ln w="19050">
                <a:solidFill>
                  <a:schemeClr val="accent1"/>
                </a:solidFill>
                <a:round/>
                <a:headEnd/>
                <a:tailEnd/>
              </a:ln>
            </p:spPr>
            <p:txBody>
              <a:bodyPr>
                <a:spAutoFit/>
              </a:bodyPr>
              <a:lstStyle/>
              <a:p>
                <a:endParaRPr lang="en-US"/>
              </a:p>
            </p:txBody>
          </p:sp>
        </p:grpSp>
        <p:grpSp>
          <p:nvGrpSpPr>
            <p:cNvPr id="63512" name="Group 207"/>
            <p:cNvGrpSpPr>
              <a:grpSpLocks/>
            </p:cNvGrpSpPr>
            <p:nvPr/>
          </p:nvGrpSpPr>
          <p:grpSpPr bwMode="auto">
            <a:xfrm>
              <a:off x="1315" y="3312"/>
              <a:ext cx="1659" cy="324"/>
              <a:chOff x="1309" y="3390"/>
              <a:chExt cx="1659" cy="324"/>
            </a:xfrm>
          </p:grpSpPr>
          <p:grpSp>
            <p:nvGrpSpPr>
              <p:cNvPr id="63542" name="Group 208"/>
              <p:cNvGrpSpPr>
                <a:grpSpLocks/>
              </p:cNvGrpSpPr>
              <p:nvPr/>
            </p:nvGrpSpPr>
            <p:grpSpPr bwMode="auto">
              <a:xfrm>
                <a:off x="1309" y="3390"/>
                <a:ext cx="570" cy="324"/>
                <a:chOff x="1309" y="3390"/>
                <a:chExt cx="570" cy="324"/>
              </a:xfrm>
            </p:grpSpPr>
            <p:sp>
              <p:nvSpPr>
                <p:cNvPr id="63544" name="Oval 209"/>
                <p:cNvSpPr>
                  <a:spLocks noChangeArrowheads="1"/>
                </p:cNvSpPr>
                <p:nvPr/>
              </p:nvSpPr>
              <p:spPr bwMode="auto">
                <a:xfrm>
                  <a:off x="1427" y="3596"/>
                  <a:ext cx="42" cy="45"/>
                </a:xfrm>
                <a:prstGeom prst="ellipse">
                  <a:avLst/>
                </a:prstGeom>
                <a:solidFill>
                  <a:schemeClr val="accent2"/>
                </a:solidFill>
                <a:ln w="28575">
                  <a:noFill/>
                  <a:round/>
                  <a:headEnd/>
                  <a:tailEnd/>
                </a:ln>
              </p:spPr>
              <p:txBody>
                <a:bodyPr anchor="ctr">
                  <a:spAutoFit/>
                </a:bodyPr>
                <a:lstStyle/>
                <a:p>
                  <a:endParaRPr lang="en-US"/>
                </a:p>
              </p:txBody>
            </p:sp>
            <p:sp>
              <p:nvSpPr>
                <p:cNvPr id="63545" name="Oval 210"/>
                <p:cNvSpPr>
                  <a:spLocks noChangeArrowheads="1"/>
                </p:cNvSpPr>
                <p:nvPr/>
              </p:nvSpPr>
              <p:spPr bwMode="auto">
                <a:xfrm>
                  <a:off x="1558" y="3447"/>
                  <a:ext cx="42" cy="45"/>
                </a:xfrm>
                <a:prstGeom prst="ellipse">
                  <a:avLst/>
                </a:prstGeom>
                <a:solidFill>
                  <a:schemeClr val="accent2"/>
                </a:solidFill>
                <a:ln w="28575">
                  <a:noFill/>
                  <a:round/>
                  <a:headEnd/>
                  <a:tailEnd/>
                </a:ln>
              </p:spPr>
              <p:txBody>
                <a:bodyPr anchor="ctr">
                  <a:spAutoFit/>
                </a:bodyPr>
                <a:lstStyle/>
                <a:p>
                  <a:endParaRPr lang="en-US"/>
                </a:p>
              </p:txBody>
            </p:sp>
            <p:sp>
              <p:nvSpPr>
                <p:cNvPr id="63546" name="Oval 211"/>
                <p:cNvSpPr>
                  <a:spLocks noChangeArrowheads="1"/>
                </p:cNvSpPr>
                <p:nvPr/>
              </p:nvSpPr>
              <p:spPr bwMode="auto">
                <a:xfrm>
                  <a:off x="1700" y="3390"/>
                  <a:ext cx="42" cy="45"/>
                </a:xfrm>
                <a:prstGeom prst="ellipse">
                  <a:avLst/>
                </a:prstGeom>
                <a:solidFill>
                  <a:schemeClr val="accent2"/>
                </a:solidFill>
                <a:ln w="28575">
                  <a:noFill/>
                  <a:round/>
                  <a:headEnd/>
                  <a:tailEnd/>
                </a:ln>
              </p:spPr>
              <p:txBody>
                <a:bodyPr anchor="ctr">
                  <a:spAutoFit/>
                </a:bodyPr>
                <a:lstStyle/>
                <a:p>
                  <a:endParaRPr lang="en-US"/>
                </a:p>
              </p:txBody>
            </p:sp>
            <p:sp>
              <p:nvSpPr>
                <p:cNvPr id="63547" name="Oval 212"/>
                <p:cNvSpPr>
                  <a:spLocks noChangeArrowheads="1"/>
                </p:cNvSpPr>
                <p:nvPr/>
              </p:nvSpPr>
              <p:spPr bwMode="auto">
                <a:xfrm>
                  <a:off x="1837" y="3481"/>
                  <a:ext cx="42" cy="45"/>
                </a:xfrm>
                <a:prstGeom prst="ellipse">
                  <a:avLst/>
                </a:prstGeom>
                <a:solidFill>
                  <a:schemeClr val="accent2"/>
                </a:solidFill>
                <a:ln w="28575">
                  <a:noFill/>
                  <a:round/>
                  <a:headEnd/>
                  <a:tailEnd/>
                </a:ln>
              </p:spPr>
              <p:txBody>
                <a:bodyPr anchor="ctr">
                  <a:spAutoFit/>
                </a:bodyPr>
                <a:lstStyle/>
                <a:p>
                  <a:endParaRPr lang="en-US"/>
                </a:p>
              </p:txBody>
            </p:sp>
            <p:sp>
              <p:nvSpPr>
                <p:cNvPr id="63548" name="Line 213"/>
                <p:cNvSpPr>
                  <a:spLocks noChangeShapeType="1"/>
                </p:cNvSpPr>
                <p:nvPr/>
              </p:nvSpPr>
              <p:spPr bwMode="auto">
                <a:xfrm flipV="1">
                  <a:off x="1309" y="3612"/>
                  <a:ext cx="142" cy="102"/>
                </a:xfrm>
                <a:prstGeom prst="line">
                  <a:avLst/>
                </a:prstGeom>
                <a:noFill/>
                <a:ln w="22225">
                  <a:solidFill>
                    <a:schemeClr val="accent2"/>
                  </a:solidFill>
                  <a:round/>
                  <a:headEnd/>
                  <a:tailEnd/>
                </a:ln>
              </p:spPr>
              <p:txBody>
                <a:bodyPr>
                  <a:spAutoFit/>
                </a:bodyPr>
                <a:lstStyle/>
                <a:p>
                  <a:endParaRPr lang="en-US"/>
                </a:p>
              </p:txBody>
            </p:sp>
            <p:sp>
              <p:nvSpPr>
                <p:cNvPr id="63549" name="Line 214"/>
                <p:cNvSpPr>
                  <a:spLocks noChangeShapeType="1"/>
                </p:cNvSpPr>
                <p:nvPr/>
              </p:nvSpPr>
              <p:spPr bwMode="auto">
                <a:xfrm flipV="1">
                  <a:off x="1454" y="3478"/>
                  <a:ext cx="119" cy="134"/>
                </a:xfrm>
                <a:prstGeom prst="line">
                  <a:avLst/>
                </a:prstGeom>
                <a:noFill/>
                <a:ln w="22225">
                  <a:solidFill>
                    <a:schemeClr val="accent2"/>
                  </a:solidFill>
                  <a:round/>
                  <a:headEnd/>
                  <a:tailEnd/>
                </a:ln>
              </p:spPr>
              <p:txBody>
                <a:bodyPr>
                  <a:spAutoFit/>
                </a:bodyPr>
                <a:lstStyle/>
                <a:p>
                  <a:endParaRPr lang="en-US"/>
                </a:p>
              </p:txBody>
            </p:sp>
            <p:sp>
              <p:nvSpPr>
                <p:cNvPr id="63550" name="Line 215"/>
                <p:cNvSpPr>
                  <a:spLocks noChangeShapeType="1"/>
                </p:cNvSpPr>
                <p:nvPr/>
              </p:nvSpPr>
              <p:spPr bwMode="auto">
                <a:xfrm flipV="1">
                  <a:off x="1598" y="3414"/>
                  <a:ext cx="115" cy="47"/>
                </a:xfrm>
                <a:prstGeom prst="line">
                  <a:avLst/>
                </a:prstGeom>
                <a:noFill/>
                <a:ln w="22225">
                  <a:solidFill>
                    <a:schemeClr val="accent2"/>
                  </a:solidFill>
                  <a:round/>
                  <a:headEnd/>
                  <a:tailEnd/>
                </a:ln>
              </p:spPr>
              <p:txBody>
                <a:bodyPr>
                  <a:spAutoFit/>
                </a:bodyPr>
                <a:lstStyle/>
                <a:p>
                  <a:endParaRPr lang="en-US"/>
                </a:p>
              </p:txBody>
            </p:sp>
            <p:sp>
              <p:nvSpPr>
                <p:cNvPr id="63551" name="Line 216"/>
                <p:cNvSpPr>
                  <a:spLocks noChangeShapeType="1"/>
                </p:cNvSpPr>
                <p:nvPr/>
              </p:nvSpPr>
              <p:spPr bwMode="auto">
                <a:xfrm>
                  <a:off x="1743" y="3424"/>
                  <a:ext cx="102" cy="76"/>
                </a:xfrm>
                <a:prstGeom prst="line">
                  <a:avLst/>
                </a:prstGeom>
                <a:noFill/>
                <a:ln w="22225">
                  <a:solidFill>
                    <a:schemeClr val="accent2"/>
                  </a:solidFill>
                  <a:round/>
                  <a:headEnd/>
                  <a:tailEnd/>
                </a:ln>
              </p:spPr>
              <p:txBody>
                <a:bodyPr>
                  <a:spAutoFit/>
                </a:bodyPr>
                <a:lstStyle/>
                <a:p>
                  <a:endParaRPr lang="en-US"/>
                </a:p>
              </p:txBody>
            </p:sp>
          </p:grpSp>
          <p:sp>
            <p:nvSpPr>
              <p:cNvPr id="63543" name="Line 217"/>
              <p:cNvSpPr>
                <a:spLocks noChangeShapeType="1"/>
              </p:cNvSpPr>
              <p:nvPr/>
            </p:nvSpPr>
            <p:spPr bwMode="auto">
              <a:xfrm>
                <a:off x="1865" y="3511"/>
                <a:ext cx="1103" cy="190"/>
              </a:xfrm>
              <a:prstGeom prst="line">
                <a:avLst/>
              </a:prstGeom>
              <a:noFill/>
              <a:ln w="22225">
                <a:solidFill>
                  <a:schemeClr val="accent2"/>
                </a:solidFill>
                <a:round/>
                <a:headEnd/>
                <a:tailEnd/>
              </a:ln>
            </p:spPr>
            <p:txBody>
              <a:bodyPr>
                <a:spAutoFit/>
              </a:bodyPr>
              <a:lstStyle/>
              <a:p>
                <a:endParaRPr lang="en-US"/>
              </a:p>
            </p:txBody>
          </p:sp>
        </p:grpSp>
        <p:grpSp>
          <p:nvGrpSpPr>
            <p:cNvPr id="63513" name="Group 218"/>
            <p:cNvGrpSpPr>
              <a:grpSpLocks/>
            </p:cNvGrpSpPr>
            <p:nvPr/>
          </p:nvGrpSpPr>
          <p:grpSpPr bwMode="auto">
            <a:xfrm>
              <a:off x="1430" y="3349"/>
              <a:ext cx="450" cy="387"/>
              <a:chOff x="1424" y="3427"/>
              <a:chExt cx="450" cy="387"/>
            </a:xfrm>
          </p:grpSpPr>
          <p:grpSp>
            <p:nvGrpSpPr>
              <p:cNvPr id="63530" name="Group 219"/>
              <p:cNvGrpSpPr>
                <a:grpSpLocks/>
              </p:cNvGrpSpPr>
              <p:nvPr/>
            </p:nvGrpSpPr>
            <p:grpSpPr bwMode="auto">
              <a:xfrm rot="10800000">
                <a:off x="1705" y="3427"/>
                <a:ext cx="33" cy="190"/>
                <a:chOff x="1311" y="1904"/>
                <a:chExt cx="35" cy="88"/>
              </a:xfrm>
            </p:grpSpPr>
            <p:sp>
              <p:nvSpPr>
                <p:cNvPr id="63540" name="Line 220"/>
                <p:cNvSpPr>
                  <a:spLocks noChangeShapeType="1"/>
                </p:cNvSpPr>
                <p:nvPr/>
              </p:nvSpPr>
              <p:spPr bwMode="auto">
                <a:xfrm flipH="1" flipV="1">
                  <a:off x="1328" y="1905"/>
                  <a:ext cx="1" cy="87"/>
                </a:xfrm>
                <a:prstGeom prst="line">
                  <a:avLst/>
                </a:prstGeom>
                <a:noFill/>
                <a:ln w="15875">
                  <a:solidFill>
                    <a:schemeClr val="accent2"/>
                  </a:solidFill>
                  <a:round/>
                  <a:headEnd/>
                  <a:tailEnd/>
                </a:ln>
              </p:spPr>
              <p:txBody>
                <a:bodyPr>
                  <a:spAutoFit/>
                </a:bodyPr>
                <a:lstStyle/>
                <a:p>
                  <a:endParaRPr lang="en-US"/>
                </a:p>
              </p:txBody>
            </p:sp>
            <p:sp>
              <p:nvSpPr>
                <p:cNvPr id="63541" name="Line 221"/>
                <p:cNvSpPr>
                  <a:spLocks noChangeShapeType="1"/>
                </p:cNvSpPr>
                <p:nvPr/>
              </p:nvSpPr>
              <p:spPr bwMode="auto">
                <a:xfrm>
                  <a:off x="1311" y="1904"/>
                  <a:ext cx="35" cy="0"/>
                </a:xfrm>
                <a:prstGeom prst="line">
                  <a:avLst/>
                </a:prstGeom>
                <a:noFill/>
                <a:ln w="19050">
                  <a:solidFill>
                    <a:schemeClr val="accent2"/>
                  </a:solidFill>
                  <a:round/>
                  <a:headEnd/>
                  <a:tailEnd/>
                </a:ln>
              </p:spPr>
              <p:txBody>
                <a:bodyPr wrap="none">
                  <a:spAutoFit/>
                </a:bodyPr>
                <a:lstStyle/>
                <a:p>
                  <a:endParaRPr lang="en-US"/>
                </a:p>
              </p:txBody>
            </p:sp>
          </p:grpSp>
          <p:grpSp>
            <p:nvGrpSpPr>
              <p:cNvPr id="63531" name="Group 222"/>
              <p:cNvGrpSpPr>
                <a:grpSpLocks/>
              </p:cNvGrpSpPr>
              <p:nvPr/>
            </p:nvGrpSpPr>
            <p:grpSpPr bwMode="auto">
              <a:xfrm rot="10800000">
                <a:off x="1565" y="3488"/>
                <a:ext cx="33" cy="177"/>
                <a:chOff x="1311" y="1904"/>
                <a:chExt cx="35" cy="88"/>
              </a:xfrm>
            </p:grpSpPr>
            <p:sp>
              <p:nvSpPr>
                <p:cNvPr id="63538" name="Line 223"/>
                <p:cNvSpPr>
                  <a:spLocks noChangeShapeType="1"/>
                </p:cNvSpPr>
                <p:nvPr/>
              </p:nvSpPr>
              <p:spPr bwMode="auto">
                <a:xfrm flipH="1" flipV="1">
                  <a:off x="1328" y="1905"/>
                  <a:ext cx="1" cy="87"/>
                </a:xfrm>
                <a:prstGeom prst="line">
                  <a:avLst/>
                </a:prstGeom>
                <a:noFill/>
                <a:ln w="15875">
                  <a:solidFill>
                    <a:schemeClr val="accent2"/>
                  </a:solidFill>
                  <a:round/>
                  <a:headEnd/>
                  <a:tailEnd/>
                </a:ln>
              </p:spPr>
              <p:txBody>
                <a:bodyPr>
                  <a:spAutoFit/>
                </a:bodyPr>
                <a:lstStyle/>
                <a:p>
                  <a:endParaRPr lang="en-US"/>
                </a:p>
              </p:txBody>
            </p:sp>
            <p:sp>
              <p:nvSpPr>
                <p:cNvPr id="63539" name="Line 224"/>
                <p:cNvSpPr>
                  <a:spLocks noChangeShapeType="1"/>
                </p:cNvSpPr>
                <p:nvPr/>
              </p:nvSpPr>
              <p:spPr bwMode="auto">
                <a:xfrm>
                  <a:off x="1311" y="1904"/>
                  <a:ext cx="35" cy="0"/>
                </a:xfrm>
                <a:prstGeom prst="line">
                  <a:avLst/>
                </a:prstGeom>
                <a:noFill/>
                <a:ln w="19050">
                  <a:solidFill>
                    <a:schemeClr val="accent2"/>
                  </a:solidFill>
                  <a:round/>
                  <a:headEnd/>
                  <a:tailEnd/>
                </a:ln>
              </p:spPr>
              <p:txBody>
                <a:bodyPr wrap="none">
                  <a:spAutoFit/>
                </a:bodyPr>
                <a:lstStyle/>
                <a:p>
                  <a:endParaRPr lang="en-US"/>
                </a:p>
              </p:txBody>
            </p:sp>
          </p:grpSp>
          <p:grpSp>
            <p:nvGrpSpPr>
              <p:cNvPr id="63532" name="Group 225"/>
              <p:cNvGrpSpPr>
                <a:grpSpLocks/>
              </p:cNvGrpSpPr>
              <p:nvPr/>
            </p:nvGrpSpPr>
            <p:grpSpPr bwMode="auto">
              <a:xfrm rot="10800000">
                <a:off x="1424" y="3649"/>
                <a:ext cx="33" cy="165"/>
                <a:chOff x="1311" y="1904"/>
                <a:chExt cx="35" cy="88"/>
              </a:xfrm>
            </p:grpSpPr>
            <p:sp>
              <p:nvSpPr>
                <p:cNvPr id="63536" name="Line 226"/>
                <p:cNvSpPr>
                  <a:spLocks noChangeShapeType="1"/>
                </p:cNvSpPr>
                <p:nvPr/>
              </p:nvSpPr>
              <p:spPr bwMode="auto">
                <a:xfrm flipH="1" flipV="1">
                  <a:off x="1328" y="1905"/>
                  <a:ext cx="1" cy="87"/>
                </a:xfrm>
                <a:prstGeom prst="line">
                  <a:avLst/>
                </a:prstGeom>
                <a:noFill/>
                <a:ln w="15875">
                  <a:solidFill>
                    <a:schemeClr val="accent2"/>
                  </a:solidFill>
                  <a:round/>
                  <a:headEnd/>
                  <a:tailEnd/>
                </a:ln>
              </p:spPr>
              <p:txBody>
                <a:bodyPr>
                  <a:spAutoFit/>
                </a:bodyPr>
                <a:lstStyle/>
                <a:p>
                  <a:endParaRPr lang="en-US"/>
                </a:p>
              </p:txBody>
            </p:sp>
            <p:sp>
              <p:nvSpPr>
                <p:cNvPr id="63537" name="Line 227"/>
                <p:cNvSpPr>
                  <a:spLocks noChangeShapeType="1"/>
                </p:cNvSpPr>
                <p:nvPr/>
              </p:nvSpPr>
              <p:spPr bwMode="auto">
                <a:xfrm>
                  <a:off x="1311" y="1904"/>
                  <a:ext cx="35" cy="0"/>
                </a:xfrm>
                <a:prstGeom prst="line">
                  <a:avLst/>
                </a:prstGeom>
                <a:noFill/>
                <a:ln w="19050">
                  <a:solidFill>
                    <a:schemeClr val="accent2"/>
                  </a:solidFill>
                  <a:round/>
                  <a:headEnd/>
                  <a:tailEnd/>
                </a:ln>
              </p:spPr>
              <p:txBody>
                <a:bodyPr wrap="none">
                  <a:spAutoFit/>
                </a:bodyPr>
                <a:lstStyle/>
                <a:p>
                  <a:endParaRPr lang="en-US"/>
                </a:p>
              </p:txBody>
            </p:sp>
          </p:grpSp>
          <p:grpSp>
            <p:nvGrpSpPr>
              <p:cNvPr id="63533" name="Group 228"/>
              <p:cNvGrpSpPr>
                <a:grpSpLocks/>
              </p:cNvGrpSpPr>
              <p:nvPr/>
            </p:nvGrpSpPr>
            <p:grpSpPr bwMode="auto">
              <a:xfrm rot="10800000">
                <a:off x="1841" y="3513"/>
                <a:ext cx="33" cy="138"/>
                <a:chOff x="1311" y="1904"/>
                <a:chExt cx="35" cy="88"/>
              </a:xfrm>
            </p:grpSpPr>
            <p:sp>
              <p:nvSpPr>
                <p:cNvPr id="63534" name="Line 229"/>
                <p:cNvSpPr>
                  <a:spLocks noChangeShapeType="1"/>
                </p:cNvSpPr>
                <p:nvPr/>
              </p:nvSpPr>
              <p:spPr bwMode="auto">
                <a:xfrm flipH="1" flipV="1">
                  <a:off x="1328" y="1905"/>
                  <a:ext cx="1" cy="87"/>
                </a:xfrm>
                <a:prstGeom prst="line">
                  <a:avLst/>
                </a:prstGeom>
                <a:noFill/>
                <a:ln w="15875">
                  <a:solidFill>
                    <a:schemeClr val="accent2"/>
                  </a:solidFill>
                  <a:round/>
                  <a:headEnd/>
                  <a:tailEnd/>
                </a:ln>
              </p:spPr>
              <p:txBody>
                <a:bodyPr>
                  <a:spAutoFit/>
                </a:bodyPr>
                <a:lstStyle/>
                <a:p>
                  <a:endParaRPr lang="en-US"/>
                </a:p>
              </p:txBody>
            </p:sp>
            <p:sp>
              <p:nvSpPr>
                <p:cNvPr id="63535" name="Line 230"/>
                <p:cNvSpPr>
                  <a:spLocks noChangeShapeType="1"/>
                </p:cNvSpPr>
                <p:nvPr/>
              </p:nvSpPr>
              <p:spPr bwMode="auto">
                <a:xfrm>
                  <a:off x="1311" y="1904"/>
                  <a:ext cx="35" cy="0"/>
                </a:xfrm>
                <a:prstGeom prst="line">
                  <a:avLst/>
                </a:prstGeom>
                <a:noFill/>
                <a:ln w="19050">
                  <a:solidFill>
                    <a:schemeClr val="accent2"/>
                  </a:solidFill>
                  <a:round/>
                  <a:headEnd/>
                  <a:tailEnd/>
                </a:ln>
              </p:spPr>
              <p:txBody>
                <a:bodyPr wrap="none">
                  <a:spAutoFit/>
                </a:bodyPr>
                <a:lstStyle/>
                <a:p>
                  <a:endParaRPr lang="en-US"/>
                </a:p>
              </p:txBody>
            </p:sp>
          </p:grpSp>
        </p:grpSp>
        <p:sp>
          <p:nvSpPr>
            <p:cNvPr id="4882830" name="Text Box 398"/>
            <p:cNvSpPr txBox="1">
              <a:spLocks noChangeArrowheads="1"/>
            </p:cNvSpPr>
            <p:nvPr/>
          </p:nvSpPr>
          <p:spPr bwMode="auto">
            <a:xfrm rot="16200000">
              <a:off x="98" y="2872"/>
              <a:ext cx="1476" cy="366"/>
            </a:xfrm>
            <a:prstGeom prst="rect">
              <a:avLst/>
            </a:prstGeom>
            <a:noFill/>
            <a:ln w="28575">
              <a:noFill/>
              <a:miter lim="800000"/>
              <a:headEnd/>
              <a:tailEnd/>
            </a:ln>
            <a:effectLst/>
          </p:spPr>
          <p:txBody>
            <a:bodyPr>
              <a:spAutoFit/>
            </a:bodyPr>
            <a:lstStyle/>
            <a:p>
              <a:pPr>
                <a:defRPr/>
              </a:pPr>
              <a:r>
                <a:rPr lang="en-US" sz="1600" b="1">
                  <a:solidFill>
                    <a:schemeClr val="accent1"/>
                  </a:solidFill>
                  <a:effectLst>
                    <a:outerShdw blurRad="38100" dist="38100" dir="2700000" algn="tl">
                      <a:srgbClr val="000000"/>
                    </a:outerShdw>
                  </a:effectLst>
                </a:rPr>
                <a:t>Fasting &amp; PP RP (mg/dL)</a:t>
              </a:r>
            </a:p>
          </p:txBody>
        </p:sp>
        <p:grpSp>
          <p:nvGrpSpPr>
            <p:cNvPr id="63515" name="Group 445"/>
            <p:cNvGrpSpPr>
              <a:grpSpLocks/>
            </p:cNvGrpSpPr>
            <p:nvPr/>
          </p:nvGrpSpPr>
          <p:grpSpPr bwMode="auto">
            <a:xfrm>
              <a:off x="1202" y="3660"/>
              <a:ext cx="1918" cy="239"/>
              <a:chOff x="1202" y="2334"/>
              <a:chExt cx="1918" cy="239"/>
            </a:xfrm>
          </p:grpSpPr>
          <p:sp>
            <p:nvSpPr>
              <p:cNvPr id="4882878" name="Text Box 446"/>
              <p:cNvSpPr txBox="1">
                <a:spLocks noChangeArrowheads="1"/>
              </p:cNvSpPr>
              <p:nvPr/>
            </p:nvSpPr>
            <p:spPr bwMode="auto">
              <a:xfrm>
                <a:off x="1202" y="2342"/>
                <a:ext cx="15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0</a:t>
                </a:r>
              </a:p>
            </p:txBody>
          </p:sp>
          <p:sp>
            <p:nvSpPr>
              <p:cNvPr id="4882879" name="Text Box 447"/>
              <p:cNvSpPr txBox="1">
                <a:spLocks noChangeArrowheads="1"/>
              </p:cNvSpPr>
              <p:nvPr/>
            </p:nvSpPr>
            <p:spPr bwMode="auto">
              <a:xfrm>
                <a:off x="1488" y="2340"/>
                <a:ext cx="15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4</a:t>
                </a:r>
              </a:p>
            </p:txBody>
          </p:sp>
          <p:sp>
            <p:nvSpPr>
              <p:cNvPr id="4882880" name="Text Box 448"/>
              <p:cNvSpPr txBox="1">
                <a:spLocks noChangeArrowheads="1"/>
              </p:cNvSpPr>
              <p:nvPr/>
            </p:nvSpPr>
            <p:spPr bwMode="auto">
              <a:xfrm>
                <a:off x="1770" y="2340"/>
                <a:ext cx="15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8</a:t>
                </a:r>
              </a:p>
            </p:txBody>
          </p:sp>
          <p:sp>
            <p:nvSpPr>
              <p:cNvPr id="4882881" name="Text Box 449"/>
              <p:cNvSpPr txBox="1">
                <a:spLocks noChangeArrowheads="1"/>
              </p:cNvSpPr>
              <p:nvPr/>
            </p:nvSpPr>
            <p:spPr bwMode="auto">
              <a:xfrm>
                <a:off x="1980" y="2340"/>
                <a:ext cx="312"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12</a:t>
                </a:r>
              </a:p>
            </p:txBody>
          </p:sp>
          <p:sp>
            <p:nvSpPr>
              <p:cNvPr id="4882882" name="Text Box 450"/>
              <p:cNvSpPr txBox="1">
                <a:spLocks noChangeArrowheads="1"/>
              </p:cNvSpPr>
              <p:nvPr/>
            </p:nvSpPr>
            <p:spPr bwMode="auto">
              <a:xfrm>
                <a:off x="2820" y="2334"/>
                <a:ext cx="30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24</a:t>
                </a:r>
              </a:p>
            </p:txBody>
          </p:sp>
          <p:sp>
            <p:nvSpPr>
              <p:cNvPr id="4882883" name="Text Box 451"/>
              <p:cNvSpPr txBox="1">
                <a:spLocks noChangeArrowheads="1"/>
              </p:cNvSpPr>
              <p:nvPr/>
            </p:nvSpPr>
            <p:spPr bwMode="auto">
              <a:xfrm>
                <a:off x="2556" y="2340"/>
                <a:ext cx="30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20</a:t>
                </a:r>
              </a:p>
            </p:txBody>
          </p:sp>
          <p:sp>
            <p:nvSpPr>
              <p:cNvPr id="4882884" name="Text Box 452"/>
              <p:cNvSpPr txBox="1">
                <a:spLocks noChangeArrowheads="1"/>
              </p:cNvSpPr>
              <p:nvPr/>
            </p:nvSpPr>
            <p:spPr bwMode="auto">
              <a:xfrm>
                <a:off x="2262" y="2340"/>
                <a:ext cx="30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16</a:t>
                </a:r>
              </a:p>
            </p:txBody>
          </p:sp>
        </p:grpSp>
        <p:grpSp>
          <p:nvGrpSpPr>
            <p:cNvPr id="63516" name="Group 460"/>
            <p:cNvGrpSpPr>
              <a:grpSpLocks/>
            </p:cNvGrpSpPr>
            <p:nvPr/>
          </p:nvGrpSpPr>
          <p:grpSpPr bwMode="auto">
            <a:xfrm>
              <a:off x="958" y="2466"/>
              <a:ext cx="380" cy="1200"/>
              <a:chOff x="2962" y="2508"/>
              <a:chExt cx="380" cy="1200"/>
            </a:xfrm>
          </p:grpSpPr>
          <p:sp>
            <p:nvSpPr>
              <p:cNvPr id="4882893" name="Text Box 461"/>
              <p:cNvSpPr txBox="1">
                <a:spLocks noChangeArrowheads="1"/>
              </p:cNvSpPr>
              <p:nvPr/>
            </p:nvSpPr>
            <p:spPr bwMode="auto">
              <a:xfrm>
                <a:off x="2983" y="2508"/>
                <a:ext cx="331"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500</a:t>
                </a:r>
              </a:p>
            </p:txBody>
          </p:sp>
          <p:sp>
            <p:nvSpPr>
              <p:cNvPr id="4882894" name="Text Box 462"/>
              <p:cNvSpPr txBox="1">
                <a:spLocks noChangeArrowheads="1"/>
              </p:cNvSpPr>
              <p:nvPr/>
            </p:nvSpPr>
            <p:spPr bwMode="auto">
              <a:xfrm>
                <a:off x="2970" y="2724"/>
                <a:ext cx="336"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400</a:t>
                </a:r>
              </a:p>
            </p:txBody>
          </p:sp>
          <p:sp>
            <p:nvSpPr>
              <p:cNvPr id="4882895" name="Text Box 463"/>
              <p:cNvSpPr txBox="1">
                <a:spLocks noChangeArrowheads="1"/>
              </p:cNvSpPr>
              <p:nvPr/>
            </p:nvSpPr>
            <p:spPr bwMode="auto">
              <a:xfrm>
                <a:off x="2971" y="2933"/>
                <a:ext cx="342"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300</a:t>
                </a:r>
              </a:p>
            </p:txBody>
          </p:sp>
          <p:sp>
            <p:nvSpPr>
              <p:cNvPr id="4882896" name="Text Box 464"/>
              <p:cNvSpPr txBox="1">
                <a:spLocks noChangeArrowheads="1"/>
              </p:cNvSpPr>
              <p:nvPr/>
            </p:nvSpPr>
            <p:spPr bwMode="auto">
              <a:xfrm>
                <a:off x="2962" y="3376"/>
                <a:ext cx="380"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100</a:t>
                </a:r>
              </a:p>
            </p:txBody>
          </p:sp>
          <p:sp>
            <p:nvSpPr>
              <p:cNvPr id="4882897" name="Text Box 465"/>
              <p:cNvSpPr txBox="1">
                <a:spLocks noChangeArrowheads="1"/>
              </p:cNvSpPr>
              <p:nvPr/>
            </p:nvSpPr>
            <p:spPr bwMode="auto">
              <a:xfrm>
                <a:off x="2963" y="3157"/>
                <a:ext cx="374"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200</a:t>
                </a:r>
              </a:p>
            </p:txBody>
          </p:sp>
          <p:sp>
            <p:nvSpPr>
              <p:cNvPr id="4882898" name="Text Box 466"/>
              <p:cNvSpPr txBox="1">
                <a:spLocks noChangeArrowheads="1"/>
              </p:cNvSpPr>
              <p:nvPr/>
            </p:nvSpPr>
            <p:spPr bwMode="auto">
              <a:xfrm>
                <a:off x="3046" y="3496"/>
                <a:ext cx="290"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50</a:t>
                </a:r>
              </a:p>
            </p:txBody>
          </p:sp>
        </p:grpSp>
      </p:grpSp>
      <p:sp>
        <p:nvSpPr>
          <p:cNvPr id="63507" name="Text Box 467"/>
          <p:cNvSpPr txBox="1">
            <a:spLocks noChangeArrowheads="1"/>
          </p:cNvSpPr>
          <p:nvPr/>
        </p:nvSpPr>
        <p:spPr bwMode="auto">
          <a:xfrm>
            <a:off x="2238375" y="6588125"/>
            <a:ext cx="6905625" cy="336550"/>
          </a:xfrm>
          <a:prstGeom prst="rect">
            <a:avLst/>
          </a:prstGeom>
          <a:noFill/>
          <a:ln w="28575">
            <a:noFill/>
            <a:miter lim="800000"/>
            <a:headEnd/>
            <a:tailEnd/>
          </a:ln>
        </p:spPr>
        <p:txBody>
          <a:bodyPr>
            <a:spAutoFit/>
          </a:bodyPr>
          <a:lstStyle/>
          <a:p>
            <a:pPr algn="r"/>
            <a:r>
              <a:rPr lang="en-US" sz="1600" b="1"/>
              <a:t>Cavallero et al. Atherosclerosis 2003;166:151-161</a:t>
            </a:r>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723900" y="1333500"/>
            <a:ext cx="7743825" cy="4914900"/>
          </a:xfrm>
          <a:prstGeom prst="rect">
            <a:avLst/>
          </a:prstGeom>
          <a:solidFill>
            <a:schemeClr val="bg2"/>
          </a:solidFill>
          <a:ln w="28575">
            <a:noFill/>
            <a:miter lim="800000"/>
            <a:headEnd/>
            <a:tailEnd/>
          </a:ln>
        </p:spPr>
        <p:txBody>
          <a:bodyPr anchor="ctr">
            <a:spAutoFit/>
          </a:bodyPr>
          <a:lstStyle/>
          <a:p>
            <a:endParaRPr lang="en-US"/>
          </a:p>
        </p:txBody>
      </p:sp>
      <p:sp>
        <p:nvSpPr>
          <p:cNvPr id="4947971" name="Rectangle 3"/>
          <p:cNvSpPr>
            <a:spLocks noGrp="1" noChangeArrowheads="1"/>
          </p:cNvSpPr>
          <p:nvPr>
            <p:ph type="title"/>
          </p:nvPr>
        </p:nvSpPr>
        <p:spPr>
          <a:xfrm>
            <a:off x="0" y="47625"/>
            <a:ext cx="9144000" cy="1143000"/>
          </a:xfrm>
        </p:spPr>
        <p:txBody>
          <a:bodyPr/>
          <a:lstStyle/>
          <a:p>
            <a:pPr>
              <a:defRPr/>
            </a:pPr>
            <a:r>
              <a:rPr lang="en-US" sz="4000" smtClean="0"/>
              <a:t>Fenofibrate and Postprandial Lipids in Type 2 Diabetes with Optimal Glucose Control</a:t>
            </a:r>
          </a:p>
        </p:txBody>
      </p:sp>
      <p:grpSp>
        <p:nvGrpSpPr>
          <p:cNvPr id="64516" name="Group 4"/>
          <p:cNvGrpSpPr>
            <a:grpSpLocks/>
          </p:cNvGrpSpPr>
          <p:nvPr/>
        </p:nvGrpSpPr>
        <p:grpSpPr bwMode="auto">
          <a:xfrm>
            <a:off x="2011363" y="1819275"/>
            <a:ext cx="2725737" cy="1778000"/>
            <a:chOff x="1261" y="1224"/>
            <a:chExt cx="1717" cy="1120"/>
          </a:xfrm>
        </p:grpSpPr>
        <p:grpSp>
          <p:nvGrpSpPr>
            <p:cNvPr id="64962" name="Group 5"/>
            <p:cNvGrpSpPr>
              <a:grpSpLocks/>
            </p:cNvGrpSpPr>
            <p:nvPr/>
          </p:nvGrpSpPr>
          <p:grpSpPr bwMode="auto">
            <a:xfrm>
              <a:off x="1261" y="1224"/>
              <a:ext cx="1717" cy="1120"/>
              <a:chOff x="1261" y="1224"/>
              <a:chExt cx="1717" cy="1120"/>
            </a:xfrm>
          </p:grpSpPr>
          <p:grpSp>
            <p:nvGrpSpPr>
              <p:cNvPr id="64969" name="Group 6"/>
              <p:cNvGrpSpPr>
                <a:grpSpLocks/>
              </p:cNvGrpSpPr>
              <p:nvPr/>
            </p:nvGrpSpPr>
            <p:grpSpPr bwMode="auto">
              <a:xfrm>
                <a:off x="1266" y="1230"/>
                <a:ext cx="1712" cy="1114"/>
                <a:chOff x="1266" y="1230"/>
                <a:chExt cx="1712" cy="1114"/>
              </a:xfrm>
            </p:grpSpPr>
            <p:sp>
              <p:nvSpPr>
                <p:cNvPr id="64978" name="Line 7"/>
                <p:cNvSpPr>
                  <a:spLocks noChangeShapeType="1"/>
                </p:cNvSpPr>
                <p:nvPr/>
              </p:nvSpPr>
              <p:spPr bwMode="auto">
                <a:xfrm>
                  <a:off x="1290" y="1230"/>
                  <a:ext cx="3" cy="1114"/>
                </a:xfrm>
                <a:prstGeom prst="line">
                  <a:avLst/>
                </a:prstGeom>
                <a:noFill/>
                <a:ln w="28575">
                  <a:solidFill>
                    <a:schemeClr val="hlink"/>
                  </a:solidFill>
                  <a:round/>
                  <a:headEnd/>
                  <a:tailEnd/>
                </a:ln>
              </p:spPr>
              <p:txBody>
                <a:bodyPr>
                  <a:spAutoFit/>
                </a:bodyPr>
                <a:lstStyle/>
                <a:p>
                  <a:endParaRPr lang="en-US"/>
                </a:p>
              </p:txBody>
            </p:sp>
            <p:sp>
              <p:nvSpPr>
                <p:cNvPr id="64979" name="Line 8"/>
                <p:cNvSpPr>
                  <a:spLocks noChangeShapeType="1"/>
                </p:cNvSpPr>
                <p:nvPr/>
              </p:nvSpPr>
              <p:spPr bwMode="auto">
                <a:xfrm flipV="1">
                  <a:off x="1266" y="2316"/>
                  <a:ext cx="1712" cy="3"/>
                </a:xfrm>
                <a:prstGeom prst="line">
                  <a:avLst/>
                </a:prstGeom>
                <a:noFill/>
                <a:ln w="28575">
                  <a:solidFill>
                    <a:schemeClr val="hlink"/>
                  </a:solidFill>
                  <a:round/>
                  <a:headEnd/>
                  <a:tailEnd/>
                </a:ln>
              </p:spPr>
              <p:txBody>
                <a:bodyPr>
                  <a:spAutoFit/>
                </a:bodyPr>
                <a:lstStyle/>
                <a:p>
                  <a:endParaRPr lang="en-US"/>
                </a:p>
              </p:txBody>
            </p:sp>
          </p:grpSp>
          <p:sp>
            <p:nvSpPr>
              <p:cNvPr id="64970" name="Line 9"/>
              <p:cNvSpPr>
                <a:spLocks noChangeShapeType="1"/>
              </p:cNvSpPr>
              <p:nvPr/>
            </p:nvSpPr>
            <p:spPr bwMode="auto">
              <a:xfrm flipV="1">
                <a:off x="1267" y="1224"/>
                <a:ext cx="31" cy="0"/>
              </a:xfrm>
              <a:prstGeom prst="line">
                <a:avLst/>
              </a:prstGeom>
              <a:noFill/>
              <a:ln w="28575">
                <a:solidFill>
                  <a:schemeClr val="hlink"/>
                </a:solidFill>
                <a:round/>
                <a:headEnd/>
                <a:tailEnd/>
              </a:ln>
            </p:spPr>
            <p:txBody>
              <a:bodyPr>
                <a:spAutoFit/>
              </a:bodyPr>
              <a:lstStyle/>
              <a:p>
                <a:endParaRPr lang="en-US"/>
              </a:p>
            </p:txBody>
          </p:sp>
          <p:sp>
            <p:nvSpPr>
              <p:cNvPr id="64971" name="Line 10"/>
              <p:cNvSpPr>
                <a:spLocks noChangeShapeType="1"/>
              </p:cNvSpPr>
              <p:nvPr/>
            </p:nvSpPr>
            <p:spPr bwMode="auto">
              <a:xfrm flipV="1">
                <a:off x="1264" y="1364"/>
                <a:ext cx="31" cy="0"/>
              </a:xfrm>
              <a:prstGeom prst="line">
                <a:avLst/>
              </a:prstGeom>
              <a:noFill/>
              <a:ln w="28575">
                <a:solidFill>
                  <a:schemeClr val="hlink"/>
                </a:solidFill>
                <a:round/>
                <a:headEnd/>
                <a:tailEnd/>
              </a:ln>
            </p:spPr>
            <p:txBody>
              <a:bodyPr>
                <a:spAutoFit/>
              </a:bodyPr>
              <a:lstStyle/>
              <a:p>
                <a:endParaRPr lang="en-US"/>
              </a:p>
            </p:txBody>
          </p:sp>
          <p:sp>
            <p:nvSpPr>
              <p:cNvPr id="64972" name="Line 11"/>
              <p:cNvSpPr>
                <a:spLocks noChangeShapeType="1"/>
              </p:cNvSpPr>
              <p:nvPr/>
            </p:nvSpPr>
            <p:spPr bwMode="auto">
              <a:xfrm flipV="1">
                <a:off x="1261" y="1504"/>
                <a:ext cx="31" cy="0"/>
              </a:xfrm>
              <a:prstGeom prst="line">
                <a:avLst/>
              </a:prstGeom>
              <a:noFill/>
              <a:ln w="28575">
                <a:solidFill>
                  <a:schemeClr val="hlink"/>
                </a:solidFill>
                <a:round/>
                <a:headEnd/>
                <a:tailEnd/>
              </a:ln>
            </p:spPr>
            <p:txBody>
              <a:bodyPr>
                <a:spAutoFit/>
              </a:bodyPr>
              <a:lstStyle/>
              <a:p>
                <a:endParaRPr lang="en-US"/>
              </a:p>
            </p:txBody>
          </p:sp>
          <p:sp>
            <p:nvSpPr>
              <p:cNvPr id="64973" name="Line 12"/>
              <p:cNvSpPr>
                <a:spLocks noChangeShapeType="1"/>
              </p:cNvSpPr>
              <p:nvPr/>
            </p:nvSpPr>
            <p:spPr bwMode="auto">
              <a:xfrm flipV="1">
                <a:off x="1264" y="1640"/>
                <a:ext cx="31" cy="0"/>
              </a:xfrm>
              <a:prstGeom prst="line">
                <a:avLst/>
              </a:prstGeom>
              <a:noFill/>
              <a:ln w="28575">
                <a:solidFill>
                  <a:schemeClr val="hlink"/>
                </a:solidFill>
                <a:round/>
                <a:headEnd/>
                <a:tailEnd/>
              </a:ln>
            </p:spPr>
            <p:txBody>
              <a:bodyPr>
                <a:spAutoFit/>
              </a:bodyPr>
              <a:lstStyle/>
              <a:p>
                <a:endParaRPr lang="en-US"/>
              </a:p>
            </p:txBody>
          </p:sp>
          <p:sp>
            <p:nvSpPr>
              <p:cNvPr id="64974" name="Line 13"/>
              <p:cNvSpPr>
                <a:spLocks noChangeShapeType="1"/>
              </p:cNvSpPr>
              <p:nvPr/>
            </p:nvSpPr>
            <p:spPr bwMode="auto">
              <a:xfrm flipV="1">
                <a:off x="1267" y="1776"/>
                <a:ext cx="31" cy="0"/>
              </a:xfrm>
              <a:prstGeom prst="line">
                <a:avLst/>
              </a:prstGeom>
              <a:noFill/>
              <a:ln w="28575">
                <a:solidFill>
                  <a:schemeClr val="hlink"/>
                </a:solidFill>
                <a:round/>
                <a:headEnd/>
                <a:tailEnd/>
              </a:ln>
            </p:spPr>
            <p:txBody>
              <a:bodyPr>
                <a:spAutoFit/>
              </a:bodyPr>
              <a:lstStyle/>
              <a:p>
                <a:endParaRPr lang="en-US"/>
              </a:p>
            </p:txBody>
          </p:sp>
          <p:sp>
            <p:nvSpPr>
              <p:cNvPr id="64975" name="Line 14"/>
              <p:cNvSpPr>
                <a:spLocks noChangeShapeType="1"/>
              </p:cNvSpPr>
              <p:nvPr/>
            </p:nvSpPr>
            <p:spPr bwMode="auto">
              <a:xfrm flipV="1">
                <a:off x="1270" y="1912"/>
                <a:ext cx="31" cy="0"/>
              </a:xfrm>
              <a:prstGeom prst="line">
                <a:avLst/>
              </a:prstGeom>
              <a:noFill/>
              <a:ln w="28575">
                <a:solidFill>
                  <a:schemeClr val="hlink"/>
                </a:solidFill>
                <a:round/>
                <a:headEnd/>
                <a:tailEnd/>
              </a:ln>
            </p:spPr>
            <p:txBody>
              <a:bodyPr>
                <a:spAutoFit/>
              </a:bodyPr>
              <a:lstStyle/>
              <a:p>
                <a:endParaRPr lang="en-US"/>
              </a:p>
            </p:txBody>
          </p:sp>
          <p:sp>
            <p:nvSpPr>
              <p:cNvPr id="64976" name="Line 15"/>
              <p:cNvSpPr>
                <a:spLocks noChangeShapeType="1"/>
              </p:cNvSpPr>
              <p:nvPr/>
            </p:nvSpPr>
            <p:spPr bwMode="auto">
              <a:xfrm flipV="1">
                <a:off x="1273" y="2048"/>
                <a:ext cx="31" cy="0"/>
              </a:xfrm>
              <a:prstGeom prst="line">
                <a:avLst/>
              </a:prstGeom>
              <a:noFill/>
              <a:ln w="28575">
                <a:solidFill>
                  <a:schemeClr val="hlink"/>
                </a:solidFill>
                <a:round/>
                <a:headEnd/>
                <a:tailEnd/>
              </a:ln>
            </p:spPr>
            <p:txBody>
              <a:bodyPr>
                <a:spAutoFit/>
              </a:bodyPr>
              <a:lstStyle/>
              <a:p>
                <a:endParaRPr lang="en-US"/>
              </a:p>
            </p:txBody>
          </p:sp>
          <p:sp>
            <p:nvSpPr>
              <p:cNvPr id="64977" name="Line 16"/>
              <p:cNvSpPr>
                <a:spLocks noChangeShapeType="1"/>
              </p:cNvSpPr>
              <p:nvPr/>
            </p:nvSpPr>
            <p:spPr bwMode="auto">
              <a:xfrm flipV="1">
                <a:off x="1276" y="2184"/>
                <a:ext cx="31" cy="0"/>
              </a:xfrm>
              <a:prstGeom prst="line">
                <a:avLst/>
              </a:prstGeom>
              <a:noFill/>
              <a:ln w="28575">
                <a:solidFill>
                  <a:schemeClr val="hlink"/>
                </a:solidFill>
                <a:round/>
                <a:headEnd/>
                <a:tailEnd/>
              </a:ln>
            </p:spPr>
            <p:txBody>
              <a:bodyPr>
                <a:spAutoFit/>
              </a:bodyPr>
              <a:lstStyle/>
              <a:p>
                <a:endParaRPr lang="en-US"/>
              </a:p>
            </p:txBody>
          </p:sp>
        </p:grpSp>
        <p:sp>
          <p:nvSpPr>
            <p:cNvPr id="64963" name="Line 17"/>
            <p:cNvSpPr>
              <a:spLocks noChangeShapeType="1"/>
            </p:cNvSpPr>
            <p:nvPr/>
          </p:nvSpPr>
          <p:spPr bwMode="auto">
            <a:xfrm>
              <a:off x="1577" y="2316"/>
              <a:ext cx="0" cy="23"/>
            </a:xfrm>
            <a:prstGeom prst="line">
              <a:avLst/>
            </a:prstGeom>
            <a:noFill/>
            <a:ln w="28575">
              <a:solidFill>
                <a:schemeClr val="hlink"/>
              </a:solidFill>
              <a:round/>
              <a:headEnd/>
              <a:tailEnd/>
            </a:ln>
          </p:spPr>
          <p:txBody>
            <a:bodyPr wrap="none">
              <a:spAutoFit/>
            </a:bodyPr>
            <a:lstStyle/>
            <a:p>
              <a:endParaRPr lang="en-US"/>
            </a:p>
          </p:txBody>
        </p:sp>
        <p:sp>
          <p:nvSpPr>
            <p:cNvPr id="64964" name="Line 18"/>
            <p:cNvSpPr>
              <a:spLocks noChangeShapeType="1"/>
            </p:cNvSpPr>
            <p:nvPr/>
          </p:nvSpPr>
          <p:spPr bwMode="auto">
            <a:xfrm>
              <a:off x="1854" y="2316"/>
              <a:ext cx="0" cy="23"/>
            </a:xfrm>
            <a:prstGeom prst="line">
              <a:avLst/>
            </a:prstGeom>
            <a:noFill/>
            <a:ln w="28575">
              <a:solidFill>
                <a:schemeClr val="hlink"/>
              </a:solidFill>
              <a:round/>
              <a:headEnd/>
              <a:tailEnd/>
            </a:ln>
          </p:spPr>
          <p:txBody>
            <a:bodyPr wrap="none">
              <a:spAutoFit/>
            </a:bodyPr>
            <a:lstStyle/>
            <a:p>
              <a:endParaRPr lang="en-US"/>
            </a:p>
          </p:txBody>
        </p:sp>
        <p:sp>
          <p:nvSpPr>
            <p:cNvPr id="64965" name="Line 19"/>
            <p:cNvSpPr>
              <a:spLocks noChangeShapeType="1"/>
            </p:cNvSpPr>
            <p:nvPr/>
          </p:nvSpPr>
          <p:spPr bwMode="auto">
            <a:xfrm>
              <a:off x="2131" y="2316"/>
              <a:ext cx="0" cy="23"/>
            </a:xfrm>
            <a:prstGeom prst="line">
              <a:avLst/>
            </a:prstGeom>
            <a:noFill/>
            <a:ln w="28575">
              <a:solidFill>
                <a:schemeClr val="hlink"/>
              </a:solidFill>
              <a:round/>
              <a:headEnd/>
              <a:tailEnd/>
            </a:ln>
          </p:spPr>
          <p:txBody>
            <a:bodyPr wrap="none">
              <a:spAutoFit/>
            </a:bodyPr>
            <a:lstStyle/>
            <a:p>
              <a:endParaRPr lang="en-US"/>
            </a:p>
          </p:txBody>
        </p:sp>
        <p:sp>
          <p:nvSpPr>
            <p:cNvPr id="64966" name="Line 20"/>
            <p:cNvSpPr>
              <a:spLocks noChangeShapeType="1"/>
            </p:cNvSpPr>
            <p:nvPr/>
          </p:nvSpPr>
          <p:spPr bwMode="auto">
            <a:xfrm>
              <a:off x="2414" y="2316"/>
              <a:ext cx="0" cy="23"/>
            </a:xfrm>
            <a:prstGeom prst="line">
              <a:avLst/>
            </a:prstGeom>
            <a:noFill/>
            <a:ln w="28575">
              <a:solidFill>
                <a:schemeClr val="hlink"/>
              </a:solidFill>
              <a:round/>
              <a:headEnd/>
              <a:tailEnd/>
            </a:ln>
          </p:spPr>
          <p:txBody>
            <a:bodyPr wrap="none">
              <a:spAutoFit/>
            </a:bodyPr>
            <a:lstStyle/>
            <a:p>
              <a:endParaRPr lang="en-US"/>
            </a:p>
          </p:txBody>
        </p:sp>
        <p:sp>
          <p:nvSpPr>
            <p:cNvPr id="64967" name="Line 21"/>
            <p:cNvSpPr>
              <a:spLocks noChangeShapeType="1"/>
            </p:cNvSpPr>
            <p:nvPr/>
          </p:nvSpPr>
          <p:spPr bwMode="auto">
            <a:xfrm>
              <a:off x="2694" y="2317"/>
              <a:ext cx="0" cy="23"/>
            </a:xfrm>
            <a:prstGeom prst="line">
              <a:avLst/>
            </a:prstGeom>
            <a:noFill/>
            <a:ln w="28575">
              <a:solidFill>
                <a:schemeClr val="hlink"/>
              </a:solidFill>
              <a:round/>
              <a:headEnd/>
              <a:tailEnd/>
            </a:ln>
          </p:spPr>
          <p:txBody>
            <a:bodyPr wrap="none">
              <a:spAutoFit/>
            </a:bodyPr>
            <a:lstStyle/>
            <a:p>
              <a:endParaRPr lang="en-US"/>
            </a:p>
          </p:txBody>
        </p:sp>
        <p:sp>
          <p:nvSpPr>
            <p:cNvPr id="64968" name="Line 22"/>
            <p:cNvSpPr>
              <a:spLocks noChangeShapeType="1"/>
            </p:cNvSpPr>
            <p:nvPr/>
          </p:nvSpPr>
          <p:spPr bwMode="auto">
            <a:xfrm>
              <a:off x="2968" y="2317"/>
              <a:ext cx="0" cy="23"/>
            </a:xfrm>
            <a:prstGeom prst="line">
              <a:avLst/>
            </a:prstGeom>
            <a:noFill/>
            <a:ln w="28575">
              <a:solidFill>
                <a:schemeClr val="hlink"/>
              </a:solidFill>
              <a:round/>
              <a:headEnd/>
              <a:tailEnd/>
            </a:ln>
          </p:spPr>
          <p:txBody>
            <a:bodyPr wrap="none">
              <a:spAutoFit/>
            </a:bodyPr>
            <a:lstStyle/>
            <a:p>
              <a:endParaRPr lang="en-US"/>
            </a:p>
          </p:txBody>
        </p:sp>
      </p:grpSp>
      <p:sp>
        <p:nvSpPr>
          <p:cNvPr id="64517" name="Line 23"/>
          <p:cNvSpPr>
            <a:spLocks noChangeShapeType="1"/>
          </p:cNvSpPr>
          <p:nvPr/>
        </p:nvSpPr>
        <p:spPr bwMode="auto">
          <a:xfrm flipV="1">
            <a:off x="2019300" y="5794375"/>
            <a:ext cx="2717800" cy="4763"/>
          </a:xfrm>
          <a:prstGeom prst="line">
            <a:avLst/>
          </a:prstGeom>
          <a:noFill/>
          <a:ln w="28575">
            <a:solidFill>
              <a:schemeClr val="hlink"/>
            </a:solidFill>
            <a:round/>
            <a:headEnd/>
            <a:tailEnd/>
          </a:ln>
        </p:spPr>
        <p:txBody>
          <a:bodyPr>
            <a:spAutoFit/>
          </a:bodyPr>
          <a:lstStyle/>
          <a:p>
            <a:endParaRPr lang="en-US"/>
          </a:p>
        </p:txBody>
      </p:sp>
      <p:grpSp>
        <p:nvGrpSpPr>
          <p:cNvPr id="64518" name="Group 24"/>
          <p:cNvGrpSpPr>
            <a:grpSpLocks/>
          </p:cNvGrpSpPr>
          <p:nvPr/>
        </p:nvGrpSpPr>
        <p:grpSpPr bwMode="auto">
          <a:xfrm>
            <a:off x="2513013" y="5794375"/>
            <a:ext cx="2208212" cy="38100"/>
            <a:chOff x="1577" y="3728"/>
            <a:chExt cx="1391" cy="24"/>
          </a:xfrm>
        </p:grpSpPr>
        <p:sp>
          <p:nvSpPr>
            <p:cNvPr id="64956" name="Line 25"/>
            <p:cNvSpPr>
              <a:spLocks noChangeShapeType="1"/>
            </p:cNvSpPr>
            <p:nvPr/>
          </p:nvSpPr>
          <p:spPr bwMode="auto">
            <a:xfrm>
              <a:off x="1577" y="3728"/>
              <a:ext cx="0" cy="23"/>
            </a:xfrm>
            <a:prstGeom prst="line">
              <a:avLst/>
            </a:prstGeom>
            <a:noFill/>
            <a:ln w="28575">
              <a:solidFill>
                <a:schemeClr val="hlink"/>
              </a:solidFill>
              <a:round/>
              <a:headEnd/>
              <a:tailEnd/>
            </a:ln>
          </p:spPr>
          <p:txBody>
            <a:bodyPr wrap="none">
              <a:spAutoFit/>
            </a:bodyPr>
            <a:lstStyle/>
            <a:p>
              <a:endParaRPr lang="en-US"/>
            </a:p>
          </p:txBody>
        </p:sp>
        <p:sp>
          <p:nvSpPr>
            <p:cNvPr id="64957" name="Line 26"/>
            <p:cNvSpPr>
              <a:spLocks noChangeShapeType="1"/>
            </p:cNvSpPr>
            <p:nvPr/>
          </p:nvSpPr>
          <p:spPr bwMode="auto">
            <a:xfrm>
              <a:off x="1854" y="3728"/>
              <a:ext cx="0" cy="23"/>
            </a:xfrm>
            <a:prstGeom prst="line">
              <a:avLst/>
            </a:prstGeom>
            <a:noFill/>
            <a:ln w="28575">
              <a:solidFill>
                <a:schemeClr val="hlink"/>
              </a:solidFill>
              <a:round/>
              <a:headEnd/>
              <a:tailEnd/>
            </a:ln>
          </p:spPr>
          <p:txBody>
            <a:bodyPr wrap="none">
              <a:spAutoFit/>
            </a:bodyPr>
            <a:lstStyle/>
            <a:p>
              <a:endParaRPr lang="en-US"/>
            </a:p>
          </p:txBody>
        </p:sp>
        <p:sp>
          <p:nvSpPr>
            <p:cNvPr id="64958" name="Line 27"/>
            <p:cNvSpPr>
              <a:spLocks noChangeShapeType="1"/>
            </p:cNvSpPr>
            <p:nvPr/>
          </p:nvSpPr>
          <p:spPr bwMode="auto">
            <a:xfrm>
              <a:off x="2131" y="3728"/>
              <a:ext cx="0" cy="23"/>
            </a:xfrm>
            <a:prstGeom prst="line">
              <a:avLst/>
            </a:prstGeom>
            <a:noFill/>
            <a:ln w="28575">
              <a:solidFill>
                <a:schemeClr val="hlink"/>
              </a:solidFill>
              <a:round/>
              <a:headEnd/>
              <a:tailEnd/>
            </a:ln>
          </p:spPr>
          <p:txBody>
            <a:bodyPr wrap="none">
              <a:spAutoFit/>
            </a:bodyPr>
            <a:lstStyle/>
            <a:p>
              <a:endParaRPr lang="en-US"/>
            </a:p>
          </p:txBody>
        </p:sp>
        <p:sp>
          <p:nvSpPr>
            <p:cNvPr id="64959" name="Line 28"/>
            <p:cNvSpPr>
              <a:spLocks noChangeShapeType="1"/>
            </p:cNvSpPr>
            <p:nvPr/>
          </p:nvSpPr>
          <p:spPr bwMode="auto">
            <a:xfrm>
              <a:off x="2414" y="3728"/>
              <a:ext cx="0" cy="23"/>
            </a:xfrm>
            <a:prstGeom prst="line">
              <a:avLst/>
            </a:prstGeom>
            <a:noFill/>
            <a:ln w="28575">
              <a:solidFill>
                <a:schemeClr val="hlink"/>
              </a:solidFill>
              <a:round/>
              <a:headEnd/>
              <a:tailEnd/>
            </a:ln>
          </p:spPr>
          <p:txBody>
            <a:bodyPr wrap="none">
              <a:spAutoFit/>
            </a:bodyPr>
            <a:lstStyle/>
            <a:p>
              <a:endParaRPr lang="en-US"/>
            </a:p>
          </p:txBody>
        </p:sp>
        <p:sp>
          <p:nvSpPr>
            <p:cNvPr id="64960" name="Line 29"/>
            <p:cNvSpPr>
              <a:spLocks noChangeShapeType="1"/>
            </p:cNvSpPr>
            <p:nvPr/>
          </p:nvSpPr>
          <p:spPr bwMode="auto">
            <a:xfrm>
              <a:off x="2694" y="3729"/>
              <a:ext cx="0" cy="23"/>
            </a:xfrm>
            <a:prstGeom prst="line">
              <a:avLst/>
            </a:prstGeom>
            <a:noFill/>
            <a:ln w="28575">
              <a:solidFill>
                <a:schemeClr val="hlink"/>
              </a:solidFill>
              <a:round/>
              <a:headEnd/>
              <a:tailEnd/>
            </a:ln>
          </p:spPr>
          <p:txBody>
            <a:bodyPr wrap="none">
              <a:spAutoFit/>
            </a:bodyPr>
            <a:lstStyle/>
            <a:p>
              <a:endParaRPr lang="en-US"/>
            </a:p>
          </p:txBody>
        </p:sp>
        <p:sp>
          <p:nvSpPr>
            <p:cNvPr id="64961" name="Line 30"/>
            <p:cNvSpPr>
              <a:spLocks noChangeShapeType="1"/>
            </p:cNvSpPr>
            <p:nvPr/>
          </p:nvSpPr>
          <p:spPr bwMode="auto">
            <a:xfrm>
              <a:off x="2968" y="3729"/>
              <a:ext cx="0" cy="23"/>
            </a:xfrm>
            <a:prstGeom prst="line">
              <a:avLst/>
            </a:prstGeom>
            <a:noFill/>
            <a:ln w="28575">
              <a:solidFill>
                <a:schemeClr val="hlink"/>
              </a:solidFill>
              <a:round/>
              <a:headEnd/>
              <a:tailEnd/>
            </a:ln>
          </p:spPr>
          <p:txBody>
            <a:bodyPr wrap="none">
              <a:spAutoFit/>
            </a:bodyPr>
            <a:lstStyle/>
            <a:p>
              <a:endParaRPr lang="en-US"/>
            </a:p>
          </p:txBody>
        </p:sp>
      </p:grpSp>
      <p:grpSp>
        <p:nvGrpSpPr>
          <p:cNvPr id="64519" name="Group 31"/>
          <p:cNvGrpSpPr>
            <a:grpSpLocks/>
          </p:cNvGrpSpPr>
          <p:nvPr/>
        </p:nvGrpSpPr>
        <p:grpSpPr bwMode="auto">
          <a:xfrm>
            <a:off x="5167313" y="1812925"/>
            <a:ext cx="2725737" cy="1778000"/>
            <a:chOff x="1261" y="1224"/>
            <a:chExt cx="1717" cy="1120"/>
          </a:xfrm>
        </p:grpSpPr>
        <p:grpSp>
          <p:nvGrpSpPr>
            <p:cNvPr id="64938" name="Group 32"/>
            <p:cNvGrpSpPr>
              <a:grpSpLocks/>
            </p:cNvGrpSpPr>
            <p:nvPr/>
          </p:nvGrpSpPr>
          <p:grpSpPr bwMode="auto">
            <a:xfrm>
              <a:off x="1261" y="1224"/>
              <a:ext cx="1717" cy="1120"/>
              <a:chOff x="1261" y="1224"/>
              <a:chExt cx="1717" cy="1120"/>
            </a:xfrm>
          </p:grpSpPr>
          <p:grpSp>
            <p:nvGrpSpPr>
              <p:cNvPr id="64945" name="Group 33"/>
              <p:cNvGrpSpPr>
                <a:grpSpLocks/>
              </p:cNvGrpSpPr>
              <p:nvPr/>
            </p:nvGrpSpPr>
            <p:grpSpPr bwMode="auto">
              <a:xfrm>
                <a:off x="1266" y="1230"/>
                <a:ext cx="1712" cy="1114"/>
                <a:chOff x="1266" y="1230"/>
                <a:chExt cx="1712" cy="1114"/>
              </a:xfrm>
            </p:grpSpPr>
            <p:sp>
              <p:nvSpPr>
                <p:cNvPr id="64954" name="Line 34"/>
                <p:cNvSpPr>
                  <a:spLocks noChangeShapeType="1"/>
                </p:cNvSpPr>
                <p:nvPr/>
              </p:nvSpPr>
              <p:spPr bwMode="auto">
                <a:xfrm>
                  <a:off x="1290" y="1230"/>
                  <a:ext cx="3" cy="1114"/>
                </a:xfrm>
                <a:prstGeom prst="line">
                  <a:avLst/>
                </a:prstGeom>
                <a:noFill/>
                <a:ln w="28575">
                  <a:solidFill>
                    <a:schemeClr val="hlink"/>
                  </a:solidFill>
                  <a:round/>
                  <a:headEnd/>
                  <a:tailEnd/>
                </a:ln>
              </p:spPr>
              <p:txBody>
                <a:bodyPr>
                  <a:spAutoFit/>
                </a:bodyPr>
                <a:lstStyle/>
                <a:p>
                  <a:endParaRPr lang="en-US"/>
                </a:p>
              </p:txBody>
            </p:sp>
            <p:sp>
              <p:nvSpPr>
                <p:cNvPr id="64955" name="Line 35"/>
                <p:cNvSpPr>
                  <a:spLocks noChangeShapeType="1"/>
                </p:cNvSpPr>
                <p:nvPr/>
              </p:nvSpPr>
              <p:spPr bwMode="auto">
                <a:xfrm flipV="1">
                  <a:off x="1266" y="2316"/>
                  <a:ext cx="1712" cy="3"/>
                </a:xfrm>
                <a:prstGeom prst="line">
                  <a:avLst/>
                </a:prstGeom>
                <a:noFill/>
                <a:ln w="28575">
                  <a:solidFill>
                    <a:schemeClr val="hlink"/>
                  </a:solidFill>
                  <a:round/>
                  <a:headEnd/>
                  <a:tailEnd/>
                </a:ln>
              </p:spPr>
              <p:txBody>
                <a:bodyPr>
                  <a:spAutoFit/>
                </a:bodyPr>
                <a:lstStyle/>
                <a:p>
                  <a:endParaRPr lang="en-US"/>
                </a:p>
              </p:txBody>
            </p:sp>
          </p:grpSp>
          <p:sp>
            <p:nvSpPr>
              <p:cNvPr id="64946" name="Line 36"/>
              <p:cNvSpPr>
                <a:spLocks noChangeShapeType="1"/>
              </p:cNvSpPr>
              <p:nvPr/>
            </p:nvSpPr>
            <p:spPr bwMode="auto">
              <a:xfrm flipV="1">
                <a:off x="1267" y="1224"/>
                <a:ext cx="31" cy="0"/>
              </a:xfrm>
              <a:prstGeom prst="line">
                <a:avLst/>
              </a:prstGeom>
              <a:noFill/>
              <a:ln w="28575">
                <a:solidFill>
                  <a:schemeClr val="hlink"/>
                </a:solidFill>
                <a:round/>
                <a:headEnd/>
                <a:tailEnd/>
              </a:ln>
            </p:spPr>
            <p:txBody>
              <a:bodyPr>
                <a:spAutoFit/>
              </a:bodyPr>
              <a:lstStyle/>
              <a:p>
                <a:endParaRPr lang="en-US"/>
              </a:p>
            </p:txBody>
          </p:sp>
          <p:sp>
            <p:nvSpPr>
              <p:cNvPr id="64947" name="Line 37"/>
              <p:cNvSpPr>
                <a:spLocks noChangeShapeType="1"/>
              </p:cNvSpPr>
              <p:nvPr/>
            </p:nvSpPr>
            <p:spPr bwMode="auto">
              <a:xfrm flipV="1">
                <a:off x="1264" y="1364"/>
                <a:ext cx="31" cy="0"/>
              </a:xfrm>
              <a:prstGeom prst="line">
                <a:avLst/>
              </a:prstGeom>
              <a:noFill/>
              <a:ln w="28575">
                <a:solidFill>
                  <a:schemeClr val="hlink"/>
                </a:solidFill>
                <a:round/>
                <a:headEnd/>
                <a:tailEnd/>
              </a:ln>
            </p:spPr>
            <p:txBody>
              <a:bodyPr>
                <a:spAutoFit/>
              </a:bodyPr>
              <a:lstStyle/>
              <a:p>
                <a:endParaRPr lang="en-US"/>
              </a:p>
            </p:txBody>
          </p:sp>
          <p:sp>
            <p:nvSpPr>
              <p:cNvPr id="64948" name="Line 38"/>
              <p:cNvSpPr>
                <a:spLocks noChangeShapeType="1"/>
              </p:cNvSpPr>
              <p:nvPr/>
            </p:nvSpPr>
            <p:spPr bwMode="auto">
              <a:xfrm flipV="1">
                <a:off x="1261" y="1504"/>
                <a:ext cx="31" cy="0"/>
              </a:xfrm>
              <a:prstGeom prst="line">
                <a:avLst/>
              </a:prstGeom>
              <a:noFill/>
              <a:ln w="28575">
                <a:solidFill>
                  <a:schemeClr val="hlink"/>
                </a:solidFill>
                <a:round/>
                <a:headEnd/>
                <a:tailEnd/>
              </a:ln>
            </p:spPr>
            <p:txBody>
              <a:bodyPr>
                <a:spAutoFit/>
              </a:bodyPr>
              <a:lstStyle/>
              <a:p>
                <a:endParaRPr lang="en-US"/>
              </a:p>
            </p:txBody>
          </p:sp>
          <p:sp>
            <p:nvSpPr>
              <p:cNvPr id="64949" name="Line 39"/>
              <p:cNvSpPr>
                <a:spLocks noChangeShapeType="1"/>
              </p:cNvSpPr>
              <p:nvPr/>
            </p:nvSpPr>
            <p:spPr bwMode="auto">
              <a:xfrm flipV="1">
                <a:off x="1264" y="1640"/>
                <a:ext cx="31" cy="0"/>
              </a:xfrm>
              <a:prstGeom prst="line">
                <a:avLst/>
              </a:prstGeom>
              <a:noFill/>
              <a:ln w="28575">
                <a:solidFill>
                  <a:schemeClr val="hlink"/>
                </a:solidFill>
                <a:round/>
                <a:headEnd/>
                <a:tailEnd/>
              </a:ln>
            </p:spPr>
            <p:txBody>
              <a:bodyPr>
                <a:spAutoFit/>
              </a:bodyPr>
              <a:lstStyle/>
              <a:p>
                <a:endParaRPr lang="en-US"/>
              </a:p>
            </p:txBody>
          </p:sp>
          <p:sp>
            <p:nvSpPr>
              <p:cNvPr id="64950" name="Line 40"/>
              <p:cNvSpPr>
                <a:spLocks noChangeShapeType="1"/>
              </p:cNvSpPr>
              <p:nvPr/>
            </p:nvSpPr>
            <p:spPr bwMode="auto">
              <a:xfrm flipV="1">
                <a:off x="1267" y="1776"/>
                <a:ext cx="31" cy="0"/>
              </a:xfrm>
              <a:prstGeom prst="line">
                <a:avLst/>
              </a:prstGeom>
              <a:noFill/>
              <a:ln w="28575">
                <a:solidFill>
                  <a:schemeClr val="hlink"/>
                </a:solidFill>
                <a:round/>
                <a:headEnd/>
                <a:tailEnd/>
              </a:ln>
            </p:spPr>
            <p:txBody>
              <a:bodyPr>
                <a:spAutoFit/>
              </a:bodyPr>
              <a:lstStyle/>
              <a:p>
                <a:endParaRPr lang="en-US"/>
              </a:p>
            </p:txBody>
          </p:sp>
          <p:sp>
            <p:nvSpPr>
              <p:cNvPr id="64951" name="Line 41"/>
              <p:cNvSpPr>
                <a:spLocks noChangeShapeType="1"/>
              </p:cNvSpPr>
              <p:nvPr/>
            </p:nvSpPr>
            <p:spPr bwMode="auto">
              <a:xfrm flipV="1">
                <a:off x="1270" y="1912"/>
                <a:ext cx="31" cy="0"/>
              </a:xfrm>
              <a:prstGeom prst="line">
                <a:avLst/>
              </a:prstGeom>
              <a:noFill/>
              <a:ln w="28575">
                <a:solidFill>
                  <a:schemeClr val="hlink"/>
                </a:solidFill>
                <a:round/>
                <a:headEnd/>
                <a:tailEnd/>
              </a:ln>
            </p:spPr>
            <p:txBody>
              <a:bodyPr>
                <a:spAutoFit/>
              </a:bodyPr>
              <a:lstStyle/>
              <a:p>
                <a:endParaRPr lang="en-US"/>
              </a:p>
            </p:txBody>
          </p:sp>
          <p:sp>
            <p:nvSpPr>
              <p:cNvPr id="64952" name="Line 42"/>
              <p:cNvSpPr>
                <a:spLocks noChangeShapeType="1"/>
              </p:cNvSpPr>
              <p:nvPr/>
            </p:nvSpPr>
            <p:spPr bwMode="auto">
              <a:xfrm flipV="1">
                <a:off x="1273" y="2048"/>
                <a:ext cx="31" cy="0"/>
              </a:xfrm>
              <a:prstGeom prst="line">
                <a:avLst/>
              </a:prstGeom>
              <a:noFill/>
              <a:ln w="28575">
                <a:solidFill>
                  <a:schemeClr val="hlink"/>
                </a:solidFill>
                <a:round/>
                <a:headEnd/>
                <a:tailEnd/>
              </a:ln>
            </p:spPr>
            <p:txBody>
              <a:bodyPr>
                <a:spAutoFit/>
              </a:bodyPr>
              <a:lstStyle/>
              <a:p>
                <a:endParaRPr lang="en-US"/>
              </a:p>
            </p:txBody>
          </p:sp>
          <p:sp>
            <p:nvSpPr>
              <p:cNvPr id="64953" name="Line 43"/>
              <p:cNvSpPr>
                <a:spLocks noChangeShapeType="1"/>
              </p:cNvSpPr>
              <p:nvPr/>
            </p:nvSpPr>
            <p:spPr bwMode="auto">
              <a:xfrm flipV="1">
                <a:off x="1276" y="2184"/>
                <a:ext cx="31" cy="0"/>
              </a:xfrm>
              <a:prstGeom prst="line">
                <a:avLst/>
              </a:prstGeom>
              <a:noFill/>
              <a:ln w="28575">
                <a:solidFill>
                  <a:schemeClr val="hlink"/>
                </a:solidFill>
                <a:round/>
                <a:headEnd/>
                <a:tailEnd/>
              </a:ln>
            </p:spPr>
            <p:txBody>
              <a:bodyPr>
                <a:spAutoFit/>
              </a:bodyPr>
              <a:lstStyle/>
              <a:p>
                <a:endParaRPr lang="en-US"/>
              </a:p>
            </p:txBody>
          </p:sp>
        </p:grpSp>
        <p:sp>
          <p:nvSpPr>
            <p:cNvPr id="64939" name="Line 44"/>
            <p:cNvSpPr>
              <a:spLocks noChangeShapeType="1"/>
            </p:cNvSpPr>
            <p:nvPr/>
          </p:nvSpPr>
          <p:spPr bwMode="auto">
            <a:xfrm>
              <a:off x="1577" y="2316"/>
              <a:ext cx="0" cy="23"/>
            </a:xfrm>
            <a:prstGeom prst="line">
              <a:avLst/>
            </a:prstGeom>
            <a:noFill/>
            <a:ln w="28575">
              <a:solidFill>
                <a:schemeClr val="hlink"/>
              </a:solidFill>
              <a:round/>
              <a:headEnd/>
              <a:tailEnd/>
            </a:ln>
          </p:spPr>
          <p:txBody>
            <a:bodyPr wrap="none">
              <a:spAutoFit/>
            </a:bodyPr>
            <a:lstStyle/>
            <a:p>
              <a:endParaRPr lang="en-US"/>
            </a:p>
          </p:txBody>
        </p:sp>
        <p:sp>
          <p:nvSpPr>
            <p:cNvPr id="64940" name="Line 45"/>
            <p:cNvSpPr>
              <a:spLocks noChangeShapeType="1"/>
            </p:cNvSpPr>
            <p:nvPr/>
          </p:nvSpPr>
          <p:spPr bwMode="auto">
            <a:xfrm>
              <a:off x="1854" y="2316"/>
              <a:ext cx="0" cy="23"/>
            </a:xfrm>
            <a:prstGeom prst="line">
              <a:avLst/>
            </a:prstGeom>
            <a:noFill/>
            <a:ln w="28575">
              <a:solidFill>
                <a:schemeClr val="hlink"/>
              </a:solidFill>
              <a:round/>
              <a:headEnd/>
              <a:tailEnd/>
            </a:ln>
          </p:spPr>
          <p:txBody>
            <a:bodyPr wrap="none">
              <a:spAutoFit/>
            </a:bodyPr>
            <a:lstStyle/>
            <a:p>
              <a:endParaRPr lang="en-US"/>
            </a:p>
          </p:txBody>
        </p:sp>
        <p:sp>
          <p:nvSpPr>
            <p:cNvPr id="64941" name="Line 46"/>
            <p:cNvSpPr>
              <a:spLocks noChangeShapeType="1"/>
            </p:cNvSpPr>
            <p:nvPr/>
          </p:nvSpPr>
          <p:spPr bwMode="auto">
            <a:xfrm>
              <a:off x="2131" y="2316"/>
              <a:ext cx="0" cy="23"/>
            </a:xfrm>
            <a:prstGeom prst="line">
              <a:avLst/>
            </a:prstGeom>
            <a:noFill/>
            <a:ln w="28575">
              <a:solidFill>
                <a:schemeClr val="hlink"/>
              </a:solidFill>
              <a:round/>
              <a:headEnd/>
              <a:tailEnd/>
            </a:ln>
          </p:spPr>
          <p:txBody>
            <a:bodyPr wrap="none">
              <a:spAutoFit/>
            </a:bodyPr>
            <a:lstStyle/>
            <a:p>
              <a:endParaRPr lang="en-US"/>
            </a:p>
          </p:txBody>
        </p:sp>
        <p:sp>
          <p:nvSpPr>
            <p:cNvPr id="64942" name="Line 47"/>
            <p:cNvSpPr>
              <a:spLocks noChangeShapeType="1"/>
            </p:cNvSpPr>
            <p:nvPr/>
          </p:nvSpPr>
          <p:spPr bwMode="auto">
            <a:xfrm>
              <a:off x="2414" y="2316"/>
              <a:ext cx="0" cy="23"/>
            </a:xfrm>
            <a:prstGeom prst="line">
              <a:avLst/>
            </a:prstGeom>
            <a:noFill/>
            <a:ln w="28575">
              <a:solidFill>
                <a:schemeClr val="hlink"/>
              </a:solidFill>
              <a:round/>
              <a:headEnd/>
              <a:tailEnd/>
            </a:ln>
          </p:spPr>
          <p:txBody>
            <a:bodyPr wrap="none">
              <a:spAutoFit/>
            </a:bodyPr>
            <a:lstStyle/>
            <a:p>
              <a:endParaRPr lang="en-US"/>
            </a:p>
          </p:txBody>
        </p:sp>
        <p:sp>
          <p:nvSpPr>
            <p:cNvPr id="64943" name="Line 48"/>
            <p:cNvSpPr>
              <a:spLocks noChangeShapeType="1"/>
            </p:cNvSpPr>
            <p:nvPr/>
          </p:nvSpPr>
          <p:spPr bwMode="auto">
            <a:xfrm>
              <a:off x="2694" y="2317"/>
              <a:ext cx="0" cy="23"/>
            </a:xfrm>
            <a:prstGeom prst="line">
              <a:avLst/>
            </a:prstGeom>
            <a:noFill/>
            <a:ln w="28575">
              <a:solidFill>
                <a:schemeClr val="hlink"/>
              </a:solidFill>
              <a:round/>
              <a:headEnd/>
              <a:tailEnd/>
            </a:ln>
          </p:spPr>
          <p:txBody>
            <a:bodyPr wrap="none">
              <a:spAutoFit/>
            </a:bodyPr>
            <a:lstStyle/>
            <a:p>
              <a:endParaRPr lang="en-US"/>
            </a:p>
          </p:txBody>
        </p:sp>
        <p:sp>
          <p:nvSpPr>
            <p:cNvPr id="64944" name="Line 49"/>
            <p:cNvSpPr>
              <a:spLocks noChangeShapeType="1"/>
            </p:cNvSpPr>
            <p:nvPr/>
          </p:nvSpPr>
          <p:spPr bwMode="auto">
            <a:xfrm>
              <a:off x="2968" y="2317"/>
              <a:ext cx="0" cy="23"/>
            </a:xfrm>
            <a:prstGeom prst="line">
              <a:avLst/>
            </a:prstGeom>
            <a:noFill/>
            <a:ln w="28575">
              <a:solidFill>
                <a:schemeClr val="hlink"/>
              </a:solidFill>
              <a:round/>
              <a:headEnd/>
              <a:tailEnd/>
            </a:ln>
          </p:spPr>
          <p:txBody>
            <a:bodyPr wrap="none">
              <a:spAutoFit/>
            </a:bodyPr>
            <a:lstStyle/>
            <a:p>
              <a:endParaRPr lang="en-US"/>
            </a:p>
          </p:txBody>
        </p:sp>
      </p:grpSp>
      <p:grpSp>
        <p:nvGrpSpPr>
          <p:cNvPr id="64520" name="Group 50"/>
          <p:cNvGrpSpPr>
            <a:grpSpLocks/>
          </p:cNvGrpSpPr>
          <p:nvPr/>
        </p:nvGrpSpPr>
        <p:grpSpPr bwMode="auto">
          <a:xfrm>
            <a:off x="2009775" y="4060825"/>
            <a:ext cx="63500" cy="1778000"/>
            <a:chOff x="1260" y="2636"/>
            <a:chExt cx="40" cy="1120"/>
          </a:xfrm>
        </p:grpSpPr>
        <p:sp>
          <p:nvSpPr>
            <p:cNvPr id="64927" name="Line 51"/>
            <p:cNvSpPr>
              <a:spLocks noChangeShapeType="1"/>
            </p:cNvSpPr>
            <p:nvPr/>
          </p:nvSpPr>
          <p:spPr bwMode="auto">
            <a:xfrm>
              <a:off x="1290" y="2642"/>
              <a:ext cx="3" cy="1114"/>
            </a:xfrm>
            <a:prstGeom prst="line">
              <a:avLst/>
            </a:prstGeom>
            <a:noFill/>
            <a:ln w="28575">
              <a:solidFill>
                <a:schemeClr val="hlink"/>
              </a:solidFill>
              <a:round/>
              <a:headEnd/>
              <a:tailEnd/>
            </a:ln>
          </p:spPr>
          <p:txBody>
            <a:bodyPr>
              <a:spAutoFit/>
            </a:bodyPr>
            <a:lstStyle/>
            <a:p>
              <a:endParaRPr lang="en-US"/>
            </a:p>
          </p:txBody>
        </p:sp>
        <p:sp>
          <p:nvSpPr>
            <p:cNvPr id="64928" name="Line 52"/>
            <p:cNvSpPr>
              <a:spLocks noChangeShapeType="1"/>
            </p:cNvSpPr>
            <p:nvPr/>
          </p:nvSpPr>
          <p:spPr bwMode="auto">
            <a:xfrm flipV="1">
              <a:off x="1267" y="2636"/>
              <a:ext cx="31" cy="0"/>
            </a:xfrm>
            <a:prstGeom prst="line">
              <a:avLst/>
            </a:prstGeom>
            <a:noFill/>
            <a:ln w="28575">
              <a:solidFill>
                <a:schemeClr val="hlink"/>
              </a:solidFill>
              <a:round/>
              <a:headEnd/>
              <a:tailEnd/>
            </a:ln>
          </p:spPr>
          <p:txBody>
            <a:bodyPr>
              <a:spAutoFit/>
            </a:bodyPr>
            <a:lstStyle/>
            <a:p>
              <a:endParaRPr lang="en-US"/>
            </a:p>
          </p:txBody>
        </p:sp>
        <p:sp>
          <p:nvSpPr>
            <p:cNvPr id="64929" name="Line 53"/>
            <p:cNvSpPr>
              <a:spLocks noChangeShapeType="1"/>
            </p:cNvSpPr>
            <p:nvPr/>
          </p:nvSpPr>
          <p:spPr bwMode="auto">
            <a:xfrm flipV="1">
              <a:off x="1264" y="2753"/>
              <a:ext cx="31" cy="0"/>
            </a:xfrm>
            <a:prstGeom prst="line">
              <a:avLst/>
            </a:prstGeom>
            <a:noFill/>
            <a:ln w="28575">
              <a:solidFill>
                <a:schemeClr val="hlink"/>
              </a:solidFill>
              <a:round/>
              <a:headEnd/>
              <a:tailEnd/>
            </a:ln>
          </p:spPr>
          <p:txBody>
            <a:bodyPr>
              <a:spAutoFit/>
            </a:bodyPr>
            <a:lstStyle/>
            <a:p>
              <a:endParaRPr lang="en-US"/>
            </a:p>
          </p:txBody>
        </p:sp>
        <p:sp>
          <p:nvSpPr>
            <p:cNvPr id="64930" name="Line 54"/>
            <p:cNvSpPr>
              <a:spLocks noChangeShapeType="1"/>
            </p:cNvSpPr>
            <p:nvPr/>
          </p:nvSpPr>
          <p:spPr bwMode="auto">
            <a:xfrm flipV="1">
              <a:off x="1262" y="2856"/>
              <a:ext cx="31" cy="0"/>
            </a:xfrm>
            <a:prstGeom prst="line">
              <a:avLst/>
            </a:prstGeom>
            <a:noFill/>
            <a:ln w="28575">
              <a:solidFill>
                <a:schemeClr val="hlink"/>
              </a:solidFill>
              <a:round/>
              <a:headEnd/>
              <a:tailEnd/>
            </a:ln>
          </p:spPr>
          <p:txBody>
            <a:bodyPr>
              <a:spAutoFit/>
            </a:bodyPr>
            <a:lstStyle/>
            <a:p>
              <a:endParaRPr lang="en-US"/>
            </a:p>
          </p:txBody>
        </p:sp>
        <p:sp>
          <p:nvSpPr>
            <p:cNvPr id="64931" name="Line 55"/>
            <p:cNvSpPr>
              <a:spLocks noChangeShapeType="1"/>
            </p:cNvSpPr>
            <p:nvPr/>
          </p:nvSpPr>
          <p:spPr bwMode="auto">
            <a:xfrm flipV="1">
              <a:off x="1261" y="2965"/>
              <a:ext cx="31" cy="0"/>
            </a:xfrm>
            <a:prstGeom prst="line">
              <a:avLst/>
            </a:prstGeom>
            <a:noFill/>
            <a:ln w="28575">
              <a:solidFill>
                <a:schemeClr val="hlink"/>
              </a:solidFill>
              <a:round/>
              <a:headEnd/>
              <a:tailEnd/>
            </a:ln>
          </p:spPr>
          <p:txBody>
            <a:bodyPr>
              <a:spAutoFit/>
            </a:bodyPr>
            <a:lstStyle/>
            <a:p>
              <a:endParaRPr lang="en-US"/>
            </a:p>
          </p:txBody>
        </p:sp>
        <p:sp>
          <p:nvSpPr>
            <p:cNvPr id="64932" name="Line 56"/>
            <p:cNvSpPr>
              <a:spLocks noChangeShapeType="1"/>
            </p:cNvSpPr>
            <p:nvPr/>
          </p:nvSpPr>
          <p:spPr bwMode="auto">
            <a:xfrm flipV="1">
              <a:off x="1267" y="3188"/>
              <a:ext cx="31" cy="0"/>
            </a:xfrm>
            <a:prstGeom prst="line">
              <a:avLst/>
            </a:prstGeom>
            <a:noFill/>
            <a:ln w="28575">
              <a:solidFill>
                <a:schemeClr val="hlink"/>
              </a:solidFill>
              <a:round/>
              <a:headEnd/>
              <a:tailEnd/>
            </a:ln>
          </p:spPr>
          <p:txBody>
            <a:bodyPr>
              <a:spAutoFit/>
            </a:bodyPr>
            <a:lstStyle/>
            <a:p>
              <a:endParaRPr lang="en-US"/>
            </a:p>
          </p:txBody>
        </p:sp>
        <p:sp>
          <p:nvSpPr>
            <p:cNvPr id="64933" name="Line 57"/>
            <p:cNvSpPr>
              <a:spLocks noChangeShapeType="1"/>
            </p:cNvSpPr>
            <p:nvPr/>
          </p:nvSpPr>
          <p:spPr bwMode="auto">
            <a:xfrm flipV="1">
              <a:off x="1269" y="3299"/>
              <a:ext cx="31" cy="0"/>
            </a:xfrm>
            <a:prstGeom prst="line">
              <a:avLst/>
            </a:prstGeom>
            <a:noFill/>
            <a:ln w="28575">
              <a:solidFill>
                <a:schemeClr val="hlink"/>
              </a:solidFill>
              <a:round/>
              <a:headEnd/>
              <a:tailEnd/>
            </a:ln>
          </p:spPr>
          <p:txBody>
            <a:bodyPr>
              <a:spAutoFit/>
            </a:bodyPr>
            <a:lstStyle/>
            <a:p>
              <a:endParaRPr lang="en-US"/>
            </a:p>
          </p:txBody>
        </p:sp>
        <p:sp>
          <p:nvSpPr>
            <p:cNvPr id="64934" name="Line 58"/>
            <p:cNvSpPr>
              <a:spLocks noChangeShapeType="1"/>
            </p:cNvSpPr>
            <p:nvPr/>
          </p:nvSpPr>
          <p:spPr bwMode="auto">
            <a:xfrm flipV="1">
              <a:off x="1267" y="3409"/>
              <a:ext cx="31" cy="0"/>
            </a:xfrm>
            <a:prstGeom prst="line">
              <a:avLst/>
            </a:prstGeom>
            <a:noFill/>
            <a:ln w="28575">
              <a:solidFill>
                <a:schemeClr val="hlink"/>
              </a:solidFill>
              <a:round/>
              <a:headEnd/>
              <a:tailEnd/>
            </a:ln>
          </p:spPr>
          <p:txBody>
            <a:bodyPr>
              <a:spAutoFit/>
            </a:bodyPr>
            <a:lstStyle/>
            <a:p>
              <a:endParaRPr lang="en-US"/>
            </a:p>
          </p:txBody>
        </p:sp>
        <p:sp>
          <p:nvSpPr>
            <p:cNvPr id="64935" name="Line 59"/>
            <p:cNvSpPr>
              <a:spLocks noChangeShapeType="1"/>
            </p:cNvSpPr>
            <p:nvPr/>
          </p:nvSpPr>
          <p:spPr bwMode="auto">
            <a:xfrm flipV="1">
              <a:off x="1265" y="3626"/>
              <a:ext cx="31" cy="0"/>
            </a:xfrm>
            <a:prstGeom prst="line">
              <a:avLst/>
            </a:prstGeom>
            <a:noFill/>
            <a:ln w="28575">
              <a:solidFill>
                <a:schemeClr val="hlink"/>
              </a:solidFill>
              <a:round/>
              <a:headEnd/>
              <a:tailEnd/>
            </a:ln>
          </p:spPr>
          <p:txBody>
            <a:bodyPr>
              <a:spAutoFit/>
            </a:bodyPr>
            <a:lstStyle/>
            <a:p>
              <a:endParaRPr lang="en-US"/>
            </a:p>
          </p:txBody>
        </p:sp>
        <p:sp>
          <p:nvSpPr>
            <p:cNvPr id="64936" name="Line 60"/>
            <p:cNvSpPr>
              <a:spLocks noChangeShapeType="1"/>
            </p:cNvSpPr>
            <p:nvPr/>
          </p:nvSpPr>
          <p:spPr bwMode="auto">
            <a:xfrm flipV="1">
              <a:off x="1260" y="3071"/>
              <a:ext cx="31" cy="0"/>
            </a:xfrm>
            <a:prstGeom prst="line">
              <a:avLst/>
            </a:prstGeom>
            <a:noFill/>
            <a:ln w="28575">
              <a:solidFill>
                <a:schemeClr val="hlink"/>
              </a:solidFill>
              <a:round/>
              <a:headEnd/>
              <a:tailEnd/>
            </a:ln>
          </p:spPr>
          <p:txBody>
            <a:bodyPr>
              <a:spAutoFit/>
            </a:bodyPr>
            <a:lstStyle/>
            <a:p>
              <a:endParaRPr lang="en-US"/>
            </a:p>
          </p:txBody>
        </p:sp>
        <p:sp>
          <p:nvSpPr>
            <p:cNvPr id="64937" name="Line 61"/>
            <p:cNvSpPr>
              <a:spLocks noChangeShapeType="1"/>
            </p:cNvSpPr>
            <p:nvPr/>
          </p:nvSpPr>
          <p:spPr bwMode="auto">
            <a:xfrm flipV="1">
              <a:off x="1266" y="3515"/>
              <a:ext cx="31" cy="0"/>
            </a:xfrm>
            <a:prstGeom prst="line">
              <a:avLst/>
            </a:prstGeom>
            <a:noFill/>
            <a:ln w="28575">
              <a:solidFill>
                <a:schemeClr val="hlink"/>
              </a:solidFill>
              <a:round/>
              <a:headEnd/>
              <a:tailEnd/>
            </a:ln>
          </p:spPr>
          <p:txBody>
            <a:bodyPr>
              <a:spAutoFit/>
            </a:bodyPr>
            <a:lstStyle/>
            <a:p>
              <a:endParaRPr lang="en-US"/>
            </a:p>
          </p:txBody>
        </p:sp>
      </p:grpSp>
      <p:grpSp>
        <p:nvGrpSpPr>
          <p:cNvPr id="64521" name="Group 62"/>
          <p:cNvGrpSpPr>
            <a:grpSpLocks/>
          </p:cNvGrpSpPr>
          <p:nvPr/>
        </p:nvGrpSpPr>
        <p:grpSpPr bwMode="auto">
          <a:xfrm>
            <a:off x="5184775" y="4022725"/>
            <a:ext cx="63500" cy="1778000"/>
            <a:chOff x="1260" y="2636"/>
            <a:chExt cx="40" cy="1120"/>
          </a:xfrm>
        </p:grpSpPr>
        <p:sp>
          <p:nvSpPr>
            <p:cNvPr id="64916" name="Line 63"/>
            <p:cNvSpPr>
              <a:spLocks noChangeShapeType="1"/>
            </p:cNvSpPr>
            <p:nvPr/>
          </p:nvSpPr>
          <p:spPr bwMode="auto">
            <a:xfrm>
              <a:off x="1290" y="2642"/>
              <a:ext cx="3" cy="1114"/>
            </a:xfrm>
            <a:prstGeom prst="line">
              <a:avLst/>
            </a:prstGeom>
            <a:noFill/>
            <a:ln w="28575">
              <a:solidFill>
                <a:schemeClr val="hlink"/>
              </a:solidFill>
              <a:round/>
              <a:headEnd/>
              <a:tailEnd/>
            </a:ln>
          </p:spPr>
          <p:txBody>
            <a:bodyPr>
              <a:spAutoFit/>
            </a:bodyPr>
            <a:lstStyle/>
            <a:p>
              <a:endParaRPr lang="en-US"/>
            </a:p>
          </p:txBody>
        </p:sp>
        <p:sp>
          <p:nvSpPr>
            <p:cNvPr id="64917" name="Line 64"/>
            <p:cNvSpPr>
              <a:spLocks noChangeShapeType="1"/>
            </p:cNvSpPr>
            <p:nvPr/>
          </p:nvSpPr>
          <p:spPr bwMode="auto">
            <a:xfrm flipV="1">
              <a:off x="1267" y="2636"/>
              <a:ext cx="31" cy="0"/>
            </a:xfrm>
            <a:prstGeom prst="line">
              <a:avLst/>
            </a:prstGeom>
            <a:noFill/>
            <a:ln w="28575">
              <a:solidFill>
                <a:schemeClr val="hlink"/>
              </a:solidFill>
              <a:round/>
              <a:headEnd/>
              <a:tailEnd/>
            </a:ln>
          </p:spPr>
          <p:txBody>
            <a:bodyPr>
              <a:spAutoFit/>
            </a:bodyPr>
            <a:lstStyle/>
            <a:p>
              <a:endParaRPr lang="en-US"/>
            </a:p>
          </p:txBody>
        </p:sp>
        <p:sp>
          <p:nvSpPr>
            <p:cNvPr id="64918" name="Line 65"/>
            <p:cNvSpPr>
              <a:spLocks noChangeShapeType="1"/>
            </p:cNvSpPr>
            <p:nvPr/>
          </p:nvSpPr>
          <p:spPr bwMode="auto">
            <a:xfrm flipV="1">
              <a:off x="1264" y="2753"/>
              <a:ext cx="31" cy="0"/>
            </a:xfrm>
            <a:prstGeom prst="line">
              <a:avLst/>
            </a:prstGeom>
            <a:noFill/>
            <a:ln w="28575">
              <a:solidFill>
                <a:schemeClr val="hlink"/>
              </a:solidFill>
              <a:round/>
              <a:headEnd/>
              <a:tailEnd/>
            </a:ln>
          </p:spPr>
          <p:txBody>
            <a:bodyPr>
              <a:spAutoFit/>
            </a:bodyPr>
            <a:lstStyle/>
            <a:p>
              <a:endParaRPr lang="en-US"/>
            </a:p>
          </p:txBody>
        </p:sp>
        <p:sp>
          <p:nvSpPr>
            <p:cNvPr id="64919" name="Line 66"/>
            <p:cNvSpPr>
              <a:spLocks noChangeShapeType="1"/>
            </p:cNvSpPr>
            <p:nvPr/>
          </p:nvSpPr>
          <p:spPr bwMode="auto">
            <a:xfrm flipV="1">
              <a:off x="1262" y="2856"/>
              <a:ext cx="31" cy="0"/>
            </a:xfrm>
            <a:prstGeom prst="line">
              <a:avLst/>
            </a:prstGeom>
            <a:noFill/>
            <a:ln w="28575">
              <a:solidFill>
                <a:schemeClr val="hlink"/>
              </a:solidFill>
              <a:round/>
              <a:headEnd/>
              <a:tailEnd/>
            </a:ln>
          </p:spPr>
          <p:txBody>
            <a:bodyPr>
              <a:spAutoFit/>
            </a:bodyPr>
            <a:lstStyle/>
            <a:p>
              <a:endParaRPr lang="en-US"/>
            </a:p>
          </p:txBody>
        </p:sp>
        <p:sp>
          <p:nvSpPr>
            <p:cNvPr id="64920" name="Line 67"/>
            <p:cNvSpPr>
              <a:spLocks noChangeShapeType="1"/>
            </p:cNvSpPr>
            <p:nvPr/>
          </p:nvSpPr>
          <p:spPr bwMode="auto">
            <a:xfrm flipV="1">
              <a:off x="1261" y="2965"/>
              <a:ext cx="31" cy="0"/>
            </a:xfrm>
            <a:prstGeom prst="line">
              <a:avLst/>
            </a:prstGeom>
            <a:noFill/>
            <a:ln w="28575">
              <a:solidFill>
                <a:schemeClr val="hlink"/>
              </a:solidFill>
              <a:round/>
              <a:headEnd/>
              <a:tailEnd/>
            </a:ln>
          </p:spPr>
          <p:txBody>
            <a:bodyPr>
              <a:spAutoFit/>
            </a:bodyPr>
            <a:lstStyle/>
            <a:p>
              <a:endParaRPr lang="en-US"/>
            </a:p>
          </p:txBody>
        </p:sp>
        <p:sp>
          <p:nvSpPr>
            <p:cNvPr id="64921" name="Line 68"/>
            <p:cNvSpPr>
              <a:spLocks noChangeShapeType="1"/>
            </p:cNvSpPr>
            <p:nvPr/>
          </p:nvSpPr>
          <p:spPr bwMode="auto">
            <a:xfrm flipV="1">
              <a:off x="1267" y="3188"/>
              <a:ext cx="31" cy="0"/>
            </a:xfrm>
            <a:prstGeom prst="line">
              <a:avLst/>
            </a:prstGeom>
            <a:noFill/>
            <a:ln w="28575">
              <a:solidFill>
                <a:schemeClr val="hlink"/>
              </a:solidFill>
              <a:round/>
              <a:headEnd/>
              <a:tailEnd/>
            </a:ln>
          </p:spPr>
          <p:txBody>
            <a:bodyPr>
              <a:spAutoFit/>
            </a:bodyPr>
            <a:lstStyle/>
            <a:p>
              <a:endParaRPr lang="en-US"/>
            </a:p>
          </p:txBody>
        </p:sp>
        <p:sp>
          <p:nvSpPr>
            <p:cNvPr id="64922" name="Line 69"/>
            <p:cNvSpPr>
              <a:spLocks noChangeShapeType="1"/>
            </p:cNvSpPr>
            <p:nvPr/>
          </p:nvSpPr>
          <p:spPr bwMode="auto">
            <a:xfrm flipV="1">
              <a:off x="1269" y="3299"/>
              <a:ext cx="31" cy="0"/>
            </a:xfrm>
            <a:prstGeom prst="line">
              <a:avLst/>
            </a:prstGeom>
            <a:noFill/>
            <a:ln w="28575">
              <a:solidFill>
                <a:schemeClr val="hlink"/>
              </a:solidFill>
              <a:round/>
              <a:headEnd/>
              <a:tailEnd/>
            </a:ln>
          </p:spPr>
          <p:txBody>
            <a:bodyPr>
              <a:spAutoFit/>
            </a:bodyPr>
            <a:lstStyle/>
            <a:p>
              <a:endParaRPr lang="en-US"/>
            </a:p>
          </p:txBody>
        </p:sp>
        <p:sp>
          <p:nvSpPr>
            <p:cNvPr id="64923" name="Line 70"/>
            <p:cNvSpPr>
              <a:spLocks noChangeShapeType="1"/>
            </p:cNvSpPr>
            <p:nvPr/>
          </p:nvSpPr>
          <p:spPr bwMode="auto">
            <a:xfrm flipV="1">
              <a:off x="1267" y="3409"/>
              <a:ext cx="31" cy="0"/>
            </a:xfrm>
            <a:prstGeom prst="line">
              <a:avLst/>
            </a:prstGeom>
            <a:noFill/>
            <a:ln w="28575">
              <a:solidFill>
                <a:schemeClr val="hlink"/>
              </a:solidFill>
              <a:round/>
              <a:headEnd/>
              <a:tailEnd/>
            </a:ln>
          </p:spPr>
          <p:txBody>
            <a:bodyPr>
              <a:spAutoFit/>
            </a:bodyPr>
            <a:lstStyle/>
            <a:p>
              <a:endParaRPr lang="en-US"/>
            </a:p>
          </p:txBody>
        </p:sp>
        <p:sp>
          <p:nvSpPr>
            <p:cNvPr id="64924" name="Line 71"/>
            <p:cNvSpPr>
              <a:spLocks noChangeShapeType="1"/>
            </p:cNvSpPr>
            <p:nvPr/>
          </p:nvSpPr>
          <p:spPr bwMode="auto">
            <a:xfrm flipV="1">
              <a:off x="1265" y="3626"/>
              <a:ext cx="31" cy="0"/>
            </a:xfrm>
            <a:prstGeom prst="line">
              <a:avLst/>
            </a:prstGeom>
            <a:noFill/>
            <a:ln w="28575">
              <a:solidFill>
                <a:schemeClr val="hlink"/>
              </a:solidFill>
              <a:round/>
              <a:headEnd/>
              <a:tailEnd/>
            </a:ln>
          </p:spPr>
          <p:txBody>
            <a:bodyPr>
              <a:spAutoFit/>
            </a:bodyPr>
            <a:lstStyle/>
            <a:p>
              <a:endParaRPr lang="en-US"/>
            </a:p>
          </p:txBody>
        </p:sp>
        <p:sp>
          <p:nvSpPr>
            <p:cNvPr id="64925" name="Line 72"/>
            <p:cNvSpPr>
              <a:spLocks noChangeShapeType="1"/>
            </p:cNvSpPr>
            <p:nvPr/>
          </p:nvSpPr>
          <p:spPr bwMode="auto">
            <a:xfrm flipV="1">
              <a:off x="1260" y="3071"/>
              <a:ext cx="31" cy="0"/>
            </a:xfrm>
            <a:prstGeom prst="line">
              <a:avLst/>
            </a:prstGeom>
            <a:noFill/>
            <a:ln w="28575">
              <a:solidFill>
                <a:schemeClr val="hlink"/>
              </a:solidFill>
              <a:round/>
              <a:headEnd/>
              <a:tailEnd/>
            </a:ln>
          </p:spPr>
          <p:txBody>
            <a:bodyPr>
              <a:spAutoFit/>
            </a:bodyPr>
            <a:lstStyle/>
            <a:p>
              <a:endParaRPr lang="en-US"/>
            </a:p>
          </p:txBody>
        </p:sp>
        <p:sp>
          <p:nvSpPr>
            <p:cNvPr id="64926" name="Line 73"/>
            <p:cNvSpPr>
              <a:spLocks noChangeShapeType="1"/>
            </p:cNvSpPr>
            <p:nvPr/>
          </p:nvSpPr>
          <p:spPr bwMode="auto">
            <a:xfrm flipV="1">
              <a:off x="1266" y="3515"/>
              <a:ext cx="31" cy="0"/>
            </a:xfrm>
            <a:prstGeom prst="line">
              <a:avLst/>
            </a:prstGeom>
            <a:noFill/>
            <a:ln w="28575">
              <a:solidFill>
                <a:schemeClr val="hlink"/>
              </a:solidFill>
              <a:round/>
              <a:headEnd/>
              <a:tailEnd/>
            </a:ln>
          </p:spPr>
          <p:txBody>
            <a:bodyPr>
              <a:spAutoFit/>
            </a:bodyPr>
            <a:lstStyle/>
            <a:p>
              <a:endParaRPr lang="en-US"/>
            </a:p>
          </p:txBody>
        </p:sp>
      </p:grpSp>
      <p:grpSp>
        <p:nvGrpSpPr>
          <p:cNvPr id="64522" name="Group 74"/>
          <p:cNvGrpSpPr>
            <a:grpSpLocks/>
          </p:cNvGrpSpPr>
          <p:nvPr/>
        </p:nvGrpSpPr>
        <p:grpSpPr bwMode="auto">
          <a:xfrm>
            <a:off x="5240338" y="5805488"/>
            <a:ext cx="2717800" cy="42862"/>
            <a:chOff x="3295" y="3735"/>
            <a:chExt cx="1712" cy="27"/>
          </a:xfrm>
        </p:grpSpPr>
        <p:sp>
          <p:nvSpPr>
            <p:cNvPr id="64908" name="Line 75"/>
            <p:cNvSpPr>
              <a:spLocks noChangeShapeType="1"/>
            </p:cNvSpPr>
            <p:nvPr/>
          </p:nvSpPr>
          <p:spPr bwMode="auto">
            <a:xfrm flipV="1">
              <a:off x="3295" y="3735"/>
              <a:ext cx="1712" cy="3"/>
            </a:xfrm>
            <a:prstGeom prst="line">
              <a:avLst/>
            </a:prstGeom>
            <a:noFill/>
            <a:ln w="28575">
              <a:solidFill>
                <a:schemeClr val="hlink"/>
              </a:solidFill>
              <a:round/>
              <a:headEnd/>
              <a:tailEnd/>
            </a:ln>
          </p:spPr>
          <p:txBody>
            <a:bodyPr>
              <a:spAutoFit/>
            </a:bodyPr>
            <a:lstStyle/>
            <a:p>
              <a:endParaRPr lang="en-US"/>
            </a:p>
          </p:txBody>
        </p:sp>
        <p:grpSp>
          <p:nvGrpSpPr>
            <p:cNvPr id="64909" name="Group 76"/>
            <p:cNvGrpSpPr>
              <a:grpSpLocks/>
            </p:cNvGrpSpPr>
            <p:nvPr/>
          </p:nvGrpSpPr>
          <p:grpSpPr bwMode="auto">
            <a:xfrm>
              <a:off x="3573" y="3738"/>
              <a:ext cx="1391" cy="24"/>
              <a:chOff x="1577" y="3728"/>
              <a:chExt cx="1391" cy="24"/>
            </a:xfrm>
          </p:grpSpPr>
          <p:sp>
            <p:nvSpPr>
              <p:cNvPr id="64910" name="Line 77"/>
              <p:cNvSpPr>
                <a:spLocks noChangeShapeType="1"/>
              </p:cNvSpPr>
              <p:nvPr/>
            </p:nvSpPr>
            <p:spPr bwMode="auto">
              <a:xfrm>
                <a:off x="1577" y="3728"/>
                <a:ext cx="0" cy="23"/>
              </a:xfrm>
              <a:prstGeom prst="line">
                <a:avLst/>
              </a:prstGeom>
              <a:noFill/>
              <a:ln w="28575">
                <a:solidFill>
                  <a:schemeClr val="hlink"/>
                </a:solidFill>
                <a:round/>
                <a:headEnd/>
                <a:tailEnd/>
              </a:ln>
            </p:spPr>
            <p:txBody>
              <a:bodyPr wrap="none">
                <a:spAutoFit/>
              </a:bodyPr>
              <a:lstStyle/>
              <a:p>
                <a:endParaRPr lang="en-US"/>
              </a:p>
            </p:txBody>
          </p:sp>
          <p:sp>
            <p:nvSpPr>
              <p:cNvPr id="64911" name="Line 78"/>
              <p:cNvSpPr>
                <a:spLocks noChangeShapeType="1"/>
              </p:cNvSpPr>
              <p:nvPr/>
            </p:nvSpPr>
            <p:spPr bwMode="auto">
              <a:xfrm>
                <a:off x="1854" y="3728"/>
                <a:ext cx="0" cy="23"/>
              </a:xfrm>
              <a:prstGeom prst="line">
                <a:avLst/>
              </a:prstGeom>
              <a:noFill/>
              <a:ln w="28575">
                <a:solidFill>
                  <a:schemeClr val="hlink"/>
                </a:solidFill>
                <a:round/>
                <a:headEnd/>
                <a:tailEnd/>
              </a:ln>
            </p:spPr>
            <p:txBody>
              <a:bodyPr wrap="none">
                <a:spAutoFit/>
              </a:bodyPr>
              <a:lstStyle/>
              <a:p>
                <a:endParaRPr lang="en-US"/>
              </a:p>
            </p:txBody>
          </p:sp>
          <p:sp>
            <p:nvSpPr>
              <p:cNvPr id="64912" name="Line 79"/>
              <p:cNvSpPr>
                <a:spLocks noChangeShapeType="1"/>
              </p:cNvSpPr>
              <p:nvPr/>
            </p:nvSpPr>
            <p:spPr bwMode="auto">
              <a:xfrm>
                <a:off x="2131" y="3728"/>
                <a:ext cx="0" cy="23"/>
              </a:xfrm>
              <a:prstGeom prst="line">
                <a:avLst/>
              </a:prstGeom>
              <a:noFill/>
              <a:ln w="28575">
                <a:solidFill>
                  <a:schemeClr val="hlink"/>
                </a:solidFill>
                <a:round/>
                <a:headEnd/>
                <a:tailEnd/>
              </a:ln>
            </p:spPr>
            <p:txBody>
              <a:bodyPr wrap="none">
                <a:spAutoFit/>
              </a:bodyPr>
              <a:lstStyle/>
              <a:p>
                <a:endParaRPr lang="en-US"/>
              </a:p>
            </p:txBody>
          </p:sp>
          <p:sp>
            <p:nvSpPr>
              <p:cNvPr id="64913" name="Line 80"/>
              <p:cNvSpPr>
                <a:spLocks noChangeShapeType="1"/>
              </p:cNvSpPr>
              <p:nvPr/>
            </p:nvSpPr>
            <p:spPr bwMode="auto">
              <a:xfrm>
                <a:off x="2414" y="3728"/>
                <a:ext cx="0" cy="23"/>
              </a:xfrm>
              <a:prstGeom prst="line">
                <a:avLst/>
              </a:prstGeom>
              <a:noFill/>
              <a:ln w="28575">
                <a:solidFill>
                  <a:schemeClr val="hlink"/>
                </a:solidFill>
                <a:round/>
                <a:headEnd/>
                <a:tailEnd/>
              </a:ln>
            </p:spPr>
            <p:txBody>
              <a:bodyPr wrap="none">
                <a:spAutoFit/>
              </a:bodyPr>
              <a:lstStyle/>
              <a:p>
                <a:endParaRPr lang="en-US"/>
              </a:p>
            </p:txBody>
          </p:sp>
          <p:sp>
            <p:nvSpPr>
              <p:cNvPr id="64914" name="Line 81"/>
              <p:cNvSpPr>
                <a:spLocks noChangeShapeType="1"/>
              </p:cNvSpPr>
              <p:nvPr/>
            </p:nvSpPr>
            <p:spPr bwMode="auto">
              <a:xfrm>
                <a:off x="2694" y="3729"/>
                <a:ext cx="0" cy="23"/>
              </a:xfrm>
              <a:prstGeom prst="line">
                <a:avLst/>
              </a:prstGeom>
              <a:noFill/>
              <a:ln w="28575">
                <a:solidFill>
                  <a:schemeClr val="hlink"/>
                </a:solidFill>
                <a:round/>
                <a:headEnd/>
                <a:tailEnd/>
              </a:ln>
            </p:spPr>
            <p:txBody>
              <a:bodyPr wrap="none">
                <a:spAutoFit/>
              </a:bodyPr>
              <a:lstStyle/>
              <a:p>
                <a:endParaRPr lang="en-US"/>
              </a:p>
            </p:txBody>
          </p:sp>
          <p:sp>
            <p:nvSpPr>
              <p:cNvPr id="64915" name="Line 82"/>
              <p:cNvSpPr>
                <a:spLocks noChangeShapeType="1"/>
              </p:cNvSpPr>
              <p:nvPr/>
            </p:nvSpPr>
            <p:spPr bwMode="auto">
              <a:xfrm>
                <a:off x="2968" y="3729"/>
                <a:ext cx="0" cy="23"/>
              </a:xfrm>
              <a:prstGeom prst="line">
                <a:avLst/>
              </a:prstGeom>
              <a:noFill/>
              <a:ln w="28575">
                <a:solidFill>
                  <a:schemeClr val="hlink"/>
                </a:solidFill>
                <a:round/>
                <a:headEnd/>
                <a:tailEnd/>
              </a:ln>
            </p:spPr>
            <p:txBody>
              <a:bodyPr wrap="none">
                <a:spAutoFit/>
              </a:bodyPr>
              <a:lstStyle/>
              <a:p>
                <a:endParaRPr lang="en-US"/>
              </a:p>
            </p:txBody>
          </p:sp>
        </p:grpSp>
      </p:grpSp>
      <p:grpSp>
        <p:nvGrpSpPr>
          <p:cNvPr id="13" name="Group 83"/>
          <p:cNvGrpSpPr>
            <a:grpSpLocks/>
          </p:cNvGrpSpPr>
          <p:nvPr/>
        </p:nvGrpSpPr>
        <p:grpSpPr bwMode="auto">
          <a:xfrm>
            <a:off x="2066925" y="2625725"/>
            <a:ext cx="2708275" cy="511175"/>
            <a:chOff x="1296" y="1732"/>
            <a:chExt cx="1706" cy="322"/>
          </a:xfrm>
        </p:grpSpPr>
        <p:grpSp>
          <p:nvGrpSpPr>
            <p:cNvPr id="64891" name="Group 84"/>
            <p:cNvGrpSpPr>
              <a:grpSpLocks/>
            </p:cNvGrpSpPr>
            <p:nvPr/>
          </p:nvGrpSpPr>
          <p:grpSpPr bwMode="auto">
            <a:xfrm>
              <a:off x="1296" y="1732"/>
              <a:ext cx="1706" cy="322"/>
              <a:chOff x="1296" y="1732"/>
              <a:chExt cx="1706" cy="322"/>
            </a:xfrm>
          </p:grpSpPr>
          <p:sp>
            <p:nvSpPr>
              <p:cNvPr id="64899" name="AutoShape 85"/>
              <p:cNvSpPr>
                <a:spLocks noChangeArrowheads="1"/>
              </p:cNvSpPr>
              <p:nvPr/>
            </p:nvSpPr>
            <p:spPr bwMode="auto">
              <a:xfrm>
                <a:off x="1407" y="1910"/>
                <a:ext cx="56" cy="56"/>
              </a:xfrm>
              <a:prstGeom prst="triangle">
                <a:avLst>
                  <a:gd name="adj" fmla="val 50000"/>
                </a:avLst>
              </a:prstGeom>
              <a:solidFill>
                <a:schemeClr val="accent1"/>
              </a:solidFill>
              <a:ln w="28575">
                <a:noFill/>
                <a:miter lim="800000"/>
                <a:headEnd/>
                <a:tailEnd/>
              </a:ln>
            </p:spPr>
            <p:txBody>
              <a:bodyPr wrap="none" anchor="ctr">
                <a:spAutoFit/>
              </a:bodyPr>
              <a:lstStyle/>
              <a:p>
                <a:endParaRPr lang="en-US"/>
              </a:p>
            </p:txBody>
          </p:sp>
          <p:sp>
            <p:nvSpPr>
              <p:cNvPr id="64900" name="AutoShape 86"/>
              <p:cNvSpPr>
                <a:spLocks noChangeArrowheads="1"/>
              </p:cNvSpPr>
              <p:nvPr/>
            </p:nvSpPr>
            <p:spPr bwMode="auto">
              <a:xfrm>
                <a:off x="1480" y="1835"/>
                <a:ext cx="56" cy="56"/>
              </a:xfrm>
              <a:prstGeom prst="triangle">
                <a:avLst>
                  <a:gd name="adj" fmla="val 50000"/>
                </a:avLst>
              </a:prstGeom>
              <a:solidFill>
                <a:schemeClr val="accent1"/>
              </a:solidFill>
              <a:ln w="28575">
                <a:noFill/>
                <a:miter lim="800000"/>
                <a:headEnd/>
                <a:tailEnd/>
              </a:ln>
            </p:spPr>
            <p:txBody>
              <a:bodyPr wrap="none" anchor="ctr">
                <a:spAutoFit/>
              </a:bodyPr>
              <a:lstStyle/>
              <a:p>
                <a:endParaRPr lang="en-US"/>
              </a:p>
            </p:txBody>
          </p:sp>
          <p:sp>
            <p:nvSpPr>
              <p:cNvPr id="64901" name="AutoShape 87"/>
              <p:cNvSpPr>
                <a:spLocks noChangeArrowheads="1"/>
              </p:cNvSpPr>
              <p:nvPr/>
            </p:nvSpPr>
            <p:spPr bwMode="auto">
              <a:xfrm>
                <a:off x="1547" y="1775"/>
                <a:ext cx="56" cy="56"/>
              </a:xfrm>
              <a:prstGeom prst="triangle">
                <a:avLst>
                  <a:gd name="adj" fmla="val 50000"/>
                </a:avLst>
              </a:prstGeom>
              <a:solidFill>
                <a:schemeClr val="accent1"/>
              </a:solidFill>
              <a:ln w="28575">
                <a:noFill/>
                <a:miter lim="800000"/>
                <a:headEnd/>
                <a:tailEnd/>
              </a:ln>
            </p:spPr>
            <p:txBody>
              <a:bodyPr wrap="none" anchor="ctr">
                <a:spAutoFit/>
              </a:bodyPr>
              <a:lstStyle/>
              <a:p>
                <a:endParaRPr lang="en-US"/>
              </a:p>
            </p:txBody>
          </p:sp>
          <p:sp>
            <p:nvSpPr>
              <p:cNvPr id="64902" name="AutoShape 88"/>
              <p:cNvSpPr>
                <a:spLocks noChangeArrowheads="1"/>
              </p:cNvSpPr>
              <p:nvPr/>
            </p:nvSpPr>
            <p:spPr bwMode="auto">
              <a:xfrm>
                <a:off x="1686" y="1732"/>
                <a:ext cx="56" cy="56"/>
              </a:xfrm>
              <a:prstGeom prst="triangle">
                <a:avLst>
                  <a:gd name="adj" fmla="val 50000"/>
                </a:avLst>
              </a:prstGeom>
              <a:solidFill>
                <a:schemeClr val="accent1"/>
              </a:solidFill>
              <a:ln w="28575">
                <a:noFill/>
                <a:miter lim="800000"/>
                <a:headEnd/>
                <a:tailEnd/>
              </a:ln>
            </p:spPr>
            <p:txBody>
              <a:bodyPr wrap="none" anchor="ctr">
                <a:spAutoFit/>
              </a:bodyPr>
              <a:lstStyle/>
              <a:p>
                <a:endParaRPr lang="en-US"/>
              </a:p>
            </p:txBody>
          </p:sp>
          <p:sp>
            <p:nvSpPr>
              <p:cNvPr id="64903" name="AutoShape 89"/>
              <p:cNvSpPr>
                <a:spLocks noChangeArrowheads="1"/>
              </p:cNvSpPr>
              <p:nvPr/>
            </p:nvSpPr>
            <p:spPr bwMode="auto">
              <a:xfrm>
                <a:off x="1822" y="1839"/>
                <a:ext cx="56" cy="56"/>
              </a:xfrm>
              <a:prstGeom prst="triangle">
                <a:avLst>
                  <a:gd name="adj" fmla="val 50000"/>
                </a:avLst>
              </a:prstGeom>
              <a:solidFill>
                <a:schemeClr val="accent1"/>
              </a:solidFill>
              <a:ln w="28575">
                <a:noFill/>
                <a:miter lim="800000"/>
                <a:headEnd/>
                <a:tailEnd/>
              </a:ln>
            </p:spPr>
            <p:txBody>
              <a:bodyPr wrap="none" anchor="ctr">
                <a:spAutoFit/>
              </a:bodyPr>
              <a:lstStyle/>
              <a:p>
                <a:endParaRPr lang="en-US"/>
              </a:p>
            </p:txBody>
          </p:sp>
          <p:sp>
            <p:nvSpPr>
              <p:cNvPr id="64904" name="AutoShape 90"/>
              <p:cNvSpPr>
                <a:spLocks noChangeArrowheads="1"/>
              </p:cNvSpPr>
              <p:nvPr/>
            </p:nvSpPr>
            <p:spPr bwMode="auto">
              <a:xfrm>
                <a:off x="2117" y="1998"/>
                <a:ext cx="56" cy="56"/>
              </a:xfrm>
              <a:prstGeom prst="triangle">
                <a:avLst>
                  <a:gd name="adj" fmla="val 50000"/>
                </a:avLst>
              </a:prstGeom>
              <a:solidFill>
                <a:schemeClr val="accent1"/>
              </a:solidFill>
              <a:ln w="28575">
                <a:noFill/>
                <a:miter lim="800000"/>
                <a:headEnd/>
                <a:tailEnd/>
              </a:ln>
            </p:spPr>
            <p:txBody>
              <a:bodyPr wrap="none" anchor="ctr">
                <a:spAutoFit/>
              </a:bodyPr>
              <a:lstStyle/>
              <a:p>
                <a:endParaRPr lang="en-US"/>
              </a:p>
            </p:txBody>
          </p:sp>
          <p:sp>
            <p:nvSpPr>
              <p:cNvPr id="64905" name="AutoShape 91"/>
              <p:cNvSpPr>
                <a:spLocks noChangeArrowheads="1"/>
              </p:cNvSpPr>
              <p:nvPr/>
            </p:nvSpPr>
            <p:spPr bwMode="auto">
              <a:xfrm>
                <a:off x="1337" y="1971"/>
                <a:ext cx="56" cy="56"/>
              </a:xfrm>
              <a:prstGeom prst="triangle">
                <a:avLst>
                  <a:gd name="adj" fmla="val 50000"/>
                </a:avLst>
              </a:prstGeom>
              <a:solidFill>
                <a:schemeClr val="accent1"/>
              </a:solidFill>
              <a:ln w="28575">
                <a:noFill/>
                <a:miter lim="800000"/>
                <a:headEnd/>
                <a:tailEnd/>
              </a:ln>
            </p:spPr>
            <p:txBody>
              <a:bodyPr wrap="none" anchor="ctr">
                <a:spAutoFit/>
              </a:bodyPr>
              <a:lstStyle/>
              <a:p>
                <a:endParaRPr lang="en-US"/>
              </a:p>
            </p:txBody>
          </p:sp>
          <p:sp>
            <p:nvSpPr>
              <p:cNvPr id="64906" name="AutoShape 92"/>
              <p:cNvSpPr>
                <a:spLocks noChangeArrowheads="1"/>
              </p:cNvSpPr>
              <p:nvPr/>
            </p:nvSpPr>
            <p:spPr bwMode="auto">
              <a:xfrm>
                <a:off x="1296" y="1983"/>
                <a:ext cx="56" cy="56"/>
              </a:xfrm>
              <a:prstGeom prst="triangle">
                <a:avLst>
                  <a:gd name="adj" fmla="val 50000"/>
                </a:avLst>
              </a:prstGeom>
              <a:solidFill>
                <a:schemeClr val="accent1"/>
              </a:solidFill>
              <a:ln w="28575">
                <a:noFill/>
                <a:miter lim="800000"/>
                <a:headEnd/>
                <a:tailEnd/>
              </a:ln>
            </p:spPr>
            <p:txBody>
              <a:bodyPr wrap="none" anchor="ctr">
                <a:spAutoFit/>
              </a:bodyPr>
              <a:lstStyle/>
              <a:p>
                <a:endParaRPr lang="en-US"/>
              </a:p>
            </p:txBody>
          </p:sp>
          <p:sp>
            <p:nvSpPr>
              <p:cNvPr id="64907" name="AutoShape 93"/>
              <p:cNvSpPr>
                <a:spLocks noChangeArrowheads="1"/>
              </p:cNvSpPr>
              <p:nvPr/>
            </p:nvSpPr>
            <p:spPr bwMode="auto">
              <a:xfrm>
                <a:off x="2946" y="1866"/>
                <a:ext cx="56" cy="56"/>
              </a:xfrm>
              <a:prstGeom prst="triangle">
                <a:avLst>
                  <a:gd name="adj" fmla="val 50000"/>
                </a:avLst>
              </a:prstGeom>
              <a:solidFill>
                <a:schemeClr val="accent1"/>
              </a:solidFill>
              <a:ln w="28575">
                <a:noFill/>
                <a:miter lim="800000"/>
                <a:headEnd/>
                <a:tailEnd/>
              </a:ln>
            </p:spPr>
            <p:txBody>
              <a:bodyPr wrap="none" anchor="ctr">
                <a:spAutoFit/>
              </a:bodyPr>
              <a:lstStyle/>
              <a:p>
                <a:endParaRPr lang="en-US"/>
              </a:p>
            </p:txBody>
          </p:sp>
        </p:grpSp>
        <p:sp>
          <p:nvSpPr>
            <p:cNvPr id="64892" name="Line 94"/>
            <p:cNvSpPr>
              <a:spLocks noChangeShapeType="1"/>
            </p:cNvSpPr>
            <p:nvPr/>
          </p:nvSpPr>
          <p:spPr bwMode="auto">
            <a:xfrm flipV="1">
              <a:off x="1335" y="1959"/>
              <a:ext cx="80" cy="53"/>
            </a:xfrm>
            <a:prstGeom prst="line">
              <a:avLst/>
            </a:prstGeom>
            <a:noFill/>
            <a:ln w="28575">
              <a:solidFill>
                <a:schemeClr val="accent1"/>
              </a:solidFill>
              <a:round/>
              <a:headEnd/>
              <a:tailEnd/>
            </a:ln>
          </p:spPr>
          <p:txBody>
            <a:bodyPr wrap="none">
              <a:spAutoFit/>
            </a:bodyPr>
            <a:lstStyle/>
            <a:p>
              <a:endParaRPr lang="en-US"/>
            </a:p>
          </p:txBody>
        </p:sp>
        <p:sp>
          <p:nvSpPr>
            <p:cNvPr id="64893" name="Line 95"/>
            <p:cNvSpPr>
              <a:spLocks noChangeShapeType="1"/>
            </p:cNvSpPr>
            <p:nvPr/>
          </p:nvSpPr>
          <p:spPr bwMode="auto">
            <a:xfrm flipV="1">
              <a:off x="1428" y="1878"/>
              <a:ext cx="64" cy="71"/>
            </a:xfrm>
            <a:prstGeom prst="line">
              <a:avLst/>
            </a:prstGeom>
            <a:noFill/>
            <a:ln w="28575">
              <a:solidFill>
                <a:schemeClr val="accent1"/>
              </a:solidFill>
              <a:round/>
              <a:headEnd/>
              <a:tailEnd/>
            </a:ln>
          </p:spPr>
          <p:txBody>
            <a:bodyPr>
              <a:spAutoFit/>
            </a:bodyPr>
            <a:lstStyle/>
            <a:p>
              <a:endParaRPr lang="en-US"/>
            </a:p>
          </p:txBody>
        </p:sp>
        <p:sp>
          <p:nvSpPr>
            <p:cNvPr id="64894" name="Line 96"/>
            <p:cNvSpPr>
              <a:spLocks noChangeShapeType="1"/>
            </p:cNvSpPr>
            <p:nvPr/>
          </p:nvSpPr>
          <p:spPr bwMode="auto">
            <a:xfrm flipV="1">
              <a:off x="1507" y="1819"/>
              <a:ext cx="51" cy="36"/>
            </a:xfrm>
            <a:prstGeom prst="line">
              <a:avLst/>
            </a:prstGeom>
            <a:noFill/>
            <a:ln w="28575">
              <a:solidFill>
                <a:schemeClr val="accent1"/>
              </a:solidFill>
              <a:round/>
              <a:headEnd/>
              <a:tailEnd/>
            </a:ln>
          </p:spPr>
          <p:txBody>
            <a:bodyPr>
              <a:spAutoFit/>
            </a:bodyPr>
            <a:lstStyle/>
            <a:p>
              <a:endParaRPr lang="en-US"/>
            </a:p>
          </p:txBody>
        </p:sp>
        <p:sp>
          <p:nvSpPr>
            <p:cNvPr id="64895" name="Line 97"/>
            <p:cNvSpPr>
              <a:spLocks noChangeShapeType="1"/>
            </p:cNvSpPr>
            <p:nvPr/>
          </p:nvSpPr>
          <p:spPr bwMode="auto">
            <a:xfrm flipV="1">
              <a:off x="1593" y="1759"/>
              <a:ext cx="109" cy="38"/>
            </a:xfrm>
            <a:prstGeom prst="line">
              <a:avLst/>
            </a:prstGeom>
            <a:noFill/>
            <a:ln w="28575">
              <a:solidFill>
                <a:schemeClr val="accent1"/>
              </a:solidFill>
              <a:round/>
              <a:headEnd/>
              <a:tailEnd/>
            </a:ln>
          </p:spPr>
          <p:txBody>
            <a:bodyPr>
              <a:spAutoFit/>
            </a:bodyPr>
            <a:lstStyle/>
            <a:p>
              <a:endParaRPr lang="en-US"/>
            </a:p>
          </p:txBody>
        </p:sp>
        <p:sp>
          <p:nvSpPr>
            <p:cNvPr id="64896" name="Line 98"/>
            <p:cNvSpPr>
              <a:spLocks noChangeShapeType="1"/>
            </p:cNvSpPr>
            <p:nvPr/>
          </p:nvSpPr>
          <p:spPr bwMode="auto">
            <a:xfrm>
              <a:off x="1738" y="1772"/>
              <a:ext cx="101" cy="91"/>
            </a:xfrm>
            <a:prstGeom prst="line">
              <a:avLst/>
            </a:prstGeom>
            <a:noFill/>
            <a:ln w="28575">
              <a:solidFill>
                <a:schemeClr val="accent1"/>
              </a:solidFill>
              <a:round/>
              <a:headEnd/>
              <a:tailEnd/>
            </a:ln>
          </p:spPr>
          <p:txBody>
            <a:bodyPr>
              <a:spAutoFit/>
            </a:bodyPr>
            <a:lstStyle/>
            <a:p>
              <a:endParaRPr lang="en-US"/>
            </a:p>
          </p:txBody>
        </p:sp>
        <p:sp>
          <p:nvSpPr>
            <p:cNvPr id="64897" name="Line 99"/>
            <p:cNvSpPr>
              <a:spLocks noChangeShapeType="1"/>
            </p:cNvSpPr>
            <p:nvPr/>
          </p:nvSpPr>
          <p:spPr bwMode="auto">
            <a:xfrm>
              <a:off x="1871" y="1883"/>
              <a:ext cx="261" cy="151"/>
            </a:xfrm>
            <a:prstGeom prst="line">
              <a:avLst/>
            </a:prstGeom>
            <a:noFill/>
            <a:ln w="28575">
              <a:solidFill>
                <a:schemeClr val="accent1"/>
              </a:solidFill>
              <a:round/>
              <a:headEnd/>
              <a:tailEnd/>
            </a:ln>
          </p:spPr>
          <p:txBody>
            <a:bodyPr>
              <a:spAutoFit/>
            </a:bodyPr>
            <a:lstStyle/>
            <a:p>
              <a:endParaRPr lang="en-US"/>
            </a:p>
          </p:txBody>
        </p:sp>
        <p:sp>
          <p:nvSpPr>
            <p:cNvPr id="64898" name="Line 100"/>
            <p:cNvSpPr>
              <a:spLocks noChangeShapeType="1"/>
            </p:cNvSpPr>
            <p:nvPr/>
          </p:nvSpPr>
          <p:spPr bwMode="auto">
            <a:xfrm flipV="1">
              <a:off x="2152" y="1893"/>
              <a:ext cx="821" cy="140"/>
            </a:xfrm>
            <a:prstGeom prst="line">
              <a:avLst/>
            </a:prstGeom>
            <a:noFill/>
            <a:ln w="28575">
              <a:solidFill>
                <a:schemeClr val="accent1"/>
              </a:solidFill>
              <a:round/>
              <a:headEnd/>
              <a:tailEnd/>
            </a:ln>
          </p:spPr>
          <p:txBody>
            <a:bodyPr>
              <a:spAutoFit/>
            </a:bodyPr>
            <a:lstStyle/>
            <a:p>
              <a:endParaRPr lang="en-US"/>
            </a:p>
          </p:txBody>
        </p:sp>
      </p:grpSp>
      <p:grpSp>
        <p:nvGrpSpPr>
          <p:cNvPr id="15" name="Group 101"/>
          <p:cNvGrpSpPr>
            <a:grpSpLocks/>
          </p:cNvGrpSpPr>
          <p:nvPr/>
        </p:nvGrpSpPr>
        <p:grpSpPr bwMode="auto">
          <a:xfrm>
            <a:off x="2090738" y="2332038"/>
            <a:ext cx="2660650" cy="747712"/>
            <a:chOff x="1311" y="1547"/>
            <a:chExt cx="1676" cy="471"/>
          </a:xfrm>
        </p:grpSpPr>
        <p:grpSp>
          <p:nvGrpSpPr>
            <p:cNvPr id="64864" name="Group 102"/>
            <p:cNvGrpSpPr>
              <a:grpSpLocks/>
            </p:cNvGrpSpPr>
            <p:nvPr/>
          </p:nvGrpSpPr>
          <p:grpSpPr bwMode="auto">
            <a:xfrm>
              <a:off x="1311" y="1904"/>
              <a:ext cx="35" cy="88"/>
              <a:chOff x="1311" y="1904"/>
              <a:chExt cx="35" cy="88"/>
            </a:xfrm>
          </p:grpSpPr>
          <p:sp>
            <p:nvSpPr>
              <p:cNvPr id="64889" name="Line 103"/>
              <p:cNvSpPr>
                <a:spLocks noChangeShapeType="1"/>
              </p:cNvSpPr>
              <p:nvPr/>
            </p:nvSpPr>
            <p:spPr bwMode="auto">
              <a:xfrm>
                <a:off x="1328" y="1905"/>
                <a:ext cx="1" cy="87"/>
              </a:xfrm>
              <a:prstGeom prst="line">
                <a:avLst/>
              </a:prstGeom>
              <a:noFill/>
              <a:ln w="15875">
                <a:solidFill>
                  <a:schemeClr val="accent1"/>
                </a:solidFill>
                <a:round/>
                <a:headEnd/>
                <a:tailEnd/>
              </a:ln>
            </p:spPr>
            <p:txBody>
              <a:bodyPr wrap="none">
                <a:spAutoFit/>
              </a:bodyPr>
              <a:lstStyle/>
              <a:p>
                <a:endParaRPr lang="en-US"/>
              </a:p>
            </p:txBody>
          </p:sp>
          <p:sp>
            <p:nvSpPr>
              <p:cNvPr id="64890" name="Line 104"/>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4865" name="Group 105"/>
            <p:cNvGrpSpPr>
              <a:grpSpLocks/>
            </p:cNvGrpSpPr>
            <p:nvPr/>
          </p:nvGrpSpPr>
          <p:grpSpPr bwMode="auto">
            <a:xfrm>
              <a:off x="1347" y="1888"/>
              <a:ext cx="27" cy="104"/>
              <a:chOff x="1311" y="1904"/>
              <a:chExt cx="35" cy="88"/>
            </a:xfrm>
          </p:grpSpPr>
          <p:sp>
            <p:nvSpPr>
              <p:cNvPr id="64887" name="Line 106"/>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4888" name="Line 107"/>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4866" name="Group 108"/>
            <p:cNvGrpSpPr>
              <a:grpSpLocks/>
            </p:cNvGrpSpPr>
            <p:nvPr/>
          </p:nvGrpSpPr>
          <p:grpSpPr bwMode="auto">
            <a:xfrm>
              <a:off x="1416" y="1831"/>
              <a:ext cx="30" cy="79"/>
              <a:chOff x="1311" y="1904"/>
              <a:chExt cx="35" cy="88"/>
            </a:xfrm>
          </p:grpSpPr>
          <p:sp>
            <p:nvSpPr>
              <p:cNvPr id="64885" name="Line 109"/>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4886" name="Line 110"/>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4867" name="Group 111"/>
            <p:cNvGrpSpPr>
              <a:grpSpLocks/>
            </p:cNvGrpSpPr>
            <p:nvPr/>
          </p:nvGrpSpPr>
          <p:grpSpPr bwMode="auto">
            <a:xfrm>
              <a:off x="1490" y="1731"/>
              <a:ext cx="32" cy="109"/>
              <a:chOff x="1311" y="1904"/>
              <a:chExt cx="35" cy="88"/>
            </a:xfrm>
          </p:grpSpPr>
          <p:sp>
            <p:nvSpPr>
              <p:cNvPr id="64883" name="Line 112"/>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4884" name="Line 113"/>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4868" name="Group 114"/>
            <p:cNvGrpSpPr>
              <a:grpSpLocks/>
            </p:cNvGrpSpPr>
            <p:nvPr/>
          </p:nvGrpSpPr>
          <p:grpSpPr bwMode="auto">
            <a:xfrm>
              <a:off x="1559" y="1635"/>
              <a:ext cx="32" cy="144"/>
              <a:chOff x="1311" y="1904"/>
              <a:chExt cx="35" cy="88"/>
            </a:xfrm>
          </p:grpSpPr>
          <p:sp>
            <p:nvSpPr>
              <p:cNvPr id="64881" name="Line 115"/>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4882" name="Line 116"/>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4869" name="Group 117"/>
            <p:cNvGrpSpPr>
              <a:grpSpLocks/>
            </p:cNvGrpSpPr>
            <p:nvPr/>
          </p:nvGrpSpPr>
          <p:grpSpPr bwMode="auto">
            <a:xfrm>
              <a:off x="1697" y="1547"/>
              <a:ext cx="32" cy="180"/>
              <a:chOff x="1311" y="1904"/>
              <a:chExt cx="35" cy="88"/>
            </a:xfrm>
          </p:grpSpPr>
          <p:sp>
            <p:nvSpPr>
              <p:cNvPr id="64879" name="Line 118"/>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4880" name="Line 119"/>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4870" name="Group 120"/>
            <p:cNvGrpSpPr>
              <a:grpSpLocks/>
            </p:cNvGrpSpPr>
            <p:nvPr/>
          </p:nvGrpSpPr>
          <p:grpSpPr bwMode="auto">
            <a:xfrm>
              <a:off x="1835" y="1675"/>
              <a:ext cx="32" cy="180"/>
              <a:chOff x="1311" y="1904"/>
              <a:chExt cx="35" cy="88"/>
            </a:xfrm>
          </p:grpSpPr>
          <p:sp>
            <p:nvSpPr>
              <p:cNvPr id="64877" name="Line 121"/>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4878" name="Line 122"/>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4871" name="Group 123"/>
            <p:cNvGrpSpPr>
              <a:grpSpLocks/>
            </p:cNvGrpSpPr>
            <p:nvPr/>
          </p:nvGrpSpPr>
          <p:grpSpPr bwMode="auto">
            <a:xfrm>
              <a:off x="2120" y="1888"/>
              <a:ext cx="27" cy="130"/>
              <a:chOff x="1311" y="1904"/>
              <a:chExt cx="35" cy="88"/>
            </a:xfrm>
          </p:grpSpPr>
          <p:sp>
            <p:nvSpPr>
              <p:cNvPr id="64875" name="Line 124"/>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4876" name="Line 125"/>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4872" name="Group 126"/>
            <p:cNvGrpSpPr>
              <a:grpSpLocks/>
            </p:cNvGrpSpPr>
            <p:nvPr/>
          </p:nvGrpSpPr>
          <p:grpSpPr bwMode="auto">
            <a:xfrm>
              <a:off x="2955" y="1705"/>
              <a:ext cx="32" cy="180"/>
              <a:chOff x="1311" y="1904"/>
              <a:chExt cx="35" cy="88"/>
            </a:xfrm>
          </p:grpSpPr>
          <p:sp>
            <p:nvSpPr>
              <p:cNvPr id="64873" name="Line 127"/>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4874" name="Line 128"/>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grpSp>
        <p:nvGrpSpPr>
          <p:cNvPr id="25" name="Group 129"/>
          <p:cNvGrpSpPr>
            <a:grpSpLocks/>
          </p:cNvGrpSpPr>
          <p:nvPr/>
        </p:nvGrpSpPr>
        <p:grpSpPr bwMode="auto">
          <a:xfrm>
            <a:off x="2273300" y="4413250"/>
            <a:ext cx="2487613" cy="1308100"/>
            <a:chOff x="1426" y="2858"/>
            <a:chExt cx="1567" cy="824"/>
          </a:xfrm>
        </p:grpSpPr>
        <p:grpSp>
          <p:nvGrpSpPr>
            <p:cNvPr id="64846" name="Group 130"/>
            <p:cNvGrpSpPr>
              <a:grpSpLocks/>
            </p:cNvGrpSpPr>
            <p:nvPr/>
          </p:nvGrpSpPr>
          <p:grpSpPr bwMode="auto">
            <a:xfrm>
              <a:off x="1426" y="3442"/>
              <a:ext cx="27" cy="162"/>
              <a:chOff x="1311" y="1904"/>
              <a:chExt cx="35" cy="88"/>
            </a:xfrm>
          </p:grpSpPr>
          <p:sp>
            <p:nvSpPr>
              <p:cNvPr id="64862" name="Line 131"/>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4863" name="Line 132"/>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4847" name="Group 133"/>
            <p:cNvGrpSpPr>
              <a:grpSpLocks/>
            </p:cNvGrpSpPr>
            <p:nvPr/>
          </p:nvGrpSpPr>
          <p:grpSpPr bwMode="auto">
            <a:xfrm>
              <a:off x="1562" y="3024"/>
              <a:ext cx="32" cy="309"/>
              <a:chOff x="1311" y="1904"/>
              <a:chExt cx="35" cy="88"/>
            </a:xfrm>
          </p:grpSpPr>
          <p:sp>
            <p:nvSpPr>
              <p:cNvPr id="64860" name="Line 134"/>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4861" name="Line 135"/>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4848" name="Group 136"/>
            <p:cNvGrpSpPr>
              <a:grpSpLocks/>
            </p:cNvGrpSpPr>
            <p:nvPr/>
          </p:nvGrpSpPr>
          <p:grpSpPr bwMode="auto">
            <a:xfrm>
              <a:off x="1706" y="2858"/>
              <a:ext cx="27" cy="324"/>
              <a:chOff x="1311" y="1904"/>
              <a:chExt cx="35" cy="88"/>
            </a:xfrm>
          </p:grpSpPr>
          <p:sp>
            <p:nvSpPr>
              <p:cNvPr id="64858" name="Line 137"/>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4859" name="Line 138"/>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2" name="Group 139"/>
            <p:cNvGrpSpPr>
              <a:grpSpLocks/>
            </p:cNvGrpSpPr>
            <p:nvPr/>
          </p:nvGrpSpPr>
          <p:grpSpPr bwMode="auto">
            <a:xfrm>
              <a:off x="1841" y="2940"/>
              <a:ext cx="32" cy="293"/>
              <a:chOff x="1311" y="1904"/>
              <a:chExt cx="35" cy="88"/>
            </a:xfrm>
          </p:grpSpPr>
          <p:sp>
            <p:nvSpPr>
              <p:cNvPr id="64856" name="Line 140"/>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4857" name="Line 141"/>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4850" name="Group 142"/>
            <p:cNvGrpSpPr>
              <a:grpSpLocks/>
            </p:cNvGrpSpPr>
            <p:nvPr/>
          </p:nvGrpSpPr>
          <p:grpSpPr bwMode="auto">
            <a:xfrm>
              <a:off x="2124" y="3397"/>
              <a:ext cx="27" cy="166"/>
              <a:chOff x="1311" y="1904"/>
              <a:chExt cx="35" cy="88"/>
            </a:xfrm>
          </p:grpSpPr>
          <p:sp>
            <p:nvSpPr>
              <p:cNvPr id="64854" name="Line 143"/>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4855" name="Line 144"/>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4851" name="Group 145"/>
            <p:cNvGrpSpPr>
              <a:grpSpLocks/>
            </p:cNvGrpSpPr>
            <p:nvPr/>
          </p:nvGrpSpPr>
          <p:grpSpPr bwMode="auto">
            <a:xfrm>
              <a:off x="2966" y="3580"/>
              <a:ext cx="27" cy="102"/>
              <a:chOff x="1311" y="1904"/>
              <a:chExt cx="35" cy="88"/>
            </a:xfrm>
          </p:grpSpPr>
          <p:sp>
            <p:nvSpPr>
              <p:cNvPr id="64852" name="Line 146"/>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4853" name="Line 147"/>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grpSp>
        <p:nvGrpSpPr>
          <p:cNvPr id="64769" name="Group 148"/>
          <p:cNvGrpSpPr>
            <a:grpSpLocks/>
          </p:cNvGrpSpPr>
          <p:nvPr/>
        </p:nvGrpSpPr>
        <p:grpSpPr bwMode="auto">
          <a:xfrm>
            <a:off x="2036763" y="4911725"/>
            <a:ext cx="2741612" cy="892175"/>
            <a:chOff x="1277" y="3172"/>
            <a:chExt cx="1727" cy="562"/>
          </a:xfrm>
        </p:grpSpPr>
        <p:sp>
          <p:nvSpPr>
            <p:cNvPr id="64833" name="AutoShape 149"/>
            <p:cNvSpPr>
              <a:spLocks noChangeArrowheads="1"/>
            </p:cNvSpPr>
            <p:nvPr/>
          </p:nvSpPr>
          <p:spPr bwMode="auto">
            <a:xfrm>
              <a:off x="1409" y="3590"/>
              <a:ext cx="56" cy="56"/>
            </a:xfrm>
            <a:prstGeom prst="triangle">
              <a:avLst>
                <a:gd name="adj" fmla="val 50000"/>
              </a:avLst>
            </a:prstGeom>
            <a:solidFill>
              <a:schemeClr val="accent1"/>
            </a:solidFill>
            <a:ln w="28575">
              <a:noFill/>
              <a:miter lim="800000"/>
              <a:headEnd/>
              <a:tailEnd/>
            </a:ln>
          </p:spPr>
          <p:txBody>
            <a:bodyPr wrap="none" anchor="ctr">
              <a:spAutoFit/>
            </a:bodyPr>
            <a:lstStyle/>
            <a:p>
              <a:endParaRPr lang="en-US"/>
            </a:p>
          </p:txBody>
        </p:sp>
        <p:sp>
          <p:nvSpPr>
            <p:cNvPr id="64834" name="AutoShape 150"/>
            <p:cNvSpPr>
              <a:spLocks noChangeArrowheads="1"/>
            </p:cNvSpPr>
            <p:nvPr/>
          </p:nvSpPr>
          <p:spPr bwMode="auto">
            <a:xfrm>
              <a:off x="1551" y="3320"/>
              <a:ext cx="56" cy="56"/>
            </a:xfrm>
            <a:prstGeom prst="triangle">
              <a:avLst>
                <a:gd name="adj" fmla="val 50000"/>
              </a:avLst>
            </a:prstGeom>
            <a:solidFill>
              <a:schemeClr val="accent1"/>
            </a:solidFill>
            <a:ln w="28575">
              <a:noFill/>
              <a:miter lim="800000"/>
              <a:headEnd/>
              <a:tailEnd/>
            </a:ln>
          </p:spPr>
          <p:txBody>
            <a:bodyPr wrap="none" anchor="ctr">
              <a:spAutoFit/>
            </a:bodyPr>
            <a:lstStyle/>
            <a:p>
              <a:endParaRPr lang="en-US"/>
            </a:p>
          </p:txBody>
        </p:sp>
        <p:sp>
          <p:nvSpPr>
            <p:cNvPr id="64835" name="AutoShape 151"/>
            <p:cNvSpPr>
              <a:spLocks noChangeArrowheads="1"/>
            </p:cNvSpPr>
            <p:nvPr/>
          </p:nvSpPr>
          <p:spPr bwMode="auto">
            <a:xfrm>
              <a:off x="1693" y="3172"/>
              <a:ext cx="56" cy="56"/>
            </a:xfrm>
            <a:prstGeom prst="triangle">
              <a:avLst>
                <a:gd name="adj" fmla="val 50000"/>
              </a:avLst>
            </a:prstGeom>
            <a:solidFill>
              <a:schemeClr val="accent1"/>
            </a:solidFill>
            <a:ln w="28575">
              <a:noFill/>
              <a:miter lim="800000"/>
              <a:headEnd/>
              <a:tailEnd/>
            </a:ln>
          </p:spPr>
          <p:txBody>
            <a:bodyPr wrap="none" anchor="ctr">
              <a:spAutoFit/>
            </a:bodyPr>
            <a:lstStyle/>
            <a:p>
              <a:endParaRPr lang="en-US"/>
            </a:p>
          </p:txBody>
        </p:sp>
        <p:sp>
          <p:nvSpPr>
            <p:cNvPr id="64836" name="AutoShape 152"/>
            <p:cNvSpPr>
              <a:spLocks noChangeArrowheads="1"/>
            </p:cNvSpPr>
            <p:nvPr/>
          </p:nvSpPr>
          <p:spPr bwMode="auto">
            <a:xfrm>
              <a:off x="1832" y="3228"/>
              <a:ext cx="56" cy="56"/>
            </a:xfrm>
            <a:prstGeom prst="triangle">
              <a:avLst>
                <a:gd name="adj" fmla="val 50000"/>
              </a:avLst>
            </a:prstGeom>
            <a:solidFill>
              <a:schemeClr val="accent1"/>
            </a:solidFill>
            <a:ln w="28575">
              <a:noFill/>
              <a:miter lim="800000"/>
              <a:headEnd/>
              <a:tailEnd/>
            </a:ln>
          </p:spPr>
          <p:txBody>
            <a:bodyPr wrap="none" anchor="ctr">
              <a:spAutoFit/>
            </a:bodyPr>
            <a:lstStyle/>
            <a:p>
              <a:endParaRPr lang="en-US"/>
            </a:p>
          </p:txBody>
        </p:sp>
        <p:sp>
          <p:nvSpPr>
            <p:cNvPr id="64837" name="AutoShape 153"/>
            <p:cNvSpPr>
              <a:spLocks noChangeArrowheads="1"/>
            </p:cNvSpPr>
            <p:nvPr/>
          </p:nvSpPr>
          <p:spPr bwMode="auto">
            <a:xfrm>
              <a:off x="2106" y="3546"/>
              <a:ext cx="56" cy="56"/>
            </a:xfrm>
            <a:prstGeom prst="triangle">
              <a:avLst>
                <a:gd name="adj" fmla="val 50000"/>
              </a:avLst>
            </a:prstGeom>
            <a:solidFill>
              <a:schemeClr val="accent1"/>
            </a:solidFill>
            <a:ln w="28575">
              <a:noFill/>
              <a:miter lim="800000"/>
              <a:headEnd/>
              <a:tailEnd/>
            </a:ln>
          </p:spPr>
          <p:txBody>
            <a:bodyPr wrap="none" anchor="ctr">
              <a:spAutoFit/>
            </a:bodyPr>
            <a:lstStyle/>
            <a:p>
              <a:endParaRPr lang="en-US"/>
            </a:p>
          </p:txBody>
        </p:sp>
        <p:sp>
          <p:nvSpPr>
            <p:cNvPr id="64838" name="AutoShape 154"/>
            <p:cNvSpPr>
              <a:spLocks noChangeArrowheads="1"/>
            </p:cNvSpPr>
            <p:nvPr/>
          </p:nvSpPr>
          <p:spPr bwMode="auto">
            <a:xfrm>
              <a:off x="1277" y="3678"/>
              <a:ext cx="56" cy="56"/>
            </a:xfrm>
            <a:prstGeom prst="triangle">
              <a:avLst>
                <a:gd name="adj" fmla="val 50000"/>
              </a:avLst>
            </a:prstGeom>
            <a:solidFill>
              <a:schemeClr val="accent1"/>
            </a:solidFill>
            <a:ln w="28575">
              <a:noFill/>
              <a:miter lim="800000"/>
              <a:headEnd/>
              <a:tailEnd/>
            </a:ln>
          </p:spPr>
          <p:txBody>
            <a:bodyPr wrap="none" anchor="ctr">
              <a:spAutoFit/>
            </a:bodyPr>
            <a:lstStyle/>
            <a:p>
              <a:endParaRPr lang="en-US"/>
            </a:p>
          </p:txBody>
        </p:sp>
        <p:sp>
          <p:nvSpPr>
            <p:cNvPr id="64839" name="AutoShape 155"/>
            <p:cNvSpPr>
              <a:spLocks noChangeArrowheads="1"/>
            </p:cNvSpPr>
            <p:nvPr/>
          </p:nvSpPr>
          <p:spPr bwMode="auto">
            <a:xfrm>
              <a:off x="2948" y="3625"/>
              <a:ext cx="56" cy="56"/>
            </a:xfrm>
            <a:prstGeom prst="triangle">
              <a:avLst>
                <a:gd name="adj" fmla="val 50000"/>
              </a:avLst>
            </a:prstGeom>
            <a:solidFill>
              <a:schemeClr val="accent1"/>
            </a:solidFill>
            <a:ln w="28575">
              <a:noFill/>
              <a:miter lim="800000"/>
              <a:headEnd/>
              <a:tailEnd/>
            </a:ln>
          </p:spPr>
          <p:txBody>
            <a:bodyPr wrap="none" anchor="ctr">
              <a:spAutoFit/>
            </a:bodyPr>
            <a:lstStyle/>
            <a:p>
              <a:endParaRPr lang="en-US"/>
            </a:p>
          </p:txBody>
        </p:sp>
        <p:sp>
          <p:nvSpPr>
            <p:cNvPr id="64840" name="Line 156"/>
            <p:cNvSpPr>
              <a:spLocks noChangeShapeType="1"/>
            </p:cNvSpPr>
            <p:nvPr/>
          </p:nvSpPr>
          <p:spPr bwMode="auto">
            <a:xfrm flipV="1">
              <a:off x="1302" y="3623"/>
              <a:ext cx="131" cy="97"/>
            </a:xfrm>
            <a:prstGeom prst="line">
              <a:avLst/>
            </a:prstGeom>
            <a:noFill/>
            <a:ln w="19050">
              <a:solidFill>
                <a:schemeClr val="accent1"/>
              </a:solidFill>
              <a:round/>
              <a:headEnd/>
              <a:tailEnd/>
            </a:ln>
          </p:spPr>
          <p:txBody>
            <a:bodyPr wrap="none">
              <a:spAutoFit/>
            </a:bodyPr>
            <a:lstStyle/>
            <a:p>
              <a:endParaRPr lang="en-US"/>
            </a:p>
          </p:txBody>
        </p:sp>
        <p:sp>
          <p:nvSpPr>
            <p:cNvPr id="64841" name="Line 157"/>
            <p:cNvSpPr>
              <a:spLocks noChangeShapeType="1"/>
            </p:cNvSpPr>
            <p:nvPr/>
          </p:nvSpPr>
          <p:spPr bwMode="auto">
            <a:xfrm flipV="1">
              <a:off x="1445" y="3364"/>
              <a:ext cx="122" cy="242"/>
            </a:xfrm>
            <a:prstGeom prst="line">
              <a:avLst/>
            </a:prstGeom>
            <a:noFill/>
            <a:ln w="19050">
              <a:solidFill>
                <a:schemeClr val="accent1"/>
              </a:solidFill>
              <a:round/>
              <a:headEnd/>
              <a:tailEnd/>
            </a:ln>
          </p:spPr>
          <p:txBody>
            <a:bodyPr>
              <a:spAutoFit/>
            </a:bodyPr>
            <a:lstStyle/>
            <a:p>
              <a:endParaRPr lang="en-US"/>
            </a:p>
          </p:txBody>
        </p:sp>
        <p:sp>
          <p:nvSpPr>
            <p:cNvPr id="64842" name="Line 158"/>
            <p:cNvSpPr>
              <a:spLocks noChangeShapeType="1"/>
            </p:cNvSpPr>
            <p:nvPr/>
          </p:nvSpPr>
          <p:spPr bwMode="auto">
            <a:xfrm flipV="1">
              <a:off x="1584" y="3219"/>
              <a:ext cx="118" cy="125"/>
            </a:xfrm>
            <a:prstGeom prst="line">
              <a:avLst/>
            </a:prstGeom>
            <a:noFill/>
            <a:ln w="19050">
              <a:solidFill>
                <a:schemeClr val="accent1"/>
              </a:solidFill>
              <a:round/>
              <a:headEnd/>
              <a:tailEnd/>
            </a:ln>
          </p:spPr>
          <p:txBody>
            <a:bodyPr>
              <a:spAutoFit/>
            </a:bodyPr>
            <a:lstStyle/>
            <a:p>
              <a:endParaRPr lang="en-US"/>
            </a:p>
          </p:txBody>
        </p:sp>
        <p:sp>
          <p:nvSpPr>
            <p:cNvPr id="64843" name="Line 159"/>
            <p:cNvSpPr>
              <a:spLocks noChangeShapeType="1"/>
            </p:cNvSpPr>
            <p:nvPr/>
          </p:nvSpPr>
          <p:spPr bwMode="auto">
            <a:xfrm>
              <a:off x="1723" y="3199"/>
              <a:ext cx="133" cy="53"/>
            </a:xfrm>
            <a:prstGeom prst="line">
              <a:avLst/>
            </a:prstGeom>
            <a:noFill/>
            <a:ln w="19050">
              <a:solidFill>
                <a:schemeClr val="accent1"/>
              </a:solidFill>
              <a:round/>
              <a:headEnd/>
              <a:tailEnd/>
            </a:ln>
          </p:spPr>
          <p:txBody>
            <a:bodyPr>
              <a:spAutoFit/>
            </a:bodyPr>
            <a:lstStyle/>
            <a:p>
              <a:endParaRPr lang="en-US"/>
            </a:p>
          </p:txBody>
        </p:sp>
        <p:sp>
          <p:nvSpPr>
            <p:cNvPr id="64844" name="Line 160"/>
            <p:cNvSpPr>
              <a:spLocks noChangeShapeType="1"/>
            </p:cNvSpPr>
            <p:nvPr/>
          </p:nvSpPr>
          <p:spPr bwMode="auto">
            <a:xfrm>
              <a:off x="1886" y="3284"/>
              <a:ext cx="247" cy="281"/>
            </a:xfrm>
            <a:prstGeom prst="line">
              <a:avLst/>
            </a:prstGeom>
            <a:noFill/>
            <a:ln w="19050">
              <a:solidFill>
                <a:schemeClr val="accent1"/>
              </a:solidFill>
              <a:round/>
              <a:headEnd/>
              <a:tailEnd/>
            </a:ln>
          </p:spPr>
          <p:txBody>
            <a:bodyPr>
              <a:spAutoFit/>
            </a:bodyPr>
            <a:lstStyle/>
            <a:p>
              <a:endParaRPr lang="en-US"/>
            </a:p>
          </p:txBody>
        </p:sp>
        <p:sp>
          <p:nvSpPr>
            <p:cNvPr id="64845" name="Line 161"/>
            <p:cNvSpPr>
              <a:spLocks noChangeShapeType="1"/>
            </p:cNvSpPr>
            <p:nvPr/>
          </p:nvSpPr>
          <p:spPr bwMode="auto">
            <a:xfrm>
              <a:off x="2145" y="3574"/>
              <a:ext cx="826" cy="90"/>
            </a:xfrm>
            <a:prstGeom prst="line">
              <a:avLst/>
            </a:prstGeom>
            <a:noFill/>
            <a:ln w="19050">
              <a:solidFill>
                <a:schemeClr val="accent1"/>
              </a:solidFill>
              <a:round/>
              <a:headEnd/>
              <a:tailEnd/>
            </a:ln>
          </p:spPr>
          <p:txBody>
            <a:bodyPr>
              <a:spAutoFit/>
            </a:bodyPr>
            <a:lstStyle/>
            <a:p>
              <a:endParaRPr lang="en-US"/>
            </a:p>
          </p:txBody>
        </p:sp>
      </p:grpSp>
      <p:grpSp>
        <p:nvGrpSpPr>
          <p:cNvPr id="64770" name="Group 162"/>
          <p:cNvGrpSpPr>
            <a:grpSpLocks/>
          </p:cNvGrpSpPr>
          <p:nvPr/>
        </p:nvGrpSpPr>
        <p:grpSpPr bwMode="auto">
          <a:xfrm>
            <a:off x="2020888" y="3200400"/>
            <a:ext cx="2740025" cy="234950"/>
            <a:chOff x="1267" y="2094"/>
            <a:chExt cx="1726" cy="148"/>
          </a:xfrm>
        </p:grpSpPr>
        <p:sp>
          <p:nvSpPr>
            <p:cNvPr id="64818" name="Oval 163"/>
            <p:cNvSpPr>
              <a:spLocks noChangeArrowheads="1"/>
            </p:cNvSpPr>
            <p:nvPr/>
          </p:nvSpPr>
          <p:spPr bwMode="auto">
            <a:xfrm>
              <a:off x="1344" y="2186"/>
              <a:ext cx="42" cy="45"/>
            </a:xfrm>
            <a:prstGeom prst="ellipse">
              <a:avLst/>
            </a:prstGeom>
            <a:solidFill>
              <a:schemeClr val="accent2"/>
            </a:solidFill>
            <a:ln w="28575">
              <a:noFill/>
              <a:round/>
              <a:headEnd/>
              <a:tailEnd/>
            </a:ln>
          </p:spPr>
          <p:txBody>
            <a:bodyPr anchor="ctr">
              <a:spAutoFit/>
            </a:bodyPr>
            <a:lstStyle/>
            <a:p>
              <a:endParaRPr lang="en-US"/>
            </a:p>
          </p:txBody>
        </p:sp>
        <p:sp>
          <p:nvSpPr>
            <p:cNvPr id="64819" name="Oval 164"/>
            <p:cNvSpPr>
              <a:spLocks noChangeArrowheads="1"/>
            </p:cNvSpPr>
            <p:nvPr/>
          </p:nvSpPr>
          <p:spPr bwMode="auto">
            <a:xfrm>
              <a:off x="1305" y="2196"/>
              <a:ext cx="42" cy="45"/>
            </a:xfrm>
            <a:prstGeom prst="ellipse">
              <a:avLst/>
            </a:prstGeom>
            <a:solidFill>
              <a:schemeClr val="accent2"/>
            </a:solidFill>
            <a:ln w="28575">
              <a:noFill/>
              <a:round/>
              <a:headEnd/>
              <a:tailEnd/>
            </a:ln>
          </p:spPr>
          <p:txBody>
            <a:bodyPr anchor="ctr">
              <a:spAutoFit/>
            </a:bodyPr>
            <a:lstStyle/>
            <a:p>
              <a:endParaRPr lang="en-US"/>
            </a:p>
          </p:txBody>
        </p:sp>
        <p:sp>
          <p:nvSpPr>
            <p:cNvPr id="64820" name="Oval 165"/>
            <p:cNvSpPr>
              <a:spLocks noChangeArrowheads="1"/>
            </p:cNvSpPr>
            <p:nvPr/>
          </p:nvSpPr>
          <p:spPr bwMode="auto">
            <a:xfrm>
              <a:off x="1267" y="2197"/>
              <a:ext cx="42" cy="45"/>
            </a:xfrm>
            <a:prstGeom prst="ellipse">
              <a:avLst/>
            </a:prstGeom>
            <a:solidFill>
              <a:schemeClr val="accent2"/>
            </a:solidFill>
            <a:ln w="28575">
              <a:noFill/>
              <a:round/>
              <a:headEnd/>
              <a:tailEnd/>
            </a:ln>
          </p:spPr>
          <p:txBody>
            <a:bodyPr anchor="ctr">
              <a:spAutoFit/>
            </a:bodyPr>
            <a:lstStyle/>
            <a:p>
              <a:endParaRPr lang="en-US"/>
            </a:p>
          </p:txBody>
        </p:sp>
        <p:sp>
          <p:nvSpPr>
            <p:cNvPr id="64821" name="Oval 166"/>
            <p:cNvSpPr>
              <a:spLocks noChangeArrowheads="1"/>
            </p:cNvSpPr>
            <p:nvPr/>
          </p:nvSpPr>
          <p:spPr bwMode="auto">
            <a:xfrm>
              <a:off x="1412" y="2151"/>
              <a:ext cx="42" cy="45"/>
            </a:xfrm>
            <a:prstGeom prst="ellipse">
              <a:avLst/>
            </a:prstGeom>
            <a:solidFill>
              <a:schemeClr val="accent2"/>
            </a:solidFill>
            <a:ln w="28575">
              <a:noFill/>
              <a:round/>
              <a:headEnd/>
              <a:tailEnd/>
            </a:ln>
          </p:spPr>
          <p:txBody>
            <a:bodyPr anchor="ctr">
              <a:spAutoFit/>
            </a:bodyPr>
            <a:lstStyle/>
            <a:p>
              <a:endParaRPr lang="en-US"/>
            </a:p>
          </p:txBody>
        </p:sp>
        <p:sp>
          <p:nvSpPr>
            <p:cNvPr id="64822" name="Oval 167"/>
            <p:cNvSpPr>
              <a:spLocks noChangeArrowheads="1"/>
            </p:cNvSpPr>
            <p:nvPr/>
          </p:nvSpPr>
          <p:spPr bwMode="auto">
            <a:xfrm>
              <a:off x="1484" y="2121"/>
              <a:ext cx="42" cy="45"/>
            </a:xfrm>
            <a:prstGeom prst="ellipse">
              <a:avLst/>
            </a:prstGeom>
            <a:solidFill>
              <a:schemeClr val="accent2"/>
            </a:solidFill>
            <a:ln w="28575">
              <a:noFill/>
              <a:round/>
              <a:headEnd/>
              <a:tailEnd/>
            </a:ln>
          </p:spPr>
          <p:txBody>
            <a:bodyPr anchor="ctr">
              <a:spAutoFit/>
            </a:bodyPr>
            <a:lstStyle/>
            <a:p>
              <a:endParaRPr lang="en-US"/>
            </a:p>
          </p:txBody>
        </p:sp>
        <p:sp>
          <p:nvSpPr>
            <p:cNvPr id="64823" name="Oval 168"/>
            <p:cNvSpPr>
              <a:spLocks noChangeArrowheads="1"/>
            </p:cNvSpPr>
            <p:nvPr/>
          </p:nvSpPr>
          <p:spPr bwMode="auto">
            <a:xfrm>
              <a:off x="1553" y="2094"/>
              <a:ext cx="42" cy="45"/>
            </a:xfrm>
            <a:prstGeom prst="ellipse">
              <a:avLst/>
            </a:prstGeom>
            <a:solidFill>
              <a:schemeClr val="accent2"/>
            </a:solidFill>
            <a:ln w="28575">
              <a:noFill/>
              <a:round/>
              <a:headEnd/>
              <a:tailEnd/>
            </a:ln>
          </p:spPr>
          <p:txBody>
            <a:bodyPr anchor="ctr">
              <a:spAutoFit/>
            </a:bodyPr>
            <a:lstStyle/>
            <a:p>
              <a:endParaRPr lang="en-US"/>
            </a:p>
          </p:txBody>
        </p:sp>
        <p:sp>
          <p:nvSpPr>
            <p:cNvPr id="64824" name="Oval 169"/>
            <p:cNvSpPr>
              <a:spLocks noChangeArrowheads="1"/>
            </p:cNvSpPr>
            <p:nvPr/>
          </p:nvSpPr>
          <p:spPr bwMode="auto">
            <a:xfrm>
              <a:off x="1692" y="2106"/>
              <a:ext cx="42" cy="45"/>
            </a:xfrm>
            <a:prstGeom prst="ellipse">
              <a:avLst/>
            </a:prstGeom>
            <a:solidFill>
              <a:schemeClr val="accent2"/>
            </a:solidFill>
            <a:ln w="28575">
              <a:noFill/>
              <a:round/>
              <a:headEnd/>
              <a:tailEnd/>
            </a:ln>
          </p:spPr>
          <p:txBody>
            <a:bodyPr anchor="ctr">
              <a:spAutoFit/>
            </a:bodyPr>
            <a:lstStyle/>
            <a:p>
              <a:endParaRPr lang="en-US"/>
            </a:p>
          </p:txBody>
        </p:sp>
        <p:sp>
          <p:nvSpPr>
            <p:cNvPr id="64825" name="Oval 170"/>
            <p:cNvSpPr>
              <a:spLocks noChangeArrowheads="1"/>
            </p:cNvSpPr>
            <p:nvPr/>
          </p:nvSpPr>
          <p:spPr bwMode="auto">
            <a:xfrm>
              <a:off x="1837" y="2151"/>
              <a:ext cx="42" cy="45"/>
            </a:xfrm>
            <a:prstGeom prst="ellipse">
              <a:avLst/>
            </a:prstGeom>
            <a:solidFill>
              <a:schemeClr val="accent2"/>
            </a:solidFill>
            <a:ln w="28575">
              <a:noFill/>
              <a:round/>
              <a:headEnd/>
              <a:tailEnd/>
            </a:ln>
          </p:spPr>
          <p:txBody>
            <a:bodyPr anchor="ctr">
              <a:spAutoFit/>
            </a:bodyPr>
            <a:lstStyle/>
            <a:p>
              <a:endParaRPr lang="en-US"/>
            </a:p>
          </p:txBody>
        </p:sp>
        <p:sp>
          <p:nvSpPr>
            <p:cNvPr id="64826" name="Oval 171"/>
            <p:cNvSpPr>
              <a:spLocks noChangeArrowheads="1"/>
            </p:cNvSpPr>
            <p:nvPr/>
          </p:nvSpPr>
          <p:spPr bwMode="auto">
            <a:xfrm>
              <a:off x="2951" y="2181"/>
              <a:ext cx="42" cy="45"/>
            </a:xfrm>
            <a:prstGeom prst="ellipse">
              <a:avLst/>
            </a:prstGeom>
            <a:solidFill>
              <a:schemeClr val="accent2"/>
            </a:solidFill>
            <a:ln w="28575">
              <a:noFill/>
              <a:round/>
              <a:headEnd/>
              <a:tailEnd/>
            </a:ln>
          </p:spPr>
          <p:txBody>
            <a:bodyPr anchor="ctr">
              <a:spAutoFit/>
            </a:bodyPr>
            <a:lstStyle/>
            <a:p>
              <a:endParaRPr lang="en-US"/>
            </a:p>
          </p:txBody>
        </p:sp>
        <p:sp>
          <p:nvSpPr>
            <p:cNvPr id="64827" name="Line 172"/>
            <p:cNvSpPr>
              <a:spLocks noChangeShapeType="1"/>
            </p:cNvSpPr>
            <p:nvPr/>
          </p:nvSpPr>
          <p:spPr bwMode="auto">
            <a:xfrm flipV="1">
              <a:off x="1377" y="2183"/>
              <a:ext cx="47" cy="19"/>
            </a:xfrm>
            <a:prstGeom prst="line">
              <a:avLst/>
            </a:prstGeom>
            <a:noFill/>
            <a:ln w="22225">
              <a:solidFill>
                <a:schemeClr val="accent2"/>
              </a:solidFill>
              <a:round/>
              <a:headEnd/>
              <a:tailEnd/>
            </a:ln>
          </p:spPr>
          <p:txBody>
            <a:bodyPr wrap="none">
              <a:spAutoFit/>
            </a:bodyPr>
            <a:lstStyle/>
            <a:p>
              <a:endParaRPr lang="en-US"/>
            </a:p>
          </p:txBody>
        </p:sp>
        <p:sp>
          <p:nvSpPr>
            <p:cNvPr id="64828" name="Line 173"/>
            <p:cNvSpPr>
              <a:spLocks noChangeShapeType="1"/>
            </p:cNvSpPr>
            <p:nvPr/>
          </p:nvSpPr>
          <p:spPr bwMode="auto">
            <a:xfrm flipV="1">
              <a:off x="1452" y="2141"/>
              <a:ext cx="45" cy="29"/>
            </a:xfrm>
            <a:prstGeom prst="line">
              <a:avLst/>
            </a:prstGeom>
            <a:noFill/>
            <a:ln w="22225">
              <a:solidFill>
                <a:schemeClr val="accent2"/>
              </a:solidFill>
              <a:round/>
              <a:headEnd/>
              <a:tailEnd/>
            </a:ln>
          </p:spPr>
          <p:txBody>
            <a:bodyPr>
              <a:spAutoFit/>
            </a:bodyPr>
            <a:lstStyle/>
            <a:p>
              <a:endParaRPr lang="en-US"/>
            </a:p>
          </p:txBody>
        </p:sp>
        <p:sp>
          <p:nvSpPr>
            <p:cNvPr id="64829" name="Line 174"/>
            <p:cNvSpPr>
              <a:spLocks noChangeShapeType="1"/>
            </p:cNvSpPr>
            <p:nvPr/>
          </p:nvSpPr>
          <p:spPr bwMode="auto">
            <a:xfrm flipV="1">
              <a:off x="1516" y="2118"/>
              <a:ext cx="56" cy="21"/>
            </a:xfrm>
            <a:prstGeom prst="line">
              <a:avLst/>
            </a:prstGeom>
            <a:noFill/>
            <a:ln w="22225">
              <a:solidFill>
                <a:schemeClr val="accent2"/>
              </a:solidFill>
              <a:round/>
              <a:headEnd/>
              <a:tailEnd/>
            </a:ln>
          </p:spPr>
          <p:txBody>
            <a:bodyPr>
              <a:spAutoFit/>
            </a:bodyPr>
            <a:lstStyle/>
            <a:p>
              <a:endParaRPr lang="en-US"/>
            </a:p>
          </p:txBody>
        </p:sp>
        <p:sp>
          <p:nvSpPr>
            <p:cNvPr id="64830" name="Line 175"/>
            <p:cNvSpPr>
              <a:spLocks noChangeShapeType="1"/>
            </p:cNvSpPr>
            <p:nvPr/>
          </p:nvSpPr>
          <p:spPr bwMode="auto">
            <a:xfrm>
              <a:off x="1580" y="2116"/>
              <a:ext cx="119" cy="12"/>
            </a:xfrm>
            <a:prstGeom prst="line">
              <a:avLst/>
            </a:prstGeom>
            <a:noFill/>
            <a:ln w="22225">
              <a:solidFill>
                <a:schemeClr val="accent2"/>
              </a:solidFill>
              <a:round/>
              <a:headEnd/>
              <a:tailEnd/>
            </a:ln>
          </p:spPr>
          <p:txBody>
            <a:bodyPr>
              <a:spAutoFit/>
            </a:bodyPr>
            <a:lstStyle/>
            <a:p>
              <a:endParaRPr lang="en-US"/>
            </a:p>
          </p:txBody>
        </p:sp>
        <p:sp>
          <p:nvSpPr>
            <p:cNvPr id="64831" name="Line 176"/>
            <p:cNvSpPr>
              <a:spLocks noChangeShapeType="1"/>
            </p:cNvSpPr>
            <p:nvPr/>
          </p:nvSpPr>
          <p:spPr bwMode="auto">
            <a:xfrm>
              <a:off x="1736" y="2138"/>
              <a:ext cx="110" cy="45"/>
            </a:xfrm>
            <a:prstGeom prst="line">
              <a:avLst/>
            </a:prstGeom>
            <a:noFill/>
            <a:ln w="22225">
              <a:solidFill>
                <a:schemeClr val="accent2"/>
              </a:solidFill>
              <a:round/>
              <a:headEnd/>
              <a:tailEnd/>
            </a:ln>
          </p:spPr>
          <p:txBody>
            <a:bodyPr>
              <a:spAutoFit/>
            </a:bodyPr>
            <a:lstStyle/>
            <a:p>
              <a:endParaRPr lang="en-US"/>
            </a:p>
          </p:txBody>
        </p:sp>
        <p:sp>
          <p:nvSpPr>
            <p:cNvPr id="64832" name="Line 177"/>
            <p:cNvSpPr>
              <a:spLocks noChangeShapeType="1"/>
            </p:cNvSpPr>
            <p:nvPr/>
          </p:nvSpPr>
          <p:spPr bwMode="auto">
            <a:xfrm>
              <a:off x="1871" y="2182"/>
              <a:ext cx="1098" cy="21"/>
            </a:xfrm>
            <a:prstGeom prst="line">
              <a:avLst/>
            </a:prstGeom>
            <a:noFill/>
            <a:ln w="22225">
              <a:solidFill>
                <a:schemeClr val="accent2"/>
              </a:solidFill>
              <a:round/>
              <a:headEnd/>
              <a:tailEnd/>
            </a:ln>
          </p:spPr>
          <p:txBody>
            <a:bodyPr>
              <a:spAutoFit/>
            </a:bodyPr>
            <a:lstStyle/>
            <a:p>
              <a:endParaRPr lang="en-US"/>
            </a:p>
          </p:txBody>
        </p:sp>
      </p:grpSp>
      <p:grpSp>
        <p:nvGrpSpPr>
          <p:cNvPr id="64771" name="Group 178"/>
          <p:cNvGrpSpPr>
            <a:grpSpLocks/>
          </p:cNvGrpSpPr>
          <p:nvPr/>
        </p:nvGrpSpPr>
        <p:grpSpPr bwMode="auto">
          <a:xfrm>
            <a:off x="2035175" y="3260725"/>
            <a:ext cx="2722563" cy="193675"/>
            <a:chOff x="1276" y="2132"/>
            <a:chExt cx="1715" cy="122"/>
          </a:xfrm>
        </p:grpSpPr>
        <p:grpSp>
          <p:nvGrpSpPr>
            <p:cNvPr id="64791" name="Group 179"/>
            <p:cNvGrpSpPr>
              <a:grpSpLocks/>
            </p:cNvGrpSpPr>
            <p:nvPr/>
          </p:nvGrpSpPr>
          <p:grpSpPr bwMode="auto">
            <a:xfrm rot="10800000">
              <a:off x="1491" y="2149"/>
              <a:ext cx="33" cy="52"/>
              <a:chOff x="1311" y="1904"/>
              <a:chExt cx="35" cy="88"/>
            </a:xfrm>
          </p:grpSpPr>
          <p:sp>
            <p:nvSpPr>
              <p:cNvPr id="64816" name="Line 180"/>
              <p:cNvSpPr>
                <a:spLocks noChangeShapeType="1"/>
              </p:cNvSpPr>
              <p:nvPr/>
            </p:nvSpPr>
            <p:spPr bwMode="auto">
              <a:xfrm flipH="1" flipV="1">
                <a:off x="1328" y="1905"/>
                <a:ext cx="1" cy="87"/>
              </a:xfrm>
              <a:prstGeom prst="line">
                <a:avLst/>
              </a:prstGeom>
              <a:noFill/>
              <a:ln w="15875">
                <a:solidFill>
                  <a:schemeClr val="accent2"/>
                </a:solidFill>
                <a:round/>
                <a:headEnd/>
                <a:tailEnd/>
              </a:ln>
            </p:spPr>
            <p:txBody>
              <a:bodyPr>
                <a:spAutoFit/>
              </a:bodyPr>
              <a:lstStyle/>
              <a:p>
                <a:endParaRPr lang="en-US"/>
              </a:p>
            </p:txBody>
          </p:sp>
          <p:sp>
            <p:nvSpPr>
              <p:cNvPr id="64817" name="Line 181"/>
              <p:cNvSpPr>
                <a:spLocks noChangeShapeType="1"/>
              </p:cNvSpPr>
              <p:nvPr/>
            </p:nvSpPr>
            <p:spPr bwMode="auto">
              <a:xfrm>
                <a:off x="1311" y="1904"/>
                <a:ext cx="35" cy="0"/>
              </a:xfrm>
              <a:prstGeom prst="line">
                <a:avLst/>
              </a:prstGeom>
              <a:noFill/>
              <a:ln w="19050">
                <a:solidFill>
                  <a:schemeClr val="accent2"/>
                </a:solidFill>
                <a:round/>
                <a:headEnd/>
                <a:tailEnd/>
              </a:ln>
            </p:spPr>
            <p:txBody>
              <a:bodyPr wrap="none">
                <a:spAutoFit/>
              </a:bodyPr>
              <a:lstStyle/>
              <a:p>
                <a:endParaRPr lang="en-US"/>
              </a:p>
            </p:txBody>
          </p:sp>
        </p:grpSp>
        <p:grpSp>
          <p:nvGrpSpPr>
            <p:cNvPr id="64792" name="Group 182"/>
            <p:cNvGrpSpPr>
              <a:grpSpLocks/>
            </p:cNvGrpSpPr>
            <p:nvPr/>
          </p:nvGrpSpPr>
          <p:grpSpPr bwMode="auto">
            <a:xfrm rot="10800000">
              <a:off x="1559" y="2132"/>
              <a:ext cx="33" cy="61"/>
              <a:chOff x="1311" y="1904"/>
              <a:chExt cx="35" cy="88"/>
            </a:xfrm>
          </p:grpSpPr>
          <p:sp>
            <p:nvSpPr>
              <p:cNvPr id="64814" name="Line 183"/>
              <p:cNvSpPr>
                <a:spLocks noChangeShapeType="1"/>
              </p:cNvSpPr>
              <p:nvPr/>
            </p:nvSpPr>
            <p:spPr bwMode="auto">
              <a:xfrm flipH="1" flipV="1">
                <a:off x="1328" y="1905"/>
                <a:ext cx="1" cy="87"/>
              </a:xfrm>
              <a:prstGeom prst="line">
                <a:avLst/>
              </a:prstGeom>
              <a:noFill/>
              <a:ln w="15875">
                <a:solidFill>
                  <a:schemeClr val="accent2"/>
                </a:solidFill>
                <a:round/>
                <a:headEnd/>
                <a:tailEnd/>
              </a:ln>
            </p:spPr>
            <p:txBody>
              <a:bodyPr>
                <a:spAutoFit/>
              </a:bodyPr>
              <a:lstStyle/>
              <a:p>
                <a:endParaRPr lang="en-US"/>
              </a:p>
            </p:txBody>
          </p:sp>
          <p:sp>
            <p:nvSpPr>
              <p:cNvPr id="64815" name="Line 184"/>
              <p:cNvSpPr>
                <a:spLocks noChangeShapeType="1"/>
              </p:cNvSpPr>
              <p:nvPr/>
            </p:nvSpPr>
            <p:spPr bwMode="auto">
              <a:xfrm>
                <a:off x="1311" y="1904"/>
                <a:ext cx="35" cy="0"/>
              </a:xfrm>
              <a:prstGeom prst="line">
                <a:avLst/>
              </a:prstGeom>
              <a:noFill/>
              <a:ln w="19050">
                <a:solidFill>
                  <a:schemeClr val="accent2"/>
                </a:solidFill>
                <a:round/>
                <a:headEnd/>
                <a:tailEnd/>
              </a:ln>
            </p:spPr>
            <p:txBody>
              <a:bodyPr wrap="none">
                <a:spAutoFit/>
              </a:bodyPr>
              <a:lstStyle/>
              <a:p>
                <a:endParaRPr lang="en-US"/>
              </a:p>
            </p:txBody>
          </p:sp>
        </p:grpSp>
        <p:grpSp>
          <p:nvGrpSpPr>
            <p:cNvPr id="64793" name="Group 185"/>
            <p:cNvGrpSpPr>
              <a:grpSpLocks/>
            </p:cNvGrpSpPr>
            <p:nvPr/>
          </p:nvGrpSpPr>
          <p:grpSpPr bwMode="auto">
            <a:xfrm rot="10800000">
              <a:off x="1416" y="2188"/>
              <a:ext cx="33" cy="52"/>
              <a:chOff x="1311" y="1904"/>
              <a:chExt cx="35" cy="88"/>
            </a:xfrm>
          </p:grpSpPr>
          <p:sp>
            <p:nvSpPr>
              <p:cNvPr id="64812" name="Line 186"/>
              <p:cNvSpPr>
                <a:spLocks noChangeShapeType="1"/>
              </p:cNvSpPr>
              <p:nvPr/>
            </p:nvSpPr>
            <p:spPr bwMode="auto">
              <a:xfrm flipH="1" flipV="1">
                <a:off x="1328" y="1905"/>
                <a:ext cx="1" cy="87"/>
              </a:xfrm>
              <a:prstGeom prst="line">
                <a:avLst/>
              </a:prstGeom>
              <a:noFill/>
              <a:ln w="15875">
                <a:solidFill>
                  <a:schemeClr val="accent2"/>
                </a:solidFill>
                <a:round/>
                <a:headEnd/>
                <a:tailEnd/>
              </a:ln>
            </p:spPr>
            <p:txBody>
              <a:bodyPr>
                <a:spAutoFit/>
              </a:bodyPr>
              <a:lstStyle/>
              <a:p>
                <a:endParaRPr lang="en-US"/>
              </a:p>
            </p:txBody>
          </p:sp>
          <p:sp>
            <p:nvSpPr>
              <p:cNvPr id="64813" name="Line 187"/>
              <p:cNvSpPr>
                <a:spLocks noChangeShapeType="1"/>
              </p:cNvSpPr>
              <p:nvPr/>
            </p:nvSpPr>
            <p:spPr bwMode="auto">
              <a:xfrm>
                <a:off x="1311" y="1904"/>
                <a:ext cx="35" cy="0"/>
              </a:xfrm>
              <a:prstGeom prst="line">
                <a:avLst/>
              </a:prstGeom>
              <a:noFill/>
              <a:ln w="19050">
                <a:solidFill>
                  <a:schemeClr val="accent2"/>
                </a:solidFill>
                <a:round/>
                <a:headEnd/>
                <a:tailEnd/>
              </a:ln>
            </p:spPr>
            <p:txBody>
              <a:bodyPr wrap="none">
                <a:spAutoFit/>
              </a:bodyPr>
              <a:lstStyle/>
              <a:p>
                <a:endParaRPr lang="en-US"/>
              </a:p>
            </p:txBody>
          </p:sp>
        </p:grpSp>
        <p:grpSp>
          <p:nvGrpSpPr>
            <p:cNvPr id="64794" name="Group 188"/>
            <p:cNvGrpSpPr>
              <a:grpSpLocks/>
            </p:cNvGrpSpPr>
            <p:nvPr/>
          </p:nvGrpSpPr>
          <p:grpSpPr bwMode="auto">
            <a:xfrm rot="10800000">
              <a:off x="1348" y="2222"/>
              <a:ext cx="33" cy="27"/>
              <a:chOff x="1311" y="1904"/>
              <a:chExt cx="35" cy="88"/>
            </a:xfrm>
          </p:grpSpPr>
          <p:sp>
            <p:nvSpPr>
              <p:cNvPr id="64810" name="Line 189"/>
              <p:cNvSpPr>
                <a:spLocks noChangeShapeType="1"/>
              </p:cNvSpPr>
              <p:nvPr/>
            </p:nvSpPr>
            <p:spPr bwMode="auto">
              <a:xfrm flipH="1" flipV="1">
                <a:off x="1328" y="1905"/>
                <a:ext cx="1" cy="87"/>
              </a:xfrm>
              <a:prstGeom prst="line">
                <a:avLst/>
              </a:prstGeom>
              <a:noFill/>
              <a:ln w="15875">
                <a:solidFill>
                  <a:schemeClr val="accent2"/>
                </a:solidFill>
                <a:round/>
                <a:headEnd/>
                <a:tailEnd/>
              </a:ln>
            </p:spPr>
            <p:txBody>
              <a:bodyPr>
                <a:spAutoFit/>
              </a:bodyPr>
              <a:lstStyle/>
              <a:p>
                <a:endParaRPr lang="en-US"/>
              </a:p>
            </p:txBody>
          </p:sp>
          <p:sp>
            <p:nvSpPr>
              <p:cNvPr id="64811" name="Line 190"/>
              <p:cNvSpPr>
                <a:spLocks noChangeShapeType="1"/>
              </p:cNvSpPr>
              <p:nvPr/>
            </p:nvSpPr>
            <p:spPr bwMode="auto">
              <a:xfrm>
                <a:off x="1311" y="1904"/>
                <a:ext cx="35" cy="0"/>
              </a:xfrm>
              <a:prstGeom prst="line">
                <a:avLst/>
              </a:prstGeom>
              <a:noFill/>
              <a:ln w="19050">
                <a:solidFill>
                  <a:schemeClr val="accent2"/>
                </a:solidFill>
                <a:round/>
                <a:headEnd/>
                <a:tailEnd/>
              </a:ln>
            </p:spPr>
            <p:txBody>
              <a:bodyPr wrap="none">
                <a:spAutoFit/>
              </a:bodyPr>
              <a:lstStyle/>
              <a:p>
                <a:endParaRPr lang="en-US"/>
              </a:p>
            </p:txBody>
          </p:sp>
        </p:grpSp>
        <p:grpSp>
          <p:nvGrpSpPr>
            <p:cNvPr id="64795" name="Group 191"/>
            <p:cNvGrpSpPr>
              <a:grpSpLocks/>
            </p:cNvGrpSpPr>
            <p:nvPr/>
          </p:nvGrpSpPr>
          <p:grpSpPr bwMode="auto">
            <a:xfrm rot="10800000">
              <a:off x="1313" y="2226"/>
              <a:ext cx="33" cy="27"/>
              <a:chOff x="1311" y="1904"/>
              <a:chExt cx="35" cy="88"/>
            </a:xfrm>
          </p:grpSpPr>
          <p:sp>
            <p:nvSpPr>
              <p:cNvPr id="64808" name="Line 192"/>
              <p:cNvSpPr>
                <a:spLocks noChangeShapeType="1"/>
              </p:cNvSpPr>
              <p:nvPr/>
            </p:nvSpPr>
            <p:spPr bwMode="auto">
              <a:xfrm flipH="1" flipV="1">
                <a:off x="1328" y="1905"/>
                <a:ext cx="1" cy="87"/>
              </a:xfrm>
              <a:prstGeom prst="line">
                <a:avLst/>
              </a:prstGeom>
              <a:noFill/>
              <a:ln w="15875">
                <a:solidFill>
                  <a:schemeClr val="accent2"/>
                </a:solidFill>
                <a:round/>
                <a:headEnd/>
                <a:tailEnd/>
              </a:ln>
            </p:spPr>
            <p:txBody>
              <a:bodyPr>
                <a:spAutoFit/>
              </a:bodyPr>
              <a:lstStyle/>
              <a:p>
                <a:endParaRPr lang="en-US"/>
              </a:p>
            </p:txBody>
          </p:sp>
          <p:sp>
            <p:nvSpPr>
              <p:cNvPr id="64809" name="Line 193"/>
              <p:cNvSpPr>
                <a:spLocks noChangeShapeType="1"/>
              </p:cNvSpPr>
              <p:nvPr/>
            </p:nvSpPr>
            <p:spPr bwMode="auto">
              <a:xfrm>
                <a:off x="1311" y="1904"/>
                <a:ext cx="35" cy="0"/>
              </a:xfrm>
              <a:prstGeom prst="line">
                <a:avLst/>
              </a:prstGeom>
              <a:noFill/>
              <a:ln w="19050">
                <a:solidFill>
                  <a:schemeClr val="accent2"/>
                </a:solidFill>
                <a:round/>
                <a:headEnd/>
                <a:tailEnd/>
              </a:ln>
            </p:spPr>
            <p:txBody>
              <a:bodyPr wrap="none">
                <a:spAutoFit/>
              </a:bodyPr>
              <a:lstStyle/>
              <a:p>
                <a:endParaRPr lang="en-US"/>
              </a:p>
            </p:txBody>
          </p:sp>
        </p:grpSp>
        <p:grpSp>
          <p:nvGrpSpPr>
            <p:cNvPr id="64796" name="Group 194"/>
            <p:cNvGrpSpPr>
              <a:grpSpLocks/>
            </p:cNvGrpSpPr>
            <p:nvPr/>
          </p:nvGrpSpPr>
          <p:grpSpPr bwMode="auto">
            <a:xfrm rot="10800000">
              <a:off x="1276" y="2227"/>
              <a:ext cx="33" cy="27"/>
              <a:chOff x="1311" y="1904"/>
              <a:chExt cx="35" cy="88"/>
            </a:xfrm>
          </p:grpSpPr>
          <p:sp>
            <p:nvSpPr>
              <p:cNvPr id="64806" name="Line 195"/>
              <p:cNvSpPr>
                <a:spLocks noChangeShapeType="1"/>
              </p:cNvSpPr>
              <p:nvPr/>
            </p:nvSpPr>
            <p:spPr bwMode="auto">
              <a:xfrm flipH="1" flipV="1">
                <a:off x="1328" y="1905"/>
                <a:ext cx="1" cy="87"/>
              </a:xfrm>
              <a:prstGeom prst="line">
                <a:avLst/>
              </a:prstGeom>
              <a:noFill/>
              <a:ln w="15875">
                <a:solidFill>
                  <a:schemeClr val="accent2"/>
                </a:solidFill>
                <a:round/>
                <a:headEnd/>
                <a:tailEnd/>
              </a:ln>
            </p:spPr>
            <p:txBody>
              <a:bodyPr>
                <a:spAutoFit/>
              </a:bodyPr>
              <a:lstStyle/>
              <a:p>
                <a:endParaRPr lang="en-US"/>
              </a:p>
            </p:txBody>
          </p:sp>
          <p:sp>
            <p:nvSpPr>
              <p:cNvPr id="64807" name="Line 196"/>
              <p:cNvSpPr>
                <a:spLocks noChangeShapeType="1"/>
              </p:cNvSpPr>
              <p:nvPr/>
            </p:nvSpPr>
            <p:spPr bwMode="auto">
              <a:xfrm>
                <a:off x="1311" y="1904"/>
                <a:ext cx="35" cy="0"/>
              </a:xfrm>
              <a:prstGeom prst="line">
                <a:avLst/>
              </a:prstGeom>
              <a:noFill/>
              <a:ln w="19050">
                <a:solidFill>
                  <a:schemeClr val="accent2"/>
                </a:solidFill>
                <a:round/>
                <a:headEnd/>
                <a:tailEnd/>
              </a:ln>
            </p:spPr>
            <p:txBody>
              <a:bodyPr wrap="none">
                <a:spAutoFit/>
              </a:bodyPr>
              <a:lstStyle/>
              <a:p>
                <a:endParaRPr lang="en-US"/>
              </a:p>
            </p:txBody>
          </p:sp>
        </p:grpSp>
        <p:grpSp>
          <p:nvGrpSpPr>
            <p:cNvPr id="64797" name="Group 197"/>
            <p:cNvGrpSpPr>
              <a:grpSpLocks/>
            </p:cNvGrpSpPr>
            <p:nvPr/>
          </p:nvGrpSpPr>
          <p:grpSpPr bwMode="auto">
            <a:xfrm rot="10800000">
              <a:off x="1697" y="2142"/>
              <a:ext cx="33" cy="75"/>
              <a:chOff x="1311" y="1904"/>
              <a:chExt cx="35" cy="88"/>
            </a:xfrm>
          </p:grpSpPr>
          <p:sp>
            <p:nvSpPr>
              <p:cNvPr id="64804" name="Line 198"/>
              <p:cNvSpPr>
                <a:spLocks noChangeShapeType="1"/>
              </p:cNvSpPr>
              <p:nvPr/>
            </p:nvSpPr>
            <p:spPr bwMode="auto">
              <a:xfrm flipH="1" flipV="1">
                <a:off x="1328" y="1905"/>
                <a:ext cx="1" cy="87"/>
              </a:xfrm>
              <a:prstGeom prst="line">
                <a:avLst/>
              </a:prstGeom>
              <a:noFill/>
              <a:ln w="15875">
                <a:solidFill>
                  <a:schemeClr val="accent2"/>
                </a:solidFill>
                <a:round/>
                <a:headEnd/>
                <a:tailEnd/>
              </a:ln>
            </p:spPr>
            <p:txBody>
              <a:bodyPr>
                <a:spAutoFit/>
              </a:bodyPr>
              <a:lstStyle/>
              <a:p>
                <a:endParaRPr lang="en-US"/>
              </a:p>
            </p:txBody>
          </p:sp>
          <p:sp>
            <p:nvSpPr>
              <p:cNvPr id="64805" name="Line 199"/>
              <p:cNvSpPr>
                <a:spLocks noChangeShapeType="1"/>
              </p:cNvSpPr>
              <p:nvPr/>
            </p:nvSpPr>
            <p:spPr bwMode="auto">
              <a:xfrm>
                <a:off x="1311" y="1904"/>
                <a:ext cx="35" cy="0"/>
              </a:xfrm>
              <a:prstGeom prst="line">
                <a:avLst/>
              </a:prstGeom>
              <a:noFill/>
              <a:ln w="19050">
                <a:solidFill>
                  <a:schemeClr val="accent2"/>
                </a:solidFill>
                <a:round/>
                <a:headEnd/>
                <a:tailEnd/>
              </a:ln>
            </p:spPr>
            <p:txBody>
              <a:bodyPr wrap="none">
                <a:spAutoFit/>
              </a:bodyPr>
              <a:lstStyle/>
              <a:p>
                <a:endParaRPr lang="en-US"/>
              </a:p>
            </p:txBody>
          </p:sp>
        </p:grpSp>
        <p:grpSp>
          <p:nvGrpSpPr>
            <p:cNvPr id="3" name="Group 200"/>
            <p:cNvGrpSpPr>
              <a:grpSpLocks/>
            </p:cNvGrpSpPr>
            <p:nvPr/>
          </p:nvGrpSpPr>
          <p:grpSpPr bwMode="auto">
            <a:xfrm rot="10800000">
              <a:off x="1835" y="2176"/>
              <a:ext cx="33" cy="61"/>
              <a:chOff x="1311" y="1904"/>
              <a:chExt cx="35" cy="88"/>
            </a:xfrm>
          </p:grpSpPr>
          <p:sp>
            <p:nvSpPr>
              <p:cNvPr id="64802" name="Line 201"/>
              <p:cNvSpPr>
                <a:spLocks noChangeShapeType="1"/>
              </p:cNvSpPr>
              <p:nvPr/>
            </p:nvSpPr>
            <p:spPr bwMode="auto">
              <a:xfrm flipH="1" flipV="1">
                <a:off x="1328" y="1905"/>
                <a:ext cx="1" cy="87"/>
              </a:xfrm>
              <a:prstGeom prst="line">
                <a:avLst/>
              </a:prstGeom>
              <a:noFill/>
              <a:ln w="15875">
                <a:solidFill>
                  <a:schemeClr val="accent2"/>
                </a:solidFill>
                <a:round/>
                <a:headEnd/>
                <a:tailEnd/>
              </a:ln>
            </p:spPr>
            <p:txBody>
              <a:bodyPr>
                <a:spAutoFit/>
              </a:bodyPr>
              <a:lstStyle/>
              <a:p>
                <a:endParaRPr lang="en-US"/>
              </a:p>
            </p:txBody>
          </p:sp>
          <p:sp>
            <p:nvSpPr>
              <p:cNvPr id="64803" name="Line 202"/>
              <p:cNvSpPr>
                <a:spLocks noChangeShapeType="1"/>
              </p:cNvSpPr>
              <p:nvPr/>
            </p:nvSpPr>
            <p:spPr bwMode="auto">
              <a:xfrm>
                <a:off x="1311" y="1904"/>
                <a:ext cx="35" cy="0"/>
              </a:xfrm>
              <a:prstGeom prst="line">
                <a:avLst/>
              </a:prstGeom>
              <a:noFill/>
              <a:ln w="19050">
                <a:solidFill>
                  <a:schemeClr val="accent2"/>
                </a:solidFill>
                <a:round/>
                <a:headEnd/>
                <a:tailEnd/>
              </a:ln>
            </p:spPr>
            <p:txBody>
              <a:bodyPr wrap="none">
                <a:spAutoFit/>
              </a:bodyPr>
              <a:lstStyle/>
              <a:p>
                <a:endParaRPr lang="en-US"/>
              </a:p>
            </p:txBody>
          </p:sp>
        </p:grpSp>
        <p:grpSp>
          <p:nvGrpSpPr>
            <p:cNvPr id="64799" name="Group 203"/>
            <p:cNvGrpSpPr>
              <a:grpSpLocks/>
            </p:cNvGrpSpPr>
            <p:nvPr/>
          </p:nvGrpSpPr>
          <p:grpSpPr bwMode="auto">
            <a:xfrm rot="10800000">
              <a:off x="2958" y="2208"/>
              <a:ext cx="33" cy="33"/>
              <a:chOff x="1311" y="1904"/>
              <a:chExt cx="35" cy="88"/>
            </a:xfrm>
          </p:grpSpPr>
          <p:sp>
            <p:nvSpPr>
              <p:cNvPr id="64800" name="Line 204"/>
              <p:cNvSpPr>
                <a:spLocks noChangeShapeType="1"/>
              </p:cNvSpPr>
              <p:nvPr/>
            </p:nvSpPr>
            <p:spPr bwMode="auto">
              <a:xfrm flipH="1" flipV="1">
                <a:off x="1328" y="1905"/>
                <a:ext cx="1" cy="87"/>
              </a:xfrm>
              <a:prstGeom prst="line">
                <a:avLst/>
              </a:prstGeom>
              <a:noFill/>
              <a:ln w="15875">
                <a:solidFill>
                  <a:schemeClr val="accent2"/>
                </a:solidFill>
                <a:round/>
                <a:headEnd/>
                <a:tailEnd/>
              </a:ln>
            </p:spPr>
            <p:txBody>
              <a:bodyPr>
                <a:spAutoFit/>
              </a:bodyPr>
              <a:lstStyle/>
              <a:p>
                <a:endParaRPr lang="en-US"/>
              </a:p>
            </p:txBody>
          </p:sp>
          <p:sp>
            <p:nvSpPr>
              <p:cNvPr id="64801" name="Line 205"/>
              <p:cNvSpPr>
                <a:spLocks noChangeShapeType="1"/>
              </p:cNvSpPr>
              <p:nvPr/>
            </p:nvSpPr>
            <p:spPr bwMode="auto">
              <a:xfrm>
                <a:off x="1311" y="1904"/>
                <a:ext cx="35" cy="0"/>
              </a:xfrm>
              <a:prstGeom prst="line">
                <a:avLst/>
              </a:prstGeom>
              <a:noFill/>
              <a:ln w="19050">
                <a:solidFill>
                  <a:schemeClr val="accent2"/>
                </a:solidFill>
                <a:round/>
                <a:headEnd/>
                <a:tailEnd/>
              </a:ln>
            </p:spPr>
            <p:txBody>
              <a:bodyPr wrap="none">
                <a:spAutoFit/>
              </a:bodyPr>
              <a:lstStyle/>
              <a:p>
                <a:endParaRPr lang="en-US"/>
              </a:p>
            </p:txBody>
          </p:sp>
        </p:grpSp>
      </p:grpSp>
      <p:sp>
        <p:nvSpPr>
          <p:cNvPr id="4948174" name="Oval 206"/>
          <p:cNvSpPr>
            <a:spLocks noChangeArrowheads="1"/>
          </p:cNvSpPr>
          <p:nvPr/>
        </p:nvSpPr>
        <p:spPr bwMode="auto">
          <a:xfrm>
            <a:off x="4700588" y="5726113"/>
            <a:ext cx="66675" cy="71437"/>
          </a:xfrm>
          <a:prstGeom prst="ellipse">
            <a:avLst/>
          </a:prstGeom>
          <a:solidFill>
            <a:schemeClr val="accent2"/>
          </a:solidFill>
          <a:ln w="28575">
            <a:noFill/>
            <a:round/>
            <a:headEnd/>
            <a:tailEnd/>
          </a:ln>
        </p:spPr>
        <p:txBody>
          <a:bodyPr anchor="ctr">
            <a:spAutoFit/>
          </a:bodyPr>
          <a:lstStyle/>
          <a:p>
            <a:endParaRPr lang="en-US"/>
          </a:p>
        </p:txBody>
      </p:sp>
      <p:grpSp>
        <p:nvGrpSpPr>
          <p:cNvPr id="64798" name="Group 207"/>
          <p:cNvGrpSpPr>
            <a:grpSpLocks/>
          </p:cNvGrpSpPr>
          <p:nvPr/>
        </p:nvGrpSpPr>
        <p:grpSpPr bwMode="auto">
          <a:xfrm>
            <a:off x="2087563" y="5257800"/>
            <a:ext cx="2633662" cy="514350"/>
            <a:chOff x="1309" y="3390"/>
            <a:chExt cx="1659" cy="324"/>
          </a:xfrm>
        </p:grpSpPr>
        <p:grpSp>
          <p:nvGrpSpPr>
            <p:cNvPr id="64781" name="Group 208"/>
            <p:cNvGrpSpPr>
              <a:grpSpLocks/>
            </p:cNvGrpSpPr>
            <p:nvPr/>
          </p:nvGrpSpPr>
          <p:grpSpPr bwMode="auto">
            <a:xfrm>
              <a:off x="1309" y="3390"/>
              <a:ext cx="570" cy="324"/>
              <a:chOff x="1309" y="3390"/>
              <a:chExt cx="570" cy="324"/>
            </a:xfrm>
          </p:grpSpPr>
          <p:sp>
            <p:nvSpPr>
              <p:cNvPr id="64783" name="Oval 209"/>
              <p:cNvSpPr>
                <a:spLocks noChangeArrowheads="1"/>
              </p:cNvSpPr>
              <p:nvPr/>
            </p:nvSpPr>
            <p:spPr bwMode="auto">
              <a:xfrm>
                <a:off x="1427" y="3596"/>
                <a:ext cx="42" cy="45"/>
              </a:xfrm>
              <a:prstGeom prst="ellipse">
                <a:avLst/>
              </a:prstGeom>
              <a:solidFill>
                <a:schemeClr val="accent2"/>
              </a:solidFill>
              <a:ln w="28575">
                <a:noFill/>
                <a:round/>
                <a:headEnd/>
                <a:tailEnd/>
              </a:ln>
            </p:spPr>
            <p:txBody>
              <a:bodyPr anchor="ctr">
                <a:spAutoFit/>
              </a:bodyPr>
              <a:lstStyle/>
              <a:p>
                <a:endParaRPr lang="en-US"/>
              </a:p>
            </p:txBody>
          </p:sp>
          <p:sp>
            <p:nvSpPr>
              <p:cNvPr id="64784" name="Oval 210"/>
              <p:cNvSpPr>
                <a:spLocks noChangeArrowheads="1"/>
              </p:cNvSpPr>
              <p:nvPr/>
            </p:nvSpPr>
            <p:spPr bwMode="auto">
              <a:xfrm>
                <a:off x="1558" y="3447"/>
                <a:ext cx="42" cy="45"/>
              </a:xfrm>
              <a:prstGeom prst="ellipse">
                <a:avLst/>
              </a:prstGeom>
              <a:solidFill>
                <a:schemeClr val="accent2"/>
              </a:solidFill>
              <a:ln w="28575">
                <a:noFill/>
                <a:round/>
                <a:headEnd/>
                <a:tailEnd/>
              </a:ln>
            </p:spPr>
            <p:txBody>
              <a:bodyPr anchor="ctr">
                <a:spAutoFit/>
              </a:bodyPr>
              <a:lstStyle/>
              <a:p>
                <a:endParaRPr lang="en-US"/>
              </a:p>
            </p:txBody>
          </p:sp>
          <p:sp>
            <p:nvSpPr>
              <p:cNvPr id="64785" name="Oval 211"/>
              <p:cNvSpPr>
                <a:spLocks noChangeArrowheads="1"/>
              </p:cNvSpPr>
              <p:nvPr/>
            </p:nvSpPr>
            <p:spPr bwMode="auto">
              <a:xfrm>
                <a:off x="1700" y="3390"/>
                <a:ext cx="42" cy="45"/>
              </a:xfrm>
              <a:prstGeom prst="ellipse">
                <a:avLst/>
              </a:prstGeom>
              <a:solidFill>
                <a:schemeClr val="accent2"/>
              </a:solidFill>
              <a:ln w="28575">
                <a:noFill/>
                <a:round/>
                <a:headEnd/>
                <a:tailEnd/>
              </a:ln>
            </p:spPr>
            <p:txBody>
              <a:bodyPr anchor="ctr">
                <a:spAutoFit/>
              </a:bodyPr>
              <a:lstStyle/>
              <a:p>
                <a:endParaRPr lang="en-US"/>
              </a:p>
            </p:txBody>
          </p:sp>
          <p:sp>
            <p:nvSpPr>
              <p:cNvPr id="64786" name="Oval 212"/>
              <p:cNvSpPr>
                <a:spLocks noChangeArrowheads="1"/>
              </p:cNvSpPr>
              <p:nvPr/>
            </p:nvSpPr>
            <p:spPr bwMode="auto">
              <a:xfrm>
                <a:off x="1837" y="3481"/>
                <a:ext cx="42" cy="45"/>
              </a:xfrm>
              <a:prstGeom prst="ellipse">
                <a:avLst/>
              </a:prstGeom>
              <a:solidFill>
                <a:schemeClr val="accent2"/>
              </a:solidFill>
              <a:ln w="28575">
                <a:noFill/>
                <a:round/>
                <a:headEnd/>
                <a:tailEnd/>
              </a:ln>
            </p:spPr>
            <p:txBody>
              <a:bodyPr anchor="ctr">
                <a:spAutoFit/>
              </a:bodyPr>
              <a:lstStyle/>
              <a:p>
                <a:endParaRPr lang="en-US"/>
              </a:p>
            </p:txBody>
          </p:sp>
          <p:sp>
            <p:nvSpPr>
              <p:cNvPr id="64787" name="Line 213"/>
              <p:cNvSpPr>
                <a:spLocks noChangeShapeType="1"/>
              </p:cNvSpPr>
              <p:nvPr/>
            </p:nvSpPr>
            <p:spPr bwMode="auto">
              <a:xfrm flipV="1">
                <a:off x="1309" y="3612"/>
                <a:ext cx="142" cy="102"/>
              </a:xfrm>
              <a:prstGeom prst="line">
                <a:avLst/>
              </a:prstGeom>
              <a:noFill/>
              <a:ln w="22225">
                <a:solidFill>
                  <a:schemeClr val="accent2"/>
                </a:solidFill>
                <a:round/>
                <a:headEnd/>
                <a:tailEnd/>
              </a:ln>
            </p:spPr>
            <p:txBody>
              <a:bodyPr>
                <a:spAutoFit/>
              </a:bodyPr>
              <a:lstStyle/>
              <a:p>
                <a:endParaRPr lang="en-US"/>
              </a:p>
            </p:txBody>
          </p:sp>
          <p:sp>
            <p:nvSpPr>
              <p:cNvPr id="64788" name="Line 214"/>
              <p:cNvSpPr>
                <a:spLocks noChangeShapeType="1"/>
              </p:cNvSpPr>
              <p:nvPr/>
            </p:nvSpPr>
            <p:spPr bwMode="auto">
              <a:xfrm flipV="1">
                <a:off x="1454" y="3478"/>
                <a:ext cx="119" cy="134"/>
              </a:xfrm>
              <a:prstGeom prst="line">
                <a:avLst/>
              </a:prstGeom>
              <a:noFill/>
              <a:ln w="22225">
                <a:solidFill>
                  <a:schemeClr val="accent2"/>
                </a:solidFill>
                <a:round/>
                <a:headEnd/>
                <a:tailEnd/>
              </a:ln>
            </p:spPr>
            <p:txBody>
              <a:bodyPr>
                <a:spAutoFit/>
              </a:bodyPr>
              <a:lstStyle/>
              <a:p>
                <a:endParaRPr lang="en-US"/>
              </a:p>
            </p:txBody>
          </p:sp>
          <p:sp>
            <p:nvSpPr>
              <p:cNvPr id="64789" name="Line 215"/>
              <p:cNvSpPr>
                <a:spLocks noChangeShapeType="1"/>
              </p:cNvSpPr>
              <p:nvPr/>
            </p:nvSpPr>
            <p:spPr bwMode="auto">
              <a:xfrm flipV="1">
                <a:off x="1598" y="3414"/>
                <a:ext cx="115" cy="47"/>
              </a:xfrm>
              <a:prstGeom prst="line">
                <a:avLst/>
              </a:prstGeom>
              <a:noFill/>
              <a:ln w="22225">
                <a:solidFill>
                  <a:schemeClr val="accent2"/>
                </a:solidFill>
                <a:round/>
                <a:headEnd/>
                <a:tailEnd/>
              </a:ln>
            </p:spPr>
            <p:txBody>
              <a:bodyPr>
                <a:spAutoFit/>
              </a:bodyPr>
              <a:lstStyle/>
              <a:p>
                <a:endParaRPr lang="en-US"/>
              </a:p>
            </p:txBody>
          </p:sp>
          <p:sp>
            <p:nvSpPr>
              <p:cNvPr id="64790" name="Line 216"/>
              <p:cNvSpPr>
                <a:spLocks noChangeShapeType="1"/>
              </p:cNvSpPr>
              <p:nvPr/>
            </p:nvSpPr>
            <p:spPr bwMode="auto">
              <a:xfrm>
                <a:off x="1743" y="3424"/>
                <a:ext cx="102" cy="76"/>
              </a:xfrm>
              <a:prstGeom prst="line">
                <a:avLst/>
              </a:prstGeom>
              <a:noFill/>
              <a:ln w="22225">
                <a:solidFill>
                  <a:schemeClr val="accent2"/>
                </a:solidFill>
                <a:round/>
                <a:headEnd/>
                <a:tailEnd/>
              </a:ln>
            </p:spPr>
            <p:txBody>
              <a:bodyPr>
                <a:spAutoFit/>
              </a:bodyPr>
              <a:lstStyle/>
              <a:p>
                <a:endParaRPr lang="en-US"/>
              </a:p>
            </p:txBody>
          </p:sp>
        </p:grpSp>
        <p:sp>
          <p:nvSpPr>
            <p:cNvPr id="64782" name="Line 217"/>
            <p:cNvSpPr>
              <a:spLocks noChangeShapeType="1"/>
            </p:cNvSpPr>
            <p:nvPr/>
          </p:nvSpPr>
          <p:spPr bwMode="auto">
            <a:xfrm>
              <a:off x="1865" y="3511"/>
              <a:ext cx="1103" cy="190"/>
            </a:xfrm>
            <a:prstGeom prst="line">
              <a:avLst/>
            </a:prstGeom>
            <a:noFill/>
            <a:ln w="22225">
              <a:solidFill>
                <a:schemeClr val="accent2"/>
              </a:solidFill>
              <a:round/>
              <a:headEnd/>
              <a:tailEnd/>
            </a:ln>
          </p:spPr>
          <p:txBody>
            <a:bodyPr>
              <a:spAutoFit/>
            </a:bodyPr>
            <a:lstStyle/>
            <a:p>
              <a:endParaRPr lang="en-US"/>
            </a:p>
          </p:txBody>
        </p:sp>
      </p:grpSp>
      <p:grpSp>
        <p:nvGrpSpPr>
          <p:cNvPr id="4948160" name="Group 218"/>
          <p:cNvGrpSpPr>
            <a:grpSpLocks/>
          </p:cNvGrpSpPr>
          <p:nvPr/>
        </p:nvGrpSpPr>
        <p:grpSpPr bwMode="auto">
          <a:xfrm>
            <a:off x="2270125" y="5316538"/>
            <a:ext cx="714375" cy="614362"/>
            <a:chOff x="1424" y="3427"/>
            <a:chExt cx="450" cy="387"/>
          </a:xfrm>
        </p:grpSpPr>
        <p:grpSp>
          <p:nvGrpSpPr>
            <p:cNvPr id="4" name="Group 219"/>
            <p:cNvGrpSpPr>
              <a:grpSpLocks/>
            </p:cNvGrpSpPr>
            <p:nvPr/>
          </p:nvGrpSpPr>
          <p:grpSpPr bwMode="auto">
            <a:xfrm rot="10800000">
              <a:off x="1705" y="3427"/>
              <a:ext cx="33" cy="190"/>
              <a:chOff x="1311" y="1904"/>
              <a:chExt cx="35" cy="88"/>
            </a:xfrm>
          </p:grpSpPr>
          <p:sp>
            <p:nvSpPr>
              <p:cNvPr id="64779" name="Line 220"/>
              <p:cNvSpPr>
                <a:spLocks noChangeShapeType="1"/>
              </p:cNvSpPr>
              <p:nvPr/>
            </p:nvSpPr>
            <p:spPr bwMode="auto">
              <a:xfrm flipH="1" flipV="1">
                <a:off x="1328" y="1905"/>
                <a:ext cx="1" cy="87"/>
              </a:xfrm>
              <a:prstGeom prst="line">
                <a:avLst/>
              </a:prstGeom>
              <a:noFill/>
              <a:ln w="15875">
                <a:solidFill>
                  <a:schemeClr val="accent2"/>
                </a:solidFill>
                <a:round/>
                <a:headEnd/>
                <a:tailEnd/>
              </a:ln>
            </p:spPr>
            <p:txBody>
              <a:bodyPr>
                <a:spAutoFit/>
              </a:bodyPr>
              <a:lstStyle/>
              <a:p>
                <a:endParaRPr lang="en-US"/>
              </a:p>
            </p:txBody>
          </p:sp>
          <p:sp>
            <p:nvSpPr>
              <p:cNvPr id="64780" name="Line 221"/>
              <p:cNvSpPr>
                <a:spLocks noChangeShapeType="1"/>
              </p:cNvSpPr>
              <p:nvPr/>
            </p:nvSpPr>
            <p:spPr bwMode="auto">
              <a:xfrm>
                <a:off x="1311" y="1904"/>
                <a:ext cx="35" cy="0"/>
              </a:xfrm>
              <a:prstGeom prst="line">
                <a:avLst/>
              </a:prstGeom>
              <a:noFill/>
              <a:ln w="19050">
                <a:solidFill>
                  <a:schemeClr val="accent2"/>
                </a:solidFill>
                <a:round/>
                <a:headEnd/>
                <a:tailEnd/>
              </a:ln>
            </p:spPr>
            <p:txBody>
              <a:bodyPr wrap="none">
                <a:spAutoFit/>
              </a:bodyPr>
              <a:lstStyle/>
              <a:p>
                <a:endParaRPr lang="en-US"/>
              </a:p>
            </p:txBody>
          </p:sp>
        </p:grpSp>
        <p:grpSp>
          <p:nvGrpSpPr>
            <p:cNvPr id="5" name="Group 222"/>
            <p:cNvGrpSpPr>
              <a:grpSpLocks/>
            </p:cNvGrpSpPr>
            <p:nvPr/>
          </p:nvGrpSpPr>
          <p:grpSpPr bwMode="auto">
            <a:xfrm rot="10800000">
              <a:off x="1565" y="3488"/>
              <a:ext cx="33" cy="177"/>
              <a:chOff x="1311" y="1904"/>
              <a:chExt cx="35" cy="88"/>
            </a:xfrm>
          </p:grpSpPr>
          <p:sp>
            <p:nvSpPr>
              <p:cNvPr id="64777" name="Line 223"/>
              <p:cNvSpPr>
                <a:spLocks noChangeShapeType="1"/>
              </p:cNvSpPr>
              <p:nvPr/>
            </p:nvSpPr>
            <p:spPr bwMode="auto">
              <a:xfrm flipH="1" flipV="1">
                <a:off x="1328" y="1905"/>
                <a:ext cx="1" cy="87"/>
              </a:xfrm>
              <a:prstGeom prst="line">
                <a:avLst/>
              </a:prstGeom>
              <a:noFill/>
              <a:ln w="15875">
                <a:solidFill>
                  <a:schemeClr val="accent2"/>
                </a:solidFill>
                <a:round/>
                <a:headEnd/>
                <a:tailEnd/>
              </a:ln>
            </p:spPr>
            <p:txBody>
              <a:bodyPr>
                <a:spAutoFit/>
              </a:bodyPr>
              <a:lstStyle/>
              <a:p>
                <a:endParaRPr lang="en-US"/>
              </a:p>
            </p:txBody>
          </p:sp>
          <p:sp>
            <p:nvSpPr>
              <p:cNvPr id="64778" name="Line 224"/>
              <p:cNvSpPr>
                <a:spLocks noChangeShapeType="1"/>
              </p:cNvSpPr>
              <p:nvPr/>
            </p:nvSpPr>
            <p:spPr bwMode="auto">
              <a:xfrm>
                <a:off x="1311" y="1904"/>
                <a:ext cx="35" cy="0"/>
              </a:xfrm>
              <a:prstGeom prst="line">
                <a:avLst/>
              </a:prstGeom>
              <a:noFill/>
              <a:ln w="19050">
                <a:solidFill>
                  <a:schemeClr val="accent2"/>
                </a:solidFill>
                <a:round/>
                <a:headEnd/>
                <a:tailEnd/>
              </a:ln>
            </p:spPr>
            <p:txBody>
              <a:bodyPr wrap="none">
                <a:spAutoFit/>
              </a:bodyPr>
              <a:lstStyle/>
              <a:p>
                <a:endParaRPr lang="en-US"/>
              </a:p>
            </p:txBody>
          </p:sp>
        </p:grpSp>
        <p:grpSp>
          <p:nvGrpSpPr>
            <p:cNvPr id="6" name="Group 225"/>
            <p:cNvGrpSpPr>
              <a:grpSpLocks/>
            </p:cNvGrpSpPr>
            <p:nvPr/>
          </p:nvGrpSpPr>
          <p:grpSpPr bwMode="auto">
            <a:xfrm rot="10800000">
              <a:off x="1424" y="3649"/>
              <a:ext cx="33" cy="165"/>
              <a:chOff x="1311" y="1904"/>
              <a:chExt cx="35" cy="88"/>
            </a:xfrm>
          </p:grpSpPr>
          <p:sp>
            <p:nvSpPr>
              <p:cNvPr id="64775" name="Line 226"/>
              <p:cNvSpPr>
                <a:spLocks noChangeShapeType="1"/>
              </p:cNvSpPr>
              <p:nvPr/>
            </p:nvSpPr>
            <p:spPr bwMode="auto">
              <a:xfrm flipH="1" flipV="1">
                <a:off x="1328" y="1905"/>
                <a:ext cx="1" cy="87"/>
              </a:xfrm>
              <a:prstGeom prst="line">
                <a:avLst/>
              </a:prstGeom>
              <a:noFill/>
              <a:ln w="15875">
                <a:solidFill>
                  <a:schemeClr val="accent2"/>
                </a:solidFill>
                <a:round/>
                <a:headEnd/>
                <a:tailEnd/>
              </a:ln>
            </p:spPr>
            <p:txBody>
              <a:bodyPr>
                <a:spAutoFit/>
              </a:bodyPr>
              <a:lstStyle/>
              <a:p>
                <a:endParaRPr lang="en-US"/>
              </a:p>
            </p:txBody>
          </p:sp>
          <p:sp>
            <p:nvSpPr>
              <p:cNvPr id="64776" name="Line 227"/>
              <p:cNvSpPr>
                <a:spLocks noChangeShapeType="1"/>
              </p:cNvSpPr>
              <p:nvPr/>
            </p:nvSpPr>
            <p:spPr bwMode="auto">
              <a:xfrm>
                <a:off x="1311" y="1904"/>
                <a:ext cx="35" cy="0"/>
              </a:xfrm>
              <a:prstGeom prst="line">
                <a:avLst/>
              </a:prstGeom>
              <a:noFill/>
              <a:ln w="19050">
                <a:solidFill>
                  <a:schemeClr val="accent2"/>
                </a:solidFill>
                <a:round/>
                <a:headEnd/>
                <a:tailEnd/>
              </a:ln>
            </p:spPr>
            <p:txBody>
              <a:bodyPr wrap="none">
                <a:spAutoFit/>
              </a:bodyPr>
              <a:lstStyle/>
              <a:p>
                <a:endParaRPr lang="en-US"/>
              </a:p>
            </p:txBody>
          </p:sp>
        </p:grpSp>
        <p:grpSp>
          <p:nvGrpSpPr>
            <p:cNvPr id="64772" name="Group 228"/>
            <p:cNvGrpSpPr>
              <a:grpSpLocks/>
            </p:cNvGrpSpPr>
            <p:nvPr/>
          </p:nvGrpSpPr>
          <p:grpSpPr bwMode="auto">
            <a:xfrm rot="10800000">
              <a:off x="1841" y="3513"/>
              <a:ext cx="33" cy="138"/>
              <a:chOff x="1311" y="1904"/>
              <a:chExt cx="35" cy="88"/>
            </a:xfrm>
          </p:grpSpPr>
          <p:sp>
            <p:nvSpPr>
              <p:cNvPr id="64773" name="Line 229"/>
              <p:cNvSpPr>
                <a:spLocks noChangeShapeType="1"/>
              </p:cNvSpPr>
              <p:nvPr/>
            </p:nvSpPr>
            <p:spPr bwMode="auto">
              <a:xfrm flipH="1" flipV="1">
                <a:off x="1328" y="1905"/>
                <a:ext cx="1" cy="87"/>
              </a:xfrm>
              <a:prstGeom prst="line">
                <a:avLst/>
              </a:prstGeom>
              <a:noFill/>
              <a:ln w="15875">
                <a:solidFill>
                  <a:schemeClr val="accent2"/>
                </a:solidFill>
                <a:round/>
                <a:headEnd/>
                <a:tailEnd/>
              </a:ln>
            </p:spPr>
            <p:txBody>
              <a:bodyPr>
                <a:spAutoFit/>
              </a:bodyPr>
              <a:lstStyle/>
              <a:p>
                <a:endParaRPr lang="en-US"/>
              </a:p>
            </p:txBody>
          </p:sp>
          <p:sp>
            <p:nvSpPr>
              <p:cNvPr id="64774" name="Line 230"/>
              <p:cNvSpPr>
                <a:spLocks noChangeShapeType="1"/>
              </p:cNvSpPr>
              <p:nvPr/>
            </p:nvSpPr>
            <p:spPr bwMode="auto">
              <a:xfrm>
                <a:off x="1311" y="1904"/>
                <a:ext cx="35" cy="0"/>
              </a:xfrm>
              <a:prstGeom prst="line">
                <a:avLst/>
              </a:prstGeom>
              <a:noFill/>
              <a:ln w="19050">
                <a:solidFill>
                  <a:schemeClr val="accent2"/>
                </a:solidFill>
                <a:round/>
                <a:headEnd/>
                <a:tailEnd/>
              </a:ln>
            </p:spPr>
            <p:txBody>
              <a:bodyPr wrap="none">
                <a:spAutoFit/>
              </a:bodyPr>
              <a:lstStyle/>
              <a:p>
                <a:endParaRPr lang="en-US"/>
              </a:p>
            </p:txBody>
          </p:sp>
        </p:grpSp>
      </p:grpSp>
      <p:grpSp>
        <p:nvGrpSpPr>
          <p:cNvPr id="4948165" name="Group 231"/>
          <p:cNvGrpSpPr>
            <a:grpSpLocks/>
          </p:cNvGrpSpPr>
          <p:nvPr/>
        </p:nvGrpSpPr>
        <p:grpSpPr bwMode="auto">
          <a:xfrm>
            <a:off x="5275263" y="4837113"/>
            <a:ext cx="2636837" cy="938212"/>
            <a:chOff x="3315" y="3123"/>
            <a:chExt cx="1661" cy="591"/>
          </a:xfrm>
        </p:grpSpPr>
        <p:sp>
          <p:nvSpPr>
            <p:cNvPr id="64757" name="Line 232"/>
            <p:cNvSpPr>
              <a:spLocks noChangeShapeType="1"/>
            </p:cNvSpPr>
            <p:nvPr/>
          </p:nvSpPr>
          <p:spPr bwMode="auto">
            <a:xfrm flipV="1">
              <a:off x="3315" y="3685"/>
              <a:ext cx="113" cy="29"/>
            </a:xfrm>
            <a:prstGeom prst="line">
              <a:avLst/>
            </a:prstGeom>
            <a:noFill/>
            <a:ln w="22225">
              <a:solidFill>
                <a:schemeClr val="accent1"/>
              </a:solidFill>
              <a:round/>
              <a:headEnd/>
              <a:tailEnd/>
            </a:ln>
          </p:spPr>
          <p:txBody>
            <a:bodyPr>
              <a:spAutoFit/>
            </a:bodyPr>
            <a:lstStyle/>
            <a:p>
              <a:endParaRPr lang="en-US"/>
            </a:p>
          </p:txBody>
        </p:sp>
        <p:sp>
          <p:nvSpPr>
            <p:cNvPr id="64758" name="Line 233"/>
            <p:cNvSpPr>
              <a:spLocks noChangeShapeType="1"/>
            </p:cNvSpPr>
            <p:nvPr/>
          </p:nvSpPr>
          <p:spPr bwMode="auto">
            <a:xfrm flipV="1">
              <a:off x="3443" y="3472"/>
              <a:ext cx="125" cy="194"/>
            </a:xfrm>
            <a:prstGeom prst="line">
              <a:avLst/>
            </a:prstGeom>
            <a:noFill/>
            <a:ln w="22225">
              <a:solidFill>
                <a:schemeClr val="accent1"/>
              </a:solidFill>
              <a:round/>
              <a:headEnd/>
              <a:tailEnd/>
            </a:ln>
          </p:spPr>
          <p:txBody>
            <a:bodyPr>
              <a:spAutoFit/>
            </a:bodyPr>
            <a:lstStyle/>
            <a:p>
              <a:endParaRPr lang="en-US"/>
            </a:p>
          </p:txBody>
        </p:sp>
        <p:sp>
          <p:nvSpPr>
            <p:cNvPr id="64759" name="Line 234"/>
            <p:cNvSpPr>
              <a:spLocks noChangeShapeType="1"/>
            </p:cNvSpPr>
            <p:nvPr/>
          </p:nvSpPr>
          <p:spPr bwMode="auto">
            <a:xfrm flipV="1">
              <a:off x="3587" y="3233"/>
              <a:ext cx="119" cy="210"/>
            </a:xfrm>
            <a:prstGeom prst="line">
              <a:avLst/>
            </a:prstGeom>
            <a:noFill/>
            <a:ln w="22225">
              <a:solidFill>
                <a:schemeClr val="accent1"/>
              </a:solidFill>
              <a:round/>
              <a:headEnd/>
              <a:tailEnd/>
            </a:ln>
          </p:spPr>
          <p:txBody>
            <a:bodyPr>
              <a:spAutoFit/>
            </a:bodyPr>
            <a:lstStyle/>
            <a:p>
              <a:endParaRPr lang="en-US"/>
            </a:p>
          </p:txBody>
        </p:sp>
        <p:sp>
          <p:nvSpPr>
            <p:cNvPr id="64760" name="Line 235"/>
            <p:cNvSpPr>
              <a:spLocks noChangeShapeType="1"/>
            </p:cNvSpPr>
            <p:nvPr/>
          </p:nvSpPr>
          <p:spPr bwMode="auto">
            <a:xfrm flipV="1">
              <a:off x="3731" y="3139"/>
              <a:ext cx="103" cy="65"/>
            </a:xfrm>
            <a:prstGeom prst="line">
              <a:avLst/>
            </a:prstGeom>
            <a:noFill/>
            <a:ln w="22225">
              <a:solidFill>
                <a:schemeClr val="accent1"/>
              </a:solidFill>
              <a:round/>
              <a:headEnd/>
              <a:tailEnd/>
            </a:ln>
          </p:spPr>
          <p:txBody>
            <a:bodyPr>
              <a:spAutoFit/>
            </a:bodyPr>
            <a:lstStyle/>
            <a:p>
              <a:endParaRPr lang="en-US"/>
            </a:p>
          </p:txBody>
        </p:sp>
        <p:sp>
          <p:nvSpPr>
            <p:cNvPr id="64761" name="Line 236"/>
            <p:cNvSpPr>
              <a:spLocks noChangeShapeType="1"/>
            </p:cNvSpPr>
            <p:nvPr/>
          </p:nvSpPr>
          <p:spPr bwMode="auto">
            <a:xfrm>
              <a:off x="4146" y="3553"/>
              <a:ext cx="794" cy="92"/>
            </a:xfrm>
            <a:prstGeom prst="line">
              <a:avLst/>
            </a:prstGeom>
            <a:noFill/>
            <a:ln w="22225">
              <a:solidFill>
                <a:schemeClr val="accent1"/>
              </a:solidFill>
              <a:round/>
              <a:headEnd/>
              <a:tailEnd/>
            </a:ln>
          </p:spPr>
          <p:txBody>
            <a:bodyPr>
              <a:spAutoFit/>
            </a:bodyPr>
            <a:lstStyle/>
            <a:p>
              <a:endParaRPr lang="en-US"/>
            </a:p>
          </p:txBody>
        </p:sp>
        <p:sp>
          <p:nvSpPr>
            <p:cNvPr id="64762" name="Line 237"/>
            <p:cNvSpPr>
              <a:spLocks noChangeShapeType="1"/>
            </p:cNvSpPr>
            <p:nvPr/>
          </p:nvSpPr>
          <p:spPr bwMode="auto">
            <a:xfrm>
              <a:off x="3870" y="3156"/>
              <a:ext cx="244" cy="370"/>
            </a:xfrm>
            <a:prstGeom prst="line">
              <a:avLst/>
            </a:prstGeom>
            <a:noFill/>
            <a:ln w="22225">
              <a:solidFill>
                <a:schemeClr val="accent1"/>
              </a:solidFill>
              <a:round/>
              <a:headEnd/>
              <a:tailEnd/>
            </a:ln>
          </p:spPr>
          <p:txBody>
            <a:bodyPr>
              <a:spAutoFit/>
            </a:bodyPr>
            <a:lstStyle/>
            <a:p>
              <a:endParaRPr lang="en-US"/>
            </a:p>
          </p:txBody>
        </p:sp>
        <p:sp>
          <p:nvSpPr>
            <p:cNvPr id="64763" name="Rectangle 238"/>
            <p:cNvSpPr>
              <a:spLocks noChangeArrowheads="1"/>
            </p:cNvSpPr>
            <p:nvPr/>
          </p:nvSpPr>
          <p:spPr bwMode="auto">
            <a:xfrm>
              <a:off x="4935" y="3629"/>
              <a:ext cx="41" cy="44"/>
            </a:xfrm>
            <a:prstGeom prst="rect">
              <a:avLst/>
            </a:prstGeom>
            <a:noFill/>
            <a:ln w="19050">
              <a:solidFill>
                <a:schemeClr val="accent1"/>
              </a:solidFill>
              <a:miter lim="800000"/>
              <a:headEnd/>
              <a:tailEnd/>
            </a:ln>
          </p:spPr>
          <p:txBody>
            <a:bodyPr anchor="ctr">
              <a:spAutoFit/>
            </a:bodyPr>
            <a:lstStyle/>
            <a:p>
              <a:endParaRPr lang="en-US"/>
            </a:p>
          </p:txBody>
        </p:sp>
        <p:sp>
          <p:nvSpPr>
            <p:cNvPr id="64764" name="Rectangle 239"/>
            <p:cNvSpPr>
              <a:spLocks noChangeArrowheads="1"/>
            </p:cNvSpPr>
            <p:nvPr/>
          </p:nvSpPr>
          <p:spPr bwMode="auto">
            <a:xfrm>
              <a:off x="4112" y="3528"/>
              <a:ext cx="33" cy="38"/>
            </a:xfrm>
            <a:prstGeom prst="rect">
              <a:avLst/>
            </a:prstGeom>
            <a:noFill/>
            <a:ln w="19050">
              <a:solidFill>
                <a:schemeClr val="accent1"/>
              </a:solidFill>
              <a:miter lim="800000"/>
              <a:headEnd/>
              <a:tailEnd/>
            </a:ln>
          </p:spPr>
          <p:txBody>
            <a:bodyPr anchor="ctr">
              <a:spAutoFit/>
            </a:bodyPr>
            <a:lstStyle/>
            <a:p>
              <a:endParaRPr lang="en-US"/>
            </a:p>
          </p:txBody>
        </p:sp>
        <p:sp>
          <p:nvSpPr>
            <p:cNvPr id="64765" name="Rectangle 240"/>
            <p:cNvSpPr>
              <a:spLocks noChangeArrowheads="1"/>
            </p:cNvSpPr>
            <p:nvPr/>
          </p:nvSpPr>
          <p:spPr bwMode="auto">
            <a:xfrm>
              <a:off x="3418" y="3666"/>
              <a:ext cx="33" cy="38"/>
            </a:xfrm>
            <a:prstGeom prst="rect">
              <a:avLst/>
            </a:prstGeom>
            <a:noFill/>
            <a:ln w="19050">
              <a:solidFill>
                <a:schemeClr val="accent1"/>
              </a:solidFill>
              <a:miter lim="800000"/>
              <a:headEnd/>
              <a:tailEnd/>
            </a:ln>
          </p:spPr>
          <p:txBody>
            <a:bodyPr anchor="ctr">
              <a:spAutoFit/>
            </a:bodyPr>
            <a:lstStyle/>
            <a:p>
              <a:endParaRPr lang="en-US"/>
            </a:p>
          </p:txBody>
        </p:sp>
        <p:sp>
          <p:nvSpPr>
            <p:cNvPr id="64766" name="Rectangle 241"/>
            <p:cNvSpPr>
              <a:spLocks noChangeArrowheads="1"/>
            </p:cNvSpPr>
            <p:nvPr/>
          </p:nvSpPr>
          <p:spPr bwMode="auto">
            <a:xfrm>
              <a:off x="3559" y="3441"/>
              <a:ext cx="33" cy="38"/>
            </a:xfrm>
            <a:prstGeom prst="rect">
              <a:avLst/>
            </a:prstGeom>
            <a:noFill/>
            <a:ln w="19050">
              <a:solidFill>
                <a:schemeClr val="accent1"/>
              </a:solidFill>
              <a:miter lim="800000"/>
              <a:headEnd/>
              <a:tailEnd/>
            </a:ln>
          </p:spPr>
          <p:txBody>
            <a:bodyPr anchor="ctr">
              <a:spAutoFit/>
            </a:bodyPr>
            <a:lstStyle/>
            <a:p>
              <a:endParaRPr lang="en-US"/>
            </a:p>
          </p:txBody>
        </p:sp>
        <p:sp>
          <p:nvSpPr>
            <p:cNvPr id="64767" name="Rectangle 242"/>
            <p:cNvSpPr>
              <a:spLocks noChangeArrowheads="1"/>
            </p:cNvSpPr>
            <p:nvPr/>
          </p:nvSpPr>
          <p:spPr bwMode="auto">
            <a:xfrm>
              <a:off x="3703" y="3195"/>
              <a:ext cx="33" cy="38"/>
            </a:xfrm>
            <a:prstGeom prst="rect">
              <a:avLst/>
            </a:prstGeom>
            <a:noFill/>
            <a:ln w="19050">
              <a:solidFill>
                <a:schemeClr val="accent1"/>
              </a:solidFill>
              <a:miter lim="800000"/>
              <a:headEnd/>
              <a:tailEnd/>
            </a:ln>
          </p:spPr>
          <p:txBody>
            <a:bodyPr anchor="ctr">
              <a:spAutoFit/>
            </a:bodyPr>
            <a:lstStyle/>
            <a:p>
              <a:endParaRPr lang="en-US"/>
            </a:p>
          </p:txBody>
        </p:sp>
        <p:sp>
          <p:nvSpPr>
            <p:cNvPr id="64768" name="Rectangle 243"/>
            <p:cNvSpPr>
              <a:spLocks noChangeArrowheads="1"/>
            </p:cNvSpPr>
            <p:nvPr/>
          </p:nvSpPr>
          <p:spPr bwMode="auto">
            <a:xfrm>
              <a:off x="3837" y="3123"/>
              <a:ext cx="33" cy="38"/>
            </a:xfrm>
            <a:prstGeom prst="rect">
              <a:avLst/>
            </a:prstGeom>
            <a:noFill/>
            <a:ln w="19050">
              <a:solidFill>
                <a:schemeClr val="accent1"/>
              </a:solidFill>
              <a:miter lim="800000"/>
              <a:headEnd/>
              <a:tailEnd/>
            </a:ln>
          </p:spPr>
          <p:txBody>
            <a:bodyPr anchor="ctr">
              <a:spAutoFit/>
            </a:bodyPr>
            <a:lstStyle/>
            <a:p>
              <a:endParaRPr lang="en-US"/>
            </a:p>
          </p:txBody>
        </p:sp>
      </p:grpSp>
      <p:grpSp>
        <p:nvGrpSpPr>
          <p:cNvPr id="4948166" name="Group 244"/>
          <p:cNvGrpSpPr>
            <a:grpSpLocks/>
          </p:cNvGrpSpPr>
          <p:nvPr/>
        </p:nvGrpSpPr>
        <p:grpSpPr bwMode="auto">
          <a:xfrm>
            <a:off x="5199063" y="2454275"/>
            <a:ext cx="2698750" cy="582613"/>
            <a:chOff x="3269" y="1624"/>
            <a:chExt cx="1700" cy="367"/>
          </a:xfrm>
        </p:grpSpPr>
        <p:sp>
          <p:nvSpPr>
            <p:cNvPr id="64740" name="Line 245"/>
            <p:cNvSpPr>
              <a:spLocks noChangeShapeType="1"/>
            </p:cNvSpPr>
            <p:nvPr/>
          </p:nvSpPr>
          <p:spPr bwMode="auto">
            <a:xfrm flipV="1">
              <a:off x="3373" y="1885"/>
              <a:ext cx="29" cy="32"/>
            </a:xfrm>
            <a:prstGeom prst="line">
              <a:avLst/>
            </a:prstGeom>
            <a:noFill/>
            <a:ln w="22225">
              <a:solidFill>
                <a:schemeClr val="accent1"/>
              </a:solidFill>
              <a:round/>
              <a:headEnd/>
              <a:tailEnd/>
            </a:ln>
          </p:spPr>
          <p:txBody>
            <a:bodyPr>
              <a:spAutoFit/>
            </a:bodyPr>
            <a:lstStyle/>
            <a:p>
              <a:endParaRPr lang="en-US"/>
            </a:p>
          </p:txBody>
        </p:sp>
        <p:sp>
          <p:nvSpPr>
            <p:cNvPr id="64741" name="Line 246"/>
            <p:cNvSpPr>
              <a:spLocks noChangeShapeType="1"/>
            </p:cNvSpPr>
            <p:nvPr/>
          </p:nvSpPr>
          <p:spPr bwMode="auto">
            <a:xfrm flipV="1">
              <a:off x="3442" y="1797"/>
              <a:ext cx="40" cy="50"/>
            </a:xfrm>
            <a:prstGeom prst="line">
              <a:avLst/>
            </a:prstGeom>
            <a:noFill/>
            <a:ln w="22225">
              <a:solidFill>
                <a:schemeClr val="accent1"/>
              </a:solidFill>
              <a:round/>
              <a:headEnd/>
              <a:tailEnd/>
            </a:ln>
          </p:spPr>
          <p:txBody>
            <a:bodyPr>
              <a:spAutoFit/>
            </a:bodyPr>
            <a:lstStyle/>
            <a:p>
              <a:endParaRPr lang="en-US"/>
            </a:p>
          </p:txBody>
        </p:sp>
        <p:sp>
          <p:nvSpPr>
            <p:cNvPr id="64742" name="Line 247"/>
            <p:cNvSpPr>
              <a:spLocks noChangeShapeType="1"/>
            </p:cNvSpPr>
            <p:nvPr/>
          </p:nvSpPr>
          <p:spPr bwMode="auto">
            <a:xfrm flipV="1">
              <a:off x="3584" y="1654"/>
              <a:ext cx="104" cy="71"/>
            </a:xfrm>
            <a:prstGeom prst="line">
              <a:avLst/>
            </a:prstGeom>
            <a:noFill/>
            <a:ln w="22225">
              <a:solidFill>
                <a:schemeClr val="accent1"/>
              </a:solidFill>
              <a:round/>
              <a:headEnd/>
              <a:tailEnd/>
            </a:ln>
          </p:spPr>
          <p:txBody>
            <a:bodyPr>
              <a:spAutoFit/>
            </a:bodyPr>
            <a:lstStyle/>
            <a:p>
              <a:endParaRPr lang="en-US"/>
            </a:p>
          </p:txBody>
        </p:sp>
        <p:sp>
          <p:nvSpPr>
            <p:cNvPr id="64743" name="Line 248"/>
            <p:cNvSpPr>
              <a:spLocks noChangeShapeType="1"/>
            </p:cNvSpPr>
            <p:nvPr/>
          </p:nvSpPr>
          <p:spPr bwMode="auto">
            <a:xfrm>
              <a:off x="3725" y="1659"/>
              <a:ext cx="97" cy="44"/>
            </a:xfrm>
            <a:prstGeom prst="line">
              <a:avLst/>
            </a:prstGeom>
            <a:noFill/>
            <a:ln w="22225">
              <a:solidFill>
                <a:schemeClr val="accent1"/>
              </a:solidFill>
              <a:round/>
              <a:headEnd/>
              <a:tailEnd/>
            </a:ln>
          </p:spPr>
          <p:txBody>
            <a:bodyPr>
              <a:spAutoFit/>
            </a:bodyPr>
            <a:lstStyle/>
            <a:p>
              <a:endParaRPr lang="en-US"/>
            </a:p>
          </p:txBody>
        </p:sp>
        <p:sp>
          <p:nvSpPr>
            <p:cNvPr id="64744" name="Line 249"/>
            <p:cNvSpPr>
              <a:spLocks noChangeShapeType="1"/>
            </p:cNvSpPr>
            <p:nvPr/>
          </p:nvSpPr>
          <p:spPr bwMode="auto">
            <a:xfrm flipV="1">
              <a:off x="4138" y="1724"/>
              <a:ext cx="794" cy="245"/>
            </a:xfrm>
            <a:prstGeom prst="line">
              <a:avLst/>
            </a:prstGeom>
            <a:noFill/>
            <a:ln w="22225">
              <a:solidFill>
                <a:schemeClr val="accent1"/>
              </a:solidFill>
              <a:round/>
              <a:headEnd/>
              <a:tailEnd/>
            </a:ln>
          </p:spPr>
          <p:txBody>
            <a:bodyPr>
              <a:spAutoFit/>
            </a:bodyPr>
            <a:lstStyle/>
            <a:p>
              <a:endParaRPr lang="en-US"/>
            </a:p>
          </p:txBody>
        </p:sp>
        <p:sp>
          <p:nvSpPr>
            <p:cNvPr id="64745" name="Line 250"/>
            <p:cNvSpPr>
              <a:spLocks noChangeShapeType="1"/>
            </p:cNvSpPr>
            <p:nvPr/>
          </p:nvSpPr>
          <p:spPr bwMode="auto">
            <a:xfrm>
              <a:off x="3862" y="1733"/>
              <a:ext cx="242" cy="219"/>
            </a:xfrm>
            <a:prstGeom prst="line">
              <a:avLst/>
            </a:prstGeom>
            <a:noFill/>
            <a:ln w="22225">
              <a:solidFill>
                <a:schemeClr val="accent1"/>
              </a:solidFill>
              <a:round/>
              <a:headEnd/>
              <a:tailEnd/>
            </a:ln>
          </p:spPr>
          <p:txBody>
            <a:bodyPr>
              <a:spAutoFit/>
            </a:bodyPr>
            <a:lstStyle/>
            <a:p>
              <a:endParaRPr lang="en-US"/>
            </a:p>
          </p:txBody>
        </p:sp>
        <p:sp>
          <p:nvSpPr>
            <p:cNvPr id="64746" name="Rectangle 251"/>
            <p:cNvSpPr>
              <a:spLocks noChangeArrowheads="1"/>
            </p:cNvSpPr>
            <p:nvPr/>
          </p:nvSpPr>
          <p:spPr bwMode="auto">
            <a:xfrm>
              <a:off x="4928" y="1692"/>
              <a:ext cx="41" cy="44"/>
            </a:xfrm>
            <a:prstGeom prst="rect">
              <a:avLst/>
            </a:prstGeom>
            <a:noFill/>
            <a:ln w="19050">
              <a:solidFill>
                <a:schemeClr val="accent1"/>
              </a:solidFill>
              <a:miter lim="800000"/>
              <a:headEnd/>
              <a:tailEnd/>
            </a:ln>
          </p:spPr>
          <p:txBody>
            <a:bodyPr anchor="ctr">
              <a:spAutoFit/>
            </a:bodyPr>
            <a:lstStyle/>
            <a:p>
              <a:endParaRPr lang="en-US"/>
            </a:p>
          </p:txBody>
        </p:sp>
        <p:sp>
          <p:nvSpPr>
            <p:cNvPr id="64747" name="Rectangle 252"/>
            <p:cNvSpPr>
              <a:spLocks noChangeArrowheads="1"/>
            </p:cNvSpPr>
            <p:nvPr/>
          </p:nvSpPr>
          <p:spPr bwMode="auto">
            <a:xfrm>
              <a:off x="4103" y="1953"/>
              <a:ext cx="33" cy="38"/>
            </a:xfrm>
            <a:prstGeom prst="rect">
              <a:avLst/>
            </a:prstGeom>
            <a:noFill/>
            <a:ln w="19050">
              <a:solidFill>
                <a:schemeClr val="accent1"/>
              </a:solidFill>
              <a:miter lim="800000"/>
              <a:headEnd/>
              <a:tailEnd/>
            </a:ln>
          </p:spPr>
          <p:txBody>
            <a:bodyPr anchor="ctr">
              <a:spAutoFit/>
            </a:bodyPr>
            <a:lstStyle/>
            <a:p>
              <a:endParaRPr lang="en-US"/>
            </a:p>
          </p:txBody>
        </p:sp>
        <p:sp>
          <p:nvSpPr>
            <p:cNvPr id="64748" name="Rectangle 253"/>
            <p:cNvSpPr>
              <a:spLocks noChangeArrowheads="1"/>
            </p:cNvSpPr>
            <p:nvPr/>
          </p:nvSpPr>
          <p:spPr bwMode="auto">
            <a:xfrm>
              <a:off x="3269" y="1937"/>
              <a:ext cx="33" cy="38"/>
            </a:xfrm>
            <a:prstGeom prst="rect">
              <a:avLst/>
            </a:prstGeom>
            <a:noFill/>
            <a:ln w="19050">
              <a:solidFill>
                <a:schemeClr val="accent1"/>
              </a:solidFill>
              <a:miter lim="800000"/>
              <a:headEnd/>
              <a:tailEnd/>
            </a:ln>
          </p:spPr>
          <p:txBody>
            <a:bodyPr anchor="ctr">
              <a:spAutoFit/>
            </a:bodyPr>
            <a:lstStyle/>
            <a:p>
              <a:endParaRPr lang="en-US"/>
            </a:p>
          </p:txBody>
        </p:sp>
        <p:sp>
          <p:nvSpPr>
            <p:cNvPr id="64749" name="Rectangle 254"/>
            <p:cNvSpPr>
              <a:spLocks noChangeArrowheads="1"/>
            </p:cNvSpPr>
            <p:nvPr/>
          </p:nvSpPr>
          <p:spPr bwMode="auto">
            <a:xfrm>
              <a:off x="3547" y="1718"/>
              <a:ext cx="33" cy="38"/>
            </a:xfrm>
            <a:prstGeom prst="rect">
              <a:avLst/>
            </a:prstGeom>
            <a:noFill/>
            <a:ln w="19050">
              <a:solidFill>
                <a:schemeClr val="accent1"/>
              </a:solidFill>
              <a:miter lim="800000"/>
              <a:headEnd/>
              <a:tailEnd/>
            </a:ln>
          </p:spPr>
          <p:txBody>
            <a:bodyPr anchor="ctr">
              <a:spAutoFit/>
            </a:bodyPr>
            <a:lstStyle/>
            <a:p>
              <a:endParaRPr lang="en-US"/>
            </a:p>
          </p:txBody>
        </p:sp>
        <p:sp>
          <p:nvSpPr>
            <p:cNvPr id="64750" name="Rectangle 255"/>
            <p:cNvSpPr>
              <a:spLocks noChangeArrowheads="1"/>
            </p:cNvSpPr>
            <p:nvPr/>
          </p:nvSpPr>
          <p:spPr bwMode="auto">
            <a:xfrm>
              <a:off x="3687" y="1624"/>
              <a:ext cx="33" cy="38"/>
            </a:xfrm>
            <a:prstGeom prst="rect">
              <a:avLst/>
            </a:prstGeom>
            <a:noFill/>
            <a:ln w="19050">
              <a:solidFill>
                <a:schemeClr val="accent1"/>
              </a:solidFill>
              <a:miter lim="800000"/>
              <a:headEnd/>
              <a:tailEnd/>
            </a:ln>
          </p:spPr>
          <p:txBody>
            <a:bodyPr anchor="ctr">
              <a:spAutoFit/>
            </a:bodyPr>
            <a:lstStyle/>
            <a:p>
              <a:endParaRPr lang="en-US"/>
            </a:p>
          </p:txBody>
        </p:sp>
        <p:sp>
          <p:nvSpPr>
            <p:cNvPr id="64751" name="Rectangle 256"/>
            <p:cNvSpPr>
              <a:spLocks noChangeArrowheads="1"/>
            </p:cNvSpPr>
            <p:nvPr/>
          </p:nvSpPr>
          <p:spPr bwMode="auto">
            <a:xfrm>
              <a:off x="3825" y="1693"/>
              <a:ext cx="33" cy="38"/>
            </a:xfrm>
            <a:prstGeom prst="rect">
              <a:avLst/>
            </a:prstGeom>
            <a:noFill/>
            <a:ln w="19050">
              <a:solidFill>
                <a:schemeClr val="accent1"/>
              </a:solidFill>
              <a:miter lim="800000"/>
              <a:headEnd/>
              <a:tailEnd/>
            </a:ln>
          </p:spPr>
          <p:txBody>
            <a:bodyPr anchor="ctr">
              <a:spAutoFit/>
            </a:bodyPr>
            <a:lstStyle/>
            <a:p>
              <a:endParaRPr lang="en-US"/>
            </a:p>
          </p:txBody>
        </p:sp>
        <p:sp>
          <p:nvSpPr>
            <p:cNvPr id="64752" name="Rectangle 257"/>
            <p:cNvSpPr>
              <a:spLocks noChangeArrowheads="1"/>
            </p:cNvSpPr>
            <p:nvPr/>
          </p:nvSpPr>
          <p:spPr bwMode="auto">
            <a:xfrm>
              <a:off x="3302" y="1929"/>
              <a:ext cx="33" cy="38"/>
            </a:xfrm>
            <a:prstGeom prst="rect">
              <a:avLst/>
            </a:prstGeom>
            <a:noFill/>
            <a:ln w="19050">
              <a:solidFill>
                <a:schemeClr val="accent1"/>
              </a:solidFill>
              <a:miter lim="800000"/>
              <a:headEnd/>
              <a:tailEnd/>
            </a:ln>
          </p:spPr>
          <p:txBody>
            <a:bodyPr anchor="ctr">
              <a:spAutoFit/>
            </a:bodyPr>
            <a:lstStyle/>
            <a:p>
              <a:endParaRPr lang="en-US"/>
            </a:p>
          </p:txBody>
        </p:sp>
        <p:sp>
          <p:nvSpPr>
            <p:cNvPr id="64753" name="Rectangle 258"/>
            <p:cNvSpPr>
              <a:spLocks noChangeArrowheads="1"/>
            </p:cNvSpPr>
            <p:nvPr/>
          </p:nvSpPr>
          <p:spPr bwMode="auto">
            <a:xfrm>
              <a:off x="3336" y="1915"/>
              <a:ext cx="33" cy="38"/>
            </a:xfrm>
            <a:prstGeom prst="rect">
              <a:avLst/>
            </a:prstGeom>
            <a:noFill/>
            <a:ln w="19050">
              <a:solidFill>
                <a:schemeClr val="accent1"/>
              </a:solidFill>
              <a:miter lim="800000"/>
              <a:headEnd/>
              <a:tailEnd/>
            </a:ln>
          </p:spPr>
          <p:txBody>
            <a:bodyPr anchor="ctr">
              <a:spAutoFit/>
            </a:bodyPr>
            <a:lstStyle/>
            <a:p>
              <a:endParaRPr lang="en-US"/>
            </a:p>
          </p:txBody>
        </p:sp>
        <p:sp>
          <p:nvSpPr>
            <p:cNvPr id="64754" name="Rectangle 259"/>
            <p:cNvSpPr>
              <a:spLocks noChangeArrowheads="1"/>
            </p:cNvSpPr>
            <p:nvPr/>
          </p:nvSpPr>
          <p:spPr bwMode="auto">
            <a:xfrm>
              <a:off x="3405" y="1847"/>
              <a:ext cx="33" cy="38"/>
            </a:xfrm>
            <a:prstGeom prst="rect">
              <a:avLst/>
            </a:prstGeom>
            <a:noFill/>
            <a:ln w="19050">
              <a:solidFill>
                <a:schemeClr val="accent1"/>
              </a:solidFill>
              <a:miter lim="800000"/>
              <a:headEnd/>
              <a:tailEnd/>
            </a:ln>
          </p:spPr>
          <p:txBody>
            <a:bodyPr anchor="ctr">
              <a:spAutoFit/>
            </a:bodyPr>
            <a:lstStyle/>
            <a:p>
              <a:endParaRPr lang="en-US"/>
            </a:p>
          </p:txBody>
        </p:sp>
        <p:sp>
          <p:nvSpPr>
            <p:cNvPr id="64755" name="Rectangle 260"/>
            <p:cNvSpPr>
              <a:spLocks noChangeArrowheads="1"/>
            </p:cNvSpPr>
            <p:nvPr/>
          </p:nvSpPr>
          <p:spPr bwMode="auto">
            <a:xfrm>
              <a:off x="3477" y="1760"/>
              <a:ext cx="33" cy="38"/>
            </a:xfrm>
            <a:prstGeom prst="rect">
              <a:avLst/>
            </a:prstGeom>
            <a:noFill/>
            <a:ln w="19050">
              <a:solidFill>
                <a:schemeClr val="accent1"/>
              </a:solidFill>
              <a:miter lim="800000"/>
              <a:headEnd/>
              <a:tailEnd/>
            </a:ln>
          </p:spPr>
          <p:txBody>
            <a:bodyPr anchor="ctr">
              <a:spAutoFit/>
            </a:bodyPr>
            <a:lstStyle/>
            <a:p>
              <a:endParaRPr lang="en-US"/>
            </a:p>
          </p:txBody>
        </p:sp>
        <p:sp>
          <p:nvSpPr>
            <p:cNvPr id="64756" name="Line 261"/>
            <p:cNvSpPr>
              <a:spLocks noChangeShapeType="1"/>
            </p:cNvSpPr>
            <p:nvPr/>
          </p:nvSpPr>
          <p:spPr bwMode="auto">
            <a:xfrm flipV="1">
              <a:off x="3515" y="1752"/>
              <a:ext cx="30" cy="23"/>
            </a:xfrm>
            <a:prstGeom prst="line">
              <a:avLst/>
            </a:prstGeom>
            <a:noFill/>
            <a:ln w="22225">
              <a:solidFill>
                <a:schemeClr val="accent1"/>
              </a:solidFill>
              <a:round/>
              <a:headEnd/>
              <a:tailEnd/>
            </a:ln>
          </p:spPr>
          <p:txBody>
            <a:bodyPr>
              <a:spAutoFit/>
            </a:bodyPr>
            <a:lstStyle/>
            <a:p>
              <a:endParaRPr lang="en-US"/>
            </a:p>
          </p:txBody>
        </p:sp>
      </p:grpSp>
      <p:grpSp>
        <p:nvGrpSpPr>
          <p:cNvPr id="4948167" name="Group 262"/>
          <p:cNvGrpSpPr>
            <a:grpSpLocks/>
          </p:cNvGrpSpPr>
          <p:nvPr/>
        </p:nvGrpSpPr>
        <p:grpSpPr bwMode="auto">
          <a:xfrm>
            <a:off x="5219700" y="5389563"/>
            <a:ext cx="2693988" cy="417512"/>
            <a:chOff x="3282" y="3473"/>
            <a:chExt cx="1697" cy="263"/>
          </a:xfrm>
        </p:grpSpPr>
        <p:sp>
          <p:nvSpPr>
            <p:cNvPr id="64727" name="Rectangle 263"/>
            <p:cNvSpPr>
              <a:spLocks noChangeArrowheads="1"/>
            </p:cNvSpPr>
            <p:nvPr/>
          </p:nvSpPr>
          <p:spPr bwMode="auto">
            <a:xfrm>
              <a:off x="3420" y="3575"/>
              <a:ext cx="39" cy="44"/>
            </a:xfrm>
            <a:prstGeom prst="rect">
              <a:avLst/>
            </a:prstGeom>
            <a:solidFill>
              <a:srgbClr val="FF0000"/>
            </a:solidFill>
            <a:ln w="28575">
              <a:noFill/>
              <a:miter lim="800000"/>
              <a:headEnd/>
              <a:tailEnd/>
            </a:ln>
          </p:spPr>
          <p:txBody>
            <a:bodyPr anchor="ctr">
              <a:spAutoFit/>
            </a:bodyPr>
            <a:lstStyle/>
            <a:p>
              <a:endParaRPr lang="en-US"/>
            </a:p>
          </p:txBody>
        </p:sp>
        <p:sp>
          <p:nvSpPr>
            <p:cNvPr id="64728" name="Rectangle 264"/>
            <p:cNvSpPr>
              <a:spLocks noChangeArrowheads="1"/>
            </p:cNvSpPr>
            <p:nvPr/>
          </p:nvSpPr>
          <p:spPr bwMode="auto">
            <a:xfrm>
              <a:off x="3558" y="3497"/>
              <a:ext cx="39" cy="44"/>
            </a:xfrm>
            <a:prstGeom prst="rect">
              <a:avLst/>
            </a:prstGeom>
            <a:solidFill>
              <a:srgbClr val="FF0000"/>
            </a:solidFill>
            <a:ln w="28575">
              <a:noFill/>
              <a:miter lim="800000"/>
              <a:headEnd/>
              <a:tailEnd/>
            </a:ln>
          </p:spPr>
          <p:txBody>
            <a:bodyPr anchor="ctr">
              <a:spAutoFit/>
            </a:bodyPr>
            <a:lstStyle/>
            <a:p>
              <a:endParaRPr lang="en-US"/>
            </a:p>
          </p:txBody>
        </p:sp>
        <p:sp>
          <p:nvSpPr>
            <p:cNvPr id="64729" name="Rectangle 265"/>
            <p:cNvSpPr>
              <a:spLocks noChangeArrowheads="1"/>
            </p:cNvSpPr>
            <p:nvPr/>
          </p:nvSpPr>
          <p:spPr bwMode="auto">
            <a:xfrm>
              <a:off x="3694" y="3473"/>
              <a:ext cx="39" cy="44"/>
            </a:xfrm>
            <a:prstGeom prst="rect">
              <a:avLst/>
            </a:prstGeom>
            <a:solidFill>
              <a:srgbClr val="FF0000"/>
            </a:solidFill>
            <a:ln w="28575">
              <a:noFill/>
              <a:miter lim="800000"/>
              <a:headEnd/>
              <a:tailEnd/>
            </a:ln>
          </p:spPr>
          <p:txBody>
            <a:bodyPr anchor="ctr">
              <a:spAutoFit/>
            </a:bodyPr>
            <a:lstStyle/>
            <a:p>
              <a:endParaRPr lang="en-US"/>
            </a:p>
          </p:txBody>
        </p:sp>
        <p:sp>
          <p:nvSpPr>
            <p:cNvPr id="64730" name="Rectangle 266"/>
            <p:cNvSpPr>
              <a:spLocks noChangeArrowheads="1"/>
            </p:cNvSpPr>
            <p:nvPr/>
          </p:nvSpPr>
          <p:spPr bwMode="auto">
            <a:xfrm>
              <a:off x="3833" y="3476"/>
              <a:ext cx="39" cy="44"/>
            </a:xfrm>
            <a:prstGeom prst="rect">
              <a:avLst/>
            </a:prstGeom>
            <a:solidFill>
              <a:srgbClr val="FF0000"/>
            </a:solidFill>
            <a:ln w="28575">
              <a:noFill/>
              <a:miter lim="800000"/>
              <a:headEnd/>
              <a:tailEnd/>
            </a:ln>
          </p:spPr>
          <p:txBody>
            <a:bodyPr anchor="ctr">
              <a:spAutoFit/>
            </a:bodyPr>
            <a:lstStyle/>
            <a:p>
              <a:endParaRPr lang="en-US"/>
            </a:p>
          </p:txBody>
        </p:sp>
        <p:sp>
          <p:nvSpPr>
            <p:cNvPr id="64731" name="Rectangle 267"/>
            <p:cNvSpPr>
              <a:spLocks noChangeArrowheads="1"/>
            </p:cNvSpPr>
            <p:nvPr/>
          </p:nvSpPr>
          <p:spPr bwMode="auto">
            <a:xfrm>
              <a:off x="4107" y="3608"/>
              <a:ext cx="39" cy="44"/>
            </a:xfrm>
            <a:prstGeom prst="rect">
              <a:avLst/>
            </a:prstGeom>
            <a:solidFill>
              <a:srgbClr val="FF0000"/>
            </a:solidFill>
            <a:ln w="28575">
              <a:noFill/>
              <a:miter lim="800000"/>
              <a:headEnd/>
              <a:tailEnd/>
            </a:ln>
          </p:spPr>
          <p:txBody>
            <a:bodyPr anchor="ctr">
              <a:spAutoFit/>
            </a:bodyPr>
            <a:lstStyle/>
            <a:p>
              <a:endParaRPr lang="en-US"/>
            </a:p>
          </p:txBody>
        </p:sp>
        <p:sp>
          <p:nvSpPr>
            <p:cNvPr id="64732" name="Rectangle 268"/>
            <p:cNvSpPr>
              <a:spLocks noChangeArrowheads="1"/>
            </p:cNvSpPr>
            <p:nvPr/>
          </p:nvSpPr>
          <p:spPr bwMode="auto">
            <a:xfrm>
              <a:off x="4940" y="3665"/>
              <a:ext cx="39" cy="31"/>
            </a:xfrm>
            <a:prstGeom prst="rect">
              <a:avLst/>
            </a:prstGeom>
            <a:solidFill>
              <a:srgbClr val="FF0000"/>
            </a:solidFill>
            <a:ln w="28575">
              <a:noFill/>
              <a:miter lim="800000"/>
              <a:headEnd/>
              <a:tailEnd/>
            </a:ln>
          </p:spPr>
          <p:txBody>
            <a:bodyPr anchor="ctr">
              <a:spAutoFit/>
            </a:bodyPr>
            <a:lstStyle/>
            <a:p>
              <a:endParaRPr lang="en-US"/>
            </a:p>
          </p:txBody>
        </p:sp>
        <p:sp>
          <p:nvSpPr>
            <p:cNvPr id="64733" name="Line 269"/>
            <p:cNvSpPr>
              <a:spLocks noChangeShapeType="1"/>
            </p:cNvSpPr>
            <p:nvPr/>
          </p:nvSpPr>
          <p:spPr bwMode="auto">
            <a:xfrm>
              <a:off x="4140" y="3629"/>
              <a:ext cx="810" cy="49"/>
            </a:xfrm>
            <a:prstGeom prst="line">
              <a:avLst/>
            </a:prstGeom>
            <a:noFill/>
            <a:ln w="19050">
              <a:solidFill>
                <a:srgbClr val="FF0000"/>
              </a:solidFill>
              <a:round/>
              <a:headEnd/>
              <a:tailEnd/>
            </a:ln>
          </p:spPr>
          <p:txBody>
            <a:bodyPr wrap="none">
              <a:spAutoFit/>
            </a:bodyPr>
            <a:lstStyle/>
            <a:p>
              <a:endParaRPr lang="en-US"/>
            </a:p>
          </p:txBody>
        </p:sp>
        <p:sp>
          <p:nvSpPr>
            <p:cNvPr id="64734" name="Line 270"/>
            <p:cNvSpPr>
              <a:spLocks noChangeShapeType="1"/>
            </p:cNvSpPr>
            <p:nvPr/>
          </p:nvSpPr>
          <p:spPr bwMode="auto">
            <a:xfrm>
              <a:off x="3873" y="3506"/>
              <a:ext cx="243" cy="121"/>
            </a:xfrm>
            <a:prstGeom prst="line">
              <a:avLst/>
            </a:prstGeom>
            <a:noFill/>
            <a:ln w="19050">
              <a:solidFill>
                <a:srgbClr val="FF0000"/>
              </a:solidFill>
              <a:round/>
              <a:headEnd/>
              <a:tailEnd/>
            </a:ln>
          </p:spPr>
          <p:txBody>
            <a:bodyPr>
              <a:spAutoFit/>
            </a:bodyPr>
            <a:lstStyle/>
            <a:p>
              <a:endParaRPr lang="en-US"/>
            </a:p>
          </p:txBody>
        </p:sp>
        <p:sp>
          <p:nvSpPr>
            <p:cNvPr id="64735" name="Line 271"/>
            <p:cNvSpPr>
              <a:spLocks noChangeShapeType="1"/>
            </p:cNvSpPr>
            <p:nvPr/>
          </p:nvSpPr>
          <p:spPr bwMode="auto">
            <a:xfrm>
              <a:off x="3725" y="3485"/>
              <a:ext cx="123" cy="8"/>
            </a:xfrm>
            <a:prstGeom prst="line">
              <a:avLst/>
            </a:prstGeom>
            <a:noFill/>
            <a:ln w="19050">
              <a:solidFill>
                <a:srgbClr val="FF0000"/>
              </a:solidFill>
              <a:round/>
              <a:headEnd/>
              <a:tailEnd/>
            </a:ln>
          </p:spPr>
          <p:txBody>
            <a:bodyPr>
              <a:spAutoFit/>
            </a:bodyPr>
            <a:lstStyle/>
            <a:p>
              <a:endParaRPr lang="en-US"/>
            </a:p>
          </p:txBody>
        </p:sp>
        <p:sp>
          <p:nvSpPr>
            <p:cNvPr id="64736" name="Line 272"/>
            <p:cNvSpPr>
              <a:spLocks noChangeShapeType="1"/>
            </p:cNvSpPr>
            <p:nvPr/>
          </p:nvSpPr>
          <p:spPr bwMode="auto">
            <a:xfrm flipV="1">
              <a:off x="3592" y="3488"/>
              <a:ext cx="113" cy="21"/>
            </a:xfrm>
            <a:prstGeom prst="line">
              <a:avLst/>
            </a:prstGeom>
            <a:noFill/>
            <a:ln w="19050">
              <a:solidFill>
                <a:srgbClr val="FF0000"/>
              </a:solidFill>
              <a:round/>
              <a:headEnd/>
              <a:tailEnd/>
            </a:ln>
          </p:spPr>
          <p:txBody>
            <a:bodyPr>
              <a:spAutoFit/>
            </a:bodyPr>
            <a:lstStyle/>
            <a:p>
              <a:endParaRPr lang="en-US"/>
            </a:p>
          </p:txBody>
        </p:sp>
        <p:sp>
          <p:nvSpPr>
            <p:cNvPr id="64737" name="Line 273"/>
            <p:cNvSpPr>
              <a:spLocks noChangeShapeType="1"/>
            </p:cNvSpPr>
            <p:nvPr/>
          </p:nvSpPr>
          <p:spPr bwMode="auto">
            <a:xfrm flipV="1">
              <a:off x="3462" y="3523"/>
              <a:ext cx="102" cy="75"/>
            </a:xfrm>
            <a:prstGeom prst="line">
              <a:avLst/>
            </a:prstGeom>
            <a:noFill/>
            <a:ln w="19050">
              <a:solidFill>
                <a:srgbClr val="FF0000"/>
              </a:solidFill>
              <a:round/>
              <a:headEnd/>
              <a:tailEnd/>
            </a:ln>
          </p:spPr>
          <p:txBody>
            <a:bodyPr>
              <a:spAutoFit/>
            </a:bodyPr>
            <a:lstStyle/>
            <a:p>
              <a:endParaRPr lang="en-US"/>
            </a:p>
          </p:txBody>
        </p:sp>
        <p:sp>
          <p:nvSpPr>
            <p:cNvPr id="64738" name="Line 274"/>
            <p:cNvSpPr>
              <a:spLocks noChangeShapeType="1"/>
            </p:cNvSpPr>
            <p:nvPr/>
          </p:nvSpPr>
          <p:spPr bwMode="auto">
            <a:xfrm flipV="1">
              <a:off x="3316" y="3612"/>
              <a:ext cx="118" cy="96"/>
            </a:xfrm>
            <a:prstGeom prst="line">
              <a:avLst/>
            </a:prstGeom>
            <a:noFill/>
            <a:ln w="19050">
              <a:solidFill>
                <a:srgbClr val="FF0000"/>
              </a:solidFill>
              <a:round/>
              <a:headEnd/>
              <a:tailEnd/>
            </a:ln>
          </p:spPr>
          <p:txBody>
            <a:bodyPr>
              <a:spAutoFit/>
            </a:bodyPr>
            <a:lstStyle/>
            <a:p>
              <a:endParaRPr lang="en-US"/>
            </a:p>
          </p:txBody>
        </p:sp>
        <p:sp>
          <p:nvSpPr>
            <p:cNvPr id="64739" name="Rectangle 275"/>
            <p:cNvSpPr>
              <a:spLocks noChangeArrowheads="1"/>
            </p:cNvSpPr>
            <p:nvPr/>
          </p:nvSpPr>
          <p:spPr bwMode="auto">
            <a:xfrm>
              <a:off x="3282" y="3692"/>
              <a:ext cx="39" cy="44"/>
            </a:xfrm>
            <a:prstGeom prst="rect">
              <a:avLst/>
            </a:prstGeom>
            <a:solidFill>
              <a:srgbClr val="FF0000"/>
            </a:solidFill>
            <a:ln w="28575">
              <a:noFill/>
              <a:miter lim="800000"/>
              <a:headEnd/>
              <a:tailEnd/>
            </a:ln>
          </p:spPr>
          <p:txBody>
            <a:bodyPr anchor="ctr">
              <a:spAutoFit/>
            </a:bodyPr>
            <a:lstStyle/>
            <a:p>
              <a:endParaRPr lang="en-US"/>
            </a:p>
          </p:txBody>
        </p:sp>
      </p:grpSp>
      <p:grpSp>
        <p:nvGrpSpPr>
          <p:cNvPr id="4948168" name="Group 276"/>
          <p:cNvGrpSpPr>
            <a:grpSpLocks/>
          </p:cNvGrpSpPr>
          <p:nvPr/>
        </p:nvGrpSpPr>
        <p:grpSpPr bwMode="auto">
          <a:xfrm>
            <a:off x="5197475" y="3054350"/>
            <a:ext cx="2698750" cy="292100"/>
            <a:chOff x="3268" y="2002"/>
            <a:chExt cx="1700" cy="184"/>
          </a:xfrm>
        </p:grpSpPr>
        <p:sp>
          <p:nvSpPr>
            <p:cNvPr id="64710" name="Rectangle 277"/>
            <p:cNvSpPr>
              <a:spLocks noChangeArrowheads="1"/>
            </p:cNvSpPr>
            <p:nvPr/>
          </p:nvSpPr>
          <p:spPr bwMode="auto">
            <a:xfrm>
              <a:off x="3301" y="2123"/>
              <a:ext cx="39" cy="44"/>
            </a:xfrm>
            <a:prstGeom prst="rect">
              <a:avLst/>
            </a:prstGeom>
            <a:solidFill>
              <a:srgbClr val="FF0000"/>
            </a:solidFill>
            <a:ln w="28575">
              <a:noFill/>
              <a:miter lim="800000"/>
              <a:headEnd/>
              <a:tailEnd/>
            </a:ln>
          </p:spPr>
          <p:txBody>
            <a:bodyPr anchor="ctr">
              <a:spAutoFit/>
            </a:bodyPr>
            <a:lstStyle/>
            <a:p>
              <a:endParaRPr lang="en-US"/>
            </a:p>
          </p:txBody>
        </p:sp>
        <p:sp>
          <p:nvSpPr>
            <p:cNvPr id="64711" name="Rectangle 278"/>
            <p:cNvSpPr>
              <a:spLocks noChangeArrowheads="1"/>
            </p:cNvSpPr>
            <p:nvPr/>
          </p:nvSpPr>
          <p:spPr bwMode="auto">
            <a:xfrm>
              <a:off x="3547" y="2002"/>
              <a:ext cx="39" cy="44"/>
            </a:xfrm>
            <a:prstGeom prst="rect">
              <a:avLst/>
            </a:prstGeom>
            <a:solidFill>
              <a:srgbClr val="FF0000"/>
            </a:solidFill>
            <a:ln w="28575">
              <a:noFill/>
              <a:miter lim="800000"/>
              <a:headEnd/>
              <a:tailEnd/>
            </a:ln>
          </p:spPr>
          <p:txBody>
            <a:bodyPr anchor="ctr">
              <a:spAutoFit/>
            </a:bodyPr>
            <a:lstStyle/>
            <a:p>
              <a:endParaRPr lang="en-US"/>
            </a:p>
          </p:txBody>
        </p:sp>
        <p:sp>
          <p:nvSpPr>
            <p:cNvPr id="64712" name="Rectangle 279"/>
            <p:cNvSpPr>
              <a:spLocks noChangeArrowheads="1"/>
            </p:cNvSpPr>
            <p:nvPr/>
          </p:nvSpPr>
          <p:spPr bwMode="auto">
            <a:xfrm>
              <a:off x="3679" y="2025"/>
              <a:ext cx="39" cy="44"/>
            </a:xfrm>
            <a:prstGeom prst="rect">
              <a:avLst/>
            </a:prstGeom>
            <a:solidFill>
              <a:srgbClr val="FF0000"/>
            </a:solidFill>
            <a:ln w="28575">
              <a:noFill/>
              <a:miter lim="800000"/>
              <a:headEnd/>
              <a:tailEnd/>
            </a:ln>
          </p:spPr>
          <p:txBody>
            <a:bodyPr anchor="ctr">
              <a:spAutoFit/>
            </a:bodyPr>
            <a:lstStyle/>
            <a:p>
              <a:endParaRPr lang="en-US"/>
            </a:p>
          </p:txBody>
        </p:sp>
        <p:sp>
          <p:nvSpPr>
            <p:cNvPr id="64713" name="Rectangle 280"/>
            <p:cNvSpPr>
              <a:spLocks noChangeArrowheads="1"/>
            </p:cNvSpPr>
            <p:nvPr/>
          </p:nvSpPr>
          <p:spPr bwMode="auto">
            <a:xfrm>
              <a:off x="3824" y="2071"/>
              <a:ext cx="39" cy="44"/>
            </a:xfrm>
            <a:prstGeom prst="rect">
              <a:avLst/>
            </a:prstGeom>
            <a:solidFill>
              <a:srgbClr val="FF0000"/>
            </a:solidFill>
            <a:ln w="28575">
              <a:noFill/>
              <a:miter lim="800000"/>
              <a:headEnd/>
              <a:tailEnd/>
            </a:ln>
          </p:spPr>
          <p:txBody>
            <a:bodyPr anchor="ctr">
              <a:spAutoFit/>
            </a:bodyPr>
            <a:lstStyle/>
            <a:p>
              <a:endParaRPr lang="en-US"/>
            </a:p>
          </p:txBody>
        </p:sp>
        <p:sp>
          <p:nvSpPr>
            <p:cNvPr id="64714" name="Rectangle 281"/>
            <p:cNvSpPr>
              <a:spLocks noChangeArrowheads="1"/>
            </p:cNvSpPr>
            <p:nvPr/>
          </p:nvSpPr>
          <p:spPr bwMode="auto">
            <a:xfrm>
              <a:off x="4103" y="2135"/>
              <a:ext cx="39" cy="44"/>
            </a:xfrm>
            <a:prstGeom prst="rect">
              <a:avLst/>
            </a:prstGeom>
            <a:solidFill>
              <a:srgbClr val="FF0000"/>
            </a:solidFill>
            <a:ln w="28575">
              <a:noFill/>
              <a:miter lim="800000"/>
              <a:headEnd/>
              <a:tailEnd/>
            </a:ln>
          </p:spPr>
          <p:txBody>
            <a:bodyPr anchor="ctr">
              <a:spAutoFit/>
            </a:bodyPr>
            <a:lstStyle/>
            <a:p>
              <a:endParaRPr lang="en-US"/>
            </a:p>
          </p:txBody>
        </p:sp>
        <p:sp>
          <p:nvSpPr>
            <p:cNvPr id="64715" name="Rectangle 282"/>
            <p:cNvSpPr>
              <a:spLocks noChangeArrowheads="1"/>
            </p:cNvSpPr>
            <p:nvPr/>
          </p:nvSpPr>
          <p:spPr bwMode="auto">
            <a:xfrm>
              <a:off x="4929" y="2069"/>
              <a:ext cx="39" cy="40"/>
            </a:xfrm>
            <a:prstGeom prst="rect">
              <a:avLst/>
            </a:prstGeom>
            <a:solidFill>
              <a:srgbClr val="FF0000"/>
            </a:solidFill>
            <a:ln w="28575">
              <a:noFill/>
              <a:miter lim="800000"/>
              <a:headEnd/>
              <a:tailEnd/>
            </a:ln>
          </p:spPr>
          <p:txBody>
            <a:bodyPr anchor="ctr">
              <a:spAutoFit/>
            </a:bodyPr>
            <a:lstStyle/>
            <a:p>
              <a:endParaRPr lang="en-US"/>
            </a:p>
          </p:txBody>
        </p:sp>
        <p:sp>
          <p:nvSpPr>
            <p:cNvPr id="64716" name="Line 283"/>
            <p:cNvSpPr>
              <a:spLocks noChangeShapeType="1"/>
            </p:cNvSpPr>
            <p:nvPr/>
          </p:nvSpPr>
          <p:spPr bwMode="auto">
            <a:xfrm flipV="1">
              <a:off x="4137" y="2092"/>
              <a:ext cx="804" cy="65"/>
            </a:xfrm>
            <a:prstGeom prst="line">
              <a:avLst/>
            </a:prstGeom>
            <a:noFill/>
            <a:ln w="19050">
              <a:solidFill>
                <a:srgbClr val="FF0000"/>
              </a:solidFill>
              <a:round/>
              <a:headEnd/>
              <a:tailEnd/>
            </a:ln>
          </p:spPr>
          <p:txBody>
            <a:bodyPr>
              <a:spAutoFit/>
            </a:bodyPr>
            <a:lstStyle/>
            <a:p>
              <a:endParaRPr lang="en-US"/>
            </a:p>
          </p:txBody>
        </p:sp>
        <p:sp>
          <p:nvSpPr>
            <p:cNvPr id="64717" name="Line 284"/>
            <p:cNvSpPr>
              <a:spLocks noChangeShapeType="1"/>
            </p:cNvSpPr>
            <p:nvPr/>
          </p:nvSpPr>
          <p:spPr bwMode="auto">
            <a:xfrm>
              <a:off x="3855" y="2094"/>
              <a:ext cx="265" cy="67"/>
            </a:xfrm>
            <a:prstGeom prst="line">
              <a:avLst/>
            </a:prstGeom>
            <a:noFill/>
            <a:ln w="19050">
              <a:solidFill>
                <a:srgbClr val="FF0000"/>
              </a:solidFill>
              <a:round/>
              <a:headEnd/>
              <a:tailEnd/>
            </a:ln>
          </p:spPr>
          <p:txBody>
            <a:bodyPr>
              <a:spAutoFit/>
            </a:bodyPr>
            <a:lstStyle/>
            <a:p>
              <a:endParaRPr lang="en-US"/>
            </a:p>
          </p:txBody>
        </p:sp>
        <p:sp>
          <p:nvSpPr>
            <p:cNvPr id="64718" name="Line 285"/>
            <p:cNvSpPr>
              <a:spLocks noChangeShapeType="1"/>
            </p:cNvSpPr>
            <p:nvPr/>
          </p:nvSpPr>
          <p:spPr bwMode="auto">
            <a:xfrm>
              <a:off x="3721" y="2050"/>
              <a:ext cx="117" cy="42"/>
            </a:xfrm>
            <a:prstGeom prst="line">
              <a:avLst/>
            </a:prstGeom>
            <a:noFill/>
            <a:ln w="19050">
              <a:solidFill>
                <a:srgbClr val="FF0000"/>
              </a:solidFill>
              <a:round/>
              <a:headEnd/>
              <a:tailEnd/>
            </a:ln>
          </p:spPr>
          <p:txBody>
            <a:bodyPr>
              <a:spAutoFit/>
            </a:bodyPr>
            <a:lstStyle/>
            <a:p>
              <a:endParaRPr lang="en-US"/>
            </a:p>
          </p:txBody>
        </p:sp>
        <p:sp>
          <p:nvSpPr>
            <p:cNvPr id="64719" name="Line 286"/>
            <p:cNvSpPr>
              <a:spLocks noChangeShapeType="1"/>
            </p:cNvSpPr>
            <p:nvPr/>
          </p:nvSpPr>
          <p:spPr bwMode="auto">
            <a:xfrm>
              <a:off x="3571" y="2022"/>
              <a:ext cx="123" cy="21"/>
            </a:xfrm>
            <a:prstGeom prst="line">
              <a:avLst/>
            </a:prstGeom>
            <a:noFill/>
            <a:ln w="19050">
              <a:solidFill>
                <a:srgbClr val="FF0000"/>
              </a:solidFill>
              <a:round/>
              <a:headEnd/>
              <a:tailEnd/>
            </a:ln>
          </p:spPr>
          <p:txBody>
            <a:bodyPr>
              <a:spAutoFit/>
            </a:bodyPr>
            <a:lstStyle/>
            <a:p>
              <a:endParaRPr lang="en-US"/>
            </a:p>
          </p:txBody>
        </p:sp>
        <p:sp>
          <p:nvSpPr>
            <p:cNvPr id="64720" name="Line 287"/>
            <p:cNvSpPr>
              <a:spLocks noChangeShapeType="1"/>
            </p:cNvSpPr>
            <p:nvPr/>
          </p:nvSpPr>
          <p:spPr bwMode="auto">
            <a:xfrm flipV="1">
              <a:off x="3439" y="2070"/>
              <a:ext cx="49" cy="23"/>
            </a:xfrm>
            <a:prstGeom prst="line">
              <a:avLst/>
            </a:prstGeom>
            <a:noFill/>
            <a:ln w="19050">
              <a:solidFill>
                <a:srgbClr val="FF0000"/>
              </a:solidFill>
              <a:round/>
              <a:headEnd/>
              <a:tailEnd/>
            </a:ln>
          </p:spPr>
          <p:txBody>
            <a:bodyPr>
              <a:spAutoFit/>
            </a:bodyPr>
            <a:lstStyle/>
            <a:p>
              <a:endParaRPr lang="en-US"/>
            </a:p>
          </p:txBody>
        </p:sp>
        <p:sp>
          <p:nvSpPr>
            <p:cNvPr id="64721" name="Line 288"/>
            <p:cNvSpPr>
              <a:spLocks noChangeShapeType="1"/>
            </p:cNvSpPr>
            <p:nvPr/>
          </p:nvSpPr>
          <p:spPr bwMode="auto">
            <a:xfrm flipV="1">
              <a:off x="3357" y="2098"/>
              <a:ext cx="62" cy="42"/>
            </a:xfrm>
            <a:prstGeom prst="line">
              <a:avLst/>
            </a:prstGeom>
            <a:noFill/>
            <a:ln w="19050">
              <a:solidFill>
                <a:srgbClr val="FF0000"/>
              </a:solidFill>
              <a:round/>
              <a:headEnd/>
              <a:tailEnd/>
            </a:ln>
          </p:spPr>
          <p:txBody>
            <a:bodyPr>
              <a:spAutoFit/>
            </a:bodyPr>
            <a:lstStyle/>
            <a:p>
              <a:endParaRPr lang="en-US"/>
            </a:p>
          </p:txBody>
        </p:sp>
        <p:sp>
          <p:nvSpPr>
            <p:cNvPr id="64722" name="Rectangle 289"/>
            <p:cNvSpPr>
              <a:spLocks noChangeArrowheads="1"/>
            </p:cNvSpPr>
            <p:nvPr/>
          </p:nvSpPr>
          <p:spPr bwMode="auto">
            <a:xfrm>
              <a:off x="3268" y="2142"/>
              <a:ext cx="39" cy="44"/>
            </a:xfrm>
            <a:prstGeom prst="rect">
              <a:avLst/>
            </a:prstGeom>
            <a:solidFill>
              <a:srgbClr val="FF0000"/>
            </a:solidFill>
            <a:ln w="28575">
              <a:noFill/>
              <a:miter lim="800000"/>
              <a:headEnd/>
              <a:tailEnd/>
            </a:ln>
          </p:spPr>
          <p:txBody>
            <a:bodyPr anchor="ctr">
              <a:spAutoFit/>
            </a:bodyPr>
            <a:lstStyle/>
            <a:p>
              <a:endParaRPr lang="en-US"/>
            </a:p>
          </p:txBody>
        </p:sp>
        <p:sp>
          <p:nvSpPr>
            <p:cNvPr id="64723" name="Rectangle 290"/>
            <p:cNvSpPr>
              <a:spLocks noChangeArrowheads="1"/>
            </p:cNvSpPr>
            <p:nvPr/>
          </p:nvSpPr>
          <p:spPr bwMode="auto">
            <a:xfrm>
              <a:off x="3335" y="2113"/>
              <a:ext cx="39" cy="44"/>
            </a:xfrm>
            <a:prstGeom prst="rect">
              <a:avLst/>
            </a:prstGeom>
            <a:solidFill>
              <a:srgbClr val="FF0000"/>
            </a:solidFill>
            <a:ln w="28575">
              <a:noFill/>
              <a:miter lim="800000"/>
              <a:headEnd/>
              <a:tailEnd/>
            </a:ln>
          </p:spPr>
          <p:txBody>
            <a:bodyPr anchor="ctr">
              <a:spAutoFit/>
            </a:bodyPr>
            <a:lstStyle/>
            <a:p>
              <a:endParaRPr lang="en-US"/>
            </a:p>
          </p:txBody>
        </p:sp>
        <p:sp>
          <p:nvSpPr>
            <p:cNvPr id="64724" name="Rectangle 291"/>
            <p:cNvSpPr>
              <a:spLocks noChangeArrowheads="1"/>
            </p:cNvSpPr>
            <p:nvPr/>
          </p:nvSpPr>
          <p:spPr bwMode="auto">
            <a:xfrm>
              <a:off x="3404" y="2076"/>
              <a:ext cx="39" cy="44"/>
            </a:xfrm>
            <a:prstGeom prst="rect">
              <a:avLst/>
            </a:prstGeom>
            <a:solidFill>
              <a:srgbClr val="FF0000"/>
            </a:solidFill>
            <a:ln w="28575">
              <a:noFill/>
              <a:miter lim="800000"/>
              <a:headEnd/>
              <a:tailEnd/>
            </a:ln>
          </p:spPr>
          <p:txBody>
            <a:bodyPr anchor="ctr">
              <a:spAutoFit/>
            </a:bodyPr>
            <a:lstStyle/>
            <a:p>
              <a:endParaRPr lang="en-US"/>
            </a:p>
          </p:txBody>
        </p:sp>
        <p:sp>
          <p:nvSpPr>
            <p:cNvPr id="64725" name="Rectangle 292"/>
            <p:cNvSpPr>
              <a:spLocks noChangeArrowheads="1"/>
            </p:cNvSpPr>
            <p:nvPr/>
          </p:nvSpPr>
          <p:spPr bwMode="auto">
            <a:xfrm>
              <a:off x="3478" y="2046"/>
              <a:ext cx="39" cy="44"/>
            </a:xfrm>
            <a:prstGeom prst="rect">
              <a:avLst/>
            </a:prstGeom>
            <a:solidFill>
              <a:srgbClr val="FF0000"/>
            </a:solidFill>
            <a:ln w="28575">
              <a:noFill/>
              <a:miter lim="800000"/>
              <a:headEnd/>
              <a:tailEnd/>
            </a:ln>
          </p:spPr>
          <p:txBody>
            <a:bodyPr anchor="ctr">
              <a:spAutoFit/>
            </a:bodyPr>
            <a:lstStyle/>
            <a:p>
              <a:endParaRPr lang="en-US"/>
            </a:p>
          </p:txBody>
        </p:sp>
        <p:sp>
          <p:nvSpPr>
            <p:cNvPr id="64726" name="Line 293"/>
            <p:cNvSpPr>
              <a:spLocks noChangeShapeType="1"/>
            </p:cNvSpPr>
            <p:nvPr/>
          </p:nvSpPr>
          <p:spPr bwMode="auto">
            <a:xfrm flipV="1">
              <a:off x="3510" y="2025"/>
              <a:ext cx="43" cy="32"/>
            </a:xfrm>
            <a:prstGeom prst="line">
              <a:avLst/>
            </a:prstGeom>
            <a:noFill/>
            <a:ln w="19050">
              <a:solidFill>
                <a:srgbClr val="FF0000"/>
              </a:solidFill>
              <a:round/>
              <a:headEnd/>
              <a:tailEnd/>
            </a:ln>
          </p:spPr>
          <p:txBody>
            <a:bodyPr>
              <a:spAutoFit/>
            </a:bodyPr>
            <a:lstStyle/>
            <a:p>
              <a:endParaRPr lang="en-US"/>
            </a:p>
          </p:txBody>
        </p:sp>
      </p:grpSp>
      <p:grpSp>
        <p:nvGrpSpPr>
          <p:cNvPr id="4948169" name="Group 294"/>
          <p:cNvGrpSpPr>
            <a:grpSpLocks/>
          </p:cNvGrpSpPr>
          <p:nvPr/>
        </p:nvGrpSpPr>
        <p:grpSpPr bwMode="auto">
          <a:xfrm>
            <a:off x="5195888" y="3111500"/>
            <a:ext cx="2695575" cy="311150"/>
            <a:chOff x="3267" y="2038"/>
            <a:chExt cx="1698" cy="196"/>
          </a:xfrm>
        </p:grpSpPr>
        <p:grpSp>
          <p:nvGrpSpPr>
            <p:cNvPr id="64680" name="Group 295"/>
            <p:cNvGrpSpPr>
              <a:grpSpLocks/>
            </p:cNvGrpSpPr>
            <p:nvPr/>
          </p:nvGrpSpPr>
          <p:grpSpPr bwMode="auto">
            <a:xfrm rot="10800000">
              <a:off x="3483" y="2079"/>
              <a:ext cx="33" cy="73"/>
              <a:chOff x="1311" y="1904"/>
              <a:chExt cx="35" cy="88"/>
            </a:xfrm>
          </p:grpSpPr>
          <p:sp>
            <p:nvSpPr>
              <p:cNvPr id="64708" name="Line 296"/>
              <p:cNvSpPr>
                <a:spLocks noChangeShapeType="1"/>
              </p:cNvSpPr>
              <p:nvPr/>
            </p:nvSpPr>
            <p:spPr bwMode="auto">
              <a:xfrm flipH="1" flipV="1">
                <a:off x="1328" y="1905"/>
                <a:ext cx="1" cy="87"/>
              </a:xfrm>
              <a:prstGeom prst="line">
                <a:avLst/>
              </a:prstGeom>
              <a:noFill/>
              <a:ln w="15875">
                <a:solidFill>
                  <a:srgbClr val="FF0000"/>
                </a:solidFill>
                <a:round/>
                <a:headEnd/>
                <a:tailEnd/>
              </a:ln>
            </p:spPr>
            <p:txBody>
              <a:bodyPr>
                <a:spAutoFit/>
              </a:bodyPr>
              <a:lstStyle/>
              <a:p>
                <a:endParaRPr lang="en-US"/>
              </a:p>
            </p:txBody>
          </p:sp>
          <p:sp>
            <p:nvSpPr>
              <p:cNvPr id="64709" name="Line 297"/>
              <p:cNvSpPr>
                <a:spLocks noChangeShapeType="1"/>
              </p:cNvSpPr>
              <p:nvPr/>
            </p:nvSpPr>
            <p:spPr bwMode="auto">
              <a:xfrm>
                <a:off x="1311" y="1904"/>
                <a:ext cx="35" cy="0"/>
              </a:xfrm>
              <a:prstGeom prst="line">
                <a:avLst/>
              </a:prstGeom>
              <a:noFill/>
              <a:ln w="19050">
                <a:solidFill>
                  <a:srgbClr val="FF0000"/>
                </a:solidFill>
                <a:round/>
                <a:headEnd/>
                <a:tailEnd/>
              </a:ln>
            </p:spPr>
            <p:txBody>
              <a:bodyPr wrap="none">
                <a:spAutoFit/>
              </a:bodyPr>
              <a:lstStyle/>
              <a:p>
                <a:endParaRPr lang="en-US"/>
              </a:p>
            </p:txBody>
          </p:sp>
        </p:grpSp>
        <p:grpSp>
          <p:nvGrpSpPr>
            <p:cNvPr id="64681" name="Group 298"/>
            <p:cNvGrpSpPr>
              <a:grpSpLocks/>
            </p:cNvGrpSpPr>
            <p:nvPr/>
          </p:nvGrpSpPr>
          <p:grpSpPr bwMode="auto">
            <a:xfrm rot="10800000">
              <a:off x="3549" y="2038"/>
              <a:ext cx="33" cy="89"/>
              <a:chOff x="1311" y="1904"/>
              <a:chExt cx="35" cy="88"/>
            </a:xfrm>
          </p:grpSpPr>
          <p:sp>
            <p:nvSpPr>
              <p:cNvPr id="64706" name="Line 299"/>
              <p:cNvSpPr>
                <a:spLocks noChangeShapeType="1"/>
              </p:cNvSpPr>
              <p:nvPr/>
            </p:nvSpPr>
            <p:spPr bwMode="auto">
              <a:xfrm flipH="1" flipV="1">
                <a:off x="1328" y="1905"/>
                <a:ext cx="1" cy="87"/>
              </a:xfrm>
              <a:prstGeom prst="line">
                <a:avLst/>
              </a:prstGeom>
              <a:noFill/>
              <a:ln w="15875">
                <a:solidFill>
                  <a:srgbClr val="FF0000"/>
                </a:solidFill>
                <a:round/>
                <a:headEnd/>
                <a:tailEnd/>
              </a:ln>
            </p:spPr>
            <p:txBody>
              <a:bodyPr>
                <a:spAutoFit/>
              </a:bodyPr>
              <a:lstStyle/>
              <a:p>
                <a:endParaRPr lang="en-US"/>
              </a:p>
            </p:txBody>
          </p:sp>
          <p:sp>
            <p:nvSpPr>
              <p:cNvPr id="64707" name="Line 300"/>
              <p:cNvSpPr>
                <a:spLocks noChangeShapeType="1"/>
              </p:cNvSpPr>
              <p:nvPr/>
            </p:nvSpPr>
            <p:spPr bwMode="auto">
              <a:xfrm>
                <a:off x="1311" y="1904"/>
                <a:ext cx="35" cy="0"/>
              </a:xfrm>
              <a:prstGeom prst="line">
                <a:avLst/>
              </a:prstGeom>
              <a:noFill/>
              <a:ln w="19050">
                <a:solidFill>
                  <a:srgbClr val="FF0000"/>
                </a:solidFill>
                <a:round/>
                <a:headEnd/>
                <a:tailEnd/>
              </a:ln>
            </p:spPr>
            <p:txBody>
              <a:bodyPr wrap="none">
                <a:spAutoFit/>
              </a:bodyPr>
              <a:lstStyle/>
              <a:p>
                <a:endParaRPr lang="en-US"/>
              </a:p>
            </p:txBody>
          </p:sp>
        </p:grpSp>
        <p:grpSp>
          <p:nvGrpSpPr>
            <p:cNvPr id="64682" name="Group 301"/>
            <p:cNvGrpSpPr>
              <a:grpSpLocks/>
            </p:cNvGrpSpPr>
            <p:nvPr/>
          </p:nvGrpSpPr>
          <p:grpSpPr bwMode="auto">
            <a:xfrm rot="10800000">
              <a:off x="3407" y="2111"/>
              <a:ext cx="33" cy="74"/>
              <a:chOff x="1311" y="1904"/>
              <a:chExt cx="35" cy="88"/>
            </a:xfrm>
          </p:grpSpPr>
          <p:sp>
            <p:nvSpPr>
              <p:cNvPr id="64704" name="Line 302"/>
              <p:cNvSpPr>
                <a:spLocks noChangeShapeType="1"/>
              </p:cNvSpPr>
              <p:nvPr/>
            </p:nvSpPr>
            <p:spPr bwMode="auto">
              <a:xfrm flipH="1" flipV="1">
                <a:off x="1328" y="1905"/>
                <a:ext cx="1" cy="87"/>
              </a:xfrm>
              <a:prstGeom prst="line">
                <a:avLst/>
              </a:prstGeom>
              <a:noFill/>
              <a:ln w="15875">
                <a:solidFill>
                  <a:srgbClr val="FF0000"/>
                </a:solidFill>
                <a:round/>
                <a:headEnd/>
                <a:tailEnd/>
              </a:ln>
            </p:spPr>
            <p:txBody>
              <a:bodyPr>
                <a:spAutoFit/>
              </a:bodyPr>
              <a:lstStyle/>
              <a:p>
                <a:endParaRPr lang="en-US"/>
              </a:p>
            </p:txBody>
          </p:sp>
          <p:sp>
            <p:nvSpPr>
              <p:cNvPr id="64705" name="Line 303"/>
              <p:cNvSpPr>
                <a:spLocks noChangeShapeType="1"/>
              </p:cNvSpPr>
              <p:nvPr/>
            </p:nvSpPr>
            <p:spPr bwMode="auto">
              <a:xfrm>
                <a:off x="1311" y="1904"/>
                <a:ext cx="35" cy="0"/>
              </a:xfrm>
              <a:prstGeom prst="line">
                <a:avLst/>
              </a:prstGeom>
              <a:noFill/>
              <a:ln w="19050">
                <a:solidFill>
                  <a:srgbClr val="FF0000"/>
                </a:solidFill>
                <a:round/>
                <a:headEnd/>
                <a:tailEnd/>
              </a:ln>
            </p:spPr>
            <p:txBody>
              <a:bodyPr wrap="none">
                <a:spAutoFit/>
              </a:bodyPr>
              <a:lstStyle/>
              <a:p>
                <a:endParaRPr lang="en-US"/>
              </a:p>
            </p:txBody>
          </p:sp>
        </p:grpSp>
        <p:grpSp>
          <p:nvGrpSpPr>
            <p:cNvPr id="64683" name="Group 304"/>
            <p:cNvGrpSpPr>
              <a:grpSpLocks/>
            </p:cNvGrpSpPr>
            <p:nvPr/>
          </p:nvGrpSpPr>
          <p:grpSpPr bwMode="auto">
            <a:xfrm rot="10800000">
              <a:off x="3340" y="2147"/>
              <a:ext cx="33" cy="44"/>
              <a:chOff x="1311" y="1904"/>
              <a:chExt cx="35" cy="88"/>
            </a:xfrm>
          </p:grpSpPr>
          <p:sp>
            <p:nvSpPr>
              <p:cNvPr id="64702" name="Line 305"/>
              <p:cNvSpPr>
                <a:spLocks noChangeShapeType="1"/>
              </p:cNvSpPr>
              <p:nvPr/>
            </p:nvSpPr>
            <p:spPr bwMode="auto">
              <a:xfrm flipH="1" flipV="1">
                <a:off x="1328" y="1905"/>
                <a:ext cx="1" cy="87"/>
              </a:xfrm>
              <a:prstGeom prst="line">
                <a:avLst/>
              </a:prstGeom>
              <a:noFill/>
              <a:ln w="15875">
                <a:solidFill>
                  <a:srgbClr val="FF0000"/>
                </a:solidFill>
                <a:round/>
                <a:headEnd/>
                <a:tailEnd/>
              </a:ln>
            </p:spPr>
            <p:txBody>
              <a:bodyPr>
                <a:spAutoFit/>
              </a:bodyPr>
              <a:lstStyle/>
              <a:p>
                <a:endParaRPr lang="en-US"/>
              </a:p>
            </p:txBody>
          </p:sp>
          <p:sp>
            <p:nvSpPr>
              <p:cNvPr id="64703" name="Line 306"/>
              <p:cNvSpPr>
                <a:spLocks noChangeShapeType="1"/>
              </p:cNvSpPr>
              <p:nvPr/>
            </p:nvSpPr>
            <p:spPr bwMode="auto">
              <a:xfrm>
                <a:off x="1311" y="1904"/>
                <a:ext cx="35" cy="0"/>
              </a:xfrm>
              <a:prstGeom prst="line">
                <a:avLst/>
              </a:prstGeom>
              <a:noFill/>
              <a:ln w="19050">
                <a:solidFill>
                  <a:srgbClr val="FF0000"/>
                </a:solidFill>
                <a:round/>
                <a:headEnd/>
                <a:tailEnd/>
              </a:ln>
            </p:spPr>
            <p:txBody>
              <a:bodyPr wrap="none">
                <a:spAutoFit/>
              </a:bodyPr>
              <a:lstStyle/>
              <a:p>
                <a:endParaRPr lang="en-US"/>
              </a:p>
            </p:txBody>
          </p:sp>
        </p:grpSp>
        <p:grpSp>
          <p:nvGrpSpPr>
            <p:cNvPr id="64684" name="Group 307"/>
            <p:cNvGrpSpPr>
              <a:grpSpLocks/>
            </p:cNvGrpSpPr>
            <p:nvPr/>
          </p:nvGrpSpPr>
          <p:grpSpPr bwMode="auto">
            <a:xfrm rot="10800000">
              <a:off x="3305" y="2165"/>
              <a:ext cx="33" cy="40"/>
              <a:chOff x="1311" y="1904"/>
              <a:chExt cx="35" cy="88"/>
            </a:xfrm>
          </p:grpSpPr>
          <p:sp>
            <p:nvSpPr>
              <p:cNvPr id="64700" name="Line 308"/>
              <p:cNvSpPr>
                <a:spLocks noChangeShapeType="1"/>
              </p:cNvSpPr>
              <p:nvPr/>
            </p:nvSpPr>
            <p:spPr bwMode="auto">
              <a:xfrm flipH="1" flipV="1">
                <a:off x="1328" y="1905"/>
                <a:ext cx="1" cy="87"/>
              </a:xfrm>
              <a:prstGeom prst="line">
                <a:avLst/>
              </a:prstGeom>
              <a:noFill/>
              <a:ln w="15875">
                <a:solidFill>
                  <a:srgbClr val="FF0000"/>
                </a:solidFill>
                <a:round/>
                <a:headEnd/>
                <a:tailEnd/>
              </a:ln>
            </p:spPr>
            <p:txBody>
              <a:bodyPr>
                <a:spAutoFit/>
              </a:bodyPr>
              <a:lstStyle/>
              <a:p>
                <a:endParaRPr lang="en-US"/>
              </a:p>
            </p:txBody>
          </p:sp>
          <p:sp>
            <p:nvSpPr>
              <p:cNvPr id="64701" name="Line 309"/>
              <p:cNvSpPr>
                <a:spLocks noChangeShapeType="1"/>
              </p:cNvSpPr>
              <p:nvPr/>
            </p:nvSpPr>
            <p:spPr bwMode="auto">
              <a:xfrm>
                <a:off x="1311" y="1904"/>
                <a:ext cx="35" cy="0"/>
              </a:xfrm>
              <a:prstGeom prst="line">
                <a:avLst/>
              </a:prstGeom>
              <a:noFill/>
              <a:ln w="19050">
                <a:solidFill>
                  <a:srgbClr val="FF0000"/>
                </a:solidFill>
                <a:round/>
                <a:headEnd/>
                <a:tailEnd/>
              </a:ln>
            </p:spPr>
            <p:txBody>
              <a:bodyPr wrap="none">
                <a:spAutoFit/>
              </a:bodyPr>
              <a:lstStyle/>
              <a:p>
                <a:endParaRPr lang="en-US"/>
              </a:p>
            </p:txBody>
          </p:sp>
        </p:grpSp>
        <p:grpSp>
          <p:nvGrpSpPr>
            <p:cNvPr id="64685" name="Group 310"/>
            <p:cNvGrpSpPr>
              <a:grpSpLocks/>
            </p:cNvGrpSpPr>
            <p:nvPr/>
          </p:nvGrpSpPr>
          <p:grpSpPr bwMode="auto">
            <a:xfrm rot="10800000">
              <a:off x="3267" y="2177"/>
              <a:ext cx="33" cy="33"/>
              <a:chOff x="1311" y="1904"/>
              <a:chExt cx="35" cy="88"/>
            </a:xfrm>
          </p:grpSpPr>
          <p:sp>
            <p:nvSpPr>
              <p:cNvPr id="64698" name="Line 311"/>
              <p:cNvSpPr>
                <a:spLocks noChangeShapeType="1"/>
              </p:cNvSpPr>
              <p:nvPr/>
            </p:nvSpPr>
            <p:spPr bwMode="auto">
              <a:xfrm flipH="1" flipV="1">
                <a:off x="1328" y="1905"/>
                <a:ext cx="1" cy="87"/>
              </a:xfrm>
              <a:prstGeom prst="line">
                <a:avLst/>
              </a:prstGeom>
              <a:noFill/>
              <a:ln w="15875">
                <a:solidFill>
                  <a:srgbClr val="FF0000"/>
                </a:solidFill>
                <a:round/>
                <a:headEnd/>
                <a:tailEnd/>
              </a:ln>
            </p:spPr>
            <p:txBody>
              <a:bodyPr>
                <a:spAutoFit/>
              </a:bodyPr>
              <a:lstStyle/>
              <a:p>
                <a:endParaRPr lang="en-US"/>
              </a:p>
            </p:txBody>
          </p:sp>
          <p:sp>
            <p:nvSpPr>
              <p:cNvPr id="64699" name="Line 312"/>
              <p:cNvSpPr>
                <a:spLocks noChangeShapeType="1"/>
              </p:cNvSpPr>
              <p:nvPr/>
            </p:nvSpPr>
            <p:spPr bwMode="auto">
              <a:xfrm>
                <a:off x="1311" y="1904"/>
                <a:ext cx="35" cy="0"/>
              </a:xfrm>
              <a:prstGeom prst="line">
                <a:avLst/>
              </a:prstGeom>
              <a:noFill/>
              <a:ln w="19050">
                <a:solidFill>
                  <a:srgbClr val="FF0000"/>
                </a:solidFill>
                <a:round/>
                <a:headEnd/>
                <a:tailEnd/>
              </a:ln>
            </p:spPr>
            <p:txBody>
              <a:bodyPr wrap="none">
                <a:spAutoFit/>
              </a:bodyPr>
              <a:lstStyle/>
              <a:p>
                <a:endParaRPr lang="en-US"/>
              </a:p>
            </p:txBody>
          </p:sp>
        </p:grpSp>
        <p:grpSp>
          <p:nvGrpSpPr>
            <p:cNvPr id="64686" name="Group 313"/>
            <p:cNvGrpSpPr>
              <a:grpSpLocks/>
            </p:cNvGrpSpPr>
            <p:nvPr/>
          </p:nvGrpSpPr>
          <p:grpSpPr bwMode="auto">
            <a:xfrm rot="10800000">
              <a:off x="3685" y="2053"/>
              <a:ext cx="33" cy="84"/>
              <a:chOff x="1311" y="1904"/>
              <a:chExt cx="35" cy="88"/>
            </a:xfrm>
          </p:grpSpPr>
          <p:sp>
            <p:nvSpPr>
              <p:cNvPr id="64696" name="Line 314"/>
              <p:cNvSpPr>
                <a:spLocks noChangeShapeType="1"/>
              </p:cNvSpPr>
              <p:nvPr/>
            </p:nvSpPr>
            <p:spPr bwMode="auto">
              <a:xfrm flipH="1" flipV="1">
                <a:off x="1328" y="1905"/>
                <a:ext cx="1" cy="87"/>
              </a:xfrm>
              <a:prstGeom prst="line">
                <a:avLst/>
              </a:prstGeom>
              <a:noFill/>
              <a:ln w="15875">
                <a:solidFill>
                  <a:srgbClr val="FF0000"/>
                </a:solidFill>
                <a:round/>
                <a:headEnd/>
                <a:tailEnd/>
              </a:ln>
            </p:spPr>
            <p:txBody>
              <a:bodyPr>
                <a:spAutoFit/>
              </a:bodyPr>
              <a:lstStyle/>
              <a:p>
                <a:endParaRPr lang="en-US"/>
              </a:p>
            </p:txBody>
          </p:sp>
          <p:sp>
            <p:nvSpPr>
              <p:cNvPr id="64697" name="Line 315"/>
              <p:cNvSpPr>
                <a:spLocks noChangeShapeType="1"/>
              </p:cNvSpPr>
              <p:nvPr/>
            </p:nvSpPr>
            <p:spPr bwMode="auto">
              <a:xfrm>
                <a:off x="1311" y="1904"/>
                <a:ext cx="35" cy="0"/>
              </a:xfrm>
              <a:prstGeom prst="line">
                <a:avLst/>
              </a:prstGeom>
              <a:noFill/>
              <a:ln w="19050">
                <a:solidFill>
                  <a:srgbClr val="FF0000"/>
                </a:solidFill>
                <a:round/>
                <a:headEnd/>
                <a:tailEnd/>
              </a:ln>
            </p:spPr>
            <p:txBody>
              <a:bodyPr wrap="none">
                <a:spAutoFit/>
              </a:bodyPr>
              <a:lstStyle/>
              <a:p>
                <a:endParaRPr lang="en-US"/>
              </a:p>
            </p:txBody>
          </p:sp>
        </p:grpSp>
        <p:grpSp>
          <p:nvGrpSpPr>
            <p:cNvPr id="64687" name="Group 316"/>
            <p:cNvGrpSpPr>
              <a:grpSpLocks/>
            </p:cNvGrpSpPr>
            <p:nvPr/>
          </p:nvGrpSpPr>
          <p:grpSpPr bwMode="auto">
            <a:xfrm rot="10800000">
              <a:off x="3827" y="2100"/>
              <a:ext cx="33" cy="56"/>
              <a:chOff x="1311" y="1904"/>
              <a:chExt cx="35" cy="88"/>
            </a:xfrm>
          </p:grpSpPr>
          <p:sp>
            <p:nvSpPr>
              <p:cNvPr id="64694" name="Line 317"/>
              <p:cNvSpPr>
                <a:spLocks noChangeShapeType="1"/>
              </p:cNvSpPr>
              <p:nvPr/>
            </p:nvSpPr>
            <p:spPr bwMode="auto">
              <a:xfrm flipH="1" flipV="1">
                <a:off x="1328" y="1905"/>
                <a:ext cx="1" cy="87"/>
              </a:xfrm>
              <a:prstGeom prst="line">
                <a:avLst/>
              </a:prstGeom>
              <a:noFill/>
              <a:ln w="15875">
                <a:solidFill>
                  <a:srgbClr val="FF0000"/>
                </a:solidFill>
                <a:round/>
                <a:headEnd/>
                <a:tailEnd/>
              </a:ln>
            </p:spPr>
            <p:txBody>
              <a:bodyPr>
                <a:spAutoFit/>
              </a:bodyPr>
              <a:lstStyle/>
              <a:p>
                <a:endParaRPr lang="en-US"/>
              </a:p>
            </p:txBody>
          </p:sp>
          <p:sp>
            <p:nvSpPr>
              <p:cNvPr id="64695" name="Line 318"/>
              <p:cNvSpPr>
                <a:spLocks noChangeShapeType="1"/>
              </p:cNvSpPr>
              <p:nvPr/>
            </p:nvSpPr>
            <p:spPr bwMode="auto">
              <a:xfrm>
                <a:off x="1311" y="1904"/>
                <a:ext cx="35" cy="0"/>
              </a:xfrm>
              <a:prstGeom prst="line">
                <a:avLst/>
              </a:prstGeom>
              <a:noFill/>
              <a:ln w="19050">
                <a:solidFill>
                  <a:srgbClr val="FF0000"/>
                </a:solidFill>
                <a:round/>
                <a:headEnd/>
                <a:tailEnd/>
              </a:ln>
            </p:spPr>
            <p:txBody>
              <a:bodyPr wrap="none">
                <a:spAutoFit/>
              </a:bodyPr>
              <a:lstStyle/>
              <a:p>
                <a:endParaRPr lang="en-US"/>
              </a:p>
            </p:txBody>
          </p:sp>
        </p:grpSp>
        <p:grpSp>
          <p:nvGrpSpPr>
            <p:cNvPr id="64688" name="Group 319"/>
            <p:cNvGrpSpPr>
              <a:grpSpLocks/>
            </p:cNvGrpSpPr>
            <p:nvPr/>
          </p:nvGrpSpPr>
          <p:grpSpPr bwMode="auto">
            <a:xfrm rot="10800000">
              <a:off x="4932" y="2094"/>
              <a:ext cx="33" cy="106"/>
              <a:chOff x="1311" y="1904"/>
              <a:chExt cx="35" cy="88"/>
            </a:xfrm>
          </p:grpSpPr>
          <p:sp>
            <p:nvSpPr>
              <p:cNvPr id="64692" name="Line 320"/>
              <p:cNvSpPr>
                <a:spLocks noChangeShapeType="1"/>
              </p:cNvSpPr>
              <p:nvPr/>
            </p:nvSpPr>
            <p:spPr bwMode="auto">
              <a:xfrm flipH="1" flipV="1">
                <a:off x="1328" y="1905"/>
                <a:ext cx="1" cy="87"/>
              </a:xfrm>
              <a:prstGeom prst="line">
                <a:avLst/>
              </a:prstGeom>
              <a:noFill/>
              <a:ln w="15875">
                <a:solidFill>
                  <a:srgbClr val="FF0000"/>
                </a:solidFill>
                <a:round/>
                <a:headEnd/>
                <a:tailEnd/>
              </a:ln>
            </p:spPr>
            <p:txBody>
              <a:bodyPr>
                <a:spAutoFit/>
              </a:bodyPr>
              <a:lstStyle/>
              <a:p>
                <a:endParaRPr lang="en-US"/>
              </a:p>
            </p:txBody>
          </p:sp>
          <p:sp>
            <p:nvSpPr>
              <p:cNvPr id="64693" name="Line 321"/>
              <p:cNvSpPr>
                <a:spLocks noChangeShapeType="1"/>
              </p:cNvSpPr>
              <p:nvPr/>
            </p:nvSpPr>
            <p:spPr bwMode="auto">
              <a:xfrm>
                <a:off x="1311" y="1904"/>
                <a:ext cx="35" cy="0"/>
              </a:xfrm>
              <a:prstGeom prst="line">
                <a:avLst/>
              </a:prstGeom>
              <a:noFill/>
              <a:ln w="19050">
                <a:solidFill>
                  <a:srgbClr val="FF0000"/>
                </a:solidFill>
                <a:round/>
                <a:headEnd/>
                <a:tailEnd/>
              </a:ln>
            </p:spPr>
            <p:txBody>
              <a:bodyPr wrap="none">
                <a:spAutoFit/>
              </a:bodyPr>
              <a:lstStyle/>
              <a:p>
                <a:endParaRPr lang="en-US"/>
              </a:p>
            </p:txBody>
          </p:sp>
        </p:grpSp>
        <p:grpSp>
          <p:nvGrpSpPr>
            <p:cNvPr id="64689" name="Group 322"/>
            <p:cNvGrpSpPr>
              <a:grpSpLocks/>
            </p:cNvGrpSpPr>
            <p:nvPr/>
          </p:nvGrpSpPr>
          <p:grpSpPr bwMode="auto">
            <a:xfrm rot="10800000">
              <a:off x="4104" y="2178"/>
              <a:ext cx="33" cy="56"/>
              <a:chOff x="1311" y="1904"/>
              <a:chExt cx="35" cy="88"/>
            </a:xfrm>
          </p:grpSpPr>
          <p:sp>
            <p:nvSpPr>
              <p:cNvPr id="64690" name="Line 323"/>
              <p:cNvSpPr>
                <a:spLocks noChangeShapeType="1"/>
              </p:cNvSpPr>
              <p:nvPr/>
            </p:nvSpPr>
            <p:spPr bwMode="auto">
              <a:xfrm flipH="1" flipV="1">
                <a:off x="1328" y="1905"/>
                <a:ext cx="1" cy="87"/>
              </a:xfrm>
              <a:prstGeom prst="line">
                <a:avLst/>
              </a:prstGeom>
              <a:noFill/>
              <a:ln w="15875">
                <a:solidFill>
                  <a:srgbClr val="FF0000"/>
                </a:solidFill>
                <a:round/>
                <a:headEnd/>
                <a:tailEnd/>
              </a:ln>
            </p:spPr>
            <p:txBody>
              <a:bodyPr>
                <a:spAutoFit/>
              </a:bodyPr>
              <a:lstStyle/>
              <a:p>
                <a:endParaRPr lang="en-US"/>
              </a:p>
            </p:txBody>
          </p:sp>
          <p:sp>
            <p:nvSpPr>
              <p:cNvPr id="64691" name="Line 324"/>
              <p:cNvSpPr>
                <a:spLocks noChangeShapeType="1"/>
              </p:cNvSpPr>
              <p:nvPr/>
            </p:nvSpPr>
            <p:spPr bwMode="auto">
              <a:xfrm>
                <a:off x="1311" y="1904"/>
                <a:ext cx="35" cy="0"/>
              </a:xfrm>
              <a:prstGeom prst="line">
                <a:avLst/>
              </a:prstGeom>
              <a:noFill/>
              <a:ln w="19050">
                <a:solidFill>
                  <a:srgbClr val="FF0000"/>
                </a:solidFill>
                <a:round/>
                <a:headEnd/>
                <a:tailEnd/>
              </a:ln>
            </p:spPr>
            <p:txBody>
              <a:bodyPr wrap="none">
                <a:spAutoFit/>
              </a:bodyPr>
              <a:lstStyle/>
              <a:p>
                <a:endParaRPr lang="en-US"/>
              </a:p>
            </p:txBody>
          </p:sp>
        </p:grpSp>
      </p:grpSp>
      <p:grpSp>
        <p:nvGrpSpPr>
          <p:cNvPr id="4948181" name="Group 325"/>
          <p:cNvGrpSpPr>
            <a:grpSpLocks/>
          </p:cNvGrpSpPr>
          <p:nvPr/>
        </p:nvGrpSpPr>
        <p:grpSpPr bwMode="auto">
          <a:xfrm>
            <a:off x="5443538" y="5449888"/>
            <a:ext cx="2465387" cy="396875"/>
            <a:chOff x="3423" y="3511"/>
            <a:chExt cx="1553" cy="250"/>
          </a:xfrm>
        </p:grpSpPr>
        <p:grpSp>
          <p:nvGrpSpPr>
            <p:cNvPr id="64662" name="Group 326"/>
            <p:cNvGrpSpPr>
              <a:grpSpLocks/>
            </p:cNvGrpSpPr>
            <p:nvPr/>
          </p:nvGrpSpPr>
          <p:grpSpPr bwMode="auto">
            <a:xfrm rot="10800000">
              <a:off x="3559" y="3529"/>
              <a:ext cx="33" cy="232"/>
              <a:chOff x="1311" y="1904"/>
              <a:chExt cx="35" cy="88"/>
            </a:xfrm>
          </p:grpSpPr>
          <p:sp>
            <p:nvSpPr>
              <p:cNvPr id="64678" name="Line 327"/>
              <p:cNvSpPr>
                <a:spLocks noChangeShapeType="1"/>
              </p:cNvSpPr>
              <p:nvPr/>
            </p:nvSpPr>
            <p:spPr bwMode="auto">
              <a:xfrm flipH="1" flipV="1">
                <a:off x="1328" y="1905"/>
                <a:ext cx="1" cy="87"/>
              </a:xfrm>
              <a:prstGeom prst="line">
                <a:avLst/>
              </a:prstGeom>
              <a:noFill/>
              <a:ln w="15875">
                <a:solidFill>
                  <a:srgbClr val="FF0000"/>
                </a:solidFill>
                <a:round/>
                <a:headEnd/>
                <a:tailEnd/>
              </a:ln>
            </p:spPr>
            <p:txBody>
              <a:bodyPr>
                <a:spAutoFit/>
              </a:bodyPr>
              <a:lstStyle/>
              <a:p>
                <a:endParaRPr lang="en-US"/>
              </a:p>
            </p:txBody>
          </p:sp>
          <p:sp>
            <p:nvSpPr>
              <p:cNvPr id="64679" name="Line 328"/>
              <p:cNvSpPr>
                <a:spLocks noChangeShapeType="1"/>
              </p:cNvSpPr>
              <p:nvPr/>
            </p:nvSpPr>
            <p:spPr bwMode="auto">
              <a:xfrm>
                <a:off x="1311" y="1904"/>
                <a:ext cx="35" cy="0"/>
              </a:xfrm>
              <a:prstGeom prst="line">
                <a:avLst/>
              </a:prstGeom>
              <a:noFill/>
              <a:ln w="19050">
                <a:solidFill>
                  <a:srgbClr val="FF0000"/>
                </a:solidFill>
                <a:round/>
                <a:headEnd/>
                <a:tailEnd/>
              </a:ln>
            </p:spPr>
            <p:txBody>
              <a:bodyPr wrap="none">
                <a:spAutoFit/>
              </a:bodyPr>
              <a:lstStyle/>
              <a:p>
                <a:endParaRPr lang="en-US"/>
              </a:p>
            </p:txBody>
          </p:sp>
        </p:grpSp>
        <p:grpSp>
          <p:nvGrpSpPr>
            <p:cNvPr id="64663" name="Group 329"/>
            <p:cNvGrpSpPr>
              <a:grpSpLocks/>
            </p:cNvGrpSpPr>
            <p:nvPr/>
          </p:nvGrpSpPr>
          <p:grpSpPr bwMode="auto">
            <a:xfrm rot="10800000">
              <a:off x="3836" y="3517"/>
              <a:ext cx="33" cy="135"/>
              <a:chOff x="1311" y="1904"/>
              <a:chExt cx="35" cy="88"/>
            </a:xfrm>
          </p:grpSpPr>
          <p:sp>
            <p:nvSpPr>
              <p:cNvPr id="64676" name="Line 330"/>
              <p:cNvSpPr>
                <a:spLocks noChangeShapeType="1"/>
              </p:cNvSpPr>
              <p:nvPr/>
            </p:nvSpPr>
            <p:spPr bwMode="auto">
              <a:xfrm flipH="1" flipV="1">
                <a:off x="1328" y="1905"/>
                <a:ext cx="1" cy="87"/>
              </a:xfrm>
              <a:prstGeom prst="line">
                <a:avLst/>
              </a:prstGeom>
              <a:noFill/>
              <a:ln w="15875">
                <a:solidFill>
                  <a:srgbClr val="FF0000"/>
                </a:solidFill>
                <a:round/>
                <a:headEnd/>
                <a:tailEnd/>
              </a:ln>
            </p:spPr>
            <p:txBody>
              <a:bodyPr>
                <a:spAutoFit/>
              </a:bodyPr>
              <a:lstStyle/>
              <a:p>
                <a:endParaRPr lang="en-US"/>
              </a:p>
            </p:txBody>
          </p:sp>
          <p:sp>
            <p:nvSpPr>
              <p:cNvPr id="64677" name="Line 331"/>
              <p:cNvSpPr>
                <a:spLocks noChangeShapeType="1"/>
              </p:cNvSpPr>
              <p:nvPr/>
            </p:nvSpPr>
            <p:spPr bwMode="auto">
              <a:xfrm>
                <a:off x="1311" y="1904"/>
                <a:ext cx="35" cy="0"/>
              </a:xfrm>
              <a:prstGeom prst="line">
                <a:avLst/>
              </a:prstGeom>
              <a:noFill/>
              <a:ln w="19050">
                <a:solidFill>
                  <a:srgbClr val="FF0000"/>
                </a:solidFill>
                <a:round/>
                <a:headEnd/>
                <a:tailEnd/>
              </a:ln>
            </p:spPr>
            <p:txBody>
              <a:bodyPr wrap="none">
                <a:spAutoFit/>
              </a:bodyPr>
              <a:lstStyle/>
              <a:p>
                <a:endParaRPr lang="en-US"/>
              </a:p>
            </p:txBody>
          </p:sp>
        </p:grpSp>
        <p:grpSp>
          <p:nvGrpSpPr>
            <p:cNvPr id="64664" name="Group 332"/>
            <p:cNvGrpSpPr>
              <a:grpSpLocks/>
            </p:cNvGrpSpPr>
            <p:nvPr/>
          </p:nvGrpSpPr>
          <p:grpSpPr bwMode="auto">
            <a:xfrm rot="10800000">
              <a:off x="4114" y="3622"/>
              <a:ext cx="33" cy="59"/>
              <a:chOff x="1311" y="1904"/>
              <a:chExt cx="35" cy="88"/>
            </a:xfrm>
          </p:grpSpPr>
          <p:sp>
            <p:nvSpPr>
              <p:cNvPr id="64674" name="Line 333"/>
              <p:cNvSpPr>
                <a:spLocks noChangeShapeType="1"/>
              </p:cNvSpPr>
              <p:nvPr/>
            </p:nvSpPr>
            <p:spPr bwMode="auto">
              <a:xfrm flipH="1" flipV="1">
                <a:off x="1328" y="1905"/>
                <a:ext cx="1" cy="87"/>
              </a:xfrm>
              <a:prstGeom prst="line">
                <a:avLst/>
              </a:prstGeom>
              <a:noFill/>
              <a:ln w="15875">
                <a:solidFill>
                  <a:srgbClr val="FF0000"/>
                </a:solidFill>
                <a:round/>
                <a:headEnd/>
                <a:tailEnd/>
              </a:ln>
            </p:spPr>
            <p:txBody>
              <a:bodyPr>
                <a:spAutoFit/>
              </a:bodyPr>
              <a:lstStyle/>
              <a:p>
                <a:endParaRPr lang="en-US"/>
              </a:p>
            </p:txBody>
          </p:sp>
          <p:sp>
            <p:nvSpPr>
              <p:cNvPr id="64675" name="Line 334"/>
              <p:cNvSpPr>
                <a:spLocks noChangeShapeType="1"/>
              </p:cNvSpPr>
              <p:nvPr/>
            </p:nvSpPr>
            <p:spPr bwMode="auto">
              <a:xfrm>
                <a:off x="1311" y="1904"/>
                <a:ext cx="35" cy="0"/>
              </a:xfrm>
              <a:prstGeom prst="line">
                <a:avLst/>
              </a:prstGeom>
              <a:noFill/>
              <a:ln w="19050">
                <a:solidFill>
                  <a:srgbClr val="FF0000"/>
                </a:solidFill>
                <a:round/>
                <a:headEnd/>
                <a:tailEnd/>
              </a:ln>
            </p:spPr>
            <p:txBody>
              <a:bodyPr wrap="none">
                <a:spAutoFit/>
              </a:bodyPr>
              <a:lstStyle/>
              <a:p>
                <a:endParaRPr lang="en-US"/>
              </a:p>
            </p:txBody>
          </p:sp>
        </p:grpSp>
        <p:grpSp>
          <p:nvGrpSpPr>
            <p:cNvPr id="64665" name="Group 335"/>
            <p:cNvGrpSpPr>
              <a:grpSpLocks/>
            </p:cNvGrpSpPr>
            <p:nvPr/>
          </p:nvGrpSpPr>
          <p:grpSpPr bwMode="auto">
            <a:xfrm rot="10800000">
              <a:off x="3698" y="3511"/>
              <a:ext cx="33" cy="213"/>
              <a:chOff x="1311" y="1904"/>
              <a:chExt cx="35" cy="88"/>
            </a:xfrm>
          </p:grpSpPr>
          <p:sp>
            <p:nvSpPr>
              <p:cNvPr id="64672" name="Line 336"/>
              <p:cNvSpPr>
                <a:spLocks noChangeShapeType="1"/>
              </p:cNvSpPr>
              <p:nvPr/>
            </p:nvSpPr>
            <p:spPr bwMode="auto">
              <a:xfrm flipH="1" flipV="1">
                <a:off x="1328" y="1905"/>
                <a:ext cx="1" cy="87"/>
              </a:xfrm>
              <a:prstGeom prst="line">
                <a:avLst/>
              </a:prstGeom>
              <a:noFill/>
              <a:ln w="15875">
                <a:solidFill>
                  <a:srgbClr val="FF0000"/>
                </a:solidFill>
                <a:round/>
                <a:headEnd/>
                <a:tailEnd/>
              </a:ln>
            </p:spPr>
            <p:txBody>
              <a:bodyPr>
                <a:spAutoFit/>
              </a:bodyPr>
              <a:lstStyle/>
              <a:p>
                <a:endParaRPr lang="en-US"/>
              </a:p>
            </p:txBody>
          </p:sp>
          <p:sp>
            <p:nvSpPr>
              <p:cNvPr id="64673" name="Line 337"/>
              <p:cNvSpPr>
                <a:spLocks noChangeShapeType="1"/>
              </p:cNvSpPr>
              <p:nvPr/>
            </p:nvSpPr>
            <p:spPr bwMode="auto">
              <a:xfrm>
                <a:off x="1311" y="1904"/>
                <a:ext cx="35" cy="0"/>
              </a:xfrm>
              <a:prstGeom prst="line">
                <a:avLst/>
              </a:prstGeom>
              <a:noFill/>
              <a:ln w="19050">
                <a:solidFill>
                  <a:srgbClr val="FF0000"/>
                </a:solidFill>
                <a:round/>
                <a:headEnd/>
                <a:tailEnd/>
              </a:ln>
            </p:spPr>
            <p:txBody>
              <a:bodyPr wrap="none">
                <a:spAutoFit/>
              </a:bodyPr>
              <a:lstStyle/>
              <a:p>
                <a:endParaRPr lang="en-US"/>
              </a:p>
            </p:txBody>
          </p:sp>
        </p:grpSp>
        <p:grpSp>
          <p:nvGrpSpPr>
            <p:cNvPr id="64666" name="Group 338"/>
            <p:cNvGrpSpPr>
              <a:grpSpLocks/>
            </p:cNvGrpSpPr>
            <p:nvPr/>
          </p:nvGrpSpPr>
          <p:grpSpPr bwMode="auto">
            <a:xfrm rot="10800000">
              <a:off x="3423" y="3693"/>
              <a:ext cx="33" cy="40"/>
              <a:chOff x="1311" y="1904"/>
              <a:chExt cx="35" cy="88"/>
            </a:xfrm>
          </p:grpSpPr>
          <p:sp>
            <p:nvSpPr>
              <p:cNvPr id="64670" name="Line 339"/>
              <p:cNvSpPr>
                <a:spLocks noChangeShapeType="1"/>
              </p:cNvSpPr>
              <p:nvPr/>
            </p:nvSpPr>
            <p:spPr bwMode="auto">
              <a:xfrm flipH="1" flipV="1">
                <a:off x="1328" y="1905"/>
                <a:ext cx="1" cy="87"/>
              </a:xfrm>
              <a:prstGeom prst="line">
                <a:avLst/>
              </a:prstGeom>
              <a:noFill/>
              <a:ln w="15875">
                <a:solidFill>
                  <a:srgbClr val="FF0000"/>
                </a:solidFill>
                <a:round/>
                <a:headEnd/>
                <a:tailEnd/>
              </a:ln>
            </p:spPr>
            <p:txBody>
              <a:bodyPr>
                <a:spAutoFit/>
              </a:bodyPr>
              <a:lstStyle/>
              <a:p>
                <a:endParaRPr lang="en-US"/>
              </a:p>
            </p:txBody>
          </p:sp>
          <p:sp>
            <p:nvSpPr>
              <p:cNvPr id="64671" name="Line 340"/>
              <p:cNvSpPr>
                <a:spLocks noChangeShapeType="1"/>
              </p:cNvSpPr>
              <p:nvPr/>
            </p:nvSpPr>
            <p:spPr bwMode="auto">
              <a:xfrm>
                <a:off x="1311" y="1904"/>
                <a:ext cx="35" cy="0"/>
              </a:xfrm>
              <a:prstGeom prst="line">
                <a:avLst/>
              </a:prstGeom>
              <a:noFill/>
              <a:ln w="19050">
                <a:solidFill>
                  <a:srgbClr val="FF0000"/>
                </a:solidFill>
                <a:round/>
                <a:headEnd/>
                <a:tailEnd/>
              </a:ln>
            </p:spPr>
            <p:txBody>
              <a:bodyPr wrap="none">
                <a:spAutoFit/>
              </a:bodyPr>
              <a:lstStyle/>
              <a:p>
                <a:endParaRPr lang="en-US"/>
              </a:p>
            </p:txBody>
          </p:sp>
        </p:grpSp>
        <p:grpSp>
          <p:nvGrpSpPr>
            <p:cNvPr id="64667" name="Group 341"/>
            <p:cNvGrpSpPr>
              <a:grpSpLocks/>
            </p:cNvGrpSpPr>
            <p:nvPr/>
          </p:nvGrpSpPr>
          <p:grpSpPr bwMode="auto">
            <a:xfrm rot="10800000">
              <a:off x="4943" y="3675"/>
              <a:ext cx="33" cy="31"/>
              <a:chOff x="1311" y="1904"/>
              <a:chExt cx="35" cy="88"/>
            </a:xfrm>
          </p:grpSpPr>
          <p:sp>
            <p:nvSpPr>
              <p:cNvPr id="64668" name="Line 342"/>
              <p:cNvSpPr>
                <a:spLocks noChangeShapeType="1"/>
              </p:cNvSpPr>
              <p:nvPr/>
            </p:nvSpPr>
            <p:spPr bwMode="auto">
              <a:xfrm flipH="1" flipV="1">
                <a:off x="1328" y="1905"/>
                <a:ext cx="1" cy="87"/>
              </a:xfrm>
              <a:prstGeom prst="line">
                <a:avLst/>
              </a:prstGeom>
              <a:noFill/>
              <a:ln w="15875">
                <a:solidFill>
                  <a:srgbClr val="FF0000"/>
                </a:solidFill>
                <a:round/>
                <a:headEnd/>
                <a:tailEnd/>
              </a:ln>
            </p:spPr>
            <p:txBody>
              <a:bodyPr>
                <a:spAutoFit/>
              </a:bodyPr>
              <a:lstStyle/>
              <a:p>
                <a:endParaRPr lang="en-US"/>
              </a:p>
            </p:txBody>
          </p:sp>
          <p:sp>
            <p:nvSpPr>
              <p:cNvPr id="64669" name="Line 343"/>
              <p:cNvSpPr>
                <a:spLocks noChangeShapeType="1"/>
              </p:cNvSpPr>
              <p:nvPr/>
            </p:nvSpPr>
            <p:spPr bwMode="auto">
              <a:xfrm>
                <a:off x="1311" y="1904"/>
                <a:ext cx="35" cy="0"/>
              </a:xfrm>
              <a:prstGeom prst="line">
                <a:avLst/>
              </a:prstGeom>
              <a:noFill/>
              <a:ln w="19050">
                <a:solidFill>
                  <a:srgbClr val="FF0000"/>
                </a:solidFill>
                <a:round/>
                <a:headEnd/>
                <a:tailEnd/>
              </a:ln>
            </p:spPr>
            <p:txBody>
              <a:bodyPr wrap="none">
                <a:spAutoFit/>
              </a:bodyPr>
              <a:lstStyle/>
              <a:p>
                <a:endParaRPr lang="en-US"/>
              </a:p>
            </p:txBody>
          </p:sp>
        </p:grpSp>
      </p:grpSp>
      <p:grpSp>
        <p:nvGrpSpPr>
          <p:cNvPr id="4948188" name="Group 344"/>
          <p:cNvGrpSpPr>
            <a:grpSpLocks/>
          </p:cNvGrpSpPr>
          <p:nvPr/>
        </p:nvGrpSpPr>
        <p:grpSpPr bwMode="auto">
          <a:xfrm>
            <a:off x="5448300" y="4229100"/>
            <a:ext cx="2444750" cy="1463675"/>
            <a:chOff x="3426" y="2742"/>
            <a:chExt cx="1540" cy="910"/>
          </a:xfrm>
        </p:grpSpPr>
        <p:grpSp>
          <p:nvGrpSpPr>
            <p:cNvPr id="64644" name="Group 345"/>
            <p:cNvGrpSpPr>
              <a:grpSpLocks/>
            </p:cNvGrpSpPr>
            <p:nvPr/>
          </p:nvGrpSpPr>
          <p:grpSpPr bwMode="auto">
            <a:xfrm>
              <a:off x="3426" y="3625"/>
              <a:ext cx="27" cy="27"/>
              <a:chOff x="1311" y="1904"/>
              <a:chExt cx="35" cy="88"/>
            </a:xfrm>
          </p:grpSpPr>
          <p:sp>
            <p:nvSpPr>
              <p:cNvPr id="64660" name="Line 346"/>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4661" name="Line 347"/>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4645" name="Group 348"/>
            <p:cNvGrpSpPr>
              <a:grpSpLocks/>
            </p:cNvGrpSpPr>
            <p:nvPr/>
          </p:nvGrpSpPr>
          <p:grpSpPr bwMode="auto">
            <a:xfrm>
              <a:off x="3558" y="3196"/>
              <a:ext cx="37" cy="249"/>
              <a:chOff x="1311" y="1904"/>
              <a:chExt cx="35" cy="88"/>
            </a:xfrm>
          </p:grpSpPr>
          <p:sp>
            <p:nvSpPr>
              <p:cNvPr id="64658" name="Line 349"/>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4659" name="Line 350"/>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4646" name="Group 351"/>
            <p:cNvGrpSpPr>
              <a:grpSpLocks/>
            </p:cNvGrpSpPr>
            <p:nvPr/>
          </p:nvGrpSpPr>
          <p:grpSpPr bwMode="auto">
            <a:xfrm>
              <a:off x="3700" y="2859"/>
              <a:ext cx="27" cy="336"/>
              <a:chOff x="1311" y="1904"/>
              <a:chExt cx="35" cy="88"/>
            </a:xfrm>
          </p:grpSpPr>
          <p:sp>
            <p:nvSpPr>
              <p:cNvPr id="64656" name="Line 352"/>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4657" name="Line 353"/>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4647" name="Group 354"/>
            <p:cNvGrpSpPr>
              <a:grpSpLocks/>
            </p:cNvGrpSpPr>
            <p:nvPr/>
          </p:nvGrpSpPr>
          <p:grpSpPr bwMode="auto">
            <a:xfrm>
              <a:off x="3834" y="2742"/>
              <a:ext cx="36" cy="384"/>
              <a:chOff x="1311" y="1904"/>
              <a:chExt cx="35" cy="88"/>
            </a:xfrm>
          </p:grpSpPr>
          <p:sp>
            <p:nvSpPr>
              <p:cNvPr id="64654" name="Line 355"/>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4655" name="Line 356"/>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4648" name="Group 357"/>
            <p:cNvGrpSpPr>
              <a:grpSpLocks/>
            </p:cNvGrpSpPr>
            <p:nvPr/>
          </p:nvGrpSpPr>
          <p:grpSpPr bwMode="auto">
            <a:xfrm>
              <a:off x="4114" y="3394"/>
              <a:ext cx="27" cy="133"/>
              <a:chOff x="1311" y="1904"/>
              <a:chExt cx="35" cy="88"/>
            </a:xfrm>
          </p:grpSpPr>
          <p:sp>
            <p:nvSpPr>
              <p:cNvPr id="64652" name="Line 358"/>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4653" name="Line 359"/>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4649" name="Group 360"/>
            <p:cNvGrpSpPr>
              <a:grpSpLocks/>
            </p:cNvGrpSpPr>
            <p:nvPr/>
          </p:nvGrpSpPr>
          <p:grpSpPr bwMode="auto">
            <a:xfrm>
              <a:off x="4939" y="3589"/>
              <a:ext cx="27" cy="42"/>
              <a:chOff x="1311" y="1904"/>
              <a:chExt cx="35" cy="88"/>
            </a:xfrm>
          </p:grpSpPr>
          <p:sp>
            <p:nvSpPr>
              <p:cNvPr id="64650" name="Line 361"/>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4651" name="Line 362"/>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grpSp>
        <p:nvGrpSpPr>
          <p:cNvPr id="64849" name="Group 363"/>
          <p:cNvGrpSpPr>
            <a:grpSpLocks/>
          </p:cNvGrpSpPr>
          <p:nvPr/>
        </p:nvGrpSpPr>
        <p:grpSpPr bwMode="auto">
          <a:xfrm>
            <a:off x="5199063" y="2074863"/>
            <a:ext cx="2686050" cy="893762"/>
            <a:chOff x="3269" y="1385"/>
            <a:chExt cx="1692" cy="563"/>
          </a:xfrm>
        </p:grpSpPr>
        <p:grpSp>
          <p:nvGrpSpPr>
            <p:cNvPr id="64614" name="Group 364"/>
            <p:cNvGrpSpPr>
              <a:grpSpLocks/>
            </p:cNvGrpSpPr>
            <p:nvPr/>
          </p:nvGrpSpPr>
          <p:grpSpPr bwMode="auto">
            <a:xfrm>
              <a:off x="3269" y="1817"/>
              <a:ext cx="35" cy="114"/>
              <a:chOff x="1311" y="1904"/>
              <a:chExt cx="35" cy="88"/>
            </a:xfrm>
          </p:grpSpPr>
          <p:sp>
            <p:nvSpPr>
              <p:cNvPr id="64642" name="Line 365"/>
              <p:cNvSpPr>
                <a:spLocks noChangeShapeType="1"/>
              </p:cNvSpPr>
              <p:nvPr/>
            </p:nvSpPr>
            <p:spPr bwMode="auto">
              <a:xfrm>
                <a:off x="1328" y="1905"/>
                <a:ext cx="1" cy="87"/>
              </a:xfrm>
              <a:prstGeom prst="line">
                <a:avLst/>
              </a:prstGeom>
              <a:noFill/>
              <a:ln w="15875">
                <a:solidFill>
                  <a:schemeClr val="accent1"/>
                </a:solidFill>
                <a:round/>
                <a:headEnd/>
                <a:tailEnd/>
              </a:ln>
            </p:spPr>
            <p:txBody>
              <a:bodyPr wrap="none">
                <a:spAutoFit/>
              </a:bodyPr>
              <a:lstStyle/>
              <a:p>
                <a:endParaRPr lang="en-US"/>
              </a:p>
            </p:txBody>
          </p:sp>
          <p:sp>
            <p:nvSpPr>
              <p:cNvPr id="64643" name="Line 366"/>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4615" name="Group 367"/>
            <p:cNvGrpSpPr>
              <a:grpSpLocks/>
            </p:cNvGrpSpPr>
            <p:nvPr/>
          </p:nvGrpSpPr>
          <p:grpSpPr bwMode="auto">
            <a:xfrm>
              <a:off x="3308" y="1792"/>
              <a:ext cx="27" cy="137"/>
              <a:chOff x="1311" y="1904"/>
              <a:chExt cx="35" cy="88"/>
            </a:xfrm>
          </p:grpSpPr>
          <p:sp>
            <p:nvSpPr>
              <p:cNvPr id="64640" name="Line 368"/>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4641" name="Line 369"/>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4616" name="Group 370"/>
            <p:cNvGrpSpPr>
              <a:grpSpLocks/>
            </p:cNvGrpSpPr>
            <p:nvPr/>
          </p:nvGrpSpPr>
          <p:grpSpPr bwMode="auto">
            <a:xfrm>
              <a:off x="3341" y="1770"/>
              <a:ext cx="27" cy="147"/>
              <a:chOff x="1311" y="1904"/>
              <a:chExt cx="35" cy="88"/>
            </a:xfrm>
          </p:grpSpPr>
          <p:sp>
            <p:nvSpPr>
              <p:cNvPr id="64638" name="Line 371"/>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4639" name="Line 372"/>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4617" name="Group 373"/>
            <p:cNvGrpSpPr>
              <a:grpSpLocks/>
            </p:cNvGrpSpPr>
            <p:nvPr/>
          </p:nvGrpSpPr>
          <p:grpSpPr bwMode="auto">
            <a:xfrm>
              <a:off x="3406" y="1686"/>
              <a:ext cx="34" cy="159"/>
              <a:chOff x="1311" y="1904"/>
              <a:chExt cx="35" cy="88"/>
            </a:xfrm>
          </p:grpSpPr>
          <p:sp>
            <p:nvSpPr>
              <p:cNvPr id="64636" name="Line 374"/>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4637" name="Line 375"/>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4618" name="Group 376"/>
            <p:cNvGrpSpPr>
              <a:grpSpLocks/>
            </p:cNvGrpSpPr>
            <p:nvPr/>
          </p:nvGrpSpPr>
          <p:grpSpPr bwMode="auto">
            <a:xfrm>
              <a:off x="3477" y="1559"/>
              <a:ext cx="35" cy="201"/>
              <a:chOff x="1311" y="1904"/>
              <a:chExt cx="35" cy="88"/>
            </a:xfrm>
          </p:grpSpPr>
          <p:sp>
            <p:nvSpPr>
              <p:cNvPr id="64634" name="Line 377"/>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4635" name="Line 378"/>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4619" name="Group 379"/>
            <p:cNvGrpSpPr>
              <a:grpSpLocks/>
            </p:cNvGrpSpPr>
            <p:nvPr/>
          </p:nvGrpSpPr>
          <p:grpSpPr bwMode="auto">
            <a:xfrm>
              <a:off x="3684" y="1385"/>
              <a:ext cx="29" cy="240"/>
              <a:chOff x="1311" y="1904"/>
              <a:chExt cx="35" cy="88"/>
            </a:xfrm>
          </p:grpSpPr>
          <p:sp>
            <p:nvSpPr>
              <p:cNvPr id="64632" name="Line 380"/>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4633" name="Line 381"/>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4620" name="Group 382"/>
            <p:cNvGrpSpPr>
              <a:grpSpLocks/>
            </p:cNvGrpSpPr>
            <p:nvPr/>
          </p:nvGrpSpPr>
          <p:grpSpPr bwMode="auto">
            <a:xfrm>
              <a:off x="3826" y="1449"/>
              <a:ext cx="32" cy="244"/>
              <a:chOff x="1311" y="1904"/>
              <a:chExt cx="35" cy="88"/>
            </a:xfrm>
          </p:grpSpPr>
          <p:sp>
            <p:nvSpPr>
              <p:cNvPr id="64630" name="Line 383"/>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4631" name="Line 384"/>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4621" name="Group 385"/>
            <p:cNvGrpSpPr>
              <a:grpSpLocks/>
            </p:cNvGrpSpPr>
            <p:nvPr/>
          </p:nvGrpSpPr>
          <p:grpSpPr bwMode="auto">
            <a:xfrm>
              <a:off x="4108" y="1845"/>
              <a:ext cx="27" cy="103"/>
              <a:chOff x="1311" y="1904"/>
              <a:chExt cx="35" cy="88"/>
            </a:xfrm>
          </p:grpSpPr>
          <p:sp>
            <p:nvSpPr>
              <p:cNvPr id="64628" name="Line 386"/>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4629" name="Line 387"/>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4622" name="Group 388"/>
            <p:cNvGrpSpPr>
              <a:grpSpLocks/>
            </p:cNvGrpSpPr>
            <p:nvPr/>
          </p:nvGrpSpPr>
          <p:grpSpPr bwMode="auto">
            <a:xfrm>
              <a:off x="4932" y="1450"/>
              <a:ext cx="29" cy="235"/>
              <a:chOff x="1311" y="1904"/>
              <a:chExt cx="35" cy="88"/>
            </a:xfrm>
          </p:grpSpPr>
          <p:sp>
            <p:nvSpPr>
              <p:cNvPr id="64626" name="Line 389"/>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4627" name="Line 390"/>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4623" name="Group 391"/>
            <p:cNvGrpSpPr>
              <a:grpSpLocks/>
            </p:cNvGrpSpPr>
            <p:nvPr/>
          </p:nvGrpSpPr>
          <p:grpSpPr bwMode="auto">
            <a:xfrm>
              <a:off x="3546" y="1519"/>
              <a:ext cx="35" cy="201"/>
              <a:chOff x="1311" y="1904"/>
              <a:chExt cx="35" cy="88"/>
            </a:xfrm>
          </p:grpSpPr>
          <p:sp>
            <p:nvSpPr>
              <p:cNvPr id="64624" name="Line 392"/>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4625" name="Line 393"/>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sp>
        <p:nvSpPr>
          <p:cNvPr id="4948362" name="Text Box 394"/>
          <p:cNvSpPr txBox="1">
            <a:spLocks noChangeArrowheads="1"/>
          </p:cNvSpPr>
          <p:nvPr/>
        </p:nvSpPr>
        <p:spPr bwMode="auto">
          <a:xfrm>
            <a:off x="2457450" y="6162675"/>
            <a:ext cx="4714875" cy="396875"/>
          </a:xfrm>
          <a:prstGeom prst="rect">
            <a:avLst/>
          </a:prstGeom>
          <a:noFill/>
          <a:ln w="28575">
            <a:noFill/>
            <a:miter lim="800000"/>
            <a:headEnd/>
            <a:tailEnd/>
          </a:ln>
          <a:effectLst/>
        </p:spPr>
        <p:txBody>
          <a:bodyPr>
            <a:spAutoFit/>
          </a:bodyPr>
          <a:lstStyle/>
          <a:p>
            <a:pPr>
              <a:defRPr/>
            </a:pPr>
            <a:r>
              <a:rPr lang="en-US" b="1">
                <a:solidFill>
                  <a:schemeClr val="accent1"/>
                </a:solidFill>
                <a:effectLst>
                  <a:outerShdw blurRad="38100" dist="38100" dir="2700000" algn="tl">
                    <a:srgbClr val="000000"/>
                  </a:outerShdw>
                </a:effectLst>
              </a:rPr>
              <a:t>Time After Oral Fat Load (hours)</a:t>
            </a:r>
          </a:p>
        </p:txBody>
      </p:sp>
      <p:sp>
        <p:nvSpPr>
          <p:cNvPr id="4948363" name="Text Box 395"/>
          <p:cNvSpPr txBox="1">
            <a:spLocks noChangeArrowheads="1"/>
          </p:cNvSpPr>
          <p:nvPr/>
        </p:nvSpPr>
        <p:spPr bwMode="auto">
          <a:xfrm>
            <a:off x="2457450" y="1457325"/>
            <a:ext cx="2143125" cy="366713"/>
          </a:xfrm>
          <a:prstGeom prst="rect">
            <a:avLst/>
          </a:prstGeom>
          <a:noFill/>
          <a:ln w="28575">
            <a:noFill/>
            <a:miter lim="800000"/>
            <a:headEnd/>
            <a:tailEnd/>
          </a:ln>
          <a:effectLst/>
        </p:spPr>
        <p:txBody>
          <a:bodyPr>
            <a:spAutoFit/>
          </a:bodyPr>
          <a:lstStyle/>
          <a:p>
            <a:pPr>
              <a:defRPr/>
            </a:pPr>
            <a:r>
              <a:rPr lang="en-US" sz="1800" b="1">
                <a:solidFill>
                  <a:schemeClr val="accent1"/>
                </a:solidFill>
                <a:effectLst>
                  <a:outerShdw blurRad="38100" dist="38100" dir="2700000" algn="tl">
                    <a:srgbClr val="000000"/>
                  </a:outerShdw>
                </a:effectLst>
              </a:rPr>
              <a:t>Before Treatment</a:t>
            </a:r>
          </a:p>
        </p:txBody>
      </p:sp>
      <p:sp>
        <p:nvSpPr>
          <p:cNvPr id="4948364" name="Text Box 396"/>
          <p:cNvSpPr txBox="1">
            <a:spLocks noChangeArrowheads="1"/>
          </p:cNvSpPr>
          <p:nvPr/>
        </p:nvSpPr>
        <p:spPr bwMode="auto">
          <a:xfrm>
            <a:off x="5667375" y="1438275"/>
            <a:ext cx="2143125" cy="366713"/>
          </a:xfrm>
          <a:prstGeom prst="rect">
            <a:avLst/>
          </a:prstGeom>
          <a:noFill/>
          <a:ln w="28575">
            <a:noFill/>
            <a:miter lim="800000"/>
            <a:headEnd/>
            <a:tailEnd/>
          </a:ln>
          <a:effectLst/>
        </p:spPr>
        <p:txBody>
          <a:bodyPr>
            <a:spAutoFit/>
          </a:bodyPr>
          <a:lstStyle/>
          <a:p>
            <a:pPr>
              <a:defRPr/>
            </a:pPr>
            <a:r>
              <a:rPr lang="en-US" sz="1800" b="1">
                <a:solidFill>
                  <a:schemeClr val="accent1"/>
                </a:solidFill>
                <a:effectLst>
                  <a:outerShdw blurRad="38100" dist="38100" dir="2700000" algn="tl">
                    <a:srgbClr val="000000"/>
                  </a:outerShdw>
                </a:effectLst>
              </a:rPr>
              <a:t>After Treatment</a:t>
            </a:r>
          </a:p>
        </p:txBody>
      </p:sp>
      <p:sp>
        <p:nvSpPr>
          <p:cNvPr id="4948365" name="Text Box 397"/>
          <p:cNvSpPr txBox="1">
            <a:spLocks noChangeArrowheads="1"/>
          </p:cNvSpPr>
          <p:nvPr/>
        </p:nvSpPr>
        <p:spPr bwMode="auto">
          <a:xfrm rot="16200000">
            <a:off x="188913" y="2268538"/>
            <a:ext cx="2143125" cy="581025"/>
          </a:xfrm>
          <a:prstGeom prst="rect">
            <a:avLst/>
          </a:prstGeom>
          <a:noFill/>
          <a:ln w="28575">
            <a:noFill/>
            <a:miter lim="800000"/>
            <a:headEnd/>
            <a:tailEnd/>
          </a:ln>
          <a:effectLst/>
        </p:spPr>
        <p:txBody>
          <a:bodyPr>
            <a:spAutoFit/>
          </a:bodyPr>
          <a:lstStyle/>
          <a:p>
            <a:pPr>
              <a:defRPr/>
            </a:pPr>
            <a:r>
              <a:rPr lang="en-US" sz="1600" b="1">
                <a:solidFill>
                  <a:schemeClr val="accent1"/>
                </a:solidFill>
                <a:effectLst>
                  <a:outerShdw blurRad="38100" dist="38100" dir="2700000" algn="tl">
                    <a:srgbClr val="000000"/>
                  </a:outerShdw>
                </a:effectLst>
              </a:rPr>
              <a:t>Fasting &amp; PP TG (mg/dL)</a:t>
            </a:r>
          </a:p>
        </p:txBody>
      </p:sp>
      <p:sp>
        <p:nvSpPr>
          <p:cNvPr id="4948366" name="Text Box 398"/>
          <p:cNvSpPr txBox="1">
            <a:spLocks noChangeArrowheads="1"/>
          </p:cNvSpPr>
          <p:nvPr/>
        </p:nvSpPr>
        <p:spPr bwMode="auto">
          <a:xfrm rot="16200000">
            <a:off x="155576" y="4559300"/>
            <a:ext cx="2343150" cy="581025"/>
          </a:xfrm>
          <a:prstGeom prst="rect">
            <a:avLst/>
          </a:prstGeom>
          <a:noFill/>
          <a:ln w="28575">
            <a:noFill/>
            <a:miter lim="800000"/>
            <a:headEnd/>
            <a:tailEnd/>
          </a:ln>
          <a:effectLst/>
        </p:spPr>
        <p:txBody>
          <a:bodyPr>
            <a:spAutoFit/>
          </a:bodyPr>
          <a:lstStyle/>
          <a:p>
            <a:pPr>
              <a:defRPr/>
            </a:pPr>
            <a:r>
              <a:rPr lang="en-US" sz="1600" b="1">
                <a:solidFill>
                  <a:schemeClr val="accent1"/>
                </a:solidFill>
                <a:effectLst>
                  <a:outerShdw blurRad="38100" dist="38100" dir="2700000" algn="tl">
                    <a:srgbClr val="000000"/>
                  </a:outerShdw>
                </a:effectLst>
              </a:rPr>
              <a:t>Fasting &amp; PP RP (mg/dL)</a:t>
            </a:r>
          </a:p>
        </p:txBody>
      </p:sp>
      <p:sp>
        <p:nvSpPr>
          <p:cNvPr id="4948367" name="Text Box 399"/>
          <p:cNvSpPr txBox="1">
            <a:spLocks noChangeArrowheads="1"/>
          </p:cNvSpPr>
          <p:nvPr/>
        </p:nvSpPr>
        <p:spPr bwMode="auto">
          <a:xfrm>
            <a:off x="1500188" y="2951163"/>
            <a:ext cx="590550" cy="336550"/>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177</a:t>
            </a:r>
          </a:p>
        </p:txBody>
      </p:sp>
      <p:sp>
        <p:nvSpPr>
          <p:cNvPr id="4948368" name="Text Box 400"/>
          <p:cNvSpPr txBox="1">
            <a:spLocks noChangeArrowheads="1"/>
          </p:cNvSpPr>
          <p:nvPr/>
        </p:nvSpPr>
        <p:spPr bwMode="auto">
          <a:xfrm>
            <a:off x="1616075" y="3165475"/>
            <a:ext cx="473075" cy="336550"/>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89</a:t>
            </a:r>
          </a:p>
        </p:txBody>
      </p:sp>
      <p:grpSp>
        <p:nvGrpSpPr>
          <p:cNvPr id="64547" name="Group 401"/>
          <p:cNvGrpSpPr>
            <a:grpSpLocks/>
          </p:cNvGrpSpPr>
          <p:nvPr/>
        </p:nvGrpSpPr>
        <p:grpSpPr bwMode="auto">
          <a:xfrm>
            <a:off x="1917700" y="3581400"/>
            <a:ext cx="3044825" cy="379413"/>
            <a:chOff x="1202" y="2334"/>
            <a:chExt cx="1918" cy="239"/>
          </a:xfrm>
        </p:grpSpPr>
        <p:sp>
          <p:nvSpPr>
            <p:cNvPr id="4948370" name="Text Box 402"/>
            <p:cNvSpPr txBox="1">
              <a:spLocks noChangeArrowheads="1"/>
            </p:cNvSpPr>
            <p:nvPr/>
          </p:nvSpPr>
          <p:spPr bwMode="auto">
            <a:xfrm>
              <a:off x="1202" y="2342"/>
              <a:ext cx="15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0</a:t>
              </a:r>
            </a:p>
          </p:txBody>
        </p:sp>
        <p:sp>
          <p:nvSpPr>
            <p:cNvPr id="4948371" name="Text Box 403"/>
            <p:cNvSpPr txBox="1">
              <a:spLocks noChangeArrowheads="1"/>
            </p:cNvSpPr>
            <p:nvPr/>
          </p:nvSpPr>
          <p:spPr bwMode="auto">
            <a:xfrm>
              <a:off x="1488" y="2340"/>
              <a:ext cx="15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4</a:t>
              </a:r>
            </a:p>
          </p:txBody>
        </p:sp>
        <p:sp>
          <p:nvSpPr>
            <p:cNvPr id="4948372" name="Text Box 404"/>
            <p:cNvSpPr txBox="1">
              <a:spLocks noChangeArrowheads="1"/>
            </p:cNvSpPr>
            <p:nvPr/>
          </p:nvSpPr>
          <p:spPr bwMode="auto">
            <a:xfrm>
              <a:off x="1770" y="2340"/>
              <a:ext cx="15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8</a:t>
              </a:r>
            </a:p>
          </p:txBody>
        </p:sp>
        <p:sp>
          <p:nvSpPr>
            <p:cNvPr id="4948373" name="Text Box 405"/>
            <p:cNvSpPr txBox="1">
              <a:spLocks noChangeArrowheads="1"/>
            </p:cNvSpPr>
            <p:nvPr/>
          </p:nvSpPr>
          <p:spPr bwMode="auto">
            <a:xfrm>
              <a:off x="1980" y="2340"/>
              <a:ext cx="312"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12</a:t>
              </a:r>
            </a:p>
          </p:txBody>
        </p:sp>
        <p:sp>
          <p:nvSpPr>
            <p:cNvPr id="4948374" name="Text Box 406"/>
            <p:cNvSpPr txBox="1">
              <a:spLocks noChangeArrowheads="1"/>
            </p:cNvSpPr>
            <p:nvPr/>
          </p:nvSpPr>
          <p:spPr bwMode="auto">
            <a:xfrm>
              <a:off x="2820" y="2334"/>
              <a:ext cx="30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24</a:t>
              </a:r>
            </a:p>
          </p:txBody>
        </p:sp>
        <p:sp>
          <p:nvSpPr>
            <p:cNvPr id="4948375" name="Text Box 407"/>
            <p:cNvSpPr txBox="1">
              <a:spLocks noChangeArrowheads="1"/>
            </p:cNvSpPr>
            <p:nvPr/>
          </p:nvSpPr>
          <p:spPr bwMode="auto">
            <a:xfrm>
              <a:off x="2556" y="2340"/>
              <a:ext cx="30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20</a:t>
              </a:r>
            </a:p>
          </p:txBody>
        </p:sp>
        <p:sp>
          <p:nvSpPr>
            <p:cNvPr id="4948376" name="Text Box 408"/>
            <p:cNvSpPr txBox="1">
              <a:spLocks noChangeArrowheads="1"/>
            </p:cNvSpPr>
            <p:nvPr/>
          </p:nvSpPr>
          <p:spPr bwMode="auto">
            <a:xfrm>
              <a:off x="2262" y="2340"/>
              <a:ext cx="30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16</a:t>
              </a:r>
            </a:p>
          </p:txBody>
        </p:sp>
      </p:grpSp>
      <p:sp>
        <p:nvSpPr>
          <p:cNvPr id="4948377" name="Text Box 409"/>
          <p:cNvSpPr txBox="1">
            <a:spLocks noChangeArrowheads="1"/>
          </p:cNvSpPr>
          <p:nvPr/>
        </p:nvSpPr>
        <p:spPr bwMode="auto">
          <a:xfrm>
            <a:off x="3552825" y="2381250"/>
            <a:ext cx="981075" cy="581025"/>
          </a:xfrm>
          <a:prstGeom prst="rect">
            <a:avLst/>
          </a:prstGeom>
          <a:noFill/>
          <a:ln w="28575">
            <a:noFill/>
            <a:miter lim="800000"/>
            <a:headEnd/>
            <a:tailEnd/>
          </a:ln>
          <a:effectLst/>
        </p:spPr>
        <p:txBody>
          <a:bodyPr>
            <a:spAutoFit/>
          </a:bodyPr>
          <a:lstStyle/>
          <a:p>
            <a:pPr>
              <a:defRPr/>
            </a:pPr>
            <a:r>
              <a:rPr lang="en-US" sz="1600" b="1">
                <a:solidFill>
                  <a:schemeClr val="accent1"/>
                </a:solidFill>
                <a:effectLst>
                  <a:outerShdw blurRad="38100" dist="38100" dir="2700000" algn="tl">
                    <a:srgbClr val="000000"/>
                  </a:outerShdw>
                </a:effectLst>
              </a:rPr>
              <a:t>DiabeticPatients</a:t>
            </a:r>
          </a:p>
        </p:txBody>
      </p:sp>
      <p:sp>
        <p:nvSpPr>
          <p:cNvPr id="4948378" name="Text Box 410"/>
          <p:cNvSpPr txBox="1">
            <a:spLocks noChangeArrowheads="1"/>
          </p:cNvSpPr>
          <p:nvPr/>
        </p:nvSpPr>
        <p:spPr bwMode="auto">
          <a:xfrm>
            <a:off x="3571875" y="3000375"/>
            <a:ext cx="1133475" cy="336550"/>
          </a:xfrm>
          <a:prstGeom prst="rect">
            <a:avLst/>
          </a:prstGeom>
          <a:noFill/>
          <a:ln w="28575">
            <a:noFill/>
            <a:miter lim="800000"/>
            <a:headEnd/>
            <a:tailEnd/>
          </a:ln>
          <a:effectLst/>
        </p:spPr>
        <p:txBody>
          <a:bodyPr>
            <a:spAutoFit/>
          </a:bodyPr>
          <a:lstStyle/>
          <a:p>
            <a:pPr>
              <a:defRPr/>
            </a:pPr>
            <a:r>
              <a:rPr lang="en-US" sz="1600" b="1">
                <a:solidFill>
                  <a:schemeClr val="accent2"/>
                </a:solidFill>
                <a:effectLst>
                  <a:outerShdw blurRad="38100" dist="38100" dir="2700000" algn="tl">
                    <a:srgbClr val="000000"/>
                  </a:outerShdw>
                </a:effectLst>
              </a:rPr>
              <a:t>Controls</a:t>
            </a:r>
          </a:p>
        </p:txBody>
      </p:sp>
      <p:sp>
        <p:nvSpPr>
          <p:cNvPr id="4948379" name="Text Box 411"/>
          <p:cNvSpPr txBox="1">
            <a:spLocks noChangeArrowheads="1"/>
          </p:cNvSpPr>
          <p:nvPr/>
        </p:nvSpPr>
        <p:spPr bwMode="auto">
          <a:xfrm>
            <a:off x="6877050" y="2352675"/>
            <a:ext cx="981075" cy="336550"/>
          </a:xfrm>
          <a:prstGeom prst="rect">
            <a:avLst/>
          </a:prstGeom>
          <a:noFill/>
          <a:ln w="28575">
            <a:noFill/>
            <a:miter lim="800000"/>
            <a:headEnd/>
            <a:tailEnd/>
          </a:ln>
          <a:effectLst/>
        </p:spPr>
        <p:txBody>
          <a:bodyPr>
            <a:spAutoFit/>
          </a:bodyPr>
          <a:lstStyle/>
          <a:p>
            <a:pPr>
              <a:defRPr/>
            </a:pPr>
            <a:r>
              <a:rPr lang="en-US" sz="1600" b="1">
                <a:solidFill>
                  <a:schemeClr val="accent1"/>
                </a:solidFill>
                <a:effectLst>
                  <a:outerShdw blurRad="38100" dist="38100" dir="2700000" algn="tl">
                    <a:srgbClr val="000000"/>
                  </a:outerShdw>
                </a:effectLst>
              </a:rPr>
              <a:t>Placebo</a:t>
            </a:r>
          </a:p>
        </p:txBody>
      </p:sp>
      <p:sp>
        <p:nvSpPr>
          <p:cNvPr id="4948380" name="Text Box 412"/>
          <p:cNvSpPr txBox="1">
            <a:spLocks noChangeArrowheads="1"/>
          </p:cNvSpPr>
          <p:nvPr/>
        </p:nvSpPr>
        <p:spPr bwMode="auto">
          <a:xfrm>
            <a:off x="6524625" y="2933700"/>
            <a:ext cx="1323975" cy="336550"/>
          </a:xfrm>
          <a:prstGeom prst="rect">
            <a:avLst/>
          </a:prstGeom>
          <a:noFill/>
          <a:ln w="28575">
            <a:noFill/>
            <a:miter lim="800000"/>
            <a:headEnd/>
            <a:tailEnd/>
          </a:ln>
          <a:effectLst/>
        </p:spPr>
        <p:txBody>
          <a:bodyPr>
            <a:spAutoFit/>
          </a:bodyPr>
          <a:lstStyle/>
          <a:p>
            <a:pPr>
              <a:defRPr/>
            </a:pPr>
            <a:r>
              <a:rPr lang="en-US" sz="1600" b="1">
                <a:solidFill>
                  <a:srgbClr val="FF0000"/>
                </a:solidFill>
                <a:effectLst>
                  <a:outerShdw blurRad="38100" dist="38100" dir="2700000" algn="tl">
                    <a:srgbClr val="000000"/>
                  </a:outerShdw>
                </a:effectLst>
              </a:rPr>
              <a:t>Fenofibrate</a:t>
            </a:r>
          </a:p>
        </p:txBody>
      </p:sp>
      <p:grpSp>
        <p:nvGrpSpPr>
          <p:cNvPr id="64552" name="Group 413"/>
          <p:cNvGrpSpPr>
            <a:grpSpLocks/>
          </p:cNvGrpSpPr>
          <p:nvPr/>
        </p:nvGrpSpPr>
        <p:grpSpPr bwMode="auto">
          <a:xfrm>
            <a:off x="1501775" y="1639888"/>
            <a:ext cx="615950" cy="1446212"/>
            <a:chOff x="946" y="1033"/>
            <a:chExt cx="388" cy="911"/>
          </a:xfrm>
        </p:grpSpPr>
        <p:sp>
          <p:nvSpPr>
            <p:cNvPr id="4948382" name="Text Box 414"/>
            <p:cNvSpPr txBox="1">
              <a:spLocks noChangeArrowheads="1"/>
            </p:cNvSpPr>
            <p:nvPr/>
          </p:nvSpPr>
          <p:spPr bwMode="auto">
            <a:xfrm>
              <a:off x="952" y="1033"/>
              <a:ext cx="357"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709</a:t>
              </a:r>
            </a:p>
          </p:txBody>
        </p:sp>
        <p:sp>
          <p:nvSpPr>
            <p:cNvPr id="4948383" name="Text Box 415"/>
            <p:cNvSpPr txBox="1">
              <a:spLocks noChangeArrowheads="1"/>
            </p:cNvSpPr>
            <p:nvPr/>
          </p:nvSpPr>
          <p:spPr bwMode="auto">
            <a:xfrm>
              <a:off x="946" y="1175"/>
              <a:ext cx="380"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620</a:t>
              </a:r>
            </a:p>
          </p:txBody>
        </p:sp>
        <p:sp>
          <p:nvSpPr>
            <p:cNvPr id="4948384" name="Text Box 416"/>
            <p:cNvSpPr txBox="1">
              <a:spLocks noChangeArrowheads="1"/>
            </p:cNvSpPr>
            <p:nvPr/>
          </p:nvSpPr>
          <p:spPr bwMode="auto">
            <a:xfrm>
              <a:off x="962" y="1320"/>
              <a:ext cx="362"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531</a:t>
              </a:r>
            </a:p>
          </p:txBody>
        </p:sp>
        <p:sp>
          <p:nvSpPr>
            <p:cNvPr id="4948385" name="Text Box 417"/>
            <p:cNvSpPr txBox="1">
              <a:spLocks noChangeArrowheads="1"/>
            </p:cNvSpPr>
            <p:nvPr/>
          </p:nvSpPr>
          <p:spPr bwMode="auto">
            <a:xfrm>
              <a:off x="950" y="1450"/>
              <a:ext cx="384"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445</a:t>
              </a:r>
            </a:p>
          </p:txBody>
        </p:sp>
        <p:sp>
          <p:nvSpPr>
            <p:cNvPr id="4948386" name="Text Box 418"/>
            <p:cNvSpPr txBox="1">
              <a:spLocks noChangeArrowheads="1"/>
            </p:cNvSpPr>
            <p:nvPr/>
          </p:nvSpPr>
          <p:spPr bwMode="auto">
            <a:xfrm>
              <a:off x="970" y="1732"/>
              <a:ext cx="349"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265</a:t>
              </a:r>
            </a:p>
          </p:txBody>
        </p:sp>
        <p:sp>
          <p:nvSpPr>
            <p:cNvPr id="4948387" name="Text Box 419"/>
            <p:cNvSpPr txBox="1">
              <a:spLocks noChangeArrowheads="1"/>
            </p:cNvSpPr>
            <p:nvPr/>
          </p:nvSpPr>
          <p:spPr bwMode="auto">
            <a:xfrm>
              <a:off x="975" y="1596"/>
              <a:ext cx="340"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354</a:t>
              </a:r>
            </a:p>
          </p:txBody>
        </p:sp>
      </p:grpSp>
      <p:grpSp>
        <p:nvGrpSpPr>
          <p:cNvPr id="64553" name="Group 420"/>
          <p:cNvGrpSpPr>
            <a:grpSpLocks/>
          </p:cNvGrpSpPr>
          <p:nvPr/>
        </p:nvGrpSpPr>
        <p:grpSpPr bwMode="auto">
          <a:xfrm>
            <a:off x="4683125" y="1630363"/>
            <a:ext cx="615950" cy="1862137"/>
            <a:chOff x="928" y="1111"/>
            <a:chExt cx="388" cy="1173"/>
          </a:xfrm>
        </p:grpSpPr>
        <p:sp>
          <p:nvSpPr>
            <p:cNvPr id="4948389" name="Text Box 421"/>
            <p:cNvSpPr txBox="1">
              <a:spLocks noChangeArrowheads="1"/>
            </p:cNvSpPr>
            <p:nvPr/>
          </p:nvSpPr>
          <p:spPr bwMode="auto">
            <a:xfrm>
              <a:off x="934" y="1111"/>
              <a:ext cx="357"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709</a:t>
              </a:r>
            </a:p>
          </p:txBody>
        </p:sp>
        <p:sp>
          <p:nvSpPr>
            <p:cNvPr id="4948390" name="Text Box 422"/>
            <p:cNvSpPr txBox="1">
              <a:spLocks noChangeArrowheads="1"/>
            </p:cNvSpPr>
            <p:nvPr/>
          </p:nvSpPr>
          <p:spPr bwMode="auto">
            <a:xfrm>
              <a:off x="928" y="1253"/>
              <a:ext cx="380"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620</a:t>
              </a:r>
            </a:p>
          </p:txBody>
        </p:sp>
        <p:sp>
          <p:nvSpPr>
            <p:cNvPr id="4948391" name="Text Box 423"/>
            <p:cNvSpPr txBox="1">
              <a:spLocks noChangeArrowheads="1"/>
            </p:cNvSpPr>
            <p:nvPr/>
          </p:nvSpPr>
          <p:spPr bwMode="auto">
            <a:xfrm>
              <a:off x="944" y="1398"/>
              <a:ext cx="362"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531</a:t>
              </a:r>
            </a:p>
          </p:txBody>
        </p:sp>
        <p:sp>
          <p:nvSpPr>
            <p:cNvPr id="4948392" name="Text Box 424"/>
            <p:cNvSpPr txBox="1">
              <a:spLocks noChangeArrowheads="1"/>
            </p:cNvSpPr>
            <p:nvPr/>
          </p:nvSpPr>
          <p:spPr bwMode="auto">
            <a:xfrm>
              <a:off x="932" y="1528"/>
              <a:ext cx="384"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445</a:t>
              </a:r>
            </a:p>
          </p:txBody>
        </p:sp>
        <p:sp>
          <p:nvSpPr>
            <p:cNvPr id="4948393" name="Text Box 425"/>
            <p:cNvSpPr txBox="1">
              <a:spLocks noChangeArrowheads="1"/>
            </p:cNvSpPr>
            <p:nvPr/>
          </p:nvSpPr>
          <p:spPr bwMode="auto">
            <a:xfrm>
              <a:off x="952" y="1810"/>
              <a:ext cx="349"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265</a:t>
              </a:r>
            </a:p>
          </p:txBody>
        </p:sp>
        <p:sp>
          <p:nvSpPr>
            <p:cNvPr id="4948394" name="Text Box 426"/>
            <p:cNvSpPr txBox="1">
              <a:spLocks noChangeArrowheads="1"/>
            </p:cNvSpPr>
            <p:nvPr/>
          </p:nvSpPr>
          <p:spPr bwMode="auto">
            <a:xfrm>
              <a:off x="957" y="1674"/>
              <a:ext cx="340"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354</a:t>
              </a:r>
            </a:p>
          </p:txBody>
        </p:sp>
        <p:sp>
          <p:nvSpPr>
            <p:cNvPr id="4948395" name="Text Box 427"/>
            <p:cNvSpPr txBox="1">
              <a:spLocks noChangeArrowheads="1"/>
            </p:cNvSpPr>
            <p:nvPr/>
          </p:nvSpPr>
          <p:spPr bwMode="auto">
            <a:xfrm>
              <a:off x="939" y="1937"/>
              <a:ext cx="372"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177</a:t>
              </a:r>
            </a:p>
          </p:txBody>
        </p:sp>
        <p:sp>
          <p:nvSpPr>
            <p:cNvPr id="4948396" name="Text Box 428"/>
            <p:cNvSpPr txBox="1">
              <a:spLocks noChangeArrowheads="1"/>
            </p:cNvSpPr>
            <p:nvPr/>
          </p:nvSpPr>
          <p:spPr bwMode="auto">
            <a:xfrm>
              <a:off x="1012" y="2072"/>
              <a:ext cx="298"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89</a:t>
              </a:r>
            </a:p>
          </p:txBody>
        </p:sp>
      </p:grpSp>
      <p:grpSp>
        <p:nvGrpSpPr>
          <p:cNvPr id="64554" name="Group 429"/>
          <p:cNvGrpSpPr>
            <a:grpSpLocks/>
          </p:cNvGrpSpPr>
          <p:nvPr/>
        </p:nvGrpSpPr>
        <p:grpSpPr bwMode="auto">
          <a:xfrm>
            <a:off x="5146675" y="3581400"/>
            <a:ext cx="3044825" cy="379413"/>
            <a:chOff x="1202" y="2334"/>
            <a:chExt cx="1918" cy="239"/>
          </a:xfrm>
        </p:grpSpPr>
        <p:sp>
          <p:nvSpPr>
            <p:cNvPr id="4948398" name="Text Box 430"/>
            <p:cNvSpPr txBox="1">
              <a:spLocks noChangeArrowheads="1"/>
            </p:cNvSpPr>
            <p:nvPr/>
          </p:nvSpPr>
          <p:spPr bwMode="auto">
            <a:xfrm>
              <a:off x="1202" y="2342"/>
              <a:ext cx="15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0</a:t>
              </a:r>
            </a:p>
          </p:txBody>
        </p:sp>
        <p:sp>
          <p:nvSpPr>
            <p:cNvPr id="4948399" name="Text Box 431"/>
            <p:cNvSpPr txBox="1">
              <a:spLocks noChangeArrowheads="1"/>
            </p:cNvSpPr>
            <p:nvPr/>
          </p:nvSpPr>
          <p:spPr bwMode="auto">
            <a:xfrm>
              <a:off x="1488" y="2340"/>
              <a:ext cx="15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4</a:t>
              </a:r>
            </a:p>
          </p:txBody>
        </p:sp>
        <p:sp>
          <p:nvSpPr>
            <p:cNvPr id="4948400" name="Text Box 432"/>
            <p:cNvSpPr txBox="1">
              <a:spLocks noChangeArrowheads="1"/>
            </p:cNvSpPr>
            <p:nvPr/>
          </p:nvSpPr>
          <p:spPr bwMode="auto">
            <a:xfrm>
              <a:off x="1770" y="2340"/>
              <a:ext cx="15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8</a:t>
              </a:r>
            </a:p>
          </p:txBody>
        </p:sp>
        <p:sp>
          <p:nvSpPr>
            <p:cNvPr id="4948401" name="Text Box 433"/>
            <p:cNvSpPr txBox="1">
              <a:spLocks noChangeArrowheads="1"/>
            </p:cNvSpPr>
            <p:nvPr/>
          </p:nvSpPr>
          <p:spPr bwMode="auto">
            <a:xfrm>
              <a:off x="1980" y="2340"/>
              <a:ext cx="312"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12</a:t>
              </a:r>
            </a:p>
          </p:txBody>
        </p:sp>
        <p:sp>
          <p:nvSpPr>
            <p:cNvPr id="4948402" name="Text Box 434"/>
            <p:cNvSpPr txBox="1">
              <a:spLocks noChangeArrowheads="1"/>
            </p:cNvSpPr>
            <p:nvPr/>
          </p:nvSpPr>
          <p:spPr bwMode="auto">
            <a:xfrm>
              <a:off x="2820" y="2334"/>
              <a:ext cx="30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24</a:t>
              </a:r>
            </a:p>
          </p:txBody>
        </p:sp>
        <p:sp>
          <p:nvSpPr>
            <p:cNvPr id="4948403" name="Text Box 435"/>
            <p:cNvSpPr txBox="1">
              <a:spLocks noChangeArrowheads="1"/>
            </p:cNvSpPr>
            <p:nvPr/>
          </p:nvSpPr>
          <p:spPr bwMode="auto">
            <a:xfrm>
              <a:off x="2556" y="2340"/>
              <a:ext cx="30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20</a:t>
              </a:r>
            </a:p>
          </p:txBody>
        </p:sp>
        <p:sp>
          <p:nvSpPr>
            <p:cNvPr id="4948404" name="Text Box 436"/>
            <p:cNvSpPr txBox="1">
              <a:spLocks noChangeArrowheads="1"/>
            </p:cNvSpPr>
            <p:nvPr/>
          </p:nvSpPr>
          <p:spPr bwMode="auto">
            <a:xfrm>
              <a:off x="2262" y="2340"/>
              <a:ext cx="30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16</a:t>
              </a:r>
            </a:p>
          </p:txBody>
        </p:sp>
      </p:grpSp>
      <p:grpSp>
        <p:nvGrpSpPr>
          <p:cNvPr id="64555" name="Group 437"/>
          <p:cNvGrpSpPr>
            <a:grpSpLocks/>
          </p:cNvGrpSpPr>
          <p:nvPr/>
        </p:nvGrpSpPr>
        <p:grpSpPr bwMode="auto">
          <a:xfrm>
            <a:off x="5118100" y="5810250"/>
            <a:ext cx="3044825" cy="379413"/>
            <a:chOff x="1202" y="2334"/>
            <a:chExt cx="1918" cy="239"/>
          </a:xfrm>
        </p:grpSpPr>
        <p:sp>
          <p:nvSpPr>
            <p:cNvPr id="4948406" name="Text Box 438"/>
            <p:cNvSpPr txBox="1">
              <a:spLocks noChangeArrowheads="1"/>
            </p:cNvSpPr>
            <p:nvPr/>
          </p:nvSpPr>
          <p:spPr bwMode="auto">
            <a:xfrm>
              <a:off x="1202" y="2342"/>
              <a:ext cx="15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0</a:t>
              </a:r>
            </a:p>
          </p:txBody>
        </p:sp>
        <p:sp>
          <p:nvSpPr>
            <p:cNvPr id="4948407" name="Text Box 439"/>
            <p:cNvSpPr txBox="1">
              <a:spLocks noChangeArrowheads="1"/>
            </p:cNvSpPr>
            <p:nvPr/>
          </p:nvSpPr>
          <p:spPr bwMode="auto">
            <a:xfrm>
              <a:off x="1488" y="2340"/>
              <a:ext cx="15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4</a:t>
              </a:r>
            </a:p>
          </p:txBody>
        </p:sp>
        <p:sp>
          <p:nvSpPr>
            <p:cNvPr id="4948408" name="Text Box 440"/>
            <p:cNvSpPr txBox="1">
              <a:spLocks noChangeArrowheads="1"/>
            </p:cNvSpPr>
            <p:nvPr/>
          </p:nvSpPr>
          <p:spPr bwMode="auto">
            <a:xfrm>
              <a:off x="1770" y="2340"/>
              <a:ext cx="15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8</a:t>
              </a:r>
            </a:p>
          </p:txBody>
        </p:sp>
        <p:sp>
          <p:nvSpPr>
            <p:cNvPr id="4948409" name="Text Box 441"/>
            <p:cNvSpPr txBox="1">
              <a:spLocks noChangeArrowheads="1"/>
            </p:cNvSpPr>
            <p:nvPr/>
          </p:nvSpPr>
          <p:spPr bwMode="auto">
            <a:xfrm>
              <a:off x="1980" y="2340"/>
              <a:ext cx="312"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12</a:t>
              </a:r>
            </a:p>
          </p:txBody>
        </p:sp>
        <p:sp>
          <p:nvSpPr>
            <p:cNvPr id="4948410" name="Text Box 442"/>
            <p:cNvSpPr txBox="1">
              <a:spLocks noChangeArrowheads="1"/>
            </p:cNvSpPr>
            <p:nvPr/>
          </p:nvSpPr>
          <p:spPr bwMode="auto">
            <a:xfrm>
              <a:off x="2820" y="2334"/>
              <a:ext cx="30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24</a:t>
              </a:r>
            </a:p>
          </p:txBody>
        </p:sp>
        <p:sp>
          <p:nvSpPr>
            <p:cNvPr id="4948411" name="Text Box 443"/>
            <p:cNvSpPr txBox="1">
              <a:spLocks noChangeArrowheads="1"/>
            </p:cNvSpPr>
            <p:nvPr/>
          </p:nvSpPr>
          <p:spPr bwMode="auto">
            <a:xfrm>
              <a:off x="2556" y="2340"/>
              <a:ext cx="30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20</a:t>
              </a:r>
            </a:p>
          </p:txBody>
        </p:sp>
        <p:sp>
          <p:nvSpPr>
            <p:cNvPr id="4948412" name="Text Box 444"/>
            <p:cNvSpPr txBox="1">
              <a:spLocks noChangeArrowheads="1"/>
            </p:cNvSpPr>
            <p:nvPr/>
          </p:nvSpPr>
          <p:spPr bwMode="auto">
            <a:xfrm>
              <a:off x="2262" y="2340"/>
              <a:ext cx="30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16</a:t>
              </a:r>
            </a:p>
          </p:txBody>
        </p:sp>
      </p:grpSp>
      <p:grpSp>
        <p:nvGrpSpPr>
          <p:cNvPr id="64556" name="Group 445"/>
          <p:cNvGrpSpPr>
            <a:grpSpLocks/>
          </p:cNvGrpSpPr>
          <p:nvPr/>
        </p:nvGrpSpPr>
        <p:grpSpPr bwMode="auto">
          <a:xfrm>
            <a:off x="1908175" y="5810250"/>
            <a:ext cx="3044825" cy="379413"/>
            <a:chOff x="1202" y="2334"/>
            <a:chExt cx="1918" cy="239"/>
          </a:xfrm>
        </p:grpSpPr>
        <p:sp>
          <p:nvSpPr>
            <p:cNvPr id="4948414" name="Text Box 446"/>
            <p:cNvSpPr txBox="1">
              <a:spLocks noChangeArrowheads="1"/>
            </p:cNvSpPr>
            <p:nvPr/>
          </p:nvSpPr>
          <p:spPr bwMode="auto">
            <a:xfrm>
              <a:off x="1202" y="2342"/>
              <a:ext cx="15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0</a:t>
              </a:r>
            </a:p>
          </p:txBody>
        </p:sp>
        <p:sp>
          <p:nvSpPr>
            <p:cNvPr id="4948415" name="Text Box 447"/>
            <p:cNvSpPr txBox="1">
              <a:spLocks noChangeArrowheads="1"/>
            </p:cNvSpPr>
            <p:nvPr/>
          </p:nvSpPr>
          <p:spPr bwMode="auto">
            <a:xfrm>
              <a:off x="1488" y="2340"/>
              <a:ext cx="15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4</a:t>
              </a:r>
            </a:p>
          </p:txBody>
        </p:sp>
        <p:sp>
          <p:nvSpPr>
            <p:cNvPr id="4948416" name="Text Box 448"/>
            <p:cNvSpPr txBox="1">
              <a:spLocks noChangeArrowheads="1"/>
            </p:cNvSpPr>
            <p:nvPr/>
          </p:nvSpPr>
          <p:spPr bwMode="auto">
            <a:xfrm>
              <a:off x="1770" y="2340"/>
              <a:ext cx="15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8</a:t>
              </a:r>
            </a:p>
          </p:txBody>
        </p:sp>
        <p:sp>
          <p:nvSpPr>
            <p:cNvPr id="4948417" name="Text Box 449"/>
            <p:cNvSpPr txBox="1">
              <a:spLocks noChangeArrowheads="1"/>
            </p:cNvSpPr>
            <p:nvPr/>
          </p:nvSpPr>
          <p:spPr bwMode="auto">
            <a:xfrm>
              <a:off x="1980" y="2340"/>
              <a:ext cx="312"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12</a:t>
              </a:r>
            </a:p>
          </p:txBody>
        </p:sp>
        <p:sp>
          <p:nvSpPr>
            <p:cNvPr id="4948418" name="Text Box 450"/>
            <p:cNvSpPr txBox="1">
              <a:spLocks noChangeArrowheads="1"/>
            </p:cNvSpPr>
            <p:nvPr/>
          </p:nvSpPr>
          <p:spPr bwMode="auto">
            <a:xfrm>
              <a:off x="2820" y="2334"/>
              <a:ext cx="30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24</a:t>
              </a:r>
            </a:p>
          </p:txBody>
        </p:sp>
        <p:sp>
          <p:nvSpPr>
            <p:cNvPr id="4948419" name="Text Box 451"/>
            <p:cNvSpPr txBox="1">
              <a:spLocks noChangeArrowheads="1"/>
            </p:cNvSpPr>
            <p:nvPr/>
          </p:nvSpPr>
          <p:spPr bwMode="auto">
            <a:xfrm>
              <a:off x="2556" y="2340"/>
              <a:ext cx="30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20</a:t>
              </a:r>
            </a:p>
          </p:txBody>
        </p:sp>
        <p:sp>
          <p:nvSpPr>
            <p:cNvPr id="4948420" name="Text Box 452"/>
            <p:cNvSpPr txBox="1">
              <a:spLocks noChangeArrowheads="1"/>
            </p:cNvSpPr>
            <p:nvPr/>
          </p:nvSpPr>
          <p:spPr bwMode="auto">
            <a:xfrm>
              <a:off x="2262" y="2340"/>
              <a:ext cx="30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16</a:t>
              </a:r>
            </a:p>
          </p:txBody>
        </p:sp>
      </p:grpSp>
      <p:grpSp>
        <p:nvGrpSpPr>
          <p:cNvPr id="64557" name="Group 453"/>
          <p:cNvGrpSpPr>
            <a:grpSpLocks/>
          </p:cNvGrpSpPr>
          <p:nvPr/>
        </p:nvGrpSpPr>
        <p:grpSpPr bwMode="auto">
          <a:xfrm>
            <a:off x="4711700" y="3857625"/>
            <a:ext cx="603250" cy="1905000"/>
            <a:chOff x="2962" y="2508"/>
            <a:chExt cx="380" cy="1200"/>
          </a:xfrm>
        </p:grpSpPr>
        <p:sp>
          <p:nvSpPr>
            <p:cNvPr id="4948422" name="Text Box 454"/>
            <p:cNvSpPr txBox="1">
              <a:spLocks noChangeArrowheads="1"/>
            </p:cNvSpPr>
            <p:nvPr/>
          </p:nvSpPr>
          <p:spPr bwMode="auto">
            <a:xfrm>
              <a:off x="2983" y="2508"/>
              <a:ext cx="331"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500</a:t>
              </a:r>
            </a:p>
          </p:txBody>
        </p:sp>
        <p:sp>
          <p:nvSpPr>
            <p:cNvPr id="4948423" name="Text Box 455"/>
            <p:cNvSpPr txBox="1">
              <a:spLocks noChangeArrowheads="1"/>
            </p:cNvSpPr>
            <p:nvPr/>
          </p:nvSpPr>
          <p:spPr bwMode="auto">
            <a:xfrm>
              <a:off x="2970" y="2724"/>
              <a:ext cx="336"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400</a:t>
              </a:r>
            </a:p>
          </p:txBody>
        </p:sp>
        <p:sp>
          <p:nvSpPr>
            <p:cNvPr id="4948424" name="Text Box 456"/>
            <p:cNvSpPr txBox="1">
              <a:spLocks noChangeArrowheads="1"/>
            </p:cNvSpPr>
            <p:nvPr/>
          </p:nvSpPr>
          <p:spPr bwMode="auto">
            <a:xfrm>
              <a:off x="2971" y="2933"/>
              <a:ext cx="342"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300</a:t>
              </a:r>
            </a:p>
          </p:txBody>
        </p:sp>
        <p:sp>
          <p:nvSpPr>
            <p:cNvPr id="4948425" name="Text Box 457"/>
            <p:cNvSpPr txBox="1">
              <a:spLocks noChangeArrowheads="1"/>
            </p:cNvSpPr>
            <p:nvPr/>
          </p:nvSpPr>
          <p:spPr bwMode="auto">
            <a:xfrm>
              <a:off x="2962" y="3376"/>
              <a:ext cx="380"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100</a:t>
              </a:r>
            </a:p>
          </p:txBody>
        </p:sp>
        <p:sp>
          <p:nvSpPr>
            <p:cNvPr id="4948426" name="Text Box 458"/>
            <p:cNvSpPr txBox="1">
              <a:spLocks noChangeArrowheads="1"/>
            </p:cNvSpPr>
            <p:nvPr/>
          </p:nvSpPr>
          <p:spPr bwMode="auto">
            <a:xfrm>
              <a:off x="2963" y="3157"/>
              <a:ext cx="374"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200</a:t>
              </a:r>
            </a:p>
          </p:txBody>
        </p:sp>
        <p:sp>
          <p:nvSpPr>
            <p:cNvPr id="4948427" name="Text Box 459"/>
            <p:cNvSpPr txBox="1">
              <a:spLocks noChangeArrowheads="1"/>
            </p:cNvSpPr>
            <p:nvPr/>
          </p:nvSpPr>
          <p:spPr bwMode="auto">
            <a:xfrm>
              <a:off x="3046" y="3496"/>
              <a:ext cx="290"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50</a:t>
              </a:r>
            </a:p>
          </p:txBody>
        </p:sp>
      </p:grpSp>
      <p:grpSp>
        <p:nvGrpSpPr>
          <p:cNvPr id="64558" name="Group 460"/>
          <p:cNvGrpSpPr>
            <a:grpSpLocks/>
          </p:cNvGrpSpPr>
          <p:nvPr/>
        </p:nvGrpSpPr>
        <p:grpSpPr bwMode="auto">
          <a:xfrm>
            <a:off x="1520825" y="3914775"/>
            <a:ext cx="603250" cy="1905000"/>
            <a:chOff x="2962" y="2508"/>
            <a:chExt cx="380" cy="1200"/>
          </a:xfrm>
        </p:grpSpPr>
        <p:sp>
          <p:nvSpPr>
            <p:cNvPr id="4948429" name="Text Box 461"/>
            <p:cNvSpPr txBox="1">
              <a:spLocks noChangeArrowheads="1"/>
            </p:cNvSpPr>
            <p:nvPr/>
          </p:nvSpPr>
          <p:spPr bwMode="auto">
            <a:xfrm>
              <a:off x="2983" y="2508"/>
              <a:ext cx="331"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500</a:t>
              </a:r>
            </a:p>
          </p:txBody>
        </p:sp>
        <p:sp>
          <p:nvSpPr>
            <p:cNvPr id="4948430" name="Text Box 462"/>
            <p:cNvSpPr txBox="1">
              <a:spLocks noChangeArrowheads="1"/>
            </p:cNvSpPr>
            <p:nvPr/>
          </p:nvSpPr>
          <p:spPr bwMode="auto">
            <a:xfrm>
              <a:off x="2970" y="2724"/>
              <a:ext cx="336"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400</a:t>
              </a:r>
            </a:p>
          </p:txBody>
        </p:sp>
        <p:sp>
          <p:nvSpPr>
            <p:cNvPr id="4948431" name="Text Box 463"/>
            <p:cNvSpPr txBox="1">
              <a:spLocks noChangeArrowheads="1"/>
            </p:cNvSpPr>
            <p:nvPr/>
          </p:nvSpPr>
          <p:spPr bwMode="auto">
            <a:xfrm>
              <a:off x="2971" y="2933"/>
              <a:ext cx="342"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300</a:t>
              </a:r>
            </a:p>
          </p:txBody>
        </p:sp>
        <p:sp>
          <p:nvSpPr>
            <p:cNvPr id="4948432" name="Text Box 464"/>
            <p:cNvSpPr txBox="1">
              <a:spLocks noChangeArrowheads="1"/>
            </p:cNvSpPr>
            <p:nvPr/>
          </p:nvSpPr>
          <p:spPr bwMode="auto">
            <a:xfrm>
              <a:off x="2962" y="3376"/>
              <a:ext cx="380"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100</a:t>
              </a:r>
            </a:p>
          </p:txBody>
        </p:sp>
        <p:sp>
          <p:nvSpPr>
            <p:cNvPr id="4948433" name="Text Box 465"/>
            <p:cNvSpPr txBox="1">
              <a:spLocks noChangeArrowheads="1"/>
            </p:cNvSpPr>
            <p:nvPr/>
          </p:nvSpPr>
          <p:spPr bwMode="auto">
            <a:xfrm>
              <a:off x="2963" y="3157"/>
              <a:ext cx="374"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200</a:t>
              </a:r>
            </a:p>
          </p:txBody>
        </p:sp>
        <p:sp>
          <p:nvSpPr>
            <p:cNvPr id="4948434" name="Text Box 466"/>
            <p:cNvSpPr txBox="1">
              <a:spLocks noChangeArrowheads="1"/>
            </p:cNvSpPr>
            <p:nvPr/>
          </p:nvSpPr>
          <p:spPr bwMode="auto">
            <a:xfrm>
              <a:off x="3046" y="3496"/>
              <a:ext cx="290"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50</a:t>
              </a:r>
            </a:p>
          </p:txBody>
        </p:sp>
      </p:grpSp>
      <p:sp>
        <p:nvSpPr>
          <p:cNvPr id="64559" name="Text Box 467"/>
          <p:cNvSpPr txBox="1">
            <a:spLocks noChangeArrowheads="1"/>
          </p:cNvSpPr>
          <p:nvPr/>
        </p:nvSpPr>
        <p:spPr bwMode="auto">
          <a:xfrm>
            <a:off x="2238375" y="6588125"/>
            <a:ext cx="6905625" cy="336550"/>
          </a:xfrm>
          <a:prstGeom prst="rect">
            <a:avLst/>
          </a:prstGeom>
          <a:noFill/>
          <a:ln w="28575">
            <a:noFill/>
            <a:miter lim="800000"/>
            <a:headEnd/>
            <a:tailEnd/>
          </a:ln>
        </p:spPr>
        <p:txBody>
          <a:bodyPr>
            <a:spAutoFit/>
          </a:bodyPr>
          <a:lstStyle/>
          <a:p>
            <a:pPr algn="r"/>
            <a:r>
              <a:rPr lang="en-US" sz="1600" b="1"/>
              <a:t>Cavallero et al. Atherosclerosis 2003;166:151-161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64771"/>
                                        </p:tgtEl>
                                        <p:attrNameLst>
                                          <p:attrName>style.visibility</p:attrName>
                                        </p:attrNameLst>
                                      </p:cBhvr>
                                      <p:to>
                                        <p:strVal val="visible"/>
                                      </p:to>
                                    </p:set>
                                    <p:animEffect transition="in" filter="wipe(down)">
                                      <p:cBhvr>
                                        <p:cTn id="7" dur="1000"/>
                                        <p:tgtEl>
                                          <p:spTgt spid="64771"/>
                                        </p:tgtEl>
                                      </p:cBhvr>
                                    </p:animEffect>
                                  </p:childTnLst>
                                </p:cTn>
                              </p:par>
                              <p:par>
                                <p:cTn id="8" presetID="22" presetClass="entr" presetSubtype="4" fill="hold" nodeType="withEffect">
                                  <p:stCondLst>
                                    <p:cond delay="0"/>
                                  </p:stCondLst>
                                  <p:childTnLst>
                                    <p:set>
                                      <p:cBhvr>
                                        <p:cTn id="9" dur="1" fill="hold">
                                          <p:stCondLst>
                                            <p:cond delay="0"/>
                                          </p:stCondLst>
                                        </p:cTn>
                                        <p:tgtEl>
                                          <p:spTgt spid="4948160"/>
                                        </p:tgtEl>
                                        <p:attrNameLst>
                                          <p:attrName>style.visibility</p:attrName>
                                        </p:attrNameLst>
                                      </p:cBhvr>
                                      <p:to>
                                        <p:strVal val="visible"/>
                                      </p:to>
                                    </p:set>
                                    <p:animEffect transition="in" filter="wipe(down)">
                                      <p:cBhvr>
                                        <p:cTn id="10" dur="1000"/>
                                        <p:tgtEl>
                                          <p:spTgt spid="4948160"/>
                                        </p:tgtEl>
                                      </p:cBhvr>
                                    </p:animEffect>
                                  </p:childTnLst>
                                </p:cTn>
                              </p:par>
                            </p:childTnLst>
                          </p:cTn>
                        </p:par>
                        <p:par>
                          <p:cTn id="11" fill="hold">
                            <p:stCondLst>
                              <p:cond delay="1000"/>
                            </p:stCondLst>
                            <p:childTnLst>
                              <p:par>
                                <p:cTn id="12" presetID="22" presetClass="entr" presetSubtype="8" fill="hold" nodeType="afterEffect">
                                  <p:stCondLst>
                                    <p:cond delay="0"/>
                                  </p:stCondLst>
                                  <p:childTnLst>
                                    <p:set>
                                      <p:cBhvr>
                                        <p:cTn id="13" dur="1" fill="hold">
                                          <p:stCondLst>
                                            <p:cond delay="0"/>
                                          </p:stCondLst>
                                        </p:cTn>
                                        <p:tgtEl>
                                          <p:spTgt spid="64770"/>
                                        </p:tgtEl>
                                        <p:attrNameLst>
                                          <p:attrName>style.visibility</p:attrName>
                                        </p:attrNameLst>
                                      </p:cBhvr>
                                      <p:to>
                                        <p:strVal val="visible"/>
                                      </p:to>
                                    </p:set>
                                    <p:animEffect transition="in" filter="wipe(left)">
                                      <p:cBhvr>
                                        <p:cTn id="14" dur="1000"/>
                                        <p:tgtEl>
                                          <p:spTgt spid="64770"/>
                                        </p:tgtEl>
                                      </p:cBhvr>
                                    </p:animEffect>
                                  </p:childTnLst>
                                </p:cTn>
                              </p:par>
                              <p:par>
                                <p:cTn id="15" presetID="22" presetClass="entr" presetSubtype="8" fill="hold" nodeType="withEffect">
                                  <p:stCondLst>
                                    <p:cond delay="0"/>
                                  </p:stCondLst>
                                  <p:childTnLst>
                                    <p:set>
                                      <p:cBhvr>
                                        <p:cTn id="16" dur="1" fill="hold">
                                          <p:stCondLst>
                                            <p:cond delay="0"/>
                                          </p:stCondLst>
                                        </p:cTn>
                                        <p:tgtEl>
                                          <p:spTgt spid="64798"/>
                                        </p:tgtEl>
                                        <p:attrNameLst>
                                          <p:attrName>style.visibility</p:attrName>
                                        </p:attrNameLst>
                                      </p:cBhvr>
                                      <p:to>
                                        <p:strVal val="visible"/>
                                      </p:to>
                                    </p:set>
                                    <p:animEffect transition="in" filter="wipe(left)">
                                      <p:cBhvr>
                                        <p:cTn id="17" dur="1000"/>
                                        <p:tgtEl>
                                          <p:spTgt spid="64798"/>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94817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4948377"/>
                                        </p:tgtEl>
                                        <p:attrNameLst>
                                          <p:attrName>style.visibility</p:attrName>
                                        </p:attrNameLst>
                                      </p:cBhvr>
                                      <p:to>
                                        <p:strVal val="visible"/>
                                      </p:to>
                                    </p:set>
                                    <p:animEffect transition="in" filter="wipe(up)">
                                      <p:cBhvr>
                                        <p:cTn id="24" dur="1000"/>
                                        <p:tgtEl>
                                          <p:spTgt spid="4948377"/>
                                        </p:tgtEl>
                                      </p:cBhvr>
                                    </p:animEffect>
                                  </p:childTnLst>
                                </p:cTn>
                              </p:par>
                            </p:childTnLst>
                          </p:cTn>
                        </p:par>
                        <p:par>
                          <p:cTn id="25" fill="hold">
                            <p:stCondLst>
                              <p:cond delay="1000"/>
                            </p:stCondLst>
                            <p:childTnLst>
                              <p:par>
                                <p:cTn id="26" presetID="22" presetClass="entr" presetSubtype="8" fill="hold"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left)">
                                      <p:cBhvr>
                                        <p:cTn id="28" dur="1000"/>
                                        <p:tgtEl>
                                          <p:spTgt spid="13"/>
                                        </p:tgtEl>
                                      </p:cBhvr>
                                    </p:animEffect>
                                  </p:childTnLst>
                                </p:cTn>
                              </p:par>
                              <p:par>
                                <p:cTn id="29" presetID="22" presetClass="entr" presetSubtype="8" fill="hold" nodeType="withEffect">
                                  <p:stCondLst>
                                    <p:cond delay="0"/>
                                  </p:stCondLst>
                                  <p:childTnLst>
                                    <p:set>
                                      <p:cBhvr>
                                        <p:cTn id="30" dur="1" fill="hold">
                                          <p:stCondLst>
                                            <p:cond delay="0"/>
                                          </p:stCondLst>
                                        </p:cTn>
                                        <p:tgtEl>
                                          <p:spTgt spid="64769"/>
                                        </p:tgtEl>
                                        <p:attrNameLst>
                                          <p:attrName>style.visibility</p:attrName>
                                        </p:attrNameLst>
                                      </p:cBhvr>
                                      <p:to>
                                        <p:strVal val="visible"/>
                                      </p:to>
                                    </p:set>
                                    <p:animEffect transition="in" filter="wipe(left)">
                                      <p:cBhvr>
                                        <p:cTn id="31" dur="1000"/>
                                        <p:tgtEl>
                                          <p:spTgt spid="64769"/>
                                        </p:tgtEl>
                                      </p:cBhvr>
                                    </p:animEffect>
                                  </p:childTnLst>
                                </p:cTn>
                              </p:par>
                            </p:childTnLst>
                          </p:cTn>
                        </p:par>
                        <p:par>
                          <p:cTn id="32" fill="hold">
                            <p:stCondLst>
                              <p:cond delay="2000"/>
                            </p:stCondLst>
                            <p:childTnLst>
                              <p:par>
                                <p:cTn id="33" presetID="22" presetClass="entr" presetSubtype="4" fill="hold"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down)">
                                      <p:cBhvr>
                                        <p:cTn id="35" dur="1000"/>
                                        <p:tgtEl>
                                          <p:spTgt spid="15"/>
                                        </p:tgtEl>
                                      </p:cBhvr>
                                    </p:animEffect>
                                  </p:childTnLst>
                                </p:cTn>
                              </p:par>
                              <p:par>
                                <p:cTn id="36" presetID="22" presetClass="entr" presetSubtype="4" fill="hold" nodeType="with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wipe(down)">
                                      <p:cBhvr>
                                        <p:cTn id="38" dur="1000"/>
                                        <p:tgtEl>
                                          <p:spTgt spid="25"/>
                                        </p:tgtEl>
                                      </p:cBhvr>
                                    </p:animEffect>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4948364"/>
                                        </p:tgtEl>
                                        <p:attrNameLst>
                                          <p:attrName>style.visibility</p:attrName>
                                        </p:attrNameLst>
                                      </p:cBhvr>
                                      <p:to>
                                        <p:strVal val="visible"/>
                                      </p:to>
                                    </p:set>
                                    <p:anim calcmode="lin" valueType="num">
                                      <p:cBhvr>
                                        <p:cTn id="43" dur="500" fill="hold"/>
                                        <p:tgtEl>
                                          <p:spTgt spid="4948364"/>
                                        </p:tgtEl>
                                        <p:attrNameLst>
                                          <p:attrName>ppt_w</p:attrName>
                                        </p:attrNameLst>
                                      </p:cBhvr>
                                      <p:tavLst>
                                        <p:tav tm="0">
                                          <p:val>
                                            <p:fltVal val="0"/>
                                          </p:val>
                                        </p:tav>
                                        <p:tav tm="100000">
                                          <p:val>
                                            <p:strVal val="#ppt_w"/>
                                          </p:val>
                                        </p:tav>
                                      </p:tavLst>
                                    </p:anim>
                                    <p:anim calcmode="lin" valueType="num">
                                      <p:cBhvr>
                                        <p:cTn id="44" dur="500" fill="hold"/>
                                        <p:tgtEl>
                                          <p:spTgt spid="4948364"/>
                                        </p:tgtEl>
                                        <p:attrNameLst>
                                          <p:attrName>ppt_h</p:attrName>
                                        </p:attrNameLst>
                                      </p:cBhvr>
                                      <p:tavLst>
                                        <p:tav tm="0">
                                          <p:val>
                                            <p:fltVal val="0"/>
                                          </p:val>
                                        </p:tav>
                                        <p:tav tm="100000">
                                          <p:val>
                                            <p:strVal val="#ppt_h"/>
                                          </p:val>
                                        </p:tav>
                                      </p:tavLst>
                                    </p:anim>
                                  </p:childTnLst>
                                </p:cTn>
                              </p:par>
                            </p:childTnLst>
                          </p:cTn>
                        </p:par>
                        <p:par>
                          <p:cTn id="45" fill="hold">
                            <p:stCondLst>
                              <p:cond delay="500"/>
                            </p:stCondLst>
                            <p:childTnLst>
                              <p:par>
                                <p:cTn id="46" presetID="22" presetClass="entr" presetSubtype="8" fill="hold" grpId="0" nodeType="afterEffect">
                                  <p:stCondLst>
                                    <p:cond delay="0"/>
                                  </p:stCondLst>
                                  <p:childTnLst>
                                    <p:set>
                                      <p:cBhvr>
                                        <p:cTn id="47" dur="1" fill="hold">
                                          <p:stCondLst>
                                            <p:cond delay="0"/>
                                          </p:stCondLst>
                                        </p:cTn>
                                        <p:tgtEl>
                                          <p:spTgt spid="4948379"/>
                                        </p:tgtEl>
                                        <p:attrNameLst>
                                          <p:attrName>style.visibility</p:attrName>
                                        </p:attrNameLst>
                                      </p:cBhvr>
                                      <p:to>
                                        <p:strVal val="visible"/>
                                      </p:to>
                                    </p:set>
                                    <p:animEffect transition="in" filter="wipe(left)">
                                      <p:cBhvr>
                                        <p:cTn id="48" dur="1000"/>
                                        <p:tgtEl>
                                          <p:spTgt spid="4948379"/>
                                        </p:tgtEl>
                                      </p:cBhvr>
                                    </p:animEffect>
                                  </p:childTnLst>
                                </p:cTn>
                              </p:par>
                            </p:childTnLst>
                          </p:cTn>
                        </p:par>
                        <p:par>
                          <p:cTn id="49" fill="hold">
                            <p:stCondLst>
                              <p:cond delay="1500"/>
                            </p:stCondLst>
                            <p:childTnLst>
                              <p:par>
                                <p:cTn id="50" presetID="22" presetClass="entr" presetSubtype="8" fill="hold" nodeType="afterEffect">
                                  <p:stCondLst>
                                    <p:cond delay="0"/>
                                  </p:stCondLst>
                                  <p:childTnLst>
                                    <p:set>
                                      <p:cBhvr>
                                        <p:cTn id="51" dur="1" fill="hold">
                                          <p:stCondLst>
                                            <p:cond delay="0"/>
                                          </p:stCondLst>
                                        </p:cTn>
                                        <p:tgtEl>
                                          <p:spTgt spid="4948165"/>
                                        </p:tgtEl>
                                        <p:attrNameLst>
                                          <p:attrName>style.visibility</p:attrName>
                                        </p:attrNameLst>
                                      </p:cBhvr>
                                      <p:to>
                                        <p:strVal val="visible"/>
                                      </p:to>
                                    </p:set>
                                    <p:animEffect transition="in" filter="wipe(left)">
                                      <p:cBhvr>
                                        <p:cTn id="52" dur="1000"/>
                                        <p:tgtEl>
                                          <p:spTgt spid="4948165"/>
                                        </p:tgtEl>
                                      </p:cBhvr>
                                    </p:animEffect>
                                  </p:childTnLst>
                                </p:cTn>
                              </p:par>
                              <p:par>
                                <p:cTn id="53" presetID="22" presetClass="entr" presetSubtype="8" fill="hold" nodeType="withEffect">
                                  <p:stCondLst>
                                    <p:cond delay="0"/>
                                  </p:stCondLst>
                                  <p:childTnLst>
                                    <p:set>
                                      <p:cBhvr>
                                        <p:cTn id="54" dur="1" fill="hold">
                                          <p:stCondLst>
                                            <p:cond delay="0"/>
                                          </p:stCondLst>
                                        </p:cTn>
                                        <p:tgtEl>
                                          <p:spTgt spid="4948166"/>
                                        </p:tgtEl>
                                        <p:attrNameLst>
                                          <p:attrName>style.visibility</p:attrName>
                                        </p:attrNameLst>
                                      </p:cBhvr>
                                      <p:to>
                                        <p:strVal val="visible"/>
                                      </p:to>
                                    </p:set>
                                    <p:animEffect transition="in" filter="wipe(left)">
                                      <p:cBhvr>
                                        <p:cTn id="55" dur="1000"/>
                                        <p:tgtEl>
                                          <p:spTgt spid="4948166"/>
                                        </p:tgtEl>
                                      </p:cBhvr>
                                    </p:animEffect>
                                  </p:childTnLst>
                                </p:cTn>
                              </p:par>
                            </p:childTnLst>
                          </p:cTn>
                        </p:par>
                        <p:par>
                          <p:cTn id="56" fill="hold">
                            <p:stCondLst>
                              <p:cond delay="2500"/>
                            </p:stCondLst>
                            <p:childTnLst>
                              <p:par>
                                <p:cTn id="57" presetID="22" presetClass="entr" presetSubtype="4" fill="hold" nodeType="afterEffect">
                                  <p:stCondLst>
                                    <p:cond delay="0"/>
                                  </p:stCondLst>
                                  <p:childTnLst>
                                    <p:set>
                                      <p:cBhvr>
                                        <p:cTn id="58" dur="1" fill="hold">
                                          <p:stCondLst>
                                            <p:cond delay="0"/>
                                          </p:stCondLst>
                                        </p:cTn>
                                        <p:tgtEl>
                                          <p:spTgt spid="4948188"/>
                                        </p:tgtEl>
                                        <p:attrNameLst>
                                          <p:attrName>style.visibility</p:attrName>
                                        </p:attrNameLst>
                                      </p:cBhvr>
                                      <p:to>
                                        <p:strVal val="visible"/>
                                      </p:to>
                                    </p:set>
                                    <p:animEffect transition="in" filter="wipe(down)">
                                      <p:cBhvr>
                                        <p:cTn id="59" dur="1000"/>
                                        <p:tgtEl>
                                          <p:spTgt spid="4948188"/>
                                        </p:tgtEl>
                                      </p:cBhvr>
                                    </p:animEffect>
                                  </p:childTnLst>
                                </p:cTn>
                              </p:par>
                              <p:par>
                                <p:cTn id="60" presetID="22" presetClass="entr" presetSubtype="4" fill="hold" nodeType="withEffect">
                                  <p:stCondLst>
                                    <p:cond delay="0"/>
                                  </p:stCondLst>
                                  <p:childTnLst>
                                    <p:set>
                                      <p:cBhvr>
                                        <p:cTn id="61" dur="1" fill="hold">
                                          <p:stCondLst>
                                            <p:cond delay="0"/>
                                          </p:stCondLst>
                                        </p:cTn>
                                        <p:tgtEl>
                                          <p:spTgt spid="64849"/>
                                        </p:tgtEl>
                                        <p:attrNameLst>
                                          <p:attrName>style.visibility</p:attrName>
                                        </p:attrNameLst>
                                      </p:cBhvr>
                                      <p:to>
                                        <p:strVal val="visible"/>
                                      </p:to>
                                    </p:set>
                                    <p:animEffect transition="in" filter="wipe(down)">
                                      <p:cBhvr>
                                        <p:cTn id="62" dur="1000"/>
                                        <p:tgtEl>
                                          <p:spTgt spid="64849"/>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4948380"/>
                                        </p:tgtEl>
                                        <p:attrNameLst>
                                          <p:attrName>style.visibility</p:attrName>
                                        </p:attrNameLst>
                                      </p:cBhvr>
                                      <p:to>
                                        <p:strVal val="visible"/>
                                      </p:to>
                                    </p:set>
                                    <p:animEffect transition="in" filter="wipe(left)">
                                      <p:cBhvr>
                                        <p:cTn id="67" dur="1000"/>
                                        <p:tgtEl>
                                          <p:spTgt spid="4948380"/>
                                        </p:tgtEl>
                                      </p:cBhvr>
                                    </p:animEffect>
                                  </p:childTnLst>
                                </p:cTn>
                              </p:par>
                            </p:childTnLst>
                          </p:cTn>
                        </p:par>
                        <p:par>
                          <p:cTn id="68" fill="hold">
                            <p:stCondLst>
                              <p:cond delay="1000"/>
                            </p:stCondLst>
                            <p:childTnLst>
                              <p:par>
                                <p:cTn id="69" presetID="22" presetClass="entr" presetSubtype="8" fill="hold" nodeType="afterEffect">
                                  <p:stCondLst>
                                    <p:cond delay="0"/>
                                  </p:stCondLst>
                                  <p:childTnLst>
                                    <p:set>
                                      <p:cBhvr>
                                        <p:cTn id="70" dur="1" fill="hold">
                                          <p:stCondLst>
                                            <p:cond delay="0"/>
                                          </p:stCondLst>
                                        </p:cTn>
                                        <p:tgtEl>
                                          <p:spTgt spid="4948168"/>
                                        </p:tgtEl>
                                        <p:attrNameLst>
                                          <p:attrName>style.visibility</p:attrName>
                                        </p:attrNameLst>
                                      </p:cBhvr>
                                      <p:to>
                                        <p:strVal val="visible"/>
                                      </p:to>
                                    </p:set>
                                    <p:animEffect transition="in" filter="wipe(left)">
                                      <p:cBhvr>
                                        <p:cTn id="71" dur="1000"/>
                                        <p:tgtEl>
                                          <p:spTgt spid="4948168"/>
                                        </p:tgtEl>
                                      </p:cBhvr>
                                    </p:animEffect>
                                  </p:childTnLst>
                                </p:cTn>
                              </p:par>
                              <p:par>
                                <p:cTn id="72" presetID="22" presetClass="entr" presetSubtype="8" fill="hold" nodeType="withEffect">
                                  <p:stCondLst>
                                    <p:cond delay="0"/>
                                  </p:stCondLst>
                                  <p:childTnLst>
                                    <p:set>
                                      <p:cBhvr>
                                        <p:cTn id="73" dur="1" fill="hold">
                                          <p:stCondLst>
                                            <p:cond delay="0"/>
                                          </p:stCondLst>
                                        </p:cTn>
                                        <p:tgtEl>
                                          <p:spTgt spid="4948167"/>
                                        </p:tgtEl>
                                        <p:attrNameLst>
                                          <p:attrName>style.visibility</p:attrName>
                                        </p:attrNameLst>
                                      </p:cBhvr>
                                      <p:to>
                                        <p:strVal val="visible"/>
                                      </p:to>
                                    </p:set>
                                    <p:animEffect transition="in" filter="wipe(left)">
                                      <p:cBhvr>
                                        <p:cTn id="74" dur="1000"/>
                                        <p:tgtEl>
                                          <p:spTgt spid="4948167"/>
                                        </p:tgtEl>
                                      </p:cBhvr>
                                    </p:animEffect>
                                  </p:childTnLst>
                                </p:cTn>
                              </p:par>
                            </p:childTnLst>
                          </p:cTn>
                        </p:par>
                        <p:par>
                          <p:cTn id="75" fill="hold">
                            <p:stCondLst>
                              <p:cond delay="2000"/>
                            </p:stCondLst>
                            <p:childTnLst>
                              <p:par>
                                <p:cTn id="76" presetID="22" presetClass="entr" presetSubtype="1" fill="hold" nodeType="afterEffect">
                                  <p:stCondLst>
                                    <p:cond delay="0"/>
                                  </p:stCondLst>
                                  <p:childTnLst>
                                    <p:set>
                                      <p:cBhvr>
                                        <p:cTn id="77" dur="1" fill="hold">
                                          <p:stCondLst>
                                            <p:cond delay="0"/>
                                          </p:stCondLst>
                                        </p:cTn>
                                        <p:tgtEl>
                                          <p:spTgt spid="4948181"/>
                                        </p:tgtEl>
                                        <p:attrNameLst>
                                          <p:attrName>style.visibility</p:attrName>
                                        </p:attrNameLst>
                                      </p:cBhvr>
                                      <p:to>
                                        <p:strVal val="visible"/>
                                      </p:to>
                                    </p:set>
                                    <p:animEffect transition="in" filter="wipe(up)">
                                      <p:cBhvr>
                                        <p:cTn id="78" dur="1000"/>
                                        <p:tgtEl>
                                          <p:spTgt spid="4948181"/>
                                        </p:tgtEl>
                                      </p:cBhvr>
                                    </p:animEffect>
                                  </p:childTnLst>
                                </p:cTn>
                              </p:par>
                              <p:par>
                                <p:cTn id="79" presetID="22" presetClass="entr" presetSubtype="1" fill="hold" nodeType="withEffect">
                                  <p:stCondLst>
                                    <p:cond delay="0"/>
                                  </p:stCondLst>
                                  <p:childTnLst>
                                    <p:set>
                                      <p:cBhvr>
                                        <p:cTn id="80" dur="1" fill="hold">
                                          <p:stCondLst>
                                            <p:cond delay="0"/>
                                          </p:stCondLst>
                                        </p:cTn>
                                        <p:tgtEl>
                                          <p:spTgt spid="4948169"/>
                                        </p:tgtEl>
                                        <p:attrNameLst>
                                          <p:attrName>style.visibility</p:attrName>
                                        </p:attrNameLst>
                                      </p:cBhvr>
                                      <p:to>
                                        <p:strVal val="visible"/>
                                      </p:to>
                                    </p:set>
                                    <p:animEffect transition="in" filter="wipe(up)">
                                      <p:cBhvr>
                                        <p:cTn id="81" dur="1000"/>
                                        <p:tgtEl>
                                          <p:spTgt spid="49481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48174" grpId="0" animBg="1"/>
      <p:bldP spid="4948364" grpId="0"/>
      <p:bldP spid="4948377" grpId="0"/>
      <p:bldP spid="4948379" grpId="0"/>
      <p:bldP spid="4948380"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723900" y="1333500"/>
            <a:ext cx="7743825" cy="4914900"/>
          </a:xfrm>
          <a:prstGeom prst="rect">
            <a:avLst/>
          </a:prstGeom>
          <a:solidFill>
            <a:schemeClr val="bg2"/>
          </a:solidFill>
          <a:ln w="28575">
            <a:noFill/>
            <a:miter lim="800000"/>
            <a:headEnd/>
            <a:tailEnd/>
          </a:ln>
        </p:spPr>
        <p:txBody>
          <a:bodyPr anchor="ctr">
            <a:spAutoFit/>
          </a:bodyPr>
          <a:lstStyle/>
          <a:p>
            <a:endParaRPr lang="en-US"/>
          </a:p>
        </p:txBody>
      </p:sp>
      <p:sp>
        <p:nvSpPr>
          <p:cNvPr id="4962307" name="Rectangle 3"/>
          <p:cNvSpPr>
            <a:spLocks noGrp="1" noChangeArrowheads="1"/>
          </p:cNvSpPr>
          <p:nvPr>
            <p:ph type="title"/>
          </p:nvPr>
        </p:nvSpPr>
        <p:spPr>
          <a:xfrm>
            <a:off x="0" y="47625"/>
            <a:ext cx="9144000" cy="1143000"/>
          </a:xfrm>
        </p:spPr>
        <p:txBody>
          <a:bodyPr/>
          <a:lstStyle/>
          <a:p>
            <a:pPr>
              <a:defRPr/>
            </a:pPr>
            <a:r>
              <a:rPr lang="en-US" sz="4000" smtClean="0"/>
              <a:t>Fenofibrate and Postprandial Lipids in Type 2 Diabetes with Optimal Glucose Control</a:t>
            </a:r>
          </a:p>
        </p:txBody>
      </p:sp>
      <p:grpSp>
        <p:nvGrpSpPr>
          <p:cNvPr id="65540" name="Group 4"/>
          <p:cNvGrpSpPr>
            <a:grpSpLocks/>
          </p:cNvGrpSpPr>
          <p:nvPr/>
        </p:nvGrpSpPr>
        <p:grpSpPr bwMode="auto">
          <a:xfrm>
            <a:off x="1500188" y="1917700"/>
            <a:ext cx="2725737" cy="1778000"/>
            <a:chOff x="1261" y="1224"/>
            <a:chExt cx="1717" cy="1120"/>
          </a:xfrm>
        </p:grpSpPr>
        <p:grpSp>
          <p:nvGrpSpPr>
            <p:cNvPr id="65764" name="Group 5"/>
            <p:cNvGrpSpPr>
              <a:grpSpLocks/>
            </p:cNvGrpSpPr>
            <p:nvPr/>
          </p:nvGrpSpPr>
          <p:grpSpPr bwMode="auto">
            <a:xfrm>
              <a:off x="1261" y="1224"/>
              <a:ext cx="1717" cy="1120"/>
              <a:chOff x="1261" y="1224"/>
              <a:chExt cx="1717" cy="1120"/>
            </a:xfrm>
          </p:grpSpPr>
          <p:grpSp>
            <p:nvGrpSpPr>
              <p:cNvPr id="65771" name="Group 6"/>
              <p:cNvGrpSpPr>
                <a:grpSpLocks/>
              </p:cNvGrpSpPr>
              <p:nvPr/>
            </p:nvGrpSpPr>
            <p:grpSpPr bwMode="auto">
              <a:xfrm>
                <a:off x="1266" y="1230"/>
                <a:ext cx="1712" cy="1114"/>
                <a:chOff x="1266" y="1230"/>
                <a:chExt cx="1712" cy="1114"/>
              </a:xfrm>
            </p:grpSpPr>
            <p:sp>
              <p:nvSpPr>
                <p:cNvPr id="65780" name="Line 7"/>
                <p:cNvSpPr>
                  <a:spLocks noChangeShapeType="1"/>
                </p:cNvSpPr>
                <p:nvPr/>
              </p:nvSpPr>
              <p:spPr bwMode="auto">
                <a:xfrm>
                  <a:off x="1290" y="1230"/>
                  <a:ext cx="3" cy="1114"/>
                </a:xfrm>
                <a:prstGeom prst="line">
                  <a:avLst/>
                </a:prstGeom>
                <a:noFill/>
                <a:ln w="28575">
                  <a:solidFill>
                    <a:schemeClr val="hlink"/>
                  </a:solidFill>
                  <a:round/>
                  <a:headEnd/>
                  <a:tailEnd/>
                </a:ln>
              </p:spPr>
              <p:txBody>
                <a:bodyPr>
                  <a:spAutoFit/>
                </a:bodyPr>
                <a:lstStyle/>
                <a:p>
                  <a:endParaRPr lang="en-US"/>
                </a:p>
              </p:txBody>
            </p:sp>
            <p:sp>
              <p:nvSpPr>
                <p:cNvPr id="65781" name="Line 8"/>
                <p:cNvSpPr>
                  <a:spLocks noChangeShapeType="1"/>
                </p:cNvSpPr>
                <p:nvPr/>
              </p:nvSpPr>
              <p:spPr bwMode="auto">
                <a:xfrm flipV="1">
                  <a:off x="1266" y="2316"/>
                  <a:ext cx="1712" cy="3"/>
                </a:xfrm>
                <a:prstGeom prst="line">
                  <a:avLst/>
                </a:prstGeom>
                <a:noFill/>
                <a:ln w="28575">
                  <a:solidFill>
                    <a:schemeClr val="hlink"/>
                  </a:solidFill>
                  <a:round/>
                  <a:headEnd/>
                  <a:tailEnd/>
                </a:ln>
              </p:spPr>
              <p:txBody>
                <a:bodyPr>
                  <a:spAutoFit/>
                </a:bodyPr>
                <a:lstStyle/>
                <a:p>
                  <a:endParaRPr lang="en-US"/>
                </a:p>
              </p:txBody>
            </p:sp>
          </p:grpSp>
          <p:sp>
            <p:nvSpPr>
              <p:cNvPr id="65772" name="Line 9"/>
              <p:cNvSpPr>
                <a:spLocks noChangeShapeType="1"/>
              </p:cNvSpPr>
              <p:nvPr/>
            </p:nvSpPr>
            <p:spPr bwMode="auto">
              <a:xfrm flipV="1">
                <a:off x="1267" y="1224"/>
                <a:ext cx="31" cy="0"/>
              </a:xfrm>
              <a:prstGeom prst="line">
                <a:avLst/>
              </a:prstGeom>
              <a:noFill/>
              <a:ln w="28575">
                <a:solidFill>
                  <a:schemeClr val="hlink"/>
                </a:solidFill>
                <a:round/>
                <a:headEnd/>
                <a:tailEnd/>
              </a:ln>
            </p:spPr>
            <p:txBody>
              <a:bodyPr>
                <a:spAutoFit/>
              </a:bodyPr>
              <a:lstStyle/>
              <a:p>
                <a:endParaRPr lang="en-US"/>
              </a:p>
            </p:txBody>
          </p:sp>
          <p:sp>
            <p:nvSpPr>
              <p:cNvPr id="65773" name="Line 10"/>
              <p:cNvSpPr>
                <a:spLocks noChangeShapeType="1"/>
              </p:cNvSpPr>
              <p:nvPr/>
            </p:nvSpPr>
            <p:spPr bwMode="auto">
              <a:xfrm flipV="1">
                <a:off x="1264" y="1364"/>
                <a:ext cx="31" cy="0"/>
              </a:xfrm>
              <a:prstGeom prst="line">
                <a:avLst/>
              </a:prstGeom>
              <a:noFill/>
              <a:ln w="28575">
                <a:solidFill>
                  <a:schemeClr val="hlink"/>
                </a:solidFill>
                <a:round/>
                <a:headEnd/>
                <a:tailEnd/>
              </a:ln>
            </p:spPr>
            <p:txBody>
              <a:bodyPr>
                <a:spAutoFit/>
              </a:bodyPr>
              <a:lstStyle/>
              <a:p>
                <a:endParaRPr lang="en-US"/>
              </a:p>
            </p:txBody>
          </p:sp>
          <p:sp>
            <p:nvSpPr>
              <p:cNvPr id="65774" name="Line 11"/>
              <p:cNvSpPr>
                <a:spLocks noChangeShapeType="1"/>
              </p:cNvSpPr>
              <p:nvPr/>
            </p:nvSpPr>
            <p:spPr bwMode="auto">
              <a:xfrm flipV="1">
                <a:off x="1261" y="1504"/>
                <a:ext cx="31" cy="0"/>
              </a:xfrm>
              <a:prstGeom prst="line">
                <a:avLst/>
              </a:prstGeom>
              <a:noFill/>
              <a:ln w="28575">
                <a:solidFill>
                  <a:schemeClr val="hlink"/>
                </a:solidFill>
                <a:round/>
                <a:headEnd/>
                <a:tailEnd/>
              </a:ln>
            </p:spPr>
            <p:txBody>
              <a:bodyPr>
                <a:spAutoFit/>
              </a:bodyPr>
              <a:lstStyle/>
              <a:p>
                <a:endParaRPr lang="en-US"/>
              </a:p>
            </p:txBody>
          </p:sp>
          <p:sp>
            <p:nvSpPr>
              <p:cNvPr id="65775" name="Line 12"/>
              <p:cNvSpPr>
                <a:spLocks noChangeShapeType="1"/>
              </p:cNvSpPr>
              <p:nvPr/>
            </p:nvSpPr>
            <p:spPr bwMode="auto">
              <a:xfrm flipV="1">
                <a:off x="1264" y="1640"/>
                <a:ext cx="31" cy="0"/>
              </a:xfrm>
              <a:prstGeom prst="line">
                <a:avLst/>
              </a:prstGeom>
              <a:noFill/>
              <a:ln w="28575">
                <a:solidFill>
                  <a:schemeClr val="hlink"/>
                </a:solidFill>
                <a:round/>
                <a:headEnd/>
                <a:tailEnd/>
              </a:ln>
            </p:spPr>
            <p:txBody>
              <a:bodyPr>
                <a:spAutoFit/>
              </a:bodyPr>
              <a:lstStyle/>
              <a:p>
                <a:endParaRPr lang="en-US"/>
              </a:p>
            </p:txBody>
          </p:sp>
          <p:sp>
            <p:nvSpPr>
              <p:cNvPr id="65776" name="Line 13"/>
              <p:cNvSpPr>
                <a:spLocks noChangeShapeType="1"/>
              </p:cNvSpPr>
              <p:nvPr/>
            </p:nvSpPr>
            <p:spPr bwMode="auto">
              <a:xfrm flipV="1">
                <a:off x="1267" y="1776"/>
                <a:ext cx="31" cy="0"/>
              </a:xfrm>
              <a:prstGeom prst="line">
                <a:avLst/>
              </a:prstGeom>
              <a:noFill/>
              <a:ln w="28575">
                <a:solidFill>
                  <a:schemeClr val="hlink"/>
                </a:solidFill>
                <a:round/>
                <a:headEnd/>
                <a:tailEnd/>
              </a:ln>
            </p:spPr>
            <p:txBody>
              <a:bodyPr>
                <a:spAutoFit/>
              </a:bodyPr>
              <a:lstStyle/>
              <a:p>
                <a:endParaRPr lang="en-US"/>
              </a:p>
            </p:txBody>
          </p:sp>
          <p:sp>
            <p:nvSpPr>
              <p:cNvPr id="65777" name="Line 14"/>
              <p:cNvSpPr>
                <a:spLocks noChangeShapeType="1"/>
              </p:cNvSpPr>
              <p:nvPr/>
            </p:nvSpPr>
            <p:spPr bwMode="auto">
              <a:xfrm flipV="1">
                <a:off x="1270" y="1912"/>
                <a:ext cx="31" cy="0"/>
              </a:xfrm>
              <a:prstGeom prst="line">
                <a:avLst/>
              </a:prstGeom>
              <a:noFill/>
              <a:ln w="28575">
                <a:solidFill>
                  <a:schemeClr val="hlink"/>
                </a:solidFill>
                <a:round/>
                <a:headEnd/>
                <a:tailEnd/>
              </a:ln>
            </p:spPr>
            <p:txBody>
              <a:bodyPr>
                <a:spAutoFit/>
              </a:bodyPr>
              <a:lstStyle/>
              <a:p>
                <a:endParaRPr lang="en-US"/>
              </a:p>
            </p:txBody>
          </p:sp>
          <p:sp>
            <p:nvSpPr>
              <p:cNvPr id="65778" name="Line 15"/>
              <p:cNvSpPr>
                <a:spLocks noChangeShapeType="1"/>
              </p:cNvSpPr>
              <p:nvPr/>
            </p:nvSpPr>
            <p:spPr bwMode="auto">
              <a:xfrm flipV="1">
                <a:off x="1273" y="2048"/>
                <a:ext cx="31" cy="0"/>
              </a:xfrm>
              <a:prstGeom prst="line">
                <a:avLst/>
              </a:prstGeom>
              <a:noFill/>
              <a:ln w="28575">
                <a:solidFill>
                  <a:schemeClr val="hlink"/>
                </a:solidFill>
                <a:round/>
                <a:headEnd/>
                <a:tailEnd/>
              </a:ln>
            </p:spPr>
            <p:txBody>
              <a:bodyPr>
                <a:spAutoFit/>
              </a:bodyPr>
              <a:lstStyle/>
              <a:p>
                <a:endParaRPr lang="en-US"/>
              </a:p>
            </p:txBody>
          </p:sp>
          <p:sp>
            <p:nvSpPr>
              <p:cNvPr id="65779" name="Line 16"/>
              <p:cNvSpPr>
                <a:spLocks noChangeShapeType="1"/>
              </p:cNvSpPr>
              <p:nvPr/>
            </p:nvSpPr>
            <p:spPr bwMode="auto">
              <a:xfrm flipV="1">
                <a:off x="1276" y="2184"/>
                <a:ext cx="31" cy="0"/>
              </a:xfrm>
              <a:prstGeom prst="line">
                <a:avLst/>
              </a:prstGeom>
              <a:noFill/>
              <a:ln w="28575">
                <a:solidFill>
                  <a:schemeClr val="hlink"/>
                </a:solidFill>
                <a:round/>
                <a:headEnd/>
                <a:tailEnd/>
              </a:ln>
            </p:spPr>
            <p:txBody>
              <a:bodyPr>
                <a:spAutoFit/>
              </a:bodyPr>
              <a:lstStyle/>
              <a:p>
                <a:endParaRPr lang="en-US"/>
              </a:p>
            </p:txBody>
          </p:sp>
        </p:grpSp>
        <p:sp>
          <p:nvSpPr>
            <p:cNvPr id="65765" name="Line 17"/>
            <p:cNvSpPr>
              <a:spLocks noChangeShapeType="1"/>
            </p:cNvSpPr>
            <p:nvPr/>
          </p:nvSpPr>
          <p:spPr bwMode="auto">
            <a:xfrm>
              <a:off x="1577" y="2316"/>
              <a:ext cx="0" cy="23"/>
            </a:xfrm>
            <a:prstGeom prst="line">
              <a:avLst/>
            </a:prstGeom>
            <a:noFill/>
            <a:ln w="28575">
              <a:solidFill>
                <a:schemeClr val="hlink"/>
              </a:solidFill>
              <a:round/>
              <a:headEnd/>
              <a:tailEnd/>
            </a:ln>
          </p:spPr>
          <p:txBody>
            <a:bodyPr wrap="none">
              <a:spAutoFit/>
            </a:bodyPr>
            <a:lstStyle/>
            <a:p>
              <a:endParaRPr lang="en-US"/>
            </a:p>
          </p:txBody>
        </p:sp>
        <p:sp>
          <p:nvSpPr>
            <p:cNvPr id="65766" name="Line 18"/>
            <p:cNvSpPr>
              <a:spLocks noChangeShapeType="1"/>
            </p:cNvSpPr>
            <p:nvPr/>
          </p:nvSpPr>
          <p:spPr bwMode="auto">
            <a:xfrm>
              <a:off x="1854" y="2316"/>
              <a:ext cx="0" cy="23"/>
            </a:xfrm>
            <a:prstGeom prst="line">
              <a:avLst/>
            </a:prstGeom>
            <a:noFill/>
            <a:ln w="28575">
              <a:solidFill>
                <a:schemeClr val="hlink"/>
              </a:solidFill>
              <a:round/>
              <a:headEnd/>
              <a:tailEnd/>
            </a:ln>
          </p:spPr>
          <p:txBody>
            <a:bodyPr wrap="none">
              <a:spAutoFit/>
            </a:bodyPr>
            <a:lstStyle/>
            <a:p>
              <a:endParaRPr lang="en-US"/>
            </a:p>
          </p:txBody>
        </p:sp>
        <p:sp>
          <p:nvSpPr>
            <p:cNvPr id="65767" name="Line 19"/>
            <p:cNvSpPr>
              <a:spLocks noChangeShapeType="1"/>
            </p:cNvSpPr>
            <p:nvPr/>
          </p:nvSpPr>
          <p:spPr bwMode="auto">
            <a:xfrm>
              <a:off x="2131" y="2316"/>
              <a:ext cx="0" cy="23"/>
            </a:xfrm>
            <a:prstGeom prst="line">
              <a:avLst/>
            </a:prstGeom>
            <a:noFill/>
            <a:ln w="28575">
              <a:solidFill>
                <a:schemeClr val="hlink"/>
              </a:solidFill>
              <a:round/>
              <a:headEnd/>
              <a:tailEnd/>
            </a:ln>
          </p:spPr>
          <p:txBody>
            <a:bodyPr wrap="none">
              <a:spAutoFit/>
            </a:bodyPr>
            <a:lstStyle/>
            <a:p>
              <a:endParaRPr lang="en-US"/>
            </a:p>
          </p:txBody>
        </p:sp>
        <p:sp>
          <p:nvSpPr>
            <p:cNvPr id="65768" name="Line 20"/>
            <p:cNvSpPr>
              <a:spLocks noChangeShapeType="1"/>
            </p:cNvSpPr>
            <p:nvPr/>
          </p:nvSpPr>
          <p:spPr bwMode="auto">
            <a:xfrm>
              <a:off x="2414" y="2316"/>
              <a:ext cx="0" cy="23"/>
            </a:xfrm>
            <a:prstGeom prst="line">
              <a:avLst/>
            </a:prstGeom>
            <a:noFill/>
            <a:ln w="28575">
              <a:solidFill>
                <a:schemeClr val="hlink"/>
              </a:solidFill>
              <a:round/>
              <a:headEnd/>
              <a:tailEnd/>
            </a:ln>
          </p:spPr>
          <p:txBody>
            <a:bodyPr wrap="none">
              <a:spAutoFit/>
            </a:bodyPr>
            <a:lstStyle/>
            <a:p>
              <a:endParaRPr lang="en-US"/>
            </a:p>
          </p:txBody>
        </p:sp>
        <p:sp>
          <p:nvSpPr>
            <p:cNvPr id="65769" name="Line 21"/>
            <p:cNvSpPr>
              <a:spLocks noChangeShapeType="1"/>
            </p:cNvSpPr>
            <p:nvPr/>
          </p:nvSpPr>
          <p:spPr bwMode="auto">
            <a:xfrm>
              <a:off x="2694" y="2317"/>
              <a:ext cx="0" cy="23"/>
            </a:xfrm>
            <a:prstGeom prst="line">
              <a:avLst/>
            </a:prstGeom>
            <a:noFill/>
            <a:ln w="28575">
              <a:solidFill>
                <a:schemeClr val="hlink"/>
              </a:solidFill>
              <a:round/>
              <a:headEnd/>
              <a:tailEnd/>
            </a:ln>
          </p:spPr>
          <p:txBody>
            <a:bodyPr wrap="none">
              <a:spAutoFit/>
            </a:bodyPr>
            <a:lstStyle/>
            <a:p>
              <a:endParaRPr lang="en-US"/>
            </a:p>
          </p:txBody>
        </p:sp>
        <p:sp>
          <p:nvSpPr>
            <p:cNvPr id="65770" name="Line 22"/>
            <p:cNvSpPr>
              <a:spLocks noChangeShapeType="1"/>
            </p:cNvSpPr>
            <p:nvPr/>
          </p:nvSpPr>
          <p:spPr bwMode="auto">
            <a:xfrm>
              <a:off x="2968" y="2317"/>
              <a:ext cx="0" cy="23"/>
            </a:xfrm>
            <a:prstGeom prst="line">
              <a:avLst/>
            </a:prstGeom>
            <a:noFill/>
            <a:ln w="28575">
              <a:solidFill>
                <a:schemeClr val="hlink"/>
              </a:solidFill>
              <a:round/>
              <a:headEnd/>
              <a:tailEnd/>
            </a:ln>
          </p:spPr>
          <p:txBody>
            <a:bodyPr wrap="none">
              <a:spAutoFit/>
            </a:bodyPr>
            <a:lstStyle/>
            <a:p>
              <a:endParaRPr lang="en-US"/>
            </a:p>
          </p:txBody>
        </p:sp>
      </p:grpSp>
      <p:grpSp>
        <p:nvGrpSpPr>
          <p:cNvPr id="65541" name="Group 23"/>
          <p:cNvGrpSpPr>
            <a:grpSpLocks/>
          </p:cNvGrpSpPr>
          <p:nvPr/>
        </p:nvGrpSpPr>
        <p:grpSpPr bwMode="auto">
          <a:xfrm>
            <a:off x="5184775" y="4022725"/>
            <a:ext cx="63500" cy="1778000"/>
            <a:chOff x="1260" y="2636"/>
            <a:chExt cx="40" cy="1120"/>
          </a:xfrm>
        </p:grpSpPr>
        <p:sp>
          <p:nvSpPr>
            <p:cNvPr id="65753" name="Line 24"/>
            <p:cNvSpPr>
              <a:spLocks noChangeShapeType="1"/>
            </p:cNvSpPr>
            <p:nvPr/>
          </p:nvSpPr>
          <p:spPr bwMode="auto">
            <a:xfrm>
              <a:off x="1290" y="2642"/>
              <a:ext cx="3" cy="1114"/>
            </a:xfrm>
            <a:prstGeom prst="line">
              <a:avLst/>
            </a:prstGeom>
            <a:noFill/>
            <a:ln w="28575">
              <a:solidFill>
                <a:schemeClr val="hlink"/>
              </a:solidFill>
              <a:round/>
              <a:headEnd/>
              <a:tailEnd/>
            </a:ln>
          </p:spPr>
          <p:txBody>
            <a:bodyPr>
              <a:spAutoFit/>
            </a:bodyPr>
            <a:lstStyle/>
            <a:p>
              <a:endParaRPr lang="en-US"/>
            </a:p>
          </p:txBody>
        </p:sp>
        <p:sp>
          <p:nvSpPr>
            <p:cNvPr id="65754" name="Line 25"/>
            <p:cNvSpPr>
              <a:spLocks noChangeShapeType="1"/>
            </p:cNvSpPr>
            <p:nvPr/>
          </p:nvSpPr>
          <p:spPr bwMode="auto">
            <a:xfrm flipV="1">
              <a:off x="1267" y="2636"/>
              <a:ext cx="31" cy="0"/>
            </a:xfrm>
            <a:prstGeom prst="line">
              <a:avLst/>
            </a:prstGeom>
            <a:noFill/>
            <a:ln w="28575">
              <a:solidFill>
                <a:schemeClr val="hlink"/>
              </a:solidFill>
              <a:round/>
              <a:headEnd/>
              <a:tailEnd/>
            </a:ln>
          </p:spPr>
          <p:txBody>
            <a:bodyPr>
              <a:spAutoFit/>
            </a:bodyPr>
            <a:lstStyle/>
            <a:p>
              <a:endParaRPr lang="en-US"/>
            </a:p>
          </p:txBody>
        </p:sp>
        <p:sp>
          <p:nvSpPr>
            <p:cNvPr id="65755" name="Line 26"/>
            <p:cNvSpPr>
              <a:spLocks noChangeShapeType="1"/>
            </p:cNvSpPr>
            <p:nvPr/>
          </p:nvSpPr>
          <p:spPr bwMode="auto">
            <a:xfrm flipV="1">
              <a:off x="1264" y="2753"/>
              <a:ext cx="31" cy="0"/>
            </a:xfrm>
            <a:prstGeom prst="line">
              <a:avLst/>
            </a:prstGeom>
            <a:noFill/>
            <a:ln w="28575">
              <a:solidFill>
                <a:schemeClr val="hlink"/>
              </a:solidFill>
              <a:round/>
              <a:headEnd/>
              <a:tailEnd/>
            </a:ln>
          </p:spPr>
          <p:txBody>
            <a:bodyPr>
              <a:spAutoFit/>
            </a:bodyPr>
            <a:lstStyle/>
            <a:p>
              <a:endParaRPr lang="en-US"/>
            </a:p>
          </p:txBody>
        </p:sp>
        <p:sp>
          <p:nvSpPr>
            <p:cNvPr id="65756" name="Line 27"/>
            <p:cNvSpPr>
              <a:spLocks noChangeShapeType="1"/>
            </p:cNvSpPr>
            <p:nvPr/>
          </p:nvSpPr>
          <p:spPr bwMode="auto">
            <a:xfrm flipV="1">
              <a:off x="1262" y="2856"/>
              <a:ext cx="31" cy="0"/>
            </a:xfrm>
            <a:prstGeom prst="line">
              <a:avLst/>
            </a:prstGeom>
            <a:noFill/>
            <a:ln w="28575">
              <a:solidFill>
                <a:schemeClr val="hlink"/>
              </a:solidFill>
              <a:round/>
              <a:headEnd/>
              <a:tailEnd/>
            </a:ln>
          </p:spPr>
          <p:txBody>
            <a:bodyPr>
              <a:spAutoFit/>
            </a:bodyPr>
            <a:lstStyle/>
            <a:p>
              <a:endParaRPr lang="en-US"/>
            </a:p>
          </p:txBody>
        </p:sp>
        <p:sp>
          <p:nvSpPr>
            <p:cNvPr id="65757" name="Line 28"/>
            <p:cNvSpPr>
              <a:spLocks noChangeShapeType="1"/>
            </p:cNvSpPr>
            <p:nvPr/>
          </p:nvSpPr>
          <p:spPr bwMode="auto">
            <a:xfrm flipV="1">
              <a:off x="1261" y="2965"/>
              <a:ext cx="31" cy="0"/>
            </a:xfrm>
            <a:prstGeom prst="line">
              <a:avLst/>
            </a:prstGeom>
            <a:noFill/>
            <a:ln w="28575">
              <a:solidFill>
                <a:schemeClr val="hlink"/>
              </a:solidFill>
              <a:round/>
              <a:headEnd/>
              <a:tailEnd/>
            </a:ln>
          </p:spPr>
          <p:txBody>
            <a:bodyPr>
              <a:spAutoFit/>
            </a:bodyPr>
            <a:lstStyle/>
            <a:p>
              <a:endParaRPr lang="en-US"/>
            </a:p>
          </p:txBody>
        </p:sp>
        <p:sp>
          <p:nvSpPr>
            <p:cNvPr id="65758" name="Line 29"/>
            <p:cNvSpPr>
              <a:spLocks noChangeShapeType="1"/>
            </p:cNvSpPr>
            <p:nvPr/>
          </p:nvSpPr>
          <p:spPr bwMode="auto">
            <a:xfrm flipV="1">
              <a:off x="1267" y="3188"/>
              <a:ext cx="31" cy="0"/>
            </a:xfrm>
            <a:prstGeom prst="line">
              <a:avLst/>
            </a:prstGeom>
            <a:noFill/>
            <a:ln w="28575">
              <a:solidFill>
                <a:schemeClr val="hlink"/>
              </a:solidFill>
              <a:round/>
              <a:headEnd/>
              <a:tailEnd/>
            </a:ln>
          </p:spPr>
          <p:txBody>
            <a:bodyPr>
              <a:spAutoFit/>
            </a:bodyPr>
            <a:lstStyle/>
            <a:p>
              <a:endParaRPr lang="en-US"/>
            </a:p>
          </p:txBody>
        </p:sp>
        <p:sp>
          <p:nvSpPr>
            <p:cNvPr id="65759" name="Line 30"/>
            <p:cNvSpPr>
              <a:spLocks noChangeShapeType="1"/>
            </p:cNvSpPr>
            <p:nvPr/>
          </p:nvSpPr>
          <p:spPr bwMode="auto">
            <a:xfrm flipV="1">
              <a:off x="1269" y="3299"/>
              <a:ext cx="31" cy="0"/>
            </a:xfrm>
            <a:prstGeom prst="line">
              <a:avLst/>
            </a:prstGeom>
            <a:noFill/>
            <a:ln w="28575">
              <a:solidFill>
                <a:schemeClr val="hlink"/>
              </a:solidFill>
              <a:round/>
              <a:headEnd/>
              <a:tailEnd/>
            </a:ln>
          </p:spPr>
          <p:txBody>
            <a:bodyPr>
              <a:spAutoFit/>
            </a:bodyPr>
            <a:lstStyle/>
            <a:p>
              <a:endParaRPr lang="en-US"/>
            </a:p>
          </p:txBody>
        </p:sp>
        <p:sp>
          <p:nvSpPr>
            <p:cNvPr id="65760" name="Line 31"/>
            <p:cNvSpPr>
              <a:spLocks noChangeShapeType="1"/>
            </p:cNvSpPr>
            <p:nvPr/>
          </p:nvSpPr>
          <p:spPr bwMode="auto">
            <a:xfrm flipV="1">
              <a:off x="1267" y="3409"/>
              <a:ext cx="31" cy="0"/>
            </a:xfrm>
            <a:prstGeom prst="line">
              <a:avLst/>
            </a:prstGeom>
            <a:noFill/>
            <a:ln w="28575">
              <a:solidFill>
                <a:schemeClr val="hlink"/>
              </a:solidFill>
              <a:round/>
              <a:headEnd/>
              <a:tailEnd/>
            </a:ln>
          </p:spPr>
          <p:txBody>
            <a:bodyPr>
              <a:spAutoFit/>
            </a:bodyPr>
            <a:lstStyle/>
            <a:p>
              <a:endParaRPr lang="en-US"/>
            </a:p>
          </p:txBody>
        </p:sp>
        <p:sp>
          <p:nvSpPr>
            <p:cNvPr id="65761" name="Line 32"/>
            <p:cNvSpPr>
              <a:spLocks noChangeShapeType="1"/>
            </p:cNvSpPr>
            <p:nvPr/>
          </p:nvSpPr>
          <p:spPr bwMode="auto">
            <a:xfrm flipV="1">
              <a:off x="1265" y="3626"/>
              <a:ext cx="31" cy="0"/>
            </a:xfrm>
            <a:prstGeom prst="line">
              <a:avLst/>
            </a:prstGeom>
            <a:noFill/>
            <a:ln w="28575">
              <a:solidFill>
                <a:schemeClr val="hlink"/>
              </a:solidFill>
              <a:round/>
              <a:headEnd/>
              <a:tailEnd/>
            </a:ln>
          </p:spPr>
          <p:txBody>
            <a:bodyPr>
              <a:spAutoFit/>
            </a:bodyPr>
            <a:lstStyle/>
            <a:p>
              <a:endParaRPr lang="en-US"/>
            </a:p>
          </p:txBody>
        </p:sp>
        <p:sp>
          <p:nvSpPr>
            <p:cNvPr id="65762" name="Line 33"/>
            <p:cNvSpPr>
              <a:spLocks noChangeShapeType="1"/>
            </p:cNvSpPr>
            <p:nvPr/>
          </p:nvSpPr>
          <p:spPr bwMode="auto">
            <a:xfrm flipV="1">
              <a:off x="1260" y="3071"/>
              <a:ext cx="31" cy="0"/>
            </a:xfrm>
            <a:prstGeom prst="line">
              <a:avLst/>
            </a:prstGeom>
            <a:noFill/>
            <a:ln w="28575">
              <a:solidFill>
                <a:schemeClr val="hlink"/>
              </a:solidFill>
              <a:round/>
              <a:headEnd/>
              <a:tailEnd/>
            </a:ln>
          </p:spPr>
          <p:txBody>
            <a:bodyPr>
              <a:spAutoFit/>
            </a:bodyPr>
            <a:lstStyle/>
            <a:p>
              <a:endParaRPr lang="en-US"/>
            </a:p>
          </p:txBody>
        </p:sp>
        <p:sp>
          <p:nvSpPr>
            <p:cNvPr id="65763" name="Line 34"/>
            <p:cNvSpPr>
              <a:spLocks noChangeShapeType="1"/>
            </p:cNvSpPr>
            <p:nvPr/>
          </p:nvSpPr>
          <p:spPr bwMode="auto">
            <a:xfrm flipV="1">
              <a:off x="1266" y="3515"/>
              <a:ext cx="31" cy="0"/>
            </a:xfrm>
            <a:prstGeom prst="line">
              <a:avLst/>
            </a:prstGeom>
            <a:noFill/>
            <a:ln w="28575">
              <a:solidFill>
                <a:schemeClr val="hlink"/>
              </a:solidFill>
              <a:round/>
              <a:headEnd/>
              <a:tailEnd/>
            </a:ln>
          </p:spPr>
          <p:txBody>
            <a:bodyPr>
              <a:spAutoFit/>
            </a:bodyPr>
            <a:lstStyle/>
            <a:p>
              <a:endParaRPr lang="en-US"/>
            </a:p>
          </p:txBody>
        </p:sp>
      </p:grpSp>
      <p:grpSp>
        <p:nvGrpSpPr>
          <p:cNvPr id="65542" name="Group 35"/>
          <p:cNvGrpSpPr>
            <a:grpSpLocks/>
          </p:cNvGrpSpPr>
          <p:nvPr/>
        </p:nvGrpSpPr>
        <p:grpSpPr bwMode="auto">
          <a:xfrm>
            <a:off x="5240338" y="5805488"/>
            <a:ext cx="2717800" cy="42862"/>
            <a:chOff x="3295" y="3735"/>
            <a:chExt cx="1712" cy="27"/>
          </a:xfrm>
        </p:grpSpPr>
        <p:sp>
          <p:nvSpPr>
            <p:cNvPr id="65745" name="Line 36"/>
            <p:cNvSpPr>
              <a:spLocks noChangeShapeType="1"/>
            </p:cNvSpPr>
            <p:nvPr/>
          </p:nvSpPr>
          <p:spPr bwMode="auto">
            <a:xfrm flipV="1">
              <a:off x="3295" y="3735"/>
              <a:ext cx="1712" cy="3"/>
            </a:xfrm>
            <a:prstGeom prst="line">
              <a:avLst/>
            </a:prstGeom>
            <a:noFill/>
            <a:ln w="28575">
              <a:solidFill>
                <a:schemeClr val="hlink"/>
              </a:solidFill>
              <a:round/>
              <a:headEnd/>
              <a:tailEnd/>
            </a:ln>
          </p:spPr>
          <p:txBody>
            <a:bodyPr>
              <a:spAutoFit/>
            </a:bodyPr>
            <a:lstStyle/>
            <a:p>
              <a:endParaRPr lang="en-US"/>
            </a:p>
          </p:txBody>
        </p:sp>
        <p:grpSp>
          <p:nvGrpSpPr>
            <p:cNvPr id="65746" name="Group 37"/>
            <p:cNvGrpSpPr>
              <a:grpSpLocks/>
            </p:cNvGrpSpPr>
            <p:nvPr/>
          </p:nvGrpSpPr>
          <p:grpSpPr bwMode="auto">
            <a:xfrm>
              <a:off x="3573" y="3738"/>
              <a:ext cx="1391" cy="24"/>
              <a:chOff x="1577" y="3728"/>
              <a:chExt cx="1391" cy="24"/>
            </a:xfrm>
          </p:grpSpPr>
          <p:sp>
            <p:nvSpPr>
              <p:cNvPr id="65747" name="Line 38"/>
              <p:cNvSpPr>
                <a:spLocks noChangeShapeType="1"/>
              </p:cNvSpPr>
              <p:nvPr/>
            </p:nvSpPr>
            <p:spPr bwMode="auto">
              <a:xfrm>
                <a:off x="1577" y="3728"/>
                <a:ext cx="0" cy="23"/>
              </a:xfrm>
              <a:prstGeom prst="line">
                <a:avLst/>
              </a:prstGeom>
              <a:noFill/>
              <a:ln w="28575">
                <a:solidFill>
                  <a:schemeClr val="hlink"/>
                </a:solidFill>
                <a:round/>
                <a:headEnd/>
                <a:tailEnd/>
              </a:ln>
            </p:spPr>
            <p:txBody>
              <a:bodyPr wrap="none">
                <a:spAutoFit/>
              </a:bodyPr>
              <a:lstStyle/>
              <a:p>
                <a:endParaRPr lang="en-US"/>
              </a:p>
            </p:txBody>
          </p:sp>
          <p:sp>
            <p:nvSpPr>
              <p:cNvPr id="65748" name="Line 39"/>
              <p:cNvSpPr>
                <a:spLocks noChangeShapeType="1"/>
              </p:cNvSpPr>
              <p:nvPr/>
            </p:nvSpPr>
            <p:spPr bwMode="auto">
              <a:xfrm>
                <a:off x="1854" y="3728"/>
                <a:ext cx="0" cy="23"/>
              </a:xfrm>
              <a:prstGeom prst="line">
                <a:avLst/>
              </a:prstGeom>
              <a:noFill/>
              <a:ln w="28575">
                <a:solidFill>
                  <a:schemeClr val="hlink"/>
                </a:solidFill>
                <a:round/>
                <a:headEnd/>
                <a:tailEnd/>
              </a:ln>
            </p:spPr>
            <p:txBody>
              <a:bodyPr wrap="none">
                <a:spAutoFit/>
              </a:bodyPr>
              <a:lstStyle/>
              <a:p>
                <a:endParaRPr lang="en-US"/>
              </a:p>
            </p:txBody>
          </p:sp>
          <p:sp>
            <p:nvSpPr>
              <p:cNvPr id="65749" name="Line 40"/>
              <p:cNvSpPr>
                <a:spLocks noChangeShapeType="1"/>
              </p:cNvSpPr>
              <p:nvPr/>
            </p:nvSpPr>
            <p:spPr bwMode="auto">
              <a:xfrm>
                <a:off x="2131" y="3728"/>
                <a:ext cx="0" cy="23"/>
              </a:xfrm>
              <a:prstGeom prst="line">
                <a:avLst/>
              </a:prstGeom>
              <a:noFill/>
              <a:ln w="28575">
                <a:solidFill>
                  <a:schemeClr val="hlink"/>
                </a:solidFill>
                <a:round/>
                <a:headEnd/>
                <a:tailEnd/>
              </a:ln>
            </p:spPr>
            <p:txBody>
              <a:bodyPr wrap="none">
                <a:spAutoFit/>
              </a:bodyPr>
              <a:lstStyle/>
              <a:p>
                <a:endParaRPr lang="en-US"/>
              </a:p>
            </p:txBody>
          </p:sp>
          <p:sp>
            <p:nvSpPr>
              <p:cNvPr id="65750" name="Line 41"/>
              <p:cNvSpPr>
                <a:spLocks noChangeShapeType="1"/>
              </p:cNvSpPr>
              <p:nvPr/>
            </p:nvSpPr>
            <p:spPr bwMode="auto">
              <a:xfrm>
                <a:off x="2414" y="3728"/>
                <a:ext cx="0" cy="23"/>
              </a:xfrm>
              <a:prstGeom prst="line">
                <a:avLst/>
              </a:prstGeom>
              <a:noFill/>
              <a:ln w="28575">
                <a:solidFill>
                  <a:schemeClr val="hlink"/>
                </a:solidFill>
                <a:round/>
                <a:headEnd/>
                <a:tailEnd/>
              </a:ln>
            </p:spPr>
            <p:txBody>
              <a:bodyPr wrap="none">
                <a:spAutoFit/>
              </a:bodyPr>
              <a:lstStyle/>
              <a:p>
                <a:endParaRPr lang="en-US"/>
              </a:p>
            </p:txBody>
          </p:sp>
          <p:sp>
            <p:nvSpPr>
              <p:cNvPr id="65751" name="Line 42"/>
              <p:cNvSpPr>
                <a:spLocks noChangeShapeType="1"/>
              </p:cNvSpPr>
              <p:nvPr/>
            </p:nvSpPr>
            <p:spPr bwMode="auto">
              <a:xfrm>
                <a:off x="2694" y="3729"/>
                <a:ext cx="0" cy="23"/>
              </a:xfrm>
              <a:prstGeom prst="line">
                <a:avLst/>
              </a:prstGeom>
              <a:noFill/>
              <a:ln w="28575">
                <a:solidFill>
                  <a:schemeClr val="hlink"/>
                </a:solidFill>
                <a:round/>
                <a:headEnd/>
                <a:tailEnd/>
              </a:ln>
            </p:spPr>
            <p:txBody>
              <a:bodyPr wrap="none">
                <a:spAutoFit/>
              </a:bodyPr>
              <a:lstStyle/>
              <a:p>
                <a:endParaRPr lang="en-US"/>
              </a:p>
            </p:txBody>
          </p:sp>
          <p:sp>
            <p:nvSpPr>
              <p:cNvPr id="65752" name="Line 43"/>
              <p:cNvSpPr>
                <a:spLocks noChangeShapeType="1"/>
              </p:cNvSpPr>
              <p:nvPr/>
            </p:nvSpPr>
            <p:spPr bwMode="auto">
              <a:xfrm>
                <a:off x="2968" y="3729"/>
                <a:ext cx="0" cy="23"/>
              </a:xfrm>
              <a:prstGeom prst="line">
                <a:avLst/>
              </a:prstGeom>
              <a:noFill/>
              <a:ln w="28575">
                <a:solidFill>
                  <a:schemeClr val="hlink"/>
                </a:solidFill>
                <a:round/>
                <a:headEnd/>
                <a:tailEnd/>
              </a:ln>
            </p:spPr>
            <p:txBody>
              <a:bodyPr wrap="none">
                <a:spAutoFit/>
              </a:bodyPr>
              <a:lstStyle/>
              <a:p>
                <a:endParaRPr lang="en-US"/>
              </a:p>
            </p:txBody>
          </p:sp>
        </p:grpSp>
      </p:grpSp>
      <p:grpSp>
        <p:nvGrpSpPr>
          <p:cNvPr id="8" name="Group 44"/>
          <p:cNvGrpSpPr>
            <a:grpSpLocks/>
          </p:cNvGrpSpPr>
          <p:nvPr/>
        </p:nvGrpSpPr>
        <p:grpSpPr bwMode="auto">
          <a:xfrm>
            <a:off x="5275263" y="4837113"/>
            <a:ext cx="2636837" cy="938212"/>
            <a:chOff x="3315" y="3123"/>
            <a:chExt cx="1661" cy="591"/>
          </a:xfrm>
        </p:grpSpPr>
        <p:sp>
          <p:nvSpPr>
            <p:cNvPr id="65733" name="Line 45"/>
            <p:cNvSpPr>
              <a:spLocks noChangeShapeType="1"/>
            </p:cNvSpPr>
            <p:nvPr/>
          </p:nvSpPr>
          <p:spPr bwMode="auto">
            <a:xfrm flipV="1">
              <a:off x="3315" y="3685"/>
              <a:ext cx="113" cy="29"/>
            </a:xfrm>
            <a:prstGeom prst="line">
              <a:avLst/>
            </a:prstGeom>
            <a:noFill/>
            <a:ln w="22225">
              <a:solidFill>
                <a:schemeClr val="accent1"/>
              </a:solidFill>
              <a:round/>
              <a:headEnd/>
              <a:tailEnd/>
            </a:ln>
          </p:spPr>
          <p:txBody>
            <a:bodyPr>
              <a:spAutoFit/>
            </a:bodyPr>
            <a:lstStyle/>
            <a:p>
              <a:endParaRPr lang="en-US"/>
            </a:p>
          </p:txBody>
        </p:sp>
        <p:sp>
          <p:nvSpPr>
            <p:cNvPr id="65734" name="Line 46"/>
            <p:cNvSpPr>
              <a:spLocks noChangeShapeType="1"/>
            </p:cNvSpPr>
            <p:nvPr/>
          </p:nvSpPr>
          <p:spPr bwMode="auto">
            <a:xfrm flipV="1">
              <a:off x="3443" y="3472"/>
              <a:ext cx="125" cy="194"/>
            </a:xfrm>
            <a:prstGeom prst="line">
              <a:avLst/>
            </a:prstGeom>
            <a:noFill/>
            <a:ln w="22225">
              <a:solidFill>
                <a:schemeClr val="accent1"/>
              </a:solidFill>
              <a:round/>
              <a:headEnd/>
              <a:tailEnd/>
            </a:ln>
          </p:spPr>
          <p:txBody>
            <a:bodyPr>
              <a:spAutoFit/>
            </a:bodyPr>
            <a:lstStyle/>
            <a:p>
              <a:endParaRPr lang="en-US"/>
            </a:p>
          </p:txBody>
        </p:sp>
        <p:sp>
          <p:nvSpPr>
            <p:cNvPr id="65735" name="Line 47"/>
            <p:cNvSpPr>
              <a:spLocks noChangeShapeType="1"/>
            </p:cNvSpPr>
            <p:nvPr/>
          </p:nvSpPr>
          <p:spPr bwMode="auto">
            <a:xfrm flipV="1">
              <a:off x="3587" y="3233"/>
              <a:ext cx="119" cy="210"/>
            </a:xfrm>
            <a:prstGeom prst="line">
              <a:avLst/>
            </a:prstGeom>
            <a:noFill/>
            <a:ln w="22225">
              <a:solidFill>
                <a:schemeClr val="accent1"/>
              </a:solidFill>
              <a:round/>
              <a:headEnd/>
              <a:tailEnd/>
            </a:ln>
          </p:spPr>
          <p:txBody>
            <a:bodyPr>
              <a:spAutoFit/>
            </a:bodyPr>
            <a:lstStyle/>
            <a:p>
              <a:endParaRPr lang="en-US"/>
            </a:p>
          </p:txBody>
        </p:sp>
        <p:sp>
          <p:nvSpPr>
            <p:cNvPr id="65736" name="Line 48"/>
            <p:cNvSpPr>
              <a:spLocks noChangeShapeType="1"/>
            </p:cNvSpPr>
            <p:nvPr/>
          </p:nvSpPr>
          <p:spPr bwMode="auto">
            <a:xfrm flipV="1">
              <a:off x="3731" y="3139"/>
              <a:ext cx="103" cy="65"/>
            </a:xfrm>
            <a:prstGeom prst="line">
              <a:avLst/>
            </a:prstGeom>
            <a:noFill/>
            <a:ln w="22225">
              <a:solidFill>
                <a:schemeClr val="accent1"/>
              </a:solidFill>
              <a:round/>
              <a:headEnd/>
              <a:tailEnd/>
            </a:ln>
          </p:spPr>
          <p:txBody>
            <a:bodyPr>
              <a:spAutoFit/>
            </a:bodyPr>
            <a:lstStyle/>
            <a:p>
              <a:endParaRPr lang="en-US"/>
            </a:p>
          </p:txBody>
        </p:sp>
        <p:sp>
          <p:nvSpPr>
            <p:cNvPr id="65737" name="Line 49"/>
            <p:cNvSpPr>
              <a:spLocks noChangeShapeType="1"/>
            </p:cNvSpPr>
            <p:nvPr/>
          </p:nvSpPr>
          <p:spPr bwMode="auto">
            <a:xfrm>
              <a:off x="4146" y="3553"/>
              <a:ext cx="794" cy="92"/>
            </a:xfrm>
            <a:prstGeom prst="line">
              <a:avLst/>
            </a:prstGeom>
            <a:noFill/>
            <a:ln w="22225">
              <a:solidFill>
                <a:schemeClr val="accent1"/>
              </a:solidFill>
              <a:round/>
              <a:headEnd/>
              <a:tailEnd/>
            </a:ln>
          </p:spPr>
          <p:txBody>
            <a:bodyPr>
              <a:spAutoFit/>
            </a:bodyPr>
            <a:lstStyle/>
            <a:p>
              <a:endParaRPr lang="en-US"/>
            </a:p>
          </p:txBody>
        </p:sp>
        <p:sp>
          <p:nvSpPr>
            <p:cNvPr id="65738" name="Line 50"/>
            <p:cNvSpPr>
              <a:spLocks noChangeShapeType="1"/>
            </p:cNvSpPr>
            <p:nvPr/>
          </p:nvSpPr>
          <p:spPr bwMode="auto">
            <a:xfrm>
              <a:off x="3870" y="3156"/>
              <a:ext cx="244" cy="370"/>
            </a:xfrm>
            <a:prstGeom prst="line">
              <a:avLst/>
            </a:prstGeom>
            <a:noFill/>
            <a:ln w="22225">
              <a:solidFill>
                <a:schemeClr val="accent1"/>
              </a:solidFill>
              <a:round/>
              <a:headEnd/>
              <a:tailEnd/>
            </a:ln>
          </p:spPr>
          <p:txBody>
            <a:bodyPr>
              <a:spAutoFit/>
            </a:bodyPr>
            <a:lstStyle/>
            <a:p>
              <a:endParaRPr lang="en-US"/>
            </a:p>
          </p:txBody>
        </p:sp>
        <p:sp>
          <p:nvSpPr>
            <p:cNvPr id="65739" name="Rectangle 51"/>
            <p:cNvSpPr>
              <a:spLocks noChangeArrowheads="1"/>
            </p:cNvSpPr>
            <p:nvPr/>
          </p:nvSpPr>
          <p:spPr bwMode="auto">
            <a:xfrm>
              <a:off x="4935" y="3629"/>
              <a:ext cx="41" cy="44"/>
            </a:xfrm>
            <a:prstGeom prst="rect">
              <a:avLst/>
            </a:prstGeom>
            <a:noFill/>
            <a:ln w="19050">
              <a:solidFill>
                <a:schemeClr val="accent1"/>
              </a:solidFill>
              <a:miter lim="800000"/>
              <a:headEnd/>
              <a:tailEnd/>
            </a:ln>
          </p:spPr>
          <p:txBody>
            <a:bodyPr anchor="ctr">
              <a:spAutoFit/>
            </a:bodyPr>
            <a:lstStyle/>
            <a:p>
              <a:endParaRPr lang="en-US"/>
            </a:p>
          </p:txBody>
        </p:sp>
        <p:sp>
          <p:nvSpPr>
            <p:cNvPr id="65740" name="Rectangle 52"/>
            <p:cNvSpPr>
              <a:spLocks noChangeArrowheads="1"/>
            </p:cNvSpPr>
            <p:nvPr/>
          </p:nvSpPr>
          <p:spPr bwMode="auto">
            <a:xfrm>
              <a:off x="4112" y="3528"/>
              <a:ext cx="33" cy="38"/>
            </a:xfrm>
            <a:prstGeom prst="rect">
              <a:avLst/>
            </a:prstGeom>
            <a:noFill/>
            <a:ln w="19050">
              <a:solidFill>
                <a:schemeClr val="accent1"/>
              </a:solidFill>
              <a:miter lim="800000"/>
              <a:headEnd/>
              <a:tailEnd/>
            </a:ln>
          </p:spPr>
          <p:txBody>
            <a:bodyPr anchor="ctr">
              <a:spAutoFit/>
            </a:bodyPr>
            <a:lstStyle/>
            <a:p>
              <a:endParaRPr lang="en-US"/>
            </a:p>
          </p:txBody>
        </p:sp>
        <p:sp>
          <p:nvSpPr>
            <p:cNvPr id="65741" name="Rectangle 53"/>
            <p:cNvSpPr>
              <a:spLocks noChangeArrowheads="1"/>
            </p:cNvSpPr>
            <p:nvPr/>
          </p:nvSpPr>
          <p:spPr bwMode="auto">
            <a:xfrm>
              <a:off x="3418" y="3666"/>
              <a:ext cx="33" cy="38"/>
            </a:xfrm>
            <a:prstGeom prst="rect">
              <a:avLst/>
            </a:prstGeom>
            <a:noFill/>
            <a:ln w="19050">
              <a:solidFill>
                <a:schemeClr val="accent1"/>
              </a:solidFill>
              <a:miter lim="800000"/>
              <a:headEnd/>
              <a:tailEnd/>
            </a:ln>
          </p:spPr>
          <p:txBody>
            <a:bodyPr anchor="ctr">
              <a:spAutoFit/>
            </a:bodyPr>
            <a:lstStyle/>
            <a:p>
              <a:endParaRPr lang="en-US"/>
            </a:p>
          </p:txBody>
        </p:sp>
        <p:sp>
          <p:nvSpPr>
            <p:cNvPr id="65742" name="Rectangle 54"/>
            <p:cNvSpPr>
              <a:spLocks noChangeArrowheads="1"/>
            </p:cNvSpPr>
            <p:nvPr/>
          </p:nvSpPr>
          <p:spPr bwMode="auto">
            <a:xfrm>
              <a:off x="3559" y="3441"/>
              <a:ext cx="33" cy="38"/>
            </a:xfrm>
            <a:prstGeom prst="rect">
              <a:avLst/>
            </a:prstGeom>
            <a:noFill/>
            <a:ln w="19050">
              <a:solidFill>
                <a:schemeClr val="accent1"/>
              </a:solidFill>
              <a:miter lim="800000"/>
              <a:headEnd/>
              <a:tailEnd/>
            </a:ln>
          </p:spPr>
          <p:txBody>
            <a:bodyPr anchor="ctr">
              <a:spAutoFit/>
            </a:bodyPr>
            <a:lstStyle/>
            <a:p>
              <a:endParaRPr lang="en-US"/>
            </a:p>
          </p:txBody>
        </p:sp>
        <p:sp>
          <p:nvSpPr>
            <p:cNvPr id="65743" name="Rectangle 55"/>
            <p:cNvSpPr>
              <a:spLocks noChangeArrowheads="1"/>
            </p:cNvSpPr>
            <p:nvPr/>
          </p:nvSpPr>
          <p:spPr bwMode="auto">
            <a:xfrm>
              <a:off x="3703" y="3195"/>
              <a:ext cx="33" cy="38"/>
            </a:xfrm>
            <a:prstGeom prst="rect">
              <a:avLst/>
            </a:prstGeom>
            <a:noFill/>
            <a:ln w="19050">
              <a:solidFill>
                <a:schemeClr val="accent1"/>
              </a:solidFill>
              <a:miter lim="800000"/>
              <a:headEnd/>
              <a:tailEnd/>
            </a:ln>
          </p:spPr>
          <p:txBody>
            <a:bodyPr anchor="ctr">
              <a:spAutoFit/>
            </a:bodyPr>
            <a:lstStyle/>
            <a:p>
              <a:endParaRPr lang="en-US"/>
            </a:p>
          </p:txBody>
        </p:sp>
        <p:sp>
          <p:nvSpPr>
            <p:cNvPr id="65744" name="Rectangle 56"/>
            <p:cNvSpPr>
              <a:spLocks noChangeArrowheads="1"/>
            </p:cNvSpPr>
            <p:nvPr/>
          </p:nvSpPr>
          <p:spPr bwMode="auto">
            <a:xfrm>
              <a:off x="3837" y="3123"/>
              <a:ext cx="33" cy="38"/>
            </a:xfrm>
            <a:prstGeom prst="rect">
              <a:avLst/>
            </a:prstGeom>
            <a:noFill/>
            <a:ln w="19050">
              <a:solidFill>
                <a:schemeClr val="accent1"/>
              </a:solidFill>
              <a:miter lim="800000"/>
              <a:headEnd/>
              <a:tailEnd/>
            </a:ln>
          </p:spPr>
          <p:txBody>
            <a:bodyPr anchor="ctr">
              <a:spAutoFit/>
            </a:bodyPr>
            <a:lstStyle/>
            <a:p>
              <a:endParaRPr lang="en-US"/>
            </a:p>
          </p:txBody>
        </p:sp>
      </p:grpSp>
      <p:grpSp>
        <p:nvGrpSpPr>
          <p:cNvPr id="9" name="Group 57"/>
          <p:cNvGrpSpPr>
            <a:grpSpLocks/>
          </p:cNvGrpSpPr>
          <p:nvPr/>
        </p:nvGrpSpPr>
        <p:grpSpPr bwMode="auto">
          <a:xfrm>
            <a:off x="1531938" y="2559050"/>
            <a:ext cx="2698750" cy="582613"/>
            <a:chOff x="3269" y="1624"/>
            <a:chExt cx="1700" cy="367"/>
          </a:xfrm>
        </p:grpSpPr>
        <p:sp>
          <p:nvSpPr>
            <p:cNvPr id="65716" name="Line 58"/>
            <p:cNvSpPr>
              <a:spLocks noChangeShapeType="1"/>
            </p:cNvSpPr>
            <p:nvPr/>
          </p:nvSpPr>
          <p:spPr bwMode="auto">
            <a:xfrm flipV="1">
              <a:off x="3373" y="1885"/>
              <a:ext cx="29" cy="32"/>
            </a:xfrm>
            <a:prstGeom prst="line">
              <a:avLst/>
            </a:prstGeom>
            <a:noFill/>
            <a:ln w="22225">
              <a:solidFill>
                <a:schemeClr val="accent1"/>
              </a:solidFill>
              <a:round/>
              <a:headEnd/>
              <a:tailEnd/>
            </a:ln>
          </p:spPr>
          <p:txBody>
            <a:bodyPr>
              <a:spAutoFit/>
            </a:bodyPr>
            <a:lstStyle/>
            <a:p>
              <a:endParaRPr lang="en-US"/>
            </a:p>
          </p:txBody>
        </p:sp>
        <p:sp>
          <p:nvSpPr>
            <p:cNvPr id="65717" name="Line 59"/>
            <p:cNvSpPr>
              <a:spLocks noChangeShapeType="1"/>
            </p:cNvSpPr>
            <p:nvPr/>
          </p:nvSpPr>
          <p:spPr bwMode="auto">
            <a:xfrm flipV="1">
              <a:off x="3442" y="1797"/>
              <a:ext cx="40" cy="50"/>
            </a:xfrm>
            <a:prstGeom prst="line">
              <a:avLst/>
            </a:prstGeom>
            <a:noFill/>
            <a:ln w="22225">
              <a:solidFill>
                <a:schemeClr val="accent1"/>
              </a:solidFill>
              <a:round/>
              <a:headEnd/>
              <a:tailEnd/>
            </a:ln>
          </p:spPr>
          <p:txBody>
            <a:bodyPr>
              <a:spAutoFit/>
            </a:bodyPr>
            <a:lstStyle/>
            <a:p>
              <a:endParaRPr lang="en-US"/>
            </a:p>
          </p:txBody>
        </p:sp>
        <p:sp>
          <p:nvSpPr>
            <p:cNvPr id="65718" name="Line 60"/>
            <p:cNvSpPr>
              <a:spLocks noChangeShapeType="1"/>
            </p:cNvSpPr>
            <p:nvPr/>
          </p:nvSpPr>
          <p:spPr bwMode="auto">
            <a:xfrm flipV="1">
              <a:off x="3584" y="1654"/>
              <a:ext cx="104" cy="71"/>
            </a:xfrm>
            <a:prstGeom prst="line">
              <a:avLst/>
            </a:prstGeom>
            <a:noFill/>
            <a:ln w="22225">
              <a:solidFill>
                <a:schemeClr val="accent1"/>
              </a:solidFill>
              <a:round/>
              <a:headEnd/>
              <a:tailEnd/>
            </a:ln>
          </p:spPr>
          <p:txBody>
            <a:bodyPr>
              <a:spAutoFit/>
            </a:bodyPr>
            <a:lstStyle/>
            <a:p>
              <a:endParaRPr lang="en-US"/>
            </a:p>
          </p:txBody>
        </p:sp>
        <p:sp>
          <p:nvSpPr>
            <p:cNvPr id="65719" name="Line 61"/>
            <p:cNvSpPr>
              <a:spLocks noChangeShapeType="1"/>
            </p:cNvSpPr>
            <p:nvPr/>
          </p:nvSpPr>
          <p:spPr bwMode="auto">
            <a:xfrm>
              <a:off x="3725" y="1659"/>
              <a:ext cx="97" cy="44"/>
            </a:xfrm>
            <a:prstGeom prst="line">
              <a:avLst/>
            </a:prstGeom>
            <a:noFill/>
            <a:ln w="22225">
              <a:solidFill>
                <a:schemeClr val="accent1"/>
              </a:solidFill>
              <a:round/>
              <a:headEnd/>
              <a:tailEnd/>
            </a:ln>
          </p:spPr>
          <p:txBody>
            <a:bodyPr>
              <a:spAutoFit/>
            </a:bodyPr>
            <a:lstStyle/>
            <a:p>
              <a:endParaRPr lang="en-US"/>
            </a:p>
          </p:txBody>
        </p:sp>
        <p:sp>
          <p:nvSpPr>
            <p:cNvPr id="65720" name="Line 62"/>
            <p:cNvSpPr>
              <a:spLocks noChangeShapeType="1"/>
            </p:cNvSpPr>
            <p:nvPr/>
          </p:nvSpPr>
          <p:spPr bwMode="auto">
            <a:xfrm flipV="1">
              <a:off x="4138" y="1724"/>
              <a:ext cx="794" cy="245"/>
            </a:xfrm>
            <a:prstGeom prst="line">
              <a:avLst/>
            </a:prstGeom>
            <a:noFill/>
            <a:ln w="22225">
              <a:solidFill>
                <a:schemeClr val="accent1"/>
              </a:solidFill>
              <a:round/>
              <a:headEnd/>
              <a:tailEnd/>
            </a:ln>
          </p:spPr>
          <p:txBody>
            <a:bodyPr>
              <a:spAutoFit/>
            </a:bodyPr>
            <a:lstStyle/>
            <a:p>
              <a:endParaRPr lang="en-US"/>
            </a:p>
          </p:txBody>
        </p:sp>
        <p:sp>
          <p:nvSpPr>
            <p:cNvPr id="65721" name="Line 63"/>
            <p:cNvSpPr>
              <a:spLocks noChangeShapeType="1"/>
            </p:cNvSpPr>
            <p:nvPr/>
          </p:nvSpPr>
          <p:spPr bwMode="auto">
            <a:xfrm>
              <a:off x="3862" y="1733"/>
              <a:ext cx="242" cy="219"/>
            </a:xfrm>
            <a:prstGeom prst="line">
              <a:avLst/>
            </a:prstGeom>
            <a:noFill/>
            <a:ln w="22225">
              <a:solidFill>
                <a:schemeClr val="accent1"/>
              </a:solidFill>
              <a:round/>
              <a:headEnd/>
              <a:tailEnd/>
            </a:ln>
          </p:spPr>
          <p:txBody>
            <a:bodyPr>
              <a:spAutoFit/>
            </a:bodyPr>
            <a:lstStyle/>
            <a:p>
              <a:endParaRPr lang="en-US"/>
            </a:p>
          </p:txBody>
        </p:sp>
        <p:sp>
          <p:nvSpPr>
            <p:cNvPr id="65722" name="Rectangle 64"/>
            <p:cNvSpPr>
              <a:spLocks noChangeArrowheads="1"/>
            </p:cNvSpPr>
            <p:nvPr/>
          </p:nvSpPr>
          <p:spPr bwMode="auto">
            <a:xfrm>
              <a:off x="4928" y="1692"/>
              <a:ext cx="41" cy="44"/>
            </a:xfrm>
            <a:prstGeom prst="rect">
              <a:avLst/>
            </a:prstGeom>
            <a:noFill/>
            <a:ln w="19050">
              <a:solidFill>
                <a:schemeClr val="accent1"/>
              </a:solidFill>
              <a:miter lim="800000"/>
              <a:headEnd/>
              <a:tailEnd/>
            </a:ln>
          </p:spPr>
          <p:txBody>
            <a:bodyPr anchor="ctr">
              <a:spAutoFit/>
            </a:bodyPr>
            <a:lstStyle/>
            <a:p>
              <a:endParaRPr lang="en-US"/>
            </a:p>
          </p:txBody>
        </p:sp>
        <p:sp>
          <p:nvSpPr>
            <p:cNvPr id="65723" name="Rectangle 65"/>
            <p:cNvSpPr>
              <a:spLocks noChangeArrowheads="1"/>
            </p:cNvSpPr>
            <p:nvPr/>
          </p:nvSpPr>
          <p:spPr bwMode="auto">
            <a:xfrm>
              <a:off x="4103" y="1953"/>
              <a:ext cx="33" cy="38"/>
            </a:xfrm>
            <a:prstGeom prst="rect">
              <a:avLst/>
            </a:prstGeom>
            <a:noFill/>
            <a:ln w="19050">
              <a:solidFill>
                <a:schemeClr val="accent1"/>
              </a:solidFill>
              <a:miter lim="800000"/>
              <a:headEnd/>
              <a:tailEnd/>
            </a:ln>
          </p:spPr>
          <p:txBody>
            <a:bodyPr anchor="ctr">
              <a:spAutoFit/>
            </a:bodyPr>
            <a:lstStyle/>
            <a:p>
              <a:endParaRPr lang="en-US"/>
            </a:p>
          </p:txBody>
        </p:sp>
        <p:sp>
          <p:nvSpPr>
            <p:cNvPr id="65724" name="Rectangle 66"/>
            <p:cNvSpPr>
              <a:spLocks noChangeArrowheads="1"/>
            </p:cNvSpPr>
            <p:nvPr/>
          </p:nvSpPr>
          <p:spPr bwMode="auto">
            <a:xfrm>
              <a:off x="3269" y="1937"/>
              <a:ext cx="33" cy="38"/>
            </a:xfrm>
            <a:prstGeom prst="rect">
              <a:avLst/>
            </a:prstGeom>
            <a:noFill/>
            <a:ln w="19050">
              <a:solidFill>
                <a:schemeClr val="accent1"/>
              </a:solidFill>
              <a:miter lim="800000"/>
              <a:headEnd/>
              <a:tailEnd/>
            </a:ln>
          </p:spPr>
          <p:txBody>
            <a:bodyPr anchor="ctr">
              <a:spAutoFit/>
            </a:bodyPr>
            <a:lstStyle/>
            <a:p>
              <a:endParaRPr lang="en-US"/>
            </a:p>
          </p:txBody>
        </p:sp>
        <p:sp>
          <p:nvSpPr>
            <p:cNvPr id="65725" name="Rectangle 67"/>
            <p:cNvSpPr>
              <a:spLocks noChangeArrowheads="1"/>
            </p:cNvSpPr>
            <p:nvPr/>
          </p:nvSpPr>
          <p:spPr bwMode="auto">
            <a:xfrm>
              <a:off x="3547" y="1718"/>
              <a:ext cx="33" cy="38"/>
            </a:xfrm>
            <a:prstGeom prst="rect">
              <a:avLst/>
            </a:prstGeom>
            <a:noFill/>
            <a:ln w="19050">
              <a:solidFill>
                <a:schemeClr val="accent1"/>
              </a:solidFill>
              <a:miter lim="800000"/>
              <a:headEnd/>
              <a:tailEnd/>
            </a:ln>
          </p:spPr>
          <p:txBody>
            <a:bodyPr anchor="ctr">
              <a:spAutoFit/>
            </a:bodyPr>
            <a:lstStyle/>
            <a:p>
              <a:endParaRPr lang="en-US"/>
            </a:p>
          </p:txBody>
        </p:sp>
        <p:sp>
          <p:nvSpPr>
            <p:cNvPr id="65726" name="Rectangle 68"/>
            <p:cNvSpPr>
              <a:spLocks noChangeArrowheads="1"/>
            </p:cNvSpPr>
            <p:nvPr/>
          </p:nvSpPr>
          <p:spPr bwMode="auto">
            <a:xfrm>
              <a:off x="3687" y="1624"/>
              <a:ext cx="33" cy="38"/>
            </a:xfrm>
            <a:prstGeom prst="rect">
              <a:avLst/>
            </a:prstGeom>
            <a:noFill/>
            <a:ln w="19050">
              <a:solidFill>
                <a:schemeClr val="accent1"/>
              </a:solidFill>
              <a:miter lim="800000"/>
              <a:headEnd/>
              <a:tailEnd/>
            </a:ln>
          </p:spPr>
          <p:txBody>
            <a:bodyPr anchor="ctr">
              <a:spAutoFit/>
            </a:bodyPr>
            <a:lstStyle/>
            <a:p>
              <a:endParaRPr lang="en-US"/>
            </a:p>
          </p:txBody>
        </p:sp>
        <p:sp>
          <p:nvSpPr>
            <p:cNvPr id="65727" name="Rectangle 69"/>
            <p:cNvSpPr>
              <a:spLocks noChangeArrowheads="1"/>
            </p:cNvSpPr>
            <p:nvPr/>
          </p:nvSpPr>
          <p:spPr bwMode="auto">
            <a:xfrm>
              <a:off x="3825" y="1693"/>
              <a:ext cx="33" cy="38"/>
            </a:xfrm>
            <a:prstGeom prst="rect">
              <a:avLst/>
            </a:prstGeom>
            <a:noFill/>
            <a:ln w="19050">
              <a:solidFill>
                <a:schemeClr val="accent1"/>
              </a:solidFill>
              <a:miter lim="800000"/>
              <a:headEnd/>
              <a:tailEnd/>
            </a:ln>
          </p:spPr>
          <p:txBody>
            <a:bodyPr anchor="ctr">
              <a:spAutoFit/>
            </a:bodyPr>
            <a:lstStyle/>
            <a:p>
              <a:endParaRPr lang="en-US"/>
            </a:p>
          </p:txBody>
        </p:sp>
        <p:sp>
          <p:nvSpPr>
            <p:cNvPr id="65728" name="Rectangle 70"/>
            <p:cNvSpPr>
              <a:spLocks noChangeArrowheads="1"/>
            </p:cNvSpPr>
            <p:nvPr/>
          </p:nvSpPr>
          <p:spPr bwMode="auto">
            <a:xfrm>
              <a:off x="3302" y="1929"/>
              <a:ext cx="33" cy="38"/>
            </a:xfrm>
            <a:prstGeom prst="rect">
              <a:avLst/>
            </a:prstGeom>
            <a:noFill/>
            <a:ln w="19050">
              <a:solidFill>
                <a:schemeClr val="accent1"/>
              </a:solidFill>
              <a:miter lim="800000"/>
              <a:headEnd/>
              <a:tailEnd/>
            </a:ln>
          </p:spPr>
          <p:txBody>
            <a:bodyPr anchor="ctr">
              <a:spAutoFit/>
            </a:bodyPr>
            <a:lstStyle/>
            <a:p>
              <a:endParaRPr lang="en-US"/>
            </a:p>
          </p:txBody>
        </p:sp>
        <p:sp>
          <p:nvSpPr>
            <p:cNvPr id="65729" name="Rectangle 71"/>
            <p:cNvSpPr>
              <a:spLocks noChangeArrowheads="1"/>
            </p:cNvSpPr>
            <p:nvPr/>
          </p:nvSpPr>
          <p:spPr bwMode="auto">
            <a:xfrm>
              <a:off x="3336" y="1915"/>
              <a:ext cx="33" cy="38"/>
            </a:xfrm>
            <a:prstGeom prst="rect">
              <a:avLst/>
            </a:prstGeom>
            <a:noFill/>
            <a:ln w="19050">
              <a:solidFill>
                <a:schemeClr val="accent1"/>
              </a:solidFill>
              <a:miter lim="800000"/>
              <a:headEnd/>
              <a:tailEnd/>
            </a:ln>
          </p:spPr>
          <p:txBody>
            <a:bodyPr anchor="ctr">
              <a:spAutoFit/>
            </a:bodyPr>
            <a:lstStyle/>
            <a:p>
              <a:endParaRPr lang="en-US"/>
            </a:p>
          </p:txBody>
        </p:sp>
        <p:sp>
          <p:nvSpPr>
            <p:cNvPr id="65730" name="Rectangle 72"/>
            <p:cNvSpPr>
              <a:spLocks noChangeArrowheads="1"/>
            </p:cNvSpPr>
            <p:nvPr/>
          </p:nvSpPr>
          <p:spPr bwMode="auto">
            <a:xfrm>
              <a:off x="3405" y="1847"/>
              <a:ext cx="33" cy="38"/>
            </a:xfrm>
            <a:prstGeom prst="rect">
              <a:avLst/>
            </a:prstGeom>
            <a:noFill/>
            <a:ln w="19050">
              <a:solidFill>
                <a:schemeClr val="accent1"/>
              </a:solidFill>
              <a:miter lim="800000"/>
              <a:headEnd/>
              <a:tailEnd/>
            </a:ln>
          </p:spPr>
          <p:txBody>
            <a:bodyPr anchor="ctr">
              <a:spAutoFit/>
            </a:bodyPr>
            <a:lstStyle/>
            <a:p>
              <a:endParaRPr lang="en-US"/>
            </a:p>
          </p:txBody>
        </p:sp>
        <p:sp>
          <p:nvSpPr>
            <p:cNvPr id="65731" name="Rectangle 73"/>
            <p:cNvSpPr>
              <a:spLocks noChangeArrowheads="1"/>
            </p:cNvSpPr>
            <p:nvPr/>
          </p:nvSpPr>
          <p:spPr bwMode="auto">
            <a:xfrm>
              <a:off x="3477" y="1760"/>
              <a:ext cx="33" cy="38"/>
            </a:xfrm>
            <a:prstGeom prst="rect">
              <a:avLst/>
            </a:prstGeom>
            <a:noFill/>
            <a:ln w="19050">
              <a:solidFill>
                <a:schemeClr val="accent1"/>
              </a:solidFill>
              <a:miter lim="800000"/>
              <a:headEnd/>
              <a:tailEnd/>
            </a:ln>
          </p:spPr>
          <p:txBody>
            <a:bodyPr anchor="ctr">
              <a:spAutoFit/>
            </a:bodyPr>
            <a:lstStyle/>
            <a:p>
              <a:endParaRPr lang="en-US"/>
            </a:p>
          </p:txBody>
        </p:sp>
        <p:sp>
          <p:nvSpPr>
            <p:cNvPr id="65732" name="Line 74"/>
            <p:cNvSpPr>
              <a:spLocks noChangeShapeType="1"/>
            </p:cNvSpPr>
            <p:nvPr/>
          </p:nvSpPr>
          <p:spPr bwMode="auto">
            <a:xfrm flipV="1">
              <a:off x="3515" y="1752"/>
              <a:ext cx="30" cy="23"/>
            </a:xfrm>
            <a:prstGeom prst="line">
              <a:avLst/>
            </a:prstGeom>
            <a:noFill/>
            <a:ln w="22225">
              <a:solidFill>
                <a:schemeClr val="accent1"/>
              </a:solidFill>
              <a:round/>
              <a:headEnd/>
              <a:tailEnd/>
            </a:ln>
          </p:spPr>
          <p:txBody>
            <a:bodyPr>
              <a:spAutoFit/>
            </a:bodyPr>
            <a:lstStyle/>
            <a:p>
              <a:endParaRPr lang="en-US"/>
            </a:p>
          </p:txBody>
        </p:sp>
      </p:grpSp>
      <p:grpSp>
        <p:nvGrpSpPr>
          <p:cNvPr id="10" name="Group 75"/>
          <p:cNvGrpSpPr>
            <a:grpSpLocks/>
          </p:cNvGrpSpPr>
          <p:nvPr/>
        </p:nvGrpSpPr>
        <p:grpSpPr bwMode="auto">
          <a:xfrm>
            <a:off x="5219700" y="5389563"/>
            <a:ext cx="2693988" cy="417512"/>
            <a:chOff x="3282" y="3473"/>
            <a:chExt cx="1697" cy="263"/>
          </a:xfrm>
        </p:grpSpPr>
        <p:sp>
          <p:nvSpPr>
            <p:cNvPr id="65703" name="Rectangle 76"/>
            <p:cNvSpPr>
              <a:spLocks noChangeArrowheads="1"/>
            </p:cNvSpPr>
            <p:nvPr/>
          </p:nvSpPr>
          <p:spPr bwMode="auto">
            <a:xfrm>
              <a:off x="3420" y="3575"/>
              <a:ext cx="39" cy="44"/>
            </a:xfrm>
            <a:prstGeom prst="rect">
              <a:avLst/>
            </a:prstGeom>
            <a:solidFill>
              <a:srgbClr val="FF0000"/>
            </a:solidFill>
            <a:ln w="28575">
              <a:noFill/>
              <a:miter lim="800000"/>
              <a:headEnd/>
              <a:tailEnd/>
            </a:ln>
          </p:spPr>
          <p:txBody>
            <a:bodyPr anchor="ctr">
              <a:spAutoFit/>
            </a:bodyPr>
            <a:lstStyle/>
            <a:p>
              <a:endParaRPr lang="en-US"/>
            </a:p>
          </p:txBody>
        </p:sp>
        <p:sp>
          <p:nvSpPr>
            <p:cNvPr id="65704" name="Rectangle 77"/>
            <p:cNvSpPr>
              <a:spLocks noChangeArrowheads="1"/>
            </p:cNvSpPr>
            <p:nvPr/>
          </p:nvSpPr>
          <p:spPr bwMode="auto">
            <a:xfrm>
              <a:off x="3558" y="3497"/>
              <a:ext cx="39" cy="44"/>
            </a:xfrm>
            <a:prstGeom prst="rect">
              <a:avLst/>
            </a:prstGeom>
            <a:solidFill>
              <a:srgbClr val="FF0000"/>
            </a:solidFill>
            <a:ln w="28575">
              <a:noFill/>
              <a:miter lim="800000"/>
              <a:headEnd/>
              <a:tailEnd/>
            </a:ln>
          </p:spPr>
          <p:txBody>
            <a:bodyPr anchor="ctr">
              <a:spAutoFit/>
            </a:bodyPr>
            <a:lstStyle/>
            <a:p>
              <a:endParaRPr lang="en-US"/>
            </a:p>
          </p:txBody>
        </p:sp>
        <p:sp>
          <p:nvSpPr>
            <p:cNvPr id="65705" name="Rectangle 78"/>
            <p:cNvSpPr>
              <a:spLocks noChangeArrowheads="1"/>
            </p:cNvSpPr>
            <p:nvPr/>
          </p:nvSpPr>
          <p:spPr bwMode="auto">
            <a:xfrm>
              <a:off x="3694" y="3473"/>
              <a:ext cx="39" cy="44"/>
            </a:xfrm>
            <a:prstGeom prst="rect">
              <a:avLst/>
            </a:prstGeom>
            <a:solidFill>
              <a:srgbClr val="FF0000"/>
            </a:solidFill>
            <a:ln w="28575">
              <a:noFill/>
              <a:miter lim="800000"/>
              <a:headEnd/>
              <a:tailEnd/>
            </a:ln>
          </p:spPr>
          <p:txBody>
            <a:bodyPr anchor="ctr">
              <a:spAutoFit/>
            </a:bodyPr>
            <a:lstStyle/>
            <a:p>
              <a:endParaRPr lang="en-US"/>
            </a:p>
          </p:txBody>
        </p:sp>
        <p:sp>
          <p:nvSpPr>
            <p:cNvPr id="65706" name="Rectangle 79"/>
            <p:cNvSpPr>
              <a:spLocks noChangeArrowheads="1"/>
            </p:cNvSpPr>
            <p:nvPr/>
          </p:nvSpPr>
          <p:spPr bwMode="auto">
            <a:xfrm>
              <a:off x="3833" y="3476"/>
              <a:ext cx="39" cy="44"/>
            </a:xfrm>
            <a:prstGeom prst="rect">
              <a:avLst/>
            </a:prstGeom>
            <a:solidFill>
              <a:srgbClr val="FF0000"/>
            </a:solidFill>
            <a:ln w="28575">
              <a:noFill/>
              <a:miter lim="800000"/>
              <a:headEnd/>
              <a:tailEnd/>
            </a:ln>
          </p:spPr>
          <p:txBody>
            <a:bodyPr anchor="ctr">
              <a:spAutoFit/>
            </a:bodyPr>
            <a:lstStyle/>
            <a:p>
              <a:endParaRPr lang="en-US"/>
            </a:p>
          </p:txBody>
        </p:sp>
        <p:sp>
          <p:nvSpPr>
            <p:cNvPr id="65707" name="Rectangle 80"/>
            <p:cNvSpPr>
              <a:spLocks noChangeArrowheads="1"/>
            </p:cNvSpPr>
            <p:nvPr/>
          </p:nvSpPr>
          <p:spPr bwMode="auto">
            <a:xfrm>
              <a:off x="4107" y="3608"/>
              <a:ext cx="39" cy="44"/>
            </a:xfrm>
            <a:prstGeom prst="rect">
              <a:avLst/>
            </a:prstGeom>
            <a:solidFill>
              <a:srgbClr val="FF0000"/>
            </a:solidFill>
            <a:ln w="28575">
              <a:noFill/>
              <a:miter lim="800000"/>
              <a:headEnd/>
              <a:tailEnd/>
            </a:ln>
          </p:spPr>
          <p:txBody>
            <a:bodyPr anchor="ctr">
              <a:spAutoFit/>
            </a:bodyPr>
            <a:lstStyle/>
            <a:p>
              <a:endParaRPr lang="en-US"/>
            </a:p>
          </p:txBody>
        </p:sp>
        <p:sp>
          <p:nvSpPr>
            <p:cNvPr id="65708" name="Rectangle 81"/>
            <p:cNvSpPr>
              <a:spLocks noChangeArrowheads="1"/>
            </p:cNvSpPr>
            <p:nvPr/>
          </p:nvSpPr>
          <p:spPr bwMode="auto">
            <a:xfrm>
              <a:off x="4940" y="3665"/>
              <a:ext cx="39" cy="31"/>
            </a:xfrm>
            <a:prstGeom prst="rect">
              <a:avLst/>
            </a:prstGeom>
            <a:solidFill>
              <a:srgbClr val="FF0000"/>
            </a:solidFill>
            <a:ln w="28575">
              <a:noFill/>
              <a:miter lim="800000"/>
              <a:headEnd/>
              <a:tailEnd/>
            </a:ln>
          </p:spPr>
          <p:txBody>
            <a:bodyPr anchor="ctr">
              <a:spAutoFit/>
            </a:bodyPr>
            <a:lstStyle/>
            <a:p>
              <a:endParaRPr lang="en-US"/>
            </a:p>
          </p:txBody>
        </p:sp>
        <p:sp>
          <p:nvSpPr>
            <p:cNvPr id="65709" name="Line 82"/>
            <p:cNvSpPr>
              <a:spLocks noChangeShapeType="1"/>
            </p:cNvSpPr>
            <p:nvPr/>
          </p:nvSpPr>
          <p:spPr bwMode="auto">
            <a:xfrm>
              <a:off x="4140" y="3629"/>
              <a:ext cx="810" cy="49"/>
            </a:xfrm>
            <a:prstGeom prst="line">
              <a:avLst/>
            </a:prstGeom>
            <a:noFill/>
            <a:ln w="19050">
              <a:solidFill>
                <a:srgbClr val="FF0000"/>
              </a:solidFill>
              <a:round/>
              <a:headEnd/>
              <a:tailEnd/>
            </a:ln>
          </p:spPr>
          <p:txBody>
            <a:bodyPr wrap="none">
              <a:spAutoFit/>
            </a:bodyPr>
            <a:lstStyle/>
            <a:p>
              <a:endParaRPr lang="en-US"/>
            </a:p>
          </p:txBody>
        </p:sp>
        <p:sp>
          <p:nvSpPr>
            <p:cNvPr id="65710" name="Line 83"/>
            <p:cNvSpPr>
              <a:spLocks noChangeShapeType="1"/>
            </p:cNvSpPr>
            <p:nvPr/>
          </p:nvSpPr>
          <p:spPr bwMode="auto">
            <a:xfrm>
              <a:off x="3873" y="3506"/>
              <a:ext cx="243" cy="121"/>
            </a:xfrm>
            <a:prstGeom prst="line">
              <a:avLst/>
            </a:prstGeom>
            <a:noFill/>
            <a:ln w="19050">
              <a:solidFill>
                <a:srgbClr val="FF0000"/>
              </a:solidFill>
              <a:round/>
              <a:headEnd/>
              <a:tailEnd/>
            </a:ln>
          </p:spPr>
          <p:txBody>
            <a:bodyPr>
              <a:spAutoFit/>
            </a:bodyPr>
            <a:lstStyle/>
            <a:p>
              <a:endParaRPr lang="en-US"/>
            </a:p>
          </p:txBody>
        </p:sp>
        <p:sp>
          <p:nvSpPr>
            <p:cNvPr id="65711" name="Line 84"/>
            <p:cNvSpPr>
              <a:spLocks noChangeShapeType="1"/>
            </p:cNvSpPr>
            <p:nvPr/>
          </p:nvSpPr>
          <p:spPr bwMode="auto">
            <a:xfrm>
              <a:off x="3725" y="3485"/>
              <a:ext cx="123" cy="8"/>
            </a:xfrm>
            <a:prstGeom prst="line">
              <a:avLst/>
            </a:prstGeom>
            <a:noFill/>
            <a:ln w="19050">
              <a:solidFill>
                <a:srgbClr val="FF0000"/>
              </a:solidFill>
              <a:round/>
              <a:headEnd/>
              <a:tailEnd/>
            </a:ln>
          </p:spPr>
          <p:txBody>
            <a:bodyPr>
              <a:spAutoFit/>
            </a:bodyPr>
            <a:lstStyle/>
            <a:p>
              <a:endParaRPr lang="en-US"/>
            </a:p>
          </p:txBody>
        </p:sp>
        <p:sp>
          <p:nvSpPr>
            <p:cNvPr id="65712" name="Line 85"/>
            <p:cNvSpPr>
              <a:spLocks noChangeShapeType="1"/>
            </p:cNvSpPr>
            <p:nvPr/>
          </p:nvSpPr>
          <p:spPr bwMode="auto">
            <a:xfrm flipV="1">
              <a:off x="3592" y="3488"/>
              <a:ext cx="113" cy="21"/>
            </a:xfrm>
            <a:prstGeom prst="line">
              <a:avLst/>
            </a:prstGeom>
            <a:noFill/>
            <a:ln w="19050">
              <a:solidFill>
                <a:srgbClr val="FF0000"/>
              </a:solidFill>
              <a:round/>
              <a:headEnd/>
              <a:tailEnd/>
            </a:ln>
          </p:spPr>
          <p:txBody>
            <a:bodyPr>
              <a:spAutoFit/>
            </a:bodyPr>
            <a:lstStyle/>
            <a:p>
              <a:endParaRPr lang="en-US"/>
            </a:p>
          </p:txBody>
        </p:sp>
        <p:sp>
          <p:nvSpPr>
            <p:cNvPr id="65713" name="Line 86"/>
            <p:cNvSpPr>
              <a:spLocks noChangeShapeType="1"/>
            </p:cNvSpPr>
            <p:nvPr/>
          </p:nvSpPr>
          <p:spPr bwMode="auto">
            <a:xfrm flipV="1">
              <a:off x="3462" y="3523"/>
              <a:ext cx="102" cy="75"/>
            </a:xfrm>
            <a:prstGeom prst="line">
              <a:avLst/>
            </a:prstGeom>
            <a:noFill/>
            <a:ln w="19050">
              <a:solidFill>
                <a:srgbClr val="FF0000"/>
              </a:solidFill>
              <a:round/>
              <a:headEnd/>
              <a:tailEnd/>
            </a:ln>
          </p:spPr>
          <p:txBody>
            <a:bodyPr>
              <a:spAutoFit/>
            </a:bodyPr>
            <a:lstStyle/>
            <a:p>
              <a:endParaRPr lang="en-US"/>
            </a:p>
          </p:txBody>
        </p:sp>
        <p:sp>
          <p:nvSpPr>
            <p:cNvPr id="65714" name="Line 87"/>
            <p:cNvSpPr>
              <a:spLocks noChangeShapeType="1"/>
            </p:cNvSpPr>
            <p:nvPr/>
          </p:nvSpPr>
          <p:spPr bwMode="auto">
            <a:xfrm flipV="1">
              <a:off x="3316" y="3612"/>
              <a:ext cx="118" cy="96"/>
            </a:xfrm>
            <a:prstGeom prst="line">
              <a:avLst/>
            </a:prstGeom>
            <a:noFill/>
            <a:ln w="19050">
              <a:solidFill>
                <a:srgbClr val="FF0000"/>
              </a:solidFill>
              <a:round/>
              <a:headEnd/>
              <a:tailEnd/>
            </a:ln>
          </p:spPr>
          <p:txBody>
            <a:bodyPr>
              <a:spAutoFit/>
            </a:bodyPr>
            <a:lstStyle/>
            <a:p>
              <a:endParaRPr lang="en-US"/>
            </a:p>
          </p:txBody>
        </p:sp>
        <p:sp>
          <p:nvSpPr>
            <p:cNvPr id="65715" name="Rectangle 88"/>
            <p:cNvSpPr>
              <a:spLocks noChangeArrowheads="1"/>
            </p:cNvSpPr>
            <p:nvPr/>
          </p:nvSpPr>
          <p:spPr bwMode="auto">
            <a:xfrm>
              <a:off x="3282" y="3692"/>
              <a:ext cx="39" cy="44"/>
            </a:xfrm>
            <a:prstGeom prst="rect">
              <a:avLst/>
            </a:prstGeom>
            <a:solidFill>
              <a:srgbClr val="FF0000"/>
            </a:solidFill>
            <a:ln w="28575">
              <a:noFill/>
              <a:miter lim="800000"/>
              <a:headEnd/>
              <a:tailEnd/>
            </a:ln>
          </p:spPr>
          <p:txBody>
            <a:bodyPr anchor="ctr">
              <a:spAutoFit/>
            </a:bodyPr>
            <a:lstStyle/>
            <a:p>
              <a:endParaRPr lang="en-US"/>
            </a:p>
          </p:txBody>
        </p:sp>
      </p:grpSp>
      <p:grpSp>
        <p:nvGrpSpPr>
          <p:cNvPr id="11" name="Group 89"/>
          <p:cNvGrpSpPr>
            <a:grpSpLocks/>
          </p:cNvGrpSpPr>
          <p:nvPr/>
        </p:nvGrpSpPr>
        <p:grpSpPr bwMode="auto">
          <a:xfrm>
            <a:off x="1530350" y="3159125"/>
            <a:ext cx="2698750" cy="292100"/>
            <a:chOff x="3268" y="2002"/>
            <a:chExt cx="1700" cy="184"/>
          </a:xfrm>
        </p:grpSpPr>
        <p:sp>
          <p:nvSpPr>
            <p:cNvPr id="65686" name="Rectangle 90"/>
            <p:cNvSpPr>
              <a:spLocks noChangeArrowheads="1"/>
            </p:cNvSpPr>
            <p:nvPr/>
          </p:nvSpPr>
          <p:spPr bwMode="auto">
            <a:xfrm>
              <a:off x="3301" y="2123"/>
              <a:ext cx="39" cy="44"/>
            </a:xfrm>
            <a:prstGeom prst="rect">
              <a:avLst/>
            </a:prstGeom>
            <a:solidFill>
              <a:srgbClr val="FF0000"/>
            </a:solidFill>
            <a:ln w="28575">
              <a:noFill/>
              <a:miter lim="800000"/>
              <a:headEnd/>
              <a:tailEnd/>
            </a:ln>
          </p:spPr>
          <p:txBody>
            <a:bodyPr anchor="ctr">
              <a:spAutoFit/>
            </a:bodyPr>
            <a:lstStyle/>
            <a:p>
              <a:endParaRPr lang="en-US"/>
            </a:p>
          </p:txBody>
        </p:sp>
        <p:sp>
          <p:nvSpPr>
            <p:cNvPr id="65687" name="Rectangle 91"/>
            <p:cNvSpPr>
              <a:spLocks noChangeArrowheads="1"/>
            </p:cNvSpPr>
            <p:nvPr/>
          </p:nvSpPr>
          <p:spPr bwMode="auto">
            <a:xfrm>
              <a:off x="3547" y="2002"/>
              <a:ext cx="39" cy="44"/>
            </a:xfrm>
            <a:prstGeom prst="rect">
              <a:avLst/>
            </a:prstGeom>
            <a:solidFill>
              <a:srgbClr val="FF0000"/>
            </a:solidFill>
            <a:ln w="28575">
              <a:noFill/>
              <a:miter lim="800000"/>
              <a:headEnd/>
              <a:tailEnd/>
            </a:ln>
          </p:spPr>
          <p:txBody>
            <a:bodyPr anchor="ctr">
              <a:spAutoFit/>
            </a:bodyPr>
            <a:lstStyle/>
            <a:p>
              <a:endParaRPr lang="en-US"/>
            </a:p>
          </p:txBody>
        </p:sp>
        <p:sp>
          <p:nvSpPr>
            <p:cNvPr id="65688" name="Rectangle 92"/>
            <p:cNvSpPr>
              <a:spLocks noChangeArrowheads="1"/>
            </p:cNvSpPr>
            <p:nvPr/>
          </p:nvSpPr>
          <p:spPr bwMode="auto">
            <a:xfrm>
              <a:off x="3679" y="2025"/>
              <a:ext cx="39" cy="44"/>
            </a:xfrm>
            <a:prstGeom prst="rect">
              <a:avLst/>
            </a:prstGeom>
            <a:solidFill>
              <a:srgbClr val="FF0000"/>
            </a:solidFill>
            <a:ln w="28575">
              <a:noFill/>
              <a:miter lim="800000"/>
              <a:headEnd/>
              <a:tailEnd/>
            </a:ln>
          </p:spPr>
          <p:txBody>
            <a:bodyPr anchor="ctr">
              <a:spAutoFit/>
            </a:bodyPr>
            <a:lstStyle/>
            <a:p>
              <a:endParaRPr lang="en-US"/>
            </a:p>
          </p:txBody>
        </p:sp>
        <p:sp>
          <p:nvSpPr>
            <p:cNvPr id="65689" name="Rectangle 93"/>
            <p:cNvSpPr>
              <a:spLocks noChangeArrowheads="1"/>
            </p:cNvSpPr>
            <p:nvPr/>
          </p:nvSpPr>
          <p:spPr bwMode="auto">
            <a:xfrm>
              <a:off x="3824" y="2071"/>
              <a:ext cx="39" cy="44"/>
            </a:xfrm>
            <a:prstGeom prst="rect">
              <a:avLst/>
            </a:prstGeom>
            <a:solidFill>
              <a:srgbClr val="FF0000"/>
            </a:solidFill>
            <a:ln w="28575">
              <a:noFill/>
              <a:miter lim="800000"/>
              <a:headEnd/>
              <a:tailEnd/>
            </a:ln>
          </p:spPr>
          <p:txBody>
            <a:bodyPr anchor="ctr">
              <a:spAutoFit/>
            </a:bodyPr>
            <a:lstStyle/>
            <a:p>
              <a:endParaRPr lang="en-US"/>
            </a:p>
          </p:txBody>
        </p:sp>
        <p:sp>
          <p:nvSpPr>
            <p:cNvPr id="65690" name="Rectangle 94"/>
            <p:cNvSpPr>
              <a:spLocks noChangeArrowheads="1"/>
            </p:cNvSpPr>
            <p:nvPr/>
          </p:nvSpPr>
          <p:spPr bwMode="auto">
            <a:xfrm>
              <a:off x="4103" y="2135"/>
              <a:ext cx="39" cy="44"/>
            </a:xfrm>
            <a:prstGeom prst="rect">
              <a:avLst/>
            </a:prstGeom>
            <a:solidFill>
              <a:srgbClr val="FF0000"/>
            </a:solidFill>
            <a:ln w="28575">
              <a:noFill/>
              <a:miter lim="800000"/>
              <a:headEnd/>
              <a:tailEnd/>
            </a:ln>
          </p:spPr>
          <p:txBody>
            <a:bodyPr anchor="ctr">
              <a:spAutoFit/>
            </a:bodyPr>
            <a:lstStyle/>
            <a:p>
              <a:endParaRPr lang="en-US"/>
            </a:p>
          </p:txBody>
        </p:sp>
        <p:sp>
          <p:nvSpPr>
            <p:cNvPr id="65691" name="Rectangle 95"/>
            <p:cNvSpPr>
              <a:spLocks noChangeArrowheads="1"/>
            </p:cNvSpPr>
            <p:nvPr/>
          </p:nvSpPr>
          <p:spPr bwMode="auto">
            <a:xfrm>
              <a:off x="4929" y="2069"/>
              <a:ext cx="39" cy="40"/>
            </a:xfrm>
            <a:prstGeom prst="rect">
              <a:avLst/>
            </a:prstGeom>
            <a:solidFill>
              <a:srgbClr val="FF0000"/>
            </a:solidFill>
            <a:ln w="28575">
              <a:noFill/>
              <a:miter lim="800000"/>
              <a:headEnd/>
              <a:tailEnd/>
            </a:ln>
          </p:spPr>
          <p:txBody>
            <a:bodyPr anchor="ctr">
              <a:spAutoFit/>
            </a:bodyPr>
            <a:lstStyle/>
            <a:p>
              <a:endParaRPr lang="en-US"/>
            </a:p>
          </p:txBody>
        </p:sp>
        <p:sp>
          <p:nvSpPr>
            <p:cNvPr id="65692" name="Line 96"/>
            <p:cNvSpPr>
              <a:spLocks noChangeShapeType="1"/>
            </p:cNvSpPr>
            <p:nvPr/>
          </p:nvSpPr>
          <p:spPr bwMode="auto">
            <a:xfrm flipV="1">
              <a:off x="4137" y="2092"/>
              <a:ext cx="804" cy="65"/>
            </a:xfrm>
            <a:prstGeom prst="line">
              <a:avLst/>
            </a:prstGeom>
            <a:noFill/>
            <a:ln w="19050">
              <a:solidFill>
                <a:srgbClr val="FF0000"/>
              </a:solidFill>
              <a:round/>
              <a:headEnd/>
              <a:tailEnd/>
            </a:ln>
          </p:spPr>
          <p:txBody>
            <a:bodyPr>
              <a:spAutoFit/>
            </a:bodyPr>
            <a:lstStyle/>
            <a:p>
              <a:endParaRPr lang="en-US"/>
            </a:p>
          </p:txBody>
        </p:sp>
        <p:sp>
          <p:nvSpPr>
            <p:cNvPr id="65693" name="Line 97"/>
            <p:cNvSpPr>
              <a:spLocks noChangeShapeType="1"/>
            </p:cNvSpPr>
            <p:nvPr/>
          </p:nvSpPr>
          <p:spPr bwMode="auto">
            <a:xfrm>
              <a:off x="3855" y="2094"/>
              <a:ext cx="265" cy="67"/>
            </a:xfrm>
            <a:prstGeom prst="line">
              <a:avLst/>
            </a:prstGeom>
            <a:noFill/>
            <a:ln w="19050">
              <a:solidFill>
                <a:srgbClr val="FF0000"/>
              </a:solidFill>
              <a:round/>
              <a:headEnd/>
              <a:tailEnd/>
            </a:ln>
          </p:spPr>
          <p:txBody>
            <a:bodyPr>
              <a:spAutoFit/>
            </a:bodyPr>
            <a:lstStyle/>
            <a:p>
              <a:endParaRPr lang="en-US"/>
            </a:p>
          </p:txBody>
        </p:sp>
        <p:sp>
          <p:nvSpPr>
            <p:cNvPr id="65694" name="Line 98"/>
            <p:cNvSpPr>
              <a:spLocks noChangeShapeType="1"/>
            </p:cNvSpPr>
            <p:nvPr/>
          </p:nvSpPr>
          <p:spPr bwMode="auto">
            <a:xfrm>
              <a:off x="3721" y="2050"/>
              <a:ext cx="117" cy="42"/>
            </a:xfrm>
            <a:prstGeom prst="line">
              <a:avLst/>
            </a:prstGeom>
            <a:noFill/>
            <a:ln w="19050">
              <a:solidFill>
                <a:srgbClr val="FF0000"/>
              </a:solidFill>
              <a:round/>
              <a:headEnd/>
              <a:tailEnd/>
            </a:ln>
          </p:spPr>
          <p:txBody>
            <a:bodyPr>
              <a:spAutoFit/>
            </a:bodyPr>
            <a:lstStyle/>
            <a:p>
              <a:endParaRPr lang="en-US"/>
            </a:p>
          </p:txBody>
        </p:sp>
        <p:sp>
          <p:nvSpPr>
            <p:cNvPr id="65695" name="Line 99"/>
            <p:cNvSpPr>
              <a:spLocks noChangeShapeType="1"/>
            </p:cNvSpPr>
            <p:nvPr/>
          </p:nvSpPr>
          <p:spPr bwMode="auto">
            <a:xfrm>
              <a:off x="3571" y="2022"/>
              <a:ext cx="123" cy="21"/>
            </a:xfrm>
            <a:prstGeom prst="line">
              <a:avLst/>
            </a:prstGeom>
            <a:noFill/>
            <a:ln w="19050">
              <a:solidFill>
                <a:srgbClr val="FF0000"/>
              </a:solidFill>
              <a:round/>
              <a:headEnd/>
              <a:tailEnd/>
            </a:ln>
          </p:spPr>
          <p:txBody>
            <a:bodyPr>
              <a:spAutoFit/>
            </a:bodyPr>
            <a:lstStyle/>
            <a:p>
              <a:endParaRPr lang="en-US"/>
            </a:p>
          </p:txBody>
        </p:sp>
        <p:sp>
          <p:nvSpPr>
            <p:cNvPr id="65696" name="Line 100"/>
            <p:cNvSpPr>
              <a:spLocks noChangeShapeType="1"/>
            </p:cNvSpPr>
            <p:nvPr/>
          </p:nvSpPr>
          <p:spPr bwMode="auto">
            <a:xfrm flipV="1">
              <a:off x="3439" y="2070"/>
              <a:ext cx="49" cy="23"/>
            </a:xfrm>
            <a:prstGeom prst="line">
              <a:avLst/>
            </a:prstGeom>
            <a:noFill/>
            <a:ln w="19050">
              <a:solidFill>
                <a:srgbClr val="FF0000"/>
              </a:solidFill>
              <a:round/>
              <a:headEnd/>
              <a:tailEnd/>
            </a:ln>
          </p:spPr>
          <p:txBody>
            <a:bodyPr>
              <a:spAutoFit/>
            </a:bodyPr>
            <a:lstStyle/>
            <a:p>
              <a:endParaRPr lang="en-US"/>
            </a:p>
          </p:txBody>
        </p:sp>
        <p:sp>
          <p:nvSpPr>
            <p:cNvPr id="65697" name="Line 101"/>
            <p:cNvSpPr>
              <a:spLocks noChangeShapeType="1"/>
            </p:cNvSpPr>
            <p:nvPr/>
          </p:nvSpPr>
          <p:spPr bwMode="auto">
            <a:xfrm flipV="1">
              <a:off x="3357" y="2098"/>
              <a:ext cx="62" cy="42"/>
            </a:xfrm>
            <a:prstGeom prst="line">
              <a:avLst/>
            </a:prstGeom>
            <a:noFill/>
            <a:ln w="19050">
              <a:solidFill>
                <a:srgbClr val="FF0000"/>
              </a:solidFill>
              <a:round/>
              <a:headEnd/>
              <a:tailEnd/>
            </a:ln>
          </p:spPr>
          <p:txBody>
            <a:bodyPr>
              <a:spAutoFit/>
            </a:bodyPr>
            <a:lstStyle/>
            <a:p>
              <a:endParaRPr lang="en-US"/>
            </a:p>
          </p:txBody>
        </p:sp>
        <p:sp>
          <p:nvSpPr>
            <p:cNvPr id="65698" name="Rectangle 102"/>
            <p:cNvSpPr>
              <a:spLocks noChangeArrowheads="1"/>
            </p:cNvSpPr>
            <p:nvPr/>
          </p:nvSpPr>
          <p:spPr bwMode="auto">
            <a:xfrm>
              <a:off x="3268" y="2142"/>
              <a:ext cx="39" cy="44"/>
            </a:xfrm>
            <a:prstGeom prst="rect">
              <a:avLst/>
            </a:prstGeom>
            <a:solidFill>
              <a:srgbClr val="FF0000"/>
            </a:solidFill>
            <a:ln w="28575">
              <a:noFill/>
              <a:miter lim="800000"/>
              <a:headEnd/>
              <a:tailEnd/>
            </a:ln>
          </p:spPr>
          <p:txBody>
            <a:bodyPr anchor="ctr">
              <a:spAutoFit/>
            </a:bodyPr>
            <a:lstStyle/>
            <a:p>
              <a:endParaRPr lang="en-US"/>
            </a:p>
          </p:txBody>
        </p:sp>
        <p:sp>
          <p:nvSpPr>
            <p:cNvPr id="65699" name="Rectangle 103"/>
            <p:cNvSpPr>
              <a:spLocks noChangeArrowheads="1"/>
            </p:cNvSpPr>
            <p:nvPr/>
          </p:nvSpPr>
          <p:spPr bwMode="auto">
            <a:xfrm>
              <a:off x="3335" y="2113"/>
              <a:ext cx="39" cy="44"/>
            </a:xfrm>
            <a:prstGeom prst="rect">
              <a:avLst/>
            </a:prstGeom>
            <a:solidFill>
              <a:srgbClr val="FF0000"/>
            </a:solidFill>
            <a:ln w="28575">
              <a:noFill/>
              <a:miter lim="800000"/>
              <a:headEnd/>
              <a:tailEnd/>
            </a:ln>
          </p:spPr>
          <p:txBody>
            <a:bodyPr anchor="ctr">
              <a:spAutoFit/>
            </a:bodyPr>
            <a:lstStyle/>
            <a:p>
              <a:endParaRPr lang="en-US"/>
            </a:p>
          </p:txBody>
        </p:sp>
        <p:sp>
          <p:nvSpPr>
            <p:cNvPr id="65700" name="Rectangle 104"/>
            <p:cNvSpPr>
              <a:spLocks noChangeArrowheads="1"/>
            </p:cNvSpPr>
            <p:nvPr/>
          </p:nvSpPr>
          <p:spPr bwMode="auto">
            <a:xfrm>
              <a:off x="3404" y="2076"/>
              <a:ext cx="39" cy="44"/>
            </a:xfrm>
            <a:prstGeom prst="rect">
              <a:avLst/>
            </a:prstGeom>
            <a:solidFill>
              <a:srgbClr val="FF0000"/>
            </a:solidFill>
            <a:ln w="28575">
              <a:noFill/>
              <a:miter lim="800000"/>
              <a:headEnd/>
              <a:tailEnd/>
            </a:ln>
          </p:spPr>
          <p:txBody>
            <a:bodyPr anchor="ctr">
              <a:spAutoFit/>
            </a:bodyPr>
            <a:lstStyle/>
            <a:p>
              <a:endParaRPr lang="en-US"/>
            </a:p>
          </p:txBody>
        </p:sp>
        <p:sp>
          <p:nvSpPr>
            <p:cNvPr id="65701" name="Rectangle 105"/>
            <p:cNvSpPr>
              <a:spLocks noChangeArrowheads="1"/>
            </p:cNvSpPr>
            <p:nvPr/>
          </p:nvSpPr>
          <p:spPr bwMode="auto">
            <a:xfrm>
              <a:off x="3478" y="2046"/>
              <a:ext cx="39" cy="44"/>
            </a:xfrm>
            <a:prstGeom prst="rect">
              <a:avLst/>
            </a:prstGeom>
            <a:solidFill>
              <a:srgbClr val="FF0000"/>
            </a:solidFill>
            <a:ln w="28575">
              <a:noFill/>
              <a:miter lim="800000"/>
              <a:headEnd/>
              <a:tailEnd/>
            </a:ln>
          </p:spPr>
          <p:txBody>
            <a:bodyPr anchor="ctr">
              <a:spAutoFit/>
            </a:bodyPr>
            <a:lstStyle/>
            <a:p>
              <a:endParaRPr lang="en-US"/>
            </a:p>
          </p:txBody>
        </p:sp>
        <p:sp>
          <p:nvSpPr>
            <p:cNvPr id="65702" name="Line 106"/>
            <p:cNvSpPr>
              <a:spLocks noChangeShapeType="1"/>
            </p:cNvSpPr>
            <p:nvPr/>
          </p:nvSpPr>
          <p:spPr bwMode="auto">
            <a:xfrm flipV="1">
              <a:off x="3510" y="2025"/>
              <a:ext cx="43" cy="32"/>
            </a:xfrm>
            <a:prstGeom prst="line">
              <a:avLst/>
            </a:prstGeom>
            <a:noFill/>
            <a:ln w="19050">
              <a:solidFill>
                <a:srgbClr val="FF0000"/>
              </a:solidFill>
              <a:round/>
              <a:headEnd/>
              <a:tailEnd/>
            </a:ln>
          </p:spPr>
          <p:txBody>
            <a:bodyPr>
              <a:spAutoFit/>
            </a:bodyPr>
            <a:lstStyle/>
            <a:p>
              <a:endParaRPr lang="en-US"/>
            </a:p>
          </p:txBody>
        </p:sp>
      </p:grpSp>
      <p:grpSp>
        <p:nvGrpSpPr>
          <p:cNvPr id="12" name="Group 107"/>
          <p:cNvGrpSpPr>
            <a:grpSpLocks/>
          </p:cNvGrpSpPr>
          <p:nvPr/>
        </p:nvGrpSpPr>
        <p:grpSpPr bwMode="auto">
          <a:xfrm>
            <a:off x="1528763" y="3216275"/>
            <a:ext cx="2695575" cy="311150"/>
            <a:chOff x="3267" y="2038"/>
            <a:chExt cx="1698" cy="196"/>
          </a:xfrm>
        </p:grpSpPr>
        <p:grpSp>
          <p:nvGrpSpPr>
            <p:cNvPr id="65656" name="Group 108"/>
            <p:cNvGrpSpPr>
              <a:grpSpLocks/>
            </p:cNvGrpSpPr>
            <p:nvPr/>
          </p:nvGrpSpPr>
          <p:grpSpPr bwMode="auto">
            <a:xfrm rot="10800000">
              <a:off x="3483" y="2079"/>
              <a:ext cx="33" cy="73"/>
              <a:chOff x="1311" y="1904"/>
              <a:chExt cx="35" cy="88"/>
            </a:xfrm>
          </p:grpSpPr>
          <p:sp>
            <p:nvSpPr>
              <p:cNvPr id="65684" name="Line 109"/>
              <p:cNvSpPr>
                <a:spLocks noChangeShapeType="1"/>
              </p:cNvSpPr>
              <p:nvPr/>
            </p:nvSpPr>
            <p:spPr bwMode="auto">
              <a:xfrm flipH="1" flipV="1">
                <a:off x="1328" y="1905"/>
                <a:ext cx="1" cy="87"/>
              </a:xfrm>
              <a:prstGeom prst="line">
                <a:avLst/>
              </a:prstGeom>
              <a:noFill/>
              <a:ln w="15875">
                <a:solidFill>
                  <a:srgbClr val="FF0000"/>
                </a:solidFill>
                <a:round/>
                <a:headEnd/>
                <a:tailEnd/>
              </a:ln>
            </p:spPr>
            <p:txBody>
              <a:bodyPr>
                <a:spAutoFit/>
              </a:bodyPr>
              <a:lstStyle/>
              <a:p>
                <a:endParaRPr lang="en-US"/>
              </a:p>
            </p:txBody>
          </p:sp>
          <p:sp>
            <p:nvSpPr>
              <p:cNvPr id="65685" name="Line 110"/>
              <p:cNvSpPr>
                <a:spLocks noChangeShapeType="1"/>
              </p:cNvSpPr>
              <p:nvPr/>
            </p:nvSpPr>
            <p:spPr bwMode="auto">
              <a:xfrm>
                <a:off x="1311" y="1904"/>
                <a:ext cx="35" cy="0"/>
              </a:xfrm>
              <a:prstGeom prst="line">
                <a:avLst/>
              </a:prstGeom>
              <a:noFill/>
              <a:ln w="19050">
                <a:solidFill>
                  <a:srgbClr val="FF0000"/>
                </a:solidFill>
                <a:round/>
                <a:headEnd/>
                <a:tailEnd/>
              </a:ln>
            </p:spPr>
            <p:txBody>
              <a:bodyPr wrap="none">
                <a:spAutoFit/>
              </a:bodyPr>
              <a:lstStyle/>
              <a:p>
                <a:endParaRPr lang="en-US"/>
              </a:p>
            </p:txBody>
          </p:sp>
        </p:grpSp>
        <p:grpSp>
          <p:nvGrpSpPr>
            <p:cNvPr id="65657" name="Group 111"/>
            <p:cNvGrpSpPr>
              <a:grpSpLocks/>
            </p:cNvGrpSpPr>
            <p:nvPr/>
          </p:nvGrpSpPr>
          <p:grpSpPr bwMode="auto">
            <a:xfrm rot="10800000">
              <a:off x="3549" y="2038"/>
              <a:ext cx="33" cy="89"/>
              <a:chOff x="1311" y="1904"/>
              <a:chExt cx="35" cy="88"/>
            </a:xfrm>
          </p:grpSpPr>
          <p:sp>
            <p:nvSpPr>
              <p:cNvPr id="65682" name="Line 112"/>
              <p:cNvSpPr>
                <a:spLocks noChangeShapeType="1"/>
              </p:cNvSpPr>
              <p:nvPr/>
            </p:nvSpPr>
            <p:spPr bwMode="auto">
              <a:xfrm flipH="1" flipV="1">
                <a:off x="1328" y="1905"/>
                <a:ext cx="1" cy="87"/>
              </a:xfrm>
              <a:prstGeom prst="line">
                <a:avLst/>
              </a:prstGeom>
              <a:noFill/>
              <a:ln w="15875">
                <a:solidFill>
                  <a:srgbClr val="FF0000"/>
                </a:solidFill>
                <a:round/>
                <a:headEnd/>
                <a:tailEnd/>
              </a:ln>
            </p:spPr>
            <p:txBody>
              <a:bodyPr>
                <a:spAutoFit/>
              </a:bodyPr>
              <a:lstStyle/>
              <a:p>
                <a:endParaRPr lang="en-US"/>
              </a:p>
            </p:txBody>
          </p:sp>
          <p:sp>
            <p:nvSpPr>
              <p:cNvPr id="65683" name="Line 113"/>
              <p:cNvSpPr>
                <a:spLocks noChangeShapeType="1"/>
              </p:cNvSpPr>
              <p:nvPr/>
            </p:nvSpPr>
            <p:spPr bwMode="auto">
              <a:xfrm>
                <a:off x="1311" y="1904"/>
                <a:ext cx="35" cy="0"/>
              </a:xfrm>
              <a:prstGeom prst="line">
                <a:avLst/>
              </a:prstGeom>
              <a:noFill/>
              <a:ln w="19050">
                <a:solidFill>
                  <a:srgbClr val="FF0000"/>
                </a:solidFill>
                <a:round/>
                <a:headEnd/>
                <a:tailEnd/>
              </a:ln>
            </p:spPr>
            <p:txBody>
              <a:bodyPr wrap="none">
                <a:spAutoFit/>
              </a:bodyPr>
              <a:lstStyle/>
              <a:p>
                <a:endParaRPr lang="en-US"/>
              </a:p>
            </p:txBody>
          </p:sp>
        </p:grpSp>
        <p:grpSp>
          <p:nvGrpSpPr>
            <p:cNvPr id="65658" name="Group 114"/>
            <p:cNvGrpSpPr>
              <a:grpSpLocks/>
            </p:cNvGrpSpPr>
            <p:nvPr/>
          </p:nvGrpSpPr>
          <p:grpSpPr bwMode="auto">
            <a:xfrm rot="10800000">
              <a:off x="3407" y="2111"/>
              <a:ext cx="33" cy="74"/>
              <a:chOff x="1311" y="1904"/>
              <a:chExt cx="35" cy="88"/>
            </a:xfrm>
          </p:grpSpPr>
          <p:sp>
            <p:nvSpPr>
              <p:cNvPr id="65680" name="Line 115"/>
              <p:cNvSpPr>
                <a:spLocks noChangeShapeType="1"/>
              </p:cNvSpPr>
              <p:nvPr/>
            </p:nvSpPr>
            <p:spPr bwMode="auto">
              <a:xfrm flipH="1" flipV="1">
                <a:off x="1328" y="1905"/>
                <a:ext cx="1" cy="87"/>
              </a:xfrm>
              <a:prstGeom prst="line">
                <a:avLst/>
              </a:prstGeom>
              <a:noFill/>
              <a:ln w="15875">
                <a:solidFill>
                  <a:srgbClr val="FF0000"/>
                </a:solidFill>
                <a:round/>
                <a:headEnd/>
                <a:tailEnd/>
              </a:ln>
            </p:spPr>
            <p:txBody>
              <a:bodyPr>
                <a:spAutoFit/>
              </a:bodyPr>
              <a:lstStyle/>
              <a:p>
                <a:endParaRPr lang="en-US"/>
              </a:p>
            </p:txBody>
          </p:sp>
          <p:sp>
            <p:nvSpPr>
              <p:cNvPr id="65681" name="Line 116"/>
              <p:cNvSpPr>
                <a:spLocks noChangeShapeType="1"/>
              </p:cNvSpPr>
              <p:nvPr/>
            </p:nvSpPr>
            <p:spPr bwMode="auto">
              <a:xfrm>
                <a:off x="1311" y="1904"/>
                <a:ext cx="35" cy="0"/>
              </a:xfrm>
              <a:prstGeom prst="line">
                <a:avLst/>
              </a:prstGeom>
              <a:noFill/>
              <a:ln w="19050">
                <a:solidFill>
                  <a:srgbClr val="FF0000"/>
                </a:solidFill>
                <a:round/>
                <a:headEnd/>
                <a:tailEnd/>
              </a:ln>
            </p:spPr>
            <p:txBody>
              <a:bodyPr wrap="none">
                <a:spAutoFit/>
              </a:bodyPr>
              <a:lstStyle/>
              <a:p>
                <a:endParaRPr lang="en-US"/>
              </a:p>
            </p:txBody>
          </p:sp>
        </p:grpSp>
        <p:grpSp>
          <p:nvGrpSpPr>
            <p:cNvPr id="65659" name="Group 117"/>
            <p:cNvGrpSpPr>
              <a:grpSpLocks/>
            </p:cNvGrpSpPr>
            <p:nvPr/>
          </p:nvGrpSpPr>
          <p:grpSpPr bwMode="auto">
            <a:xfrm rot="10800000">
              <a:off x="3340" y="2147"/>
              <a:ext cx="33" cy="44"/>
              <a:chOff x="1311" y="1904"/>
              <a:chExt cx="35" cy="88"/>
            </a:xfrm>
          </p:grpSpPr>
          <p:sp>
            <p:nvSpPr>
              <p:cNvPr id="65678" name="Line 118"/>
              <p:cNvSpPr>
                <a:spLocks noChangeShapeType="1"/>
              </p:cNvSpPr>
              <p:nvPr/>
            </p:nvSpPr>
            <p:spPr bwMode="auto">
              <a:xfrm flipH="1" flipV="1">
                <a:off x="1328" y="1905"/>
                <a:ext cx="1" cy="87"/>
              </a:xfrm>
              <a:prstGeom prst="line">
                <a:avLst/>
              </a:prstGeom>
              <a:noFill/>
              <a:ln w="15875">
                <a:solidFill>
                  <a:srgbClr val="FF0000"/>
                </a:solidFill>
                <a:round/>
                <a:headEnd/>
                <a:tailEnd/>
              </a:ln>
            </p:spPr>
            <p:txBody>
              <a:bodyPr>
                <a:spAutoFit/>
              </a:bodyPr>
              <a:lstStyle/>
              <a:p>
                <a:endParaRPr lang="en-US"/>
              </a:p>
            </p:txBody>
          </p:sp>
          <p:sp>
            <p:nvSpPr>
              <p:cNvPr id="65679" name="Line 119"/>
              <p:cNvSpPr>
                <a:spLocks noChangeShapeType="1"/>
              </p:cNvSpPr>
              <p:nvPr/>
            </p:nvSpPr>
            <p:spPr bwMode="auto">
              <a:xfrm>
                <a:off x="1311" y="1904"/>
                <a:ext cx="35" cy="0"/>
              </a:xfrm>
              <a:prstGeom prst="line">
                <a:avLst/>
              </a:prstGeom>
              <a:noFill/>
              <a:ln w="19050">
                <a:solidFill>
                  <a:srgbClr val="FF0000"/>
                </a:solidFill>
                <a:round/>
                <a:headEnd/>
                <a:tailEnd/>
              </a:ln>
            </p:spPr>
            <p:txBody>
              <a:bodyPr wrap="none">
                <a:spAutoFit/>
              </a:bodyPr>
              <a:lstStyle/>
              <a:p>
                <a:endParaRPr lang="en-US"/>
              </a:p>
            </p:txBody>
          </p:sp>
        </p:grpSp>
        <p:grpSp>
          <p:nvGrpSpPr>
            <p:cNvPr id="65660" name="Group 120"/>
            <p:cNvGrpSpPr>
              <a:grpSpLocks/>
            </p:cNvGrpSpPr>
            <p:nvPr/>
          </p:nvGrpSpPr>
          <p:grpSpPr bwMode="auto">
            <a:xfrm rot="10800000">
              <a:off x="3305" y="2165"/>
              <a:ext cx="33" cy="40"/>
              <a:chOff x="1311" y="1904"/>
              <a:chExt cx="35" cy="88"/>
            </a:xfrm>
          </p:grpSpPr>
          <p:sp>
            <p:nvSpPr>
              <p:cNvPr id="65676" name="Line 121"/>
              <p:cNvSpPr>
                <a:spLocks noChangeShapeType="1"/>
              </p:cNvSpPr>
              <p:nvPr/>
            </p:nvSpPr>
            <p:spPr bwMode="auto">
              <a:xfrm flipH="1" flipV="1">
                <a:off x="1328" y="1905"/>
                <a:ext cx="1" cy="87"/>
              </a:xfrm>
              <a:prstGeom prst="line">
                <a:avLst/>
              </a:prstGeom>
              <a:noFill/>
              <a:ln w="15875">
                <a:solidFill>
                  <a:srgbClr val="FF0000"/>
                </a:solidFill>
                <a:round/>
                <a:headEnd/>
                <a:tailEnd/>
              </a:ln>
            </p:spPr>
            <p:txBody>
              <a:bodyPr>
                <a:spAutoFit/>
              </a:bodyPr>
              <a:lstStyle/>
              <a:p>
                <a:endParaRPr lang="en-US"/>
              </a:p>
            </p:txBody>
          </p:sp>
          <p:sp>
            <p:nvSpPr>
              <p:cNvPr id="65677" name="Line 122"/>
              <p:cNvSpPr>
                <a:spLocks noChangeShapeType="1"/>
              </p:cNvSpPr>
              <p:nvPr/>
            </p:nvSpPr>
            <p:spPr bwMode="auto">
              <a:xfrm>
                <a:off x="1311" y="1904"/>
                <a:ext cx="35" cy="0"/>
              </a:xfrm>
              <a:prstGeom prst="line">
                <a:avLst/>
              </a:prstGeom>
              <a:noFill/>
              <a:ln w="19050">
                <a:solidFill>
                  <a:srgbClr val="FF0000"/>
                </a:solidFill>
                <a:round/>
                <a:headEnd/>
                <a:tailEnd/>
              </a:ln>
            </p:spPr>
            <p:txBody>
              <a:bodyPr wrap="none">
                <a:spAutoFit/>
              </a:bodyPr>
              <a:lstStyle/>
              <a:p>
                <a:endParaRPr lang="en-US"/>
              </a:p>
            </p:txBody>
          </p:sp>
        </p:grpSp>
        <p:grpSp>
          <p:nvGrpSpPr>
            <p:cNvPr id="65661" name="Group 123"/>
            <p:cNvGrpSpPr>
              <a:grpSpLocks/>
            </p:cNvGrpSpPr>
            <p:nvPr/>
          </p:nvGrpSpPr>
          <p:grpSpPr bwMode="auto">
            <a:xfrm rot="10800000">
              <a:off x="3267" y="2177"/>
              <a:ext cx="33" cy="33"/>
              <a:chOff x="1311" y="1904"/>
              <a:chExt cx="35" cy="88"/>
            </a:xfrm>
          </p:grpSpPr>
          <p:sp>
            <p:nvSpPr>
              <p:cNvPr id="65674" name="Line 124"/>
              <p:cNvSpPr>
                <a:spLocks noChangeShapeType="1"/>
              </p:cNvSpPr>
              <p:nvPr/>
            </p:nvSpPr>
            <p:spPr bwMode="auto">
              <a:xfrm flipH="1" flipV="1">
                <a:off x="1328" y="1905"/>
                <a:ext cx="1" cy="87"/>
              </a:xfrm>
              <a:prstGeom prst="line">
                <a:avLst/>
              </a:prstGeom>
              <a:noFill/>
              <a:ln w="15875">
                <a:solidFill>
                  <a:srgbClr val="FF0000"/>
                </a:solidFill>
                <a:round/>
                <a:headEnd/>
                <a:tailEnd/>
              </a:ln>
            </p:spPr>
            <p:txBody>
              <a:bodyPr>
                <a:spAutoFit/>
              </a:bodyPr>
              <a:lstStyle/>
              <a:p>
                <a:endParaRPr lang="en-US"/>
              </a:p>
            </p:txBody>
          </p:sp>
          <p:sp>
            <p:nvSpPr>
              <p:cNvPr id="65675" name="Line 125"/>
              <p:cNvSpPr>
                <a:spLocks noChangeShapeType="1"/>
              </p:cNvSpPr>
              <p:nvPr/>
            </p:nvSpPr>
            <p:spPr bwMode="auto">
              <a:xfrm>
                <a:off x="1311" y="1904"/>
                <a:ext cx="35" cy="0"/>
              </a:xfrm>
              <a:prstGeom prst="line">
                <a:avLst/>
              </a:prstGeom>
              <a:noFill/>
              <a:ln w="19050">
                <a:solidFill>
                  <a:srgbClr val="FF0000"/>
                </a:solidFill>
                <a:round/>
                <a:headEnd/>
                <a:tailEnd/>
              </a:ln>
            </p:spPr>
            <p:txBody>
              <a:bodyPr wrap="none">
                <a:spAutoFit/>
              </a:bodyPr>
              <a:lstStyle/>
              <a:p>
                <a:endParaRPr lang="en-US"/>
              </a:p>
            </p:txBody>
          </p:sp>
        </p:grpSp>
        <p:grpSp>
          <p:nvGrpSpPr>
            <p:cNvPr id="65662" name="Group 126"/>
            <p:cNvGrpSpPr>
              <a:grpSpLocks/>
            </p:cNvGrpSpPr>
            <p:nvPr/>
          </p:nvGrpSpPr>
          <p:grpSpPr bwMode="auto">
            <a:xfrm rot="10800000">
              <a:off x="3685" y="2053"/>
              <a:ext cx="33" cy="84"/>
              <a:chOff x="1311" y="1904"/>
              <a:chExt cx="35" cy="88"/>
            </a:xfrm>
          </p:grpSpPr>
          <p:sp>
            <p:nvSpPr>
              <p:cNvPr id="65672" name="Line 127"/>
              <p:cNvSpPr>
                <a:spLocks noChangeShapeType="1"/>
              </p:cNvSpPr>
              <p:nvPr/>
            </p:nvSpPr>
            <p:spPr bwMode="auto">
              <a:xfrm flipH="1" flipV="1">
                <a:off x="1328" y="1905"/>
                <a:ext cx="1" cy="87"/>
              </a:xfrm>
              <a:prstGeom prst="line">
                <a:avLst/>
              </a:prstGeom>
              <a:noFill/>
              <a:ln w="15875">
                <a:solidFill>
                  <a:srgbClr val="FF0000"/>
                </a:solidFill>
                <a:round/>
                <a:headEnd/>
                <a:tailEnd/>
              </a:ln>
            </p:spPr>
            <p:txBody>
              <a:bodyPr>
                <a:spAutoFit/>
              </a:bodyPr>
              <a:lstStyle/>
              <a:p>
                <a:endParaRPr lang="en-US"/>
              </a:p>
            </p:txBody>
          </p:sp>
          <p:sp>
            <p:nvSpPr>
              <p:cNvPr id="65673" name="Line 128"/>
              <p:cNvSpPr>
                <a:spLocks noChangeShapeType="1"/>
              </p:cNvSpPr>
              <p:nvPr/>
            </p:nvSpPr>
            <p:spPr bwMode="auto">
              <a:xfrm>
                <a:off x="1311" y="1904"/>
                <a:ext cx="35" cy="0"/>
              </a:xfrm>
              <a:prstGeom prst="line">
                <a:avLst/>
              </a:prstGeom>
              <a:noFill/>
              <a:ln w="19050">
                <a:solidFill>
                  <a:srgbClr val="FF0000"/>
                </a:solidFill>
                <a:round/>
                <a:headEnd/>
                <a:tailEnd/>
              </a:ln>
            </p:spPr>
            <p:txBody>
              <a:bodyPr wrap="none">
                <a:spAutoFit/>
              </a:bodyPr>
              <a:lstStyle/>
              <a:p>
                <a:endParaRPr lang="en-US"/>
              </a:p>
            </p:txBody>
          </p:sp>
        </p:grpSp>
        <p:grpSp>
          <p:nvGrpSpPr>
            <p:cNvPr id="65663" name="Group 129"/>
            <p:cNvGrpSpPr>
              <a:grpSpLocks/>
            </p:cNvGrpSpPr>
            <p:nvPr/>
          </p:nvGrpSpPr>
          <p:grpSpPr bwMode="auto">
            <a:xfrm rot="10800000">
              <a:off x="3827" y="2100"/>
              <a:ext cx="33" cy="56"/>
              <a:chOff x="1311" y="1904"/>
              <a:chExt cx="35" cy="88"/>
            </a:xfrm>
          </p:grpSpPr>
          <p:sp>
            <p:nvSpPr>
              <p:cNvPr id="65670" name="Line 130"/>
              <p:cNvSpPr>
                <a:spLocks noChangeShapeType="1"/>
              </p:cNvSpPr>
              <p:nvPr/>
            </p:nvSpPr>
            <p:spPr bwMode="auto">
              <a:xfrm flipH="1" flipV="1">
                <a:off x="1328" y="1905"/>
                <a:ext cx="1" cy="87"/>
              </a:xfrm>
              <a:prstGeom prst="line">
                <a:avLst/>
              </a:prstGeom>
              <a:noFill/>
              <a:ln w="15875">
                <a:solidFill>
                  <a:srgbClr val="FF0000"/>
                </a:solidFill>
                <a:round/>
                <a:headEnd/>
                <a:tailEnd/>
              </a:ln>
            </p:spPr>
            <p:txBody>
              <a:bodyPr>
                <a:spAutoFit/>
              </a:bodyPr>
              <a:lstStyle/>
              <a:p>
                <a:endParaRPr lang="en-US"/>
              </a:p>
            </p:txBody>
          </p:sp>
          <p:sp>
            <p:nvSpPr>
              <p:cNvPr id="65671" name="Line 131"/>
              <p:cNvSpPr>
                <a:spLocks noChangeShapeType="1"/>
              </p:cNvSpPr>
              <p:nvPr/>
            </p:nvSpPr>
            <p:spPr bwMode="auto">
              <a:xfrm>
                <a:off x="1311" y="1904"/>
                <a:ext cx="35" cy="0"/>
              </a:xfrm>
              <a:prstGeom prst="line">
                <a:avLst/>
              </a:prstGeom>
              <a:noFill/>
              <a:ln w="19050">
                <a:solidFill>
                  <a:srgbClr val="FF0000"/>
                </a:solidFill>
                <a:round/>
                <a:headEnd/>
                <a:tailEnd/>
              </a:ln>
            </p:spPr>
            <p:txBody>
              <a:bodyPr wrap="none">
                <a:spAutoFit/>
              </a:bodyPr>
              <a:lstStyle/>
              <a:p>
                <a:endParaRPr lang="en-US"/>
              </a:p>
            </p:txBody>
          </p:sp>
        </p:grpSp>
        <p:grpSp>
          <p:nvGrpSpPr>
            <p:cNvPr id="65664" name="Group 132"/>
            <p:cNvGrpSpPr>
              <a:grpSpLocks/>
            </p:cNvGrpSpPr>
            <p:nvPr/>
          </p:nvGrpSpPr>
          <p:grpSpPr bwMode="auto">
            <a:xfrm rot="10800000">
              <a:off x="4932" y="2094"/>
              <a:ext cx="33" cy="106"/>
              <a:chOff x="1311" y="1904"/>
              <a:chExt cx="35" cy="88"/>
            </a:xfrm>
          </p:grpSpPr>
          <p:sp>
            <p:nvSpPr>
              <p:cNvPr id="65668" name="Line 133"/>
              <p:cNvSpPr>
                <a:spLocks noChangeShapeType="1"/>
              </p:cNvSpPr>
              <p:nvPr/>
            </p:nvSpPr>
            <p:spPr bwMode="auto">
              <a:xfrm flipH="1" flipV="1">
                <a:off x="1328" y="1905"/>
                <a:ext cx="1" cy="87"/>
              </a:xfrm>
              <a:prstGeom prst="line">
                <a:avLst/>
              </a:prstGeom>
              <a:noFill/>
              <a:ln w="15875">
                <a:solidFill>
                  <a:srgbClr val="FF0000"/>
                </a:solidFill>
                <a:round/>
                <a:headEnd/>
                <a:tailEnd/>
              </a:ln>
            </p:spPr>
            <p:txBody>
              <a:bodyPr>
                <a:spAutoFit/>
              </a:bodyPr>
              <a:lstStyle/>
              <a:p>
                <a:endParaRPr lang="en-US"/>
              </a:p>
            </p:txBody>
          </p:sp>
          <p:sp>
            <p:nvSpPr>
              <p:cNvPr id="65669" name="Line 134"/>
              <p:cNvSpPr>
                <a:spLocks noChangeShapeType="1"/>
              </p:cNvSpPr>
              <p:nvPr/>
            </p:nvSpPr>
            <p:spPr bwMode="auto">
              <a:xfrm>
                <a:off x="1311" y="1904"/>
                <a:ext cx="35" cy="0"/>
              </a:xfrm>
              <a:prstGeom prst="line">
                <a:avLst/>
              </a:prstGeom>
              <a:noFill/>
              <a:ln w="19050">
                <a:solidFill>
                  <a:srgbClr val="FF0000"/>
                </a:solidFill>
                <a:round/>
                <a:headEnd/>
                <a:tailEnd/>
              </a:ln>
            </p:spPr>
            <p:txBody>
              <a:bodyPr wrap="none">
                <a:spAutoFit/>
              </a:bodyPr>
              <a:lstStyle/>
              <a:p>
                <a:endParaRPr lang="en-US"/>
              </a:p>
            </p:txBody>
          </p:sp>
        </p:grpSp>
        <p:grpSp>
          <p:nvGrpSpPr>
            <p:cNvPr id="65665" name="Group 135"/>
            <p:cNvGrpSpPr>
              <a:grpSpLocks/>
            </p:cNvGrpSpPr>
            <p:nvPr/>
          </p:nvGrpSpPr>
          <p:grpSpPr bwMode="auto">
            <a:xfrm rot="10800000">
              <a:off x="4104" y="2178"/>
              <a:ext cx="33" cy="56"/>
              <a:chOff x="1311" y="1904"/>
              <a:chExt cx="35" cy="88"/>
            </a:xfrm>
          </p:grpSpPr>
          <p:sp>
            <p:nvSpPr>
              <p:cNvPr id="65666" name="Line 136"/>
              <p:cNvSpPr>
                <a:spLocks noChangeShapeType="1"/>
              </p:cNvSpPr>
              <p:nvPr/>
            </p:nvSpPr>
            <p:spPr bwMode="auto">
              <a:xfrm flipH="1" flipV="1">
                <a:off x="1328" y="1905"/>
                <a:ext cx="1" cy="87"/>
              </a:xfrm>
              <a:prstGeom prst="line">
                <a:avLst/>
              </a:prstGeom>
              <a:noFill/>
              <a:ln w="15875">
                <a:solidFill>
                  <a:srgbClr val="FF0000"/>
                </a:solidFill>
                <a:round/>
                <a:headEnd/>
                <a:tailEnd/>
              </a:ln>
            </p:spPr>
            <p:txBody>
              <a:bodyPr>
                <a:spAutoFit/>
              </a:bodyPr>
              <a:lstStyle/>
              <a:p>
                <a:endParaRPr lang="en-US"/>
              </a:p>
            </p:txBody>
          </p:sp>
          <p:sp>
            <p:nvSpPr>
              <p:cNvPr id="65667" name="Line 137"/>
              <p:cNvSpPr>
                <a:spLocks noChangeShapeType="1"/>
              </p:cNvSpPr>
              <p:nvPr/>
            </p:nvSpPr>
            <p:spPr bwMode="auto">
              <a:xfrm>
                <a:off x="1311" y="1904"/>
                <a:ext cx="35" cy="0"/>
              </a:xfrm>
              <a:prstGeom prst="line">
                <a:avLst/>
              </a:prstGeom>
              <a:noFill/>
              <a:ln w="19050">
                <a:solidFill>
                  <a:srgbClr val="FF0000"/>
                </a:solidFill>
                <a:round/>
                <a:headEnd/>
                <a:tailEnd/>
              </a:ln>
            </p:spPr>
            <p:txBody>
              <a:bodyPr wrap="none">
                <a:spAutoFit/>
              </a:bodyPr>
              <a:lstStyle/>
              <a:p>
                <a:endParaRPr lang="en-US"/>
              </a:p>
            </p:txBody>
          </p:sp>
        </p:grpSp>
      </p:grpSp>
      <p:grpSp>
        <p:nvGrpSpPr>
          <p:cNvPr id="23" name="Group 138"/>
          <p:cNvGrpSpPr>
            <a:grpSpLocks/>
          </p:cNvGrpSpPr>
          <p:nvPr/>
        </p:nvGrpSpPr>
        <p:grpSpPr bwMode="auto">
          <a:xfrm>
            <a:off x="5443538" y="5449888"/>
            <a:ext cx="2465387" cy="396875"/>
            <a:chOff x="3423" y="3511"/>
            <a:chExt cx="1553" cy="250"/>
          </a:xfrm>
        </p:grpSpPr>
        <p:grpSp>
          <p:nvGrpSpPr>
            <p:cNvPr id="65638" name="Group 139"/>
            <p:cNvGrpSpPr>
              <a:grpSpLocks/>
            </p:cNvGrpSpPr>
            <p:nvPr/>
          </p:nvGrpSpPr>
          <p:grpSpPr bwMode="auto">
            <a:xfrm rot="10800000">
              <a:off x="3559" y="3529"/>
              <a:ext cx="33" cy="232"/>
              <a:chOff x="1311" y="1904"/>
              <a:chExt cx="35" cy="88"/>
            </a:xfrm>
          </p:grpSpPr>
          <p:sp>
            <p:nvSpPr>
              <p:cNvPr id="65654" name="Line 140"/>
              <p:cNvSpPr>
                <a:spLocks noChangeShapeType="1"/>
              </p:cNvSpPr>
              <p:nvPr/>
            </p:nvSpPr>
            <p:spPr bwMode="auto">
              <a:xfrm flipH="1" flipV="1">
                <a:off x="1328" y="1905"/>
                <a:ext cx="1" cy="87"/>
              </a:xfrm>
              <a:prstGeom prst="line">
                <a:avLst/>
              </a:prstGeom>
              <a:noFill/>
              <a:ln w="15875">
                <a:solidFill>
                  <a:srgbClr val="FF0000"/>
                </a:solidFill>
                <a:round/>
                <a:headEnd/>
                <a:tailEnd/>
              </a:ln>
            </p:spPr>
            <p:txBody>
              <a:bodyPr>
                <a:spAutoFit/>
              </a:bodyPr>
              <a:lstStyle/>
              <a:p>
                <a:endParaRPr lang="en-US"/>
              </a:p>
            </p:txBody>
          </p:sp>
          <p:sp>
            <p:nvSpPr>
              <p:cNvPr id="65655" name="Line 141"/>
              <p:cNvSpPr>
                <a:spLocks noChangeShapeType="1"/>
              </p:cNvSpPr>
              <p:nvPr/>
            </p:nvSpPr>
            <p:spPr bwMode="auto">
              <a:xfrm>
                <a:off x="1311" y="1904"/>
                <a:ext cx="35" cy="0"/>
              </a:xfrm>
              <a:prstGeom prst="line">
                <a:avLst/>
              </a:prstGeom>
              <a:noFill/>
              <a:ln w="19050">
                <a:solidFill>
                  <a:srgbClr val="FF0000"/>
                </a:solidFill>
                <a:round/>
                <a:headEnd/>
                <a:tailEnd/>
              </a:ln>
            </p:spPr>
            <p:txBody>
              <a:bodyPr wrap="none">
                <a:spAutoFit/>
              </a:bodyPr>
              <a:lstStyle/>
              <a:p>
                <a:endParaRPr lang="en-US"/>
              </a:p>
            </p:txBody>
          </p:sp>
        </p:grpSp>
        <p:grpSp>
          <p:nvGrpSpPr>
            <p:cNvPr id="65639" name="Group 142"/>
            <p:cNvGrpSpPr>
              <a:grpSpLocks/>
            </p:cNvGrpSpPr>
            <p:nvPr/>
          </p:nvGrpSpPr>
          <p:grpSpPr bwMode="auto">
            <a:xfrm rot="10800000">
              <a:off x="3836" y="3517"/>
              <a:ext cx="33" cy="135"/>
              <a:chOff x="1311" y="1904"/>
              <a:chExt cx="35" cy="88"/>
            </a:xfrm>
          </p:grpSpPr>
          <p:sp>
            <p:nvSpPr>
              <p:cNvPr id="65652" name="Line 143"/>
              <p:cNvSpPr>
                <a:spLocks noChangeShapeType="1"/>
              </p:cNvSpPr>
              <p:nvPr/>
            </p:nvSpPr>
            <p:spPr bwMode="auto">
              <a:xfrm flipH="1" flipV="1">
                <a:off x="1328" y="1905"/>
                <a:ext cx="1" cy="87"/>
              </a:xfrm>
              <a:prstGeom prst="line">
                <a:avLst/>
              </a:prstGeom>
              <a:noFill/>
              <a:ln w="15875">
                <a:solidFill>
                  <a:srgbClr val="FF0000"/>
                </a:solidFill>
                <a:round/>
                <a:headEnd/>
                <a:tailEnd/>
              </a:ln>
            </p:spPr>
            <p:txBody>
              <a:bodyPr>
                <a:spAutoFit/>
              </a:bodyPr>
              <a:lstStyle/>
              <a:p>
                <a:endParaRPr lang="en-US"/>
              </a:p>
            </p:txBody>
          </p:sp>
          <p:sp>
            <p:nvSpPr>
              <p:cNvPr id="65653" name="Line 144"/>
              <p:cNvSpPr>
                <a:spLocks noChangeShapeType="1"/>
              </p:cNvSpPr>
              <p:nvPr/>
            </p:nvSpPr>
            <p:spPr bwMode="auto">
              <a:xfrm>
                <a:off x="1311" y="1904"/>
                <a:ext cx="35" cy="0"/>
              </a:xfrm>
              <a:prstGeom prst="line">
                <a:avLst/>
              </a:prstGeom>
              <a:noFill/>
              <a:ln w="19050">
                <a:solidFill>
                  <a:srgbClr val="FF0000"/>
                </a:solidFill>
                <a:round/>
                <a:headEnd/>
                <a:tailEnd/>
              </a:ln>
            </p:spPr>
            <p:txBody>
              <a:bodyPr wrap="none">
                <a:spAutoFit/>
              </a:bodyPr>
              <a:lstStyle/>
              <a:p>
                <a:endParaRPr lang="en-US"/>
              </a:p>
            </p:txBody>
          </p:sp>
        </p:grpSp>
        <p:grpSp>
          <p:nvGrpSpPr>
            <p:cNvPr id="65640" name="Group 145"/>
            <p:cNvGrpSpPr>
              <a:grpSpLocks/>
            </p:cNvGrpSpPr>
            <p:nvPr/>
          </p:nvGrpSpPr>
          <p:grpSpPr bwMode="auto">
            <a:xfrm rot="10800000">
              <a:off x="4114" y="3622"/>
              <a:ext cx="33" cy="59"/>
              <a:chOff x="1311" y="1904"/>
              <a:chExt cx="35" cy="88"/>
            </a:xfrm>
          </p:grpSpPr>
          <p:sp>
            <p:nvSpPr>
              <p:cNvPr id="65650" name="Line 146"/>
              <p:cNvSpPr>
                <a:spLocks noChangeShapeType="1"/>
              </p:cNvSpPr>
              <p:nvPr/>
            </p:nvSpPr>
            <p:spPr bwMode="auto">
              <a:xfrm flipH="1" flipV="1">
                <a:off x="1328" y="1905"/>
                <a:ext cx="1" cy="87"/>
              </a:xfrm>
              <a:prstGeom prst="line">
                <a:avLst/>
              </a:prstGeom>
              <a:noFill/>
              <a:ln w="15875">
                <a:solidFill>
                  <a:srgbClr val="FF0000"/>
                </a:solidFill>
                <a:round/>
                <a:headEnd/>
                <a:tailEnd/>
              </a:ln>
            </p:spPr>
            <p:txBody>
              <a:bodyPr>
                <a:spAutoFit/>
              </a:bodyPr>
              <a:lstStyle/>
              <a:p>
                <a:endParaRPr lang="en-US"/>
              </a:p>
            </p:txBody>
          </p:sp>
          <p:sp>
            <p:nvSpPr>
              <p:cNvPr id="65651" name="Line 147"/>
              <p:cNvSpPr>
                <a:spLocks noChangeShapeType="1"/>
              </p:cNvSpPr>
              <p:nvPr/>
            </p:nvSpPr>
            <p:spPr bwMode="auto">
              <a:xfrm>
                <a:off x="1311" y="1904"/>
                <a:ext cx="35" cy="0"/>
              </a:xfrm>
              <a:prstGeom prst="line">
                <a:avLst/>
              </a:prstGeom>
              <a:noFill/>
              <a:ln w="19050">
                <a:solidFill>
                  <a:srgbClr val="FF0000"/>
                </a:solidFill>
                <a:round/>
                <a:headEnd/>
                <a:tailEnd/>
              </a:ln>
            </p:spPr>
            <p:txBody>
              <a:bodyPr wrap="none">
                <a:spAutoFit/>
              </a:bodyPr>
              <a:lstStyle/>
              <a:p>
                <a:endParaRPr lang="en-US"/>
              </a:p>
            </p:txBody>
          </p:sp>
        </p:grpSp>
        <p:grpSp>
          <p:nvGrpSpPr>
            <p:cNvPr id="65641" name="Group 148"/>
            <p:cNvGrpSpPr>
              <a:grpSpLocks/>
            </p:cNvGrpSpPr>
            <p:nvPr/>
          </p:nvGrpSpPr>
          <p:grpSpPr bwMode="auto">
            <a:xfrm rot="10800000">
              <a:off x="3698" y="3511"/>
              <a:ext cx="33" cy="213"/>
              <a:chOff x="1311" y="1904"/>
              <a:chExt cx="35" cy="88"/>
            </a:xfrm>
          </p:grpSpPr>
          <p:sp>
            <p:nvSpPr>
              <p:cNvPr id="65648" name="Line 149"/>
              <p:cNvSpPr>
                <a:spLocks noChangeShapeType="1"/>
              </p:cNvSpPr>
              <p:nvPr/>
            </p:nvSpPr>
            <p:spPr bwMode="auto">
              <a:xfrm flipH="1" flipV="1">
                <a:off x="1328" y="1905"/>
                <a:ext cx="1" cy="87"/>
              </a:xfrm>
              <a:prstGeom prst="line">
                <a:avLst/>
              </a:prstGeom>
              <a:noFill/>
              <a:ln w="15875">
                <a:solidFill>
                  <a:srgbClr val="FF0000"/>
                </a:solidFill>
                <a:round/>
                <a:headEnd/>
                <a:tailEnd/>
              </a:ln>
            </p:spPr>
            <p:txBody>
              <a:bodyPr>
                <a:spAutoFit/>
              </a:bodyPr>
              <a:lstStyle/>
              <a:p>
                <a:endParaRPr lang="en-US"/>
              </a:p>
            </p:txBody>
          </p:sp>
          <p:sp>
            <p:nvSpPr>
              <p:cNvPr id="65649" name="Line 150"/>
              <p:cNvSpPr>
                <a:spLocks noChangeShapeType="1"/>
              </p:cNvSpPr>
              <p:nvPr/>
            </p:nvSpPr>
            <p:spPr bwMode="auto">
              <a:xfrm>
                <a:off x="1311" y="1904"/>
                <a:ext cx="35" cy="0"/>
              </a:xfrm>
              <a:prstGeom prst="line">
                <a:avLst/>
              </a:prstGeom>
              <a:noFill/>
              <a:ln w="19050">
                <a:solidFill>
                  <a:srgbClr val="FF0000"/>
                </a:solidFill>
                <a:round/>
                <a:headEnd/>
                <a:tailEnd/>
              </a:ln>
            </p:spPr>
            <p:txBody>
              <a:bodyPr wrap="none">
                <a:spAutoFit/>
              </a:bodyPr>
              <a:lstStyle/>
              <a:p>
                <a:endParaRPr lang="en-US"/>
              </a:p>
            </p:txBody>
          </p:sp>
        </p:grpSp>
        <p:grpSp>
          <p:nvGrpSpPr>
            <p:cNvPr id="65642" name="Group 151"/>
            <p:cNvGrpSpPr>
              <a:grpSpLocks/>
            </p:cNvGrpSpPr>
            <p:nvPr/>
          </p:nvGrpSpPr>
          <p:grpSpPr bwMode="auto">
            <a:xfrm rot="10800000">
              <a:off x="3423" y="3693"/>
              <a:ext cx="33" cy="40"/>
              <a:chOff x="1311" y="1904"/>
              <a:chExt cx="35" cy="88"/>
            </a:xfrm>
          </p:grpSpPr>
          <p:sp>
            <p:nvSpPr>
              <p:cNvPr id="65646" name="Line 152"/>
              <p:cNvSpPr>
                <a:spLocks noChangeShapeType="1"/>
              </p:cNvSpPr>
              <p:nvPr/>
            </p:nvSpPr>
            <p:spPr bwMode="auto">
              <a:xfrm flipH="1" flipV="1">
                <a:off x="1328" y="1905"/>
                <a:ext cx="1" cy="87"/>
              </a:xfrm>
              <a:prstGeom prst="line">
                <a:avLst/>
              </a:prstGeom>
              <a:noFill/>
              <a:ln w="15875">
                <a:solidFill>
                  <a:srgbClr val="FF0000"/>
                </a:solidFill>
                <a:round/>
                <a:headEnd/>
                <a:tailEnd/>
              </a:ln>
            </p:spPr>
            <p:txBody>
              <a:bodyPr>
                <a:spAutoFit/>
              </a:bodyPr>
              <a:lstStyle/>
              <a:p>
                <a:endParaRPr lang="en-US"/>
              </a:p>
            </p:txBody>
          </p:sp>
          <p:sp>
            <p:nvSpPr>
              <p:cNvPr id="65647" name="Line 153"/>
              <p:cNvSpPr>
                <a:spLocks noChangeShapeType="1"/>
              </p:cNvSpPr>
              <p:nvPr/>
            </p:nvSpPr>
            <p:spPr bwMode="auto">
              <a:xfrm>
                <a:off x="1311" y="1904"/>
                <a:ext cx="35" cy="0"/>
              </a:xfrm>
              <a:prstGeom prst="line">
                <a:avLst/>
              </a:prstGeom>
              <a:noFill/>
              <a:ln w="19050">
                <a:solidFill>
                  <a:srgbClr val="FF0000"/>
                </a:solidFill>
                <a:round/>
                <a:headEnd/>
                <a:tailEnd/>
              </a:ln>
            </p:spPr>
            <p:txBody>
              <a:bodyPr wrap="none">
                <a:spAutoFit/>
              </a:bodyPr>
              <a:lstStyle/>
              <a:p>
                <a:endParaRPr lang="en-US"/>
              </a:p>
            </p:txBody>
          </p:sp>
        </p:grpSp>
        <p:grpSp>
          <p:nvGrpSpPr>
            <p:cNvPr id="65643" name="Group 154"/>
            <p:cNvGrpSpPr>
              <a:grpSpLocks/>
            </p:cNvGrpSpPr>
            <p:nvPr/>
          </p:nvGrpSpPr>
          <p:grpSpPr bwMode="auto">
            <a:xfrm rot="10800000">
              <a:off x="4943" y="3675"/>
              <a:ext cx="33" cy="31"/>
              <a:chOff x="1311" y="1904"/>
              <a:chExt cx="35" cy="88"/>
            </a:xfrm>
          </p:grpSpPr>
          <p:sp>
            <p:nvSpPr>
              <p:cNvPr id="65644" name="Line 155"/>
              <p:cNvSpPr>
                <a:spLocks noChangeShapeType="1"/>
              </p:cNvSpPr>
              <p:nvPr/>
            </p:nvSpPr>
            <p:spPr bwMode="auto">
              <a:xfrm flipH="1" flipV="1">
                <a:off x="1328" y="1905"/>
                <a:ext cx="1" cy="87"/>
              </a:xfrm>
              <a:prstGeom prst="line">
                <a:avLst/>
              </a:prstGeom>
              <a:noFill/>
              <a:ln w="15875">
                <a:solidFill>
                  <a:srgbClr val="FF0000"/>
                </a:solidFill>
                <a:round/>
                <a:headEnd/>
                <a:tailEnd/>
              </a:ln>
            </p:spPr>
            <p:txBody>
              <a:bodyPr>
                <a:spAutoFit/>
              </a:bodyPr>
              <a:lstStyle/>
              <a:p>
                <a:endParaRPr lang="en-US"/>
              </a:p>
            </p:txBody>
          </p:sp>
          <p:sp>
            <p:nvSpPr>
              <p:cNvPr id="65645" name="Line 156"/>
              <p:cNvSpPr>
                <a:spLocks noChangeShapeType="1"/>
              </p:cNvSpPr>
              <p:nvPr/>
            </p:nvSpPr>
            <p:spPr bwMode="auto">
              <a:xfrm>
                <a:off x="1311" y="1904"/>
                <a:ext cx="35" cy="0"/>
              </a:xfrm>
              <a:prstGeom prst="line">
                <a:avLst/>
              </a:prstGeom>
              <a:noFill/>
              <a:ln w="19050">
                <a:solidFill>
                  <a:srgbClr val="FF0000"/>
                </a:solidFill>
                <a:round/>
                <a:headEnd/>
                <a:tailEnd/>
              </a:ln>
            </p:spPr>
            <p:txBody>
              <a:bodyPr wrap="none">
                <a:spAutoFit/>
              </a:bodyPr>
              <a:lstStyle/>
              <a:p>
                <a:endParaRPr lang="en-US"/>
              </a:p>
            </p:txBody>
          </p:sp>
        </p:grpSp>
      </p:grpSp>
      <p:grpSp>
        <p:nvGrpSpPr>
          <p:cNvPr id="30" name="Group 157"/>
          <p:cNvGrpSpPr>
            <a:grpSpLocks/>
          </p:cNvGrpSpPr>
          <p:nvPr/>
        </p:nvGrpSpPr>
        <p:grpSpPr bwMode="auto">
          <a:xfrm>
            <a:off x="5448300" y="4229100"/>
            <a:ext cx="2444750" cy="1463675"/>
            <a:chOff x="3426" y="2742"/>
            <a:chExt cx="1540" cy="910"/>
          </a:xfrm>
        </p:grpSpPr>
        <p:grpSp>
          <p:nvGrpSpPr>
            <p:cNvPr id="65620" name="Group 158"/>
            <p:cNvGrpSpPr>
              <a:grpSpLocks/>
            </p:cNvGrpSpPr>
            <p:nvPr/>
          </p:nvGrpSpPr>
          <p:grpSpPr bwMode="auto">
            <a:xfrm>
              <a:off x="3426" y="3625"/>
              <a:ext cx="27" cy="27"/>
              <a:chOff x="1311" y="1904"/>
              <a:chExt cx="35" cy="88"/>
            </a:xfrm>
          </p:grpSpPr>
          <p:sp>
            <p:nvSpPr>
              <p:cNvPr id="65636" name="Line 159"/>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5637" name="Line 160"/>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5621" name="Group 161"/>
            <p:cNvGrpSpPr>
              <a:grpSpLocks/>
            </p:cNvGrpSpPr>
            <p:nvPr/>
          </p:nvGrpSpPr>
          <p:grpSpPr bwMode="auto">
            <a:xfrm>
              <a:off x="3558" y="3196"/>
              <a:ext cx="37" cy="249"/>
              <a:chOff x="1311" y="1904"/>
              <a:chExt cx="35" cy="88"/>
            </a:xfrm>
          </p:grpSpPr>
          <p:sp>
            <p:nvSpPr>
              <p:cNvPr id="65634" name="Line 162"/>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5635" name="Line 163"/>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5622" name="Group 164"/>
            <p:cNvGrpSpPr>
              <a:grpSpLocks/>
            </p:cNvGrpSpPr>
            <p:nvPr/>
          </p:nvGrpSpPr>
          <p:grpSpPr bwMode="auto">
            <a:xfrm>
              <a:off x="3700" y="2859"/>
              <a:ext cx="27" cy="336"/>
              <a:chOff x="1311" y="1904"/>
              <a:chExt cx="35" cy="88"/>
            </a:xfrm>
          </p:grpSpPr>
          <p:sp>
            <p:nvSpPr>
              <p:cNvPr id="65632" name="Line 165"/>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5633" name="Line 166"/>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5623" name="Group 167"/>
            <p:cNvGrpSpPr>
              <a:grpSpLocks/>
            </p:cNvGrpSpPr>
            <p:nvPr/>
          </p:nvGrpSpPr>
          <p:grpSpPr bwMode="auto">
            <a:xfrm>
              <a:off x="3834" y="2742"/>
              <a:ext cx="36" cy="384"/>
              <a:chOff x="1311" y="1904"/>
              <a:chExt cx="35" cy="88"/>
            </a:xfrm>
          </p:grpSpPr>
          <p:sp>
            <p:nvSpPr>
              <p:cNvPr id="65630" name="Line 168"/>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5631" name="Line 169"/>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5624" name="Group 170"/>
            <p:cNvGrpSpPr>
              <a:grpSpLocks/>
            </p:cNvGrpSpPr>
            <p:nvPr/>
          </p:nvGrpSpPr>
          <p:grpSpPr bwMode="auto">
            <a:xfrm>
              <a:off x="4114" y="3394"/>
              <a:ext cx="27" cy="133"/>
              <a:chOff x="1311" y="1904"/>
              <a:chExt cx="35" cy="88"/>
            </a:xfrm>
          </p:grpSpPr>
          <p:sp>
            <p:nvSpPr>
              <p:cNvPr id="65628" name="Line 171"/>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5629" name="Line 172"/>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5625" name="Group 173"/>
            <p:cNvGrpSpPr>
              <a:grpSpLocks/>
            </p:cNvGrpSpPr>
            <p:nvPr/>
          </p:nvGrpSpPr>
          <p:grpSpPr bwMode="auto">
            <a:xfrm>
              <a:off x="4939" y="3589"/>
              <a:ext cx="27" cy="42"/>
              <a:chOff x="1311" y="1904"/>
              <a:chExt cx="35" cy="88"/>
            </a:xfrm>
          </p:grpSpPr>
          <p:sp>
            <p:nvSpPr>
              <p:cNvPr id="65626" name="Line 174"/>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5627" name="Line 175"/>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grpSp>
        <p:nvGrpSpPr>
          <p:cNvPr id="2" name="Group 176"/>
          <p:cNvGrpSpPr>
            <a:grpSpLocks/>
          </p:cNvGrpSpPr>
          <p:nvPr/>
        </p:nvGrpSpPr>
        <p:grpSpPr bwMode="auto">
          <a:xfrm>
            <a:off x="1531938" y="2179638"/>
            <a:ext cx="2686050" cy="893762"/>
            <a:chOff x="3269" y="1385"/>
            <a:chExt cx="1692" cy="563"/>
          </a:xfrm>
        </p:grpSpPr>
        <p:grpSp>
          <p:nvGrpSpPr>
            <p:cNvPr id="65590" name="Group 177"/>
            <p:cNvGrpSpPr>
              <a:grpSpLocks/>
            </p:cNvGrpSpPr>
            <p:nvPr/>
          </p:nvGrpSpPr>
          <p:grpSpPr bwMode="auto">
            <a:xfrm>
              <a:off x="3269" y="1817"/>
              <a:ext cx="35" cy="114"/>
              <a:chOff x="1311" y="1904"/>
              <a:chExt cx="35" cy="88"/>
            </a:xfrm>
          </p:grpSpPr>
          <p:sp>
            <p:nvSpPr>
              <p:cNvPr id="65618" name="Line 178"/>
              <p:cNvSpPr>
                <a:spLocks noChangeShapeType="1"/>
              </p:cNvSpPr>
              <p:nvPr/>
            </p:nvSpPr>
            <p:spPr bwMode="auto">
              <a:xfrm>
                <a:off x="1328" y="1905"/>
                <a:ext cx="1" cy="87"/>
              </a:xfrm>
              <a:prstGeom prst="line">
                <a:avLst/>
              </a:prstGeom>
              <a:noFill/>
              <a:ln w="15875">
                <a:solidFill>
                  <a:schemeClr val="accent1"/>
                </a:solidFill>
                <a:round/>
                <a:headEnd/>
                <a:tailEnd/>
              </a:ln>
            </p:spPr>
            <p:txBody>
              <a:bodyPr wrap="none">
                <a:spAutoFit/>
              </a:bodyPr>
              <a:lstStyle/>
              <a:p>
                <a:endParaRPr lang="en-US"/>
              </a:p>
            </p:txBody>
          </p:sp>
          <p:sp>
            <p:nvSpPr>
              <p:cNvPr id="65619" name="Line 179"/>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5591" name="Group 180"/>
            <p:cNvGrpSpPr>
              <a:grpSpLocks/>
            </p:cNvGrpSpPr>
            <p:nvPr/>
          </p:nvGrpSpPr>
          <p:grpSpPr bwMode="auto">
            <a:xfrm>
              <a:off x="3308" y="1792"/>
              <a:ext cx="27" cy="137"/>
              <a:chOff x="1311" y="1904"/>
              <a:chExt cx="35" cy="88"/>
            </a:xfrm>
          </p:grpSpPr>
          <p:sp>
            <p:nvSpPr>
              <p:cNvPr id="65616" name="Line 181"/>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5617" name="Line 182"/>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5592" name="Group 183"/>
            <p:cNvGrpSpPr>
              <a:grpSpLocks/>
            </p:cNvGrpSpPr>
            <p:nvPr/>
          </p:nvGrpSpPr>
          <p:grpSpPr bwMode="auto">
            <a:xfrm>
              <a:off x="3341" y="1770"/>
              <a:ext cx="27" cy="147"/>
              <a:chOff x="1311" y="1904"/>
              <a:chExt cx="35" cy="88"/>
            </a:xfrm>
          </p:grpSpPr>
          <p:sp>
            <p:nvSpPr>
              <p:cNvPr id="65614" name="Line 184"/>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5615" name="Line 185"/>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5593" name="Group 186"/>
            <p:cNvGrpSpPr>
              <a:grpSpLocks/>
            </p:cNvGrpSpPr>
            <p:nvPr/>
          </p:nvGrpSpPr>
          <p:grpSpPr bwMode="auto">
            <a:xfrm>
              <a:off x="3406" y="1686"/>
              <a:ext cx="34" cy="159"/>
              <a:chOff x="1311" y="1904"/>
              <a:chExt cx="35" cy="88"/>
            </a:xfrm>
          </p:grpSpPr>
          <p:sp>
            <p:nvSpPr>
              <p:cNvPr id="65612" name="Line 187"/>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5613" name="Line 188"/>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5594" name="Group 189"/>
            <p:cNvGrpSpPr>
              <a:grpSpLocks/>
            </p:cNvGrpSpPr>
            <p:nvPr/>
          </p:nvGrpSpPr>
          <p:grpSpPr bwMode="auto">
            <a:xfrm>
              <a:off x="3477" y="1559"/>
              <a:ext cx="35" cy="201"/>
              <a:chOff x="1311" y="1904"/>
              <a:chExt cx="35" cy="88"/>
            </a:xfrm>
          </p:grpSpPr>
          <p:sp>
            <p:nvSpPr>
              <p:cNvPr id="65610" name="Line 190"/>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5611" name="Line 191"/>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5595" name="Group 192"/>
            <p:cNvGrpSpPr>
              <a:grpSpLocks/>
            </p:cNvGrpSpPr>
            <p:nvPr/>
          </p:nvGrpSpPr>
          <p:grpSpPr bwMode="auto">
            <a:xfrm>
              <a:off x="3684" y="1385"/>
              <a:ext cx="29" cy="240"/>
              <a:chOff x="1311" y="1904"/>
              <a:chExt cx="35" cy="88"/>
            </a:xfrm>
          </p:grpSpPr>
          <p:sp>
            <p:nvSpPr>
              <p:cNvPr id="65608" name="Line 193"/>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5609" name="Line 194"/>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5596" name="Group 195"/>
            <p:cNvGrpSpPr>
              <a:grpSpLocks/>
            </p:cNvGrpSpPr>
            <p:nvPr/>
          </p:nvGrpSpPr>
          <p:grpSpPr bwMode="auto">
            <a:xfrm>
              <a:off x="3826" y="1449"/>
              <a:ext cx="32" cy="244"/>
              <a:chOff x="1311" y="1904"/>
              <a:chExt cx="35" cy="88"/>
            </a:xfrm>
          </p:grpSpPr>
          <p:sp>
            <p:nvSpPr>
              <p:cNvPr id="65606" name="Line 196"/>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5607" name="Line 197"/>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5597" name="Group 198"/>
            <p:cNvGrpSpPr>
              <a:grpSpLocks/>
            </p:cNvGrpSpPr>
            <p:nvPr/>
          </p:nvGrpSpPr>
          <p:grpSpPr bwMode="auto">
            <a:xfrm>
              <a:off x="4108" y="1845"/>
              <a:ext cx="27" cy="103"/>
              <a:chOff x="1311" y="1904"/>
              <a:chExt cx="35" cy="88"/>
            </a:xfrm>
          </p:grpSpPr>
          <p:sp>
            <p:nvSpPr>
              <p:cNvPr id="65604" name="Line 199"/>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5605" name="Line 200"/>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5598" name="Group 201"/>
            <p:cNvGrpSpPr>
              <a:grpSpLocks/>
            </p:cNvGrpSpPr>
            <p:nvPr/>
          </p:nvGrpSpPr>
          <p:grpSpPr bwMode="auto">
            <a:xfrm>
              <a:off x="4932" y="1450"/>
              <a:ext cx="29" cy="235"/>
              <a:chOff x="1311" y="1904"/>
              <a:chExt cx="35" cy="88"/>
            </a:xfrm>
          </p:grpSpPr>
          <p:sp>
            <p:nvSpPr>
              <p:cNvPr id="65602" name="Line 202"/>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5603" name="Line 203"/>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nvGrpSpPr>
            <p:cNvPr id="65599" name="Group 204"/>
            <p:cNvGrpSpPr>
              <a:grpSpLocks/>
            </p:cNvGrpSpPr>
            <p:nvPr/>
          </p:nvGrpSpPr>
          <p:grpSpPr bwMode="auto">
            <a:xfrm>
              <a:off x="3546" y="1519"/>
              <a:ext cx="35" cy="201"/>
              <a:chOff x="1311" y="1904"/>
              <a:chExt cx="35" cy="88"/>
            </a:xfrm>
          </p:grpSpPr>
          <p:sp>
            <p:nvSpPr>
              <p:cNvPr id="65600" name="Line 205"/>
              <p:cNvSpPr>
                <a:spLocks noChangeShapeType="1"/>
              </p:cNvSpPr>
              <p:nvPr/>
            </p:nvSpPr>
            <p:spPr bwMode="auto">
              <a:xfrm>
                <a:off x="1328" y="1905"/>
                <a:ext cx="1" cy="87"/>
              </a:xfrm>
              <a:prstGeom prst="line">
                <a:avLst/>
              </a:prstGeom>
              <a:noFill/>
              <a:ln w="15875">
                <a:solidFill>
                  <a:schemeClr val="accent1"/>
                </a:solidFill>
                <a:round/>
                <a:headEnd/>
                <a:tailEnd/>
              </a:ln>
            </p:spPr>
            <p:txBody>
              <a:bodyPr>
                <a:spAutoFit/>
              </a:bodyPr>
              <a:lstStyle/>
              <a:p>
                <a:endParaRPr lang="en-US"/>
              </a:p>
            </p:txBody>
          </p:sp>
          <p:sp>
            <p:nvSpPr>
              <p:cNvPr id="65601" name="Line 206"/>
              <p:cNvSpPr>
                <a:spLocks noChangeShapeType="1"/>
              </p:cNvSpPr>
              <p:nvPr/>
            </p:nvSpPr>
            <p:spPr bwMode="auto">
              <a:xfrm>
                <a:off x="1311" y="1904"/>
                <a:ext cx="35" cy="0"/>
              </a:xfrm>
              <a:prstGeom prst="line">
                <a:avLst/>
              </a:prstGeom>
              <a:noFill/>
              <a:ln w="19050">
                <a:solidFill>
                  <a:schemeClr val="accent1"/>
                </a:solidFill>
                <a:round/>
                <a:headEnd/>
                <a:tailEnd/>
              </a:ln>
            </p:spPr>
            <p:txBody>
              <a:bodyPr wrap="none">
                <a:spAutoFit/>
              </a:bodyPr>
              <a:lstStyle/>
              <a:p>
                <a:endParaRPr lang="en-US"/>
              </a:p>
            </p:txBody>
          </p:sp>
        </p:grpSp>
      </p:grpSp>
      <p:sp>
        <p:nvSpPr>
          <p:cNvPr id="4962511" name="Text Box 207"/>
          <p:cNvSpPr txBox="1">
            <a:spLocks noChangeArrowheads="1"/>
          </p:cNvSpPr>
          <p:nvPr/>
        </p:nvSpPr>
        <p:spPr bwMode="auto">
          <a:xfrm>
            <a:off x="2457450" y="6162675"/>
            <a:ext cx="4714875" cy="396875"/>
          </a:xfrm>
          <a:prstGeom prst="rect">
            <a:avLst/>
          </a:prstGeom>
          <a:noFill/>
          <a:ln w="28575">
            <a:noFill/>
            <a:miter lim="800000"/>
            <a:headEnd/>
            <a:tailEnd/>
          </a:ln>
          <a:effectLst/>
        </p:spPr>
        <p:txBody>
          <a:bodyPr>
            <a:spAutoFit/>
          </a:bodyPr>
          <a:lstStyle/>
          <a:p>
            <a:pPr>
              <a:defRPr/>
            </a:pPr>
            <a:r>
              <a:rPr lang="en-US" b="1">
                <a:solidFill>
                  <a:schemeClr val="accent1"/>
                </a:solidFill>
                <a:effectLst>
                  <a:outerShdw blurRad="38100" dist="38100" dir="2700000" algn="tl">
                    <a:srgbClr val="000000"/>
                  </a:outerShdw>
                </a:effectLst>
              </a:rPr>
              <a:t>Time After Oral Fat Load (hours)</a:t>
            </a:r>
          </a:p>
        </p:txBody>
      </p:sp>
      <p:sp>
        <p:nvSpPr>
          <p:cNvPr id="4962512" name="Text Box 208"/>
          <p:cNvSpPr txBox="1">
            <a:spLocks noChangeArrowheads="1"/>
          </p:cNvSpPr>
          <p:nvPr/>
        </p:nvSpPr>
        <p:spPr bwMode="auto">
          <a:xfrm>
            <a:off x="2000250" y="1543050"/>
            <a:ext cx="2143125" cy="366713"/>
          </a:xfrm>
          <a:prstGeom prst="rect">
            <a:avLst/>
          </a:prstGeom>
          <a:noFill/>
          <a:ln w="28575">
            <a:noFill/>
            <a:miter lim="800000"/>
            <a:headEnd/>
            <a:tailEnd/>
          </a:ln>
          <a:effectLst/>
        </p:spPr>
        <p:txBody>
          <a:bodyPr>
            <a:spAutoFit/>
          </a:bodyPr>
          <a:lstStyle/>
          <a:p>
            <a:pPr>
              <a:defRPr/>
            </a:pPr>
            <a:r>
              <a:rPr lang="en-US" sz="1800" b="1">
                <a:solidFill>
                  <a:schemeClr val="accent1"/>
                </a:solidFill>
                <a:effectLst>
                  <a:outerShdw blurRad="38100" dist="38100" dir="2700000" algn="tl">
                    <a:srgbClr val="000000"/>
                  </a:outerShdw>
                </a:effectLst>
              </a:rPr>
              <a:t>After Treatment</a:t>
            </a:r>
          </a:p>
        </p:txBody>
      </p:sp>
      <p:sp>
        <p:nvSpPr>
          <p:cNvPr id="4962513" name="Text Box 209"/>
          <p:cNvSpPr txBox="1">
            <a:spLocks noChangeArrowheads="1"/>
          </p:cNvSpPr>
          <p:nvPr/>
        </p:nvSpPr>
        <p:spPr bwMode="auto">
          <a:xfrm>
            <a:off x="3209925" y="2457450"/>
            <a:ext cx="981075" cy="336550"/>
          </a:xfrm>
          <a:prstGeom prst="rect">
            <a:avLst/>
          </a:prstGeom>
          <a:noFill/>
          <a:ln w="28575">
            <a:noFill/>
            <a:miter lim="800000"/>
            <a:headEnd/>
            <a:tailEnd/>
          </a:ln>
          <a:effectLst/>
        </p:spPr>
        <p:txBody>
          <a:bodyPr>
            <a:spAutoFit/>
          </a:bodyPr>
          <a:lstStyle/>
          <a:p>
            <a:pPr>
              <a:defRPr/>
            </a:pPr>
            <a:r>
              <a:rPr lang="en-US" sz="1600" b="1">
                <a:solidFill>
                  <a:schemeClr val="accent1"/>
                </a:solidFill>
                <a:effectLst>
                  <a:outerShdw blurRad="38100" dist="38100" dir="2700000" algn="tl">
                    <a:srgbClr val="000000"/>
                  </a:outerShdw>
                </a:effectLst>
              </a:rPr>
              <a:t>Placebo</a:t>
            </a:r>
          </a:p>
        </p:txBody>
      </p:sp>
      <p:sp>
        <p:nvSpPr>
          <p:cNvPr id="4962514" name="Text Box 210"/>
          <p:cNvSpPr txBox="1">
            <a:spLocks noChangeArrowheads="1"/>
          </p:cNvSpPr>
          <p:nvPr/>
        </p:nvSpPr>
        <p:spPr bwMode="auto">
          <a:xfrm>
            <a:off x="4914900" y="1752600"/>
            <a:ext cx="3276600" cy="701675"/>
          </a:xfrm>
          <a:prstGeom prst="rect">
            <a:avLst/>
          </a:prstGeom>
          <a:solidFill>
            <a:schemeClr val="tx1"/>
          </a:solidFill>
          <a:ln w="28575">
            <a:noFill/>
            <a:miter lim="800000"/>
            <a:headEnd/>
            <a:tailEnd/>
          </a:ln>
          <a:effectLst/>
        </p:spPr>
        <p:txBody>
          <a:bodyPr>
            <a:spAutoFit/>
          </a:bodyPr>
          <a:lstStyle/>
          <a:p>
            <a:pPr>
              <a:defRPr/>
            </a:pPr>
            <a:r>
              <a:rPr lang="en-US" b="1">
                <a:solidFill>
                  <a:srgbClr val="FF0000"/>
                </a:solidFill>
                <a:effectLst>
                  <a:outerShdw blurRad="38100" dist="38100" dir="2700000" algn="tl">
                    <a:srgbClr val="C0C0C0"/>
                  </a:outerShdw>
                </a:effectLst>
              </a:rPr>
              <a:t>3 Month pretreatment with Fenofibrate</a:t>
            </a:r>
          </a:p>
        </p:txBody>
      </p:sp>
      <p:grpSp>
        <p:nvGrpSpPr>
          <p:cNvPr id="65555" name="Group 211"/>
          <p:cNvGrpSpPr>
            <a:grpSpLocks/>
          </p:cNvGrpSpPr>
          <p:nvPr/>
        </p:nvGrpSpPr>
        <p:grpSpPr bwMode="auto">
          <a:xfrm>
            <a:off x="1016000" y="1735138"/>
            <a:ext cx="615950" cy="1862137"/>
            <a:chOff x="928" y="1111"/>
            <a:chExt cx="388" cy="1173"/>
          </a:xfrm>
        </p:grpSpPr>
        <p:sp>
          <p:nvSpPr>
            <p:cNvPr id="4962516" name="Text Box 212"/>
            <p:cNvSpPr txBox="1">
              <a:spLocks noChangeArrowheads="1"/>
            </p:cNvSpPr>
            <p:nvPr/>
          </p:nvSpPr>
          <p:spPr bwMode="auto">
            <a:xfrm>
              <a:off x="934" y="1111"/>
              <a:ext cx="357"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709</a:t>
              </a:r>
            </a:p>
          </p:txBody>
        </p:sp>
        <p:sp>
          <p:nvSpPr>
            <p:cNvPr id="4962517" name="Text Box 213"/>
            <p:cNvSpPr txBox="1">
              <a:spLocks noChangeArrowheads="1"/>
            </p:cNvSpPr>
            <p:nvPr/>
          </p:nvSpPr>
          <p:spPr bwMode="auto">
            <a:xfrm>
              <a:off x="928" y="1253"/>
              <a:ext cx="380"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620</a:t>
              </a:r>
            </a:p>
          </p:txBody>
        </p:sp>
        <p:sp>
          <p:nvSpPr>
            <p:cNvPr id="4962518" name="Text Box 214"/>
            <p:cNvSpPr txBox="1">
              <a:spLocks noChangeArrowheads="1"/>
            </p:cNvSpPr>
            <p:nvPr/>
          </p:nvSpPr>
          <p:spPr bwMode="auto">
            <a:xfrm>
              <a:off x="944" y="1398"/>
              <a:ext cx="362"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531</a:t>
              </a:r>
            </a:p>
          </p:txBody>
        </p:sp>
        <p:sp>
          <p:nvSpPr>
            <p:cNvPr id="4962519" name="Text Box 215"/>
            <p:cNvSpPr txBox="1">
              <a:spLocks noChangeArrowheads="1"/>
            </p:cNvSpPr>
            <p:nvPr/>
          </p:nvSpPr>
          <p:spPr bwMode="auto">
            <a:xfrm>
              <a:off x="932" y="1528"/>
              <a:ext cx="384"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445</a:t>
              </a:r>
            </a:p>
          </p:txBody>
        </p:sp>
        <p:sp>
          <p:nvSpPr>
            <p:cNvPr id="4962520" name="Text Box 216"/>
            <p:cNvSpPr txBox="1">
              <a:spLocks noChangeArrowheads="1"/>
            </p:cNvSpPr>
            <p:nvPr/>
          </p:nvSpPr>
          <p:spPr bwMode="auto">
            <a:xfrm>
              <a:off x="952" y="1810"/>
              <a:ext cx="349"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265</a:t>
              </a:r>
            </a:p>
          </p:txBody>
        </p:sp>
        <p:sp>
          <p:nvSpPr>
            <p:cNvPr id="4962521" name="Text Box 217"/>
            <p:cNvSpPr txBox="1">
              <a:spLocks noChangeArrowheads="1"/>
            </p:cNvSpPr>
            <p:nvPr/>
          </p:nvSpPr>
          <p:spPr bwMode="auto">
            <a:xfrm>
              <a:off x="957" y="1674"/>
              <a:ext cx="340"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354</a:t>
              </a:r>
            </a:p>
          </p:txBody>
        </p:sp>
        <p:sp>
          <p:nvSpPr>
            <p:cNvPr id="4962522" name="Text Box 218"/>
            <p:cNvSpPr txBox="1">
              <a:spLocks noChangeArrowheads="1"/>
            </p:cNvSpPr>
            <p:nvPr/>
          </p:nvSpPr>
          <p:spPr bwMode="auto">
            <a:xfrm>
              <a:off x="939" y="1937"/>
              <a:ext cx="372"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177</a:t>
              </a:r>
            </a:p>
          </p:txBody>
        </p:sp>
        <p:sp>
          <p:nvSpPr>
            <p:cNvPr id="4962523" name="Text Box 219"/>
            <p:cNvSpPr txBox="1">
              <a:spLocks noChangeArrowheads="1"/>
            </p:cNvSpPr>
            <p:nvPr/>
          </p:nvSpPr>
          <p:spPr bwMode="auto">
            <a:xfrm>
              <a:off x="1012" y="2072"/>
              <a:ext cx="298"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89</a:t>
              </a:r>
            </a:p>
          </p:txBody>
        </p:sp>
      </p:grpSp>
      <p:grpSp>
        <p:nvGrpSpPr>
          <p:cNvPr id="65556" name="Group 220"/>
          <p:cNvGrpSpPr>
            <a:grpSpLocks/>
          </p:cNvGrpSpPr>
          <p:nvPr/>
        </p:nvGrpSpPr>
        <p:grpSpPr bwMode="auto">
          <a:xfrm>
            <a:off x="1479550" y="3686175"/>
            <a:ext cx="3044825" cy="379413"/>
            <a:chOff x="1202" y="2334"/>
            <a:chExt cx="1918" cy="239"/>
          </a:xfrm>
        </p:grpSpPr>
        <p:sp>
          <p:nvSpPr>
            <p:cNvPr id="4962525" name="Text Box 221"/>
            <p:cNvSpPr txBox="1">
              <a:spLocks noChangeArrowheads="1"/>
            </p:cNvSpPr>
            <p:nvPr/>
          </p:nvSpPr>
          <p:spPr bwMode="auto">
            <a:xfrm>
              <a:off x="1202" y="2342"/>
              <a:ext cx="15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0</a:t>
              </a:r>
            </a:p>
          </p:txBody>
        </p:sp>
        <p:sp>
          <p:nvSpPr>
            <p:cNvPr id="4962526" name="Text Box 222"/>
            <p:cNvSpPr txBox="1">
              <a:spLocks noChangeArrowheads="1"/>
            </p:cNvSpPr>
            <p:nvPr/>
          </p:nvSpPr>
          <p:spPr bwMode="auto">
            <a:xfrm>
              <a:off x="1488" y="2340"/>
              <a:ext cx="15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4</a:t>
              </a:r>
            </a:p>
          </p:txBody>
        </p:sp>
        <p:sp>
          <p:nvSpPr>
            <p:cNvPr id="4962527" name="Text Box 223"/>
            <p:cNvSpPr txBox="1">
              <a:spLocks noChangeArrowheads="1"/>
            </p:cNvSpPr>
            <p:nvPr/>
          </p:nvSpPr>
          <p:spPr bwMode="auto">
            <a:xfrm>
              <a:off x="1770" y="2340"/>
              <a:ext cx="15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8</a:t>
              </a:r>
            </a:p>
          </p:txBody>
        </p:sp>
        <p:sp>
          <p:nvSpPr>
            <p:cNvPr id="4962528" name="Text Box 224"/>
            <p:cNvSpPr txBox="1">
              <a:spLocks noChangeArrowheads="1"/>
            </p:cNvSpPr>
            <p:nvPr/>
          </p:nvSpPr>
          <p:spPr bwMode="auto">
            <a:xfrm>
              <a:off x="1980" y="2340"/>
              <a:ext cx="312"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12</a:t>
              </a:r>
            </a:p>
          </p:txBody>
        </p:sp>
        <p:sp>
          <p:nvSpPr>
            <p:cNvPr id="4962529" name="Text Box 225"/>
            <p:cNvSpPr txBox="1">
              <a:spLocks noChangeArrowheads="1"/>
            </p:cNvSpPr>
            <p:nvPr/>
          </p:nvSpPr>
          <p:spPr bwMode="auto">
            <a:xfrm>
              <a:off x="2820" y="2334"/>
              <a:ext cx="30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24</a:t>
              </a:r>
            </a:p>
          </p:txBody>
        </p:sp>
        <p:sp>
          <p:nvSpPr>
            <p:cNvPr id="4962530" name="Text Box 226"/>
            <p:cNvSpPr txBox="1">
              <a:spLocks noChangeArrowheads="1"/>
            </p:cNvSpPr>
            <p:nvPr/>
          </p:nvSpPr>
          <p:spPr bwMode="auto">
            <a:xfrm>
              <a:off x="2556" y="2340"/>
              <a:ext cx="30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20</a:t>
              </a:r>
            </a:p>
          </p:txBody>
        </p:sp>
        <p:sp>
          <p:nvSpPr>
            <p:cNvPr id="4962531" name="Text Box 227"/>
            <p:cNvSpPr txBox="1">
              <a:spLocks noChangeArrowheads="1"/>
            </p:cNvSpPr>
            <p:nvPr/>
          </p:nvSpPr>
          <p:spPr bwMode="auto">
            <a:xfrm>
              <a:off x="2262" y="2340"/>
              <a:ext cx="30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16</a:t>
              </a:r>
            </a:p>
          </p:txBody>
        </p:sp>
      </p:grpSp>
      <p:grpSp>
        <p:nvGrpSpPr>
          <p:cNvPr id="65557" name="Group 228"/>
          <p:cNvGrpSpPr>
            <a:grpSpLocks/>
          </p:cNvGrpSpPr>
          <p:nvPr/>
        </p:nvGrpSpPr>
        <p:grpSpPr bwMode="auto">
          <a:xfrm>
            <a:off x="5118100" y="5810250"/>
            <a:ext cx="3044825" cy="379413"/>
            <a:chOff x="1202" y="2334"/>
            <a:chExt cx="1918" cy="239"/>
          </a:xfrm>
        </p:grpSpPr>
        <p:sp>
          <p:nvSpPr>
            <p:cNvPr id="4962533" name="Text Box 229"/>
            <p:cNvSpPr txBox="1">
              <a:spLocks noChangeArrowheads="1"/>
            </p:cNvSpPr>
            <p:nvPr/>
          </p:nvSpPr>
          <p:spPr bwMode="auto">
            <a:xfrm>
              <a:off x="1202" y="2342"/>
              <a:ext cx="15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0</a:t>
              </a:r>
            </a:p>
          </p:txBody>
        </p:sp>
        <p:sp>
          <p:nvSpPr>
            <p:cNvPr id="4962534" name="Text Box 230"/>
            <p:cNvSpPr txBox="1">
              <a:spLocks noChangeArrowheads="1"/>
            </p:cNvSpPr>
            <p:nvPr/>
          </p:nvSpPr>
          <p:spPr bwMode="auto">
            <a:xfrm>
              <a:off x="1488" y="2340"/>
              <a:ext cx="15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4</a:t>
              </a:r>
            </a:p>
          </p:txBody>
        </p:sp>
        <p:sp>
          <p:nvSpPr>
            <p:cNvPr id="4962535" name="Text Box 231"/>
            <p:cNvSpPr txBox="1">
              <a:spLocks noChangeArrowheads="1"/>
            </p:cNvSpPr>
            <p:nvPr/>
          </p:nvSpPr>
          <p:spPr bwMode="auto">
            <a:xfrm>
              <a:off x="1770" y="2340"/>
              <a:ext cx="15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8</a:t>
              </a:r>
            </a:p>
          </p:txBody>
        </p:sp>
        <p:sp>
          <p:nvSpPr>
            <p:cNvPr id="4962536" name="Text Box 232"/>
            <p:cNvSpPr txBox="1">
              <a:spLocks noChangeArrowheads="1"/>
            </p:cNvSpPr>
            <p:nvPr/>
          </p:nvSpPr>
          <p:spPr bwMode="auto">
            <a:xfrm>
              <a:off x="1980" y="2340"/>
              <a:ext cx="312"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12</a:t>
              </a:r>
            </a:p>
          </p:txBody>
        </p:sp>
        <p:sp>
          <p:nvSpPr>
            <p:cNvPr id="4962537" name="Text Box 233"/>
            <p:cNvSpPr txBox="1">
              <a:spLocks noChangeArrowheads="1"/>
            </p:cNvSpPr>
            <p:nvPr/>
          </p:nvSpPr>
          <p:spPr bwMode="auto">
            <a:xfrm>
              <a:off x="2820" y="2334"/>
              <a:ext cx="30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24</a:t>
              </a:r>
            </a:p>
          </p:txBody>
        </p:sp>
        <p:sp>
          <p:nvSpPr>
            <p:cNvPr id="4962538" name="Text Box 234"/>
            <p:cNvSpPr txBox="1">
              <a:spLocks noChangeArrowheads="1"/>
            </p:cNvSpPr>
            <p:nvPr/>
          </p:nvSpPr>
          <p:spPr bwMode="auto">
            <a:xfrm>
              <a:off x="2556" y="2340"/>
              <a:ext cx="30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20</a:t>
              </a:r>
            </a:p>
          </p:txBody>
        </p:sp>
        <p:sp>
          <p:nvSpPr>
            <p:cNvPr id="4962539" name="Text Box 235"/>
            <p:cNvSpPr txBox="1">
              <a:spLocks noChangeArrowheads="1"/>
            </p:cNvSpPr>
            <p:nvPr/>
          </p:nvSpPr>
          <p:spPr bwMode="auto">
            <a:xfrm>
              <a:off x="2262" y="2340"/>
              <a:ext cx="300" cy="231"/>
            </a:xfrm>
            <a:prstGeom prst="rect">
              <a:avLst/>
            </a:prstGeom>
            <a:noFill/>
            <a:ln w="28575">
              <a:noFill/>
              <a:miter lim="800000"/>
              <a:headEnd/>
              <a:tailEnd/>
            </a:ln>
            <a:effectLst/>
          </p:spPr>
          <p:txBody>
            <a:bodyPr>
              <a:spAutoFit/>
            </a:bodyPr>
            <a:lstStyle/>
            <a:p>
              <a:pPr>
                <a:defRPr/>
              </a:pPr>
              <a:r>
                <a:rPr lang="en-US" sz="1800">
                  <a:solidFill>
                    <a:schemeClr val="tx1"/>
                  </a:solidFill>
                  <a:effectLst>
                    <a:outerShdw blurRad="38100" dist="38100" dir="2700000" algn="tl">
                      <a:srgbClr val="000000"/>
                    </a:outerShdw>
                  </a:effectLst>
                </a:rPr>
                <a:t>16</a:t>
              </a:r>
            </a:p>
          </p:txBody>
        </p:sp>
      </p:grpSp>
      <p:grpSp>
        <p:nvGrpSpPr>
          <p:cNvPr id="65558" name="Group 236"/>
          <p:cNvGrpSpPr>
            <a:grpSpLocks/>
          </p:cNvGrpSpPr>
          <p:nvPr/>
        </p:nvGrpSpPr>
        <p:grpSpPr bwMode="auto">
          <a:xfrm>
            <a:off x="4711700" y="3857625"/>
            <a:ext cx="603250" cy="1905000"/>
            <a:chOff x="2962" y="2508"/>
            <a:chExt cx="380" cy="1200"/>
          </a:xfrm>
        </p:grpSpPr>
        <p:sp>
          <p:nvSpPr>
            <p:cNvPr id="4962541" name="Text Box 237"/>
            <p:cNvSpPr txBox="1">
              <a:spLocks noChangeArrowheads="1"/>
            </p:cNvSpPr>
            <p:nvPr/>
          </p:nvSpPr>
          <p:spPr bwMode="auto">
            <a:xfrm>
              <a:off x="2983" y="2508"/>
              <a:ext cx="331"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500</a:t>
              </a:r>
            </a:p>
          </p:txBody>
        </p:sp>
        <p:sp>
          <p:nvSpPr>
            <p:cNvPr id="4962542" name="Text Box 238"/>
            <p:cNvSpPr txBox="1">
              <a:spLocks noChangeArrowheads="1"/>
            </p:cNvSpPr>
            <p:nvPr/>
          </p:nvSpPr>
          <p:spPr bwMode="auto">
            <a:xfrm>
              <a:off x="2970" y="2724"/>
              <a:ext cx="336"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400</a:t>
              </a:r>
            </a:p>
          </p:txBody>
        </p:sp>
        <p:sp>
          <p:nvSpPr>
            <p:cNvPr id="4962543" name="Text Box 239"/>
            <p:cNvSpPr txBox="1">
              <a:spLocks noChangeArrowheads="1"/>
            </p:cNvSpPr>
            <p:nvPr/>
          </p:nvSpPr>
          <p:spPr bwMode="auto">
            <a:xfrm>
              <a:off x="2971" y="2933"/>
              <a:ext cx="342"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300</a:t>
              </a:r>
            </a:p>
          </p:txBody>
        </p:sp>
        <p:sp>
          <p:nvSpPr>
            <p:cNvPr id="4962544" name="Text Box 240"/>
            <p:cNvSpPr txBox="1">
              <a:spLocks noChangeArrowheads="1"/>
            </p:cNvSpPr>
            <p:nvPr/>
          </p:nvSpPr>
          <p:spPr bwMode="auto">
            <a:xfrm>
              <a:off x="2962" y="3376"/>
              <a:ext cx="380"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100</a:t>
              </a:r>
            </a:p>
          </p:txBody>
        </p:sp>
        <p:sp>
          <p:nvSpPr>
            <p:cNvPr id="4962545" name="Text Box 241"/>
            <p:cNvSpPr txBox="1">
              <a:spLocks noChangeArrowheads="1"/>
            </p:cNvSpPr>
            <p:nvPr/>
          </p:nvSpPr>
          <p:spPr bwMode="auto">
            <a:xfrm>
              <a:off x="2963" y="3157"/>
              <a:ext cx="374"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200</a:t>
              </a:r>
            </a:p>
          </p:txBody>
        </p:sp>
        <p:sp>
          <p:nvSpPr>
            <p:cNvPr id="4962546" name="Text Box 242"/>
            <p:cNvSpPr txBox="1">
              <a:spLocks noChangeArrowheads="1"/>
            </p:cNvSpPr>
            <p:nvPr/>
          </p:nvSpPr>
          <p:spPr bwMode="auto">
            <a:xfrm>
              <a:off x="3046" y="3496"/>
              <a:ext cx="290" cy="212"/>
            </a:xfrm>
            <a:prstGeom prst="rect">
              <a:avLst/>
            </a:prstGeom>
            <a:noFill/>
            <a:ln w="28575">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50</a:t>
              </a:r>
            </a:p>
          </p:txBody>
        </p:sp>
      </p:grpSp>
      <p:sp>
        <p:nvSpPr>
          <p:cNvPr id="65559" name="Text Box 243"/>
          <p:cNvSpPr txBox="1">
            <a:spLocks noChangeArrowheads="1"/>
          </p:cNvSpPr>
          <p:nvPr/>
        </p:nvSpPr>
        <p:spPr bwMode="auto">
          <a:xfrm>
            <a:off x="2238375" y="6588125"/>
            <a:ext cx="6905625" cy="336550"/>
          </a:xfrm>
          <a:prstGeom prst="rect">
            <a:avLst/>
          </a:prstGeom>
          <a:noFill/>
          <a:ln w="28575">
            <a:noFill/>
            <a:miter lim="800000"/>
            <a:headEnd/>
            <a:tailEnd/>
          </a:ln>
        </p:spPr>
        <p:txBody>
          <a:bodyPr>
            <a:spAutoFit/>
          </a:bodyPr>
          <a:lstStyle/>
          <a:p>
            <a:pPr algn="r"/>
            <a:r>
              <a:rPr lang="en-US" sz="1600" b="1"/>
              <a:t>Cavallero et al. Atherosclerosis 2003;166:151-161</a:t>
            </a:r>
          </a:p>
        </p:txBody>
      </p:sp>
      <p:sp>
        <p:nvSpPr>
          <p:cNvPr id="4962548" name="Text Box 244"/>
          <p:cNvSpPr txBox="1">
            <a:spLocks noChangeArrowheads="1"/>
          </p:cNvSpPr>
          <p:nvPr/>
        </p:nvSpPr>
        <p:spPr bwMode="auto">
          <a:xfrm>
            <a:off x="1398588" y="4173538"/>
            <a:ext cx="2743200" cy="581025"/>
          </a:xfrm>
          <a:prstGeom prst="rect">
            <a:avLst/>
          </a:prstGeom>
          <a:noFill/>
          <a:ln w="28575">
            <a:noFill/>
            <a:miter lim="800000"/>
            <a:headEnd/>
            <a:tailEnd/>
          </a:ln>
          <a:effectLst/>
        </p:spPr>
        <p:txBody>
          <a:bodyPr>
            <a:spAutoFit/>
          </a:bodyPr>
          <a:lstStyle/>
          <a:p>
            <a:pPr>
              <a:defRPr/>
            </a:pPr>
            <a:r>
              <a:rPr lang="en-US" sz="1600" b="1">
                <a:solidFill>
                  <a:schemeClr val="tx1"/>
                </a:solidFill>
                <a:effectLst>
                  <a:outerShdw blurRad="38100" dist="38100" dir="2700000" algn="tl">
                    <a:srgbClr val="000000"/>
                  </a:outerShdw>
                </a:effectLst>
              </a:rPr>
              <a:t>Fasting &amp; Postprandial Triglycerides (mg/dL)</a:t>
            </a:r>
          </a:p>
        </p:txBody>
      </p:sp>
      <p:sp>
        <p:nvSpPr>
          <p:cNvPr id="4962549" name="Text Box 245"/>
          <p:cNvSpPr txBox="1">
            <a:spLocks noChangeArrowheads="1"/>
          </p:cNvSpPr>
          <p:nvPr/>
        </p:nvSpPr>
        <p:spPr bwMode="auto">
          <a:xfrm>
            <a:off x="5413375" y="3225800"/>
            <a:ext cx="2638425" cy="581025"/>
          </a:xfrm>
          <a:prstGeom prst="rect">
            <a:avLst/>
          </a:prstGeom>
          <a:noFill/>
          <a:ln w="28575">
            <a:noFill/>
            <a:miter lim="800000"/>
            <a:headEnd/>
            <a:tailEnd/>
          </a:ln>
          <a:effectLst/>
        </p:spPr>
        <p:txBody>
          <a:bodyPr>
            <a:spAutoFit/>
          </a:bodyPr>
          <a:lstStyle/>
          <a:p>
            <a:pPr>
              <a:defRPr/>
            </a:pPr>
            <a:r>
              <a:rPr lang="en-US" sz="1600" b="1">
                <a:solidFill>
                  <a:schemeClr val="tx1"/>
                </a:solidFill>
                <a:effectLst>
                  <a:outerShdw blurRad="38100" dist="38100" dir="2700000" algn="tl">
                    <a:srgbClr val="000000"/>
                  </a:outerShdw>
                </a:effectLst>
              </a:rPr>
              <a:t>Fasting &amp; Postprandial Remnants (mg/dL)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962513"/>
                                        </p:tgtEl>
                                        <p:attrNameLst>
                                          <p:attrName>style.visibility</p:attrName>
                                        </p:attrNameLst>
                                      </p:cBhvr>
                                      <p:to>
                                        <p:strVal val="visible"/>
                                      </p:to>
                                    </p:set>
                                    <p:animEffect transition="in" filter="wipe(left)">
                                      <p:cBhvr>
                                        <p:cTn id="7" dur="1000"/>
                                        <p:tgtEl>
                                          <p:spTgt spid="4962513"/>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1000"/>
                                        <p:tgtEl>
                                          <p:spTgt spid="8"/>
                                        </p:tgtEl>
                                      </p:cBhvr>
                                    </p:animEffect>
                                  </p:childTnLst>
                                </p:cTn>
                              </p:par>
                              <p:par>
                                <p:cTn id="12" presetID="22" presetClass="entr" presetSubtype="8" fill="hold"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left)">
                                      <p:cBhvr>
                                        <p:cTn id="14" dur="1000"/>
                                        <p:tgtEl>
                                          <p:spTgt spid="9"/>
                                        </p:tgtEl>
                                      </p:cBhvr>
                                    </p:animEffect>
                                  </p:childTnLst>
                                </p:cTn>
                              </p:par>
                            </p:childTnLst>
                          </p:cTn>
                        </p:par>
                        <p:par>
                          <p:cTn id="15" fill="hold">
                            <p:stCondLst>
                              <p:cond delay="2000"/>
                            </p:stCondLst>
                            <p:childTnLst>
                              <p:par>
                                <p:cTn id="16" presetID="22" presetClass="entr" presetSubtype="4" fill="hold" nodeType="after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wipe(down)">
                                      <p:cBhvr>
                                        <p:cTn id="18" dur="1000"/>
                                        <p:tgtEl>
                                          <p:spTgt spid="30"/>
                                        </p:tgtEl>
                                      </p:cBhvr>
                                    </p:animEffect>
                                  </p:childTnLst>
                                </p:cTn>
                              </p:par>
                              <p:par>
                                <p:cTn id="19" presetID="22" presetClass="entr" presetSubtype="4" fill="hold" nodeType="with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down)">
                                      <p:cBhvr>
                                        <p:cTn id="21" dur="10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4962514"/>
                                        </p:tgtEl>
                                        <p:attrNameLst>
                                          <p:attrName>style.visibility</p:attrName>
                                        </p:attrNameLst>
                                      </p:cBhvr>
                                      <p:to>
                                        <p:strVal val="visible"/>
                                      </p:to>
                                    </p:set>
                                    <p:animEffect transition="in" filter="wipe(left)">
                                      <p:cBhvr>
                                        <p:cTn id="26" dur="1000"/>
                                        <p:tgtEl>
                                          <p:spTgt spid="4962514"/>
                                        </p:tgtEl>
                                      </p:cBhvr>
                                    </p:animEffect>
                                  </p:childTnLst>
                                </p:cTn>
                              </p:par>
                              <p:par>
                                <p:cTn id="27" presetID="23" presetClass="entr" presetSubtype="16" fill="hold" grpId="0" nodeType="withEffect">
                                  <p:stCondLst>
                                    <p:cond delay="0"/>
                                  </p:stCondLst>
                                  <p:childTnLst>
                                    <p:set>
                                      <p:cBhvr>
                                        <p:cTn id="28" dur="1" fill="hold">
                                          <p:stCondLst>
                                            <p:cond delay="0"/>
                                          </p:stCondLst>
                                        </p:cTn>
                                        <p:tgtEl>
                                          <p:spTgt spid="4962512"/>
                                        </p:tgtEl>
                                        <p:attrNameLst>
                                          <p:attrName>style.visibility</p:attrName>
                                        </p:attrNameLst>
                                      </p:cBhvr>
                                      <p:to>
                                        <p:strVal val="visible"/>
                                      </p:to>
                                    </p:set>
                                    <p:anim calcmode="lin" valueType="num">
                                      <p:cBhvr>
                                        <p:cTn id="29" dur="1000" fill="hold"/>
                                        <p:tgtEl>
                                          <p:spTgt spid="4962512"/>
                                        </p:tgtEl>
                                        <p:attrNameLst>
                                          <p:attrName>ppt_w</p:attrName>
                                        </p:attrNameLst>
                                      </p:cBhvr>
                                      <p:tavLst>
                                        <p:tav tm="0">
                                          <p:val>
                                            <p:fltVal val="0"/>
                                          </p:val>
                                        </p:tav>
                                        <p:tav tm="100000">
                                          <p:val>
                                            <p:strVal val="#ppt_w"/>
                                          </p:val>
                                        </p:tav>
                                      </p:tavLst>
                                    </p:anim>
                                    <p:anim calcmode="lin" valueType="num">
                                      <p:cBhvr>
                                        <p:cTn id="30" dur="1000" fill="hold"/>
                                        <p:tgtEl>
                                          <p:spTgt spid="4962512"/>
                                        </p:tgtEl>
                                        <p:attrNameLst>
                                          <p:attrName>ppt_h</p:attrName>
                                        </p:attrNameLst>
                                      </p:cBhvr>
                                      <p:tavLst>
                                        <p:tav tm="0">
                                          <p:val>
                                            <p:fltVal val="0"/>
                                          </p:val>
                                        </p:tav>
                                        <p:tav tm="100000">
                                          <p:val>
                                            <p:strVal val="#ppt_h"/>
                                          </p:val>
                                        </p:tav>
                                      </p:tavLst>
                                    </p:anim>
                                  </p:childTnLst>
                                </p:cTn>
                              </p:par>
                            </p:childTnLst>
                          </p:cTn>
                        </p:par>
                        <p:par>
                          <p:cTn id="31" fill="hold">
                            <p:stCondLst>
                              <p:cond delay="1000"/>
                            </p:stCondLst>
                            <p:childTnLst>
                              <p:par>
                                <p:cTn id="32" presetID="22" presetClass="entr" presetSubtype="8" fill="hold" nodeType="after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left)">
                                      <p:cBhvr>
                                        <p:cTn id="34" dur="1000"/>
                                        <p:tgtEl>
                                          <p:spTgt spid="11"/>
                                        </p:tgtEl>
                                      </p:cBhvr>
                                    </p:animEffect>
                                  </p:childTnLst>
                                </p:cTn>
                              </p:par>
                              <p:par>
                                <p:cTn id="35" presetID="22" presetClass="entr" presetSubtype="8" fill="hold"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left)">
                                      <p:cBhvr>
                                        <p:cTn id="37" dur="1000"/>
                                        <p:tgtEl>
                                          <p:spTgt spid="10"/>
                                        </p:tgtEl>
                                      </p:cBhvr>
                                    </p:animEffect>
                                  </p:childTnLst>
                                </p:cTn>
                              </p:par>
                            </p:childTnLst>
                          </p:cTn>
                        </p:par>
                        <p:par>
                          <p:cTn id="38" fill="hold">
                            <p:stCondLst>
                              <p:cond delay="2000"/>
                            </p:stCondLst>
                            <p:childTnLst>
                              <p:par>
                                <p:cTn id="39" presetID="22" presetClass="entr" presetSubtype="1" fill="hold" nodeType="after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wipe(up)">
                                      <p:cBhvr>
                                        <p:cTn id="41" dur="1000"/>
                                        <p:tgtEl>
                                          <p:spTgt spid="23"/>
                                        </p:tgtEl>
                                      </p:cBhvr>
                                    </p:animEffect>
                                  </p:childTnLst>
                                </p:cTn>
                              </p:par>
                              <p:par>
                                <p:cTn id="42" presetID="22" presetClass="entr" presetSubtype="1" fill="hold" nodeType="with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wipe(up)">
                                      <p:cBhvr>
                                        <p:cTn id="44"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62512" grpId="0"/>
      <p:bldP spid="4962513" grpId="0"/>
      <p:bldP spid="4962514"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40"/>
          <p:cNvSpPr>
            <a:spLocks noChangeArrowheads="1"/>
          </p:cNvSpPr>
          <p:nvPr/>
        </p:nvSpPr>
        <p:spPr bwMode="auto">
          <a:xfrm>
            <a:off x="838200" y="1181100"/>
            <a:ext cx="7715250" cy="4772025"/>
          </a:xfrm>
          <a:prstGeom prst="rect">
            <a:avLst/>
          </a:prstGeom>
          <a:solidFill>
            <a:schemeClr val="tx1"/>
          </a:solidFill>
          <a:ln w="28575">
            <a:noFill/>
            <a:miter lim="800000"/>
            <a:headEnd/>
            <a:tailEnd/>
          </a:ln>
        </p:spPr>
        <p:txBody>
          <a:bodyPr anchor="ctr">
            <a:spAutoFit/>
          </a:bodyPr>
          <a:lstStyle/>
          <a:p>
            <a:endParaRPr lang="en-US"/>
          </a:p>
        </p:txBody>
      </p:sp>
      <p:sp>
        <p:nvSpPr>
          <p:cNvPr id="4967426" name="Rectangle 2"/>
          <p:cNvSpPr>
            <a:spLocks noGrp="1" noChangeArrowheads="1"/>
          </p:cNvSpPr>
          <p:nvPr>
            <p:ph type="title"/>
          </p:nvPr>
        </p:nvSpPr>
        <p:spPr>
          <a:xfrm>
            <a:off x="0" y="0"/>
            <a:ext cx="9144000" cy="1143000"/>
          </a:xfrm>
        </p:spPr>
        <p:txBody>
          <a:bodyPr/>
          <a:lstStyle/>
          <a:p>
            <a:pPr>
              <a:defRPr/>
            </a:pPr>
            <a:r>
              <a:rPr lang="en-US" smtClean="0"/>
              <a:t>HDL-C and Postprandial Lipemia</a:t>
            </a:r>
          </a:p>
        </p:txBody>
      </p:sp>
      <p:sp>
        <p:nvSpPr>
          <p:cNvPr id="58372" name="Text Box 41"/>
          <p:cNvSpPr txBox="1">
            <a:spLocks noChangeArrowheads="1"/>
          </p:cNvSpPr>
          <p:nvPr/>
        </p:nvSpPr>
        <p:spPr bwMode="auto">
          <a:xfrm>
            <a:off x="2238375" y="6407150"/>
            <a:ext cx="6905625" cy="336550"/>
          </a:xfrm>
          <a:prstGeom prst="rect">
            <a:avLst/>
          </a:prstGeom>
          <a:noFill/>
          <a:ln w="28575">
            <a:noFill/>
            <a:miter lim="800000"/>
            <a:headEnd/>
            <a:tailEnd/>
          </a:ln>
        </p:spPr>
        <p:txBody>
          <a:bodyPr>
            <a:spAutoFit/>
          </a:bodyPr>
          <a:lstStyle/>
          <a:p>
            <a:pPr algn="r"/>
            <a:r>
              <a:rPr lang="en-US" sz="1600" b="1"/>
              <a:t>Kolovou GD et al. Lipids in Health &amp; Disease 2004;3:18</a:t>
            </a:r>
          </a:p>
        </p:txBody>
      </p:sp>
      <p:sp>
        <p:nvSpPr>
          <p:cNvPr id="58373" name="Line 159"/>
          <p:cNvSpPr>
            <a:spLocks noChangeShapeType="1"/>
          </p:cNvSpPr>
          <p:nvPr/>
        </p:nvSpPr>
        <p:spPr bwMode="auto">
          <a:xfrm>
            <a:off x="2009775" y="4248150"/>
            <a:ext cx="4010025" cy="114300"/>
          </a:xfrm>
          <a:prstGeom prst="line">
            <a:avLst/>
          </a:prstGeom>
          <a:noFill/>
          <a:ln w="28575">
            <a:solidFill>
              <a:schemeClr val="bg2"/>
            </a:solidFill>
            <a:round/>
            <a:headEnd/>
            <a:tailEnd/>
          </a:ln>
        </p:spPr>
        <p:txBody>
          <a:bodyPr wrap="none">
            <a:spAutoFit/>
          </a:bodyPr>
          <a:lstStyle/>
          <a:p>
            <a:endParaRPr lang="en-US"/>
          </a:p>
        </p:txBody>
      </p:sp>
      <p:sp>
        <p:nvSpPr>
          <p:cNvPr id="58374" name="Line 160"/>
          <p:cNvSpPr>
            <a:spLocks noChangeShapeType="1"/>
          </p:cNvSpPr>
          <p:nvPr/>
        </p:nvSpPr>
        <p:spPr bwMode="auto">
          <a:xfrm>
            <a:off x="1971675" y="1828800"/>
            <a:ext cx="85725" cy="2428875"/>
          </a:xfrm>
          <a:prstGeom prst="line">
            <a:avLst/>
          </a:prstGeom>
          <a:noFill/>
          <a:ln w="28575">
            <a:solidFill>
              <a:schemeClr val="bg2"/>
            </a:solidFill>
            <a:round/>
            <a:headEnd/>
            <a:tailEnd/>
          </a:ln>
        </p:spPr>
        <p:txBody>
          <a:bodyPr wrap="none">
            <a:spAutoFit/>
          </a:bodyPr>
          <a:lstStyle/>
          <a:p>
            <a:endParaRPr lang="en-US"/>
          </a:p>
        </p:txBody>
      </p:sp>
      <p:grpSp>
        <p:nvGrpSpPr>
          <p:cNvPr id="2" name="Group 262"/>
          <p:cNvGrpSpPr>
            <a:grpSpLocks/>
          </p:cNvGrpSpPr>
          <p:nvPr/>
        </p:nvGrpSpPr>
        <p:grpSpPr bwMode="auto">
          <a:xfrm>
            <a:off x="1981200" y="1371600"/>
            <a:ext cx="4314825" cy="2857500"/>
            <a:chOff x="1248" y="864"/>
            <a:chExt cx="2718" cy="1800"/>
          </a:xfrm>
        </p:grpSpPr>
        <p:sp>
          <p:nvSpPr>
            <p:cNvPr id="58441" name="Line 161"/>
            <p:cNvSpPr>
              <a:spLocks noChangeShapeType="1"/>
            </p:cNvSpPr>
            <p:nvPr/>
          </p:nvSpPr>
          <p:spPr bwMode="auto">
            <a:xfrm>
              <a:off x="1500" y="876"/>
              <a:ext cx="2340" cy="42"/>
            </a:xfrm>
            <a:prstGeom prst="line">
              <a:avLst/>
            </a:prstGeom>
            <a:noFill/>
            <a:ln w="28575">
              <a:solidFill>
                <a:schemeClr val="bg2"/>
              </a:solidFill>
              <a:round/>
              <a:headEnd/>
              <a:tailEnd/>
            </a:ln>
          </p:spPr>
          <p:txBody>
            <a:bodyPr wrap="none">
              <a:spAutoFit/>
            </a:bodyPr>
            <a:lstStyle/>
            <a:p>
              <a:endParaRPr lang="en-US"/>
            </a:p>
          </p:txBody>
        </p:sp>
        <p:sp>
          <p:nvSpPr>
            <p:cNvPr id="58442" name="Line 162"/>
            <p:cNvSpPr>
              <a:spLocks noChangeShapeType="1"/>
            </p:cNvSpPr>
            <p:nvPr/>
          </p:nvSpPr>
          <p:spPr bwMode="auto">
            <a:xfrm>
              <a:off x="1518" y="1098"/>
              <a:ext cx="2340" cy="42"/>
            </a:xfrm>
            <a:prstGeom prst="line">
              <a:avLst/>
            </a:prstGeom>
            <a:noFill/>
            <a:ln w="28575">
              <a:solidFill>
                <a:schemeClr val="bg2"/>
              </a:solidFill>
              <a:round/>
              <a:headEnd/>
              <a:tailEnd/>
            </a:ln>
          </p:spPr>
          <p:txBody>
            <a:bodyPr wrap="none">
              <a:spAutoFit/>
            </a:bodyPr>
            <a:lstStyle/>
            <a:p>
              <a:endParaRPr lang="en-US"/>
            </a:p>
          </p:txBody>
        </p:sp>
        <p:sp>
          <p:nvSpPr>
            <p:cNvPr id="58443" name="Line 163"/>
            <p:cNvSpPr>
              <a:spLocks noChangeShapeType="1"/>
            </p:cNvSpPr>
            <p:nvPr/>
          </p:nvSpPr>
          <p:spPr bwMode="auto">
            <a:xfrm>
              <a:off x="1518" y="1320"/>
              <a:ext cx="2340" cy="42"/>
            </a:xfrm>
            <a:prstGeom prst="line">
              <a:avLst/>
            </a:prstGeom>
            <a:noFill/>
            <a:ln w="28575">
              <a:solidFill>
                <a:schemeClr val="bg2"/>
              </a:solidFill>
              <a:round/>
              <a:headEnd/>
              <a:tailEnd/>
            </a:ln>
          </p:spPr>
          <p:txBody>
            <a:bodyPr wrap="none">
              <a:spAutoFit/>
            </a:bodyPr>
            <a:lstStyle/>
            <a:p>
              <a:endParaRPr lang="en-US"/>
            </a:p>
          </p:txBody>
        </p:sp>
        <p:sp>
          <p:nvSpPr>
            <p:cNvPr id="58444" name="Line 164"/>
            <p:cNvSpPr>
              <a:spLocks noChangeShapeType="1"/>
            </p:cNvSpPr>
            <p:nvPr/>
          </p:nvSpPr>
          <p:spPr bwMode="auto">
            <a:xfrm>
              <a:off x="1530" y="1518"/>
              <a:ext cx="2364" cy="48"/>
            </a:xfrm>
            <a:prstGeom prst="line">
              <a:avLst/>
            </a:prstGeom>
            <a:noFill/>
            <a:ln w="28575">
              <a:solidFill>
                <a:schemeClr val="bg2"/>
              </a:solidFill>
              <a:round/>
              <a:headEnd/>
              <a:tailEnd/>
            </a:ln>
          </p:spPr>
          <p:txBody>
            <a:bodyPr>
              <a:spAutoFit/>
            </a:bodyPr>
            <a:lstStyle/>
            <a:p>
              <a:endParaRPr lang="en-US"/>
            </a:p>
          </p:txBody>
        </p:sp>
        <p:sp>
          <p:nvSpPr>
            <p:cNvPr id="58445" name="Line 165"/>
            <p:cNvSpPr>
              <a:spLocks noChangeShapeType="1"/>
            </p:cNvSpPr>
            <p:nvPr/>
          </p:nvSpPr>
          <p:spPr bwMode="auto">
            <a:xfrm>
              <a:off x="1530" y="1728"/>
              <a:ext cx="2382" cy="42"/>
            </a:xfrm>
            <a:prstGeom prst="line">
              <a:avLst/>
            </a:prstGeom>
            <a:noFill/>
            <a:ln w="28575">
              <a:solidFill>
                <a:schemeClr val="bg2"/>
              </a:solidFill>
              <a:round/>
              <a:headEnd/>
              <a:tailEnd/>
            </a:ln>
          </p:spPr>
          <p:txBody>
            <a:bodyPr>
              <a:spAutoFit/>
            </a:bodyPr>
            <a:lstStyle/>
            <a:p>
              <a:endParaRPr lang="en-US"/>
            </a:p>
          </p:txBody>
        </p:sp>
        <p:sp>
          <p:nvSpPr>
            <p:cNvPr id="58446" name="Line 166"/>
            <p:cNvSpPr>
              <a:spLocks noChangeShapeType="1"/>
            </p:cNvSpPr>
            <p:nvPr/>
          </p:nvSpPr>
          <p:spPr bwMode="auto">
            <a:xfrm>
              <a:off x="1524" y="1950"/>
              <a:ext cx="2406" cy="24"/>
            </a:xfrm>
            <a:prstGeom prst="line">
              <a:avLst/>
            </a:prstGeom>
            <a:noFill/>
            <a:ln w="28575">
              <a:solidFill>
                <a:schemeClr val="bg2"/>
              </a:solidFill>
              <a:round/>
              <a:headEnd/>
              <a:tailEnd/>
            </a:ln>
          </p:spPr>
          <p:txBody>
            <a:bodyPr>
              <a:spAutoFit/>
            </a:bodyPr>
            <a:lstStyle/>
            <a:p>
              <a:endParaRPr lang="en-US"/>
            </a:p>
          </p:txBody>
        </p:sp>
        <p:sp>
          <p:nvSpPr>
            <p:cNvPr id="58447" name="Line 167"/>
            <p:cNvSpPr>
              <a:spLocks noChangeShapeType="1"/>
            </p:cNvSpPr>
            <p:nvPr/>
          </p:nvSpPr>
          <p:spPr bwMode="auto">
            <a:xfrm>
              <a:off x="1536" y="2154"/>
              <a:ext cx="2412" cy="42"/>
            </a:xfrm>
            <a:prstGeom prst="line">
              <a:avLst/>
            </a:prstGeom>
            <a:noFill/>
            <a:ln w="28575">
              <a:solidFill>
                <a:schemeClr val="bg2"/>
              </a:solidFill>
              <a:round/>
              <a:headEnd/>
              <a:tailEnd/>
            </a:ln>
          </p:spPr>
          <p:txBody>
            <a:bodyPr>
              <a:spAutoFit/>
            </a:bodyPr>
            <a:lstStyle/>
            <a:p>
              <a:endParaRPr lang="en-US"/>
            </a:p>
          </p:txBody>
        </p:sp>
        <p:sp>
          <p:nvSpPr>
            <p:cNvPr id="58448" name="Line 168"/>
            <p:cNvSpPr>
              <a:spLocks noChangeShapeType="1"/>
            </p:cNvSpPr>
            <p:nvPr/>
          </p:nvSpPr>
          <p:spPr bwMode="auto">
            <a:xfrm>
              <a:off x="1542" y="2370"/>
              <a:ext cx="2424" cy="48"/>
            </a:xfrm>
            <a:prstGeom prst="line">
              <a:avLst/>
            </a:prstGeom>
            <a:noFill/>
            <a:ln w="28575">
              <a:solidFill>
                <a:schemeClr val="bg2"/>
              </a:solidFill>
              <a:round/>
              <a:headEnd/>
              <a:tailEnd/>
            </a:ln>
          </p:spPr>
          <p:txBody>
            <a:bodyPr>
              <a:spAutoFit/>
            </a:bodyPr>
            <a:lstStyle/>
            <a:p>
              <a:endParaRPr lang="en-US"/>
            </a:p>
          </p:txBody>
        </p:sp>
        <p:sp>
          <p:nvSpPr>
            <p:cNvPr id="58449" name="Line 210"/>
            <p:cNvSpPr>
              <a:spLocks noChangeShapeType="1"/>
            </p:cNvSpPr>
            <p:nvPr/>
          </p:nvSpPr>
          <p:spPr bwMode="auto">
            <a:xfrm>
              <a:off x="1452" y="2472"/>
              <a:ext cx="2472" cy="54"/>
            </a:xfrm>
            <a:prstGeom prst="line">
              <a:avLst/>
            </a:prstGeom>
            <a:noFill/>
            <a:ln w="28575">
              <a:solidFill>
                <a:schemeClr val="bg2"/>
              </a:solidFill>
              <a:round/>
              <a:headEnd/>
              <a:tailEnd/>
            </a:ln>
          </p:spPr>
          <p:txBody>
            <a:bodyPr>
              <a:spAutoFit/>
            </a:bodyPr>
            <a:lstStyle/>
            <a:p>
              <a:endParaRPr lang="en-US"/>
            </a:p>
          </p:txBody>
        </p:sp>
        <p:sp>
          <p:nvSpPr>
            <p:cNvPr id="58450" name="Line 211"/>
            <p:cNvSpPr>
              <a:spLocks noChangeShapeType="1"/>
            </p:cNvSpPr>
            <p:nvPr/>
          </p:nvSpPr>
          <p:spPr bwMode="auto">
            <a:xfrm>
              <a:off x="1362" y="2556"/>
              <a:ext cx="2472" cy="66"/>
            </a:xfrm>
            <a:prstGeom prst="line">
              <a:avLst/>
            </a:prstGeom>
            <a:noFill/>
            <a:ln w="28575">
              <a:solidFill>
                <a:schemeClr val="bg2"/>
              </a:solidFill>
              <a:round/>
              <a:headEnd/>
              <a:tailEnd/>
            </a:ln>
          </p:spPr>
          <p:txBody>
            <a:bodyPr>
              <a:spAutoFit/>
            </a:bodyPr>
            <a:lstStyle/>
            <a:p>
              <a:endParaRPr lang="en-US"/>
            </a:p>
          </p:txBody>
        </p:sp>
        <p:sp>
          <p:nvSpPr>
            <p:cNvPr id="58451" name="Line 214"/>
            <p:cNvSpPr>
              <a:spLocks noChangeShapeType="1"/>
            </p:cNvSpPr>
            <p:nvPr/>
          </p:nvSpPr>
          <p:spPr bwMode="auto">
            <a:xfrm>
              <a:off x="1500" y="870"/>
              <a:ext cx="42" cy="1512"/>
            </a:xfrm>
            <a:prstGeom prst="line">
              <a:avLst/>
            </a:prstGeom>
            <a:noFill/>
            <a:ln w="28575">
              <a:solidFill>
                <a:schemeClr val="bg2"/>
              </a:solidFill>
              <a:round/>
              <a:headEnd/>
              <a:tailEnd/>
            </a:ln>
          </p:spPr>
          <p:txBody>
            <a:bodyPr>
              <a:spAutoFit/>
            </a:bodyPr>
            <a:lstStyle/>
            <a:p>
              <a:endParaRPr lang="en-US"/>
            </a:p>
          </p:txBody>
        </p:sp>
        <p:sp>
          <p:nvSpPr>
            <p:cNvPr id="58452" name="Line 215"/>
            <p:cNvSpPr>
              <a:spLocks noChangeShapeType="1"/>
            </p:cNvSpPr>
            <p:nvPr/>
          </p:nvSpPr>
          <p:spPr bwMode="auto">
            <a:xfrm flipV="1">
              <a:off x="1248" y="864"/>
              <a:ext cx="258" cy="294"/>
            </a:xfrm>
            <a:prstGeom prst="line">
              <a:avLst/>
            </a:prstGeom>
            <a:noFill/>
            <a:ln w="28575">
              <a:solidFill>
                <a:schemeClr val="bg2"/>
              </a:solidFill>
              <a:round/>
              <a:headEnd/>
              <a:tailEnd/>
            </a:ln>
          </p:spPr>
          <p:txBody>
            <a:bodyPr wrap="none">
              <a:spAutoFit/>
            </a:bodyPr>
            <a:lstStyle/>
            <a:p>
              <a:endParaRPr lang="en-US"/>
            </a:p>
          </p:txBody>
        </p:sp>
        <p:sp>
          <p:nvSpPr>
            <p:cNvPr id="58453" name="Line 216"/>
            <p:cNvSpPr>
              <a:spLocks noChangeShapeType="1"/>
            </p:cNvSpPr>
            <p:nvPr/>
          </p:nvSpPr>
          <p:spPr bwMode="auto">
            <a:xfrm flipV="1">
              <a:off x="1248" y="1074"/>
              <a:ext cx="258" cy="294"/>
            </a:xfrm>
            <a:prstGeom prst="line">
              <a:avLst/>
            </a:prstGeom>
            <a:noFill/>
            <a:ln w="28575">
              <a:solidFill>
                <a:schemeClr val="bg2"/>
              </a:solidFill>
              <a:round/>
              <a:headEnd/>
              <a:tailEnd/>
            </a:ln>
          </p:spPr>
          <p:txBody>
            <a:bodyPr wrap="none">
              <a:spAutoFit/>
            </a:bodyPr>
            <a:lstStyle/>
            <a:p>
              <a:endParaRPr lang="en-US"/>
            </a:p>
          </p:txBody>
        </p:sp>
        <p:sp>
          <p:nvSpPr>
            <p:cNvPr id="58454" name="Line 217"/>
            <p:cNvSpPr>
              <a:spLocks noChangeShapeType="1"/>
            </p:cNvSpPr>
            <p:nvPr/>
          </p:nvSpPr>
          <p:spPr bwMode="auto">
            <a:xfrm flipV="1">
              <a:off x="1248" y="1296"/>
              <a:ext cx="258" cy="294"/>
            </a:xfrm>
            <a:prstGeom prst="line">
              <a:avLst/>
            </a:prstGeom>
            <a:noFill/>
            <a:ln w="28575">
              <a:solidFill>
                <a:schemeClr val="bg2"/>
              </a:solidFill>
              <a:round/>
              <a:headEnd/>
              <a:tailEnd/>
            </a:ln>
          </p:spPr>
          <p:txBody>
            <a:bodyPr wrap="none">
              <a:spAutoFit/>
            </a:bodyPr>
            <a:lstStyle/>
            <a:p>
              <a:endParaRPr lang="en-US"/>
            </a:p>
          </p:txBody>
        </p:sp>
        <p:sp>
          <p:nvSpPr>
            <p:cNvPr id="58455" name="Line 218"/>
            <p:cNvSpPr>
              <a:spLocks noChangeShapeType="1"/>
            </p:cNvSpPr>
            <p:nvPr/>
          </p:nvSpPr>
          <p:spPr bwMode="auto">
            <a:xfrm flipV="1">
              <a:off x="1260" y="1512"/>
              <a:ext cx="258" cy="294"/>
            </a:xfrm>
            <a:prstGeom prst="line">
              <a:avLst/>
            </a:prstGeom>
            <a:noFill/>
            <a:ln w="28575">
              <a:solidFill>
                <a:schemeClr val="bg2"/>
              </a:solidFill>
              <a:round/>
              <a:headEnd/>
              <a:tailEnd/>
            </a:ln>
          </p:spPr>
          <p:txBody>
            <a:bodyPr wrap="none">
              <a:spAutoFit/>
            </a:bodyPr>
            <a:lstStyle/>
            <a:p>
              <a:endParaRPr lang="en-US"/>
            </a:p>
          </p:txBody>
        </p:sp>
        <p:sp>
          <p:nvSpPr>
            <p:cNvPr id="58456" name="Line 219"/>
            <p:cNvSpPr>
              <a:spLocks noChangeShapeType="1"/>
            </p:cNvSpPr>
            <p:nvPr/>
          </p:nvSpPr>
          <p:spPr bwMode="auto">
            <a:xfrm flipV="1">
              <a:off x="1266" y="1710"/>
              <a:ext cx="258" cy="294"/>
            </a:xfrm>
            <a:prstGeom prst="line">
              <a:avLst/>
            </a:prstGeom>
            <a:noFill/>
            <a:ln w="28575">
              <a:solidFill>
                <a:schemeClr val="bg2"/>
              </a:solidFill>
              <a:round/>
              <a:headEnd/>
              <a:tailEnd/>
            </a:ln>
          </p:spPr>
          <p:txBody>
            <a:bodyPr wrap="none">
              <a:spAutoFit/>
            </a:bodyPr>
            <a:lstStyle/>
            <a:p>
              <a:endParaRPr lang="en-US"/>
            </a:p>
          </p:txBody>
        </p:sp>
        <p:sp>
          <p:nvSpPr>
            <p:cNvPr id="58457" name="Line 220"/>
            <p:cNvSpPr>
              <a:spLocks noChangeShapeType="1"/>
            </p:cNvSpPr>
            <p:nvPr/>
          </p:nvSpPr>
          <p:spPr bwMode="auto">
            <a:xfrm flipV="1">
              <a:off x="1272" y="1944"/>
              <a:ext cx="258" cy="294"/>
            </a:xfrm>
            <a:prstGeom prst="line">
              <a:avLst/>
            </a:prstGeom>
            <a:noFill/>
            <a:ln w="28575">
              <a:solidFill>
                <a:schemeClr val="bg2"/>
              </a:solidFill>
              <a:round/>
              <a:headEnd/>
              <a:tailEnd/>
            </a:ln>
          </p:spPr>
          <p:txBody>
            <a:bodyPr wrap="none">
              <a:spAutoFit/>
            </a:bodyPr>
            <a:lstStyle/>
            <a:p>
              <a:endParaRPr lang="en-US"/>
            </a:p>
          </p:txBody>
        </p:sp>
        <p:sp>
          <p:nvSpPr>
            <p:cNvPr id="58458" name="Line 221"/>
            <p:cNvSpPr>
              <a:spLocks noChangeShapeType="1"/>
            </p:cNvSpPr>
            <p:nvPr/>
          </p:nvSpPr>
          <p:spPr bwMode="auto">
            <a:xfrm flipV="1">
              <a:off x="1278" y="2148"/>
              <a:ext cx="258" cy="294"/>
            </a:xfrm>
            <a:prstGeom prst="line">
              <a:avLst/>
            </a:prstGeom>
            <a:noFill/>
            <a:ln w="28575">
              <a:solidFill>
                <a:schemeClr val="bg2"/>
              </a:solidFill>
              <a:round/>
              <a:headEnd/>
              <a:tailEnd/>
            </a:ln>
          </p:spPr>
          <p:txBody>
            <a:bodyPr wrap="none">
              <a:spAutoFit/>
            </a:bodyPr>
            <a:lstStyle/>
            <a:p>
              <a:endParaRPr lang="en-US"/>
            </a:p>
          </p:txBody>
        </p:sp>
        <p:sp>
          <p:nvSpPr>
            <p:cNvPr id="58459" name="Line 222"/>
            <p:cNvSpPr>
              <a:spLocks noChangeShapeType="1"/>
            </p:cNvSpPr>
            <p:nvPr/>
          </p:nvSpPr>
          <p:spPr bwMode="auto">
            <a:xfrm flipV="1">
              <a:off x="1284" y="2370"/>
              <a:ext cx="258" cy="294"/>
            </a:xfrm>
            <a:prstGeom prst="line">
              <a:avLst/>
            </a:prstGeom>
            <a:noFill/>
            <a:ln w="28575">
              <a:solidFill>
                <a:schemeClr val="bg2"/>
              </a:solidFill>
              <a:round/>
              <a:headEnd/>
              <a:tailEnd/>
            </a:ln>
          </p:spPr>
          <p:txBody>
            <a:bodyPr wrap="none">
              <a:spAutoFit/>
            </a:bodyPr>
            <a:lstStyle/>
            <a:p>
              <a:endParaRPr lang="en-US"/>
            </a:p>
          </p:txBody>
        </p:sp>
      </p:grpSp>
      <p:sp>
        <p:nvSpPr>
          <p:cNvPr id="58376" name="Text Box 224"/>
          <p:cNvSpPr txBox="1">
            <a:spLocks noChangeArrowheads="1"/>
          </p:cNvSpPr>
          <p:nvPr/>
        </p:nvSpPr>
        <p:spPr bwMode="auto">
          <a:xfrm>
            <a:off x="1285875" y="1657350"/>
            <a:ext cx="752475" cy="366713"/>
          </a:xfrm>
          <a:prstGeom prst="rect">
            <a:avLst/>
          </a:prstGeom>
          <a:noFill/>
          <a:ln w="28575">
            <a:noFill/>
            <a:miter lim="800000"/>
            <a:headEnd/>
            <a:tailEnd/>
          </a:ln>
        </p:spPr>
        <p:txBody>
          <a:bodyPr>
            <a:spAutoFit/>
          </a:bodyPr>
          <a:lstStyle/>
          <a:p>
            <a:r>
              <a:rPr lang="en-US" sz="1800" b="1">
                <a:solidFill>
                  <a:schemeClr val="bg2"/>
                </a:solidFill>
              </a:rPr>
              <a:t>350</a:t>
            </a:r>
          </a:p>
        </p:txBody>
      </p:sp>
      <p:sp>
        <p:nvSpPr>
          <p:cNvPr id="58377" name="Text Box 225"/>
          <p:cNvSpPr txBox="1">
            <a:spLocks noChangeArrowheads="1"/>
          </p:cNvSpPr>
          <p:nvPr/>
        </p:nvSpPr>
        <p:spPr bwMode="auto">
          <a:xfrm>
            <a:off x="1276350" y="2352675"/>
            <a:ext cx="752475" cy="366713"/>
          </a:xfrm>
          <a:prstGeom prst="rect">
            <a:avLst/>
          </a:prstGeom>
          <a:noFill/>
          <a:ln w="28575">
            <a:noFill/>
            <a:miter lim="800000"/>
            <a:headEnd/>
            <a:tailEnd/>
          </a:ln>
        </p:spPr>
        <p:txBody>
          <a:bodyPr>
            <a:spAutoFit/>
          </a:bodyPr>
          <a:lstStyle/>
          <a:p>
            <a:r>
              <a:rPr lang="en-US" sz="1800" b="1">
                <a:solidFill>
                  <a:schemeClr val="bg2"/>
                </a:solidFill>
              </a:rPr>
              <a:t>250</a:t>
            </a:r>
          </a:p>
        </p:txBody>
      </p:sp>
      <p:sp>
        <p:nvSpPr>
          <p:cNvPr id="58378" name="Text Box 226"/>
          <p:cNvSpPr txBox="1">
            <a:spLocks noChangeArrowheads="1"/>
          </p:cNvSpPr>
          <p:nvPr/>
        </p:nvSpPr>
        <p:spPr bwMode="auto">
          <a:xfrm>
            <a:off x="1362075" y="3000375"/>
            <a:ext cx="752475" cy="366713"/>
          </a:xfrm>
          <a:prstGeom prst="rect">
            <a:avLst/>
          </a:prstGeom>
          <a:noFill/>
          <a:ln w="28575">
            <a:noFill/>
            <a:miter lim="800000"/>
            <a:headEnd/>
            <a:tailEnd/>
          </a:ln>
        </p:spPr>
        <p:txBody>
          <a:bodyPr>
            <a:spAutoFit/>
          </a:bodyPr>
          <a:lstStyle/>
          <a:p>
            <a:r>
              <a:rPr lang="en-US" sz="1800" b="1">
                <a:solidFill>
                  <a:schemeClr val="bg2"/>
                </a:solidFill>
              </a:rPr>
              <a:t>150</a:t>
            </a:r>
          </a:p>
        </p:txBody>
      </p:sp>
      <p:sp>
        <p:nvSpPr>
          <p:cNvPr id="58379" name="Text Box 227"/>
          <p:cNvSpPr txBox="1">
            <a:spLocks noChangeArrowheads="1"/>
          </p:cNvSpPr>
          <p:nvPr/>
        </p:nvSpPr>
        <p:spPr bwMode="auto">
          <a:xfrm>
            <a:off x="1390650" y="3705225"/>
            <a:ext cx="752475" cy="366713"/>
          </a:xfrm>
          <a:prstGeom prst="rect">
            <a:avLst/>
          </a:prstGeom>
          <a:noFill/>
          <a:ln w="28575">
            <a:noFill/>
            <a:miter lim="800000"/>
            <a:headEnd/>
            <a:tailEnd/>
          </a:ln>
        </p:spPr>
        <p:txBody>
          <a:bodyPr>
            <a:spAutoFit/>
          </a:bodyPr>
          <a:lstStyle/>
          <a:p>
            <a:r>
              <a:rPr lang="en-US" sz="1800" b="1">
                <a:solidFill>
                  <a:schemeClr val="bg2"/>
                </a:solidFill>
              </a:rPr>
              <a:t>50</a:t>
            </a:r>
          </a:p>
        </p:txBody>
      </p:sp>
      <p:sp>
        <p:nvSpPr>
          <p:cNvPr id="58380" name="Text Box 228"/>
          <p:cNvSpPr txBox="1">
            <a:spLocks noChangeArrowheads="1"/>
          </p:cNvSpPr>
          <p:nvPr/>
        </p:nvSpPr>
        <p:spPr bwMode="auto">
          <a:xfrm>
            <a:off x="1428750" y="4057650"/>
            <a:ext cx="752475" cy="366713"/>
          </a:xfrm>
          <a:prstGeom prst="rect">
            <a:avLst/>
          </a:prstGeom>
          <a:noFill/>
          <a:ln w="28575">
            <a:noFill/>
            <a:miter lim="800000"/>
            <a:headEnd/>
            <a:tailEnd/>
          </a:ln>
        </p:spPr>
        <p:txBody>
          <a:bodyPr>
            <a:spAutoFit/>
          </a:bodyPr>
          <a:lstStyle/>
          <a:p>
            <a:r>
              <a:rPr lang="en-US" sz="1800" b="1">
                <a:solidFill>
                  <a:schemeClr val="bg2"/>
                </a:solidFill>
              </a:rPr>
              <a:t>0</a:t>
            </a:r>
          </a:p>
        </p:txBody>
      </p:sp>
      <p:sp>
        <p:nvSpPr>
          <p:cNvPr id="58381" name="Text Box 229"/>
          <p:cNvSpPr txBox="1">
            <a:spLocks noChangeArrowheads="1"/>
          </p:cNvSpPr>
          <p:nvPr/>
        </p:nvSpPr>
        <p:spPr bwMode="auto">
          <a:xfrm rot="-5400000">
            <a:off x="1675606" y="4715670"/>
            <a:ext cx="1247775" cy="366712"/>
          </a:xfrm>
          <a:prstGeom prst="rect">
            <a:avLst/>
          </a:prstGeom>
          <a:noFill/>
          <a:ln w="28575">
            <a:noFill/>
            <a:miter lim="800000"/>
            <a:headEnd/>
            <a:tailEnd/>
          </a:ln>
        </p:spPr>
        <p:txBody>
          <a:bodyPr>
            <a:spAutoFit/>
          </a:bodyPr>
          <a:lstStyle/>
          <a:p>
            <a:pPr algn="r"/>
            <a:r>
              <a:rPr lang="en-US" sz="1800" b="1">
                <a:solidFill>
                  <a:schemeClr val="bg2"/>
                </a:solidFill>
              </a:rPr>
              <a:t>Low HDL</a:t>
            </a:r>
          </a:p>
        </p:txBody>
      </p:sp>
      <p:sp>
        <p:nvSpPr>
          <p:cNvPr id="58382" name="Text Box 230"/>
          <p:cNvSpPr txBox="1">
            <a:spLocks noChangeArrowheads="1"/>
          </p:cNvSpPr>
          <p:nvPr/>
        </p:nvSpPr>
        <p:spPr bwMode="auto">
          <a:xfrm rot="-5400000">
            <a:off x="2254250" y="4659313"/>
            <a:ext cx="1447800" cy="641350"/>
          </a:xfrm>
          <a:prstGeom prst="rect">
            <a:avLst/>
          </a:prstGeom>
          <a:noFill/>
          <a:ln w="28575">
            <a:noFill/>
            <a:miter lim="800000"/>
            <a:headEnd/>
            <a:tailEnd/>
          </a:ln>
        </p:spPr>
        <p:txBody>
          <a:bodyPr>
            <a:spAutoFit/>
          </a:bodyPr>
          <a:lstStyle/>
          <a:p>
            <a:pPr algn="r"/>
            <a:r>
              <a:rPr lang="en-US" sz="1800" b="1">
                <a:solidFill>
                  <a:schemeClr val="bg2"/>
                </a:solidFill>
              </a:rPr>
              <a:t>Low TG Low HDL</a:t>
            </a:r>
          </a:p>
        </p:txBody>
      </p:sp>
      <p:sp>
        <p:nvSpPr>
          <p:cNvPr id="58383" name="Text Box 231"/>
          <p:cNvSpPr txBox="1">
            <a:spLocks noChangeArrowheads="1"/>
          </p:cNvSpPr>
          <p:nvPr/>
        </p:nvSpPr>
        <p:spPr bwMode="auto">
          <a:xfrm rot="-5400000">
            <a:off x="3019425" y="4589463"/>
            <a:ext cx="1247775" cy="641350"/>
          </a:xfrm>
          <a:prstGeom prst="rect">
            <a:avLst/>
          </a:prstGeom>
          <a:noFill/>
          <a:ln w="28575">
            <a:noFill/>
            <a:miter lim="800000"/>
            <a:headEnd/>
            <a:tailEnd/>
          </a:ln>
        </p:spPr>
        <p:txBody>
          <a:bodyPr>
            <a:spAutoFit/>
          </a:bodyPr>
          <a:lstStyle/>
          <a:p>
            <a:pPr algn="r"/>
            <a:r>
              <a:rPr lang="en-US" sz="1800" b="1">
                <a:solidFill>
                  <a:schemeClr val="bg2"/>
                </a:solidFill>
              </a:rPr>
              <a:t>Low TG Controls</a:t>
            </a:r>
          </a:p>
        </p:txBody>
      </p:sp>
      <p:grpSp>
        <p:nvGrpSpPr>
          <p:cNvPr id="3" name="Group 307"/>
          <p:cNvGrpSpPr>
            <a:grpSpLocks/>
          </p:cNvGrpSpPr>
          <p:nvPr/>
        </p:nvGrpSpPr>
        <p:grpSpPr bwMode="auto">
          <a:xfrm>
            <a:off x="4087813" y="4303713"/>
            <a:ext cx="976312" cy="1524000"/>
            <a:chOff x="2575" y="2711"/>
            <a:chExt cx="615" cy="960"/>
          </a:xfrm>
        </p:grpSpPr>
        <p:sp>
          <p:nvSpPr>
            <p:cNvPr id="58439" name="Text Box 232"/>
            <p:cNvSpPr txBox="1">
              <a:spLocks noChangeArrowheads="1"/>
            </p:cNvSpPr>
            <p:nvPr/>
          </p:nvSpPr>
          <p:spPr bwMode="auto">
            <a:xfrm rot="-5400000">
              <a:off x="2226" y="3078"/>
              <a:ext cx="930" cy="231"/>
            </a:xfrm>
            <a:prstGeom prst="rect">
              <a:avLst/>
            </a:prstGeom>
            <a:noFill/>
            <a:ln w="28575">
              <a:noFill/>
              <a:miter lim="800000"/>
              <a:headEnd/>
              <a:tailEnd/>
            </a:ln>
          </p:spPr>
          <p:txBody>
            <a:bodyPr>
              <a:spAutoFit/>
            </a:bodyPr>
            <a:lstStyle/>
            <a:p>
              <a:pPr algn="r"/>
              <a:r>
                <a:rPr lang="en-US" sz="1800" b="1">
                  <a:solidFill>
                    <a:schemeClr val="bg2"/>
                  </a:solidFill>
                </a:rPr>
                <a:t>Low HDL-A</a:t>
              </a:r>
            </a:p>
          </p:txBody>
        </p:sp>
        <p:sp>
          <p:nvSpPr>
            <p:cNvPr id="58440" name="Text Box 233"/>
            <p:cNvSpPr txBox="1">
              <a:spLocks noChangeArrowheads="1"/>
            </p:cNvSpPr>
            <p:nvPr/>
          </p:nvSpPr>
          <p:spPr bwMode="auto">
            <a:xfrm rot="-5400000">
              <a:off x="2595" y="3075"/>
              <a:ext cx="960" cy="231"/>
            </a:xfrm>
            <a:prstGeom prst="rect">
              <a:avLst/>
            </a:prstGeom>
            <a:noFill/>
            <a:ln w="28575">
              <a:noFill/>
              <a:miter lim="800000"/>
              <a:headEnd/>
              <a:tailEnd/>
            </a:ln>
          </p:spPr>
          <p:txBody>
            <a:bodyPr>
              <a:spAutoFit/>
            </a:bodyPr>
            <a:lstStyle/>
            <a:p>
              <a:pPr algn="r"/>
              <a:r>
                <a:rPr lang="en-US" sz="1800" b="1">
                  <a:solidFill>
                    <a:schemeClr val="bg2"/>
                  </a:solidFill>
                </a:rPr>
                <a:t>Low HDL-N</a:t>
              </a:r>
            </a:p>
          </p:txBody>
        </p:sp>
      </p:grpSp>
      <p:sp>
        <p:nvSpPr>
          <p:cNvPr id="58385" name="Text Box 234"/>
          <p:cNvSpPr txBox="1">
            <a:spLocks noChangeArrowheads="1"/>
          </p:cNvSpPr>
          <p:nvPr/>
        </p:nvSpPr>
        <p:spPr bwMode="auto">
          <a:xfrm rot="-5400000">
            <a:off x="4953794" y="4779169"/>
            <a:ext cx="1247775" cy="366713"/>
          </a:xfrm>
          <a:prstGeom prst="rect">
            <a:avLst/>
          </a:prstGeom>
          <a:noFill/>
          <a:ln w="28575">
            <a:noFill/>
            <a:miter lim="800000"/>
            <a:headEnd/>
            <a:tailEnd/>
          </a:ln>
        </p:spPr>
        <p:txBody>
          <a:bodyPr>
            <a:spAutoFit/>
          </a:bodyPr>
          <a:lstStyle/>
          <a:p>
            <a:pPr algn="r"/>
            <a:r>
              <a:rPr lang="en-US" sz="1800" b="1">
                <a:solidFill>
                  <a:schemeClr val="bg2"/>
                </a:solidFill>
              </a:rPr>
              <a:t>Controls</a:t>
            </a:r>
          </a:p>
        </p:txBody>
      </p:sp>
      <p:grpSp>
        <p:nvGrpSpPr>
          <p:cNvPr id="4" name="Group 304"/>
          <p:cNvGrpSpPr>
            <a:grpSpLocks/>
          </p:cNvGrpSpPr>
          <p:nvPr/>
        </p:nvGrpSpPr>
        <p:grpSpPr bwMode="auto">
          <a:xfrm>
            <a:off x="5781675" y="3638550"/>
            <a:ext cx="762000" cy="881063"/>
            <a:chOff x="3642" y="2292"/>
            <a:chExt cx="480" cy="555"/>
          </a:xfrm>
        </p:grpSpPr>
        <p:sp>
          <p:nvSpPr>
            <p:cNvPr id="58435" name="Text Box 235"/>
            <p:cNvSpPr txBox="1">
              <a:spLocks noChangeArrowheads="1"/>
            </p:cNvSpPr>
            <p:nvPr/>
          </p:nvSpPr>
          <p:spPr bwMode="auto">
            <a:xfrm>
              <a:off x="3642" y="2616"/>
              <a:ext cx="474" cy="231"/>
            </a:xfrm>
            <a:prstGeom prst="rect">
              <a:avLst/>
            </a:prstGeom>
            <a:noFill/>
            <a:ln w="28575">
              <a:noFill/>
              <a:miter lim="800000"/>
              <a:headEnd/>
              <a:tailEnd/>
            </a:ln>
          </p:spPr>
          <p:txBody>
            <a:bodyPr>
              <a:spAutoFit/>
            </a:bodyPr>
            <a:lstStyle/>
            <a:p>
              <a:r>
                <a:rPr lang="en-US" sz="1800" b="1">
                  <a:solidFill>
                    <a:schemeClr val="bg2"/>
                  </a:solidFill>
                </a:rPr>
                <a:t>0</a:t>
              </a:r>
            </a:p>
          </p:txBody>
        </p:sp>
        <p:sp>
          <p:nvSpPr>
            <p:cNvPr id="58436" name="Text Box 236"/>
            <p:cNvSpPr txBox="1">
              <a:spLocks noChangeArrowheads="1"/>
            </p:cNvSpPr>
            <p:nvPr/>
          </p:nvSpPr>
          <p:spPr bwMode="auto">
            <a:xfrm>
              <a:off x="3828" y="2520"/>
              <a:ext cx="192" cy="231"/>
            </a:xfrm>
            <a:prstGeom prst="rect">
              <a:avLst/>
            </a:prstGeom>
            <a:noFill/>
            <a:ln w="28575">
              <a:noFill/>
              <a:miter lim="800000"/>
              <a:headEnd/>
              <a:tailEnd/>
            </a:ln>
          </p:spPr>
          <p:txBody>
            <a:bodyPr>
              <a:spAutoFit/>
            </a:bodyPr>
            <a:lstStyle/>
            <a:p>
              <a:r>
                <a:rPr lang="en-US" sz="1800" b="1">
                  <a:solidFill>
                    <a:schemeClr val="bg2"/>
                  </a:solidFill>
                </a:rPr>
                <a:t>4</a:t>
              </a:r>
            </a:p>
          </p:txBody>
        </p:sp>
        <p:sp>
          <p:nvSpPr>
            <p:cNvPr id="58437" name="Text Box 237"/>
            <p:cNvSpPr txBox="1">
              <a:spLocks noChangeArrowheads="1"/>
            </p:cNvSpPr>
            <p:nvPr/>
          </p:nvSpPr>
          <p:spPr bwMode="auto">
            <a:xfrm>
              <a:off x="3876" y="2412"/>
              <a:ext cx="192" cy="231"/>
            </a:xfrm>
            <a:prstGeom prst="rect">
              <a:avLst/>
            </a:prstGeom>
            <a:noFill/>
            <a:ln w="28575">
              <a:noFill/>
              <a:miter lim="800000"/>
              <a:headEnd/>
              <a:tailEnd/>
            </a:ln>
          </p:spPr>
          <p:txBody>
            <a:bodyPr>
              <a:spAutoFit/>
            </a:bodyPr>
            <a:lstStyle/>
            <a:p>
              <a:r>
                <a:rPr lang="en-US" sz="1800" b="1">
                  <a:solidFill>
                    <a:schemeClr val="bg2"/>
                  </a:solidFill>
                </a:rPr>
                <a:t>6</a:t>
              </a:r>
            </a:p>
          </p:txBody>
        </p:sp>
        <p:sp>
          <p:nvSpPr>
            <p:cNvPr id="58438" name="Text Box 238"/>
            <p:cNvSpPr txBox="1">
              <a:spLocks noChangeArrowheads="1"/>
            </p:cNvSpPr>
            <p:nvPr/>
          </p:nvSpPr>
          <p:spPr bwMode="auto">
            <a:xfrm>
              <a:off x="3930" y="2292"/>
              <a:ext cx="192" cy="231"/>
            </a:xfrm>
            <a:prstGeom prst="rect">
              <a:avLst/>
            </a:prstGeom>
            <a:noFill/>
            <a:ln w="28575">
              <a:noFill/>
              <a:miter lim="800000"/>
              <a:headEnd/>
              <a:tailEnd/>
            </a:ln>
          </p:spPr>
          <p:txBody>
            <a:bodyPr>
              <a:spAutoFit/>
            </a:bodyPr>
            <a:lstStyle/>
            <a:p>
              <a:r>
                <a:rPr lang="en-US" sz="1800" b="1">
                  <a:solidFill>
                    <a:schemeClr val="bg2"/>
                  </a:solidFill>
                </a:rPr>
                <a:t>8</a:t>
              </a:r>
            </a:p>
          </p:txBody>
        </p:sp>
      </p:grpSp>
      <p:sp>
        <p:nvSpPr>
          <p:cNvPr id="4967663" name="Text Box 239"/>
          <p:cNvSpPr txBox="1">
            <a:spLocks noChangeArrowheads="1"/>
          </p:cNvSpPr>
          <p:nvPr/>
        </p:nvSpPr>
        <p:spPr bwMode="auto">
          <a:xfrm>
            <a:off x="6638925" y="3914775"/>
            <a:ext cx="1352550" cy="366713"/>
          </a:xfrm>
          <a:prstGeom prst="rect">
            <a:avLst/>
          </a:prstGeom>
          <a:noFill/>
          <a:ln w="28575">
            <a:noFill/>
            <a:miter lim="800000"/>
            <a:headEnd/>
            <a:tailEnd/>
          </a:ln>
        </p:spPr>
        <p:txBody>
          <a:bodyPr>
            <a:spAutoFit/>
          </a:bodyPr>
          <a:lstStyle/>
          <a:p>
            <a:r>
              <a:rPr lang="en-US" sz="1800" b="1">
                <a:solidFill>
                  <a:schemeClr val="bg2"/>
                </a:solidFill>
              </a:rPr>
              <a:t>Time (h)</a:t>
            </a:r>
          </a:p>
        </p:txBody>
      </p:sp>
      <p:sp>
        <p:nvSpPr>
          <p:cNvPr id="58388" name="Rectangle 257"/>
          <p:cNvSpPr>
            <a:spLocks noChangeArrowheads="1"/>
          </p:cNvSpPr>
          <p:nvPr/>
        </p:nvSpPr>
        <p:spPr bwMode="auto">
          <a:xfrm>
            <a:off x="6172200" y="1419225"/>
            <a:ext cx="381000" cy="2124075"/>
          </a:xfrm>
          <a:prstGeom prst="rect">
            <a:avLst/>
          </a:prstGeom>
          <a:solidFill>
            <a:schemeClr val="tx1"/>
          </a:solidFill>
          <a:ln w="28575">
            <a:noFill/>
            <a:miter lim="800000"/>
            <a:headEnd/>
            <a:tailEnd/>
          </a:ln>
        </p:spPr>
        <p:txBody>
          <a:bodyPr wrap="none" anchor="ctr">
            <a:spAutoFit/>
          </a:bodyPr>
          <a:lstStyle/>
          <a:p>
            <a:endParaRPr lang="en-US"/>
          </a:p>
        </p:txBody>
      </p:sp>
      <p:grpSp>
        <p:nvGrpSpPr>
          <p:cNvPr id="5" name="Group 263"/>
          <p:cNvGrpSpPr>
            <a:grpSpLocks/>
          </p:cNvGrpSpPr>
          <p:nvPr/>
        </p:nvGrpSpPr>
        <p:grpSpPr bwMode="auto">
          <a:xfrm>
            <a:off x="2776538" y="2740025"/>
            <a:ext cx="798512" cy="1546225"/>
            <a:chOff x="1389" y="1852"/>
            <a:chExt cx="503" cy="1124"/>
          </a:xfrm>
        </p:grpSpPr>
        <p:sp>
          <p:nvSpPr>
            <p:cNvPr id="58431" name="Rectangle 264"/>
            <p:cNvSpPr>
              <a:spLocks noChangeArrowheads="1"/>
            </p:cNvSpPr>
            <p:nvPr/>
          </p:nvSpPr>
          <p:spPr bwMode="auto">
            <a:xfrm>
              <a:off x="1398" y="2412"/>
              <a:ext cx="260" cy="564"/>
            </a:xfrm>
            <a:prstGeom prst="rect">
              <a:avLst/>
            </a:prstGeom>
            <a:solidFill>
              <a:schemeClr val="accent1"/>
            </a:solidFill>
            <a:ln w="28575">
              <a:noFill/>
              <a:miter lim="800000"/>
              <a:headEnd/>
              <a:tailEnd/>
            </a:ln>
          </p:spPr>
          <p:txBody>
            <a:bodyPr anchor="ctr">
              <a:spAutoFit/>
            </a:bodyPr>
            <a:lstStyle/>
            <a:p>
              <a:endParaRPr lang="en-US"/>
            </a:p>
          </p:txBody>
        </p:sp>
        <p:grpSp>
          <p:nvGrpSpPr>
            <p:cNvPr id="58432" name="Group 265"/>
            <p:cNvGrpSpPr>
              <a:grpSpLocks/>
            </p:cNvGrpSpPr>
            <p:nvPr/>
          </p:nvGrpSpPr>
          <p:grpSpPr bwMode="auto">
            <a:xfrm>
              <a:off x="1389" y="1852"/>
              <a:ext cx="503" cy="1121"/>
              <a:chOff x="1389" y="1852"/>
              <a:chExt cx="503" cy="1121"/>
            </a:xfrm>
          </p:grpSpPr>
          <p:sp>
            <p:nvSpPr>
              <p:cNvPr id="58433" name="Freeform 266"/>
              <p:cNvSpPr>
                <a:spLocks/>
              </p:cNvSpPr>
              <p:nvPr/>
            </p:nvSpPr>
            <p:spPr bwMode="auto">
              <a:xfrm>
                <a:off x="1389" y="1852"/>
                <a:ext cx="494" cy="573"/>
              </a:xfrm>
              <a:custGeom>
                <a:avLst/>
                <a:gdLst>
                  <a:gd name="T0" fmla="*/ 7 w 494"/>
                  <a:gd name="T1" fmla="*/ 564 h 573"/>
                  <a:gd name="T2" fmla="*/ 19 w 494"/>
                  <a:gd name="T3" fmla="*/ 526 h 573"/>
                  <a:gd name="T4" fmla="*/ 25 w 494"/>
                  <a:gd name="T5" fmla="*/ 470 h 573"/>
                  <a:gd name="T6" fmla="*/ 29 w 494"/>
                  <a:gd name="T7" fmla="*/ 450 h 573"/>
                  <a:gd name="T8" fmla="*/ 33 w 494"/>
                  <a:gd name="T9" fmla="*/ 438 h 573"/>
                  <a:gd name="T10" fmla="*/ 45 w 494"/>
                  <a:gd name="T11" fmla="*/ 382 h 573"/>
                  <a:gd name="T12" fmla="*/ 49 w 494"/>
                  <a:gd name="T13" fmla="*/ 322 h 573"/>
                  <a:gd name="T14" fmla="*/ 53 w 494"/>
                  <a:gd name="T15" fmla="*/ 306 h 573"/>
                  <a:gd name="T16" fmla="*/ 79 w 494"/>
                  <a:gd name="T17" fmla="*/ 198 h 573"/>
                  <a:gd name="T18" fmla="*/ 87 w 494"/>
                  <a:gd name="T19" fmla="*/ 164 h 573"/>
                  <a:gd name="T20" fmla="*/ 91 w 494"/>
                  <a:gd name="T21" fmla="*/ 152 h 573"/>
                  <a:gd name="T22" fmla="*/ 101 w 494"/>
                  <a:gd name="T23" fmla="*/ 98 h 573"/>
                  <a:gd name="T24" fmla="*/ 143 w 494"/>
                  <a:gd name="T25" fmla="*/ 42 h 573"/>
                  <a:gd name="T26" fmla="*/ 167 w 494"/>
                  <a:gd name="T27" fmla="*/ 8 h 573"/>
                  <a:gd name="T28" fmla="*/ 205 w 494"/>
                  <a:gd name="T29" fmla="*/ 6 h 573"/>
                  <a:gd name="T30" fmla="*/ 263 w 494"/>
                  <a:gd name="T31" fmla="*/ 0 h 573"/>
                  <a:gd name="T32" fmla="*/ 339 w 494"/>
                  <a:gd name="T33" fmla="*/ 2 h 573"/>
                  <a:gd name="T34" fmla="*/ 401 w 494"/>
                  <a:gd name="T35" fmla="*/ 8 h 573"/>
                  <a:gd name="T36" fmla="*/ 489 w 494"/>
                  <a:gd name="T37" fmla="*/ 4 h 573"/>
                  <a:gd name="T38" fmla="*/ 475 w 494"/>
                  <a:gd name="T39" fmla="*/ 10 h 573"/>
                  <a:gd name="T40" fmla="*/ 445 w 494"/>
                  <a:gd name="T41" fmla="*/ 16 h 573"/>
                  <a:gd name="T42" fmla="*/ 419 w 494"/>
                  <a:gd name="T43" fmla="*/ 22 h 573"/>
                  <a:gd name="T44" fmla="*/ 391 w 494"/>
                  <a:gd name="T45" fmla="*/ 46 h 573"/>
                  <a:gd name="T46" fmla="*/ 363 w 494"/>
                  <a:gd name="T47" fmla="*/ 72 h 573"/>
                  <a:gd name="T48" fmla="*/ 339 w 494"/>
                  <a:gd name="T49" fmla="*/ 104 h 573"/>
                  <a:gd name="T50" fmla="*/ 327 w 494"/>
                  <a:gd name="T51" fmla="*/ 122 h 573"/>
                  <a:gd name="T52" fmla="*/ 319 w 494"/>
                  <a:gd name="T53" fmla="*/ 158 h 573"/>
                  <a:gd name="T54" fmla="*/ 313 w 494"/>
                  <a:gd name="T55" fmla="*/ 182 h 573"/>
                  <a:gd name="T56" fmla="*/ 299 w 494"/>
                  <a:gd name="T57" fmla="*/ 272 h 573"/>
                  <a:gd name="T58" fmla="*/ 293 w 494"/>
                  <a:gd name="T59" fmla="*/ 358 h 573"/>
                  <a:gd name="T60" fmla="*/ 263 w 494"/>
                  <a:gd name="T61" fmla="*/ 526 h 573"/>
                  <a:gd name="T62" fmla="*/ 267 w 494"/>
                  <a:gd name="T63" fmla="*/ 568 h 573"/>
                  <a:gd name="T64" fmla="*/ 91 w 494"/>
                  <a:gd name="T65" fmla="*/ 564 h 573"/>
                  <a:gd name="T66" fmla="*/ 21 w 494"/>
                  <a:gd name="T67" fmla="*/ 572 h 573"/>
                  <a:gd name="T68" fmla="*/ 9 w 494"/>
                  <a:gd name="T69" fmla="*/ 570 h 573"/>
                  <a:gd name="T70" fmla="*/ 7 w 494"/>
                  <a:gd name="T71" fmla="*/ 564 h 57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94"/>
                  <a:gd name="T109" fmla="*/ 0 h 573"/>
                  <a:gd name="T110" fmla="*/ 494 w 494"/>
                  <a:gd name="T111" fmla="*/ 573 h 57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94" h="573">
                    <a:moveTo>
                      <a:pt x="7" y="564"/>
                    </a:moveTo>
                    <a:cubicBezTo>
                      <a:pt x="11" y="551"/>
                      <a:pt x="16" y="539"/>
                      <a:pt x="19" y="526"/>
                    </a:cubicBezTo>
                    <a:cubicBezTo>
                      <a:pt x="17" y="506"/>
                      <a:pt x="21" y="489"/>
                      <a:pt x="25" y="470"/>
                    </a:cubicBezTo>
                    <a:cubicBezTo>
                      <a:pt x="26" y="463"/>
                      <a:pt x="27" y="457"/>
                      <a:pt x="29" y="450"/>
                    </a:cubicBezTo>
                    <a:cubicBezTo>
                      <a:pt x="30" y="446"/>
                      <a:pt x="33" y="438"/>
                      <a:pt x="33" y="438"/>
                    </a:cubicBezTo>
                    <a:cubicBezTo>
                      <a:pt x="35" y="419"/>
                      <a:pt x="39" y="400"/>
                      <a:pt x="45" y="382"/>
                    </a:cubicBezTo>
                    <a:cubicBezTo>
                      <a:pt x="47" y="362"/>
                      <a:pt x="47" y="342"/>
                      <a:pt x="49" y="322"/>
                    </a:cubicBezTo>
                    <a:cubicBezTo>
                      <a:pt x="50" y="317"/>
                      <a:pt x="53" y="306"/>
                      <a:pt x="53" y="306"/>
                    </a:cubicBezTo>
                    <a:cubicBezTo>
                      <a:pt x="56" y="268"/>
                      <a:pt x="67" y="233"/>
                      <a:pt x="79" y="198"/>
                    </a:cubicBezTo>
                    <a:cubicBezTo>
                      <a:pt x="83" y="187"/>
                      <a:pt x="85" y="176"/>
                      <a:pt x="87" y="164"/>
                    </a:cubicBezTo>
                    <a:cubicBezTo>
                      <a:pt x="88" y="160"/>
                      <a:pt x="91" y="152"/>
                      <a:pt x="91" y="152"/>
                    </a:cubicBezTo>
                    <a:cubicBezTo>
                      <a:pt x="93" y="136"/>
                      <a:pt x="93" y="112"/>
                      <a:pt x="101" y="98"/>
                    </a:cubicBezTo>
                    <a:cubicBezTo>
                      <a:pt x="112" y="79"/>
                      <a:pt x="136" y="63"/>
                      <a:pt x="143" y="42"/>
                    </a:cubicBezTo>
                    <a:cubicBezTo>
                      <a:pt x="145" y="35"/>
                      <a:pt x="157" y="9"/>
                      <a:pt x="167" y="8"/>
                    </a:cubicBezTo>
                    <a:cubicBezTo>
                      <a:pt x="180" y="6"/>
                      <a:pt x="192" y="7"/>
                      <a:pt x="205" y="6"/>
                    </a:cubicBezTo>
                    <a:cubicBezTo>
                      <a:pt x="224" y="3"/>
                      <a:pt x="263" y="0"/>
                      <a:pt x="263" y="0"/>
                    </a:cubicBezTo>
                    <a:cubicBezTo>
                      <a:pt x="287" y="1"/>
                      <a:pt x="315" y="6"/>
                      <a:pt x="339" y="2"/>
                    </a:cubicBezTo>
                    <a:cubicBezTo>
                      <a:pt x="360" y="5"/>
                      <a:pt x="380" y="7"/>
                      <a:pt x="401" y="8"/>
                    </a:cubicBezTo>
                    <a:cubicBezTo>
                      <a:pt x="431" y="13"/>
                      <a:pt x="462" y="4"/>
                      <a:pt x="489" y="4"/>
                    </a:cubicBezTo>
                    <a:cubicBezTo>
                      <a:pt x="494" y="4"/>
                      <a:pt x="480" y="9"/>
                      <a:pt x="475" y="10"/>
                    </a:cubicBezTo>
                    <a:cubicBezTo>
                      <a:pt x="465" y="12"/>
                      <a:pt x="455" y="15"/>
                      <a:pt x="445" y="16"/>
                    </a:cubicBezTo>
                    <a:cubicBezTo>
                      <a:pt x="429" y="21"/>
                      <a:pt x="437" y="19"/>
                      <a:pt x="419" y="22"/>
                    </a:cubicBezTo>
                    <a:cubicBezTo>
                      <a:pt x="407" y="26"/>
                      <a:pt x="402" y="39"/>
                      <a:pt x="391" y="46"/>
                    </a:cubicBezTo>
                    <a:cubicBezTo>
                      <a:pt x="385" y="55"/>
                      <a:pt x="372" y="66"/>
                      <a:pt x="363" y="72"/>
                    </a:cubicBezTo>
                    <a:cubicBezTo>
                      <a:pt x="355" y="83"/>
                      <a:pt x="346" y="92"/>
                      <a:pt x="339" y="104"/>
                    </a:cubicBezTo>
                    <a:cubicBezTo>
                      <a:pt x="335" y="110"/>
                      <a:pt x="327" y="122"/>
                      <a:pt x="327" y="122"/>
                    </a:cubicBezTo>
                    <a:cubicBezTo>
                      <a:pt x="326" y="140"/>
                      <a:pt x="327" y="145"/>
                      <a:pt x="319" y="158"/>
                    </a:cubicBezTo>
                    <a:cubicBezTo>
                      <a:pt x="317" y="166"/>
                      <a:pt x="315" y="174"/>
                      <a:pt x="313" y="182"/>
                    </a:cubicBezTo>
                    <a:cubicBezTo>
                      <a:pt x="310" y="212"/>
                      <a:pt x="305" y="242"/>
                      <a:pt x="299" y="272"/>
                    </a:cubicBezTo>
                    <a:cubicBezTo>
                      <a:pt x="297" y="300"/>
                      <a:pt x="296" y="330"/>
                      <a:pt x="293" y="358"/>
                    </a:cubicBezTo>
                    <a:cubicBezTo>
                      <a:pt x="288" y="414"/>
                      <a:pt x="270" y="470"/>
                      <a:pt x="263" y="526"/>
                    </a:cubicBezTo>
                    <a:cubicBezTo>
                      <a:pt x="265" y="540"/>
                      <a:pt x="267" y="554"/>
                      <a:pt x="267" y="568"/>
                    </a:cubicBezTo>
                    <a:cubicBezTo>
                      <a:pt x="244" y="553"/>
                      <a:pt x="117" y="563"/>
                      <a:pt x="91" y="564"/>
                    </a:cubicBezTo>
                    <a:cubicBezTo>
                      <a:pt x="68" y="569"/>
                      <a:pt x="21" y="572"/>
                      <a:pt x="21" y="572"/>
                    </a:cubicBezTo>
                    <a:cubicBezTo>
                      <a:pt x="17" y="571"/>
                      <a:pt x="12" y="573"/>
                      <a:pt x="9" y="570"/>
                    </a:cubicBezTo>
                    <a:cubicBezTo>
                      <a:pt x="0" y="563"/>
                      <a:pt x="20" y="564"/>
                      <a:pt x="7" y="564"/>
                    </a:cubicBezTo>
                    <a:close/>
                  </a:path>
                </a:pathLst>
              </a:custGeom>
              <a:solidFill>
                <a:schemeClr val="accent1"/>
              </a:solidFill>
              <a:ln w="28575">
                <a:noFill/>
                <a:round/>
                <a:headEnd/>
                <a:tailEnd/>
              </a:ln>
            </p:spPr>
            <p:txBody>
              <a:bodyPr wrap="none">
                <a:spAutoFit/>
              </a:bodyPr>
              <a:lstStyle/>
              <a:p>
                <a:endParaRPr lang="en-US"/>
              </a:p>
            </p:txBody>
          </p:sp>
          <p:sp>
            <p:nvSpPr>
              <p:cNvPr id="58434" name="Freeform 267"/>
              <p:cNvSpPr>
                <a:spLocks/>
              </p:cNvSpPr>
              <p:nvPr/>
            </p:nvSpPr>
            <p:spPr bwMode="auto">
              <a:xfrm>
                <a:off x="1649" y="1856"/>
                <a:ext cx="243" cy="1117"/>
              </a:xfrm>
              <a:custGeom>
                <a:avLst/>
                <a:gdLst>
                  <a:gd name="T0" fmla="*/ 235 w 243"/>
                  <a:gd name="T1" fmla="*/ 3 h 1117"/>
                  <a:gd name="T2" fmla="*/ 217 w 243"/>
                  <a:gd name="T3" fmla="*/ 4 h 1117"/>
                  <a:gd name="T4" fmla="*/ 184 w 243"/>
                  <a:gd name="T5" fmla="*/ 13 h 1117"/>
                  <a:gd name="T6" fmla="*/ 163 w 243"/>
                  <a:gd name="T7" fmla="*/ 19 h 1117"/>
                  <a:gd name="T8" fmla="*/ 142 w 243"/>
                  <a:gd name="T9" fmla="*/ 25 h 1117"/>
                  <a:gd name="T10" fmla="*/ 126 w 243"/>
                  <a:gd name="T11" fmla="*/ 36 h 1117"/>
                  <a:gd name="T12" fmla="*/ 103 w 243"/>
                  <a:gd name="T13" fmla="*/ 58 h 1117"/>
                  <a:gd name="T14" fmla="*/ 88 w 243"/>
                  <a:gd name="T15" fmla="*/ 75 h 1117"/>
                  <a:gd name="T16" fmla="*/ 67 w 243"/>
                  <a:gd name="T17" fmla="*/ 106 h 1117"/>
                  <a:gd name="T18" fmla="*/ 61 w 243"/>
                  <a:gd name="T19" fmla="*/ 120 h 1117"/>
                  <a:gd name="T20" fmla="*/ 55 w 243"/>
                  <a:gd name="T21" fmla="*/ 154 h 1117"/>
                  <a:gd name="T22" fmla="*/ 43 w 243"/>
                  <a:gd name="T23" fmla="*/ 213 h 1117"/>
                  <a:gd name="T24" fmla="*/ 31 w 243"/>
                  <a:gd name="T25" fmla="*/ 304 h 1117"/>
                  <a:gd name="T26" fmla="*/ 13 w 243"/>
                  <a:gd name="T27" fmla="*/ 442 h 1117"/>
                  <a:gd name="T28" fmla="*/ 10 w 243"/>
                  <a:gd name="T29" fmla="*/ 463 h 1117"/>
                  <a:gd name="T30" fmla="*/ 7 w 243"/>
                  <a:gd name="T31" fmla="*/ 481 h 1117"/>
                  <a:gd name="T32" fmla="*/ 1 w 243"/>
                  <a:gd name="T33" fmla="*/ 537 h 1117"/>
                  <a:gd name="T34" fmla="*/ 6 w 243"/>
                  <a:gd name="T35" fmla="*/ 586 h 1117"/>
                  <a:gd name="T36" fmla="*/ 7 w 243"/>
                  <a:gd name="T37" fmla="*/ 733 h 1117"/>
                  <a:gd name="T38" fmla="*/ 9 w 243"/>
                  <a:gd name="T39" fmla="*/ 778 h 1117"/>
                  <a:gd name="T40" fmla="*/ 4 w 243"/>
                  <a:gd name="T41" fmla="*/ 907 h 1117"/>
                  <a:gd name="T42" fmla="*/ 12 w 243"/>
                  <a:gd name="T43" fmla="*/ 1116 h 1117"/>
                  <a:gd name="T44" fmla="*/ 34 w 243"/>
                  <a:gd name="T45" fmla="*/ 1110 h 1117"/>
                  <a:gd name="T46" fmla="*/ 45 w 243"/>
                  <a:gd name="T47" fmla="*/ 1092 h 1117"/>
                  <a:gd name="T48" fmla="*/ 58 w 243"/>
                  <a:gd name="T49" fmla="*/ 1075 h 1117"/>
                  <a:gd name="T50" fmla="*/ 106 w 243"/>
                  <a:gd name="T51" fmla="*/ 1003 h 1117"/>
                  <a:gd name="T52" fmla="*/ 120 w 243"/>
                  <a:gd name="T53" fmla="*/ 987 h 1117"/>
                  <a:gd name="T54" fmla="*/ 138 w 243"/>
                  <a:gd name="T55" fmla="*/ 972 h 1117"/>
                  <a:gd name="T56" fmla="*/ 147 w 243"/>
                  <a:gd name="T57" fmla="*/ 954 h 1117"/>
                  <a:gd name="T58" fmla="*/ 145 w 243"/>
                  <a:gd name="T59" fmla="*/ 907 h 1117"/>
                  <a:gd name="T60" fmla="*/ 145 w 243"/>
                  <a:gd name="T61" fmla="*/ 855 h 1117"/>
                  <a:gd name="T62" fmla="*/ 150 w 243"/>
                  <a:gd name="T63" fmla="*/ 781 h 1117"/>
                  <a:gd name="T64" fmla="*/ 142 w 243"/>
                  <a:gd name="T65" fmla="*/ 694 h 1117"/>
                  <a:gd name="T66" fmla="*/ 165 w 243"/>
                  <a:gd name="T67" fmla="*/ 592 h 1117"/>
                  <a:gd name="T68" fmla="*/ 177 w 243"/>
                  <a:gd name="T69" fmla="*/ 496 h 1117"/>
                  <a:gd name="T70" fmla="*/ 183 w 243"/>
                  <a:gd name="T71" fmla="*/ 477 h 1117"/>
                  <a:gd name="T72" fmla="*/ 189 w 243"/>
                  <a:gd name="T73" fmla="*/ 456 h 1117"/>
                  <a:gd name="T74" fmla="*/ 198 w 243"/>
                  <a:gd name="T75" fmla="*/ 409 h 1117"/>
                  <a:gd name="T76" fmla="*/ 210 w 243"/>
                  <a:gd name="T77" fmla="*/ 357 h 1117"/>
                  <a:gd name="T78" fmla="*/ 243 w 243"/>
                  <a:gd name="T79" fmla="*/ 288 h 1117"/>
                  <a:gd name="T80" fmla="*/ 238 w 243"/>
                  <a:gd name="T81" fmla="*/ 211 h 1117"/>
                  <a:gd name="T82" fmla="*/ 235 w 243"/>
                  <a:gd name="T83" fmla="*/ 28 h 1117"/>
                  <a:gd name="T84" fmla="*/ 222 w 243"/>
                  <a:gd name="T85" fmla="*/ 1 h 111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43"/>
                  <a:gd name="T130" fmla="*/ 0 h 1117"/>
                  <a:gd name="T131" fmla="*/ 243 w 243"/>
                  <a:gd name="T132" fmla="*/ 1117 h 111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43" h="1117">
                    <a:moveTo>
                      <a:pt x="235" y="3"/>
                    </a:moveTo>
                    <a:cubicBezTo>
                      <a:pt x="230" y="0"/>
                      <a:pt x="217" y="4"/>
                      <a:pt x="217" y="4"/>
                    </a:cubicBezTo>
                    <a:cubicBezTo>
                      <a:pt x="207" y="9"/>
                      <a:pt x="195" y="12"/>
                      <a:pt x="184" y="13"/>
                    </a:cubicBezTo>
                    <a:cubicBezTo>
                      <a:pt x="178" y="16"/>
                      <a:pt x="170" y="18"/>
                      <a:pt x="163" y="19"/>
                    </a:cubicBezTo>
                    <a:cubicBezTo>
                      <a:pt x="157" y="22"/>
                      <a:pt x="149" y="24"/>
                      <a:pt x="142" y="25"/>
                    </a:cubicBezTo>
                    <a:cubicBezTo>
                      <a:pt x="136" y="28"/>
                      <a:pt x="132" y="33"/>
                      <a:pt x="126" y="36"/>
                    </a:cubicBezTo>
                    <a:cubicBezTo>
                      <a:pt x="122" y="44"/>
                      <a:pt x="111" y="56"/>
                      <a:pt x="103" y="58"/>
                    </a:cubicBezTo>
                    <a:cubicBezTo>
                      <a:pt x="98" y="64"/>
                      <a:pt x="95" y="71"/>
                      <a:pt x="88" y="75"/>
                    </a:cubicBezTo>
                    <a:cubicBezTo>
                      <a:pt x="81" y="85"/>
                      <a:pt x="74" y="96"/>
                      <a:pt x="67" y="106"/>
                    </a:cubicBezTo>
                    <a:cubicBezTo>
                      <a:pt x="66" y="112"/>
                      <a:pt x="63" y="115"/>
                      <a:pt x="61" y="120"/>
                    </a:cubicBezTo>
                    <a:cubicBezTo>
                      <a:pt x="60" y="133"/>
                      <a:pt x="58" y="142"/>
                      <a:pt x="55" y="154"/>
                    </a:cubicBezTo>
                    <a:cubicBezTo>
                      <a:pt x="53" y="174"/>
                      <a:pt x="50" y="195"/>
                      <a:pt x="43" y="213"/>
                    </a:cubicBezTo>
                    <a:cubicBezTo>
                      <a:pt x="39" y="242"/>
                      <a:pt x="40" y="276"/>
                      <a:pt x="31" y="304"/>
                    </a:cubicBezTo>
                    <a:cubicBezTo>
                      <a:pt x="29" y="346"/>
                      <a:pt x="32" y="404"/>
                      <a:pt x="13" y="442"/>
                    </a:cubicBezTo>
                    <a:cubicBezTo>
                      <a:pt x="11" y="460"/>
                      <a:pt x="13" y="446"/>
                      <a:pt x="10" y="463"/>
                    </a:cubicBezTo>
                    <a:cubicBezTo>
                      <a:pt x="9" y="469"/>
                      <a:pt x="7" y="481"/>
                      <a:pt x="7" y="481"/>
                    </a:cubicBezTo>
                    <a:cubicBezTo>
                      <a:pt x="6" y="500"/>
                      <a:pt x="3" y="518"/>
                      <a:pt x="1" y="537"/>
                    </a:cubicBezTo>
                    <a:cubicBezTo>
                      <a:pt x="1" y="545"/>
                      <a:pt x="0" y="574"/>
                      <a:pt x="6" y="586"/>
                    </a:cubicBezTo>
                    <a:cubicBezTo>
                      <a:pt x="6" y="621"/>
                      <a:pt x="4" y="686"/>
                      <a:pt x="7" y="733"/>
                    </a:cubicBezTo>
                    <a:cubicBezTo>
                      <a:pt x="5" y="745"/>
                      <a:pt x="9" y="770"/>
                      <a:pt x="9" y="778"/>
                    </a:cubicBezTo>
                    <a:cubicBezTo>
                      <a:pt x="2" y="821"/>
                      <a:pt x="9" y="864"/>
                      <a:pt x="4" y="907"/>
                    </a:cubicBezTo>
                    <a:cubicBezTo>
                      <a:pt x="11" y="976"/>
                      <a:pt x="2" y="1047"/>
                      <a:pt x="12" y="1116"/>
                    </a:cubicBezTo>
                    <a:cubicBezTo>
                      <a:pt x="32" y="1113"/>
                      <a:pt x="25" y="1117"/>
                      <a:pt x="34" y="1110"/>
                    </a:cubicBezTo>
                    <a:cubicBezTo>
                      <a:pt x="37" y="1102"/>
                      <a:pt x="37" y="1097"/>
                      <a:pt x="45" y="1092"/>
                    </a:cubicBezTo>
                    <a:cubicBezTo>
                      <a:pt x="49" y="1086"/>
                      <a:pt x="52" y="1079"/>
                      <a:pt x="58" y="1075"/>
                    </a:cubicBezTo>
                    <a:cubicBezTo>
                      <a:pt x="70" y="1051"/>
                      <a:pt x="89" y="1024"/>
                      <a:pt x="106" y="1003"/>
                    </a:cubicBezTo>
                    <a:cubicBezTo>
                      <a:pt x="108" y="996"/>
                      <a:pt x="113" y="991"/>
                      <a:pt x="120" y="987"/>
                    </a:cubicBezTo>
                    <a:cubicBezTo>
                      <a:pt x="125" y="981"/>
                      <a:pt x="131" y="976"/>
                      <a:pt x="138" y="972"/>
                    </a:cubicBezTo>
                    <a:cubicBezTo>
                      <a:pt x="143" y="966"/>
                      <a:pt x="144" y="961"/>
                      <a:pt x="147" y="954"/>
                    </a:cubicBezTo>
                    <a:cubicBezTo>
                      <a:pt x="150" y="940"/>
                      <a:pt x="146" y="919"/>
                      <a:pt x="145" y="907"/>
                    </a:cubicBezTo>
                    <a:cubicBezTo>
                      <a:pt x="147" y="888"/>
                      <a:pt x="149" y="873"/>
                      <a:pt x="145" y="855"/>
                    </a:cubicBezTo>
                    <a:cubicBezTo>
                      <a:pt x="146" y="828"/>
                      <a:pt x="145" y="806"/>
                      <a:pt x="150" y="781"/>
                    </a:cubicBezTo>
                    <a:cubicBezTo>
                      <a:pt x="148" y="752"/>
                      <a:pt x="147" y="722"/>
                      <a:pt x="142" y="694"/>
                    </a:cubicBezTo>
                    <a:cubicBezTo>
                      <a:pt x="139" y="654"/>
                      <a:pt x="148" y="627"/>
                      <a:pt x="165" y="592"/>
                    </a:cubicBezTo>
                    <a:cubicBezTo>
                      <a:pt x="166" y="568"/>
                      <a:pt x="162" y="520"/>
                      <a:pt x="177" y="496"/>
                    </a:cubicBezTo>
                    <a:cubicBezTo>
                      <a:pt x="178" y="490"/>
                      <a:pt x="180" y="483"/>
                      <a:pt x="183" y="477"/>
                    </a:cubicBezTo>
                    <a:cubicBezTo>
                      <a:pt x="184" y="470"/>
                      <a:pt x="186" y="462"/>
                      <a:pt x="189" y="456"/>
                    </a:cubicBezTo>
                    <a:cubicBezTo>
                      <a:pt x="191" y="441"/>
                      <a:pt x="192" y="423"/>
                      <a:pt x="198" y="409"/>
                    </a:cubicBezTo>
                    <a:cubicBezTo>
                      <a:pt x="200" y="392"/>
                      <a:pt x="202" y="373"/>
                      <a:pt x="210" y="357"/>
                    </a:cubicBezTo>
                    <a:cubicBezTo>
                      <a:pt x="215" y="330"/>
                      <a:pt x="231" y="312"/>
                      <a:pt x="243" y="288"/>
                    </a:cubicBezTo>
                    <a:cubicBezTo>
                      <a:pt x="237" y="264"/>
                      <a:pt x="240" y="236"/>
                      <a:pt x="238" y="211"/>
                    </a:cubicBezTo>
                    <a:cubicBezTo>
                      <a:pt x="241" y="150"/>
                      <a:pt x="240" y="89"/>
                      <a:pt x="235" y="28"/>
                    </a:cubicBezTo>
                    <a:cubicBezTo>
                      <a:pt x="234" y="5"/>
                      <a:pt x="240" y="1"/>
                      <a:pt x="222" y="1"/>
                    </a:cubicBezTo>
                  </a:path>
                </a:pathLst>
              </a:custGeom>
              <a:solidFill>
                <a:srgbClr val="FFCC00"/>
              </a:solidFill>
              <a:ln w="28575">
                <a:noFill/>
                <a:round/>
                <a:headEnd/>
                <a:tailEnd/>
              </a:ln>
            </p:spPr>
            <p:txBody>
              <a:bodyPr wrap="none">
                <a:spAutoFit/>
              </a:bodyPr>
              <a:lstStyle/>
              <a:p>
                <a:endParaRPr lang="en-US"/>
              </a:p>
            </p:txBody>
          </p:sp>
        </p:grpSp>
      </p:grpSp>
      <p:grpSp>
        <p:nvGrpSpPr>
          <p:cNvPr id="7" name="Group 268"/>
          <p:cNvGrpSpPr>
            <a:grpSpLocks/>
          </p:cNvGrpSpPr>
          <p:nvPr/>
        </p:nvGrpSpPr>
        <p:grpSpPr bwMode="auto">
          <a:xfrm>
            <a:off x="3405188" y="2978150"/>
            <a:ext cx="798512" cy="1298575"/>
            <a:chOff x="1389" y="1852"/>
            <a:chExt cx="503" cy="1124"/>
          </a:xfrm>
        </p:grpSpPr>
        <p:sp>
          <p:nvSpPr>
            <p:cNvPr id="58427" name="Rectangle 269"/>
            <p:cNvSpPr>
              <a:spLocks noChangeArrowheads="1"/>
            </p:cNvSpPr>
            <p:nvPr/>
          </p:nvSpPr>
          <p:spPr bwMode="auto">
            <a:xfrm>
              <a:off x="1398" y="2412"/>
              <a:ext cx="260" cy="564"/>
            </a:xfrm>
            <a:prstGeom prst="rect">
              <a:avLst/>
            </a:prstGeom>
            <a:solidFill>
              <a:schemeClr val="accent2"/>
            </a:solidFill>
            <a:ln w="28575">
              <a:noFill/>
              <a:miter lim="800000"/>
              <a:headEnd/>
              <a:tailEnd/>
            </a:ln>
          </p:spPr>
          <p:txBody>
            <a:bodyPr anchor="ctr">
              <a:spAutoFit/>
            </a:bodyPr>
            <a:lstStyle/>
            <a:p>
              <a:endParaRPr lang="en-US"/>
            </a:p>
          </p:txBody>
        </p:sp>
        <p:grpSp>
          <p:nvGrpSpPr>
            <p:cNvPr id="58428" name="Group 270"/>
            <p:cNvGrpSpPr>
              <a:grpSpLocks/>
            </p:cNvGrpSpPr>
            <p:nvPr/>
          </p:nvGrpSpPr>
          <p:grpSpPr bwMode="auto">
            <a:xfrm>
              <a:off x="1389" y="1852"/>
              <a:ext cx="503" cy="1121"/>
              <a:chOff x="1389" y="1852"/>
              <a:chExt cx="503" cy="1121"/>
            </a:xfrm>
          </p:grpSpPr>
          <p:sp>
            <p:nvSpPr>
              <p:cNvPr id="58429" name="Freeform 271"/>
              <p:cNvSpPr>
                <a:spLocks/>
              </p:cNvSpPr>
              <p:nvPr/>
            </p:nvSpPr>
            <p:spPr bwMode="auto">
              <a:xfrm>
                <a:off x="1389" y="1852"/>
                <a:ext cx="494" cy="573"/>
              </a:xfrm>
              <a:custGeom>
                <a:avLst/>
                <a:gdLst>
                  <a:gd name="T0" fmla="*/ 7 w 494"/>
                  <a:gd name="T1" fmla="*/ 564 h 573"/>
                  <a:gd name="T2" fmla="*/ 19 w 494"/>
                  <a:gd name="T3" fmla="*/ 526 h 573"/>
                  <a:gd name="T4" fmla="*/ 25 w 494"/>
                  <a:gd name="T5" fmla="*/ 470 h 573"/>
                  <a:gd name="T6" fmla="*/ 29 w 494"/>
                  <a:gd name="T7" fmla="*/ 450 h 573"/>
                  <a:gd name="T8" fmla="*/ 33 w 494"/>
                  <a:gd name="T9" fmla="*/ 438 h 573"/>
                  <a:gd name="T10" fmla="*/ 45 w 494"/>
                  <a:gd name="T11" fmla="*/ 382 h 573"/>
                  <a:gd name="T12" fmla="*/ 49 w 494"/>
                  <a:gd name="T13" fmla="*/ 322 h 573"/>
                  <a:gd name="T14" fmla="*/ 53 w 494"/>
                  <a:gd name="T15" fmla="*/ 306 h 573"/>
                  <a:gd name="T16" fmla="*/ 79 w 494"/>
                  <a:gd name="T17" fmla="*/ 198 h 573"/>
                  <a:gd name="T18" fmla="*/ 87 w 494"/>
                  <a:gd name="T19" fmla="*/ 164 h 573"/>
                  <a:gd name="T20" fmla="*/ 91 w 494"/>
                  <a:gd name="T21" fmla="*/ 152 h 573"/>
                  <a:gd name="T22" fmla="*/ 101 w 494"/>
                  <a:gd name="T23" fmla="*/ 98 h 573"/>
                  <a:gd name="T24" fmla="*/ 143 w 494"/>
                  <a:gd name="T25" fmla="*/ 42 h 573"/>
                  <a:gd name="T26" fmla="*/ 167 w 494"/>
                  <a:gd name="T27" fmla="*/ 8 h 573"/>
                  <a:gd name="T28" fmla="*/ 205 w 494"/>
                  <a:gd name="T29" fmla="*/ 6 h 573"/>
                  <a:gd name="T30" fmla="*/ 263 w 494"/>
                  <a:gd name="T31" fmla="*/ 0 h 573"/>
                  <a:gd name="T32" fmla="*/ 339 w 494"/>
                  <a:gd name="T33" fmla="*/ 2 h 573"/>
                  <a:gd name="T34" fmla="*/ 401 w 494"/>
                  <a:gd name="T35" fmla="*/ 8 h 573"/>
                  <a:gd name="T36" fmla="*/ 489 w 494"/>
                  <a:gd name="T37" fmla="*/ 4 h 573"/>
                  <a:gd name="T38" fmla="*/ 475 w 494"/>
                  <a:gd name="T39" fmla="*/ 10 h 573"/>
                  <a:gd name="T40" fmla="*/ 445 w 494"/>
                  <a:gd name="T41" fmla="*/ 16 h 573"/>
                  <a:gd name="T42" fmla="*/ 419 w 494"/>
                  <a:gd name="T43" fmla="*/ 22 h 573"/>
                  <a:gd name="T44" fmla="*/ 391 w 494"/>
                  <a:gd name="T45" fmla="*/ 46 h 573"/>
                  <a:gd name="T46" fmla="*/ 363 w 494"/>
                  <a:gd name="T47" fmla="*/ 72 h 573"/>
                  <a:gd name="T48" fmla="*/ 339 w 494"/>
                  <a:gd name="T49" fmla="*/ 104 h 573"/>
                  <a:gd name="T50" fmla="*/ 327 w 494"/>
                  <a:gd name="T51" fmla="*/ 122 h 573"/>
                  <a:gd name="T52" fmla="*/ 319 w 494"/>
                  <a:gd name="T53" fmla="*/ 158 h 573"/>
                  <a:gd name="T54" fmla="*/ 313 w 494"/>
                  <a:gd name="T55" fmla="*/ 182 h 573"/>
                  <a:gd name="T56" fmla="*/ 299 w 494"/>
                  <a:gd name="T57" fmla="*/ 272 h 573"/>
                  <a:gd name="T58" fmla="*/ 293 w 494"/>
                  <a:gd name="T59" fmla="*/ 358 h 573"/>
                  <a:gd name="T60" fmla="*/ 263 w 494"/>
                  <a:gd name="T61" fmla="*/ 526 h 573"/>
                  <a:gd name="T62" fmla="*/ 267 w 494"/>
                  <a:gd name="T63" fmla="*/ 568 h 573"/>
                  <a:gd name="T64" fmla="*/ 91 w 494"/>
                  <a:gd name="T65" fmla="*/ 564 h 573"/>
                  <a:gd name="T66" fmla="*/ 21 w 494"/>
                  <a:gd name="T67" fmla="*/ 572 h 573"/>
                  <a:gd name="T68" fmla="*/ 9 w 494"/>
                  <a:gd name="T69" fmla="*/ 570 h 573"/>
                  <a:gd name="T70" fmla="*/ 7 w 494"/>
                  <a:gd name="T71" fmla="*/ 564 h 57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94"/>
                  <a:gd name="T109" fmla="*/ 0 h 573"/>
                  <a:gd name="T110" fmla="*/ 494 w 494"/>
                  <a:gd name="T111" fmla="*/ 573 h 57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94" h="573">
                    <a:moveTo>
                      <a:pt x="7" y="564"/>
                    </a:moveTo>
                    <a:cubicBezTo>
                      <a:pt x="11" y="551"/>
                      <a:pt x="16" y="539"/>
                      <a:pt x="19" y="526"/>
                    </a:cubicBezTo>
                    <a:cubicBezTo>
                      <a:pt x="17" y="506"/>
                      <a:pt x="21" y="489"/>
                      <a:pt x="25" y="470"/>
                    </a:cubicBezTo>
                    <a:cubicBezTo>
                      <a:pt x="26" y="463"/>
                      <a:pt x="27" y="457"/>
                      <a:pt x="29" y="450"/>
                    </a:cubicBezTo>
                    <a:cubicBezTo>
                      <a:pt x="30" y="446"/>
                      <a:pt x="33" y="438"/>
                      <a:pt x="33" y="438"/>
                    </a:cubicBezTo>
                    <a:cubicBezTo>
                      <a:pt x="35" y="419"/>
                      <a:pt x="39" y="400"/>
                      <a:pt x="45" y="382"/>
                    </a:cubicBezTo>
                    <a:cubicBezTo>
                      <a:pt x="47" y="362"/>
                      <a:pt x="47" y="342"/>
                      <a:pt x="49" y="322"/>
                    </a:cubicBezTo>
                    <a:cubicBezTo>
                      <a:pt x="50" y="317"/>
                      <a:pt x="53" y="306"/>
                      <a:pt x="53" y="306"/>
                    </a:cubicBezTo>
                    <a:cubicBezTo>
                      <a:pt x="56" y="268"/>
                      <a:pt x="67" y="233"/>
                      <a:pt x="79" y="198"/>
                    </a:cubicBezTo>
                    <a:cubicBezTo>
                      <a:pt x="83" y="187"/>
                      <a:pt x="85" y="176"/>
                      <a:pt x="87" y="164"/>
                    </a:cubicBezTo>
                    <a:cubicBezTo>
                      <a:pt x="88" y="160"/>
                      <a:pt x="91" y="152"/>
                      <a:pt x="91" y="152"/>
                    </a:cubicBezTo>
                    <a:cubicBezTo>
                      <a:pt x="93" y="136"/>
                      <a:pt x="93" y="112"/>
                      <a:pt x="101" y="98"/>
                    </a:cubicBezTo>
                    <a:cubicBezTo>
                      <a:pt x="112" y="79"/>
                      <a:pt x="136" y="63"/>
                      <a:pt x="143" y="42"/>
                    </a:cubicBezTo>
                    <a:cubicBezTo>
                      <a:pt x="145" y="35"/>
                      <a:pt x="157" y="9"/>
                      <a:pt x="167" y="8"/>
                    </a:cubicBezTo>
                    <a:cubicBezTo>
                      <a:pt x="180" y="6"/>
                      <a:pt x="192" y="7"/>
                      <a:pt x="205" y="6"/>
                    </a:cubicBezTo>
                    <a:cubicBezTo>
                      <a:pt x="224" y="3"/>
                      <a:pt x="263" y="0"/>
                      <a:pt x="263" y="0"/>
                    </a:cubicBezTo>
                    <a:cubicBezTo>
                      <a:pt x="287" y="1"/>
                      <a:pt x="315" y="6"/>
                      <a:pt x="339" y="2"/>
                    </a:cubicBezTo>
                    <a:cubicBezTo>
                      <a:pt x="360" y="5"/>
                      <a:pt x="380" y="7"/>
                      <a:pt x="401" y="8"/>
                    </a:cubicBezTo>
                    <a:cubicBezTo>
                      <a:pt x="431" y="13"/>
                      <a:pt x="462" y="4"/>
                      <a:pt x="489" y="4"/>
                    </a:cubicBezTo>
                    <a:cubicBezTo>
                      <a:pt x="494" y="4"/>
                      <a:pt x="480" y="9"/>
                      <a:pt x="475" y="10"/>
                    </a:cubicBezTo>
                    <a:cubicBezTo>
                      <a:pt x="465" y="12"/>
                      <a:pt x="455" y="15"/>
                      <a:pt x="445" y="16"/>
                    </a:cubicBezTo>
                    <a:cubicBezTo>
                      <a:pt x="429" y="21"/>
                      <a:pt x="437" y="19"/>
                      <a:pt x="419" y="22"/>
                    </a:cubicBezTo>
                    <a:cubicBezTo>
                      <a:pt x="407" y="26"/>
                      <a:pt x="402" y="39"/>
                      <a:pt x="391" y="46"/>
                    </a:cubicBezTo>
                    <a:cubicBezTo>
                      <a:pt x="385" y="55"/>
                      <a:pt x="372" y="66"/>
                      <a:pt x="363" y="72"/>
                    </a:cubicBezTo>
                    <a:cubicBezTo>
                      <a:pt x="355" y="83"/>
                      <a:pt x="346" y="92"/>
                      <a:pt x="339" y="104"/>
                    </a:cubicBezTo>
                    <a:cubicBezTo>
                      <a:pt x="335" y="110"/>
                      <a:pt x="327" y="122"/>
                      <a:pt x="327" y="122"/>
                    </a:cubicBezTo>
                    <a:cubicBezTo>
                      <a:pt x="326" y="140"/>
                      <a:pt x="327" y="145"/>
                      <a:pt x="319" y="158"/>
                    </a:cubicBezTo>
                    <a:cubicBezTo>
                      <a:pt x="317" y="166"/>
                      <a:pt x="315" y="174"/>
                      <a:pt x="313" y="182"/>
                    </a:cubicBezTo>
                    <a:cubicBezTo>
                      <a:pt x="310" y="212"/>
                      <a:pt x="305" y="242"/>
                      <a:pt x="299" y="272"/>
                    </a:cubicBezTo>
                    <a:cubicBezTo>
                      <a:pt x="297" y="300"/>
                      <a:pt x="296" y="330"/>
                      <a:pt x="293" y="358"/>
                    </a:cubicBezTo>
                    <a:cubicBezTo>
                      <a:pt x="288" y="414"/>
                      <a:pt x="270" y="470"/>
                      <a:pt x="263" y="526"/>
                    </a:cubicBezTo>
                    <a:cubicBezTo>
                      <a:pt x="265" y="540"/>
                      <a:pt x="267" y="554"/>
                      <a:pt x="267" y="568"/>
                    </a:cubicBezTo>
                    <a:cubicBezTo>
                      <a:pt x="244" y="553"/>
                      <a:pt x="117" y="563"/>
                      <a:pt x="91" y="564"/>
                    </a:cubicBezTo>
                    <a:cubicBezTo>
                      <a:pt x="68" y="569"/>
                      <a:pt x="21" y="572"/>
                      <a:pt x="21" y="572"/>
                    </a:cubicBezTo>
                    <a:cubicBezTo>
                      <a:pt x="17" y="571"/>
                      <a:pt x="12" y="573"/>
                      <a:pt x="9" y="570"/>
                    </a:cubicBezTo>
                    <a:cubicBezTo>
                      <a:pt x="0" y="563"/>
                      <a:pt x="20" y="564"/>
                      <a:pt x="7" y="564"/>
                    </a:cubicBezTo>
                    <a:close/>
                  </a:path>
                </a:pathLst>
              </a:custGeom>
              <a:solidFill>
                <a:schemeClr val="accent2"/>
              </a:solidFill>
              <a:ln w="28575">
                <a:noFill/>
                <a:round/>
                <a:headEnd/>
                <a:tailEnd/>
              </a:ln>
            </p:spPr>
            <p:txBody>
              <a:bodyPr wrap="none">
                <a:spAutoFit/>
              </a:bodyPr>
              <a:lstStyle/>
              <a:p>
                <a:endParaRPr lang="en-US"/>
              </a:p>
            </p:txBody>
          </p:sp>
          <p:sp>
            <p:nvSpPr>
              <p:cNvPr id="58430" name="Freeform 272"/>
              <p:cNvSpPr>
                <a:spLocks/>
              </p:cNvSpPr>
              <p:nvPr/>
            </p:nvSpPr>
            <p:spPr bwMode="auto">
              <a:xfrm>
                <a:off x="1649" y="1856"/>
                <a:ext cx="243" cy="1117"/>
              </a:xfrm>
              <a:custGeom>
                <a:avLst/>
                <a:gdLst>
                  <a:gd name="T0" fmla="*/ 235 w 243"/>
                  <a:gd name="T1" fmla="*/ 3 h 1117"/>
                  <a:gd name="T2" fmla="*/ 217 w 243"/>
                  <a:gd name="T3" fmla="*/ 4 h 1117"/>
                  <a:gd name="T4" fmla="*/ 184 w 243"/>
                  <a:gd name="T5" fmla="*/ 13 h 1117"/>
                  <a:gd name="T6" fmla="*/ 163 w 243"/>
                  <a:gd name="T7" fmla="*/ 19 h 1117"/>
                  <a:gd name="T8" fmla="*/ 142 w 243"/>
                  <a:gd name="T9" fmla="*/ 25 h 1117"/>
                  <a:gd name="T10" fmla="*/ 126 w 243"/>
                  <a:gd name="T11" fmla="*/ 36 h 1117"/>
                  <a:gd name="T12" fmla="*/ 103 w 243"/>
                  <a:gd name="T13" fmla="*/ 58 h 1117"/>
                  <a:gd name="T14" fmla="*/ 88 w 243"/>
                  <a:gd name="T15" fmla="*/ 75 h 1117"/>
                  <a:gd name="T16" fmla="*/ 67 w 243"/>
                  <a:gd name="T17" fmla="*/ 106 h 1117"/>
                  <a:gd name="T18" fmla="*/ 61 w 243"/>
                  <a:gd name="T19" fmla="*/ 120 h 1117"/>
                  <a:gd name="T20" fmla="*/ 55 w 243"/>
                  <a:gd name="T21" fmla="*/ 154 h 1117"/>
                  <a:gd name="T22" fmla="*/ 43 w 243"/>
                  <a:gd name="T23" fmla="*/ 213 h 1117"/>
                  <a:gd name="T24" fmla="*/ 31 w 243"/>
                  <a:gd name="T25" fmla="*/ 304 h 1117"/>
                  <a:gd name="T26" fmla="*/ 13 w 243"/>
                  <a:gd name="T27" fmla="*/ 442 h 1117"/>
                  <a:gd name="T28" fmla="*/ 10 w 243"/>
                  <a:gd name="T29" fmla="*/ 463 h 1117"/>
                  <a:gd name="T30" fmla="*/ 7 w 243"/>
                  <a:gd name="T31" fmla="*/ 481 h 1117"/>
                  <a:gd name="T32" fmla="*/ 1 w 243"/>
                  <a:gd name="T33" fmla="*/ 537 h 1117"/>
                  <a:gd name="T34" fmla="*/ 6 w 243"/>
                  <a:gd name="T35" fmla="*/ 586 h 1117"/>
                  <a:gd name="T36" fmla="*/ 7 w 243"/>
                  <a:gd name="T37" fmla="*/ 733 h 1117"/>
                  <a:gd name="T38" fmla="*/ 9 w 243"/>
                  <a:gd name="T39" fmla="*/ 778 h 1117"/>
                  <a:gd name="T40" fmla="*/ 4 w 243"/>
                  <a:gd name="T41" fmla="*/ 907 h 1117"/>
                  <a:gd name="T42" fmla="*/ 12 w 243"/>
                  <a:gd name="T43" fmla="*/ 1116 h 1117"/>
                  <a:gd name="T44" fmla="*/ 34 w 243"/>
                  <a:gd name="T45" fmla="*/ 1110 h 1117"/>
                  <a:gd name="T46" fmla="*/ 45 w 243"/>
                  <a:gd name="T47" fmla="*/ 1092 h 1117"/>
                  <a:gd name="T48" fmla="*/ 58 w 243"/>
                  <a:gd name="T49" fmla="*/ 1075 h 1117"/>
                  <a:gd name="T50" fmla="*/ 106 w 243"/>
                  <a:gd name="T51" fmla="*/ 1003 h 1117"/>
                  <a:gd name="T52" fmla="*/ 120 w 243"/>
                  <a:gd name="T53" fmla="*/ 987 h 1117"/>
                  <a:gd name="T54" fmla="*/ 138 w 243"/>
                  <a:gd name="T55" fmla="*/ 972 h 1117"/>
                  <a:gd name="T56" fmla="*/ 147 w 243"/>
                  <a:gd name="T57" fmla="*/ 954 h 1117"/>
                  <a:gd name="T58" fmla="*/ 145 w 243"/>
                  <a:gd name="T59" fmla="*/ 907 h 1117"/>
                  <a:gd name="T60" fmla="*/ 145 w 243"/>
                  <a:gd name="T61" fmla="*/ 855 h 1117"/>
                  <a:gd name="T62" fmla="*/ 150 w 243"/>
                  <a:gd name="T63" fmla="*/ 781 h 1117"/>
                  <a:gd name="T64" fmla="*/ 142 w 243"/>
                  <a:gd name="T65" fmla="*/ 694 h 1117"/>
                  <a:gd name="T66" fmla="*/ 165 w 243"/>
                  <a:gd name="T67" fmla="*/ 592 h 1117"/>
                  <a:gd name="T68" fmla="*/ 177 w 243"/>
                  <a:gd name="T69" fmla="*/ 496 h 1117"/>
                  <a:gd name="T70" fmla="*/ 183 w 243"/>
                  <a:gd name="T71" fmla="*/ 477 h 1117"/>
                  <a:gd name="T72" fmla="*/ 189 w 243"/>
                  <a:gd name="T73" fmla="*/ 456 h 1117"/>
                  <a:gd name="T74" fmla="*/ 198 w 243"/>
                  <a:gd name="T75" fmla="*/ 409 h 1117"/>
                  <a:gd name="T76" fmla="*/ 210 w 243"/>
                  <a:gd name="T77" fmla="*/ 357 h 1117"/>
                  <a:gd name="T78" fmla="*/ 243 w 243"/>
                  <a:gd name="T79" fmla="*/ 288 h 1117"/>
                  <a:gd name="T80" fmla="*/ 238 w 243"/>
                  <a:gd name="T81" fmla="*/ 211 h 1117"/>
                  <a:gd name="T82" fmla="*/ 235 w 243"/>
                  <a:gd name="T83" fmla="*/ 28 h 1117"/>
                  <a:gd name="T84" fmla="*/ 222 w 243"/>
                  <a:gd name="T85" fmla="*/ 1 h 111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43"/>
                  <a:gd name="T130" fmla="*/ 0 h 1117"/>
                  <a:gd name="T131" fmla="*/ 243 w 243"/>
                  <a:gd name="T132" fmla="*/ 1117 h 111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43" h="1117">
                    <a:moveTo>
                      <a:pt x="235" y="3"/>
                    </a:moveTo>
                    <a:cubicBezTo>
                      <a:pt x="230" y="0"/>
                      <a:pt x="217" y="4"/>
                      <a:pt x="217" y="4"/>
                    </a:cubicBezTo>
                    <a:cubicBezTo>
                      <a:pt x="207" y="9"/>
                      <a:pt x="195" y="12"/>
                      <a:pt x="184" y="13"/>
                    </a:cubicBezTo>
                    <a:cubicBezTo>
                      <a:pt x="178" y="16"/>
                      <a:pt x="170" y="18"/>
                      <a:pt x="163" y="19"/>
                    </a:cubicBezTo>
                    <a:cubicBezTo>
                      <a:pt x="157" y="22"/>
                      <a:pt x="149" y="24"/>
                      <a:pt x="142" y="25"/>
                    </a:cubicBezTo>
                    <a:cubicBezTo>
                      <a:pt x="136" y="28"/>
                      <a:pt x="132" y="33"/>
                      <a:pt x="126" y="36"/>
                    </a:cubicBezTo>
                    <a:cubicBezTo>
                      <a:pt x="122" y="44"/>
                      <a:pt x="111" y="56"/>
                      <a:pt x="103" y="58"/>
                    </a:cubicBezTo>
                    <a:cubicBezTo>
                      <a:pt x="98" y="64"/>
                      <a:pt x="95" y="71"/>
                      <a:pt x="88" y="75"/>
                    </a:cubicBezTo>
                    <a:cubicBezTo>
                      <a:pt x="81" y="85"/>
                      <a:pt x="74" y="96"/>
                      <a:pt x="67" y="106"/>
                    </a:cubicBezTo>
                    <a:cubicBezTo>
                      <a:pt x="66" y="112"/>
                      <a:pt x="63" y="115"/>
                      <a:pt x="61" y="120"/>
                    </a:cubicBezTo>
                    <a:cubicBezTo>
                      <a:pt x="60" y="133"/>
                      <a:pt x="58" y="142"/>
                      <a:pt x="55" y="154"/>
                    </a:cubicBezTo>
                    <a:cubicBezTo>
                      <a:pt x="53" y="174"/>
                      <a:pt x="50" y="195"/>
                      <a:pt x="43" y="213"/>
                    </a:cubicBezTo>
                    <a:cubicBezTo>
                      <a:pt x="39" y="242"/>
                      <a:pt x="40" y="276"/>
                      <a:pt x="31" y="304"/>
                    </a:cubicBezTo>
                    <a:cubicBezTo>
                      <a:pt x="29" y="346"/>
                      <a:pt x="32" y="404"/>
                      <a:pt x="13" y="442"/>
                    </a:cubicBezTo>
                    <a:cubicBezTo>
                      <a:pt x="11" y="460"/>
                      <a:pt x="13" y="446"/>
                      <a:pt x="10" y="463"/>
                    </a:cubicBezTo>
                    <a:cubicBezTo>
                      <a:pt x="9" y="469"/>
                      <a:pt x="7" y="481"/>
                      <a:pt x="7" y="481"/>
                    </a:cubicBezTo>
                    <a:cubicBezTo>
                      <a:pt x="6" y="500"/>
                      <a:pt x="3" y="518"/>
                      <a:pt x="1" y="537"/>
                    </a:cubicBezTo>
                    <a:cubicBezTo>
                      <a:pt x="1" y="545"/>
                      <a:pt x="0" y="574"/>
                      <a:pt x="6" y="586"/>
                    </a:cubicBezTo>
                    <a:cubicBezTo>
                      <a:pt x="6" y="621"/>
                      <a:pt x="4" y="686"/>
                      <a:pt x="7" y="733"/>
                    </a:cubicBezTo>
                    <a:cubicBezTo>
                      <a:pt x="5" y="745"/>
                      <a:pt x="9" y="770"/>
                      <a:pt x="9" y="778"/>
                    </a:cubicBezTo>
                    <a:cubicBezTo>
                      <a:pt x="2" y="821"/>
                      <a:pt x="9" y="864"/>
                      <a:pt x="4" y="907"/>
                    </a:cubicBezTo>
                    <a:cubicBezTo>
                      <a:pt x="11" y="976"/>
                      <a:pt x="2" y="1047"/>
                      <a:pt x="12" y="1116"/>
                    </a:cubicBezTo>
                    <a:cubicBezTo>
                      <a:pt x="32" y="1113"/>
                      <a:pt x="25" y="1117"/>
                      <a:pt x="34" y="1110"/>
                    </a:cubicBezTo>
                    <a:cubicBezTo>
                      <a:pt x="37" y="1102"/>
                      <a:pt x="37" y="1097"/>
                      <a:pt x="45" y="1092"/>
                    </a:cubicBezTo>
                    <a:cubicBezTo>
                      <a:pt x="49" y="1086"/>
                      <a:pt x="52" y="1079"/>
                      <a:pt x="58" y="1075"/>
                    </a:cubicBezTo>
                    <a:cubicBezTo>
                      <a:pt x="70" y="1051"/>
                      <a:pt x="89" y="1024"/>
                      <a:pt x="106" y="1003"/>
                    </a:cubicBezTo>
                    <a:cubicBezTo>
                      <a:pt x="108" y="996"/>
                      <a:pt x="113" y="991"/>
                      <a:pt x="120" y="987"/>
                    </a:cubicBezTo>
                    <a:cubicBezTo>
                      <a:pt x="125" y="981"/>
                      <a:pt x="131" y="976"/>
                      <a:pt x="138" y="972"/>
                    </a:cubicBezTo>
                    <a:cubicBezTo>
                      <a:pt x="143" y="966"/>
                      <a:pt x="144" y="961"/>
                      <a:pt x="147" y="954"/>
                    </a:cubicBezTo>
                    <a:cubicBezTo>
                      <a:pt x="150" y="940"/>
                      <a:pt x="146" y="919"/>
                      <a:pt x="145" y="907"/>
                    </a:cubicBezTo>
                    <a:cubicBezTo>
                      <a:pt x="147" y="888"/>
                      <a:pt x="149" y="873"/>
                      <a:pt x="145" y="855"/>
                    </a:cubicBezTo>
                    <a:cubicBezTo>
                      <a:pt x="146" y="828"/>
                      <a:pt x="145" y="806"/>
                      <a:pt x="150" y="781"/>
                    </a:cubicBezTo>
                    <a:cubicBezTo>
                      <a:pt x="148" y="752"/>
                      <a:pt x="147" y="722"/>
                      <a:pt x="142" y="694"/>
                    </a:cubicBezTo>
                    <a:cubicBezTo>
                      <a:pt x="139" y="654"/>
                      <a:pt x="148" y="627"/>
                      <a:pt x="165" y="592"/>
                    </a:cubicBezTo>
                    <a:cubicBezTo>
                      <a:pt x="166" y="568"/>
                      <a:pt x="162" y="520"/>
                      <a:pt x="177" y="496"/>
                    </a:cubicBezTo>
                    <a:cubicBezTo>
                      <a:pt x="178" y="490"/>
                      <a:pt x="180" y="483"/>
                      <a:pt x="183" y="477"/>
                    </a:cubicBezTo>
                    <a:cubicBezTo>
                      <a:pt x="184" y="470"/>
                      <a:pt x="186" y="462"/>
                      <a:pt x="189" y="456"/>
                    </a:cubicBezTo>
                    <a:cubicBezTo>
                      <a:pt x="191" y="441"/>
                      <a:pt x="192" y="423"/>
                      <a:pt x="198" y="409"/>
                    </a:cubicBezTo>
                    <a:cubicBezTo>
                      <a:pt x="200" y="392"/>
                      <a:pt x="202" y="373"/>
                      <a:pt x="210" y="357"/>
                    </a:cubicBezTo>
                    <a:cubicBezTo>
                      <a:pt x="215" y="330"/>
                      <a:pt x="231" y="312"/>
                      <a:pt x="243" y="288"/>
                    </a:cubicBezTo>
                    <a:cubicBezTo>
                      <a:pt x="237" y="264"/>
                      <a:pt x="240" y="236"/>
                      <a:pt x="238" y="211"/>
                    </a:cubicBezTo>
                    <a:cubicBezTo>
                      <a:pt x="241" y="150"/>
                      <a:pt x="240" y="89"/>
                      <a:pt x="235" y="28"/>
                    </a:cubicBezTo>
                    <a:cubicBezTo>
                      <a:pt x="234" y="5"/>
                      <a:pt x="240" y="1"/>
                      <a:pt x="222" y="1"/>
                    </a:cubicBezTo>
                  </a:path>
                </a:pathLst>
              </a:custGeom>
              <a:solidFill>
                <a:srgbClr val="99CC00"/>
              </a:solidFill>
              <a:ln w="28575">
                <a:noFill/>
                <a:round/>
                <a:headEnd/>
                <a:tailEnd/>
              </a:ln>
            </p:spPr>
            <p:txBody>
              <a:bodyPr wrap="none">
                <a:spAutoFit/>
              </a:bodyPr>
              <a:lstStyle/>
              <a:p>
                <a:endParaRPr lang="en-US"/>
              </a:p>
            </p:txBody>
          </p:sp>
        </p:grpSp>
      </p:grpSp>
      <p:grpSp>
        <p:nvGrpSpPr>
          <p:cNvPr id="9" name="Group 273"/>
          <p:cNvGrpSpPr>
            <a:grpSpLocks/>
          </p:cNvGrpSpPr>
          <p:nvPr/>
        </p:nvGrpSpPr>
        <p:grpSpPr bwMode="auto">
          <a:xfrm>
            <a:off x="4672013" y="2930525"/>
            <a:ext cx="798512" cy="1365250"/>
            <a:chOff x="1389" y="1852"/>
            <a:chExt cx="503" cy="1124"/>
          </a:xfrm>
        </p:grpSpPr>
        <p:sp>
          <p:nvSpPr>
            <p:cNvPr id="58423" name="Rectangle 274"/>
            <p:cNvSpPr>
              <a:spLocks noChangeArrowheads="1"/>
            </p:cNvSpPr>
            <p:nvPr/>
          </p:nvSpPr>
          <p:spPr bwMode="auto">
            <a:xfrm>
              <a:off x="1398" y="2412"/>
              <a:ext cx="260" cy="564"/>
            </a:xfrm>
            <a:prstGeom prst="rect">
              <a:avLst/>
            </a:prstGeom>
            <a:solidFill>
              <a:srgbClr val="996633"/>
            </a:solidFill>
            <a:ln w="28575">
              <a:noFill/>
              <a:miter lim="800000"/>
              <a:headEnd/>
              <a:tailEnd/>
            </a:ln>
          </p:spPr>
          <p:txBody>
            <a:bodyPr anchor="ctr">
              <a:spAutoFit/>
            </a:bodyPr>
            <a:lstStyle/>
            <a:p>
              <a:endParaRPr lang="en-US"/>
            </a:p>
          </p:txBody>
        </p:sp>
        <p:grpSp>
          <p:nvGrpSpPr>
            <p:cNvPr id="58424" name="Group 275"/>
            <p:cNvGrpSpPr>
              <a:grpSpLocks/>
            </p:cNvGrpSpPr>
            <p:nvPr/>
          </p:nvGrpSpPr>
          <p:grpSpPr bwMode="auto">
            <a:xfrm>
              <a:off x="1389" y="1852"/>
              <a:ext cx="503" cy="1121"/>
              <a:chOff x="1389" y="1852"/>
              <a:chExt cx="503" cy="1121"/>
            </a:xfrm>
          </p:grpSpPr>
          <p:sp>
            <p:nvSpPr>
              <p:cNvPr id="58425" name="Freeform 276"/>
              <p:cNvSpPr>
                <a:spLocks/>
              </p:cNvSpPr>
              <p:nvPr/>
            </p:nvSpPr>
            <p:spPr bwMode="auto">
              <a:xfrm>
                <a:off x="1389" y="1852"/>
                <a:ext cx="494" cy="573"/>
              </a:xfrm>
              <a:custGeom>
                <a:avLst/>
                <a:gdLst>
                  <a:gd name="T0" fmla="*/ 7 w 494"/>
                  <a:gd name="T1" fmla="*/ 564 h 573"/>
                  <a:gd name="T2" fmla="*/ 19 w 494"/>
                  <a:gd name="T3" fmla="*/ 526 h 573"/>
                  <a:gd name="T4" fmla="*/ 25 w 494"/>
                  <a:gd name="T5" fmla="*/ 470 h 573"/>
                  <a:gd name="T6" fmla="*/ 29 w 494"/>
                  <a:gd name="T7" fmla="*/ 450 h 573"/>
                  <a:gd name="T8" fmla="*/ 33 w 494"/>
                  <a:gd name="T9" fmla="*/ 438 h 573"/>
                  <a:gd name="T10" fmla="*/ 45 w 494"/>
                  <a:gd name="T11" fmla="*/ 382 h 573"/>
                  <a:gd name="T12" fmla="*/ 49 w 494"/>
                  <a:gd name="T13" fmla="*/ 322 h 573"/>
                  <a:gd name="T14" fmla="*/ 53 w 494"/>
                  <a:gd name="T15" fmla="*/ 306 h 573"/>
                  <a:gd name="T16" fmla="*/ 79 w 494"/>
                  <a:gd name="T17" fmla="*/ 198 h 573"/>
                  <a:gd name="T18" fmla="*/ 87 w 494"/>
                  <a:gd name="T19" fmla="*/ 164 h 573"/>
                  <a:gd name="T20" fmla="*/ 91 w 494"/>
                  <a:gd name="T21" fmla="*/ 152 h 573"/>
                  <a:gd name="T22" fmla="*/ 101 w 494"/>
                  <a:gd name="T23" fmla="*/ 98 h 573"/>
                  <a:gd name="T24" fmla="*/ 143 w 494"/>
                  <a:gd name="T25" fmla="*/ 42 h 573"/>
                  <a:gd name="T26" fmla="*/ 167 w 494"/>
                  <a:gd name="T27" fmla="*/ 8 h 573"/>
                  <a:gd name="T28" fmla="*/ 205 w 494"/>
                  <a:gd name="T29" fmla="*/ 6 h 573"/>
                  <a:gd name="T30" fmla="*/ 263 w 494"/>
                  <a:gd name="T31" fmla="*/ 0 h 573"/>
                  <a:gd name="T32" fmla="*/ 339 w 494"/>
                  <a:gd name="T33" fmla="*/ 2 h 573"/>
                  <a:gd name="T34" fmla="*/ 401 w 494"/>
                  <a:gd name="T35" fmla="*/ 8 h 573"/>
                  <a:gd name="T36" fmla="*/ 489 w 494"/>
                  <a:gd name="T37" fmla="*/ 4 h 573"/>
                  <a:gd name="T38" fmla="*/ 475 w 494"/>
                  <a:gd name="T39" fmla="*/ 10 h 573"/>
                  <a:gd name="T40" fmla="*/ 445 w 494"/>
                  <a:gd name="T41" fmla="*/ 16 h 573"/>
                  <a:gd name="T42" fmla="*/ 419 w 494"/>
                  <a:gd name="T43" fmla="*/ 22 h 573"/>
                  <a:gd name="T44" fmla="*/ 391 w 494"/>
                  <a:gd name="T45" fmla="*/ 46 h 573"/>
                  <a:gd name="T46" fmla="*/ 363 w 494"/>
                  <a:gd name="T47" fmla="*/ 72 h 573"/>
                  <a:gd name="T48" fmla="*/ 339 w 494"/>
                  <a:gd name="T49" fmla="*/ 104 h 573"/>
                  <a:gd name="T50" fmla="*/ 327 w 494"/>
                  <a:gd name="T51" fmla="*/ 122 h 573"/>
                  <a:gd name="T52" fmla="*/ 319 w 494"/>
                  <a:gd name="T53" fmla="*/ 158 h 573"/>
                  <a:gd name="T54" fmla="*/ 313 w 494"/>
                  <a:gd name="T55" fmla="*/ 182 h 573"/>
                  <a:gd name="T56" fmla="*/ 299 w 494"/>
                  <a:gd name="T57" fmla="*/ 272 h 573"/>
                  <a:gd name="T58" fmla="*/ 293 w 494"/>
                  <a:gd name="T59" fmla="*/ 358 h 573"/>
                  <a:gd name="T60" fmla="*/ 263 w 494"/>
                  <a:gd name="T61" fmla="*/ 526 h 573"/>
                  <a:gd name="T62" fmla="*/ 267 w 494"/>
                  <a:gd name="T63" fmla="*/ 568 h 573"/>
                  <a:gd name="T64" fmla="*/ 91 w 494"/>
                  <a:gd name="T65" fmla="*/ 564 h 573"/>
                  <a:gd name="T66" fmla="*/ 21 w 494"/>
                  <a:gd name="T67" fmla="*/ 572 h 573"/>
                  <a:gd name="T68" fmla="*/ 9 w 494"/>
                  <a:gd name="T69" fmla="*/ 570 h 573"/>
                  <a:gd name="T70" fmla="*/ 7 w 494"/>
                  <a:gd name="T71" fmla="*/ 564 h 57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94"/>
                  <a:gd name="T109" fmla="*/ 0 h 573"/>
                  <a:gd name="T110" fmla="*/ 494 w 494"/>
                  <a:gd name="T111" fmla="*/ 573 h 57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94" h="573">
                    <a:moveTo>
                      <a:pt x="7" y="564"/>
                    </a:moveTo>
                    <a:cubicBezTo>
                      <a:pt x="11" y="551"/>
                      <a:pt x="16" y="539"/>
                      <a:pt x="19" y="526"/>
                    </a:cubicBezTo>
                    <a:cubicBezTo>
                      <a:pt x="17" y="506"/>
                      <a:pt x="21" y="489"/>
                      <a:pt x="25" y="470"/>
                    </a:cubicBezTo>
                    <a:cubicBezTo>
                      <a:pt x="26" y="463"/>
                      <a:pt x="27" y="457"/>
                      <a:pt x="29" y="450"/>
                    </a:cubicBezTo>
                    <a:cubicBezTo>
                      <a:pt x="30" y="446"/>
                      <a:pt x="33" y="438"/>
                      <a:pt x="33" y="438"/>
                    </a:cubicBezTo>
                    <a:cubicBezTo>
                      <a:pt x="35" y="419"/>
                      <a:pt x="39" y="400"/>
                      <a:pt x="45" y="382"/>
                    </a:cubicBezTo>
                    <a:cubicBezTo>
                      <a:pt x="47" y="362"/>
                      <a:pt x="47" y="342"/>
                      <a:pt x="49" y="322"/>
                    </a:cubicBezTo>
                    <a:cubicBezTo>
                      <a:pt x="50" y="317"/>
                      <a:pt x="53" y="306"/>
                      <a:pt x="53" y="306"/>
                    </a:cubicBezTo>
                    <a:cubicBezTo>
                      <a:pt x="56" y="268"/>
                      <a:pt x="67" y="233"/>
                      <a:pt x="79" y="198"/>
                    </a:cubicBezTo>
                    <a:cubicBezTo>
                      <a:pt x="83" y="187"/>
                      <a:pt x="85" y="176"/>
                      <a:pt x="87" y="164"/>
                    </a:cubicBezTo>
                    <a:cubicBezTo>
                      <a:pt x="88" y="160"/>
                      <a:pt x="91" y="152"/>
                      <a:pt x="91" y="152"/>
                    </a:cubicBezTo>
                    <a:cubicBezTo>
                      <a:pt x="93" y="136"/>
                      <a:pt x="93" y="112"/>
                      <a:pt x="101" y="98"/>
                    </a:cubicBezTo>
                    <a:cubicBezTo>
                      <a:pt x="112" y="79"/>
                      <a:pt x="136" y="63"/>
                      <a:pt x="143" y="42"/>
                    </a:cubicBezTo>
                    <a:cubicBezTo>
                      <a:pt x="145" y="35"/>
                      <a:pt x="157" y="9"/>
                      <a:pt x="167" y="8"/>
                    </a:cubicBezTo>
                    <a:cubicBezTo>
                      <a:pt x="180" y="6"/>
                      <a:pt x="192" y="7"/>
                      <a:pt x="205" y="6"/>
                    </a:cubicBezTo>
                    <a:cubicBezTo>
                      <a:pt x="224" y="3"/>
                      <a:pt x="263" y="0"/>
                      <a:pt x="263" y="0"/>
                    </a:cubicBezTo>
                    <a:cubicBezTo>
                      <a:pt x="287" y="1"/>
                      <a:pt x="315" y="6"/>
                      <a:pt x="339" y="2"/>
                    </a:cubicBezTo>
                    <a:cubicBezTo>
                      <a:pt x="360" y="5"/>
                      <a:pt x="380" y="7"/>
                      <a:pt x="401" y="8"/>
                    </a:cubicBezTo>
                    <a:cubicBezTo>
                      <a:pt x="431" y="13"/>
                      <a:pt x="462" y="4"/>
                      <a:pt x="489" y="4"/>
                    </a:cubicBezTo>
                    <a:cubicBezTo>
                      <a:pt x="494" y="4"/>
                      <a:pt x="480" y="9"/>
                      <a:pt x="475" y="10"/>
                    </a:cubicBezTo>
                    <a:cubicBezTo>
                      <a:pt x="465" y="12"/>
                      <a:pt x="455" y="15"/>
                      <a:pt x="445" y="16"/>
                    </a:cubicBezTo>
                    <a:cubicBezTo>
                      <a:pt x="429" y="21"/>
                      <a:pt x="437" y="19"/>
                      <a:pt x="419" y="22"/>
                    </a:cubicBezTo>
                    <a:cubicBezTo>
                      <a:pt x="407" y="26"/>
                      <a:pt x="402" y="39"/>
                      <a:pt x="391" y="46"/>
                    </a:cubicBezTo>
                    <a:cubicBezTo>
                      <a:pt x="385" y="55"/>
                      <a:pt x="372" y="66"/>
                      <a:pt x="363" y="72"/>
                    </a:cubicBezTo>
                    <a:cubicBezTo>
                      <a:pt x="355" y="83"/>
                      <a:pt x="346" y="92"/>
                      <a:pt x="339" y="104"/>
                    </a:cubicBezTo>
                    <a:cubicBezTo>
                      <a:pt x="335" y="110"/>
                      <a:pt x="327" y="122"/>
                      <a:pt x="327" y="122"/>
                    </a:cubicBezTo>
                    <a:cubicBezTo>
                      <a:pt x="326" y="140"/>
                      <a:pt x="327" y="145"/>
                      <a:pt x="319" y="158"/>
                    </a:cubicBezTo>
                    <a:cubicBezTo>
                      <a:pt x="317" y="166"/>
                      <a:pt x="315" y="174"/>
                      <a:pt x="313" y="182"/>
                    </a:cubicBezTo>
                    <a:cubicBezTo>
                      <a:pt x="310" y="212"/>
                      <a:pt x="305" y="242"/>
                      <a:pt x="299" y="272"/>
                    </a:cubicBezTo>
                    <a:cubicBezTo>
                      <a:pt x="297" y="300"/>
                      <a:pt x="296" y="330"/>
                      <a:pt x="293" y="358"/>
                    </a:cubicBezTo>
                    <a:cubicBezTo>
                      <a:pt x="288" y="414"/>
                      <a:pt x="270" y="470"/>
                      <a:pt x="263" y="526"/>
                    </a:cubicBezTo>
                    <a:cubicBezTo>
                      <a:pt x="265" y="540"/>
                      <a:pt x="267" y="554"/>
                      <a:pt x="267" y="568"/>
                    </a:cubicBezTo>
                    <a:cubicBezTo>
                      <a:pt x="244" y="553"/>
                      <a:pt x="117" y="563"/>
                      <a:pt x="91" y="564"/>
                    </a:cubicBezTo>
                    <a:cubicBezTo>
                      <a:pt x="68" y="569"/>
                      <a:pt x="21" y="572"/>
                      <a:pt x="21" y="572"/>
                    </a:cubicBezTo>
                    <a:cubicBezTo>
                      <a:pt x="17" y="571"/>
                      <a:pt x="12" y="573"/>
                      <a:pt x="9" y="570"/>
                    </a:cubicBezTo>
                    <a:cubicBezTo>
                      <a:pt x="0" y="563"/>
                      <a:pt x="20" y="564"/>
                      <a:pt x="7" y="564"/>
                    </a:cubicBezTo>
                    <a:close/>
                  </a:path>
                </a:pathLst>
              </a:custGeom>
              <a:solidFill>
                <a:srgbClr val="996633"/>
              </a:solidFill>
              <a:ln w="28575">
                <a:noFill/>
                <a:round/>
                <a:headEnd/>
                <a:tailEnd/>
              </a:ln>
            </p:spPr>
            <p:txBody>
              <a:bodyPr wrap="none">
                <a:spAutoFit/>
              </a:bodyPr>
              <a:lstStyle/>
              <a:p>
                <a:endParaRPr lang="en-US"/>
              </a:p>
            </p:txBody>
          </p:sp>
          <p:sp>
            <p:nvSpPr>
              <p:cNvPr id="58426" name="Freeform 277"/>
              <p:cNvSpPr>
                <a:spLocks/>
              </p:cNvSpPr>
              <p:nvPr/>
            </p:nvSpPr>
            <p:spPr bwMode="auto">
              <a:xfrm>
                <a:off x="1649" y="1856"/>
                <a:ext cx="243" cy="1117"/>
              </a:xfrm>
              <a:custGeom>
                <a:avLst/>
                <a:gdLst>
                  <a:gd name="T0" fmla="*/ 235 w 243"/>
                  <a:gd name="T1" fmla="*/ 3 h 1117"/>
                  <a:gd name="T2" fmla="*/ 217 w 243"/>
                  <a:gd name="T3" fmla="*/ 4 h 1117"/>
                  <a:gd name="T4" fmla="*/ 184 w 243"/>
                  <a:gd name="T5" fmla="*/ 13 h 1117"/>
                  <a:gd name="T6" fmla="*/ 163 w 243"/>
                  <a:gd name="T7" fmla="*/ 19 h 1117"/>
                  <a:gd name="T8" fmla="*/ 142 w 243"/>
                  <a:gd name="T9" fmla="*/ 25 h 1117"/>
                  <a:gd name="T10" fmla="*/ 126 w 243"/>
                  <a:gd name="T11" fmla="*/ 36 h 1117"/>
                  <a:gd name="T12" fmla="*/ 103 w 243"/>
                  <a:gd name="T13" fmla="*/ 58 h 1117"/>
                  <a:gd name="T14" fmla="*/ 88 w 243"/>
                  <a:gd name="T15" fmla="*/ 75 h 1117"/>
                  <a:gd name="T16" fmla="*/ 67 w 243"/>
                  <a:gd name="T17" fmla="*/ 106 h 1117"/>
                  <a:gd name="T18" fmla="*/ 61 w 243"/>
                  <a:gd name="T19" fmla="*/ 120 h 1117"/>
                  <a:gd name="T20" fmla="*/ 55 w 243"/>
                  <a:gd name="T21" fmla="*/ 154 h 1117"/>
                  <a:gd name="T22" fmla="*/ 43 w 243"/>
                  <a:gd name="T23" fmla="*/ 213 h 1117"/>
                  <a:gd name="T24" fmla="*/ 31 w 243"/>
                  <a:gd name="T25" fmla="*/ 304 h 1117"/>
                  <a:gd name="T26" fmla="*/ 13 w 243"/>
                  <a:gd name="T27" fmla="*/ 442 h 1117"/>
                  <a:gd name="T28" fmla="*/ 10 w 243"/>
                  <a:gd name="T29" fmla="*/ 463 h 1117"/>
                  <a:gd name="T30" fmla="*/ 7 w 243"/>
                  <a:gd name="T31" fmla="*/ 481 h 1117"/>
                  <a:gd name="T32" fmla="*/ 1 w 243"/>
                  <a:gd name="T33" fmla="*/ 537 h 1117"/>
                  <a:gd name="T34" fmla="*/ 6 w 243"/>
                  <a:gd name="T35" fmla="*/ 586 h 1117"/>
                  <a:gd name="T36" fmla="*/ 7 w 243"/>
                  <a:gd name="T37" fmla="*/ 733 h 1117"/>
                  <a:gd name="T38" fmla="*/ 9 w 243"/>
                  <a:gd name="T39" fmla="*/ 778 h 1117"/>
                  <a:gd name="T40" fmla="*/ 4 w 243"/>
                  <a:gd name="T41" fmla="*/ 907 h 1117"/>
                  <a:gd name="T42" fmla="*/ 12 w 243"/>
                  <a:gd name="T43" fmla="*/ 1116 h 1117"/>
                  <a:gd name="T44" fmla="*/ 34 w 243"/>
                  <a:gd name="T45" fmla="*/ 1110 h 1117"/>
                  <a:gd name="T46" fmla="*/ 45 w 243"/>
                  <a:gd name="T47" fmla="*/ 1092 h 1117"/>
                  <a:gd name="T48" fmla="*/ 58 w 243"/>
                  <a:gd name="T49" fmla="*/ 1075 h 1117"/>
                  <a:gd name="T50" fmla="*/ 106 w 243"/>
                  <a:gd name="T51" fmla="*/ 1003 h 1117"/>
                  <a:gd name="T52" fmla="*/ 120 w 243"/>
                  <a:gd name="T53" fmla="*/ 987 h 1117"/>
                  <a:gd name="T54" fmla="*/ 138 w 243"/>
                  <a:gd name="T55" fmla="*/ 972 h 1117"/>
                  <a:gd name="T56" fmla="*/ 147 w 243"/>
                  <a:gd name="T57" fmla="*/ 954 h 1117"/>
                  <a:gd name="T58" fmla="*/ 145 w 243"/>
                  <a:gd name="T59" fmla="*/ 907 h 1117"/>
                  <a:gd name="T60" fmla="*/ 145 w 243"/>
                  <a:gd name="T61" fmla="*/ 855 h 1117"/>
                  <a:gd name="T62" fmla="*/ 150 w 243"/>
                  <a:gd name="T63" fmla="*/ 781 h 1117"/>
                  <a:gd name="T64" fmla="*/ 142 w 243"/>
                  <a:gd name="T65" fmla="*/ 694 h 1117"/>
                  <a:gd name="T66" fmla="*/ 165 w 243"/>
                  <a:gd name="T67" fmla="*/ 592 h 1117"/>
                  <a:gd name="T68" fmla="*/ 177 w 243"/>
                  <a:gd name="T69" fmla="*/ 496 h 1117"/>
                  <a:gd name="T70" fmla="*/ 183 w 243"/>
                  <a:gd name="T71" fmla="*/ 477 h 1117"/>
                  <a:gd name="T72" fmla="*/ 189 w 243"/>
                  <a:gd name="T73" fmla="*/ 456 h 1117"/>
                  <a:gd name="T74" fmla="*/ 198 w 243"/>
                  <a:gd name="T75" fmla="*/ 409 h 1117"/>
                  <a:gd name="T76" fmla="*/ 210 w 243"/>
                  <a:gd name="T77" fmla="*/ 357 h 1117"/>
                  <a:gd name="T78" fmla="*/ 243 w 243"/>
                  <a:gd name="T79" fmla="*/ 288 h 1117"/>
                  <a:gd name="T80" fmla="*/ 238 w 243"/>
                  <a:gd name="T81" fmla="*/ 211 h 1117"/>
                  <a:gd name="T82" fmla="*/ 235 w 243"/>
                  <a:gd name="T83" fmla="*/ 28 h 1117"/>
                  <a:gd name="T84" fmla="*/ 222 w 243"/>
                  <a:gd name="T85" fmla="*/ 1 h 111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43"/>
                  <a:gd name="T130" fmla="*/ 0 h 1117"/>
                  <a:gd name="T131" fmla="*/ 243 w 243"/>
                  <a:gd name="T132" fmla="*/ 1117 h 111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43" h="1117">
                    <a:moveTo>
                      <a:pt x="235" y="3"/>
                    </a:moveTo>
                    <a:cubicBezTo>
                      <a:pt x="230" y="0"/>
                      <a:pt x="217" y="4"/>
                      <a:pt x="217" y="4"/>
                    </a:cubicBezTo>
                    <a:cubicBezTo>
                      <a:pt x="207" y="9"/>
                      <a:pt x="195" y="12"/>
                      <a:pt x="184" y="13"/>
                    </a:cubicBezTo>
                    <a:cubicBezTo>
                      <a:pt x="178" y="16"/>
                      <a:pt x="170" y="18"/>
                      <a:pt x="163" y="19"/>
                    </a:cubicBezTo>
                    <a:cubicBezTo>
                      <a:pt x="157" y="22"/>
                      <a:pt x="149" y="24"/>
                      <a:pt x="142" y="25"/>
                    </a:cubicBezTo>
                    <a:cubicBezTo>
                      <a:pt x="136" y="28"/>
                      <a:pt x="132" y="33"/>
                      <a:pt x="126" y="36"/>
                    </a:cubicBezTo>
                    <a:cubicBezTo>
                      <a:pt x="122" y="44"/>
                      <a:pt x="111" y="56"/>
                      <a:pt x="103" y="58"/>
                    </a:cubicBezTo>
                    <a:cubicBezTo>
                      <a:pt x="98" y="64"/>
                      <a:pt x="95" y="71"/>
                      <a:pt x="88" y="75"/>
                    </a:cubicBezTo>
                    <a:cubicBezTo>
                      <a:pt x="81" y="85"/>
                      <a:pt x="74" y="96"/>
                      <a:pt x="67" y="106"/>
                    </a:cubicBezTo>
                    <a:cubicBezTo>
                      <a:pt x="66" y="112"/>
                      <a:pt x="63" y="115"/>
                      <a:pt x="61" y="120"/>
                    </a:cubicBezTo>
                    <a:cubicBezTo>
                      <a:pt x="60" y="133"/>
                      <a:pt x="58" y="142"/>
                      <a:pt x="55" y="154"/>
                    </a:cubicBezTo>
                    <a:cubicBezTo>
                      <a:pt x="53" y="174"/>
                      <a:pt x="50" y="195"/>
                      <a:pt x="43" y="213"/>
                    </a:cubicBezTo>
                    <a:cubicBezTo>
                      <a:pt x="39" y="242"/>
                      <a:pt x="40" y="276"/>
                      <a:pt x="31" y="304"/>
                    </a:cubicBezTo>
                    <a:cubicBezTo>
                      <a:pt x="29" y="346"/>
                      <a:pt x="32" y="404"/>
                      <a:pt x="13" y="442"/>
                    </a:cubicBezTo>
                    <a:cubicBezTo>
                      <a:pt x="11" y="460"/>
                      <a:pt x="13" y="446"/>
                      <a:pt x="10" y="463"/>
                    </a:cubicBezTo>
                    <a:cubicBezTo>
                      <a:pt x="9" y="469"/>
                      <a:pt x="7" y="481"/>
                      <a:pt x="7" y="481"/>
                    </a:cubicBezTo>
                    <a:cubicBezTo>
                      <a:pt x="6" y="500"/>
                      <a:pt x="3" y="518"/>
                      <a:pt x="1" y="537"/>
                    </a:cubicBezTo>
                    <a:cubicBezTo>
                      <a:pt x="1" y="545"/>
                      <a:pt x="0" y="574"/>
                      <a:pt x="6" y="586"/>
                    </a:cubicBezTo>
                    <a:cubicBezTo>
                      <a:pt x="6" y="621"/>
                      <a:pt x="4" y="686"/>
                      <a:pt x="7" y="733"/>
                    </a:cubicBezTo>
                    <a:cubicBezTo>
                      <a:pt x="5" y="745"/>
                      <a:pt x="9" y="770"/>
                      <a:pt x="9" y="778"/>
                    </a:cubicBezTo>
                    <a:cubicBezTo>
                      <a:pt x="2" y="821"/>
                      <a:pt x="9" y="864"/>
                      <a:pt x="4" y="907"/>
                    </a:cubicBezTo>
                    <a:cubicBezTo>
                      <a:pt x="11" y="976"/>
                      <a:pt x="2" y="1047"/>
                      <a:pt x="12" y="1116"/>
                    </a:cubicBezTo>
                    <a:cubicBezTo>
                      <a:pt x="32" y="1113"/>
                      <a:pt x="25" y="1117"/>
                      <a:pt x="34" y="1110"/>
                    </a:cubicBezTo>
                    <a:cubicBezTo>
                      <a:pt x="37" y="1102"/>
                      <a:pt x="37" y="1097"/>
                      <a:pt x="45" y="1092"/>
                    </a:cubicBezTo>
                    <a:cubicBezTo>
                      <a:pt x="49" y="1086"/>
                      <a:pt x="52" y="1079"/>
                      <a:pt x="58" y="1075"/>
                    </a:cubicBezTo>
                    <a:cubicBezTo>
                      <a:pt x="70" y="1051"/>
                      <a:pt x="89" y="1024"/>
                      <a:pt x="106" y="1003"/>
                    </a:cubicBezTo>
                    <a:cubicBezTo>
                      <a:pt x="108" y="996"/>
                      <a:pt x="113" y="991"/>
                      <a:pt x="120" y="987"/>
                    </a:cubicBezTo>
                    <a:cubicBezTo>
                      <a:pt x="125" y="981"/>
                      <a:pt x="131" y="976"/>
                      <a:pt x="138" y="972"/>
                    </a:cubicBezTo>
                    <a:cubicBezTo>
                      <a:pt x="143" y="966"/>
                      <a:pt x="144" y="961"/>
                      <a:pt x="147" y="954"/>
                    </a:cubicBezTo>
                    <a:cubicBezTo>
                      <a:pt x="150" y="940"/>
                      <a:pt x="146" y="919"/>
                      <a:pt x="145" y="907"/>
                    </a:cubicBezTo>
                    <a:cubicBezTo>
                      <a:pt x="147" y="888"/>
                      <a:pt x="149" y="873"/>
                      <a:pt x="145" y="855"/>
                    </a:cubicBezTo>
                    <a:cubicBezTo>
                      <a:pt x="146" y="828"/>
                      <a:pt x="145" y="806"/>
                      <a:pt x="150" y="781"/>
                    </a:cubicBezTo>
                    <a:cubicBezTo>
                      <a:pt x="148" y="752"/>
                      <a:pt x="147" y="722"/>
                      <a:pt x="142" y="694"/>
                    </a:cubicBezTo>
                    <a:cubicBezTo>
                      <a:pt x="139" y="654"/>
                      <a:pt x="148" y="627"/>
                      <a:pt x="165" y="592"/>
                    </a:cubicBezTo>
                    <a:cubicBezTo>
                      <a:pt x="166" y="568"/>
                      <a:pt x="162" y="520"/>
                      <a:pt x="177" y="496"/>
                    </a:cubicBezTo>
                    <a:cubicBezTo>
                      <a:pt x="178" y="490"/>
                      <a:pt x="180" y="483"/>
                      <a:pt x="183" y="477"/>
                    </a:cubicBezTo>
                    <a:cubicBezTo>
                      <a:pt x="184" y="470"/>
                      <a:pt x="186" y="462"/>
                      <a:pt x="189" y="456"/>
                    </a:cubicBezTo>
                    <a:cubicBezTo>
                      <a:pt x="191" y="441"/>
                      <a:pt x="192" y="423"/>
                      <a:pt x="198" y="409"/>
                    </a:cubicBezTo>
                    <a:cubicBezTo>
                      <a:pt x="200" y="392"/>
                      <a:pt x="202" y="373"/>
                      <a:pt x="210" y="357"/>
                    </a:cubicBezTo>
                    <a:cubicBezTo>
                      <a:pt x="215" y="330"/>
                      <a:pt x="231" y="312"/>
                      <a:pt x="243" y="288"/>
                    </a:cubicBezTo>
                    <a:cubicBezTo>
                      <a:pt x="237" y="264"/>
                      <a:pt x="240" y="236"/>
                      <a:pt x="238" y="211"/>
                    </a:cubicBezTo>
                    <a:cubicBezTo>
                      <a:pt x="241" y="150"/>
                      <a:pt x="240" y="89"/>
                      <a:pt x="235" y="28"/>
                    </a:cubicBezTo>
                    <a:cubicBezTo>
                      <a:pt x="234" y="5"/>
                      <a:pt x="240" y="1"/>
                      <a:pt x="222" y="1"/>
                    </a:cubicBezTo>
                  </a:path>
                </a:pathLst>
              </a:custGeom>
              <a:solidFill>
                <a:srgbClr val="CC9900"/>
              </a:solidFill>
              <a:ln w="28575">
                <a:noFill/>
                <a:round/>
                <a:headEnd/>
                <a:tailEnd/>
              </a:ln>
            </p:spPr>
            <p:txBody>
              <a:bodyPr wrap="none">
                <a:spAutoFit/>
              </a:bodyPr>
              <a:lstStyle/>
              <a:p>
                <a:endParaRPr lang="en-US"/>
              </a:p>
            </p:txBody>
          </p:sp>
        </p:grpSp>
      </p:grpSp>
      <p:grpSp>
        <p:nvGrpSpPr>
          <p:cNvPr id="11" name="Group 278"/>
          <p:cNvGrpSpPr>
            <a:grpSpLocks/>
          </p:cNvGrpSpPr>
          <p:nvPr/>
        </p:nvGrpSpPr>
        <p:grpSpPr bwMode="auto">
          <a:xfrm>
            <a:off x="3995738" y="1768475"/>
            <a:ext cx="841375" cy="2517775"/>
            <a:chOff x="2517" y="1114"/>
            <a:chExt cx="530" cy="1586"/>
          </a:xfrm>
        </p:grpSpPr>
        <p:sp>
          <p:nvSpPr>
            <p:cNvPr id="58417" name="Freeform 279"/>
            <p:cNvSpPr>
              <a:spLocks/>
            </p:cNvSpPr>
            <p:nvPr/>
          </p:nvSpPr>
          <p:spPr bwMode="auto">
            <a:xfrm>
              <a:off x="2928" y="1712"/>
              <a:ext cx="76" cy="792"/>
            </a:xfrm>
            <a:custGeom>
              <a:avLst/>
              <a:gdLst>
                <a:gd name="T0" fmla="*/ 2 w 76"/>
                <a:gd name="T1" fmla="*/ 787 h 792"/>
                <a:gd name="T2" fmla="*/ 21 w 76"/>
                <a:gd name="T3" fmla="*/ 778 h 792"/>
                <a:gd name="T4" fmla="*/ 23 w 76"/>
                <a:gd name="T5" fmla="*/ 747 h 792"/>
                <a:gd name="T6" fmla="*/ 23 w 76"/>
                <a:gd name="T7" fmla="*/ 628 h 792"/>
                <a:gd name="T8" fmla="*/ 26 w 76"/>
                <a:gd name="T9" fmla="*/ 556 h 792"/>
                <a:gd name="T10" fmla="*/ 32 w 76"/>
                <a:gd name="T11" fmla="*/ 522 h 792"/>
                <a:gd name="T12" fmla="*/ 38 w 76"/>
                <a:gd name="T13" fmla="*/ 501 h 792"/>
                <a:gd name="T14" fmla="*/ 44 w 76"/>
                <a:gd name="T15" fmla="*/ 477 h 792"/>
                <a:gd name="T16" fmla="*/ 50 w 76"/>
                <a:gd name="T17" fmla="*/ 453 h 792"/>
                <a:gd name="T18" fmla="*/ 56 w 76"/>
                <a:gd name="T19" fmla="*/ 436 h 792"/>
                <a:gd name="T20" fmla="*/ 68 w 76"/>
                <a:gd name="T21" fmla="*/ 360 h 792"/>
                <a:gd name="T22" fmla="*/ 69 w 76"/>
                <a:gd name="T23" fmla="*/ 346 h 792"/>
                <a:gd name="T24" fmla="*/ 68 w 76"/>
                <a:gd name="T25" fmla="*/ 243 h 792"/>
                <a:gd name="T26" fmla="*/ 69 w 76"/>
                <a:gd name="T27" fmla="*/ 162 h 792"/>
                <a:gd name="T28" fmla="*/ 66 w 76"/>
                <a:gd name="T29" fmla="*/ 99 h 792"/>
                <a:gd name="T30" fmla="*/ 63 w 76"/>
                <a:gd name="T31" fmla="*/ 0 h 792"/>
                <a:gd name="T32" fmla="*/ 51 w 76"/>
                <a:gd name="T33" fmla="*/ 12 h 792"/>
                <a:gd name="T34" fmla="*/ 42 w 76"/>
                <a:gd name="T35" fmla="*/ 55 h 792"/>
                <a:gd name="T36" fmla="*/ 36 w 76"/>
                <a:gd name="T37" fmla="*/ 73 h 792"/>
                <a:gd name="T38" fmla="*/ 21 w 76"/>
                <a:gd name="T39" fmla="*/ 160 h 792"/>
                <a:gd name="T40" fmla="*/ 8 w 76"/>
                <a:gd name="T41" fmla="*/ 222 h 792"/>
                <a:gd name="T42" fmla="*/ 11 w 76"/>
                <a:gd name="T43" fmla="*/ 501 h 792"/>
                <a:gd name="T44" fmla="*/ 3 w 76"/>
                <a:gd name="T45" fmla="*/ 597 h 792"/>
                <a:gd name="T46" fmla="*/ 0 w 76"/>
                <a:gd name="T47" fmla="*/ 664 h 792"/>
                <a:gd name="T48" fmla="*/ 0 w 76"/>
                <a:gd name="T49" fmla="*/ 762 h 792"/>
                <a:gd name="T50" fmla="*/ 2 w 76"/>
                <a:gd name="T51" fmla="*/ 784 h 792"/>
                <a:gd name="T52" fmla="*/ 2 w 76"/>
                <a:gd name="T53" fmla="*/ 787 h 7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6"/>
                <a:gd name="T82" fmla="*/ 0 h 792"/>
                <a:gd name="T83" fmla="*/ 76 w 76"/>
                <a:gd name="T84" fmla="*/ 792 h 79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6" h="792">
                  <a:moveTo>
                    <a:pt x="2" y="787"/>
                  </a:moveTo>
                  <a:cubicBezTo>
                    <a:pt x="9" y="786"/>
                    <a:pt x="15" y="782"/>
                    <a:pt x="21" y="778"/>
                  </a:cubicBezTo>
                  <a:cubicBezTo>
                    <a:pt x="19" y="767"/>
                    <a:pt x="21" y="758"/>
                    <a:pt x="23" y="747"/>
                  </a:cubicBezTo>
                  <a:cubicBezTo>
                    <a:pt x="20" y="707"/>
                    <a:pt x="19" y="668"/>
                    <a:pt x="23" y="628"/>
                  </a:cubicBezTo>
                  <a:cubicBezTo>
                    <a:pt x="18" y="605"/>
                    <a:pt x="15" y="577"/>
                    <a:pt x="26" y="556"/>
                  </a:cubicBezTo>
                  <a:cubicBezTo>
                    <a:pt x="27" y="545"/>
                    <a:pt x="27" y="532"/>
                    <a:pt x="32" y="522"/>
                  </a:cubicBezTo>
                  <a:cubicBezTo>
                    <a:pt x="33" y="515"/>
                    <a:pt x="35" y="507"/>
                    <a:pt x="38" y="501"/>
                  </a:cubicBezTo>
                  <a:cubicBezTo>
                    <a:pt x="39" y="493"/>
                    <a:pt x="40" y="484"/>
                    <a:pt x="44" y="477"/>
                  </a:cubicBezTo>
                  <a:cubicBezTo>
                    <a:pt x="46" y="469"/>
                    <a:pt x="46" y="461"/>
                    <a:pt x="50" y="453"/>
                  </a:cubicBezTo>
                  <a:cubicBezTo>
                    <a:pt x="51" y="445"/>
                    <a:pt x="52" y="443"/>
                    <a:pt x="56" y="436"/>
                  </a:cubicBezTo>
                  <a:cubicBezTo>
                    <a:pt x="60" y="412"/>
                    <a:pt x="57" y="382"/>
                    <a:pt x="68" y="360"/>
                  </a:cubicBezTo>
                  <a:cubicBezTo>
                    <a:pt x="69" y="353"/>
                    <a:pt x="72" y="352"/>
                    <a:pt x="69" y="346"/>
                  </a:cubicBezTo>
                  <a:cubicBezTo>
                    <a:pt x="76" y="313"/>
                    <a:pt x="69" y="276"/>
                    <a:pt x="68" y="243"/>
                  </a:cubicBezTo>
                  <a:cubicBezTo>
                    <a:pt x="69" y="216"/>
                    <a:pt x="68" y="189"/>
                    <a:pt x="69" y="162"/>
                  </a:cubicBezTo>
                  <a:cubicBezTo>
                    <a:pt x="68" y="141"/>
                    <a:pt x="68" y="120"/>
                    <a:pt x="66" y="99"/>
                  </a:cubicBezTo>
                  <a:cubicBezTo>
                    <a:pt x="68" y="67"/>
                    <a:pt x="69" y="31"/>
                    <a:pt x="63" y="0"/>
                  </a:cubicBezTo>
                  <a:cubicBezTo>
                    <a:pt x="55" y="1"/>
                    <a:pt x="55" y="5"/>
                    <a:pt x="51" y="12"/>
                  </a:cubicBezTo>
                  <a:cubicBezTo>
                    <a:pt x="49" y="26"/>
                    <a:pt x="48" y="42"/>
                    <a:pt x="42" y="55"/>
                  </a:cubicBezTo>
                  <a:cubicBezTo>
                    <a:pt x="41" y="62"/>
                    <a:pt x="40" y="67"/>
                    <a:pt x="36" y="73"/>
                  </a:cubicBezTo>
                  <a:cubicBezTo>
                    <a:pt x="31" y="102"/>
                    <a:pt x="29" y="132"/>
                    <a:pt x="21" y="160"/>
                  </a:cubicBezTo>
                  <a:cubicBezTo>
                    <a:pt x="18" y="181"/>
                    <a:pt x="11" y="201"/>
                    <a:pt x="8" y="222"/>
                  </a:cubicBezTo>
                  <a:cubicBezTo>
                    <a:pt x="2" y="314"/>
                    <a:pt x="5" y="409"/>
                    <a:pt x="11" y="501"/>
                  </a:cubicBezTo>
                  <a:cubicBezTo>
                    <a:pt x="10" y="534"/>
                    <a:pt x="6" y="564"/>
                    <a:pt x="3" y="597"/>
                  </a:cubicBezTo>
                  <a:cubicBezTo>
                    <a:pt x="9" y="617"/>
                    <a:pt x="2" y="643"/>
                    <a:pt x="0" y="664"/>
                  </a:cubicBezTo>
                  <a:cubicBezTo>
                    <a:pt x="4" y="697"/>
                    <a:pt x="2" y="729"/>
                    <a:pt x="0" y="762"/>
                  </a:cubicBezTo>
                  <a:cubicBezTo>
                    <a:pt x="3" y="770"/>
                    <a:pt x="3" y="775"/>
                    <a:pt x="2" y="784"/>
                  </a:cubicBezTo>
                  <a:cubicBezTo>
                    <a:pt x="3" y="791"/>
                    <a:pt x="4" y="792"/>
                    <a:pt x="2" y="787"/>
                  </a:cubicBezTo>
                  <a:close/>
                </a:path>
              </a:pathLst>
            </a:custGeom>
            <a:solidFill>
              <a:srgbClr val="66CCFF"/>
            </a:solidFill>
            <a:ln w="28575">
              <a:noFill/>
              <a:round/>
              <a:headEnd/>
              <a:tailEnd/>
            </a:ln>
          </p:spPr>
          <p:txBody>
            <a:bodyPr wrap="none">
              <a:spAutoFit/>
            </a:bodyPr>
            <a:lstStyle/>
            <a:p>
              <a:endParaRPr lang="en-US"/>
            </a:p>
          </p:txBody>
        </p:sp>
        <p:grpSp>
          <p:nvGrpSpPr>
            <p:cNvPr id="58418" name="Group 280"/>
            <p:cNvGrpSpPr>
              <a:grpSpLocks/>
            </p:cNvGrpSpPr>
            <p:nvPr/>
          </p:nvGrpSpPr>
          <p:grpSpPr bwMode="auto">
            <a:xfrm>
              <a:off x="2517" y="1114"/>
              <a:ext cx="530" cy="1586"/>
              <a:chOff x="2565" y="1414"/>
              <a:chExt cx="530" cy="1586"/>
            </a:xfrm>
          </p:grpSpPr>
          <p:sp>
            <p:nvSpPr>
              <p:cNvPr id="58419" name="Rectangle 281"/>
              <p:cNvSpPr>
                <a:spLocks noChangeArrowheads="1"/>
              </p:cNvSpPr>
              <p:nvPr/>
            </p:nvSpPr>
            <p:spPr bwMode="auto">
              <a:xfrm>
                <a:off x="2586" y="2204"/>
                <a:ext cx="272" cy="796"/>
              </a:xfrm>
              <a:prstGeom prst="rect">
                <a:avLst/>
              </a:prstGeom>
              <a:solidFill>
                <a:srgbClr val="0066CC"/>
              </a:solidFill>
              <a:ln w="28575">
                <a:noFill/>
                <a:miter lim="800000"/>
                <a:headEnd/>
                <a:tailEnd/>
              </a:ln>
            </p:spPr>
            <p:txBody>
              <a:bodyPr anchor="ctr">
                <a:spAutoFit/>
              </a:bodyPr>
              <a:lstStyle/>
              <a:p>
                <a:endParaRPr lang="en-US"/>
              </a:p>
            </p:txBody>
          </p:sp>
          <p:grpSp>
            <p:nvGrpSpPr>
              <p:cNvPr id="58420" name="Group 282"/>
              <p:cNvGrpSpPr>
                <a:grpSpLocks/>
              </p:cNvGrpSpPr>
              <p:nvPr/>
            </p:nvGrpSpPr>
            <p:grpSpPr bwMode="auto">
              <a:xfrm>
                <a:off x="2565" y="1414"/>
                <a:ext cx="530" cy="1582"/>
                <a:chOff x="2565" y="1414"/>
                <a:chExt cx="530" cy="1582"/>
              </a:xfrm>
            </p:grpSpPr>
            <p:sp>
              <p:nvSpPr>
                <p:cNvPr id="58421" name="Freeform 283"/>
                <p:cNvSpPr>
                  <a:spLocks/>
                </p:cNvSpPr>
                <p:nvPr/>
              </p:nvSpPr>
              <p:spPr bwMode="auto">
                <a:xfrm>
                  <a:off x="2565" y="1414"/>
                  <a:ext cx="530" cy="809"/>
                </a:xfrm>
                <a:custGeom>
                  <a:avLst/>
                  <a:gdLst>
                    <a:gd name="T0" fmla="*/ 14 w 494"/>
                    <a:gd name="T1" fmla="*/ 6307 h 573"/>
                    <a:gd name="T2" fmla="*/ 31 w 494"/>
                    <a:gd name="T3" fmla="*/ 5885 h 573"/>
                    <a:gd name="T4" fmla="*/ 41 w 494"/>
                    <a:gd name="T5" fmla="*/ 5256 h 573"/>
                    <a:gd name="T6" fmla="*/ 47 w 494"/>
                    <a:gd name="T7" fmla="*/ 5029 h 573"/>
                    <a:gd name="T8" fmla="*/ 54 w 494"/>
                    <a:gd name="T9" fmla="*/ 4899 h 573"/>
                    <a:gd name="T10" fmla="*/ 73 w 494"/>
                    <a:gd name="T11" fmla="*/ 4265 h 573"/>
                    <a:gd name="T12" fmla="*/ 80 w 494"/>
                    <a:gd name="T13" fmla="*/ 3600 h 573"/>
                    <a:gd name="T14" fmla="*/ 86 w 494"/>
                    <a:gd name="T15" fmla="*/ 3422 h 573"/>
                    <a:gd name="T16" fmla="*/ 130 w 494"/>
                    <a:gd name="T17" fmla="*/ 2218 h 573"/>
                    <a:gd name="T18" fmla="*/ 142 w 494"/>
                    <a:gd name="T19" fmla="*/ 1840 h 573"/>
                    <a:gd name="T20" fmla="*/ 149 w 494"/>
                    <a:gd name="T21" fmla="*/ 1707 h 573"/>
                    <a:gd name="T22" fmla="*/ 164 w 494"/>
                    <a:gd name="T23" fmla="*/ 1093 h 573"/>
                    <a:gd name="T24" fmla="*/ 234 w 494"/>
                    <a:gd name="T25" fmla="*/ 465 h 573"/>
                    <a:gd name="T26" fmla="*/ 273 w 494"/>
                    <a:gd name="T27" fmla="*/ 90 h 573"/>
                    <a:gd name="T28" fmla="*/ 335 w 494"/>
                    <a:gd name="T29" fmla="*/ 64 h 573"/>
                    <a:gd name="T30" fmla="*/ 430 w 494"/>
                    <a:gd name="T31" fmla="*/ 0 h 573"/>
                    <a:gd name="T32" fmla="*/ 556 w 494"/>
                    <a:gd name="T33" fmla="*/ 23 h 573"/>
                    <a:gd name="T34" fmla="*/ 657 w 494"/>
                    <a:gd name="T35" fmla="*/ 90 h 573"/>
                    <a:gd name="T36" fmla="*/ 800 w 494"/>
                    <a:gd name="T37" fmla="*/ 45 h 573"/>
                    <a:gd name="T38" fmla="*/ 778 w 494"/>
                    <a:gd name="T39" fmla="*/ 112 h 573"/>
                    <a:gd name="T40" fmla="*/ 727 w 494"/>
                    <a:gd name="T41" fmla="*/ 179 h 573"/>
                    <a:gd name="T42" fmla="*/ 688 w 494"/>
                    <a:gd name="T43" fmla="*/ 247 h 573"/>
                    <a:gd name="T44" fmla="*/ 641 w 494"/>
                    <a:gd name="T45" fmla="*/ 518 h 573"/>
                    <a:gd name="T46" fmla="*/ 593 w 494"/>
                    <a:gd name="T47" fmla="*/ 808 h 573"/>
                    <a:gd name="T48" fmla="*/ 556 w 494"/>
                    <a:gd name="T49" fmla="*/ 1168 h 573"/>
                    <a:gd name="T50" fmla="*/ 535 w 494"/>
                    <a:gd name="T51" fmla="*/ 1361 h 573"/>
                    <a:gd name="T52" fmla="*/ 522 w 494"/>
                    <a:gd name="T53" fmla="*/ 1768 h 573"/>
                    <a:gd name="T54" fmla="*/ 511 w 494"/>
                    <a:gd name="T55" fmla="*/ 2037 h 573"/>
                    <a:gd name="T56" fmla="*/ 489 w 494"/>
                    <a:gd name="T57" fmla="*/ 3040 h 573"/>
                    <a:gd name="T58" fmla="*/ 479 w 494"/>
                    <a:gd name="T59" fmla="*/ 4003 h 573"/>
                    <a:gd name="T60" fmla="*/ 430 w 494"/>
                    <a:gd name="T61" fmla="*/ 5885 h 573"/>
                    <a:gd name="T62" fmla="*/ 437 w 494"/>
                    <a:gd name="T63" fmla="*/ 6349 h 573"/>
                    <a:gd name="T64" fmla="*/ 149 w 494"/>
                    <a:gd name="T65" fmla="*/ 6307 h 573"/>
                    <a:gd name="T66" fmla="*/ 35 w 494"/>
                    <a:gd name="T67" fmla="*/ 6403 h 573"/>
                    <a:gd name="T68" fmla="*/ 16 w 494"/>
                    <a:gd name="T69" fmla="*/ 6377 h 573"/>
                    <a:gd name="T70" fmla="*/ 14 w 494"/>
                    <a:gd name="T71" fmla="*/ 6307 h 57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94"/>
                    <a:gd name="T109" fmla="*/ 0 h 573"/>
                    <a:gd name="T110" fmla="*/ 494 w 494"/>
                    <a:gd name="T111" fmla="*/ 573 h 57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94" h="573">
                      <a:moveTo>
                        <a:pt x="7" y="564"/>
                      </a:moveTo>
                      <a:cubicBezTo>
                        <a:pt x="11" y="551"/>
                        <a:pt x="16" y="539"/>
                        <a:pt x="19" y="526"/>
                      </a:cubicBezTo>
                      <a:cubicBezTo>
                        <a:pt x="17" y="506"/>
                        <a:pt x="21" y="489"/>
                        <a:pt x="25" y="470"/>
                      </a:cubicBezTo>
                      <a:cubicBezTo>
                        <a:pt x="26" y="463"/>
                        <a:pt x="27" y="457"/>
                        <a:pt x="29" y="450"/>
                      </a:cubicBezTo>
                      <a:cubicBezTo>
                        <a:pt x="30" y="446"/>
                        <a:pt x="33" y="438"/>
                        <a:pt x="33" y="438"/>
                      </a:cubicBezTo>
                      <a:cubicBezTo>
                        <a:pt x="35" y="419"/>
                        <a:pt x="39" y="400"/>
                        <a:pt x="45" y="382"/>
                      </a:cubicBezTo>
                      <a:cubicBezTo>
                        <a:pt x="47" y="362"/>
                        <a:pt x="47" y="342"/>
                        <a:pt x="49" y="322"/>
                      </a:cubicBezTo>
                      <a:cubicBezTo>
                        <a:pt x="50" y="317"/>
                        <a:pt x="53" y="306"/>
                        <a:pt x="53" y="306"/>
                      </a:cubicBezTo>
                      <a:cubicBezTo>
                        <a:pt x="56" y="268"/>
                        <a:pt x="67" y="233"/>
                        <a:pt x="79" y="198"/>
                      </a:cubicBezTo>
                      <a:cubicBezTo>
                        <a:pt x="83" y="187"/>
                        <a:pt x="85" y="176"/>
                        <a:pt x="87" y="164"/>
                      </a:cubicBezTo>
                      <a:cubicBezTo>
                        <a:pt x="88" y="160"/>
                        <a:pt x="91" y="152"/>
                        <a:pt x="91" y="152"/>
                      </a:cubicBezTo>
                      <a:cubicBezTo>
                        <a:pt x="93" y="136"/>
                        <a:pt x="93" y="112"/>
                        <a:pt x="101" y="98"/>
                      </a:cubicBezTo>
                      <a:cubicBezTo>
                        <a:pt x="112" y="79"/>
                        <a:pt x="136" y="63"/>
                        <a:pt x="143" y="42"/>
                      </a:cubicBezTo>
                      <a:cubicBezTo>
                        <a:pt x="145" y="35"/>
                        <a:pt x="157" y="9"/>
                        <a:pt x="167" y="8"/>
                      </a:cubicBezTo>
                      <a:cubicBezTo>
                        <a:pt x="180" y="6"/>
                        <a:pt x="192" y="7"/>
                        <a:pt x="205" y="6"/>
                      </a:cubicBezTo>
                      <a:cubicBezTo>
                        <a:pt x="224" y="3"/>
                        <a:pt x="263" y="0"/>
                        <a:pt x="263" y="0"/>
                      </a:cubicBezTo>
                      <a:cubicBezTo>
                        <a:pt x="287" y="1"/>
                        <a:pt x="315" y="6"/>
                        <a:pt x="339" y="2"/>
                      </a:cubicBezTo>
                      <a:cubicBezTo>
                        <a:pt x="360" y="5"/>
                        <a:pt x="380" y="7"/>
                        <a:pt x="401" y="8"/>
                      </a:cubicBezTo>
                      <a:cubicBezTo>
                        <a:pt x="431" y="13"/>
                        <a:pt x="462" y="4"/>
                        <a:pt x="489" y="4"/>
                      </a:cubicBezTo>
                      <a:cubicBezTo>
                        <a:pt x="494" y="4"/>
                        <a:pt x="480" y="9"/>
                        <a:pt x="475" y="10"/>
                      </a:cubicBezTo>
                      <a:cubicBezTo>
                        <a:pt x="465" y="12"/>
                        <a:pt x="455" y="15"/>
                        <a:pt x="445" y="16"/>
                      </a:cubicBezTo>
                      <a:cubicBezTo>
                        <a:pt x="429" y="21"/>
                        <a:pt x="437" y="19"/>
                        <a:pt x="419" y="22"/>
                      </a:cubicBezTo>
                      <a:cubicBezTo>
                        <a:pt x="407" y="26"/>
                        <a:pt x="402" y="39"/>
                        <a:pt x="391" y="46"/>
                      </a:cubicBezTo>
                      <a:cubicBezTo>
                        <a:pt x="385" y="55"/>
                        <a:pt x="372" y="66"/>
                        <a:pt x="363" y="72"/>
                      </a:cubicBezTo>
                      <a:cubicBezTo>
                        <a:pt x="355" y="83"/>
                        <a:pt x="346" y="92"/>
                        <a:pt x="339" y="104"/>
                      </a:cubicBezTo>
                      <a:cubicBezTo>
                        <a:pt x="335" y="110"/>
                        <a:pt x="327" y="122"/>
                        <a:pt x="327" y="122"/>
                      </a:cubicBezTo>
                      <a:cubicBezTo>
                        <a:pt x="326" y="140"/>
                        <a:pt x="327" y="145"/>
                        <a:pt x="319" y="158"/>
                      </a:cubicBezTo>
                      <a:cubicBezTo>
                        <a:pt x="317" y="166"/>
                        <a:pt x="315" y="174"/>
                        <a:pt x="313" y="182"/>
                      </a:cubicBezTo>
                      <a:cubicBezTo>
                        <a:pt x="310" y="212"/>
                        <a:pt x="305" y="242"/>
                        <a:pt x="299" y="272"/>
                      </a:cubicBezTo>
                      <a:cubicBezTo>
                        <a:pt x="297" y="300"/>
                        <a:pt x="296" y="330"/>
                        <a:pt x="293" y="358"/>
                      </a:cubicBezTo>
                      <a:cubicBezTo>
                        <a:pt x="288" y="414"/>
                        <a:pt x="270" y="470"/>
                        <a:pt x="263" y="526"/>
                      </a:cubicBezTo>
                      <a:cubicBezTo>
                        <a:pt x="265" y="540"/>
                        <a:pt x="267" y="554"/>
                        <a:pt x="267" y="568"/>
                      </a:cubicBezTo>
                      <a:cubicBezTo>
                        <a:pt x="244" y="553"/>
                        <a:pt x="117" y="563"/>
                        <a:pt x="91" y="564"/>
                      </a:cubicBezTo>
                      <a:cubicBezTo>
                        <a:pt x="68" y="569"/>
                        <a:pt x="21" y="572"/>
                        <a:pt x="21" y="572"/>
                      </a:cubicBezTo>
                      <a:cubicBezTo>
                        <a:pt x="17" y="571"/>
                        <a:pt x="12" y="573"/>
                        <a:pt x="9" y="570"/>
                      </a:cubicBezTo>
                      <a:cubicBezTo>
                        <a:pt x="0" y="563"/>
                        <a:pt x="20" y="564"/>
                        <a:pt x="7" y="564"/>
                      </a:cubicBezTo>
                      <a:close/>
                    </a:path>
                  </a:pathLst>
                </a:custGeom>
                <a:solidFill>
                  <a:srgbClr val="0066CC"/>
                </a:solidFill>
                <a:ln w="28575">
                  <a:noFill/>
                  <a:round/>
                  <a:headEnd/>
                  <a:tailEnd/>
                </a:ln>
              </p:spPr>
              <p:txBody>
                <a:bodyPr>
                  <a:spAutoFit/>
                </a:bodyPr>
                <a:lstStyle/>
                <a:p>
                  <a:endParaRPr lang="en-US"/>
                </a:p>
              </p:txBody>
            </p:sp>
            <p:sp>
              <p:nvSpPr>
                <p:cNvPr id="58422" name="Freeform 284"/>
                <p:cNvSpPr>
                  <a:spLocks/>
                </p:cNvSpPr>
                <p:nvPr/>
              </p:nvSpPr>
              <p:spPr bwMode="auto">
                <a:xfrm>
                  <a:off x="2849" y="1420"/>
                  <a:ext cx="243" cy="1576"/>
                </a:xfrm>
                <a:custGeom>
                  <a:avLst/>
                  <a:gdLst>
                    <a:gd name="T0" fmla="*/ 235 w 243"/>
                    <a:gd name="T1" fmla="*/ 32 h 1117"/>
                    <a:gd name="T2" fmla="*/ 217 w 243"/>
                    <a:gd name="T3" fmla="*/ 45 h 1117"/>
                    <a:gd name="T4" fmla="*/ 184 w 243"/>
                    <a:gd name="T5" fmla="*/ 137 h 1117"/>
                    <a:gd name="T6" fmla="*/ 163 w 243"/>
                    <a:gd name="T7" fmla="*/ 213 h 1117"/>
                    <a:gd name="T8" fmla="*/ 142 w 243"/>
                    <a:gd name="T9" fmla="*/ 272 h 1117"/>
                    <a:gd name="T10" fmla="*/ 126 w 243"/>
                    <a:gd name="T11" fmla="*/ 404 h 1117"/>
                    <a:gd name="T12" fmla="*/ 103 w 243"/>
                    <a:gd name="T13" fmla="*/ 649 h 1117"/>
                    <a:gd name="T14" fmla="*/ 88 w 243"/>
                    <a:gd name="T15" fmla="*/ 839 h 1117"/>
                    <a:gd name="T16" fmla="*/ 67 w 243"/>
                    <a:gd name="T17" fmla="*/ 1184 h 1117"/>
                    <a:gd name="T18" fmla="*/ 61 w 243"/>
                    <a:gd name="T19" fmla="*/ 1332 h 1117"/>
                    <a:gd name="T20" fmla="*/ 55 w 243"/>
                    <a:gd name="T21" fmla="*/ 1714 h 1117"/>
                    <a:gd name="T22" fmla="*/ 43 w 243"/>
                    <a:gd name="T23" fmla="*/ 2379 h 1117"/>
                    <a:gd name="T24" fmla="*/ 31 w 243"/>
                    <a:gd name="T25" fmla="*/ 3385 h 1117"/>
                    <a:gd name="T26" fmla="*/ 13 w 243"/>
                    <a:gd name="T27" fmla="*/ 4921 h 1117"/>
                    <a:gd name="T28" fmla="*/ 10 w 243"/>
                    <a:gd name="T29" fmla="*/ 5148 h 1117"/>
                    <a:gd name="T30" fmla="*/ 7 w 243"/>
                    <a:gd name="T31" fmla="*/ 5359 h 1117"/>
                    <a:gd name="T32" fmla="*/ 1 w 243"/>
                    <a:gd name="T33" fmla="*/ 5977 h 1117"/>
                    <a:gd name="T34" fmla="*/ 6 w 243"/>
                    <a:gd name="T35" fmla="*/ 6527 h 1117"/>
                    <a:gd name="T36" fmla="*/ 7 w 243"/>
                    <a:gd name="T37" fmla="*/ 8159 h 1117"/>
                    <a:gd name="T38" fmla="*/ 9 w 243"/>
                    <a:gd name="T39" fmla="*/ 8662 h 1117"/>
                    <a:gd name="T40" fmla="*/ 4 w 243"/>
                    <a:gd name="T41" fmla="*/ 10097 h 1117"/>
                    <a:gd name="T42" fmla="*/ 12 w 243"/>
                    <a:gd name="T43" fmla="*/ 12425 h 1117"/>
                    <a:gd name="T44" fmla="*/ 34 w 243"/>
                    <a:gd name="T45" fmla="*/ 12357 h 1117"/>
                    <a:gd name="T46" fmla="*/ 45 w 243"/>
                    <a:gd name="T47" fmla="*/ 12154 h 1117"/>
                    <a:gd name="T48" fmla="*/ 58 w 243"/>
                    <a:gd name="T49" fmla="*/ 11966 h 1117"/>
                    <a:gd name="T50" fmla="*/ 106 w 243"/>
                    <a:gd name="T51" fmla="*/ 11160 h 1117"/>
                    <a:gd name="T52" fmla="*/ 120 w 243"/>
                    <a:gd name="T53" fmla="*/ 10984 h 1117"/>
                    <a:gd name="T54" fmla="*/ 138 w 243"/>
                    <a:gd name="T55" fmla="*/ 10813 h 1117"/>
                    <a:gd name="T56" fmla="*/ 147 w 243"/>
                    <a:gd name="T57" fmla="*/ 10616 h 1117"/>
                    <a:gd name="T58" fmla="*/ 145 w 243"/>
                    <a:gd name="T59" fmla="*/ 10097 h 1117"/>
                    <a:gd name="T60" fmla="*/ 145 w 243"/>
                    <a:gd name="T61" fmla="*/ 9515 h 1117"/>
                    <a:gd name="T62" fmla="*/ 150 w 243"/>
                    <a:gd name="T63" fmla="*/ 8696 h 1117"/>
                    <a:gd name="T64" fmla="*/ 142 w 243"/>
                    <a:gd name="T65" fmla="*/ 7718 h 1117"/>
                    <a:gd name="T66" fmla="*/ 165 w 243"/>
                    <a:gd name="T67" fmla="*/ 6588 h 1117"/>
                    <a:gd name="T68" fmla="*/ 177 w 243"/>
                    <a:gd name="T69" fmla="*/ 5524 h 1117"/>
                    <a:gd name="T70" fmla="*/ 183 w 243"/>
                    <a:gd name="T71" fmla="*/ 5311 h 1117"/>
                    <a:gd name="T72" fmla="*/ 189 w 243"/>
                    <a:gd name="T73" fmla="*/ 5072 h 1117"/>
                    <a:gd name="T74" fmla="*/ 198 w 243"/>
                    <a:gd name="T75" fmla="*/ 4550 h 1117"/>
                    <a:gd name="T76" fmla="*/ 210 w 243"/>
                    <a:gd name="T77" fmla="*/ 3973 h 1117"/>
                    <a:gd name="T78" fmla="*/ 243 w 243"/>
                    <a:gd name="T79" fmla="*/ 3201 h 1117"/>
                    <a:gd name="T80" fmla="*/ 238 w 243"/>
                    <a:gd name="T81" fmla="*/ 2351 h 1117"/>
                    <a:gd name="T82" fmla="*/ 235 w 243"/>
                    <a:gd name="T83" fmla="*/ 313 h 1117"/>
                    <a:gd name="T84" fmla="*/ 222 w 243"/>
                    <a:gd name="T85" fmla="*/ 1 h 111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43"/>
                    <a:gd name="T130" fmla="*/ 0 h 1117"/>
                    <a:gd name="T131" fmla="*/ 243 w 243"/>
                    <a:gd name="T132" fmla="*/ 1117 h 111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43" h="1117">
                      <a:moveTo>
                        <a:pt x="235" y="3"/>
                      </a:moveTo>
                      <a:cubicBezTo>
                        <a:pt x="230" y="0"/>
                        <a:pt x="217" y="4"/>
                        <a:pt x="217" y="4"/>
                      </a:cubicBezTo>
                      <a:cubicBezTo>
                        <a:pt x="207" y="9"/>
                        <a:pt x="195" y="12"/>
                        <a:pt x="184" y="13"/>
                      </a:cubicBezTo>
                      <a:cubicBezTo>
                        <a:pt x="178" y="16"/>
                        <a:pt x="170" y="18"/>
                        <a:pt x="163" y="19"/>
                      </a:cubicBezTo>
                      <a:cubicBezTo>
                        <a:pt x="157" y="22"/>
                        <a:pt x="149" y="24"/>
                        <a:pt x="142" y="25"/>
                      </a:cubicBezTo>
                      <a:cubicBezTo>
                        <a:pt x="136" y="28"/>
                        <a:pt x="132" y="33"/>
                        <a:pt x="126" y="36"/>
                      </a:cubicBezTo>
                      <a:cubicBezTo>
                        <a:pt x="122" y="44"/>
                        <a:pt x="111" y="56"/>
                        <a:pt x="103" y="58"/>
                      </a:cubicBezTo>
                      <a:cubicBezTo>
                        <a:pt x="98" y="64"/>
                        <a:pt x="95" y="71"/>
                        <a:pt x="88" y="75"/>
                      </a:cubicBezTo>
                      <a:cubicBezTo>
                        <a:pt x="81" y="85"/>
                        <a:pt x="74" y="96"/>
                        <a:pt x="67" y="106"/>
                      </a:cubicBezTo>
                      <a:cubicBezTo>
                        <a:pt x="66" y="112"/>
                        <a:pt x="63" y="115"/>
                        <a:pt x="61" y="120"/>
                      </a:cubicBezTo>
                      <a:cubicBezTo>
                        <a:pt x="60" y="133"/>
                        <a:pt x="58" y="142"/>
                        <a:pt x="55" y="154"/>
                      </a:cubicBezTo>
                      <a:cubicBezTo>
                        <a:pt x="53" y="174"/>
                        <a:pt x="50" y="195"/>
                        <a:pt x="43" y="213"/>
                      </a:cubicBezTo>
                      <a:cubicBezTo>
                        <a:pt x="39" y="242"/>
                        <a:pt x="40" y="276"/>
                        <a:pt x="31" y="304"/>
                      </a:cubicBezTo>
                      <a:cubicBezTo>
                        <a:pt x="29" y="346"/>
                        <a:pt x="32" y="404"/>
                        <a:pt x="13" y="442"/>
                      </a:cubicBezTo>
                      <a:cubicBezTo>
                        <a:pt x="11" y="460"/>
                        <a:pt x="13" y="446"/>
                        <a:pt x="10" y="463"/>
                      </a:cubicBezTo>
                      <a:cubicBezTo>
                        <a:pt x="9" y="469"/>
                        <a:pt x="7" y="481"/>
                        <a:pt x="7" y="481"/>
                      </a:cubicBezTo>
                      <a:cubicBezTo>
                        <a:pt x="6" y="500"/>
                        <a:pt x="3" y="518"/>
                        <a:pt x="1" y="537"/>
                      </a:cubicBezTo>
                      <a:cubicBezTo>
                        <a:pt x="1" y="545"/>
                        <a:pt x="0" y="574"/>
                        <a:pt x="6" y="586"/>
                      </a:cubicBezTo>
                      <a:cubicBezTo>
                        <a:pt x="6" y="621"/>
                        <a:pt x="4" y="686"/>
                        <a:pt x="7" y="733"/>
                      </a:cubicBezTo>
                      <a:cubicBezTo>
                        <a:pt x="5" y="745"/>
                        <a:pt x="9" y="770"/>
                        <a:pt x="9" y="778"/>
                      </a:cubicBezTo>
                      <a:cubicBezTo>
                        <a:pt x="2" y="821"/>
                        <a:pt x="9" y="864"/>
                        <a:pt x="4" y="907"/>
                      </a:cubicBezTo>
                      <a:cubicBezTo>
                        <a:pt x="11" y="976"/>
                        <a:pt x="2" y="1047"/>
                        <a:pt x="12" y="1116"/>
                      </a:cubicBezTo>
                      <a:cubicBezTo>
                        <a:pt x="32" y="1113"/>
                        <a:pt x="25" y="1117"/>
                        <a:pt x="34" y="1110"/>
                      </a:cubicBezTo>
                      <a:cubicBezTo>
                        <a:pt x="37" y="1102"/>
                        <a:pt x="37" y="1097"/>
                        <a:pt x="45" y="1092"/>
                      </a:cubicBezTo>
                      <a:cubicBezTo>
                        <a:pt x="49" y="1086"/>
                        <a:pt x="52" y="1079"/>
                        <a:pt x="58" y="1075"/>
                      </a:cubicBezTo>
                      <a:cubicBezTo>
                        <a:pt x="70" y="1051"/>
                        <a:pt x="89" y="1024"/>
                        <a:pt x="106" y="1003"/>
                      </a:cubicBezTo>
                      <a:cubicBezTo>
                        <a:pt x="108" y="996"/>
                        <a:pt x="113" y="991"/>
                        <a:pt x="120" y="987"/>
                      </a:cubicBezTo>
                      <a:cubicBezTo>
                        <a:pt x="125" y="981"/>
                        <a:pt x="131" y="976"/>
                        <a:pt x="138" y="972"/>
                      </a:cubicBezTo>
                      <a:cubicBezTo>
                        <a:pt x="143" y="966"/>
                        <a:pt x="144" y="961"/>
                        <a:pt x="147" y="954"/>
                      </a:cubicBezTo>
                      <a:cubicBezTo>
                        <a:pt x="150" y="940"/>
                        <a:pt x="146" y="919"/>
                        <a:pt x="145" y="907"/>
                      </a:cubicBezTo>
                      <a:cubicBezTo>
                        <a:pt x="147" y="888"/>
                        <a:pt x="149" y="873"/>
                        <a:pt x="145" y="855"/>
                      </a:cubicBezTo>
                      <a:cubicBezTo>
                        <a:pt x="146" y="828"/>
                        <a:pt x="145" y="806"/>
                        <a:pt x="150" y="781"/>
                      </a:cubicBezTo>
                      <a:cubicBezTo>
                        <a:pt x="148" y="752"/>
                        <a:pt x="147" y="722"/>
                        <a:pt x="142" y="694"/>
                      </a:cubicBezTo>
                      <a:cubicBezTo>
                        <a:pt x="139" y="654"/>
                        <a:pt x="148" y="627"/>
                        <a:pt x="165" y="592"/>
                      </a:cubicBezTo>
                      <a:cubicBezTo>
                        <a:pt x="166" y="568"/>
                        <a:pt x="162" y="520"/>
                        <a:pt x="177" y="496"/>
                      </a:cubicBezTo>
                      <a:cubicBezTo>
                        <a:pt x="178" y="490"/>
                        <a:pt x="180" y="483"/>
                        <a:pt x="183" y="477"/>
                      </a:cubicBezTo>
                      <a:cubicBezTo>
                        <a:pt x="184" y="470"/>
                        <a:pt x="186" y="462"/>
                        <a:pt x="189" y="456"/>
                      </a:cubicBezTo>
                      <a:cubicBezTo>
                        <a:pt x="191" y="441"/>
                        <a:pt x="192" y="423"/>
                        <a:pt x="198" y="409"/>
                      </a:cubicBezTo>
                      <a:cubicBezTo>
                        <a:pt x="200" y="392"/>
                        <a:pt x="202" y="373"/>
                        <a:pt x="210" y="357"/>
                      </a:cubicBezTo>
                      <a:cubicBezTo>
                        <a:pt x="215" y="330"/>
                        <a:pt x="231" y="312"/>
                        <a:pt x="243" y="288"/>
                      </a:cubicBezTo>
                      <a:cubicBezTo>
                        <a:pt x="237" y="264"/>
                        <a:pt x="240" y="236"/>
                        <a:pt x="238" y="211"/>
                      </a:cubicBezTo>
                      <a:cubicBezTo>
                        <a:pt x="241" y="150"/>
                        <a:pt x="240" y="89"/>
                        <a:pt x="235" y="28"/>
                      </a:cubicBezTo>
                      <a:cubicBezTo>
                        <a:pt x="234" y="5"/>
                        <a:pt x="240" y="1"/>
                        <a:pt x="222" y="1"/>
                      </a:cubicBezTo>
                    </a:path>
                  </a:pathLst>
                </a:custGeom>
                <a:solidFill>
                  <a:srgbClr val="66CCFF"/>
                </a:solidFill>
                <a:ln w="28575">
                  <a:noFill/>
                  <a:round/>
                  <a:headEnd/>
                  <a:tailEnd/>
                </a:ln>
              </p:spPr>
              <p:txBody>
                <a:bodyPr wrap="none">
                  <a:spAutoFit/>
                </a:bodyPr>
                <a:lstStyle/>
                <a:p>
                  <a:endParaRPr lang="en-US"/>
                </a:p>
              </p:txBody>
            </p:sp>
          </p:grpSp>
        </p:grpSp>
      </p:grpSp>
      <p:grpSp>
        <p:nvGrpSpPr>
          <p:cNvPr id="14" name="Group 285"/>
          <p:cNvGrpSpPr>
            <a:grpSpLocks/>
          </p:cNvGrpSpPr>
          <p:nvPr/>
        </p:nvGrpSpPr>
        <p:grpSpPr bwMode="auto">
          <a:xfrm>
            <a:off x="2128838" y="2463800"/>
            <a:ext cx="798512" cy="1784350"/>
            <a:chOff x="1389" y="1852"/>
            <a:chExt cx="503" cy="1124"/>
          </a:xfrm>
        </p:grpSpPr>
        <p:sp>
          <p:nvSpPr>
            <p:cNvPr id="58413" name="Rectangle 286"/>
            <p:cNvSpPr>
              <a:spLocks noChangeArrowheads="1"/>
            </p:cNvSpPr>
            <p:nvPr/>
          </p:nvSpPr>
          <p:spPr bwMode="auto">
            <a:xfrm>
              <a:off x="1398" y="2412"/>
              <a:ext cx="260" cy="564"/>
            </a:xfrm>
            <a:prstGeom prst="rect">
              <a:avLst/>
            </a:prstGeom>
            <a:solidFill>
              <a:srgbClr val="FF0000"/>
            </a:solidFill>
            <a:ln w="28575">
              <a:noFill/>
              <a:miter lim="800000"/>
              <a:headEnd/>
              <a:tailEnd/>
            </a:ln>
          </p:spPr>
          <p:txBody>
            <a:bodyPr anchor="ctr">
              <a:spAutoFit/>
            </a:bodyPr>
            <a:lstStyle/>
            <a:p>
              <a:endParaRPr lang="en-US"/>
            </a:p>
          </p:txBody>
        </p:sp>
        <p:grpSp>
          <p:nvGrpSpPr>
            <p:cNvPr id="58414" name="Group 287"/>
            <p:cNvGrpSpPr>
              <a:grpSpLocks/>
            </p:cNvGrpSpPr>
            <p:nvPr/>
          </p:nvGrpSpPr>
          <p:grpSpPr bwMode="auto">
            <a:xfrm>
              <a:off x="1389" y="1852"/>
              <a:ext cx="503" cy="1121"/>
              <a:chOff x="1389" y="1852"/>
              <a:chExt cx="503" cy="1121"/>
            </a:xfrm>
          </p:grpSpPr>
          <p:sp>
            <p:nvSpPr>
              <p:cNvPr id="58415" name="Freeform 288"/>
              <p:cNvSpPr>
                <a:spLocks/>
              </p:cNvSpPr>
              <p:nvPr/>
            </p:nvSpPr>
            <p:spPr bwMode="auto">
              <a:xfrm>
                <a:off x="1389" y="1852"/>
                <a:ext cx="494" cy="573"/>
              </a:xfrm>
              <a:custGeom>
                <a:avLst/>
                <a:gdLst>
                  <a:gd name="T0" fmla="*/ 7 w 494"/>
                  <a:gd name="T1" fmla="*/ 564 h 573"/>
                  <a:gd name="T2" fmla="*/ 19 w 494"/>
                  <a:gd name="T3" fmla="*/ 526 h 573"/>
                  <a:gd name="T4" fmla="*/ 25 w 494"/>
                  <a:gd name="T5" fmla="*/ 470 h 573"/>
                  <a:gd name="T6" fmla="*/ 29 w 494"/>
                  <a:gd name="T7" fmla="*/ 450 h 573"/>
                  <a:gd name="T8" fmla="*/ 33 w 494"/>
                  <a:gd name="T9" fmla="*/ 438 h 573"/>
                  <a:gd name="T10" fmla="*/ 45 w 494"/>
                  <a:gd name="T11" fmla="*/ 382 h 573"/>
                  <a:gd name="T12" fmla="*/ 49 w 494"/>
                  <a:gd name="T13" fmla="*/ 322 h 573"/>
                  <a:gd name="T14" fmla="*/ 53 w 494"/>
                  <a:gd name="T15" fmla="*/ 306 h 573"/>
                  <a:gd name="T16" fmla="*/ 79 w 494"/>
                  <a:gd name="T17" fmla="*/ 198 h 573"/>
                  <a:gd name="T18" fmla="*/ 87 w 494"/>
                  <a:gd name="T19" fmla="*/ 164 h 573"/>
                  <a:gd name="T20" fmla="*/ 91 w 494"/>
                  <a:gd name="T21" fmla="*/ 152 h 573"/>
                  <a:gd name="T22" fmla="*/ 101 w 494"/>
                  <a:gd name="T23" fmla="*/ 98 h 573"/>
                  <a:gd name="T24" fmla="*/ 143 w 494"/>
                  <a:gd name="T25" fmla="*/ 42 h 573"/>
                  <a:gd name="T26" fmla="*/ 167 w 494"/>
                  <a:gd name="T27" fmla="*/ 8 h 573"/>
                  <a:gd name="T28" fmla="*/ 205 w 494"/>
                  <a:gd name="T29" fmla="*/ 6 h 573"/>
                  <a:gd name="T30" fmla="*/ 263 w 494"/>
                  <a:gd name="T31" fmla="*/ 0 h 573"/>
                  <a:gd name="T32" fmla="*/ 339 w 494"/>
                  <a:gd name="T33" fmla="*/ 2 h 573"/>
                  <a:gd name="T34" fmla="*/ 401 w 494"/>
                  <a:gd name="T35" fmla="*/ 8 h 573"/>
                  <a:gd name="T36" fmla="*/ 489 w 494"/>
                  <a:gd name="T37" fmla="*/ 4 h 573"/>
                  <a:gd name="T38" fmla="*/ 475 w 494"/>
                  <a:gd name="T39" fmla="*/ 10 h 573"/>
                  <a:gd name="T40" fmla="*/ 445 w 494"/>
                  <a:gd name="T41" fmla="*/ 16 h 573"/>
                  <a:gd name="T42" fmla="*/ 419 w 494"/>
                  <a:gd name="T43" fmla="*/ 22 h 573"/>
                  <a:gd name="T44" fmla="*/ 391 w 494"/>
                  <a:gd name="T45" fmla="*/ 46 h 573"/>
                  <a:gd name="T46" fmla="*/ 363 w 494"/>
                  <a:gd name="T47" fmla="*/ 72 h 573"/>
                  <a:gd name="T48" fmla="*/ 339 w 494"/>
                  <a:gd name="T49" fmla="*/ 104 h 573"/>
                  <a:gd name="T50" fmla="*/ 327 w 494"/>
                  <a:gd name="T51" fmla="*/ 122 h 573"/>
                  <a:gd name="T52" fmla="*/ 319 w 494"/>
                  <a:gd name="T53" fmla="*/ 158 h 573"/>
                  <a:gd name="T54" fmla="*/ 313 w 494"/>
                  <a:gd name="T55" fmla="*/ 182 h 573"/>
                  <a:gd name="T56" fmla="*/ 299 w 494"/>
                  <a:gd name="T57" fmla="*/ 272 h 573"/>
                  <a:gd name="T58" fmla="*/ 293 w 494"/>
                  <a:gd name="T59" fmla="*/ 358 h 573"/>
                  <a:gd name="T60" fmla="*/ 263 w 494"/>
                  <a:gd name="T61" fmla="*/ 526 h 573"/>
                  <a:gd name="T62" fmla="*/ 267 w 494"/>
                  <a:gd name="T63" fmla="*/ 568 h 573"/>
                  <a:gd name="T64" fmla="*/ 91 w 494"/>
                  <a:gd name="T65" fmla="*/ 564 h 573"/>
                  <a:gd name="T66" fmla="*/ 21 w 494"/>
                  <a:gd name="T67" fmla="*/ 572 h 573"/>
                  <a:gd name="T68" fmla="*/ 9 w 494"/>
                  <a:gd name="T69" fmla="*/ 570 h 573"/>
                  <a:gd name="T70" fmla="*/ 7 w 494"/>
                  <a:gd name="T71" fmla="*/ 564 h 57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94"/>
                  <a:gd name="T109" fmla="*/ 0 h 573"/>
                  <a:gd name="T110" fmla="*/ 494 w 494"/>
                  <a:gd name="T111" fmla="*/ 573 h 57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94" h="573">
                    <a:moveTo>
                      <a:pt x="7" y="564"/>
                    </a:moveTo>
                    <a:cubicBezTo>
                      <a:pt x="11" y="551"/>
                      <a:pt x="16" y="539"/>
                      <a:pt x="19" y="526"/>
                    </a:cubicBezTo>
                    <a:cubicBezTo>
                      <a:pt x="17" y="506"/>
                      <a:pt x="21" y="489"/>
                      <a:pt x="25" y="470"/>
                    </a:cubicBezTo>
                    <a:cubicBezTo>
                      <a:pt x="26" y="463"/>
                      <a:pt x="27" y="457"/>
                      <a:pt x="29" y="450"/>
                    </a:cubicBezTo>
                    <a:cubicBezTo>
                      <a:pt x="30" y="446"/>
                      <a:pt x="33" y="438"/>
                      <a:pt x="33" y="438"/>
                    </a:cubicBezTo>
                    <a:cubicBezTo>
                      <a:pt x="35" y="419"/>
                      <a:pt x="39" y="400"/>
                      <a:pt x="45" y="382"/>
                    </a:cubicBezTo>
                    <a:cubicBezTo>
                      <a:pt x="47" y="362"/>
                      <a:pt x="47" y="342"/>
                      <a:pt x="49" y="322"/>
                    </a:cubicBezTo>
                    <a:cubicBezTo>
                      <a:pt x="50" y="317"/>
                      <a:pt x="53" y="306"/>
                      <a:pt x="53" y="306"/>
                    </a:cubicBezTo>
                    <a:cubicBezTo>
                      <a:pt x="56" y="268"/>
                      <a:pt x="67" y="233"/>
                      <a:pt x="79" y="198"/>
                    </a:cubicBezTo>
                    <a:cubicBezTo>
                      <a:pt x="83" y="187"/>
                      <a:pt x="85" y="176"/>
                      <a:pt x="87" y="164"/>
                    </a:cubicBezTo>
                    <a:cubicBezTo>
                      <a:pt x="88" y="160"/>
                      <a:pt x="91" y="152"/>
                      <a:pt x="91" y="152"/>
                    </a:cubicBezTo>
                    <a:cubicBezTo>
                      <a:pt x="93" y="136"/>
                      <a:pt x="93" y="112"/>
                      <a:pt x="101" y="98"/>
                    </a:cubicBezTo>
                    <a:cubicBezTo>
                      <a:pt x="112" y="79"/>
                      <a:pt x="136" y="63"/>
                      <a:pt x="143" y="42"/>
                    </a:cubicBezTo>
                    <a:cubicBezTo>
                      <a:pt x="145" y="35"/>
                      <a:pt x="157" y="9"/>
                      <a:pt x="167" y="8"/>
                    </a:cubicBezTo>
                    <a:cubicBezTo>
                      <a:pt x="180" y="6"/>
                      <a:pt x="192" y="7"/>
                      <a:pt x="205" y="6"/>
                    </a:cubicBezTo>
                    <a:cubicBezTo>
                      <a:pt x="224" y="3"/>
                      <a:pt x="263" y="0"/>
                      <a:pt x="263" y="0"/>
                    </a:cubicBezTo>
                    <a:cubicBezTo>
                      <a:pt x="287" y="1"/>
                      <a:pt x="315" y="6"/>
                      <a:pt x="339" y="2"/>
                    </a:cubicBezTo>
                    <a:cubicBezTo>
                      <a:pt x="360" y="5"/>
                      <a:pt x="380" y="7"/>
                      <a:pt x="401" y="8"/>
                    </a:cubicBezTo>
                    <a:cubicBezTo>
                      <a:pt x="431" y="13"/>
                      <a:pt x="462" y="4"/>
                      <a:pt x="489" y="4"/>
                    </a:cubicBezTo>
                    <a:cubicBezTo>
                      <a:pt x="494" y="4"/>
                      <a:pt x="480" y="9"/>
                      <a:pt x="475" y="10"/>
                    </a:cubicBezTo>
                    <a:cubicBezTo>
                      <a:pt x="465" y="12"/>
                      <a:pt x="455" y="15"/>
                      <a:pt x="445" y="16"/>
                    </a:cubicBezTo>
                    <a:cubicBezTo>
                      <a:pt x="429" y="21"/>
                      <a:pt x="437" y="19"/>
                      <a:pt x="419" y="22"/>
                    </a:cubicBezTo>
                    <a:cubicBezTo>
                      <a:pt x="407" y="26"/>
                      <a:pt x="402" y="39"/>
                      <a:pt x="391" y="46"/>
                    </a:cubicBezTo>
                    <a:cubicBezTo>
                      <a:pt x="385" y="55"/>
                      <a:pt x="372" y="66"/>
                      <a:pt x="363" y="72"/>
                    </a:cubicBezTo>
                    <a:cubicBezTo>
                      <a:pt x="355" y="83"/>
                      <a:pt x="346" y="92"/>
                      <a:pt x="339" y="104"/>
                    </a:cubicBezTo>
                    <a:cubicBezTo>
                      <a:pt x="335" y="110"/>
                      <a:pt x="327" y="122"/>
                      <a:pt x="327" y="122"/>
                    </a:cubicBezTo>
                    <a:cubicBezTo>
                      <a:pt x="326" y="140"/>
                      <a:pt x="327" y="145"/>
                      <a:pt x="319" y="158"/>
                    </a:cubicBezTo>
                    <a:cubicBezTo>
                      <a:pt x="317" y="166"/>
                      <a:pt x="315" y="174"/>
                      <a:pt x="313" y="182"/>
                    </a:cubicBezTo>
                    <a:cubicBezTo>
                      <a:pt x="310" y="212"/>
                      <a:pt x="305" y="242"/>
                      <a:pt x="299" y="272"/>
                    </a:cubicBezTo>
                    <a:cubicBezTo>
                      <a:pt x="297" y="300"/>
                      <a:pt x="296" y="330"/>
                      <a:pt x="293" y="358"/>
                    </a:cubicBezTo>
                    <a:cubicBezTo>
                      <a:pt x="288" y="414"/>
                      <a:pt x="270" y="470"/>
                      <a:pt x="263" y="526"/>
                    </a:cubicBezTo>
                    <a:cubicBezTo>
                      <a:pt x="265" y="540"/>
                      <a:pt x="267" y="554"/>
                      <a:pt x="267" y="568"/>
                    </a:cubicBezTo>
                    <a:cubicBezTo>
                      <a:pt x="244" y="553"/>
                      <a:pt x="117" y="563"/>
                      <a:pt x="91" y="564"/>
                    </a:cubicBezTo>
                    <a:cubicBezTo>
                      <a:pt x="68" y="569"/>
                      <a:pt x="21" y="572"/>
                      <a:pt x="21" y="572"/>
                    </a:cubicBezTo>
                    <a:cubicBezTo>
                      <a:pt x="17" y="571"/>
                      <a:pt x="12" y="573"/>
                      <a:pt x="9" y="570"/>
                    </a:cubicBezTo>
                    <a:cubicBezTo>
                      <a:pt x="0" y="563"/>
                      <a:pt x="20" y="564"/>
                      <a:pt x="7" y="564"/>
                    </a:cubicBezTo>
                    <a:close/>
                  </a:path>
                </a:pathLst>
              </a:custGeom>
              <a:solidFill>
                <a:srgbClr val="FF0000"/>
              </a:solidFill>
              <a:ln w="28575">
                <a:noFill/>
                <a:round/>
                <a:headEnd/>
                <a:tailEnd/>
              </a:ln>
            </p:spPr>
            <p:txBody>
              <a:bodyPr wrap="none">
                <a:spAutoFit/>
              </a:bodyPr>
              <a:lstStyle/>
              <a:p>
                <a:endParaRPr lang="en-US"/>
              </a:p>
            </p:txBody>
          </p:sp>
          <p:sp>
            <p:nvSpPr>
              <p:cNvPr id="58416" name="Freeform 289"/>
              <p:cNvSpPr>
                <a:spLocks/>
              </p:cNvSpPr>
              <p:nvPr/>
            </p:nvSpPr>
            <p:spPr bwMode="auto">
              <a:xfrm>
                <a:off x="1649" y="1856"/>
                <a:ext cx="243" cy="1117"/>
              </a:xfrm>
              <a:custGeom>
                <a:avLst/>
                <a:gdLst>
                  <a:gd name="T0" fmla="*/ 235 w 243"/>
                  <a:gd name="T1" fmla="*/ 3 h 1117"/>
                  <a:gd name="T2" fmla="*/ 217 w 243"/>
                  <a:gd name="T3" fmla="*/ 4 h 1117"/>
                  <a:gd name="T4" fmla="*/ 184 w 243"/>
                  <a:gd name="T5" fmla="*/ 13 h 1117"/>
                  <a:gd name="T6" fmla="*/ 163 w 243"/>
                  <a:gd name="T7" fmla="*/ 19 h 1117"/>
                  <a:gd name="T8" fmla="*/ 142 w 243"/>
                  <a:gd name="T9" fmla="*/ 25 h 1117"/>
                  <a:gd name="T10" fmla="*/ 126 w 243"/>
                  <a:gd name="T11" fmla="*/ 36 h 1117"/>
                  <a:gd name="T12" fmla="*/ 103 w 243"/>
                  <a:gd name="T13" fmla="*/ 58 h 1117"/>
                  <a:gd name="T14" fmla="*/ 88 w 243"/>
                  <a:gd name="T15" fmla="*/ 75 h 1117"/>
                  <a:gd name="T16" fmla="*/ 67 w 243"/>
                  <a:gd name="T17" fmla="*/ 106 h 1117"/>
                  <a:gd name="T18" fmla="*/ 61 w 243"/>
                  <a:gd name="T19" fmla="*/ 120 h 1117"/>
                  <a:gd name="T20" fmla="*/ 55 w 243"/>
                  <a:gd name="T21" fmla="*/ 154 h 1117"/>
                  <a:gd name="T22" fmla="*/ 43 w 243"/>
                  <a:gd name="T23" fmla="*/ 213 h 1117"/>
                  <a:gd name="T24" fmla="*/ 31 w 243"/>
                  <a:gd name="T25" fmla="*/ 304 h 1117"/>
                  <a:gd name="T26" fmla="*/ 13 w 243"/>
                  <a:gd name="T27" fmla="*/ 442 h 1117"/>
                  <a:gd name="T28" fmla="*/ 10 w 243"/>
                  <a:gd name="T29" fmla="*/ 463 h 1117"/>
                  <a:gd name="T30" fmla="*/ 7 w 243"/>
                  <a:gd name="T31" fmla="*/ 481 h 1117"/>
                  <a:gd name="T32" fmla="*/ 1 w 243"/>
                  <a:gd name="T33" fmla="*/ 537 h 1117"/>
                  <a:gd name="T34" fmla="*/ 6 w 243"/>
                  <a:gd name="T35" fmla="*/ 586 h 1117"/>
                  <a:gd name="T36" fmla="*/ 7 w 243"/>
                  <a:gd name="T37" fmla="*/ 733 h 1117"/>
                  <a:gd name="T38" fmla="*/ 9 w 243"/>
                  <a:gd name="T39" fmla="*/ 778 h 1117"/>
                  <a:gd name="T40" fmla="*/ 4 w 243"/>
                  <a:gd name="T41" fmla="*/ 907 h 1117"/>
                  <a:gd name="T42" fmla="*/ 12 w 243"/>
                  <a:gd name="T43" fmla="*/ 1116 h 1117"/>
                  <a:gd name="T44" fmla="*/ 34 w 243"/>
                  <a:gd name="T45" fmla="*/ 1110 h 1117"/>
                  <a:gd name="T46" fmla="*/ 45 w 243"/>
                  <a:gd name="T47" fmla="*/ 1092 h 1117"/>
                  <a:gd name="T48" fmla="*/ 58 w 243"/>
                  <a:gd name="T49" fmla="*/ 1075 h 1117"/>
                  <a:gd name="T50" fmla="*/ 106 w 243"/>
                  <a:gd name="T51" fmla="*/ 1003 h 1117"/>
                  <a:gd name="T52" fmla="*/ 120 w 243"/>
                  <a:gd name="T53" fmla="*/ 987 h 1117"/>
                  <a:gd name="T54" fmla="*/ 138 w 243"/>
                  <a:gd name="T55" fmla="*/ 972 h 1117"/>
                  <a:gd name="T56" fmla="*/ 147 w 243"/>
                  <a:gd name="T57" fmla="*/ 954 h 1117"/>
                  <a:gd name="T58" fmla="*/ 145 w 243"/>
                  <a:gd name="T59" fmla="*/ 907 h 1117"/>
                  <a:gd name="T60" fmla="*/ 145 w 243"/>
                  <a:gd name="T61" fmla="*/ 855 h 1117"/>
                  <a:gd name="T62" fmla="*/ 150 w 243"/>
                  <a:gd name="T63" fmla="*/ 781 h 1117"/>
                  <a:gd name="T64" fmla="*/ 142 w 243"/>
                  <a:gd name="T65" fmla="*/ 694 h 1117"/>
                  <a:gd name="T66" fmla="*/ 165 w 243"/>
                  <a:gd name="T67" fmla="*/ 592 h 1117"/>
                  <a:gd name="T68" fmla="*/ 177 w 243"/>
                  <a:gd name="T69" fmla="*/ 496 h 1117"/>
                  <a:gd name="T70" fmla="*/ 183 w 243"/>
                  <a:gd name="T71" fmla="*/ 477 h 1117"/>
                  <a:gd name="T72" fmla="*/ 189 w 243"/>
                  <a:gd name="T73" fmla="*/ 456 h 1117"/>
                  <a:gd name="T74" fmla="*/ 198 w 243"/>
                  <a:gd name="T75" fmla="*/ 409 h 1117"/>
                  <a:gd name="T76" fmla="*/ 210 w 243"/>
                  <a:gd name="T77" fmla="*/ 357 h 1117"/>
                  <a:gd name="T78" fmla="*/ 243 w 243"/>
                  <a:gd name="T79" fmla="*/ 288 h 1117"/>
                  <a:gd name="T80" fmla="*/ 238 w 243"/>
                  <a:gd name="T81" fmla="*/ 211 h 1117"/>
                  <a:gd name="T82" fmla="*/ 235 w 243"/>
                  <a:gd name="T83" fmla="*/ 28 h 1117"/>
                  <a:gd name="T84" fmla="*/ 222 w 243"/>
                  <a:gd name="T85" fmla="*/ 1 h 111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43"/>
                  <a:gd name="T130" fmla="*/ 0 h 1117"/>
                  <a:gd name="T131" fmla="*/ 243 w 243"/>
                  <a:gd name="T132" fmla="*/ 1117 h 111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43" h="1117">
                    <a:moveTo>
                      <a:pt x="235" y="3"/>
                    </a:moveTo>
                    <a:cubicBezTo>
                      <a:pt x="230" y="0"/>
                      <a:pt x="217" y="4"/>
                      <a:pt x="217" y="4"/>
                    </a:cubicBezTo>
                    <a:cubicBezTo>
                      <a:pt x="207" y="9"/>
                      <a:pt x="195" y="12"/>
                      <a:pt x="184" y="13"/>
                    </a:cubicBezTo>
                    <a:cubicBezTo>
                      <a:pt x="178" y="16"/>
                      <a:pt x="170" y="18"/>
                      <a:pt x="163" y="19"/>
                    </a:cubicBezTo>
                    <a:cubicBezTo>
                      <a:pt x="157" y="22"/>
                      <a:pt x="149" y="24"/>
                      <a:pt x="142" y="25"/>
                    </a:cubicBezTo>
                    <a:cubicBezTo>
                      <a:pt x="136" y="28"/>
                      <a:pt x="132" y="33"/>
                      <a:pt x="126" y="36"/>
                    </a:cubicBezTo>
                    <a:cubicBezTo>
                      <a:pt x="122" y="44"/>
                      <a:pt x="111" y="56"/>
                      <a:pt x="103" y="58"/>
                    </a:cubicBezTo>
                    <a:cubicBezTo>
                      <a:pt x="98" y="64"/>
                      <a:pt x="95" y="71"/>
                      <a:pt x="88" y="75"/>
                    </a:cubicBezTo>
                    <a:cubicBezTo>
                      <a:pt x="81" y="85"/>
                      <a:pt x="74" y="96"/>
                      <a:pt x="67" y="106"/>
                    </a:cubicBezTo>
                    <a:cubicBezTo>
                      <a:pt x="66" y="112"/>
                      <a:pt x="63" y="115"/>
                      <a:pt x="61" y="120"/>
                    </a:cubicBezTo>
                    <a:cubicBezTo>
                      <a:pt x="60" y="133"/>
                      <a:pt x="58" y="142"/>
                      <a:pt x="55" y="154"/>
                    </a:cubicBezTo>
                    <a:cubicBezTo>
                      <a:pt x="53" y="174"/>
                      <a:pt x="50" y="195"/>
                      <a:pt x="43" y="213"/>
                    </a:cubicBezTo>
                    <a:cubicBezTo>
                      <a:pt x="39" y="242"/>
                      <a:pt x="40" y="276"/>
                      <a:pt x="31" y="304"/>
                    </a:cubicBezTo>
                    <a:cubicBezTo>
                      <a:pt x="29" y="346"/>
                      <a:pt x="32" y="404"/>
                      <a:pt x="13" y="442"/>
                    </a:cubicBezTo>
                    <a:cubicBezTo>
                      <a:pt x="11" y="460"/>
                      <a:pt x="13" y="446"/>
                      <a:pt x="10" y="463"/>
                    </a:cubicBezTo>
                    <a:cubicBezTo>
                      <a:pt x="9" y="469"/>
                      <a:pt x="7" y="481"/>
                      <a:pt x="7" y="481"/>
                    </a:cubicBezTo>
                    <a:cubicBezTo>
                      <a:pt x="6" y="500"/>
                      <a:pt x="3" y="518"/>
                      <a:pt x="1" y="537"/>
                    </a:cubicBezTo>
                    <a:cubicBezTo>
                      <a:pt x="1" y="545"/>
                      <a:pt x="0" y="574"/>
                      <a:pt x="6" y="586"/>
                    </a:cubicBezTo>
                    <a:cubicBezTo>
                      <a:pt x="6" y="621"/>
                      <a:pt x="4" y="686"/>
                      <a:pt x="7" y="733"/>
                    </a:cubicBezTo>
                    <a:cubicBezTo>
                      <a:pt x="5" y="745"/>
                      <a:pt x="9" y="770"/>
                      <a:pt x="9" y="778"/>
                    </a:cubicBezTo>
                    <a:cubicBezTo>
                      <a:pt x="2" y="821"/>
                      <a:pt x="9" y="864"/>
                      <a:pt x="4" y="907"/>
                    </a:cubicBezTo>
                    <a:cubicBezTo>
                      <a:pt x="11" y="976"/>
                      <a:pt x="2" y="1047"/>
                      <a:pt x="12" y="1116"/>
                    </a:cubicBezTo>
                    <a:cubicBezTo>
                      <a:pt x="32" y="1113"/>
                      <a:pt x="25" y="1117"/>
                      <a:pt x="34" y="1110"/>
                    </a:cubicBezTo>
                    <a:cubicBezTo>
                      <a:pt x="37" y="1102"/>
                      <a:pt x="37" y="1097"/>
                      <a:pt x="45" y="1092"/>
                    </a:cubicBezTo>
                    <a:cubicBezTo>
                      <a:pt x="49" y="1086"/>
                      <a:pt x="52" y="1079"/>
                      <a:pt x="58" y="1075"/>
                    </a:cubicBezTo>
                    <a:cubicBezTo>
                      <a:pt x="70" y="1051"/>
                      <a:pt x="89" y="1024"/>
                      <a:pt x="106" y="1003"/>
                    </a:cubicBezTo>
                    <a:cubicBezTo>
                      <a:pt x="108" y="996"/>
                      <a:pt x="113" y="991"/>
                      <a:pt x="120" y="987"/>
                    </a:cubicBezTo>
                    <a:cubicBezTo>
                      <a:pt x="125" y="981"/>
                      <a:pt x="131" y="976"/>
                      <a:pt x="138" y="972"/>
                    </a:cubicBezTo>
                    <a:cubicBezTo>
                      <a:pt x="143" y="966"/>
                      <a:pt x="144" y="961"/>
                      <a:pt x="147" y="954"/>
                    </a:cubicBezTo>
                    <a:cubicBezTo>
                      <a:pt x="150" y="940"/>
                      <a:pt x="146" y="919"/>
                      <a:pt x="145" y="907"/>
                    </a:cubicBezTo>
                    <a:cubicBezTo>
                      <a:pt x="147" y="888"/>
                      <a:pt x="149" y="873"/>
                      <a:pt x="145" y="855"/>
                    </a:cubicBezTo>
                    <a:cubicBezTo>
                      <a:pt x="146" y="828"/>
                      <a:pt x="145" y="806"/>
                      <a:pt x="150" y="781"/>
                    </a:cubicBezTo>
                    <a:cubicBezTo>
                      <a:pt x="148" y="752"/>
                      <a:pt x="147" y="722"/>
                      <a:pt x="142" y="694"/>
                    </a:cubicBezTo>
                    <a:cubicBezTo>
                      <a:pt x="139" y="654"/>
                      <a:pt x="148" y="627"/>
                      <a:pt x="165" y="592"/>
                    </a:cubicBezTo>
                    <a:cubicBezTo>
                      <a:pt x="166" y="568"/>
                      <a:pt x="162" y="520"/>
                      <a:pt x="177" y="496"/>
                    </a:cubicBezTo>
                    <a:cubicBezTo>
                      <a:pt x="178" y="490"/>
                      <a:pt x="180" y="483"/>
                      <a:pt x="183" y="477"/>
                    </a:cubicBezTo>
                    <a:cubicBezTo>
                      <a:pt x="184" y="470"/>
                      <a:pt x="186" y="462"/>
                      <a:pt x="189" y="456"/>
                    </a:cubicBezTo>
                    <a:cubicBezTo>
                      <a:pt x="191" y="441"/>
                      <a:pt x="192" y="423"/>
                      <a:pt x="198" y="409"/>
                    </a:cubicBezTo>
                    <a:cubicBezTo>
                      <a:pt x="200" y="392"/>
                      <a:pt x="202" y="373"/>
                      <a:pt x="210" y="357"/>
                    </a:cubicBezTo>
                    <a:cubicBezTo>
                      <a:pt x="215" y="330"/>
                      <a:pt x="231" y="312"/>
                      <a:pt x="243" y="288"/>
                    </a:cubicBezTo>
                    <a:cubicBezTo>
                      <a:pt x="237" y="264"/>
                      <a:pt x="240" y="236"/>
                      <a:pt x="238" y="211"/>
                    </a:cubicBezTo>
                    <a:cubicBezTo>
                      <a:pt x="241" y="150"/>
                      <a:pt x="240" y="89"/>
                      <a:pt x="235" y="28"/>
                    </a:cubicBezTo>
                    <a:cubicBezTo>
                      <a:pt x="234" y="5"/>
                      <a:pt x="240" y="1"/>
                      <a:pt x="222" y="1"/>
                    </a:cubicBezTo>
                  </a:path>
                </a:pathLst>
              </a:custGeom>
              <a:solidFill>
                <a:srgbClr val="FF66CC"/>
              </a:solidFill>
              <a:ln w="28575">
                <a:noFill/>
                <a:round/>
                <a:headEnd/>
                <a:tailEnd/>
              </a:ln>
            </p:spPr>
            <p:txBody>
              <a:bodyPr wrap="none">
                <a:spAutoFit/>
              </a:bodyPr>
              <a:lstStyle/>
              <a:p>
                <a:endParaRPr lang="en-US"/>
              </a:p>
            </p:txBody>
          </p:sp>
        </p:grpSp>
      </p:grpSp>
      <p:grpSp>
        <p:nvGrpSpPr>
          <p:cNvPr id="16" name="Group 290"/>
          <p:cNvGrpSpPr>
            <a:grpSpLocks/>
          </p:cNvGrpSpPr>
          <p:nvPr/>
        </p:nvGrpSpPr>
        <p:grpSpPr bwMode="auto">
          <a:xfrm>
            <a:off x="5300663" y="3082925"/>
            <a:ext cx="798512" cy="1250950"/>
            <a:chOff x="3339" y="1942"/>
            <a:chExt cx="503" cy="788"/>
          </a:xfrm>
        </p:grpSpPr>
        <p:grpSp>
          <p:nvGrpSpPr>
            <p:cNvPr id="58407" name="Group 291"/>
            <p:cNvGrpSpPr>
              <a:grpSpLocks/>
            </p:cNvGrpSpPr>
            <p:nvPr/>
          </p:nvGrpSpPr>
          <p:grpSpPr bwMode="auto">
            <a:xfrm>
              <a:off x="3339" y="1942"/>
              <a:ext cx="503" cy="788"/>
              <a:chOff x="1389" y="1852"/>
              <a:chExt cx="503" cy="1124"/>
            </a:xfrm>
          </p:grpSpPr>
          <p:sp>
            <p:nvSpPr>
              <p:cNvPr id="58409" name="Rectangle 292"/>
              <p:cNvSpPr>
                <a:spLocks noChangeArrowheads="1"/>
              </p:cNvSpPr>
              <p:nvPr/>
            </p:nvSpPr>
            <p:spPr bwMode="auto">
              <a:xfrm>
                <a:off x="1398" y="2412"/>
                <a:ext cx="260" cy="564"/>
              </a:xfrm>
              <a:prstGeom prst="rect">
                <a:avLst/>
              </a:prstGeom>
              <a:solidFill>
                <a:srgbClr val="003300"/>
              </a:solidFill>
              <a:ln w="28575">
                <a:noFill/>
                <a:miter lim="800000"/>
                <a:headEnd/>
                <a:tailEnd/>
              </a:ln>
            </p:spPr>
            <p:txBody>
              <a:bodyPr anchor="ctr">
                <a:spAutoFit/>
              </a:bodyPr>
              <a:lstStyle/>
              <a:p>
                <a:endParaRPr lang="en-US"/>
              </a:p>
            </p:txBody>
          </p:sp>
          <p:grpSp>
            <p:nvGrpSpPr>
              <p:cNvPr id="58410" name="Group 293"/>
              <p:cNvGrpSpPr>
                <a:grpSpLocks/>
              </p:cNvGrpSpPr>
              <p:nvPr/>
            </p:nvGrpSpPr>
            <p:grpSpPr bwMode="auto">
              <a:xfrm>
                <a:off x="1389" y="1852"/>
                <a:ext cx="503" cy="1121"/>
                <a:chOff x="1389" y="1852"/>
                <a:chExt cx="503" cy="1121"/>
              </a:xfrm>
            </p:grpSpPr>
            <p:sp>
              <p:nvSpPr>
                <p:cNvPr id="58411" name="Freeform 294"/>
                <p:cNvSpPr>
                  <a:spLocks/>
                </p:cNvSpPr>
                <p:nvPr/>
              </p:nvSpPr>
              <p:spPr bwMode="auto">
                <a:xfrm>
                  <a:off x="1389" y="1852"/>
                  <a:ext cx="494" cy="573"/>
                </a:xfrm>
                <a:custGeom>
                  <a:avLst/>
                  <a:gdLst>
                    <a:gd name="T0" fmla="*/ 7 w 494"/>
                    <a:gd name="T1" fmla="*/ 564 h 573"/>
                    <a:gd name="T2" fmla="*/ 19 w 494"/>
                    <a:gd name="T3" fmla="*/ 526 h 573"/>
                    <a:gd name="T4" fmla="*/ 25 w 494"/>
                    <a:gd name="T5" fmla="*/ 470 h 573"/>
                    <a:gd name="T6" fmla="*/ 29 w 494"/>
                    <a:gd name="T7" fmla="*/ 450 h 573"/>
                    <a:gd name="T8" fmla="*/ 33 w 494"/>
                    <a:gd name="T9" fmla="*/ 438 h 573"/>
                    <a:gd name="T10" fmla="*/ 45 w 494"/>
                    <a:gd name="T11" fmla="*/ 382 h 573"/>
                    <a:gd name="T12" fmla="*/ 49 w 494"/>
                    <a:gd name="T13" fmla="*/ 322 h 573"/>
                    <a:gd name="T14" fmla="*/ 53 w 494"/>
                    <a:gd name="T15" fmla="*/ 306 h 573"/>
                    <a:gd name="T16" fmla="*/ 79 w 494"/>
                    <a:gd name="T17" fmla="*/ 198 h 573"/>
                    <a:gd name="T18" fmla="*/ 87 w 494"/>
                    <a:gd name="T19" fmla="*/ 164 h 573"/>
                    <a:gd name="T20" fmla="*/ 91 w 494"/>
                    <a:gd name="T21" fmla="*/ 152 h 573"/>
                    <a:gd name="T22" fmla="*/ 101 w 494"/>
                    <a:gd name="T23" fmla="*/ 98 h 573"/>
                    <a:gd name="T24" fmla="*/ 143 w 494"/>
                    <a:gd name="T25" fmla="*/ 42 h 573"/>
                    <a:gd name="T26" fmla="*/ 167 w 494"/>
                    <a:gd name="T27" fmla="*/ 8 h 573"/>
                    <a:gd name="T28" fmla="*/ 205 w 494"/>
                    <a:gd name="T29" fmla="*/ 6 h 573"/>
                    <a:gd name="T30" fmla="*/ 263 w 494"/>
                    <a:gd name="T31" fmla="*/ 0 h 573"/>
                    <a:gd name="T32" fmla="*/ 339 w 494"/>
                    <a:gd name="T33" fmla="*/ 2 h 573"/>
                    <a:gd name="T34" fmla="*/ 401 w 494"/>
                    <a:gd name="T35" fmla="*/ 8 h 573"/>
                    <a:gd name="T36" fmla="*/ 489 w 494"/>
                    <a:gd name="T37" fmla="*/ 4 h 573"/>
                    <a:gd name="T38" fmla="*/ 475 w 494"/>
                    <a:gd name="T39" fmla="*/ 10 h 573"/>
                    <a:gd name="T40" fmla="*/ 445 w 494"/>
                    <a:gd name="T41" fmla="*/ 16 h 573"/>
                    <a:gd name="T42" fmla="*/ 419 w 494"/>
                    <a:gd name="T43" fmla="*/ 22 h 573"/>
                    <a:gd name="T44" fmla="*/ 391 w 494"/>
                    <a:gd name="T45" fmla="*/ 46 h 573"/>
                    <a:gd name="T46" fmla="*/ 363 w 494"/>
                    <a:gd name="T47" fmla="*/ 72 h 573"/>
                    <a:gd name="T48" fmla="*/ 339 w 494"/>
                    <a:gd name="T49" fmla="*/ 104 h 573"/>
                    <a:gd name="T50" fmla="*/ 327 w 494"/>
                    <a:gd name="T51" fmla="*/ 122 h 573"/>
                    <a:gd name="T52" fmla="*/ 319 w 494"/>
                    <a:gd name="T53" fmla="*/ 158 h 573"/>
                    <a:gd name="T54" fmla="*/ 313 w 494"/>
                    <a:gd name="T55" fmla="*/ 182 h 573"/>
                    <a:gd name="T56" fmla="*/ 299 w 494"/>
                    <a:gd name="T57" fmla="*/ 272 h 573"/>
                    <a:gd name="T58" fmla="*/ 293 w 494"/>
                    <a:gd name="T59" fmla="*/ 358 h 573"/>
                    <a:gd name="T60" fmla="*/ 263 w 494"/>
                    <a:gd name="T61" fmla="*/ 526 h 573"/>
                    <a:gd name="T62" fmla="*/ 267 w 494"/>
                    <a:gd name="T63" fmla="*/ 568 h 573"/>
                    <a:gd name="T64" fmla="*/ 91 w 494"/>
                    <a:gd name="T65" fmla="*/ 564 h 573"/>
                    <a:gd name="T66" fmla="*/ 21 w 494"/>
                    <a:gd name="T67" fmla="*/ 572 h 573"/>
                    <a:gd name="T68" fmla="*/ 9 w 494"/>
                    <a:gd name="T69" fmla="*/ 570 h 573"/>
                    <a:gd name="T70" fmla="*/ 7 w 494"/>
                    <a:gd name="T71" fmla="*/ 564 h 57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94"/>
                    <a:gd name="T109" fmla="*/ 0 h 573"/>
                    <a:gd name="T110" fmla="*/ 494 w 494"/>
                    <a:gd name="T111" fmla="*/ 573 h 57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94" h="573">
                      <a:moveTo>
                        <a:pt x="7" y="564"/>
                      </a:moveTo>
                      <a:cubicBezTo>
                        <a:pt x="11" y="551"/>
                        <a:pt x="16" y="539"/>
                        <a:pt x="19" y="526"/>
                      </a:cubicBezTo>
                      <a:cubicBezTo>
                        <a:pt x="17" y="506"/>
                        <a:pt x="21" y="489"/>
                        <a:pt x="25" y="470"/>
                      </a:cubicBezTo>
                      <a:cubicBezTo>
                        <a:pt x="26" y="463"/>
                        <a:pt x="27" y="457"/>
                        <a:pt x="29" y="450"/>
                      </a:cubicBezTo>
                      <a:cubicBezTo>
                        <a:pt x="30" y="446"/>
                        <a:pt x="33" y="438"/>
                        <a:pt x="33" y="438"/>
                      </a:cubicBezTo>
                      <a:cubicBezTo>
                        <a:pt x="35" y="419"/>
                        <a:pt x="39" y="400"/>
                        <a:pt x="45" y="382"/>
                      </a:cubicBezTo>
                      <a:cubicBezTo>
                        <a:pt x="47" y="362"/>
                        <a:pt x="47" y="342"/>
                        <a:pt x="49" y="322"/>
                      </a:cubicBezTo>
                      <a:cubicBezTo>
                        <a:pt x="50" y="317"/>
                        <a:pt x="53" y="306"/>
                        <a:pt x="53" y="306"/>
                      </a:cubicBezTo>
                      <a:cubicBezTo>
                        <a:pt x="56" y="268"/>
                        <a:pt x="67" y="233"/>
                        <a:pt x="79" y="198"/>
                      </a:cubicBezTo>
                      <a:cubicBezTo>
                        <a:pt x="83" y="187"/>
                        <a:pt x="85" y="176"/>
                        <a:pt x="87" y="164"/>
                      </a:cubicBezTo>
                      <a:cubicBezTo>
                        <a:pt x="88" y="160"/>
                        <a:pt x="91" y="152"/>
                        <a:pt x="91" y="152"/>
                      </a:cubicBezTo>
                      <a:cubicBezTo>
                        <a:pt x="93" y="136"/>
                        <a:pt x="93" y="112"/>
                        <a:pt x="101" y="98"/>
                      </a:cubicBezTo>
                      <a:cubicBezTo>
                        <a:pt x="112" y="79"/>
                        <a:pt x="136" y="63"/>
                        <a:pt x="143" y="42"/>
                      </a:cubicBezTo>
                      <a:cubicBezTo>
                        <a:pt x="145" y="35"/>
                        <a:pt x="157" y="9"/>
                        <a:pt x="167" y="8"/>
                      </a:cubicBezTo>
                      <a:cubicBezTo>
                        <a:pt x="180" y="6"/>
                        <a:pt x="192" y="7"/>
                        <a:pt x="205" y="6"/>
                      </a:cubicBezTo>
                      <a:cubicBezTo>
                        <a:pt x="224" y="3"/>
                        <a:pt x="263" y="0"/>
                        <a:pt x="263" y="0"/>
                      </a:cubicBezTo>
                      <a:cubicBezTo>
                        <a:pt x="287" y="1"/>
                        <a:pt x="315" y="6"/>
                        <a:pt x="339" y="2"/>
                      </a:cubicBezTo>
                      <a:cubicBezTo>
                        <a:pt x="360" y="5"/>
                        <a:pt x="380" y="7"/>
                        <a:pt x="401" y="8"/>
                      </a:cubicBezTo>
                      <a:cubicBezTo>
                        <a:pt x="431" y="13"/>
                        <a:pt x="462" y="4"/>
                        <a:pt x="489" y="4"/>
                      </a:cubicBezTo>
                      <a:cubicBezTo>
                        <a:pt x="494" y="4"/>
                        <a:pt x="480" y="9"/>
                        <a:pt x="475" y="10"/>
                      </a:cubicBezTo>
                      <a:cubicBezTo>
                        <a:pt x="465" y="12"/>
                        <a:pt x="455" y="15"/>
                        <a:pt x="445" y="16"/>
                      </a:cubicBezTo>
                      <a:cubicBezTo>
                        <a:pt x="429" y="21"/>
                        <a:pt x="437" y="19"/>
                        <a:pt x="419" y="22"/>
                      </a:cubicBezTo>
                      <a:cubicBezTo>
                        <a:pt x="407" y="26"/>
                        <a:pt x="402" y="39"/>
                        <a:pt x="391" y="46"/>
                      </a:cubicBezTo>
                      <a:cubicBezTo>
                        <a:pt x="385" y="55"/>
                        <a:pt x="372" y="66"/>
                        <a:pt x="363" y="72"/>
                      </a:cubicBezTo>
                      <a:cubicBezTo>
                        <a:pt x="355" y="83"/>
                        <a:pt x="346" y="92"/>
                        <a:pt x="339" y="104"/>
                      </a:cubicBezTo>
                      <a:cubicBezTo>
                        <a:pt x="335" y="110"/>
                        <a:pt x="327" y="122"/>
                        <a:pt x="327" y="122"/>
                      </a:cubicBezTo>
                      <a:cubicBezTo>
                        <a:pt x="326" y="140"/>
                        <a:pt x="327" y="145"/>
                        <a:pt x="319" y="158"/>
                      </a:cubicBezTo>
                      <a:cubicBezTo>
                        <a:pt x="317" y="166"/>
                        <a:pt x="315" y="174"/>
                        <a:pt x="313" y="182"/>
                      </a:cubicBezTo>
                      <a:cubicBezTo>
                        <a:pt x="310" y="212"/>
                        <a:pt x="305" y="242"/>
                        <a:pt x="299" y="272"/>
                      </a:cubicBezTo>
                      <a:cubicBezTo>
                        <a:pt x="297" y="300"/>
                        <a:pt x="296" y="330"/>
                        <a:pt x="293" y="358"/>
                      </a:cubicBezTo>
                      <a:cubicBezTo>
                        <a:pt x="288" y="414"/>
                        <a:pt x="270" y="470"/>
                        <a:pt x="263" y="526"/>
                      </a:cubicBezTo>
                      <a:cubicBezTo>
                        <a:pt x="265" y="540"/>
                        <a:pt x="267" y="554"/>
                        <a:pt x="267" y="568"/>
                      </a:cubicBezTo>
                      <a:cubicBezTo>
                        <a:pt x="244" y="553"/>
                        <a:pt x="117" y="563"/>
                        <a:pt x="91" y="564"/>
                      </a:cubicBezTo>
                      <a:cubicBezTo>
                        <a:pt x="68" y="569"/>
                        <a:pt x="21" y="572"/>
                        <a:pt x="21" y="572"/>
                      </a:cubicBezTo>
                      <a:cubicBezTo>
                        <a:pt x="17" y="571"/>
                        <a:pt x="12" y="573"/>
                        <a:pt x="9" y="570"/>
                      </a:cubicBezTo>
                      <a:cubicBezTo>
                        <a:pt x="0" y="563"/>
                        <a:pt x="20" y="564"/>
                        <a:pt x="7" y="564"/>
                      </a:cubicBezTo>
                      <a:close/>
                    </a:path>
                  </a:pathLst>
                </a:custGeom>
                <a:solidFill>
                  <a:srgbClr val="003300"/>
                </a:solidFill>
                <a:ln w="28575">
                  <a:noFill/>
                  <a:round/>
                  <a:headEnd/>
                  <a:tailEnd/>
                </a:ln>
              </p:spPr>
              <p:txBody>
                <a:bodyPr wrap="none">
                  <a:spAutoFit/>
                </a:bodyPr>
                <a:lstStyle/>
                <a:p>
                  <a:endParaRPr lang="en-US"/>
                </a:p>
              </p:txBody>
            </p:sp>
            <p:sp>
              <p:nvSpPr>
                <p:cNvPr id="58412" name="Freeform 295"/>
                <p:cNvSpPr>
                  <a:spLocks/>
                </p:cNvSpPr>
                <p:nvPr/>
              </p:nvSpPr>
              <p:spPr bwMode="auto">
                <a:xfrm>
                  <a:off x="1649" y="1856"/>
                  <a:ext cx="243" cy="1117"/>
                </a:xfrm>
                <a:custGeom>
                  <a:avLst/>
                  <a:gdLst>
                    <a:gd name="T0" fmla="*/ 235 w 243"/>
                    <a:gd name="T1" fmla="*/ 3 h 1117"/>
                    <a:gd name="T2" fmla="*/ 217 w 243"/>
                    <a:gd name="T3" fmla="*/ 4 h 1117"/>
                    <a:gd name="T4" fmla="*/ 184 w 243"/>
                    <a:gd name="T5" fmla="*/ 13 h 1117"/>
                    <a:gd name="T6" fmla="*/ 163 w 243"/>
                    <a:gd name="T7" fmla="*/ 19 h 1117"/>
                    <a:gd name="T8" fmla="*/ 142 w 243"/>
                    <a:gd name="T9" fmla="*/ 25 h 1117"/>
                    <a:gd name="T10" fmla="*/ 126 w 243"/>
                    <a:gd name="T11" fmla="*/ 36 h 1117"/>
                    <a:gd name="T12" fmla="*/ 103 w 243"/>
                    <a:gd name="T13" fmla="*/ 58 h 1117"/>
                    <a:gd name="T14" fmla="*/ 88 w 243"/>
                    <a:gd name="T15" fmla="*/ 75 h 1117"/>
                    <a:gd name="T16" fmla="*/ 67 w 243"/>
                    <a:gd name="T17" fmla="*/ 106 h 1117"/>
                    <a:gd name="T18" fmla="*/ 61 w 243"/>
                    <a:gd name="T19" fmla="*/ 120 h 1117"/>
                    <a:gd name="T20" fmla="*/ 55 w 243"/>
                    <a:gd name="T21" fmla="*/ 154 h 1117"/>
                    <a:gd name="T22" fmla="*/ 43 w 243"/>
                    <a:gd name="T23" fmla="*/ 213 h 1117"/>
                    <a:gd name="T24" fmla="*/ 31 w 243"/>
                    <a:gd name="T25" fmla="*/ 304 h 1117"/>
                    <a:gd name="T26" fmla="*/ 13 w 243"/>
                    <a:gd name="T27" fmla="*/ 442 h 1117"/>
                    <a:gd name="T28" fmla="*/ 10 w 243"/>
                    <a:gd name="T29" fmla="*/ 463 h 1117"/>
                    <a:gd name="T30" fmla="*/ 7 w 243"/>
                    <a:gd name="T31" fmla="*/ 481 h 1117"/>
                    <a:gd name="T32" fmla="*/ 1 w 243"/>
                    <a:gd name="T33" fmla="*/ 537 h 1117"/>
                    <a:gd name="T34" fmla="*/ 6 w 243"/>
                    <a:gd name="T35" fmla="*/ 586 h 1117"/>
                    <a:gd name="T36" fmla="*/ 7 w 243"/>
                    <a:gd name="T37" fmla="*/ 733 h 1117"/>
                    <a:gd name="T38" fmla="*/ 9 w 243"/>
                    <a:gd name="T39" fmla="*/ 778 h 1117"/>
                    <a:gd name="T40" fmla="*/ 4 w 243"/>
                    <a:gd name="T41" fmla="*/ 907 h 1117"/>
                    <a:gd name="T42" fmla="*/ 12 w 243"/>
                    <a:gd name="T43" fmla="*/ 1116 h 1117"/>
                    <a:gd name="T44" fmla="*/ 34 w 243"/>
                    <a:gd name="T45" fmla="*/ 1110 h 1117"/>
                    <a:gd name="T46" fmla="*/ 45 w 243"/>
                    <a:gd name="T47" fmla="*/ 1092 h 1117"/>
                    <a:gd name="T48" fmla="*/ 58 w 243"/>
                    <a:gd name="T49" fmla="*/ 1075 h 1117"/>
                    <a:gd name="T50" fmla="*/ 106 w 243"/>
                    <a:gd name="T51" fmla="*/ 1003 h 1117"/>
                    <a:gd name="T52" fmla="*/ 120 w 243"/>
                    <a:gd name="T53" fmla="*/ 987 h 1117"/>
                    <a:gd name="T54" fmla="*/ 138 w 243"/>
                    <a:gd name="T55" fmla="*/ 972 h 1117"/>
                    <a:gd name="T56" fmla="*/ 147 w 243"/>
                    <a:gd name="T57" fmla="*/ 954 h 1117"/>
                    <a:gd name="T58" fmla="*/ 145 w 243"/>
                    <a:gd name="T59" fmla="*/ 907 h 1117"/>
                    <a:gd name="T60" fmla="*/ 145 w 243"/>
                    <a:gd name="T61" fmla="*/ 855 h 1117"/>
                    <a:gd name="T62" fmla="*/ 150 w 243"/>
                    <a:gd name="T63" fmla="*/ 781 h 1117"/>
                    <a:gd name="T64" fmla="*/ 142 w 243"/>
                    <a:gd name="T65" fmla="*/ 694 h 1117"/>
                    <a:gd name="T66" fmla="*/ 165 w 243"/>
                    <a:gd name="T67" fmla="*/ 592 h 1117"/>
                    <a:gd name="T68" fmla="*/ 177 w 243"/>
                    <a:gd name="T69" fmla="*/ 496 h 1117"/>
                    <a:gd name="T70" fmla="*/ 183 w 243"/>
                    <a:gd name="T71" fmla="*/ 477 h 1117"/>
                    <a:gd name="T72" fmla="*/ 189 w 243"/>
                    <a:gd name="T73" fmla="*/ 456 h 1117"/>
                    <a:gd name="T74" fmla="*/ 198 w 243"/>
                    <a:gd name="T75" fmla="*/ 409 h 1117"/>
                    <a:gd name="T76" fmla="*/ 210 w 243"/>
                    <a:gd name="T77" fmla="*/ 357 h 1117"/>
                    <a:gd name="T78" fmla="*/ 243 w 243"/>
                    <a:gd name="T79" fmla="*/ 288 h 1117"/>
                    <a:gd name="T80" fmla="*/ 238 w 243"/>
                    <a:gd name="T81" fmla="*/ 211 h 1117"/>
                    <a:gd name="T82" fmla="*/ 235 w 243"/>
                    <a:gd name="T83" fmla="*/ 28 h 1117"/>
                    <a:gd name="T84" fmla="*/ 222 w 243"/>
                    <a:gd name="T85" fmla="*/ 1 h 111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43"/>
                    <a:gd name="T130" fmla="*/ 0 h 1117"/>
                    <a:gd name="T131" fmla="*/ 243 w 243"/>
                    <a:gd name="T132" fmla="*/ 1117 h 111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43" h="1117">
                      <a:moveTo>
                        <a:pt x="235" y="3"/>
                      </a:moveTo>
                      <a:cubicBezTo>
                        <a:pt x="230" y="0"/>
                        <a:pt x="217" y="4"/>
                        <a:pt x="217" y="4"/>
                      </a:cubicBezTo>
                      <a:cubicBezTo>
                        <a:pt x="207" y="9"/>
                        <a:pt x="195" y="12"/>
                        <a:pt x="184" y="13"/>
                      </a:cubicBezTo>
                      <a:cubicBezTo>
                        <a:pt x="178" y="16"/>
                        <a:pt x="170" y="18"/>
                        <a:pt x="163" y="19"/>
                      </a:cubicBezTo>
                      <a:cubicBezTo>
                        <a:pt x="157" y="22"/>
                        <a:pt x="149" y="24"/>
                        <a:pt x="142" y="25"/>
                      </a:cubicBezTo>
                      <a:cubicBezTo>
                        <a:pt x="136" y="28"/>
                        <a:pt x="132" y="33"/>
                        <a:pt x="126" y="36"/>
                      </a:cubicBezTo>
                      <a:cubicBezTo>
                        <a:pt x="122" y="44"/>
                        <a:pt x="111" y="56"/>
                        <a:pt x="103" y="58"/>
                      </a:cubicBezTo>
                      <a:cubicBezTo>
                        <a:pt x="98" y="64"/>
                        <a:pt x="95" y="71"/>
                        <a:pt x="88" y="75"/>
                      </a:cubicBezTo>
                      <a:cubicBezTo>
                        <a:pt x="81" y="85"/>
                        <a:pt x="74" y="96"/>
                        <a:pt x="67" y="106"/>
                      </a:cubicBezTo>
                      <a:cubicBezTo>
                        <a:pt x="66" y="112"/>
                        <a:pt x="63" y="115"/>
                        <a:pt x="61" y="120"/>
                      </a:cubicBezTo>
                      <a:cubicBezTo>
                        <a:pt x="60" y="133"/>
                        <a:pt x="58" y="142"/>
                        <a:pt x="55" y="154"/>
                      </a:cubicBezTo>
                      <a:cubicBezTo>
                        <a:pt x="53" y="174"/>
                        <a:pt x="50" y="195"/>
                        <a:pt x="43" y="213"/>
                      </a:cubicBezTo>
                      <a:cubicBezTo>
                        <a:pt x="39" y="242"/>
                        <a:pt x="40" y="276"/>
                        <a:pt x="31" y="304"/>
                      </a:cubicBezTo>
                      <a:cubicBezTo>
                        <a:pt x="29" y="346"/>
                        <a:pt x="32" y="404"/>
                        <a:pt x="13" y="442"/>
                      </a:cubicBezTo>
                      <a:cubicBezTo>
                        <a:pt x="11" y="460"/>
                        <a:pt x="13" y="446"/>
                        <a:pt x="10" y="463"/>
                      </a:cubicBezTo>
                      <a:cubicBezTo>
                        <a:pt x="9" y="469"/>
                        <a:pt x="7" y="481"/>
                        <a:pt x="7" y="481"/>
                      </a:cubicBezTo>
                      <a:cubicBezTo>
                        <a:pt x="6" y="500"/>
                        <a:pt x="3" y="518"/>
                        <a:pt x="1" y="537"/>
                      </a:cubicBezTo>
                      <a:cubicBezTo>
                        <a:pt x="1" y="545"/>
                        <a:pt x="0" y="574"/>
                        <a:pt x="6" y="586"/>
                      </a:cubicBezTo>
                      <a:cubicBezTo>
                        <a:pt x="6" y="621"/>
                        <a:pt x="4" y="686"/>
                        <a:pt x="7" y="733"/>
                      </a:cubicBezTo>
                      <a:cubicBezTo>
                        <a:pt x="5" y="745"/>
                        <a:pt x="9" y="770"/>
                        <a:pt x="9" y="778"/>
                      </a:cubicBezTo>
                      <a:cubicBezTo>
                        <a:pt x="2" y="821"/>
                        <a:pt x="9" y="864"/>
                        <a:pt x="4" y="907"/>
                      </a:cubicBezTo>
                      <a:cubicBezTo>
                        <a:pt x="11" y="976"/>
                        <a:pt x="2" y="1047"/>
                        <a:pt x="12" y="1116"/>
                      </a:cubicBezTo>
                      <a:cubicBezTo>
                        <a:pt x="32" y="1113"/>
                        <a:pt x="25" y="1117"/>
                        <a:pt x="34" y="1110"/>
                      </a:cubicBezTo>
                      <a:cubicBezTo>
                        <a:pt x="37" y="1102"/>
                        <a:pt x="37" y="1097"/>
                        <a:pt x="45" y="1092"/>
                      </a:cubicBezTo>
                      <a:cubicBezTo>
                        <a:pt x="49" y="1086"/>
                        <a:pt x="52" y="1079"/>
                        <a:pt x="58" y="1075"/>
                      </a:cubicBezTo>
                      <a:cubicBezTo>
                        <a:pt x="70" y="1051"/>
                        <a:pt x="89" y="1024"/>
                        <a:pt x="106" y="1003"/>
                      </a:cubicBezTo>
                      <a:cubicBezTo>
                        <a:pt x="108" y="996"/>
                        <a:pt x="113" y="991"/>
                        <a:pt x="120" y="987"/>
                      </a:cubicBezTo>
                      <a:cubicBezTo>
                        <a:pt x="125" y="981"/>
                        <a:pt x="131" y="976"/>
                        <a:pt x="138" y="972"/>
                      </a:cubicBezTo>
                      <a:cubicBezTo>
                        <a:pt x="143" y="966"/>
                        <a:pt x="144" y="961"/>
                        <a:pt x="147" y="954"/>
                      </a:cubicBezTo>
                      <a:cubicBezTo>
                        <a:pt x="150" y="940"/>
                        <a:pt x="146" y="919"/>
                        <a:pt x="145" y="907"/>
                      </a:cubicBezTo>
                      <a:cubicBezTo>
                        <a:pt x="147" y="888"/>
                        <a:pt x="149" y="873"/>
                        <a:pt x="145" y="855"/>
                      </a:cubicBezTo>
                      <a:cubicBezTo>
                        <a:pt x="146" y="828"/>
                        <a:pt x="145" y="806"/>
                        <a:pt x="150" y="781"/>
                      </a:cubicBezTo>
                      <a:cubicBezTo>
                        <a:pt x="148" y="752"/>
                        <a:pt x="147" y="722"/>
                        <a:pt x="142" y="694"/>
                      </a:cubicBezTo>
                      <a:cubicBezTo>
                        <a:pt x="139" y="654"/>
                        <a:pt x="148" y="627"/>
                        <a:pt x="165" y="592"/>
                      </a:cubicBezTo>
                      <a:cubicBezTo>
                        <a:pt x="166" y="568"/>
                        <a:pt x="162" y="520"/>
                        <a:pt x="177" y="496"/>
                      </a:cubicBezTo>
                      <a:cubicBezTo>
                        <a:pt x="178" y="490"/>
                        <a:pt x="180" y="483"/>
                        <a:pt x="183" y="477"/>
                      </a:cubicBezTo>
                      <a:cubicBezTo>
                        <a:pt x="184" y="470"/>
                        <a:pt x="186" y="462"/>
                        <a:pt x="189" y="456"/>
                      </a:cubicBezTo>
                      <a:cubicBezTo>
                        <a:pt x="191" y="441"/>
                        <a:pt x="192" y="423"/>
                        <a:pt x="198" y="409"/>
                      </a:cubicBezTo>
                      <a:cubicBezTo>
                        <a:pt x="200" y="392"/>
                        <a:pt x="202" y="373"/>
                        <a:pt x="210" y="357"/>
                      </a:cubicBezTo>
                      <a:cubicBezTo>
                        <a:pt x="215" y="330"/>
                        <a:pt x="231" y="312"/>
                        <a:pt x="243" y="288"/>
                      </a:cubicBezTo>
                      <a:cubicBezTo>
                        <a:pt x="237" y="264"/>
                        <a:pt x="240" y="236"/>
                        <a:pt x="238" y="211"/>
                      </a:cubicBezTo>
                      <a:cubicBezTo>
                        <a:pt x="241" y="150"/>
                        <a:pt x="240" y="89"/>
                        <a:pt x="235" y="28"/>
                      </a:cubicBezTo>
                      <a:cubicBezTo>
                        <a:pt x="234" y="5"/>
                        <a:pt x="240" y="1"/>
                        <a:pt x="222" y="1"/>
                      </a:cubicBezTo>
                    </a:path>
                  </a:pathLst>
                </a:custGeom>
                <a:solidFill>
                  <a:srgbClr val="969696"/>
                </a:solidFill>
                <a:ln w="28575">
                  <a:noFill/>
                  <a:round/>
                  <a:headEnd/>
                  <a:tailEnd/>
                </a:ln>
              </p:spPr>
              <p:txBody>
                <a:bodyPr wrap="none">
                  <a:spAutoFit/>
                </a:bodyPr>
                <a:lstStyle/>
                <a:p>
                  <a:endParaRPr lang="en-US"/>
                </a:p>
              </p:txBody>
            </p:sp>
          </p:grpSp>
        </p:grpSp>
        <p:sp>
          <p:nvSpPr>
            <p:cNvPr id="58408" name="Freeform 296"/>
            <p:cNvSpPr>
              <a:spLocks/>
            </p:cNvSpPr>
            <p:nvPr/>
          </p:nvSpPr>
          <p:spPr bwMode="auto">
            <a:xfrm>
              <a:off x="3720" y="2282"/>
              <a:ext cx="65" cy="238"/>
            </a:xfrm>
            <a:custGeom>
              <a:avLst/>
              <a:gdLst>
                <a:gd name="T0" fmla="*/ 23 w 65"/>
                <a:gd name="T1" fmla="*/ 238 h 238"/>
                <a:gd name="T2" fmla="*/ 35 w 65"/>
                <a:gd name="T3" fmla="*/ 198 h 238"/>
                <a:gd name="T4" fmla="*/ 44 w 65"/>
                <a:gd name="T5" fmla="*/ 180 h 238"/>
                <a:gd name="T6" fmla="*/ 62 w 65"/>
                <a:gd name="T7" fmla="*/ 154 h 238"/>
                <a:gd name="T8" fmla="*/ 60 w 65"/>
                <a:gd name="T9" fmla="*/ 61 h 238"/>
                <a:gd name="T10" fmla="*/ 57 w 65"/>
                <a:gd name="T11" fmla="*/ 22 h 238"/>
                <a:gd name="T12" fmla="*/ 51 w 65"/>
                <a:gd name="T13" fmla="*/ 1 h 238"/>
                <a:gd name="T14" fmla="*/ 36 w 65"/>
                <a:gd name="T15" fmla="*/ 12 h 238"/>
                <a:gd name="T16" fmla="*/ 27 w 65"/>
                <a:gd name="T17" fmla="*/ 19 h 238"/>
                <a:gd name="T18" fmla="*/ 21 w 65"/>
                <a:gd name="T19" fmla="*/ 37 h 238"/>
                <a:gd name="T20" fmla="*/ 12 w 65"/>
                <a:gd name="T21" fmla="*/ 63 h 238"/>
                <a:gd name="T22" fmla="*/ 6 w 65"/>
                <a:gd name="T23" fmla="*/ 81 h 238"/>
                <a:gd name="T24" fmla="*/ 0 w 65"/>
                <a:gd name="T25" fmla="*/ 112 h 238"/>
                <a:gd name="T26" fmla="*/ 14 w 65"/>
                <a:gd name="T27" fmla="*/ 175 h 238"/>
                <a:gd name="T28" fmla="*/ 21 w 65"/>
                <a:gd name="T29" fmla="*/ 198 h 238"/>
                <a:gd name="T30" fmla="*/ 29 w 65"/>
                <a:gd name="T31" fmla="*/ 213 h 23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5"/>
                <a:gd name="T49" fmla="*/ 0 h 238"/>
                <a:gd name="T50" fmla="*/ 65 w 65"/>
                <a:gd name="T51" fmla="*/ 238 h 23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5" h="238">
                  <a:moveTo>
                    <a:pt x="23" y="238"/>
                  </a:moveTo>
                  <a:cubicBezTo>
                    <a:pt x="25" y="222"/>
                    <a:pt x="26" y="211"/>
                    <a:pt x="35" y="198"/>
                  </a:cubicBezTo>
                  <a:cubicBezTo>
                    <a:pt x="36" y="191"/>
                    <a:pt x="40" y="186"/>
                    <a:pt x="44" y="180"/>
                  </a:cubicBezTo>
                  <a:cubicBezTo>
                    <a:pt x="45" y="173"/>
                    <a:pt x="55" y="158"/>
                    <a:pt x="62" y="154"/>
                  </a:cubicBezTo>
                  <a:cubicBezTo>
                    <a:pt x="65" y="122"/>
                    <a:pt x="62" y="93"/>
                    <a:pt x="60" y="61"/>
                  </a:cubicBezTo>
                  <a:cubicBezTo>
                    <a:pt x="62" y="49"/>
                    <a:pt x="62" y="34"/>
                    <a:pt x="57" y="22"/>
                  </a:cubicBezTo>
                  <a:cubicBezTo>
                    <a:pt x="57" y="15"/>
                    <a:pt x="58" y="0"/>
                    <a:pt x="51" y="1"/>
                  </a:cubicBezTo>
                  <a:cubicBezTo>
                    <a:pt x="49" y="1"/>
                    <a:pt x="39" y="10"/>
                    <a:pt x="36" y="12"/>
                  </a:cubicBezTo>
                  <a:cubicBezTo>
                    <a:pt x="33" y="14"/>
                    <a:pt x="27" y="19"/>
                    <a:pt x="27" y="19"/>
                  </a:cubicBezTo>
                  <a:cubicBezTo>
                    <a:pt x="23" y="25"/>
                    <a:pt x="23" y="30"/>
                    <a:pt x="21" y="37"/>
                  </a:cubicBezTo>
                  <a:cubicBezTo>
                    <a:pt x="20" y="47"/>
                    <a:pt x="17" y="55"/>
                    <a:pt x="12" y="63"/>
                  </a:cubicBezTo>
                  <a:cubicBezTo>
                    <a:pt x="11" y="70"/>
                    <a:pt x="9" y="75"/>
                    <a:pt x="6" y="81"/>
                  </a:cubicBezTo>
                  <a:cubicBezTo>
                    <a:pt x="5" y="91"/>
                    <a:pt x="3" y="102"/>
                    <a:pt x="0" y="112"/>
                  </a:cubicBezTo>
                  <a:cubicBezTo>
                    <a:pt x="1" y="134"/>
                    <a:pt x="4" y="155"/>
                    <a:pt x="14" y="175"/>
                  </a:cubicBezTo>
                  <a:cubicBezTo>
                    <a:pt x="15" y="182"/>
                    <a:pt x="19" y="190"/>
                    <a:pt x="21" y="198"/>
                  </a:cubicBezTo>
                  <a:cubicBezTo>
                    <a:pt x="23" y="203"/>
                    <a:pt x="29" y="208"/>
                    <a:pt x="29" y="213"/>
                  </a:cubicBezTo>
                </a:path>
              </a:pathLst>
            </a:custGeom>
            <a:solidFill>
              <a:srgbClr val="969696"/>
            </a:solidFill>
            <a:ln w="28575">
              <a:noFill/>
              <a:round/>
              <a:headEnd/>
              <a:tailEnd/>
            </a:ln>
          </p:spPr>
          <p:txBody>
            <a:bodyPr wrap="none">
              <a:spAutoFit/>
            </a:bodyPr>
            <a:lstStyle/>
            <a:p>
              <a:endParaRPr lang="en-US"/>
            </a:p>
          </p:txBody>
        </p:sp>
      </p:grpSp>
      <p:grpSp>
        <p:nvGrpSpPr>
          <p:cNvPr id="19" name="Group 309"/>
          <p:cNvGrpSpPr>
            <a:grpSpLocks/>
          </p:cNvGrpSpPr>
          <p:nvPr/>
        </p:nvGrpSpPr>
        <p:grpSpPr bwMode="auto">
          <a:xfrm>
            <a:off x="4029075" y="3028950"/>
            <a:ext cx="1095375" cy="1295400"/>
            <a:chOff x="2538" y="1908"/>
            <a:chExt cx="690" cy="816"/>
          </a:xfrm>
        </p:grpSpPr>
        <p:sp>
          <p:nvSpPr>
            <p:cNvPr id="58405" name="Rectangle 301" descr="Trellis"/>
            <p:cNvSpPr>
              <a:spLocks noChangeArrowheads="1"/>
            </p:cNvSpPr>
            <p:nvPr/>
          </p:nvSpPr>
          <p:spPr bwMode="auto">
            <a:xfrm>
              <a:off x="2538" y="1908"/>
              <a:ext cx="270" cy="792"/>
            </a:xfrm>
            <a:prstGeom prst="rect">
              <a:avLst/>
            </a:prstGeom>
            <a:pattFill prst="trellis">
              <a:fgClr>
                <a:srgbClr val="FF0000"/>
              </a:fgClr>
              <a:bgClr>
                <a:srgbClr val="FFFFFF"/>
              </a:bgClr>
            </a:pattFill>
            <a:ln w="28575">
              <a:noFill/>
              <a:miter lim="800000"/>
              <a:headEnd/>
              <a:tailEnd/>
            </a:ln>
          </p:spPr>
          <p:txBody>
            <a:bodyPr anchor="ctr">
              <a:spAutoFit/>
            </a:bodyPr>
            <a:lstStyle/>
            <a:p>
              <a:endParaRPr lang="en-US"/>
            </a:p>
          </p:txBody>
        </p:sp>
        <p:sp>
          <p:nvSpPr>
            <p:cNvPr id="58406" name="Rectangle 302" descr="Trellis"/>
            <p:cNvSpPr>
              <a:spLocks noChangeArrowheads="1"/>
            </p:cNvSpPr>
            <p:nvPr/>
          </p:nvSpPr>
          <p:spPr bwMode="auto">
            <a:xfrm>
              <a:off x="2958" y="2274"/>
              <a:ext cx="270" cy="450"/>
            </a:xfrm>
            <a:prstGeom prst="rect">
              <a:avLst/>
            </a:prstGeom>
            <a:pattFill prst="trellis">
              <a:fgClr>
                <a:srgbClr val="FF0000"/>
              </a:fgClr>
              <a:bgClr>
                <a:srgbClr val="FFFFFF"/>
              </a:bgClr>
            </a:pattFill>
            <a:ln w="28575">
              <a:noFill/>
              <a:miter lim="800000"/>
              <a:headEnd/>
              <a:tailEnd/>
            </a:ln>
          </p:spPr>
          <p:txBody>
            <a:bodyPr anchor="ctr">
              <a:spAutoFit/>
            </a:bodyPr>
            <a:lstStyle/>
            <a:p>
              <a:endParaRPr lang="en-US"/>
            </a:p>
          </p:txBody>
        </p:sp>
      </p:grpSp>
      <p:grpSp>
        <p:nvGrpSpPr>
          <p:cNvPr id="20" name="Group 308"/>
          <p:cNvGrpSpPr>
            <a:grpSpLocks/>
          </p:cNvGrpSpPr>
          <p:nvPr/>
        </p:nvGrpSpPr>
        <p:grpSpPr bwMode="auto">
          <a:xfrm>
            <a:off x="2152650" y="3390900"/>
            <a:ext cx="3590925" cy="942975"/>
            <a:chOff x="1356" y="2136"/>
            <a:chExt cx="2262" cy="594"/>
          </a:xfrm>
        </p:grpSpPr>
        <p:sp>
          <p:nvSpPr>
            <p:cNvPr id="58401" name="Rectangle 298" descr="Trellis"/>
            <p:cNvSpPr>
              <a:spLocks noChangeArrowheads="1"/>
            </p:cNvSpPr>
            <p:nvPr/>
          </p:nvSpPr>
          <p:spPr bwMode="auto">
            <a:xfrm>
              <a:off x="1356" y="2136"/>
              <a:ext cx="270" cy="552"/>
            </a:xfrm>
            <a:prstGeom prst="rect">
              <a:avLst/>
            </a:prstGeom>
            <a:pattFill prst="trellis">
              <a:fgClr>
                <a:srgbClr val="FF0000"/>
              </a:fgClr>
              <a:bgClr>
                <a:srgbClr val="FFFFFF"/>
              </a:bgClr>
            </a:pattFill>
            <a:ln w="28575">
              <a:noFill/>
              <a:miter lim="800000"/>
              <a:headEnd/>
              <a:tailEnd/>
            </a:ln>
          </p:spPr>
          <p:txBody>
            <a:bodyPr wrap="none" anchor="ctr">
              <a:spAutoFit/>
            </a:bodyPr>
            <a:lstStyle/>
            <a:p>
              <a:endParaRPr lang="en-US"/>
            </a:p>
          </p:txBody>
        </p:sp>
        <p:sp>
          <p:nvSpPr>
            <p:cNvPr id="58402" name="Rectangle 299" descr="Trellis"/>
            <p:cNvSpPr>
              <a:spLocks noChangeArrowheads="1"/>
            </p:cNvSpPr>
            <p:nvPr/>
          </p:nvSpPr>
          <p:spPr bwMode="auto">
            <a:xfrm>
              <a:off x="1746" y="2226"/>
              <a:ext cx="270" cy="468"/>
            </a:xfrm>
            <a:prstGeom prst="rect">
              <a:avLst/>
            </a:prstGeom>
            <a:pattFill prst="trellis">
              <a:fgClr>
                <a:srgbClr val="FF0000"/>
              </a:fgClr>
              <a:bgClr>
                <a:srgbClr val="FFFFFF"/>
              </a:bgClr>
            </a:pattFill>
            <a:ln w="28575">
              <a:noFill/>
              <a:miter lim="800000"/>
              <a:headEnd/>
              <a:tailEnd/>
            </a:ln>
          </p:spPr>
          <p:txBody>
            <a:bodyPr anchor="ctr">
              <a:spAutoFit/>
            </a:bodyPr>
            <a:lstStyle/>
            <a:p>
              <a:endParaRPr lang="en-US"/>
            </a:p>
          </p:txBody>
        </p:sp>
        <p:sp>
          <p:nvSpPr>
            <p:cNvPr id="58403" name="Rectangle 300" descr="Trellis"/>
            <p:cNvSpPr>
              <a:spLocks noChangeArrowheads="1"/>
            </p:cNvSpPr>
            <p:nvPr/>
          </p:nvSpPr>
          <p:spPr bwMode="auto">
            <a:xfrm>
              <a:off x="2154" y="2304"/>
              <a:ext cx="270" cy="390"/>
            </a:xfrm>
            <a:prstGeom prst="rect">
              <a:avLst/>
            </a:prstGeom>
            <a:pattFill prst="trellis">
              <a:fgClr>
                <a:srgbClr val="FF0000"/>
              </a:fgClr>
              <a:bgClr>
                <a:srgbClr val="FFFFFF"/>
              </a:bgClr>
            </a:pattFill>
            <a:ln w="28575">
              <a:noFill/>
              <a:miter lim="800000"/>
              <a:headEnd/>
              <a:tailEnd/>
            </a:ln>
          </p:spPr>
          <p:txBody>
            <a:bodyPr anchor="ctr">
              <a:spAutoFit/>
            </a:bodyPr>
            <a:lstStyle/>
            <a:p>
              <a:endParaRPr lang="en-US"/>
            </a:p>
          </p:txBody>
        </p:sp>
        <p:sp>
          <p:nvSpPr>
            <p:cNvPr id="58404" name="Rectangle 303" descr="Trellis"/>
            <p:cNvSpPr>
              <a:spLocks noChangeArrowheads="1"/>
            </p:cNvSpPr>
            <p:nvPr/>
          </p:nvSpPr>
          <p:spPr bwMode="auto">
            <a:xfrm>
              <a:off x="3348" y="2310"/>
              <a:ext cx="270" cy="420"/>
            </a:xfrm>
            <a:prstGeom prst="rect">
              <a:avLst/>
            </a:prstGeom>
            <a:pattFill prst="trellis">
              <a:fgClr>
                <a:srgbClr val="FF0000"/>
              </a:fgClr>
              <a:bgClr>
                <a:srgbClr val="FFFFFF"/>
              </a:bgClr>
            </a:pattFill>
            <a:ln w="28575">
              <a:noFill/>
              <a:miter lim="800000"/>
              <a:headEnd/>
              <a:tailEnd/>
            </a:ln>
          </p:spPr>
          <p:txBody>
            <a:bodyPr anchor="ctr">
              <a:spAutoFit/>
            </a:bodyPr>
            <a:lstStyle/>
            <a:p>
              <a:endParaRPr lang="en-US"/>
            </a:p>
          </p:txBody>
        </p:sp>
      </p:grpSp>
      <p:sp>
        <p:nvSpPr>
          <p:cNvPr id="58397" name="Text Box 305"/>
          <p:cNvSpPr txBox="1">
            <a:spLocks noChangeArrowheads="1"/>
          </p:cNvSpPr>
          <p:nvPr/>
        </p:nvSpPr>
        <p:spPr bwMode="auto">
          <a:xfrm rot="-5400000">
            <a:off x="-153194" y="3086895"/>
            <a:ext cx="2714625" cy="366712"/>
          </a:xfrm>
          <a:prstGeom prst="rect">
            <a:avLst/>
          </a:prstGeom>
          <a:noFill/>
          <a:ln w="28575">
            <a:noFill/>
            <a:miter lim="800000"/>
            <a:headEnd/>
            <a:tailEnd/>
          </a:ln>
        </p:spPr>
        <p:txBody>
          <a:bodyPr>
            <a:spAutoFit/>
          </a:bodyPr>
          <a:lstStyle/>
          <a:p>
            <a:r>
              <a:rPr lang="en-US" sz="1800" b="1">
                <a:solidFill>
                  <a:schemeClr val="bg2"/>
                </a:solidFill>
              </a:rPr>
              <a:t>Triglyceride mg/dL</a:t>
            </a:r>
          </a:p>
        </p:txBody>
      </p:sp>
      <p:sp>
        <p:nvSpPr>
          <p:cNvPr id="4967730" name="Text Box 306"/>
          <p:cNvSpPr txBox="1">
            <a:spLocks noChangeArrowheads="1"/>
          </p:cNvSpPr>
          <p:nvPr/>
        </p:nvSpPr>
        <p:spPr bwMode="auto">
          <a:xfrm>
            <a:off x="5429250" y="5486400"/>
            <a:ext cx="2867025" cy="457200"/>
          </a:xfrm>
          <a:prstGeom prst="rect">
            <a:avLst/>
          </a:prstGeom>
          <a:noFill/>
          <a:ln w="28575">
            <a:noFill/>
            <a:miter lim="800000"/>
            <a:headEnd/>
            <a:tailEnd/>
          </a:ln>
        </p:spPr>
        <p:txBody>
          <a:bodyPr>
            <a:spAutoFit/>
          </a:bodyPr>
          <a:lstStyle/>
          <a:p>
            <a:pPr algn="l"/>
            <a:r>
              <a:rPr lang="en-US" sz="1200" b="1">
                <a:solidFill>
                  <a:schemeClr val="bg2"/>
                </a:solidFill>
              </a:rPr>
              <a:t>HDL-A = abnormal PP response HDL-N = normal PP response</a:t>
            </a:r>
          </a:p>
        </p:txBody>
      </p:sp>
      <p:sp>
        <p:nvSpPr>
          <p:cNvPr id="4967665" name="Text Box 241"/>
          <p:cNvSpPr txBox="1">
            <a:spLocks noChangeArrowheads="1"/>
          </p:cNvSpPr>
          <p:nvPr/>
        </p:nvSpPr>
        <p:spPr bwMode="auto">
          <a:xfrm>
            <a:off x="6296025" y="1390650"/>
            <a:ext cx="2085975" cy="641350"/>
          </a:xfrm>
          <a:prstGeom prst="rect">
            <a:avLst/>
          </a:prstGeom>
          <a:noFill/>
          <a:ln w="28575">
            <a:noFill/>
            <a:miter lim="800000"/>
            <a:headEnd/>
            <a:tailEnd/>
          </a:ln>
        </p:spPr>
        <p:txBody>
          <a:bodyPr>
            <a:spAutoFit/>
          </a:bodyPr>
          <a:lstStyle/>
          <a:p>
            <a:r>
              <a:rPr lang="en-US" sz="1800" b="1">
                <a:solidFill>
                  <a:srgbClr val="FF0000"/>
                </a:solidFill>
              </a:rPr>
              <a:t>TG (AUC) in Relation to Time</a:t>
            </a:r>
          </a:p>
        </p:txBody>
      </p:sp>
      <p:sp>
        <p:nvSpPr>
          <p:cNvPr id="4967734" name="Text Box 310"/>
          <p:cNvSpPr txBox="1">
            <a:spLocks noChangeArrowheads="1"/>
          </p:cNvSpPr>
          <p:nvPr/>
        </p:nvSpPr>
        <p:spPr bwMode="auto">
          <a:xfrm>
            <a:off x="1066800" y="5619750"/>
            <a:ext cx="2867025" cy="274638"/>
          </a:xfrm>
          <a:prstGeom prst="rect">
            <a:avLst/>
          </a:prstGeom>
          <a:noFill/>
          <a:ln w="28575">
            <a:noFill/>
            <a:miter lim="800000"/>
            <a:headEnd/>
            <a:tailEnd/>
          </a:ln>
        </p:spPr>
        <p:txBody>
          <a:bodyPr>
            <a:spAutoFit/>
          </a:bodyPr>
          <a:lstStyle/>
          <a:p>
            <a:pPr algn="l"/>
            <a:r>
              <a:rPr lang="en-US" sz="1200" b="1">
                <a:solidFill>
                  <a:schemeClr val="bg2"/>
                </a:solidFill>
              </a:rPr>
              <a:t>Low fasting TG defined as &lt; 100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10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1000"/>
                                        <p:tgtEl>
                                          <p:spTgt spid="2"/>
                                        </p:tgtEl>
                                      </p:cBhvr>
                                    </p:animEffect>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4967665"/>
                                        </p:tgtEl>
                                        <p:attrNameLst>
                                          <p:attrName>style.visibility</p:attrName>
                                        </p:attrNameLst>
                                      </p:cBhvr>
                                      <p:to>
                                        <p:strVal val="visible"/>
                                      </p:to>
                                    </p:set>
                                    <p:animEffect transition="in" filter="wipe(up)">
                                      <p:cBhvr>
                                        <p:cTn id="16" dur="1000"/>
                                        <p:tgtEl>
                                          <p:spTgt spid="4967665"/>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4967663"/>
                                        </p:tgtEl>
                                        <p:attrNameLst>
                                          <p:attrName>style.visibility</p:attrName>
                                        </p:attrNameLst>
                                      </p:cBhvr>
                                      <p:to>
                                        <p:strVal val="visible"/>
                                      </p:to>
                                    </p:set>
                                    <p:animEffect transition="in" filter="wipe(left)">
                                      <p:cBhvr>
                                        <p:cTn id="19" dur="1000"/>
                                        <p:tgtEl>
                                          <p:spTgt spid="496766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wipe(left)">
                                      <p:cBhvr>
                                        <p:cTn id="24" dur="1000"/>
                                        <p:tgtEl>
                                          <p:spTgt spid="16"/>
                                        </p:tgtEl>
                                      </p:cBhvr>
                                    </p:animEffect>
                                  </p:childTnLst>
                                </p:cTn>
                              </p:par>
                              <p:par>
                                <p:cTn id="25" presetID="10" presetClass="entr" presetSubtype="0" fill="hold" nodeType="with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1000"/>
                                        <p:tgtEl>
                                          <p:spTgt spid="4"/>
                                        </p:tgtEl>
                                      </p:cBhvr>
                                    </p:animEffect>
                                  </p:childTnLst>
                                </p:cTn>
                              </p:par>
                              <p:par>
                                <p:cTn id="28" presetID="10" presetClass="exit" presetSubtype="0" fill="hold" nodeType="withEffect">
                                  <p:stCondLst>
                                    <p:cond delay="0"/>
                                  </p:stCondLst>
                                  <p:childTnLst>
                                    <p:animEffect transition="out" filter="fade">
                                      <p:cBhvr>
                                        <p:cTn id="29" dur="1000"/>
                                        <p:tgtEl>
                                          <p:spTgt spid="20"/>
                                        </p:tgtEl>
                                      </p:cBhvr>
                                    </p:animEffect>
                                    <p:set>
                                      <p:cBhvr>
                                        <p:cTn id="30" dur="1" fill="hold">
                                          <p:stCondLst>
                                            <p:cond delay="999"/>
                                          </p:stCondLst>
                                        </p:cTn>
                                        <p:tgtEl>
                                          <p:spTgt spid="20"/>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ipe(left)">
                                      <p:cBhvr>
                                        <p:cTn id="35" dur="1000"/>
                                        <p:tgtEl>
                                          <p:spTgt spid="14"/>
                                        </p:tgtEl>
                                      </p:cBhvr>
                                    </p:animEffect>
                                  </p:childTnLst>
                                </p:cTn>
                              </p:par>
                              <p:par>
                                <p:cTn id="36" presetID="22" presetClass="entr" presetSubtype="8" fill="hold" nodeType="with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wipe(left)">
                                      <p:cBhvr>
                                        <p:cTn id="38" dur="1000"/>
                                        <p:tgtEl>
                                          <p:spTgt spid="5"/>
                                        </p:tgtEl>
                                      </p:cBhvr>
                                    </p:animEffect>
                                  </p:childTnLst>
                                </p:cTn>
                              </p:par>
                              <p:par>
                                <p:cTn id="39" presetID="22" presetClass="entr" presetSubtype="8" fill="hold" nodeType="with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wipe(left)">
                                      <p:cBhvr>
                                        <p:cTn id="41" dur="1000"/>
                                        <p:tgtEl>
                                          <p:spTgt spid="7"/>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fade">
                                      <p:cBhvr>
                                        <p:cTn id="46" dur="2000"/>
                                        <p:tgtEl>
                                          <p:spTgt spid="3"/>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nodeType="click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wipe(down)">
                                      <p:cBhvr>
                                        <p:cTn id="51" dur="500"/>
                                        <p:tgtEl>
                                          <p:spTgt spid="19"/>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wipe(left)">
                                      <p:cBhvr>
                                        <p:cTn id="56" dur="1000"/>
                                        <p:tgtEl>
                                          <p:spTgt spid="9"/>
                                        </p:tgtEl>
                                      </p:cBhvr>
                                    </p:animEffect>
                                  </p:childTnLst>
                                </p:cTn>
                              </p:par>
                              <p:par>
                                <p:cTn id="57" presetID="22" presetClass="entr" presetSubtype="8" fill="hold" nodeType="with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wipe(left)">
                                      <p:cBhvr>
                                        <p:cTn id="59" dur="1000"/>
                                        <p:tgtEl>
                                          <p:spTgt spid="11"/>
                                        </p:tgtEl>
                                      </p:cBhvr>
                                    </p:animEffect>
                                  </p:childTnLst>
                                </p:cTn>
                              </p:par>
                              <p:par>
                                <p:cTn id="60" presetID="22" presetClass="entr" presetSubtype="8" fill="hold" grpId="0" nodeType="withEffect">
                                  <p:stCondLst>
                                    <p:cond delay="0"/>
                                  </p:stCondLst>
                                  <p:childTnLst>
                                    <p:set>
                                      <p:cBhvr>
                                        <p:cTn id="61" dur="1" fill="hold">
                                          <p:stCondLst>
                                            <p:cond delay="0"/>
                                          </p:stCondLst>
                                        </p:cTn>
                                        <p:tgtEl>
                                          <p:spTgt spid="4967730"/>
                                        </p:tgtEl>
                                        <p:attrNameLst>
                                          <p:attrName>style.visibility</p:attrName>
                                        </p:attrNameLst>
                                      </p:cBhvr>
                                      <p:to>
                                        <p:strVal val="visible"/>
                                      </p:to>
                                    </p:set>
                                    <p:animEffect transition="in" filter="wipe(left)">
                                      <p:cBhvr>
                                        <p:cTn id="62" dur="1000"/>
                                        <p:tgtEl>
                                          <p:spTgt spid="4967730"/>
                                        </p:tgtEl>
                                      </p:cBhvr>
                                    </p:animEffect>
                                  </p:childTnLst>
                                </p:cTn>
                              </p:par>
                              <p:par>
                                <p:cTn id="63" presetID="10" presetClass="exit" presetSubtype="0" fill="hold" nodeType="withEffect">
                                  <p:stCondLst>
                                    <p:cond delay="0"/>
                                  </p:stCondLst>
                                  <p:childTnLst>
                                    <p:animEffect transition="out" filter="fade">
                                      <p:cBhvr>
                                        <p:cTn id="64" dur="1000"/>
                                        <p:tgtEl>
                                          <p:spTgt spid="19"/>
                                        </p:tgtEl>
                                      </p:cBhvr>
                                    </p:animEffect>
                                    <p:set>
                                      <p:cBhvr>
                                        <p:cTn id="65" dur="1" fill="hold">
                                          <p:stCondLst>
                                            <p:cond delay="999"/>
                                          </p:stCondLst>
                                        </p:cTn>
                                        <p:tgtEl>
                                          <p:spTgt spid="19"/>
                                        </p:tgtEl>
                                        <p:attrNameLst>
                                          <p:attrName>style.visibility</p:attrName>
                                        </p:attrNameLst>
                                      </p:cBhvr>
                                      <p:to>
                                        <p:strVal val="hidden"/>
                                      </p:to>
                                    </p:set>
                                  </p:childTnLst>
                                </p:cTn>
                              </p:par>
                              <p:par>
                                <p:cTn id="66" presetID="22" presetClass="entr" presetSubtype="8" fill="hold" grpId="0" nodeType="withEffect">
                                  <p:stCondLst>
                                    <p:cond delay="0"/>
                                  </p:stCondLst>
                                  <p:childTnLst>
                                    <p:set>
                                      <p:cBhvr>
                                        <p:cTn id="67" dur="1" fill="hold">
                                          <p:stCondLst>
                                            <p:cond delay="0"/>
                                          </p:stCondLst>
                                        </p:cTn>
                                        <p:tgtEl>
                                          <p:spTgt spid="4967734"/>
                                        </p:tgtEl>
                                        <p:attrNameLst>
                                          <p:attrName>style.visibility</p:attrName>
                                        </p:attrNameLst>
                                      </p:cBhvr>
                                      <p:to>
                                        <p:strVal val="visible"/>
                                      </p:to>
                                    </p:set>
                                    <p:animEffect transition="in" filter="wipe(left)">
                                      <p:cBhvr>
                                        <p:cTn id="68" dur="1000"/>
                                        <p:tgtEl>
                                          <p:spTgt spid="49677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67663" grpId="0"/>
      <p:bldP spid="4967730" grpId="0"/>
      <p:bldP spid="4967665" grpId="0"/>
      <p:bldP spid="4967734"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0978" name="Rectangle 2"/>
          <p:cNvSpPr>
            <a:spLocks noGrp="1" noChangeArrowheads="1"/>
          </p:cNvSpPr>
          <p:nvPr>
            <p:ph type="title"/>
          </p:nvPr>
        </p:nvSpPr>
        <p:spPr>
          <a:xfrm>
            <a:off x="0" y="0"/>
            <a:ext cx="9144000" cy="1143000"/>
          </a:xfrm>
        </p:spPr>
        <p:txBody>
          <a:bodyPr/>
          <a:lstStyle/>
          <a:p>
            <a:pPr>
              <a:defRPr/>
            </a:pPr>
            <a:r>
              <a:rPr lang="en-US" smtClean="0"/>
              <a:t>HDL-C and Postprandial Lipemia</a:t>
            </a:r>
          </a:p>
        </p:txBody>
      </p:sp>
      <p:sp>
        <p:nvSpPr>
          <p:cNvPr id="4990979" name="Rectangle 3"/>
          <p:cNvSpPr>
            <a:spLocks noGrp="1" noChangeArrowheads="1"/>
          </p:cNvSpPr>
          <p:nvPr>
            <p:ph type="body" idx="1"/>
          </p:nvPr>
        </p:nvSpPr>
        <p:spPr>
          <a:xfrm>
            <a:off x="790575" y="1127125"/>
            <a:ext cx="7061200" cy="4784725"/>
          </a:xfrm>
        </p:spPr>
        <p:txBody>
          <a:bodyPr/>
          <a:lstStyle/>
          <a:p>
            <a:pPr>
              <a:lnSpc>
                <a:spcPct val="75000"/>
              </a:lnSpc>
              <a:defRPr/>
            </a:pPr>
            <a:r>
              <a:rPr lang="en-US" sz="2000" smtClean="0">
                <a:effectLst>
                  <a:outerShdw blurRad="38100" dist="38100" dir="2700000" algn="tl">
                    <a:srgbClr val="000000"/>
                  </a:outerShdw>
                </a:effectLst>
              </a:rPr>
              <a:t>The </a:t>
            </a:r>
            <a:r>
              <a:rPr lang="en-US" sz="2000" smtClean="0">
                <a:solidFill>
                  <a:schemeClr val="accent1"/>
                </a:solidFill>
                <a:effectLst>
                  <a:outerShdw blurRad="38100" dist="38100" dir="2700000" algn="tl">
                    <a:srgbClr val="000000"/>
                  </a:outerShdw>
                </a:effectLst>
              </a:rPr>
              <a:t>delayed TG clearance</a:t>
            </a:r>
            <a:r>
              <a:rPr lang="en-US" sz="2000" smtClean="0">
                <a:effectLst>
                  <a:outerShdw blurRad="38100" dist="38100" dir="2700000" algn="tl">
                    <a:srgbClr val="000000"/>
                  </a:outerShdw>
                </a:effectLst>
              </a:rPr>
              <a:t> postprandially seems to </a:t>
            </a:r>
            <a:r>
              <a:rPr lang="en-US" sz="2000" b="1" smtClean="0">
                <a:solidFill>
                  <a:srgbClr val="FF0000"/>
                </a:solidFill>
                <a:effectLst>
                  <a:outerShdw blurRad="38100" dist="38100" dir="2700000" algn="tl">
                    <a:srgbClr val="000000"/>
                  </a:outerShdw>
                </a:effectLst>
              </a:rPr>
              <a:t>result in low HDL-C levels</a:t>
            </a:r>
            <a:r>
              <a:rPr lang="en-US" sz="2000" smtClean="0">
                <a:effectLst>
                  <a:outerShdw blurRad="38100" dist="38100" dir="2700000" algn="tl">
                    <a:srgbClr val="000000"/>
                  </a:outerShdw>
                </a:effectLst>
              </a:rPr>
              <a:t> even in subjects with low fasting TG</a:t>
            </a:r>
          </a:p>
          <a:p>
            <a:pPr>
              <a:lnSpc>
                <a:spcPct val="75000"/>
              </a:lnSpc>
              <a:defRPr/>
            </a:pPr>
            <a:r>
              <a:rPr lang="en-US" sz="2000" smtClean="0">
                <a:solidFill>
                  <a:schemeClr val="accent1"/>
                </a:solidFill>
                <a:effectLst>
                  <a:outerShdw blurRad="38100" dist="38100" dir="2700000" algn="tl">
                    <a:srgbClr val="000000"/>
                  </a:outerShdw>
                </a:effectLst>
              </a:rPr>
              <a:t>Fasting TG</a:t>
            </a:r>
            <a:r>
              <a:rPr lang="en-US" sz="2000" smtClean="0">
                <a:effectLst>
                  <a:outerShdw blurRad="38100" dist="38100" dir="2700000" algn="tl">
                    <a:srgbClr val="000000"/>
                  </a:outerShdw>
                </a:effectLst>
              </a:rPr>
              <a:t> levels appear to be the </a:t>
            </a:r>
            <a:r>
              <a:rPr lang="en-US" sz="2000" b="1" smtClean="0">
                <a:solidFill>
                  <a:srgbClr val="FF0000"/>
                </a:solidFill>
                <a:effectLst>
                  <a:outerShdw blurRad="38100" dist="38100" dir="2700000" algn="tl">
                    <a:srgbClr val="000000"/>
                  </a:outerShdw>
                </a:effectLst>
              </a:rPr>
              <a:t>primary determinant</a:t>
            </a:r>
            <a:r>
              <a:rPr lang="en-US" sz="2000" smtClean="0">
                <a:effectLst>
                  <a:outerShdw blurRad="38100" dist="38100" dir="2700000" algn="tl">
                    <a:srgbClr val="000000"/>
                  </a:outerShdw>
                </a:effectLst>
              </a:rPr>
              <a:t> of the magnitude of postprandial lipemia.</a:t>
            </a:r>
          </a:p>
          <a:p>
            <a:pPr lvl="1">
              <a:lnSpc>
                <a:spcPct val="75000"/>
              </a:lnSpc>
              <a:defRPr/>
            </a:pPr>
            <a:r>
              <a:rPr lang="en-US" sz="1800" smtClean="0">
                <a:effectLst>
                  <a:outerShdw blurRad="38100" dist="38100" dir="2700000" algn="tl">
                    <a:srgbClr val="000000"/>
                  </a:outerShdw>
                </a:effectLst>
              </a:rPr>
              <a:t>TG Levels </a:t>
            </a:r>
            <a:r>
              <a:rPr lang="en-US" sz="1800" b="1" smtClean="0">
                <a:solidFill>
                  <a:srgbClr val="FF0000"/>
                </a:solidFill>
                <a:effectLst>
                  <a:outerShdw blurRad="38100" dist="38100" dir="2700000" algn="tl">
                    <a:srgbClr val="000000"/>
                  </a:outerShdw>
                </a:effectLst>
              </a:rPr>
              <a:t>&gt; 121 mg/dL</a:t>
            </a:r>
            <a:r>
              <a:rPr lang="en-US" sz="1800" smtClean="0">
                <a:effectLst>
                  <a:outerShdw blurRad="38100" dist="38100" dir="2700000" algn="tl">
                    <a:srgbClr val="000000"/>
                  </a:outerShdw>
                </a:effectLst>
              </a:rPr>
              <a:t> are predictable for abnormal response to a fatty meal</a:t>
            </a:r>
          </a:p>
          <a:p>
            <a:pPr>
              <a:lnSpc>
                <a:spcPct val="75000"/>
              </a:lnSpc>
              <a:defRPr/>
            </a:pPr>
            <a:r>
              <a:rPr lang="en-US" sz="2000" smtClean="0">
                <a:effectLst>
                  <a:outerShdw blurRad="38100" dist="38100" dir="2700000" algn="tl">
                    <a:srgbClr val="000000"/>
                  </a:outerShdw>
                </a:effectLst>
              </a:rPr>
              <a:t>The increase in TG 2-4 hours PP reflects dietary TG absorption</a:t>
            </a:r>
          </a:p>
          <a:p>
            <a:pPr>
              <a:lnSpc>
                <a:spcPct val="75000"/>
              </a:lnSpc>
              <a:defRPr/>
            </a:pPr>
            <a:r>
              <a:rPr lang="en-US" sz="2000" smtClean="0">
                <a:effectLst>
                  <a:outerShdw blurRad="38100" dist="38100" dir="2700000" algn="tl">
                    <a:srgbClr val="000000"/>
                  </a:outerShdw>
                </a:effectLst>
              </a:rPr>
              <a:t>The return to fasting levels (6-9 hours) is a function of TG clearance</a:t>
            </a:r>
          </a:p>
          <a:p>
            <a:pPr>
              <a:lnSpc>
                <a:spcPct val="75000"/>
              </a:lnSpc>
              <a:defRPr/>
            </a:pPr>
            <a:endParaRPr lang="en-US" sz="2000" smtClean="0">
              <a:effectLst>
                <a:outerShdw blurRad="38100" dist="38100" dir="2700000" algn="tl">
                  <a:srgbClr val="000000"/>
                </a:outerShdw>
              </a:effectLst>
            </a:endParaRPr>
          </a:p>
          <a:p>
            <a:pPr>
              <a:lnSpc>
                <a:spcPct val="75000"/>
              </a:lnSpc>
              <a:defRPr/>
            </a:pPr>
            <a:r>
              <a:rPr lang="en-US" sz="2000" smtClean="0">
                <a:effectLst>
                  <a:outerShdw blurRad="38100" dist="38100" dir="2700000" algn="tl">
                    <a:srgbClr val="000000"/>
                  </a:outerShdw>
                </a:effectLst>
              </a:rPr>
              <a:t>Suspected factors affecting PP hypertriglyceridemia</a:t>
            </a:r>
          </a:p>
          <a:p>
            <a:pPr lvl="1">
              <a:lnSpc>
                <a:spcPct val="75000"/>
              </a:lnSpc>
              <a:defRPr/>
            </a:pPr>
            <a:r>
              <a:rPr lang="en-US" sz="1600" smtClean="0">
                <a:effectLst>
                  <a:outerShdw blurRad="38100" dist="38100" dir="2700000" algn="tl">
                    <a:srgbClr val="000000"/>
                  </a:outerShdw>
                </a:effectLst>
              </a:rPr>
              <a:t>ApoCIII, Apo E, ApoAI, ApoAIV,</a:t>
            </a:r>
          </a:p>
          <a:p>
            <a:pPr lvl="1">
              <a:lnSpc>
                <a:spcPct val="75000"/>
              </a:lnSpc>
              <a:defRPr/>
            </a:pPr>
            <a:r>
              <a:rPr lang="en-US" sz="1600" smtClean="0">
                <a:effectLst>
                  <a:outerShdw blurRad="38100" dist="38100" dir="2700000" algn="tl">
                    <a:srgbClr val="000000"/>
                  </a:outerShdw>
                </a:effectLst>
              </a:rPr>
              <a:t>Cholesteryl ester transfer protein CETP</a:t>
            </a:r>
          </a:p>
        </p:txBody>
      </p:sp>
      <p:sp>
        <p:nvSpPr>
          <p:cNvPr id="59396" name="Text Box 23"/>
          <p:cNvSpPr txBox="1">
            <a:spLocks noChangeArrowheads="1"/>
          </p:cNvSpPr>
          <p:nvPr/>
        </p:nvSpPr>
        <p:spPr bwMode="auto">
          <a:xfrm>
            <a:off x="2238375" y="6407150"/>
            <a:ext cx="6905625" cy="336550"/>
          </a:xfrm>
          <a:prstGeom prst="rect">
            <a:avLst/>
          </a:prstGeom>
          <a:noFill/>
          <a:ln w="28575">
            <a:noFill/>
            <a:miter lim="800000"/>
            <a:headEnd/>
            <a:tailEnd/>
          </a:ln>
        </p:spPr>
        <p:txBody>
          <a:bodyPr>
            <a:spAutoFit/>
          </a:bodyPr>
          <a:lstStyle/>
          <a:p>
            <a:pPr algn="r"/>
            <a:r>
              <a:rPr lang="en-US" sz="1600" b="1"/>
              <a:t>Kolovou GD et al. Lipids in Health &amp; Disease 2004;3:18</a:t>
            </a:r>
          </a:p>
        </p:txBody>
      </p:sp>
      <p:sp>
        <p:nvSpPr>
          <p:cNvPr id="4991000" name="AutoShape 24"/>
          <p:cNvSpPr>
            <a:spLocks/>
          </p:cNvSpPr>
          <p:nvPr/>
        </p:nvSpPr>
        <p:spPr bwMode="auto">
          <a:xfrm>
            <a:off x="5638800" y="4876800"/>
            <a:ext cx="238125" cy="466725"/>
          </a:xfrm>
          <a:prstGeom prst="rightBrace">
            <a:avLst>
              <a:gd name="adj1" fmla="val 16333"/>
              <a:gd name="adj2" fmla="val 50000"/>
            </a:avLst>
          </a:prstGeom>
          <a:noFill/>
          <a:ln w="28575">
            <a:solidFill>
              <a:schemeClr val="accent1"/>
            </a:solidFill>
            <a:round/>
            <a:headEnd/>
            <a:tailEnd/>
          </a:ln>
        </p:spPr>
        <p:txBody>
          <a:bodyPr wrap="none" anchor="ctr">
            <a:spAutoFit/>
          </a:bodyPr>
          <a:lstStyle/>
          <a:p>
            <a:endParaRPr lang="en-US"/>
          </a:p>
        </p:txBody>
      </p:sp>
      <p:sp>
        <p:nvSpPr>
          <p:cNvPr id="4991001" name="Text Box 25"/>
          <p:cNvSpPr txBox="1">
            <a:spLocks noChangeArrowheads="1"/>
          </p:cNvSpPr>
          <p:nvPr/>
        </p:nvSpPr>
        <p:spPr bwMode="auto">
          <a:xfrm>
            <a:off x="6029325" y="4930775"/>
            <a:ext cx="1285875" cy="336550"/>
          </a:xfrm>
          <a:prstGeom prst="rect">
            <a:avLst/>
          </a:prstGeom>
          <a:gradFill rotWithShape="1">
            <a:gsLst>
              <a:gs pos="0">
                <a:srgbClr val="FF0000"/>
              </a:gs>
              <a:gs pos="100000">
                <a:srgbClr val="760000"/>
              </a:gs>
            </a:gsLst>
            <a:path path="shape">
              <a:fillToRect l="50000" t="50000" r="50000" b="50000"/>
            </a:path>
          </a:gradFill>
          <a:ln w="28575">
            <a:noFill/>
            <a:miter lim="800000"/>
            <a:headEnd/>
            <a:tailEnd/>
          </a:ln>
        </p:spPr>
        <p:txBody>
          <a:bodyPr>
            <a:spAutoFit/>
          </a:bodyPr>
          <a:lstStyle/>
          <a:p>
            <a:r>
              <a:rPr lang="en-US" sz="1600" b="1">
                <a:solidFill>
                  <a:schemeClr val="accent1"/>
                </a:solidFill>
              </a:rPr>
              <a:t>Polygenic</a:t>
            </a: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990979">
                                            <p:txEl>
                                              <p:pRg st="0" end="0"/>
                                            </p:txEl>
                                          </p:spTgt>
                                        </p:tgtEl>
                                        <p:attrNameLst>
                                          <p:attrName>style.visibility</p:attrName>
                                        </p:attrNameLst>
                                      </p:cBhvr>
                                      <p:to>
                                        <p:strVal val="visible"/>
                                      </p:to>
                                    </p:set>
                                    <p:animEffect transition="in" filter="wipe(up)">
                                      <p:cBhvr>
                                        <p:cTn id="7" dur="2000"/>
                                        <p:tgtEl>
                                          <p:spTgt spid="49909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990979">
                                            <p:txEl>
                                              <p:pRg st="1" end="1"/>
                                            </p:txEl>
                                          </p:spTgt>
                                        </p:tgtEl>
                                        <p:attrNameLst>
                                          <p:attrName>style.visibility</p:attrName>
                                        </p:attrNameLst>
                                      </p:cBhvr>
                                      <p:to>
                                        <p:strVal val="visible"/>
                                      </p:to>
                                    </p:set>
                                    <p:animEffect transition="in" filter="wipe(up)">
                                      <p:cBhvr>
                                        <p:cTn id="12" dur="2000"/>
                                        <p:tgtEl>
                                          <p:spTgt spid="4990979">
                                            <p:txEl>
                                              <p:pRg st="1" end="1"/>
                                            </p:txEl>
                                          </p:spTgt>
                                        </p:tgtEl>
                                      </p:cBhvr>
                                    </p:animEffect>
                                  </p:childTnLst>
                                </p:cTn>
                              </p:par>
                            </p:childTnLst>
                          </p:cTn>
                        </p:par>
                        <p:par>
                          <p:cTn id="13" fill="hold">
                            <p:stCondLst>
                              <p:cond delay="2000"/>
                            </p:stCondLst>
                            <p:childTnLst>
                              <p:par>
                                <p:cTn id="14" presetID="22" presetClass="entr" presetSubtype="1" fill="hold" grpId="0" nodeType="afterEffect">
                                  <p:stCondLst>
                                    <p:cond delay="0"/>
                                  </p:stCondLst>
                                  <p:childTnLst>
                                    <p:set>
                                      <p:cBhvr>
                                        <p:cTn id="15" dur="1" fill="hold">
                                          <p:stCondLst>
                                            <p:cond delay="0"/>
                                          </p:stCondLst>
                                        </p:cTn>
                                        <p:tgtEl>
                                          <p:spTgt spid="4990979">
                                            <p:txEl>
                                              <p:pRg st="2" end="2"/>
                                            </p:txEl>
                                          </p:spTgt>
                                        </p:tgtEl>
                                        <p:attrNameLst>
                                          <p:attrName>style.visibility</p:attrName>
                                        </p:attrNameLst>
                                      </p:cBhvr>
                                      <p:to>
                                        <p:strVal val="visible"/>
                                      </p:to>
                                    </p:set>
                                    <p:animEffect transition="in" filter="wipe(up)">
                                      <p:cBhvr>
                                        <p:cTn id="16" dur="2000"/>
                                        <p:tgtEl>
                                          <p:spTgt spid="499097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4990979">
                                            <p:txEl>
                                              <p:pRg st="3" end="3"/>
                                            </p:txEl>
                                          </p:spTgt>
                                        </p:tgtEl>
                                        <p:attrNameLst>
                                          <p:attrName>style.visibility</p:attrName>
                                        </p:attrNameLst>
                                      </p:cBhvr>
                                      <p:to>
                                        <p:strVal val="visible"/>
                                      </p:to>
                                    </p:set>
                                    <p:animEffect transition="in" filter="wipe(up)">
                                      <p:cBhvr>
                                        <p:cTn id="21" dur="2000"/>
                                        <p:tgtEl>
                                          <p:spTgt spid="4990979">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4990979">
                                            <p:txEl>
                                              <p:pRg st="4" end="4"/>
                                            </p:txEl>
                                          </p:spTgt>
                                        </p:tgtEl>
                                        <p:attrNameLst>
                                          <p:attrName>style.visibility</p:attrName>
                                        </p:attrNameLst>
                                      </p:cBhvr>
                                      <p:to>
                                        <p:strVal val="visible"/>
                                      </p:to>
                                    </p:set>
                                    <p:animEffect transition="in" filter="wipe(up)">
                                      <p:cBhvr>
                                        <p:cTn id="26" dur="2000"/>
                                        <p:tgtEl>
                                          <p:spTgt spid="4990979">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4990979">
                                            <p:txEl>
                                              <p:pRg st="6" end="6"/>
                                            </p:txEl>
                                          </p:spTgt>
                                        </p:tgtEl>
                                        <p:attrNameLst>
                                          <p:attrName>style.visibility</p:attrName>
                                        </p:attrNameLst>
                                      </p:cBhvr>
                                      <p:to>
                                        <p:strVal val="visible"/>
                                      </p:to>
                                    </p:set>
                                    <p:animEffect transition="in" filter="wipe(up)">
                                      <p:cBhvr>
                                        <p:cTn id="31" dur="2000"/>
                                        <p:tgtEl>
                                          <p:spTgt spid="4990979">
                                            <p:txEl>
                                              <p:pRg st="6" end="6"/>
                                            </p:txEl>
                                          </p:spTgt>
                                        </p:tgtEl>
                                      </p:cBhvr>
                                    </p:animEffect>
                                  </p:childTnLst>
                                </p:cTn>
                              </p:par>
                            </p:childTnLst>
                          </p:cTn>
                        </p:par>
                        <p:par>
                          <p:cTn id="32" fill="hold">
                            <p:stCondLst>
                              <p:cond delay="2000"/>
                            </p:stCondLst>
                            <p:childTnLst>
                              <p:par>
                                <p:cTn id="33" presetID="22" presetClass="entr" presetSubtype="1" fill="hold" grpId="0" nodeType="afterEffect">
                                  <p:stCondLst>
                                    <p:cond delay="0"/>
                                  </p:stCondLst>
                                  <p:childTnLst>
                                    <p:set>
                                      <p:cBhvr>
                                        <p:cTn id="34" dur="1" fill="hold">
                                          <p:stCondLst>
                                            <p:cond delay="0"/>
                                          </p:stCondLst>
                                        </p:cTn>
                                        <p:tgtEl>
                                          <p:spTgt spid="4990979">
                                            <p:txEl>
                                              <p:pRg st="7" end="7"/>
                                            </p:txEl>
                                          </p:spTgt>
                                        </p:tgtEl>
                                        <p:attrNameLst>
                                          <p:attrName>style.visibility</p:attrName>
                                        </p:attrNameLst>
                                      </p:cBhvr>
                                      <p:to>
                                        <p:strVal val="visible"/>
                                      </p:to>
                                    </p:set>
                                    <p:animEffect transition="in" filter="wipe(up)">
                                      <p:cBhvr>
                                        <p:cTn id="35" dur="2000"/>
                                        <p:tgtEl>
                                          <p:spTgt spid="4990979">
                                            <p:txEl>
                                              <p:pRg st="7" end="7"/>
                                            </p:txEl>
                                          </p:spTgt>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4990979">
                                            <p:txEl>
                                              <p:pRg st="8" end="8"/>
                                            </p:txEl>
                                          </p:spTgt>
                                        </p:tgtEl>
                                        <p:attrNameLst>
                                          <p:attrName>style.visibility</p:attrName>
                                        </p:attrNameLst>
                                      </p:cBhvr>
                                      <p:to>
                                        <p:strVal val="visible"/>
                                      </p:to>
                                    </p:set>
                                    <p:animEffect transition="in" filter="wipe(up)">
                                      <p:cBhvr>
                                        <p:cTn id="39" dur="2000"/>
                                        <p:tgtEl>
                                          <p:spTgt spid="4990979">
                                            <p:txEl>
                                              <p:pRg st="8" end="8"/>
                                            </p:txEl>
                                          </p:spTgt>
                                        </p:tgtEl>
                                      </p:cBhvr>
                                    </p:animEffect>
                                  </p:childTnLst>
                                </p:cTn>
                              </p:par>
                            </p:childTnLst>
                          </p:cTn>
                        </p:par>
                        <p:par>
                          <p:cTn id="40" fill="hold">
                            <p:stCondLst>
                              <p:cond delay="6000"/>
                            </p:stCondLst>
                            <p:childTnLst>
                              <p:par>
                                <p:cTn id="41" presetID="22" presetClass="entr" presetSubtype="8" fill="hold" grpId="0" nodeType="afterEffect">
                                  <p:stCondLst>
                                    <p:cond delay="0"/>
                                  </p:stCondLst>
                                  <p:childTnLst>
                                    <p:set>
                                      <p:cBhvr>
                                        <p:cTn id="42" dur="1" fill="hold">
                                          <p:stCondLst>
                                            <p:cond delay="0"/>
                                          </p:stCondLst>
                                        </p:cTn>
                                        <p:tgtEl>
                                          <p:spTgt spid="4991000"/>
                                        </p:tgtEl>
                                        <p:attrNameLst>
                                          <p:attrName>style.visibility</p:attrName>
                                        </p:attrNameLst>
                                      </p:cBhvr>
                                      <p:to>
                                        <p:strVal val="visible"/>
                                      </p:to>
                                    </p:set>
                                    <p:animEffect transition="in" filter="wipe(left)">
                                      <p:cBhvr>
                                        <p:cTn id="43" dur="1000"/>
                                        <p:tgtEl>
                                          <p:spTgt spid="4991000"/>
                                        </p:tgtEl>
                                      </p:cBhvr>
                                    </p:animEffect>
                                  </p:childTnLst>
                                </p:cTn>
                              </p:par>
                            </p:childTnLst>
                          </p:cTn>
                        </p:par>
                        <p:par>
                          <p:cTn id="44" fill="hold">
                            <p:stCondLst>
                              <p:cond delay="7000"/>
                            </p:stCondLst>
                            <p:childTnLst>
                              <p:par>
                                <p:cTn id="45" presetID="22" presetClass="entr" presetSubtype="8" fill="hold" grpId="0" nodeType="afterEffect">
                                  <p:stCondLst>
                                    <p:cond delay="0"/>
                                  </p:stCondLst>
                                  <p:childTnLst>
                                    <p:set>
                                      <p:cBhvr>
                                        <p:cTn id="46" dur="1" fill="hold">
                                          <p:stCondLst>
                                            <p:cond delay="0"/>
                                          </p:stCondLst>
                                        </p:cTn>
                                        <p:tgtEl>
                                          <p:spTgt spid="4991001"/>
                                        </p:tgtEl>
                                        <p:attrNameLst>
                                          <p:attrName>style.visibility</p:attrName>
                                        </p:attrNameLst>
                                      </p:cBhvr>
                                      <p:to>
                                        <p:strVal val="visible"/>
                                      </p:to>
                                    </p:set>
                                    <p:animEffect transition="in" filter="wipe(left)">
                                      <p:cBhvr>
                                        <p:cTn id="47" dur="1000"/>
                                        <p:tgtEl>
                                          <p:spTgt spid="49910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90979" grpId="0" build="p"/>
      <p:bldP spid="4991000" grpId="0" animBg="1"/>
      <p:bldP spid="4991001"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2002" name="Rectangle 2"/>
          <p:cNvSpPr>
            <a:spLocks noGrp="1" noChangeArrowheads="1"/>
          </p:cNvSpPr>
          <p:nvPr>
            <p:ph type="title"/>
          </p:nvPr>
        </p:nvSpPr>
        <p:spPr>
          <a:xfrm>
            <a:off x="0" y="0"/>
            <a:ext cx="9144000" cy="1143000"/>
          </a:xfrm>
        </p:spPr>
        <p:txBody>
          <a:bodyPr/>
          <a:lstStyle/>
          <a:p>
            <a:pPr>
              <a:defRPr/>
            </a:pPr>
            <a:r>
              <a:rPr lang="en-US" smtClean="0"/>
              <a:t>HDL-C and Postprandial Lipemia</a:t>
            </a:r>
          </a:p>
        </p:txBody>
      </p:sp>
      <p:sp>
        <p:nvSpPr>
          <p:cNvPr id="4992003" name="Rectangle 3"/>
          <p:cNvSpPr>
            <a:spLocks noGrp="1" noChangeArrowheads="1"/>
          </p:cNvSpPr>
          <p:nvPr>
            <p:ph type="body" idx="1"/>
          </p:nvPr>
        </p:nvSpPr>
        <p:spPr>
          <a:xfrm>
            <a:off x="657225" y="1584325"/>
            <a:ext cx="7489825" cy="3632200"/>
          </a:xfrm>
        </p:spPr>
        <p:txBody>
          <a:bodyPr/>
          <a:lstStyle/>
          <a:p>
            <a:pPr>
              <a:lnSpc>
                <a:spcPct val="75000"/>
              </a:lnSpc>
              <a:defRPr/>
            </a:pPr>
            <a:r>
              <a:rPr lang="en-US" sz="2400" smtClean="0">
                <a:solidFill>
                  <a:schemeClr val="accent1"/>
                </a:solidFill>
                <a:effectLst>
                  <a:outerShdw blurRad="38100" dist="38100" dir="2700000" algn="tl">
                    <a:srgbClr val="000000"/>
                  </a:outerShdw>
                </a:effectLst>
              </a:rPr>
              <a:t>TG levels 4 hours after the fatty meal</a:t>
            </a:r>
          </a:p>
          <a:p>
            <a:pPr lvl="1">
              <a:lnSpc>
                <a:spcPct val="75000"/>
              </a:lnSpc>
              <a:defRPr/>
            </a:pPr>
            <a:r>
              <a:rPr lang="en-US" sz="2000" smtClean="0">
                <a:effectLst>
                  <a:outerShdw blurRad="38100" dist="38100" dir="2700000" algn="tl">
                    <a:srgbClr val="000000"/>
                  </a:outerShdw>
                </a:effectLst>
              </a:rPr>
              <a:t>The low HDL subjects had a significantly higher (p&lt;0.006) TG level compared to controls</a:t>
            </a:r>
          </a:p>
          <a:p>
            <a:pPr>
              <a:lnSpc>
                <a:spcPct val="75000"/>
              </a:lnSpc>
              <a:defRPr/>
            </a:pPr>
            <a:r>
              <a:rPr lang="en-US" sz="2400" smtClean="0">
                <a:solidFill>
                  <a:schemeClr val="accent1"/>
                </a:solidFill>
                <a:effectLst>
                  <a:outerShdw blurRad="38100" dist="38100" dir="2700000" algn="tl">
                    <a:srgbClr val="000000"/>
                  </a:outerShdw>
                </a:effectLst>
              </a:rPr>
              <a:t>TG levels 6 hours after the fatty meal</a:t>
            </a:r>
          </a:p>
          <a:p>
            <a:pPr lvl="1">
              <a:lnSpc>
                <a:spcPct val="75000"/>
              </a:lnSpc>
              <a:defRPr/>
            </a:pPr>
            <a:r>
              <a:rPr lang="en-US" sz="2000" smtClean="0">
                <a:effectLst>
                  <a:outerShdw blurRad="38100" dist="38100" dir="2700000" algn="tl">
                    <a:srgbClr val="000000"/>
                  </a:outerShdw>
                </a:effectLst>
              </a:rPr>
              <a:t>The low HDL subjects had a significantly higher (p&lt;0.002) TG level compared to controls</a:t>
            </a:r>
          </a:p>
          <a:p>
            <a:pPr>
              <a:lnSpc>
                <a:spcPct val="75000"/>
              </a:lnSpc>
              <a:defRPr/>
            </a:pPr>
            <a:r>
              <a:rPr lang="en-US" sz="2400" smtClean="0">
                <a:solidFill>
                  <a:schemeClr val="accent1"/>
                </a:solidFill>
                <a:effectLst>
                  <a:outerShdw blurRad="38100" dist="38100" dir="2700000" algn="tl">
                    <a:srgbClr val="000000"/>
                  </a:outerShdw>
                </a:effectLst>
              </a:rPr>
              <a:t>TG levels 8 hours after the fatty meal</a:t>
            </a:r>
          </a:p>
          <a:p>
            <a:pPr lvl="1">
              <a:lnSpc>
                <a:spcPct val="75000"/>
              </a:lnSpc>
              <a:defRPr/>
            </a:pPr>
            <a:r>
              <a:rPr lang="en-US" sz="2000" smtClean="0">
                <a:effectLst>
                  <a:outerShdw blurRad="38100" dist="38100" dir="2700000" algn="tl">
                    <a:srgbClr val="000000"/>
                  </a:outerShdw>
                </a:effectLst>
              </a:rPr>
              <a:t>The low HDL subjects had a significantly higher (p&lt;0.001) TG level compared to the controls</a:t>
            </a:r>
          </a:p>
          <a:p>
            <a:pPr>
              <a:lnSpc>
                <a:spcPct val="75000"/>
              </a:lnSpc>
              <a:defRPr/>
            </a:pPr>
            <a:r>
              <a:rPr lang="en-US" sz="2400" smtClean="0">
                <a:effectLst>
                  <a:outerShdw blurRad="38100" dist="38100" dir="2700000" algn="tl">
                    <a:srgbClr val="000000"/>
                  </a:outerShdw>
                </a:effectLst>
              </a:rPr>
              <a:t>Glucose did not show any change postprandially</a:t>
            </a:r>
          </a:p>
        </p:txBody>
      </p:sp>
      <p:sp>
        <p:nvSpPr>
          <p:cNvPr id="60420" name="Text Box 5"/>
          <p:cNvSpPr txBox="1">
            <a:spLocks noChangeArrowheads="1"/>
          </p:cNvSpPr>
          <p:nvPr/>
        </p:nvSpPr>
        <p:spPr bwMode="auto">
          <a:xfrm>
            <a:off x="2238375" y="6407150"/>
            <a:ext cx="6905625" cy="336550"/>
          </a:xfrm>
          <a:prstGeom prst="rect">
            <a:avLst/>
          </a:prstGeom>
          <a:noFill/>
          <a:ln w="28575">
            <a:noFill/>
            <a:miter lim="800000"/>
            <a:headEnd/>
            <a:tailEnd/>
          </a:ln>
        </p:spPr>
        <p:txBody>
          <a:bodyPr>
            <a:spAutoFit/>
          </a:bodyPr>
          <a:lstStyle/>
          <a:p>
            <a:pPr algn="r"/>
            <a:r>
              <a:rPr lang="en-US" sz="1600" b="1"/>
              <a:t>Kolovou GD et al. Lipids in Health &amp; Disease 2004;3:18</a:t>
            </a: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992003">
                                            <p:txEl>
                                              <p:pRg st="0" end="0"/>
                                            </p:txEl>
                                          </p:spTgt>
                                        </p:tgtEl>
                                        <p:attrNameLst>
                                          <p:attrName>style.visibility</p:attrName>
                                        </p:attrNameLst>
                                      </p:cBhvr>
                                      <p:to>
                                        <p:strVal val="visible"/>
                                      </p:to>
                                    </p:set>
                                    <p:animEffect transition="in" filter="wipe(up)">
                                      <p:cBhvr>
                                        <p:cTn id="7" dur="1000"/>
                                        <p:tgtEl>
                                          <p:spTgt spid="4992003">
                                            <p:txEl>
                                              <p:pRg st="0" end="0"/>
                                            </p:txEl>
                                          </p:spTgt>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4992003">
                                            <p:txEl>
                                              <p:pRg st="1" end="1"/>
                                            </p:txEl>
                                          </p:spTgt>
                                        </p:tgtEl>
                                        <p:attrNameLst>
                                          <p:attrName>style.visibility</p:attrName>
                                        </p:attrNameLst>
                                      </p:cBhvr>
                                      <p:to>
                                        <p:strVal val="visible"/>
                                      </p:to>
                                    </p:set>
                                    <p:animEffect transition="in" filter="wipe(up)">
                                      <p:cBhvr>
                                        <p:cTn id="11" dur="1000"/>
                                        <p:tgtEl>
                                          <p:spTgt spid="499200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4992003">
                                            <p:txEl>
                                              <p:pRg st="2" end="2"/>
                                            </p:txEl>
                                          </p:spTgt>
                                        </p:tgtEl>
                                        <p:attrNameLst>
                                          <p:attrName>style.visibility</p:attrName>
                                        </p:attrNameLst>
                                      </p:cBhvr>
                                      <p:to>
                                        <p:strVal val="visible"/>
                                      </p:to>
                                    </p:set>
                                    <p:animEffect transition="in" filter="wipe(up)">
                                      <p:cBhvr>
                                        <p:cTn id="16" dur="1000"/>
                                        <p:tgtEl>
                                          <p:spTgt spid="4992003">
                                            <p:txEl>
                                              <p:pRg st="2" end="2"/>
                                            </p:txEl>
                                          </p:spTgt>
                                        </p:tgtEl>
                                      </p:cBhvr>
                                    </p:animEffect>
                                  </p:childTnLst>
                                </p:cTn>
                              </p:par>
                            </p:childTnLst>
                          </p:cTn>
                        </p:par>
                        <p:par>
                          <p:cTn id="17" fill="hold">
                            <p:stCondLst>
                              <p:cond delay="1000"/>
                            </p:stCondLst>
                            <p:childTnLst>
                              <p:par>
                                <p:cTn id="18" presetID="22" presetClass="entr" presetSubtype="1" fill="hold" grpId="0" nodeType="afterEffect">
                                  <p:stCondLst>
                                    <p:cond delay="0"/>
                                  </p:stCondLst>
                                  <p:childTnLst>
                                    <p:set>
                                      <p:cBhvr>
                                        <p:cTn id="19" dur="1" fill="hold">
                                          <p:stCondLst>
                                            <p:cond delay="0"/>
                                          </p:stCondLst>
                                        </p:cTn>
                                        <p:tgtEl>
                                          <p:spTgt spid="4992003">
                                            <p:txEl>
                                              <p:pRg st="3" end="3"/>
                                            </p:txEl>
                                          </p:spTgt>
                                        </p:tgtEl>
                                        <p:attrNameLst>
                                          <p:attrName>style.visibility</p:attrName>
                                        </p:attrNameLst>
                                      </p:cBhvr>
                                      <p:to>
                                        <p:strVal val="visible"/>
                                      </p:to>
                                    </p:set>
                                    <p:animEffect transition="in" filter="wipe(up)">
                                      <p:cBhvr>
                                        <p:cTn id="20" dur="1000"/>
                                        <p:tgtEl>
                                          <p:spTgt spid="499200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4992003">
                                            <p:txEl>
                                              <p:pRg st="4" end="4"/>
                                            </p:txEl>
                                          </p:spTgt>
                                        </p:tgtEl>
                                        <p:attrNameLst>
                                          <p:attrName>style.visibility</p:attrName>
                                        </p:attrNameLst>
                                      </p:cBhvr>
                                      <p:to>
                                        <p:strVal val="visible"/>
                                      </p:to>
                                    </p:set>
                                    <p:animEffect transition="in" filter="wipe(up)">
                                      <p:cBhvr>
                                        <p:cTn id="25" dur="1000"/>
                                        <p:tgtEl>
                                          <p:spTgt spid="4992003">
                                            <p:txEl>
                                              <p:pRg st="4" end="4"/>
                                            </p:txEl>
                                          </p:spTgt>
                                        </p:tgtEl>
                                      </p:cBhvr>
                                    </p:animEffect>
                                  </p:childTnLst>
                                </p:cTn>
                              </p:par>
                            </p:childTnLst>
                          </p:cTn>
                        </p:par>
                        <p:par>
                          <p:cTn id="26" fill="hold">
                            <p:stCondLst>
                              <p:cond delay="1000"/>
                            </p:stCondLst>
                            <p:childTnLst>
                              <p:par>
                                <p:cTn id="27" presetID="22" presetClass="entr" presetSubtype="1" fill="hold" grpId="0" nodeType="afterEffect">
                                  <p:stCondLst>
                                    <p:cond delay="0"/>
                                  </p:stCondLst>
                                  <p:childTnLst>
                                    <p:set>
                                      <p:cBhvr>
                                        <p:cTn id="28" dur="1" fill="hold">
                                          <p:stCondLst>
                                            <p:cond delay="0"/>
                                          </p:stCondLst>
                                        </p:cTn>
                                        <p:tgtEl>
                                          <p:spTgt spid="4992003">
                                            <p:txEl>
                                              <p:pRg st="5" end="5"/>
                                            </p:txEl>
                                          </p:spTgt>
                                        </p:tgtEl>
                                        <p:attrNameLst>
                                          <p:attrName>style.visibility</p:attrName>
                                        </p:attrNameLst>
                                      </p:cBhvr>
                                      <p:to>
                                        <p:strVal val="visible"/>
                                      </p:to>
                                    </p:set>
                                    <p:animEffect transition="in" filter="wipe(up)">
                                      <p:cBhvr>
                                        <p:cTn id="29" dur="1000"/>
                                        <p:tgtEl>
                                          <p:spTgt spid="499200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4992003">
                                            <p:txEl>
                                              <p:pRg st="6" end="6"/>
                                            </p:txEl>
                                          </p:spTgt>
                                        </p:tgtEl>
                                        <p:attrNameLst>
                                          <p:attrName>style.visibility</p:attrName>
                                        </p:attrNameLst>
                                      </p:cBhvr>
                                      <p:to>
                                        <p:strVal val="visible"/>
                                      </p:to>
                                    </p:set>
                                    <p:animEffect transition="in" filter="wipe(up)">
                                      <p:cBhvr>
                                        <p:cTn id="34" dur="1000"/>
                                        <p:tgtEl>
                                          <p:spTgt spid="499200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9200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4306" name="Text Box 2"/>
          <p:cNvSpPr txBox="1">
            <a:spLocks noChangeArrowheads="1"/>
          </p:cNvSpPr>
          <p:nvPr/>
        </p:nvSpPr>
        <p:spPr bwMode="auto">
          <a:xfrm>
            <a:off x="446088" y="1292225"/>
            <a:ext cx="8488362" cy="822325"/>
          </a:xfrm>
          <a:prstGeom prst="rect">
            <a:avLst/>
          </a:prstGeom>
          <a:noFill/>
          <a:ln w="28575">
            <a:noFill/>
            <a:miter lim="800000"/>
            <a:headEnd/>
            <a:tailEnd/>
          </a:ln>
          <a:effectLst/>
        </p:spPr>
        <p:txBody>
          <a:bodyPr>
            <a:spAutoFit/>
          </a:bodyPr>
          <a:lstStyle/>
          <a:p>
            <a:pPr algn="l">
              <a:defRPr/>
            </a:pPr>
            <a:r>
              <a:rPr lang="en-US" sz="2400">
                <a:solidFill>
                  <a:schemeClr val="tx1"/>
                </a:solidFill>
                <a:effectLst>
                  <a:outerShdw blurRad="38100" dist="38100" dir="2700000" algn="tl">
                    <a:srgbClr val="000000"/>
                  </a:outerShdw>
                </a:effectLst>
              </a:rPr>
              <a:t>1) Elevated TG are often associated with atherogenic </a:t>
            </a:r>
            <a:r>
              <a:rPr lang="en-US" sz="2400">
                <a:solidFill>
                  <a:schemeClr val="accent1"/>
                </a:solidFill>
                <a:effectLst>
                  <a:outerShdw blurRad="38100" dist="38100" dir="2700000" algn="tl">
                    <a:srgbClr val="000000"/>
                  </a:outerShdw>
                </a:effectLst>
              </a:rPr>
              <a:t>chylomicron remnants</a:t>
            </a:r>
          </a:p>
        </p:txBody>
      </p:sp>
      <p:sp>
        <p:nvSpPr>
          <p:cNvPr id="4834307" name="Text Box 3"/>
          <p:cNvSpPr txBox="1">
            <a:spLocks noChangeArrowheads="1"/>
          </p:cNvSpPr>
          <p:nvPr/>
        </p:nvSpPr>
        <p:spPr bwMode="auto">
          <a:xfrm>
            <a:off x="465138" y="2155825"/>
            <a:ext cx="8488362" cy="822325"/>
          </a:xfrm>
          <a:prstGeom prst="rect">
            <a:avLst/>
          </a:prstGeom>
          <a:noFill/>
          <a:ln w="28575">
            <a:noFill/>
            <a:miter lim="800000"/>
            <a:headEnd/>
            <a:tailEnd/>
          </a:ln>
          <a:effectLst/>
        </p:spPr>
        <p:txBody>
          <a:bodyPr>
            <a:spAutoFit/>
          </a:bodyPr>
          <a:lstStyle/>
          <a:p>
            <a:pPr algn="l">
              <a:defRPr/>
            </a:pPr>
            <a:r>
              <a:rPr lang="en-US" sz="2400">
                <a:solidFill>
                  <a:schemeClr val="tx1"/>
                </a:solidFill>
                <a:effectLst>
                  <a:outerShdw blurRad="38100" dist="38100" dir="2700000" algn="tl">
                    <a:srgbClr val="000000"/>
                  </a:outerShdw>
                </a:effectLst>
              </a:rPr>
              <a:t>2) Increased hepatic TG result in excess concentration of VLDL particles, </a:t>
            </a:r>
            <a:r>
              <a:rPr lang="en-US" sz="2400">
                <a:solidFill>
                  <a:schemeClr val="accent1"/>
                </a:solidFill>
                <a:effectLst>
                  <a:outerShdw blurRad="38100" dist="38100" dir="2700000" algn="tl">
                    <a:srgbClr val="000000"/>
                  </a:outerShdw>
                </a:effectLst>
              </a:rPr>
              <a:t>VLDL remnants</a:t>
            </a:r>
          </a:p>
        </p:txBody>
      </p:sp>
      <p:sp>
        <p:nvSpPr>
          <p:cNvPr id="4834308" name="Rectangle 4"/>
          <p:cNvSpPr>
            <a:spLocks noGrp="1" noChangeArrowheads="1"/>
          </p:cNvSpPr>
          <p:nvPr>
            <p:ph type="ctrTitle"/>
          </p:nvPr>
        </p:nvSpPr>
        <p:spPr>
          <a:xfrm>
            <a:off x="0" y="68263"/>
            <a:ext cx="9144000" cy="1143000"/>
          </a:xfrm>
        </p:spPr>
        <p:txBody>
          <a:bodyPr/>
          <a:lstStyle/>
          <a:p>
            <a:pPr>
              <a:defRPr/>
            </a:pPr>
            <a:r>
              <a:rPr lang="en-US" smtClean="0"/>
              <a:t>Triglycerides and Atherogenesis</a:t>
            </a:r>
          </a:p>
        </p:txBody>
      </p:sp>
      <p:sp>
        <p:nvSpPr>
          <p:cNvPr id="4834309" name="Text Box 5"/>
          <p:cNvSpPr txBox="1">
            <a:spLocks noChangeArrowheads="1"/>
          </p:cNvSpPr>
          <p:nvPr/>
        </p:nvSpPr>
        <p:spPr bwMode="auto">
          <a:xfrm>
            <a:off x="471488" y="3108325"/>
            <a:ext cx="8488362" cy="822325"/>
          </a:xfrm>
          <a:prstGeom prst="rect">
            <a:avLst/>
          </a:prstGeom>
          <a:noFill/>
          <a:ln w="28575">
            <a:noFill/>
            <a:miter lim="800000"/>
            <a:headEnd/>
            <a:tailEnd/>
          </a:ln>
          <a:effectLst/>
        </p:spPr>
        <p:txBody>
          <a:bodyPr>
            <a:spAutoFit/>
          </a:bodyPr>
          <a:lstStyle/>
          <a:p>
            <a:pPr algn="l">
              <a:defRPr/>
            </a:pPr>
            <a:r>
              <a:rPr lang="en-US" sz="2400">
                <a:solidFill>
                  <a:schemeClr val="tx1"/>
                </a:solidFill>
                <a:effectLst>
                  <a:outerShdw blurRad="38100" dist="38100" dir="2700000" algn="tl">
                    <a:srgbClr val="000000"/>
                  </a:outerShdw>
                </a:effectLst>
              </a:rPr>
              <a:t>3) Increased hepatic TG result in excess concentration of </a:t>
            </a:r>
            <a:r>
              <a:rPr lang="en-US" sz="2400">
                <a:solidFill>
                  <a:schemeClr val="accent1"/>
                </a:solidFill>
                <a:effectLst>
                  <a:outerShdw blurRad="38100" dist="38100" dir="2700000" algn="tl">
                    <a:srgbClr val="000000"/>
                  </a:outerShdw>
                </a:effectLst>
              </a:rPr>
              <a:t>LDL particles</a:t>
            </a:r>
          </a:p>
        </p:txBody>
      </p:sp>
      <p:sp>
        <p:nvSpPr>
          <p:cNvPr id="4834310" name="Text Box 6"/>
          <p:cNvSpPr txBox="1">
            <a:spLocks noChangeArrowheads="1"/>
          </p:cNvSpPr>
          <p:nvPr/>
        </p:nvSpPr>
        <p:spPr bwMode="auto">
          <a:xfrm>
            <a:off x="433388" y="4010025"/>
            <a:ext cx="8488362" cy="1187450"/>
          </a:xfrm>
          <a:prstGeom prst="rect">
            <a:avLst/>
          </a:prstGeom>
          <a:noFill/>
          <a:ln w="28575">
            <a:noFill/>
            <a:miter lim="800000"/>
            <a:headEnd/>
            <a:tailEnd/>
          </a:ln>
          <a:effectLst/>
        </p:spPr>
        <p:txBody>
          <a:bodyPr>
            <a:spAutoFit/>
          </a:bodyPr>
          <a:lstStyle/>
          <a:p>
            <a:pPr algn="l">
              <a:defRPr/>
            </a:pPr>
            <a:r>
              <a:rPr lang="en-US" sz="2400">
                <a:solidFill>
                  <a:schemeClr val="tx1"/>
                </a:solidFill>
                <a:effectLst>
                  <a:outerShdw blurRad="38100" dist="38100" dir="2700000" algn="tl">
                    <a:srgbClr val="000000"/>
                  </a:outerShdw>
                </a:effectLst>
              </a:rPr>
              <a:t>4) Increased hepatic TG concentrations result in overproduction of TG rich VLDL particles which become </a:t>
            </a:r>
            <a:r>
              <a:rPr lang="en-US" sz="2400" b="1">
                <a:solidFill>
                  <a:srgbClr val="FF0000"/>
                </a:solidFill>
                <a:effectLst>
                  <a:outerShdw blurRad="38100" dist="38100" dir="2700000" algn="tl">
                    <a:srgbClr val="000000"/>
                  </a:outerShdw>
                </a:effectLst>
              </a:rPr>
              <a:t>small, dense LDL particles</a:t>
            </a:r>
          </a:p>
        </p:txBody>
      </p:sp>
      <p:sp>
        <p:nvSpPr>
          <p:cNvPr id="4834311" name="Text Box 7"/>
          <p:cNvSpPr txBox="1">
            <a:spLocks noChangeArrowheads="1"/>
          </p:cNvSpPr>
          <p:nvPr/>
        </p:nvSpPr>
        <p:spPr bwMode="auto">
          <a:xfrm>
            <a:off x="414338" y="5318125"/>
            <a:ext cx="8488362" cy="1187450"/>
          </a:xfrm>
          <a:prstGeom prst="rect">
            <a:avLst/>
          </a:prstGeom>
          <a:noFill/>
          <a:ln w="28575">
            <a:noFill/>
            <a:miter lim="800000"/>
            <a:headEnd/>
            <a:tailEnd/>
          </a:ln>
          <a:effectLst/>
        </p:spPr>
        <p:txBody>
          <a:bodyPr>
            <a:spAutoFit/>
          </a:bodyPr>
          <a:lstStyle/>
          <a:p>
            <a:pPr algn="l">
              <a:defRPr/>
            </a:pPr>
            <a:r>
              <a:rPr lang="en-US" sz="2400">
                <a:solidFill>
                  <a:schemeClr val="tx1"/>
                </a:solidFill>
                <a:effectLst>
                  <a:outerShdw blurRad="38100" dist="38100" dir="2700000" algn="tl">
                    <a:srgbClr val="000000"/>
                  </a:outerShdw>
                </a:effectLst>
              </a:rPr>
              <a:t>5) Elevated hepatic TG concentrations result reduction of HDL particles overburdened with reverse cholesterol transport:</a:t>
            </a:r>
            <a:r>
              <a:rPr lang="en-US" sz="2400">
                <a:solidFill>
                  <a:schemeClr val="accent1"/>
                </a:solidFill>
                <a:effectLst>
                  <a:outerShdw blurRad="38100" dist="38100" dir="2700000" algn="tl">
                    <a:srgbClr val="000000"/>
                  </a:outerShdw>
                </a:effectLst>
              </a:rPr>
              <a:t> </a:t>
            </a:r>
            <a:r>
              <a:rPr lang="en-US" sz="2400" b="1">
                <a:solidFill>
                  <a:srgbClr val="FF0000"/>
                </a:solidFill>
                <a:effectLst>
                  <a:outerShdw blurRad="38100" dist="38100" dir="2700000" algn="tl">
                    <a:srgbClr val="000000"/>
                  </a:outerShdw>
                </a:effectLst>
              </a:rPr>
              <a:t>HDL-C drops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834306"/>
                                        </p:tgtEl>
                                        <p:attrNameLst>
                                          <p:attrName>style.visibility</p:attrName>
                                        </p:attrNameLst>
                                      </p:cBhvr>
                                      <p:to>
                                        <p:strVal val="visible"/>
                                      </p:to>
                                    </p:set>
                                    <p:animEffect transition="in" filter="wipe(left)">
                                      <p:cBhvr>
                                        <p:cTn id="7" dur="1000"/>
                                        <p:tgtEl>
                                          <p:spTgt spid="483430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834307"/>
                                        </p:tgtEl>
                                        <p:attrNameLst>
                                          <p:attrName>style.visibility</p:attrName>
                                        </p:attrNameLst>
                                      </p:cBhvr>
                                      <p:to>
                                        <p:strVal val="visible"/>
                                      </p:to>
                                    </p:set>
                                    <p:animEffect transition="in" filter="wipe(left)">
                                      <p:cBhvr>
                                        <p:cTn id="12" dur="1000"/>
                                        <p:tgtEl>
                                          <p:spTgt spid="483430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834309"/>
                                        </p:tgtEl>
                                        <p:attrNameLst>
                                          <p:attrName>style.visibility</p:attrName>
                                        </p:attrNameLst>
                                      </p:cBhvr>
                                      <p:to>
                                        <p:strVal val="visible"/>
                                      </p:to>
                                    </p:set>
                                    <p:animEffect transition="in" filter="wipe(left)">
                                      <p:cBhvr>
                                        <p:cTn id="17" dur="1000"/>
                                        <p:tgtEl>
                                          <p:spTgt spid="483430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834310"/>
                                        </p:tgtEl>
                                        <p:attrNameLst>
                                          <p:attrName>style.visibility</p:attrName>
                                        </p:attrNameLst>
                                      </p:cBhvr>
                                      <p:to>
                                        <p:strVal val="visible"/>
                                      </p:to>
                                    </p:set>
                                    <p:animEffect transition="in" filter="wipe(left)">
                                      <p:cBhvr>
                                        <p:cTn id="22" dur="1000"/>
                                        <p:tgtEl>
                                          <p:spTgt spid="48343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834311"/>
                                        </p:tgtEl>
                                        <p:attrNameLst>
                                          <p:attrName>style.visibility</p:attrName>
                                        </p:attrNameLst>
                                      </p:cBhvr>
                                      <p:to>
                                        <p:strVal val="visible"/>
                                      </p:to>
                                    </p:set>
                                    <p:animEffect transition="in" filter="wipe(left)">
                                      <p:cBhvr>
                                        <p:cTn id="27" dur="1000"/>
                                        <p:tgtEl>
                                          <p:spTgt spid="48343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34306" grpId="0"/>
      <p:bldP spid="4834307" grpId="0"/>
      <p:bldP spid="4834309" grpId="0"/>
      <p:bldP spid="4834310" grpId="0"/>
      <p:bldP spid="4834311"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2786" name="AutoShape 2"/>
          <p:cNvSpPr>
            <a:spLocks noChangeArrowheads="1"/>
          </p:cNvSpPr>
          <p:nvPr/>
        </p:nvSpPr>
        <p:spPr bwMode="auto">
          <a:xfrm>
            <a:off x="7048500" y="1320800"/>
            <a:ext cx="1930400" cy="5003800"/>
          </a:xfrm>
          <a:prstGeom prst="roundRect">
            <a:avLst>
              <a:gd name="adj" fmla="val 16667"/>
            </a:avLst>
          </a:prstGeom>
          <a:solidFill>
            <a:schemeClr val="bg2"/>
          </a:solidFill>
          <a:ln w="28575">
            <a:noFill/>
            <a:round/>
            <a:headEnd/>
            <a:tailEnd/>
          </a:ln>
        </p:spPr>
        <p:txBody>
          <a:bodyPr anchor="ctr">
            <a:spAutoFit/>
          </a:bodyPr>
          <a:lstStyle/>
          <a:p>
            <a:endParaRPr lang="en-US"/>
          </a:p>
        </p:txBody>
      </p:sp>
      <p:sp>
        <p:nvSpPr>
          <p:cNvPr id="4982787" name="Text Box 3"/>
          <p:cNvSpPr txBox="1">
            <a:spLocks noChangeArrowheads="1"/>
          </p:cNvSpPr>
          <p:nvPr/>
        </p:nvSpPr>
        <p:spPr bwMode="auto">
          <a:xfrm>
            <a:off x="446088" y="1228725"/>
            <a:ext cx="6354762" cy="1406525"/>
          </a:xfrm>
          <a:prstGeom prst="rect">
            <a:avLst/>
          </a:prstGeom>
          <a:noFill/>
          <a:ln w="28575">
            <a:noFill/>
            <a:miter lim="800000"/>
            <a:headEnd/>
            <a:tailEnd/>
          </a:ln>
          <a:effectLst/>
        </p:spPr>
        <p:txBody>
          <a:bodyPr>
            <a:spAutoFit/>
          </a:bodyPr>
          <a:lstStyle/>
          <a:p>
            <a:pPr algn="l">
              <a:lnSpc>
                <a:spcPct val="120000"/>
              </a:lnSpc>
              <a:defRPr/>
            </a:pPr>
            <a:r>
              <a:rPr lang="en-US" sz="2400">
                <a:solidFill>
                  <a:schemeClr val="tx1"/>
                </a:solidFill>
                <a:effectLst>
                  <a:outerShdw blurRad="38100" dist="38100" dir="2700000" algn="tl">
                    <a:srgbClr val="000000"/>
                  </a:outerShdw>
                </a:effectLst>
              </a:rPr>
              <a:t>1) Increased triglycerides are often associated with atherogenic </a:t>
            </a:r>
            <a:r>
              <a:rPr lang="en-US" sz="2400">
                <a:solidFill>
                  <a:schemeClr val="accent1"/>
                </a:solidFill>
                <a:effectLst>
                  <a:outerShdw blurRad="38100" dist="38100" dir="2700000" algn="tl">
                    <a:srgbClr val="000000"/>
                  </a:outerShdw>
                </a:effectLst>
              </a:rPr>
              <a:t>chylomicron and VLDL remnants</a:t>
            </a:r>
          </a:p>
        </p:txBody>
      </p:sp>
      <p:sp>
        <p:nvSpPr>
          <p:cNvPr id="4982788" name="Rectangle 4"/>
          <p:cNvSpPr>
            <a:spLocks noGrp="1" noChangeArrowheads="1"/>
          </p:cNvSpPr>
          <p:nvPr>
            <p:ph type="ctrTitle"/>
          </p:nvPr>
        </p:nvSpPr>
        <p:spPr>
          <a:xfrm>
            <a:off x="0" y="68263"/>
            <a:ext cx="9144000" cy="1143000"/>
          </a:xfrm>
        </p:spPr>
        <p:txBody>
          <a:bodyPr/>
          <a:lstStyle/>
          <a:p>
            <a:pPr>
              <a:defRPr/>
            </a:pPr>
            <a:r>
              <a:rPr lang="en-US" smtClean="0"/>
              <a:t>Triglycerides and Atherogenesis</a:t>
            </a:r>
          </a:p>
        </p:txBody>
      </p:sp>
      <p:sp>
        <p:nvSpPr>
          <p:cNvPr id="4982789" name="Text Box 5"/>
          <p:cNvSpPr txBox="1">
            <a:spLocks noChangeArrowheads="1"/>
          </p:cNvSpPr>
          <p:nvPr/>
        </p:nvSpPr>
        <p:spPr bwMode="auto">
          <a:xfrm>
            <a:off x="484188" y="2562225"/>
            <a:ext cx="6354762" cy="968375"/>
          </a:xfrm>
          <a:prstGeom prst="rect">
            <a:avLst/>
          </a:prstGeom>
          <a:noFill/>
          <a:ln w="28575">
            <a:noFill/>
            <a:miter lim="800000"/>
            <a:headEnd/>
            <a:tailEnd/>
          </a:ln>
          <a:effectLst/>
        </p:spPr>
        <p:txBody>
          <a:bodyPr>
            <a:spAutoFit/>
          </a:bodyPr>
          <a:lstStyle/>
          <a:p>
            <a:pPr algn="l">
              <a:lnSpc>
                <a:spcPct val="120000"/>
              </a:lnSpc>
              <a:defRPr/>
            </a:pPr>
            <a:r>
              <a:rPr lang="en-US" sz="2400">
                <a:solidFill>
                  <a:schemeClr val="tx1"/>
                </a:solidFill>
                <a:effectLst>
                  <a:outerShdw blurRad="38100" dist="38100" dir="2700000" algn="tl">
                    <a:srgbClr val="000000"/>
                  </a:outerShdw>
                </a:effectLst>
              </a:rPr>
              <a:t>2) Increased triglycerides result in increased concentration of </a:t>
            </a:r>
            <a:r>
              <a:rPr lang="en-US" sz="2400">
                <a:solidFill>
                  <a:schemeClr val="accent1"/>
                </a:solidFill>
                <a:effectLst>
                  <a:outerShdw blurRad="38100" dist="38100" dir="2700000" algn="tl">
                    <a:srgbClr val="000000"/>
                  </a:outerShdw>
                </a:effectLst>
              </a:rPr>
              <a:t>LDL particles</a:t>
            </a:r>
          </a:p>
        </p:txBody>
      </p:sp>
      <p:sp>
        <p:nvSpPr>
          <p:cNvPr id="4982790" name="Text Box 6"/>
          <p:cNvSpPr txBox="1">
            <a:spLocks noChangeArrowheads="1"/>
          </p:cNvSpPr>
          <p:nvPr/>
        </p:nvSpPr>
        <p:spPr bwMode="auto">
          <a:xfrm>
            <a:off x="496888" y="3502025"/>
            <a:ext cx="6354762" cy="968375"/>
          </a:xfrm>
          <a:prstGeom prst="rect">
            <a:avLst/>
          </a:prstGeom>
          <a:noFill/>
          <a:ln w="28575">
            <a:noFill/>
            <a:miter lim="800000"/>
            <a:headEnd/>
            <a:tailEnd/>
          </a:ln>
          <a:effectLst/>
        </p:spPr>
        <p:txBody>
          <a:bodyPr>
            <a:spAutoFit/>
          </a:bodyPr>
          <a:lstStyle/>
          <a:p>
            <a:pPr algn="l">
              <a:lnSpc>
                <a:spcPct val="120000"/>
              </a:lnSpc>
              <a:defRPr/>
            </a:pPr>
            <a:r>
              <a:rPr lang="en-US" sz="2400">
                <a:solidFill>
                  <a:schemeClr val="tx1"/>
                </a:solidFill>
                <a:effectLst>
                  <a:outerShdw blurRad="38100" dist="38100" dir="2700000" algn="tl">
                    <a:srgbClr val="000000"/>
                  </a:outerShdw>
                </a:effectLst>
              </a:rPr>
              <a:t>3) Increased triglycerides result in promotion of </a:t>
            </a:r>
            <a:r>
              <a:rPr lang="en-US" sz="2400" b="1">
                <a:solidFill>
                  <a:srgbClr val="FF0000"/>
                </a:solidFill>
                <a:effectLst>
                  <a:outerShdw blurRad="38100" dist="38100" dir="2700000" algn="tl">
                    <a:srgbClr val="000000"/>
                  </a:outerShdw>
                </a:effectLst>
              </a:rPr>
              <a:t>small, dense LDL particles </a:t>
            </a:r>
          </a:p>
        </p:txBody>
      </p:sp>
      <p:sp>
        <p:nvSpPr>
          <p:cNvPr id="4982791" name="Text Box 7"/>
          <p:cNvSpPr txBox="1">
            <a:spLocks noChangeArrowheads="1"/>
          </p:cNvSpPr>
          <p:nvPr/>
        </p:nvSpPr>
        <p:spPr bwMode="auto">
          <a:xfrm>
            <a:off x="490538" y="4518025"/>
            <a:ext cx="6354762" cy="1406525"/>
          </a:xfrm>
          <a:prstGeom prst="rect">
            <a:avLst/>
          </a:prstGeom>
          <a:noFill/>
          <a:ln w="28575">
            <a:noFill/>
            <a:miter lim="800000"/>
            <a:headEnd/>
            <a:tailEnd/>
          </a:ln>
          <a:effectLst/>
        </p:spPr>
        <p:txBody>
          <a:bodyPr>
            <a:spAutoFit/>
          </a:bodyPr>
          <a:lstStyle/>
          <a:p>
            <a:pPr algn="l">
              <a:lnSpc>
                <a:spcPct val="120000"/>
              </a:lnSpc>
              <a:defRPr/>
            </a:pPr>
            <a:r>
              <a:rPr lang="en-US" sz="2400">
                <a:solidFill>
                  <a:schemeClr val="tx1"/>
                </a:solidFill>
                <a:effectLst>
                  <a:outerShdw blurRad="38100" dist="38100" dir="2700000" algn="tl">
                    <a:srgbClr val="000000"/>
                  </a:outerShdw>
                </a:effectLst>
              </a:rPr>
              <a:t>4) Increased triglycerides result in formation of small, cholesterol depleted HDL particles and</a:t>
            </a:r>
            <a:r>
              <a:rPr lang="en-US" sz="2400">
                <a:solidFill>
                  <a:schemeClr val="accent1"/>
                </a:solidFill>
                <a:effectLst>
                  <a:outerShdw blurRad="38100" dist="38100" dir="2700000" algn="tl">
                    <a:srgbClr val="000000"/>
                  </a:outerShdw>
                </a:effectLst>
              </a:rPr>
              <a:t> decreased </a:t>
            </a:r>
            <a:r>
              <a:rPr lang="en-US" sz="2400" b="1">
                <a:solidFill>
                  <a:srgbClr val="FF0000"/>
                </a:solidFill>
                <a:effectLst>
                  <a:outerShdw blurRad="38100" dist="38100" dir="2700000" algn="tl">
                    <a:srgbClr val="000000"/>
                  </a:outerShdw>
                </a:effectLst>
              </a:rPr>
              <a:t>HDL-C. </a:t>
            </a:r>
          </a:p>
        </p:txBody>
      </p:sp>
      <p:sp>
        <p:nvSpPr>
          <p:cNvPr id="4982792" name="Text Box 8"/>
          <p:cNvSpPr txBox="1">
            <a:spLocks noChangeArrowheads="1"/>
          </p:cNvSpPr>
          <p:nvPr/>
        </p:nvSpPr>
        <p:spPr bwMode="auto">
          <a:xfrm>
            <a:off x="7073900" y="2425700"/>
            <a:ext cx="2159000" cy="701675"/>
          </a:xfrm>
          <a:prstGeom prst="rect">
            <a:avLst/>
          </a:prstGeom>
          <a:noFill/>
          <a:ln w="28575">
            <a:noFill/>
            <a:miter lim="800000"/>
            <a:headEnd/>
            <a:tailEnd/>
          </a:ln>
          <a:effectLst/>
        </p:spPr>
        <p:txBody>
          <a:bodyPr>
            <a:spAutoFit/>
          </a:bodyPr>
          <a:lstStyle/>
          <a:p>
            <a:pPr>
              <a:defRPr/>
            </a:pPr>
            <a:r>
              <a:rPr lang="en-US" sz="4000" b="1">
                <a:solidFill>
                  <a:schemeClr val="accent1"/>
                </a:solidFill>
                <a:effectLst>
                  <a:outerShdw blurRad="38100" dist="38100" dir="2700000" algn="tl">
                    <a:srgbClr val="000000"/>
                  </a:outerShdw>
                </a:effectLst>
              </a:rPr>
              <a:t>ApoB </a:t>
            </a:r>
            <a:r>
              <a:rPr lang="en-US" sz="4000" b="1">
                <a:solidFill>
                  <a:schemeClr val="accent1"/>
                </a:solidFill>
                <a:effectLst>
                  <a:outerShdw blurRad="38100" dist="38100" dir="2700000" algn="tl">
                    <a:srgbClr val="000000"/>
                  </a:outerShdw>
                </a:effectLst>
                <a:cs typeface="Arial" pitchFamily="34" charset="0"/>
              </a:rPr>
              <a:t>↑</a:t>
            </a:r>
          </a:p>
        </p:txBody>
      </p:sp>
      <p:sp>
        <p:nvSpPr>
          <p:cNvPr id="4982793" name="Text Box 9"/>
          <p:cNvSpPr txBox="1">
            <a:spLocks noChangeArrowheads="1"/>
          </p:cNvSpPr>
          <p:nvPr/>
        </p:nvSpPr>
        <p:spPr bwMode="auto">
          <a:xfrm>
            <a:off x="7034213" y="5092700"/>
            <a:ext cx="2109787" cy="701675"/>
          </a:xfrm>
          <a:prstGeom prst="rect">
            <a:avLst/>
          </a:prstGeom>
          <a:noFill/>
          <a:ln w="28575">
            <a:noFill/>
            <a:miter lim="800000"/>
            <a:headEnd/>
            <a:tailEnd/>
          </a:ln>
          <a:effectLst/>
        </p:spPr>
        <p:txBody>
          <a:bodyPr>
            <a:spAutoFit/>
          </a:bodyPr>
          <a:lstStyle/>
          <a:p>
            <a:pPr>
              <a:defRPr/>
            </a:pPr>
            <a:r>
              <a:rPr lang="en-US" sz="4000" b="1">
                <a:solidFill>
                  <a:schemeClr val="accent1"/>
                </a:solidFill>
                <a:effectLst>
                  <a:outerShdw blurRad="38100" dist="38100" dir="2700000" algn="tl">
                    <a:srgbClr val="000000"/>
                  </a:outerShdw>
                </a:effectLst>
              </a:rPr>
              <a:t>ApoA </a:t>
            </a:r>
            <a:r>
              <a:rPr lang="en-US" sz="4000" b="1">
                <a:solidFill>
                  <a:schemeClr val="accent1"/>
                </a:solidFill>
                <a:effectLst>
                  <a:outerShdw blurRad="38100" dist="38100" dir="2700000" algn="tl">
                    <a:srgbClr val="000000"/>
                  </a:outerShdw>
                </a:effectLst>
                <a:cs typeface="Arial" pitchFamily="34" charset="0"/>
              </a:rPr>
              <a:t>↓</a:t>
            </a:r>
          </a:p>
        </p:txBody>
      </p:sp>
      <p:sp>
        <p:nvSpPr>
          <p:cNvPr id="4982794" name="AutoShape 10"/>
          <p:cNvSpPr>
            <a:spLocks/>
          </p:cNvSpPr>
          <p:nvPr/>
        </p:nvSpPr>
        <p:spPr bwMode="auto">
          <a:xfrm>
            <a:off x="6388100" y="1371600"/>
            <a:ext cx="800100" cy="2857500"/>
          </a:xfrm>
          <a:prstGeom prst="rightBrace">
            <a:avLst>
              <a:gd name="adj1" fmla="val 29762"/>
              <a:gd name="adj2" fmla="val 50000"/>
            </a:avLst>
          </a:prstGeom>
          <a:noFill/>
          <a:ln w="31750">
            <a:solidFill>
              <a:schemeClr val="accent1"/>
            </a:solidFill>
            <a:round/>
            <a:headEnd/>
            <a:tailEnd/>
          </a:ln>
        </p:spPr>
        <p:txBody>
          <a:bodyPr anchor="ctr">
            <a:spAutoFit/>
          </a:bodyPr>
          <a:lstStyle/>
          <a:p>
            <a:endParaRPr lang="en-US"/>
          </a:p>
        </p:txBody>
      </p:sp>
      <p:sp>
        <p:nvSpPr>
          <p:cNvPr id="4982795" name="AutoShape 11"/>
          <p:cNvSpPr>
            <a:spLocks/>
          </p:cNvSpPr>
          <p:nvPr/>
        </p:nvSpPr>
        <p:spPr bwMode="auto">
          <a:xfrm>
            <a:off x="6400800" y="4622800"/>
            <a:ext cx="736600" cy="1676400"/>
          </a:xfrm>
          <a:prstGeom prst="rightBrace">
            <a:avLst>
              <a:gd name="adj1" fmla="val 18966"/>
              <a:gd name="adj2" fmla="val 50000"/>
            </a:avLst>
          </a:prstGeom>
          <a:noFill/>
          <a:ln w="31750">
            <a:solidFill>
              <a:schemeClr val="accent1"/>
            </a:solidFill>
            <a:round/>
            <a:headEnd/>
            <a:tailEnd/>
          </a:ln>
        </p:spPr>
        <p:txBody>
          <a:bodyPr anchor="ctr">
            <a:spAutoFit/>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982787"/>
                                        </p:tgtEl>
                                        <p:attrNameLst>
                                          <p:attrName>style.visibility</p:attrName>
                                        </p:attrNameLst>
                                      </p:cBhvr>
                                      <p:to>
                                        <p:strVal val="visible"/>
                                      </p:to>
                                    </p:set>
                                    <p:animEffect transition="in" filter="wipe(up)">
                                      <p:cBhvr>
                                        <p:cTn id="7" dur="1000"/>
                                        <p:tgtEl>
                                          <p:spTgt spid="498278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982789"/>
                                        </p:tgtEl>
                                        <p:attrNameLst>
                                          <p:attrName>style.visibility</p:attrName>
                                        </p:attrNameLst>
                                      </p:cBhvr>
                                      <p:to>
                                        <p:strVal val="visible"/>
                                      </p:to>
                                    </p:set>
                                    <p:animEffect transition="in" filter="wipe(up)">
                                      <p:cBhvr>
                                        <p:cTn id="12" dur="1000"/>
                                        <p:tgtEl>
                                          <p:spTgt spid="498278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982790"/>
                                        </p:tgtEl>
                                        <p:attrNameLst>
                                          <p:attrName>style.visibility</p:attrName>
                                        </p:attrNameLst>
                                      </p:cBhvr>
                                      <p:to>
                                        <p:strVal val="visible"/>
                                      </p:to>
                                    </p:set>
                                    <p:animEffect transition="in" filter="wipe(up)">
                                      <p:cBhvr>
                                        <p:cTn id="17" dur="1000"/>
                                        <p:tgtEl>
                                          <p:spTgt spid="498279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982791"/>
                                        </p:tgtEl>
                                        <p:attrNameLst>
                                          <p:attrName>style.visibility</p:attrName>
                                        </p:attrNameLst>
                                      </p:cBhvr>
                                      <p:to>
                                        <p:strVal val="visible"/>
                                      </p:to>
                                    </p:set>
                                    <p:animEffect transition="in" filter="wipe(up)">
                                      <p:cBhvr>
                                        <p:cTn id="22" dur="1000"/>
                                        <p:tgtEl>
                                          <p:spTgt spid="498279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982794"/>
                                        </p:tgtEl>
                                        <p:attrNameLst>
                                          <p:attrName>style.visibility</p:attrName>
                                        </p:attrNameLst>
                                      </p:cBhvr>
                                      <p:to>
                                        <p:strVal val="visible"/>
                                      </p:to>
                                    </p:set>
                                    <p:animEffect transition="in" filter="wipe(left)">
                                      <p:cBhvr>
                                        <p:cTn id="27" dur="1000"/>
                                        <p:tgtEl>
                                          <p:spTgt spid="4982794"/>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4982795"/>
                                        </p:tgtEl>
                                        <p:attrNameLst>
                                          <p:attrName>style.visibility</p:attrName>
                                        </p:attrNameLst>
                                      </p:cBhvr>
                                      <p:to>
                                        <p:strVal val="visible"/>
                                      </p:to>
                                    </p:set>
                                    <p:animEffect transition="in" filter="wipe(left)">
                                      <p:cBhvr>
                                        <p:cTn id="30" dur="1000"/>
                                        <p:tgtEl>
                                          <p:spTgt spid="4982795"/>
                                        </p:tgtEl>
                                      </p:cBhvr>
                                    </p:animEffect>
                                  </p:childTnLst>
                                </p:cTn>
                              </p:par>
                            </p:childTnLst>
                          </p:cTn>
                        </p:par>
                        <p:par>
                          <p:cTn id="31" fill="hold">
                            <p:stCondLst>
                              <p:cond delay="1000"/>
                            </p:stCondLst>
                            <p:childTnLst>
                              <p:par>
                                <p:cTn id="32" presetID="22" presetClass="entr" presetSubtype="8" fill="hold" grpId="0" nodeType="afterEffect">
                                  <p:stCondLst>
                                    <p:cond delay="0"/>
                                  </p:stCondLst>
                                  <p:childTnLst>
                                    <p:set>
                                      <p:cBhvr>
                                        <p:cTn id="33" dur="1" fill="hold">
                                          <p:stCondLst>
                                            <p:cond delay="0"/>
                                          </p:stCondLst>
                                        </p:cTn>
                                        <p:tgtEl>
                                          <p:spTgt spid="4982792"/>
                                        </p:tgtEl>
                                        <p:attrNameLst>
                                          <p:attrName>style.visibility</p:attrName>
                                        </p:attrNameLst>
                                      </p:cBhvr>
                                      <p:to>
                                        <p:strVal val="visible"/>
                                      </p:to>
                                    </p:set>
                                    <p:animEffect transition="in" filter="wipe(left)">
                                      <p:cBhvr>
                                        <p:cTn id="34" dur="1000"/>
                                        <p:tgtEl>
                                          <p:spTgt spid="4982792"/>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4982793"/>
                                        </p:tgtEl>
                                        <p:attrNameLst>
                                          <p:attrName>style.visibility</p:attrName>
                                        </p:attrNameLst>
                                      </p:cBhvr>
                                      <p:to>
                                        <p:strVal val="visible"/>
                                      </p:to>
                                    </p:set>
                                    <p:animEffect transition="in" filter="wipe(left)">
                                      <p:cBhvr>
                                        <p:cTn id="37" dur="1000"/>
                                        <p:tgtEl>
                                          <p:spTgt spid="4982793"/>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982786"/>
                                        </p:tgtEl>
                                        <p:attrNameLst>
                                          <p:attrName>style.visibility</p:attrName>
                                        </p:attrNameLst>
                                      </p:cBhvr>
                                      <p:to>
                                        <p:strVal val="visible"/>
                                      </p:to>
                                    </p:set>
                                    <p:animEffect transition="in" filter="fade">
                                      <p:cBhvr>
                                        <p:cTn id="40" dur="2000"/>
                                        <p:tgtEl>
                                          <p:spTgt spid="49827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82786" grpId="0" animBg="1"/>
      <p:bldP spid="4982787" grpId="0"/>
      <p:bldP spid="4982789" grpId="0"/>
      <p:bldP spid="4982790" grpId="0"/>
      <p:bldP spid="4982791" grpId="0"/>
      <p:bldP spid="4982792" grpId="0"/>
      <p:bldP spid="4982793" grpId="0"/>
      <p:bldP spid="4982794" grpId="0" animBg="1"/>
      <p:bldP spid="4982795" grpId="0"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Line 2"/>
          <p:cNvSpPr>
            <a:spLocks noChangeShapeType="1"/>
          </p:cNvSpPr>
          <p:nvPr/>
        </p:nvSpPr>
        <p:spPr bwMode="auto">
          <a:xfrm>
            <a:off x="3632200" y="1651000"/>
            <a:ext cx="12700" cy="3886200"/>
          </a:xfrm>
          <a:prstGeom prst="line">
            <a:avLst/>
          </a:prstGeom>
          <a:noFill/>
          <a:ln w="28575">
            <a:solidFill>
              <a:schemeClr val="accent1"/>
            </a:solidFill>
            <a:round/>
            <a:headEnd/>
            <a:tailEnd/>
          </a:ln>
        </p:spPr>
        <p:txBody>
          <a:bodyPr wrap="none" anchor="ctr">
            <a:spAutoFit/>
          </a:bodyPr>
          <a:lstStyle/>
          <a:p>
            <a:endParaRPr lang="en-US"/>
          </a:p>
        </p:txBody>
      </p:sp>
      <p:sp>
        <p:nvSpPr>
          <p:cNvPr id="79875" name="Line 3"/>
          <p:cNvSpPr>
            <a:spLocks noChangeShapeType="1"/>
          </p:cNvSpPr>
          <p:nvPr/>
        </p:nvSpPr>
        <p:spPr bwMode="auto">
          <a:xfrm flipV="1">
            <a:off x="3644900" y="5511800"/>
            <a:ext cx="4343400" cy="12700"/>
          </a:xfrm>
          <a:prstGeom prst="line">
            <a:avLst/>
          </a:prstGeom>
          <a:noFill/>
          <a:ln w="28575">
            <a:solidFill>
              <a:schemeClr val="accent1"/>
            </a:solidFill>
            <a:round/>
            <a:headEnd/>
            <a:tailEnd/>
          </a:ln>
        </p:spPr>
        <p:txBody>
          <a:bodyPr wrap="none" anchor="ctr">
            <a:spAutoFit/>
          </a:bodyPr>
          <a:lstStyle/>
          <a:p>
            <a:endParaRPr lang="en-US"/>
          </a:p>
        </p:txBody>
      </p:sp>
      <p:sp>
        <p:nvSpPr>
          <p:cNvPr id="5007364" name="Rectangle 4"/>
          <p:cNvSpPr>
            <a:spLocks noChangeArrowheads="1"/>
          </p:cNvSpPr>
          <p:nvPr/>
        </p:nvSpPr>
        <p:spPr bwMode="auto">
          <a:xfrm>
            <a:off x="0" y="-14288"/>
            <a:ext cx="9144000" cy="641351"/>
          </a:xfrm>
          <a:prstGeom prst="rect">
            <a:avLst/>
          </a:prstGeom>
          <a:noFill/>
          <a:ln w="9525">
            <a:noFill/>
            <a:miter lim="800000"/>
            <a:headEnd/>
            <a:tailEnd/>
          </a:ln>
          <a:effectLst/>
        </p:spPr>
        <p:txBody>
          <a:bodyPr>
            <a:spAutoFit/>
          </a:bodyPr>
          <a:lstStyle/>
          <a:p>
            <a:pPr>
              <a:defRPr/>
            </a:pPr>
            <a:r>
              <a:rPr lang="en-US" sz="3600" b="1">
                <a:solidFill>
                  <a:schemeClr val="hlink"/>
                </a:solidFill>
                <a:effectLst>
                  <a:outerShdw blurRad="38100" dist="38100" dir="2700000" algn="tl">
                    <a:srgbClr val="000000"/>
                  </a:outerShdw>
                </a:effectLst>
              </a:rPr>
              <a:t>Framingham Offspring Study</a:t>
            </a:r>
          </a:p>
        </p:txBody>
      </p:sp>
      <p:sp>
        <p:nvSpPr>
          <p:cNvPr id="5007365" name="Text Box 5"/>
          <p:cNvSpPr txBox="1">
            <a:spLocks noChangeArrowheads="1"/>
          </p:cNvSpPr>
          <p:nvPr/>
        </p:nvSpPr>
        <p:spPr bwMode="auto">
          <a:xfrm>
            <a:off x="1695450" y="1047750"/>
            <a:ext cx="4552950" cy="547688"/>
          </a:xfrm>
          <a:prstGeom prst="rect">
            <a:avLst/>
          </a:prstGeom>
          <a:solidFill>
            <a:schemeClr val="tx1"/>
          </a:solidFill>
          <a:ln w="28575">
            <a:solidFill>
              <a:srgbClr val="FF0000"/>
            </a:solidFill>
            <a:miter lim="800000"/>
            <a:headEnd/>
            <a:tailEnd/>
          </a:ln>
          <a:effectLst>
            <a:outerShdw dist="35921" dir="2700000" algn="ctr" rotWithShape="0">
              <a:schemeClr val="bg2"/>
            </a:outerShdw>
          </a:effectLst>
        </p:spPr>
        <p:txBody>
          <a:bodyPr>
            <a:spAutoFit/>
          </a:bodyPr>
          <a:lstStyle/>
          <a:p>
            <a:pPr>
              <a:defRPr/>
            </a:pPr>
            <a:r>
              <a:rPr lang="en-US" sz="2800" b="1">
                <a:solidFill>
                  <a:schemeClr val="bg2"/>
                </a:solidFill>
                <a:effectLst>
                  <a:outerShdw blurRad="38100" dist="38100" dir="2700000" algn="tl">
                    <a:srgbClr val="C0C0C0"/>
                  </a:outerShdw>
                </a:effectLst>
              </a:rPr>
              <a:t>LDL-P (particle #) and TG</a:t>
            </a:r>
          </a:p>
        </p:txBody>
      </p:sp>
      <p:sp>
        <p:nvSpPr>
          <p:cNvPr id="5007366" name="Text Box 6"/>
          <p:cNvSpPr txBox="1">
            <a:spLocks noChangeArrowheads="1"/>
          </p:cNvSpPr>
          <p:nvPr/>
        </p:nvSpPr>
        <p:spPr bwMode="auto">
          <a:xfrm>
            <a:off x="330200" y="2387600"/>
            <a:ext cx="1930400" cy="1339850"/>
          </a:xfrm>
          <a:prstGeom prst="rect">
            <a:avLst/>
          </a:prstGeom>
          <a:solidFill>
            <a:schemeClr val="tx1"/>
          </a:solidFill>
          <a:ln w="28575">
            <a:solidFill>
              <a:srgbClr val="FF0000"/>
            </a:solidFill>
            <a:miter lim="800000"/>
            <a:headEnd/>
            <a:tailEnd/>
          </a:ln>
          <a:effectLst/>
        </p:spPr>
        <p:txBody>
          <a:bodyPr>
            <a:spAutoFit/>
          </a:bodyPr>
          <a:lstStyle/>
          <a:p>
            <a:pPr>
              <a:defRPr/>
            </a:pPr>
            <a:r>
              <a:rPr lang="en-US">
                <a:solidFill>
                  <a:schemeClr val="bg2"/>
                </a:solidFill>
                <a:effectLst>
                  <a:outerShdw blurRad="38100" dist="38100" dir="2700000" algn="tl">
                    <a:srgbClr val="C0C0C0"/>
                  </a:outerShdw>
                </a:effectLst>
              </a:rPr>
              <a:t>As </a:t>
            </a:r>
            <a:r>
              <a:rPr lang="en-US" b="1">
                <a:solidFill>
                  <a:srgbClr val="FF0000"/>
                </a:solidFill>
                <a:effectLst>
                  <a:outerShdw blurRad="38100" dist="38100" dir="2700000" algn="tl">
                    <a:srgbClr val="C0C0C0"/>
                  </a:outerShdw>
                </a:effectLst>
              </a:rPr>
              <a:t>TG</a:t>
            </a:r>
            <a:r>
              <a:rPr lang="en-US">
                <a:solidFill>
                  <a:schemeClr val="bg2"/>
                </a:solidFill>
                <a:effectLst>
                  <a:outerShdw blurRad="38100" dist="38100" dir="2700000" algn="tl">
                    <a:srgbClr val="C0C0C0"/>
                  </a:outerShdw>
                </a:effectLst>
              </a:rPr>
              <a:t> levels rise so does LDL particle concentration</a:t>
            </a:r>
          </a:p>
        </p:txBody>
      </p:sp>
      <p:sp>
        <p:nvSpPr>
          <p:cNvPr id="5007367" name="AutoShape 7"/>
          <p:cNvSpPr>
            <a:spLocks noChangeArrowheads="1"/>
          </p:cNvSpPr>
          <p:nvPr/>
        </p:nvSpPr>
        <p:spPr bwMode="auto">
          <a:xfrm>
            <a:off x="3675063" y="5248275"/>
            <a:ext cx="4279900" cy="228600"/>
          </a:xfrm>
          <a:prstGeom prst="rightArrow">
            <a:avLst>
              <a:gd name="adj1" fmla="val 50000"/>
              <a:gd name="adj2" fmla="val 468056"/>
            </a:avLst>
          </a:prstGeom>
          <a:solidFill>
            <a:srgbClr val="FF0000"/>
          </a:solidFill>
          <a:ln w="28575">
            <a:noFill/>
            <a:miter lim="800000"/>
            <a:headEnd/>
            <a:tailEnd/>
          </a:ln>
        </p:spPr>
        <p:txBody>
          <a:bodyPr anchor="ctr">
            <a:spAutoFit/>
          </a:bodyPr>
          <a:lstStyle/>
          <a:p>
            <a:endParaRPr lang="en-US"/>
          </a:p>
        </p:txBody>
      </p:sp>
      <p:grpSp>
        <p:nvGrpSpPr>
          <p:cNvPr id="79880" name="Group 8"/>
          <p:cNvGrpSpPr>
            <a:grpSpLocks/>
          </p:cNvGrpSpPr>
          <p:nvPr/>
        </p:nvGrpSpPr>
        <p:grpSpPr bwMode="auto">
          <a:xfrm>
            <a:off x="3009900" y="1652588"/>
            <a:ext cx="758825" cy="3648075"/>
            <a:chOff x="1896" y="1041"/>
            <a:chExt cx="478" cy="2298"/>
          </a:xfrm>
        </p:grpSpPr>
        <p:sp>
          <p:nvSpPr>
            <p:cNvPr id="79917" name="Line 9"/>
            <p:cNvSpPr>
              <a:spLocks noChangeShapeType="1"/>
            </p:cNvSpPr>
            <p:nvPr/>
          </p:nvSpPr>
          <p:spPr bwMode="auto">
            <a:xfrm>
              <a:off x="2288" y="1296"/>
              <a:ext cx="80" cy="0"/>
            </a:xfrm>
            <a:prstGeom prst="line">
              <a:avLst/>
            </a:prstGeom>
            <a:noFill/>
            <a:ln w="28575">
              <a:solidFill>
                <a:schemeClr val="accent1"/>
              </a:solidFill>
              <a:round/>
              <a:headEnd/>
              <a:tailEnd/>
            </a:ln>
          </p:spPr>
          <p:txBody>
            <a:bodyPr wrap="none" anchor="ctr">
              <a:spAutoFit/>
            </a:bodyPr>
            <a:lstStyle/>
            <a:p>
              <a:endParaRPr lang="en-US"/>
            </a:p>
          </p:txBody>
        </p:sp>
        <p:sp>
          <p:nvSpPr>
            <p:cNvPr id="79918" name="Line 10"/>
            <p:cNvSpPr>
              <a:spLocks noChangeShapeType="1"/>
            </p:cNvSpPr>
            <p:nvPr/>
          </p:nvSpPr>
          <p:spPr bwMode="auto">
            <a:xfrm>
              <a:off x="2285" y="1041"/>
              <a:ext cx="80" cy="0"/>
            </a:xfrm>
            <a:prstGeom prst="line">
              <a:avLst/>
            </a:prstGeom>
            <a:noFill/>
            <a:ln w="28575">
              <a:solidFill>
                <a:schemeClr val="accent1"/>
              </a:solidFill>
              <a:round/>
              <a:headEnd/>
              <a:tailEnd/>
            </a:ln>
          </p:spPr>
          <p:txBody>
            <a:bodyPr wrap="none" anchor="ctr">
              <a:spAutoFit/>
            </a:bodyPr>
            <a:lstStyle/>
            <a:p>
              <a:endParaRPr lang="en-US"/>
            </a:p>
          </p:txBody>
        </p:sp>
        <p:sp>
          <p:nvSpPr>
            <p:cNvPr id="79919" name="Line 11"/>
            <p:cNvSpPr>
              <a:spLocks noChangeShapeType="1"/>
            </p:cNvSpPr>
            <p:nvPr/>
          </p:nvSpPr>
          <p:spPr bwMode="auto">
            <a:xfrm>
              <a:off x="2288" y="1530"/>
              <a:ext cx="80" cy="0"/>
            </a:xfrm>
            <a:prstGeom prst="line">
              <a:avLst/>
            </a:prstGeom>
            <a:noFill/>
            <a:ln w="28575">
              <a:solidFill>
                <a:schemeClr val="accent1"/>
              </a:solidFill>
              <a:round/>
              <a:headEnd/>
              <a:tailEnd/>
            </a:ln>
          </p:spPr>
          <p:txBody>
            <a:bodyPr wrap="none" anchor="ctr">
              <a:spAutoFit/>
            </a:bodyPr>
            <a:lstStyle/>
            <a:p>
              <a:endParaRPr lang="en-US"/>
            </a:p>
          </p:txBody>
        </p:sp>
        <p:sp>
          <p:nvSpPr>
            <p:cNvPr id="79920" name="Line 12"/>
            <p:cNvSpPr>
              <a:spLocks noChangeShapeType="1"/>
            </p:cNvSpPr>
            <p:nvPr/>
          </p:nvSpPr>
          <p:spPr bwMode="auto">
            <a:xfrm>
              <a:off x="2291" y="2019"/>
              <a:ext cx="80" cy="0"/>
            </a:xfrm>
            <a:prstGeom prst="line">
              <a:avLst/>
            </a:prstGeom>
            <a:noFill/>
            <a:ln w="28575">
              <a:solidFill>
                <a:schemeClr val="accent1"/>
              </a:solidFill>
              <a:round/>
              <a:headEnd/>
              <a:tailEnd/>
            </a:ln>
          </p:spPr>
          <p:txBody>
            <a:bodyPr wrap="none" anchor="ctr">
              <a:spAutoFit/>
            </a:bodyPr>
            <a:lstStyle/>
            <a:p>
              <a:endParaRPr lang="en-US"/>
            </a:p>
          </p:txBody>
        </p:sp>
        <p:sp>
          <p:nvSpPr>
            <p:cNvPr id="79921" name="Line 13"/>
            <p:cNvSpPr>
              <a:spLocks noChangeShapeType="1"/>
            </p:cNvSpPr>
            <p:nvPr/>
          </p:nvSpPr>
          <p:spPr bwMode="auto">
            <a:xfrm>
              <a:off x="2294" y="1779"/>
              <a:ext cx="80" cy="0"/>
            </a:xfrm>
            <a:prstGeom prst="line">
              <a:avLst/>
            </a:prstGeom>
            <a:noFill/>
            <a:ln w="28575">
              <a:solidFill>
                <a:schemeClr val="accent1"/>
              </a:solidFill>
              <a:round/>
              <a:headEnd/>
              <a:tailEnd/>
            </a:ln>
          </p:spPr>
          <p:txBody>
            <a:bodyPr wrap="none" anchor="ctr">
              <a:spAutoFit/>
            </a:bodyPr>
            <a:lstStyle/>
            <a:p>
              <a:endParaRPr lang="en-US"/>
            </a:p>
          </p:txBody>
        </p:sp>
        <p:sp>
          <p:nvSpPr>
            <p:cNvPr id="79922" name="Line 14"/>
            <p:cNvSpPr>
              <a:spLocks noChangeShapeType="1"/>
            </p:cNvSpPr>
            <p:nvPr/>
          </p:nvSpPr>
          <p:spPr bwMode="auto">
            <a:xfrm>
              <a:off x="2291" y="2265"/>
              <a:ext cx="80" cy="0"/>
            </a:xfrm>
            <a:prstGeom prst="line">
              <a:avLst/>
            </a:prstGeom>
            <a:noFill/>
            <a:ln w="28575">
              <a:solidFill>
                <a:schemeClr val="accent1"/>
              </a:solidFill>
              <a:round/>
              <a:headEnd/>
              <a:tailEnd/>
            </a:ln>
          </p:spPr>
          <p:txBody>
            <a:bodyPr wrap="none" anchor="ctr">
              <a:spAutoFit/>
            </a:bodyPr>
            <a:lstStyle/>
            <a:p>
              <a:endParaRPr lang="en-US"/>
            </a:p>
          </p:txBody>
        </p:sp>
        <p:sp>
          <p:nvSpPr>
            <p:cNvPr id="79923" name="Line 15"/>
            <p:cNvSpPr>
              <a:spLocks noChangeShapeType="1"/>
            </p:cNvSpPr>
            <p:nvPr/>
          </p:nvSpPr>
          <p:spPr bwMode="auto">
            <a:xfrm>
              <a:off x="2291" y="2505"/>
              <a:ext cx="80" cy="0"/>
            </a:xfrm>
            <a:prstGeom prst="line">
              <a:avLst/>
            </a:prstGeom>
            <a:noFill/>
            <a:ln w="28575">
              <a:solidFill>
                <a:schemeClr val="accent1"/>
              </a:solidFill>
              <a:round/>
              <a:headEnd/>
              <a:tailEnd/>
            </a:ln>
          </p:spPr>
          <p:txBody>
            <a:bodyPr wrap="none" anchor="ctr">
              <a:spAutoFit/>
            </a:bodyPr>
            <a:lstStyle/>
            <a:p>
              <a:endParaRPr lang="en-US"/>
            </a:p>
          </p:txBody>
        </p:sp>
        <p:sp>
          <p:nvSpPr>
            <p:cNvPr id="79924" name="Line 16"/>
            <p:cNvSpPr>
              <a:spLocks noChangeShapeType="1"/>
            </p:cNvSpPr>
            <p:nvPr/>
          </p:nvSpPr>
          <p:spPr bwMode="auto">
            <a:xfrm>
              <a:off x="2294" y="2751"/>
              <a:ext cx="80" cy="0"/>
            </a:xfrm>
            <a:prstGeom prst="line">
              <a:avLst/>
            </a:prstGeom>
            <a:noFill/>
            <a:ln w="28575">
              <a:solidFill>
                <a:schemeClr val="accent1"/>
              </a:solidFill>
              <a:round/>
              <a:headEnd/>
              <a:tailEnd/>
            </a:ln>
          </p:spPr>
          <p:txBody>
            <a:bodyPr wrap="none" anchor="ctr">
              <a:spAutoFit/>
            </a:bodyPr>
            <a:lstStyle/>
            <a:p>
              <a:endParaRPr lang="en-US"/>
            </a:p>
          </p:txBody>
        </p:sp>
        <p:sp>
          <p:nvSpPr>
            <p:cNvPr id="79925" name="Line 17"/>
            <p:cNvSpPr>
              <a:spLocks noChangeShapeType="1"/>
            </p:cNvSpPr>
            <p:nvPr/>
          </p:nvSpPr>
          <p:spPr bwMode="auto">
            <a:xfrm>
              <a:off x="2294" y="3000"/>
              <a:ext cx="80" cy="0"/>
            </a:xfrm>
            <a:prstGeom prst="line">
              <a:avLst/>
            </a:prstGeom>
            <a:noFill/>
            <a:ln w="28575">
              <a:solidFill>
                <a:schemeClr val="accent1"/>
              </a:solidFill>
              <a:round/>
              <a:headEnd/>
              <a:tailEnd/>
            </a:ln>
          </p:spPr>
          <p:txBody>
            <a:bodyPr wrap="none" anchor="ctr">
              <a:spAutoFit/>
            </a:bodyPr>
            <a:lstStyle/>
            <a:p>
              <a:endParaRPr lang="en-US"/>
            </a:p>
          </p:txBody>
        </p:sp>
        <p:sp>
          <p:nvSpPr>
            <p:cNvPr id="79926" name="Line 18"/>
            <p:cNvSpPr>
              <a:spLocks noChangeShapeType="1"/>
            </p:cNvSpPr>
            <p:nvPr/>
          </p:nvSpPr>
          <p:spPr bwMode="auto">
            <a:xfrm>
              <a:off x="2294" y="3249"/>
              <a:ext cx="80" cy="0"/>
            </a:xfrm>
            <a:prstGeom prst="line">
              <a:avLst/>
            </a:prstGeom>
            <a:noFill/>
            <a:ln w="28575">
              <a:solidFill>
                <a:schemeClr val="accent1"/>
              </a:solidFill>
              <a:round/>
              <a:headEnd/>
              <a:tailEnd/>
            </a:ln>
          </p:spPr>
          <p:txBody>
            <a:bodyPr wrap="none" anchor="ctr">
              <a:spAutoFit/>
            </a:bodyPr>
            <a:lstStyle/>
            <a:p>
              <a:endParaRPr lang="en-US"/>
            </a:p>
          </p:txBody>
        </p:sp>
        <p:sp>
          <p:nvSpPr>
            <p:cNvPr id="79927" name="Text Box 19"/>
            <p:cNvSpPr txBox="1">
              <a:spLocks noChangeArrowheads="1"/>
            </p:cNvSpPr>
            <p:nvPr/>
          </p:nvSpPr>
          <p:spPr bwMode="auto">
            <a:xfrm>
              <a:off x="1896" y="1197"/>
              <a:ext cx="366" cy="192"/>
            </a:xfrm>
            <a:prstGeom prst="rect">
              <a:avLst/>
            </a:prstGeom>
            <a:noFill/>
            <a:ln w="28575">
              <a:noFill/>
              <a:miter lim="800000"/>
              <a:headEnd/>
              <a:tailEnd/>
            </a:ln>
          </p:spPr>
          <p:txBody>
            <a:bodyPr>
              <a:spAutoFit/>
            </a:bodyPr>
            <a:lstStyle/>
            <a:p>
              <a:r>
                <a:rPr lang="en-US" sz="1400" b="1">
                  <a:solidFill>
                    <a:schemeClr val="tx1"/>
                  </a:solidFill>
                </a:rPr>
                <a:t>1800</a:t>
              </a:r>
            </a:p>
          </p:txBody>
        </p:sp>
        <p:sp>
          <p:nvSpPr>
            <p:cNvPr id="79928" name="Text Box 20"/>
            <p:cNvSpPr txBox="1">
              <a:spLocks noChangeArrowheads="1"/>
            </p:cNvSpPr>
            <p:nvPr/>
          </p:nvSpPr>
          <p:spPr bwMode="auto">
            <a:xfrm>
              <a:off x="1896" y="1680"/>
              <a:ext cx="366" cy="192"/>
            </a:xfrm>
            <a:prstGeom prst="rect">
              <a:avLst/>
            </a:prstGeom>
            <a:noFill/>
            <a:ln w="28575">
              <a:noFill/>
              <a:miter lim="800000"/>
              <a:headEnd/>
              <a:tailEnd/>
            </a:ln>
          </p:spPr>
          <p:txBody>
            <a:bodyPr>
              <a:spAutoFit/>
            </a:bodyPr>
            <a:lstStyle/>
            <a:p>
              <a:r>
                <a:rPr lang="en-US" sz="1400" b="1">
                  <a:solidFill>
                    <a:schemeClr val="tx1"/>
                  </a:solidFill>
                </a:rPr>
                <a:t>1600</a:t>
              </a:r>
            </a:p>
          </p:txBody>
        </p:sp>
        <p:sp>
          <p:nvSpPr>
            <p:cNvPr id="79929" name="Text Box 21"/>
            <p:cNvSpPr txBox="1">
              <a:spLocks noChangeArrowheads="1"/>
            </p:cNvSpPr>
            <p:nvPr/>
          </p:nvSpPr>
          <p:spPr bwMode="auto">
            <a:xfrm>
              <a:off x="1896" y="2169"/>
              <a:ext cx="366" cy="192"/>
            </a:xfrm>
            <a:prstGeom prst="rect">
              <a:avLst/>
            </a:prstGeom>
            <a:noFill/>
            <a:ln w="28575">
              <a:noFill/>
              <a:miter lim="800000"/>
              <a:headEnd/>
              <a:tailEnd/>
            </a:ln>
          </p:spPr>
          <p:txBody>
            <a:bodyPr>
              <a:spAutoFit/>
            </a:bodyPr>
            <a:lstStyle/>
            <a:p>
              <a:r>
                <a:rPr lang="en-US" sz="1400" b="1">
                  <a:solidFill>
                    <a:schemeClr val="tx1"/>
                  </a:solidFill>
                </a:rPr>
                <a:t>1400</a:t>
              </a:r>
            </a:p>
          </p:txBody>
        </p:sp>
        <p:sp>
          <p:nvSpPr>
            <p:cNvPr id="79930" name="Text Box 22"/>
            <p:cNvSpPr txBox="1">
              <a:spLocks noChangeArrowheads="1"/>
            </p:cNvSpPr>
            <p:nvPr/>
          </p:nvSpPr>
          <p:spPr bwMode="auto">
            <a:xfrm>
              <a:off x="1896" y="2655"/>
              <a:ext cx="366" cy="192"/>
            </a:xfrm>
            <a:prstGeom prst="rect">
              <a:avLst/>
            </a:prstGeom>
            <a:noFill/>
            <a:ln w="28575">
              <a:noFill/>
              <a:miter lim="800000"/>
              <a:headEnd/>
              <a:tailEnd/>
            </a:ln>
          </p:spPr>
          <p:txBody>
            <a:bodyPr>
              <a:spAutoFit/>
            </a:bodyPr>
            <a:lstStyle/>
            <a:p>
              <a:r>
                <a:rPr lang="en-US" sz="1400" b="1">
                  <a:solidFill>
                    <a:schemeClr val="tx1"/>
                  </a:solidFill>
                </a:rPr>
                <a:t>1200</a:t>
              </a:r>
            </a:p>
          </p:txBody>
        </p:sp>
        <p:sp>
          <p:nvSpPr>
            <p:cNvPr id="79931" name="Text Box 23"/>
            <p:cNvSpPr txBox="1">
              <a:spLocks noChangeArrowheads="1"/>
            </p:cNvSpPr>
            <p:nvPr/>
          </p:nvSpPr>
          <p:spPr bwMode="auto">
            <a:xfrm>
              <a:off x="1899" y="3147"/>
              <a:ext cx="366" cy="192"/>
            </a:xfrm>
            <a:prstGeom prst="rect">
              <a:avLst/>
            </a:prstGeom>
            <a:noFill/>
            <a:ln w="28575">
              <a:noFill/>
              <a:miter lim="800000"/>
              <a:headEnd/>
              <a:tailEnd/>
            </a:ln>
          </p:spPr>
          <p:txBody>
            <a:bodyPr>
              <a:spAutoFit/>
            </a:bodyPr>
            <a:lstStyle/>
            <a:p>
              <a:r>
                <a:rPr lang="en-US" sz="1400" b="1">
                  <a:solidFill>
                    <a:schemeClr val="tx1"/>
                  </a:solidFill>
                </a:rPr>
                <a:t>1000</a:t>
              </a:r>
            </a:p>
          </p:txBody>
        </p:sp>
      </p:grpSp>
      <p:sp>
        <p:nvSpPr>
          <p:cNvPr id="79881" name="Text Box 24"/>
          <p:cNvSpPr txBox="1">
            <a:spLocks noChangeArrowheads="1"/>
          </p:cNvSpPr>
          <p:nvPr/>
        </p:nvSpPr>
        <p:spPr bwMode="auto">
          <a:xfrm rot="-5400000">
            <a:off x="1092200" y="3416300"/>
            <a:ext cx="3352800" cy="336550"/>
          </a:xfrm>
          <a:prstGeom prst="rect">
            <a:avLst/>
          </a:prstGeom>
          <a:noFill/>
          <a:ln w="28575">
            <a:noFill/>
            <a:miter lim="800000"/>
            <a:headEnd/>
            <a:tailEnd/>
          </a:ln>
        </p:spPr>
        <p:txBody>
          <a:bodyPr>
            <a:spAutoFit/>
          </a:bodyPr>
          <a:lstStyle/>
          <a:p>
            <a:r>
              <a:rPr lang="en-US" sz="1600" b="1">
                <a:solidFill>
                  <a:schemeClr val="accent1"/>
                </a:solidFill>
              </a:rPr>
              <a:t>LDL Particles (nmol/dL)</a:t>
            </a:r>
          </a:p>
        </p:txBody>
      </p:sp>
      <p:sp>
        <p:nvSpPr>
          <p:cNvPr id="79882" name="Text Box 25"/>
          <p:cNvSpPr txBox="1">
            <a:spLocks noChangeArrowheads="1"/>
          </p:cNvSpPr>
          <p:nvPr/>
        </p:nvSpPr>
        <p:spPr bwMode="auto">
          <a:xfrm>
            <a:off x="3467100" y="5619750"/>
            <a:ext cx="5219700" cy="304800"/>
          </a:xfrm>
          <a:prstGeom prst="rect">
            <a:avLst/>
          </a:prstGeom>
          <a:noFill/>
          <a:ln w="28575">
            <a:noFill/>
            <a:miter lim="800000"/>
            <a:headEnd/>
            <a:tailEnd/>
          </a:ln>
        </p:spPr>
        <p:txBody>
          <a:bodyPr>
            <a:spAutoFit/>
          </a:bodyPr>
          <a:lstStyle/>
          <a:p>
            <a:pPr algn="l"/>
            <a:r>
              <a:rPr lang="en-US" sz="1400">
                <a:solidFill>
                  <a:schemeClr val="tx1"/>
                </a:solidFill>
              </a:rPr>
              <a:t>0        50     100    150    200    250    300    350    400</a:t>
            </a:r>
          </a:p>
        </p:txBody>
      </p:sp>
      <p:sp>
        <p:nvSpPr>
          <p:cNvPr id="5007386" name="Text Box 26"/>
          <p:cNvSpPr txBox="1">
            <a:spLocks noChangeArrowheads="1"/>
          </p:cNvSpPr>
          <p:nvPr/>
        </p:nvSpPr>
        <p:spPr bwMode="auto">
          <a:xfrm>
            <a:off x="4356100" y="5935663"/>
            <a:ext cx="2628900" cy="519112"/>
          </a:xfrm>
          <a:prstGeom prst="rect">
            <a:avLst/>
          </a:prstGeom>
          <a:noFill/>
          <a:ln w="28575">
            <a:noFill/>
            <a:miter lim="800000"/>
            <a:headEnd/>
            <a:tailEnd/>
          </a:ln>
          <a:effectLst/>
        </p:spPr>
        <p:txBody>
          <a:bodyPr>
            <a:spAutoFit/>
          </a:bodyPr>
          <a:lstStyle/>
          <a:p>
            <a:pPr>
              <a:defRPr/>
            </a:pPr>
            <a:r>
              <a:rPr lang="en-US" sz="2800" b="1">
                <a:solidFill>
                  <a:schemeClr val="accent1"/>
                </a:solidFill>
                <a:effectLst>
                  <a:outerShdw blurRad="38100" dist="38100" dir="2700000" algn="tl">
                    <a:srgbClr val="000000"/>
                  </a:outerShdw>
                </a:effectLst>
              </a:rPr>
              <a:t>Triglycerides</a:t>
            </a:r>
          </a:p>
        </p:txBody>
      </p:sp>
      <p:sp>
        <p:nvSpPr>
          <p:cNvPr id="5007387" name="Text Box 27"/>
          <p:cNvSpPr txBox="1">
            <a:spLocks noChangeArrowheads="1"/>
          </p:cNvSpPr>
          <p:nvPr/>
        </p:nvSpPr>
        <p:spPr bwMode="auto">
          <a:xfrm>
            <a:off x="4176713" y="1981200"/>
            <a:ext cx="1790700" cy="366713"/>
          </a:xfrm>
          <a:prstGeom prst="rect">
            <a:avLst/>
          </a:prstGeom>
          <a:noFill/>
          <a:ln w="28575">
            <a:noFill/>
            <a:miter lim="800000"/>
            <a:headEnd/>
            <a:tailEnd/>
          </a:ln>
          <a:effectLst/>
        </p:spPr>
        <p:txBody>
          <a:bodyPr>
            <a:spAutoFit/>
          </a:bodyPr>
          <a:lstStyle/>
          <a:p>
            <a:pPr>
              <a:defRPr/>
            </a:pPr>
            <a:r>
              <a:rPr lang="en-US" sz="1800">
                <a:solidFill>
                  <a:schemeClr val="hlink"/>
                </a:solidFill>
                <a:effectLst>
                  <a:outerShdw blurRad="38100" dist="38100" dir="2700000" algn="tl">
                    <a:srgbClr val="000000"/>
                  </a:outerShdw>
                </a:effectLst>
              </a:rPr>
              <a:t>LDL Particles</a:t>
            </a:r>
          </a:p>
        </p:txBody>
      </p:sp>
      <p:grpSp>
        <p:nvGrpSpPr>
          <p:cNvPr id="3" name="Group 28"/>
          <p:cNvGrpSpPr>
            <a:grpSpLocks/>
          </p:cNvGrpSpPr>
          <p:nvPr/>
        </p:nvGrpSpPr>
        <p:grpSpPr bwMode="auto">
          <a:xfrm>
            <a:off x="4000500" y="1649413"/>
            <a:ext cx="3903663" cy="3873500"/>
            <a:chOff x="1809" y="1039"/>
            <a:chExt cx="2459" cy="2440"/>
          </a:xfrm>
        </p:grpSpPr>
        <p:sp>
          <p:nvSpPr>
            <p:cNvPr id="79907" name="Oval 29"/>
            <p:cNvSpPr>
              <a:spLocks noChangeArrowheads="1"/>
            </p:cNvSpPr>
            <p:nvPr/>
          </p:nvSpPr>
          <p:spPr bwMode="auto">
            <a:xfrm>
              <a:off x="1932" y="2967"/>
              <a:ext cx="56" cy="72"/>
            </a:xfrm>
            <a:prstGeom prst="ellipse">
              <a:avLst/>
            </a:prstGeom>
            <a:solidFill>
              <a:srgbClr val="FF9900"/>
            </a:solidFill>
            <a:ln w="44450">
              <a:noFill/>
              <a:round/>
              <a:headEnd/>
              <a:tailEnd/>
            </a:ln>
          </p:spPr>
          <p:txBody>
            <a:bodyPr wrap="none" anchor="ctr">
              <a:spAutoFit/>
            </a:bodyPr>
            <a:lstStyle/>
            <a:p>
              <a:endParaRPr lang="en-US"/>
            </a:p>
          </p:txBody>
        </p:sp>
        <p:sp>
          <p:nvSpPr>
            <p:cNvPr id="79908" name="Oval 30"/>
            <p:cNvSpPr>
              <a:spLocks noChangeArrowheads="1"/>
            </p:cNvSpPr>
            <p:nvPr/>
          </p:nvSpPr>
          <p:spPr bwMode="auto">
            <a:xfrm>
              <a:off x="1919" y="2943"/>
              <a:ext cx="56" cy="72"/>
            </a:xfrm>
            <a:prstGeom prst="ellipse">
              <a:avLst/>
            </a:prstGeom>
            <a:solidFill>
              <a:schemeClr val="accent2"/>
            </a:solidFill>
            <a:ln w="44450">
              <a:noFill/>
              <a:round/>
              <a:headEnd/>
              <a:tailEnd/>
            </a:ln>
          </p:spPr>
          <p:txBody>
            <a:bodyPr wrap="none" anchor="ctr">
              <a:spAutoFit/>
            </a:bodyPr>
            <a:lstStyle/>
            <a:p>
              <a:endParaRPr lang="en-US"/>
            </a:p>
          </p:txBody>
        </p:sp>
        <p:sp>
          <p:nvSpPr>
            <p:cNvPr id="79909" name="Oval 31"/>
            <p:cNvSpPr>
              <a:spLocks noChangeArrowheads="1"/>
            </p:cNvSpPr>
            <p:nvPr/>
          </p:nvSpPr>
          <p:spPr bwMode="auto">
            <a:xfrm>
              <a:off x="2244" y="1959"/>
              <a:ext cx="56" cy="72"/>
            </a:xfrm>
            <a:prstGeom prst="ellipse">
              <a:avLst/>
            </a:prstGeom>
            <a:solidFill>
              <a:schemeClr val="accent2"/>
            </a:solidFill>
            <a:ln w="44450">
              <a:noFill/>
              <a:round/>
              <a:headEnd/>
              <a:tailEnd/>
            </a:ln>
          </p:spPr>
          <p:txBody>
            <a:bodyPr wrap="none" anchor="ctr">
              <a:spAutoFit/>
            </a:bodyPr>
            <a:lstStyle/>
            <a:p>
              <a:endParaRPr lang="en-US"/>
            </a:p>
          </p:txBody>
        </p:sp>
        <p:sp>
          <p:nvSpPr>
            <p:cNvPr id="79910" name="Oval 32"/>
            <p:cNvSpPr>
              <a:spLocks noChangeArrowheads="1"/>
            </p:cNvSpPr>
            <p:nvPr/>
          </p:nvSpPr>
          <p:spPr bwMode="auto">
            <a:xfrm>
              <a:off x="2598" y="1695"/>
              <a:ext cx="56" cy="72"/>
            </a:xfrm>
            <a:prstGeom prst="ellipse">
              <a:avLst/>
            </a:prstGeom>
            <a:solidFill>
              <a:schemeClr val="accent2"/>
            </a:solidFill>
            <a:ln w="44450">
              <a:noFill/>
              <a:round/>
              <a:headEnd/>
              <a:tailEnd/>
            </a:ln>
          </p:spPr>
          <p:txBody>
            <a:bodyPr wrap="none" anchor="ctr">
              <a:spAutoFit/>
            </a:bodyPr>
            <a:lstStyle/>
            <a:p>
              <a:endParaRPr lang="en-US"/>
            </a:p>
          </p:txBody>
        </p:sp>
        <p:sp>
          <p:nvSpPr>
            <p:cNvPr id="79911" name="Oval 33"/>
            <p:cNvSpPr>
              <a:spLocks noChangeArrowheads="1"/>
            </p:cNvSpPr>
            <p:nvPr/>
          </p:nvSpPr>
          <p:spPr bwMode="auto">
            <a:xfrm>
              <a:off x="2938" y="1461"/>
              <a:ext cx="56" cy="72"/>
            </a:xfrm>
            <a:prstGeom prst="ellipse">
              <a:avLst/>
            </a:prstGeom>
            <a:solidFill>
              <a:schemeClr val="accent2"/>
            </a:solidFill>
            <a:ln w="44450">
              <a:noFill/>
              <a:round/>
              <a:headEnd/>
              <a:tailEnd/>
            </a:ln>
          </p:spPr>
          <p:txBody>
            <a:bodyPr wrap="none" anchor="ctr">
              <a:spAutoFit/>
            </a:bodyPr>
            <a:lstStyle/>
            <a:p>
              <a:endParaRPr lang="en-US"/>
            </a:p>
          </p:txBody>
        </p:sp>
        <p:sp>
          <p:nvSpPr>
            <p:cNvPr id="79912" name="Oval 34"/>
            <p:cNvSpPr>
              <a:spLocks noChangeArrowheads="1"/>
            </p:cNvSpPr>
            <p:nvPr/>
          </p:nvSpPr>
          <p:spPr bwMode="auto">
            <a:xfrm>
              <a:off x="3246" y="1233"/>
              <a:ext cx="56" cy="72"/>
            </a:xfrm>
            <a:prstGeom prst="ellipse">
              <a:avLst/>
            </a:prstGeom>
            <a:solidFill>
              <a:schemeClr val="accent2"/>
            </a:solidFill>
            <a:ln w="44450">
              <a:noFill/>
              <a:round/>
              <a:headEnd/>
              <a:tailEnd/>
            </a:ln>
          </p:spPr>
          <p:txBody>
            <a:bodyPr wrap="none" anchor="ctr">
              <a:spAutoFit/>
            </a:bodyPr>
            <a:lstStyle/>
            <a:p>
              <a:endParaRPr lang="en-US"/>
            </a:p>
          </p:txBody>
        </p:sp>
        <p:sp>
          <p:nvSpPr>
            <p:cNvPr id="79913" name="Oval 35"/>
            <p:cNvSpPr>
              <a:spLocks noChangeArrowheads="1"/>
            </p:cNvSpPr>
            <p:nvPr/>
          </p:nvSpPr>
          <p:spPr bwMode="auto">
            <a:xfrm>
              <a:off x="3914" y="1081"/>
              <a:ext cx="56" cy="72"/>
            </a:xfrm>
            <a:prstGeom prst="ellipse">
              <a:avLst/>
            </a:prstGeom>
            <a:solidFill>
              <a:schemeClr val="accent2"/>
            </a:solidFill>
            <a:ln w="44450">
              <a:noFill/>
              <a:round/>
              <a:headEnd/>
              <a:tailEnd/>
            </a:ln>
          </p:spPr>
          <p:txBody>
            <a:bodyPr wrap="none" anchor="ctr">
              <a:spAutoFit/>
            </a:bodyPr>
            <a:lstStyle/>
            <a:p>
              <a:endParaRPr lang="en-US"/>
            </a:p>
          </p:txBody>
        </p:sp>
        <p:sp>
          <p:nvSpPr>
            <p:cNvPr id="79914" name="Oval 36"/>
            <p:cNvSpPr>
              <a:spLocks noChangeArrowheads="1"/>
            </p:cNvSpPr>
            <p:nvPr/>
          </p:nvSpPr>
          <p:spPr bwMode="auto">
            <a:xfrm>
              <a:off x="3576" y="1145"/>
              <a:ext cx="56" cy="72"/>
            </a:xfrm>
            <a:prstGeom prst="ellipse">
              <a:avLst/>
            </a:prstGeom>
            <a:solidFill>
              <a:schemeClr val="accent2"/>
            </a:solidFill>
            <a:ln w="44450">
              <a:noFill/>
              <a:round/>
              <a:headEnd/>
              <a:tailEnd/>
            </a:ln>
          </p:spPr>
          <p:txBody>
            <a:bodyPr wrap="none" anchor="ctr">
              <a:spAutoFit/>
            </a:bodyPr>
            <a:lstStyle/>
            <a:p>
              <a:endParaRPr lang="en-US"/>
            </a:p>
          </p:txBody>
        </p:sp>
        <p:sp>
          <p:nvSpPr>
            <p:cNvPr id="79915" name="Oval 37"/>
            <p:cNvSpPr>
              <a:spLocks noChangeArrowheads="1"/>
            </p:cNvSpPr>
            <p:nvPr/>
          </p:nvSpPr>
          <p:spPr bwMode="auto">
            <a:xfrm>
              <a:off x="4212" y="1039"/>
              <a:ext cx="56" cy="72"/>
            </a:xfrm>
            <a:prstGeom prst="ellipse">
              <a:avLst/>
            </a:prstGeom>
            <a:solidFill>
              <a:schemeClr val="accent2"/>
            </a:solidFill>
            <a:ln w="44450">
              <a:noFill/>
              <a:round/>
              <a:headEnd/>
              <a:tailEnd/>
            </a:ln>
          </p:spPr>
          <p:txBody>
            <a:bodyPr wrap="none" anchor="ctr">
              <a:spAutoFit/>
            </a:bodyPr>
            <a:lstStyle/>
            <a:p>
              <a:endParaRPr lang="en-US"/>
            </a:p>
          </p:txBody>
        </p:sp>
        <p:sp>
          <p:nvSpPr>
            <p:cNvPr id="79916" name="Freeform 38"/>
            <p:cNvSpPr>
              <a:spLocks/>
            </p:cNvSpPr>
            <p:nvPr/>
          </p:nvSpPr>
          <p:spPr bwMode="auto">
            <a:xfrm>
              <a:off x="1809" y="1067"/>
              <a:ext cx="2418" cy="2412"/>
            </a:xfrm>
            <a:custGeom>
              <a:avLst/>
              <a:gdLst>
                <a:gd name="T0" fmla="*/ 0 w 2418"/>
                <a:gd name="T1" fmla="*/ 2412 h 2412"/>
                <a:gd name="T2" fmla="*/ 132 w 2418"/>
                <a:gd name="T3" fmla="*/ 1890 h 2412"/>
                <a:gd name="T4" fmla="*/ 444 w 2418"/>
                <a:gd name="T5" fmla="*/ 918 h 2412"/>
                <a:gd name="T6" fmla="*/ 792 w 2418"/>
                <a:gd name="T7" fmla="*/ 648 h 2412"/>
                <a:gd name="T8" fmla="*/ 1152 w 2418"/>
                <a:gd name="T9" fmla="*/ 420 h 2412"/>
                <a:gd name="T10" fmla="*/ 1452 w 2418"/>
                <a:gd name="T11" fmla="*/ 180 h 2412"/>
                <a:gd name="T12" fmla="*/ 1788 w 2418"/>
                <a:gd name="T13" fmla="*/ 96 h 2412"/>
                <a:gd name="T14" fmla="*/ 2130 w 2418"/>
                <a:gd name="T15" fmla="*/ 36 h 2412"/>
                <a:gd name="T16" fmla="*/ 2418 w 2418"/>
                <a:gd name="T17" fmla="*/ 0 h 24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18"/>
                <a:gd name="T28" fmla="*/ 0 h 2412"/>
                <a:gd name="T29" fmla="*/ 2418 w 2418"/>
                <a:gd name="T30" fmla="*/ 2412 h 24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18" h="2412">
                  <a:moveTo>
                    <a:pt x="0" y="2412"/>
                  </a:moveTo>
                  <a:cubicBezTo>
                    <a:pt x="29" y="2275"/>
                    <a:pt x="58" y="2139"/>
                    <a:pt x="132" y="1890"/>
                  </a:cubicBezTo>
                  <a:cubicBezTo>
                    <a:pt x="206" y="1641"/>
                    <a:pt x="334" y="1125"/>
                    <a:pt x="444" y="918"/>
                  </a:cubicBezTo>
                  <a:cubicBezTo>
                    <a:pt x="554" y="711"/>
                    <a:pt x="674" y="731"/>
                    <a:pt x="792" y="648"/>
                  </a:cubicBezTo>
                  <a:cubicBezTo>
                    <a:pt x="910" y="565"/>
                    <a:pt x="1042" y="498"/>
                    <a:pt x="1152" y="420"/>
                  </a:cubicBezTo>
                  <a:cubicBezTo>
                    <a:pt x="1262" y="342"/>
                    <a:pt x="1346" y="234"/>
                    <a:pt x="1452" y="180"/>
                  </a:cubicBezTo>
                  <a:cubicBezTo>
                    <a:pt x="1558" y="126"/>
                    <a:pt x="1675" y="120"/>
                    <a:pt x="1788" y="96"/>
                  </a:cubicBezTo>
                  <a:cubicBezTo>
                    <a:pt x="1901" y="72"/>
                    <a:pt x="2025" y="52"/>
                    <a:pt x="2130" y="36"/>
                  </a:cubicBezTo>
                  <a:cubicBezTo>
                    <a:pt x="2235" y="20"/>
                    <a:pt x="2370" y="6"/>
                    <a:pt x="2418" y="0"/>
                  </a:cubicBezTo>
                </a:path>
              </a:pathLst>
            </a:custGeom>
            <a:noFill/>
            <a:ln w="44450">
              <a:solidFill>
                <a:schemeClr val="hlink"/>
              </a:solidFill>
              <a:round/>
              <a:headEnd/>
              <a:tailEnd/>
            </a:ln>
          </p:spPr>
          <p:txBody>
            <a:bodyPr wrap="none">
              <a:spAutoFit/>
            </a:bodyPr>
            <a:lstStyle/>
            <a:p>
              <a:endParaRPr lang="en-US"/>
            </a:p>
          </p:txBody>
        </p:sp>
      </p:grpSp>
      <p:grpSp>
        <p:nvGrpSpPr>
          <p:cNvPr id="79886" name="Group 39"/>
          <p:cNvGrpSpPr>
            <a:grpSpLocks/>
          </p:cNvGrpSpPr>
          <p:nvPr/>
        </p:nvGrpSpPr>
        <p:grpSpPr bwMode="auto">
          <a:xfrm>
            <a:off x="4119563" y="5414963"/>
            <a:ext cx="3395662" cy="119062"/>
            <a:chOff x="2595" y="3411"/>
            <a:chExt cx="2139" cy="75"/>
          </a:xfrm>
        </p:grpSpPr>
        <p:sp>
          <p:nvSpPr>
            <p:cNvPr id="79899" name="Line 40"/>
            <p:cNvSpPr>
              <a:spLocks noChangeShapeType="1"/>
            </p:cNvSpPr>
            <p:nvPr/>
          </p:nvSpPr>
          <p:spPr bwMode="auto">
            <a:xfrm flipV="1">
              <a:off x="2595" y="3420"/>
              <a:ext cx="0" cy="60"/>
            </a:xfrm>
            <a:prstGeom prst="line">
              <a:avLst/>
            </a:prstGeom>
            <a:noFill/>
            <a:ln w="28575">
              <a:solidFill>
                <a:schemeClr val="accent1"/>
              </a:solidFill>
              <a:round/>
              <a:headEnd/>
              <a:tailEnd/>
            </a:ln>
          </p:spPr>
          <p:txBody>
            <a:bodyPr wrap="none" anchor="ctr">
              <a:spAutoFit/>
            </a:bodyPr>
            <a:lstStyle/>
            <a:p>
              <a:endParaRPr lang="en-US"/>
            </a:p>
          </p:txBody>
        </p:sp>
        <p:sp>
          <p:nvSpPr>
            <p:cNvPr id="79900" name="Line 41"/>
            <p:cNvSpPr>
              <a:spLocks noChangeShapeType="1"/>
            </p:cNvSpPr>
            <p:nvPr/>
          </p:nvSpPr>
          <p:spPr bwMode="auto">
            <a:xfrm flipV="1">
              <a:off x="2904" y="3417"/>
              <a:ext cx="0" cy="60"/>
            </a:xfrm>
            <a:prstGeom prst="line">
              <a:avLst/>
            </a:prstGeom>
            <a:noFill/>
            <a:ln w="28575">
              <a:solidFill>
                <a:schemeClr val="accent1"/>
              </a:solidFill>
              <a:round/>
              <a:headEnd/>
              <a:tailEnd/>
            </a:ln>
          </p:spPr>
          <p:txBody>
            <a:bodyPr wrap="none" anchor="ctr">
              <a:spAutoFit/>
            </a:bodyPr>
            <a:lstStyle/>
            <a:p>
              <a:endParaRPr lang="en-US"/>
            </a:p>
          </p:txBody>
        </p:sp>
        <p:sp>
          <p:nvSpPr>
            <p:cNvPr id="79901" name="Line 42"/>
            <p:cNvSpPr>
              <a:spLocks noChangeShapeType="1"/>
            </p:cNvSpPr>
            <p:nvPr/>
          </p:nvSpPr>
          <p:spPr bwMode="auto">
            <a:xfrm flipV="1">
              <a:off x="3204" y="3426"/>
              <a:ext cx="0" cy="60"/>
            </a:xfrm>
            <a:prstGeom prst="line">
              <a:avLst/>
            </a:prstGeom>
            <a:noFill/>
            <a:ln w="28575">
              <a:solidFill>
                <a:schemeClr val="accent1"/>
              </a:solidFill>
              <a:round/>
              <a:headEnd/>
              <a:tailEnd/>
            </a:ln>
          </p:spPr>
          <p:txBody>
            <a:bodyPr wrap="none" anchor="ctr">
              <a:spAutoFit/>
            </a:bodyPr>
            <a:lstStyle/>
            <a:p>
              <a:endParaRPr lang="en-US"/>
            </a:p>
          </p:txBody>
        </p:sp>
        <p:sp>
          <p:nvSpPr>
            <p:cNvPr id="79902" name="Line 43"/>
            <p:cNvSpPr>
              <a:spLocks noChangeShapeType="1"/>
            </p:cNvSpPr>
            <p:nvPr/>
          </p:nvSpPr>
          <p:spPr bwMode="auto">
            <a:xfrm flipV="1">
              <a:off x="3510" y="3420"/>
              <a:ext cx="0" cy="60"/>
            </a:xfrm>
            <a:prstGeom prst="line">
              <a:avLst/>
            </a:prstGeom>
            <a:noFill/>
            <a:ln w="28575">
              <a:solidFill>
                <a:schemeClr val="accent1"/>
              </a:solidFill>
              <a:round/>
              <a:headEnd/>
              <a:tailEnd/>
            </a:ln>
          </p:spPr>
          <p:txBody>
            <a:bodyPr wrap="none" anchor="ctr">
              <a:spAutoFit/>
            </a:bodyPr>
            <a:lstStyle/>
            <a:p>
              <a:endParaRPr lang="en-US"/>
            </a:p>
          </p:txBody>
        </p:sp>
        <p:sp>
          <p:nvSpPr>
            <p:cNvPr id="79903" name="Line 44"/>
            <p:cNvSpPr>
              <a:spLocks noChangeShapeType="1"/>
            </p:cNvSpPr>
            <p:nvPr/>
          </p:nvSpPr>
          <p:spPr bwMode="auto">
            <a:xfrm flipV="1">
              <a:off x="3816" y="3414"/>
              <a:ext cx="0" cy="60"/>
            </a:xfrm>
            <a:prstGeom prst="line">
              <a:avLst/>
            </a:prstGeom>
            <a:noFill/>
            <a:ln w="28575">
              <a:solidFill>
                <a:schemeClr val="accent1"/>
              </a:solidFill>
              <a:round/>
              <a:headEnd/>
              <a:tailEnd/>
            </a:ln>
          </p:spPr>
          <p:txBody>
            <a:bodyPr wrap="none" anchor="ctr">
              <a:spAutoFit/>
            </a:bodyPr>
            <a:lstStyle/>
            <a:p>
              <a:endParaRPr lang="en-US"/>
            </a:p>
          </p:txBody>
        </p:sp>
        <p:sp>
          <p:nvSpPr>
            <p:cNvPr id="79904" name="Line 45"/>
            <p:cNvSpPr>
              <a:spLocks noChangeShapeType="1"/>
            </p:cNvSpPr>
            <p:nvPr/>
          </p:nvSpPr>
          <p:spPr bwMode="auto">
            <a:xfrm flipV="1">
              <a:off x="4122" y="3417"/>
              <a:ext cx="0" cy="60"/>
            </a:xfrm>
            <a:prstGeom prst="line">
              <a:avLst/>
            </a:prstGeom>
            <a:noFill/>
            <a:ln w="28575">
              <a:solidFill>
                <a:schemeClr val="accent1"/>
              </a:solidFill>
              <a:round/>
              <a:headEnd/>
              <a:tailEnd/>
            </a:ln>
          </p:spPr>
          <p:txBody>
            <a:bodyPr wrap="none" anchor="ctr">
              <a:spAutoFit/>
            </a:bodyPr>
            <a:lstStyle/>
            <a:p>
              <a:endParaRPr lang="en-US"/>
            </a:p>
          </p:txBody>
        </p:sp>
        <p:sp>
          <p:nvSpPr>
            <p:cNvPr id="79905" name="Line 46"/>
            <p:cNvSpPr>
              <a:spLocks noChangeShapeType="1"/>
            </p:cNvSpPr>
            <p:nvPr/>
          </p:nvSpPr>
          <p:spPr bwMode="auto">
            <a:xfrm flipV="1">
              <a:off x="4428" y="3411"/>
              <a:ext cx="0" cy="60"/>
            </a:xfrm>
            <a:prstGeom prst="line">
              <a:avLst/>
            </a:prstGeom>
            <a:noFill/>
            <a:ln w="28575">
              <a:solidFill>
                <a:schemeClr val="accent1"/>
              </a:solidFill>
              <a:round/>
              <a:headEnd/>
              <a:tailEnd/>
            </a:ln>
          </p:spPr>
          <p:txBody>
            <a:bodyPr wrap="none" anchor="ctr">
              <a:spAutoFit/>
            </a:bodyPr>
            <a:lstStyle/>
            <a:p>
              <a:endParaRPr lang="en-US"/>
            </a:p>
          </p:txBody>
        </p:sp>
        <p:sp>
          <p:nvSpPr>
            <p:cNvPr id="79906" name="Line 47"/>
            <p:cNvSpPr>
              <a:spLocks noChangeShapeType="1"/>
            </p:cNvSpPr>
            <p:nvPr/>
          </p:nvSpPr>
          <p:spPr bwMode="auto">
            <a:xfrm flipV="1">
              <a:off x="4734" y="3411"/>
              <a:ext cx="0" cy="60"/>
            </a:xfrm>
            <a:prstGeom prst="line">
              <a:avLst/>
            </a:prstGeom>
            <a:noFill/>
            <a:ln w="28575">
              <a:solidFill>
                <a:schemeClr val="accent1"/>
              </a:solidFill>
              <a:round/>
              <a:headEnd/>
              <a:tailEnd/>
            </a:ln>
          </p:spPr>
          <p:txBody>
            <a:bodyPr wrap="none" anchor="ctr">
              <a:spAutoFit/>
            </a:bodyPr>
            <a:lstStyle/>
            <a:p>
              <a:endParaRPr lang="en-US"/>
            </a:p>
          </p:txBody>
        </p:sp>
      </p:grpSp>
      <p:sp>
        <p:nvSpPr>
          <p:cNvPr id="79887" name="Rectangle 48"/>
          <p:cNvSpPr>
            <a:spLocks noChangeArrowheads="1"/>
          </p:cNvSpPr>
          <p:nvPr/>
        </p:nvSpPr>
        <p:spPr bwMode="auto">
          <a:xfrm>
            <a:off x="2892425" y="6553200"/>
            <a:ext cx="6251575" cy="304800"/>
          </a:xfrm>
          <a:prstGeom prst="rect">
            <a:avLst/>
          </a:prstGeom>
          <a:noFill/>
          <a:ln w="28575">
            <a:noFill/>
            <a:miter lim="800000"/>
            <a:headEnd/>
            <a:tailEnd/>
          </a:ln>
        </p:spPr>
        <p:txBody>
          <a:bodyPr wrap="none">
            <a:spAutoFit/>
          </a:bodyPr>
          <a:lstStyle/>
          <a:p>
            <a:pPr algn="l">
              <a:spcBef>
                <a:spcPct val="0"/>
              </a:spcBef>
            </a:pPr>
            <a:r>
              <a:rPr lang="en-US" sz="1400" b="1">
                <a:latin typeface="Times New Roman" pitchFamily="18" charset="0"/>
              </a:rPr>
              <a:t>Otvos JD, Cromwell, WC. DALM Scientific Sessions, New York, NY, Sept. 2001</a:t>
            </a:r>
          </a:p>
        </p:txBody>
      </p:sp>
      <p:sp>
        <p:nvSpPr>
          <p:cNvPr id="79888" name="Line 49"/>
          <p:cNvSpPr>
            <a:spLocks noChangeShapeType="1"/>
          </p:cNvSpPr>
          <p:nvPr/>
        </p:nvSpPr>
        <p:spPr bwMode="auto">
          <a:xfrm>
            <a:off x="3670300" y="2819400"/>
            <a:ext cx="4330700" cy="0"/>
          </a:xfrm>
          <a:prstGeom prst="line">
            <a:avLst/>
          </a:prstGeom>
          <a:noFill/>
          <a:ln w="28575">
            <a:solidFill>
              <a:srgbClr val="FF0000"/>
            </a:solidFill>
            <a:prstDash val="dash"/>
            <a:round/>
            <a:headEnd/>
            <a:tailEnd/>
          </a:ln>
        </p:spPr>
        <p:txBody>
          <a:bodyPr wrap="none" anchor="ctr">
            <a:spAutoFit/>
          </a:bodyPr>
          <a:lstStyle/>
          <a:p>
            <a:endParaRPr lang="en-US"/>
          </a:p>
        </p:txBody>
      </p:sp>
      <p:sp>
        <p:nvSpPr>
          <p:cNvPr id="79889" name="Line 50"/>
          <p:cNvSpPr>
            <a:spLocks noChangeShapeType="1"/>
          </p:cNvSpPr>
          <p:nvPr/>
        </p:nvSpPr>
        <p:spPr bwMode="auto">
          <a:xfrm>
            <a:off x="3695700" y="4762500"/>
            <a:ext cx="4330700" cy="0"/>
          </a:xfrm>
          <a:prstGeom prst="line">
            <a:avLst/>
          </a:prstGeom>
          <a:noFill/>
          <a:ln w="28575">
            <a:solidFill>
              <a:srgbClr val="FF0000"/>
            </a:solidFill>
            <a:prstDash val="dash"/>
            <a:round/>
            <a:headEnd/>
            <a:tailEnd/>
          </a:ln>
        </p:spPr>
        <p:txBody>
          <a:bodyPr wrap="none" anchor="ctr">
            <a:spAutoFit/>
          </a:bodyPr>
          <a:lstStyle/>
          <a:p>
            <a:endParaRPr lang="en-US"/>
          </a:p>
        </p:txBody>
      </p:sp>
      <p:sp>
        <p:nvSpPr>
          <p:cNvPr id="79890" name="Line 51"/>
          <p:cNvSpPr>
            <a:spLocks noChangeShapeType="1"/>
          </p:cNvSpPr>
          <p:nvPr/>
        </p:nvSpPr>
        <p:spPr bwMode="auto">
          <a:xfrm>
            <a:off x="3651250" y="3975100"/>
            <a:ext cx="4330700" cy="0"/>
          </a:xfrm>
          <a:prstGeom prst="line">
            <a:avLst/>
          </a:prstGeom>
          <a:noFill/>
          <a:ln w="28575">
            <a:solidFill>
              <a:srgbClr val="FF0000"/>
            </a:solidFill>
            <a:prstDash val="dash"/>
            <a:round/>
            <a:headEnd/>
            <a:tailEnd/>
          </a:ln>
        </p:spPr>
        <p:txBody>
          <a:bodyPr wrap="none" anchor="ctr">
            <a:spAutoFit/>
          </a:bodyPr>
          <a:lstStyle/>
          <a:p>
            <a:endParaRPr lang="en-US"/>
          </a:p>
        </p:txBody>
      </p:sp>
      <p:sp>
        <p:nvSpPr>
          <p:cNvPr id="5007412" name="Rectangle 52"/>
          <p:cNvSpPr>
            <a:spLocks noChangeArrowheads="1"/>
          </p:cNvSpPr>
          <p:nvPr/>
        </p:nvSpPr>
        <p:spPr bwMode="auto">
          <a:xfrm>
            <a:off x="711200" y="5735638"/>
            <a:ext cx="1682750" cy="457200"/>
          </a:xfrm>
          <a:prstGeom prst="rect">
            <a:avLst/>
          </a:prstGeom>
          <a:noFill/>
          <a:ln w="28575" algn="ctr">
            <a:noFill/>
            <a:miter lim="800000"/>
            <a:headEnd/>
            <a:tailEnd/>
          </a:ln>
          <a:effectLst/>
        </p:spPr>
        <p:txBody>
          <a:bodyPr wrap="none">
            <a:spAutoFit/>
          </a:bodyPr>
          <a:lstStyle/>
          <a:p>
            <a:pPr>
              <a:defRPr/>
            </a:pPr>
            <a:r>
              <a:rPr lang="en-US" sz="2400" b="1">
                <a:solidFill>
                  <a:schemeClr val="hlink"/>
                </a:solidFill>
                <a:effectLst>
                  <a:outerShdw blurRad="38100" dist="38100" dir="2700000" algn="tl">
                    <a:srgbClr val="000000"/>
                  </a:outerShdw>
                </a:effectLst>
              </a:rPr>
              <a:t>(n = 3,437)</a:t>
            </a:r>
          </a:p>
        </p:txBody>
      </p:sp>
      <p:sp>
        <p:nvSpPr>
          <p:cNvPr id="5007413" name="Rectangle 53"/>
          <p:cNvSpPr>
            <a:spLocks noChangeArrowheads="1"/>
          </p:cNvSpPr>
          <p:nvPr/>
        </p:nvSpPr>
        <p:spPr bwMode="auto">
          <a:xfrm>
            <a:off x="5881688" y="4467225"/>
            <a:ext cx="2327275" cy="336550"/>
          </a:xfrm>
          <a:prstGeom prst="rect">
            <a:avLst/>
          </a:prstGeom>
          <a:noFill/>
          <a:ln w="28575" algn="ctr">
            <a:noFill/>
            <a:miter lim="800000"/>
            <a:headEnd/>
            <a:tailEnd/>
          </a:ln>
          <a:effectLst/>
        </p:spPr>
        <p:txBody>
          <a:bodyPr wrap="none">
            <a:spAutoFit/>
          </a:bodyPr>
          <a:lstStyle/>
          <a:p>
            <a:pPr>
              <a:defRPr/>
            </a:pPr>
            <a:r>
              <a:rPr lang="en-US" sz="1600" b="1">
                <a:solidFill>
                  <a:schemeClr val="accent1"/>
                </a:solidFill>
                <a:effectLst>
                  <a:outerShdw blurRad="38100" dist="38100" dir="2700000" algn="tl">
                    <a:srgbClr val="000000"/>
                  </a:outerShdw>
                </a:effectLst>
              </a:rPr>
              <a:t>Bottom 20</a:t>
            </a:r>
            <a:r>
              <a:rPr lang="en-US" sz="1600" b="1" baseline="30000">
                <a:solidFill>
                  <a:schemeClr val="accent1"/>
                </a:solidFill>
                <a:effectLst>
                  <a:outerShdw blurRad="38100" dist="38100" dir="2700000" algn="tl">
                    <a:srgbClr val="000000"/>
                  </a:outerShdw>
                </a:effectLst>
              </a:rPr>
              <a:t>th</a:t>
            </a:r>
            <a:r>
              <a:rPr lang="en-US" sz="1600" b="1">
                <a:solidFill>
                  <a:schemeClr val="accent1"/>
                </a:solidFill>
                <a:effectLst>
                  <a:outerShdw blurRad="38100" dist="38100" dir="2700000" algn="tl">
                    <a:srgbClr val="000000"/>
                  </a:outerShdw>
                </a:effectLst>
              </a:rPr>
              <a:t> percentile</a:t>
            </a:r>
          </a:p>
        </p:txBody>
      </p:sp>
      <p:sp>
        <p:nvSpPr>
          <p:cNvPr id="5007414" name="Rectangle 54"/>
          <p:cNvSpPr>
            <a:spLocks noChangeArrowheads="1"/>
          </p:cNvSpPr>
          <p:nvPr/>
        </p:nvSpPr>
        <p:spPr bwMode="auto">
          <a:xfrm>
            <a:off x="6102350" y="3667125"/>
            <a:ext cx="2193925" cy="336550"/>
          </a:xfrm>
          <a:prstGeom prst="rect">
            <a:avLst/>
          </a:prstGeom>
          <a:noFill/>
          <a:ln w="28575" algn="ctr">
            <a:noFill/>
            <a:miter lim="800000"/>
            <a:headEnd/>
            <a:tailEnd/>
          </a:ln>
          <a:effectLst/>
        </p:spPr>
        <p:txBody>
          <a:bodyPr wrap="none">
            <a:spAutoFit/>
          </a:bodyPr>
          <a:lstStyle/>
          <a:p>
            <a:pPr>
              <a:defRPr/>
            </a:pPr>
            <a:r>
              <a:rPr lang="en-US" sz="1600" b="1">
                <a:solidFill>
                  <a:schemeClr val="accent1"/>
                </a:solidFill>
                <a:effectLst>
                  <a:outerShdw blurRad="38100" dist="38100" dir="2700000" algn="tl">
                    <a:srgbClr val="000000"/>
                  </a:outerShdw>
                </a:effectLst>
              </a:rPr>
              <a:t>Borderline High Risk</a:t>
            </a:r>
          </a:p>
        </p:txBody>
      </p:sp>
      <p:sp>
        <p:nvSpPr>
          <p:cNvPr id="5007415" name="Rectangle 55"/>
          <p:cNvSpPr>
            <a:spLocks noChangeArrowheads="1"/>
          </p:cNvSpPr>
          <p:nvPr/>
        </p:nvSpPr>
        <p:spPr bwMode="auto">
          <a:xfrm>
            <a:off x="6738938" y="2505075"/>
            <a:ext cx="1120775" cy="336550"/>
          </a:xfrm>
          <a:prstGeom prst="rect">
            <a:avLst/>
          </a:prstGeom>
          <a:noFill/>
          <a:ln w="28575" algn="ctr">
            <a:noFill/>
            <a:miter lim="800000"/>
            <a:headEnd/>
            <a:tailEnd/>
          </a:ln>
          <a:effectLst/>
        </p:spPr>
        <p:txBody>
          <a:bodyPr wrap="none">
            <a:spAutoFit/>
          </a:bodyPr>
          <a:lstStyle/>
          <a:p>
            <a:pPr>
              <a:defRPr/>
            </a:pPr>
            <a:r>
              <a:rPr lang="en-US" sz="1600" b="1">
                <a:solidFill>
                  <a:schemeClr val="accent1"/>
                </a:solidFill>
                <a:effectLst>
                  <a:outerShdw blurRad="38100" dist="38100" dir="2700000" algn="tl">
                    <a:srgbClr val="000000"/>
                  </a:outerShdw>
                </a:effectLst>
              </a:rPr>
              <a:t>High Risk</a:t>
            </a:r>
          </a:p>
        </p:txBody>
      </p:sp>
      <p:sp>
        <p:nvSpPr>
          <p:cNvPr id="5007416" name="Rectangle 56"/>
          <p:cNvSpPr>
            <a:spLocks noChangeArrowheads="1"/>
          </p:cNvSpPr>
          <p:nvPr/>
        </p:nvSpPr>
        <p:spPr bwMode="auto">
          <a:xfrm>
            <a:off x="3619500" y="1676400"/>
            <a:ext cx="4343400" cy="1130300"/>
          </a:xfrm>
          <a:prstGeom prst="rect">
            <a:avLst/>
          </a:prstGeom>
          <a:solidFill>
            <a:schemeClr val="accent2">
              <a:alpha val="32941"/>
            </a:schemeClr>
          </a:solidFill>
          <a:ln w="28575">
            <a:noFill/>
            <a:miter lim="800000"/>
            <a:headEnd/>
            <a:tailEnd/>
          </a:ln>
        </p:spPr>
        <p:txBody>
          <a:bodyPr wrap="none" anchor="ctr">
            <a:spAutoFit/>
          </a:bodyPr>
          <a:lstStyle/>
          <a:p>
            <a:endParaRPr lang="en-US"/>
          </a:p>
        </p:txBody>
      </p:sp>
      <p:sp>
        <p:nvSpPr>
          <p:cNvPr id="5007417" name="AutoShape 57"/>
          <p:cNvSpPr>
            <a:spLocks noChangeArrowheads="1"/>
          </p:cNvSpPr>
          <p:nvPr/>
        </p:nvSpPr>
        <p:spPr bwMode="auto">
          <a:xfrm>
            <a:off x="4968875" y="2844800"/>
            <a:ext cx="228600" cy="2673350"/>
          </a:xfrm>
          <a:prstGeom prst="upArrow">
            <a:avLst>
              <a:gd name="adj1" fmla="val 50000"/>
              <a:gd name="adj2" fmla="val 292361"/>
            </a:avLst>
          </a:prstGeom>
          <a:solidFill>
            <a:schemeClr val="accent1"/>
          </a:solidFill>
          <a:ln w="28575" algn="ctr">
            <a:noFill/>
            <a:miter lim="800000"/>
            <a:headEnd/>
            <a:tailEnd/>
          </a:ln>
        </p:spPr>
        <p:txBody>
          <a:bodyPr anchor="ctr">
            <a:spAutoFit/>
          </a:bodyPr>
          <a:lstStyle/>
          <a:p>
            <a:endParaRPr lang="en-US"/>
          </a:p>
        </p:txBody>
      </p:sp>
      <p:sp>
        <p:nvSpPr>
          <p:cNvPr id="79897" name="Line 58"/>
          <p:cNvSpPr>
            <a:spLocks noChangeShapeType="1"/>
          </p:cNvSpPr>
          <p:nvPr/>
        </p:nvSpPr>
        <p:spPr bwMode="auto">
          <a:xfrm>
            <a:off x="3657600" y="5162550"/>
            <a:ext cx="4330700" cy="0"/>
          </a:xfrm>
          <a:prstGeom prst="line">
            <a:avLst/>
          </a:prstGeom>
          <a:noFill/>
          <a:ln w="28575">
            <a:solidFill>
              <a:srgbClr val="FF0000"/>
            </a:solidFill>
            <a:prstDash val="dash"/>
            <a:round/>
            <a:headEnd/>
            <a:tailEnd/>
          </a:ln>
        </p:spPr>
        <p:txBody>
          <a:bodyPr wrap="none" anchor="ctr">
            <a:spAutoFit/>
          </a:bodyPr>
          <a:lstStyle/>
          <a:p>
            <a:endParaRPr lang="en-US"/>
          </a:p>
        </p:txBody>
      </p:sp>
      <p:sp>
        <p:nvSpPr>
          <p:cNvPr id="5007419" name="Rectangle 59"/>
          <p:cNvSpPr>
            <a:spLocks noChangeArrowheads="1"/>
          </p:cNvSpPr>
          <p:nvPr/>
        </p:nvSpPr>
        <p:spPr bwMode="auto">
          <a:xfrm>
            <a:off x="5842000" y="4857750"/>
            <a:ext cx="2693988" cy="336550"/>
          </a:xfrm>
          <a:prstGeom prst="rect">
            <a:avLst/>
          </a:prstGeom>
          <a:noFill/>
          <a:ln w="28575" algn="ctr">
            <a:noFill/>
            <a:miter lim="800000"/>
            <a:headEnd/>
            <a:tailEnd/>
          </a:ln>
          <a:effectLst/>
        </p:spPr>
        <p:txBody>
          <a:bodyPr wrap="none">
            <a:spAutoFit/>
          </a:bodyPr>
          <a:lstStyle/>
          <a:p>
            <a:pPr>
              <a:defRPr/>
            </a:pPr>
            <a:r>
              <a:rPr lang="en-US" sz="1600" b="1">
                <a:solidFill>
                  <a:schemeClr val="accent1"/>
                </a:solidFill>
                <a:effectLst>
                  <a:outerShdw blurRad="38100" dist="38100" dir="2700000" algn="tl">
                    <a:srgbClr val="000000"/>
                  </a:outerShdw>
                </a:effectLst>
              </a:rPr>
              <a:t>Goal for High Risk Patient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007367"/>
                                        </p:tgtEl>
                                        <p:attrNameLst>
                                          <p:attrName>style.visibility</p:attrName>
                                        </p:attrNameLst>
                                      </p:cBhvr>
                                      <p:to>
                                        <p:strVal val="visible"/>
                                      </p:to>
                                    </p:set>
                                    <p:animEffect transition="in" filter="wipe(left)">
                                      <p:cBhvr>
                                        <p:cTn id="7" dur="1000"/>
                                        <p:tgtEl>
                                          <p:spTgt spid="5007367"/>
                                        </p:tgtEl>
                                      </p:cBhvr>
                                    </p:animEffect>
                                  </p:childTnLst>
                                </p:cTn>
                              </p:par>
                            </p:childTnLst>
                          </p:cTn>
                        </p:par>
                        <p:par>
                          <p:cTn id="8" fill="hold">
                            <p:stCondLst>
                              <p:cond delay="1000"/>
                            </p:stCondLst>
                            <p:childTnLst>
                              <p:par>
                                <p:cTn id="9" presetID="1" presetClass="entr" presetSubtype="0" fill="hold" grpId="0" nodeType="afterEffect">
                                  <p:stCondLst>
                                    <p:cond delay="0"/>
                                  </p:stCondLst>
                                  <p:childTnLst>
                                    <p:set>
                                      <p:cBhvr>
                                        <p:cTn id="10" dur="1" fill="hold">
                                          <p:stCondLst>
                                            <p:cond delay="0"/>
                                          </p:stCondLst>
                                        </p:cTn>
                                        <p:tgtEl>
                                          <p:spTgt spid="5007366"/>
                                        </p:tgtEl>
                                        <p:attrNameLst>
                                          <p:attrName>style.visibility</p:attrName>
                                        </p:attrNameLst>
                                      </p:cBhvr>
                                      <p:to>
                                        <p:strVal val="visible"/>
                                      </p:to>
                                    </p:set>
                                  </p:childTnLst>
                                </p:cTn>
                              </p:par>
                              <p:par>
                                <p:cTn id="11" presetID="1" presetClass="entr" presetSubtype="0" fill="hold" grpId="0" nodeType="withEffect">
                                  <p:stCondLst>
                                    <p:cond delay="1000"/>
                                  </p:stCondLst>
                                  <p:childTnLst>
                                    <p:set>
                                      <p:cBhvr>
                                        <p:cTn id="12" dur="1" fill="hold">
                                          <p:stCondLst>
                                            <p:cond delay="499"/>
                                          </p:stCondLst>
                                        </p:cTn>
                                        <p:tgtEl>
                                          <p:spTgt spid="5007387"/>
                                        </p:tgtEl>
                                        <p:attrNameLst>
                                          <p:attrName>style.visibility</p:attrName>
                                        </p:attrNameLst>
                                      </p:cBhvr>
                                      <p:to>
                                        <p:strVal val="visible"/>
                                      </p:to>
                                    </p:set>
                                  </p:childTnLst>
                                </p:cTn>
                              </p:par>
                            </p:childTnLst>
                          </p:cTn>
                        </p:par>
                        <p:par>
                          <p:cTn id="13" fill="hold">
                            <p:stCondLst>
                              <p:cond delay="2500"/>
                            </p:stCondLst>
                            <p:childTnLst>
                              <p:par>
                                <p:cTn id="14" presetID="22" presetClass="entr" presetSubtype="8"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1000"/>
                                        <p:tgtEl>
                                          <p:spTgt spid="3"/>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5007416"/>
                                        </p:tgtEl>
                                        <p:attrNameLst>
                                          <p:attrName>style.visibility</p:attrName>
                                        </p:attrNameLst>
                                      </p:cBhvr>
                                      <p:to>
                                        <p:strVal val="visible"/>
                                      </p:to>
                                    </p:set>
                                    <p:animEffect transition="in" filter="dissolve">
                                      <p:cBhvr>
                                        <p:cTn id="19" dur="1000"/>
                                        <p:tgtEl>
                                          <p:spTgt spid="5007416"/>
                                        </p:tgtEl>
                                      </p:cBhvr>
                                    </p:animEffect>
                                  </p:childTnLst>
                                </p:cTn>
                              </p:par>
                            </p:childTnLst>
                          </p:cTn>
                        </p:par>
                        <p:par>
                          <p:cTn id="20" fill="hold">
                            <p:stCondLst>
                              <p:cond delay="3500"/>
                            </p:stCondLst>
                            <p:childTnLst>
                              <p:par>
                                <p:cTn id="21" presetID="22" presetClass="entr" presetSubtype="4" fill="hold" grpId="0" nodeType="afterEffect">
                                  <p:stCondLst>
                                    <p:cond delay="1500"/>
                                  </p:stCondLst>
                                  <p:childTnLst>
                                    <p:set>
                                      <p:cBhvr>
                                        <p:cTn id="22" dur="1" fill="hold">
                                          <p:stCondLst>
                                            <p:cond delay="0"/>
                                          </p:stCondLst>
                                        </p:cTn>
                                        <p:tgtEl>
                                          <p:spTgt spid="5007417"/>
                                        </p:tgtEl>
                                        <p:attrNameLst>
                                          <p:attrName>style.visibility</p:attrName>
                                        </p:attrNameLst>
                                      </p:cBhvr>
                                      <p:to>
                                        <p:strVal val="visible"/>
                                      </p:to>
                                    </p:set>
                                    <p:animEffect transition="in" filter="wipe(down)">
                                      <p:cBhvr>
                                        <p:cTn id="23" dur="1000"/>
                                        <p:tgtEl>
                                          <p:spTgt spid="50074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07366" grpId="0" animBg="1"/>
      <p:bldP spid="5007367" grpId="0" animBg="1"/>
      <p:bldP spid="5007387" grpId="0" autoUpdateAnimBg="0"/>
      <p:bldP spid="5007416" grpId="0" animBg="1"/>
      <p:bldP spid="50074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8098" name="Rectangle 2"/>
          <p:cNvSpPr>
            <a:spLocks noChangeArrowheads="1"/>
          </p:cNvSpPr>
          <p:nvPr/>
        </p:nvSpPr>
        <p:spPr bwMode="auto">
          <a:xfrm>
            <a:off x="0" y="1625600"/>
            <a:ext cx="8686800" cy="4114800"/>
          </a:xfrm>
          <a:prstGeom prst="rect">
            <a:avLst/>
          </a:prstGeom>
          <a:noFill/>
          <a:ln w="9525">
            <a:noFill/>
            <a:miter lim="800000"/>
            <a:headEnd/>
            <a:tailEnd/>
          </a:ln>
          <a:effectLst/>
        </p:spPr>
        <p:txBody>
          <a:bodyPr lIns="92064" tIns="46033" rIns="92064" bIns="46033"/>
          <a:lstStyle/>
          <a:p>
            <a:pPr marL="407988" indent="-407988" algn="l">
              <a:lnSpc>
                <a:spcPct val="80000"/>
              </a:lnSpc>
              <a:spcBef>
                <a:spcPct val="40000"/>
              </a:spcBef>
              <a:buClr>
                <a:schemeClr val="accent1"/>
              </a:buClr>
              <a:buSzPct val="75000"/>
              <a:buFont typeface="Monotype Sorts" pitchFamily="2" charset="2"/>
              <a:buChar char="F"/>
              <a:defRPr/>
            </a:pPr>
            <a:r>
              <a:rPr lang="en-US" sz="2800" b="1">
                <a:solidFill>
                  <a:srgbClr val="CC0000"/>
                </a:solidFill>
                <a:effectLst>
                  <a:outerShdw blurRad="38100" dist="38100" dir="2700000" algn="tl">
                    <a:srgbClr val="000000"/>
                  </a:outerShdw>
                </a:effectLst>
              </a:rPr>
              <a:t>Normalize LDL-C</a:t>
            </a:r>
          </a:p>
          <a:p>
            <a:pPr marL="738188" lvl="1" indent="-215900" algn="l">
              <a:lnSpc>
                <a:spcPct val="80000"/>
              </a:lnSpc>
              <a:spcBef>
                <a:spcPct val="40000"/>
              </a:spcBef>
              <a:buClr>
                <a:schemeClr val="accent1"/>
              </a:buClr>
              <a:buFontTx/>
              <a:buChar char="•"/>
              <a:defRPr/>
            </a:pPr>
            <a:r>
              <a:rPr lang="en-US" sz="2400">
                <a:solidFill>
                  <a:schemeClr val="tx1"/>
                </a:solidFill>
                <a:effectLst>
                  <a:outerShdw blurRad="38100" dist="38100" dir="2700000" algn="tl">
                    <a:srgbClr val="000000"/>
                  </a:outerShdw>
                </a:effectLst>
              </a:rPr>
              <a:t>130 mg/dl in moderate risk patients (10-20% 10 year risk)</a:t>
            </a:r>
          </a:p>
          <a:p>
            <a:pPr marL="738188" lvl="1" indent="-215900" algn="l">
              <a:lnSpc>
                <a:spcPct val="80000"/>
              </a:lnSpc>
              <a:spcBef>
                <a:spcPct val="40000"/>
              </a:spcBef>
              <a:buClr>
                <a:schemeClr val="accent1"/>
              </a:buClr>
              <a:buFontTx/>
              <a:buChar char="•"/>
              <a:defRPr/>
            </a:pPr>
            <a:r>
              <a:rPr lang="en-US" sz="2400">
                <a:solidFill>
                  <a:schemeClr val="tx1"/>
                </a:solidFill>
                <a:effectLst>
                  <a:outerShdw blurRad="38100" dist="38100" dir="2700000" algn="tl">
                    <a:srgbClr val="000000"/>
                  </a:outerShdw>
                </a:effectLst>
              </a:rPr>
              <a:t>&lt;100 mg/dl in high risk patients (&gt;20% 10 year risk)</a:t>
            </a:r>
          </a:p>
          <a:p>
            <a:pPr marL="738188" lvl="1" indent="-215900" algn="l">
              <a:lnSpc>
                <a:spcPct val="80000"/>
              </a:lnSpc>
              <a:spcBef>
                <a:spcPct val="40000"/>
              </a:spcBef>
              <a:buClr>
                <a:schemeClr val="accent1"/>
              </a:buClr>
              <a:buFontTx/>
              <a:buChar char="•"/>
              <a:defRPr/>
            </a:pPr>
            <a:endParaRPr lang="en-US" sz="2400">
              <a:solidFill>
                <a:schemeClr val="tx1"/>
              </a:solidFill>
              <a:effectLst>
                <a:outerShdw blurRad="38100" dist="38100" dir="2700000" algn="tl">
                  <a:srgbClr val="000000"/>
                </a:outerShdw>
              </a:effectLst>
            </a:endParaRPr>
          </a:p>
          <a:p>
            <a:pPr marL="407988" indent="-407988" algn="l">
              <a:lnSpc>
                <a:spcPct val="80000"/>
              </a:lnSpc>
              <a:spcBef>
                <a:spcPct val="40000"/>
              </a:spcBef>
              <a:buClr>
                <a:schemeClr val="accent1"/>
              </a:buClr>
              <a:buSzPct val="75000"/>
              <a:buFont typeface="Monotype Sorts" pitchFamily="2" charset="2"/>
              <a:buChar char="F"/>
              <a:defRPr/>
            </a:pPr>
            <a:r>
              <a:rPr lang="en-US" sz="2800" b="1">
                <a:solidFill>
                  <a:schemeClr val="accent1"/>
                </a:solidFill>
                <a:effectLst>
                  <a:outerShdw blurRad="38100" dist="38100" dir="2700000" algn="tl">
                    <a:srgbClr val="000000"/>
                  </a:outerShdw>
                </a:effectLst>
              </a:rPr>
              <a:t>Hypertriglyceridemia </a:t>
            </a:r>
          </a:p>
        </p:txBody>
      </p:sp>
      <p:sp>
        <p:nvSpPr>
          <p:cNvPr id="69635" name="Rectangle 3"/>
          <p:cNvSpPr>
            <a:spLocks noChangeArrowheads="1"/>
          </p:cNvSpPr>
          <p:nvPr/>
        </p:nvSpPr>
        <p:spPr bwMode="auto">
          <a:xfrm>
            <a:off x="4910138" y="6283325"/>
            <a:ext cx="4021137" cy="396875"/>
          </a:xfrm>
          <a:prstGeom prst="rect">
            <a:avLst/>
          </a:prstGeom>
          <a:noFill/>
          <a:ln w="28575">
            <a:noFill/>
            <a:miter lim="800000"/>
            <a:headEnd/>
            <a:tailEnd/>
          </a:ln>
        </p:spPr>
        <p:txBody>
          <a:bodyPr wrap="none">
            <a:spAutoFit/>
          </a:bodyPr>
          <a:lstStyle/>
          <a:p>
            <a:pPr algn="l"/>
            <a:r>
              <a:rPr lang="en-US"/>
              <a:t>NCEP ATP III Chapter VI pp25-26</a:t>
            </a:r>
          </a:p>
        </p:txBody>
      </p:sp>
      <p:sp>
        <p:nvSpPr>
          <p:cNvPr id="4868100" name="Rectangle 4"/>
          <p:cNvSpPr>
            <a:spLocks noChangeArrowheads="1"/>
          </p:cNvSpPr>
          <p:nvPr/>
        </p:nvSpPr>
        <p:spPr bwMode="auto">
          <a:xfrm>
            <a:off x="0" y="241300"/>
            <a:ext cx="9144000" cy="1000125"/>
          </a:xfrm>
          <a:prstGeom prst="rect">
            <a:avLst/>
          </a:prstGeom>
          <a:noFill/>
          <a:ln w="9525">
            <a:noFill/>
            <a:miter lim="800000"/>
            <a:headEnd/>
            <a:tailEnd/>
          </a:ln>
          <a:effectLst>
            <a:outerShdw dist="35921" dir="2700000" algn="ctr" rotWithShape="0">
              <a:srgbClr val="000000"/>
            </a:outerShdw>
          </a:effectLst>
        </p:spPr>
        <p:txBody>
          <a:bodyPr lIns="92064" tIns="46033" rIns="92064" bIns="46033" anchor="ctr"/>
          <a:lstStyle/>
          <a:p>
            <a:pPr>
              <a:lnSpc>
                <a:spcPct val="85000"/>
              </a:lnSpc>
              <a:spcBef>
                <a:spcPct val="0"/>
              </a:spcBef>
              <a:defRPr/>
            </a:pPr>
            <a:r>
              <a:rPr lang="en-US" sz="4400" b="1">
                <a:solidFill>
                  <a:schemeClr val="accent1"/>
                </a:solidFill>
                <a:effectLst>
                  <a:outerShdw blurRad="38100" dist="38100" dir="2700000" algn="tl">
                    <a:srgbClr val="000000"/>
                  </a:outerShdw>
                </a:effectLst>
                <a:latin typeface="Arial Narrow" pitchFamily="34" charset="0"/>
              </a:rPr>
              <a:t>N</a:t>
            </a:r>
            <a:r>
              <a:rPr lang="en-US" sz="4400" b="1">
                <a:solidFill>
                  <a:schemeClr val="hlink"/>
                </a:solidFill>
                <a:effectLst>
                  <a:outerShdw blurRad="38100" dist="38100" dir="2700000" algn="tl">
                    <a:srgbClr val="000000"/>
                  </a:outerShdw>
                </a:effectLst>
                <a:latin typeface="Arial Narrow" pitchFamily="34" charset="0"/>
              </a:rPr>
              <a:t>ational </a:t>
            </a:r>
            <a:r>
              <a:rPr lang="en-US" sz="4400" b="1">
                <a:solidFill>
                  <a:schemeClr val="accent1"/>
                </a:solidFill>
                <a:effectLst>
                  <a:outerShdw blurRad="38100" dist="38100" dir="2700000" algn="tl">
                    <a:srgbClr val="000000"/>
                  </a:outerShdw>
                </a:effectLst>
                <a:latin typeface="Arial Narrow" pitchFamily="34" charset="0"/>
              </a:rPr>
              <a:t>C</a:t>
            </a:r>
            <a:r>
              <a:rPr lang="en-US" sz="4400" b="1">
                <a:solidFill>
                  <a:schemeClr val="hlink"/>
                </a:solidFill>
                <a:effectLst>
                  <a:outerShdw blurRad="38100" dist="38100" dir="2700000" algn="tl">
                    <a:srgbClr val="000000"/>
                  </a:outerShdw>
                </a:effectLst>
                <a:latin typeface="Arial Narrow" pitchFamily="34" charset="0"/>
              </a:rPr>
              <a:t>holesterol </a:t>
            </a:r>
            <a:r>
              <a:rPr lang="en-US" sz="4400" b="1">
                <a:solidFill>
                  <a:schemeClr val="accent1"/>
                </a:solidFill>
                <a:effectLst>
                  <a:outerShdw blurRad="38100" dist="38100" dir="2700000" algn="tl">
                    <a:srgbClr val="000000"/>
                  </a:outerShdw>
                </a:effectLst>
                <a:latin typeface="Arial Narrow" pitchFamily="34" charset="0"/>
              </a:rPr>
              <a:t>E</a:t>
            </a:r>
            <a:r>
              <a:rPr lang="en-US" sz="4400" b="1">
                <a:solidFill>
                  <a:schemeClr val="hlink"/>
                </a:solidFill>
                <a:effectLst>
                  <a:outerShdw blurRad="38100" dist="38100" dir="2700000" algn="tl">
                    <a:srgbClr val="000000"/>
                  </a:outerShdw>
                </a:effectLst>
                <a:latin typeface="Arial Narrow" pitchFamily="34" charset="0"/>
              </a:rPr>
              <a:t>ducation </a:t>
            </a:r>
            <a:r>
              <a:rPr lang="en-US" sz="4400" b="1">
                <a:solidFill>
                  <a:schemeClr val="accent1"/>
                </a:solidFill>
                <a:effectLst>
                  <a:outerShdw blurRad="38100" dist="38100" dir="2700000" algn="tl">
                    <a:srgbClr val="000000"/>
                  </a:outerShdw>
                </a:effectLst>
                <a:latin typeface="Arial Narrow" pitchFamily="34" charset="0"/>
              </a:rPr>
              <a:t>P</a:t>
            </a:r>
            <a:r>
              <a:rPr lang="en-US" sz="4400" b="1">
                <a:solidFill>
                  <a:schemeClr val="hlink"/>
                </a:solidFill>
                <a:effectLst>
                  <a:outerShdw blurRad="38100" dist="38100" dir="2700000" algn="tl">
                    <a:srgbClr val="000000"/>
                  </a:outerShdw>
                </a:effectLst>
                <a:latin typeface="Arial Narrow" pitchFamily="34" charset="0"/>
              </a:rPr>
              <a:t>rogram</a:t>
            </a:r>
            <a:br>
              <a:rPr lang="en-US" sz="4400" b="1">
                <a:solidFill>
                  <a:schemeClr val="hlink"/>
                </a:solidFill>
                <a:effectLst>
                  <a:outerShdw blurRad="38100" dist="38100" dir="2700000" algn="tl">
                    <a:srgbClr val="000000"/>
                  </a:outerShdw>
                </a:effectLst>
                <a:latin typeface="Arial Narrow" pitchFamily="34" charset="0"/>
              </a:rPr>
            </a:br>
            <a:r>
              <a:rPr lang="en-US" sz="3200" b="1">
                <a:solidFill>
                  <a:schemeClr val="accent1"/>
                </a:solidFill>
                <a:effectLst>
                  <a:outerShdw blurRad="38100" dist="38100" dir="2700000" algn="tl">
                    <a:srgbClr val="000000"/>
                  </a:outerShdw>
                </a:effectLst>
                <a:latin typeface="Arial Narrow" pitchFamily="34" charset="0"/>
              </a:rPr>
              <a:t>A</a:t>
            </a:r>
            <a:r>
              <a:rPr lang="en-US" sz="3200" b="1">
                <a:solidFill>
                  <a:schemeClr val="hlink"/>
                </a:solidFill>
                <a:effectLst>
                  <a:outerShdw blurRad="38100" dist="38100" dir="2700000" algn="tl">
                    <a:srgbClr val="000000"/>
                  </a:outerShdw>
                </a:effectLst>
                <a:latin typeface="Arial Narrow" pitchFamily="34" charset="0"/>
              </a:rPr>
              <a:t>dult </a:t>
            </a:r>
            <a:r>
              <a:rPr lang="en-US" sz="3200" b="1">
                <a:solidFill>
                  <a:schemeClr val="accent1"/>
                </a:solidFill>
                <a:effectLst>
                  <a:outerShdw blurRad="38100" dist="38100" dir="2700000" algn="tl">
                    <a:srgbClr val="000000"/>
                  </a:outerShdw>
                </a:effectLst>
                <a:latin typeface="Arial Narrow" pitchFamily="34" charset="0"/>
              </a:rPr>
              <a:t>T</a:t>
            </a:r>
            <a:r>
              <a:rPr lang="en-US" sz="3200" b="1">
                <a:solidFill>
                  <a:schemeClr val="hlink"/>
                </a:solidFill>
                <a:effectLst>
                  <a:outerShdw blurRad="38100" dist="38100" dir="2700000" algn="tl">
                    <a:srgbClr val="000000"/>
                  </a:outerShdw>
                </a:effectLst>
                <a:latin typeface="Arial Narrow" pitchFamily="34" charset="0"/>
              </a:rPr>
              <a:t>reatment </a:t>
            </a:r>
            <a:r>
              <a:rPr lang="en-US" sz="3200" b="1">
                <a:solidFill>
                  <a:schemeClr val="accent1"/>
                </a:solidFill>
                <a:effectLst>
                  <a:outerShdw blurRad="38100" dist="38100" dir="2700000" algn="tl">
                    <a:srgbClr val="000000"/>
                  </a:outerShdw>
                </a:effectLst>
                <a:latin typeface="Arial Narrow" pitchFamily="34" charset="0"/>
              </a:rPr>
              <a:t>P</a:t>
            </a:r>
            <a:r>
              <a:rPr lang="en-US" sz="3200" b="1">
                <a:solidFill>
                  <a:schemeClr val="hlink"/>
                </a:solidFill>
                <a:effectLst>
                  <a:outerShdw blurRad="38100" dist="38100" dir="2700000" algn="tl">
                    <a:srgbClr val="000000"/>
                  </a:outerShdw>
                </a:effectLst>
                <a:latin typeface="Arial Narrow" pitchFamily="34" charset="0"/>
              </a:rPr>
              <a:t>anel </a:t>
            </a:r>
            <a:r>
              <a:rPr lang="en-US" sz="3200" b="1">
                <a:solidFill>
                  <a:schemeClr val="accent1"/>
                </a:solidFill>
                <a:effectLst>
                  <a:outerShdw blurRad="38100" dist="38100" dir="2700000" algn="tl">
                    <a:srgbClr val="000000"/>
                  </a:outerShdw>
                </a:effectLst>
                <a:latin typeface="Arial Narrow" pitchFamily="34" charset="0"/>
              </a:rPr>
              <a:t>III  NCEP-ATP III</a:t>
            </a:r>
            <a:br>
              <a:rPr lang="en-US" sz="3200" b="1">
                <a:solidFill>
                  <a:schemeClr val="accent1"/>
                </a:solidFill>
                <a:effectLst>
                  <a:outerShdw blurRad="38100" dist="38100" dir="2700000" algn="tl">
                    <a:srgbClr val="000000"/>
                  </a:outerShdw>
                </a:effectLst>
                <a:latin typeface="Arial Narrow" pitchFamily="34" charset="0"/>
              </a:rPr>
            </a:br>
            <a:r>
              <a:rPr lang="en-US" sz="3200" b="1">
                <a:solidFill>
                  <a:schemeClr val="hlink"/>
                </a:solidFill>
                <a:effectLst>
                  <a:outerShdw blurRad="38100" dist="38100" dir="2700000" algn="tl">
                    <a:srgbClr val="000000"/>
                  </a:outerShdw>
                </a:effectLst>
                <a:latin typeface="Arial Narrow" pitchFamily="34" charset="0"/>
              </a:rPr>
              <a:t>Goals of Therapy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868098">
                                            <p:txEl>
                                              <p:pRg st="4" end="4"/>
                                            </p:txEl>
                                          </p:spTgt>
                                        </p:tgtEl>
                                        <p:attrNameLst>
                                          <p:attrName>style.visibility</p:attrName>
                                        </p:attrNameLst>
                                      </p:cBhvr>
                                      <p:to>
                                        <p:strVal val="visible"/>
                                      </p:to>
                                    </p:set>
                                    <p:animEffect transition="in" filter="wipe(left)">
                                      <p:cBhvr>
                                        <p:cTn id="7" dur="1000"/>
                                        <p:tgtEl>
                                          <p:spTgt spid="486809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68098"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8386" name="Rectangle 2"/>
          <p:cNvSpPr>
            <a:spLocks noChangeArrowheads="1"/>
          </p:cNvSpPr>
          <p:nvPr/>
        </p:nvSpPr>
        <p:spPr bwMode="auto">
          <a:xfrm>
            <a:off x="8521700" y="2311400"/>
            <a:ext cx="406400" cy="2552700"/>
          </a:xfrm>
          <a:prstGeom prst="rect">
            <a:avLst/>
          </a:prstGeom>
          <a:gradFill rotWithShape="1">
            <a:gsLst>
              <a:gs pos="0">
                <a:srgbClr val="FF0000"/>
              </a:gs>
              <a:gs pos="100000">
                <a:srgbClr val="760000"/>
              </a:gs>
            </a:gsLst>
            <a:path path="shape">
              <a:fillToRect l="50000" t="50000" r="50000" b="50000"/>
            </a:path>
          </a:gradFill>
          <a:ln w="28575">
            <a:solidFill>
              <a:schemeClr val="accent1"/>
            </a:solidFill>
            <a:miter lim="800000"/>
            <a:headEnd/>
            <a:tailEnd/>
          </a:ln>
        </p:spPr>
        <p:txBody>
          <a:bodyPr wrap="none" anchor="ctr">
            <a:spAutoFit/>
          </a:bodyPr>
          <a:lstStyle/>
          <a:p>
            <a:endParaRPr lang="en-US"/>
          </a:p>
        </p:txBody>
      </p:sp>
      <p:grpSp>
        <p:nvGrpSpPr>
          <p:cNvPr id="80899" name="Group 3"/>
          <p:cNvGrpSpPr>
            <a:grpSpLocks/>
          </p:cNvGrpSpPr>
          <p:nvPr/>
        </p:nvGrpSpPr>
        <p:grpSpPr bwMode="auto">
          <a:xfrm>
            <a:off x="3632200" y="1651000"/>
            <a:ext cx="4368800" cy="3911600"/>
            <a:chOff x="2288" y="1040"/>
            <a:chExt cx="2752" cy="2464"/>
          </a:xfrm>
        </p:grpSpPr>
        <p:sp>
          <p:nvSpPr>
            <p:cNvPr id="80984" name="Line 4"/>
            <p:cNvSpPr>
              <a:spLocks noChangeShapeType="1"/>
            </p:cNvSpPr>
            <p:nvPr/>
          </p:nvSpPr>
          <p:spPr bwMode="auto">
            <a:xfrm>
              <a:off x="2288" y="1040"/>
              <a:ext cx="8" cy="2448"/>
            </a:xfrm>
            <a:prstGeom prst="line">
              <a:avLst/>
            </a:prstGeom>
            <a:noFill/>
            <a:ln w="28575">
              <a:solidFill>
                <a:schemeClr val="accent1"/>
              </a:solidFill>
              <a:round/>
              <a:headEnd/>
              <a:tailEnd/>
            </a:ln>
          </p:spPr>
          <p:txBody>
            <a:bodyPr wrap="none" anchor="ctr">
              <a:spAutoFit/>
            </a:bodyPr>
            <a:lstStyle/>
            <a:p>
              <a:endParaRPr lang="en-US"/>
            </a:p>
          </p:txBody>
        </p:sp>
        <p:sp>
          <p:nvSpPr>
            <p:cNvPr id="80985" name="Line 5"/>
            <p:cNvSpPr>
              <a:spLocks noChangeShapeType="1"/>
            </p:cNvSpPr>
            <p:nvPr/>
          </p:nvSpPr>
          <p:spPr bwMode="auto">
            <a:xfrm flipV="1">
              <a:off x="2296" y="3472"/>
              <a:ext cx="2736" cy="8"/>
            </a:xfrm>
            <a:prstGeom prst="line">
              <a:avLst/>
            </a:prstGeom>
            <a:noFill/>
            <a:ln w="28575">
              <a:solidFill>
                <a:schemeClr val="accent1"/>
              </a:solidFill>
              <a:round/>
              <a:headEnd/>
              <a:tailEnd/>
            </a:ln>
          </p:spPr>
          <p:txBody>
            <a:bodyPr wrap="none" anchor="ctr">
              <a:spAutoFit/>
            </a:bodyPr>
            <a:lstStyle/>
            <a:p>
              <a:endParaRPr lang="en-US"/>
            </a:p>
          </p:txBody>
        </p:sp>
        <p:sp>
          <p:nvSpPr>
            <p:cNvPr id="80986" name="Line 6"/>
            <p:cNvSpPr>
              <a:spLocks noChangeShapeType="1"/>
            </p:cNvSpPr>
            <p:nvPr/>
          </p:nvSpPr>
          <p:spPr bwMode="auto">
            <a:xfrm>
              <a:off x="5032" y="1056"/>
              <a:ext cx="8" cy="2448"/>
            </a:xfrm>
            <a:prstGeom prst="line">
              <a:avLst/>
            </a:prstGeom>
            <a:noFill/>
            <a:ln w="28575">
              <a:solidFill>
                <a:schemeClr val="accent1"/>
              </a:solidFill>
              <a:round/>
              <a:headEnd/>
              <a:tailEnd/>
            </a:ln>
          </p:spPr>
          <p:txBody>
            <a:bodyPr wrap="none" anchor="ctr">
              <a:spAutoFit/>
            </a:bodyPr>
            <a:lstStyle/>
            <a:p>
              <a:endParaRPr lang="en-US"/>
            </a:p>
          </p:txBody>
        </p:sp>
      </p:grpSp>
      <p:sp>
        <p:nvSpPr>
          <p:cNvPr id="5008391" name="Text Box 7"/>
          <p:cNvSpPr txBox="1">
            <a:spLocks noChangeArrowheads="1"/>
          </p:cNvSpPr>
          <p:nvPr/>
        </p:nvSpPr>
        <p:spPr bwMode="auto">
          <a:xfrm>
            <a:off x="203200" y="1333500"/>
            <a:ext cx="1930400" cy="1339850"/>
          </a:xfrm>
          <a:prstGeom prst="rect">
            <a:avLst/>
          </a:prstGeom>
          <a:solidFill>
            <a:schemeClr val="tx1"/>
          </a:solidFill>
          <a:ln w="28575">
            <a:solidFill>
              <a:srgbClr val="FF0000"/>
            </a:solidFill>
            <a:miter lim="800000"/>
            <a:headEnd/>
            <a:tailEnd/>
          </a:ln>
        </p:spPr>
        <p:txBody>
          <a:bodyPr>
            <a:spAutoFit/>
          </a:bodyPr>
          <a:lstStyle/>
          <a:p>
            <a:r>
              <a:rPr lang="en-US">
                <a:solidFill>
                  <a:schemeClr val="bg2"/>
                </a:solidFill>
              </a:rPr>
              <a:t>As TG rises so does LDL particle concentration</a:t>
            </a:r>
          </a:p>
        </p:txBody>
      </p:sp>
      <p:sp>
        <p:nvSpPr>
          <p:cNvPr id="5008392" name="Text Box 8"/>
          <p:cNvSpPr txBox="1">
            <a:spLocks noChangeArrowheads="1"/>
          </p:cNvSpPr>
          <p:nvPr/>
        </p:nvSpPr>
        <p:spPr bwMode="auto">
          <a:xfrm>
            <a:off x="241300" y="2997200"/>
            <a:ext cx="1841500" cy="1339850"/>
          </a:xfrm>
          <a:prstGeom prst="rect">
            <a:avLst/>
          </a:prstGeom>
          <a:solidFill>
            <a:schemeClr val="tx1"/>
          </a:solidFill>
          <a:ln w="28575">
            <a:solidFill>
              <a:srgbClr val="FF0000"/>
            </a:solidFill>
            <a:miter lim="800000"/>
            <a:headEnd/>
            <a:tailEnd/>
          </a:ln>
        </p:spPr>
        <p:txBody>
          <a:bodyPr>
            <a:spAutoFit/>
          </a:bodyPr>
          <a:lstStyle/>
          <a:p>
            <a:r>
              <a:rPr lang="en-US">
                <a:solidFill>
                  <a:schemeClr val="bg2"/>
                </a:solidFill>
              </a:rPr>
              <a:t>Above TG of 150 to 175 mg/dl LDL-C starts to fall</a:t>
            </a:r>
          </a:p>
        </p:txBody>
      </p:sp>
      <p:sp>
        <p:nvSpPr>
          <p:cNvPr id="5008393" name="AutoShape 9"/>
          <p:cNvSpPr>
            <a:spLocks noChangeArrowheads="1"/>
          </p:cNvSpPr>
          <p:nvPr/>
        </p:nvSpPr>
        <p:spPr bwMode="auto">
          <a:xfrm>
            <a:off x="3675063" y="5248275"/>
            <a:ext cx="4279900" cy="228600"/>
          </a:xfrm>
          <a:prstGeom prst="rightArrow">
            <a:avLst>
              <a:gd name="adj1" fmla="val 50000"/>
              <a:gd name="adj2" fmla="val 468056"/>
            </a:avLst>
          </a:prstGeom>
          <a:solidFill>
            <a:srgbClr val="FF0000"/>
          </a:solidFill>
          <a:ln w="28575">
            <a:noFill/>
            <a:miter lim="800000"/>
            <a:headEnd/>
            <a:tailEnd/>
          </a:ln>
        </p:spPr>
        <p:txBody>
          <a:bodyPr anchor="ctr">
            <a:spAutoFit/>
          </a:bodyPr>
          <a:lstStyle/>
          <a:p>
            <a:endParaRPr lang="en-US"/>
          </a:p>
        </p:txBody>
      </p:sp>
      <p:grpSp>
        <p:nvGrpSpPr>
          <p:cNvPr id="80903" name="Group 10"/>
          <p:cNvGrpSpPr>
            <a:grpSpLocks/>
          </p:cNvGrpSpPr>
          <p:nvPr/>
        </p:nvGrpSpPr>
        <p:grpSpPr bwMode="auto">
          <a:xfrm>
            <a:off x="3009900" y="1652588"/>
            <a:ext cx="758825" cy="3648075"/>
            <a:chOff x="1896" y="1041"/>
            <a:chExt cx="478" cy="2298"/>
          </a:xfrm>
        </p:grpSpPr>
        <p:sp>
          <p:nvSpPr>
            <p:cNvPr id="80969" name="Line 11"/>
            <p:cNvSpPr>
              <a:spLocks noChangeShapeType="1"/>
            </p:cNvSpPr>
            <p:nvPr/>
          </p:nvSpPr>
          <p:spPr bwMode="auto">
            <a:xfrm>
              <a:off x="2288" y="1296"/>
              <a:ext cx="80" cy="0"/>
            </a:xfrm>
            <a:prstGeom prst="line">
              <a:avLst/>
            </a:prstGeom>
            <a:noFill/>
            <a:ln w="28575">
              <a:solidFill>
                <a:schemeClr val="accent1"/>
              </a:solidFill>
              <a:round/>
              <a:headEnd/>
              <a:tailEnd/>
            </a:ln>
          </p:spPr>
          <p:txBody>
            <a:bodyPr wrap="none" anchor="ctr">
              <a:spAutoFit/>
            </a:bodyPr>
            <a:lstStyle/>
            <a:p>
              <a:endParaRPr lang="en-US"/>
            </a:p>
          </p:txBody>
        </p:sp>
        <p:sp>
          <p:nvSpPr>
            <p:cNvPr id="80970" name="Line 12"/>
            <p:cNvSpPr>
              <a:spLocks noChangeShapeType="1"/>
            </p:cNvSpPr>
            <p:nvPr/>
          </p:nvSpPr>
          <p:spPr bwMode="auto">
            <a:xfrm>
              <a:off x="2285" y="1041"/>
              <a:ext cx="80" cy="0"/>
            </a:xfrm>
            <a:prstGeom prst="line">
              <a:avLst/>
            </a:prstGeom>
            <a:noFill/>
            <a:ln w="28575">
              <a:solidFill>
                <a:schemeClr val="accent1"/>
              </a:solidFill>
              <a:round/>
              <a:headEnd/>
              <a:tailEnd/>
            </a:ln>
          </p:spPr>
          <p:txBody>
            <a:bodyPr wrap="none" anchor="ctr">
              <a:spAutoFit/>
            </a:bodyPr>
            <a:lstStyle/>
            <a:p>
              <a:endParaRPr lang="en-US"/>
            </a:p>
          </p:txBody>
        </p:sp>
        <p:sp>
          <p:nvSpPr>
            <p:cNvPr id="80971" name="Line 13"/>
            <p:cNvSpPr>
              <a:spLocks noChangeShapeType="1"/>
            </p:cNvSpPr>
            <p:nvPr/>
          </p:nvSpPr>
          <p:spPr bwMode="auto">
            <a:xfrm>
              <a:off x="2288" y="1530"/>
              <a:ext cx="80" cy="0"/>
            </a:xfrm>
            <a:prstGeom prst="line">
              <a:avLst/>
            </a:prstGeom>
            <a:noFill/>
            <a:ln w="28575">
              <a:solidFill>
                <a:schemeClr val="accent1"/>
              </a:solidFill>
              <a:round/>
              <a:headEnd/>
              <a:tailEnd/>
            </a:ln>
          </p:spPr>
          <p:txBody>
            <a:bodyPr wrap="none" anchor="ctr">
              <a:spAutoFit/>
            </a:bodyPr>
            <a:lstStyle/>
            <a:p>
              <a:endParaRPr lang="en-US"/>
            </a:p>
          </p:txBody>
        </p:sp>
        <p:sp>
          <p:nvSpPr>
            <p:cNvPr id="80972" name="Line 14"/>
            <p:cNvSpPr>
              <a:spLocks noChangeShapeType="1"/>
            </p:cNvSpPr>
            <p:nvPr/>
          </p:nvSpPr>
          <p:spPr bwMode="auto">
            <a:xfrm>
              <a:off x="2291" y="2019"/>
              <a:ext cx="80" cy="0"/>
            </a:xfrm>
            <a:prstGeom prst="line">
              <a:avLst/>
            </a:prstGeom>
            <a:noFill/>
            <a:ln w="28575">
              <a:solidFill>
                <a:schemeClr val="accent1"/>
              </a:solidFill>
              <a:round/>
              <a:headEnd/>
              <a:tailEnd/>
            </a:ln>
          </p:spPr>
          <p:txBody>
            <a:bodyPr wrap="none" anchor="ctr">
              <a:spAutoFit/>
            </a:bodyPr>
            <a:lstStyle/>
            <a:p>
              <a:endParaRPr lang="en-US"/>
            </a:p>
          </p:txBody>
        </p:sp>
        <p:sp>
          <p:nvSpPr>
            <p:cNvPr id="80973" name="Line 15"/>
            <p:cNvSpPr>
              <a:spLocks noChangeShapeType="1"/>
            </p:cNvSpPr>
            <p:nvPr/>
          </p:nvSpPr>
          <p:spPr bwMode="auto">
            <a:xfrm>
              <a:off x="2294" y="1779"/>
              <a:ext cx="80" cy="0"/>
            </a:xfrm>
            <a:prstGeom prst="line">
              <a:avLst/>
            </a:prstGeom>
            <a:noFill/>
            <a:ln w="28575">
              <a:solidFill>
                <a:schemeClr val="accent1"/>
              </a:solidFill>
              <a:round/>
              <a:headEnd/>
              <a:tailEnd/>
            </a:ln>
          </p:spPr>
          <p:txBody>
            <a:bodyPr wrap="none" anchor="ctr">
              <a:spAutoFit/>
            </a:bodyPr>
            <a:lstStyle/>
            <a:p>
              <a:endParaRPr lang="en-US"/>
            </a:p>
          </p:txBody>
        </p:sp>
        <p:sp>
          <p:nvSpPr>
            <p:cNvPr id="80974" name="Line 16"/>
            <p:cNvSpPr>
              <a:spLocks noChangeShapeType="1"/>
            </p:cNvSpPr>
            <p:nvPr/>
          </p:nvSpPr>
          <p:spPr bwMode="auto">
            <a:xfrm>
              <a:off x="2291" y="2265"/>
              <a:ext cx="80" cy="0"/>
            </a:xfrm>
            <a:prstGeom prst="line">
              <a:avLst/>
            </a:prstGeom>
            <a:noFill/>
            <a:ln w="28575">
              <a:solidFill>
                <a:schemeClr val="accent1"/>
              </a:solidFill>
              <a:round/>
              <a:headEnd/>
              <a:tailEnd/>
            </a:ln>
          </p:spPr>
          <p:txBody>
            <a:bodyPr wrap="none" anchor="ctr">
              <a:spAutoFit/>
            </a:bodyPr>
            <a:lstStyle/>
            <a:p>
              <a:endParaRPr lang="en-US"/>
            </a:p>
          </p:txBody>
        </p:sp>
        <p:sp>
          <p:nvSpPr>
            <p:cNvPr id="80975" name="Line 17"/>
            <p:cNvSpPr>
              <a:spLocks noChangeShapeType="1"/>
            </p:cNvSpPr>
            <p:nvPr/>
          </p:nvSpPr>
          <p:spPr bwMode="auto">
            <a:xfrm>
              <a:off x="2291" y="2505"/>
              <a:ext cx="80" cy="0"/>
            </a:xfrm>
            <a:prstGeom prst="line">
              <a:avLst/>
            </a:prstGeom>
            <a:noFill/>
            <a:ln w="28575">
              <a:solidFill>
                <a:schemeClr val="accent1"/>
              </a:solidFill>
              <a:round/>
              <a:headEnd/>
              <a:tailEnd/>
            </a:ln>
          </p:spPr>
          <p:txBody>
            <a:bodyPr wrap="none" anchor="ctr">
              <a:spAutoFit/>
            </a:bodyPr>
            <a:lstStyle/>
            <a:p>
              <a:endParaRPr lang="en-US"/>
            </a:p>
          </p:txBody>
        </p:sp>
        <p:sp>
          <p:nvSpPr>
            <p:cNvPr id="80976" name="Line 18"/>
            <p:cNvSpPr>
              <a:spLocks noChangeShapeType="1"/>
            </p:cNvSpPr>
            <p:nvPr/>
          </p:nvSpPr>
          <p:spPr bwMode="auto">
            <a:xfrm>
              <a:off x="2294" y="2751"/>
              <a:ext cx="80" cy="0"/>
            </a:xfrm>
            <a:prstGeom prst="line">
              <a:avLst/>
            </a:prstGeom>
            <a:noFill/>
            <a:ln w="28575">
              <a:solidFill>
                <a:schemeClr val="accent1"/>
              </a:solidFill>
              <a:round/>
              <a:headEnd/>
              <a:tailEnd/>
            </a:ln>
          </p:spPr>
          <p:txBody>
            <a:bodyPr wrap="none" anchor="ctr">
              <a:spAutoFit/>
            </a:bodyPr>
            <a:lstStyle/>
            <a:p>
              <a:endParaRPr lang="en-US"/>
            </a:p>
          </p:txBody>
        </p:sp>
        <p:sp>
          <p:nvSpPr>
            <p:cNvPr id="80977" name="Line 19"/>
            <p:cNvSpPr>
              <a:spLocks noChangeShapeType="1"/>
            </p:cNvSpPr>
            <p:nvPr/>
          </p:nvSpPr>
          <p:spPr bwMode="auto">
            <a:xfrm>
              <a:off x="2294" y="3000"/>
              <a:ext cx="80" cy="0"/>
            </a:xfrm>
            <a:prstGeom prst="line">
              <a:avLst/>
            </a:prstGeom>
            <a:noFill/>
            <a:ln w="28575">
              <a:solidFill>
                <a:schemeClr val="accent1"/>
              </a:solidFill>
              <a:round/>
              <a:headEnd/>
              <a:tailEnd/>
            </a:ln>
          </p:spPr>
          <p:txBody>
            <a:bodyPr wrap="none" anchor="ctr">
              <a:spAutoFit/>
            </a:bodyPr>
            <a:lstStyle/>
            <a:p>
              <a:endParaRPr lang="en-US"/>
            </a:p>
          </p:txBody>
        </p:sp>
        <p:sp>
          <p:nvSpPr>
            <p:cNvPr id="80978" name="Line 20"/>
            <p:cNvSpPr>
              <a:spLocks noChangeShapeType="1"/>
            </p:cNvSpPr>
            <p:nvPr/>
          </p:nvSpPr>
          <p:spPr bwMode="auto">
            <a:xfrm>
              <a:off x="2294" y="3249"/>
              <a:ext cx="80" cy="0"/>
            </a:xfrm>
            <a:prstGeom prst="line">
              <a:avLst/>
            </a:prstGeom>
            <a:noFill/>
            <a:ln w="28575">
              <a:solidFill>
                <a:schemeClr val="accent1"/>
              </a:solidFill>
              <a:round/>
              <a:headEnd/>
              <a:tailEnd/>
            </a:ln>
          </p:spPr>
          <p:txBody>
            <a:bodyPr wrap="none" anchor="ctr">
              <a:spAutoFit/>
            </a:bodyPr>
            <a:lstStyle/>
            <a:p>
              <a:endParaRPr lang="en-US"/>
            </a:p>
          </p:txBody>
        </p:sp>
        <p:sp>
          <p:nvSpPr>
            <p:cNvPr id="80979" name="Text Box 21"/>
            <p:cNvSpPr txBox="1">
              <a:spLocks noChangeArrowheads="1"/>
            </p:cNvSpPr>
            <p:nvPr/>
          </p:nvSpPr>
          <p:spPr bwMode="auto">
            <a:xfrm>
              <a:off x="1896" y="1197"/>
              <a:ext cx="366" cy="192"/>
            </a:xfrm>
            <a:prstGeom prst="rect">
              <a:avLst/>
            </a:prstGeom>
            <a:noFill/>
            <a:ln w="28575">
              <a:noFill/>
              <a:miter lim="800000"/>
              <a:headEnd/>
              <a:tailEnd/>
            </a:ln>
          </p:spPr>
          <p:txBody>
            <a:bodyPr>
              <a:spAutoFit/>
            </a:bodyPr>
            <a:lstStyle/>
            <a:p>
              <a:r>
                <a:rPr lang="en-US" sz="1400" b="1">
                  <a:solidFill>
                    <a:schemeClr val="tx1"/>
                  </a:solidFill>
                </a:rPr>
                <a:t>1800</a:t>
              </a:r>
            </a:p>
          </p:txBody>
        </p:sp>
        <p:sp>
          <p:nvSpPr>
            <p:cNvPr id="80980" name="Text Box 22"/>
            <p:cNvSpPr txBox="1">
              <a:spLocks noChangeArrowheads="1"/>
            </p:cNvSpPr>
            <p:nvPr/>
          </p:nvSpPr>
          <p:spPr bwMode="auto">
            <a:xfrm>
              <a:off x="1896" y="1680"/>
              <a:ext cx="366" cy="192"/>
            </a:xfrm>
            <a:prstGeom prst="rect">
              <a:avLst/>
            </a:prstGeom>
            <a:noFill/>
            <a:ln w="28575">
              <a:noFill/>
              <a:miter lim="800000"/>
              <a:headEnd/>
              <a:tailEnd/>
            </a:ln>
          </p:spPr>
          <p:txBody>
            <a:bodyPr>
              <a:spAutoFit/>
            </a:bodyPr>
            <a:lstStyle/>
            <a:p>
              <a:r>
                <a:rPr lang="en-US" sz="1400" b="1">
                  <a:solidFill>
                    <a:schemeClr val="tx1"/>
                  </a:solidFill>
                </a:rPr>
                <a:t>1600</a:t>
              </a:r>
            </a:p>
          </p:txBody>
        </p:sp>
        <p:sp>
          <p:nvSpPr>
            <p:cNvPr id="80981" name="Text Box 23"/>
            <p:cNvSpPr txBox="1">
              <a:spLocks noChangeArrowheads="1"/>
            </p:cNvSpPr>
            <p:nvPr/>
          </p:nvSpPr>
          <p:spPr bwMode="auto">
            <a:xfrm>
              <a:off x="1896" y="2169"/>
              <a:ext cx="366" cy="192"/>
            </a:xfrm>
            <a:prstGeom prst="rect">
              <a:avLst/>
            </a:prstGeom>
            <a:noFill/>
            <a:ln w="28575">
              <a:noFill/>
              <a:miter lim="800000"/>
              <a:headEnd/>
              <a:tailEnd/>
            </a:ln>
          </p:spPr>
          <p:txBody>
            <a:bodyPr>
              <a:spAutoFit/>
            </a:bodyPr>
            <a:lstStyle/>
            <a:p>
              <a:r>
                <a:rPr lang="en-US" sz="1400" b="1">
                  <a:solidFill>
                    <a:schemeClr val="tx1"/>
                  </a:solidFill>
                </a:rPr>
                <a:t>1400</a:t>
              </a:r>
            </a:p>
          </p:txBody>
        </p:sp>
        <p:sp>
          <p:nvSpPr>
            <p:cNvPr id="80982" name="Text Box 24"/>
            <p:cNvSpPr txBox="1">
              <a:spLocks noChangeArrowheads="1"/>
            </p:cNvSpPr>
            <p:nvPr/>
          </p:nvSpPr>
          <p:spPr bwMode="auto">
            <a:xfrm>
              <a:off x="1896" y="2655"/>
              <a:ext cx="366" cy="192"/>
            </a:xfrm>
            <a:prstGeom prst="rect">
              <a:avLst/>
            </a:prstGeom>
            <a:noFill/>
            <a:ln w="28575">
              <a:noFill/>
              <a:miter lim="800000"/>
              <a:headEnd/>
              <a:tailEnd/>
            </a:ln>
          </p:spPr>
          <p:txBody>
            <a:bodyPr>
              <a:spAutoFit/>
            </a:bodyPr>
            <a:lstStyle/>
            <a:p>
              <a:r>
                <a:rPr lang="en-US" sz="1400" b="1">
                  <a:solidFill>
                    <a:schemeClr val="tx1"/>
                  </a:solidFill>
                </a:rPr>
                <a:t>1200</a:t>
              </a:r>
            </a:p>
          </p:txBody>
        </p:sp>
        <p:sp>
          <p:nvSpPr>
            <p:cNvPr id="80983" name="Text Box 25"/>
            <p:cNvSpPr txBox="1">
              <a:spLocks noChangeArrowheads="1"/>
            </p:cNvSpPr>
            <p:nvPr/>
          </p:nvSpPr>
          <p:spPr bwMode="auto">
            <a:xfrm>
              <a:off x="1899" y="3147"/>
              <a:ext cx="366" cy="192"/>
            </a:xfrm>
            <a:prstGeom prst="rect">
              <a:avLst/>
            </a:prstGeom>
            <a:noFill/>
            <a:ln w="28575">
              <a:noFill/>
              <a:miter lim="800000"/>
              <a:headEnd/>
              <a:tailEnd/>
            </a:ln>
          </p:spPr>
          <p:txBody>
            <a:bodyPr>
              <a:spAutoFit/>
            </a:bodyPr>
            <a:lstStyle/>
            <a:p>
              <a:r>
                <a:rPr lang="en-US" sz="1400" b="1">
                  <a:solidFill>
                    <a:schemeClr val="tx1"/>
                  </a:solidFill>
                </a:rPr>
                <a:t>1000</a:t>
              </a:r>
            </a:p>
          </p:txBody>
        </p:sp>
      </p:grpSp>
      <p:sp>
        <p:nvSpPr>
          <p:cNvPr id="80904" name="Text Box 26"/>
          <p:cNvSpPr txBox="1">
            <a:spLocks noChangeArrowheads="1"/>
          </p:cNvSpPr>
          <p:nvPr/>
        </p:nvSpPr>
        <p:spPr bwMode="auto">
          <a:xfrm>
            <a:off x="3505200" y="5619750"/>
            <a:ext cx="5219700" cy="304800"/>
          </a:xfrm>
          <a:prstGeom prst="rect">
            <a:avLst/>
          </a:prstGeom>
          <a:noFill/>
          <a:ln w="28575">
            <a:noFill/>
            <a:miter lim="800000"/>
            <a:headEnd/>
            <a:tailEnd/>
          </a:ln>
        </p:spPr>
        <p:txBody>
          <a:bodyPr>
            <a:spAutoFit/>
          </a:bodyPr>
          <a:lstStyle/>
          <a:p>
            <a:pPr algn="l"/>
            <a:r>
              <a:rPr lang="en-US" sz="1400">
                <a:solidFill>
                  <a:schemeClr val="tx1"/>
                </a:solidFill>
              </a:rPr>
              <a:t>0       50     100    150   200    250    300    350    400</a:t>
            </a:r>
          </a:p>
        </p:txBody>
      </p:sp>
      <p:sp>
        <p:nvSpPr>
          <p:cNvPr id="5008411" name="Line 27"/>
          <p:cNvSpPr>
            <a:spLocks noChangeShapeType="1"/>
          </p:cNvSpPr>
          <p:nvPr/>
        </p:nvSpPr>
        <p:spPr bwMode="auto">
          <a:xfrm flipH="1" flipV="1">
            <a:off x="5338763" y="3721100"/>
            <a:ext cx="14287" cy="1765300"/>
          </a:xfrm>
          <a:prstGeom prst="line">
            <a:avLst/>
          </a:prstGeom>
          <a:noFill/>
          <a:ln w="38100" cap="rnd">
            <a:solidFill>
              <a:srgbClr val="FF3300"/>
            </a:solidFill>
            <a:prstDash val="sysDot"/>
            <a:round/>
            <a:headEnd/>
            <a:tailEnd type="triangle" w="med" len="med"/>
          </a:ln>
        </p:spPr>
        <p:txBody>
          <a:bodyPr anchor="ctr">
            <a:spAutoFit/>
          </a:bodyPr>
          <a:lstStyle/>
          <a:p>
            <a:endParaRPr lang="en-US"/>
          </a:p>
        </p:txBody>
      </p:sp>
      <p:sp>
        <p:nvSpPr>
          <p:cNvPr id="5008412" name="Text Box 28"/>
          <p:cNvSpPr txBox="1">
            <a:spLocks noChangeArrowheads="1"/>
          </p:cNvSpPr>
          <p:nvPr/>
        </p:nvSpPr>
        <p:spPr bwMode="auto">
          <a:xfrm>
            <a:off x="4176713" y="1981200"/>
            <a:ext cx="1790700" cy="366713"/>
          </a:xfrm>
          <a:prstGeom prst="rect">
            <a:avLst/>
          </a:prstGeom>
          <a:noFill/>
          <a:ln w="28575">
            <a:noFill/>
            <a:miter lim="800000"/>
            <a:headEnd/>
            <a:tailEnd/>
          </a:ln>
          <a:effectLst/>
        </p:spPr>
        <p:txBody>
          <a:bodyPr>
            <a:spAutoFit/>
          </a:bodyPr>
          <a:lstStyle/>
          <a:p>
            <a:pPr>
              <a:defRPr/>
            </a:pPr>
            <a:r>
              <a:rPr lang="en-US" sz="1800">
                <a:solidFill>
                  <a:schemeClr val="hlink"/>
                </a:solidFill>
                <a:effectLst>
                  <a:outerShdw blurRad="38100" dist="38100" dir="2700000" algn="tl">
                    <a:srgbClr val="000000"/>
                  </a:outerShdw>
                </a:effectLst>
              </a:rPr>
              <a:t>LDL Particles</a:t>
            </a:r>
          </a:p>
        </p:txBody>
      </p:sp>
      <p:sp>
        <p:nvSpPr>
          <p:cNvPr id="5008413" name="Text Box 29"/>
          <p:cNvSpPr txBox="1">
            <a:spLocks noChangeArrowheads="1"/>
          </p:cNvSpPr>
          <p:nvPr/>
        </p:nvSpPr>
        <p:spPr bwMode="auto">
          <a:xfrm>
            <a:off x="5319713" y="4203700"/>
            <a:ext cx="1790700" cy="366713"/>
          </a:xfrm>
          <a:prstGeom prst="rect">
            <a:avLst/>
          </a:prstGeom>
          <a:noFill/>
          <a:ln w="28575">
            <a:noFill/>
            <a:miter lim="800000"/>
            <a:headEnd/>
            <a:tailEnd/>
          </a:ln>
          <a:effectLst/>
        </p:spPr>
        <p:txBody>
          <a:bodyPr>
            <a:spAutoFit/>
          </a:bodyPr>
          <a:lstStyle/>
          <a:p>
            <a:pPr>
              <a:defRPr/>
            </a:pPr>
            <a:r>
              <a:rPr lang="en-US" sz="1800">
                <a:solidFill>
                  <a:schemeClr val="accent1"/>
                </a:solidFill>
                <a:effectLst>
                  <a:outerShdw blurRad="38100" dist="38100" dir="2700000" algn="tl">
                    <a:srgbClr val="000000"/>
                  </a:outerShdw>
                </a:effectLst>
              </a:rPr>
              <a:t>LDL -C</a:t>
            </a:r>
          </a:p>
        </p:txBody>
      </p:sp>
      <p:grpSp>
        <p:nvGrpSpPr>
          <p:cNvPr id="80908" name="Group 30"/>
          <p:cNvGrpSpPr>
            <a:grpSpLocks/>
          </p:cNvGrpSpPr>
          <p:nvPr/>
        </p:nvGrpSpPr>
        <p:grpSpPr bwMode="auto">
          <a:xfrm>
            <a:off x="4000500" y="1649413"/>
            <a:ext cx="3903663" cy="3873500"/>
            <a:chOff x="1809" y="1039"/>
            <a:chExt cx="2459" cy="2440"/>
          </a:xfrm>
        </p:grpSpPr>
        <p:sp>
          <p:nvSpPr>
            <p:cNvPr id="80959" name="Oval 31"/>
            <p:cNvSpPr>
              <a:spLocks noChangeArrowheads="1"/>
            </p:cNvSpPr>
            <p:nvPr/>
          </p:nvSpPr>
          <p:spPr bwMode="auto">
            <a:xfrm>
              <a:off x="1932" y="2967"/>
              <a:ext cx="56" cy="72"/>
            </a:xfrm>
            <a:prstGeom prst="ellipse">
              <a:avLst/>
            </a:prstGeom>
            <a:solidFill>
              <a:srgbClr val="FF9900"/>
            </a:solidFill>
            <a:ln w="28575">
              <a:noFill/>
              <a:round/>
              <a:headEnd/>
              <a:tailEnd/>
            </a:ln>
          </p:spPr>
          <p:txBody>
            <a:bodyPr wrap="none" anchor="ctr">
              <a:spAutoFit/>
            </a:bodyPr>
            <a:lstStyle/>
            <a:p>
              <a:endParaRPr lang="en-US"/>
            </a:p>
          </p:txBody>
        </p:sp>
        <p:sp>
          <p:nvSpPr>
            <p:cNvPr id="80960" name="Oval 32"/>
            <p:cNvSpPr>
              <a:spLocks noChangeArrowheads="1"/>
            </p:cNvSpPr>
            <p:nvPr/>
          </p:nvSpPr>
          <p:spPr bwMode="auto">
            <a:xfrm>
              <a:off x="1919" y="2943"/>
              <a:ext cx="56" cy="72"/>
            </a:xfrm>
            <a:prstGeom prst="ellipse">
              <a:avLst/>
            </a:prstGeom>
            <a:solidFill>
              <a:schemeClr val="accent2"/>
            </a:solidFill>
            <a:ln w="28575">
              <a:noFill/>
              <a:round/>
              <a:headEnd/>
              <a:tailEnd/>
            </a:ln>
          </p:spPr>
          <p:txBody>
            <a:bodyPr wrap="none" anchor="ctr">
              <a:spAutoFit/>
            </a:bodyPr>
            <a:lstStyle/>
            <a:p>
              <a:endParaRPr lang="en-US"/>
            </a:p>
          </p:txBody>
        </p:sp>
        <p:sp>
          <p:nvSpPr>
            <p:cNvPr id="80961" name="Oval 33"/>
            <p:cNvSpPr>
              <a:spLocks noChangeArrowheads="1"/>
            </p:cNvSpPr>
            <p:nvPr/>
          </p:nvSpPr>
          <p:spPr bwMode="auto">
            <a:xfrm>
              <a:off x="2244" y="1959"/>
              <a:ext cx="56" cy="72"/>
            </a:xfrm>
            <a:prstGeom prst="ellipse">
              <a:avLst/>
            </a:prstGeom>
            <a:solidFill>
              <a:schemeClr val="accent2"/>
            </a:solidFill>
            <a:ln w="28575">
              <a:noFill/>
              <a:round/>
              <a:headEnd/>
              <a:tailEnd/>
            </a:ln>
          </p:spPr>
          <p:txBody>
            <a:bodyPr wrap="none" anchor="ctr">
              <a:spAutoFit/>
            </a:bodyPr>
            <a:lstStyle/>
            <a:p>
              <a:endParaRPr lang="en-US"/>
            </a:p>
          </p:txBody>
        </p:sp>
        <p:sp>
          <p:nvSpPr>
            <p:cNvPr id="80962" name="Oval 34"/>
            <p:cNvSpPr>
              <a:spLocks noChangeArrowheads="1"/>
            </p:cNvSpPr>
            <p:nvPr/>
          </p:nvSpPr>
          <p:spPr bwMode="auto">
            <a:xfrm>
              <a:off x="2598" y="1695"/>
              <a:ext cx="56" cy="72"/>
            </a:xfrm>
            <a:prstGeom prst="ellipse">
              <a:avLst/>
            </a:prstGeom>
            <a:solidFill>
              <a:schemeClr val="accent2"/>
            </a:solidFill>
            <a:ln w="28575">
              <a:noFill/>
              <a:round/>
              <a:headEnd/>
              <a:tailEnd/>
            </a:ln>
          </p:spPr>
          <p:txBody>
            <a:bodyPr wrap="none" anchor="ctr">
              <a:spAutoFit/>
            </a:bodyPr>
            <a:lstStyle/>
            <a:p>
              <a:endParaRPr lang="en-US"/>
            </a:p>
          </p:txBody>
        </p:sp>
        <p:sp>
          <p:nvSpPr>
            <p:cNvPr id="80963" name="Oval 35"/>
            <p:cNvSpPr>
              <a:spLocks noChangeArrowheads="1"/>
            </p:cNvSpPr>
            <p:nvPr/>
          </p:nvSpPr>
          <p:spPr bwMode="auto">
            <a:xfrm>
              <a:off x="2938" y="1461"/>
              <a:ext cx="56" cy="72"/>
            </a:xfrm>
            <a:prstGeom prst="ellipse">
              <a:avLst/>
            </a:prstGeom>
            <a:solidFill>
              <a:schemeClr val="accent2"/>
            </a:solidFill>
            <a:ln w="28575">
              <a:noFill/>
              <a:round/>
              <a:headEnd/>
              <a:tailEnd/>
            </a:ln>
          </p:spPr>
          <p:txBody>
            <a:bodyPr wrap="none" anchor="ctr">
              <a:spAutoFit/>
            </a:bodyPr>
            <a:lstStyle/>
            <a:p>
              <a:endParaRPr lang="en-US"/>
            </a:p>
          </p:txBody>
        </p:sp>
        <p:sp>
          <p:nvSpPr>
            <p:cNvPr id="80964" name="Oval 36"/>
            <p:cNvSpPr>
              <a:spLocks noChangeArrowheads="1"/>
            </p:cNvSpPr>
            <p:nvPr/>
          </p:nvSpPr>
          <p:spPr bwMode="auto">
            <a:xfrm>
              <a:off x="3246" y="1233"/>
              <a:ext cx="56" cy="72"/>
            </a:xfrm>
            <a:prstGeom prst="ellipse">
              <a:avLst/>
            </a:prstGeom>
            <a:solidFill>
              <a:schemeClr val="accent2"/>
            </a:solidFill>
            <a:ln w="28575">
              <a:noFill/>
              <a:round/>
              <a:headEnd/>
              <a:tailEnd/>
            </a:ln>
          </p:spPr>
          <p:txBody>
            <a:bodyPr wrap="none" anchor="ctr">
              <a:spAutoFit/>
            </a:bodyPr>
            <a:lstStyle/>
            <a:p>
              <a:endParaRPr lang="en-US"/>
            </a:p>
          </p:txBody>
        </p:sp>
        <p:sp>
          <p:nvSpPr>
            <p:cNvPr id="80965" name="Oval 37"/>
            <p:cNvSpPr>
              <a:spLocks noChangeArrowheads="1"/>
            </p:cNvSpPr>
            <p:nvPr/>
          </p:nvSpPr>
          <p:spPr bwMode="auto">
            <a:xfrm>
              <a:off x="3914" y="1081"/>
              <a:ext cx="56" cy="72"/>
            </a:xfrm>
            <a:prstGeom prst="ellipse">
              <a:avLst/>
            </a:prstGeom>
            <a:solidFill>
              <a:schemeClr val="accent2"/>
            </a:solidFill>
            <a:ln w="28575">
              <a:noFill/>
              <a:round/>
              <a:headEnd/>
              <a:tailEnd/>
            </a:ln>
          </p:spPr>
          <p:txBody>
            <a:bodyPr wrap="none" anchor="ctr">
              <a:spAutoFit/>
            </a:bodyPr>
            <a:lstStyle/>
            <a:p>
              <a:endParaRPr lang="en-US"/>
            </a:p>
          </p:txBody>
        </p:sp>
        <p:sp>
          <p:nvSpPr>
            <p:cNvPr id="80966" name="Oval 38"/>
            <p:cNvSpPr>
              <a:spLocks noChangeArrowheads="1"/>
            </p:cNvSpPr>
            <p:nvPr/>
          </p:nvSpPr>
          <p:spPr bwMode="auto">
            <a:xfrm>
              <a:off x="3576" y="1145"/>
              <a:ext cx="56" cy="72"/>
            </a:xfrm>
            <a:prstGeom prst="ellipse">
              <a:avLst/>
            </a:prstGeom>
            <a:solidFill>
              <a:schemeClr val="accent2"/>
            </a:solidFill>
            <a:ln w="28575">
              <a:noFill/>
              <a:round/>
              <a:headEnd/>
              <a:tailEnd/>
            </a:ln>
          </p:spPr>
          <p:txBody>
            <a:bodyPr wrap="none" anchor="ctr">
              <a:spAutoFit/>
            </a:bodyPr>
            <a:lstStyle/>
            <a:p>
              <a:endParaRPr lang="en-US"/>
            </a:p>
          </p:txBody>
        </p:sp>
        <p:sp>
          <p:nvSpPr>
            <p:cNvPr id="80967" name="Oval 39"/>
            <p:cNvSpPr>
              <a:spLocks noChangeArrowheads="1"/>
            </p:cNvSpPr>
            <p:nvPr/>
          </p:nvSpPr>
          <p:spPr bwMode="auto">
            <a:xfrm>
              <a:off x="4212" y="1039"/>
              <a:ext cx="56" cy="72"/>
            </a:xfrm>
            <a:prstGeom prst="ellipse">
              <a:avLst/>
            </a:prstGeom>
            <a:solidFill>
              <a:schemeClr val="accent2"/>
            </a:solidFill>
            <a:ln w="28575">
              <a:noFill/>
              <a:round/>
              <a:headEnd/>
              <a:tailEnd/>
            </a:ln>
          </p:spPr>
          <p:txBody>
            <a:bodyPr wrap="none" anchor="ctr">
              <a:spAutoFit/>
            </a:bodyPr>
            <a:lstStyle/>
            <a:p>
              <a:endParaRPr lang="en-US"/>
            </a:p>
          </p:txBody>
        </p:sp>
        <p:sp>
          <p:nvSpPr>
            <p:cNvPr id="80968" name="Freeform 40"/>
            <p:cNvSpPr>
              <a:spLocks/>
            </p:cNvSpPr>
            <p:nvPr/>
          </p:nvSpPr>
          <p:spPr bwMode="auto">
            <a:xfrm>
              <a:off x="1809" y="1067"/>
              <a:ext cx="2418" cy="2412"/>
            </a:xfrm>
            <a:custGeom>
              <a:avLst/>
              <a:gdLst>
                <a:gd name="T0" fmla="*/ 0 w 2418"/>
                <a:gd name="T1" fmla="*/ 2412 h 2412"/>
                <a:gd name="T2" fmla="*/ 132 w 2418"/>
                <a:gd name="T3" fmla="*/ 1890 h 2412"/>
                <a:gd name="T4" fmla="*/ 444 w 2418"/>
                <a:gd name="T5" fmla="*/ 918 h 2412"/>
                <a:gd name="T6" fmla="*/ 792 w 2418"/>
                <a:gd name="T7" fmla="*/ 648 h 2412"/>
                <a:gd name="T8" fmla="*/ 1152 w 2418"/>
                <a:gd name="T9" fmla="*/ 420 h 2412"/>
                <a:gd name="T10" fmla="*/ 1452 w 2418"/>
                <a:gd name="T11" fmla="*/ 180 h 2412"/>
                <a:gd name="T12" fmla="*/ 1788 w 2418"/>
                <a:gd name="T13" fmla="*/ 96 h 2412"/>
                <a:gd name="T14" fmla="*/ 2130 w 2418"/>
                <a:gd name="T15" fmla="*/ 36 h 2412"/>
                <a:gd name="T16" fmla="*/ 2418 w 2418"/>
                <a:gd name="T17" fmla="*/ 0 h 24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18"/>
                <a:gd name="T28" fmla="*/ 0 h 2412"/>
                <a:gd name="T29" fmla="*/ 2418 w 2418"/>
                <a:gd name="T30" fmla="*/ 2412 h 24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18" h="2412">
                  <a:moveTo>
                    <a:pt x="0" y="2412"/>
                  </a:moveTo>
                  <a:cubicBezTo>
                    <a:pt x="29" y="2275"/>
                    <a:pt x="58" y="2139"/>
                    <a:pt x="132" y="1890"/>
                  </a:cubicBezTo>
                  <a:cubicBezTo>
                    <a:pt x="206" y="1641"/>
                    <a:pt x="334" y="1125"/>
                    <a:pt x="444" y="918"/>
                  </a:cubicBezTo>
                  <a:cubicBezTo>
                    <a:pt x="554" y="711"/>
                    <a:pt x="674" y="731"/>
                    <a:pt x="792" y="648"/>
                  </a:cubicBezTo>
                  <a:cubicBezTo>
                    <a:pt x="910" y="565"/>
                    <a:pt x="1042" y="498"/>
                    <a:pt x="1152" y="420"/>
                  </a:cubicBezTo>
                  <a:cubicBezTo>
                    <a:pt x="1262" y="342"/>
                    <a:pt x="1346" y="234"/>
                    <a:pt x="1452" y="180"/>
                  </a:cubicBezTo>
                  <a:cubicBezTo>
                    <a:pt x="1558" y="126"/>
                    <a:pt x="1675" y="120"/>
                    <a:pt x="1788" y="96"/>
                  </a:cubicBezTo>
                  <a:cubicBezTo>
                    <a:pt x="1901" y="72"/>
                    <a:pt x="2025" y="52"/>
                    <a:pt x="2130" y="36"/>
                  </a:cubicBezTo>
                  <a:cubicBezTo>
                    <a:pt x="2235" y="20"/>
                    <a:pt x="2370" y="6"/>
                    <a:pt x="2418" y="0"/>
                  </a:cubicBezTo>
                </a:path>
              </a:pathLst>
            </a:custGeom>
            <a:noFill/>
            <a:ln w="28575">
              <a:solidFill>
                <a:schemeClr val="hlink"/>
              </a:solidFill>
              <a:round/>
              <a:headEnd/>
              <a:tailEnd/>
            </a:ln>
          </p:spPr>
          <p:txBody>
            <a:bodyPr wrap="none">
              <a:spAutoFit/>
            </a:bodyPr>
            <a:lstStyle/>
            <a:p>
              <a:endParaRPr lang="en-US"/>
            </a:p>
          </p:txBody>
        </p:sp>
      </p:grpSp>
      <p:grpSp>
        <p:nvGrpSpPr>
          <p:cNvPr id="5" name="Group 41"/>
          <p:cNvGrpSpPr>
            <a:grpSpLocks/>
          </p:cNvGrpSpPr>
          <p:nvPr/>
        </p:nvGrpSpPr>
        <p:grpSpPr bwMode="auto">
          <a:xfrm>
            <a:off x="3948113" y="3600450"/>
            <a:ext cx="3937000" cy="1919288"/>
            <a:chOff x="1776" y="2268"/>
            <a:chExt cx="2480" cy="1209"/>
          </a:xfrm>
        </p:grpSpPr>
        <p:sp>
          <p:nvSpPr>
            <p:cNvPr id="80951" name="Oval 42"/>
            <p:cNvSpPr>
              <a:spLocks noChangeArrowheads="1"/>
            </p:cNvSpPr>
            <p:nvPr/>
          </p:nvSpPr>
          <p:spPr bwMode="auto">
            <a:xfrm>
              <a:off x="2268" y="2496"/>
              <a:ext cx="56" cy="72"/>
            </a:xfrm>
            <a:prstGeom prst="ellipse">
              <a:avLst/>
            </a:prstGeom>
            <a:solidFill>
              <a:srgbClr val="FF9900"/>
            </a:solidFill>
            <a:ln w="28575">
              <a:noFill/>
              <a:round/>
              <a:headEnd/>
              <a:tailEnd/>
            </a:ln>
          </p:spPr>
          <p:txBody>
            <a:bodyPr wrap="none" anchor="ctr">
              <a:spAutoFit/>
            </a:bodyPr>
            <a:lstStyle/>
            <a:p>
              <a:endParaRPr lang="en-US"/>
            </a:p>
          </p:txBody>
        </p:sp>
        <p:sp>
          <p:nvSpPr>
            <p:cNvPr id="80952" name="Oval 43"/>
            <p:cNvSpPr>
              <a:spLocks noChangeArrowheads="1"/>
            </p:cNvSpPr>
            <p:nvPr/>
          </p:nvSpPr>
          <p:spPr bwMode="auto">
            <a:xfrm>
              <a:off x="2628" y="2268"/>
              <a:ext cx="56" cy="72"/>
            </a:xfrm>
            <a:prstGeom prst="ellipse">
              <a:avLst/>
            </a:prstGeom>
            <a:solidFill>
              <a:srgbClr val="FF9900"/>
            </a:solidFill>
            <a:ln w="28575">
              <a:noFill/>
              <a:round/>
              <a:headEnd/>
              <a:tailEnd/>
            </a:ln>
          </p:spPr>
          <p:txBody>
            <a:bodyPr wrap="none" anchor="ctr">
              <a:spAutoFit/>
            </a:bodyPr>
            <a:lstStyle/>
            <a:p>
              <a:endParaRPr lang="en-US"/>
            </a:p>
          </p:txBody>
        </p:sp>
        <p:sp>
          <p:nvSpPr>
            <p:cNvPr id="80953" name="Oval 44"/>
            <p:cNvSpPr>
              <a:spLocks noChangeArrowheads="1"/>
            </p:cNvSpPr>
            <p:nvPr/>
          </p:nvSpPr>
          <p:spPr bwMode="auto">
            <a:xfrm>
              <a:off x="2964" y="2364"/>
              <a:ext cx="56" cy="72"/>
            </a:xfrm>
            <a:prstGeom prst="ellipse">
              <a:avLst/>
            </a:prstGeom>
            <a:solidFill>
              <a:srgbClr val="FF9900"/>
            </a:solidFill>
            <a:ln w="28575">
              <a:noFill/>
              <a:round/>
              <a:headEnd/>
              <a:tailEnd/>
            </a:ln>
          </p:spPr>
          <p:txBody>
            <a:bodyPr wrap="none" anchor="ctr">
              <a:spAutoFit/>
            </a:bodyPr>
            <a:lstStyle/>
            <a:p>
              <a:endParaRPr lang="en-US"/>
            </a:p>
          </p:txBody>
        </p:sp>
        <p:sp>
          <p:nvSpPr>
            <p:cNvPr id="80954" name="Oval 45"/>
            <p:cNvSpPr>
              <a:spLocks noChangeArrowheads="1"/>
            </p:cNvSpPr>
            <p:nvPr/>
          </p:nvSpPr>
          <p:spPr bwMode="auto">
            <a:xfrm>
              <a:off x="3248" y="2436"/>
              <a:ext cx="56" cy="72"/>
            </a:xfrm>
            <a:prstGeom prst="ellipse">
              <a:avLst/>
            </a:prstGeom>
            <a:solidFill>
              <a:srgbClr val="FF9900"/>
            </a:solidFill>
            <a:ln w="28575">
              <a:noFill/>
              <a:round/>
              <a:headEnd/>
              <a:tailEnd/>
            </a:ln>
          </p:spPr>
          <p:txBody>
            <a:bodyPr wrap="none" anchor="ctr">
              <a:spAutoFit/>
            </a:bodyPr>
            <a:lstStyle/>
            <a:p>
              <a:endParaRPr lang="en-US"/>
            </a:p>
          </p:txBody>
        </p:sp>
        <p:sp>
          <p:nvSpPr>
            <p:cNvPr id="80955" name="Oval 46"/>
            <p:cNvSpPr>
              <a:spLocks noChangeArrowheads="1"/>
            </p:cNvSpPr>
            <p:nvPr/>
          </p:nvSpPr>
          <p:spPr bwMode="auto">
            <a:xfrm>
              <a:off x="3576" y="2504"/>
              <a:ext cx="56" cy="72"/>
            </a:xfrm>
            <a:prstGeom prst="ellipse">
              <a:avLst/>
            </a:prstGeom>
            <a:solidFill>
              <a:srgbClr val="FF9900"/>
            </a:solidFill>
            <a:ln w="28575">
              <a:noFill/>
              <a:round/>
              <a:headEnd/>
              <a:tailEnd/>
            </a:ln>
          </p:spPr>
          <p:txBody>
            <a:bodyPr wrap="none" anchor="ctr">
              <a:spAutoFit/>
            </a:bodyPr>
            <a:lstStyle/>
            <a:p>
              <a:endParaRPr lang="en-US"/>
            </a:p>
          </p:txBody>
        </p:sp>
        <p:sp>
          <p:nvSpPr>
            <p:cNvPr id="80956" name="Oval 47"/>
            <p:cNvSpPr>
              <a:spLocks noChangeArrowheads="1"/>
            </p:cNvSpPr>
            <p:nvPr/>
          </p:nvSpPr>
          <p:spPr bwMode="auto">
            <a:xfrm>
              <a:off x="3900" y="2612"/>
              <a:ext cx="56" cy="72"/>
            </a:xfrm>
            <a:prstGeom prst="ellipse">
              <a:avLst/>
            </a:prstGeom>
            <a:solidFill>
              <a:srgbClr val="FF9900"/>
            </a:solidFill>
            <a:ln w="28575">
              <a:noFill/>
              <a:round/>
              <a:headEnd/>
              <a:tailEnd/>
            </a:ln>
          </p:spPr>
          <p:txBody>
            <a:bodyPr wrap="none" anchor="ctr">
              <a:spAutoFit/>
            </a:bodyPr>
            <a:lstStyle/>
            <a:p>
              <a:endParaRPr lang="en-US"/>
            </a:p>
          </p:txBody>
        </p:sp>
        <p:sp>
          <p:nvSpPr>
            <p:cNvPr id="80957" name="Oval 48"/>
            <p:cNvSpPr>
              <a:spLocks noChangeArrowheads="1"/>
            </p:cNvSpPr>
            <p:nvPr/>
          </p:nvSpPr>
          <p:spPr bwMode="auto">
            <a:xfrm>
              <a:off x="4200" y="2664"/>
              <a:ext cx="56" cy="72"/>
            </a:xfrm>
            <a:prstGeom prst="ellipse">
              <a:avLst/>
            </a:prstGeom>
            <a:solidFill>
              <a:srgbClr val="FF9900"/>
            </a:solidFill>
            <a:ln w="28575">
              <a:noFill/>
              <a:round/>
              <a:headEnd/>
              <a:tailEnd/>
            </a:ln>
          </p:spPr>
          <p:txBody>
            <a:bodyPr wrap="none" anchor="ctr">
              <a:spAutoFit/>
            </a:bodyPr>
            <a:lstStyle/>
            <a:p>
              <a:endParaRPr lang="en-US"/>
            </a:p>
          </p:txBody>
        </p:sp>
        <p:sp>
          <p:nvSpPr>
            <p:cNvPr id="80958" name="Freeform 49"/>
            <p:cNvSpPr>
              <a:spLocks/>
            </p:cNvSpPr>
            <p:nvPr/>
          </p:nvSpPr>
          <p:spPr bwMode="auto">
            <a:xfrm>
              <a:off x="1776" y="2273"/>
              <a:ext cx="2478" cy="1204"/>
            </a:xfrm>
            <a:custGeom>
              <a:avLst/>
              <a:gdLst>
                <a:gd name="T0" fmla="*/ 0 w 2478"/>
                <a:gd name="T1" fmla="*/ 1204 h 1204"/>
                <a:gd name="T2" fmla="*/ 204 w 2478"/>
                <a:gd name="T3" fmla="*/ 724 h 1204"/>
                <a:gd name="T4" fmla="*/ 534 w 2478"/>
                <a:gd name="T5" fmla="*/ 238 h 1204"/>
                <a:gd name="T6" fmla="*/ 900 w 2478"/>
                <a:gd name="T7" fmla="*/ 22 h 1204"/>
                <a:gd name="T8" fmla="*/ 1212 w 2478"/>
                <a:gd name="T9" fmla="*/ 106 h 1204"/>
                <a:gd name="T10" fmla="*/ 1488 w 2478"/>
                <a:gd name="T11" fmla="*/ 178 h 1204"/>
                <a:gd name="T12" fmla="*/ 1776 w 2478"/>
                <a:gd name="T13" fmla="*/ 250 h 1204"/>
                <a:gd name="T14" fmla="*/ 2100 w 2478"/>
                <a:gd name="T15" fmla="*/ 352 h 1204"/>
                <a:gd name="T16" fmla="*/ 2478 w 2478"/>
                <a:gd name="T17" fmla="*/ 418 h 12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78"/>
                <a:gd name="T28" fmla="*/ 0 h 1204"/>
                <a:gd name="T29" fmla="*/ 2478 w 2478"/>
                <a:gd name="T30" fmla="*/ 1204 h 12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78" h="1204">
                  <a:moveTo>
                    <a:pt x="0" y="1204"/>
                  </a:moveTo>
                  <a:cubicBezTo>
                    <a:pt x="57" y="1044"/>
                    <a:pt x="115" y="885"/>
                    <a:pt x="204" y="724"/>
                  </a:cubicBezTo>
                  <a:cubicBezTo>
                    <a:pt x="293" y="563"/>
                    <a:pt x="418" y="355"/>
                    <a:pt x="534" y="238"/>
                  </a:cubicBezTo>
                  <a:cubicBezTo>
                    <a:pt x="650" y="121"/>
                    <a:pt x="787" y="44"/>
                    <a:pt x="900" y="22"/>
                  </a:cubicBezTo>
                  <a:cubicBezTo>
                    <a:pt x="1013" y="0"/>
                    <a:pt x="1114" y="80"/>
                    <a:pt x="1212" y="106"/>
                  </a:cubicBezTo>
                  <a:cubicBezTo>
                    <a:pt x="1310" y="132"/>
                    <a:pt x="1394" y="154"/>
                    <a:pt x="1488" y="178"/>
                  </a:cubicBezTo>
                  <a:cubicBezTo>
                    <a:pt x="1582" y="202"/>
                    <a:pt x="1674" y="221"/>
                    <a:pt x="1776" y="250"/>
                  </a:cubicBezTo>
                  <a:cubicBezTo>
                    <a:pt x="1878" y="279"/>
                    <a:pt x="1983" y="324"/>
                    <a:pt x="2100" y="352"/>
                  </a:cubicBezTo>
                  <a:cubicBezTo>
                    <a:pt x="2217" y="380"/>
                    <a:pt x="2414" y="407"/>
                    <a:pt x="2478" y="418"/>
                  </a:cubicBezTo>
                </a:path>
              </a:pathLst>
            </a:custGeom>
            <a:noFill/>
            <a:ln w="28575">
              <a:solidFill>
                <a:schemeClr val="accent1"/>
              </a:solidFill>
              <a:round/>
              <a:headEnd/>
              <a:tailEnd/>
            </a:ln>
          </p:spPr>
          <p:txBody>
            <a:bodyPr wrap="none">
              <a:spAutoFit/>
            </a:bodyPr>
            <a:lstStyle/>
            <a:p>
              <a:endParaRPr lang="en-US"/>
            </a:p>
          </p:txBody>
        </p:sp>
      </p:grpSp>
      <p:grpSp>
        <p:nvGrpSpPr>
          <p:cNvPr id="80910" name="Group 50"/>
          <p:cNvGrpSpPr>
            <a:grpSpLocks/>
          </p:cNvGrpSpPr>
          <p:nvPr/>
        </p:nvGrpSpPr>
        <p:grpSpPr bwMode="auto">
          <a:xfrm>
            <a:off x="4119563" y="5414963"/>
            <a:ext cx="3395662" cy="119062"/>
            <a:chOff x="2595" y="3411"/>
            <a:chExt cx="2139" cy="75"/>
          </a:xfrm>
        </p:grpSpPr>
        <p:sp>
          <p:nvSpPr>
            <p:cNvPr id="80943" name="Line 51"/>
            <p:cNvSpPr>
              <a:spLocks noChangeShapeType="1"/>
            </p:cNvSpPr>
            <p:nvPr/>
          </p:nvSpPr>
          <p:spPr bwMode="auto">
            <a:xfrm flipV="1">
              <a:off x="2595" y="3420"/>
              <a:ext cx="0" cy="60"/>
            </a:xfrm>
            <a:prstGeom prst="line">
              <a:avLst/>
            </a:prstGeom>
            <a:noFill/>
            <a:ln w="28575">
              <a:solidFill>
                <a:schemeClr val="accent1"/>
              </a:solidFill>
              <a:round/>
              <a:headEnd/>
              <a:tailEnd/>
            </a:ln>
          </p:spPr>
          <p:txBody>
            <a:bodyPr wrap="none" anchor="ctr">
              <a:spAutoFit/>
            </a:bodyPr>
            <a:lstStyle/>
            <a:p>
              <a:endParaRPr lang="en-US"/>
            </a:p>
          </p:txBody>
        </p:sp>
        <p:sp>
          <p:nvSpPr>
            <p:cNvPr id="80944" name="Line 52"/>
            <p:cNvSpPr>
              <a:spLocks noChangeShapeType="1"/>
            </p:cNvSpPr>
            <p:nvPr/>
          </p:nvSpPr>
          <p:spPr bwMode="auto">
            <a:xfrm flipV="1">
              <a:off x="2904" y="3417"/>
              <a:ext cx="0" cy="60"/>
            </a:xfrm>
            <a:prstGeom prst="line">
              <a:avLst/>
            </a:prstGeom>
            <a:noFill/>
            <a:ln w="28575">
              <a:solidFill>
                <a:schemeClr val="accent1"/>
              </a:solidFill>
              <a:round/>
              <a:headEnd/>
              <a:tailEnd/>
            </a:ln>
          </p:spPr>
          <p:txBody>
            <a:bodyPr wrap="none" anchor="ctr">
              <a:spAutoFit/>
            </a:bodyPr>
            <a:lstStyle/>
            <a:p>
              <a:endParaRPr lang="en-US"/>
            </a:p>
          </p:txBody>
        </p:sp>
        <p:sp>
          <p:nvSpPr>
            <p:cNvPr id="80945" name="Line 53"/>
            <p:cNvSpPr>
              <a:spLocks noChangeShapeType="1"/>
            </p:cNvSpPr>
            <p:nvPr/>
          </p:nvSpPr>
          <p:spPr bwMode="auto">
            <a:xfrm flipV="1">
              <a:off x="3204" y="3426"/>
              <a:ext cx="0" cy="60"/>
            </a:xfrm>
            <a:prstGeom prst="line">
              <a:avLst/>
            </a:prstGeom>
            <a:noFill/>
            <a:ln w="28575">
              <a:solidFill>
                <a:schemeClr val="accent1"/>
              </a:solidFill>
              <a:round/>
              <a:headEnd/>
              <a:tailEnd/>
            </a:ln>
          </p:spPr>
          <p:txBody>
            <a:bodyPr wrap="none" anchor="ctr">
              <a:spAutoFit/>
            </a:bodyPr>
            <a:lstStyle/>
            <a:p>
              <a:endParaRPr lang="en-US"/>
            </a:p>
          </p:txBody>
        </p:sp>
        <p:sp>
          <p:nvSpPr>
            <p:cNvPr id="80946" name="Line 54"/>
            <p:cNvSpPr>
              <a:spLocks noChangeShapeType="1"/>
            </p:cNvSpPr>
            <p:nvPr/>
          </p:nvSpPr>
          <p:spPr bwMode="auto">
            <a:xfrm flipV="1">
              <a:off x="3510" y="3420"/>
              <a:ext cx="0" cy="60"/>
            </a:xfrm>
            <a:prstGeom prst="line">
              <a:avLst/>
            </a:prstGeom>
            <a:noFill/>
            <a:ln w="28575">
              <a:solidFill>
                <a:schemeClr val="accent1"/>
              </a:solidFill>
              <a:round/>
              <a:headEnd/>
              <a:tailEnd/>
            </a:ln>
          </p:spPr>
          <p:txBody>
            <a:bodyPr wrap="none" anchor="ctr">
              <a:spAutoFit/>
            </a:bodyPr>
            <a:lstStyle/>
            <a:p>
              <a:endParaRPr lang="en-US"/>
            </a:p>
          </p:txBody>
        </p:sp>
        <p:sp>
          <p:nvSpPr>
            <p:cNvPr id="80947" name="Line 55"/>
            <p:cNvSpPr>
              <a:spLocks noChangeShapeType="1"/>
            </p:cNvSpPr>
            <p:nvPr/>
          </p:nvSpPr>
          <p:spPr bwMode="auto">
            <a:xfrm flipV="1">
              <a:off x="3816" y="3414"/>
              <a:ext cx="0" cy="60"/>
            </a:xfrm>
            <a:prstGeom prst="line">
              <a:avLst/>
            </a:prstGeom>
            <a:noFill/>
            <a:ln w="28575">
              <a:solidFill>
                <a:schemeClr val="accent1"/>
              </a:solidFill>
              <a:round/>
              <a:headEnd/>
              <a:tailEnd/>
            </a:ln>
          </p:spPr>
          <p:txBody>
            <a:bodyPr wrap="none" anchor="ctr">
              <a:spAutoFit/>
            </a:bodyPr>
            <a:lstStyle/>
            <a:p>
              <a:endParaRPr lang="en-US"/>
            </a:p>
          </p:txBody>
        </p:sp>
        <p:sp>
          <p:nvSpPr>
            <p:cNvPr id="80948" name="Line 56"/>
            <p:cNvSpPr>
              <a:spLocks noChangeShapeType="1"/>
            </p:cNvSpPr>
            <p:nvPr/>
          </p:nvSpPr>
          <p:spPr bwMode="auto">
            <a:xfrm flipV="1">
              <a:off x="4122" y="3417"/>
              <a:ext cx="0" cy="60"/>
            </a:xfrm>
            <a:prstGeom prst="line">
              <a:avLst/>
            </a:prstGeom>
            <a:noFill/>
            <a:ln w="28575">
              <a:solidFill>
                <a:schemeClr val="accent1"/>
              </a:solidFill>
              <a:round/>
              <a:headEnd/>
              <a:tailEnd/>
            </a:ln>
          </p:spPr>
          <p:txBody>
            <a:bodyPr wrap="none" anchor="ctr">
              <a:spAutoFit/>
            </a:bodyPr>
            <a:lstStyle/>
            <a:p>
              <a:endParaRPr lang="en-US"/>
            </a:p>
          </p:txBody>
        </p:sp>
        <p:sp>
          <p:nvSpPr>
            <p:cNvPr id="80949" name="Line 57"/>
            <p:cNvSpPr>
              <a:spLocks noChangeShapeType="1"/>
            </p:cNvSpPr>
            <p:nvPr/>
          </p:nvSpPr>
          <p:spPr bwMode="auto">
            <a:xfrm flipV="1">
              <a:off x="4428" y="3411"/>
              <a:ext cx="0" cy="60"/>
            </a:xfrm>
            <a:prstGeom prst="line">
              <a:avLst/>
            </a:prstGeom>
            <a:noFill/>
            <a:ln w="28575">
              <a:solidFill>
                <a:schemeClr val="accent1"/>
              </a:solidFill>
              <a:round/>
              <a:headEnd/>
              <a:tailEnd/>
            </a:ln>
          </p:spPr>
          <p:txBody>
            <a:bodyPr wrap="none" anchor="ctr">
              <a:spAutoFit/>
            </a:bodyPr>
            <a:lstStyle/>
            <a:p>
              <a:endParaRPr lang="en-US"/>
            </a:p>
          </p:txBody>
        </p:sp>
        <p:sp>
          <p:nvSpPr>
            <p:cNvPr id="80950" name="Line 58"/>
            <p:cNvSpPr>
              <a:spLocks noChangeShapeType="1"/>
            </p:cNvSpPr>
            <p:nvPr/>
          </p:nvSpPr>
          <p:spPr bwMode="auto">
            <a:xfrm flipV="1">
              <a:off x="4734" y="3411"/>
              <a:ext cx="0" cy="60"/>
            </a:xfrm>
            <a:prstGeom prst="line">
              <a:avLst/>
            </a:prstGeom>
            <a:noFill/>
            <a:ln w="28575">
              <a:solidFill>
                <a:schemeClr val="accent1"/>
              </a:solidFill>
              <a:round/>
              <a:headEnd/>
              <a:tailEnd/>
            </a:ln>
          </p:spPr>
          <p:txBody>
            <a:bodyPr wrap="none" anchor="ctr">
              <a:spAutoFit/>
            </a:bodyPr>
            <a:lstStyle/>
            <a:p>
              <a:endParaRPr lang="en-US"/>
            </a:p>
          </p:txBody>
        </p:sp>
      </p:grpSp>
      <p:grpSp>
        <p:nvGrpSpPr>
          <p:cNvPr id="80911" name="Group 59"/>
          <p:cNvGrpSpPr>
            <a:grpSpLocks/>
          </p:cNvGrpSpPr>
          <p:nvPr/>
        </p:nvGrpSpPr>
        <p:grpSpPr bwMode="auto">
          <a:xfrm>
            <a:off x="7912100" y="1663700"/>
            <a:ext cx="88900" cy="3511550"/>
            <a:chOff x="4984" y="1048"/>
            <a:chExt cx="56" cy="2212"/>
          </a:xfrm>
        </p:grpSpPr>
        <p:sp>
          <p:nvSpPr>
            <p:cNvPr id="80933" name="Line 60"/>
            <p:cNvSpPr>
              <a:spLocks noChangeShapeType="1"/>
            </p:cNvSpPr>
            <p:nvPr/>
          </p:nvSpPr>
          <p:spPr bwMode="auto">
            <a:xfrm>
              <a:off x="4992" y="1048"/>
              <a:ext cx="44" cy="0"/>
            </a:xfrm>
            <a:prstGeom prst="line">
              <a:avLst/>
            </a:prstGeom>
            <a:noFill/>
            <a:ln w="28575">
              <a:solidFill>
                <a:schemeClr val="accent1"/>
              </a:solidFill>
              <a:round/>
              <a:headEnd/>
              <a:tailEnd/>
            </a:ln>
          </p:spPr>
          <p:txBody>
            <a:bodyPr wrap="none" anchor="ctr">
              <a:spAutoFit/>
            </a:bodyPr>
            <a:lstStyle/>
            <a:p>
              <a:endParaRPr lang="en-US"/>
            </a:p>
          </p:txBody>
        </p:sp>
        <p:sp>
          <p:nvSpPr>
            <p:cNvPr id="80934" name="Line 61"/>
            <p:cNvSpPr>
              <a:spLocks noChangeShapeType="1"/>
            </p:cNvSpPr>
            <p:nvPr/>
          </p:nvSpPr>
          <p:spPr bwMode="auto">
            <a:xfrm>
              <a:off x="4992" y="1304"/>
              <a:ext cx="44" cy="0"/>
            </a:xfrm>
            <a:prstGeom prst="line">
              <a:avLst/>
            </a:prstGeom>
            <a:noFill/>
            <a:ln w="28575">
              <a:solidFill>
                <a:schemeClr val="accent1"/>
              </a:solidFill>
              <a:round/>
              <a:headEnd/>
              <a:tailEnd/>
            </a:ln>
          </p:spPr>
          <p:txBody>
            <a:bodyPr wrap="none" anchor="ctr">
              <a:spAutoFit/>
            </a:bodyPr>
            <a:lstStyle/>
            <a:p>
              <a:endParaRPr lang="en-US"/>
            </a:p>
          </p:txBody>
        </p:sp>
        <p:sp>
          <p:nvSpPr>
            <p:cNvPr id="80935" name="Line 62"/>
            <p:cNvSpPr>
              <a:spLocks noChangeShapeType="1"/>
            </p:cNvSpPr>
            <p:nvPr/>
          </p:nvSpPr>
          <p:spPr bwMode="auto">
            <a:xfrm>
              <a:off x="4984" y="1540"/>
              <a:ext cx="44" cy="0"/>
            </a:xfrm>
            <a:prstGeom prst="line">
              <a:avLst/>
            </a:prstGeom>
            <a:noFill/>
            <a:ln w="28575">
              <a:solidFill>
                <a:schemeClr val="accent1"/>
              </a:solidFill>
              <a:round/>
              <a:headEnd/>
              <a:tailEnd/>
            </a:ln>
          </p:spPr>
          <p:txBody>
            <a:bodyPr wrap="none" anchor="ctr">
              <a:spAutoFit/>
            </a:bodyPr>
            <a:lstStyle/>
            <a:p>
              <a:endParaRPr lang="en-US"/>
            </a:p>
          </p:txBody>
        </p:sp>
        <p:sp>
          <p:nvSpPr>
            <p:cNvPr id="80936" name="Line 63"/>
            <p:cNvSpPr>
              <a:spLocks noChangeShapeType="1"/>
            </p:cNvSpPr>
            <p:nvPr/>
          </p:nvSpPr>
          <p:spPr bwMode="auto">
            <a:xfrm>
              <a:off x="4996" y="1780"/>
              <a:ext cx="44" cy="0"/>
            </a:xfrm>
            <a:prstGeom prst="line">
              <a:avLst/>
            </a:prstGeom>
            <a:noFill/>
            <a:ln w="28575">
              <a:solidFill>
                <a:schemeClr val="accent1"/>
              </a:solidFill>
              <a:round/>
              <a:headEnd/>
              <a:tailEnd/>
            </a:ln>
          </p:spPr>
          <p:txBody>
            <a:bodyPr wrap="none" anchor="ctr">
              <a:spAutoFit/>
            </a:bodyPr>
            <a:lstStyle/>
            <a:p>
              <a:endParaRPr lang="en-US"/>
            </a:p>
          </p:txBody>
        </p:sp>
        <p:sp>
          <p:nvSpPr>
            <p:cNvPr id="80937" name="Line 64"/>
            <p:cNvSpPr>
              <a:spLocks noChangeShapeType="1"/>
            </p:cNvSpPr>
            <p:nvPr/>
          </p:nvSpPr>
          <p:spPr bwMode="auto">
            <a:xfrm>
              <a:off x="4996" y="2024"/>
              <a:ext cx="44" cy="0"/>
            </a:xfrm>
            <a:prstGeom prst="line">
              <a:avLst/>
            </a:prstGeom>
            <a:noFill/>
            <a:ln w="28575">
              <a:solidFill>
                <a:schemeClr val="accent1"/>
              </a:solidFill>
              <a:round/>
              <a:headEnd/>
              <a:tailEnd/>
            </a:ln>
          </p:spPr>
          <p:txBody>
            <a:bodyPr wrap="none" anchor="ctr">
              <a:spAutoFit/>
            </a:bodyPr>
            <a:lstStyle/>
            <a:p>
              <a:endParaRPr lang="en-US"/>
            </a:p>
          </p:txBody>
        </p:sp>
        <p:sp>
          <p:nvSpPr>
            <p:cNvPr id="80938" name="Line 65"/>
            <p:cNvSpPr>
              <a:spLocks noChangeShapeType="1"/>
            </p:cNvSpPr>
            <p:nvPr/>
          </p:nvSpPr>
          <p:spPr bwMode="auto">
            <a:xfrm>
              <a:off x="4988" y="2268"/>
              <a:ext cx="44" cy="0"/>
            </a:xfrm>
            <a:prstGeom prst="line">
              <a:avLst/>
            </a:prstGeom>
            <a:noFill/>
            <a:ln w="28575">
              <a:solidFill>
                <a:schemeClr val="accent1"/>
              </a:solidFill>
              <a:round/>
              <a:headEnd/>
              <a:tailEnd/>
            </a:ln>
          </p:spPr>
          <p:txBody>
            <a:bodyPr wrap="none" anchor="ctr">
              <a:spAutoFit/>
            </a:bodyPr>
            <a:lstStyle/>
            <a:p>
              <a:endParaRPr lang="en-US"/>
            </a:p>
          </p:txBody>
        </p:sp>
        <p:sp>
          <p:nvSpPr>
            <p:cNvPr id="80939" name="Line 66"/>
            <p:cNvSpPr>
              <a:spLocks noChangeShapeType="1"/>
            </p:cNvSpPr>
            <p:nvPr/>
          </p:nvSpPr>
          <p:spPr bwMode="auto">
            <a:xfrm>
              <a:off x="4996" y="2520"/>
              <a:ext cx="44" cy="0"/>
            </a:xfrm>
            <a:prstGeom prst="line">
              <a:avLst/>
            </a:prstGeom>
            <a:noFill/>
            <a:ln w="28575">
              <a:solidFill>
                <a:schemeClr val="accent1"/>
              </a:solidFill>
              <a:round/>
              <a:headEnd/>
              <a:tailEnd/>
            </a:ln>
          </p:spPr>
          <p:txBody>
            <a:bodyPr wrap="none" anchor="ctr">
              <a:spAutoFit/>
            </a:bodyPr>
            <a:lstStyle/>
            <a:p>
              <a:endParaRPr lang="en-US"/>
            </a:p>
          </p:txBody>
        </p:sp>
        <p:sp>
          <p:nvSpPr>
            <p:cNvPr id="80940" name="Line 67"/>
            <p:cNvSpPr>
              <a:spLocks noChangeShapeType="1"/>
            </p:cNvSpPr>
            <p:nvPr/>
          </p:nvSpPr>
          <p:spPr bwMode="auto">
            <a:xfrm>
              <a:off x="4992" y="2764"/>
              <a:ext cx="44" cy="0"/>
            </a:xfrm>
            <a:prstGeom prst="line">
              <a:avLst/>
            </a:prstGeom>
            <a:noFill/>
            <a:ln w="28575">
              <a:solidFill>
                <a:schemeClr val="accent1"/>
              </a:solidFill>
              <a:round/>
              <a:headEnd/>
              <a:tailEnd/>
            </a:ln>
          </p:spPr>
          <p:txBody>
            <a:bodyPr wrap="none" anchor="ctr">
              <a:spAutoFit/>
            </a:bodyPr>
            <a:lstStyle/>
            <a:p>
              <a:endParaRPr lang="en-US"/>
            </a:p>
          </p:txBody>
        </p:sp>
        <p:sp>
          <p:nvSpPr>
            <p:cNvPr id="80941" name="Line 68"/>
            <p:cNvSpPr>
              <a:spLocks noChangeShapeType="1"/>
            </p:cNvSpPr>
            <p:nvPr/>
          </p:nvSpPr>
          <p:spPr bwMode="auto">
            <a:xfrm>
              <a:off x="4988" y="3012"/>
              <a:ext cx="44" cy="0"/>
            </a:xfrm>
            <a:prstGeom prst="line">
              <a:avLst/>
            </a:prstGeom>
            <a:noFill/>
            <a:ln w="28575">
              <a:solidFill>
                <a:schemeClr val="accent1"/>
              </a:solidFill>
              <a:round/>
              <a:headEnd/>
              <a:tailEnd/>
            </a:ln>
          </p:spPr>
          <p:txBody>
            <a:bodyPr wrap="none" anchor="ctr">
              <a:spAutoFit/>
            </a:bodyPr>
            <a:lstStyle/>
            <a:p>
              <a:endParaRPr lang="en-US"/>
            </a:p>
          </p:txBody>
        </p:sp>
        <p:sp>
          <p:nvSpPr>
            <p:cNvPr id="80942" name="Line 69"/>
            <p:cNvSpPr>
              <a:spLocks noChangeShapeType="1"/>
            </p:cNvSpPr>
            <p:nvPr/>
          </p:nvSpPr>
          <p:spPr bwMode="auto">
            <a:xfrm>
              <a:off x="4984" y="3260"/>
              <a:ext cx="44" cy="0"/>
            </a:xfrm>
            <a:prstGeom prst="line">
              <a:avLst/>
            </a:prstGeom>
            <a:noFill/>
            <a:ln w="28575">
              <a:solidFill>
                <a:schemeClr val="accent1"/>
              </a:solidFill>
              <a:round/>
              <a:headEnd/>
              <a:tailEnd/>
            </a:ln>
          </p:spPr>
          <p:txBody>
            <a:bodyPr wrap="none" anchor="ctr">
              <a:spAutoFit/>
            </a:bodyPr>
            <a:lstStyle/>
            <a:p>
              <a:endParaRPr lang="en-US"/>
            </a:p>
          </p:txBody>
        </p:sp>
      </p:grpSp>
      <p:sp>
        <p:nvSpPr>
          <p:cNvPr id="80912" name="Text Box 70"/>
          <p:cNvSpPr txBox="1">
            <a:spLocks noChangeArrowheads="1"/>
          </p:cNvSpPr>
          <p:nvPr/>
        </p:nvSpPr>
        <p:spPr bwMode="auto">
          <a:xfrm>
            <a:off x="8007350" y="1892300"/>
            <a:ext cx="558800" cy="304800"/>
          </a:xfrm>
          <a:prstGeom prst="rect">
            <a:avLst/>
          </a:prstGeom>
          <a:noFill/>
          <a:ln w="28575">
            <a:noFill/>
            <a:miter lim="800000"/>
            <a:headEnd/>
            <a:tailEnd/>
          </a:ln>
        </p:spPr>
        <p:txBody>
          <a:bodyPr>
            <a:spAutoFit/>
          </a:bodyPr>
          <a:lstStyle/>
          <a:p>
            <a:pPr algn="l"/>
            <a:r>
              <a:rPr lang="en-US" sz="1400" b="1">
                <a:solidFill>
                  <a:schemeClr val="tx1"/>
                </a:solidFill>
              </a:rPr>
              <a:t>180</a:t>
            </a:r>
          </a:p>
        </p:txBody>
      </p:sp>
      <p:sp>
        <p:nvSpPr>
          <p:cNvPr id="80913" name="Text Box 71"/>
          <p:cNvSpPr txBox="1">
            <a:spLocks noChangeArrowheads="1"/>
          </p:cNvSpPr>
          <p:nvPr/>
        </p:nvSpPr>
        <p:spPr bwMode="auto">
          <a:xfrm>
            <a:off x="8020050" y="2667000"/>
            <a:ext cx="558800" cy="304800"/>
          </a:xfrm>
          <a:prstGeom prst="rect">
            <a:avLst/>
          </a:prstGeom>
          <a:noFill/>
          <a:ln w="28575">
            <a:noFill/>
            <a:miter lim="800000"/>
            <a:headEnd/>
            <a:tailEnd/>
          </a:ln>
        </p:spPr>
        <p:txBody>
          <a:bodyPr>
            <a:spAutoFit/>
          </a:bodyPr>
          <a:lstStyle/>
          <a:p>
            <a:pPr algn="l"/>
            <a:r>
              <a:rPr lang="en-US" sz="1400" b="1">
                <a:solidFill>
                  <a:schemeClr val="tx1"/>
                </a:solidFill>
              </a:rPr>
              <a:t>160</a:t>
            </a:r>
          </a:p>
        </p:txBody>
      </p:sp>
      <p:sp>
        <p:nvSpPr>
          <p:cNvPr id="80914" name="Text Box 72"/>
          <p:cNvSpPr txBox="1">
            <a:spLocks noChangeArrowheads="1"/>
          </p:cNvSpPr>
          <p:nvPr/>
        </p:nvSpPr>
        <p:spPr bwMode="auto">
          <a:xfrm>
            <a:off x="8007350" y="3441700"/>
            <a:ext cx="558800" cy="304800"/>
          </a:xfrm>
          <a:prstGeom prst="rect">
            <a:avLst/>
          </a:prstGeom>
          <a:noFill/>
          <a:ln w="28575">
            <a:noFill/>
            <a:miter lim="800000"/>
            <a:headEnd/>
            <a:tailEnd/>
          </a:ln>
        </p:spPr>
        <p:txBody>
          <a:bodyPr>
            <a:spAutoFit/>
          </a:bodyPr>
          <a:lstStyle/>
          <a:p>
            <a:pPr algn="l"/>
            <a:r>
              <a:rPr lang="en-US" sz="1400" b="1">
                <a:solidFill>
                  <a:schemeClr val="tx1"/>
                </a:solidFill>
              </a:rPr>
              <a:t>140</a:t>
            </a:r>
          </a:p>
        </p:txBody>
      </p:sp>
      <p:sp>
        <p:nvSpPr>
          <p:cNvPr id="80915" name="Text Box 73"/>
          <p:cNvSpPr txBox="1">
            <a:spLocks noChangeArrowheads="1"/>
          </p:cNvSpPr>
          <p:nvPr/>
        </p:nvSpPr>
        <p:spPr bwMode="auto">
          <a:xfrm>
            <a:off x="8026400" y="4216400"/>
            <a:ext cx="558800" cy="304800"/>
          </a:xfrm>
          <a:prstGeom prst="rect">
            <a:avLst/>
          </a:prstGeom>
          <a:noFill/>
          <a:ln w="28575">
            <a:noFill/>
            <a:miter lim="800000"/>
            <a:headEnd/>
            <a:tailEnd/>
          </a:ln>
        </p:spPr>
        <p:txBody>
          <a:bodyPr>
            <a:spAutoFit/>
          </a:bodyPr>
          <a:lstStyle/>
          <a:p>
            <a:pPr algn="l"/>
            <a:r>
              <a:rPr lang="en-US" sz="1400" b="1">
                <a:solidFill>
                  <a:schemeClr val="tx1"/>
                </a:solidFill>
              </a:rPr>
              <a:t>120</a:t>
            </a:r>
          </a:p>
        </p:txBody>
      </p:sp>
      <p:sp>
        <p:nvSpPr>
          <p:cNvPr id="80916" name="Text Box 74"/>
          <p:cNvSpPr txBox="1">
            <a:spLocks noChangeArrowheads="1"/>
          </p:cNvSpPr>
          <p:nvPr/>
        </p:nvSpPr>
        <p:spPr bwMode="auto">
          <a:xfrm>
            <a:off x="8001000" y="4991100"/>
            <a:ext cx="558800" cy="304800"/>
          </a:xfrm>
          <a:prstGeom prst="rect">
            <a:avLst/>
          </a:prstGeom>
          <a:noFill/>
          <a:ln w="28575">
            <a:noFill/>
            <a:miter lim="800000"/>
            <a:headEnd/>
            <a:tailEnd/>
          </a:ln>
        </p:spPr>
        <p:txBody>
          <a:bodyPr>
            <a:spAutoFit/>
          </a:bodyPr>
          <a:lstStyle/>
          <a:p>
            <a:pPr algn="l"/>
            <a:r>
              <a:rPr lang="en-US" sz="1400" b="1">
                <a:solidFill>
                  <a:schemeClr val="tx1"/>
                </a:solidFill>
              </a:rPr>
              <a:t>100</a:t>
            </a:r>
          </a:p>
        </p:txBody>
      </p:sp>
      <p:sp>
        <p:nvSpPr>
          <p:cNvPr id="80917" name="Text Box 75"/>
          <p:cNvSpPr txBox="1">
            <a:spLocks noChangeArrowheads="1"/>
          </p:cNvSpPr>
          <p:nvPr/>
        </p:nvSpPr>
        <p:spPr bwMode="auto">
          <a:xfrm rot="-5400000">
            <a:off x="7048500" y="3429000"/>
            <a:ext cx="3352800" cy="336550"/>
          </a:xfrm>
          <a:prstGeom prst="rect">
            <a:avLst/>
          </a:prstGeom>
          <a:noFill/>
          <a:ln w="28575">
            <a:noFill/>
            <a:miter lim="800000"/>
            <a:headEnd/>
            <a:tailEnd/>
          </a:ln>
        </p:spPr>
        <p:txBody>
          <a:bodyPr>
            <a:spAutoFit/>
          </a:bodyPr>
          <a:lstStyle/>
          <a:p>
            <a:r>
              <a:rPr lang="en-US" sz="1600" b="1">
                <a:solidFill>
                  <a:schemeClr val="tx1"/>
                </a:solidFill>
              </a:rPr>
              <a:t>LDL Cholesterol (mg/dL)</a:t>
            </a:r>
          </a:p>
        </p:txBody>
      </p:sp>
      <p:sp>
        <p:nvSpPr>
          <p:cNvPr id="80918" name="Rectangle 76"/>
          <p:cNvSpPr>
            <a:spLocks noChangeArrowheads="1"/>
          </p:cNvSpPr>
          <p:nvPr/>
        </p:nvSpPr>
        <p:spPr bwMode="auto">
          <a:xfrm>
            <a:off x="2892425" y="6553200"/>
            <a:ext cx="6251575" cy="304800"/>
          </a:xfrm>
          <a:prstGeom prst="rect">
            <a:avLst/>
          </a:prstGeom>
          <a:noFill/>
          <a:ln w="28575">
            <a:noFill/>
            <a:miter lim="800000"/>
            <a:headEnd/>
            <a:tailEnd/>
          </a:ln>
        </p:spPr>
        <p:txBody>
          <a:bodyPr wrap="none">
            <a:spAutoFit/>
          </a:bodyPr>
          <a:lstStyle/>
          <a:p>
            <a:pPr algn="l">
              <a:spcBef>
                <a:spcPct val="0"/>
              </a:spcBef>
            </a:pPr>
            <a:r>
              <a:rPr lang="en-US" sz="1400" b="1">
                <a:latin typeface="Times New Roman" pitchFamily="18" charset="0"/>
              </a:rPr>
              <a:t>Otvos JD, Cromwell, WC. DALM Scientific Sessions, New York, NY, Sept. 2001</a:t>
            </a:r>
          </a:p>
        </p:txBody>
      </p:sp>
      <p:sp>
        <p:nvSpPr>
          <p:cNvPr id="5008461" name="Text Box 77"/>
          <p:cNvSpPr txBox="1">
            <a:spLocks noChangeArrowheads="1"/>
          </p:cNvSpPr>
          <p:nvPr/>
        </p:nvSpPr>
        <p:spPr bwMode="auto">
          <a:xfrm>
            <a:off x="2914650" y="1009650"/>
            <a:ext cx="5835650" cy="547688"/>
          </a:xfrm>
          <a:prstGeom prst="rect">
            <a:avLst/>
          </a:prstGeom>
          <a:solidFill>
            <a:schemeClr val="tx1"/>
          </a:solidFill>
          <a:ln w="28575">
            <a:solidFill>
              <a:srgbClr val="FF0000"/>
            </a:solidFill>
            <a:miter lim="800000"/>
            <a:headEnd/>
            <a:tailEnd/>
          </a:ln>
          <a:effectLst>
            <a:outerShdw dist="35921" dir="2700000" algn="ctr" rotWithShape="0">
              <a:schemeClr val="bg2"/>
            </a:outerShdw>
          </a:effectLst>
        </p:spPr>
        <p:txBody>
          <a:bodyPr>
            <a:spAutoFit/>
          </a:bodyPr>
          <a:lstStyle/>
          <a:p>
            <a:pPr>
              <a:defRPr/>
            </a:pPr>
            <a:r>
              <a:rPr lang="en-US" sz="2800" b="1">
                <a:solidFill>
                  <a:schemeClr val="bg2"/>
                </a:solidFill>
                <a:effectLst>
                  <a:outerShdw blurRad="38100" dist="38100" dir="2700000" algn="tl">
                    <a:srgbClr val="C0C0C0"/>
                  </a:outerShdw>
                </a:effectLst>
              </a:rPr>
              <a:t>TG, LDL particle # and LDL-C</a:t>
            </a:r>
          </a:p>
        </p:txBody>
      </p:sp>
      <p:sp>
        <p:nvSpPr>
          <p:cNvPr id="80920" name="Text Box 78"/>
          <p:cNvSpPr txBox="1">
            <a:spLocks noChangeArrowheads="1"/>
          </p:cNvSpPr>
          <p:nvPr/>
        </p:nvSpPr>
        <p:spPr bwMode="auto">
          <a:xfrm rot="-5400000">
            <a:off x="1092200" y="3416300"/>
            <a:ext cx="3352800" cy="336550"/>
          </a:xfrm>
          <a:prstGeom prst="rect">
            <a:avLst/>
          </a:prstGeom>
          <a:noFill/>
          <a:ln w="28575">
            <a:noFill/>
            <a:miter lim="800000"/>
            <a:headEnd/>
            <a:tailEnd/>
          </a:ln>
        </p:spPr>
        <p:txBody>
          <a:bodyPr>
            <a:spAutoFit/>
          </a:bodyPr>
          <a:lstStyle/>
          <a:p>
            <a:r>
              <a:rPr lang="en-US" sz="1600" b="1">
                <a:solidFill>
                  <a:schemeClr val="accent1"/>
                </a:solidFill>
              </a:rPr>
              <a:t>LDL Particles (nmol/dL)</a:t>
            </a:r>
          </a:p>
        </p:txBody>
      </p:sp>
      <p:sp>
        <p:nvSpPr>
          <p:cNvPr id="5008463" name="Text Box 79"/>
          <p:cNvSpPr txBox="1">
            <a:spLocks noChangeArrowheads="1"/>
          </p:cNvSpPr>
          <p:nvPr/>
        </p:nvSpPr>
        <p:spPr bwMode="auto">
          <a:xfrm>
            <a:off x="4356100" y="5935663"/>
            <a:ext cx="2628900" cy="519112"/>
          </a:xfrm>
          <a:prstGeom prst="rect">
            <a:avLst/>
          </a:prstGeom>
          <a:noFill/>
          <a:ln w="28575">
            <a:noFill/>
            <a:miter lim="800000"/>
            <a:headEnd/>
            <a:tailEnd/>
          </a:ln>
          <a:effectLst/>
        </p:spPr>
        <p:txBody>
          <a:bodyPr>
            <a:spAutoFit/>
          </a:bodyPr>
          <a:lstStyle/>
          <a:p>
            <a:pPr>
              <a:defRPr/>
            </a:pPr>
            <a:r>
              <a:rPr lang="en-US" sz="2800" b="1">
                <a:solidFill>
                  <a:schemeClr val="accent1"/>
                </a:solidFill>
                <a:effectLst>
                  <a:outerShdw blurRad="38100" dist="38100" dir="2700000" algn="tl">
                    <a:srgbClr val="000000"/>
                  </a:outerShdw>
                </a:effectLst>
              </a:rPr>
              <a:t>Triglycerides</a:t>
            </a:r>
          </a:p>
        </p:txBody>
      </p:sp>
      <p:sp>
        <p:nvSpPr>
          <p:cNvPr id="80922" name="Line 80"/>
          <p:cNvSpPr>
            <a:spLocks noChangeShapeType="1"/>
          </p:cNvSpPr>
          <p:nvPr/>
        </p:nvSpPr>
        <p:spPr bwMode="auto">
          <a:xfrm>
            <a:off x="3670300" y="2819400"/>
            <a:ext cx="4330700" cy="0"/>
          </a:xfrm>
          <a:prstGeom prst="line">
            <a:avLst/>
          </a:prstGeom>
          <a:noFill/>
          <a:ln w="28575">
            <a:solidFill>
              <a:srgbClr val="FF0000"/>
            </a:solidFill>
            <a:prstDash val="dash"/>
            <a:round/>
            <a:headEnd/>
            <a:tailEnd/>
          </a:ln>
        </p:spPr>
        <p:txBody>
          <a:bodyPr wrap="none" anchor="ctr">
            <a:spAutoFit/>
          </a:bodyPr>
          <a:lstStyle/>
          <a:p>
            <a:endParaRPr lang="en-US"/>
          </a:p>
        </p:txBody>
      </p:sp>
      <p:sp>
        <p:nvSpPr>
          <p:cNvPr id="80923" name="Line 81"/>
          <p:cNvSpPr>
            <a:spLocks noChangeShapeType="1"/>
          </p:cNvSpPr>
          <p:nvPr/>
        </p:nvSpPr>
        <p:spPr bwMode="auto">
          <a:xfrm>
            <a:off x="3695700" y="4762500"/>
            <a:ext cx="4330700" cy="0"/>
          </a:xfrm>
          <a:prstGeom prst="line">
            <a:avLst/>
          </a:prstGeom>
          <a:noFill/>
          <a:ln w="28575">
            <a:solidFill>
              <a:srgbClr val="FF0000"/>
            </a:solidFill>
            <a:prstDash val="dash"/>
            <a:round/>
            <a:headEnd/>
            <a:tailEnd/>
          </a:ln>
        </p:spPr>
        <p:txBody>
          <a:bodyPr wrap="none" anchor="ctr">
            <a:spAutoFit/>
          </a:bodyPr>
          <a:lstStyle/>
          <a:p>
            <a:endParaRPr lang="en-US"/>
          </a:p>
        </p:txBody>
      </p:sp>
      <p:sp>
        <p:nvSpPr>
          <p:cNvPr id="5008466" name="Rectangle 82"/>
          <p:cNvSpPr>
            <a:spLocks noChangeArrowheads="1"/>
          </p:cNvSpPr>
          <p:nvPr/>
        </p:nvSpPr>
        <p:spPr bwMode="auto">
          <a:xfrm>
            <a:off x="711200" y="5735638"/>
            <a:ext cx="1682750" cy="457200"/>
          </a:xfrm>
          <a:prstGeom prst="rect">
            <a:avLst/>
          </a:prstGeom>
          <a:noFill/>
          <a:ln w="28575" algn="ctr">
            <a:noFill/>
            <a:miter lim="800000"/>
            <a:headEnd/>
            <a:tailEnd/>
          </a:ln>
          <a:effectLst/>
        </p:spPr>
        <p:txBody>
          <a:bodyPr wrap="none">
            <a:spAutoFit/>
          </a:bodyPr>
          <a:lstStyle/>
          <a:p>
            <a:pPr>
              <a:defRPr/>
            </a:pPr>
            <a:r>
              <a:rPr lang="en-US" sz="2400" b="1">
                <a:solidFill>
                  <a:schemeClr val="hlink"/>
                </a:solidFill>
                <a:effectLst>
                  <a:outerShdw blurRad="38100" dist="38100" dir="2700000" algn="tl">
                    <a:srgbClr val="000000"/>
                  </a:outerShdw>
                </a:effectLst>
              </a:rPr>
              <a:t>(n = 3,437)</a:t>
            </a:r>
          </a:p>
        </p:txBody>
      </p:sp>
      <p:sp>
        <p:nvSpPr>
          <p:cNvPr id="5008467" name="Rectangle 83"/>
          <p:cNvSpPr>
            <a:spLocks noChangeArrowheads="1"/>
          </p:cNvSpPr>
          <p:nvPr/>
        </p:nvSpPr>
        <p:spPr bwMode="auto">
          <a:xfrm>
            <a:off x="0" y="-14288"/>
            <a:ext cx="9144000" cy="641351"/>
          </a:xfrm>
          <a:prstGeom prst="rect">
            <a:avLst/>
          </a:prstGeom>
          <a:noFill/>
          <a:ln w="9525">
            <a:noFill/>
            <a:miter lim="800000"/>
            <a:headEnd/>
            <a:tailEnd/>
          </a:ln>
          <a:effectLst/>
        </p:spPr>
        <p:txBody>
          <a:bodyPr>
            <a:spAutoFit/>
          </a:bodyPr>
          <a:lstStyle/>
          <a:p>
            <a:pPr>
              <a:defRPr/>
            </a:pPr>
            <a:r>
              <a:rPr lang="en-US" sz="3600" b="1">
                <a:solidFill>
                  <a:schemeClr val="hlink"/>
                </a:solidFill>
                <a:effectLst>
                  <a:outerShdw blurRad="38100" dist="38100" dir="2700000" algn="tl">
                    <a:srgbClr val="000000"/>
                  </a:outerShdw>
                </a:effectLst>
              </a:rPr>
              <a:t>Framingham Offspring Study</a:t>
            </a:r>
          </a:p>
        </p:txBody>
      </p:sp>
      <p:sp>
        <p:nvSpPr>
          <p:cNvPr id="5008468" name="AutoShape 84"/>
          <p:cNvSpPr>
            <a:spLocks noChangeArrowheads="1"/>
          </p:cNvSpPr>
          <p:nvPr/>
        </p:nvSpPr>
        <p:spPr bwMode="auto">
          <a:xfrm>
            <a:off x="5435600" y="2520950"/>
            <a:ext cx="228600" cy="2968625"/>
          </a:xfrm>
          <a:prstGeom prst="upArrow">
            <a:avLst>
              <a:gd name="adj1" fmla="val 50000"/>
              <a:gd name="adj2" fmla="val 324653"/>
            </a:avLst>
          </a:prstGeom>
          <a:solidFill>
            <a:schemeClr val="accent1"/>
          </a:solidFill>
          <a:ln w="28575" algn="ctr">
            <a:noFill/>
            <a:miter lim="800000"/>
            <a:headEnd/>
            <a:tailEnd/>
          </a:ln>
        </p:spPr>
        <p:txBody>
          <a:bodyPr anchor="ctr">
            <a:spAutoFit/>
          </a:bodyPr>
          <a:lstStyle/>
          <a:p>
            <a:endParaRPr lang="en-US"/>
          </a:p>
        </p:txBody>
      </p:sp>
      <p:sp>
        <p:nvSpPr>
          <p:cNvPr id="5008469" name="Rectangle 85"/>
          <p:cNvSpPr>
            <a:spLocks noChangeArrowheads="1"/>
          </p:cNvSpPr>
          <p:nvPr/>
        </p:nvSpPr>
        <p:spPr bwMode="auto">
          <a:xfrm>
            <a:off x="6738938" y="2505075"/>
            <a:ext cx="1120775" cy="336550"/>
          </a:xfrm>
          <a:prstGeom prst="rect">
            <a:avLst/>
          </a:prstGeom>
          <a:noFill/>
          <a:ln w="28575" algn="ctr">
            <a:noFill/>
            <a:miter lim="800000"/>
            <a:headEnd/>
            <a:tailEnd/>
          </a:ln>
          <a:effectLst/>
        </p:spPr>
        <p:txBody>
          <a:bodyPr wrap="none">
            <a:spAutoFit/>
          </a:bodyPr>
          <a:lstStyle/>
          <a:p>
            <a:pPr>
              <a:defRPr/>
            </a:pPr>
            <a:r>
              <a:rPr lang="en-US" sz="1600" b="1">
                <a:solidFill>
                  <a:schemeClr val="accent1"/>
                </a:solidFill>
                <a:effectLst>
                  <a:outerShdw blurRad="38100" dist="38100" dir="2700000" algn="tl">
                    <a:srgbClr val="000000"/>
                  </a:outerShdw>
                </a:effectLst>
              </a:rPr>
              <a:t>High Risk</a:t>
            </a:r>
          </a:p>
        </p:txBody>
      </p:sp>
      <p:sp>
        <p:nvSpPr>
          <p:cNvPr id="5008470" name="AutoShape 86"/>
          <p:cNvSpPr>
            <a:spLocks noChangeArrowheads="1"/>
          </p:cNvSpPr>
          <p:nvPr/>
        </p:nvSpPr>
        <p:spPr bwMode="auto">
          <a:xfrm>
            <a:off x="4730750" y="3035300"/>
            <a:ext cx="228600" cy="2482850"/>
          </a:xfrm>
          <a:prstGeom prst="upArrow">
            <a:avLst>
              <a:gd name="adj1" fmla="val 50000"/>
              <a:gd name="adj2" fmla="val 271528"/>
            </a:avLst>
          </a:prstGeom>
          <a:solidFill>
            <a:schemeClr val="accent1"/>
          </a:solidFill>
          <a:ln w="28575" algn="ctr">
            <a:noFill/>
            <a:miter lim="800000"/>
            <a:headEnd/>
            <a:tailEnd/>
          </a:ln>
        </p:spPr>
        <p:txBody>
          <a:bodyPr anchor="ctr">
            <a:spAutoFit/>
          </a:bodyPr>
          <a:lstStyle/>
          <a:p>
            <a:endParaRPr lang="en-US"/>
          </a:p>
        </p:txBody>
      </p:sp>
      <p:sp>
        <p:nvSpPr>
          <p:cNvPr id="5008471" name="Rectangle 87"/>
          <p:cNvSpPr>
            <a:spLocks noChangeArrowheads="1"/>
          </p:cNvSpPr>
          <p:nvPr/>
        </p:nvSpPr>
        <p:spPr bwMode="auto">
          <a:xfrm>
            <a:off x="3619500" y="1676400"/>
            <a:ext cx="4343400" cy="1130300"/>
          </a:xfrm>
          <a:prstGeom prst="rect">
            <a:avLst/>
          </a:prstGeom>
          <a:solidFill>
            <a:schemeClr val="accent2">
              <a:alpha val="32941"/>
            </a:schemeClr>
          </a:solidFill>
          <a:ln w="28575">
            <a:noFill/>
            <a:miter lim="800000"/>
            <a:headEnd/>
            <a:tailEnd/>
          </a:ln>
        </p:spPr>
        <p:txBody>
          <a:bodyPr wrap="none" anchor="ctr">
            <a:spAutoFit/>
          </a:bodyPr>
          <a:lstStyle/>
          <a:p>
            <a:endParaRPr lang="en-US"/>
          </a:p>
        </p:txBody>
      </p:sp>
      <p:sp>
        <p:nvSpPr>
          <p:cNvPr id="80930" name="Line 88"/>
          <p:cNvSpPr>
            <a:spLocks noChangeShapeType="1"/>
          </p:cNvSpPr>
          <p:nvPr/>
        </p:nvSpPr>
        <p:spPr bwMode="auto">
          <a:xfrm>
            <a:off x="3651250" y="3975100"/>
            <a:ext cx="4330700" cy="0"/>
          </a:xfrm>
          <a:prstGeom prst="line">
            <a:avLst/>
          </a:prstGeom>
          <a:noFill/>
          <a:ln w="28575">
            <a:solidFill>
              <a:srgbClr val="FF0000"/>
            </a:solidFill>
            <a:prstDash val="dash"/>
            <a:round/>
            <a:headEnd/>
            <a:tailEnd/>
          </a:ln>
        </p:spPr>
        <p:txBody>
          <a:bodyPr wrap="none" anchor="ctr">
            <a:spAutoFit/>
          </a:bodyPr>
          <a:lstStyle/>
          <a:p>
            <a:endParaRPr lang="en-US"/>
          </a:p>
        </p:txBody>
      </p:sp>
      <p:sp>
        <p:nvSpPr>
          <p:cNvPr id="5008473" name="Rectangle 89"/>
          <p:cNvSpPr>
            <a:spLocks noChangeArrowheads="1"/>
          </p:cNvSpPr>
          <p:nvPr/>
        </p:nvSpPr>
        <p:spPr bwMode="auto">
          <a:xfrm>
            <a:off x="6102350" y="3667125"/>
            <a:ext cx="2193925" cy="336550"/>
          </a:xfrm>
          <a:prstGeom prst="rect">
            <a:avLst/>
          </a:prstGeom>
          <a:noFill/>
          <a:ln w="28575" algn="ctr">
            <a:noFill/>
            <a:miter lim="800000"/>
            <a:headEnd/>
            <a:tailEnd/>
          </a:ln>
          <a:effectLst/>
        </p:spPr>
        <p:txBody>
          <a:bodyPr wrap="none">
            <a:spAutoFit/>
          </a:bodyPr>
          <a:lstStyle/>
          <a:p>
            <a:pPr>
              <a:defRPr/>
            </a:pPr>
            <a:r>
              <a:rPr lang="en-US" sz="1600" b="1">
                <a:solidFill>
                  <a:schemeClr val="accent1"/>
                </a:solidFill>
                <a:effectLst>
                  <a:outerShdw blurRad="38100" dist="38100" dir="2700000" algn="tl">
                    <a:srgbClr val="000000"/>
                  </a:outerShdw>
                </a:effectLst>
              </a:rPr>
              <a:t>Borderline High Risk</a:t>
            </a:r>
          </a:p>
        </p:txBody>
      </p:sp>
      <p:sp>
        <p:nvSpPr>
          <p:cNvPr id="80932" name="Line 90"/>
          <p:cNvSpPr>
            <a:spLocks noChangeShapeType="1"/>
          </p:cNvSpPr>
          <p:nvPr/>
        </p:nvSpPr>
        <p:spPr bwMode="auto">
          <a:xfrm>
            <a:off x="3657600" y="5162550"/>
            <a:ext cx="4330700" cy="0"/>
          </a:xfrm>
          <a:prstGeom prst="line">
            <a:avLst/>
          </a:prstGeom>
          <a:noFill/>
          <a:ln w="28575">
            <a:solidFill>
              <a:srgbClr val="FF0000"/>
            </a:solidFill>
            <a:prstDash val="dash"/>
            <a:round/>
            <a:headEnd/>
            <a:tailEnd/>
          </a:ln>
        </p:spPr>
        <p:txBody>
          <a:bodyPr wrap="none" anchor="ctr">
            <a:spAutoFit/>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008393"/>
                                        </p:tgtEl>
                                        <p:attrNameLst>
                                          <p:attrName>style.visibility</p:attrName>
                                        </p:attrNameLst>
                                      </p:cBhvr>
                                      <p:to>
                                        <p:strVal val="visible"/>
                                      </p:to>
                                    </p:set>
                                    <p:animEffect transition="in" filter="wipe(left)">
                                      <p:cBhvr>
                                        <p:cTn id="7" dur="500"/>
                                        <p:tgtEl>
                                          <p:spTgt spid="500839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008391"/>
                                        </p:tgtEl>
                                        <p:attrNameLst>
                                          <p:attrName>style.visibility</p:attrName>
                                        </p:attrNameLst>
                                      </p:cBhvr>
                                      <p:to>
                                        <p:strVal val="visible"/>
                                      </p:to>
                                    </p:set>
                                    <p:animEffect transition="in" filter="fade">
                                      <p:cBhvr>
                                        <p:cTn id="11" dur="500"/>
                                        <p:tgtEl>
                                          <p:spTgt spid="5008391"/>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5008386"/>
                                        </p:tgtEl>
                                        <p:attrNameLst>
                                          <p:attrName>style.visibility</p:attrName>
                                        </p:attrNameLst>
                                      </p:cBhvr>
                                      <p:to>
                                        <p:strVal val="visible"/>
                                      </p:to>
                                    </p:set>
                                    <p:animEffect transition="in" filter="dissolve">
                                      <p:cBhvr>
                                        <p:cTn id="16" dur="500"/>
                                        <p:tgtEl>
                                          <p:spTgt spid="5008386"/>
                                        </p:tgtEl>
                                      </p:cBhvr>
                                    </p:animEffect>
                                  </p:childTnLst>
                                </p:cTn>
                              </p:par>
                            </p:childTnLst>
                          </p:cTn>
                        </p:par>
                        <p:par>
                          <p:cTn id="17" fill="hold">
                            <p:stCondLst>
                              <p:cond delay="500"/>
                            </p:stCondLst>
                            <p:childTnLst>
                              <p:par>
                                <p:cTn id="18" presetID="22" presetClass="entr" presetSubtype="8" fill="hold" nodeType="afterEffect">
                                  <p:stCondLst>
                                    <p:cond delay="1000"/>
                                  </p:stCondLst>
                                  <p:childTnLst>
                                    <p:set>
                                      <p:cBhvr>
                                        <p:cTn id="19" dur="1" fill="hold">
                                          <p:stCondLst>
                                            <p:cond delay="0"/>
                                          </p:stCondLst>
                                        </p:cTn>
                                        <p:tgtEl>
                                          <p:spTgt spid="5"/>
                                        </p:tgtEl>
                                        <p:attrNameLst>
                                          <p:attrName>style.visibility</p:attrName>
                                        </p:attrNameLst>
                                      </p:cBhvr>
                                      <p:to>
                                        <p:strVal val="visible"/>
                                      </p:to>
                                    </p:set>
                                    <p:animEffect transition="in" filter="wipe(left)">
                                      <p:cBhvr>
                                        <p:cTn id="20" dur="1000"/>
                                        <p:tgtEl>
                                          <p:spTgt spid="5"/>
                                        </p:tgtEl>
                                      </p:cBhvr>
                                    </p:animEffect>
                                  </p:childTnLst>
                                </p:cTn>
                              </p:par>
                            </p:childTnLst>
                          </p:cTn>
                        </p:par>
                        <p:par>
                          <p:cTn id="21" fill="hold">
                            <p:stCondLst>
                              <p:cond delay="2500"/>
                            </p:stCondLst>
                            <p:childTnLst>
                              <p:par>
                                <p:cTn id="22" presetID="1" presetClass="entr" presetSubtype="0" fill="hold" grpId="0" nodeType="afterEffect">
                                  <p:stCondLst>
                                    <p:cond delay="0"/>
                                  </p:stCondLst>
                                  <p:childTnLst>
                                    <p:set>
                                      <p:cBhvr>
                                        <p:cTn id="23" dur="1" fill="hold">
                                          <p:stCondLst>
                                            <p:cond delay="499"/>
                                          </p:stCondLst>
                                        </p:cTn>
                                        <p:tgtEl>
                                          <p:spTgt spid="5008413"/>
                                        </p:tgtEl>
                                        <p:attrNameLst>
                                          <p:attrName>style.visibility</p:attrName>
                                        </p:attrNameLst>
                                      </p:cBhvr>
                                      <p:to>
                                        <p:strVal val="visible"/>
                                      </p:to>
                                    </p:set>
                                  </p:childTnLst>
                                </p:cTn>
                              </p:par>
                              <p:par>
                                <p:cTn id="24" presetID="22" presetClass="entr" presetSubtype="1" fill="hold" grpId="0" nodeType="withEffect">
                                  <p:stCondLst>
                                    <p:cond delay="0"/>
                                  </p:stCondLst>
                                  <p:childTnLst>
                                    <p:set>
                                      <p:cBhvr>
                                        <p:cTn id="25" dur="1" fill="hold">
                                          <p:stCondLst>
                                            <p:cond delay="0"/>
                                          </p:stCondLst>
                                        </p:cTn>
                                        <p:tgtEl>
                                          <p:spTgt spid="5008392"/>
                                        </p:tgtEl>
                                        <p:attrNameLst>
                                          <p:attrName>style.visibility</p:attrName>
                                        </p:attrNameLst>
                                      </p:cBhvr>
                                      <p:to>
                                        <p:strVal val="visible"/>
                                      </p:to>
                                    </p:set>
                                    <p:animEffect transition="in" filter="wipe(up)">
                                      <p:cBhvr>
                                        <p:cTn id="26" dur="1000"/>
                                        <p:tgtEl>
                                          <p:spTgt spid="5008392"/>
                                        </p:tgtEl>
                                      </p:cBhvr>
                                    </p:animEffect>
                                  </p:childTnLst>
                                </p:cTn>
                              </p:par>
                            </p:childTnLst>
                          </p:cTn>
                        </p:par>
                        <p:par>
                          <p:cTn id="27" fill="hold">
                            <p:stCondLst>
                              <p:cond delay="3500"/>
                            </p:stCondLst>
                            <p:childTnLst>
                              <p:par>
                                <p:cTn id="28" presetID="22" presetClass="entr" presetSubtype="4" fill="hold" grpId="0" nodeType="afterEffect">
                                  <p:stCondLst>
                                    <p:cond delay="0"/>
                                  </p:stCondLst>
                                  <p:childTnLst>
                                    <p:set>
                                      <p:cBhvr>
                                        <p:cTn id="29" dur="1" fill="hold">
                                          <p:stCondLst>
                                            <p:cond delay="0"/>
                                          </p:stCondLst>
                                        </p:cTn>
                                        <p:tgtEl>
                                          <p:spTgt spid="5008411"/>
                                        </p:tgtEl>
                                        <p:attrNameLst>
                                          <p:attrName>style.visibility</p:attrName>
                                        </p:attrNameLst>
                                      </p:cBhvr>
                                      <p:to>
                                        <p:strVal val="visible"/>
                                      </p:to>
                                    </p:set>
                                    <p:animEffect transition="in" filter="wipe(down)">
                                      <p:cBhvr>
                                        <p:cTn id="30" dur="500"/>
                                        <p:tgtEl>
                                          <p:spTgt spid="5008411"/>
                                        </p:tgtEl>
                                      </p:cBhvr>
                                    </p:animEffect>
                                  </p:childTnLst>
                                </p:cTn>
                              </p:par>
                            </p:childTnLst>
                          </p:cTn>
                        </p:par>
                        <p:par>
                          <p:cTn id="31" fill="hold">
                            <p:stCondLst>
                              <p:cond delay="4000"/>
                            </p:stCondLst>
                            <p:childTnLst>
                              <p:par>
                                <p:cTn id="32" presetID="22" presetClass="entr" presetSubtype="4" fill="hold" grpId="0" nodeType="afterEffect">
                                  <p:stCondLst>
                                    <p:cond delay="1500"/>
                                  </p:stCondLst>
                                  <p:childTnLst>
                                    <p:set>
                                      <p:cBhvr>
                                        <p:cTn id="33" dur="1" fill="hold">
                                          <p:stCondLst>
                                            <p:cond delay="0"/>
                                          </p:stCondLst>
                                        </p:cTn>
                                        <p:tgtEl>
                                          <p:spTgt spid="5008468"/>
                                        </p:tgtEl>
                                        <p:attrNameLst>
                                          <p:attrName>style.visibility</p:attrName>
                                        </p:attrNameLst>
                                      </p:cBhvr>
                                      <p:to>
                                        <p:strVal val="visible"/>
                                      </p:to>
                                    </p:set>
                                    <p:animEffect transition="in" filter="wipe(down)">
                                      <p:cBhvr>
                                        <p:cTn id="34" dur="1000"/>
                                        <p:tgtEl>
                                          <p:spTgt spid="5008468"/>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5008470"/>
                                        </p:tgtEl>
                                        <p:attrNameLst>
                                          <p:attrName>style.visibility</p:attrName>
                                        </p:attrNameLst>
                                      </p:cBhvr>
                                      <p:to>
                                        <p:strVal val="visible"/>
                                      </p:to>
                                    </p:set>
                                    <p:animEffect transition="in" filter="wipe(down)">
                                      <p:cBhvr>
                                        <p:cTn id="39" dur="1000"/>
                                        <p:tgtEl>
                                          <p:spTgt spid="5008470"/>
                                        </p:tgtEl>
                                      </p:cBhvr>
                                    </p:animEffect>
                                  </p:childTnLst>
                                </p:cTn>
                              </p:par>
                              <p:par>
                                <p:cTn id="40" presetID="10" presetClass="exit" presetSubtype="0" fill="hold" grpId="1" nodeType="withEffect">
                                  <p:stCondLst>
                                    <p:cond delay="0"/>
                                  </p:stCondLst>
                                  <p:childTnLst>
                                    <p:animEffect transition="out" filter="fade">
                                      <p:cBhvr>
                                        <p:cTn id="41" dur="1000"/>
                                        <p:tgtEl>
                                          <p:spTgt spid="5008468"/>
                                        </p:tgtEl>
                                      </p:cBhvr>
                                    </p:animEffect>
                                    <p:set>
                                      <p:cBhvr>
                                        <p:cTn id="42" dur="1" fill="hold">
                                          <p:stCondLst>
                                            <p:cond delay="999"/>
                                          </p:stCondLst>
                                        </p:cTn>
                                        <p:tgtEl>
                                          <p:spTgt spid="5008468"/>
                                        </p:tgtEl>
                                        <p:attrNameLst>
                                          <p:attrName>style.visibility</p:attrName>
                                        </p:attrNameLst>
                                      </p:cBhvr>
                                      <p:to>
                                        <p:strVal val="hidden"/>
                                      </p:to>
                                    </p:set>
                                  </p:childTnLst>
                                </p:cTn>
                              </p:par>
                              <p:par>
                                <p:cTn id="43" presetID="9" presetClass="entr" presetSubtype="0" fill="hold" grpId="0" nodeType="withEffect">
                                  <p:stCondLst>
                                    <p:cond delay="0"/>
                                  </p:stCondLst>
                                  <p:childTnLst>
                                    <p:set>
                                      <p:cBhvr>
                                        <p:cTn id="44" dur="1" fill="hold">
                                          <p:stCondLst>
                                            <p:cond delay="0"/>
                                          </p:stCondLst>
                                        </p:cTn>
                                        <p:tgtEl>
                                          <p:spTgt spid="5008471"/>
                                        </p:tgtEl>
                                        <p:attrNameLst>
                                          <p:attrName>style.visibility</p:attrName>
                                        </p:attrNameLst>
                                      </p:cBhvr>
                                      <p:to>
                                        <p:strVal val="visible"/>
                                      </p:to>
                                    </p:set>
                                    <p:animEffect transition="in" filter="dissolve">
                                      <p:cBhvr>
                                        <p:cTn id="45" dur="1000"/>
                                        <p:tgtEl>
                                          <p:spTgt spid="50084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08386" grpId="0" animBg="1"/>
      <p:bldP spid="5008391" grpId="0" animBg="1" autoUpdateAnimBg="0"/>
      <p:bldP spid="5008392" grpId="0" animBg="1" autoUpdateAnimBg="0"/>
      <p:bldP spid="5008393" grpId="0" animBg="1"/>
      <p:bldP spid="5008411" grpId="0" animBg="1"/>
      <p:bldP spid="5008413" grpId="0" autoUpdateAnimBg="0"/>
      <p:bldP spid="5008468" grpId="0" animBg="1"/>
      <p:bldP spid="5008468" grpId="1" animBg="1"/>
      <p:bldP spid="5008470" grpId="0" animBg="1"/>
      <p:bldP spid="5008471" grpId="0"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ChangeArrowheads="1"/>
          </p:cNvSpPr>
          <p:nvPr/>
        </p:nvSpPr>
        <p:spPr bwMode="blackWhite">
          <a:xfrm>
            <a:off x="1700213" y="1593850"/>
            <a:ext cx="6373812" cy="3403600"/>
          </a:xfrm>
          <a:prstGeom prst="rect">
            <a:avLst/>
          </a:prstGeom>
          <a:solidFill>
            <a:schemeClr val="bg2"/>
          </a:solidFill>
          <a:ln w="12700">
            <a:solidFill>
              <a:schemeClr val="tx1"/>
            </a:solidFill>
            <a:miter lim="800000"/>
            <a:headEnd/>
            <a:tailEnd/>
          </a:ln>
        </p:spPr>
        <p:txBody>
          <a:bodyPr wrap="none" anchor="ctr"/>
          <a:lstStyle/>
          <a:p>
            <a:endParaRPr lang="en-US"/>
          </a:p>
        </p:txBody>
      </p:sp>
      <p:sp>
        <p:nvSpPr>
          <p:cNvPr id="5043203" name="Rectangle 3"/>
          <p:cNvSpPr>
            <a:spLocks noGrp="1" noChangeArrowheads="1"/>
          </p:cNvSpPr>
          <p:nvPr>
            <p:ph type="title"/>
          </p:nvPr>
        </p:nvSpPr>
        <p:spPr/>
        <p:txBody>
          <a:bodyPr/>
          <a:lstStyle/>
          <a:p>
            <a:pPr>
              <a:defRPr/>
            </a:pPr>
            <a:r>
              <a:rPr lang="en-US" smtClean="0"/>
              <a:t>Relationship of Triglycerides</a:t>
            </a:r>
            <a:br>
              <a:rPr lang="en-US" smtClean="0"/>
            </a:br>
            <a:r>
              <a:rPr lang="en-US" smtClean="0"/>
              <a:t>and LDL Particle Size</a:t>
            </a:r>
          </a:p>
        </p:txBody>
      </p:sp>
      <p:sp>
        <p:nvSpPr>
          <p:cNvPr id="5043204" name="Rectangle 4"/>
          <p:cNvSpPr>
            <a:spLocks noChangeArrowheads="1"/>
          </p:cNvSpPr>
          <p:nvPr/>
        </p:nvSpPr>
        <p:spPr bwMode="auto">
          <a:xfrm rot="16200000">
            <a:off x="-598488" y="3355976"/>
            <a:ext cx="2879725" cy="298450"/>
          </a:xfrm>
          <a:prstGeom prst="rect">
            <a:avLst/>
          </a:prstGeom>
          <a:noFill/>
          <a:ln w="28575">
            <a:noFill/>
            <a:miter lim="800000"/>
            <a:headEnd/>
            <a:tailEnd/>
          </a:ln>
          <a:effectLst/>
        </p:spPr>
        <p:txBody>
          <a:bodyPr>
            <a:spAutoFit/>
          </a:bodyPr>
          <a:lstStyle/>
          <a:p>
            <a:pPr>
              <a:lnSpc>
                <a:spcPct val="80000"/>
              </a:lnSpc>
              <a:defRPr/>
            </a:pPr>
            <a:r>
              <a:rPr lang="en-US" b="1">
                <a:solidFill>
                  <a:schemeClr val="accent1"/>
                </a:solidFill>
                <a:effectLst>
                  <a:outerShdw blurRad="38100" dist="38100" dir="2700000" algn="tl">
                    <a:srgbClr val="000000"/>
                  </a:outerShdw>
                </a:effectLst>
                <a:latin typeface="Arial Narrow" pitchFamily="34" charset="0"/>
              </a:rPr>
              <a:t>Cumulative % Frequency</a:t>
            </a:r>
          </a:p>
        </p:txBody>
      </p:sp>
      <p:sp>
        <p:nvSpPr>
          <p:cNvPr id="95237" name="Rectangle 5"/>
          <p:cNvSpPr>
            <a:spLocks noChangeArrowheads="1"/>
          </p:cNvSpPr>
          <p:nvPr/>
        </p:nvSpPr>
        <p:spPr bwMode="auto">
          <a:xfrm>
            <a:off x="123825" y="6381750"/>
            <a:ext cx="3679825" cy="311150"/>
          </a:xfrm>
          <a:prstGeom prst="rect">
            <a:avLst/>
          </a:prstGeom>
          <a:noFill/>
          <a:ln w="28575">
            <a:noFill/>
            <a:miter lim="800000"/>
            <a:headEnd/>
            <a:tailEnd/>
          </a:ln>
        </p:spPr>
        <p:txBody>
          <a:bodyPr wrap="none">
            <a:spAutoFit/>
          </a:bodyPr>
          <a:lstStyle/>
          <a:p>
            <a:pPr algn="l">
              <a:lnSpc>
                <a:spcPct val="80000"/>
              </a:lnSpc>
            </a:pPr>
            <a:r>
              <a:rPr lang="en-US" sz="1800" b="1">
                <a:solidFill>
                  <a:srgbClr val="FF9900"/>
                </a:solidFill>
                <a:latin typeface="Arial Narrow" pitchFamily="34" charset="0"/>
              </a:rPr>
              <a:t>Austin M, et al. </a:t>
            </a:r>
            <a:r>
              <a:rPr lang="en-US" sz="1800" b="1" i="1">
                <a:solidFill>
                  <a:srgbClr val="FF9900"/>
                </a:solidFill>
                <a:latin typeface="Arial Narrow" pitchFamily="34" charset="0"/>
              </a:rPr>
              <a:t>Circulation. </a:t>
            </a:r>
            <a:r>
              <a:rPr lang="en-US" sz="1800" b="1">
                <a:solidFill>
                  <a:srgbClr val="FF9900"/>
                </a:solidFill>
                <a:latin typeface="Arial Narrow" pitchFamily="34" charset="0"/>
              </a:rPr>
              <a:t>1990;82:495-506.</a:t>
            </a:r>
          </a:p>
        </p:txBody>
      </p:sp>
      <p:sp>
        <p:nvSpPr>
          <p:cNvPr id="95238" name="Line 6"/>
          <p:cNvSpPr>
            <a:spLocks noChangeShapeType="1"/>
          </p:cNvSpPr>
          <p:nvPr/>
        </p:nvSpPr>
        <p:spPr bwMode="auto">
          <a:xfrm>
            <a:off x="1697038" y="2120900"/>
            <a:ext cx="1587" cy="2895600"/>
          </a:xfrm>
          <a:prstGeom prst="line">
            <a:avLst/>
          </a:prstGeom>
          <a:noFill/>
          <a:ln w="11113">
            <a:solidFill>
              <a:srgbClr val="FFFFFF"/>
            </a:solidFill>
            <a:round/>
            <a:headEnd/>
            <a:tailEnd/>
          </a:ln>
        </p:spPr>
        <p:txBody>
          <a:bodyPr/>
          <a:lstStyle/>
          <a:p>
            <a:endParaRPr lang="en-US"/>
          </a:p>
        </p:txBody>
      </p:sp>
      <p:sp>
        <p:nvSpPr>
          <p:cNvPr id="95239" name="Line 7"/>
          <p:cNvSpPr>
            <a:spLocks noChangeShapeType="1"/>
          </p:cNvSpPr>
          <p:nvPr/>
        </p:nvSpPr>
        <p:spPr bwMode="auto">
          <a:xfrm>
            <a:off x="1620838" y="5016500"/>
            <a:ext cx="76200" cy="1588"/>
          </a:xfrm>
          <a:prstGeom prst="line">
            <a:avLst/>
          </a:prstGeom>
          <a:noFill/>
          <a:ln w="11113">
            <a:solidFill>
              <a:srgbClr val="FFFFFF"/>
            </a:solidFill>
            <a:round/>
            <a:headEnd/>
            <a:tailEnd/>
          </a:ln>
        </p:spPr>
        <p:txBody>
          <a:bodyPr/>
          <a:lstStyle/>
          <a:p>
            <a:endParaRPr lang="en-US"/>
          </a:p>
        </p:txBody>
      </p:sp>
      <p:sp>
        <p:nvSpPr>
          <p:cNvPr id="95240" name="Line 8"/>
          <p:cNvSpPr>
            <a:spLocks noChangeShapeType="1"/>
          </p:cNvSpPr>
          <p:nvPr/>
        </p:nvSpPr>
        <p:spPr bwMode="auto">
          <a:xfrm>
            <a:off x="1620838" y="4730750"/>
            <a:ext cx="76200" cy="1588"/>
          </a:xfrm>
          <a:prstGeom prst="line">
            <a:avLst/>
          </a:prstGeom>
          <a:noFill/>
          <a:ln w="11113">
            <a:solidFill>
              <a:srgbClr val="FFFFFF"/>
            </a:solidFill>
            <a:round/>
            <a:headEnd/>
            <a:tailEnd/>
          </a:ln>
        </p:spPr>
        <p:txBody>
          <a:bodyPr/>
          <a:lstStyle/>
          <a:p>
            <a:endParaRPr lang="en-US"/>
          </a:p>
        </p:txBody>
      </p:sp>
      <p:sp>
        <p:nvSpPr>
          <p:cNvPr id="95241" name="Line 9"/>
          <p:cNvSpPr>
            <a:spLocks noChangeShapeType="1"/>
          </p:cNvSpPr>
          <p:nvPr/>
        </p:nvSpPr>
        <p:spPr bwMode="auto">
          <a:xfrm>
            <a:off x="1620838" y="4435475"/>
            <a:ext cx="76200" cy="1588"/>
          </a:xfrm>
          <a:prstGeom prst="line">
            <a:avLst/>
          </a:prstGeom>
          <a:noFill/>
          <a:ln w="11113">
            <a:solidFill>
              <a:srgbClr val="FFFFFF"/>
            </a:solidFill>
            <a:round/>
            <a:headEnd/>
            <a:tailEnd/>
          </a:ln>
        </p:spPr>
        <p:txBody>
          <a:bodyPr/>
          <a:lstStyle/>
          <a:p>
            <a:endParaRPr lang="en-US"/>
          </a:p>
        </p:txBody>
      </p:sp>
      <p:sp>
        <p:nvSpPr>
          <p:cNvPr id="95242" name="Line 10"/>
          <p:cNvSpPr>
            <a:spLocks noChangeShapeType="1"/>
          </p:cNvSpPr>
          <p:nvPr/>
        </p:nvSpPr>
        <p:spPr bwMode="auto">
          <a:xfrm>
            <a:off x="1620838" y="4149725"/>
            <a:ext cx="76200" cy="1588"/>
          </a:xfrm>
          <a:prstGeom prst="line">
            <a:avLst/>
          </a:prstGeom>
          <a:noFill/>
          <a:ln w="11113">
            <a:solidFill>
              <a:srgbClr val="FFFFFF"/>
            </a:solidFill>
            <a:round/>
            <a:headEnd/>
            <a:tailEnd/>
          </a:ln>
        </p:spPr>
        <p:txBody>
          <a:bodyPr/>
          <a:lstStyle/>
          <a:p>
            <a:endParaRPr lang="en-US"/>
          </a:p>
        </p:txBody>
      </p:sp>
      <p:sp>
        <p:nvSpPr>
          <p:cNvPr id="95243" name="Line 11"/>
          <p:cNvSpPr>
            <a:spLocks noChangeShapeType="1"/>
          </p:cNvSpPr>
          <p:nvPr/>
        </p:nvSpPr>
        <p:spPr bwMode="auto">
          <a:xfrm>
            <a:off x="1620838" y="3854450"/>
            <a:ext cx="76200" cy="1588"/>
          </a:xfrm>
          <a:prstGeom prst="line">
            <a:avLst/>
          </a:prstGeom>
          <a:noFill/>
          <a:ln w="11113">
            <a:solidFill>
              <a:srgbClr val="FFFFFF"/>
            </a:solidFill>
            <a:round/>
            <a:headEnd/>
            <a:tailEnd/>
          </a:ln>
        </p:spPr>
        <p:txBody>
          <a:bodyPr/>
          <a:lstStyle/>
          <a:p>
            <a:endParaRPr lang="en-US"/>
          </a:p>
        </p:txBody>
      </p:sp>
      <p:sp>
        <p:nvSpPr>
          <p:cNvPr id="95244" name="Line 12"/>
          <p:cNvSpPr>
            <a:spLocks noChangeShapeType="1"/>
          </p:cNvSpPr>
          <p:nvPr/>
        </p:nvSpPr>
        <p:spPr bwMode="auto">
          <a:xfrm>
            <a:off x="1620838" y="3568700"/>
            <a:ext cx="76200" cy="1588"/>
          </a:xfrm>
          <a:prstGeom prst="line">
            <a:avLst/>
          </a:prstGeom>
          <a:noFill/>
          <a:ln w="11113">
            <a:solidFill>
              <a:srgbClr val="FFFFFF"/>
            </a:solidFill>
            <a:round/>
            <a:headEnd/>
            <a:tailEnd/>
          </a:ln>
        </p:spPr>
        <p:txBody>
          <a:bodyPr/>
          <a:lstStyle/>
          <a:p>
            <a:endParaRPr lang="en-US"/>
          </a:p>
        </p:txBody>
      </p:sp>
      <p:sp>
        <p:nvSpPr>
          <p:cNvPr id="95245" name="Line 13"/>
          <p:cNvSpPr>
            <a:spLocks noChangeShapeType="1"/>
          </p:cNvSpPr>
          <p:nvPr/>
        </p:nvSpPr>
        <p:spPr bwMode="auto">
          <a:xfrm>
            <a:off x="1620838" y="3270250"/>
            <a:ext cx="76200" cy="1588"/>
          </a:xfrm>
          <a:prstGeom prst="line">
            <a:avLst/>
          </a:prstGeom>
          <a:noFill/>
          <a:ln w="11113">
            <a:solidFill>
              <a:srgbClr val="FFFFFF"/>
            </a:solidFill>
            <a:round/>
            <a:headEnd/>
            <a:tailEnd/>
          </a:ln>
        </p:spPr>
        <p:txBody>
          <a:bodyPr/>
          <a:lstStyle/>
          <a:p>
            <a:endParaRPr lang="en-US"/>
          </a:p>
        </p:txBody>
      </p:sp>
      <p:sp>
        <p:nvSpPr>
          <p:cNvPr id="95246" name="Line 14"/>
          <p:cNvSpPr>
            <a:spLocks noChangeShapeType="1"/>
          </p:cNvSpPr>
          <p:nvPr/>
        </p:nvSpPr>
        <p:spPr bwMode="auto">
          <a:xfrm>
            <a:off x="1620838" y="2987675"/>
            <a:ext cx="76200" cy="1588"/>
          </a:xfrm>
          <a:prstGeom prst="line">
            <a:avLst/>
          </a:prstGeom>
          <a:noFill/>
          <a:ln w="11113">
            <a:solidFill>
              <a:srgbClr val="FFFFFF"/>
            </a:solidFill>
            <a:round/>
            <a:headEnd/>
            <a:tailEnd/>
          </a:ln>
        </p:spPr>
        <p:txBody>
          <a:bodyPr/>
          <a:lstStyle/>
          <a:p>
            <a:endParaRPr lang="en-US"/>
          </a:p>
        </p:txBody>
      </p:sp>
      <p:sp>
        <p:nvSpPr>
          <p:cNvPr id="95247" name="Line 15"/>
          <p:cNvSpPr>
            <a:spLocks noChangeShapeType="1"/>
          </p:cNvSpPr>
          <p:nvPr/>
        </p:nvSpPr>
        <p:spPr bwMode="auto">
          <a:xfrm>
            <a:off x="1620838" y="2701925"/>
            <a:ext cx="76200" cy="1588"/>
          </a:xfrm>
          <a:prstGeom prst="line">
            <a:avLst/>
          </a:prstGeom>
          <a:noFill/>
          <a:ln w="11113">
            <a:solidFill>
              <a:srgbClr val="FFFFFF"/>
            </a:solidFill>
            <a:round/>
            <a:headEnd/>
            <a:tailEnd/>
          </a:ln>
        </p:spPr>
        <p:txBody>
          <a:bodyPr/>
          <a:lstStyle/>
          <a:p>
            <a:endParaRPr lang="en-US"/>
          </a:p>
        </p:txBody>
      </p:sp>
      <p:sp>
        <p:nvSpPr>
          <p:cNvPr id="95248" name="Line 16"/>
          <p:cNvSpPr>
            <a:spLocks noChangeShapeType="1"/>
          </p:cNvSpPr>
          <p:nvPr/>
        </p:nvSpPr>
        <p:spPr bwMode="auto">
          <a:xfrm>
            <a:off x="1620838" y="2406650"/>
            <a:ext cx="76200" cy="1588"/>
          </a:xfrm>
          <a:prstGeom prst="line">
            <a:avLst/>
          </a:prstGeom>
          <a:noFill/>
          <a:ln w="11113">
            <a:solidFill>
              <a:srgbClr val="FFFFFF"/>
            </a:solidFill>
            <a:round/>
            <a:headEnd/>
            <a:tailEnd/>
          </a:ln>
        </p:spPr>
        <p:txBody>
          <a:bodyPr/>
          <a:lstStyle/>
          <a:p>
            <a:endParaRPr lang="en-US"/>
          </a:p>
        </p:txBody>
      </p:sp>
      <p:sp>
        <p:nvSpPr>
          <p:cNvPr id="95249" name="Line 17"/>
          <p:cNvSpPr>
            <a:spLocks noChangeShapeType="1"/>
          </p:cNvSpPr>
          <p:nvPr/>
        </p:nvSpPr>
        <p:spPr bwMode="auto">
          <a:xfrm>
            <a:off x="1620838" y="2120900"/>
            <a:ext cx="76200" cy="1588"/>
          </a:xfrm>
          <a:prstGeom prst="line">
            <a:avLst/>
          </a:prstGeom>
          <a:noFill/>
          <a:ln w="11113">
            <a:solidFill>
              <a:srgbClr val="FFFFFF"/>
            </a:solidFill>
            <a:round/>
            <a:headEnd/>
            <a:tailEnd/>
          </a:ln>
        </p:spPr>
        <p:txBody>
          <a:bodyPr/>
          <a:lstStyle/>
          <a:p>
            <a:endParaRPr lang="en-US"/>
          </a:p>
        </p:txBody>
      </p:sp>
      <p:sp>
        <p:nvSpPr>
          <p:cNvPr id="95250" name="Line 18"/>
          <p:cNvSpPr>
            <a:spLocks noChangeShapeType="1"/>
          </p:cNvSpPr>
          <p:nvPr/>
        </p:nvSpPr>
        <p:spPr bwMode="auto">
          <a:xfrm flipV="1">
            <a:off x="1697038" y="5016500"/>
            <a:ext cx="1587" cy="76200"/>
          </a:xfrm>
          <a:prstGeom prst="line">
            <a:avLst/>
          </a:prstGeom>
          <a:noFill/>
          <a:ln w="11113">
            <a:solidFill>
              <a:srgbClr val="FFFFFF"/>
            </a:solidFill>
            <a:round/>
            <a:headEnd/>
            <a:tailEnd/>
          </a:ln>
        </p:spPr>
        <p:txBody>
          <a:bodyPr/>
          <a:lstStyle/>
          <a:p>
            <a:endParaRPr lang="en-US"/>
          </a:p>
        </p:txBody>
      </p:sp>
      <p:sp>
        <p:nvSpPr>
          <p:cNvPr id="95251" name="Line 19"/>
          <p:cNvSpPr>
            <a:spLocks noChangeShapeType="1"/>
          </p:cNvSpPr>
          <p:nvPr/>
        </p:nvSpPr>
        <p:spPr bwMode="auto">
          <a:xfrm flipV="1">
            <a:off x="2497138" y="5016500"/>
            <a:ext cx="1587" cy="76200"/>
          </a:xfrm>
          <a:prstGeom prst="line">
            <a:avLst/>
          </a:prstGeom>
          <a:noFill/>
          <a:ln w="11113">
            <a:solidFill>
              <a:srgbClr val="FFFFFF"/>
            </a:solidFill>
            <a:round/>
            <a:headEnd/>
            <a:tailEnd/>
          </a:ln>
        </p:spPr>
        <p:txBody>
          <a:bodyPr/>
          <a:lstStyle/>
          <a:p>
            <a:endParaRPr lang="en-US"/>
          </a:p>
        </p:txBody>
      </p:sp>
      <p:sp>
        <p:nvSpPr>
          <p:cNvPr id="95252" name="Line 20"/>
          <p:cNvSpPr>
            <a:spLocks noChangeShapeType="1"/>
          </p:cNvSpPr>
          <p:nvPr/>
        </p:nvSpPr>
        <p:spPr bwMode="auto">
          <a:xfrm flipV="1">
            <a:off x="3306763" y="5016500"/>
            <a:ext cx="1587" cy="76200"/>
          </a:xfrm>
          <a:prstGeom prst="line">
            <a:avLst/>
          </a:prstGeom>
          <a:noFill/>
          <a:ln w="11113">
            <a:solidFill>
              <a:srgbClr val="FFFFFF"/>
            </a:solidFill>
            <a:round/>
            <a:headEnd/>
            <a:tailEnd/>
          </a:ln>
        </p:spPr>
        <p:txBody>
          <a:bodyPr/>
          <a:lstStyle/>
          <a:p>
            <a:endParaRPr lang="en-US"/>
          </a:p>
        </p:txBody>
      </p:sp>
      <p:sp>
        <p:nvSpPr>
          <p:cNvPr id="95253" name="Line 21"/>
          <p:cNvSpPr>
            <a:spLocks noChangeShapeType="1"/>
          </p:cNvSpPr>
          <p:nvPr/>
        </p:nvSpPr>
        <p:spPr bwMode="auto">
          <a:xfrm flipV="1">
            <a:off x="4106863" y="5016500"/>
            <a:ext cx="1587" cy="76200"/>
          </a:xfrm>
          <a:prstGeom prst="line">
            <a:avLst/>
          </a:prstGeom>
          <a:noFill/>
          <a:ln w="11113">
            <a:solidFill>
              <a:srgbClr val="FFFFFF"/>
            </a:solidFill>
            <a:round/>
            <a:headEnd/>
            <a:tailEnd/>
          </a:ln>
        </p:spPr>
        <p:txBody>
          <a:bodyPr/>
          <a:lstStyle/>
          <a:p>
            <a:endParaRPr lang="en-US"/>
          </a:p>
        </p:txBody>
      </p:sp>
      <p:sp>
        <p:nvSpPr>
          <p:cNvPr id="95254" name="Line 22"/>
          <p:cNvSpPr>
            <a:spLocks noChangeShapeType="1"/>
          </p:cNvSpPr>
          <p:nvPr/>
        </p:nvSpPr>
        <p:spPr bwMode="auto">
          <a:xfrm flipV="1">
            <a:off x="4916488" y="5016500"/>
            <a:ext cx="1587" cy="76200"/>
          </a:xfrm>
          <a:prstGeom prst="line">
            <a:avLst/>
          </a:prstGeom>
          <a:noFill/>
          <a:ln w="11113">
            <a:solidFill>
              <a:srgbClr val="FFFFFF"/>
            </a:solidFill>
            <a:round/>
            <a:headEnd/>
            <a:tailEnd/>
          </a:ln>
        </p:spPr>
        <p:txBody>
          <a:bodyPr/>
          <a:lstStyle/>
          <a:p>
            <a:endParaRPr lang="en-US"/>
          </a:p>
        </p:txBody>
      </p:sp>
      <p:sp>
        <p:nvSpPr>
          <p:cNvPr id="95255" name="Line 23"/>
          <p:cNvSpPr>
            <a:spLocks noChangeShapeType="1"/>
          </p:cNvSpPr>
          <p:nvPr/>
        </p:nvSpPr>
        <p:spPr bwMode="auto">
          <a:xfrm flipV="1">
            <a:off x="5716588" y="5016500"/>
            <a:ext cx="1587" cy="76200"/>
          </a:xfrm>
          <a:prstGeom prst="line">
            <a:avLst/>
          </a:prstGeom>
          <a:noFill/>
          <a:ln w="11113">
            <a:solidFill>
              <a:srgbClr val="FFFFFF"/>
            </a:solidFill>
            <a:round/>
            <a:headEnd/>
            <a:tailEnd/>
          </a:ln>
        </p:spPr>
        <p:txBody>
          <a:bodyPr/>
          <a:lstStyle/>
          <a:p>
            <a:endParaRPr lang="en-US"/>
          </a:p>
        </p:txBody>
      </p:sp>
      <p:sp>
        <p:nvSpPr>
          <p:cNvPr id="95256" name="Line 24"/>
          <p:cNvSpPr>
            <a:spLocks noChangeShapeType="1"/>
          </p:cNvSpPr>
          <p:nvPr/>
        </p:nvSpPr>
        <p:spPr bwMode="auto">
          <a:xfrm flipV="1">
            <a:off x="6516688" y="5016500"/>
            <a:ext cx="1587" cy="76200"/>
          </a:xfrm>
          <a:prstGeom prst="line">
            <a:avLst/>
          </a:prstGeom>
          <a:noFill/>
          <a:ln w="11113">
            <a:solidFill>
              <a:srgbClr val="FFFFFF"/>
            </a:solidFill>
            <a:round/>
            <a:headEnd/>
            <a:tailEnd/>
          </a:ln>
        </p:spPr>
        <p:txBody>
          <a:bodyPr/>
          <a:lstStyle/>
          <a:p>
            <a:endParaRPr lang="en-US"/>
          </a:p>
        </p:txBody>
      </p:sp>
      <p:sp>
        <p:nvSpPr>
          <p:cNvPr id="95257" name="Line 25"/>
          <p:cNvSpPr>
            <a:spLocks noChangeShapeType="1"/>
          </p:cNvSpPr>
          <p:nvPr/>
        </p:nvSpPr>
        <p:spPr bwMode="auto">
          <a:xfrm flipV="1">
            <a:off x="7315200" y="5016500"/>
            <a:ext cx="1588" cy="76200"/>
          </a:xfrm>
          <a:prstGeom prst="line">
            <a:avLst/>
          </a:prstGeom>
          <a:noFill/>
          <a:ln w="11113">
            <a:solidFill>
              <a:srgbClr val="FFFFFF"/>
            </a:solidFill>
            <a:round/>
            <a:headEnd/>
            <a:tailEnd/>
          </a:ln>
        </p:spPr>
        <p:txBody>
          <a:bodyPr/>
          <a:lstStyle/>
          <a:p>
            <a:endParaRPr lang="en-US"/>
          </a:p>
        </p:txBody>
      </p:sp>
      <p:grpSp>
        <p:nvGrpSpPr>
          <p:cNvPr id="2" name="Group 26"/>
          <p:cNvGrpSpPr>
            <a:grpSpLocks/>
          </p:cNvGrpSpPr>
          <p:nvPr/>
        </p:nvGrpSpPr>
        <p:grpSpPr bwMode="auto">
          <a:xfrm>
            <a:off x="1639888" y="2063750"/>
            <a:ext cx="3733800" cy="2952750"/>
            <a:chOff x="1162" y="1300"/>
            <a:chExt cx="2646" cy="1860"/>
          </a:xfrm>
        </p:grpSpPr>
        <p:sp>
          <p:nvSpPr>
            <p:cNvPr id="95312" name="Line 27"/>
            <p:cNvSpPr>
              <a:spLocks noChangeShapeType="1"/>
            </p:cNvSpPr>
            <p:nvPr/>
          </p:nvSpPr>
          <p:spPr bwMode="auto">
            <a:xfrm>
              <a:off x="1203" y="1336"/>
              <a:ext cx="283" cy="36"/>
            </a:xfrm>
            <a:prstGeom prst="line">
              <a:avLst/>
            </a:prstGeom>
            <a:noFill/>
            <a:ln w="31750">
              <a:solidFill>
                <a:srgbClr val="00FF00"/>
              </a:solidFill>
              <a:round/>
              <a:headEnd/>
              <a:tailEnd/>
            </a:ln>
          </p:spPr>
          <p:txBody>
            <a:bodyPr/>
            <a:lstStyle/>
            <a:p>
              <a:endParaRPr lang="en-US"/>
            </a:p>
          </p:txBody>
        </p:sp>
        <p:sp>
          <p:nvSpPr>
            <p:cNvPr id="95313" name="Line 28"/>
            <p:cNvSpPr>
              <a:spLocks noChangeShapeType="1"/>
            </p:cNvSpPr>
            <p:nvPr/>
          </p:nvSpPr>
          <p:spPr bwMode="auto">
            <a:xfrm>
              <a:off x="1486" y="1372"/>
              <a:ext cx="284" cy="54"/>
            </a:xfrm>
            <a:prstGeom prst="line">
              <a:avLst/>
            </a:prstGeom>
            <a:noFill/>
            <a:ln w="31750">
              <a:solidFill>
                <a:srgbClr val="00FF00"/>
              </a:solidFill>
              <a:round/>
              <a:headEnd/>
              <a:tailEnd/>
            </a:ln>
          </p:spPr>
          <p:txBody>
            <a:bodyPr/>
            <a:lstStyle/>
            <a:p>
              <a:endParaRPr lang="en-US"/>
            </a:p>
          </p:txBody>
        </p:sp>
        <p:sp>
          <p:nvSpPr>
            <p:cNvPr id="95314" name="Line 29"/>
            <p:cNvSpPr>
              <a:spLocks noChangeShapeType="1"/>
            </p:cNvSpPr>
            <p:nvPr/>
          </p:nvSpPr>
          <p:spPr bwMode="auto">
            <a:xfrm>
              <a:off x="1770" y="1426"/>
              <a:ext cx="290" cy="204"/>
            </a:xfrm>
            <a:prstGeom prst="line">
              <a:avLst/>
            </a:prstGeom>
            <a:noFill/>
            <a:ln w="31750">
              <a:solidFill>
                <a:srgbClr val="00FF00"/>
              </a:solidFill>
              <a:round/>
              <a:headEnd/>
              <a:tailEnd/>
            </a:ln>
          </p:spPr>
          <p:txBody>
            <a:bodyPr/>
            <a:lstStyle/>
            <a:p>
              <a:endParaRPr lang="en-US"/>
            </a:p>
          </p:txBody>
        </p:sp>
        <p:sp>
          <p:nvSpPr>
            <p:cNvPr id="95315" name="Line 30"/>
            <p:cNvSpPr>
              <a:spLocks noChangeShapeType="1"/>
            </p:cNvSpPr>
            <p:nvPr/>
          </p:nvSpPr>
          <p:spPr bwMode="auto">
            <a:xfrm>
              <a:off x="2060" y="1630"/>
              <a:ext cx="283" cy="708"/>
            </a:xfrm>
            <a:prstGeom prst="line">
              <a:avLst/>
            </a:prstGeom>
            <a:noFill/>
            <a:ln w="31750">
              <a:solidFill>
                <a:srgbClr val="00FF00"/>
              </a:solidFill>
              <a:round/>
              <a:headEnd/>
              <a:tailEnd/>
            </a:ln>
          </p:spPr>
          <p:txBody>
            <a:bodyPr/>
            <a:lstStyle/>
            <a:p>
              <a:endParaRPr lang="en-US"/>
            </a:p>
          </p:txBody>
        </p:sp>
        <p:sp>
          <p:nvSpPr>
            <p:cNvPr id="95316" name="Line 31"/>
            <p:cNvSpPr>
              <a:spLocks noChangeShapeType="1"/>
            </p:cNvSpPr>
            <p:nvPr/>
          </p:nvSpPr>
          <p:spPr bwMode="auto">
            <a:xfrm>
              <a:off x="2343" y="2338"/>
              <a:ext cx="284" cy="456"/>
            </a:xfrm>
            <a:prstGeom prst="line">
              <a:avLst/>
            </a:prstGeom>
            <a:noFill/>
            <a:ln w="31750">
              <a:solidFill>
                <a:srgbClr val="00FF00"/>
              </a:solidFill>
              <a:round/>
              <a:headEnd/>
              <a:tailEnd/>
            </a:ln>
          </p:spPr>
          <p:txBody>
            <a:bodyPr/>
            <a:lstStyle/>
            <a:p>
              <a:endParaRPr lang="en-US"/>
            </a:p>
          </p:txBody>
        </p:sp>
        <p:sp>
          <p:nvSpPr>
            <p:cNvPr id="95317" name="Line 32"/>
            <p:cNvSpPr>
              <a:spLocks noChangeShapeType="1"/>
            </p:cNvSpPr>
            <p:nvPr/>
          </p:nvSpPr>
          <p:spPr bwMode="auto">
            <a:xfrm>
              <a:off x="2627" y="2794"/>
              <a:ext cx="283" cy="186"/>
            </a:xfrm>
            <a:prstGeom prst="line">
              <a:avLst/>
            </a:prstGeom>
            <a:noFill/>
            <a:ln w="31750">
              <a:solidFill>
                <a:srgbClr val="00FF00"/>
              </a:solidFill>
              <a:round/>
              <a:headEnd/>
              <a:tailEnd/>
            </a:ln>
          </p:spPr>
          <p:txBody>
            <a:bodyPr/>
            <a:lstStyle/>
            <a:p>
              <a:endParaRPr lang="en-US"/>
            </a:p>
          </p:txBody>
        </p:sp>
        <p:sp>
          <p:nvSpPr>
            <p:cNvPr id="95318" name="Line 33"/>
            <p:cNvSpPr>
              <a:spLocks noChangeShapeType="1"/>
            </p:cNvSpPr>
            <p:nvPr/>
          </p:nvSpPr>
          <p:spPr bwMode="auto">
            <a:xfrm>
              <a:off x="2910" y="2980"/>
              <a:ext cx="284" cy="108"/>
            </a:xfrm>
            <a:prstGeom prst="line">
              <a:avLst/>
            </a:prstGeom>
            <a:noFill/>
            <a:ln w="31750">
              <a:solidFill>
                <a:srgbClr val="00FF00"/>
              </a:solidFill>
              <a:round/>
              <a:headEnd/>
              <a:tailEnd/>
            </a:ln>
          </p:spPr>
          <p:txBody>
            <a:bodyPr/>
            <a:lstStyle/>
            <a:p>
              <a:endParaRPr lang="en-US"/>
            </a:p>
          </p:txBody>
        </p:sp>
        <p:sp>
          <p:nvSpPr>
            <p:cNvPr id="95319" name="Line 34"/>
            <p:cNvSpPr>
              <a:spLocks noChangeShapeType="1"/>
            </p:cNvSpPr>
            <p:nvPr/>
          </p:nvSpPr>
          <p:spPr bwMode="auto">
            <a:xfrm>
              <a:off x="3194" y="3088"/>
              <a:ext cx="290" cy="36"/>
            </a:xfrm>
            <a:prstGeom prst="line">
              <a:avLst/>
            </a:prstGeom>
            <a:noFill/>
            <a:ln w="31750">
              <a:solidFill>
                <a:srgbClr val="00FF00"/>
              </a:solidFill>
              <a:round/>
              <a:headEnd/>
              <a:tailEnd/>
            </a:ln>
          </p:spPr>
          <p:txBody>
            <a:bodyPr/>
            <a:lstStyle/>
            <a:p>
              <a:endParaRPr lang="en-US"/>
            </a:p>
          </p:txBody>
        </p:sp>
        <p:sp>
          <p:nvSpPr>
            <p:cNvPr id="95320" name="Line 35"/>
            <p:cNvSpPr>
              <a:spLocks noChangeShapeType="1"/>
            </p:cNvSpPr>
            <p:nvPr/>
          </p:nvSpPr>
          <p:spPr bwMode="auto">
            <a:xfrm>
              <a:off x="3484" y="3124"/>
              <a:ext cx="284" cy="1"/>
            </a:xfrm>
            <a:prstGeom prst="line">
              <a:avLst/>
            </a:prstGeom>
            <a:noFill/>
            <a:ln w="31750">
              <a:solidFill>
                <a:srgbClr val="00FF00"/>
              </a:solidFill>
              <a:round/>
              <a:headEnd/>
              <a:tailEnd/>
            </a:ln>
          </p:spPr>
          <p:txBody>
            <a:bodyPr/>
            <a:lstStyle/>
            <a:p>
              <a:endParaRPr lang="en-US"/>
            </a:p>
          </p:txBody>
        </p:sp>
        <p:sp>
          <p:nvSpPr>
            <p:cNvPr id="95321" name="Freeform 36"/>
            <p:cNvSpPr>
              <a:spLocks/>
            </p:cNvSpPr>
            <p:nvPr/>
          </p:nvSpPr>
          <p:spPr bwMode="auto">
            <a:xfrm>
              <a:off x="1162" y="1300"/>
              <a:ext cx="81" cy="72"/>
            </a:xfrm>
            <a:custGeom>
              <a:avLst/>
              <a:gdLst>
                <a:gd name="T0" fmla="*/ 41 w 81"/>
                <a:gd name="T1" fmla="*/ 0 h 72"/>
                <a:gd name="T2" fmla="*/ 81 w 81"/>
                <a:gd name="T3" fmla="*/ 36 h 72"/>
                <a:gd name="T4" fmla="*/ 41 w 81"/>
                <a:gd name="T5" fmla="*/ 72 h 72"/>
                <a:gd name="T6" fmla="*/ 0 w 81"/>
                <a:gd name="T7" fmla="*/ 36 h 72"/>
                <a:gd name="T8" fmla="*/ 41 w 81"/>
                <a:gd name="T9" fmla="*/ 0 h 72"/>
                <a:gd name="T10" fmla="*/ 0 60000 65536"/>
                <a:gd name="T11" fmla="*/ 0 60000 65536"/>
                <a:gd name="T12" fmla="*/ 0 60000 65536"/>
                <a:gd name="T13" fmla="*/ 0 60000 65536"/>
                <a:gd name="T14" fmla="*/ 0 60000 65536"/>
                <a:gd name="T15" fmla="*/ 0 w 81"/>
                <a:gd name="T16" fmla="*/ 0 h 72"/>
                <a:gd name="T17" fmla="*/ 81 w 81"/>
                <a:gd name="T18" fmla="*/ 72 h 72"/>
              </a:gdLst>
              <a:ahLst/>
              <a:cxnLst>
                <a:cxn ang="T10">
                  <a:pos x="T0" y="T1"/>
                </a:cxn>
                <a:cxn ang="T11">
                  <a:pos x="T2" y="T3"/>
                </a:cxn>
                <a:cxn ang="T12">
                  <a:pos x="T4" y="T5"/>
                </a:cxn>
                <a:cxn ang="T13">
                  <a:pos x="T6" y="T7"/>
                </a:cxn>
                <a:cxn ang="T14">
                  <a:pos x="T8" y="T9"/>
                </a:cxn>
              </a:cxnLst>
              <a:rect l="T15" t="T16" r="T17" b="T18"/>
              <a:pathLst>
                <a:path w="81" h="72">
                  <a:moveTo>
                    <a:pt x="41" y="0"/>
                  </a:moveTo>
                  <a:lnTo>
                    <a:pt x="81" y="36"/>
                  </a:lnTo>
                  <a:lnTo>
                    <a:pt x="41" y="72"/>
                  </a:lnTo>
                  <a:lnTo>
                    <a:pt x="0" y="36"/>
                  </a:lnTo>
                  <a:lnTo>
                    <a:pt x="41" y="0"/>
                  </a:lnTo>
                  <a:close/>
                </a:path>
              </a:pathLst>
            </a:custGeom>
            <a:solidFill>
              <a:srgbClr val="00FF00"/>
            </a:solidFill>
            <a:ln w="11113">
              <a:solidFill>
                <a:srgbClr val="00FF00"/>
              </a:solidFill>
              <a:round/>
              <a:headEnd/>
              <a:tailEnd/>
            </a:ln>
          </p:spPr>
          <p:txBody>
            <a:bodyPr/>
            <a:lstStyle/>
            <a:p>
              <a:endParaRPr lang="en-US"/>
            </a:p>
          </p:txBody>
        </p:sp>
        <p:sp>
          <p:nvSpPr>
            <p:cNvPr id="95322" name="Freeform 37"/>
            <p:cNvSpPr>
              <a:spLocks/>
            </p:cNvSpPr>
            <p:nvPr/>
          </p:nvSpPr>
          <p:spPr bwMode="auto">
            <a:xfrm>
              <a:off x="1446" y="1336"/>
              <a:ext cx="81" cy="72"/>
            </a:xfrm>
            <a:custGeom>
              <a:avLst/>
              <a:gdLst>
                <a:gd name="T0" fmla="*/ 40 w 81"/>
                <a:gd name="T1" fmla="*/ 0 h 72"/>
                <a:gd name="T2" fmla="*/ 81 w 81"/>
                <a:gd name="T3" fmla="*/ 36 h 72"/>
                <a:gd name="T4" fmla="*/ 40 w 81"/>
                <a:gd name="T5" fmla="*/ 72 h 72"/>
                <a:gd name="T6" fmla="*/ 0 w 81"/>
                <a:gd name="T7" fmla="*/ 36 h 72"/>
                <a:gd name="T8" fmla="*/ 40 w 81"/>
                <a:gd name="T9" fmla="*/ 0 h 72"/>
                <a:gd name="T10" fmla="*/ 0 60000 65536"/>
                <a:gd name="T11" fmla="*/ 0 60000 65536"/>
                <a:gd name="T12" fmla="*/ 0 60000 65536"/>
                <a:gd name="T13" fmla="*/ 0 60000 65536"/>
                <a:gd name="T14" fmla="*/ 0 60000 65536"/>
                <a:gd name="T15" fmla="*/ 0 w 81"/>
                <a:gd name="T16" fmla="*/ 0 h 72"/>
                <a:gd name="T17" fmla="*/ 81 w 81"/>
                <a:gd name="T18" fmla="*/ 72 h 72"/>
              </a:gdLst>
              <a:ahLst/>
              <a:cxnLst>
                <a:cxn ang="T10">
                  <a:pos x="T0" y="T1"/>
                </a:cxn>
                <a:cxn ang="T11">
                  <a:pos x="T2" y="T3"/>
                </a:cxn>
                <a:cxn ang="T12">
                  <a:pos x="T4" y="T5"/>
                </a:cxn>
                <a:cxn ang="T13">
                  <a:pos x="T6" y="T7"/>
                </a:cxn>
                <a:cxn ang="T14">
                  <a:pos x="T8" y="T9"/>
                </a:cxn>
              </a:cxnLst>
              <a:rect l="T15" t="T16" r="T17" b="T18"/>
              <a:pathLst>
                <a:path w="81" h="72">
                  <a:moveTo>
                    <a:pt x="40" y="0"/>
                  </a:moveTo>
                  <a:lnTo>
                    <a:pt x="81" y="36"/>
                  </a:lnTo>
                  <a:lnTo>
                    <a:pt x="40" y="72"/>
                  </a:lnTo>
                  <a:lnTo>
                    <a:pt x="0" y="36"/>
                  </a:lnTo>
                  <a:lnTo>
                    <a:pt x="40" y="0"/>
                  </a:lnTo>
                  <a:close/>
                </a:path>
              </a:pathLst>
            </a:custGeom>
            <a:solidFill>
              <a:srgbClr val="00FF00"/>
            </a:solidFill>
            <a:ln w="11113">
              <a:solidFill>
                <a:srgbClr val="00FF00"/>
              </a:solidFill>
              <a:round/>
              <a:headEnd/>
              <a:tailEnd/>
            </a:ln>
          </p:spPr>
          <p:txBody>
            <a:bodyPr/>
            <a:lstStyle/>
            <a:p>
              <a:endParaRPr lang="en-US"/>
            </a:p>
          </p:txBody>
        </p:sp>
        <p:sp>
          <p:nvSpPr>
            <p:cNvPr id="95323" name="Freeform 38"/>
            <p:cNvSpPr>
              <a:spLocks/>
            </p:cNvSpPr>
            <p:nvPr/>
          </p:nvSpPr>
          <p:spPr bwMode="auto">
            <a:xfrm>
              <a:off x="1729" y="1390"/>
              <a:ext cx="81" cy="72"/>
            </a:xfrm>
            <a:custGeom>
              <a:avLst/>
              <a:gdLst>
                <a:gd name="T0" fmla="*/ 41 w 81"/>
                <a:gd name="T1" fmla="*/ 0 h 72"/>
                <a:gd name="T2" fmla="*/ 81 w 81"/>
                <a:gd name="T3" fmla="*/ 36 h 72"/>
                <a:gd name="T4" fmla="*/ 41 w 81"/>
                <a:gd name="T5" fmla="*/ 72 h 72"/>
                <a:gd name="T6" fmla="*/ 0 w 81"/>
                <a:gd name="T7" fmla="*/ 36 h 72"/>
                <a:gd name="T8" fmla="*/ 41 w 81"/>
                <a:gd name="T9" fmla="*/ 0 h 72"/>
                <a:gd name="T10" fmla="*/ 0 60000 65536"/>
                <a:gd name="T11" fmla="*/ 0 60000 65536"/>
                <a:gd name="T12" fmla="*/ 0 60000 65536"/>
                <a:gd name="T13" fmla="*/ 0 60000 65536"/>
                <a:gd name="T14" fmla="*/ 0 60000 65536"/>
                <a:gd name="T15" fmla="*/ 0 w 81"/>
                <a:gd name="T16" fmla="*/ 0 h 72"/>
                <a:gd name="T17" fmla="*/ 81 w 81"/>
                <a:gd name="T18" fmla="*/ 72 h 72"/>
              </a:gdLst>
              <a:ahLst/>
              <a:cxnLst>
                <a:cxn ang="T10">
                  <a:pos x="T0" y="T1"/>
                </a:cxn>
                <a:cxn ang="T11">
                  <a:pos x="T2" y="T3"/>
                </a:cxn>
                <a:cxn ang="T12">
                  <a:pos x="T4" y="T5"/>
                </a:cxn>
                <a:cxn ang="T13">
                  <a:pos x="T6" y="T7"/>
                </a:cxn>
                <a:cxn ang="T14">
                  <a:pos x="T8" y="T9"/>
                </a:cxn>
              </a:cxnLst>
              <a:rect l="T15" t="T16" r="T17" b="T18"/>
              <a:pathLst>
                <a:path w="81" h="72">
                  <a:moveTo>
                    <a:pt x="41" y="0"/>
                  </a:moveTo>
                  <a:lnTo>
                    <a:pt x="81" y="36"/>
                  </a:lnTo>
                  <a:lnTo>
                    <a:pt x="41" y="72"/>
                  </a:lnTo>
                  <a:lnTo>
                    <a:pt x="0" y="36"/>
                  </a:lnTo>
                  <a:lnTo>
                    <a:pt x="41" y="0"/>
                  </a:lnTo>
                  <a:close/>
                </a:path>
              </a:pathLst>
            </a:custGeom>
            <a:solidFill>
              <a:srgbClr val="00FF00"/>
            </a:solidFill>
            <a:ln w="11113">
              <a:solidFill>
                <a:srgbClr val="00FF00"/>
              </a:solidFill>
              <a:round/>
              <a:headEnd/>
              <a:tailEnd/>
            </a:ln>
          </p:spPr>
          <p:txBody>
            <a:bodyPr/>
            <a:lstStyle/>
            <a:p>
              <a:endParaRPr lang="en-US"/>
            </a:p>
          </p:txBody>
        </p:sp>
        <p:sp>
          <p:nvSpPr>
            <p:cNvPr id="95324" name="Freeform 39"/>
            <p:cNvSpPr>
              <a:spLocks/>
            </p:cNvSpPr>
            <p:nvPr/>
          </p:nvSpPr>
          <p:spPr bwMode="auto">
            <a:xfrm>
              <a:off x="2019" y="1594"/>
              <a:ext cx="81" cy="72"/>
            </a:xfrm>
            <a:custGeom>
              <a:avLst/>
              <a:gdLst>
                <a:gd name="T0" fmla="*/ 41 w 81"/>
                <a:gd name="T1" fmla="*/ 0 h 72"/>
                <a:gd name="T2" fmla="*/ 81 w 81"/>
                <a:gd name="T3" fmla="*/ 36 h 72"/>
                <a:gd name="T4" fmla="*/ 41 w 81"/>
                <a:gd name="T5" fmla="*/ 72 h 72"/>
                <a:gd name="T6" fmla="*/ 0 w 81"/>
                <a:gd name="T7" fmla="*/ 36 h 72"/>
                <a:gd name="T8" fmla="*/ 41 w 81"/>
                <a:gd name="T9" fmla="*/ 0 h 72"/>
                <a:gd name="T10" fmla="*/ 0 60000 65536"/>
                <a:gd name="T11" fmla="*/ 0 60000 65536"/>
                <a:gd name="T12" fmla="*/ 0 60000 65536"/>
                <a:gd name="T13" fmla="*/ 0 60000 65536"/>
                <a:gd name="T14" fmla="*/ 0 60000 65536"/>
                <a:gd name="T15" fmla="*/ 0 w 81"/>
                <a:gd name="T16" fmla="*/ 0 h 72"/>
                <a:gd name="T17" fmla="*/ 81 w 81"/>
                <a:gd name="T18" fmla="*/ 72 h 72"/>
              </a:gdLst>
              <a:ahLst/>
              <a:cxnLst>
                <a:cxn ang="T10">
                  <a:pos x="T0" y="T1"/>
                </a:cxn>
                <a:cxn ang="T11">
                  <a:pos x="T2" y="T3"/>
                </a:cxn>
                <a:cxn ang="T12">
                  <a:pos x="T4" y="T5"/>
                </a:cxn>
                <a:cxn ang="T13">
                  <a:pos x="T6" y="T7"/>
                </a:cxn>
                <a:cxn ang="T14">
                  <a:pos x="T8" y="T9"/>
                </a:cxn>
              </a:cxnLst>
              <a:rect l="T15" t="T16" r="T17" b="T18"/>
              <a:pathLst>
                <a:path w="81" h="72">
                  <a:moveTo>
                    <a:pt x="41" y="0"/>
                  </a:moveTo>
                  <a:lnTo>
                    <a:pt x="81" y="36"/>
                  </a:lnTo>
                  <a:lnTo>
                    <a:pt x="41" y="72"/>
                  </a:lnTo>
                  <a:lnTo>
                    <a:pt x="0" y="36"/>
                  </a:lnTo>
                  <a:lnTo>
                    <a:pt x="41" y="0"/>
                  </a:lnTo>
                  <a:close/>
                </a:path>
              </a:pathLst>
            </a:custGeom>
            <a:solidFill>
              <a:srgbClr val="00FF00"/>
            </a:solidFill>
            <a:ln w="11113">
              <a:solidFill>
                <a:srgbClr val="00FF00"/>
              </a:solidFill>
              <a:round/>
              <a:headEnd/>
              <a:tailEnd/>
            </a:ln>
          </p:spPr>
          <p:txBody>
            <a:bodyPr/>
            <a:lstStyle/>
            <a:p>
              <a:endParaRPr lang="en-US"/>
            </a:p>
          </p:txBody>
        </p:sp>
        <p:sp>
          <p:nvSpPr>
            <p:cNvPr id="95325" name="Freeform 40"/>
            <p:cNvSpPr>
              <a:spLocks/>
            </p:cNvSpPr>
            <p:nvPr/>
          </p:nvSpPr>
          <p:spPr bwMode="auto">
            <a:xfrm>
              <a:off x="2303" y="2302"/>
              <a:ext cx="81" cy="72"/>
            </a:xfrm>
            <a:custGeom>
              <a:avLst/>
              <a:gdLst>
                <a:gd name="T0" fmla="*/ 40 w 81"/>
                <a:gd name="T1" fmla="*/ 0 h 72"/>
                <a:gd name="T2" fmla="*/ 81 w 81"/>
                <a:gd name="T3" fmla="*/ 36 h 72"/>
                <a:gd name="T4" fmla="*/ 40 w 81"/>
                <a:gd name="T5" fmla="*/ 72 h 72"/>
                <a:gd name="T6" fmla="*/ 0 w 81"/>
                <a:gd name="T7" fmla="*/ 36 h 72"/>
                <a:gd name="T8" fmla="*/ 40 w 81"/>
                <a:gd name="T9" fmla="*/ 0 h 72"/>
                <a:gd name="T10" fmla="*/ 0 60000 65536"/>
                <a:gd name="T11" fmla="*/ 0 60000 65536"/>
                <a:gd name="T12" fmla="*/ 0 60000 65536"/>
                <a:gd name="T13" fmla="*/ 0 60000 65536"/>
                <a:gd name="T14" fmla="*/ 0 60000 65536"/>
                <a:gd name="T15" fmla="*/ 0 w 81"/>
                <a:gd name="T16" fmla="*/ 0 h 72"/>
                <a:gd name="T17" fmla="*/ 81 w 81"/>
                <a:gd name="T18" fmla="*/ 72 h 72"/>
              </a:gdLst>
              <a:ahLst/>
              <a:cxnLst>
                <a:cxn ang="T10">
                  <a:pos x="T0" y="T1"/>
                </a:cxn>
                <a:cxn ang="T11">
                  <a:pos x="T2" y="T3"/>
                </a:cxn>
                <a:cxn ang="T12">
                  <a:pos x="T4" y="T5"/>
                </a:cxn>
                <a:cxn ang="T13">
                  <a:pos x="T6" y="T7"/>
                </a:cxn>
                <a:cxn ang="T14">
                  <a:pos x="T8" y="T9"/>
                </a:cxn>
              </a:cxnLst>
              <a:rect l="T15" t="T16" r="T17" b="T18"/>
              <a:pathLst>
                <a:path w="81" h="72">
                  <a:moveTo>
                    <a:pt x="40" y="0"/>
                  </a:moveTo>
                  <a:lnTo>
                    <a:pt x="81" y="36"/>
                  </a:lnTo>
                  <a:lnTo>
                    <a:pt x="40" y="72"/>
                  </a:lnTo>
                  <a:lnTo>
                    <a:pt x="0" y="36"/>
                  </a:lnTo>
                  <a:lnTo>
                    <a:pt x="40" y="0"/>
                  </a:lnTo>
                  <a:close/>
                </a:path>
              </a:pathLst>
            </a:custGeom>
            <a:solidFill>
              <a:srgbClr val="00FF00"/>
            </a:solidFill>
            <a:ln w="11113">
              <a:solidFill>
                <a:srgbClr val="00FF00"/>
              </a:solidFill>
              <a:round/>
              <a:headEnd/>
              <a:tailEnd/>
            </a:ln>
          </p:spPr>
          <p:txBody>
            <a:bodyPr/>
            <a:lstStyle/>
            <a:p>
              <a:endParaRPr lang="en-US"/>
            </a:p>
          </p:txBody>
        </p:sp>
        <p:sp>
          <p:nvSpPr>
            <p:cNvPr id="95326" name="Freeform 41"/>
            <p:cNvSpPr>
              <a:spLocks/>
            </p:cNvSpPr>
            <p:nvPr/>
          </p:nvSpPr>
          <p:spPr bwMode="auto">
            <a:xfrm>
              <a:off x="2586" y="2758"/>
              <a:ext cx="81" cy="72"/>
            </a:xfrm>
            <a:custGeom>
              <a:avLst/>
              <a:gdLst>
                <a:gd name="T0" fmla="*/ 41 w 81"/>
                <a:gd name="T1" fmla="*/ 0 h 72"/>
                <a:gd name="T2" fmla="*/ 81 w 81"/>
                <a:gd name="T3" fmla="*/ 36 h 72"/>
                <a:gd name="T4" fmla="*/ 41 w 81"/>
                <a:gd name="T5" fmla="*/ 72 h 72"/>
                <a:gd name="T6" fmla="*/ 0 w 81"/>
                <a:gd name="T7" fmla="*/ 36 h 72"/>
                <a:gd name="T8" fmla="*/ 41 w 81"/>
                <a:gd name="T9" fmla="*/ 0 h 72"/>
                <a:gd name="T10" fmla="*/ 0 60000 65536"/>
                <a:gd name="T11" fmla="*/ 0 60000 65536"/>
                <a:gd name="T12" fmla="*/ 0 60000 65536"/>
                <a:gd name="T13" fmla="*/ 0 60000 65536"/>
                <a:gd name="T14" fmla="*/ 0 60000 65536"/>
                <a:gd name="T15" fmla="*/ 0 w 81"/>
                <a:gd name="T16" fmla="*/ 0 h 72"/>
                <a:gd name="T17" fmla="*/ 81 w 81"/>
                <a:gd name="T18" fmla="*/ 72 h 72"/>
              </a:gdLst>
              <a:ahLst/>
              <a:cxnLst>
                <a:cxn ang="T10">
                  <a:pos x="T0" y="T1"/>
                </a:cxn>
                <a:cxn ang="T11">
                  <a:pos x="T2" y="T3"/>
                </a:cxn>
                <a:cxn ang="T12">
                  <a:pos x="T4" y="T5"/>
                </a:cxn>
                <a:cxn ang="T13">
                  <a:pos x="T6" y="T7"/>
                </a:cxn>
                <a:cxn ang="T14">
                  <a:pos x="T8" y="T9"/>
                </a:cxn>
              </a:cxnLst>
              <a:rect l="T15" t="T16" r="T17" b="T18"/>
              <a:pathLst>
                <a:path w="81" h="72">
                  <a:moveTo>
                    <a:pt x="41" y="0"/>
                  </a:moveTo>
                  <a:lnTo>
                    <a:pt x="81" y="36"/>
                  </a:lnTo>
                  <a:lnTo>
                    <a:pt x="41" y="72"/>
                  </a:lnTo>
                  <a:lnTo>
                    <a:pt x="0" y="36"/>
                  </a:lnTo>
                  <a:lnTo>
                    <a:pt x="41" y="0"/>
                  </a:lnTo>
                  <a:close/>
                </a:path>
              </a:pathLst>
            </a:custGeom>
            <a:solidFill>
              <a:srgbClr val="00FF00"/>
            </a:solidFill>
            <a:ln w="11113">
              <a:solidFill>
                <a:srgbClr val="00FF00"/>
              </a:solidFill>
              <a:round/>
              <a:headEnd/>
              <a:tailEnd/>
            </a:ln>
          </p:spPr>
          <p:txBody>
            <a:bodyPr/>
            <a:lstStyle/>
            <a:p>
              <a:endParaRPr lang="en-US"/>
            </a:p>
          </p:txBody>
        </p:sp>
        <p:sp>
          <p:nvSpPr>
            <p:cNvPr id="95327" name="Freeform 42"/>
            <p:cNvSpPr>
              <a:spLocks/>
            </p:cNvSpPr>
            <p:nvPr/>
          </p:nvSpPr>
          <p:spPr bwMode="auto">
            <a:xfrm>
              <a:off x="2870" y="2944"/>
              <a:ext cx="81" cy="72"/>
            </a:xfrm>
            <a:custGeom>
              <a:avLst/>
              <a:gdLst>
                <a:gd name="T0" fmla="*/ 40 w 81"/>
                <a:gd name="T1" fmla="*/ 0 h 72"/>
                <a:gd name="T2" fmla="*/ 81 w 81"/>
                <a:gd name="T3" fmla="*/ 36 h 72"/>
                <a:gd name="T4" fmla="*/ 40 w 81"/>
                <a:gd name="T5" fmla="*/ 72 h 72"/>
                <a:gd name="T6" fmla="*/ 0 w 81"/>
                <a:gd name="T7" fmla="*/ 36 h 72"/>
                <a:gd name="T8" fmla="*/ 40 w 81"/>
                <a:gd name="T9" fmla="*/ 0 h 72"/>
                <a:gd name="T10" fmla="*/ 0 60000 65536"/>
                <a:gd name="T11" fmla="*/ 0 60000 65536"/>
                <a:gd name="T12" fmla="*/ 0 60000 65536"/>
                <a:gd name="T13" fmla="*/ 0 60000 65536"/>
                <a:gd name="T14" fmla="*/ 0 60000 65536"/>
                <a:gd name="T15" fmla="*/ 0 w 81"/>
                <a:gd name="T16" fmla="*/ 0 h 72"/>
                <a:gd name="T17" fmla="*/ 81 w 81"/>
                <a:gd name="T18" fmla="*/ 72 h 72"/>
              </a:gdLst>
              <a:ahLst/>
              <a:cxnLst>
                <a:cxn ang="T10">
                  <a:pos x="T0" y="T1"/>
                </a:cxn>
                <a:cxn ang="T11">
                  <a:pos x="T2" y="T3"/>
                </a:cxn>
                <a:cxn ang="T12">
                  <a:pos x="T4" y="T5"/>
                </a:cxn>
                <a:cxn ang="T13">
                  <a:pos x="T6" y="T7"/>
                </a:cxn>
                <a:cxn ang="T14">
                  <a:pos x="T8" y="T9"/>
                </a:cxn>
              </a:cxnLst>
              <a:rect l="T15" t="T16" r="T17" b="T18"/>
              <a:pathLst>
                <a:path w="81" h="72">
                  <a:moveTo>
                    <a:pt x="40" y="0"/>
                  </a:moveTo>
                  <a:lnTo>
                    <a:pt x="81" y="36"/>
                  </a:lnTo>
                  <a:lnTo>
                    <a:pt x="40" y="72"/>
                  </a:lnTo>
                  <a:lnTo>
                    <a:pt x="0" y="36"/>
                  </a:lnTo>
                  <a:lnTo>
                    <a:pt x="40" y="0"/>
                  </a:lnTo>
                  <a:close/>
                </a:path>
              </a:pathLst>
            </a:custGeom>
            <a:solidFill>
              <a:srgbClr val="00FF00"/>
            </a:solidFill>
            <a:ln w="11113">
              <a:solidFill>
                <a:srgbClr val="00FF00"/>
              </a:solidFill>
              <a:round/>
              <a:headEnd/>
              <a:tailEnd/>
            </a:ln>
          </p:spPr>
          <p:txBody>
            <a:bodyPr/>
            <a:lstStyle/>
            <a:p>
              <a:endParaRPr lang="en-US"/>
            </a:p>
          </p:txBody>
        </p:sp>
        <p:sp>
          <p:nvSpPr>
            <p:cNvPr id="95328" name="Freeform 43"/>
            <p:cNvSpPr>
              <a:spLocks/>
            </p:cNvSpPr>
            <p:nvPr/>
          </p:nvSpPr>
          <p:spPr bwMode="auto">
            <a:xfrm>
              <a:off x="3153" y="3052"/>
              <a:ext cx="81" cy="72"/>
            </a:xfrm>
            <a:custGeom>
              <a:avLst/>
              <a:gdLst>
                <a:gd name="T0" fmla="*/ 41 w 81"/>
                <a:gd name="T1" fmla="*/ 0 h 72"/>
                <a:gd name="T2" fmla="*/ 81 w 81"/>
                <a:gd name="T3" fmla="*/ 36 h 72"/>
                <a:gd name="T4" fmla="*/ 41 w 81"/>
                <a:gd name="T5" fmla="*/ 72 h 72"/>
                <a:gd name="T6" fmla="*/ 0 w 81"/>
                <a:gd name="T7" fmla="*/ 36 h 72"/>
                <a:gd name="T8" fmla="*/ 41 w 81"/>
                <a:gd name="T9" fmla="*/ 0 h 72"/>
                <a:gd name="T10" fmla="*/ 0 60000 65536"/>
                <a:gd name="T11" fmla="*/ 0 60000 65536"/>
                <a:gd name="T12" fmla="*/ 0 60000 65536"/>
                <a:gd name="T13" fmla="*/ 0 60000 65536"/>
                <a:gd name="T14" fmla="*/ 0 60000 65536"/>
                <a:gd name="T15" fmla="*/ 0 w 81"/>
                <a:gd name="T16" fmla="*/ 0 h 72"/>
                <a:gd name="T17" fmla="*/ 81 w 81"/>
                <a:gd name="T18" fmla="*/ 72 h 72"/>
              </a:gdLst>
              <a:ahLst/>
              <a:cxnLst>
                <a:cxn ang="T10">
                  <a:pos x="T0" y="T1"/>
                </a:cxn>
                <a:cxn ang="T11">
                  <a:pos x="T2" y="T3"/>
                </a:cxn>
                <a:cxn ang="T12">
                  <a:pos x="T4" y="T5"/>
                </a:cxn>
                <a:cxn ang="T13">
                  <a:pos x="T6" y="T7"/>
                </a:cxn>
                <a:cxn ang="T14">
                  <a:pos x="T8" y="T9"/>
                </a:cxn>
              </a:cxnLst>
              <a:rect l="T15" t="T16" r="T17" b="T18"/>
              <a:pathLst>
                <a:path w="81" h="72">
                  <a:moveTo>
                    <a:pt x="41" y="0"/>
                  </a:moveTo>
                  <a:lnTo>
                    <a:pt x="81" y="36"/>
                  </a:lnTo>
                  <a:lnTo>
                    <a:pt x="41" y="72"/>
                  </a:lnTo>
                  <a:lnTo>
                    <a:pt x="0" y="36"/>
                  </a:lnTo>
                  <a:lnTo>
                    <a:pt x="41" y="0"/>
                  </a:lnTo>
                  <a:close/>
                </a:path>
              </a:pathLst>
            </a:custGeom>
            <a:solidFill>
              <a:srgbClr val="00FF00"/>
            </a:solidFill>
            <a:ln w="11113">
              <a:solidFill>
                <a:srgbClr val="00FF00"/>
              </a:solidFill>
              <a:round/>
              <a:headEnd/>
              <a:tailEnd/>
            </a:ln>
          </p:spPr>
          <p:txBody>
            <a:bodyPr/>
            <a:lstStyle/>
            <a:p>
              <a:endParaRPr lang="en-US"/>
            </a:p>
          </p:txBody>
        </p:sp>
        <p:sp>
          <p:nvSpPr>
            <p:cNvPr id="95329" name="Freeform 44"/>
            <p:cNvSpPr>
              <a:spLocks/>
            </p:cNvSpPr>
            <p:nvPr/>
          </p:nvSpPr>
          <p:spPr bwMode="auto">
            <a:xfrm>
              <a:off x="3444" y="3088"/>
              <a:ext cx="81" cy="72"/>
            </a:xfrm>
            <a:custGeom>
              <a:avLst/>
              <a:gdLst>
                <a:gd name="T0" fmla="*/ 40 w 81"/>
                <a:gd name="T1" fmla="*/ 0 h 72"/>
                <a:gd name="T2" fmla="*/ 81 w 81"/>
                <a:gd name="T3" fmla="*/ 36 h 72"/>
                <a:gd name="T4" fmla="*/ 40 w 81"/>
                <a:gd name="T5" fmla="*/ 72 h 72"/>
                <a:gd name="T6" fmla="*/ 0 w 81"/>
                <a:gd name="T7" fmla="*/ 36 h 72"/>
                <a:gd name="T8" fmla="*/ 40 w 81"/>
                <a:gd name="T9" fmla="*/ 0 h 72"/>
                <a:gd name="T10" fmla="*/ 0 60000 65536"/>
                <a:gd name="T11" fmla="*/ 0 60000 65536"/>
                <a:gd name="T12" fmla="*/ 0 60000 65536"/>
                <a:gd name="T13" fmla="*/ 0 60000 65536"/>
                <a:gd name="T14" fmla="*/ 0 60000 65536"/>
                <a:gd name="T15" fmla="*/ 0 w 81"/>
                <a:gd name="T16" fmla="*/ 0 h 72"/>
                <a:gd name="T17" fmla="*/ 81 w 81"/>
                <a:gd name="T18" fmla="*/ 72 h 72"/>
              </a:gdLst>
              <a:ahLst/>
              <a:cxnLst>
                <a:cxn ang="T10">
                  <a:pos x="T0" y="T1"/>
                </a:cxn>
                <a:cxn ang="T11">
                  <a:pos x="T2" y="T3"/>
                </a:cxn>
                <a:cxn ang="T12">
                  <a:pos x="T4" y="T5"/>
                </a:cxn>
                <a:cxn ang="T13">
                  <a:pos x="T6" y="T7"/>
                </a:cxn>
                <a:cxn ang="T14">
                  <a:pos x="T8" y="T9"/>
                </a:cxn>
              </a:cxnLst>
              <a:rect l="T15" t="T16" r="T17" b="T18"/>
              <a:pathLst>
                <a:path w="81" h="72">
                  <a:moveTo>
                    <a:pt x="40" y="0"/>
                  </a:moveTo>
                  <a:lnTo>
                    <a:pt x="81" y="36"/>
                  </a:lnTo>
                  <a:lnTo>
                    <a:pt x="40" y="72"/>
                  </a:lnTo>
                  <a:lnTo>
                    <a:pt x="0" y="36"/>
                  </a:lnTo>
                  <a:lnTo>
                    <a:pt x="40" y="0"/>
                  </a:lnTo>
                  <a:close/>
                </a:path>
              </a:pathLst>
            </a:custGeom>
            <a:solidFill>
              <a:srgbClr val="00FF00"/>
            </a:solidFill>
            <a:ln w="11113">
              <a:solidFill>
                <a:srgbClr val="00FF00"/>
              </a:solidFill>
              <a:round/>
              <a:headEnd/>
              <a:tailEnd/>
            </a:ln>
          </p:spPr>
          <p:txBody>
            <a:bodyPr/>
            <a:lstStyle/>
            <a:p>
              <a:endParaRPr lang="en-US"/>
            </a:p>
          </p:txBody>
        </p:sp>
        <p:sp>
          <p:nvSpPr>
            <p:cNvPr id="95330" name="Freeform 45"/>
            <p:cNvSpPr>
              <a:spLocks/>
            </p:cNvSpPr>
            <p:nvPr/>
          </p:nvSpPr>
          <p:spPr bwMode="auto">
            <a:xfrm>
              <a:off x="3727" y="3088"/>
              <a:ext cx="81" cy="72"/>
            </a:xfrm>
            <a:custGeom>
              <a:avLst/>
              <a:gdLst>
                <a:gd name="T0" fmla="*/ 41 w 81"/>
                <a:gd name="T1" fmla="*/ 0 h 72"/>
                <a:gd name="T2" fmla="*/ 81 w 81"/>
                <a:gd name="T3" fmla="*/ 36 h 72"/>
                <a:gd name="T4" fmla="*/ 41 w 81"/>
                <a:gd name="T5" fmla="*/ 72 h 72"/>
                <a:gd name="T6" fmla="*/ 0 w 81"/>
                <a:gd name="T7" fmla="*/ 36 h 72"/>
                <a:gd name="T8" fmla="*/ 41 w 81"/>
                <a:gd name="T9" fmla="*/ 0 h 72"/>
                <a:gd name="T10" fmla="*/ 0 60000 65536"/>
                <a:gd name="T11" fmla="*/ 0 60000 65536"/>
                <a:gd name="T12" fmla="*/ 0 60000 65536"/>
                <a:gd name="T13" fmla="*/ 0 60000 65536"/>
                <a:gd name="T14" fmla="*/ 0 60000 65536"/>
                <a:gd name="T15" fmla="*/ 0 w 81"/>
                <a:gd name="T16" fmla="*/ 0 h 72"/>
                <a:gd name="T17" fmla="*/ 81 w 81"/>
                <a:gd name="T18" fmla="*/ 72 h 72"/>
              </a:gdLst>
              <a:ahLst/>
              <a:cxnLst>
                <a:cxn ang="T10">
                  <a:pos x="T0" y="T1"/>
                </a:cxn>
                <a:cxn ang="T11">
                  <a:pos x="T2" y="T3"/>
                </a:cxn>
                <a:cxn ang="T12">
                  <a:pos x="T4" y="T5"/>
                </a:cxn>
                <a:cxn ang="T13">
                  <a:pos x="T6" y="T7"/>
                </a:cxn>
                <a:cxn ang="T14">
                  <a:pos x="T8" y="T9"/>
                </a:cxn>
              </a:cxnLst>
              <a:rect l="T15" t="T16" r="T17" b="T18"/>
              <a:pathLst>
                <a:path w="81" h="72">
                  <a:moveTo>
                    <a:pt x="41" y="0"/>
                  </a:moveTo>
                  <a:lnTo>
                    <a:pt x="81" y="36"/>
                  </a:lnTo>
                  <a:lnTo>
                    <a:pt x="41" y="72"/>
                  </a:lnTo>
                  <a:lnTo>
                    <a:pt x="0" y="36"/>
                  </a:lnTo>
                  <a:lnTo>
                    <a:pt x="41" y="0"/>
                  </a:lnTo>
                  <a:close/>
                </a:path>
              </a:pathLst>
            </a:custGeom>
            <a:solidFill>
              <a:srgbClr val="00FF00"/>
            </a:solidFill>
            <a:ln w="11113">
              <a:solidFill>
                <a:srgbClr val="00FF00"/>
              </a:solidFill>
              <a:round/>
              <a:headEnd/>
              <a:tailEnd/>
            </a:ln>
          </p:spPr>
          <p:txBody>
            <a:bodyPr/>
            <a:lstStyle/>
            <a:p>
              <a:endParaRPr lang="en-US"/>
            </a:p>
          </p:txBody>
        </p:sp>
      </p:grpSp>
      <p:grpSp>
        <p:nvGrpSpPr>
          <p:cNvPr id="3" name="Group 46"/>
          <p:cNvGrpSpPr>
            <a:grpSpLocks/>
          </p:cNvGrpSpPr>
          <p:nvPr/>
        </p:nvGrpSpPr>
        <p:grpSpPr bwMode="auto">
          <a:xfrm>
            <a:off x="2439988" y="2292350"/>
            <a:ext cx="5334000" cy="2743200"/>
            <a:chOff x="1729" y="1444"/>
            <a:chExt cx="3780" cy="1728"/>
          </a:xfrm>
        </p:grpSpPr>
        <p:sp>
          <p:nvSpPr>
            <p:cNvPr id="95285" name="Line 47"/>
            <p:cNvSpPr>
              <a:spLocks noChangeShapeType="1"/>
            </p:cNvSpPr>
            <p:nvPr/>
          </p:nvSpPr>
          <p:spPr bwMode="auto">
            <a:xfrm>
              <a:off x="1770" y="3142"/>
              <a:ext cx="290" cy="1"/>
            </a:xfrm>
            <a:prstGeom prst="line">
              <a:avLst/>
            </a:prstGeom>
            <a:noFill/>
            <a:ln w="31750">
              <a:solidFill>
                <a:srgbClr val="FFFF00"/>
              </a:solidFill>
              <a:round/>
              <a:headEnd/>
              <a:tailEnd/>
            </a:ln>
          </p:spPr>
          <p:txBody>
            <a:bodyPr/>
            <a:lstStyle/>
            <a:p>
              <a:endParaRPr lang="en-US"/>
            </a:p>
          </p:txBody>
        </p:sp>
        <p:sp>
          <p:nvSpPr>
            <p:cNvPr id="95286" name="Line 48"/>
            <p:cNvSpPr>
              <a:spLocks noChangeShapeType="1"/>
            </p:cNvSpPr>
            <p:nvPr/>
          </p:nvSpPr>
          <p:spPr bwMode="auto">
            <a:xfrm flipV="1">
              <a:off x="2060" y="3016"/>
              <a:ext cx="283" cy="126"/>
            </a:xfrm>
            <a:prstGeom prst="line">
              <a:avLst/>
            </a:prstGeom>
            <a:noFill/>
            <a:ln w="31750">
              <a:solidFill>
                <a:srgbClr val="FFFF00"/>
              </a:solidFill>
              <a:round/>
              <a:headEnd/>
              <a:tailEnd/>
            </a:ln>
          </p:spPr>
          <p:txBody>
            <a:bodyPr/>
            <a:lstStyle/>
            <a:p>
              <a:endParaRPr lang="en-US"/>
            </a:p>
          </p:txBody>
        </p:sp>
        <p:sp>
          <p:nvSpPr>
            <p:cNvPr id="95287" name="Line 49"/>
            <p:cNvSpPr>
              <a:spLocks noChangeShapeType="1"/>
            </p:cNvSpPr>
            <p:nvPr/>
          </p:nvSpPr>
          <p:spPr bwMode="auto">
            <a:xfrm flipV="1">
              <a:off x="2343" y="2884"/>
              <a:ext cx="284" cy="132"/>
            </a:xfrm>
            <a:prstGeom prst="line">
              <a:avLst/>
            </a:prstGeom>
            <a:noFill/>
            <a:ln w="31750">
              <a:solidFill>
                <a:srgbClr val="FFFF00"/>
              </a:solidFill>
              <a:round/>
              <a:headEnd/>
              <a:tailEnd/>
            </a:ln>
          </p:spPr>
          <p:txBody>
            <a:bodyPr/>
            <a:lstStyle/>
            <a:p>
              <a:endParaRPr lang="en-US"/>
            </a:p>
          </p:txBody>
        </p:sp>
        <p:sp>
          <p:nvSpPr>
            <p:cNvPr id="95288" name="Line 50"/>
            <p:cNvSpPr>
              <a:spLocks noChangeShapeType="1"/>
            </p:cNvSpPr>
            <p:nvPr/>
          </p:nvSpPr>
          <p:spPr bwMode="auto">
            <a:xfrm flipV="1">
              <a:off x="2627" y="2650"/>
              <a:ext cx="283" cy="234"/>
            </a:xfrm>
            <a:prstGeom prst="line">
              <a:avLst/>
            </a:prstGeom>
            <a:noFill/>
            <a:ln w="31750">
              <a:solidFill>
                <a:srgbClr val="FFFF00"/>
              </a:solidFill>
              <a:round/>
              <a:headEnd/>
              <a:tailEnd/>
            </a:ln>
          </p:spPr>
          <p:txBody>
            <a:bodyPr/>
            <a:lstStyle/>
            <a:p>
              <a:endParaRPr lang="en-US"/>
            </a:p>
          </p:txBody>
        </p:sp>
        <p:sp>
          <p:nvSpPr>
            <p:cNvPr id="95289" name="Line 51"/>
            <p:cNvSpPr>
              <a:spLocks noChangeShapeType="1"/>
            </p:cNvSpPr>
            <p:nvPr/>
          </p:nvSpPr>
          <p:spPr bwMode="auto">
            <a:xfrm flipV="1">
              <a:off x="2910" y="2338"/>
              <a:ext cx="284" cy="312"/>
            </a:xfrm>
            <a:prstGeom prst="line">
              <a:avLst/>
            </a:prstGeom>
            <a:noFill/>
            <a:ln w="31750">
              <a:solidFill>
                <a:srgbClr val="FFFF00"/>
              </a:solidFill>
              <a:round/>
              <a:headEnd/>
              <a:tailEnd/>
            </a:ln>
          </p:spPr>
          <p:txBody>
            <a:bodyPr/>
            <a:lstStyle/>
            <a:p>
              <a:endParaRPr lang="en-US"/>
            </a:p>
          </p:txBody>
        </p:sp>
        <p:sp>
          <p:nvSpPr>
            <p:cNvPr id="95290" name="Line 52"/>
            <p:cNvSpPr>
              <a:spLocks noChangeShapeType="1"/>
            </p:cNvSpPr>
            <p:nvPr/>
          </p:nvSpPr>
          <p:spPr bwMode="auto">
            <a:xfrm flipV="1">
              <a:off x="3194" y="2068"/>
              <a:ext cx="290" cy="270"/>
            </a:xfrm>
            <a:prstGeom prst="line">
              <a:avLst/>
            </a:prstGeom>
            <a:noFill/>
            <a:ln w="31750">
              <a:solidFill>
                <a:srgbClr val="FFFF00"/>
              </a:solidFill>
              <a:round/>
              <a:headEnd/>
              <a:tailEnd/>
            </a:ln>
          </p:spPr>
          <p:txBody>
            <a:bodyPr/>
            <a:lstStyle/>
            <a:p>
              <a:endParaRPr lang="en-US"/>
            </a:p>
          </p:txBody>
        </p:sp>
        <p:sp>
          <p:nvSpPr>
            <p:cNvPr id="95291" name="Line 53"/>
            <p:cNvSpPr>
              <a:spLocks noChangeShapeType="1"/>
            </p:cNvSpPr>
            <p:nvPr/>
          </p:nvSpPr>
          <p:spPr bwMode="auto">
            <a:xfrm flipV="1">
              <a:off x="3484" y="1918"/>
              <a:ext cx="284" cy="150"/>
            </a:xfrm>
            <a:prstGeom prst="line">
              <a:avLst/>
            </a:prstGeom>
            <a:noFill/>
            <a:ln w="31750">
              <a:solidFill>
                <a:srgbClr val="FFFF00"/>
              </a:solidFill>
              <a:round/>
              <a:headEnd/>
              <a:tailEnd/>
            </a:ln>
          </p:spPr>
          <p:txBody>
            <a:bodyPr/>
            <a:lstStyle/>
            <a:p>
              <a:endParaRPr lang="en-US"/>
            </a:p>
          </p:txBody>
        </p:sp>
        <p:sp>
          <p:nvSpPr>
            <p:cNvPr id="95292" name="Line 54"/>
            <p:cNvSpPr>
              <a:spLocks noChangeShapeType="1"/>
            </p:cNvSpPr>
            <p:nvPr/>
          </p:nvSpPr>
          <p:spPr bwMode="auto">
            <a:xfrm flipV="1">
              <a:off x="3768" y="1792"/>
              <a:ext cx="283" cy="126"/>
            </a:xfrm>
            <a:prstGeom prst="line">
              <a:avLst/>
            </a:prstGeom>
            <a:noFill/>
            <a:ln w="31750">
              <a:solidFill>
                <a:srgbClr val="FFFF00"/>
              </a:solidFill>
              <a:round/>
              <a:headEnd/>
              <a:tailEnd/>
            </a:ln>
          </p:spPr>
          <p:txBody>
            <a:bodyPr/>
            <a:lstStyle/>
            <a:p>
              <a:endParaRPr lang="en-US"/>
            </a:p>
          </p:txBody>
        </p:sp>
        <p:sp>
          <p:nvSpPr>
            <p:cNvPr id="95293" name="Line 55"/>
            <p:cNvSpPr>
              <a:spLocks noChangeShapeType="1"/>
            </p:cNvSpPr>
            <p:nvPr/>
          </p:nvSpPr>
          <p:spPr bwMode="auto">
            <a:xfrm flipV="1">
              <a:off x="4051" y="1702"/>
              <a:ext cx="284" cy="90"/>
            </a:xfrm>
            <a:prstGeom prst="line">
              <a:avLst/>
            </a:prstGeom>
            <a:noFill/>
            <a:ln w="31750">
              <a:solidFill>
                <a:srgbClr val="FFFF00"/>
              </a:solidFill>
              <a:round/>
              <a:headEnd/>
              <a:tailEnd/>
            </a:ln>
          </p:spPr>
          <p:txBody>
            <a:bodyPr/>
            <a:lstStyle/>
            <a:p>
              <a:endParaRPr lang="en-US"/>
            </a:p>
          </p:txBody>
        </p:sp>
        <p:sp>
          <p:nvSpPr>
            <p:cNvPr id="95294" name="Line 56"/>
            <p:cNvSpPr>
              <a:spLocks noChangeShapeType="1"/>
            </p:cNvSpPr>
            <p:nvPr/>
          </p:nvSpPr>
          <p:spPr bwMode="auto">
            <a:xfrm flipV="1">
              <a:off x="4335" y="1630"/>
              <a:ext cx="283" cy="72"/>
            </a:xfrm>
            <a:prstGeom prst="line">
              <a:avLst/>
            </a:prstGeom>
            <a:noFill/>
            <a:ln w="31750">
              <a:solidFill>
                <a:srgbClr val="FFFF00"/>
              </a:solidFill>
              <a:round/>
              <a:headEnd/>
              <a:tailEnd/>
            </a:ln>
          </p:spPr>
          <p:txBody>
            <a:bodyPr/>
            <a:lstStyle/>
            <a:p>
              <a:endParaRPr lang="en-US"/>
            </a:p>
          </p:txBody>
        </p:sp>
        <p:sp>
          <p:nvSpPr>
            <p:cNvPr id="95295" name="Line 57"/>
            <p:cNvSpPr>
              <a:spLocks noChangeShapeType="1"/>
            </p:cNvSpPr>
            <p:nvPr/>
          </p:nvSpPr>
          <p:spPr bwMode="auto">
            <a:xfrm flipV="1">
              <a:off x="4618" y="1552"/>
              <a:ext cx="290" cy="78"/>
            </a:xfrm>
            <a:prstGeom prst="line">
              <a:avLst/>
            </a:prstGeom>
            <a:noFill/>
            <a:ln w="31750">
              <a:solidFill>
                <a:srgbClr val="FFFF00"/>
              </a:solidFill>
              <a:round/>
              <a:headEnd/>
              <a:tailEnd/>
            </a:ln>
          </p:spPr>
          <p:txBody>
            <a:bodyPr/>
            <a:lstStyle/>
            <a:p>
              <a:endParaRPr lang="en-US"/>
            </a:p>
          </p:txBody>
        </p:sp>
        <p:sp>
          <p:nvSpPr>
            <p:cNvPr id="95296" name="Line 58"/>
            <p:cNvSpPr>
              <a:spLocks noChangeShapeType="1"/>
            </p:cNvSpPr>
            <p:nvPr/>
          </p:nvSpPr>
          <p:spPr bwMode="auto">
            <a:xfrm flipV="1">
              <a:off x="4908" y="1516"/>
              <a:ext cx="284" cy="36"/>
            </a:xfrm>
            <a:prstGeom prst="line">
              <a:avLst/>
            </a:prstGeom>
            <a:noFill/>
            <a:ln w="31750">
              <a:solidFill>
                <a:srgbClr val="FFFF00"/>
              </a:solidFill>
              <a:round/>
              <a:headEnd/>
              <a:tailEnd/>
            </a:ln>
          </p:spPr>
          <p:txBody>
            <a:bodyPr/>
            <a:lstStyle/>
            <a:p>
              <a:endParaRPr lang="en-US"/>
            </a:p>
          </p:txBody>
        </p:sp>
        <p:sp>
          <p:nvSpPr>
            <p:cNvPr id="95297" name="Line 59"/>
            <p:cNvSpPr>
              <a:spLocks noChangeShapeType="1"/>
            </p:cNvSpPr>
            <p:nvPr/>
          </p:nvSpPr>
          <p:spPr bwMode="auto">
            <a:xfrm flipV="1">
              <a:off x="5192" y="1480"/>
              <a:ext cx="283" cy="36"/>
            </a:xfrm>
            <a:prstGeom prst="line">
              <a:avLst/>
            </a:prstGeom>
            <a:noFill/>
            <a:ln w="31750">
              <a:solidFill>
                <a:srgbClr val="FFFF00"/>
              </a:solidFill>
              <a:round/>
              <a:headEnd/>
              <a:tailEnd/>
            </a:ln>
          </p:spPr>
          <p:txBody>
            <a:bodyPr/>
            <a:lstStyle/>
            <a:p>
              <a:endParaRPr lang="en-US"/>
            </a:p>
          </p:txBody>
        </p:sp>
        <p:sp>
          <p:nvSpPr>
            <p:cNvPr id="95298" name="Rectangle 60"/>
            <p:cNvSpPr>
              <a:spLocks noChangeArrowheads="1"/>
            </p:cNvSpPr>
            <p:nvPr/>
          </p:nvSpPr>
          <p:spPr bwMode="auto">
            <a:xfrm>
              <a:off x="1729" y="3106"/>
              <a:ext cx="74" cy="66"/>
            </a:xfrm>
            <a:prstGeom prst="rect">
              <a:avLst/>
            </a:prstGeom>
            <a:solidFill>
              <a:srgbClr val="FFFF00"/>
            </a:solidFill>
            <a:ln w="11113">
              <a:solidFill>
                <a:srgbClr val="FFFF00"/>
              </a:solidFill>
              <a:miter lim="800000"/>
              <a:headEnd/>
              <a:tailEnd/>
            </a:ln>
          </p:spPr>
          <p:txBody>
            <a:bodyPr/>
            <a:lstStyle/>
            <a:p>
              <a:endParaRPr lang="en-US"/>
            </a:p>
          </p:txBody>
        </p:sp>
        <p:sp>
          <p:nvSpPr>
            <p:cNvPr id="95299" name="Rectangle 61"/>
            <p:cNvSpPr>
              <a:spLocks noChangeArrowheads="1"/>
            </p:cNvSpPr>
            <p:nvPr/>
          </p:nvSpPr>
          <p:spPr bwMode="auto">
            <a:xfrm>
              <a:off x="2019" y="3106"/>
              <a:ext cx="75" cy="66"/>
            </a:xfrm>
            <a:prstGeom prst="rect">
              <a:avLst/>
            </a:prstGeom>
            <a:solidFill>
              <a:srgbClr val="FFFF00"/>
            </a:solidFill>
            <a:ln w="11113">
              <a:solidFill>
                <a:srgbClr val="FFFF00"/>
              </a:solidFill>
              <a:miter lim="800000"/>
              <a:headEnd/>
              <a:tailEnd/>
            </a:ln>
          </p:spPr>
          <p:txBody>
            <a:bodyPr/>
            <a:lstStyle/>
            <a:p>
              <a:endParaRPr lang="en-US"/>
            </a:p>
          </p:txBody>
        </p:sp>
        <p:sp>
          <p:nvSpPr>
            <p:cNvPr id="95300" name="Rectangle 62"/>
            <p:cNvSpPr>
              <a:spLocks noChangeArrowheads="1"/>
            </p:cNvSpPr>
            <p:nvPr/>
          </p:nvSpPr>
          <p:spPr bwMode="auto">
            <a:xfrm>
              <a:off x="2303" y="2980"/>
              <a:ext cx="74" cy="66"/>
            </a:xfrm>
            <a:prstGeom prst="rect">
              <a:avLst/>
            </a:prstGeom>
            <a:solidFill>
              <a:srgbClr val="FFFF00"/>
            </a:solidFill>
            <a:ln w="11113">
              <a:solidFill>
                <a:srgbClr val="FFFF00"/>
              </a:solidFill>
              <a:miter lim="800000"/>
              <a:headEnd/>
              <a:tailEnd/>
            </a:ln>
          </p:spPr>
          <p:txBody>
            <a:bodyPr/>
            <a:lstStyle/>
            <a:p>
              <a:endParaRPr lang="en-US"/>
            </a:p>
          </p:txBody>
        </p:sp>
        <p:sp>
          <p:nvSpPr>
            <p:cNvPr id="95301" name="Rectangle 63"/>
            <p:cNvSpPr>
              <a:spLocks noChangeArrowheads="1"/>
            </p:cNvSpPr>
            <p:nvPr/>
          </p:nvSpPr>
          <p:spPr bwMode="auto">
            <a:xfrm>
              <a:off x="2586" y="2848"/>
              <a:ext cx="75" cy="66"/>
            </a:xfrm>
            <a:prstGeom prst="rect">
              <a:avLst/>
            </a:prstGeom>
            <a:solidFill>
              <a:srgbClr val="FFFF00"/>
            </a:solidFill>
            <a:ln w="11113">
              <a:solidFill>
                <a:srgbClr val="FFFF00"/>
              </a:solidFill>
              <a:miter lim="800000"/>
              <a:headEnd/>
              <a:tailEnd/>
            </a:ln>
          </p:spPr>
          <p:txBody>
            <a:bodyPr/>
            <a:lstStyle/>
            <a:p>
              <a:endParaRPr lang="en-US"/>
            </a:p>
          </p:txBody>
        </p:sp>
        <p:sp>
          <p:nvSpPr>
            <p:cNvPr id="95302" name="Rectangle 64"/>
            <p:cNvSpPr>
              <a:spLocks noChangeArrowheads="1"/>
            </p:cNvSpPr>
            <p:nvPr/>
          </p:nvSpPr>
          <p:spPr bwMode="auto">
            <a:xfrm>
              <a:off x="2870" y="2614"/>
              <a:ext cx="74" cy="66"/>
            </a:xfrm>
            <a:prstGeom prst="rect">
              <a:avLst/>
            </a:prstGeom>
            <a:solidFill>
              <a:srgbClr val="FFFF00"/>
            </a:solidFill>
            <a:ln w="11113">
              <a:solidFill>
                <a:srgbClr val="FFFF00"/>
              </a:solidFill>
              <a:miter lim="800000"/>
              <a:headEnd/>
              <a:tailEnd/>
            </a:ln>
          </p:spPr>
          <p:txBody>
            <a:bodyPr/>
            <a:lstStyle/>
            <a:p>
              <a:endParaRPr lang="en-US"/>
            </a:p>
          </p:txBody>
        </p:sp>
        <p:sp>
          <p:nvSpPr>
            <p:cNvPr id="95303" name="Rectangle 65"/>
            <p:cNvSpPr>
              <a:spLocks noChangeArrowheads="1"/>
            </p:cNvSpPr>
            <p:nvPr/>
          </p:nvSpPr>
          <p:spPr bwMode="auto">
            <a:xfrm>
              <a:off x="3153" y="2302"/>
              <a:ext cx="75" cy="66"/>
            </a:xfrm>
            <a:prstGeom prst="rect">
              <a:avLst/>
            </a:prstGeom>
            <a:solidFill>
              <a:srgbClr val="FFFF00"/>
            </a:solidFill>
            <a:ln w="11113">
              <a:solidFill>
                <a:srgbClr val="FFFF00"/>
              </a:solidFill>
              <a:miter lim="800000"/>
              <a:headEnd/>
              <a:tailEnd/>
            </a:ln>
          </p:spPr>
          <p:txBody>
            <a:bodyPr/>
            <a:lstStyle/>
            <a:p>
              <a:endParaRPr lang="en-US"/>
            </a:p>
          </p:txBody>
        </p:sp>
        <p:sp>
          <p:nvSpPr>
            <p:cNvPr id="95304" name="Rectangle 66"/>
            <p:cNvSpPr>
              <a:spLocks noChangeArrowheads="1"/>
            </p:cNvSpPr>
            <p:nvPr/>
          </p:nvSpPr>
          <p:spPr bwMode="auto">
            <a:xfrm>
              <a:off x="3444" y="2032"/>
              <a:ext cx="74" cy="66"/>
            </a:xfrm>
            <a:prstGeom prst="rect">
              <a:avLst/>
            </a:prstGeom>
            <a:solidFill>
              <a:srgbClr val="FFFF00"/>
            </a:solidFill>
            <a:ln w="11113">
              <a:solidFill>
                <a:srgbClr val="FFFF00"/>
              </a:solidFill>
              <a:miter lim="800000"/>
              <a:headEnd/>
              <a:tailEnd/>
            </a:ln>
          </p:spPr>
          <p:txBody>
            <a:bodyPr/>
            <a:lstStyle/>
            <a:p>
              <a:endParaRPr lang="en-US"/>
            </a:p>
          </p:txBody>
        </p:sp>
        <p:sp>
          <p:nvSpPr>
            <p:cNvPr id="95305" name="Rectangle 67"/>
            <p:cNvSpPr>
              <a:spLocks noChangeArrowheads="1"/>
            </p:cNvSpPr>
            <p:nvPr/>
          </p:nvSpPr>
          <p:spPr bwMode="auto">
            <a:xfrm>
              <a:off x="3727" y="1882"/>
              <a:ext cx="74" cy="66"/>
            </a:xfrm>
            <a:prstGeom prst="rect">
              <a:avLst/>
            </a:prstGeom>
            <a:solidFill>
              <a:srgbClr val="FFFF00"/>
            </a:solidFill>
            <a:ln w="11113">
              <a:solidFill>
                <a:srgbClr val="FFFF00"/>
              </a:solidFill>
              <a:miter lim="800000"/>
              <a:headEnd/>
              <a:tailEnd/>
            </a:ln>
          </p:spPr>
          <p:txBody>
            <a:bodyPr/>
            <a:lstStyle/>
            <a:p>
              <a:endParaRPr lang="en-US"/>
            </a:p>
          </p:txBody>
        </p:sp>
        <p:sp>
          <p:nvSpPr>
            <p:cNvPr id="95306" name="Rectangle 68"/>
            <p:cNvSpPr>
              <a:spLocks noChangeArrowheads="1"/>
            </p:cNvSpPr>
            <p:nvPr/>
          </p:nvSpPr>
          <p:spPr bwMode="auto">
            <a:xfrm>
              <a:off x="4011" y="1756"/>
              <a:ext cx="74" cy="66"/>
            </a:xfrm>
            <a:prstGeom prst="rect">
              <a:avLst/>
            </a:prstGeom>
            <a:solidFill>
              <a:srgbClr val="FFFF00"/>
            </a:solidFill>
            <a:ln w="11113">
              <a:solidFill>
                <a:srgbClr val="FFFF00"/>
              </a:solidFill>
              <a:miter lim="800000"/>
              <a:headEnd/>
              <a:tailEnd/>
            </a:ln>
          </p:spPr>
          <p:txBody>
            <a:bodyPr/>
            <a:lstStyle/>
            <a:p>
              <a:endParaRPr lang="en-US"/>
            </a:p>
          </p:txBody>
        </p:sp>
        <p:sp>
          <p:nvSpPr>
            <p:cNvPr id="95307" name="Rectangle 69"/>
            <p:cNvSpPr>
              <a:spLocks noChangeArrowheads="1"/>
            </p:cNvSpPr>
            <p:nvPr/>
          </p:nvSpPr>
          <p:spPr bwMode="auto">
            <a:xfrm>
              <a:off x="4294" y="1666"/>
              <a:ext cx="74" cy="66"/>
            </a:xfrm>
            <a:prstGeom prst="rect">
              <a:avLst/>
            </a:prstGeom>
            <a:solidFill>
              <a:srgbClr val="FFFF00"/>
            </a:solidFill>
            <a:ln w="11113">
              <a:solidFill>
                <a:srgbClr val="FFFF00"/>
              </a:solidFill>
              <a:miter lim="800000"/>
              <a:headEnd/>
              <a:tailEnd/>
            </a:ln>
          </p:spPr>
          <p:txBody>
            <a:bodyPr/>
            <a:lstStyle/>
            <a:p>
              <a:endParaRPr lang="en-US"/>
            </a:p>
          </p:txBody>
        </p:sp>
        <p:sp>
          <p:nvSpPr>
            <p:cNvPr id="95308" name="Rectangle 70"/>
            <p:cNvSpPr>
              <a:spLocks noChangeArrowheads="1"/>
            </p:cNvSpPr>
            <p:nvPr/>
          </p:nvSpPr>
          <p:spPr bwMode="auto">
            <a:xfrm>
              <a:off x="4578" y="1594"/>
              <a:ext cx="74" cy="66"/>
            </a:xfrm>
            <a:prstGeom prst="rect">
              <a:avLst/>
            </a:prstGeom>
            <a:solidFill>
              <a:srgbClr val="FFFF00"/>
            </a:solidFill>
            <a:ln w="11113">
              <a:solidFill>
                <a:srgbClr val="FFFF00"/>
              </a:solidFill>
              <a:miter lim="800000"/>
              <a:headEnd/>
              <a:tailEnd/>
            </a:ln>
          </p:spPr>
          <p:txBody>
            <a:bodyPr/>
            <a:lstStyle/>
            <a:p>
              <a:endParaRPr lang="en-US"/>
            </a:p>
          </p:txBody>
        </p:sp>
        <p:sp>
          <p:nvSpPr>
            <p:cNvPr id="95309" name="Rectangle 71"/>
            <p:cNvSpPr>
              <a:spLocks noChangeArrowheads="1"/>
            </p:cNvSpPr>
            <p:nvPr/>
          </p:nvSpPr>
          <p:spPr bwMode="auto">
            <a:xfrm>
              <a:off x="4868" y="1516"/>
              <a:ext cx="74" cy="66"/>
            </a:xfrm>
            <a:prstGeom prst="rect">
              <a:avLst/>
            </a:prstGeom>
            <a:solidFill>
              <a:srgbClr val="FFFF00"/>
            </a:solidFill>
            <a:ln w="11113">
              <a:solidFill>
                <a:srgbClr val="FFFF00"/>
              </a:solidFill>
              <a:miter lim="800000"/>
              <a:headEnd/>
              <a:tailEnd/>
            </a:ln>
          </p:spPr>
          <p:txBody>
            <a:bodyPr/>
            <a:lstStyle/>
            <a:p>
              <a:endParaRPr lang="en-US"/>
            </a:p>
          </p:txBody>
        </p:sp>
        <p:sp>
          <p:nvSpPr>
            <p:cNvPr id="95310" name="Rectangle 72"/>
            <p:cNvSpPr>
              <a:spLocks noChangeArrowheads="1"/>
            </p:cNvSpPr>
            <p:nvPr/>
          </p:nvSpPr>
          <p:spPr bwMode="auto">
            <a:xfrm>
              <a:off x="5151" y="1480"/>
              <a:ext cx="75" cy="66"/>
            </a:xfrm>
            <a:prstGeom prst="rect">
              <a:avLst/>
            </a:prstGeom>
            <a:solidFill>
              <a:srgbClr val="FFFF00"/>
            </a:solidFill>
            <a:ln w="11113">
              <a:solidFill>
                <a:srgbClr val="FFFF00"/>
              </a:solidFill>
              <a:miter lim="800000"/>
              <a:headEnd/>
              <a:tailEnd/>
            </a:ln>
          </p:spPr>
          <p:txBody>
            <a:bodyPr/>
            <a:lstStyle/>
            <a:p>
              <a:endParaRPr lang="en-US"/>
            </a:p>
          </p:txBody>
        </p:sp>
        <p:sp>
          <p:nvSpPr>
            <p:cNvPr id="95311" name="Rectangle 73"/>
            <p:cNvSpPr>
              <a:spLocks noChangeArrowheads="1"/>
            </p:cNvSpPr>
            <p:nvPr/>
          </p:nvSpPr>
          <p:spPr bwMode="auto">
            <a:xfrm>
              <a:off x="5435" y="1444"/>
              <a:ext cx="74" cy="66"/>
            </a:xfrm>
            <a:prstGeom prst="rect">
              <a:avLst/>
            </a:prstGeom>
            <a:solidFill>
              <a:srgbClr val="FFFF00"/>
            </a:solidFill>
            <a:ln w="11113">
              <a:solidFill>
                <a:srgbClr val="FFFF00"/>
              </a:solidFill>
              <a:miter lim="800000"/>
              <a:headEnd/>
              <a:tailEnd/>
            </a:ln>
          </p:spPr>
          <p:txBody>
            <a:bodyPr/>
            <a:lstStyle/>
            <a:p>
              <a:endParaRPr lang="en-US"/>
            </a:p>
          </p:txBody>
        </p:sp>
      </p:grpSp>
      <p:sp>
        <p:nvSpPr>
          <p:cNvPr id="95260" name="Rectangle 74"/>
          <p:cNvSpPr>
            <a:spLocks noChangeArrowheads="1"/>
          </p:cNvSpPr>
          <p:nvPr/>
        </p:nvSpPr>
        <p:spPr bwMode="auto">
          <a:xfrm>
            <a:off x="1382713" y="4883150"/>
            <a:ext cx="103187" cy="244475"/>
          </a:xfrm>
          <a:prstGeom prst="rect">
            <a:avLst/>
          </a:prstGeom>
          <a:noFill/>
          <a:ln w="9525">
            <a:noFill/>
            <a:miter lim="800000"/>
            <a:headEnd/>
            <a:tailEnd/>
          </a:ln>
        </p:spPr>
        <p:txBody>
          <a:bodyPr wrap="none" lIns="0" tIns="0" rIns="0" bIns="0">
            <a:spAutoFit/>
          </a:bodyPr>
          <a:lstStyle/>
          <a:p>
            <a:pPr algn="l">
              <a:lnSpc>
                <a:spcPct val="80000"/>
              </a:lnSpc>
              <a:spcBef>
                <a:spcPct val="0"/>
              </a:spcBef>
            </a:pPr>
            <a:r>
              <a:rPr lang="en-US" b="1">
                <a:solidFill>
                  <a:srgbClr val="FFFFFF"/>
                </a:solidFill>
                <a:latin typeface="Arial Narrow" pitchFamily="34" charset="0"/>
              </a:rPr>
              <a:t>0</a:t>
            </a:r>
            <a:endParaRPr lang="en-US" b="1">
              <a:solidFill>
                <a:schemeClr val="tx1"/>
              </a:solidFill>
              <a:latin typeface="Arial Narrow" pitchFamily="34" charset="0"/>
            </a:endParaRPr>
          </a:p>
        </p:txBody>
      </p:sp>
      <p:sp>
        <p:nvSpPr>
          <p:cNvPr id="95261" name="Rectangle 75"/>
          <p:cNvSpPr>
            <a:spLocks noChangeArrowheads="1"/>
          </p:cNvSpPr>
          <p:nvPr/>
        </p:nvSpPr>
        <p:spPr bwMode="auto">
          <a:xfrm>
            <a:off x="1258888" y="4597400"/>
            <a:ext cx="206375" cy="244475"/>
          </a:xfrm>
          <a:prstGeom prst="rect">
            <a:avLst/>
          </a:prstGeom>
          <a:noFill/>
          <a:ln w="9525">
            <a:noFill/>
            <a:miter lim="800000"/>
            <a:headEnd/>
            <a:tailEnd/>
          </a:ln>
        </p:spPr>
        <p:txBody>
          <a:bodyPr wrap="none" lIns="0" tIns="0" rIns="0" bIns="0">
            <a:spAutoFit/>
          </a:bodyPr>
          <a:lstStyle/>
          <a:p>
            <a:pPr algn="l">
              <a:lnSpc>
                <a:spcPct val="80000"/>
              </a:lnSpc>
              <a:spcBef>
                <a:spcPct val="0"/>
              </a:spcBef>
            </a:pPr>
            <a:r>
              <a:rPr lang="en-US" b="1">
                <a:solidFill>
                  <a:srgbClr val="FFFFFF"/>
                </a:solidFill>
                <a:latin typeface="Arial Narrow" pitchFamily="34" charset="0"/>
              </a:rPr>
              <a:t>10</a:t>
            </a:r>
            <a:endParaRPr lang="en-US" b="1">
              <a:solidFill>
                <a:schemeClr val="tx1"/>
              </a:solidFill>
              <a:latin typeface="Arial Narrow" pitchFamily="34" charset="0"/>
            </a:endParaRPr>
          </a:p>
        </p:txBody>
      </p:sp>
      <p:sp>
        <p:nvSpPr>
          <p:cNvPr id="95262" name="Rectangle 76"/>
          <p:cNvSpPr>
            <a:spLocks noChangeArrowheads="1"/>
          </p:cNvSpPr>
          <p:nvPr/>
        </p:nvSpPr>
        <p:spPr bwMode="auto">
          <a:xfrm>
            <a:off x="1258888" y="4302125"/>
            <a:ext cx="206375" cy="244475"/>
          </a:xfrm>
          <a:prstGeom prst="rect">
            <a:avLst/>
          </a:prstGeom>
          <a:noFill/>
          <a:ln w="9525">
            <a:noFill/>
            <a:miter lim="800000"/>
            <a:headEnd/>
            <a:tailEnd/>
          </a:ln>
        </p:spPr>
        <p:txBody>
          <a:bodyPr wrap="none" lIns="0" tIns="0" rIns="0" bIns="0">
            <a:spAutoFit/>
          </a:bodyPr>
          <a:lstStyle/>
          <a:p>
            <a:pPr algn="l">
              <a:lnSpc>
                <a:spcPct val="80000"/>
              </a:lnSpc>
              <a:spcBef>
                <a:spcPct val="0"/>
              </a:spcBef>
            </a:pPr>
            <a:r>
              <a:rPr lang="en-US" b="1">
                <a:solidFill>
                  <a:srgbClr val="FFFFFF"/>
                </a:solidFill>
                <a:latin typeface="Arial Narrow" pitchFamily="34" charset="0"/>
              </a:rPr>
              <a:t>20</a:t>
            </a:r>
            <a:endParaRPr lang="en-US" b="1">
              <a:solidFill>
                <a:schemeClr val="tx1"/>
              </a:solidFill>
              <a:latin typeface="Arial Narrow" pitchFamily="34" charset="0"/>
            </a:endParaRPr>
          </a:p>
        </p:txBody>
      </p:sp>
      <p:sp>
        <p:nvSpPr>
          <p:cNvPr id="95263" name="Rectangle 77"/>
          <p:cNvSpPr>
            <a:spLocks noChangeArrowheads="1"/>
          </p:cNvSpPr>
          <p:nvPr/>
        </p:nvSpPr>
        <p:spPr bwMode="auto">
          <a:xfrm>
            <a:off x="1258888" y="4016375"/>
            <a:ext cx="206375" cy="244475"/>
          </a:xfrm>
          <a:prstGeom prst="rect">
            <a:avLst/>
          </a:prstGeom>
          <a:noFill/>
          <a:ln w="9525">
            <a:noFill/>
            <a:miter lim="800000"/>
            <a:headEnd/>
            <a:tailEnd/>
          </a:ln>
        </p:spPr>
        <p:txBody>
          <a:bodyPr wrap="none" lIns="0" tIns="0" rIns="0" bIns="0">
            <a:spAutoFit/>
          </a:bodyPr>
          <a:lstStyle/>
          <a:p>
            <a:pPr algn="l">
              <a:lnSpc>
                <a:spcPct val="80000"/>
              </a:lnSpc>
              <a:spcBef>
                <a:spcPct val="0"/>
              </a:spcBef>
            </a:pPr>
            <a:r>
              <a:rPr lang="en-US" b="1">
                <a:solidFill>
                  <a:srgbClr val="FFFFFF"/>
                </a:solidFill>
                <a:latin typeface="Arial Narrow" pitchFamily="34" charset="0"/>
              </a:rPr>
              <a:t>30</a:t>
            </a:r>
            <a:endParaRPr lang="en-US" b="1">
              <a:solidFill>
                <a:schemeClr val="tx1"/>
              </a:solidFill>
              <a:latin typeface="Arial Narrow" pitchFamily="34" charset="0"/>
            </a:endParaRPr>
          </a:p>
        </p:txBody>
      </p:sp>
      <p:sp>
        <p:nvSpPr>
          <p:cNvPr id="95264" name="Rectangle 78"/>
          <p:cNvSpPr>
            <a:spLocks noChangeArrowheads="1"/>
          </p:cNvSpPr>
          <p:nvPr/>
        </p:nvSpPr>
        <p:spPr bwMode="auto">
          <a:xfrm>
            <a:off x="1258888" y="3721100"/>
            <a:ext cx="206375" cy="244475"/>
          </a:xfrm>
          <a:prstGeom prst="rect">
            <a:avLst/>
          </a:prstGeom>
          <a:noFill/>
          <a:ln w="9525">
            <a:noFill/>
            <a:miter lim="800000"/>
            <a:headEnd/>
            <a:tailEnd/>
          </a:ln>
        </p:spPr>
        <p:txBody>
          <a:bodyPr wrap="none" lIns="0" tIns="0" rIns="0" bIns="0">
            <a:spAutoFit/>
          </a:bodyPr>
          <a:lstStyle/>
          <a:p>
            <a:pPr algn="l">
              <a:lnSpc>
                <a:spcPct val="80000"/>
              </a:lnSpc>
              <a:spcBef>
                <a:spcPct val="0"/>
              </a:spcBef>
            </a:pPr>
            <a:r>
              <a:rPr lang="en-US" b="1">
                <a:solidFill>
                  <a:srgbClr val="FFFFFF"/>
                </a:solidFill>
                <a:latin typeface="Arial Narrow" pitchFamily="34" charset="0"/>
              </a:rPr>
              <a:t>40</a:t>
            </a:r>
            <a:endParaRPr lang="en-US" b="1">
              <a:solidFill>
                <a:schemeClr val="tx1"/>
              </a:solidFill>
              <a:latin typeface="Arial Narrow" pitchFamily="34" charset="0"/>
            </a:endParaRPr>
          </a:p>
        </p:txBody>
      </p:sp>
      <p:sp>
        <p:nvSpPr>
          <p:cNvPr id="95265" name="Rectangle 79"/>
          <p:cNvSpPr>
            <a:spLocks noChangeArrowheads="1"/>
          </p:cNvSpPr>
          <p:nvPr/>
        </p:nvSpPr>
        <p:spPr bwMode="auto">
          <a:xfrm>
            <a:off x="1258888" y="3435350"/>
            <a:ext cx="206375" cy="244475"/>
          </a:xfrm>
          <a:prstGeom prst="rect">
            <a:avLst/>
          </a:prstGeom>
          <a:noFill/>
          <a:ln w="9525">
            <a:noFill/>
            <a:miter lim="800000"/>
            <a:headEnd/>
            <a:tailEnd/>
          </a:ln>
        </p:spPr>
        <p:txBody>
          <a:bodyPr wrap="none" lIns="0" tIns="0" rIns="0" bIns="0">
            <a:spAutoFit/>
          </a:bodyPr>
          <a:lstStyle/>
          <a:p>
            <a:pPr algn="l">
              <a:lnSpc>
                <a:spcPct val="80000"/>
              </a:lnSpc>
              <a:spcBef>
                <a:spcPct val="0"/>
              </a:spcBef>
            </a:pPr>
            <a:r>
              <a:rPr lang="en-US" b="1">
                <a:solidFill>
                  <a:srgbClr val="FFFFFF"/>
                </a:solidFill>
                <a:latin typeface="Arial Narrow" pitchFamily="34" charset="0"/>
              </a:rPr>
              <a:t>50</a:t>
            </a:r>
            <a:endParaRPr lang="en-US" b="1">
              <a:solidFill>
                <a:schemeClr val="tx1"/>
              </a:solidFill>
              <a:latin typeface="Arial Narrow" pitchFamily="34" charset="0"/>
            </a:endParaRPr>
          </a:p>
        </p:txBody>
      </p:sp>
      <p:sp>
        <p:nvSpPr>
          <p:cNvPr id="95266" name="Rectangle 80"/>
          <p:cNvSpPr>
            <a:spLocks noChangeArrowheads="1"/>
          </p:cNvSpPr>
          <p:nvPr/>
        </p:nvSpPr>
        <p:spPr bwMode="auto">
          <a:xfrm>
            <a:off x="1258888" y="3149600"/>
            <a:ext cx="206375" cy="244475"/>
          </a:xfrm>
          <a:prstGeom prst="rect">
            <a:avLst/>
          </a:prstGeom>
          <a:noFill/>
          <a:ln w="9525">
            <a:noFill/>
            <a:miter lim="800000"/>
            <a:headEnd/>
            <a:tailEnd/>
          </a:ln>
        </p:spPr>
        <p:txBody>
          <a:bodyPr wrap="none" lIns="0" tIns="0" rIns="0" bIns="0">
            <a:spAutoFit/>
          </a:bodyPr>
          <a:lstStyle/>
          <a:p>
            <a:pPr algn="l">
              <a:lnSpc>
                <a:spcPct val="80000"/>
              </a:lnSpc>
              <a:spcBef>
                <a:spcPct val="0"/>
              </a:spcBef>
            </a:pPr>
            <a:r>
              <a:rPr lang="en-US" b="1">
                <a:solidFill>
                  <a:srgbClr val="FFFFFF"/>
                </a:solidFill>
                <a:latin typeface="Arial Narrow" pitchFamily="34" charset="0"/>
              </a:rPr>
              <a:t>60</a:t>
            </a:r>
            <a:endParaRPr lang="en-US" b="1">
              <a:solidFill>
                <a:schemeClr val="tx1"/>
              </a:solidFill>
              <a:latin typeface="Arial Narrow" pitchFamily="34" charset="0"/>
            </a:endParaRPr>
          </a:p>
        </p:txBody>
      </p:sp>
      <p:sp>
        <p:nvSpPr>
          <p:cNvPr id="95267" name="Rectangle 81"/>
          <p:cNvSpPr>
            <a:spLocks noChangeArrowheads="1"/>
          </p:cNvSpPr>
          <p:nvPr/>
        </p:nvSpPr>
        <p:spPr bwMode="auto">
          <a:xfrm>
            <a:off x="1258888" y="2854325"/>
            <a:ext cx="206375" cy="244475"/>
          </a:xfrm>
          <a:prstGeom prst="rect">
            <a:avLst/>
          </a:prstGeom>
          <a:noFill/>
          <a:ln w="9525">
            <a:noFill/>
            <a:miter lim="800000"/>
            <a:headEnd/>
            <a:tailEnd/>
          </a:ln>
        </p:spPr>
        <p:txBody>
          <a:bodyPr wrap="none" lIns="0" tIns="0" rIns="0" bIns="0">
            <a:spAutoFit/>
          </a:bodyPr>
          <a:lstStyle/>
          <a:p>
            <a:pPr algn="l">
              <a:lnSpc>
                <a:spcPct val="80000"/>
              </a:lnSpc>
              <a:spcBef>
                <a:spcPct val="0"/>
              </a:spcBef>
            </a:pPr>
            <a:r>
              <a:rPr lang="en-US" b="1">
                <a:solidFill>
                  <a:srgbClr val="FFFFFF"/>
                </a:solidFill>
                <a:latin typeface="Arial Narrow" pitchFamily="34" charset="0"/>
              </a:rPr>
              <a:t>70</a:t>
            </a:r>
            <a:endParaRPr lang="en-US" b="1">
              <a:solidFill>
                <a:schemeClr val="tx1"/>
              </a:solidFill>
              <a:latin typeface="Arial Narrow" pitchFamily="34" charset="0"/>
            </a:endParaRPr>
          </a:p>
        </p:txBody>
      </p:sp>
      <p:sp>
        <p:nvSpPr>
          <p:cNvPr id="95268" name="Rectangle 82"/>
          <p:cNvSpPr>
            <a:spLocks noChangeArrowheads="1"/>
          </p:cNvSpPr>
          <p:nvPr/>
        </p:nvSpPr>
        <p:spPr bwMode="auto">
          <a:xfrm>
            <a:off x="1258888" y="2568575"/>
            <a:ext cx="206375" cy="244475"/>
          </a:xfrm>
          <a:prstGeom prst="rect">
            <a:avLst/>
          </a:prstGeom>
          <a:noFill/>
          <a:ln w="9525">
            <a:noFill/>
            <a:miter lim="800000"/>
            <a:headEnd/>
            <a:tailEnd/>
          </a:ln>
        </p:spPr>
        <p:txBody>
          <a:bodyPr wrap="none" lIns="0" tIns="0" rIns="0" bIns="0">
            <a:spAutoFit/>
          </a:bodyPr>
          <a:lstStyle/>
          <a:p>
            <a:pPr algn="l">
              <a:lnSpc>
                <a:spcPct val="80000"/>
              </a:lnSpc>
              <a:spcBef>
                <a:spcPct val="0"/>
              </a:spcBef>
            </a:pPr>
            <a:r>
              <a:rPr lang="en-US" b="1">
                <a:solidFill>
                  <a:srgbClr val="FFFFFF"/>
                </a:solidFill>
                <a:latin typeface="Arial Narrow" pitchFamily="34" charset="0"/>
              </a:rPr>
              <a:t>80</a:t>
            </a:r>
            <a:endParaRPr lang="en-US" b="1">
              <a:solidFill>
                <a:schemeClr val="tx1"/>
              </a:solidFill>
              <a:latin typeface="Arial Narrow" pitchFamily="34" charset="0"/>
            </a:endParaRPr>
          </a:p>
        </p:txBody>
      </p:sp>
      <p:sp>
        <p:nvSpPr>
          <p:cNvPr id="95269" name="Rectangle 83"/>
          <p:cNvSpPr>
            <a:spLocks noChangeArrowheads="1"/>
          </p:cNvSpPr>
          <p:nvPr/>
        </p:nvSpPr>
        <p:spPr bwMode="auto">
          <a:xfrm>
            <a:off x="1258888" y="2273300"/>
            <a:ext cx="206375" cy="244475"/>
          </a:xfrm>
          <a:prstGeom prst="rect">
            <a:avLst/>
          </a:prstGeom>
          <a:noFill/>
          <a:ln w="9525">
            <a:noFill/>
            <a:miter lim="800000"/>
            <a:headEnd/>
            <a:tailEnd/>
          </a:ln>
        </p:spPr>
        <p:txBody>
          <a:bodyPr wrap="none" lIns="0" tIns="0" rIns="0" bIns="0">
            <a:spAutoFit/>
          </a:bodyPr>
          <a:lstStyle/>
          <a:p>
            <a:pPr algn="l">
              <a:lnSpc>
                <a:spcPct val="80000"/>
              </a:lnSpc>
              <a:spcBef>
                <a:spcPct val="0"/>
              </a:spcBef>
            </a:pPr>
            <a:r>
              <a:rPr lang="en-US" b="1">
                <a:solidFill>
                  <a:srgbClr val="FFFFFF"/>
                </a:solidFill>
                <a:latin typeface="Arial Narrow" pitchFamily="34" charset="0"/>
              </a:rPr>
              <a:t>90</a:t>
            </a:r>
            <a:endParaRPr lang="en-US" b="1">
              <a:solidFill>
                <a:schemeClr val="tx1"/>
              </a:solidFill>
              <a:latin typeface="Arial Narrow" pitchFamily="34" charset="0"/>
            </a:endParaRPr>
          </a:p>
        </p:txBody>
      </p:sp>
      <p:sp>
        <p:nvSpPr>
          <p:cNvPr id="95270" name="Rectangle 84"/>
          <p:cNvSpPr>
            <a:spLocks noChangeArrowheads="1"/>
          </p:cNvSpPr>
          <p:nvPr/>
        </p:nvSpPr>
        <p:spPr bwMode="auto">
          <a:xfrm>
            <a:off x="1165225" y="1987550"/>
            <a:ext cx="309563" cy="244475"/>
          </a:xfrm>
          <a:prstGeom prst="rect">
            <a:avLst/>
          </a:prstGeom>
          <a:noFill/>
          <a:ln w="9525">
            <a:noFill/>
            <a:miter lim="800000"/>
            <a:headEnd/>
            <a:tailEnd/>
          </a:ln>
        </p:spPr>
        <p:txBody>
          <a:bodyPr wrap="none" lIns="0" tIns="0" rIns="0" bIns="0">
            <a:spAutoFit/>
          </a:bodyPr>
          <a:lstStyle/>
          <a:p>
            <a:pPr algn="l">
              <a:lnSpc>
                <a:spcPct val="80000"/>
              </a:lnSpc>
              <a:spcBef>
                <a:spcPct val="0"/>
              </a:spcBef>
            </a:pPr>
            <a:r>
              <a:rPr lang="en-US" b="1">
                <a:solidFill>
                  <a:srgbClr val="FFFFFF"/>
                </a:solidFill>
                <a:latin typeface="Arial Narrow" pitchFamily="34" charset="0"/>
              </a:rPr>
              <a:t>100</a:t>
            </a:r>
            <a:endParaRPr lang="en-US" b="1">
              <a:solidFill>
                <a:schemeClr val="tx1"/>
              </a:solidFill>
              <a:latin typeface="Arial Narrow" pitchFamily="34" charset="0"/>
            </a:endParaRPr>
          </a:p>
        </p:txBody>
      </p:sp>
      <p:sp>
        <p:nvSpPr>
          <p:cNvPr id="95271" name="Rectangle 85"/>
          <p:cNvSpPr>
            <a:spLocks noChangeArrowheads="1"/>
          </p:cNvSpPr>
          <p:nvPr/>
        </p:nvSpPr>
        <p:spPr bwMode="auto">
          <a:xfrm>
            <a:off x="1662113" y="5245100"/>
            <a:ext cx="103187" cy="244475"/>
          </a:xfrm>
          <a:prstGeom prst="rect">
            <a:avLst/>
          </a:prstGeom>
          <a:noFill/>
          <a:ln w="9525">
            <a:noFill/>
            <a:miter lim="800000"/>
            <a:headEnd/>
            <a:tailEnd/>
          </a:ln>
        </p:spPr>
        <p:txBody>
          <a:bodyPr wrap="none" lIns="0" tIns="0" rIns="0" bIns="0">
            <a:spAutoFit/>
          </a:bodyPr>
          <a:lstStyle/>
          <a:p>
            <a:pPr algn="l">
              <a:lnSpc>
                <a:spcPct val="80000"/>
              </a:lnSpc>
              <a:spcBef>
                <a:spcPct val="0"/>
              </a:spcBef>
            </a:pPr>
            <a:r>
              <a:rPr lang="en-US" b="1">
                <a:solidFill>
                  <a:srgbClr val="FFFFFF"/>
                </a:solidFill>
                <a:latin typeface="Arial Narrow" pitchFamily="34" charset="0"/>
              </a:rPr>
              <a:t>0</a:t>
            </a:r>
            <a:endParaRPr lang="en-US" b="1">
              <a:solidFill>
                <a:schemeClr val="tx1"/>
              </a:solidFill>
              <a:latin typeface="Arial Narrow" pitchFamily="34" charset="0"/>
            </a:endParaRPr>
          </a:p>
        </p:txBody>
      </p:sp>
      <p:sp>
        <p:nvSpPr>
          <p:cNvPr id="95272" name="Rectangle 86"/>
          <p:cNvSpPr>
            <a:spLocks noChangeArrowheads="1"/>
          </p:cNvSpPr>
          <p:nvPr/>
        </p:nvSpPr>
        <p:spPr bwMode="auto">
          <a:xfrm>
            <a:off x="2384425" y="5287963"/>
            <a:ext cx="206375" cy="244475"/>
          </a:xfrm>
          <a:prstGeom prst="rect">
            <a:avLst/>
          </a:prstGeom>
          <a:noFill/>
          <a:ln w="9525">
            <a:noFill/>
            <a:miter lim="800000"/>
            <a:headEnd/>
            <a:tailEnd/>
          </a:ln>
        </p:spPr>
        <p:txBody>
          <a:bodyPr wrap="none" lIns="0" tIns="0" rIns="0" bIns="0">
            <a:spAutoFit/>
          </a:bodyPr>
          <a:lstStyle/>
          <a:p>
            <a:pPr algn="l">
              <a:lnSpc>
                <a:spcPct val="80000"/>
              </a:lnSpc>
              <a:spcBef>
                <a:spcPct val="0"/>
              </a:spcBef>
            </a:pPr>
            <a:r>
              <a:rPr lang="en-US" b="1">
                <a:solidFill>
                  <a:srgbClr val="FFFFFF"/>
                </a:solidFill>
                <a:latin typeface="Arial Narrow" pitchFamily="34" charset="0"/>
              </a:rPr>
              <a:t>40</a:t>
            </a:r>
            <a:endParaRPr lang="en-US" b="1">
              <a:solidFill>
                <a:schemeClr val="tx1"/>
              </a:solidFill>
              <a:latin typeface="Arial Narrow" pitchFamily="34" charset="0"/>
            </a:endParaRPr>
          </a:p>
        </p:txBody>
      </p:sp>
      <p:sp>
        <p:nvSpPr>
          <p:cNvPr id="95273" name="Rectangle 87"/>
          <p:cNvSpPr>
            <a:spLocks noChangeArrowheads="1"/>
          </p:cNvSpPr>
          <p:nvPr/>
        </p:nvSpPr>
        <p:spPr bwMode="auto">
          <a:xfrm>
            <a:off x="3194050" y="5287963"/>
            <a:ext cx="204788" cy="244475"/>
          </a:xfrm>
          <a:prstGeom prst="rect">
            <a:avLst/>
          </a:prstGeom>
          <a:noFill/>
          <a:ln w="9525">
            <a:noFill/>
            <a:miter lim="800000"/>
            <a:headEnd/>
            <a:tailEnd/>
          </a:ln>
        </p:spPr>
        <p:txBody>
          <a:bodyPr wrap="none" lIns="0" tIns="0" rIns="0" bIns="0">
            <a:spAutoFit/>
          </a:bodyPr>
          <a:lstStyle/>
          <a:p>
            <a:pPr algn="l">
              <a:lnSpc>
                <a:spcPct val="80000"/>
              </a:lnSpc>
              <a:spcBef>
                <a:spcPct val="0"/>
              </a:spcBef>
            </a:pPr>
            <a:r>
              <a:rPr lang="en-US" b="1">
                <a:solidFill>
                  <a:srgbClr val="FFFFFF"/>
                </a:solidFill>
                <a:latin typeface="Arial Narrow" pitchFamily="34" charset="0"/>
              </a:rPr>
              <a:t>80</a:t>
            </a:r>
            <a:endParaRPr lang="en-US" b="1">
              <a:solidFill>
                <a:schemeClr val="tx1"/>
              </a:solidFill>
              <a:latin typeface="Arial Narrow" pitchFamily="34" charset="0"/>
            </a:endParaRPr>
          </a:p>
        </p:txBody>
      </p:sp>
      <p:sp>
        <p:nvSpPr>
          <p:cNvPr id="95274" name="Rectangle 88"/>
          <p:cNvSpPr>
            <a:spLocks noChangeArrowheads="1"/>
          </p:cNvSpPr>
          <p:nvPr/>
        </p:nvSpPr>
        <p:spPr bwMode="auto">
          <a:xfrm>
            <a:off x="3927475" y="5335588"/>
            <a:ext cx="307975" cy="244475"/>
          </a:xfrm>
          <a:prstGeom prst="rect">
            <a:avLst/>
          </a:prstGeom>
          <a:noFill/>
          <a:ln w="9525">
            <a:noFill/>
            <a:miter lim="800000"/>
            <a:headEnd/>
            <a:tailEnd/>
          </a:ln>
        </p:spPr>
        <p:txBody>
          <a:bodyPr wrap="none" lIns="0" tIns="0" rIns="0" bIns="0">
            <a:spAutoFit/>
          </a:bodyPr>
          <a:lstStyle/>
          <a:p>
            <a:pPr algn="l">
              <a:lnSpc>
                <a:spcPct val="80000"/>
              </a:lnSpc>
              <a:spcBef>
                <a:spcPct val="0"/>
              </a:spcBef>
            </a:pPr>
            <a:r>
              <a:rPr lang="en-US" b="1">
                <a:solidFill>
                  <a:srgbClr val="FFFFFF"/>
                </a:solidFill>
                <a:latin typeface="Arial Narrow" pitchFamily="34" charset="0"/>
              </a:rPr>
              <a:t>120</a:t>
            </a:r>
            <a:endParaRPr lang="en-US" b="1">
              <a:solidFill>
                <a:schemeClr val="tx1"/>
              </a:solidFill>
              <a:latin typeface="Arial Narrow" pitchFamily="34" charset="0"/>
            </a:endParaRPr>
          </a:p>
        </p:txBody>
      </p:sp>
      <p:sp>
        <p:nvSpPr>
          <p:cNvPr id="95275" name="Rectangle 89"/>
          <p:cNvSpPr>
            <a:spLocks noChangeArrowheads="1"/>
          </p:cNvSpPr>
          <p:nvPr/>
        </p:nvSpPr>
        <p:spPr bwMode="auto">
          <a:xfrm>
            <a:off x="4757738" y="5335588"/>
            <a:ext cx="309562" cy="244475"/>
          </a:xfrm>
          <a:prstGeom prst="rect">
            <a:avLst/>
          </a:prstGeom>
          <a:noFill/>
          <a:ln w="9525">
            <a:noFill/>
            <a:miter lim="800000"/>
            <a:headEnd/>
            <a:tailEnd/>
          </a:ln>
        </p:spPr>
        <p:txBody>
          <a:bodyPr wrap="none" lIns="0" tIns="0" rIns="0" bIns="0">
            <a:spAutoFit/>
          </a:bodyPr>
          <a:lstStyle/>
          <a:p>
            <a:pPr algn="l">
              <a:lnSpc>
                <a:spcPct val="80000"/>
              </a:lnSpc>
              <a:spcBef>
                <a:spcPct val="0"/>
              </a:spcBef>
            </a:pPr>
            <a:r>
              <a:rPr lang="en-US" b="1">
                <a:solidFill>
                  <a:srgbClr val="FFFFFF"/>
                </a:solidFill>
                <a:latin typeface="Arial Narrow" pitchFamily="34" charset="0"/>
              </a:rPr>
              <a:t>160</a:t>
            </a:r>
            <a:endParaRPr lang="en-US" b="1">
              <a:solidFill>
                <a:schemeClr val="tx1"/>
              </a:solidFill>
              <a:latin typeface="Arial Narrow" pitchFamily="34" charset="0"/>
            </a:endParaRPr>
          </a:p>
        </p:txBody>
      </p:sp>
      <p:sp>
        <p:nvSpPr>
          <p:cNvPr id="95276" name="Rectangle 90"/>
          <p:cNvSpPr>
            <a:spLocks noChangeArrowheads="1"/>
          </p:cNvSpPr>
          <p:nvPr/>
        </p:nvSpPr>
        <p:spPr bwMode="auto">
          <a:xfrm>
            <a:off x="5557838" y="5335588"/>
            <a:ext cx="309562" cy="244475"/>
          </a:xfrm>
          <a:prstGeom prst="rect">
            <a:avLst/>
          </a:prstGeom>
          <a:noFill/>
          <a:ln w="9525">
            <a:noFill/>
            <a:miter lim="800000"/>
            <a:headEnd/>
            <a:tailEnd/>
          </a:ln>
        </p:spPr>
        <p:txBody>
          <a:bodyPr wrap="none" lIns="0" tIns="0" rIns="0" bIns="0">
            <a:spAutoFit/>
          </a:bodyPr>
          <a:lstStyle/>
          <a:p>
            <a:pPr algn="l">
              <a:lnSpc>
                <a:spcPct val="80000"/>
              </a:lnSpc>
              <a:spcBef>
                <a:spcPct val="0"/>
              </a:spcBef>
            </a:pPr>
            <a:r>
              <a:rPr lang="en-US" b="1">
                <a:solidFill>
                  <a:srgbClr val="FFFFFF"/>
                </a:solidFill>
                <a:latin typeface="Arial Narrow" pitchFamily="34" charset="0"/>
              </a:rPr>
              <a:t>200</a:t>
            </a:r>
            <a:endParaRPr lang="en-US" b="1">
              <a:solidFill>
                <a:schemeClr val="tx1"/>
              </a:solidFill>
              <a:latin typeface="Arial Narrow" pitchFamily="34" charset="0"/>
            </a:endParaRPr>
          </a:p>
        </p:txBody>
      </p:sp>
      <p:sp>
        <p:nvSpPr>
          <p:cNvPr id="95277" name="Rectangle 91"/>
          <p:cNvSpPr>
            <a:spLocks noChangeArrowheads="1"/>
          </p:cNvSpPr>
          <p:nvPr/>
        </p:nvSpPr>
        <p:spPr bwMode="auto">
          <a:xfrm>
            <a:off x="6357938" y="5335588"/>
            <a:ext cx="309562" cy="244475"/>
          </a:xfrm>
          <a:prstGeom prst="rect">
            <a:avLst/>
          </a:prstGeom>
          <a:noFill/>
          <a:ln w="9525">
            <a:noFill/>
            <a:miter lim="800000"/>
            <a:headEnd/>
            <a:tailEnd/>
          </a:ln>
        </p:spPr>
        <p:txBody>
          <a:bodyPr wrap="none" lIns="0" tIns="0" rIns="0" bIns="0">
            <a:spAutoFit/>
          </a:bodyPr>
          <a:lstStyle/>
          <a:p>
            <a:pPr algn="l">
              <a:lnSpc>
                <a:spcPct val="80000"/>
              </a:lnSpc>
              <a:spcBef>
                <a:spcPct val="0"/>
              </a:spcBef>
            </a:pPr>
            <a:r>
              <a:rPr lang="en-US" b="1">
                <a:solidFill>
                  <a:srgbClr val="FFFFFF"/>
                </a:solidFill>
                <a:latin typeface="Arial Narrow" pitchFamily="34" charset="0"/>
              </a:rPr>
              <a:t>240</a:t>
            </a:r>
            <a:endParaRPr lang="en-US" b="1">
              <a:solidFill>
                <a:schemeClr val="tx1"/>
              </a:solidFill>
              <a:latin typeface="Arial Narrow" pitchFamily="34" charset="0"/>
            </a:endParaRPr>
          </a:p>
        </p:txBody>
      </p:sp>
      <p:sp>
        <p:nvSpPr>
          <p:cNvPr id="95278" name="Rectangle 92"/>
          <p:cNvSpPr>
            <a:spLocks noChangeArrowheads="1"/>
          </p:cNvSpPr>
          <p:nvPr/>
        </p:nvSpPr>
        <p:spPr bwMode="auto">
          <a:xfrm>
            <a:off x="7145338" y="5335588"/>
            <a:ext cx="309562" cy="244475"/>
          </a:xfrm>
          <a:prstGeom prst="rect">
            <a:avLst/>
          </a:prstGeom>
          <a:noFill/>
          <a:ln w="9525">
            <a:noFill/>
            <a:miter lim="800000"/>
            <a:headEnd/>
            <a:tailEnd/>
          </a:ln>
        </p:spPr>
        <p:txBody>
          <a:bodyPr wrap="none" lIns="0" tIns="0" rIns="0" bIns="0">
            <a:spAutoFit/>
          </a:bodyPr>
          <a:lstStyle/>
          <a:p>
            <a:pPr algn="l">
              <a:lnSpc>
                <a:spcPct val="80000"/>
              </a:lnSpc>
              <a:spcBef>
                <a:spcPct val="0"/>
              </a:spcBef>
            </a:pPr>
            <a:r>
              <a:rPr lang="en-US" b="1">
                <a:solidFill>
                  <a:srgbClr val="FFFFFF"/>
                </a:solidFill>
                <a:latin typeface="Arial Narrow" pitchFamily="34" charset="0"/>
              </a:rPr>
              <a:t>280</a:t>
            </a:r>
            <a:endParaRPr lang="en-US" b="1">
              <a:solidFill>
                <a:schemeClr val="tx1"/>
              </a:solidFill>
              <a:latin typeface="Arial Narrow" pitchFamily="34" charset="0"/>
            </a:endParaRPr>
          </a:p>
        </p:txBody>
      </p:sp>
      <p:sp>
        <p:nvSpPr>
          <p:cNvPr id="5043293" name="Text Box 93"/>
          <p:cNvSpPr txBox="1">
            <a:spLocks noChangeArrowheads="1"/>
          </p:cNvSpPr>
          <p:nvPr/>
        </p:nvSpPr>
        <p:spPr bwMode="auto">
          <a:xfrm>
            <a:off x="2614613" y="5889625"/>
            <a:ext cx="3757612" cy="384175"/>
          </a:xfrm>
          <a:prstGeom prst="rect">
            <a:avLst/>
          </a:prstGeom>
          <a:noFill/>
          <a:ln w="28575">
            <a:noFill/>
            <a:miter lim="800000"/>
            <a:headEnd/>
            <a:tailEnd/>
          </a:ln>
          <a:effectLst/>
        </p:spPr>
        <p:txBody>
          <a:bodyPr>
            <a:spAutoFit/>
          </a:bodyPr>
          <a:lstStyle/>
          <a:p>
            <a:pPr>
              <a:lnSpc>
                <a:spcPct val="80000"/>
              </a:lnSpc>
              <a:defRPr/>
            </a:pPr>
            <a:r>
              <a:rPr lang="en-US" sz="2400" b="1">
                <a:solidFill>
                  <a:schemeClr val="accent1"/>
                </a:solidFill>
                <a:effectLst>
                  <a:outerShdw blurRad="38100" dist="38100" dir="2700000" algn="tl">
                    <a:srgbClr val="000000"/>
                  </a:outerShdw>
                </a:effectLst>
                <a:latin typeface="Arial Narrow" pitchFamily="34" charset="0"/>
              </a:rPr>
              <a:t>Triglyceride mg/dL</a:t>
            </a:r>
          </a:p>
        </p:txBody>
      </p:sp>
      <p:sp>
        <p:nvSpPr>
          <p:cNvPr id="5043294" name="Text Box 94"/>
          <p:cNvSpPr txBox="1">
            <a:spLocks noChangeArrowheads="1"/>
          </p:cNvSpPr>
          <p:nvPr/>
        </p:nvSpPr>
        <p:spPr bwMode="auto">
          <a:xfrm>
            <a:off x="6311900" y="1670050"/>
            <a:ext cx="1639888" cy="568325"/>
          </a:xfrm>
          <a:prstGeom prst="rect">
            <a:avLst/>
          </a:prstGeom>
          <a:solidFill>
            <a:srgbClr val="FFFF99"/>
          </a:solidFill>
          <a:ln w="38100">
            <a:solidFill>
              <a:schemeClr val="accent1"/>
            </a:solidFill>
            <a:miter lim="800000"/>
            <a:headEnd/>
            <a:tailEnd/>
          </a:ln>
        </p:spPr>
        <p:txBody>
          <a:bodyPr>
            <a:spAutoFit/>
          </a:bodyPr>
          <a:lstStyle/>
          <a:p>
            <a:pPr>
              <a:lnSpc>
                <a:spcPct val="80000"/>
              </a:lnSpc>
            </a:pPr>
            <a:r>
              <a:rPr lang="en-US" sz="1800" b="1">
                <a:solidFill>
                  <a:srgbClr val="000000"/>
                </a:solidFill>
                <a:latin typeface="Arial Narrow" pitchFamily="34" charset="0"/>
              </a:rPr>
              <a:t>Small, Dense LDL (pattern B)</a:t>
            </a:r>
          </a:p>
        </p:txBody>
      </p:sp>
      <p:sp>
        <p:nvSpPr>
          <p:cNvPr id="5043295" name="Text Box 95"/>
          <p:cNvSpPr txBox="1">
            <a:spLocks noChangeArrowheads="1"/>
          </p:cNvSpPr>
          <p:nvPr/>
        </p:nvSpPr>
        <p:spPr bwMode="auto">
          <a:xfrm>
            <a:off x="2611438" y="1649413"/>
            <a:ext cx="1639887" cy="568325"/>
          </a:xfrm>
          <a:prstGeom prst="rect">
            <a:avLst/>
          </a:prstGeom>
          <a:solidFill>
            <a:srgbClr val="99FFCC"/>
          </a:solidFill>
          <a:ln w="38100">
            <a:solidFill>
              <a:srgbClr val="15CB26"/>
            </a:solidFill>
            <a:miter lim="800000"/>
            <a:headEnd/>
            <a:tailEnd/>
          </a:ln>
        </p:spPr>
        <p:txBody>
          <a:bodyPr>
            <a:spAutoFit/>
          </a:bodyPr>
          <a:lstStyle/>
          <a:p>
            <a:pPr>
              <a:lnSpc>
                <a:spcPct val="80000"/>
              </a:lnSpc>
            </a:pPr>
            <a:r>
              <a:rPr lang="en-US" sz="1800" b="1">
                <a:solidFill>
                  <a:srgbClr val="000000"/>
                </a:solidFill>
                <a:latin typeface="Arial Narrow" pitchFamily="34" charset="0"/>
              </a:rPr>
              <a:t>Large, Buoyant  LDL (pattern A)</a:t>
            </a:r>
          </a:p>
        </p:txBody>
      </p:sp>
      <p:sp>
        <p:nvSpPr>
          <p:cNvPr id="5043296" name="Line 96"/>
          <p:cNvSpPr>
            <a:spLocks noChangeShapeType="1"/>
          </p:cNvSpPr>
          <p:nvPr/>
        </p:nvSpPr>
        <p:spPr bwMode="auto">
          <a:xfrm>
            <a:off x="4605338" y="3559175"/>
            <a:ext cx="0" cy="1355725"/>
          </a:xfrm>
          <a:prstGeom prst="line">
            <a:avLst/>
          </a:prstGeom>
          <a:noFill/>
          <a:ln w="57150">
            <a:solidFill>
              <a:srgbClr val="FF0000"/>
            </a:solidFill>
            <a:round/>
            <a:headEnd/>
            <a:tailEnd/>
          </a:ln>
        </p:spPr>
        <p:txBody>
          <a:bodyPr/>
          <a:lstStyle/>
          <a:p>
            <a:endParaRPr lang="en-US"/>
          </a:p>
        </p:txBody>
      </p:sp>
      <p:sp>
        <p:nvSpPr>
          <p:cNvPr id="5043297" name="Line 97"/>
          <p:cNvSpPr>
            <a:spLocks noChangeShapeType="1"/>
          </p:cNvSpPr>
          <p:nvPr/>
        </p:nvSpPr>
        <p:spPr bwMode="auto">
          <a:xfrm rot="-5400000">
            <a:off x="3142457" y="2110581"/>
            <a:ext cx="0" cy="2897187"/>
          </a:xfrm>
          <a:prstGeom prst="line">
            <a:avLst/>
          </a:prstGeom>
          <a:noFill/>
          <a:ln w="57150">
            <a:solidFill>
              <a:srgbClr val="FF0000"/>
            </a:solidFill>
            <a:round/>
            <a:headEnd/>
            <a:tailEnd/>
          </a:ln>
        </p:spPr>
        <p:txBody>
          <a:bodyPr/>
          <a:lstStyle/>
          <a:p>
            <a:endParaRPr lang="en-US"/>
          </a:p>
        </p:txBody>
      </p:sp>
      <p:sp>
        <p:nvSpPr>
          <p:cNvPr id="5043298" name="Line 98"/>
          <p:cNvSpPr>
            <a:spLocks noChangeShapeType="1"/>
          </p:cNvSpPr>
          <p:nvPr/>
        </p:nvSpPr>
        <p:spPr bwMode="blackWhite">
          <a:xfrm>
            <a:off x="3005138" y="5805488"/>
            <a:ext cx="3411537" cy="0"/>
          </a:xfrm>
          <a:prstGeom prst="line">
            <a:avLst/>
          </a:prstGeom>
          <a:noFill/>
          <a:ln w="127000">
            <a:solidFill>
              <a:srgbClr val="FF0000"/>
            </a:solidFill>
            <a:round/>
            <a:headEnd/>
            <a:tailEnd type="triangle" w="med" len="med"/>
          </a:ln>
        </p:spPr>
        <p:txBody>
          <a:bodyPr wrap="none" anchor="ctr"/>
          <a:lstStyle/>
          <a:p>
            <a:endParaRPr lang="en-US"/>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043298"/>
                                        </p:tgtEl>
                                        <p:attrNameLst>
                                          <p:attrName>style.visibility</p:attrName>
                                        </p:attrNameLst>
                                      </p:cBhvr>
                                      <p:to>
                                        <p:strVal val="visible"/>
                                      </p:to>
                                    </p:set>
                                    <p:animEffect transition="in" filter="wipe(left)">
                                      <p:cBhvr>
                                        <p:cTn id="7" dur="1000"/>
                                        <p:tgtEl>
                                          <p:spTgt spid="5043298"/>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5043295"/>
                                        </p:tgtEl>
                                        <p:attrNameLst>
                                          <p:attrName>style.visibility</p:attrName>
                                        </p:attrNameLst>
                                      </p:cBhvr>
                                      <p:to>
                                        <p:strVal val="visible"/>
                                      </p:to>
                                    </p:set>
                                    <p:animEffect transition="in" filter="dissolve">
                                      <p:cBhvr>
                                        <p:cTn id="11" dur="500"/>
                                        <p:tgtEl>
                                          <p:spTgt spid="5043295"/>
                                        </p:tgtEl>
                                      </p:cBhvr>
                                    </p:animEffect>
                                  </p:childTnLst>
                                </p:cTn>
                              </p:par>
                            </p:childTnLst>
                          </p:cTn>
                        </p:par>
                        <p:par>
                          <p:cTn id="12" fill="hold">
                            <p:stCondLst>
                              <p:cond delay="1500"/>
                            </p:stCondLst>
                            <p:childTnLst>
                              <p:par>
                                <p:cTn id="13" presetID="22" presetClass="entr" presetSubtype="8"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left)">
                                      <p:cBhvr>
                                        <p:cTn id="15" dur="1000"/>
                                        <p:tgtEl>
                                          <p:spTgt spid="2"/>
                                        </p:tgtEl>
                                      </p:cBhvr>
                                    </p:animEffect>
                                  </p:childTnLst>
                                </p:cTn>
                              </p:par>
                            </p:childTnLst>
                          </p:cTn>
                        </p:par>
                        <p:par>
                          <p:cTn id="16" fill="hold">
                            <p:stCondLst>
                              <p:cond delay="2500"/>
                            </p:stCondLst>
                            <p:childTnLst>
                              <p:par>
                                <p:cTn id="17" presetID="9" presetClass="entr" presetSubtype="0" fill="hold" grpId="0" nodeType="afterEffect">
                                  <p:stCondLst>
                                    <p:cond delay="0"/>
                                  </p:stCondLst>
                                  <p:childTnLst>
                                    <p:set>
                                      <p:cBhvr>
                                        <p:cTn id="18" dur="1" fill="hold">
                                          <p:stCondLst>
                                            <p:cond delay="0"/>
                                          </p:stCondLst>
                                        </p:cTn>
                                        <p:tgtEl>
                                          <p:spTgt spid="5043294"/>
                                        </p:tgtEl>
                                        <p:attrNameLst>
                                          <p:attrName>style.visibility</p:attrName>
                                        </p:attrNameLst>
                                      </p:cBhvr>
                                      <p:to>
                                        <p:strVal val="visible"/>
                                      </p:to>
                                    </p:set>
                                    <p:animEffect transition="in" filter="dissolve">
                                      <p:cBhvr>
                                        <p:cTn id="19" dur="500"/>
                                        <p:tgtEl>
                                          <p:spTgt spid="5043294"/>
                                        </p:tgtEl>
                                      </p:cBhvr>
                                    </p:animEffect>
                                  </p:childTnLst>
                                </p:cTn>
                              </p:par>
                              <p:par>
                                <p:cTn id="20" presetID="22" presetClass="entr" presetSubtype="8" fill="hold" nodeType="with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left)">
                                      <p:cBhvr>
                                        <p:cTn id="22" dur="10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043296"/>
                                        </p:tgtEl>
                                        <p:attrNameLst>
                                          <p:attrName>style.visibility</p:attrName>
                                        </p:attrNameLst>
                                      </p:cBhvr>
                                      <p:to>
                                        <p:strVal val="visible"/>
                                      </p:to>
                                    </p:set>
                                    <p:animEffect transition="in" filter="wipe(down)">
                                      <p:cBhvr>
                                        <p:cTn id="27" dur="500"/>
                                        <p:tgtEl>
                                          <p:spTgt spid="5043296"/>
                                        </p:tgtEl>
                                      </p:cBhvr>
                                    </p:animEffect>
                                  </p:childTnLst>
                                </p:cTn>
                              </p:par>
                            </p:childTnLst>
                          </p:cTn>
                        </p:par>
                        <p:par>
                          <p:cTn id="28" fill="hold">
                            <p:stCondLst>
                              <p:cond delay="500"/>
                            </p:stCondLst>
                            <p:childTnLst>
                              <p:par>
                                <p:cTn id="29" presetID="22" presetClass="entr" presetSubtype="2" fill="hold" grpId="0" nodeType="afterEffect">
                                  <p:stCondLst>
                                    <p:cond delay="0"/>
                                  </p:stCondLst>
                                  <p:childTnLst>
                                    <p:set>
                                      <p:cBhvr>
                                        <p:cTn id="30" dur="1" fill="hold">
                                          <p:stCondLst>
                                            <p:cond delay="0"/>
                                          </p:stCondLst>
                                        </p:cTn>
                                        <p:tgtEl>
                                          <p:spTgt spid="5043297"/>
                                        </p:tgtEl>
                                        <p:attrNameLst>
                                          <p:attrName>style.visibility</p:attrName>
                                        </p:attrNameLst>
                                      </p:cBhvr>
                                      <p:to>
                                        <p:strVal val="visible"/>
                                      </p:to>
                                    </p:set>
                                    <p:animEffect transition="in" filter="wipe(right)">
                                      <p:cBhvr>
                                        <p:cTn id="31" dur="500"/>
                                        <p:tgtEl>
                                          <p:spTgt spid="50432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43294" grpId="0" animBg="1" autoUpdateAnimBg="0"/>
      <p:bldP spid="5043295" grpId="0" animBg="1"/>
      <p:bldP spid="5043296" grpId="0" animBg="1"/>
      <p:bldP spid="5043297" grpId="0" animBg="1"/>
      <p:bldP spid="5043298"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847725" y="1609725"/>
            <a:ext cx="7077075" cy="4638675"/>
          </a:xfrm>
          <a:prstGeom prst="rect">
            <a:avLst/>
          </a:prstGeom>
          <a:solidFill>
            <a:schemeClr val="tx1"/>
          </a:solidFill>
          <a:ln w="28575" algn="ctr">
            <a:noFill/>
            <a:miter lim="800000"/>
            <a:headEnd/>
            <a:tailEnd/>
          </a:ln>
        </p:spPr>
        <p:txBody>
          <a:bodyPr anchor="ctr">
            <a:spAutoFit/>
          </a:bodyPr>
          <a:lstStyle/>
          <a:p>
            <a:endParaRPr lang="en-US"/>
          </a:p>
        </p:txBody>
      </p:sp>
      <p:sp>
        <p:nvSpPr>
          <p:cNvPr id="2653187" name="AutoShape 3"/>
          <p:cNvSpPr>
            <a:spLocks noChangeArrowheads="1"/>
          </p:cNvSpPr>
          <p:nvPr/>
        </p:nvSpPr>
        <p:spPr bwMode="auto">
          <a:xfrm rot="10800000">
            <a:off x="1533525" y="2514600"/>
            <a:ext cx="638175" cy="1676400"/>
          </a:xfrm>
          <a:prstGeom prst="downArrow">
            <a:avLst>
              <a:gd name="adj1" fmla="val 50000"/>
              <a:gd name="adj2" fmla="val 65672"/>
            </a:avLst>
          </a:prstGeom>
          <a:solidFill>
            <a:srgbClr val="FF0000"/>
          </a:solidFill>
          <a:ln w="28575" algn="ctr">
            <a:noFill/>
            <a:miter lim="800000"/>
            <a:headEnd/>
            <a:tailEnd/>
          </a:ln>
        </p:spPr>
        <p:txBody>
          <a:bodyPr anchor="ctr">
            <a:spAutoFit/>
          </a:bodyPr>
          <a:lstStyle/>
          <a:p>
            <a:endParaRPr lang="en-US"/>
          </a:p>
        </p:txBody>
      </p:sp>
      <p:sp>
        <p:nvSpPr>
          <p:cNvPr id="2653188" name="AutoShape 4"/>
          <p:cNvSpPr>
            <a:spLocks noChangeArrowheads="1"/>
          </p:cNvSpPr>
          <p:nvPr/>
        </p:nvSpPr>
        <p:spPr bwMode="auto">
          <a:xfrm>
            <a:off x="1647825" y="5400675"/>
            <a:ext cx="5838825" cy="628650"/>
          </a:xfrm>
          <a:prstGeom prst="rightArrow">
            <a:avLst>
              <a:gd name="adj1" fmla="val 50000"/>
              <a:gd name="adj2" fmla="val 232197"/>
            </a:avLst>
          </a:prstGeom>
          <a:solidFill>
            <a:srgbClr val="FF0000"/>
          </a:solidFill>
          <a:ln w="28575" algn="ctr">
            <a:noFill/>
            <a:miter lim="800000"/>
            <a:headEnd/>
            <a:tailEnd/>
          </a:ln>
        </p:spPr>
        <p:txBody>
          <a:bodyPr wrap="none" anchor="ctr">
            <a:spAutoFit/>
          </a:bodyPr>
          <a:lstStyle/>
          <a:p>
            <a:endParaRPr lang="en-US"/>
          </a:p>
        </p:txBody>
      </p:sp>
      <p:sp>
        <p:nvSpPr>
          <p:cNvPr id="2653189" name="Rectangle 5"/>
          <p:cNvSpPr>
            <a:spLocks noGrp="1" noChangeArrowheads="1"/>
          </p:cNvSpPr>
          <p:nvPr>
            <p:ph type="title"/>
          </p:nvPr>
        </p:nvSpPr>
        <p:spPr/>
        <p:txBody>
          <a:bodyPr/>
          <a:lstStyle/>
          <a:p>
            <a:pPr>
              <a:defRPr/>
            </a:pPr>
            <a:r>
              <a:rPr lang="en-US" sz="4000"/>
              <a:t>Framingham Offspring Study                          LDL-P and Metabolic Syndrome</a:t>
            </a:r>
          </a:p>
        </p:txBody>
      </p:sp>
      <p:sp>
        <p:nvSpPr>
          <p:cNvPr id="11270" name="Line 6"/>
          <p:cNvSpPr>
            <a:spLocks noChangeShapeType="1"/>
          </p:cNvSpPr>
          <p:nvPr/>
        </p:nvSpPr>
        <p:spPr bwMode="auto">
          <a:xfrm flipH="1">
            <a:off x="1428750" y="1822450"/>
            <a:ext cx="6350" cy="3778250"/>
          </a:xfrm>
          <a:prstGeom prst="line">
            <a:avLst/>
          </a:prstGeom>
          <a:noFill/>
          <a:ln w="28575">
            <a:solidFill>
              <a:schemeClr val="bg2"/>
            </a:solidFill>
            <a:round/>
            <a:headEnd/>
            <a:tailEnd/>
          </a:ln>
        </p:spPr>
        <p:txBody>
          <a:bodyPr anchor="ctr">
            <a:spAutoFit/>
          </a:bodyPr>
          <a:lstStyle/>
          <a:p>
            <a:endParaRPr lang="en-US"/>
          </a:p>
        </p:txBody>
      </p:sp>
      <p:sp>
        <p:nvSpPr>
          <p:cNvPr id="11271" name="Line 7"/>
          <p:cNvSpPr>
            <a:spLocks noChangeShapeType="1"/>
          </p:cNvSpPr>
          <p:nvPr/>
        </p:nvSpPr>
        <p:spPr bwMode="auto">
          <a:xfrm flipH="1">
            <a:off x="6870700" y="1816100"/>
            <a:ext cx="6350" cy="3778250"/>
          </a:xfrm>
          <a:prstGeom prst="line">
            <a:avLst/>
          </a:prstGeom>
          <a:noFill/>
          <a:ln w="28575">
            <a:solidFill>
              <a:schemeClr val="bg2"/>
            </a:solidFill>
            <a:round/>
            <a:headEnd/>
            <a:tailEnd/>
          </a:ln>
        </p:spPr>
        <p:txBody>
          <a:bodyPr anchor="ctr">
            <a:spAutoFit/>
          </a:bodyPr>
          <a:lstStyle/>
          <a:p>
            <a:endParaRPr lang="en-US"/>
          </a:p>
        </p:txBody>
      </p:sp>
      <p:sp>
        <p:nvSpPr>
          <p:cNvPr id="11272" name="Line 8"/>
          <p:cNvSpPr>
            <a:spLocks noChangeShapeType="1"/>
          </p:cNvSpPr>
          <p:nvPr/>
        </p:nvSpPr>
        <p:spPr bwMode="auto">
          <a:xfrm>
            <a:off x="1435100" y="5594350"/>
            <a:ext cx="5429250" cy="6350"/>
          </a:xfrm>
          <a:prstGeom prst="line">
            <a:avLst/>
          </a:prstGeom>
          <a:noFill/>
          <a:ln w="28575">
            <a:solidFill>
              <a:schemeClr val="bg2"/>
            </a:solidFill>
            <a:round/>
            <a:headEnd/>
            <a:tailEnd/>
          </a:ln>
        </p:spPr>
        <p:txBody>
          <a:bodyPr anchor="ctr">
            <a:spAutoFit/>
          </a:bodyPr>
          <a:lstStyle/>
          <a:p>
            <a:endParaRPr lang="en-US"/>
          </a:p>
        </p:txBody>
      </p:sp>
      <p:sp>
        <p:nvSpPr>
          <p:cNvPr id="2653193" name="Freeform 9"/>
          <p:cNvSpPr>
            <a:spLocks/>
          </p:cNvSpPr>
          <p:nvPr/>
        </p:nvSpPr>
        <p:spPr bwMode="auto">
          <a:xfrm>
            <a:off x="1785938" y="2355850"/>
            <a:ext cx="5091112" cy="2897188"/>
          </a:xfrm>
          <a:custGeom>
            <a:avLst/>
            <a:gdLst>
              <a:gd name="T0" fmla="*/ 0 w 3207"/>
              <a:gd name="T1" fmla="*/ 2147483647 h 1825"/>
              <a:gd name="T2" fmla="*/ 2147483647 w 3207"/>
              <a:gd name="T3" fmla="*/ 2147483647 h 1825"/>
              <a:gd name="T4" fmla="*/ 2147483647 w 3207"/>
              <a:gd name="T5" fmla="*/ 2147483647 h 1825"/>
              <a:gd name="T6" fmla="*/ 2147483647 w 3207"/>
              <a:gd name="T7" fmla="*/ 2147483647 h 1825"/>
              <a:gd name="T8" fmla="*/ 2147483647 w 3207"/>
              <a:gd name="T9" fmla="*/ 2147483647 h 1825"/>
              <a:gd name="T10" fmla="*/ 2147483647 w 3207"/>
              <a:gd name="T11" fmla="*/ 2147483647 h 1825"/>
              <a:gd name="T12" fmla="*/ 2147483647 w 3207"/>
              <a:gd name="T13" fmla="*/ 2147483647 h 1825"/>
              <a:gd name="T14" fmla="*/ 2147483647 w 3207"/>
              <a:gd name="T15" fmla="*/ 2147483647 h 1825"/>
              <a:gd name="T16" fmla="*/ 2147483647 w 3207"/>
              <a:gd name="T17" fmla="*/ 2147483647 h 1825"/>
              <a:gd name="T18" fmla="*/ 2147483647 w 3207"/>
              <a:gd name="T19" fmla="*/ 2147483647 h 1825"/>
              <a:gd name="T20" fmla="*/ 2147483647 w 3207"/>
              <a:gd name="T21" fmla="*/ 2147483647 h 1825"/>
              <a:gd name="T22" fmla="*/ 2147483647 w 3207"/>
              <a:gd name="T23" fmla="*/ 2147483647 h 1825"/>
              <a:gd name="T24" fmla="*/ 2147483647 w 3207"/>
              <a:gd name="T25" fmla="*/ 2147483647 h 1825"/>
              <a:gd name="T26" fmla="*/ 2147483647 w 3207"/>
              <a:gd name="T27" fmla="*/ 2147483647 h 1825"/>
              <a:gd name="T28" fmla="*/ 2147483647 w 3207"/>
              <a:gd name="T29" fmla="*/ 2147483647 h 1825"/>
              <a:gd name="T30" fmla="*/ 2147483647 w 3207"/>
              <a:gd name="T31" fmla="*/ 2147483647 h 1825"/>
              <a:gd name="T32" fmla="*/ 2147483647 w 3207"/>
              <a:gd name="T33" fmla="*/ 2147483647 h 1825"/>
              <a:gd name="T34" fmla="*/ 2147483647 w 3207"/>
              <a:gd name="T35" fmla="*/ 2147483647 h 1825"/>
              <a:gd name="T36" fmla="*/ 2147483647 w 3207"/>
              <a:gd name="T37" fmla="*/ 2147483647 h 1825"/>
              <a:gd name="T38" fmla="*/ 2147483647 w 3207"/>
              <a:gd name="T39" fmla="*/ 2147483647 h 1825"/>
              <a:gd name="T40" fmla="*/ 2147483647 w 3207"/>
              <a:gd name="T41" fmla="*/ 2147483647 h 1825"/>
              <a:gd name="T42" fmla="*/ 2147483647 w 3207"/>
              <a:gd name="T43" fmla="*/ 2147483647 h 1825"/>
              <a:gd name="T44" fmla="*/ 2147483647 w 3207"/>
              <a:gd name="T45" fmla="*/ 2147483647 h 1825"/>
              <a:gd name="T46" fmla="*/ 2147483647 w 3207"/>
              <a:gd name="T47" fmla="*/ 2147483647 h 1825"/>
              <a:gd name="T48" fmla="*/ 2147483647 w 3207"/>
              <a:gd name="T49" fmla="*/ 2147483647 h 1825"/>
              <a:gd name="T50" fmla="*/ 2147483647 w 3207"/>
              <a:gd name="T51" fmla="*/ 2147483647 h 1825"/>
              <a:gd name="T52" fmla="*/ 2147483647 w 3207"/>
              <a:gd name="T53" fmla="*/ 2147483647 h 1825"/>
              <a:gd name="T54" fmla="*/ 2147483647 w 3207"/>
              <a:gd name="T55" fmla="*/ 2147483647 h 1825"/>
              <a:gd name="T56" fmla="*/ 2147483647 w 3207"/>
              <a:gd name="T57" fmla="*/ 2147483647 h 1825"/>
              <a:gd name="T58" fmla="*/ 2147483647 w 3207"/>
              <a:gd name="T59" fmla="*/ 2147483647 h 1825"/>
              <a:gd name="T60" fmla="*/ 2147483647 w 3207"/>
              <a:gd name="T61" fmla="*/ 2147483647 h 1825"/>
              <a:gd name="T62" fmla="*/ 2147483647 w 3207"/>
              <a:gd name="T63" fmla="*/ 2147483647 h 1825"/>
              <a:gd name="T64" fmla="*/ 2147483647 w 3207"/>
              <a:gd name="T65" fmla="*/ 2147483647 h 1825"/>
              <a:gd name="T66" fmla="*/ 2147483647 w 3207"/>
              <a:gd name="T67" fmla="*/ 2147483647 h 1825"/>
              <a:gd name="T68" fmla="*/ 2147483647 w 3207"/>
              <a:gd name="T69" fmla="*/ 2147483647 h 1825"/>
              <a:gd name="T70" fmla="*/ 2147483647 w 3207"/>
              <a:gd name="T71" fmla="*/ 2147483647 h 1825"/>
              <a:gd name="T72" fmla="*/ 2147483647 w 3207"/>
              <a:gd name="T73" fmla="*/ 2147483647 h 1825"/>
              <a:gd name="T74" fmla="*/ 2147483647 w 3207"/>
              <a:gd name="T75" fmla="*/ 2147483647 h 1825"/>
              <a:gd name="T76" fmla="*/ 2147483647 w 3207"/>
              <a:gd name="T77" fmla="*/ 2147483647 h 1825"/>
              <a:gd name="T78" fmla="*/ 2147483647 w 3207"/>
              <a:gd name="T79" fmla="*/ 2147483647 h 1825"/>
              <a:gd name="T80" fmla="*/ 2147483647 w 3207"/>
              <a:gd name="T81" fmla="*/ 2147483647 h 1825"/>
              <a:gd name="T82" fmla="*/ 2147483647 w 3207"/>
              <a:gd name="T83" fmla="*/ 2147483647 h 1825"/>
              <a:gd name="T84" fmla="*/ 2147483647 w 3207"/>
              <a:gd name="T85" fmla="*/ 2147483647 h 1825"/>
              <a:gd name="T86" fmla="*/ 2147483647 w 3207"/>
              <a:gd name="T87" fmla="*/ 2147483647 h 1825"/>
              <a:gd name="T88" fmla="*/ 2147483647 w 3207"/>
              <a:gd name="T89" fmla="*/ 2147483647 h 1825"/>
              <a:gd name="T90" fmla="*/ 2147483647 w 3207"/>
              <a:gd name="T91" fmla="*/ 2147483647 h 1825"/>
              <a:gd name="T92" fmla="*/ 2147483647 w 3207"/>
              <a:gd name="T93" fmla="*/ 2147483647 h 1825"/>
              <a:gd name="T94" fmla="*/ 2147483647 w 3207"/>
              <a:gd name="T95" fmla="*/ 2147483647 h 1825"/>
              <a:gd name="T96" fmla="*/ 2147483647 w 3207"/>
              <a:gd name="T97" fmla="*/ 2147483647 h 1825"/>
              <a:gd name="T98" fmla="*/ 2147483647 w 3207"/>
              <a:gd name="T99" fmla="*/ 2147483647 h 1825"/>
              <a:gd name="T100" fmla="*/ 2147483647 w 3207"/>
              <a:gd name="T101" fmla="*/ 2147483647 h 1825"/>
              <a:gd name="T102" fmla="*/ 2147483647 w 3207"/>
              <a:gd name="T103" fmla="*/ 2147483647 h 1825"/>
              <a:gd name="T104" fmla="*/ 2147483647 w 3207"/>
              <a:gd name="T105" fmla="*/ 2147483647 h 1825"/>
              <a:gd name="T106" fmla="*/ 2147483647 w 3207"/>
              <a:gd name="T107" fmla="*/ 2147483647 h 1825"/>
              <a:gd name="T108" fmla="*/ 2147483647 w 3207"/>
              <a:gd name="T109" fmla="*/ 2147483647 h 1825"/>
              <a:gd name="T110" fmla="*/ 2147483647 w 3207"/>
              <a:gd name="T111" fmla="*/ 2147483647 h 1825"/>
              <a:gd name="T112" fmla="*/ 2147483647 w 3207"/>
              <a:gd name="T113" fmla="*/ 2147483647 h 182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207"/>
              <a:gd name="T172" fmla="*/ 0 h 1825"/>
              <a:gd name="T173" fmla="*/ 3207 w 3207"/>
              <a:gd name="T174" fmla="*/ 1825 h 182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207" h="1825">
                <a:moveTo>
                  <a:pt x="0" y="1825"/>
                </a:moveTo>
                <a:cubicBezTo>
                  <a:pt x="6" y="1816"/>
                  <a:pt x="24" y="1804"/>
                  <a:pt x="24" y="1804"/>
                </a:cubicBezTo>
                <a:cubicBezTo>
                  <a:pt x="32" y="1781"/>
                  <a:pt x="20" y="1808"/>
                  <a:pt x="36" y="1789"/>
                </a:cubicBezTo>
                <a:cubicBezTo>
                  <a:pt x="52" y="1769"/>
                  <a:pt x="44" y="1755"/>
                  <a:pt x="69" y="1738"/>
                </a:cubicBezTo>
                <a:cubicBezTo>
                  <a:pt x="78" y="1724"/>
                  <a:pt x="81" y="1713"/>
                  <a:pt x="96" y="1708"/>
                </a:cubicBezTo>
                <a:cubicBezTo>
                  <a:pt x="107" y="1697"/>
                  <a:pt x="113" y="1684"/>
                  <a:pt x="126" y="1675"/>
                </a:cubicBezTo>
                <a:cubicBezTo>
                  <a:pt x="128" y="1672"/>
                  <a:pt x="129" y="1669"/>
                  <a:pt x="132" y="1666"/>
                </a:cubicBezTo>
                <a:cubicBezTo>
                  <a:pt x="136" y="1662"/>
                  <a:pt x="141" y="1661"/>
                  <a:pt x="144" y="1657"/>
                </a:cubicBezTo>
                <a:cubicBezTo>
                  <a:pt x="152" y="1647"/>
                  <a:pt x="153" y="1631"/>
                  <a:pt x="162" y="1621"/>
                </a:cubicBezTo>
                <a:cubicBezTo>
                  <a:pt x="170" y="1611"/>
                  <a:pt x="179" y="1610"/>
                  <a:pt x="189" y="1603"/>
                </a:cubicBezTo>
                <a:cubicBezTo>
                  <a:pt x="199" y="1588"/>
                  <a:pt x="208" y="1585"/>
                  <a:pt x="222" y="1576"/>
                </a:cubicBezTo>
                <a:cubicBezTo>
                  <a:pt x="234" y="1559"/>
                  <a:pt x="260" y="1528"/>
                  <a:pt x="279" y="1519"/>
                </a:cubicBezTo>
                <a:cubicBezTo>
                  <a:pt x="286" y="1508"/>
                  <a:pt x="292" y="1508"/>
                  <a:pt x="303" y="1501"/>
                </a:cubicBezTo>
                <a:cubicBezTo>
                  <a:pt x="332" y="1458"/>
                  <a:pt x="359" y="1398"/>
                  <a:pt x="402" y="1369"/>
                </a:cubicBezTo>
                <a:cubicBezTo>
                  <a:pt x="406" y="1357"/>
                  <a:pt x="414" y="1356"/>
                  <a:pt x="420" y="1345"/>
                </a:cubicBezTo>
                <a:cubicBezTo>
                  <a:pt x="432" y="1322"/>
                  <a:pt x="442" y="1311"/>
                  <a:pt x="459" y="1294"/>
                </a:cubicBezTo>
                <a:cubicBezTo>
                  <a:pt x="463" y="1279"/>
                  <a:pt x="468" y="1275"/>
                  <a:pt x="480" y="1267"/>
                </a:cubicBezTo>
                <a:cubicBezTo>
                  <a:pt x="484" y="1254"/>
                  <a:pt x="491" y="1238"/>
                  <a:pt x="501" y="1228"/>
                </a:cubicBezTo>
                <a:cubicBezTo>
                  <a:pt x="507" y="1222"/>
                  <a:pt x="515" y="1218"/>
                  <a:pt x="519" y="1210"/>
                </a:cubicBezTo>
                <a:cubicBezTo>
                  <a:pt x="525" y="1197"/>
                  <a:pt x="531" y="1184"/>
                  <a:pt x="537" y="1171"/>
                </a:cubicBezTo>
                <a:cubicBezTo>
                  <a:pt x="541" y="1162"/>
                  <a:pt x="539" y="1151"/>
                  <a:pt x="546" y="1144"/>
                </a:cubicBezTo>
                <a:cubicBezTo>
                  <a:pt x="554" y="1136"/>
                  <a:pt x="563" y="1128"/>
                  <a:pt x="567" y="1117"/>
                </a:cubicBezTo>
                <a:cubicBezTo>
                  <a:pt x="576" y="1090"/>
                  <a:pt x="579" y="1084"/>
                  <a:pt x="600" y="1063"/>
                </a:cubicBezTo>
                <a:cubicBezTo>
                  <a:pt x="630" y="1033"/>
                  <a:pt x="584" y="1066"/>
                  <a:pt x="615" y="1045"/>
                </a:cubicBezTo>
                <a:cubicBezTo>
                  <a:pt x="622" y="1023"/>
                  <a:pt x="635" y="1010"/>
                  <a:pt x="654" y="997"/>
                </a:cubicBezTo>
                <a:cubicBezTo>
                  <a:pt x="661" y="987"/>
                  <a:pt x="663" y="979"/>
                  <a:pt x="672" y="970"/>
                </a:cubicBezTo>
                <a:cubicBezTo>
                  <a:pt x="676" y="958"/>
                  <a:pt x="680" y="946"/>
                  <a:pt x="684" y="934"/>
                </a:cubicBezTo>
                <a:cubicBezTo>
                  <a:pt x="689" y="919"/>
                  <a:pt x="707" y="909"/>
                  <a:pt x="714" y="895"/>
                </a:cubicBezTo>
                <a:cubicBezTo>
                  <a:pt x="720" y="884"/>
                  <a:pt x="723" y="869"/>
                  <a:pt x="732" y="859"/>
                </a:cubicBezTo>
                <a:cubicBezTo>
                  <a:pt x="749" y="840"/>
                  <a:pt x="748" y="842"/>
                  <a:pt x="768" y="829"/>
                </a:cubicBezTo>
                <a:cubicBezTo>
                  <a:pt x="779" y="818"/>
                  <a:pt x="783" y="804"/>
                  <a:pt x="795" y="796"/>
                </a:cubicBezTo>
                <a:cubicBezTo>
                  <a:pt x="800" y="781"/>
                  <a:pt x="823" y="754"/>
                  <a:pt x="837" y="745"/>
                </a:cubicBezTo>
                <a:cubicBezTo>
                  <a:pt x="842" y="730"/>
                  <a:pt x="855" y="719"/>
                  <a:pt x="864" y="706"/>
                </a:cubicBezTo>
                <a:cubicBezTo>
                  <a:pt x="873" y="692"/>
                  <a:pt x="880" y="670"/>
                  <a:pt x="894" y="661"/>
                </a:cubicBezTo>
                <a:cubicBezTo>
                  <a:pt x="908" y="651"/>
                  <a:pt x="924" y="644"/>
                  <a:pt x="939" y="634"/>
                </a:cubicBezTo>
                <a:cubicBezTo>
                  <a:pt x="947" y="611"/>
                  <a:pt x="965" y="608"/>
                  <a:pt x="984" y="595"/>
                </a:cubicBezTo>
                <a:cubicBezTo>
                  <a:pt x="989" y="591"/>
                  <a:pt x="1002" y="589"/>
                  <a:pt x="1002" y="589"/>
                </a:cubicBezTo>
                <a:cubicBezTo>
                  <a:pt x="1016" y="568"/>
                  <a:pt x="1007" y="573"/>
                  <a:pt x="1023" y="568"/>
                </a:cubicBezTo>
                <a:cubicBezTo>
                  <a:pt x="1048" y="549"/>
                  <a:pt x="1080" y="537"/>
                  <a:pt x="1110" y="529"/>
                </a:cubicBezTo>
                <a:cubicBezTo>
                  <a:pt x="1129" y="524"/>
                  <a:pt x="1159" y="522"/>
                  <a:pt x="1176" y="511"/>
                </a:cubicBezTo>
                <a:cubicBezTo>
                  <a:pt x="1198" y="496"/>
                  <a:pt x="1220" y="488"/>
                  <a:pt x="1242" y="475"/>
                </a:cubicBezTo>
                <a:cubicBezTo>
                  <a:pt x="1255" y="467"/>
                  <a:pt x="1264" y="459"/>
                  <a:pt x="1278" y="454"/>
                </a:cubicBezTo>
                <a:cubicBezTo>
                  <a:pt x="1286" y="442"/>
                  <a:pt x="1298" y="439"/>
                  <a:pt x="1311" y="433"/>
                </a:cubicBezTo>
                <a:cubicBezTo>
                  <a:pt x="1331" y="424"/>
                  <a:pt x="1351" y="410"/>
                  <a:pt x="1371" y="400"/>
                </a:cubicBezTo>
                <a:cubicBezTo>
                  <a:pt x="1384" y="393"/>
                  <a:pt x="1398" y="384"/>
                  <a:pt x="1410" y="376"/>
                </a:cubicBezTo>
                <a:cubicBezTo>
                  <a:pt x="1413" y="374"/>
                  <a:pt x="1419" y="370"/>
                  <a:pt x="1419" y="370"/>
                </a:cubicBezTo>
                <a:cubicBezTo>
                  <a:pt x="1433" y="327"/>
                  <a:pt x="1494" y="310"/>
                  <a:pt x="1530" y="286"/>
                </a:cubicBezTo>
                <a:cubicBezTo>
                  <a:pt x="1547" y="236"/>
                  <a:pt x="1588" y="234"/>
                  <a:pt x="1626" y="202"/>
                </a:cubicBezTo>
                <a:cubicBezTo>
                  <a:pt x="1652" y="180"/>
                  <a:pt x="1681" y="168"/>
                  <a:pt x="1710" y="151"/>
                </a:cubicBezTo>
                <a:cubicBezTo>
                  <a:pt x="1745" y="130"/>
                  <a:pt x="1778" y="106"/>
                  <a:pt x="1815" y="88"/>
                </a:cubicBezTo>
                <a:cubicBezTo>
                  <a:pt x="1830" y="80"/>
                  <a:pt x="1852" y="83"/>
                  <a:pt x="1866" y="73"/>
                </a:cubicBezTo>
                <a:cubicBezTo>
                  <a:pt x="1880" y="64"/>
                  <a:pt x="1894" y="51"/>
                  <a:pt x="1911" y="46"/>
                </a:cubicBezTo>
                <a:cubicBezTo>
                  <a:pt x="1943" y="37"/>
                  <a:pt x="1981" y="38"/>
                  <a:pt x="2013" y="37"/>
                </a:cubicBezTo>
                <a:cubicBezTo>
                  <a:pt x="2125" y="15"/>
                  <a:pt x="2244" y="8"/>
                  <a:pt x="2358" y="4"/>
                </a:cubicBezTo>
                <a:cubicBezTo>
                  <a:pt x="2401" y="5"/>
                  <a:pt x="2488" y="0"/>
                  <a:pt x="2541" y="13"/>
                </a:cubicBezTo>
                <a:cubicBezTo>
                  <a:pt x="2763" y="5"/>
                  <a:pt x="2985" y="10"/>
                  <a:pt x="3207" y="10"/>
                </a:cubicBezTo>
              </a:path>
            </a:pathLst>
          </a:custGeom>
          <a:noFill/>
          <a:ln w="28575">
            <a:solidFill>
              <a:srgbClr val="FF0000"/>
            </a:solidFill>
            <a:round/>
            <a:headEnd/>
            <a:tailEnd/>
          </a:ln>
        </p:spPr>
        <p:txBody>
          <a:bodyPr anchor="ctr">
            <a:spAutoFit/>
          </a:bodyPr>
          <a:lstStyle/>
          <a:p>
            <a:endParaRPr lang="en-US"/>
          </a:p>
        </p:txBody>
      </p:sp>
      <p:sp>
        <p:nvSpPr>
          <p:cNvPr id="11274" name="Freeform 10"/>
          <p:cNvSpPr>
            <a:spLocks/>
          </p:cNvSpPr>
          <p:nvPr/>
        </p:nvSpPr>
        <p:spPr bwMode="auto">
          <a:xfrm>
            <a:off x="1771650" y="3686175"/>
            <a:ext cx="5100638" cy="1395413"/>
          </a:xfrm>
          <a:custGeom>
            <a:avLst/>
            <a:gdLst>
              <a:gd name="T0" fmla="*/ 0 w 3213"/>
              <a:gd name="T1" fmla="*/ 2147483647 h 879"/>
              <a:gd name="T2" fmla="*/ 2147483647 w 3213"/>
              <a:gd name="T3" fmla="*/ 2147483647 h 879"/>
              <a:gd name="T4" fmla="*/ 2147483647 w 3213"/>
              <a:gd name="T5" fmla="*/ 2147483647 h 879"/>
              <a:gd name="T6" fmla="*/ 2147483647 w 3213"/>
              <a:gd name="T7" fmla="*/ 2147483647 h 879"/>
              <a:gd name="T8" fmla="*/ 2147483647 w 3213"/>
              <a:gd name="T9" fmla="*/ 2147483647 h 879"/>
              <a:gd name="T10" fmla="*/ 2147483647 w 3213"/>
              <a:gd name="T11" fmla="*/ 2147483647 h 879"/>
              <a:gd name="T12" fmla="*/ 2147483647 w 3213"/>
              <a:gd name="T13" fmla="*/ 2147483647 h 879"/>
              <a:gd name="T14" fmla="*/ 2147483647 w 3213"/>
              <a:gd name="T15" fmla="*/ 2147483647 h 879"/>
              <a:gd name="T16" fmla="*/ 2147483647 w 3213"/>
              <a:gd name="T17" fmla="*/ 2147483647 h 879"/>
              <a:gd name="T18" fmla="*/ 2147483647 w 3213"/>
              <a:gd name="T19" fmla="*/ 2147483647 h 879"/>
              <a:gd name="T20" fmla="*/ 2147483647 w 3213"/>
              <a:gd name="T21" fmla="*/ 2147483647 h 879"/>
              <a:gd name="T22" fmla="*/ 2147483647 w 3213"/>
              <a:gd name="T23" fmla="*/ 2147483647 h 879"/>
              <a:gd name="T24" fmla="*/ 2147483647 w 3213"/>
              <a:gd name="T25" fmla="*/ 2147483647 h 879"/>
              <a:gd name="T26" fmla="*/ 2147483647 w 3213"/>
              <a:gd name="T27" fmla="*/ 2147483647 h 879"/>
              <a:gd name="T28" fmla="*/ 2147483647 w 3213"/>
              <a:gd name="T29" fmla="*/ 2147483647 h 879"/>
              <a:gd name="T30" fmla="*/ 2147483647 w 3213"/>
              <a:gd name="T31" fmla="*/ 2147483647 h 879"/>
              <a:gd name="T32" fmla="*/ 2147483647 w 3213"/>
              <a:gd name="T33" fmla="*/ 2147483647 h 879"/>
              <a:gd name="T34" fmla="*/ 2147483647 w 3213"/>
              <a:gd name="T35" fmla="*/ 2147483647 h 879"/>
              <a:gd name="T36" fmla="*/ 2147483647 w 3213"/>
              <a:gd name="T37" fmla="*/ 2147483647 h 879"/>
              <a:gd name="T38" fmla="*/ 2147483647 w 3213"/>
              <a:gd name="T39" fmla="*/ 2147483647 h 879"/>
              <a:gd name="T40" fmla="*/ 2147483647 w 3213"/>
              <a:gd name="T41" fmla="*/ 2147483647 h 879"/>
              <a:gd name="T42" fmla="*/ 2147483647 w 3213"/>
              <a:gd name="T43" fmla="*/ 2147483647 h 879"/>
              <a:gd name="T44" fmla="*/ 2147483647 w 3213"/>
              <a:gd name="T45" fmla="*/ 2147483647 h 879"/>
              <a:gd name="T46" fmla="*/ 2147483647 w 3213"/>
              <a:gd name="T47" fmla="*/ 2147483647 h 879"/>
              <a:gd name="T48" fmla="*/ 2147483647 w 3213"/>
              <a:gd name="T49" fmla="*/ 2147483647 h 879"/>
              <a:gd name="T50" fmla="*/ 2147483647 w 3213"/>
              <a:gd name="T51" fmla="*/ 2147483647 h 879"/>
              <a:gd name="T52" fmla="*/ 2147483647 w 3213"/>
              <a:gd name="T53" fmla="*/ 2147483647 h 879"/>
              <a:gd name="T54" fmla="*/ 2147483647 w 3213"/>
              <a:gd name="T55" fmla="*/ 2147483647 h 879"/>
              <a:gd name="T56" fmla="*/ 2147483647 w 3213"/>
              <a:gd name="T57" fmla="*/ 0 h 879"/>
              <a:gd name="T58" fmla="*/ 2147483647 w 3213"/>
              <a:gd name="T59" fmla="*/ 2147483647 h 879"/>
              <a:gd name="T60" fmla="*/ 2147483647 w 3213"/>
              <a:gd name="T61" fmla="*/ 2147483647 h 879"/>
              <a:gd name="T62" fmla="*/ 2147483647 w 3213"/>
              <a:gd name="T63" fmla="*/ 2147483647 h 879"/>
              <a:gd name="T64" fmla="*/ 2147483647 w 3213"/>
              <a:gd name="T65" fmla="*/ 2147483647 h 879"/>
              <a:gd name="T66" fmla="*/ 2147483647 w 3213"/>
              <a:gd name="T67" fmla="*/ 2147483647 h 879"/>
              <a:gd name="T68" fmla="*/ 2147483647 w 3213"/>
              <a:gd name="T69" fmla="*/ 2147483647 h 879"/>
              <a:gd name="T70" fmla="*/ 2147483647 w 3213"/>
              <a:gd name="T71" fmla="*/ 2147483647 h 879"/>
              <a:gd name="T72" fmla="*/ 2147483647 w 3213"/>
              <a:gd name="T73" fmla="*/ 2147483647 h 879"/>
              <a:gd name="T74" fmla="*/ 2147483647 w 3213"/>
              <a:gd name="T75" fmla="*/ 2147483647 h 879"/>
              <a:gd name="T76" fmla="*/ 2147483647 w 3213"/>
              <a:gd name="T77" fmla="*/ 2147483647 h 879"/>
              <a:gd name="T78" fmla="*/ 2147483647 w 3213"/>
              <a:gd name="T79" fmla="*/ 2147483647 h 879"/>
              <a:gd name="T80" fmla="*/ 2147483647 w 3213"/>
              <a:gd name="T81" fmla="*/ 2147483647 h 879"/>
              <a:gd name="T82" fmla="*/ 2147483647 w 3213"/>
              <a:gd name="T83" fmla="*/ 2147483647 h 879"/>
              <a:gd name="T84" fmla="*/ 2147483647 w 3213"/>
              <a:gd name="T85" fmla="*/ 2147483647 h 879"/>
              <a:gd name="T86" fmla="*/ 2147483647 w 3213"/>
              <a:gd name="T87" fmla="*/ 2147483647 h 879"/>
              <a:gd name="T88" fmla="*/ 2147483647 w 3213"/>
              <a:gd name="T89" fmla="*/ 2147483647 h 879"/>
              <a:gd name="T90" fmla="*/ 2147483647 w 3213"/>
              <a:gd name="T91" fmla="*/ 2147483647 h 879"/>
              <a:gd name="T92" fmla="*/ 2147483647 w 3213"/>
              <a:gd name="T93" fmla="*/ 2147483647 h 87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213"/>
              <a:gd name="T142" fmla="*/ 0 h 879"/>
              <a:gd name="T143" fmla="*/ 3213 w 3213"/>
              <a:gd name="T144" fmla="*/ 879 h 879"/>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213" h="879">
                <a:moveTo>
                  <a:pt x="0" y="879"/>
                </a:moveTo>
                <a:cubicBezTo>
                  <a:pt x="9" y="870"/>
                  <a:pt x="15" y="861"/>
                  <a:pt x="24" y="852"/>
                </a:cubicBezTo>
                <a:cubicBezTo>
                  <a:pt x="34" y="823"/>
                  <a:pt x="67" y="805"/>
                  <a:pt x="90" y="786"/>
                </a:cubicBezTo>
                <a:cubicBezTo>
                  <a:pt x="118" y="763"/>
                  <a:pt x="72" y="795"/>
                  <a:pt x="117" y="765"/>
                </a:cubicBezTo>
                <a:cubicBezTo>
                  <a:pt x="120" y="763"/>
                  <a:pt x="126" y="759"/>
                  <a:pt x="126" y="759"/>
                </a:cubicBezTo>
                <a:cubicBezTo>
                  <a:pt x="138" y="741"/>
                  <a:pt x="144" y="733"/>
                  <a:pt x="150" y="714"/>
                </a:cubicBezTo>
                <a:cubicBezTo>
                  <a:pt x="151" y="711"/>
                  <a:pt x="168" y="702"/>
                  <a:pt x="171" y="699"/>
                </a:cubicBezTo>
                <a:cubicBezTo>
                  <a:pt x="202" y="672"/>
                  <a:pt x="178" y="689"/>
                  <a:pt x="198" y="675"/>
                </a:cubicBezTo>
                <a:cubicBezTo>
                  <a:pt x="208" y="644"/>
                  <a:pt x="245" y="638"/>
                  <a:pt x="270" y="621"/>
                </a:cubicBezTo>
                <a:cubicBezTo>
                  <a:pt x="272" y="618"/>
                  <a:pt x="273" y="614"/>
                  <a:pt x="276" y="612"/>
                </a:cubicBezTo>
                <a:cubicBezTo>
                  <a:pt x="278" y="610"/>
                  <a:pt x="283" y="611"/>
                  <a:pt x="285" y="609"/>
                </a:cubicBezTo>
                <a:cubicBezTo>
                  <a:pt x="308" y="586"/>
                  <a:pt x="310" y="553"/>
                  <a:pt x="342" y="537"/>
                </a:cubicBezTo>
                <a:cubicBezTo>
                  <a:pt x="356" y="516"/>
                  <a:pt x="388" y="511"/>
                  <a:pt x="405" y="492"/>
                </a:cubicBezTo>
                <a:cubicBezTo>
                  <a:pt x="416" y="480"/>
                  <a:pt x="420" y="465"/>
                  <a:pt x="429" y="453"/>
                </a:cubicBezTo>
                <a:cubicBezTo>
                  <a:pt x="437" y="443"/>
                  <a:pt x="447" y="435"/>
                  <a:pt x="456" y="426"/>
                </a:cubicBezTo>
                <a:cubicBezTo>
                  <a:pt x="461" y="421"/>
                  <a:pt x="474" y="414"/>
                  <a:pt x="474" y="414"/>
                </a:cubicBezTo>
                <a:cubicBezTo>
                  <a:pt x="483" y="401"/>
                  <a:pt x="496" y="395"/>
                  <a:pt x="507" y="384"/>
                </a:cubicBezTo>
                <a:cubicBezTo>
                  <a:pt x="518" y="351"/>
                  <a:pt x="566" y="336"/>
                  <a:pt x="588" y="306"/>
                </a:cubicBezTo>
                <a:cubicBezTo>
                  <a:pt x="592" y="293"/>
                  <a:pt x="624" y="268"/>
                  <a:pt x="639" y="264"/>
                </a:cubicBezTo>
                <a:cubicBezTo>
                  <a:pt x="647" y="256"/>
                  <a:pt x="655" y="248"/>
                  <a:pt x="663" y="240"/>
                </a:cubicBezTo>
                <a:cubicBezTo>
                  <a:pt x="666" y="237"/>
                  <a:pt x="672" y="231"/>
                  <a:pt x="672" y="231"/>
                </a:cubicBezTo>
                <a:cubicBezTo>
                  <a:pt x="680" y="208"/>
                  <a:pt x="711" y="176"/>
                  <a:pt x="732" y="162"/>
                </a:cubicBezTo>
                <a:cubicBezTo>
                  <a:pt x="739" y="151"/>
                  <a:pt x="747" y="141"/>
                  <a:pt x="756" y="132"/>
                </a:cubicBezTo>
                <a:cubicBezTo>
                  <a:pt x="762" y="114"/>
                  <a:pt x="783" y="99"/>
                  <a:pt x="801" y="93"/>
                </a:cubicBezTo>
                <a:cubicBezTo>
                  <a:pt x="814" y="80"/>
                  <a:pt x="829" y="76"/>
                  <a:pt x="843" y="66"/>
                </a:cubicBezTo>
                <a:cubicBezTo>
                  <a:pt x="872" y="45"/>
                  <a:pt x="835" y="68"/>
                  <a:pt x="858" y="48"/>
                </a:cubicBezTo>
                <a:cubicBezTo>
                  <a:pt x="887" y="23"/>
                  <a:pt x="916" y="21"/>
                  <a:pt x="954" y="18"/>
                </a:cubicBezTo>
                <a:cubicBezTo>
                  <a:pt x="1010" y="9"/>
                  <a:pt x="1066" y="10"/>
                  <a:pt x="1122" y="9"/>
                </a:cubicBezTo>
                <a:cubicBezTo>
                  <a:pt x="1172" y="5"/>
                  <a:pt x="1222" y="4"/>
                  <a:pt x="1272" y="0"/>
                </a:cubicBezTo>
                <a:cubicBezTo>
                  <a:pt x="1355" y="3"/>
                  <a:pt x="1415" y="7"/>
                  <a:pt x="1500" y="9"/>
                </a:cubicBezTo>
                <a:cubicBezTo>
                  <a:pt x="1516" y="10"/>
                  <a:pt x="1532" y="10"/>
                  <a:pt x="1548" y="12"/>
                </a:cubicBezTo>
                <a:cubicBezTo>
                  <a:pt x="1560" y="14"/>
                  <a:pt x="1584" y="21"/>
                  <a:pt x="1584" y="21"/>
                </a:cubicBezTo>
                <a:cubicBezTo>
                  <a:pt x="1619" y="45"/>
                  <a:pt x="1728" y="33"/>
                  <a:pt x="1734" y="33"/>
                </a:cubicBezTo>
                <a:cubicBezTo>
                  <a:pt x="1799" y="42"/>
                  <a:pt x="1719" y="32"/>
                  <a:pt x="1872" y="39"/>
                </a:cubicBezTo>
                <a:cubicBezTo>
                  <a:pt x="1896" y="40"/>
                  <a:pt x="1923" y="54"/>
                  <a:pt x="1947" y="57"/>
                </a:cubicBezTo>
                <a:cubicBezTo>
                  <a:pt x="1995" y="73"/>
                  <a:pt x="1946" y="58"/>
                  <a:pt x="2079" y="63"/>
                </a:cubicBezTo>
                <a:cubicBezTo>
                  <a:pt x="2133" y="65"/>
                  <a:pt x="2186" y="78"/>
                  <a:pt x="2241" y="81"/>
                </a:cubicBezTo>
                <a:cubicBezTo>
                  <a:pt x="2282" y="95"/>
                  <a:pt x="2324" y="99"/>
                  <a:pt x="2367" y="102"/>
                </a:cubicBezTo>
                <a:cubicBezTo>
                  <a:pt x="2387" y="107"/>
                  <a:pt x="2403" y="111"/>
                  <a:pt x="2424" y="114"/>
                </a:cubicBezTo>
                <a:cubicBezTo>
                  <a:pt x="2439" y="119"/>
                  <a:pt x="2453" y="121"/>
                  <a:pt x="2469" y="123"/>
                </a:cubicBezTo>
                <a:cubicBezTo>
                  <a:pt x="2486" y="129"/>
                  <a:pt x="2503" y="130"/>
                  <a:pt x="2520" y="132"/>
                </a:cubicBezTo>
                <a:cubicBezTo>
                  <a:pt x="2547" y="141"/>
                  <a:pt x="2576" y="137"/>
                  <a:pt x="2604" y="141"/>
                </a:cubicBezTo>
                <a:cubicBezTo>
                  <a:pt x="2630" y="150"/>
                  <a:pt x="2654" y="156"/>
                  <a:pt x="2682" y="159"/>
                </a:cubicBezTo>
                <a:cubicBezTo>
                  <a:pt x="2706" y="167"/>
                  <a:pt x="2713" y="168"/>
                  <a:pt x="2739" y="171"/>
                </a:cubicBezTo>
                <a:cubicBezTo>
                  <a:pt x="2772" y="182"/>
                  <a:pt x="2809" y="190"/>
                  <a:pt x="2844" y="195"/>
                </a:cubicBezTo>
                <a:cubicBezTo>
                  <a:pt x="2884" y="208"/>
                  <a:pt x="2931" y="207"/>
                  <a:pt x="2973" y="213"/>
                </a:cubicBezTo>
                <a:cubicBezTo>
                  <a:pt x="3055" y="240"/>
                  <a:pt x="3124" y="246"/>
                  <a:pt x="3213" y="246"/>
                </a:cubicBezTo>
              </a:path>
            </a:pathLst>
          </a:custGeom>
          <a:noFill/>
          <a:ln w="28575">
            <a:solidFill>
              <a:srgbClr val="0066CC"/>
            </a:solidFill>
            <a:prstDash val="dash"/>
            <a:round/>
            <a:headEnd/>
            <a:tailEnd/>
          </a:ln>
        </p:spPr>
        <p:txBody>
          <a:bodyPr anchor="ctr">
            <a:spAutoFit/>
          </a:bodyPr>
          <a:lstStyle/>
          <a:p>
            <a:endParaRPr lang="en-US"/>
          </a:p>
        </p:txBody>
      </p:sp>
      <p:sp>
        <p:nvSpPr>
          <p:cNvPr id="11275" name="Text Box 11"/>
          <p:cNvSpPr txBox="1">
            <a:spLocks noChangeArrowheads="1"/>
          </p:cNvSpPr>
          <p:nvPr/>
        </p:nvSpPr>
        <p:spPr bwMode="auto">
          <a:xfrm>
            <a:off x="736600" y="5384800"/>
            <a:ext cx="869950" cy="304800"/>
          </a:xfrm>
          <a:prstGeom prst="rect">
            <a:avLst/>
          </a:prstGeom>
          <a:noFill/>
          <a:ln w="28575" algn="ctr">
            <a:noFill/>
            <a:miter lim="800000"/>
            <a:headEnd/>
            <a:tailEnd/>
          </a:ln>
        </p:spPr>
        <p:txBody>
          <a:bodyPr>
            <a:spAutoFit/>
          </a:bodyPr>
          <a:lstStyle/>
          <a:p>
            <a:r>
              <a:rPr lang="en-US" sz="1400">
                <a:solidFill>
                  <a:schemeClr val="bg2"/>
                </a:solidFill>
              </a:rPr>
              <a:t>1000</a:t>
            </a:r>
          </a:p>
        </p:txBody>
      </p:sp>
      <p:sp>
        <p:nvSpPr>
          <p:cNvPr id="11276" name="Text Box 12"/>
          <p:cNvSpPr txBox="1">
            <a:spLocks noChangeArrowheads="1"/>
          </p:cNvSpPr>
          <p:nvPr/>
        </p:nvSpPr>
        <p:spPr bwMode="auto">
          <a:xfrm>
            <a:off x="742950" y="4660900"/>
            <a:ext cx="869950" cy="304800"/>
          </a:xfrm>
          <a:prstGeom prst="rect">
            <a:avLst/>
          </a:prstGeom>
          <a:noFill/>
          <a:ln w="28575" algn="ctr">
            <a:noFill/>
            <a:miter lim="800000"/>
            <a:headEnd/>
            <a:tailEnd/>
          </a:ln>
        </p:spPr>
        <p:txBody>
          <a:bodyPr>
            <a:spAutoFit/>
          </a:bodyPr>
          <a:lstStyle/>
          <a:p>
            <a:r>
              <a:rPr lang="en-US" sz="1400">
                <a:solidFill>
                  <a:schemeClr val="bg2"/>
                </a:solidFill>
              </a:rPr>
              <a:t>1200</a:t>
            </a:r>
          </a:p>
        </p:txBody>
      </p:sp>
      <p:sp>
        <p:nvSpPr>
          <p:cNvPr id="11277" name="Text Box 13"/>
          <p:cNvSpPr txBox="1">
            <a:spLocks noChangeArrowheads="1"/>
          </p:cNvSpPr>
          <p:nvPr/>
        </p:nvSpPr>
        <p:spPr bwMode="auto">
          <a:xfrm>
            <a:off x="762000" y="3937000"/>
            <a:ext cx="869950" cy="304800"/>
          </a:xfrm>
          <a:prstGeom prst="rect">
            <a:avLst/>
          </a:prstGeom>
          <a:noFill/>
          <a:ln w="28575" algn="ctr">
            <a:noFill/>
            <a:miter lim="800000"/>
            <a:headEnd/>
            <a:tailEnd/>
          </a:ln>
        </p:spPr>
        <p:txBody>
          <a:bodyPr>
            <a:spAutoFit/>
          </a:bodyPr>
          <a:lstStyle/>
          <a:p>
            <a:r>
              <a:rPr lang="en-US" sz="1400">
                <a:solidFill>
                  <a:schemeClr val="bg2"/>
                </a:solidFill>
              </a:rPr>
              <a:t>1400</a:t>
            </a:r>
          </a:p>
        </p:txBody>
      </p:sp>
      <p:sp>
        <p:nvSpPr>
          <p:cNvPr id="11278" name="Text Box 14"/>
          <p:cNvSpPr txBox="1">
            <a:spLocks noChangeArrowheads="1"/>
          </p:cNvSpPr>
          <p:nvPr/>
        </p:nvSpPr>
        <p:spPr bwMode="auto">
          <a:xfrm>
            <a:off x="746125" y="3178175"/>
            <a:ext cx="869950" cy="304800"/>
          </a:xfrm>
          <a:prstGeom prst="rect">
            <a:avLst/>
          </a:prstGeom>
          <a:noFill/>
          <a:ln w="28575" algn="ctr">
            <a:noFill/>
            <a:miter lim="800000"/>
            <a:headEnd/>
            <a:tailEnd/>
          </a:ln>
        </p:spPr>
        <p:txBody>
          <a:bodyPr>
            <a:spAutoFit/>
          </a:bodyPr>
          <a:lstStyle/>
          <a:p>
            <a:r>
              <a:rPr lang="en-US" sz="1400">
                <a:solidFill>
                  <a:schemeClr val="bg2"/>
                </a:solidFill>
              </a:rPr>
              <a:t>1600</a:t>
            </a:r>
          </a:p>
        </p:txBody>
      </p:sp>
      <p:sp>
        <p:nvSpPr>
          <p:cNvPr id="11279" name="Text Box 15"/>
          <p:cNvSpPr txBox="1">
            <a:spLocks noChangeArrowheads="1"/>
          </p:cNvSpPr>
          <p:nvPr/>
        </p:nvSpPr>
        <p:spPr bwMode="auto">
          <a:xfrm>
            <a:off x="762000" y="2444750"/>
            <a:ext cx="869950" cy="304800"/>
          </a:xfrm>
          <a:prstGeom prst="rect">
            <a:avLst/>
          </a:prstGeom>
          <a:noFill/>
          <a:ln w="28575" algn="ctr">
            <a:noFill/>
            <a:miter lim="800000"/>
            <a:headEnd/>
            <a:tailEnd/>
          </a:ln>
        </p:spPr>
        <p:txBody>
          <a:bodyPr>
            <a:spAutoFit/>
          </a:bodyPr>
          <a:lstStyle/>
          <a:p>
            <a:r>
              <a:rPr lang="en-US" sz="1400">
                <a:solidFill>
                  <a:schemeClr val="bg2"/>
                </a:solidFill>
              </a:rPr>
              <a:t>1800</a:t>
            </a:r>
          </a:p>
        </p:txBody>
      </p:sp>
      <p:sp>
        <p:nvSpPr>
          <p:cNvPr id="11280" name="Text Box 16"/>
          <p:cNvSpPr txBox="1">
            <a:spLocks noChangeArrowheads="1"/>
          </p:cNvSpPr>
          <p:nvPr/>
        </p:nvSpPr>
        <p:spPr bwMode="auto">
          <a:xfrm>
            <a:off x="762000" y="1689100"/>
            <a:ext cx="869950" cy="304800"/>
          </a:xfrm>
          <a:prstGeom prst="rect">
            <a:avLst/>
          </a:prstGeom>
          <a:noFill/>
          <a:ln w="28575" algn="ctr">
            <a:noFill/>
            <a:miter lim="800000"/>
            <a:headEnd/>
            <a:tailEnd/>
          </a:ln>
        </p:spPr>
        <p:txBody>
          <a:bodyPr>
            <a:spAutoFit/>
          </a:bodyPr>
          <a:lstStyle/>
          <a:p>
            <a:r>
              <a:rPr lang="en-US" sz="1400">
                <a:solidFill>
                  <a:schemeClr val="bg2"/>
                </a:solidFill>
              </a:rPr>
              <a:t>2000</a:t>
            </a:r>
          </a:p>
        </p:txBody>
      </p:sp>
      <p:sp>
        <p:nvSpPr>
          <p:cNvPr id="11281" name="Text Box 17"/>
          <p:cNvSpPr txBox="1">
            <a:spLocks noChangeArrowheads="1"/>
          </p:cNvSpPr>
          <p:nvPr/>
        </p:nvSpPr>
        <p:spPr bwMode="auto">
          <a:xfrm rot="-5400000">
            <a:off x="869950" y="3260725"/>
            <a:ext cx="1911350" cy="304800"/>
          </a:xfrm>
          <a:prstGeom prst="rect">
            <a:avLst/>
          </a:prstGeom>
          <a:noFill/>
          <a:ln w="28575" algn="ctr">
            <a:noFill/>
            <a:miter lim="800000"/>
            <a:headEnd/>
            <a:tailEnd/>
          </a:ln>
        </p:spPr>
        <p:txBody>
          <a:bodyPr>
            <a:spAutoFit/>
          </a:bodyPr>
          <a:lstStyle/>
          <a:p>
            <a:r>
              <a:rPr lang="en-US" sz="1400">
                <a:solidFill>
                  <a:schemeClr val="bg2"/>
                </a:solidFill>
              </a:rPr>
              <a:t>LDL-P (nmol/L)</a:t>
            </a:r>
          </a:p>
        </p:txBody>
      </p:sp>
      <p:sp>
        <p:nvSpPr>
          <p:cNvPr id="11282" name="Text Box 18"/>
          <p:cNvSpPr txBox="1">
            <a:spLocks noChangeArrowheads="1"/>
          </p:cNvSpPr>
          <p:nvPr/>
        </p:nvSpPr>
        <p:spPr bwMode="auto">
          <a:xfrm rot="-5400000">
            <a:off x="6667500" y="3590925"/>
            <a:ext cx="1492250" cy="304800"/>
          </a:xfrm>
          <a:prstGeom prst="rect">
            <a:avLst/>
          </a:prstGeom>
          <a:noFill/>
          <a:ln w="28575" algn="ctr">
            <a:noFill/>
            <a:miter lim="800000"/>
            <a:headEnd/>
            <a:tailEnd/>
          </a:ln>
        </p:spPr>
        <p:txBody>
          <a:bodyPr>
            <a:spAutoFit/>
          </a:bodyPr>
          <a:lstStyle/>
          <a:p>
            <a:r>
              <a:rPr lang="en-US" sz="1400">
                <a:solidFill>
                  <a:schemeClr val="bg2"/>
                </a:solidFill>
              </a:rPr>
              <a:t>LDL-C (mg/dL)</a:t>
            </a:r>
          </a:p>
        </p:txBody>
      </p:sp>
      <p:sp>
        <p:nvSpPr>
          <p:cNvPr id="11283" name="Text Box 19"/>
          <p:cNvSpPr txBox="1">
            <a:spLocks noChangeArrowheads="1"/>
          </p:cNvSpPr>
          <p:nvPr/>
        </p:nvSpPr>
        <p:spPr bwMode="auto">
          <a:xfrm>
            <a:off x="1339850" y="5619750"/>
            <a:ext cx="323850" cy="304800"/>
          </a:xfrm>
          <a:prstGeom prst="rect">
            <a:avLst/>
          </a:prstGeom>
          <a:noFill/>
          <a:ln w="28575" algn="ctr">
            <a:noFill/>
            <a:miter lim="800000"/>
            <a:headEnd/>
            <a:tailEnd/>
          </a:ln>
        </p:spPr>
        <p:txBody>
          <a:bodyPr>
            <a:spAutoFit/>
          </a:bodyPr>
          <a:lstStyle/>
          <a:p>
            <a:r>
              <a:rPr lang="en-US" sz="1400">
                <a:solidFill>
                  <a:schemeClr val="bg2"/>
                </a:solidFill>
              </a:rPr>
              <a:t>0</a:t>
            </a:r>
          </a:p>
        </p:txBody>
      </p:sp>
      <p:sp>
        <p:nvSpPr>
          <p:cNvPr id="11284" name="Text Box 20"/>
          <p:cNvSpPr txBox="1">
            <a:spLocks noChangeArrowheads="1"/>
          </p:cNvSpPr>
          <p:nvPr/>
        </p:nvSpPr>
        <p:spPr bwMode="auto">
          <a:xfrm>
            <a:off x="2476500" y="5568950"/>
            <a:ext cx="584200" cy="304800"/>
          </a:xfrm>
          <a:prstGeom prst="rect">
            <a:avLst/>
          </a:prstGeom>
          <a:noFill/>
          <a:ln w="28575" algn="ctr">
            <a:noFill/>
            <a:miter lim="800000"/>
            <a:headEnd/>
            <a:tailEnd/>
          </a:ln>
        </p:spPr>
        <p:txBody>
          <a:bodyPr>
            <a:spAutoFit/>
          </a:bodyPr>
          <a:lstStyle/>
          <a:p>
            <a:r>
              <a:rPr lang="en-US" sz="1400">
                <a:solidFill>
                  <a:schemeClr val="bg2"/>
                </a:solidFill>
              </a:rPr>
              <a:t>100</a:t>
            </a:r>
          </a:p>
        </p:txBody>
      </p:sp>
      <p:sp>
        <p:nvSpPr>
          <p:cNvPr id="11285" name="Text Box 21"/>
          <p:cNvSpPr txBox="1">
            <a:spLocks noChangeArrowheads="1"/>
          </p:cNvSpPr>
          <p:nvPr/>
        </p:nvSpPr>
        <p:spPr bwMode="auto">
          <a:xfrm>
            <a:off x="3841750" y="5581650"/>
            <a:ext cx="584200" cy="304800"/>
          </a:xfrm>
          <a:prstGeom prst="rect">
            <a:avLst/>
          </a:prstGeom>
          <a:noFill/>
          <a:ln w="28575" algn="ctr">
            <a:noFill/>
            <a:miter lim="800000"/>
            <a:headEnd/>
            <a:tailEnd/>
          </a:ln>
        </p:spPr>
        <p:txBody>
          <a:bodyPr>
            <a:spAutoFit/>
          </a:bodyPr>
          <a:lstStyle/>
          <a:p>
            <a:r>
              <a:rPr lang="en-US" sz="1400">
                <a:solidFill>
                  <a:schemeClr val="bg2"/>
                </a:solidFill>
              </a:rPr>
              <a:t>200</a:t>
            </a:r>
          </a:p>
        </p:txBody>
      </p:sp>
      <p:sp>
        <p:nvSpPr>
          <p:cNvPr id="11286" name="Text Box 22"/>
          <p:cNvSpPr txBox="1">
            <a:spLocks noChangeArrowheads="1"/>
          </p:cNvSpPr>
          <p:nvPr/>
        </p:nvSpPr>
        <p:spPr bwMode="auto">
          <a:xfrm>
            <a:off x="5232400" y="5594350"/>
            <a:ext cx="584200" cy="304800"/>
          </a:xfrm>
          <a:prstGeom prst="rect">
            <a:avLst/>
          </a:prstGeom>
          <a:noFill/>
          <a:ln w="28575" algn="ctr">
            <a:noFill/>
            <a:miter lim="800000"/>
            <a:headEnd/>
            <a:tailEnd/>
          </a:ln>
        </p:spPr>
        <p:txBody>
          <a:bodyPr>
            <a:spAutoFit/>
          </a:bodyPr>
          <a:lstStyle/>
          <a:p>
            <a:r>
              <a:rPr lang="en-US" sz="1400">
                <a:solidFill>
                  <a:schemeClr val="bg2"/>
                </a:solidFill>
              </a:rPr>
              <a:t>300</a:t>
            </a:r>
          </a:p>
        </p:txBody>
      </p:sp>
      <p:sp>
        <p:nvSpPr>
          <p:cNvPr id="11287" name="Text Box 23"/>
          <p:cNvSpPr txBox="1">
            <a:spLocks noChangeArrowheads="1"/>
          </p:cNvSpPr>
          <p:nvPr/>
        </p:nvSpPr>
        <p:spPr bwMode="auto">
          <a:xfrm>
            <a:off x="6515100" y="5581650"/>
            <a:ext cx="584200" cy="304800"/>
          </a:xfrm>
          <a:prstGeom prst="rect">
            <a:avLst/>
          </a:prstGeom>
          <a:noFill/>
          <a:ln w="28575" algn="ctr">
            <a:noFill/>
            <a:miter lim="800000"/>
            <a:headEnd/>
            <a:tailEnd/>
          </a:ln>
        </p:spPr>
        <p:txBody>
          <a:bodyPr>
            <a:spAutoFit/>
          </a:bodyPr>
          <a:lstStyle/>
          <a:p>
            <a:r>
              <a:rPr lang="en-US" sz="1400">
                <a:solidFill>
                  <a:schemeClr val="bg2"/>
                </a:solidFill>
              </a:rPr>
              <a:t>400</a:t>
            </a:r>
          </a:p>
        </p:txBody>
      </p:sp>
      <p:sp>
        <p:nvSpPr>
          <p:cNvPr id="11288" name="Text Box 24"/>
          <p:cNvSpPr txBox="1">
            <a:spLocks noChangeArrowheads="1"/>
          </p:cNvSpPr>
          <p:nvPr/>
        </p:nvSpPr>
        <p:spPr bwMode="auto">
          <a:xfrm>
            <a:off x="6819900" y="5410200"/>
            <a:ext cx="584200" cy="304800"/>
          </a:xfrm>
          <a:prstGeom prst="rect">
            <a:avLst/>
          </a:prstGeom>
          <a:noFill/>
          <a:ln w="28575" algn="ctr">
            <a:noFill/>
            <a:miter lim="800000"/>
            <a:headEnd/>
            <a:tailEnd/>
          </a:ln>
        </p:spPr>
        <p:txBody>
          <a:bodyPr>
            <a:spAutoFit/>
          </a:bodyPr>
          <a:lstStyle/>
          <a:p>
            <a:r>
              <a:rPr lang="en-US" sz="1400">
                <a:solidFill>
                  <a:schemeClr val="bg2"/>
                </a:solidFill>
              </a:rPr>
              <a:t>100</a:t>
            </a:r>
          </a:p>
        </p:txBody>
      </p:sp>
      <p:sp>
        <p:nvSpPr>
          <p:cNvPr id="11289" name="Text Box 25"/>
          <p:cNvSpPr txBox="1">
            <a:spLocks noChangeArrowheads="1"/>
          </p:cNvSpPr>
          <p:nvPr/>
        </p:nvSpPr>
        <p:spPr bwMode="auto">
          <a:xfrm>
            <a:off x="6800850" y="4502150"/>
            <a:ext cx="584200" cy="304800"/>
          </a:xfrm>
          <a:prstGeom prst="rect">
            <a:avLst/>
          </a:prstGeom>
          <a:noFill/>
          <a:ln w="28575" algn="ctr">
            <a:noFill/>
            <a:miter lim="800000"/>
            <a:headEnd/>
            <a:tailEnd/>
          </a:ln>
        </p:spPr>
        <p:txBody>
          <a:bodyPr>
            <a:spAutoFit/>
          </a:bodyPr>
          <a:lstStyle/>
          <a:p>
            <a:r>
              <a:rPr lang="en-US" sz="1400">
                <a:solidFill>
                  <a:schemeClr val="bg2"/>
                </a:solidFill>
              </a:rPr>
              <a:t>120</a:t>
            </a:r>
          </a:p>
        </p:txBody>
      </p:sp>
      <p:sp>
        <p:nvSpPr>
          <p:cNvPr id="11290" name="Text Box 26"/>
          <p:cNvSpPr txBox="1">
            <a:spLocks noChangeArrowheads="1"/>
          </p:cNvSpPr>
          <p:nvPr/>
        </p:nvSpPr>
        <p:spPr bwMode="auto">
          <a:xfrm>
            <a:off x="6769100" y="3543300"/>
            <a:ext cx="584200" cy="304800"/>
          </a:xfrm>
          <a:prstGeom prst="rect">
            <a:avLst/>
          </a:prstGeom>
          <a:noFill/>
          <a:ln w="28575" algn="ctr">
            <a:noFill/>
            <a:miter lim="800000"/>
            <a:headEnd/>
            <a:tailEnd/>
          </a:ln>
        </p:spPr>
        <p:txBody>
          <a:bodyPr>
            <a:spAutoFit/>
          </a:bodyPr>
          <a:lstStyle/>
          <a:p>
            <a:r>
              <a:rPr lang="en-US" sz="1400">
                <a:solidFill>
                  <a:schemeClr val="bg2"/>
                </a:solidFill>
              </a:rPr>
              <a:t>140</a:t>
            </a:r>
          </a:p>
        </p:txBody>
      </p:sp>
      <p:sp>
        <p:nvSpPr>
          <p:cNvPr id="11291" name="Text Box 27"/>
          <p:cNvSpPr txBox="1">
            <a:spLocks noChangeArrowheads="1"/>
          </p:cNvSpPr>
          <p:nvPr/>
        </p:nvSpPr>
        <p:spPr bwMode="auto">
          <a:xfrm>
            <a:off x="6750050" y="2616200"/>
            <a:ext cx="584200" cy="304800"/>
          </a:xfrm>
          <a:prstGeom prst="rect">
            <a:avLst/>
          </a:prstGeom>
          <a:noFill/>
          <a:ln w="28575" algn="ctr">
            <a:noFill/>
            <a:miter lim="800000"/>
            <a:headEnd/>
            <a:tailEnd/>
          </a:ln>
        </p:spPr>
        <p:txBody>
          <a:bodyPr>
            <a:spAutoFit/>
          </a:bodyPr>
          <a:lstStyle/>
          <a:p>
            <a:r>
              <a:rPr lang="en-US" sz="1400">
                <a:solidFill>
                  <a:schemeClr val="bg2"/>
                </a:solidFill>
              </a:rPr>
              <a:t>160</a:t>
            </a:r>
          </a:p>
        </p:txBody>
      </p:sp>
      <p:sp>
        <p:nvSpPr>
          <p:cNvPr id="11292" name="Text Box 28"/>
          <p:cNvSpPr txBox="1">
            <a:spLocks noChangeArrowheads="1"/>
          </p:cNvSpPr>
          <p:nvPr/>
        </p:nvSpPr>
        <p:spPr bwMode="auto">
          <a:xfrm>
            <a:off x="2641600" y="5873750"/>
            <a:ext cx="2343150" cy="304800"/>
          </a:xfrm>
          <a:prstGeom prst="rect">
            <a:avLst/>
          </a:prstGeom>
          <a:noFill/>
          <a:ln w="28575" algn="ctr">
            <a:noFill/>
            <a:miter lim="800000"/>
            <a:headEnd/>
            <a:tailEnd/>
          </a:ln>
        </p:spPr>
        <p:txBody>
          <a:bodyPr>
            <a:spAutoFit/>
          </a:bodyPr>
          <a:lstStyle/>
          <a:p>
            <a:r>
              <a:rPr lang="en-US" sz="1400">
                <a:solidFill>
                  <a:schemeClr val="bg2"/>
                </a:solidFill>
              </a:rPr>
              <a:t>Triglycerides (mg/dL)</a:t>
            </a:r>
          </a:p>
        </p:txBody>
      </p:sp>
      <p:sp>
        <p:nvSpPr>
          <p:cNvPr id="11293" name="Text Box 29"/>
          <p:cNvSpPr txBox="1">
            <a:spLocks noChangeArrowheads="1"/>
          </p:cNvSpPr>
          <p:nvPr/>
        </p:nvSpPr>
        <p:spPr bwMode="auto">
          <a:xfrm>
            <a:off x="609600" y="6491288"/>
            <a:ext cx="8410575" cy="366712"/>
          </a:xfrm>
          <a:prstGeom prst="rect">
            <a:avLst/>
          </a:prstGeom>
          <a:noFill/>
          <a:ln w="28575">
            <a:noFill/>
            <a:miter lim="800000"/>
            <a:headEnd/>
            <a:tailEnd/>
          </a:ln>
        </p:spPr>
        <p:txBody>
          <a:bodyPr>
            <a:spAutoFit/>
          </a:bodyPr>
          <a:lstStyle/>
          <a:p>
            <a:pPr algn="r"/>
            <a:r>
              <a:rPr lang="en-US" sz="1800"/>
              <a:t>Kathiresan S, Otvos JD, Sullivan LM et al. </a:t>
            </a:r>
            <a:r>
              <a:rPr lang="en-US" sz="1800" i="1"/>
              <a:t>Circulation</a:t>
            </a:r>
            <a:r>
              <a:rPr lang="en-US" sz="1800"/>
              <a:t>. 2006;113:20-29.</a:t>
            </a:r>
          </a:p>
        </p:txBody>
      </p:sp>
      <p:sp>
        <p:nvSpPr>
          <p:cNvPr id="2653214" name="Line 30"/>
          <p:cNvSpPr>
            <a:spLocks noChangeShapeType="1"/>
          </p:cNvSpPr>
          <p:nvPr/>
        </p:nvSpPr>
        <p:spPr bwMode="auto">
          <a:xfrm>
            <a:off x="1457325" y="3343275"/>
            <a:ext cx="4638675" cy="9525"/>
          </a:xfrm>
          <a:prstGeom prst="line">
            <a:avLst/>
          </a:prstGeom>
          <a:noFill/>
          <a:ln w="28575">
            <a:solidFill>
              <a:schemeClr val="bg2"/>
            </a:solidFill>
            <a:prstDash val="dash"/>
            <a:round/>
            <a:headEnd/>
            <a:tailEnd/>
          </a:ln>
        </p:spPr>
        <p:txBody>
          <a:bodyPr>
            <a:spAutoFit/>
          </a:bodyPr>
          <a:lstStyle/>
          <a:p>
            <a:endParaRPr lang="en-US"/>
          </a:p>
        </p:txBody>
      </p:sp>
      <p:sp>
        <p:nvSpPr>
          <p:cNvPr id="2653215" name="Text Box 31"/>
          <p:cNvSpPr txBox="1">
            <a:spLocks noChangeArrowheads="1"/>
          </p:cNvSpPr>
          <p:nvPr/>
        </p:nvSpPr>
        <p:spPr bwMode="auto">
          <a:xfrm>
            <a:off x="3714750" y="2978150"/>
            <a:ext cx="1593850" cy="304800"/>
          </a:xfrm>
          <a:prstGeom prst="rect">
            <a:avLst/>
          </a:prstGeom>
          <a:noFill/>
          <a:ln w="28575" algn="ctr">
            <a:noFill/>
            <a:miter lim="800000"/>
            <a:headEnd/>
            <a:tailEnd/>
          </a:ln>
        </p:spPr>
        <p:txBody>
          <a:bodyPr>
            <a:spAutoFit/>
          </a:bodyPr>
          <a:lstStyle/>
          <a:p>
            <a:r>
              <a:rPr lang="en-US" sz="1400">
                <a:solidFill>
                  <a:schemeClr val="bg2"/>
                </a:solidFill>
              </a:rPr>
              <a:t>High Risk</a:t>
            </a:r>
          </a:p>
        </p:txBody>
      </p:sp>
      <p:sp>
        <p:nvSpPr>
          <p:cNvPr id="2653216" name="Text Box 32"/>
          <p:cNvSpPr txBox="1">
            <a:spLocks noChangeArrowheads="1"/>
          </p:cNvSpPr>
          <p:nvPr/>
        </p:nvSpPr>
        <p:spPr bwMode="auto">
          <a:xfrm>
            <a:off x="4171950" y="4130675"/>
            <a:ext cx="2127250" cy="304800"/>
          </a:xfrm>
          <a:prstGeom prst="rect">
            <a:avLst/>
          </a:prstGeom>
          <a:noFill/>
          <a:ln w="28575" algn="ctr">
            <a:noFill/>
            <a:miter lim="800000"/>
            <a:headEnd/>
            <a:tailEnd/>
          </a:ln>
        </p:spPr>
        <p:txBody>
          <a:bodyPr>
            <a:spAutoFit/>
          </a:bodyPr>
          <a:lstStyle/>
          <a:p>
            <a:r>
              <a:rPr lang="en-US" sz="1400">
                <a:solidFill>
                  <a:schemeClr val="bg2"/>
                </a:solidFill>
              </a:rPr>
              <a:t>Borderline-High Risk</a:t>
            </a:r>
          </a:p>
        </p:txBody>
      </p:sp>
      <p:sp>
        <p:nvSpPr>
          <p:cNvPr id="2653217" name="Line 33"/>
          <p:cNvSpPr>
            <a:spLocks noChangeShapeType="1"/>
          </p:cNvSpPr>
          <p:nvPr/>
        </p:nvSpPr>
        <p:spPr bwMode="auto">
          <a:xfrm flipV="1">
            <a:off x="1409700" y="4448175"/>
            <a:ext cx="4743450" cy="38100"/>
          </a:xfrm>
          <a:prstGeom prst="line">
            <a:avLst/>
          </a:prstGeom>
          <a:noFill/>
          <a:ln w="28575">
            <a:solidFill>
              <a:srgbClr val="FF6600"/>
            </a:solidFill>
            <a:prstDash val="dash"/>
            <a:round/>
            <a:headEnd/>
            <a:tailEnd/>
          </a:ln>
        </p:spPr>
        <p:txBody>
          <a:bodyPr>
            <a:spAutoFit/>
          </a:bodyPr>
          <a:lstStyle/>
          <a:p>
            <a:endParaRPr lang="en-US"/>
          </a:p>
        </p:txBody>
      </p:sp>
      <p:sp>
        <p:nvSpPr>
          <p:cNvPr id="11298" name="Text Box 34"/>
          <p:cNvSpPr txBox="1">
            <a:spLocks noChangeArrowheads="1"/>
          </p:cNvSpPr>
          <p:nvPr/>
        </p:nvSpPr>
        <p:spPr bwMode="auto">
          <a:xfrm>
            <a:off x="5876925" y="4759325"/>
            <a:ext cx="869950" cy="304800"/>
          </a:xfrm>
          <a:prstGeom prst="rect">
            <a:avLst/>
          </a:prstGeom>
          <a:noFill/>
          <a:ln w="28575" algn="ctr">
            <a:noFill/>
            <a:miter lim="800000"/>
            <a:headEnd/>
            <a:tailEnd/>
          </a:ln>
        </p:spPr>
        <p:txBody>
          <a:bodyPr>
            <a:spAutoFit/>
          </a:bodyPr>
          <a:lstStyle/>
          <a:p>
            <a:r>
              <a:rPr lang="en-US" sz="1400">
                <a:solidFill>
                  <a:schemeClr val="bg2"/>
                </a:solidFill>
              </a:rPr>
              <a:t>n=2993</a:t>
            </a:r>
          </a:p>
        </p:txBody>
      </p:sp>
      <p:sp>
        <p:nvSpPr>
          <p:cNvPr id="11299" name="Text Box 35"/>
          <p:cNvSpPr txBox="1">
            <a:spLocks noChangeArrowheads="1"/>
          </p:cNvSpPr>
          <p:nvPr/>
        </p:nvSpPr>
        <p:spPr bwMode="auto">
          <a:xfrm>
            <a:off x="1752600" y="1711325"/>
            <a:ext cx="4794250" cy="396875"/>
          </a:xfrm>
          <a:prstGeom prst="rect">
            <a:avLst/>
          </a:prstGeom>
          <a:solidFill>
            <a:schemeClr val="accent1"/>
          </a:solidFill>
          <a:ln w="28575" algn="ctr">
            <a:noFill/>
            <a:miter lim="800000"/>
            <a:headEnd/>
            <a:tailEnd/>
          </a:ln>
        </p:spPr>
        <p:txBody>
          <a:bodyPr>
            <a:spAutoFit/>
          </a:bodyPr>
          <a:lstStyle/>
          <a:p>
            <a:r>
              <a:rPr lang="en-US">
                <a:solidFill>
                  <a:schemeClr val="bg2"/>
                </a:solidFill>
              </a:rPr>
              <a:t>Mean adjusted total LDL-P and LDL-C</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653188"/>
                                        </p:tgtEl>
                                        <p:attrNameLst>
                                          <p:attrName>style.visibility</p:attrName>
                                        </p:attrNameLst>
                                      </p:cBhvr>
                                      <p:to>
                                        <p:strVal val="visible"/>
                                      </p:to>
                                    </p:set>
                                    <p:animEffect transition="in" filter="wipe(left)">
                                      <p:cBhvr>
                                        <p:cTn id="7" dur="1000"/>
                                        <p:tgtEl>
                                          <p:spTgt spid="2653188"/>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2653193"/>
                                        </p:tgtEl>
                                        <p:attrNameLst>
                                          <p:attrName>style.visibility</p:attrName>
                                        </p:attrNameLst>
                                      </p:cBhvr>
                                      <p:to>
                                        <p:strVal val="visible"/>
                                      </p:to>
                                    </p:set>
                                    <p:animEffect transition="in" filter="wipe(left)">
                                      <p:cBhvr>
                                        <p:cTn id="11" dur="2000"/>
                                        <p:tgtEl>
                                          <p:spTgt spid="2653193"/>
                                        </p:tgtEl>
                                      </p:cBhvr>
                                    </p:animEffect>
                                  </p:childTnLst>
                                </p:cTn>
                              </p:par>
                              <p:par>
                                <p:cTn id="12" presetID="22" presetClass="entr" presetSubtype="4" fill="hold" grpId="0" nodeType="withEffect">
                                  <p:stCondLst>
                                    <p:cond delay="0"/>
                                  </p:stCondLst>
                                  <p:childTnLst>
                                    <p:set>
                                      <p:cBhvr>
                                        <p:cTn id="13" dur="1" fill="hold">
                                          <p:stCondLst>
                                            <p:cond delay="0"/>
                                          </p:stCondLst>
                                        </p:cTn>
                                        <p:tgtEl>
                                          <p:spTgt spid="2653187"/>
                                        </p:tgtEl>
                                        <p:attrNameLst>
                                          <p:attrName>style.visibility</p:attrName>
                                        </p:attrNameLst>
                                      </p:cBhvr>
                                      <p:to>
                                        <p:strVal val="visible"/>
                                      </p:to>
                                    </p:set>
                                    <p:animEffect transition="in" filter="wipe(down)">
                                      <p:cBhvr>
                                        <p:cTn id="14" dur="1000"/>
                                        <p:tgtEl>
                                          <p:spTgt spid="2653187"/>
                                        </p:tgtEl>
                                      </p:cBhvr>
                                    </p:animEffect>
                                  </p:childTnLst>
                                </p:cTn>
                              </p:par>
                            </p:childTnLst>
                          </p:cTn>
                        </p:par>
                        <p:par>
                          <p:cTn id="15" fill="hold">
                            <p:stCondLst>
                              <p:cond delay="3000"/>
                            </p:stCondLst>
                            <p:childTnLst>
                              <p:par>
                                <p:cTn id="16" presetID="16" presetClass="entr" presetSubtype="37" fill="hold" grpId="0" nodeType="afterEffect">
                                  <p:stCondLst>
                                    <p:cond delay="0"/>
                                  </p:stCondLst>
                                  <p:childTnLst>
                                    <p:set>
                                      <p:cBhvr>
                                        <p:cTn id="17" dur="1" fill="hold">
                                          <p:stCondLst>
                                            <p:cond delay="0"/>
                                          </p:stCondLst>
                                        </p:cTn>
                                        <p:tgtEl>
                                          <p:spTgt spid="2653214"/>
                                        </p:tgtEl>
                                        <p:attrNameLst>
                                          <p:attrName>style.visibility</p:attrName>
                                        </p:attrNameLst>
                                      </p:cBhvr>
                                      <p:to>
                                        <p:strVal val="visible"/>
                                      </p:to>
                                    </p:set>
                                    <p:animEffect transition="in" filter="barn(outVertical)">
                                      <p:cBhvr>
                                        <p:cTn id="18" dur="1000"/>
                                        <p:tgtEl>
                                          <p:spTgt spid="2653214"/>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653215"/>
                                        </p:tgtEl>
                                        <p:attrNameLst>
                                          <p:attrName>style.visibility</p:attrName>
                                        </p:attrNameLst>
                                      </p:cBhvr>
                                      <p:to>
                                        <p:strVal val="visible"/>
                                      </p:to>
                                    </p:set>
                                    <p:animEffect transition="in" filter="fade">
                                      <p:cBhvr>
                                        <p:cTn id="21" dur="2000"/>
                                        <p:tgtEl>
                                          <p:spTgt spid="265321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653216"/>
                                        </p:tgtEl>
                                        <p:attrNameLst>
                                          <p:attrName>style.visibility</p:attrName>
                                        </p:attrNameLst>
                                      </p:cBhvr>
                                      <p:to>
                                        <p:strVal val="visible"/>
                                      </p:to>
                                    </p:set>
                                    <p:animEffect transition="in" filter="fade">
                                      <p:cBhvr>
                                        <p:cTn id="24" dur="2000"/>
                                        <p:tgtEl>
                                          <p:spTgt spid="2653216"/>
                                        </p:tgtEl>
                                      </p:cBhvr>
                                    </p:animEffect>
                                  </p:childTnLst>
                                </p:cTn>
                              </p:par>
                              <p:par>
                                <p:cTn id="25" presetID="16" presetClass="entr" presetSubtype="37" fill="hold" grpId="0" nodeType="withEffect">
                                  <p:stCondLst>
                                    <p:cond delay="0"/>
                                  </p:stCondLst>
                                  <p:childTnLst>
                                    <p:set>
                                      <p:cBhvr>
                                        <p:cTn id="26" dur="1" fill="hold">
                                          <p:stCondLst>
                                            <p:cond delay="0"/>
                                          </p:stCondLst>
                                        </p:cTn>
                                        <p:tgtEl>
                                          <p:spTgt spid="2653217"/>
                                        </p:tgtEl>
                                        <p:attrNameLst>
                                          <p:attrName>style.visibility</p:attrName>
                                        </p:attrNameLst>
                                      </p:cBhvr>
                                      <p:to>
                                        <p:strVal val="visible"/>
                                      </p:to>
                                    </p:set>
                                    <p:animEffect transition="in" filter="barn(outVertical)">
                                      <p:cBhvr>
                                        <p:cTn id="27" dur="1000"/>
                                        <p:tgtEl>
                                          <p:spTgt spid="2653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3187" grpId="0" animBg="1"/>
      <p:bldP spid="2653188" grpId="0" animBg="1"/>
      <p:bldP spid="2653193" grpId="0" animBg="1"/>
      <p:bldP spid="2653214" grpId="0" animBg="1"/>
      <p:bldP spid="2653215" grpId="0"/>
      <p:bldP spid="2653216" grpId="0"/>
      <p:bldP spid="2653217"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ChangeArrowheads="1"/>
          </p:cNvSpPr>
          <p:nvPr/>
        </p:nvSpPr>
        <p:spPr bwMode="auto">
          <a:xfrm>
            <a:off x="482600" y="1289050"/>
            <a:ext cx="5854700" cy="3714750"/>
          </a:xfrm>
          <a:prstGeom prst="rect">
            <a:avLst/>
          </a:prstGeom>
          <a:solidFill>
            <a:schemeClr val="tx1"/>
          </a:solidFill>
          <a:ln w="28575">
            <a:noFill/>
            <a:miter lim="800000"/>
            <a:headEnd/>
            <a:tailEnd/>
          </a:ln>
        </p:spPr>
        <p:txBody>
          <a:bodyPr anchor="ctr">
            <a:spAutoFit/>
          </a:bodyPr>
          <a:lstStyle/>
          <a:p>
            <a:endParaRPr lang="en-US"/>
          </a:p>
        </p:txBody>
      </p:sp>
      <p:sp>
        <p:nvSpPr>
          <p:cNvPr id="5059587" name="Rectangle 3"/>
          <p:cNvSpPr>
            <a:spLocks noGrp="1" noChangeArrowheads="1"/>
          </p:cNvSpPr>
          <p:nvPr>
            <p:ph type="title"/>
          </p:nvPr>
        </p:nvSpPr>
        <p:spPr>
          <a:xfrm>
            <a:off x="0" y="0"/>
            <a:ext cx="9144000" cy="1143000"/>
          </a:xfrm>
        </p:spPr>
        <p:txBody>
          <a:bodyPr/>
          <a:lstStyle/>
          <a:p>
            <a:pPr>
              <a:defRPr/>
            </a:pPr>
            <a:r>
              <a:rPr lang="en-US" sz="4000" smtClean="0">
                <a:latin typeface="Arial" pitchFamily="34" charset="0"/>
                <a:cs typeface="Arial" pitchFamily="34" charset="0"/>
              </a:rPr>
              <a:t>Relationship of Small LDL to Triglyceride in African Americans</a:t>
            </a:r>
          </a:p>
        </p:txBody>
      </p:sp>
      <p:sp>
        <p:nvSpPr>
          <p:cNvPr id="88068" name="Rectangle 4"/>
          <p:cNvSpPr>
            <a:spLocks noChangeArrowheads="1"/>
          </p:cNvSpPr>
          <p:nvPr/>
        </p:nvSpPr>
        <p:spPr bwMode="auto">
          <a:xfrm>
            <a:off x="3740150" y="6491288"/>
            <a:ext cx="5403850" cy="366712"/>
          </a:xfrm>
          <a:prstGeom prst="rect">
            <a:avLst/>
          </a:prstGeom>
          <a:noFill/>
          <a:ln w="28575" algn="ctr">
            <a:noFill/>
            <a:miter lim="800000"/>
            <a:headEnd/>
            <a:tailEnd/>
          </a:ln>
        </p:spPr>
        <p:txBody>
          <a:bodyPr wrap="none">
            <a:spAutoFit/>
          </a:bodyPr>
          <a:lstStyle/>
          <a:p>
            <a:r>
              <a:rPr lang="en-US" sz="1800" b="1"/>
              <a:t>Benton J. et al. Am J Cardiol 2005;95:1320–1323</a:t>
            </a:r>
          </a:p>
        </p:txBody>
      </p:sp>
      <p:sp>
        <p:nvSpPr>
          <p:cNvPr id="88069" name="Rectangle 5"/>
          <p:cNvSpPr>
            <a:spLocks noChangeArrowheads="1"/>
          </p:cNvSpPr>
          <p:nvPr/>
        </p:nvSpPr>
        <p:spPr bwMode="auto">
          <a:xfrm>
            <a:off x="1409700" y="1711325"/>
            <a:ext cx="4610100" cy="2619375"/>
          </a:xfrm>
          <a:prstGeom prst="rect">
            <a:avLst/>
          </a:prstGeom>
          <a:noFill/>
          <a:ln w="28575">
            <a:solidFill>
              <a:schemeClr val="bg2"/>
            </a:solidFill>
            <a:miter lim="800000"/>
            <a:headEnd/>
            <a:tailEnd/>
          </a:ln>
        </p:spPr>
        <p:txBody>
          <a:bodyPr wrap="none" anchor="ctr">
            <a:spAutoFit/>
          </a:bodyPr>
          <a:lstStyle/>
          <a:p>
            <a:endParaRPr lang="en-US"/>
          </a:p>
        </p:txBody>
      </p:sp>
      <p:sp>
        <p:nvSpPr>
          <p:cNvPr id="88070" name="Freeform 6"/>
          <p:cNvSpPr>
            <a:spLocks/>
          </p:cNvSpPr>
          <p:nvPr/>
        </p:nvSpPr>
        <p:spPr bwMode="auto">
          <a:xfrm>
            <a:off x="1412875" y="1790700"/>
            <a:ext cx="4573588" cy="2454275"/>
          </a:xfrm>
          <a:custGeom>
            <a:avLst/>
            <a:gdLst>
              <a:gd name="T0" fmla="*/ 2147483647 w 2881"/>
              <a:gd name="T1" fmla="*/ 2147483647 h 1546"/>
              <a:gd name="T2" fmla="*/ 2147483647 w 2881"/>
              <a:gd name="T3" fmla="*/ 2147483647 h 1546"/>
              <a:gd name="T4" fmla="*/ 2147483647 w 2881"/>
              <a:gd name="T5" fmla="*/ 2147483647 h 1546"/>
              <a:gd name="T6" fmla="*/ 2147483647 w 2881"/>
              <a:gd name="T7" fmla="*/ 2147483647 h 1546"/>
              <a:gd name="T8" fmla="*/ 2147483647 w 2881"/>
              <a:gd name="T9" fmla="*/ 2147483647 h 1546"/>
              <a:gd name="T10" fmla="*/ 2147483647 w 2881"/>
              <a:gd name="T11" fmla="*/ 2147483647 h 1546"/>
              <a:gd name="T12" fmla="*/ 2147483647 w 2881"/>
              <a:gd name="T13" fmla="*/ 2147483647 h 1546"/>
              <a:gd name="T14" fmla="*/ 2147483647 w 2881"/>
              <a:gd name="T15" fmla="*/ 2147483647 h 1546"/>
              <a:gd name="T16" fmla="*/ 2147483647 w 2881"/>
              <a:gd name="T17" fmla="*/ 2147483647 h 1546"/>
              <a:gd name="T18" fmla="*/ 2147483647 w 2881"/>
              <a:gd name="T19" fmla="*/ 2147483647 h 1546"/>
              <a:gd name="T20" fmla="*/ 2147483647 w 2881"/>
              <a:gd name="T21" fmla="*/ 2147483647 h 1546"/>
              <a:gd name="T22" fmla="*/ 2147483647 w 2881"/>
              <a:gd name="T23" fmla="*/ 2147483647 h 1546"/>
              <a:gd name="T24" fmla="*/ 2147483647 w 2881"/>
              <a:gd name="T25" fmla="*/ 2147483647 h 1546"/>
              <a:gd name="T26" fmla="*/ 2147483647 w 2881"/>
              <a:gd name="T27" fmla="*/ 2147483647 h 1546"/>
              <a:gd name="T28" fmla="*/ 2147483647 w 2881"/>
              <a:gd name="T29" fmla="*/ 2147483647 h 1546"/>
              <a:gd name="T30" fmla="*/ 2147483647 w 2881"/>
              <a:gd name="T31" fmla="*/ 2147483647 h 1546"/>
              <a:gd name="T32" fmla="*/ 2147483647 w 2881"/>
              <a:gd name="T33" fmla="*/ 2147483647 h 1546"/>
              <a:gd name="T34" fmla="*/ 2147483647 w 2881"/>
              <a:gd name="T35" fmla="*/ 2147483647 h 1546"/>
              <a:gd name="T36" fmla="*/ 2147483647 w 2881"/>
              <a:gd name="T37" fmla="*/ 2147483647 h 1546"/>
              <a:gd name="T38" fmla="*/ 2147483647 w 2881"/>
              <a:gd name="T39" fmla="*/ 2147483647 h 1546"/>
              <a:gd name="T40" fmla="*/ 2147483647 w 2881"/>
              <a:gd name="T41" fmla="*/ 2147483647 h 1546"/>
              <a:gd name="T42" fmla="*/ 2147483647 w 2881"/>
              <a:gd name="T43" fmla="*/ 2147483647 h 1546"/>
              <a:gd name="T44" fmla="*/ 2147483647 w 2881"/>
              <a:gd name="T45" fmla="*/ 2147483647 h 1546"/>
              <a:gd name="T46" fmla="*/ 2147483647 w 2881"/>
              <a:gd name="T47" fmla="*/ 2147483647 h 1546"/>
              <a:gd name="T48" fmla="*/ 2147483647 w 2881"/>
              <a:gd name="T49" fmla="*/ 2147483647 h 1546"/>
              <a:gd name="T50" fmla="*/ 2147483647 w 2881"/>
              <a:gd name="T51" fmla="*/ 2147483647 h 1546"/>
              <a:gd name="T52" fmla="*/ 2147483647 w 2881"/>
              <a:gd name="T53" fmla="*/ 2147483647 h 1546"/>
              <a:gd name="T54" fmla="*/ 2147483647 w 2881"/>
              <a:gd name="T55" fmla="*/ 2147483647 h 1546"/>
              <a:gd name="T56" fmla="*/ 2147483647 w 2881"/>
              <a:gd name="T57" fmla="*/ 2147483647 h 1546"/>
              <a:gd name="T58" fmla="*/ 2147483647 w 2881"/>
              <a:gd name="T59" fmla="*/ 2147483647 h 1546"/>
              <a:gd name="T60" fmla="*/ 2147483647 w 2881"/>
              <a:gd name="T61" fmla="*/ 2147483647 h 1546"/>
              <a:gd name="T62" fmla="*/ 2147483647 w 2881"/>
              <a:gd name="T63" fmla="*/ 2147483647 h 1546"/>
              <a:gd name="T64" fmla="*/ 2147483647 w 2881"/>
              <a:gd name="T65" fmla="*/ 2147483647 h 1546"/>
              <a:gd name="T66" fmla="*/ 2147483647 w 2881"/>
              <a:gd name="T67" fmla="*/ 2147483647 h 1546"/>
              <a:gd name="T68" fmla="*/ 2147483647 w 2881"/>
              <a:gd name="T69" fmla="*/ 2147483647 h 1546"/>
              <a:gd name="T70" fmla="*/ 2147483647 w 2881"/>
              <a:gd name="T71" fmla="*/ 2147483647 h 1546"/>
              <a:gd name="T72" fmla="*/ 2147483647 w 2881"/>
              <a:gd name="T73" fmla="*/ 2147483647 h 1546"/>
              <a:gd name="T74" fmla="*/ 2147483647 w 2881"/>
              <a:gd name="T75" fmla="*/ 2147483647 h 1546"/>
              <a:gd name="T76" fmla="*/ 2147483647 w 2881"/>
              <a:gd name="T77" fmla="*/ 2147483647 h 1546"/>
              <a:gd name="T78" fmla="*/ 2147483647 w 2881"/>
              <a:gd name="T79" fmla="*/ 2147483647 h 1546"/>
              <a:gd name="T80" fmla="*/ 2147483647 w 2881"/>
              <a:gd name="T81" fmla="*/ 2147483647 h 1546"/>
              <a:gd name="T82" fmla="*/ 2147483647 w 2881"/>
              <a:gd name="T83" fmla="*/ 2147483647 h 1546"/>
              <a:gd name="T84" fmla="*/ 2147483647 w 2881"/>
              <a:gd name="T85" fmla="*/ 2147483647 h 1546"/>
              <a:gd name="T86" fmla="*/ 2147483647 w 2881"/>
              <a:gd name="T87" fmla="*/ 2147483647 h 1546"/>
              <a:gd name="T88" fmla="*/ 2147483647 w 2881"/>
              <a:gd name="T89" fmla="*/ 2147483647 h 1546"/>
              <a:gd name="T90" fmla="*/ 2147483647 w 2881"/>
              <a:gd name="T91" fmla="*/ 2147483647 h 1546"/>
              <a:gd name="T92" fmla="*/ 2147483647 w 2881"/>
              <a:gd name="T93" fmla="*/ 2147483647 h 1546"/>
              <a:gd name="T94" fmla="*/ 2147483647 w 2881"/>
              <a:gd name="T95" fmla="*/ 2147483647 h 1546"/>
              <a:gd name="T96" fmla="*/ 2147483647 w 2881"/>
              <a:gd name="T97" fmla="*/ 2147483647 h 1546"/>
              <a:gd name="T98" fmla="*/ 2147483647 w 2881"/>
              <a:gd name="T99" fmla="*/ 2147483647 h 1546"/>
              <a:gd name="T100" fmla="*/ 2147483647 w 2881"/>
              <a:gd name="T101" fmla="*/ 2147483647 h 1546"/>
              <a:gd name="T102" fmla="*/ 2147483647 w 2881"/>
              <a:gd name="T103" fmla="*/ 2147483647 h 1546"/>
              <a:gd name="T104" fmla="*/ 2147483647 w 2881"/>
              <a:gd name="T105" fmla="*/ 2147483647 h 1546"/>
              <a:gd name="T106" fmla="*/ 2147483647 w 2881"/>
              <a:gd name="T107" fmla="*/ 2147483647 h 1546"/>
              <a:gd name="T108" fmla="*/ 2147483647 w 2881"/>
              <a:gd name="T109" fmla="*/ 2147483647 h 154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881"/>
              <a:gd name="T166" fmla="*/ 0 h 1546"/>
              <a:gd name="T167" fmla="*/ 2881 w 2881"/>
              <a:gd name="T168" fmla="*/ 1546 h 154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881" h="1546">
                <a:moveTo>
                  <a:pt x="19" y="1546"/>
                </a:moveTo>
                <a:cubicBezTo>
                  <a:pt x="18" y="1492"/>
                  <a:pt x="19" y="1438"/>
                  <a:pt x="16" y="1384"/>
                </a:cubicBezTo>
                <a:cubicBezTo>
                  <a:pt x="15" y="1370"/>
                  <a:pt x="0" y="1378"/>
                  <a:pt x="19" y="1372"/>
                </a:cubicBezTo>
                <a:cubicBezTo>
                  <a:pt x="29" y="1357"/>
                  <a:pt x="13" y="1337"/>
                  <a:pt x="34" y="1330"/>
                </a:cubicBezTo>
                <a:cubicBezTo>
                  <a:pt x="45" y="1314"/>
                  <a:pt x="40" y="1297"/>
                  <a:pt x="46" y="1279"/>
                </a:cubicBezTo>
                <a:cubicBezTo>
                  <a:pt x="44" y="1266"/>
                  <a:pt x="44" y="1240"/>
                  <a:pt x="52" y="1228"/>
                </a:cubicBezTo>
                <a:cubicBezTo>
                  <a:pt x="56" y="1222"/>
                  <a:pt x="66" y="1224"/>
                  <a:pt x="73" y="1222"/>
                </a:cubicBezTo>
                <a:cubicBezTo>
                  <a:pt x="74" y="1210"/>
                  <a:pt x="71" y="1197"/>
                  <a:pt x="76" y="1186"/>
                </a:cubicBezTo>
                <a:cubicBezTo>
                  <a:pt x="79" y="1180"/>
                  <a:pt x="94" y="1180"/>
                  <a:pt x="94" y="1180"/>
                </a:cubicBezTo>
                <a:cubicBezTo>
                  <a:pt x="111" y="1155"/>
                  <a:pt x="56" y="1105"/>
                  <a:pt x="118" y="1096"/>
                </a:cubicBezTo>
                <a:cubicBezTo>
                  <a:pt x="111" y="1066"/>
                  <a:pt x="116" y="1028"/>
                  <a:pt x="133" y="1003"/>
                </a:cubicBezTo>
                <a:cubicBezTo>
                  <a:pt x="140" y="993"/>
                  <a:pt x="135" y="977"/>
                  <a:pt x="142" y="967"/>
                </a:cubicBezTo>
                <a:cubicBezTo>
                  <a:pt x="146" y="961"/>
                  <a:pt x="160" y="955"/>
                  <a:pt x="160" y="955"/>
                </a:cubicBezTo>
                <a:cubicBezTo>
                  <a:pt x="161" y="952"/>
                  <a:pt x="161" y="948"/>
                  <a:pt x="163" y="946"/>
                </a:cubicBezTo>
                <a:cubicBezTo>
                  <a:pt x="165" y="944"/>
                  <a:pt x="171" y="946"/>
                  <a:pt x="172" y="943"/>
                </a:cubicBezTo>
                <a:cubicBezTo>
                  <a:pt x="176" y="930"/>
                  <a:pt x="169" y="916"/>
                  <a:pt x="175" y="904"/>
                </a:cubicBezTo>
                <a:cubicBezTo>
                  <a:pt x="178" y="898"/>
                  <a:pt x="193" y="898"/>
                  <a:pt x="193" y="898"/>
                </a:cubicBezTo>
                <a:cubicBezTo>
                  <a:pt x="195" y="895"/>
                  <a:pt x="196" y="891"/>
                  <a:pt x="199" y="889"/>
                </a:cubicBezTo>
                <a:cubicBezTo>
                  <a:pt x="201" y="887"/>
                  <a:pt x="206" y="889"/>
                  <a:pt x="208" y="886"/>
                </a:cubicBezTo>
                <a:cubicBezTo>
                  <a:pt x="219" y="870"/>
                  <a:pt x="209" y="860"/>
                  <a:pt x="232" y="856"/>
                </a:cubicBezTo>
                <a:cubicBezTo>
                  <a:pt x="241" y="855"/>
                  <a:pt x="250" y="854"/>
                  <a:pt x="259" y="853"/>
                </a:cubicBezTo>
                <a:cubicBezTo>
                  <a:pt x="286" y="835"/>
                  <a:pt x="262" y="854"/>
                  <a:pt x="271" y="787"/>
                </a:cubicBezTo>
                <a:cubicBezTo>
                  <a:pt x="273" y="774"/>
                  <a:pt x="304" y="766"/>
                  <a:pt x="304" y="766"/>
                </a:cubicBezTo>
                <a:cubicBezTo>
                  <a:pt x="308" y="760"/>
                  <a:pt x="315" y="755"/>
                  <a:pt x="319" y="748"/>
                </a:cubicBezTo>
                <a:cubicBezTo>
                  <a:pt x="322" y="742"/>
                  <a:pt x="319" y="732"/>
                  <a:pt x="325" y="730"/>
                </a:cubicBezTo>
                <a:cubicBezTo>
                  <a:pt x="350" y="722"/>
                  <a:pt x="337" y="725"/>
                  <a:pt x="364" y="721"/>
                </a:cubicBezTo>
                <a:cubicBezTo>
                  <a:pt x="388" y="697"/>
                  <a:pt x="371" y="703"/>
                  <a:pt x="382" y="661"/>
                </a:cubicBezTo>
                <a:cubicBezTo>
                  <a:pt x="383" y="657"/>
                  <a:pt x="410" y="654"/>
                  <a:pt x="415" y="652"/>
                </a:cubicBezTo>
                <a:cubicBezTo>
                  <a:pt x="422" y="632"/>
                  <a:pt x="435" y="636"/>
                  <a:pt x="457" y="634"/>
                </a:cubicBezTo>
                <a:cubicBezTo>
                  <a:pt x="487" y="604"/>
                  <a:pt x="524" y="615"/>
                  <a:pt x="568" y="613"/>
                </a:cubicBezTo>
                <a:cubicBezTo>
                  <a:pt x="579" y="606"/>
                  <a:pt x="578" y="599"/>
                  <a:pt x="589" y="592"/>
                </a:cubicBezTo>
                <a:cubicBezTo>
                  <a:pt x="624" y="522"/>
                  <a:pt x="564" y="545"/>
                  <a:pt x="700" y="541"/>
                </a:cubicBezTo>
                <a:cubicBezTo>
                  <a:pt x="756" y="504"/>
                  <a:pt x="901" y="517"/>
                  <a:pt x="901" y="517"/>
                </a:cubicBezTo>
                <a:cubicBezTo>
                  <a:pt x="932" y="507"/>
                  <a:pt x="955" y="496"/>
                  <a:pt x="988" y="493"/>
                </a:cubicBezTo>
                <a:cubicBezTo>
                  <a:pt x="1005" y="424"/>
                  <a:pt x="979" y="440"/>
                  <a:pt x="1072" y="436"/>
                </a:cubicBezTo>
                <a:cubicBezTo>
                  <a:pt x="1096" y="420"/>
                  <a:pt x="1067" y="441"/>
                  <a:pt x="1087" y="421"/>
                </a:cubicBezTo>
                <a:cubicBezTo>
                  <a:pt x="1098" y="410"/>
                  <a:pt x="1117" y="408"/>
                  <a:pt x="1132" y="406"/>
                </a:cubicBezTo>
                <a:cubicBezTo>
                  <a:pt x="1157" y="381"/>
                  <a:pt x="1170" y="387"/>
                  <a:pt x="1210" y="385"/>
                </a:cubicBezTo>
                <a:cubicBezTo>
                  <a:pt x="1220" y="378"/>
                  <a:pt x="1224" y="371"/>
                  <a:pt x="1234" y="364"/>
                </a:cubicBezTo>
                <a:cubicBezTo>
                  <a:pt x="1250" y="340"/>
                  <a:pt x="1259" y="335"/>
                  <a:pt x="1285" y="331"/>
                </a:cubicBezTo>
                <a:cubicBezTo>
                  <a:pt x="1314" y="312"/>
                  <a:pt x="1296" y="274"/>
                  <a:pt x="1324" y="256"/>
                </a:cubicBezTo>
                <a:cubicBezTo>
                  <a:pt x="1345" y="224"/>
                  <a:pt x="1688" y="235"/>
                  <a:pt x="1693" y="235"/>
                </a:cubicBezTo>
                <a:cubicBezTo>
                  <a:pt x="1734" y="194"/>
                  <a:pt x="1747" y="221"/>
                  <a:pt x="1837" y="223"/>
                </a:cubicBezTo>
                <a:cubicBezTo>
                  <a:pt x="1843" y="223"/>
                  <a:pt x="1891" y="219"/>
                  <a:pt x="1900" y="217"/>
                </a:cubicBezTo>
                <a:cubicBezTo>
                  <a:pt x="1909" y="215"/>
                  <a:pt x="1927" y="208"/>
                  <a:pt x="1927" y="208"/>
                </a:cubicBezTo>
                <a:cubicBezTo>
                  <a:pt x="1938" y="191"/>
                  <a:pt x="1960" y="193"/>
                  <a:pt x="1978" y="187"/>
                </a:cubicBezTo>
                <a:cubicBezTo>
                  <a:pt x="2077" y="154"/>
                  <a:pt x="2062" y="163"/>
                  <a:pt x="2218" y="160"/>
                </a:cubicBezTo>
                <a:cubicBezTo>
                  <a:pt x="2233" y="155"/>
                  <a:pt x="2238" y="145"/>
                  <a:pt x="2251" y="136"/>
                </a:cubicBezTo>
                <a:cubicBezTo>
                  <a:pt x="2257" y="127"/>
                  <a:pt x="2272" y="115"/>
                  <a:pt x="2281" y="109"/>
                </a:cubicBezTo>
                <a:cubicBezTo>
                  <a:pt x="2317" y="0"/>
                  <a:pt x="2467" y="62"/>
                  <a:pt x="2563" y="61"/>
                </a:cubicBezTo>
                <a:cubicBezTo>
                  <a:pt x="2586" y="53"/>
                  <a:pt x="2559" y="65"/>
                  <a:pt x="2578" y="49"/>
                </a:cubicBezTo>
                <a:cubicBezTo>
                  <a:pt x="2616" y="19"/>
                  <a:pt x="2674" y="44"/>
                  <a:pt x="2722" y="43"/>
                </a:cubicBezTo>
                <a:cubicBezTo>
                  <a:pt x="2746" y="35"/>
                  <a:pt x="2718" y="47"/>
                  <a:pt x="2734" y="31"/>
                </a:cubicBezTo>
                <a:cubicBezTo>
                  <a:pt x="2743" y="22"/>
                  <a:pt x="2758" y="26"/>
                  <a:pt x="2770" y="25"/>
                </a:cubicBezTo>
                <a:cubicBezTo>
                  <a:pt x="2801" y="4"/>
                  <a:pt x="2847" y="13"/>
                  <a:pt x="2881" y="13"/>
                </a:cubicBezTo>
              </a:path>
            </a:pathLst>
          </a:custGeom>
          <a:noFill/>
          <a:ln w="28575">
            <a:solidFill>
              <a:srgbClr val="FF0000"/>
            </a:solidFill>
            <a:round/>
            <a:headEnd/>
            <a:tailEnd/>
          </a:ln>
        </p:spPr>
        <p:txBody>
          <a:bodyPr wrap="none">
            <a:spAutoFit/>
          </a:bodyPr>
          <a:lstStyle/>
          <a:p>
            <a:endParaRPr lang="en-US"/>
          </a:p>
        </p:txBody>
      </p:sp>
      <p:sp>
        <p:nvSpPr>
          <p:cNvPr id="88071" name="Line 7"/>
          <p:cNvSpPr>
            <a:spLocks noChangeShapeType="1"/>
          </p:cNvSpPr>
          <p:nvPr/>
        </p:nvSpPr>
        <p:spPr bwMode="auto">
          <a:xfrm flipH="1">
            <a:off x="1462088" y="3973513"/>
            <a:ext cx="347662" cy="0"/>
          </a:xfrm>
          <a:prstGeom prst="line">
            <a:avLst/>
          </a:prstGeom>
          <a:noFill/>
          <a:ln w="28575">
            <a:solidFill>
              <a:schemeClr val="bg2"/>
            </a:solidFill>
            <a:round/>
            <a:headEnd/>
            <a:tailEnd type="triangle" w="med" len="med"/>
          </a:ln>
        </p:spPr>
        <p:txBody>
          <a:bodyPr>
            <a:spAutoFit/>
          </a:bodyPr>
          <a:lstStyle/>
          <a:p>
            <a:endParaRPr lang="en-US"/>
          </a:p>
        </p:txBody>
      </p:sp>
      <p:sp>
        <p:nvSpPr>
          <p:cNvPr id="88072" name="Line 8"/>
          <p:cNvSpPr>
            <a:spLocks noChangeShapeType="1"/>
          </p:cNvSpPr>
          <p:nvPr/>
        </p:nvSpPr>
        <p:spPr bwMode="auto">
          <a:xfrm flipH="1">
            <a:off x="1571625" y="3625850"/>
            <a:ext cx="347663" cy="0"/>
          </a:xfrm>
          <a:prstGeom prst="line">
            <a:avLst/>
          </a:prstGeom>
          <a:noFill/>
          <a:ln w="28575">
            <a:solidFill>
              <a:schemeClr val="bg2"/>
            </a:solidFill>
            <a:round/>
            <a:headEnd/>
            <a:tailEnd type="triangle" w="med" len="med"/>
          </a:ln>
        </p:spPr>
        <p:txBody>
          <a:bodyPr>
            <a:spAutoFit/>
          </a:bodyPr>
          <a:lstStyle/>
          <a:p>
            <a:endParaRPr lang="en-US"/>
          </a:p>
        </p:txBody>
      </p:sp>
      <p:sp>
        <p:nvSpPr>
          <p:cNvPr id="88073" name="Line 9"/>
          <p:cNvSpPr>
            <a:spLocks noChangeShapeType="1"/>
          </p:cNvSpPr>
          <p:nvPr/>
        </p:nvSpPr>
        <p:spPr bwMode="auto">
          <a:xfrm flipH="1" flipV="1">
            <a:off x="1943100" y="3040063"/>
            <a:ext cx="333375" cy="119062"/>
          </a:xfrm>
          <a:prstGeom prst="line">
            <a:avLst/>
          </a:prstGeom>
          <a:noFill/>
          <a:ln w="28575">
            <a:solidFill>
              <a:schemeClr val="bg2"/>
            </a:solidFill>
            <a:round/>
            <a:headEnd/>
            <a:tailEnd type="triangle" w="med" len="med"/>
          </a:ln>
        </p:spPr>
        <p:txBody>
          <a:bodyPr>
            <a:spAutoFit/>
          </a:bodyPr>
          <a:lstStyle/>
          <a:p>
            <a:endParaRPr lang="en-US"/>
          </a:p>
        </p:txBody>
      </p:sp>
      <p:sp>
        <p:nvSpPr>
          <p:cNvPr id="88074" name="Line 10"/>
          <p:cNvSpPr>
            <a:spLocks noChangeShapeType="1"/>
          </p:cNvSpPr>
          <p:nvPr/>
        </p:nvSpPr>
        <p:spPr bwMode="auto">
          <a:xfrm flipH="1" flipV="1">
            <a:off x="3290888" y="2411413"/>
            <a:ext cx="252412" cy="242887"/>
          </a:xfrm>
          <a:prstGeom prst="line">
            <a:avLst/>
          </a:prstGeom>
          <a:noFill/>
          <a:ln w="28575">
            <a:solidFill>
              <a:schemeClr val="bg2"/>
            </a:solidFill>
            <a:round/>
            <a:headEnd/>
            <a:tailEnd type="triangle" w="med" len="med"/>
          </a:ln>
        </p:spPr>
        <p:txBody>
          <a:bodyPr>
            <a:spAutoFit/>
          </a:bodyPr>
          <a:lstStyle/>
          <a:p>
            <a:endParaRPr lang="en-US"/>
          </a:p>
        </p:txBody>
      </p:sp>
      <p:sp>
        <p:nvSpPr>
          <p:cNvPr id="88075" name="Line 11"/>
          <p:cNvSpPr>
            <a:spLocks noChangeShapeType="1"/>
          </p:cNvSpPr>
          <p:nvPr/>
        </p:nvSpPr>
        <p:spPr bwMode="auto">
          <a:xfrm flipH="1">
            <a:off x="2162175" y="2811463"/>
            <a:ext cx="347663" cy="0"/>
          </a:xfrm>
          <a:prstGeom prst="line">
            <a:avLst/>
          </a:prstGeom>
          <a:noFill/>
          <a:ln w="28575">
            <a:solidFill>
              <a:schemeClr val="bg2"/>
            </a:solidFill>
            <a:round/>
            <a:headEnd/>
            <a:tailEnd type="triangle" w="med" len="med"/>
          </a:ln>
        </p:spPr>
        <p:txBody>
          <a:bodyPr>
            <a:spAutoFit/>
          </a:bodyPr>
          <a:lstStyle/>
          <a:p>
            <a:endParaRPr lang="en-US"/>
          </a:p>
        </p:txBody>
      </p:sp>
      <p:sp>
        <p:nvSpPr>
          <p:cNvPr id="88076" name="Line 12"/>
          <p:cNvSpPr>
            <a:spLocks noChangeShapeType="1"/>
          </p:cNvSpPr>
          <p:nvPr/>
        </p:nvSpPr>
        <p:spPr bwMode="auto">
          <a:xfrm flipH="1" flipV="1">
            <a:off x="4338638" y="2182813"/>
            <a:ext cx="252412" cy="242887"/>
          </a:xfrm>
          <a:prstGeom prst="line">
            <a:avLst/>
          </a:prstGeom>
          <a:noFill/>
          <a:ln w="28575">
            <a:solidFill>
              <a:schemeClr val="bg2"/>
            </a:solidFill>
            <a:round/>
            <a:headEnd/>
            <a:tailEnd type="triangle" w="med" len="med"/>
          </a:ln>
        </p:spPr>
        <p:txBody>
          <a:bodyPr>
            <a:spAutoFit/>
          </a:bodyPr>
          <a:lstStyle/>
          <a:p>
            <a:endParaRPr lang="en-US"/>
          </a:p>
        </p:txBody>
      </p:sp>
      <p:sp>
        <p:nvSpPr>
          <p:cNvPr id="88077" name="Line 13"/>
          <p:cNvSpPr>
            <a:spLocks noChangeShapeType="1"/>
          </p:cNvSpPr>
          <p:nvPr/>
        </p:nvSpPr>
        <p:spPr bwMode="auto">
          <a:xfrm flipH="1" flipV="1">
            <a:off x="5476875" y="1897063"/>
            <a:ext cx="19050" cy="309562"/>
          </a:xfrm>
          <a:prstGeom prst="line">
            <a:avLst/>
          </a:prstGeom>
          <a:noFill/>
          <a:ln w="28575">
            <a:solidFill>
              <a:schemeClr val="bg2"/>
            </a:solidFill>
            <a:round/>
            <a:headEnd/>
            <a:tailEnd type="triangle" w="med" len="med"/>
          </a:ln>
        </p:spPr>
        <p:txBody>
          <a:bodyPr>
            <a:spAutoFit/>
          </a:bodyPr>
          <a:lstStyle/>
          <a:p>
            <a:endParaRPr lang="en-US"/>
          </a:p>
        </p:txBody>
      </p:sp>
      <p:sp>
        <p:nvSpPr>
          <p:cNvPr id="88078" name="Text Box 14"/>
          <p:cNvSpPr txBox="1">
            <a:spLocks noChangeArrowheads="1"/>
          </p:cNvSpPr>
          <p:nvPr/>
        </p:nvSpPr>
        <p:spPr bwMode="auto">
          <a:xfrm>
            <a:off x="1804988" y="3849688"/>
            <a:ext cx="504825" cy="274637"/>
          </a:xfrm>
          <a:prstGeom prst="rect">
            <a:avLst/>
          </a:prstGeom>
          <a:noFill/>
          <a:ln w="28575">
            <a:noFill/>
            <a:miter lim="800000"/>
            <a:headEnd/>
            <a:tailEnd/>
          </a:ln>
        </p:spPr>
        <p:txBody>
          <a:bodyPr>
            <a:spAutoFit/>
          </a:bodyPr>
          <a:lstStyle/>
          <a:p>
            <a:r>
              <a:rPr lang="en-US" sz="1200">
                <a:solidFill>
                  <a:schemeClr val="bg2"/>
                </a:solidFill>
              </a:rPr>
              <a:t>250</a:t>
            </a:r>
          </a:p>
        </p:txBody>
      </p:sp>
      <p:sp>
        <p:nvSpPr>
          <p:cNvPr id="88079" name="Text Box 15"/>
          <p:cNvSpPr txBox="1">
            <a:spLocks noChangeArrowheads="1"/>
          </p:cNvSpPr>
          <p:nvPr/>
        </p:nvSpPr>
        <p:spPr bwMode="auto">
          <a:xfrm>
            <a:off x="1881188" y="3497263"/>
            <a:ext cx="504825" cy="274637"/>
          </a:xfrm>
          <a:prstGeom prst="rect">
            <a:avLst/>
          </a:prstGeom>
          <a:noFill/>
          <a:ln w="28575">
            <a:noFill/>
            <a:miter lim="800000"/>
            <a:headEnd/>
            <a:tailEnd/>
          </a:ln>
        </p:spPr>
        <p:txBody>
          <a:bodyPr>
            <a:spAutoFit/>
          </a:bodyPr>
          <a:lstStyle/>
          <a:p>
            <a:r>
              <a:rPr lang="en-US" sz="1200">
                <a:solidFill>
                  <a:schemeClr val="bg2"/>
                </a:solidFill>
              </a:rPr>
              <a:t>200</a:t>
            </a:r>
          </a:p>
        </p:txBody>
      </p:sp>
      <p:sp>
        <p:nvSpPr>
          <p:cNvPr id="88080" name="Text Box 16"/>
          <p:cNvSpPr txBox="1">
            <a:spLocks noChangeArrowheads="1"/>
          </p:cNvSpPr>
          <p:nvPr/>
        </p:nvSpPr>
        <p:spPr bwMode="auto">
          <a:xfrm>
            <a:off x="2214563" y="3025775"/>
            <a:ext cx="504825" cy="274638"/>
          </a:xfrm>
          <a:prstGeom prst="rect">
            <a:avLst/>
          </a:prstGeom>
          <a:noFill/>
          <a:ln w="28575">
            <a:noFill/>
            <a:miter lim="800000"/>
            <a:headEnd/>
            <a:tailEnd/>
          </a:ln>
        </p:spPr>
        <p:txBody>
          <a:bodyPr>
            <a:spAutoFit/>
          </a:bodyPr>
          <a:lstStyle/>
          <a:p>
            <a:r>
              <a:rPr lang="en-US" sz="1200">
                <a:solidFill>
                  <a:schemeClr val="bg2"/>
                </a:solidFill>
              </a:rPr>
              <a:t>150</a:t>
            </a:r>
          </a:p>
        </p:txBody>
      </p:sp>
      <p:sp>
        <p:nvSpPr>
          <p:cNvPr id="88081" name="Text Box 17"/>
          <p:cNvSpPr txBox="1">
            <a:spLocks noChangeArrowheads="1"/>
          </p:cNvSpPr>
          <p:nvPr/>
        </p:nvSpPr>
        <p:spPr bwMode="auto">
          <a:xfrm>
            <a:off x="2452688" y="2682875"/>
            <a:ext cx="504825" cy="274638"/>
          </a:xfrm>
          <a:prstGeom prst="rect">
            <a:avLst/>
          </a:prstGeom>
          <a:noFill/>
          <a:ln w="28575">
            <a:noFill/>
            <a:miter lim="800000"/>
            <a:headEnd/>
            <a:tailEnd/>
          </a:ln>
        </p:spPr>
        <p:txBody>
          <a:bodyPr>
            <a:spAutoFit/>
          </a:bodyPr>
          <a:lstStyle/>
          <a:p>
            <a:r>
              <a:rPr lang="en-US" sz="1200">
                <a:solidFill>
                  <a:schemeClr val="bg2"/>
                </a:solidFill>
              </a:rPr>
              <a:t>130</a:t>
            </a:r>
          </a:p>
        </p:txBody>
      </p:sp>
      <p:sp>
        <p:nvSpPr>
          <p:cNvPr id="88082" name="Text Box 18"/>
          <p:cNvSpPr txBox="1">
            <a:spLocks noChangeArrowheads="1"/>
          </p:cNvSpPr>
          <p:nvPr/>
        </p:nvSpPr>
        <p:spPr bwMode="auto">
          <a:xfrm>
            <a:off x="3509963" y="2630488"/>
            <a:ext cx="504825" cy="274637"/>
          </a:xfrm>
          <a:prstGeom prst="rect">
            <a:avLst/>
          </a:prstGeom>
          <a:noFill/>
          <a:ln w="28575">
            <a:noFill/>
            <a:miter lim="800000"/>
            <a:headEnd/>
            <a:tailEnd/>
          </a:ln>
        </p:spPr>
        <p:txBody>
          <a:bodyPr>
            <a:spAutoFit/>
          </a:bodyPr>
          <a:lstStyle/>
          <a:p>
            <a:r>
              <a:rPr lang="en-US" sz="1200">
                <a:solidFill>
                  <a:schemeClr val="bg2"/>
                </a:solidFill>
              </a:rPr>
              <a:t>100</a:t>
            </a:r>
          </a:p>
        </p:txBody>
      </p:sp>
      <p:sp>
        <p:nvSpPr>
          <p:cNvPr id="88083" name="Text Box 19"/>
          <p:cNvSpPr txBox="1">
            <a:spLocks noChangeArrowheads="1"/>
          </p:cNvSpPr>
          <p:nvPr/>
        </p:nvSpPr>
        <p:spPr bwMode="auto">
          <a:xfrm>
            <a:off x="4395788" y="2392363"/>
            <a:ext cx="504825" cy="274637"/>
          </a:xfrm>
          <a:prstGeom prst="rect">
            <a:avLst/>
          </a:prstGeom>
          <a:noFill/>
          <a:ln w="28575">
            <a:noFill/>
            <a:miter lim="800000"/>
            <a:headEnd/>
            <a:tailEnd/>
          </a:ln>
        </p:spPr>
        <p:txBody>
          <a:bodyPr>
            <a:spAutoFit/>
          </a:bodyPr>
          <a:lstStyle/>
          <a:p>
            <a:r>
              <a:rPr lang="en-US" sz="1200">
                <a:solidFill>
                  <a:schemeClr val="bg2"/>
                </a:solidFill>
              </a:rPr>
              <a:t>75</a:t>
            </a:r>
          </a:p>
        </p:txBody>
      </p:sp>
      <p:sp>
        <p:nvSpPr>
          <p:cNvPr id="88084" name="Text Box 20"/>
          <p:cNvSpPr txBox="1">
            <a:spLocks noChangeArrowheads="1"/>
          </p:cNvSpPr>
          <p:nvPr/>
        </p:nvSpPr>
        <p:spPr bwMode="auto">
          <a:xfrm>
            <a:off x="5334000" y="2168525"/>
            <a:ext cx="504825" cy="274638"/>
          </a:xfrm>
          <a:prstGeom prst="rect">
            <a:avLst/>
          </a:prstGeom>
          <a:noFill/>
          <a:ln w="28575">
            <a:noFill/>
            <a:miter lim="800000"/>
            <a:headEnd/>
            <a:tailEnd/>
          </a:ln>
        </p:spPr>
        <p:txBody>
          <a:bodyPr>
            <a:spAutoFit/>
          </a:bodyPr>
          <a:lstStyle/>
          <a:p>
            <a:r>
              <a:rPr lang="en-US" sz="1200">
                <a:solidFill>
                  <a:schemeClr val="bg2"/>
                </a:solidFill>
              </a:rPr>
              <a:t>50</a:t>
            </a:r>
          </a:p>
        </p:txBody>
      </p:sp>
      <p:sp>
        <p:nvSpPr>
          <p:cNvPr id="88085" name="Line 21"/>
          <p:cNvSpPr>
            <a:spLocks noChangeShapeType="1"/>
          </p:cNvSpPr>
          <p:nvPr/>
        </p:nvSpPr>
        <p:spPr bwMode="auto">
          <a:xfrm>
            <a:off x="1438275" y="4325938"/>
            <a:ext cx="0" cy="90487"/>
          </a:xfrm>
          <a:prstGeom prst="line">
            <a:avLst/>
          </a:prstGeom>
          <a:noFill/>
          <a:ln w="19050">
            <a:solidFill>
              <a:schemeClr val="bg2"/>
            </a:solidFill>
            <a:round/>
            <a:headEnd/>
            <a:tailEnd/>
          </a:ln>
        </p:spPr>
        <p:txBody>
          <a:bodyPr wrap="none">
            <a:spAutoFit/>
          </a:bodyPr>
          <a:lstStyle/>
          <a:p>
            <a:endParaRPr lang="en-US"/>
          </a:p>
        </p:txBody>
      </p:sp>
      <p:sp>
        <p:nvSpPr>
          <p:cNvPr id="88086" name="Line 22"/>
          <p:cNvSpPr>
            <a:spLocks noChangeShapeType="1"/>
          </p:cNvSpPr>
          <p:nvPr/>
        </p:nvSpPr>
        <p:spPr bwMode="auto">
          <a:xfrm>
            <a:off x="1890713" y="4325938"/>
            <a:ext cx="0" cy="90487"/>
          </a:xfrm>
          <a:prstGeom prst="line">
            <a:avLst/>
          </a:prstGeom>
          <a:noFill/>
          <a:ln w="19050">
            <a:solidFill>
              <a:schemeClr val="bg2"/>
            </a:solidFill>
            <a:round/>
            <a:headEnd/>
            <a:tailEnd/>
          </a:ln>
        </p:spPr>
        <p:txBody>
          <a:bodyPr wrap="none">
            <a:spAutoFit/>
          </a:bodyPr>
          <a:lstStyle/>
          <a:p>
            <a:endParaRPr lang="en-US"/>
          </a:p>
        </p:txBody>
      </p:sp>
      <p:sp>
        <p:nvSpPr>
          <p:cNvPr id="88087" name="Line 23"/>
          <p:cNvSpPr>
            <a:spLocks noChangeShapeType="1"/>
          </p:cNvSpPr>
          <p:nvPr/>
        </p:nvSpPr>
        <p:spPr bwMode="auto">
          <a:xfrm>
            <a:off x="2352675" y="4325938"/>
            <a:ext cx="0" cy="90487"/>
          </a:xfrm>
          <a:prstGeom prst="line">
            <a:avLst/>
          </a:prstGeom>
          <a:noFill/>
          <a:ln w="19050">
            <a:solidFill>
              <a:schemeClr val="bg2"/>
            </a:solidFill>
            <a:round/>
            <a:headEnd/>
            <a:tailEnd/>
          </a:ln>
        </p:spPr>
        <p:txBody>
          <a:bodyPr wrap="none">
            <a:spAutoFit/>
          </a:bodyPr>
          <a:lstStyle/>
          <a:p>
            <a:endParaRPr lang="en-US"/>
          </a:p>
        </p:txBody>
      </p:sp>
      <p:sp>
        <p:nvSpPr>
          <p:cNvPr id="88088" name="Line 24"/>
          <p:cNvSpPr>
            <a:spLocks noChangeShapeType="1"/>
          </p:cNvSpPr>
          <p:nvPr/>
        </p:nvSpPr>
        <p:spPr bwMode="auto">
          <a:xfrm>
            <a:off x="2814638" y="4325938"/>
            <a:ext cx="0" cy="90487"/>
          </a:xfrm>
          <a:prstGeom prst="line">
            <a:avLst/>
          </a:prstGeom>
          <a:noFill/>
          <a:ln w="19050">
            <a:solidFill>
              <a:schemeClr val="bg2"/>
            </a:solidFill>
            <a:round/>
            <a:headEnd/>
            <a:tailEnd/>
          </a:ln>
        </p:spPr>
        <p:txBody>
          <a:bodyPr wrap="none">
            <a:spAutoFit/>
          </a:bodyPr>
          <a:lstStyle/>
          <a:p>
            <a:endParaRPr lang="en-US"/>
          </a:p>
        </p:txBody>
      </p:sp>
      <p:sp>
        <p:nvSpPr>
          <p:cNvPr id="88089" name="Line 25"/>
          <p:cNvSpPr>
            <a:spLocks noChangeShapeType="1"/>
          </p:cNvSpPr>
          <p:nvPr/>
        </p:nvSpPr>
        <p:spPr bwMode="auto">
          <a:xfrm>
            <a:off x="3276600" y="4325938"/>
            <a:ext cx="0" cy="90487"/>
          </a:xfrm>
          <a:prstGeom prst="line">
            <a:avLst/>
          </a:prstGeom>
          <a:noFill/>
          <a:ln w="19050">
            <a:solidFill>
              <a:schemeClr val="bg2"/>
            </a:solidFill>
            <a:round/>
            <a:headEnd/>
            <a:tailEnd/>
          </a:ln>
        </p:spPr>
        <p:txBody>
          <a:bodyPr wrap="none">
            <a:spAutoFit/>
          </a:bodyPr>
          <a:lstStyle/>
          <a:p>
            <a:endParaRPr lang="en-US"/>
          </a:p>
        </p:txBody>
      </p:sp>
      <p:sp>
        <p:nvSpPr>
          <p:cNvPr id="88090" name="Line 26"/>
          <p:cNvSpPr>
            <a:spLocks noChangeShapeType="1"/>
          </p:cNvSpPr>
          <p:nvPr/>
        </p:nvSpPr>
        <p:spPr bwMode="auto">
          <a:xfrm>
            <a:off x="3724275" y="4325938"/>
            <a:ext cx="0" cy="90487"/>
          </a:xfrm>
          <a:prstGeom prst="line">
            <a:avLst/>
          </a:prstGeom>
          <a:noFill/>
          <a:ln w="19050">
            <a:solidFill>
              <a:schemeClr val="bg2"/>
            </a:solidFill>
            <a:round/>
            <a:headEnd/>
            <a:tailEnd/>
          </a:ln>
        </p:spPr>
        <p:txBody>
          <a:bodyPr wrap="none">
            <a:spAutoFit/>
          </a:bodyPr>
          <a:lstStyle/>
          <a:p>
            <a:endParaRPr lang="en-US"/>
          </a:p>
        </p:txBody>
      </p:sp>
      <p:sp>
        <p:nvSpPr>
          <p:cNvPr id="88091" name="Line 27"/>
          <p:cNvSpPr>
            <a:spLocks noChangeShapeType="1"/>
          </p:cNvSpPr>
          <p:nvPr/>
        </p:nvSpPr>
        <p:spPr bwMode="auto">
          <a:xfrm>
            <a:off x="4171950" y="4325938"/>
            <a:ext cx="0" cy="90487"/>
          </a:xfrm>
          <a:prstGeom prst="line">
            <a:avLst/>
          </a:prstGeom>
          <a:noFill/>
          <a:ln w="19050">
            <a:solidFill>
              <a:schemeClr val="bg2"/>
            </a:solidFill>
            <a:round/>
            <a:headEnd/>
            <a:tailEnd/>
          </a:ln>
        </p:spPr>
        <p:txBody>
          <a:bodyPr wrap="none">
            <a:spAutoFit/>
          </a:bodyPr>
          <a:lstStyle/>
          <a:p>
            <a:endParaRPr lang="en-US"/>
          </a:p>
        </p:txBody>
      </p:sp>
      <p:sp>
        <p:nvSpPr>
          <p:cNvPr id="88092" name="Line 28"/>
          <p:cNvSpPr>
            <a:spLocks noChangeShapeType="1"/>
          </p:cNvSpPr>
          <p:nvPr/>
        </p:nvSpPr>
        <p:spPr bwMode="auto">
          <a:xfrm>
            <a:off x="4629150" y="4325938"/>
            <a:ext cx="0" cy="90487"/>
          </a:xfrm>
          <a:prstGeom prst="line">
            <a:avLst/>
          </a:prstGeom>
          <a:noFill/>
          <a:ln w="19050">
            <a:solidFill>
              <a:schemeClr val="bg2"/>
            </a:solidFill>
            <a:round/>
            <a:headEnd/>
            <a:tailEnd/>
          </a:ln>
        </p:spPr>
        <p:txBody>
          <a:bodyPr wrap="none">
            <a:spAutoFit/>
          </a:bodyPr>
          <a:lstStyle/>
          <a:p>
            <a:endParaRPr lang="en-US"/>
          </a:p>
        </p:txBody>
      </p:sp>
      <p:sp>
        <p:nvSpPr>
          <p:cNvPr id="88093" name="Line 29"/>
          <p:cNvSpPr>
            <a:spLocks noChangeShapeType="1"/>
          </p:cNvSpPr>
          <p:nvPr/>
        </p:nvSpPr>
        <p:spPr bwMode="auto">
          <a:xfrm>
            <a:off x="5086350" y="4325938"/>
            <a:ext cx="0" cy="90487"/>
          </a:xfrm>
          <a:prstGeom prst="line">
            <a:avLst/>
          </a:prstGeom>
          <a:noFill/>
          <a:ln w="19050">
            <a:solidFill>
              <a:schemeClr val="bg2"/>
            </a:solidFill>
            <a:round/>
            <a:headEnd/>
            <a:tailEnd/>
          </a:ln>
        </p:spPr>
        <p:txBody>
          <a:bodyPr wrap="none">
            <a:spAutoFit/>
          </a:bodyPr>
          <a:lstStyle/>
          <a:p>
            <a:endParaRPr lang="en-US"/>
          </a:p>
        </p:txBody>
      </p:sp>
      <p:sp>
        <p:nvSpPr>
          <p:cNvPr id="88094" name="Line 30"/>
          <p:cNvSpPr>
            <a:spLocks noChangeShapeType="1"/>
          </p:cNvSpPr>
          <p:nvPr/>
        </p:nvSpPr>
        <p:spPr bwMode="auto">
          <a:xfrm>
            <a:off x="5543550" y="4325938"/>
            <a:ext cx="0" cy="90487"/>
          </a:xfrm>
          <a:prstGeom prst="line">
            <a:avLst/>
          </a:prstGeom>
          <a:noFill/>
          <a:ln w="19050">
            <a:solidFill>
              <a:schemeClr val="bg2"/>
            </a:solidFill>
            <a:round/>
            <a:headEnd/>
            <a:tailEnd/>
          </a:ln>
        </p:spPr>
        <p:txBody>
          <a:bodyPr wrap="none">
            <a:spAutoFit/>
          </a:bodyPr>
          <a:lstStyle/>
          <a:p>
            <a:endParaRPr lang="en-US"/>
          </a:p>
        </p:txBody>
      </p:sp>
      <p:sp>
        <p:nvSpPr>
          <p:cNvPr id="88095" name="Line 31"/>
          <p:cNvSpPr>
            <a:spLocks noChangeShapeType="1"/>
          </p:cNvSpPr>
          <p:nvPr/>
        </p:nvSpPr>
        <p:spPr bwMode="auto">
          <a:xfrm>
            <a:off x="5991225" y="4325938"/>
            <a:ext cx="0" cy="90487"/>
          </a:xfrm>
          <a:prstGeom prst="line">
            <a:avLst/>
          </a:prstGeom>
          <a:noFill/>
          <a:ln w="19050">
            <a:solidFill>
              <a:schemeClr val="bg2"/>
            </a:solidFill>
            <a:round/>
            <a:headEnd/>
            <a:tailEnd/>
          </a:ln>
        </p:spPr>
        <p:txBody>
          <a:bodyPr wrap="none">
            <a:spAutoFit/>
          </a:bodyPr>
          <a:lstStyle/>
          <a:p>
            <a:endParaRPr lang="en-US"/>
          </a:p>
        </p:txBody>
      </p:sp>
      <p:sp>
        <p:nvSpPr>
          <p:cNvPr id="88096" name="Line 32"/>
          <p:cNvSpPr>
            <a:spLocks noChangeShapeType="1"/>
          </p:cNvSpPr>
          <p:nvPr/>
        </p:nvSpPr>
        <p:spPr bwMode="auto">
          <a:xfrm flipH="1" flipV="1">
            <a:off x="1325563" y="1787525"/>
            <a:ext cx="88900" cy="0"/>
          </a:xfrm>
          <a:prstGeom prst="line">
            <a:avLst/>
          </a:prstGeom>
          <a:noFill/>
          <a:ln w="19050">
            <a:solidFill>
              <a:schemeClr val="bg2"/>
            </a:solidFill>
            <a:round/>
            <a:headEnd/>
            <a:tailEnd/>
          </a:ln>
        </p:spPr>
        <p:txBody>
          <a:bodyPr>
            <a:spAutoFit/>
          </a:bodyPr>
          <a:lstStyle/>
          <a:p>
            <a:endParaRPr lang="en-US"/>
          </a:p>
        </p:txBody>
      </p:sp>
      <p:sp>
        <p:nvSpPr>
          <p:cNvPr id="88097" name="Line 33"/>
          <p:cNvSpPr>
            <a:spLocks noChangeShapeType="1"/>
          </p:cNvSpPr>
          <p:nvPr/>
        </p:nvSpPr>
        <p:spPr bwMode="auto">
          <a:xfrm flipH="1" flipV="1">
            <a:off x="1314450" y="2017713"/>
            <a:ext cx="88900" cy="0"/>
          </a:xfrm>
          <a:prstGeom prst="line">
            <a:avLst/>
          </a:prstGeom>
          <a:noFill/>
          <a:ln w="19050">
            <a:solidFill>
              <a:schemeClr val="bg2"/>
            </a:solidFill>
            <a:round/>
            <a:headEnd/>
            <a:tailEnd/>
          </a:ln>
        </p:spPr>
        <p:txBody>
          <a:bodyPr>
            <a:spAutoFit/>
          </a:bodyPr>
          <a:lstStyle/>
          <a:p>
            <a:endParaRPr lang="en-US"/>
          </a:p>
        </p:txBody>
      </p:sp>
      <p:sp>
        <p:nvSpPr>
          <p:cNvPr id="88098" name="Line 34"/>
          <p:cNvSpPr>
            <a:spLocks noChangeShapeType="1"/>
          </p:cNvSpPr>
          <p:nvPr/>
        </p:nvSpPr>
        <p:spPr bwMode="auto">
          <a:xfrm flipH="1" flipV="1">
            <a:off x="1300163" y="2289175"/>
            <a:ext cx="88900" cy="0"/>
          </a:xfrm>
          <a:prstGeom prst="line">
            <a:avLst/>
          </a:prstGeom>
          <a:noFill/>
          <a:ln w="19050">
            <a:solidFill>
              <a:schemeClr val="bg2"/>
            </a:solidFill>
            <a:round/>
            <a:headEnd/>
            <a:tailEnd/>
          </a:ln>
        </p:spPr>
        <p:txBody>
          <a:bodyPr>
            <a:spAutoFit/>
          </a:bodyPr>
          <a:lstStyle/>
          <a:p>
            <a:endParaRPr lang="en-US"/>
          </a:p>
        </p:txBody>
      </p:sp>
      <p:sp>
        <p:nvSpPr>
          <p:cNvPr id="88099" name="Line 35"/>
          <p:cNvSpPr>
            <a:spLocks noChangeShapeType="1"/>
          </p:cNvSpPr>
          <p:nvPr/>
        </p:nvSpPr>
        <p:spPr bwMode="auto">
          <a:xfrm flipH="1" flipV="1">
            <a:off x="1312863" y="2517775"/>
            <a:ext cx="88900" cy="0"/>
          </a:xfrm>
          <a:prstGeom prst="line">
            <a:avLst/>
          </a:prstGeom>
          <a:noFill/>
          <a:ln w="19050">
            <a:solidFill>
              <a:schemeClr val="bg2"/>
            </a:solidFill>
            <a:round/>
            <a:headEnd/>
            <a:tailEnd/>
          </a:ln>
        </p:spPr>
        <p:txBody>
          <a:bodyPr>
            <a:spAutoFit/>
          </a:bodyPr>
          <a:lstStyle/>
          <a:p>
            <a:endParaRPr lang="en-US"/>
          </a:p>
        </p:txBody>
      </p:sp>
      <p:sp>
        <p:nvSpPr>
          <p:cNvPr id="88100" name="Line 36"/>
          <p:cNvSpPr>
            <a:spLocks noChangeShapeType="1"/>
          </p:cNvSpPr>
          <p:nvPr/>
        </p:nvSpPr>
        <p:spPr bwMode="auto">
          <a:xfrm flipH="1" flipV="1">
            <a:off x="1312863" y="2759075"/>
            <a:ext cx="88900" cy="0"/>
          </a:xfrm>
          <a:prstGeom prst="line">
            <a:avLst/>
          </a:prstGeom>
          <a:noFill/>
          <a:ln w="19050">
            <a:solidFill>
              <a:schemeClr val="bg2"/>
            </a:solidFill>
            <a:round/>
            <a:headEnd/>
            <a:tailEnd/>
          </a:ln>
        </p:spPr>
        <p:txBody>
          <a:bodyPr>
            <a:spAutoFit/>
          </a:bodyPr>
          <a:lstStyle/>
          <a:p>
            <a:endParaRPr lang="en-US"/>
          </a:p>
        </p:txBody>
      </p:sp>
      <p:sp>
        <p:nvSpPr>
          <p:cNvPr id="88101" name="Line 37"/>
          <p:cNvSpPr>
            <a:spLocks noChangeShapeType="1"/>
          </p:cNvSpPr>
          <p:nvPr/>
        </p:nvSpPr>
        <p:spPr bwMode="auto">
          <a:xfrm flipH="1" flipV="1">
            <a:off x="1312863" y="3032125"/>
            <a:ext cx="88900" cy="0"/>
          </a:xfrm>
          <a:prstGeom prst="line">
            <a:avLst/>
          </a:prstGeom>
          <a:noFill/>
          <a:ln w="19050">
            <a:solidFill>
              <a:schemeClr val="bg2"/>
            </a:solidFill>
            <a:round/>
            <a:headEnd/>
            <a:tailEnd/>
          </a:ln>
        </p:spPr>
        <p:txBody>
          <a:bodyPr>
            <a:spAutoFit/>
          </a:bodyPr>
          <a:lstStyle/>
          <a:p>
            <a:endParaRPr lang="en-US"/>
          </a:p>
        </p:txBody>
      </p:sp>
      <p:sp>
        <p:nvSpPr>
          <p:cNvPr id="88102" name="Line 38"/>
          <p:cNvSpPr>
            <a:spLocks noChangeShapeType="1"/>
          </p:cNvSpPr>
          <p:nvPr/>
        </p:nvSpPr>
        <p:spPr bwMode="auto">
          <a:xfrm flipH="1" flipV="1">
            <a:off x="1312863" y="3273425"/>
            <a:ext cx="88900" cy="0"/>
          </a:xfrm>
          <a:prstGeom prst="line">
            <a:avLst/>
          </a:prstGeom>
          <a:noFill/>
          <a:ln w="19050">
            <a:solidFill>
              <a:schemeClr val="bg2"/>
            </a:solidFill>
            <a:round/>
            <a:headEnd/>
            <a:tailEnd/>
          </a:ln>
        </p:spPr>
        <p:txBody>
          <a:bodyPr>
            <a:spAutoFit/>
          </a:bodyPr>
          <a:lstStyle/>
          <a:p>
            <a:endParaRPr lang="en-US"/>
          </a:p>
        </p:txBody>
      </p:sp>
      <p:sp>
        <p:nvSpPr>
          <p:cNvPr id="88103" name="Line 39"/>
          <p:cNvSpPr>
            <a:spLocks noChangeShapeType="1"/>
          </p:cNvSpPr>
          <p:nvPr/>
        </p:nvSpPr>
        <p:spPr bwMode="auto">
          <a:xfrm flipH="1" flipV="1">
            <a:off x="1312863" y="3514725"/>
            <a:ext cx="88900" cy="0"/>
          </a:xfrm>
          <a:prstGeom prst="line">
            <a:avLst/>
          </a:prstGeom>
          <a:noFill/>
          <a:ln w="19050">
            <a:solidFill>
              <a:schemeClr val="bg2"/>
            </a:solidFill>
            <a:round/>
            <a:headEnd/>
            <a:tailEnd/>
          </a:ln>
        </p:spPr>
        <p:txBody>
          <a:bodyPr>
            <a:spAutoFit/>
          </a:bodyPr>
          <a:lstStyle/>
          <a:p>
            <a:endParaRPr lang="en-US"/>
          </a:p>
        </p:txBody>
      </p:sp>
      <p:sp>
        <p:nvSpPr>
          <p:cNvPr id="88104" name="Line 40"/>
          <p:cNvSpPr>
            <a:spLocks noChangeShapeType="1"/>
          </p:cNvSpPr>
          <p:nvPr/>
        </p:nvSpPr>
        <p:spPr bwMode="auto">
          <a:xfrm flipH="1" flipV="1">
            <a:off x="1312863" y="3768725"/>
            <a:ext cx="88900" cy="0"/>
          </a:xfrm>
          <a:prstGeom prst="line">
            <a:avLst/>
          </a:prstGeom>
          <a:noFill/>
          <a:ln w="19050">
            <a:solidFill>
              <a:schemeClr val="bg2"/>
            </a:solidFill>
            <a:round/>
            <a:headEnd/>
            <a:tailEnd/>
          </a:ln>
        </p:spPr>
        <p:txBody>
          <a:bodyPr>
            <a:spAutoFit/>
          </a:bodyPr>
          <a:lstStyle/>
          <a:p>
            <a:endParaRPr lang="en-US"/>
          </a:p>
        </p:txBody>
      </p:sp>
      <p:sp>
        <p:nvSpPr>
          <p:cNvPr id="88105" name="Line 41"/>
          <p:cNvSpPr>
            <a:spLocks noChangeShapeType="1"/>
          </p:cNvSpPr>
          <p:nvPr/>
        </p:nvSpPr>
        <p:spPr bwMode="auto">
          <a:xfrm flipH="1" flipV="1">
            <a:off x="1312863" y="4022725"/>
            <a:ext cx="88900" cy="0"/>
          </a:xfrm>
          <a:prstGeom prst="line">
            <a:avLst/>
          </a:prstGeom>
          <a:noFill/>
          <a:ln w="19050">
            <a:solidFill>
              <a:schemeClr val="bg2"/>
            </a:solidFill>
            <a:round/>
            <a:headEnd/>
            <a:tailEnd/>
          </a:ln>
        </p:spPr>
        <p:txBody>
          <a:bodyPr>
            <a:spAutoFit/>
          </a:bodyPr>
          <a:lstStyle/>
          <a:p>
            <a:endParaRPr lang="en-US"/>
          </a:p>
        </p:txBody>
      </p:sp>
      <p:sp>
        <p:nvSpPr>
          <p:cNvPr id="88106" name="Line 42"/>
          <p:cNvSpPr>
            <a:spLocks noChangeShapeType="1"/>
          </p:cNvSpPr>
          <p:nvPr/>
        </p:nvSpPr>
        <p:spPr bwMode="auto">
          <a:xfrm flipH="1" flipV="1">
            <a:off x="1312863" y="4276725"/>
            <a:ext cx="88900" cy="0"/>
          </a:xfrm>
          <a:prstGeom prst="line">
            <a:avLst/>
          </a:prstGeom>
          <a:noFill/>
          <a:ln w="19050">
            <a:solidFill>
              <a:schemeClr val="bg2"/>
            </a:solidFill>
            <a:round/>
            <a:headEnd/>
            <a:tailEnd/>
          </a:ln>
        </p:spPr>
        <p:txBody>
          <a:bodyPr>
            <a:spAutoFit/>
          </a:bodyPr>
          <a:lstStyle/>
          <a:p>
            <a:endParaRPr lang="en-US"/>
          </a:p>
        </p:txBody>
      </p:sp>
      <p:sp>
        <p:nvSpPr>
          <p:cNvPr id="88107" name="Text Box 43"/>
          <p:cNvSpPr txBox="1">
            <a:spLocks noChangeArrowheads="1"/>
          </p:cNvSpPr>
          <p:nvPr/>
        </p:nvSpPr>
        <p:spPr bwMode="auto">
          <a:xfrm>
            <a:off x="1252538" y="4427538"/>
            <a:ext cx="346075" cy="228600"/>
          </a:xfrm>
          <a:prstGeom prst="rect">
            <a:avLst/>
          </a:prstGeom>
          <a:noFill/>
          <a:ln w="28575">
            <a:noFill/>
            <a:miter lim="800000"/>
            <a:headEnd/>
            <a:tailEnd/>
          </a:ln>
        </p:spPr>
        <p:txBody>
          <a:bodyPr>
            <a:spAutoFit/>
          </a:bodyPr>
          <a:lstStyle/>
          <a:p>
            <a:r>
              <a:rPr lang="en-US" sz="900" b="1">
                <a:solidFill>
                  <a:schemeClr val="bg2"/>
                </a:solidFill>
              </a:rPr>
              <a:t>0.0</a:t>
            </a:r>
          </a:p>
        </p:txBody>
      </p:sp>
      <p:sp>
        <p:nvSpPr>
          <p:cNvPr id="88108" name="Text Box 44"/>
          <p:cNvSpPr txBox="1">
            <a:spLocks noChangeArrowheads="1"/>
          </p:cNvSpPr>
          <p:nvPr/>
        </p:nvSpPr>
        <p:spPr bwMode="auto">
          <a:xfrm>
            <a:off x="1735138" y="4433888"/>
            <a:ext cx="346075" cy="228600"/>
          </a:xfrm>
          <a:prstGeom prst="rect">
            <a:avLst/>
          </a:prstGeom>
          <a:noFill/>
          <a:ln w="28575">
            <a:noFill/>
            <a:miter lim="800000"/>
            <a:headEnd/>
            <a:tailEnd/>
          </a:ln>
        </p:spPr>
        <p:txBody>
          <a:bodyPr>
            <a:spAutoFit/>
          </a:bodyPr>
          <a:lstStyle/>
          <a:p>
            <a:r>
              <a:rPr lang="en-US" sz="900" b="1">
                <a:solidFill>
                  <a:schemeClr val="bg2"/>
                </a:solidFill>
              </a:rPr>
              <a:t>0.1</a:t>
            </a:r>
          </a:p>
        </p:txBody>
      </p:sp>
      <p:sp>
        <p:nvSpPr>
          <p:cNvPr id="88109" name="Text Box 45"/>
          <p:cNvSpPr txBox="1">
            <a:spLocks noChangeArrowheads="1"/>
          </p:cNvSpPr>
          <p:nvPr/>
        </p:nvSpPr>
        <p:spPr bwMode="auto">
          <a:xfrm>
            <a:off x="2192338" y="4433888"/>
            <a:ext cx="346075" cy="228600"/>
          </a:xfrm>
          <a:prstGeom prst="rect">
            <a:avLst/>
          </a:prstGeom>
          <a:noFill/>
          <a:ln w="28575">
            <a:noFill/>
            <a:miter lim="800000"/>
            <a:headEnd/>
            <a:tailEnd/>
          </a:ln>
        </p:spPr>
        <p:txBody>
          <a:bodyPr>
            <a:spAutoFit/>
          </a:bodyPr>
          <a:lstStyle/>
          <a:p>
            <a:r>
              <a:rPr lang="en-US" sz="900" b="1">
                <a:solidFill>
                  <a:schemeClr val="bg2"/>
                </a:solidFill>
              </a:rPr>
              <a:t>0.2</a:t>
            </a:r>
          </a:p>
        </p:txBody>
      </p:sp>
      <p:sp>
        <p:nvSpPr>
          <p:cNvPr id="88110" name="Text Box 46"/>
          <p:cNvSpPr txBox="1">
            <a:spLocks noChangeArrowheads="1"/>
          </p:cNvSpPr>
          <p:nvPr/>
        </p:nvSpPr>
        <p:spPr bwMode="auto">
          <a:xfrm>
            <a:off x="2649538" y="4421188"/>
            <a:ext cx="346075" cy="228600"/>
          </a:xfrm>
          <a:prstGeom prst="rect">
            <a:avLst/>
          </a:prstGeom>
          <a:noFill/>
          <a:ln w="28575">
            <a:noFill/>
            <a:miter lim="800000"/>
            <a:headEnd/>
            <a:tailEnd/>
          </a:ln>
        </p:spPr>
        <p:txBody>
          <a:bodyPr>
            <a:spAutoFit/>
          </a:bodyPr>
          <a:lstStyle/>
          <a:p>
            <a:r>
              <a:rPr lang="en-US" sz="900" b="1">
                <a:solidFill>
                  <a:schemeClr val="bg2"/>
                </a:solidFill>
              </a:rPr>
              <a:t>0.3</a:t>
            </a:r>
          </a:p>
        </p:txBody>
      </p:sp>
      <p:sp>
        <p:nvSpPr>
          <p:cNvPr id="88111" name="Text Box 47"/>
          <p:cNvSpPr txBox="1">
            <a:spLocks noChangeArrowheads="1"/>
          </p:cNvSpPr>
          <p:nvPr/>
        </p:nvSpPr>
        <p:spPr bwMode="auto">
          <a:xfrm>
            <a:off x="3100388" y="4421188"/>
            <a:ext cx="346075" cy="228600"/>
          </a:xfrm>
          <a:prstGeom prst="rect">
            <a:avLst/>
          </a:prstGeom>
          <a:noFill/>
          <a:ln w="28575">
            <a:noFill/>
            <a:miter lim="800000"/>
            <a:headEnd/>
            <a:tailEnd/>
          </a:ln>
        </p:spPr>
        <p:txBody>
          <a:bodyPr>
            <a:spAutoFit/>
          </a:bodyPr>
          <a:lstStyle/>
          <a:p>
            <a:r>
              <a:rPr lang="en-US" sz="900" b="1">
                <a:solidFill>
                  <a:schemeClr val="bg2"/>
                </a:solidFill>
              </a:rPr>
              <a:t>0.4</a:t>
            </a:r>
          </a:p>
        </p:txBody>
      </p:sp>
      <p:sp>
        <p:nvSpPr>
          <p:cNvPr id="88112" name="Text Box 48"/>
          <p:cNvSpPr txBox="1">
            <a:spLocks noChangeArrowheads="1"/>
          </p:cNvSpPr>
          <p:nvPr/>
        </p:nvSpPr>
        <p:spPr bwMode="auto">
          <a:xfrm>
            <a:off x="3563938" y="4433888"/>
            <a:ext cx="346075" cy="228600"/>
          </a:xfrm>
          <a:prstGeom prst="rect">
            <a:avLst/>
          </a:prstGeom>
          <a:noFill/>
          <a:ln w="28575">
            <a:noFill/>
            <a:miter lim="800000"/>
            <a:headEnd/>
            <a:tailEnd/>
          </a:ln>
        </p:spPr>
        <p:txBody>
          <a:bodyPr>
            <a:spAutoFit/>
          </a:bodyPr>
          <a:lstStyle/>
          <a:p>
            <a:r>
              <a:rPr lang="en-US" sz="900" b="1">
                <a:solidFill>
                  <a:schemeClr val="bg2"/>
                </a:solidFill>
              </a:rPr>
              <a:t>0.5</a:t>
            </a:r>
          </a:p>
        </p:txBody>
      </p:sp>
      <p:sp>
        <p:nvSpPr>
          <p:cNvPr id="88113" name="Text Box 49"/>
          <p:cNvSpPr txBox="1">
            <a:spLocks noChangeArrowheads="1"/>
          </p:cNvSpPr>
          <p:nvPr/>
        </p:nvSpPr>
        <p:spPr bwMode="auto">
          <a:xfrm>
            <a:off x="3995738" y="4433888"/>
            <a:ext cx="346075" cy="228600"/>
          </a:xfrm>
          <a:prstGeom prst="rect">
            <a:avLst/>
          </a:prstGeom>
          <a:noFill/>
          <a:ln w="28575">
            <a:noFill/>
            <a:miter lim="800000"/>
            <a:headEnd/>
            <a:tailEnd/>
          </a:ln>
        </p:spPr>
        <p:txBody>
          <a:bodyPr>
            <a:spAutoFit/>
          </a:bodyPr>
          <a:lstStyle/>
          <a:p>
            <a:r>
              <a:rPr lang="en-US" sz="900" b="1">
                <a:solidFill>
                  <a:schemeClr val="bg2"/>
                </a:solidFill>
              </a:rPr>
              <a:t>0.6</a:t>
            </a:r>
          </a:p>
        </p:txBody>
      </p:sp>
      <p:sp>
        <p:nvSpPr>
          <p:cNvPr id="88114" name="Text Box 50"/>
          <p:cNvSpPr txBox="1">
            <a:spLocks noChangeArrowheads="1"/>
          </p:cNvSpPr>
          <p:nvPr/>
        </p:nvSpPr>
        <p:spPr bwMode="auto">
          <a:xfrm>
            <a:off x="4452938" y="4427538"/>
            <a:ext cx="346075" cy="228600"/>
          </a:xfrm>
          <a:prstGeom prst="rect">
            <a:avLst/>
          </a:prstGeom>
          <a:noFill/>
          <a:ln w="28575">
            <a:noFill/>
            <a:miter lim="800000"/>
            <a:headEnd/>
            <a:tailEnd/>
          </a:ln>
        </p:spPr>
        <p:txBody>
          <a:bodyPr>
            <a:spAutoFit/>
          </a:bodyPr>
          <a:lstStyle/>
          <a:p>
            <a:r>
              <a:rPr lang="en-US" sz="900" b="1">
                <a:solidFill>
                  <a:schemeClr val="bg2"/>
                </a:solidFill>
              </a:rPr>
              <a:t>0.7</a:t>
            </a:r>
          </a:p>
        </p:txBody>
      </p:sp>
      <p:sp>
        <p:nvSpPr>
          <p:cNvPr id="88115" name="Text Box 51"/>
          <p:cNvSpPr txBox="1">
            <a:spLocks noChangeArrowheads="1"/>
          </p:cNvSpPr>
          <p:nvPr/>
        </p:nvSpPr>
        <p:spPr bwMode="auto">
          <a:xfrm>
            <a:off x="4910138" y="4414838"/>
            <a:ext cx="346075" cy="228600"/>
          </a:xfrm>
          <a:prstGeom prst="rect">
            <a:avLst/>
          </a:prstGeom>
          <a:noFill/>
          <a:ln w="28575">
            <a:noFill/>
            <a:miter lim="800000"/>
            <a:headEnd/>
            <a:tailEnd/>
          </a:ln>
        </p:spPr>
        <p:txBody>
          <a:bodyPr>
            <a:spAutoFit/>
          </a:bodyPr>
          <a:lstStyle/>
          <a:p>
            <a:r>
              <a:rPr lang="en-US" sz="900" b="1">
                <a:solidFill>
                  <a:schemeClr val="bg2"/>
                </a:solidFill>
              </a:rPr>
              <a:t>0.8</a:t>
            </a:r>
          </a:p>
        </p:txBody>
      </p:sp>
      <p:sp>
        <p:nvSpPr>
          <p:cNvPr id="88116" name="Text Box 52"/>
          <p:cNvSpPr txBox="1">
            <a:spLocks noChangeArrowheads="1"/>
          </p:cNvSpPr>
          <p:nvPr/>
        </p:nvSpPr>
        <p:spPr bwMode="auto">
          <a:xfrm>
            <a:off x="5367338" y="4433888"/>
            <a:ext cx="346075" cy="228600"/>
          </a:xfrm>
          <a:prstGeom prst="rect">
            <a:avLst/>
          </a:prstGeom>
          <a:noFill/>
          <a:ln w="28575">
            <a:noFill/>
            <a:miter lim="800000"/>
            <a:headEnd/>
            <a:tailEnd/>
          </a:ln>
        </p:spPr>
        <p:txBody>
          <a:bodyPr>
            <a:spAutoFit/>
          </a:bodyPr>
          <a:lstStyle/>
          <a:p>
            <a:r>
              <a:rPr lang="en-US" sz="900" b="1">
                <a:solidFill>
                  <a:schemeClr val="bg2"/>
                </a:solidFill>
              </a:rPr>
              <a:t>0.9</a:t>
            </a:r>
          </a:p>
        </p:txBody>
      </p:sp>
      <p:sp>
        <p:nvSpPr>
          <p:cNvPr id="88117" name="Text Box 53"/>
          <p:cNvSpPr txBox="1">
            <a:spLocks noChangeArrowheads="1"/>
          </p:cNvSpPr>
          <p:nvPr/>
        </p:nvSpPr>
        <p:spPr bwMode="auto">
          <a:xfrm>
            <a:off x="5773738" y="4427538"/>
            <a:ext cx="346075" cy="228600"/>
          </a:xfrm>
          <a:prstGeom prst="rect">
            <a:avLst/>
          </a:prstGeom>
          <a:noFill/>
          <a:ln w="28575">
            <a:noFill/>
            <a:miter lim="800000"/>
            <a:headEnd/>
            <a:tailEnd/>
          </a:ln>
        </p:spPr>
        <p:txBody>
          <a:bodyPr>
            <a:spAutoFit/>
          </a:bodyPr>
          <a:lstStyle/>
          <a:p>
            <a:r>
              <a:rPr lang="en-US" sz="900" b="1">
                <a:solidFill>
                  <a:schemeClr val="bg2"/>
                </a:solidFill>
              </a:rPr>
              <a:t>1.0</a:t>
            </a:r>
          </a:p>
        </p:txBody>
      </p:sp>
      <p:sp>
        <p:nvSpPr>
          <p:cNvPr id="88118" name="Text Box 54"/>
          <p:cNvSpPr txBox="1">
            <a:spLocks noChangeArrowheads="1"/>
          </p:cNvSpPr>
          <p:nvPr/>
        </p:nvSpPr>
        <p:spPr bwMode="auto">
          <a:xfrm>
            <a:off x="992188" y="4173538"/>
            <a:ext cx="346075" cy="228600"/>
          </a:xfrm>
          <a:prstGeom prst="rect">
            <a:avLst/>
          </a:prstGeom>
          <a:noFill/>
          <a:ln w="28575">
            <a:noFill/>
            <a:miter lim="800000"/>
            <a:headEnd/>
            <a:tailEnd/>
          </a:ln>
        </p:spPr>
        <p:txBody>
          <a:bodyPr>
            <a:spAutoFit/>
          </a:bodyPr>
          <a:lstStyle/>
          <a:p>
            <a:r>
              <a:rPr lang="en-US" sz="900" b="1">
                <a:solidFill>
                  <a:schemeClr val="bg2"/>
                </a:solidFill>
              </a:rPr>
              <a:t>0.0</a:t>
            </a:r>
          </a:p>
        </p:txBody>
      </p:sp>
      <p:sp>
        <p:nvSpPr>
          <p:cNvPr id="88119" name="Text Box 55"/>
          <p:cNvSpPr txBox="1">
            <a:spLocks noChangeArrowheads="1"/>
          </p:cNvSpPr>
          <p:nvPr/>
        </p:nvSpPr>
        <p:spPr bwMode="auto">
          <a:xfrm>
            <a:off x="998538" y="3678238"/>
            <a:ext cx="346075" cy="228600"/>
          </a:xfrm>
          <a:prstGeom prst="rect">
            <a:avLst/>
          </a:prstGeom>
          <a:noFill/>
          <a:ln w="28575">
            <a:noFill/>
            <a:miter lim="800000"/>
            <a:headEnd/>
            <a:tailEnd/>
          </a:ln>
        </p:spPr>
        <p:txBody>
          <a:bodyPr>
            <a:spAutoFit/>
          </a:bodyPr>
          <a:lstStyle/>
          <a:p>
            <a:r>
              <a:rPr lang="en-US" sz="900" b="1">
                <a:solidFill>
                  <a:schemeClr val="bg2"/>
                </a:solidFill>
              </a:rPr>
              <a:t>0.2</a:t>
            </a:r>
          </a:p>
        </p:txBody>
      </p:sp>
      <p:sp>
        <p:nvSpPr>
          <p:cNvPr id="88120" name="Text Box 56"/>
          <p:cNvSpPr txBox="1">
            <a:spLocks noChangeArrowheads="1"/>
          </p:cNvSpPr>
          <p:nvPr/>
        </p:nvSpPr>
        <p:spPr bwMode="auto">
          <a:xfrm>
            <a:off x="1004888" y="3157538"/>
            <a:ext cx="346075" cy="228600"/>
          </a:xfrm>
          <a:prstGeom prst="rect">
            <a:avLst/>
          </a:prstGeom>
          <a:noFill/>
          <a:ln w="28575">
            <a:noFill/>
            <a:miter lim="800000"/>
            <a:headEnd/>
            <a:tailEnd/>
          </a:ln>
        </p:spPr>
        <p:txBody>
          <a:bodyPr>
            <a:spAutoFit/>
          </a:bodyPr>
          <a:lstStyle/>
          <a:p>
            <a:r>
              <a:rPr lang="en-US" sz="900" b="1">
                <a:solidFill>
                  <a:schemeClr val="bg2"/>
                </a:solidFill>
              </a:rPr>
              <a:t>0.4</a:t>
            </a:r>
          </a:p>
        </p:txBody>
      </p:sp>
      <p:sp>
        <p:nvSpPr>
          <p:cNvPr id="88121" name="Text Box 57"/>
          <p:cNvSpPr txBox="1">
            <a:spLocks noChangeArrowheads="1"/>
          </p:cNvSpPr>
          <p:nvPr/>
        </p:nvSpPr>
        <p:spPr bwMode="auto">
          <a:xfrm>
            <a:off x="1011238" y="2668588"/>
            <a:ext cx="346075" cy="228600"/>
          </a:xfrm>
          <a:prstGeom prst="rect">
            <a:avLst/>
          </a:prstGeom>
          <a:noFill/>
          <a:ln w="28575">
            <a:noFill/>
            <a:miter lim="800000"/>
            <a:headEnd/>
            <a:tailEnd/>
          </a:ln>
        </p:spPr>
        <p:txBody>
          <a:bodyPr>
            <a:spAutoFit/>
          </a:bodyPr>
          <a:lstStyle/>
          <a:p>
            <a:r>
              <a:rPr lang="en-US" sz="900" b="1">
                <a:solidFill>
                  <a:schemeClr val="bg2"/>
                </a:solidFill>
              </a:rPr>
              <a:t>0.6</a:t>
            </a:r>
          </a:p>
        </p:txBody>
      </p:sp>
      <p:sp>
        <p:nvSpPr>
          <p:cNvPr id="88122" name="Text Box 58"/>
          <p:cNvSpPr txBox="1">
            <a:spLocks noChangeArrowheads="1"/>
          </p:cNvSpPr>
          <p:nvPr/>
        </p:nvSpPr>
        <p:spPr bwMode="auto">
          <a:xfrm>
            <a:off x="1023938" y="2179638"/>
            <a:ext cx="346075" cy="228600"/>
          </a:xfrm>
          <a:prstGeom prst="rect">
            <a:avLst/>
          </a:prstGeom>
          <a:noFill/>
          <a:ln w="28575">
            <a:noFill/>
            <a:miter lim="800000"/>
            <a:headEnd/>
            <a:tailEnd/>
          </a:ln>
        </p:spPr>
        <p:txBody>
          <a:bodyPr>
            <a:spAutoFit/>
          </a:bodyPr>
          <a:lstStyle/>
          <a:p>
            <a:r>
              <a:rPr lang="en-US" sz="900" b="1">
                <a:solidFill>
                  <a:schemeClr val="bg2"/>
                </a:solidFill>
              </a:rPr>
              <a:t>0.8</a:t>
            </a:r>
          </a:p>
        </p:txBody>
      </p:sp>
      <p:sp>
        <p:nvSpPr>
          <p:cNvPr id="88123" name="Text Box 59"/>
          <p:cNvSpPr txBox="1">
            <a:spLocks noChangeArrowheads="1"/>
          </p:cNvSpPr>
          <p:nvPr/>
        </p:nvSpPr>
        <p:spPr bwMode="auto">
          <a:xfrm>
            <a:off x="1055688" y="1684338"/>
            <a:ext cx="346075" cy="228600"/>
          </a:xfrm>
          <a:prstGeom prst="rect">
            <a:avLst/>
          </a:prstGeom>
          <a:noFill/>
          <a:ln w="28575">
            <a:noFill/>
            <a:miter lim="800000"/>
            <a:headEnd/>
            <a:tailEnd/>
          </a:ln>
        </p:spPr>
        <p:txBody>
          <a:bodyPr>
            <a:spAutoFit/>
          </a:bodyPr>
          <a:lstStyle/>
          <a:p>
            <a:r>
              <a:rPr lang="en-US" sz="900" b="1">
                <a:solidFill>
                  <a:schemeClr val="bg2"/>
                </a:solidFill>
              </a:rPr>
              <a:t>1.0</a:t>
            </a:r>
          </a:p>
        </p:txBody>
      </p:sp>
      <p:sp>
        <p:nvSpPr>
          <p:cNvPr id="88124" name="Text Box 60"/>
          <p:cNvSpPr txBox="1">
            <a:spLocks noChangeArrowheads="1"/>
          </p:cNvSpPr>
          <p:nvPr/>
        </p:nvSpPr>
        <p:spPr bwMode="auto">
          <a:xfrm>
            <a:off x="512763" y="1322388"/>
            <a:ext cx="3276600" cy="336550"/>
          </a:xfrm>
          <a:prstGeom prst="rect">
            <a:avLst/>
          </a:prstGeom>
          <a:noFill/>
          <a:ln w="28575">
            <a:noFill/>
            <a:miter lim="800000"/>
            <a:headEnd/>
            <a:tailEnd/>
          </a:ln>
        </p:spPr>
        <p:txBody>
          <a:bodyPr>
            <a:spAutoFit/>
          </a:bodyPr>
          <a:lstStyle/>
          <a:p>
            <a:pPr algn="l"/>
            <a:r>
              <a:rPr lang="en-US" sz="1600" b="1">
                <a:solidFill>
                  <a:schemeClr val="bg2"/>
                </a:solidFill>
              </a:rPr>
              <a:t>Sensitivity (true positive)</a:t>
            </a:r>
          </a:p>
        </p:txBody>
      </p:sp>
      <p:sp>
        <p:nvSpPr>
          <p:cNvPr id="88125" name="Text Box 61"/>
          <p:cNvSpPr txBox="1">
            <a:spLocks noChangeArrowheads="1"/>
          </p:cNvSpPr>
          <p:nvPr/>
        </p:nvSpPr>
        <p:spPr bwMode="auto">
          <a:xfrm>
            <a:off x="2205038" y="4630738"/>
            <a:ext cx="3038475" cy="336550"/>
          </a:xfrm>
          <a:prstGeom prst="rect">
            <a:avLst/>
          </a:prstGeom>
          <a:noFill/>
          <a:ln w="28575">
            <a:noFill/>
            <a:miter lim="800000"/>
            <a:headEnd/>
            <a:tailEnd/>
          </a:ln>
        </p:spPr>
        <p:txBody>
          <a:bodyPr>
            <a:spAutoFit/>
          </a:bodyPr>
          <a:lstStyle/>
          <a:p>
            <a:r>
              <a:rPr lang="en-US" sz="1600" b="1">
                <a:solidFill>
                  <a:schemeClr val="bg2"/>
                </a:solidFill>
              </a:rPr>
              <a:t>1 – Specificity (false positive)</a:t>
            </a:r>
          </a:p>
        </p:txBody>
      </p:sp>
      <p:sp>
        <p:nvSpPr>
          <p:cNvPr id="5059646" name="Text Box 62"/>
          <p:cNvSpPr txBox="1">
            <a:spLocks noChangeArrowheads="1"/>
          </p:cNvSpPr>
          <p:nvPr/>
        </p:nvSpPr>
        <p:spPr bwMode="auto">
          <a:xfrm>
            <a:off x="6457950" y="1670050"/>
            <a:ext cx="2419350" cy="2530475"/>
          </a:xfrm>
          <a:prstGeom prst="rect">
            <a:avLst/>
          </a:prstGeom>
          <a:noFill/>
          <a:ln w="28575" algn="ctr">
            <a:noFill/>
            <a:miter lim="800000"/>
            <a:headEnd/>
            <a:tailEnd/>
          </a:ln>
          <a:effectLst/>
        </p:spPr>
        <p:txBody>
          <a:bodyPr>
            <a:spAutoFit/>
          </a:bodyPr>
          <a:lstStyle/>
          <a:p>
            <a:pPr>
              <a:defRPr/>
            </a:pPr>
            <a:r>
              <a:rPr lang="en-US">
                <a:solidFill>
                  <a:schemeClr val="accent1"/>
                </a:solidFill>
                <a:effectLst>
                  <a:outerShdw blurRad="38100" dist="38100" dir="2700000" algn="tl">
                    <a:srgbClr val="000000"/>
                  </a:outerShdw>
                </a:effectLst>
              </a:rPr>
              <a:t>A triglyceride level of 130 to 150 mg/dl identified subjects who had pattern B with good sensitivity and excellent specificity.</a:t>
            </a:r>
          </a:p>
        </p:txBody>
      </p:sp>
      <p:sp>
        <p:nvSpPr>
          <p:cNvPr id="5059647" name="Text Box 63"/>
          <p:cNvSpPr txBox="1">
            <a:spLocks noChangeArrowheads="1"/>
          </p:cNvSpPr>
          <p:nvPr/>
        </p:nvSpPr>
        <p:spPr bwMode="auto">
          <a:xfrm>
            <a:off x="44450" y="5048250"/>
            <a:ext cx="9099550" cy="1311275"/>
          </a:xfrm>
          <a:prstGeom prst="rect">
            <a:avLst/>
          </a:prstGeom>
          <a:solidFill>
            <a:schemeClr val="bg2"/>
          </a:solidFill>
          <a:ln w="28575" algn="ctr">
            <a:noFill/>
            <a:miter lim="800000"/>
            <a:headEnd/>
            <a:tailEnd/>
          </a:ln>
        </p:spPr>
        <p:txBody>
          <a:bodyPr>
            <a:spAutoFit/>
          </a:bodyPr>
          <a:lstStyle/>
          <a:p>
            <a:r>
              <a:rPr lang="en-US">
                <a:solidFill>
                  <a:schemeClr val="tx1"/>
                </a:solidFill>
              </a:rPr>
              <a:t>In subjects whose triglyceride level was </a:t>
            </a:r>
            <a:r>
              <a:rPr lang="en-US">
                <a:solidFill>
                  <a:schemeClr val="tx1"/>
                </a:solidFill>
                <a:cs typeface="Arial" pitchFamily="34" charset="0"/>
              </a:rPr>
              <a:t>≥</a:t>
            </a:r>
            <a:r>
              <a:rPr lang="en-US">
                <a:solidFill>
                  <a:schemeClr val="tx1"/>
                </a:solidFill>
              </a:rPr>
              <a:t>150 mg/dl, 67% had pattern B, whereas only 17% of subjects whose triglyceride level was </a:t>
            </a:r>
            <a:r>
              <a:rPr lang="en-US">
                <a:solidFill>
                  <a:schemeClr val="tx1"/>
                </a:solidFill>
                <a:cs typeface="Arial" pitchFamily="34" charset="0"/>
              </a:rPr>
              <a:t>&lt;</a:t>
            </a:r>
            <a:r>
              <a:rPr lang="en-US">
                <a:solidFill>
                  <a:schemeClr val="tx1"/>
                </a:solidFill>
              </a:rPr>
              <a:t> 150 mg/dl had pattern B. Therefore, the positive predictive value of triglyceride levels </a:t>
            </a:r>
            <a:r>
              <a:rPr lang="en-US">
                <a:solidFill>
                  <a:schemeClr val="tx1"/>
                </a:solidFill>
                <a:cs typeface="Arial" pitchFamily="34" charset="0"/>
              </a:rPr>
              <a:t>&gt;</a:t>
            </a:r>
            <a:r>
              <a:rPr lang="en-US">
                <a:solidFill>
                  <a:schemeClr val="tx1"/>
                </a:solidFill>
              </a:rPr>
              <a:t> 150 mg/dl for predicting pattern B is 67% and the negative predictive value is 83%. </a:t>
            </a:r>
          </a:p>
        </p:txBody>
      </p:sp>
      <p:sp>
        <p:nvSpPr>
          <p:cNvPr id="88128" name="Text Box 64"/>
          <p:cNvSpPr txBox="1">
            <a:spLocks noChangeArrowheads="1"/>
          </p:cNvSpPr>
          <p:nvPr/>
        </p:nvSpPr>
        <p:spPr bwMode="auto">
          <a:xfrm>
            <a:off x="1487488" y="2039938"/>
            <a:ext cx="1549400" cy="228600"/>
          </a:xfrm>
          <a:prstGeom prst="rect">
            <a:avLst/>
          </a:prstGeom>
          <a:noFill/>
          <a:ln w="28575">
            <a:noFill/>
            <a:miter lim="800000"/>
            <a:headEnd/>
            <a:tailEnd/>
          </a:ln>
        </p:spPr>
        <p:txBody>
          <a:bodyPr>
            <a:spAutoFit/>
          </a:bodyPr>
          <a:lstStyle/>
          <a:p>
            <a:r>
              <a:rPr lang="en-US" sz="900" b="1">
                <a:solidFill>
                  <a:schemeClr val="bg2"/>
                </a:solidFill>
              </a:rPr>
              <a:t>NMR LipoProfile</a:t>
            </a:r>
          </a:p>
        </p:txBody>
      </p:sp>
      <p:sp>
        <p:nvSpPr>
          <p:cNvPr id="5059649" name="Text Box 65"/>
          <p:cNvSpPr txBox="1">
            <a:spLocks noChangeArrowheads="1"/>
          </p:cNvSpPr>
          <p:nvPr/>
        </p:nvSpPr>
        <p:spPr bwMode="auto">
          <a:xfrm>
            <a:off x="2776538" y="3074988"/>
            <a:ext cx="3063875" cy="1069975"/>
          </a:xfrm>
          <a:prstGeom prst="rect">
            <a:avLst/>
          </a:prstGeom>
          <a:noFill/>
          <a:ln w="28575">
            <a:noFill/>
            <a:miter lim="800000"/>
            <a:headEnd/>
            <a:tailEnd/>
          </a:ln>
        </p:spPr>
        <p:txBody>
          <a:bodyPr>
            <a:spAutoFit/>
          </a:bodyPr>
          <a:lstStyle/>
          <a:p>
            <a:r>
              <a:rPr lang="en-US" sz="1600" b="1">
                <a:solidFill>
                  <a:srgbClr val="FF0000"/>
                </a:solidFill>
              </a:rPr>
              <a:t>Fasting triglyceride measurement, appears to be a useful surrogate for direct measurement of particle size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5059646"/>
                                        </p:tgtEl>
                                        <p:attrNameLst>
                                          <p:attrName>style.visibility</p:attrName>
                                        </p:attrNameLst>
                                      </p:cBhvr>
                                      <p:to>
                                        <p:strVal val="visible"/>
                                      </p:to>
                                    </p:set>
                                    <p:animEffect transition="in" filter="wipe(up)">
                                      <p:cBhvr>
                                        <p:cTn id="7" dur="3000"/>
                                        <p:tgtEl>
                                          <p:spTgt spid="5059646"/>
                                        </p:tgtEl>
                                      </p:cBhvr>
                                    </p:animEffect>
                                  </p:childTnLst>
                                </p:cTn>
                              </p:par>
                            </p:childTnLst>
                          </p:cTn>
                        </p:par>
                        <p:par>
                          <p:cTn id="8" fill="hold">
                            <p:stCondLst>
                              <p:cond delay="3000"/>
                            </p:stCondLst>
                            <p:childTnLst>
                              <p:par>
                                <p:cTn id="9" presetID="22" presetClass="entr" presetSubtype="1" fill="hold" grpId="0" nodeType="afterEffect">
                                  <p:stCondLst>
                                    <p:cond delay="0"/>
                                  </p:stCondLst>
                                  <p:childTnLst>
                                    <p:set>
                                      <p:cBhvr>
                                        <p:cTn id="10" dur="1" fill="hold">
                                          <p:stCondLst>
                                            <p:cond delay="0"/>
                                          </p:stCondLst>
                                        </p:cTn>
                                        <p:tgtEl>
                                          <p:spTgt spid="5059647"/>
                                        </p:tgtEl>
                                        <p:attrNameLst>
                                          <p:attrName>style.visibility</p:attrName>
                                        </p:attrNameLst>
                                      </p:cBhvr>
                                      <p:to>
                                        <p:strVal val="visible"/>
                                      </p:to>
                                    </p:set>
                                    <p:animEffect transition="in" filter="wipe(up)">
                                      <p:cBhvr>
                                        <p:cTn id="11" dur="3000"/>
                                        <p:tgtEl>
                                          <p:spTgt spid="5059647"/>
                                        </p:tgtEl>
                                      </p:cBhvr>
                                    </p:animEffect>
                                  </p:childTnLst>
                                </p:cTn>
                              </p:par>
                            </p:childTnLst>
                          </p:cTn>
                        </p:par>
                        <p:par>
                          <p:cTn id="12" fill="hold">
                            <p:stCondLst>
                              <p:cond delay="6000"/>
                            </p:stCondLst>
                            <p:childTnLst>
                              <p:par>
                                <p:cTn id="13" presetID="10" presetClass="entr" presetSubtype="0" fill="hold" grpId="0" nodeType="afterEffect">
                                  <p:stCondLst>
                                    <p:cond delay="1500"/>
                                  </p:stCondLst>
                                  <p:childTnLst>
                                    <p:set>
                                      <p:cBhvr>
                                        <p:cTn id="14" dur="1" fill="hold">
                                          <p:stCondLst>
                                            <p:cond delay="0"/>
                                          </p:stCondLst>
                                        </p:cTn>
                                        <p:tgtEl>
                                          <p:spTgt spid="5059649"/>
                                        </p:tgtEl>
                                        <p:attrNameLst>
                                          <p:attrName>style.visibility</p:attrName>
                                        </p:attrNameLst>
                                      </p:cBhvr>
                                      <p:to>
                                        <p:strVal val="visible"/>
                                      </p:to>
                                    </p:set>
                                    <p:animEffect transition="in" filter="fade">
                                      <p:cBhvr>
                                        <p:cTn id="15" dur="2000"/>
                                        <p:tgtEl>
                                          <p:spTgt spid="50596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59646" grpId="0"/>
      <p:bldP spid="5059647" grpId="0" animBg="1"/>
      <p:bldP spid="5059649"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4594" name="AutoShape 2"/>
          <p:cNvSpPr>
            <a:spLocks noChangeArrowheads="1"/>
          </p:cNvSpPr>
          <p:nvPr/>
        </p:nvSpPr>
        <p:spPr bwMode="auto">
          <a:xfrm>
            <a:off x="7048500" y="1320800"/>
            <a:ext cx="1930400" cy="5003800"/>
          </a:xfrm>
          <a:prstGeom prst="roundRect">
            <a:avLst>
              <a:gd name="adj" fmla="val 16667"/>
            </a:avLst>
          </a:prstGeom>
          <a:solidFill>
            <a:schemeClr val="bg2"/>
          </a:solidFill>
          <a:ln w="28575">
            <a:noFill/>
            <a:round/>
            <a:headEnd/>
            <a:tailEnd/>
          </a:ln>
        </p:spPr>
        <p:txBody>
          <a:bodyPr anchor="ctr">
            <a:spAutoFit/>
          </a:bodyPr>
          <a:lstStyle/>
          <a:p>
            <a:endParaRPr lang="en-US"/>
          </a:p>
        </p:txBody>
      </p:sp>
      <p:sp>
        <p:nvSpPr>
          <p:cNvPr id="4974595" name="Text Box 3"/>
          <p:cNvSpPr txBox="1">
            <a:spLocks noChangeArrowheads="1"/>
          </p:cNvSpPr>
          <p:nvPr/>
        </p:nvSpPr>
        <p:spPr bwMode="auto">
          <a:xfrm>
            <a:off x="446088" y="1228725"/>
            <a:ext cx="6354762" cy="1406525"/>
          </a:xfrm>
          <a:prstGeom prst="rect">
            <a:avLst/>
          </a:prstGeom>
          <a:noFill/>
          <a:ln w="28575">
            <a:noFill/>
            <a:miter lim="800000"/>
            <a:headEnd/>
            <a:tailEnd/>
          </a:ln>
          <a:effectLst/>
        </p:spPr>
        <p:txBody>
          <a:bodyPr>
            <a:spAutoFit/>
          </a:bodyPr>
          <a:lstStyle/>
          <a:p>
            <a:pPr algn="l">
              <a:lnSpc>
                <a:spcPct val="120000"/>
              </a:lnSpc>
              <a:defRPr/>
            </a:pPr>
            <a:r>
              <a:rPr lang="en-US" sz="2400">
                <a:solidFill>
                  <a:schemeClr val="tx1"/>
                </a:solidFill>
                <a:effectLst>
                  <a:outerShdw blurRad="38100" dist="38100" dir="2700000" algn="tl">
                    <a:srgbClr val="000000"/>
                  </a:outerShdw>
                </a:effectLst>
              </a:rPr>
              <a:t>1) Increased triglycerides are often associated with atherogenic </a:t>
            </a:r>
            <a:r>
              <a:rPr lang="en-US" sz="2400">
                <a:solidFill>
                  <a:schemeClr val="accent1"/>
                </a:solidFill>
                <a:effectLst>
                  <a:outerShdw blurRad="38100" dist="38100" dir="2700000" algn="tl">
                    <a:srgbClr val="000000"/>
                  </a:outerShdw>
                </a:effectLst>
              </a:rPr>
              <a:t>chylomicron and VLDL remnants</a:t>
            </a:r>
          </a:p>
        </p:txBody>
      </p:sp>
      <p:sp>
        <p:nvSpPr>
          <p:cNvPr id="4974596" name="Rectangle 4"/>
          <p:cNvSpPr>
            <a:spLocks noGrp="1" noChangeArrowheads="1"/>
          </p:cNvSpPr>
          <p:nvPr>
            <p:ph type="ctrTitle"/>
          </p:nvPr>
        </p:nvSpPr>
        <p:spPr>
          <a:xfrm>
            <a:off x="0" y="68263"/>
            <a:ext cx="9144000" cy="1143000"/>
          </a:xfrm>
        </p:spPr>
        <p:txBody>
          <a:bodyPr/>
          <a:lstStyle/>
          <a:p>
            <a:pPr>
              <a:defRPr/>
            </a:pPr>
            <a:r>
              <a:rPr lang="en-US" smtClean="0"/>
              <a:t>Triglycerides and Atherogenesis</a:t>
            </a:r>
          </a:p>
        </p:txBody>
      </p:sp>
      <p:sp>
        <p:nvSpPr>
          <p:cNvPr id="4974597" name="Text Box 5"/>
          <p:cNvSpPr txBox="1">
            <a:spLocks noChangeArrowheads="1"/>
          </p:cNvSpPr>
          <p:nvPr/>
        </p:nvSpPr>
        <p:spPr bwMode="auto">
          <a:xfrm>
            <a:off x="484188" y="2562225"/>
            <a:ext cx="6354762" cy="968375"/>
          </a:xfrm>
          <a:prstGeom prst="rect">
            <a:avLst/>
          </a:prstGeom>
          <a:noFill/>
          <a:ln w="28575">
            <a:noFill/>
            <a:miter lim="800000"/>
            <a:headEnd/>
            <a:tailEnd/>
          </a:ln>
          <a:effectLst/>
        </p:spPr>
        <p:txBody>
          <a:bodyPr>
            <a:spAutoFit/>
          </a:bodyPr>
          <a:lstStyle/>
          <a:p>
            <a:pPr algn="l">
              <a:lnSpc>
                <a:spcPct val="120000"/>
              </a:lnSpc>
              <a:defRPr/>
            </a:pPr>
            <a:r>
              <a:rPr lang="en-US" sz="2400">
                <a:solidFill>
                  <a:schemeClr val="tx1"/>
                </a:solidFill>
                <a:effectLst>
                  <a:outerShdw blurRad="38100" dist="38100" dir="2700000" algn="tl">
                    <a:srgbClr val="000000"/>
                  </a:outerShdw>
                </a:effectLst>
              </a:rPr>
              <a:t>2) Increased triglycerides result in increased concentration of </a:t>
            </a:r>
            <a:r>
              <a:rPr lang="en-US" sz="2400">
                <a:solidFill>
                  <a:schemeClr val="accent1"/>
                </a:solidFill>
                <a:effectLst>
                  <a:outerShdw blurRad="38100" dist="38100" dir="2700000" algn="tl">
                    <a:srgbClr val="000000"/>
                  </a:outerShdw>
                </a:effectLst>
              </a:rPr>
              <a:t>LDL particles</a:t>
            </a:r>
          </a:p>
        </p:txBody>
      </p:sp>
      <p:sp>
        <p:nvSpPr>
          <p:cNvPr id="4974598" name="Text Box 6"/>
          <p:cNvSpPr txBox="1">
            <a:spLocks noChangeArrowheads="1"/>
          </p:cNvSpPr>
          <p:nvPr/>
        </p:nvSpPr>
        <p:spPr bwMode="auto">
          <a:xfrm>
            <a:off x="496888" y="3502025"/>
            <a:ext cx="6354762" cy="968375"/>
          </a:xfrm>
          <a:prstGeom prst="rect">
            <a:avLst/>
          </a:prstGeom>
          <a:noFill/>
          <a:ln w="28575">
            <a:noFill/>
            <a:miter lim="800000"/>
            <a:headEnd/>
            <a:tailEnd/>
          </a:ln>
          <a:effectLst/>
        </p:spPr>
        <p:txBody>
          <a:bodyPr>
            <a:spAutoFit/>
          </a:bodyPr>
          <a:lstStyle/>
          <a:p>
            <a:pPr algn="l">
              <a:lnSpc>
                <a:spcPct val="120000"/>
              </a:lnSpc>
              <a:defRPr/>
            </a:pPr>
            <a:r>
              <a:rPr lang="en-US" sz="2400">
                <a:solidFill>
                  <a:schemeClr val="tx1"/>
                </a:solidFill>
                <a:effectLst>
                  <a:outerShdw blurRad="38100" dist="38100" dir="2700000" algn="tl">
                    <a:srgbClr val="000000"/>
                  </a:outerShdw>
                </a:effectLst>
              </a:rPr>
              <a:t>3) Increased triglycerides result in promotion of </a:t>
            </a:r>
            <a:r>
              <a:rPr lang="en-US" sz="2400" b="1">
                <a:solidFill>
                  <a:srgbClr val="FF0000"/>
                </a:solidFill>
                <a:effectLst>
                  <a:outerShdw blurRad="38100" dist="38100" dir="2700000" algn="tl">
                    <a:srgbClr val="000000"/>
                  </a:outerShdw>
                </a:effectLst>
              </a:rPr>
              <a:t>small,  dense LDL particles </a:t>
            </a:r>
          </a:p>
        </p:txBody>
      </p:sp>
      <p:sp>
        <p:nvSpPr>
          <p:cNvPr id="4974599" name="Text Box 7"/>
          <p:cNvSpPr txBox="1">
            <a:spLocks noChangeArrowheads="1"/>
          </p:cNvSpPr>
          <p:nvPr/>
        </p:nvSpPr>
        <p:spPr bwMode="auto">
          <a:xfrm>
            <a:off x="490538" y="4518025"/>
            <a:ext cx="6354762" cy="1844675"/>
          </a:xfrm>
          <a:prstGeom prst="rect">
            <a:avLst/>
          </a:prstGeom>
          <a:noFill/>
          <a:ln w="28575">
            <a:noFill/>
            <a:miter lim="800000"/>
            <a:headEnd/>
            <a:tailEnd/>
          </a:ln>
          <a:effectLst/>
        </p:spPr>
        <p:txBody>
          <a:bodyPr>
            <a:spAutoFit/>
          </a:bodyPr>
          <a:lstStyle/>
          <a:p>
            <a:pPr algn="l">
              <a:lnSpc>
                <a:spcPct val="120000"/>
              </a:lnSpc>
              <a:defRPr/>
            </a:pPr>
            <a:r>
              <a:rPr lang="en-US" sz="2400">
                <a:solidFill>
                  <a:schemeClr val="tx1"/>
                </a:solidFill>
                <a:effectLst>
                  <a:outerShdw blurRad="38100" dist="38100" dir="2700000" algn="tl">
                    <a:srgbClr val="000000"/>
                  </a:outerShdw>
                </a:effectLst>
              </a:rPr>
              <a:t>4) Increased triglycerides result in formation of small, cholesterol depleted HDL particles and</a:t>
            </a:r>
            <a:r>
              <a:rPr lang="en-US" sz="2400">
                <a:solidFill>
                  <a:schemeClr val="accent1"/>
                </a:solidFill>
                <a:effectLst>
                  <a:outerShdw blurRad="38100" dist="38100" dir="2700000" algn="tl">
                    <a:srgbClr val="000000"/>
                  </a:outerShdw>
                </a:effectLst>
              </a:rPr>
              <a:t> decreased </a:t>
            </a:r>
            <a:r>
              <a:rPr lang="en-US" sz="2400" b="1">
                <a:solidFill>
                  <a:srgbClr val="FF0000"/>
                </a:solidFill>
                <a:effectLst>
                  <a:outerShdw blurRad="38100" dist="38100" dir="2700000" algn="tl">
                    <a:srgbClr val="000000"/>
                  </a:outerShdw>
                </a:effectLst>
              </a:rPr>
              <a:t>HDL-C. Reverse cholesterol transport is impaired</a:t>
            </a:r>
          </a:p>
        </p:txBody>
      </p:sp>
      <p:sp>
        <p:nvSpPr>
          <p:cNvPr id="4974600" name="Text Box 8"/>
          <p:cNvSpPr txBox="1">
            <a:spLocks noChangeArrowheads="1"/>
          </p:cNvSpPr>
          <p:nvPr/>
        </p:nvSpPr>
        <p:spPr bwMode="auto">
          <a:xfrm>
            <a:off x="7073900" y="2425700"/>
            <a:ext cx="2159000" cy="701675"/>
          </a:xfrm>
          <a:prstGeom prst="rect">
            <a:avLst/>
          </a:prstGeom>
          <a:noFill/>
          <a:ln w="28575">
            <a:noFill/>
            <a:miter lim="800000"/>
            <a:headEnd/>
            <a:tailEnd/>
          </a:ln>
          <a:effectLst/>
        </p:spPr>
        <p:txBody>
          <a:bodyPr>
            <a:spAutoFit/>
          </a:bodyPr>
          <a:lstStyle/>
          <a:p>
            <a:pPr>
              <a:defRPr/>
            </a:pPr>
            <a:r>
              <a:rPr lang="en-US" sz="4000" b="1">
                <a:solidFill>
                  <a:schemeClr val="accent1"/>
                </a:solidFill>
                <a:effectLst>
                  <a:outerShdw blurRad="38100" dist="38100" dir="2700000" algn="tl">
                    <a:srgbClr val="000000"/>
                  </a:outerShdw>
                </a:effectLst>
              </a:rPr>
              <a:t>ApoB </a:t>
            </a:r>
            <a:r>
              <a:rPr lang="en-US" sz="4000" b="1">
                <a:solidFill>
                  <a:schemeClr val="accent1"/>
                </a:solidFill>
                <a:effectLst>
                  <a:outerShdw blurRad="38100" dist="38100" dir="2700000" algn="tl">
                    <a:srgbClr val="000000"/>
                  </a:outerShdw>
                </a:effectLst>
                <a:cs typeface="Arial" pitchFamily="34" charset="0"/>
              </a:rPr>
              <a:t>↑</a:t>
            </a:r>
          </a:p>
        </p:txBody>
      </p:sp>
      <p:sp>
        <p:nvSpPr>
          <p:cNvPr id="4974601" name="Text Box 9"/>
          <p:cNvSpPr txBox="1">
            <a:spLocks noChangeArrowheads="1"/>
          </p:cNvSpPr>
          <p:nvPr/>
        </p:nvSpPr>
        <p:spPr bwMode="auto">
          <a:xfrm>
            <a:off x="7034213" y="5092700"/>
            <a:ext cx="2109787" cy="701675"/>
          </a:xfrm>
          <a:prstGeom prst="rect">
            <a:avLst/>
          </a:prstGeom>
          <a:noFill/>
          <a:ln w="28575">
            <a:noFill/>
            <a:miter lim="800000"/>
            <a:headEnd/>
            <a:tailEnd/>
          </a:ln>
          <a:effectLst/>
        </p:spPr>
        <p:txBody>
          <a:bodyPr>
            <a:spAutoFit/>
          </a:bodyPr>
          <a:lstStyle/>
          <a:p>
            <a:pPr>
              <a:defRPr/>
            </a:pPr>
            <a:r>
              <a:rPr lang="en-US" sz="4000" b="1">
                <a:solidFill>
                  <a:schemeClr val="accent1"/>
                </a:solidFill>
                <a:effectLst>
                  <a:outerShdw blurRad="38100" dist="38100" dir="2700000" algn="tl">
                    <a:srgbClr val="000000"/>
                  </a:outerShdw>
                </a:effectLst>
              </a:rPr>
              <a:t>ApoA </a:t>
            </a:r>
            <a:r>
              <a:rPr lang="en-US" sz="4000" b="1">
                <a:solidFill>
                  <a:schemeClr val="accent1"/>
                </a:solidFill>
                <a:effectLst>
                  <a:outerShdw blurRad="38100" dist="38100" dir="2700000" algn="tl">
                    <a:srgbClr val="000000"/>
                  </a:outerShdw>
                </a:effectLst>
                <a:cs typeface="Arial" pitchFamily="34" charset="0"/>
              </a:rPr>
              <a:t>↓</a:t>
            </a:r>
          </a:p>
        </p:txBody>
      </p:sp>
      <p:sp>
        <p:nvSpPr>
          <p:cNvPr id="4974602" name="AutoShape 10"/>
          <p:cNvSpPr>
            <a:spLocks/>
          </p:cNvSpPr>
          <p:nvPr/>
        </p:nvSpPr>
        <p:spPr bwMode="auto">
          <a:xfrm>
            <a:off x="6388100" y="1371600"/>
            <a:ext cx="800100" cy="2857500"/>
          </a:xfrm>
          <a:prstGeom prst="rightBrace">
            <a:avLst>
              <a:gd name="adj1" fmla="val 29762"/>
              <a:gd name="adj2" fmla="val 50000"/>
            </a:avLst>
          </a:prstGeom>
          <a:noFill/>
          <a:ln w="31750">
            <a:solidFill>
              <a:schemeClr val="accent1"/>
            </a:solidFill>
            <a:round/>
            <a:headEnd/>
            <a:tailEnd/>
          </a:ln>
        </p:spPr>
        <p:txBody>
          <a:bodyPr anchor="ctr">
            <a:spAutoFit/>
          </a:bodyPr>
          <a:lstStyle/>
          <a:p>
            <a:endParaRPr lang="en-US"/>
          </a:p>
        </p:txBody>
      </p:sp>
      <p:sp>
        <p:nvSpPr>
          <p:cNvPr id="4974603" name="AutoShape 11"/>
          <p:cNvSpPr>
            <a:spLocks/>
          </p:cNvSpPr>
          <p:nvPr/>
        </p:nvSpPr>
        <p:spPr bwMode="auto">
          <a:xfrm>
            <a:off x="6400800" y="4622800"/>
            <a:ext cx="736600" cy="1676400"/>
          </a:xfrm>
          <a:prstGeom prst="rightBrace">
            <a:avLst>
              <a:gd name="adj1" fmla="val 18966"/>
              <a:gd name="adj2" fmla="val 50000"/>
            </a:avLst>
          </a:prstGeom>
          <a:noFill/>
          <a:ln w="31750">
            <a:solidFill>
              <a:schemeClr val="accent1"/>
            </a:solidFill>
            <a:round/>
            <a:headEnd/>
            <a:tailEnd/>
          </a:ln>
        </p:spPr>
        <p:txBody>
          <a:bodyPr anchor="ctr">
            <a:spAutoFit/>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974595"/>
                                        </p:tgtEl>
                                        <p:attrNameLst>
                                          <p:attrName>style.visibility</p:attrName>
                                        </p:attrNameLst>
                                      </p:cBhvr>
                                      <p:to>
                                        <p:strVal val="visible"/>
                                      </p:to>
                                    </p:set>
                                    <p:animEffect transition="in" filter="wipe(up)">
                                      <p:cBhvr>
                                        <p:cTn id="7" dur="1000"/>
                                        <p:tgtEl>
                                          <p:spTgt spid="497459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974597"/>
                                        </p:tgtEl>
                                        <p:attrNameLst>
                                          <p:attrName>style.visibility</p:attrName>
                                        </p:attrNameLst>
                                      </p:cBhvr>
                                      <p:to>
                                        <p:strVal val="visible"/>
                                      </p:to>
                                    </p:set>
                                    <p:animEffect transition="in" filter="wipe(up)">
                                      <p:cBhvr>
                                        <p:cTn id="12" dur="1000"/>
                                        <p:tgtEl>
                                          <p:spTgt spid="497459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974598"/>
                                        </p:tgtEl>
                                        <p:attrNameLst>
                                          <p:attrName>style.visibility</p:attrName>
                                        </p:attrNameLst>
                                      </p:cBhvr>
                                      <p:to>
                                        <p:strVal val="visible"/>
                                      </p:to>
                                    </p:set>
                                    <p:animEffect transition="in" filter="wipe(up)">
                                      <p:cBhvr>
                                        <p:cTn id="17" dur="1000"/>
                                        <p:tgtEl>
                                          <p:spTgt spid="497459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974599"/>
                                        </p:tgtEl>
                                        <p:attrNameLst>
                                          <p:attrName>style.visibility</p:attrName>
                                        </p:attrNameLst>
                                      </p:cBhvr>
                                      <p:to>
                                        <p:strVal val="visible"/>
                                      </p:to>
                                    </p:set>
                                    <p:animEffect transition="in" filter="wipe(up)">
                                      <p:cBhvr>
                                        <p:cTn id="22" dur="1000"/>
                                        <p:tgtEl>
                                          <p:spTgt spid="497459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974602"/>
                                        </p:tgtEl>
                                        <p:attrNameLst>
                                          <p:attrName>style.visibility</p:attrName>
                                        </p:attrNameLst>
                                      </p:cBhvr>
                                      <p:to>
                                        <p:strVal val="visible"/>
                                      </p:to>
                                    </p:set>
                                    <p:animEffect transition="in" filter="wipe(left)">
                                      <p:cBhvr>
                                        <p:cTn id="27" dur="1000"/>
                                        <p:tgtEl>
                                          <p:spTgt spid="4974602"/>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4974603"/>
                                        </p:tgtEl>
                                        <p:attrNameLst>
                                          <p:attrName>style.visibility</p:attrName>
                                        </p:attrNameLst>
                                      </p:cBhvr>
                                      <p:to>
                                        <p:strVal val="visible"/>
                                      </p:to>
                                    </p:set>
                                    <p:animEffect transition="in" filter="wipe(left)">
                                      <p:cBhvr>
                                        <p:cTn id="30" dur="1000"/>
                                        <p:tgtEl>
                                          <p:spTgt spid="4974603"/>
                                        </p:tgtEl>
                                      </p:cBhvr>
                                    </p:animEffect>
                                  </p:childTnLst>
                                </p:cTn>
                              </p:par>
                            </p:childTnLst>
                          </p:cTn>
                        </p:par>
                        <p:par>
                          <p:cTn id="31" fill="hold">
                            <p:stCondLst>
                              <p:cond delay="1000"/>
                            </p:stCondLst>
                            <p:childTnLst>
                              <p:par>
                                <p:cTn id="32" presetID="22" presetClass="entr" presetSubtype="8" fill="hold" grpId="0" nodeType="afterEffect">
                                  <p:stCondLst>
                                    <p:cond delay="0"/>
                                  </p:stCondLst>
                                  <p:childTnLst>
                                    <p:set>
                                      <p:cBhvr>
                                        <p:cTn id="33" dur="1" fill="hold">
                                          <p:stCondLst>
                                            <p:cond delay="0"/>
                                          </p:stCondLst>
                                        </p:cTn>
                                        <p:tgtEl>
                                          <p:spTgt spid="4974600"/>
                                        </p:tgtEl>
                                        <p:attrNameLst>
                                          <p:attrName>style.visibility</p:attrName>
                                        </p:attrNameLst>
                                      </p:cBhvr>
                                      <p:to>
                                        <p:strVal val="visible"/>
                                      </p:to>
                                    </p:set>
                                    <p:animEffect transition="in" filter="wipe(left)">
                                      <p:cBhvr>
                                        <p:cTn id="34" dur="1000"/>
                                        <p:tgtEl>
                                          <p:spTgt spid="4974600"/>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4974601"/>
                                        </p:tgtEl>
                                        <p:attrNameLst>
                                          <p:attrName>style.visibility</p:attrName>
                                        </p:attrNameLst>
                                      </p:cBhvr>
                                      <p:to>
                                        <p:strVal val="visible"/>
                                      </p:to>
                                    </p:set>
                                    <p:animEffect transition="in" filter="wipe(left)">
                                      <p:cBhvr>
                                        <p:cTn id="37" dur="1000"/>
                                        <p:tgtEl>
                                          <p:spTgt spid="4974601"/>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974594"/>
                                        </p:tgtEl>
                                        <p:attrNameLst>
                                          <p:attrName>style.visibility</p:attrName>
                                        </p:attrNameLst>
                                      </p:cBhvr>
                                      <p:to>
                                        <p:strVal val="visible"/>
                                      </p:to>
                                    </p:set>
                                    <p:animEffect transition="in" filter="fade">
                                      <p:cBhvr>
                                        <p:cTn id="40" dur="2000"/>
                                        <p:tgtEl>
                                          <p:spTgt spid="49745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74594" grpId="0" animBg="1"/>
      <p:bldP spid="4974595" grpId="0"/>
      <p:bldP spid="4974597" grpId="0"/>
      <p:bldP spid="4974598" grpId="0"/>
      <p:bldP spid="4974599" grpId="0"/>
      <p:bldP spid="4974600" grpId="0"/>
      <p:bldP spid="4974601" grpId="0"/>
      <p:bldP spid="4974602" grpId="0" animBg="1"/>
      <p:bldP spid="4974603" grpId="0"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1038225" y="1381125"/>
            <a:ext cx="6048375" cy="4419600"/>
          </a:xfrm>
          <a:prstGeom prst="rect">
            <a:avLst/>
          </a:prstGeom>
          <a:solidFill>
            <a:schemeClr val="tx1"/>
          </a:solidFill>
          <a:ln w="28575" algn="ctr">
            <a:noFill/>
            <a:miter lim="800000"/>
            <a:headEnd/>
            <a:tailEnd/>
          </a:ln>
        </p:spPr>
        <p:txBody>
          <a:bodyPr anchor="ctr">
            <a:spAutoFit/>
          </a:bodyPr>
          <a:lstStyle/>
          <a:p>
            <a:endParaRPr lang="en-US"/>
          </a:p>
        </p:txBody>
      </p:sp>
      <p:sp>
        <p:nvSpPr>
          <p:cNvPr id="5016579" name="Rectangle 3"/>
          <p:cNvSpPr>
            <a:spLocks noGrp="1" noChangeArrowheads="1"/>
          </p:cNvSpPr>
          <p:nvPr>
            <p:ph type="title"/>
          </p:nvPr>
        </p:nvSpPr>
        <p:spPr>
          <a:xfrm>
            <a:off x="0" y="0"/>
            <a:ext cx="9144000" cy="1143000"/>
          </a:xfrm>
        </p:spPr>
        <p:txBody>
          <a:bodyPr/>
          <a:lstStyle/>
          <a:p>
            <a:pPr>
              <a:defRPr/>
            </a:pPr>
            <a:r>
              <a:rPr lang="en-US" sz="4000" smtClean="0"/>
              <a:t>Relationship of Small LDL to Triglycerides</a:t>
            </a:r>
          </a:p>
        </p:txBody>
      </p:sp>
      <p:sp>
        <p:nvSpPr>
          <p:cNvPr id="81924" name="Rectangle 4"/>
          <p:cNvSpPr>
            <a:spLocks noChangeArrowheads="1"/>
          </p:cNvSpPr>
          <p:nvPr/>
        </p:nvSpPr>
        <p:spPr bwMode="auto">
          <a:xfrm>
            <a:off x="3652838" y="6221413"/>
            <a:ext cx="5137150" cy="366712"/>
          </a:xfrm>
          <a:prstGeom prst="rect">
            <a:avLst/>
          </a:prstGeom>
          <a:noFill/>
          <a:ln w="28575" algn="ctr">
            <a:noFill/>
            <a:miter lim="800000"/>
            <a:headEnd/>
            <a:tailEnd/>
          </a:ln>
        </p:spPr>
        <p:txBody>
          <a:bodyPr wrap="none">
            <a:spAutoFit/>
          </a:bodyPr>
          <a:lstStyle/>
          <a:p>
            <a:r>
              <a:rPr lang="en-US" sz="1800" b="1"/>
              <a:t>Hanak, V. et al. Am J Cardiol 2004;94:219–222</a:t>
            </a:r>
          </a:p>
        </p:txBody>
      </p:sp>
      <p:sp>
        <p:nvSpPr>
          <p:cNvPr id="81925" name="Rectangle 5"/>
          <p:cNvSpPr>
            <a:spLocks noChangeArrowheads="1"/>
          </p:cNvSpPr>
          <p:nvPr/>
        </p:nvSpPr>
        <p:spPr bwMode="auto">
          <a:xfrm>
            <a:off x="1997075" y="1552575"/>
            <a:ext cx="4673600" cy="3479800"/>
          </a:xfrm>
          <a:prstGeom prst="rect">
            <a:avLst/>
          </a:prstGeom>
          <a:noFill/>
          <a:ln w="28575" algn="ctr">
            <a:solidFill>
              <a:srgbClr val="0000FF"/>
            </a:solidFill>
            <a:miter lim="800000"/>
            <a:headEnd/>
            <a:tailEnd/>
          </a:ln>
        </p:spPr>
        <p:txBody>
          <a:bodyPr wrap="none" anchor="ctr">
            <a:spAutoFit/>
          </a:bodyPr>
          <a:lstStyle/>
          <a:p>
            <a:endParaRPr lang="en-US"/>
          </a:p>
        </p:txBody>
      </p:sp>
      <p:sp>
        <p:nvSpPr>
          <p:cNvPr id="81926" name="Line 6"/>
          <p:cNvSpPr>
            <a:spLocks noChangeShapeType="1"/>
          </p:cNvSpPr>
          <p:nvPr/>
        </p:nvSpPr>
        <p:spPr bwMode="auto">
          <a:xfrm flipV="1">
            <a:off x="1914525" y="5029200"/>
            <a:ext cx="104775" cy="0"/>
          </a:xfrm>
          <a:prstGeom prst="line">
            <a:avLst/>
          </a:prstGeom>
          <a:noFill/>
          <a:ln w="28575">
            <a:solidFill>
              <a:srgbClr val="0000FF"/>
            </a:solidFill>
            <a:round/>
            <a:headEnd/>
            <a:tailEnd/>
          </a:ln>
        </p:spPr>
        <p:txBody>
          <a:bodyPr anchor="ctr">
            <a:spAutoFit/>
          </a:bodyPr>
          <a:lstStyle/>
          <a:p>
            <a:endParaRPr lang="en-US"/>
          </a:p>
        </p:txBody>
      </p:sp>
      <p:sp>
        <p:nvSpPr>
          <p:cNvPr id="81927" name="Line 7"/>
          <p:cNvSpPr>
            <a:spLocks noChangeShapeType="1"/>
          </p:cNvSpPr>
          <p:nvPr/>
        </p:nvSpPr>
        <p:spPr bwMode="auto">
          <a:xfrm flipV="1">
            <a:off x="1892300" y="4441825"/>
            <a:ext cx="104775" cy="0"/>
          </a:xfrm>
          <a:prstGeom prst="line">
            <a:avLst/>
          </a:prstGeom>
          <a:noFill/>
          <a:ln w="28575">
            <a:solidFill>
              <a:srgbClr val="0000FF"/>
            </a:solidFill>
            <a:round/>
            <a:headEnd/>
            <a:tailEnd/>
          </a:ln>
        </p:spPr>
        <p:txBody>
          <a:bodyPr anchor="ctr">
            <a:spAutoFit/>
          </a:bodyPr>
          <a:lstStyle/>
          <a:p>
            <a:endParaRPr lang="en-US"/>
          </a:p>
        </p:txBody>
      </p:sp>
      <p:sp>
        <p:nvSpPr>
          <p:cNvPr id="81928" name="Line 8"/>
          <p:cNvSpPr>
            <a:spLocks noChangeShapeType="1"/>
          </p:cNvSpPr>
          <p:nvPr/>
        </p:nvSpPr>
        <p:spPr bwMode="auto">
          <a:xfrm flipV="1">
            <a:off x="1892300" y="3860800"/>
            <a:ext cx="104775" cy="0"/>
          </a:xfrm>
          <a:prstGeom prst="line">
            <a:avLst/>
          </a:prstGeom>
          <a:noFill/>
          <a:ln w="28575">
            <a:solidFill>
              <a:srgbClr val="0000FF"/>
            </a:solidFill>
            <a:round/>
            <a:headEnd/>
            <a:tailEnd/>
          </a:ln>
        </p:spPr>
        <p:txBody>
          <a:bodyPr anchor="ctr">
            <a:spAutoFit/>
          </a:bodyPr>
          <a:lstStyle/>
          <a:p>
            <a:endParaRPr lang="en-US"/>
          </a:p>
        </p:txBody>
      </p:sp>
      <p:sp>
        <p:nvSpPr>
          <p:cNvPr id="81929" name="Line 9"/>
          <p:cNvSpPr>
            <a:spLocks noChangeShapeType="1"/>
          </p:cNvSpPr>
          <p:nvPr/>
        </p:nvSpPr>
        <p:spPr bwMode="auto">
          <a:xfrm flipV="1">
            <a:off x="1892300" y="3279775"/>
            <a:ext cx="104775" cy="0"/>
          </a:xfrm>
          <a:prstGeom prst="line">
            <a:avLst/>
          </a:prstGeom>
          <a:noFill/>
          <a:ln w="28575">
            <a:solidFill>
              <a:srgbClr val="0000FF"/>
            </a:solidFill>
            <a:round/>
            <a:headEnd/>
            <a:tailEnd/>
          </a:ln>
        </p:spPr>
        <p:txBody>
          <a:bodyPr anchor="ctr">
            <a:spAutoFit/>
          </a:bodyPr>
          <a:lstStyle/>
          <a:p>
            <a:endParaRPr lang="en-US"/>
          </a:p>
        </p:txBody>
      </p:sp>
      <p:sp>
        <p:nvSpPr>
          <p:cNvPr id="81930" name="Line 10"/>
          <p:cNvSpPr>
            <a:spLocks noChangeShapeType="1"/>
          </p:cNvSpPr>
          <p:nvPr/>
        </p:nvSpPr>
        <p:spPr bwMode="auto">
          <a:xfrm flipV="1">
            <a:off x="1892300" y="2708275"/>
            <a:ext cx="104775" cy="0"/>
          </a:xfrm>
          <a:prstGeom prst="line">
            <a:avLst/>
          </a:prstGeom>
          <a:noFill/>
          <a:ln w="28575">
            <a:solidFill>
              <a:srgbClr val="0000FF"/>
            </a:solidFill>
            <a:round/>
            <a:headEnd/>
            <a:tailEnd/>
          </a:ln>
        </p:spPr>
        <p:txBody>
          <a:bodyPr anchor="ctr">
            <a:spAutoFit/>
          </a:bodyPr>
          <a:lstStyle/>
          <a:p>
            <a:endParaRPr lang="en-US"/>
          </a:p>
        </p:txBody>
      </p:sp>
      <p:sp>
        <p:nvSpPr>
          <p:cNvPr id="81931" name="Line 11"/>
          <p:cNvSpPr>
            <a:spLocks noChangeShapeType="1"/>
          </p:cNvSpPr>
          <p:nvPr/>
        </p:nvSpPr>
        <p:spPr bwMode="auto">
          <a:xfrm flipV="1">
            <a:off x="1892300" y="2136775"/>
            <a:ext cx="104775" cy="0"/>
          </a:xfrm>
          <a:prstGeom prst="line">
            <a:avLst/>
          </a:prstGeom>
          <a:noFill/>
          <a:ln w="28575">
            <a:solidFill>
              <a:srgbClr val="0000FF"/>
            </a:solidFill>
            <a:round/>
            <a:headEnd/>
            <a:tailEnd/>
          </a:ln>
        </p:spPr>
        <p:txBody>
          <a:bodyPr anchor="ctr">
            <a:spAutoFit/>
          </a:bodyPr>
          <a:lstStyle/>
          <a:p>
            <a:endParaRPr lang="en-US"/>
          </a:p>
        </p:txBody>
      </p:sp>
      <p:sp>
        <p:nvSpPr>
          <p:cNvPr id="81932" name="Line 12"/>
          <p:cNvSpPr>
            <a:spLocks noChangeShapeType="1"/>
          </p:cNvSpPr>
          <p:nvPr/>
        </p:nvSpPr>
        <p:spPr bwMode="auto">
          <a:xfrm flipV="1">
            <a:off x="1892300" y="1552575"/>
            <a:ext cx="104775" cy="0"/>
          </a:xfrm>
          <a:prstGeom prst="line">
            <a:avLst/>
          </a:prstGeom>
          <a:noFill/>
          <a:ln w="28575">
            <a:solidFill>
              <a:srgbClr val="0000FF"/>
            </a:solidFill>
            <a:round/>
            <a:headEnd/>
            <a:tailEnd/>
          </a:ln>
        </p:spPr>
        <p:txBody>
          <a:bodyPr anchor="ctr">
            <a:spAutoFit/>
          </a:bodyPr>
          <a:lstStyle/>
          <a:p>
            <a:endParaRPr lang="en-US"/>
          </a:p>
        </p:txBody>
      </p:sp>
      <p:sp>
        <p:nvSpPr>
          <p:cNvPr id="81933" name="Line 13"/>
          <p:cNvSpPr>
            <a:spLocks noChangeShapeType="1"/>
          </p:cNvSpPr>
          <p:nvPr/>
        </p:nvSpPr>
        <p:spPr bwMode="auto">
          <a:xfrm>
            <a:off x="1990725" y="5010150"/>
            <a:ext cx="3175" cy="95250"/>
          </a:xfrm>
          <a:prstGeom prst="line">
            <a:avLst/>
          </a:prstGeom>
          <a:noFill/>
          <a:ln w="28575">
            <a:solidFill>
              <a:srgbClr val="0000FF"/>
            </a:solidFill>
            <a:round/>
            <a:headEnd/>
            <a:tailEnd/>
          </a:ln>
        </p:spPr>
        <p:txBody>
          <a:bodyPr anchor="ctr">
            <a:spAutoFit/>
          </a:bodyPr>
          <a:lstStyle/>
          <a:p>
            <a:endParaRPr lang="en-US"/>
          </a:p>
        </p:txBody>
      </p:sp>
      <p:sp>
        <p:nvSpPr>
          <p:cNvPr id="81934" name="Line 14"/>
          <p:cNvSpPr>
            <a:spLocks noChangeShapeType="1"/>
          </p:cNvSpPr>
          <p:nvPr/>
        </p:nvSpPr>
        <p:spPr bwMode="auto">
          <a:xfrm>
            <a:off x="3556000" y="5029200"/>
            <a:ext cx="3175" cy="88900"/>
          </a:xfrm>
          <a:prstGeom prst="line">
            <a:avLst/>
          </a:prstGeom>
          <a:noFill/>
          <a:ln w="28575">
            <a:solidFill>
              <a:srgbClr val="0000FF"/>
            </a:solidFill>
            <a:round/>
            <a:headEnd/>
            <a:tailEnd/>
          </a:ln>
        </p:spPr>
        <p:txBody>
          <a:bodyPr anchor="ctr">
            <a:spAutoFit/>
          </a:bodyPr>
          <a:lstStyle/>
          <a:p>
            <a:endParaRPr lang="en-US"/>
          </a:p>
        </p:txBody>
      </p:sp>
      <p:sp>
        <p:nvSpPr>
          <p:cNvPr id="81935" name="Line 15"/>
          <p:cNvSpPr>
            <a:spLocks noChangeShapeType="1"/>
          </p:cNvSpPr>
          <p:nvPr/>
        </p:nvSpPr>
        <p:spPr bwMode="auto">
          <a:xfrm>
            <a:off x="5121275" y="5026025"/>
            <a:ext cx="3175" cy="88900"/>
          </a:xfrm>
          <a:prstGeom prst="line">
            <a:avLst/>
          </a:prstGeom>
          <a:noFill/>
          <a:ln w="28575">
            <a:solidFill>
              <a:srgbClr val="0000FF"/>
            </a:solidFill>
            <a:round/>
            <a:headEnd/>
            <a:tailEnd/>
          </a:ln>
        </p:spPr>
        <p:txBody>
          <a:bodyPr anchor="ctr">
            <a:spAutoFit/>
          </a:bodyPr>
          <a:lstStyle/>
          <a:p>
            <a:endParaRPr lang="en-US"/>
          </a:p>
        </p:txBody>
      </p:sp>
      <p:sp>
        <p:nvSpPr>
          <p:cNvPr id="81936" name="Line 16"/>
          <p:cNvSpPr>
            <a:spLocks noChangeShapeType="1"/>
          </p:cNvSpPr>
          <p:nvPr/>
        </p:nvSpPr>
        <p:spPr bwMode="auto">
          <a:xfrm>
            <a:off x="6670675" y="5032375"/>
            <a:ext cx="3175" cy="88900"/>
          </a:xfrm>
          <a:prstGeom prst="line">
            <a:avLst/>
          </a:prstGeom>
          <a:noFill/>
          <a:ln w="28575">
            <a:solidFill>
              <a:srgbClr val="0000FF"/>
            </a:solidFill>
            <a:round/>
            <a:headEnd/>
            <a:tailEnd/>
          </a:ln>
        </p:spPr>
        <p:txBody>
          <a:bodyPr anchor="ctr">
            <a:spAutoFit/>
          </a:bodyPr>
          <a:lstStyle/>
          <a:p>
            <a:endParaRPr lang="en-US"/>
          </a:p>
        </p:txBody>
      </p:sp>
      <p:grpSp>
        <p:nvGrpSpPr>
          <p:cNvPr id="2" name="Group 17"/>
          <p:cNvGrpSpPr>
            <a:grpSpLocks/>
          </p:cNvGrpSpPr>
          <p:nvPr/>
        </p:nvGrpSpPr>
        <p:grpSpPr bwMode="auto">
          <a:xfrm>
            <a:off x="2790825" y="3038475"/>
            <a:ext cx="3409950" cy="1990725"/>
            <a:chOff x="1758" y="1914"/>
            <a:chExt cx="2148" cy="1254"/>
          </a:xfrm>
        </p:grpSpPr>
        <p:sp>
          <p:nvSpPr>
            <p:cNvPr id="81966" name="Rectangle 18"/>
            <p:cNvSpPr>
              <a:spLocks noChangeArrowheads="1"/>
            </p:cNvSpPr>
            <p:nvPr/>
          </p:nvSpPr>
          <p:spPr bwMode="auto">
            <a:xfrm>
              <a:off x="3708" y="2544"/>
              <a:ext cx="198" cy="618"/>
            </a:xfrm>
            <a:prstGeom prst="rect">
              <a:avLst/>
            </a:prstGeom>
            <a:gradFill rotWithShape="1">
              <a:gsLst>
                <a:gs pos="0">
                  <a:srgbClr val="760000"/>
                </a:gs>
                <a:gs pos="50000">
                  <a:srgbClr val="FF0000"/>
                </a:gs>
                <a:gs pos="100000">
                  <a:srgbClr val="760000"/>
                </a:gs>
              </a:gsLst>
              <a:lin ang="0" scaled="1"/>
            </a:gradFill>
            <a:ln w="28575" algn="ctr">
              <a:noFill/>
              <a:miter lim="800000"/>
              <a:headEnd/>
              <a:tailEnd/>
            </a:ln>
          </p:spPr>
          <p:txBody>
            <a:bodyPr anchor="ctr">
              <a:spAutoFit/>
            </a:bodyPr>
            <a:lstStyle/>
            <a:p>
              <a:endParaRPr lang="en-US"/>
            </a:p>
          </p:txBody>
        </p:sp>
        <p:sp>
          <p:nvSpPr>
            <p:cNvPr id="81967" name="Rectangle 19"/>
            <p:cNvSpPr>
              <a:spLocks noChangeArrowheads="1"/>
            </p:cNvSpPr>
            <p:nvPr/>
          </p:nvSpPr>
          <p:spPr bwMode="auto">
            <a:xfrm>
              <a:off x="2736" y="2256"/>
              <a:ext cx="198" cy="912"/>
            </a:xfrm>
            <a:prstGeom prst="rect">
              <a:avLst/>
            </a:prstGeom>
            <a:gradFill rotWithShape="1">
              <a:gsLst>
                <a:gs pos="0">
                  <a:srgbClr val="760000"/>
                </a:gs>
                <a:gs pos="50000">
                  <a:srgbClr val="FF0000"/>
                </a:gs>
                <a:gs pos="100000">
                  <a:srgbClr val="760000"/>
                </a:gs>
              </a:gsLst>
              <a:lin ang="0" scaled="1"/>
            </a:gradFill>
            <a:ln w="28575" algn="ctr">
              <a:noFill/>
              <a:miter lim="800000"/>
              <a:headEnd/>
              <a:tailEnd/>
            </a:ln>
          </p:spPr>
          <p:txBody>
            <a:bodyPr anchor="ctr">
              <a:spAutoFit/>
            </a:bodyPr>
            <a:lstStyle/>
            <a:p>
              <a:endParaRPr lang="en-US"/>
            </a:p>
          </p:txBody>
        </p:sp>
        <p:sp>
          <p:nvSpPr>
            <p:cNvPr id="81968" name="Rectangle 20"/>
            <p:cNvSpPr>
              <a:spLocks noChangeArrowheads="1"/>
            </p:cNvSpPr>
            <p:nvPr/>
          </p:nvSpPr>
          <p:spPr bwMode="auto">
            <a:xfrm>
              <a:off x="1758" y="1914"/>
              <a:ext cx="198" cy="1254"/>
            </a:xfrm>
            <a:prstGeom prst="rect">
              <a:avLst/>
            </a:prstGeom>
            <a:gradFill rotWithShape="1">
              <a:gsLst>
                <a:gs pos="0">
                  <a:srgbClr val="760000"/>
                </a:gs>
                <a:gs pos="50000">
                  <a:srgbClr val="FF0000"/>
                </a:gs>
                <a:gs pos="100000">
                  <a:srgbClr val="760000"/>
                </a:gs>
              </a:gsLst>
              <a:lin ang="0" scaled="1"/>
            </a:gradFill>
            <a:ln w="28575" algn="ctr">
              <a:noFill/>
              <a:miter lim="800000"/>
              <a:headEnd/>
              <a:tailEnd/>
            </a:ln>
          </p:spPr>
          <p:txBody>
            <a:bodyPr anchor="ctr">
              <a:spAutoFit/>
            </a:bodyPr>
            <a:lstStyle/>
            <a:p>
              <a:endParaRPr lang="en-US"/>
            </a:p>
          </p:txBody>
        </p:sp>
      </p:grpSp>
      <p:sp>
        <p:nvSpPr>
          <p:cNvPr id="81938" name="Text Box 21"/>
          <p:cNvSpPr txBox="1">
            <a:spLocks noChangeArrowheads="1"/>
          </p:cNvSpPr>
          <p:nvPr/>
        </p:nvSpPr>
        <p:spPr bwMode="auto">
          <a:xfrm>
            <a:off x="2352675" y="5095875"/>
            <a:ext cx="838200" cy="336550"/>
          </a:xfrm>
          <a:prstGeom prst="rect">
            <a:avLst/>
          </a:prstGeom>
          <a:noFill/>
          <a:ln w="28575" algn="ctr">
            <a:noFill/>
            <a:miter lim="800000"/>
            <a:headEnd/>
            <a:tailEnd/>
          </a:ln>
        </p:spPr>
        <p:txBody>
          <a:bodyPr>
            <a:spAutoFit/>
          </a:bodyPr>
          <a:lstStyle/>
          <a:p>
            <a:r>
              <a:rPr lang="en-US" sz="1600" b="1">
                <a:solidFill>
                  <a:schemeClr val="bg2"/>
                </a:solidFill>
              </a:rPr>
              <a:t>&lt; 150</a:t>
            </a:r>
          </a:p>
        </p:txBody>
      </p:sp>
      <p:sp>
        <p:nvSpPr>
          <p:cNvPr id="81939" name="Text Box 22"/>
          <p:cNvSpPr txBox="1">
            <a:spLocks noChangeArrowheads="1"/>
          </p:cNvSpPr>
          <p:nvPr/>
        </p:nvSpPr>
        <p:spPr bwMode="auto">
          <a:xfrm>
            <a:off x="3667125" y="5095875"/>
            <a:ext cx="1257300" cy="336550"/>
          </a:xfrm>
          <a:prstGeom prst="rect">
            <a:avLst/>
          </a:prstGeom>
          <a:noFill/>
          <a:ln w="28575" algn="ctr">
            <a:noFill/>
            <a:miter lim="800000"/>
            <a:headEnd/>
            <a:tailEnd/>
          </a:ln>
        </p:spPr>
        <p:txBody>
          <a:bodyPr>
            <a:spAutoFit/>
          </a:bodyPr>
          <a:lstStyle/>
          <a:p>
            <a:r>
              <a:rPr lang="en-US" sz="1600" b="1">
                <a:solidFill>
                  <a:schemeClr val="bg2"/>
                </a:solidFill>
              </a:rPr>
              <a:t>150-199</a:t>
            </a:r>
          </a:p>
        </p:txBody>
      </p:sp>
      <p:sp>
        <p:nvSpPr>
          <p:cNvPr id="81940" name="Text Box 23"/>
          <p:cNvSpPr txBox="1">
            <a:spLocks noChangeArrowheads="1"/>
          </p:cNvSpPr>
          <p:nvPr/>
        </p:nvSpPr>
        <p:spPr bwMode="auto">
          <a:xfrm>
            <a:off x="5457825" y="5095875"/>
            <a:ext cx="838200" cy="336550"/>
          </a:xfrm>
          <a:prstGeom prst="rect">
            <a:avLst/>
          </a:prstGeom>
          <a:noFill/>
          <a:ln w="28575" algn="ctr">
            <a:noFill/>
            <a:miter lim="800000"/>
            <a:headEnd/>
            <a:tailEnd/>
          </a:ln>
        </p:spPr>
        <p:txBody>
          <a:bodyPr>
            <a:spAutoFit/>
          </a:bodyPr>
          <a:lstStyle/>
          <a:p>
            <a:r>
              <a:rPr lang="en-US" sz="1600" b="1">
                <a:solidFill>
                  <a:schemeClr val="bg2"/>
                </a:solidFill>
                <a:cs typeface="Arial" pitchFamily="34" charset="0"/>
              </a:rPr>
              <a:t>≥</a:t>
            </a:r>
            <a:r>
              <a:rPr lang="en-US" sz="1600" b="1">
                <a:solidFill>
                  <a:schemeClr val="bg2"/>
                </a:solidFill>
              </a:rPr>
              <a:t> 200</a:t>
            </a:r>
          </a:p>
        </p:txBody>
      </p:sp>
      <p:sp>
        <p:nvSpPr>
          <p:cNvPr id="81941" name="Text Box 24"/>
          <p:cNvSpPr txBox="1">
            <a:spLocks noChangeArrowheads="1"/>
          </p:cNvSpPr>
          <p:nvPr/>
        </p:nvSpPr>
        <p:spPr bwMode="auto">
          <a:xfrm>
            <a:off x="2933700" y="5400675"/>
            <a:ext cx="2743200" cy="336550"/>
          </a:xfrm>
          <a:prstGeom prst="rect">
            <a:avLst/>
          </a:prstGeom>
          <a:noFill/>
          <a:ln w="28575" algn="ctr">
            <a:noFill/>
            <a:miter lim="800000"/>
            <a:headEnd/>
            <a:tailEnd/>
          </a:ln>
        </p:spPr>
        <p:txBody>
          <a:bodyPr>
            <a:spAutoFit/>
          </a:bodyPr>
          <a:lstStyle/>
          <a:p>
            <a:r>
              <a:rPr lang="en-US" sz="1600" b="1">
                <a:solidFill>
                  <a:schemeClr val="bg2"/>
                </a:solidFill>
                <a:cs typeface="Arial" pitchFamily="34" charset="0"/>
              </a:rPr>
              <a:t>Triglycerides mg/dL</a:t>
            </a:r>
            <a:endParaRPr lang="en-US" sz="1600" b="1">
              <a:solidFill>
                <a:schemeClr val="bg2"/>
              </a:solidFill>
            </a:endParaRPr>
          </a:p>
        </p:txBody>
      </p:sp>
      <p:sp>
        <p:nvSpPr>
          <p:cNvPr id="81942" name="Text Box 25"/>
          <p:cNvSpPr txBox="1">
            <a:spLocks noChangeArrowheads="1"/>
          </p:cNvSpPr>
          <p:nvPr/>
        </p:nvSpPr>
        <p:spPr bwMode="auto">
          <a:xfrm>
            <a:off x="1552575" y="4848225"/>
            <a:ext cx="428625" cy="336550"/>
          </a:xfrm>
          <a:prstGeom prst="rect">
            <a:avLst/>
          </a:prstGeom>
          <a:noFill/>
          <a:ln w="28575" algn="ctr">
            <a:noFill/>
            <a:miter lim="800000"/>
            <a:headEnd/>
            <a:tailEnd/>
          </a:ln>
        </p:spPr>
        <p:txBody>
          <a:bodyPr>
            <a:spAutoFit/>
          </a:bodyPr>
          <a:lstStyle/>
          <a:p>
            <a:r>
              <a:rPr lang="en-US" sz="1600" b="1">
                <a:solidFill>
                  <a:schemeClr val="bg2"/>
                </a:solidFill>
              </a:rPr>
              <a:t>19</a:t>
            </a:r>
          </a:p>
        </p:txBody>
      </p:sp>
      <p:sp>
        <p:nvSpPr>
          <p:cNvPr id="81943" name="Text Box 26"/>
          <p:cNvSpPr txBox="1">
            <a:spLocks noChangeArrowheads="1"/>
          </p:cNvSpPr>
          <p:nvPr/>
        </p:nvSpPr>
        <p:spPr bwMode="auto">
          <a:xfrm>
            <a:off x="1524000" y="3705225"/>
            <a:ext cx="428625" cy="336550"/>
          </a:xfrm>
          <a:prstGeom prst="rect">
            <a:avLst/>
          </a:prstGeom>
          <a:noFill/>
          <a:ln w="28575" algn="ctr">
            <a:noFill/>
            <a:miter lim="800000"/>
            <a:headEnd/>
            <a:tailEnd/>
          </a:ln>
        </p:spPr>
        <p:txBody>
          <a:bodyPr>
            <a:spAutoFit/>
          </a:bodyPr>
          <a:lstStyle/>
          <a:p>
            <a:r>
              <a:rPr lang="en-US" sz="1600" b="1">
                <a:solidFill>
                  <a:schemeClr val="bg2"/>
                </a:solidFill>
              </a:rPr>
              <a:t>20</a:t>
            </a:r>
          </a:p>
        </p:txBody>
      </p:sp>
      <p:sp>
        <p:nvSpPr>
          <p:cNvPr id="81944" name="Text Box 27"/>
          <p:cNvSpPr txBox="1">
            <a:spLocks noChangeArrowheads="1"/>
          </p:cNvSpPr>
          <p:nvPr/>
        </p:nvSpPr>
        <p:spPr bwMode="auto">
          <a:xfrm>
            <a:off x="1543050" y="2571750"/>
            <a:ext cx="428625" cy="336550"/>
          </a:xfrm>
          <a:prstGeom prst="rect">
            <a:avLst/>
          </a:prstGeom>
          <a:noFill/>
          <a:ln w="28575" algn="ctr">
            <a:noFill/>
            <a:miter lim="800000"/>
            <a:headEnd/>
            <a:tailEnd/>
          </a:ln>
        </p:spPr>
        <p:txBody>
          <a:bodyPr>
            <a:spAutoFit/>
          </a:bodyPr>
          <a:lstStyle/>
          <a:p>
            <a:r>
              <a:rPr lang="en-US" sz="1600" b="1">
                <a:solidFill>
                  <a:schemeClr val="bg2"/>
                </a:solidFill>
              </a:rPr>
              <a:t>21</a:t>
            </a:r>
          </a:p>
        </p:txBody>
      </p:sp>
      <p:sp>
        <p:nvSpPr>
          <p:cNvPr id="81945" name="Text Box 28"/>
          <p:cNvSpPr txBox="1">
            <a:spLocks noChangeArrowheads="1"/>
          </p:cNvSpPr>
          <p:nvPr/>
        </p:nvSpPr>
        <p:spPr bwMode="auto">
          <a:xfrm>
            <a:off x="1552575" y="1390650"/>
            <a:ext cx="428625" cy="336550"/>
          </a:xfrm>
          <a:prstGeom prst="rect">
            <a:avLst/>
          </a:prstGeom>
          <a:noFill/>
          <a:ln w="28575" algn="ctr">
            <a:noFill/>
            <a:miter lim="800000"/>
            <a:headEnd/>
            <a:tailEnd/>
          </a:ln>
        </p:spPr>
        <p:txBody>
          <a:bodyPr>
            <a:spAutoFit/>
          </a:bodyPr>
          <a:lstStyle/>
          <a:p>
            <a:r>
              <a:rPr lang="en-US" sz="1600" b="1">
                <a:solidFill>
                  <a:schemeClr val="bg2"/>
                </a:solidFill>
              </a:rPr>
              <a:t>22</a:t>
            </a:r>
          </a:p>
        </p:txBody>
      </p:sp>
      <p:sp>
        <p:nvSpPr>
          <p:cNvPr id="81946" name="Text Box 29"/>
          <p:cNvSpPr txBox="1">
            <a:spLocks noChangeArrowheads="1"/>
          </p:cNvSpPr>
          <p:nvPr/>
        </p:nvSpPr>
        <p:spPr bwMode="auto">
          <a:xfrm>
            <a:off x="1362075" y="4257675"/>
            <a:ext cx="638175" cy="336550"/>
          </a:xfrm>
          <a:prstGeom prst="rect">
            <a:avLst/>
          </a:prstGeom>
          <a:noFill/>
          <a:ln w="28575" algn="ctr">
            <a:noFill/>
            <a:miter lim="800000"/>
            <a:headEnd/>
            <a:tailEnd/>
          </a:ln>
        </p:spPr>
        <p:txBody>
          <a:bodyPr>
            <a:spAutoFit/>
          </a:bodyPr>
          <a:lstStyle/>
          <a:p>
            <a:r>
              <a:rPr lang="en-US" sz="1600" b="1">
                <a:solidFill>
                  <a:schemeClr val="bg2"/>
                </a:solidFill>
              </a:rPr>
              <a:t>19.5</a:t>
            </a:r>
          </a:p>
        </p:txBody>
      </p:sp>
      <p:sp>
        <p:nvSpPr>
          <p:cNvPr id="81947" name="Text Box 30"/>
          <p:cNvSpPr txBox="1">
            <a:spLocks noChangeArrowheads="1"/>
          </p:cNvSpPr>
          <p:nvPr/>
        </p:nvSpPr>
        <p:spPr bwMode="auto">
          <a:xfrm>
            <a:off x="1362075" y="3114675"/>
            <a:ext cx="638175" cy="336550"/>
          </a:xfrm>
          <a:prstGeom prst="rect">
            <a:avLst/>
          </a:prstGeom>
          <a:noFill/>
          <a:ln w="28575" algn="ctr">
            <a:noFill/>
            <a:miter lim="800000"/>
            <a:headEnd/>
            <a:tailEnd/>
          </a:ln>
        </p:spPr>
        <p:txBody>
          <a:bodyPr>
            <a:spAutoFit/>
          </a:bodyPr>
          <a:lstStyle/>
          <a:p>
            <a:r>
              <a:rPr lang="en-US" sz="1600" b="1">
                <a:solidFill>
                  <a:schemeClr val="bg2"/>
                </a:solidFill>
              </a:rPr>
              <a:t>20.5</a:t>
            </a:r>
          </a:p>
        </p:txBody>
      </p:sp>
      <p:sp>
        <p:nvSpPr>
          <p:cNvPr id="81948" name="Text Box 31"/>
          <p:cNvSpPr txBox="1">
            <a:spLocks noChangeArrowheads="1"/>
          </p:cNvSpPr>
          <p:nvPr/>
        </p:nvSpPr>
        <p:spPr bwMode="auto">
          <a:xfrm>
            <a:off x="1333500" y="1971675"/>
            <a:ext cx="638175" cy="336550"/>
          </a:xfrm>
          <a:prstGeom prst="rect">
            <a:avLst/>
          </a:prstGeom>
          <a:noFill/>
          <a:ln w="28575" algn="ctr">
            <a:noFill/>
            <a:miter lim="800000"/>
            <a:headEnd/>
            <a:tailEnd/>
          </a:ln>
        </p:spPr>
        <p:txBody>
          <a:bodyPr>
            <a:spAutoFit/>
          </a:bodyPr>
          <a:lstStyle/>
          <a:p>
            <a:r>
              <a:rPr lang="en-US" sz="1600" b="1">
                <a:solidFill>
                  <a:schemeClr val="bg2"/>
                </a:solidFill>
              </a:rPr>
              <a:t>21.5</a:t>
            </a:r>
          </a:p>
        </p:txBody>
      </p:sp>
      <p:sp>
        <p:nvSpPr>
          <p:cNvPr id="81949" name="Text Box 32"/>
          <p:cNvSpPr txBox="1">
            <a:spLocks noChangeArrowheads="1"/>
          </p:cNvSpPr>
          <p:nvPr/>
        </p:nvSpPr>
        <p:spPr bwMode="auto">
          <a:xfrm rot="-5400000">
            <a:off x="-85725" y="3209925"/>
            <a:ext cx="2743200" cy="336550"/>
          </a:xfrm>
          <a:prstGeom prst="rect">
            <a:avLst/>
          </a:prstGeom>
          <a:noFill/>
          <a:ln w="28575" algn="ctr">
            <a:noFill/>
            <a:miter lim="800000"/>
            <a:headEnd/>
            <a:tailEnd/>
          </a:ln>
        </p:spPr>
        <p:txBody>
          <a:bodyPr>
            <a:spAutoFit/>
          </a:bodyPr>
          <a:lstStyle/>
          <a:p>
            <a:r>
              <a:rPr lang="en-US" sz="1600" b="1">
                <a:solidFill>
                  <a:schemeClr val="bg2"/>
                </a:solidFill>
                <a:cs typeface="Arial" pitchFamily="34" charset="0"/>
              </a:rPr>
              <a:t>LDL Particle Size (nm)</a:t>
            </a:r>
            <a:endParaRPr lang="en-US" sz="1600" b="1">
              <a:solidFill>
                <a:schemeClr val="bg2"/>
              </a:solidFill>
            </a:endParaRPr>
          </a:p>
        </p:txBody>
      </p:sp>
      <p:grpSp>
        <p:nvGrpSpPr>
          <p:cNvPr id="3" name="Group 33"/>
          <p:cNvGrpSpPr>
            <a:grpSpLocks/>
          </p:cNvGrpSpPr>
          <p:nvPr/>
        </p:nvGrpSpPr>
        <p:grpSpPr bwMode="auto">
          <a:xfrm>
            <a:off x="5343525" y="1752600"/>
            <a:ext cx="1247775" cy="336550"/>
            <a:chOff x="3366" y="1104"/>
            <a:chExt cx="786" cy="212"/>
          </a:xfrm>
        </p:grpSpPr>
        <p:sp>
          <p:nvSpPr>
            <p:cNvPr id="5016610" name="Rectangle 34"/>
            <p:cNvSpPr>
              <a:spLocks noChangeArrowheads="1"/>
            </p:cNvSpPr>
            <p:nvPr/>
          </p:nvSpPr>
          <p:spPr bwMode="auto">
            <a:xfrm>
              <a:off x="3366" y="1170"/>
              <a:ext cx="108" cy="9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28575" algn="ctr">
              <a:noFill/>
              <a:miter lim="800000"/>
              <a:headEnd/>
              <a:tailEnd/>
            </a:ln>
            <a:effectLst/>
          </p:spPr>
          <p:txBody>
            <a:bodyPr anchor="ctr">
              <a:spAutoFit/>
            </a:bodyPr>
            <a:lstStyle/>
            <a:p>
              <a:pPr>
                <a:defRPr/>
              </a:pPr>
              <a:endParaRPr lang="en-US"/>
            </a:p>
          </p:txBody>
        </p:sp>
        <p:sp>
          <p:nvSpPr>
            <p:cNvPr id="81965" name="Text Box 35"/>
            <p:cNvSpPr txBox="1">
              <a:spLocks noChangeArrowheads="1"/>
            </p:cNvSpPr>
            <p:nvPr/>
          </p:nvSpPr>
          <p:spPr bwMode="auto">
            <a:xfrm>
              <a:off x="3450" y="1104"/>
              <a:ext cx="702" cy="212"/>
            </a:xfrm>
            <a:prstGeom prst="rect">
              <a:avLst/>
            </a:prstGeom>
            <a:noFill/>
            <a:ln w="28575" algn="ctr">
              <a:noFill/>
              <a:miter lim="800000"/>
              <a:headEnd/>
              <a:tailEnd/>
            </a:ln>
          </p:spPr>
          <p:txBody>
            <a:bodyPr>
              <a:spAutoFit/>
            </a:bodyPr>
            <a:lstStyle/>
            <a:p>
              <a:pPr algn="l"/>
              <a:r>
                <a:rPr lang="en-US" sz="1600" b="1">
                  <a:solidFill>
                    <a:schemeClr val="bg2"/>
                  </a:solidFill>
                  <a:cs typeface="Arial" pitchFamily="34" charset="0"/>
                </a:rPr>
                <a:t>Females</a:t>
              </a:r>
              <a:endParaRPr lang="en-US" sz="1600" b="1">
                <a:solidFill>
                  <a:schemeClr val="bg2"/>
                </a:solidFill>
              </a:endParaRPr>
            </a:p>
          </p:txBody>
        </p:sp>
      </p:grpSp>
      <p:grpSp>
        <p:nvGrpSpPr>
          <p:cNvPr id="4" name="Group 36"/>
          <p:cNvGrpSpPr>
            <a:grpSpLocks/>
          </p:cNvGrpSpPr>
          <p:nvPr/>
        </p:nvGrpSpPr>
        <p:grpSpPr bwMode="auto">
          <a:xfrm>
            <a:off x="5343525" y="2171700"/>
            <a:ext cx="1266825" cy="336550"/>
            <a:chOff x="3366" y="1368"/>
            <a:chExt cx="798" cy="212"/>
          </a:xfrm>
        </p:grpSpPr>
        <p:sp>
          <p:nvSpPr>
            <p:cNvPr id="81962" name="Rectangle 37"/>
            <p:cNvSpPr>
              <a:spLocks noChangeArrowheads="1"/>
            </p:cNvSpPr>
            <p:nvPr/>
          </p:nvSpPr>
          <p:spPr bwMode="auto">
            <a:xfrm>
              <a:off x="3366" y="1434"/>
              <a:ext cx="108" cy="90"/>
            </a:xfrm>
            <a:prstGeom prst="rect">
              <a:avLst/>
            </a:prstGeom>
            <a:gradFill rotWithShape="1">
              <a:gsLst>
                <a:gs pos="0">
                  <a:srgbClr val="760000"/>
                </a:gs>
                <a:gs pos="50000">
                  <a:srgbClr val="FF0000"/>
                </a:gs>
                <a:gs pos="100000">
                  <a:srgbClr val="760000"/>
                </a:gs>
              </a:gsLst>
              <a:lin ang="0" scaled="1"/>
            </a:gradFill>
            <a:ln w="28575" algn="ctr">
              <a:noFill/>
              <a:miter lim="800000"/>
              <a:headEnd/>
              <a:tailEnd/>
            </a:ln>
          </p:spPr>
          <p:txBody>
            <a:bodyPr anchor="ctr">
              <a:spAutoFit/>
            </a:bodyPr>
            <a:lstStyle/>
            <a:p>
              <a:endParaRPr lang="en-US"/>
            </a:p>
          </p:txBody>
        </p:sp>
        <p:sp>
          <p:nvSpPr>
            <p:cNvPr id="81963" name="Text Box 38"/>
            <p:cNvSpPr txBox="1">
              <a:spLocks noChangeArrowheads="1"/>
            </p:cNvSpPr>
            <p:nvPr/>
          </p:nvSpPr>
          <p:spPr bwMode="auto">
            <a:xfrm>
              <a:off x="3462" y="1368"/>
              <a:ext cx="702" cy="212"/>
            </a:xfrm>
            <a:prstGeom prst="rect">
              <a:avLst/>
            </a:prstGeom>
            <a:noFill/>
            <a:ln w="28575" algn="ctr">
              <a:noFill/>
              <a:miter lim="800000"/>
              <a:headEnd/>
              <a:tailEnd/>
            </a:ln>
          </p:spPr>
          <p:txBody>
            <a:bodyPr>
              <a:spAutoFit/>
            </a:bodyPr>
            <a:lstStyle/>
            <a:p>
              <a:pPr algn="l"/>
              <a:r>
                <a:rPr lang="en-US" sz="1600" b="1">
                  <a:solidFill>
                    <a:schemeClr val="bg2"/>
                  </a:solidFill>
                  <a:cs typeface="Arial" pitchFamily="34" charset="0"/>
                </a:rPr>
                <a:t>Males</a:t>
              </a:r>
              <a:endParaRPr lang="en-US" sz="1600" b="1">
                <a:solidFill>
                  <a:schemeClr val="bg2"/>
                </a:solidFill>
              </a:endParaRPr>
            </a:p>
          </p:txBody>
        </p:sp>
      </p:grpSp>
      <p:grpSp>
        <p:nvGrpSpPr>
          <p:cNvPr id="5" name="Group 39"/>
          <p:cNvGrpSpPr>
            <a:grpSpLocks/>
          </p:cNvGrpSpPr>
          <p:nvPr/>
        </p:nvGrpSpPr>
        <p:grpSpPr bwMode="auto">
          <a:xfrm>
            <a:off x="2543175" y="1971675"/>
            <a:ext cx="3590925" cy="1828800"/>
            <a:chOff x="1602" y="1242"/>
            <a:chExt cx="2262" cy="1152"/>
          </a:xfrm>
        </p:grpSpPr>
        <p:sp>
          <p:nvSpPr>
            <p:cNvPr id="81959" name="Text Box 40"/>
            <p:cNvSpPr txBox="1">
              <a:spLocks noChangeArrowheads="1"/>
            </p:cNvSpPr>
            <p:nvPr/>
          </p:nvSpPr>
          <p:spPr bwMode="auto">
            <a:xfrm>
              <a:off x="1602" y="1242"/>
              <a:ext cx="258" cy="288"/>
            </a:xfrm>
            <a:prstGeom prst="rect">
              <a:avLst/>
            </a:prstGeom>
            <a:noFill/>
            <a:ln w="28575" algn="ctr">
              <a:noFill/>
              <a:miter lim="800000"/>
              <a:headEnd/>
              <a:tailEnd/>
            </a:ln>
          </p:spPr>
          <p:txBody>
            <a:bodyPr>
              <a:spAutoFit/>
            </a:bodyPr>
            <a:lstStyle/>
            <a:p>
              <a:r>
                <a:rPr lang="en-US" sz="2400" b="1">
                  <a:solidFill>
                    <a:schemeClr val="bg2"/>
                  </a:solidFill>
                </a:rPr>
                <a:t>*</a:t>
              </a:r>
            </a:p>
          </p:txBody>
        </p:sp>
        <p:sp>
          <p:nvSpPr>
            <p:cNvPr id="81960" name="Text Box 41"/>
            <p:cNvSpPr txBox="1">
              <a:spLocks noChangeArrowheads="1"/>
            </p:cNvSpPr>
            <p:nvPr/>
          </p:nvSpPr>
          <p:spPr bwMode="auto">
            <a:xfrm>
              <a:off x="2604" y="1686"/>
              <a:ext cx="258" cy="288"/>
            </a:xfrm>
            <a:prstGeom prst="rect">
              <a:avLst/>
            </a:prstGeom>
            <a:noFill/>
            <a:ln w="28575" algn="ctr">
              <a:noFill/>
              <a:miter lim="800000"/>
              <a:headEnd/>
              <a:tailEnd/>
            </a:ln>
          </p:spPr>
          <p:txBody>
            <a:bodyPr>
              <a:spAutoFit/>
            </a:bodyPr>
            <a:lstStyle/>
            <a:p>
              <a:r>
                <a:rPr lang="en-US" sz="2400" b="1">
                  <a:solidFill>
                    <a:schemeClr val="bg2"/>
                  </a:solidFill>
                </a:rPr>
                <a:t>*</a:t>
              </a:r>
            </a:p>
          </p:txBody>
        </p:sp>
        <p:sp>
          <p:nvSpPr>
            <p:cNvPr id="81961" name="Text Box 42"/>
            <p:cNvSpPr txBox="1">
              <a:spLocks noChangeArrowheads="1"/>
            </p:cNvSpPr>
            <p:nvPr/>
          </p:nvSpPr>
          <p:spPr bwMode="auto">
            <a:xfrm>
              <a:off x="3606" y="2106"/>
              <a:ext cx="258" cy="288"/>
            </a:xfrm>
            <a:prstGeom prst="rect">
              <a:avLst/>
            </a:prstGeom>
            <a:noFill/>
            <a:ln w="28575" algn="ctr">
              <a:noFill/>
              <a:miter lim="800000"/>
              <a:headEnd/>
              <a:tailEnd/>
            </a:ln>
          </p:spPr>
          <p:txBody>
            <a:bodyPr>
              <a:spAutoFit/>
            </a:bodyPr>
            <a:lstStyle/>
            <a:p>
              <a:r>
                <a:rPr lang="en-US" sz="2400" b="1">
                  <a:solidFill>
                    <a:schemeClr val="bg2"/>
                  </a:solidFill>
                </a:rPr>
                <a:t>*</a:t>
              </a:r>
            </a:p>
          </p:txBody>
        </p:sp>
      </p:grpSp>
      <p:sp>
        <p:nvSpPr>
          <p:cNvPr id="5016619" name="Text Box 43"/>
          <p:cNvSpPr txBox="1">
            <a:spLocks noChangeArrowheads="1"/>
          </p:cNvSpPr>
          <p:nvPr/>
        </p:nvSpPr>
        <p:spPr bwMode="auto">
          <a:xfrm>
            <a:off x="7105650" y="2038350"/>
            <a:ext cx="2038350" cy="1803400"/>
          </a:xfrm>
          <a:prstGeom prst="rect">
            <a:avLst/>
          </a:prstGeom>
          <a:noFill/>
          <a:ln w="28575" algn="ctr">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Mean LDL particle size was significantly smaller (*p &lt;0.05) in men compared with women for any given TG category</a:t>
            </a:r>
          </a:p>
        </p:txBody>
      </p:sp>
      <p:grpSp>
        <p:nvGrpSpPr>
          <p:cNvPr id="6" name="Group 44"/>
          <p:cNvGrpSpPr>
            <a:grpSpLocks/>
          </p:cNvGrpSpPr>
          <p:nvPr/>
        </p:nvGrpSpPr>
        <p:grpSpPr bwMode="auto">
          <a:xfrm>
            <a:off x="2486025" y="2409825"/>
            <a:ext cx="3409950" cy="2619375"/>
            <a:chOff x="1566" y="1518"/>
            <a:chExt cx="2148" cy="1650"/>
          </a:xfrm>
        </p:grpSpPr>
        <p:sp>
          <p:nvSpPr>
            <p:cNvPr id="5016621" name="Rectangle 45"/>
            <p:cNvSpPr>
              <a:spLocks noChangeArrowheads="1"/>
            </p:cNvSpPr>
            <p:nvPr/>
          </p:nvSpPr>
          <p:spPr bwMode="auto">
            <a:xfrm>
              <a:off x="2538" y="1968"/>
              <a:ext cx="198" cy="12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28575" algn="ctr">
              <a:noFill/>
              <a:miter lim="800000"/>
              <a:headEnd/>
              <a:tailEnd/>
            </a:ln>
            <a:effectLst/>
          </p:spPr>
          <p:txBody>
            <a:bodyPr anchor="ctr">
              <a:spAutoFit/>
            </a:bodyPr>
            <a:lstStyle/>
            <a:p>
              <a:pPr>
                <a:defRPr/>
              </a:pPr>
              <a:endParaRPr lang="en-US"/>
            </a:p>
          </p:txBody>
        </p:sp>
        <p:sp>
          <p:nvSpPr>
            <p:cNvPr id="5016622" name="Rectangle 46"/>
            <p:cNvSpPr>
              <a:spLocks noChangeArrowheads="1"/>
            </p:cNvSpPr>
            <p:nvPr/>
          </p:nvSpPr>
          <p:spPr bwMode="auto">
            <a:xfrm>
              <a:off x="3516" y="2358"/>
              <a:ext cx="198" cy="81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28575" algn="ctr">
              <a:noFill/>
              <a:miter lim="800000"/>
              <a:headEnd/>
              <a:tailEnd/>
            </a:ln>
            <a:effectLst/>
          </p:spPr>
          <p:txBody>
            <a:bodyPr anchor="ctr">
              <a:spAutoFit/>
            </a:bodyPr>
            <a:lstStyle/>
            <a:p>
              <a:pPr>
                <a:defRPr/>
              </a:pPr>
              <a:endParaRPr lang="en-US"/>
            </a:p>
          </p:txBody>
        </p:sp>
        <p:sp>
          <p:nvSpPr>
            <p:cNvPr id="5016623" name="Rectangle 47"/>
            <p:cNvSpPr>
              <a:spLocks noChangeArrowheads="1"/>
            </p:cNvSpPr>
            <p:nvPr/>
          </p:nvSpPr>
          <p:spPr bwMode="auto">
            <a:xfrm>
              <a:off x="1566" y="1518"/>
              <a:ext cx="198" cy="165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28575" algn="ctr">
              <a:noFill/>
              <a:miter lim="800000"/>
              <a:headEnd/>
              <a:tailEnd/>
            </a:ln>
            <a:effectLst/>
          </p:spPr>
          <p:txBody>
            <a:bodyPr anchor="ctr">
              <a:spAutoFit/>
            </a:bodyPr>
            <a:lstStyle/>
            <a:p>
              <a:pPr>
                <a:defRPr/>
              </a:pPr>
              <a:endParaRPr lang="en-US"/>
            </a:p>
          </p:txBody>
        </p:sp>
      </p:grpSp>
      <p:sp>
        <p:nvSpPr>
          <p:cNvPr id="5016624" name="Text Box 48"/>
          <p:cNvSpPr txBox="1">
            <a:spLocks noChangeArrowheads="1"/>
          </p:cNvSpPr>
          <p:nvPr/>
        </p:nvSpPr>
        <p:spPr bwMode="auto">
          <a:xfrm>
            <a:off x="228600" y="6197600"/>
            <a:ext cx="2552700" cy="336550"/>
          </a:xfrm>
          <a:prstGeom prst="rect">
            <a:avLst/>
          </a:prstGeom>
          <a:noFill/>
          <a:ln w="28575" algn="ctr">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NMR Spectroscopy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par>
                                <p:cTn id="8" presetID="9"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1000"/>
                                        <p:tgtEl>
                                          <p:spTgt spid="4"/>
                                        </p:tgtEl>
                                      </p:cBhvr>
                                    </p:animEffect>
                                  </p:childTnLst>
                                </p:cTn>
                              </p:par>
                              <p:par>
                                <p:cTn id="16" presetID="9" presetClass="entr" presetSubtype="0" fill="hold"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dissolve">
                                      <p:cBhvr>
                                        <p:cTn id="18" dur="1000"/>
                                        <p:tgtEl>
                                          <p:spTgt spid="2"/>
                                        </p:tgtEl>
                                      </p:cBhvr>
                                    </p:animEffect>
                                  </p:childTnLst>
                                </p:cTn>
                              </p:par>
                            </p:childTnLst>
                          </p:cTn>
                        </p:par>
                        <p:par>
                          <p:cTn id="19" fill="hold">
                            <p:stCondLst>
                              <p:cond delay="1000"/>
                            </p:stCondLst>
                            <p:childTnLst>
                              <p:par>
                                <p:cTn id="20" presetID="22" presetClass="entr" presetSubtype="1" fill="hold" grpId="0" nodeType="afterEffect">
                                  <p:stCondLst>
                                    <p:cond delay="0"/>
                                  </p:stCondLst>
                                  <p:childTnLst>
                                    <p:set>
                                      <p:cBhvr>
                                        <p:cTn id="21" dur="1" fill="hold">
                                          <p:stCondLst>
                                            <p:cond delay="0"/>
                                          </p:stCondLst>
                                        </p:cTn>
                                        <p:tgtEl>
                                          <p:spTgt spid="5016619"/>
                                        </p:tgtEl>
                                        <p:attrNameLst>
                                          <p:attrName>style.visibility</p:attrName>
                                        </p:attrNameLst>
                                      </p:cBhvr>
                                      <p:to>
                                        <p:strVal val="visible"/>
                                      </p:to>
                                    </p:set>
                                    <p:animEffect transition="in" filter="wipe(up)">
                                      <p:cBhvr>
                                        <p:cTn id="22" dur="3000"/>
                                        <p:tgtEl>
                                          <p:spTgt spid="5016619"/>
                                        </p:tgtEl>
                                      </p:cBhvr>
                                    </p:animEffect>
                                  </p:childTnLst>
                                </p:cTn>
                              </p:par>
                              <p:par>
                                <p:cTn id="23" presetID="10" presetClass="entr" presetSubtype="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6619" grpId="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ChangeArrowheads="1"/>
          </p:cNvSpPr>
          <p:nvPr/>
        </p:nvSpPr>
        <p:spPr bwMode="auto">
          <a:xfrm>
            <a:off x="723900" y="1323975"/>
            <a:ext cx="6496050" cy="4419600"/>
          </a:xfrm>
          <a:prstGeom prst="rect">
            <a:avLst/>
          </a:prstGeom>
          <a:solidFill>
            <a:schemeClr val="tx1"/>
          </a:solidFill>
          <a:ln w="28575" algn="ctr">
            <a:noFill/>
            <a:miter lim="800000"/>
            <a:headEnd/>
            <a:tailEnd/>
          </a:ln>
        </p:spPr>
        <p:txBody>
          <a:bodyPr anchor="ctr">
            <a:spAutoFit/>
          </a:bodyPr>
          <a:lstStyle/>
          <a:p>
            <a:endParaRPr lang="en-US"/>
          </a:p>
        </p:txBody>
      </p:sp>
      <p:sp>
        <p:nvSpPr>
          <p:cNvPr id="5017603" name="Rectangle 3"/>
          <p:cNvSpPr>
            <a:spLocks noGrp="1" noChangeArrowheads="1"/>
          </p:cNvSpPr>
          <p:nvPr>
            <p:ph type="title"/>
          </p:nvPr>
        </p:nvSpPr>
        <p:spPr>
          <a:xfrm>
            <a:off x="0" y="0"/>
            <a:ext cx="9144000" cy="1143000"/>
          </a:xfrm>
        </p:spPr>
        <p:txBody>
          <a:bodyPr/>
          <a:lstStyle/>
          <a:p>
            <a:pPr>
              <a:defRPr/>
            </a:pPr>
            <a:r>
              <a:rPr lang="en-US" smtClean="0"/>
              <a:t>Relationship of Small LDL to HDL-C</a:t>
            </a:r>
          </a:p>
        </p:txBody>
      </p:sp>
      <p:sp>
        <p:nvSpPr>
          <p:cNvPr id="82948" name="Rectangle 4"/>
          <p:cNvSpPr>
            <a:spLocks noChangeArrowheads="1"/>
          </p:cNvSpPr>
          <p:nvPr/>
        </p:nvSpPr>
        <p:spPr bwMode="auto">
          <a:xfrm>
            <a:off x="3652838" y="6221413"/>
            <a:ext cx="5137150" cy="366712"/>
          </a:xfrm>
          <a:prstGeom prst="rect">
            <a:avLst/>
          </a:prstGeom>
          <a:noFill/>
          <a:ln w="28575" algn="ctr">
            <a:noFill/>
            <a:miter lim="800000"/>
            <a:headEnd/>
            <a:tailEnd/>
          </a:ln>
        </p:spPr>
        <p:txBody>
          <a:bodyPr wrap="none">
            <a:spAutoFit/>
          </a:bodyPr>
          <a:lstStyle/>
          <a:p>
            <a:r>
              <a:rPr lang="en-US" sz="1800" b="1"/>
              <a:t>Hanak, V. et al. Am J Cardiol 2004;94:219–222</a:t>
            </a:r>
          </a:p>
        </p:txBody>
      </p:sp>
      <p:sp>
        <p:nvSpPr>
          <p:cNvPr id="82949" name="Rectangle 5"/>
          <p:cNvSpPr>
            <a:spLocks noChangeArrowheads="1"/>
          </p:cNvSpPr>
          <p:nvPr/>
        </p:nvSpPr>
        <p:spPr bwMode="auto">
          <a:xfrm>
            <a:off x="1778000" y="1485900"/>
            <a:ext cx="4673600" cy="3479800"/>
          </a:xfrm>
          <a:prstGeom prst="rect">
            <a:avLst/>
          </a:prstGeom>
          <a:noFill/>
          <a:ln w="28575" algn="ctr">
            <a:solidFill>
              <a:srgbClr val="0000FF"/>
            </a:solidFill>
            <a:miter lim="800000"/>
            <a:headEnd/>
            <a:tailEnd/>
          </a:ln>
        </p:spPr>
        <p:txBody>
          <a:bodyPr wrap="none" anchor="ctr">
            <a:spAutoFit/>
          </a:bodyPr>
          <a:lstStyle/>
          <a:p>
            <a:endParaRPr lang="en-US"/>
          </a:p>
        </p:txBody>
      </p:sp>
      <p:sp>
        <p:nvSpPr>
          <p:cNvPr id="82950" name="Line 6"/>
          <p:cNvSpPr>
            <a:spLocks noChangeShapeType="1"/>
          </p:cNvSpPr>
          <p:nvPr/>
        </p:nvSpPr>
        <p:spPr bwMode="auto">
          <a:xfrm flipV="1">
            <a:off x="1673225" y="4375150"/>
            <a:ext cx="104775" cy="0"/>
          </a:xfrm>
          <a:prstGeom prst="line">
            <a:avLst/>
          </a:prstGeom>
          <a:noFill/>
          <a:ln w="28575">
            <a:solidFill>
              <a:srgbClr val="0000FF"/>
            </a:solidFill>
            <a:round/>
            <a:headEnd/>
            <a:tailEnd/>
          </a:ln>
        </p:spPr>
        <p:txBody>
          <a:bodyPr anchor="ctr">
            <a:spAutoFit/>
          </a:bodyPr>
          <a:lstStyle/>
          <a:p>
            <a:endParaRPr lang="en-US"/>
          </a:p>
        </p:txBody>
      </p:sp>
      <p:sp>
        <p:nvSpPr>
          <p:cNvPr id="82951" name="Line 7"/>
          <p:cNvSpPr>
            <a:spLocks noChangeShapeType="1"/>
          </p:cNvSpPr>
          <p:nvPr/>
        </p:nvSpPr>
        <p:spPr bwMode="auto">
          <a:xfrm flipV="1">
            <a:off x="1673225" y="3213100"/>
            <a:ext cx="104775" cy="0"/>
          </a:xfrm>
          <a:prstGeom prst="line">
            <a:avLst/>
          </a:prstGeom>
          <a:noFill/>
          <a:ln w="28575">
            <a:solidFill>
              <a:srgbClr val="0000FF"/>
            </a:solidFill>
            <a:round/>
            <a:headEnd/>
            <a:tailEnd/>
          </a:ln>
        </p:spPr>
        <p:txBody>
          <a:bodyPr anchor="ctr">
            <a:spAutoFit/>
          </a:bodyPr>
          <a:lstStyle/>
          <a:p>
            <a:endParaRPr lang="en-US"/>
          </a:p>
        </p:txBody>
      </p:sp>
      <p:sp>
        <p:nvSpPr>
          <p:cNvPr id="82952" name="Text Box 8"/>
          <p:cNvSpPr txBox="1">
            <a:spLocks noChangeArrowheads="1"/>
          </p:cNvSpPr>
          <p:nvPr/>
        </p:nvSpPr>
        <p:spPr bwMode="auto">
          <a:xfrm>
            <a:off x="2133600" y="5029200"/>
            <a:ext cx="838200" cy="336550"/>
          </a:xfrm>
          <a:prstGeom prst="rect">
            <a:avLst/>
          </a:prstGeom>
          <a:noFill/>
          <a:ln w="28575" algn="ctr">
            <a:noFill/>
            <a:miter lim="800000"/>
            <a:headEnd/>
            <a:tailEnd/>
          </a:ln>
        </p:spPr>
        <p:txBody>
          <a:bodyPr>
            <a:spAutoFit/>
          </a:bodyPr>
          <a:lstStyle/>
          <a:p>
            <a:r>
              <a:rPr lang="en-US" sz="1600" b="1">
                <a:solidFill>
                  <a:schemeClr val="bg2"/>
                </a:solidFill>
              </a:rPr>
              <a:t>&lt; 40</a:t>
            </a:r>
          </a:p>
        </p:txBody>
      </p:sp>
      <p:sp>
        <p:nvSpPr>
          <p:cNvPr id="82953" name="Text Box 9"/>
          <p:cNvSpPr txBox="1">
            <a:spLocks noChangeArrowheads="1"/>
          </p:cNvSpPr>
          <p:nvPr/>
        </p:nvSpPr>
        <p:spPr bwMode="auto">
          <a:xfrm>
            <a:off x="3448050" y="5029200"/>
            <a:ext cx="1257300" cy="336550"/>
          </a:xfrm>
          <a:prstGeom prst="rect">
            <a:avLst/>
          </a:prstGeom>
          <a:noFill/>
          <a:ln w="28575" algn="ctr">
            <a:noFill/>
            <a:miter lim="800000"/>
            <a:headEnd/>
            <a:tailEnd/>
          </a:ln>
        </p:spPr>
        <p:txBody>
          <a:bodyPr>
            <a:spAutoFit/>
          </a:bodyPr>
          <a:lstStyle/>
          <a:p>
            <a:r>
              <a:rPr lang="en-US" sz="1600" b="1">
                <a:solidFill>
                  <a:schemeClr val="bg2"/>
                </a:solidFill>
              </a:rPr>
              <a:t>40-59</a:t>
            </a:r>
          </a:p>
        </p:txBody>
      </p:sp>
      <p:sp>
        <p:nvSpPr>
          <p:cNvPr id="82954" name="Text Box 10"/>
          <p:cNvSpPr txBox="1">
            <a:spLocks noChangeArrowheads="1"/>
          </p:cNvSpPr>
          <p:nvPr/>
        </p:nvSpPr>
        <p:spPr bwMode="auto">
          <a:xfrm>
            <a:off x="5238750" y="5029200"/>
            <a:ext cx="838200" cy="336550"/>
          </a:xfrm>
          <a:prstGeom prst="rect">
            <a:avLst/>
          </a:prstGeom>
          <a:noFill/>
          <a:ln w="28575" algn="ctr">
            <a:noFill/>
            <a:miter lim="800000"/>
            <a:headEnd/>
            <a:tailEnd/>
          </a:ln>
        </p:spPr>
        <p:txBody>
          <a:bodyPr>
            <a:spAutoFit/>
          </a:bodyPr>
          <a:lstStyle/>
          <a:p>
            <a:r>
              <a:rPr lang="en-US" sz="1600" b="1">
                <a:solidFill>
                  <a:schemeClr val="bg2"/>
                </a:solidFill>
                <a:cs typeface="Arial" pitchFamily="34" charset="0"/>
              </a:rPr>
              <a:t>≥</a:t>
            </a:r>
            <a:r>
              <a:rPr lang="en-US" sz="1600" b="1">
                <a:solidFill>
                  <a:schemeClr val="bg2"/>
                </a:solidFill>
              </a:rPr>
              <a:t> 60</a:t>
            </a:r>
          </a:p>
        </p:txBody>
      </p:sp>
      <p:sp>
        <p:nvSpPr>
          <p:cNvPr id="82955" name="Text Box 11"/>
          <p:cNvSpPr txBox="1">
            <a:spLocks noChangeArrowheads="1"/>
          </p:cNvSpPr>
          <p:nvPr/>
        </p:nvSpPr>
        <p:spPr bwMode="auto">
          <a:xfrm>
            <a:off x="2714625" y="5334000"/>
            <a:ext cx="2743200" cy="336550"/>
          </a:xfrm>
          <a:prstGeom prst="rect">
            <a:avLst/>
          </a:prstGeom>
          <a:noFill/>
          <a:ln w="28575" algn="ctr">
            <a:noFill/>
            <a:miter lim="800000"/>
            <a:headEnd/>
            <a:tailEnd/>
          </a:ln>
        </p:spPr>
        <p:txBody>
          <a:bodyPr>
            <a:spAutoFit/>
          </a:bodyPr>
          <a:lstStyle/>
          <a:p>
            <a:r>
              <a:rPr lang="en-US" sz="1600" b="1">
                <a:solidFill>
                  <a:schemeClr val="bg2"/>
                </a:solidFill>
                <a:cs typeface="Arial" pitchFamily="34" charset="0"/>
              </a:rPr>
              <a:t>HDL-C mg/dL</a:t>
            </a:r>
            <a:endParaRPr lang="en-US" sz="1600" b="1">
              <a:solidFill>
                <a:schemeClr val="bg2"/>
              </a:solidFill>
            </a:endParaRPr>
          </a:p>
        </p:txBody>
      </p:sp>
      <p:sp>
        <p:nvSpPr>
          <p:cNvPr id="82956" name="Text Box 12"/>
          <p:cNvSpPr txBox="1">
            <a:spLocks noChangeArrowheads="1"/>
          </p:cNvSpPr>
          <p:nvPr/>
        </p:nvSpPr>
        <p:spPr bwMode="auto">
          <a:xfrm>
            <a:off x="1333500" y="4781550"/>
            <a:ext cx="428625" cy="336550"/>
          </a:xfrm>
          <a:prstGeom prst="rect">
            <a:avLst/>
          </a:prstGeom>
          <a:noFill/>
          <a:ln w="28575" algn="ctr">
            <a:noFill/>
            <a:miter lim="800000"/>
            <a:headEnd/>
            <a:tailEnd/>
          </a:ln>
        </p:spPr>
        <p:txBody>
          <a:bodyPr>
            <a:spAutoFit/>
          </a:bodyPr>
          <a:lstStyle/>
          <a:p>
            <a:r>
              <a:rPr lang="en-US" sz="1600" b="1">
                <a:solidFill>
                  <a:schemeClr val="bg2"/>
                </a:solidFill>
              </a:rPr>
              <a:t>19</a:t>
            </a:r>
          </a:p>
        </p:txBody>
      </p:sp>
      <p:sp>
        <p:nvSpPr>
          <p:cNvPr id="82957" name="Text Box 13"/>
          <p:cNvSpPr txBox="1">
            <a:spLocks noChangeArrowheads="1"/>
          </p:cNvSpPr>
          <p:nvPr/>
        </p:nvSpPr>
        <p:spPr bwMode="auto">
          <a:xfrm>
            <a:off x="1304925" y="3638550"/>
            <a:ext cx="428625" cy="336550"/>
          </a:xfrm>
          <a:prstGeom prst="rect">
            <a:avLst/>
          </a:prstGeom>
          <a:noFill/>
          <a:ln w="28575" algn="ctr">
            <a:noFill/>
            <a:miter lim="800000"/>
            <a:headEnd/>
            <a:tailEnd/>
          </a:ln>
        </p:spPr>
        <p:txBody>
          <a:bodyPr>
            <a:spAutoFit/>
          </a:bodyPr>
          <a:lstStyle/>
          <a:p>
            <a:r>
              <a:rPr lang="en-US" sz="1600" b="1">
                <a:solidFill>
                  <a:schemeClr val="bg2"/>
                </a:solidFill>
              </a:rPr>
              <a:t>20</a:t>
            </a:r>
          </a:p>
        </p:txBody>
      </p:sp>
      <p:sp>
        <p:nvSpPr>
          <p:cNvPr id="82958" name="Text Box 14"/>
          <p:cNvSpPr txBox="1">
            <a:spLocks noChangeArrowheads="1"/>
          </p:cNvSpPr>
          <p:nvPr/>
        </p:nvSpPr>
        <p:spPr bwMode="auto">
          <a:xfrm>
            <a:off x="1323975" y="2495550"/>
            <a:ext cx="428625" cy="336550"/>
          </a:xfrm>
          <a:prstGeom prst="rect">
            <a:avLst/>
          </a:prstGeom>
          <a:noFill/>
          <a:ln w="28575" algn="ctr">
            <a:noFill/>
            <a:miter lim="800000"/>
            <a:headEnd/>
            <a:tailEnd/>
          </a:ln>
        </p:spPr>
        <p:txBody>
          <a:bodyPr>
            <a:spAutoFit/>
          </a:bodyPr>
          <a:lstStyle/>
          <a:p>
            <a:r>
              <a:rPr lang="en-US" sz="1600" b="1">
                <a:solidFill>
                  <a:schemeClr val="bg2"/>
                </a:solidFill>
              </a:rPr>
              <a:t>21</a:t>
            </a:r>
          </a:p>
        </p:txBody>
      </p:sp>
      <p:sp>
        <p:nvSpPr>
          <p:cNvPr id="82959" name="Text Box 15"/>
          <p:cNvSpPr txBox="1">
            <a:spLocks noChangeArrowheads="1"/>
          </p:cNvSpPr>
          <p:nvPr/>
        </p:nvSpPr>
        <p:spPr bwMode="auto">
          <a:xfrm>
            <a:off x="1333500" y="1323975"/>
            <a:ext cx="428625" cy="336550"/>
          </a:xfrm>
          <a:prstGeom prst="rect">
            <a:avLst/>
          </a:prstGeom>
          <a:noFill/>
          <a:ln w="28575" algn="ctr">
            <a:noFill/>
            <a:miter lim="800000"/>
            <a:headEnd/>
            <a:tailEnd/>
          </a:ln>
        </p:spPr>
        <p:txBody>
          <a:bodyPr>
            <a:spAutoFit/>
          </a:bodyPr>
          <a:lstStyle/>
          <a:p>
            <a:r>
              <a:rPr lang="en-US" sz="1600" b="1">
                <a:solidFill>
                  <a:schemeClr val="bg2"/>
                </a:solidFill>
              </a:rPr>
              <a:t>22</a:t>
            </a:r>
          </a:p>
        </p:txBody>
      </p:sp>
      <p:sp>
        <p:nvSpPr>
          <p:cNvPr id="82960" name="Text Box 16"/>
          <p:cNvSpPr txBox="1">
            <a:spLocks noChangeArrowheads="1"/>
          </p:cNvSpPr>
          <p:nvPr/>
        </p:nvSpPr>
        <p:spPr bwMode="auto">
          <a:xfrm>
            <a:off x="1152525" y="4210050"/>
            <a:ext cx="638175" cy="336550"/>
          </a:xfrm>
          <a:prstGeom prst="rect">
            <a:avLst/>
          </a:prstGeom>
          <a:noFill/>
          <a:ln w="28575" algn="ctr">
            <a:noFill/>
            <a:miter lim="800000"/>
            <a:headEnd/>
            <a:tailEnd/>
          </a:ln>
        </p:spPr>
        <p:txBody>
          <a:bodyPr>
            <a:spAutoFit/>
          </a:bodyPr>
          <a:lstStyle/>
          <a:p>
            <a:r>
              <a:rPr lang="en-US" sz="1600" b="1">
                <a:solidFill>
                  <a:schemeClr val="bg2"/>
                </a:solidFill>
              </a:rPr>
              <a:t>19.5</a:t>
            </a:r>
          </a:p>
        </p:txBody>
      </p:sp>
      <p:sp>
        <p:nvSpPr>
          <p:cNvPr id="82961" name="Text Box 17"/>
          <p:cNvSpPr txBox="1">
            <a:spLocks noChangeArrowheads="1"/>
          </p:cNvSpPr>
          <p:nvPr/>
        </p:nvSpPr>
        <p:spPr bwMode="auto">
          <a:xfrm>
            <a:off x="1143000" y="3048000"/>
            <a:ext cx="638175" cy="336550"/>
          </a:xfrm>
          <a:prstGeom prst="rect">
            <a:avLst/>
          </a:prstGeom>
          <a:noFill/>
          <a:ln w="28575" algn="ctr">
            <a:noFill/>
            <a:miter lim="800000"/>
            <a:headEnd/>
            <a:tailEnd/>
          </a:ln>
        </p:spPr>
        <p:txBody>
          <a:bodyPr>
            <a:spAutoFit/>
          </a:bodyPr>
          <a:lstStyle/>
          <a:p>
            <a:r>
              <a:rPr lang="en-US" sz="1600" b="1">
                <a:solidFill>
                  <a:schemeClr val="bg2"/>
                </a:solidFill>
              </a:rPr>
              <a:t>20.5</a:t>
            </a:r>
          </a:p>
        </p:txBody>
      </p:sp>
      <p:sp>
        <p:nvSpPr>
          <p:cNvPr id="82962" name="Text Box 18"/>
          <p:cNvSpPr txBox="1">
            <a:spLocks noChangeArrowheads="1"/>
          </p:cNvSpPr>
          <p:nvPr/>
        </p:nvSpPr>
        <p:spPr bwMode="auto">
          <a:xfrm>
            <a:off x="1114425" y="1905000"/>
            <a:ext cx="638175" cy="336550"/>
          </a:xfrm>
          <a:prstGeom prst="rect">
            <a:avLst/>
          </a:prstGeom>
          <a:noFill/>
          <a:ln w="28575" algn="ctr">
            <a:noFill/>
            <a:miter lim="800000"/>
            <a:headEnd/>
            <a:tailEnd/>
          </a:ln>
        </p:spPr>
        <p:txBody>
          <a:bodyPr>
            <a:spAutoFit/>
          </a:bodyPr>
          <a:lstStyle/>
          <a:p>
            <a:r>
              <a:rPr lang="en-US" sz="1600" b="1">
                <a:solidFill>
                  <a:schemeClr val="bg2"/>
                </a:solidFill>
              </a:rPr>
              <a:t>21.5</a:t>
            </a:r>
          </a:p>
        </p:txBody>
      </p:sp>
      <p:grpSp>
        <p:nvGrpSpPr>
          <p:cNvPr id="2" name="Group 19"/>
          <p:cNvGrpSpPr>
            <a:grpSpLocks/>
          </p:cNvGrpSpPr>
          <p:nvPr/>
        </p:nvGrpSpPr>
        <p:grpSpPr bwMode="auto">
          <a:xfrm>
            <a:off x="1895475" y="1600200"/>
            <a:ext cx="1247775" cy="336550"/>
            <a:chOff x="3510" y="1128"/>
            <a:chExt cx="786" cy="212"/>
          </a:xfrm>
        </p:grpSpPr>
        <p:sp>
          <p:nvSpPr>
            <p:cNvPr id="5017620" name="Rectangle 20"/>
            <p:cNvSpPr>
              <a:spLocks noChangeArrowheads="1"/>
            </p:cNvSpPr>
            <p:nvPr/>
          </p:nvSpPr>
          <p:spPr bwMode="auto">
            <a:xfrm>
              <a:off x="3510" y="1194"/>
              <a:ext cx="108" cy="9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28575" algn="ctr">
              <a:noFill/>
              <a:miter lim="800000"/>
              <a:headEnd/>
              <a:tailEnd/>
            </a:ln>
            <a:effectLst/>
          </p:spPr>
          <p:txBody>
            <a:bodyPr anchor="ctr">
              <a:spAutoFit/>
            </a:bodyPr>
            <a:lstStyle/>
            <a:p>
              <a:pPr>
                <a:defRPr/>
              </a:pPr>
              <a:endParaRPr lang="en-US"/>
            </a:p>
          </p:txBody>
        </p:sp>
        <p:sp>
          <p:nvSpPr>
            <p:cNvPr id="82983" name="Text Box 21"/>
            <p:cNvSpPr txBox="1">
              <a:spLocks noChangeArrowheads="1"/>
            </p:cNvSpPr>
            <p:nvPr/>
          </p:nvSpPr>
          <p:spPr bwMode="auto">
            <a:xfrm>
              <a:off x="3594" y="1128"/>
              <a:ext cx="702" cy="212"/>
            </a:xfrm>
            <a:prstGeom prst="rect">
              <a:avLst/>
            </a:prstGeom>
            <a:noFill/>
            <a:ln w="28575" algn="ctr">
              <a:noFill/>
              <a:miter lim="800000"/>
              <a:headEnd/>
              <a:tailEnd/>
            </a:ln>
          </p:spPr>
          <p:txBody>
            <a:bodyPr>
              <a:spAutoFit/>
            </a:bodyPr>
            <a:lstStyle/>
            <a:p>
              <a:pPr algn="l"/>
              <a:r>
                <a:rPr lang="en-US" sz="1600" b="1">
                  <a:solidFill>
                    <a:schemeClr val="bg2"/>
                  </a:solidFill>
                  <a:cs typeface="Arial" pitchFamily="34" charset="0"/>
                </a:rPr>
                <a:t>Females</a:t>
              </a:r>
              <a:endParaRPr lang="en-US" sz="1600" b="1">
                <a:solidFill>
                  <a:schemeClr val="bg2"/>
                </a:solidFill>
              </a:endParaRPr>
            </a:p>
          </p:txBody>
        </p:sp>
      </p:grpSp>
      <p:grpSp>
        <p:nvGrpSpPr>
          <p:cNvPr id="3" name="Group 22"/>
          <p:cNvGrpSpPr>
            <a:grpSpLocks/>
          </p:cNvGrpSpPr>
          <p:nvPr/>
        </p:nvGrpSpPr>
        <p:grpSpPr bwMode="auto">
          <a:xfrm>
            <a:off x="1895475" y="2019300"/>
            <a:ext cx="1266825" cy="336550"/>
            <a:chOff x="3510" y="1392"/>
            <a:chExt cx="798" cy="212"/>
          </a:xfrm>
        </p:grpSpPr>
        <p:sp>
          <p:nvSpPr>
            <p:cNvPr id="82980" name="Rectangle 23"/>
            <p:cNvSpPr>
              <a:spLocks noChangeArrowheads="1"/>
            </p:cNvSpPr>
            <p:nvPr/>
          </p:nvSpPr>
          <p:spPr bwMode="auto">
            <a:xfrm>
              <a:off x="3510" y="1458"/>
              <a:ext cx="108" cy="90"/>
            </a:xfrm>
            <a:prstGeom prst="rect">
              <a:avLst/>
            </a:prstGeom>
            <a:gradFill rotWithShape="1">
              <a:gsLst>
                <a:gs pos="0">
                  <a:srgbClr val="760000"/>
                </a:gs>
                <a:gs pos="50000">
                  <a:srgbClr val="FF0000"/>
                </a:gs>
                <a:gs pos="100000">
                  <a:srgbClr val="760000"/>
                </a:gs>
              </a:gsLst>
              <a:lin ang="0" scaled="1"/>
            </a:gradFill>
            <a:ln w="28575" algn="ctr">
              <a:noFill/>
              <a:miter lim="800000"/>
              <a:headEnd/>
              <a:tailEnd/>
            </a:ln>
          </p:spPr>
          <p:txBody>
            <a:bodyPr anchor="ctr">
              <a:spAutoFit/>
            </a:bodyPr>
            <a:lstStyle/>
            <a:p>
              <a:endParaRPr lang="en-US"/>
            </a:p>
          </p:txBody>
        </p:sp>
        <p:sp>
          <p:nvSpPr>
            <p:cNvPr id="82981" name="Text Box 24"/>
            <p:cNvSpPr txBox="1">
              <a:spLocks noChangeArrowheads="1"/>
            </p:cNvSpPr>
            <p:nvPr/>
          </p:nvSpPr>
          <p:spPr bwMode="auto">
            <a:xfrm>
              <a:off x="3606" y="1392"/>
              <a:ext cx="702" cy="212"/>
            </a:xfrm>
            <a:prstGeom prst="rect">
              <a:avLst/>
            </a:prstGeom>
            <a:noFill/>
            <a:ln w="28575" algn="ctr">
              <a:noFill/>
              <a:miter lim="800000"/>
              <a:headEnd/>
              <a:tailEnd/>
            </a:ln>
          </p:spPr>
          <p:txBody>
            <a:bodyPr>
              <a:spAutoFit/>
            </a:bodyPr>
            <a:lstStyle/>
            <a:p>
              <a:pPr algn="l"/>
              <a:r>
                <a:rPr lang="en-US" sz="1600" b="1">
                  <a:solidFill>
                    <a:schemeClr val="bg2"/>
                  </a:solidFill>
                  <a:cs typeface="Arial" pitchFamily="34" charset="0"/>
                </a:rPr>
                <a:t>Males</a:t>
              </a:r>
              <a:endParaRPr lang="en-US" sz="1600" b="1">
                <a:solidFill>
                  <a:schemeClr val="bg2"/>
                </a:solidFill>
              </a:endParaRPr>
            </a:p>
          </p:txBody>
        </p:sp>
      </p:grpSp>
      <p:sp>
        <p:nvSpPr>
          <p:cNvPr id="82965" name="Line 25"/>
          <p:cNvSpPr>
            <a:spLocks noChangeShapeType="1"/>
          </p:cNvSpPr>
          <p:nvPr/>
        </p:nvSpPr>
        <p:spPr bwMode="auto">
          <a:xfrm flipV="1">
            <a:off x="1682750" y="3841750"/>
            <a:ext cx="104775" cy="0"/>
          </a:xfrm>
          <a:prstGeom prst="line">
            <a:avLst/>
          </a:prstGeom>
          <a:noFill/>
          <a:ln w="28575">
            <a:solidFill>
              <a:srgbClr val="0000FF"/>
            </a:solidFill>
            <a:round/>
            <a:headEnd/>
            <a:tailEnd/>
          </a:ln>
        </p:spPr>
        <p:txBody>
          <a:bodyPr anchor="ctr">
            <a:spAutoFit/>
          </a:bodyPr>
          <a:lstStyle/>
          <a:p>
            <a:endParaRPr lang="en-US"/>
          </a:p>
        </p:txBody>
      </p:sp>
      <p:sp>
        <p:nvSpPr>
          <p:cNvPr id="82966" name="Line 26"/>
          <p:cNvSpPr>
            <a:spLocks noChangeShapeType="1"/>
          </p:cNvSpPr>
          <p:nvPr/>
        </p:nvSpPr>
        <p:spPr bwMode="auto">
          <a:xfrm flipV="1">
            <a:off x="1663700" y="2660650"/>
            <a:ext cx="104775" cy="0"/>
          </a:xfrm>
          <a:prstGeom prst="line">
            <a:avLst/>
          </a:prstGeom>
          <a:noFill/>
          <a:ln w="28575">
            <a:solidFill>
              <a:srgbClr val="0000FF"/>
            </a:solidFill>
            <a:round/>
            <a:headEnd/>
            <a:tailEnd/>
          </a:ln>
        </p:spPr>
        <p:txBody>
          <a:bodyPr anchor="ctr">
            <a:spAutoFit/>
          </a:bodyPr>
          <a:lstStyle/>
          <a:p>
            <a:endParaRPr lang="en-US"/>
          </a:p>
        </p:txBody>
      </p:sp>
      <p:sp>
        <p:nvSpPr>
          <p:cNvPr id="82967" name="Line 27"/>
          <p:cNvSpPr>
            <a:spLocks noChangeShapeType="1"/>
          </p:cNvSpPr>
          <p:nvPr/>
        </p:nvSpPr>
        <p:spPr bwMode="auto">
          <a:xfrm flipV="1">
            <a:off x="1644650" y="1479550"/>
            <a:ext cx="104775" cy="0"/>
          </a:xfrm>
          <a:prstGeom prst="line">
            <a:avLst/>
          </a:prstGeom>
          <a:noFill/>
          <a:ln w="28575">
            <a:solidFill>
              <a:srgbClr val="0000FF"/>
            </a:solidFill>
            <a:round/>
            <a:headEnd/>
            <a:tailEnd/>
          </a:ln>
        </p:spPr>
        <p:txBody>
          <a:bodyPr anchor="ctr">
            <a:spAutoFit/>
          </a:bodyPr>
          <a:lstStyle/>
          <a:p>
            <a:endParaRPr lang="en-US"/>
          </a:p>
        </p:txBody>
      </p:sp>
      <p:sp>
        <p:nvSpPr>
          <p:cNvPr id="82968" name="Line 28"/>
          <p:cNvSpPr>
            <a:spLocks noChangeShapeType="1"/>
          </p:cNvSpPr>
          <p:nvPr/>
        </p:nvSpPr>
        <p:spPr bwMode="auto">
          <a:xfrm flipV="1">
            <a:off x="1673225" y="2079625"/>
            <a:ext cx="104775" cy="0"/>
          </a:xfrm>
          <a:prstGeom prst="line">
            <a:avLst/>
          </a:prstGeom>
          <a:noFill/>
          <a:ln w="28575">
            <a:solidFill>
              <a:srgbClr val="0000FF"/>
            </a:solidFill>
            <a:round/>
            <a:headEnd/>
            <a:tailEnd/>
          </a:ln>
        </p:spPr>
        <p:txBody>
          <a:bodyPr anchor="ctr">
            <a:spAutoFit/>
          </a:bodyPr>
          <a:lstStyle/>
          <a:p>
            <a:endParaRPr lang="en-US"/>
          </a:p>
        </p:txBody>
      </p:sp>
      <p:grpSp>
        <p:nvGrpSpPr>
          <p:cNvPr id="4" name="Group 29"/>
          <p:cNvGrpSpPr>
            <a:grpSpLocks/>
          </p:cNvGrpSpPr>
          <p:nvPr/>
        </p:nvGrpSpPr>
        <p:grpSpPr bwMode="auto">
          <a:xfrm>
            <a:off x="2562225" y="2200275"/>
            <a:ext cx="3419475" cy="2762250"/>
            <a:chOff x="1896" y="1452"/>
            <a:chExt cx="2154" cy="1740"/>
          </a:xfrm>
        </p:grpSpPr>
        <p:sp>
          <p:nvSpPr>
            <p:cNvPr id="82977" name="Rectangle 30"/>
            <p:cNvSpPr>
              <a:spLocks noChangeArrowheads="1"/>
            </p:cNvSpPr>
            <p:nvPr/>
          </p:nvSpPr>
          <p:spPr bwMode="auto">
            <a:xfrm>
              <a:off x="3852" y="1452"/>
              <a:ext cx="198" cy="1740"/>
            </a:xfrm>
            <a:prstGeom prst="rect">
              <a:avLst/>
            </a:prstGeom>
            <a:gradFill rotWithShape="1">
              <a:gsLst>
                <a:gs pos="0">
                  <a:srgbClr val="760000"/>
                </a:gs>
                <a:gs pos="50000">
                  <a:srgbClr val="FF0000"/>
                </a:gs>
                <a:gs pos="100000">
                  <a:srgbClr val="760000"/>
                </a:gs>
              </a:gsLst>
              <a:lin ang="0" scaled="1"/>
            </a:gradFill>
            <a:ln w="28575" algn="ctr">
              <a:noFill/>
              <a:miter lim="800000"/>
              <a:headEnd/>
              <a:tailEnd/>
            </a:ln>
          </p:spPr>
          <p:txBody>
            <a:bodyPr anchor="ctr">
              <a:spAutoFit/>
            </a:bodyPr>
            <a:lstStyle/>
            <a:p>
              <a:endParaRPr lang="en-US"/>
            </a:p>
          </p:txBody>
        </p:sp>
        <p:sp>
          <p:nvSpPr>
            <p:cNvPr id="82978" name="Rectangle 31"/>
            <p:cNvSpPr>
              <a:spLocks noChangeArrowheads="1"/>
            </p:cNvSpPr>
            <p:nvPr/>
          </p:nvSpPr>
          <p:spPr bwMode="auto">
            <a:xfrm>
              <a:off x="2874" y="1914"/>
              <a:ext cx="198" cy="1272"/>
            </a:xfrm>
            <a:prstGeom prst="rect">
              <a:avLst/>
            </a:prstGeom>
            <a:gradFill rotWithShape="1">
              <a:gsLst>
                <a:gs pos="0">
                  <a:srgbClr val="760000"/>
                </a:gs>
                <a:gs pos="50000">
                  <a:srgbClr val="FF0000"/>
                </a:gs>
                <a:gs pos="100000">
                  <a:srgbClr val="760000"/>
                </a:gs>
              </a:gsLst>
              <a:lin ang="0" scaled="1"/>
            </a:gradFill>
            <a:ln w="28575" algn="ctr">
              <a:noFill/>
              <a:miter lim="800000"/>
              <a:headEnd/>
              <a:tailEnd/>
            </a:ln>
          </p:spPr>
          <p:txBody>
            <a:bodyPr anchor="ctr">
              <a:spAutoFit/>
            </a:bodyPr>
            <a:lstStyle/>
            <a:p>
              <a:endParaRPr lang="en-US"/>
            </a:p>
          </p:txBody>
        </p:sp>
        <p:sp>
          <p:nvSpPr>
            <p:cNvPr id="82979" name="Rectangle 32"/>
            <p:cNvSpPr>
              <a:spLocks noChangeArrowheads="1"/>
            </p:cNvSpPr>
            <p:nvPr/>
          </p:nvSpPr>
          <p:spPr bwMode="auto">
            <a:xfrm>
              <a:off x="1896" y="2370"/>
              <a:ext cx="198" cy="816"/>
            </a:xfrm>
            <a:prstGeom prst="rect">
              <a:avLst/>
            </a:prstGeom>
            <a:gradFill rotWithShape="1">
              <a:gsLst>
                <a:gs pos="0">
                  <a:srgbClr val="760000"/>
                </a:gs>
                <a:gs pos="50000">
                  <a:srgbClr val="FF0000"/>
                </a:gs>
                <a:gs pos="100000">
                  <a:srgbClr val="760000"/>
                </a:gs>
              </a:gsLst>
              <a:lin ang="0" scaled="1"/>
            </a:gradFill>
            <a:ln w="28575" algn="ctr">
              <a:noFill/>
              <a:miter lim="800000"/>
              <a:headEnd/>
              <a:tailEnd/>
            </a:ln>
          </p:spPr>
          <p:txBody>
            <a:bodyPr anchor="ctr">
              <a:spAutoFit/>
            </a:bodyPr>
            <a:lstStyle/>
            <a:p>
              <a:endParaRPr lang="en-US"/>
            </a:p>
          </p:txBody>
        </p:sp>
      </p:grpSp>
      <p:grpSp>
        <p:nvGrpSpPr>
          <p:cNvPr id="5" name="Group 33"/>
          <p:cNvGrpSpPr>
            <a:grpSpLocks/>
          </p:cNvGrpSpPr>
          <p:nvPr/>
        </p:nvGrpSpPr>
        <p:grpSpPr bwMode="auto">
          <a:xfrm>
            <a:off x="2247900" y="2133600"/>
            <a:ext cx="3429000" cy="2828925"/>
            <a:chOff x="1698" y="1410"/>
            <a:chExt cx="2160" cy="1782"/>
          </a:xfrm>
        </p:grpSpPr>
        <p:sp>
          <p:nvSpPr>
            <p:cNvPr id="5017634" name="Rectangle 34"/>
            <p:cNvSpPr>
              <a:spLocks noChangeArrowheads="1"/>
            </p:cNvSpPr>
            <p:nvPr/>
          </p:nvSpPr>
          <p:spPr bwMode="auto">
            <a:xfrm>
              <a:off x="2676" y="1860"/>
              <a:ext cx="198" cy="1332"/>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28575" algn="ctr">
              <a:noFill/>
              <a:miter lim="800000"/>
              <a:headEnd/>
              <a:tailEnd/>
            </a:ln>
            <a:effectLst/>
          </p:spPr>
          <p:txBody>
            <a:bodyPr anchor="ctr">
              <a:spAutoFit/>
            </a:bodyPr>
            <a:lstStyle/>
            <a:p>
              <a:pPr>
                <a:defRPr/>
              </a:pPr>
              <a:endParaRPr lang="en-US"/>
            </a:p>
          </p:txBody>
        </p:sp>
        <p:sp>
          <p:nvSpPr>
            <p:cNvPr id="5017635" name="Rectangle 35"/>
            <p:cNvSpPr>
              <a:spLocks noChangeArrowheads="1"/>
            </p:cNvSpPr>
            <p:nvPr/>
          </p:nvSpPr>
          <p:spPr bwMode="auto">
            <a:xfrm>
              <a:off x="3660" y="1410"/>
              <a:ext cx="198" cy="1782"/>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28575" algn="ctr">
              <a:noFill/>
              <a:miter lim="800000"/>
              <a:headEnd/>
              <a:tailEnd/>
            </a:ln>
            <a:effectLst/>
          </p:spPr>
          <p:txBody>
            <a:bodyPr anchor="ctr">
              <a:spAutoFit/>
            </a:bodyPr>
            <a:lstStyle/>
            <a:p>
              <a:pPr>
                <a:defRPr/>
              </a:pPr>
              <a:endParaRPr lang="en-US"/>
            </a:p>
          </p:txBody>
        </p:sp>
        <p:sp>
          <p:nvSpPr>
            <p:cNvPr id="5017636" name="Rectangle 36"/>
            <p:cNvSpPr>
              <a:spLocks noChangeArrowheads="1"/>
            </p:cNvSpPr>
            <p:nvPr/>
          </p:nvSpPr>
          <p:spPr bwMode="auto">
            <a:xfrm>
              <a:off x="1698" y="2358"/>
              <a:ext cx="198" cy="828"/>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28575" algn="ctr">
              <a:noFill/>
              <a:miter lim="800000"/>
              <a:headEnd/>
              <a:tailEnd/>
            </a:ln>
            <a:effectLst/>
          </p:spPr>
          <p:txBody>
            <a:bodyPr anchor="ctr">
              <a:spAutoFit/>
            </a:bodyPr>
            <a:lstStyle/>
            <a:p>
              <a:pPr>
                <a:defRPr/>
              </a:pPr>
              <a:endParaRPr lang="en-US"/>
            </a:p>
          </p:txBody>
        </p:sp>
      </p:grpSp>
      <p:sp>
        <p:nvSpPr>
          <p:cNvPr id="82971" name="Text Box 37"/>
          <p:cNvSpPr txBox="1">
            <a:spLocks noChangeArrowheads="1"/>
          </p:cNvSpPr>
          <p:nvPr/>
        </p:nvSpPr>
        <p:spPr bwMode="auto">
          <a:xfrm rot="-5400000">
            <a:off x="-361950" y="3200400"/>
            <a:ext cx="2743200" cy="336550"/>
          </a:xfrm>
          <a:prstGeom prst="rect">
            <a:avLst/>
          </a:prstGeom>
          <a:noFill/>
          <a:ln w="28575" algn="ctr">
            <a:noFill/>
            <a:miter lim="800000"/>
            <a:headEnd/>
            <a:tailEnd/>
          </a:ln>
        </p:spPr>
        <p:txBody>
          <a:bodyPr>
            <a:spAutoFit/>
          </a:bodyPr>
          <a:lstStyle/>
          <a:p>
            <a:r>
              <a:rPr lang="en-US" sz="1600" b="1">
                <a:solidFill>
                  <a:schemeClr val="bg2"/>
                </a:solidFill>
                <a:cs typeface="Arial" pitchFamily="34" charset="0"/>
              </a:rPr>
              <a:t>LDL Particle Size (nm)</a:t>
            </a:r>
            <a:endParaRPr lang="en-US" sz="1600" b="1">
              <a:solidFill>
                <a:schemeClr val="bg2"/>
              </a:solidFill>
            </a:endParaRPr>
          </a:p>
        </p:txBody>
      </p:sp>
      <p:sp>
        <p:nvSpPr>
          <p:cNvPr id="5017638" name="Text Box 38"/>
          <p:cNvSpPr txBox="1">
            <a:spLocks noChangeArrowheads="1"/>
          </p:cNvSpPr>
          <p:nvPr/>
        </p:nvSpPr>
        <p:spPr bwMode="auto">
          <a:xfrm>
            <a:off x="7105650" y="2038350"/>
            <a:ext cx="2038350" cy="1803400"/>
          </a:xfrm>
          <a:prstGeom prst="rect">
            <a:avLst/>
          </a:prstGeom>
          <a:noFill/>
          <a:ln w="28575" algn="ctr">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Mean LDL particle size was smaller     (p = NS) in men compared with women for any given HDL-C category</a:t>
            </a:r>
          </a:p>
        </p:txBody>
      </p:sp>
      <p:sp>
        <p:nvSpPr>
          <p:cNvPr id="5017639" name="Text Box 39"/>
          <p:cNvSpPr txBox="1">
            <a:spLocks noChangeArrowheads="1"/>
          </p:cNvSpPr>
          <p:nvPr/>
        </p:nvSpPr>
        <p:spPr bwMode="auto">
          <a:xfrm>
            <a:off x="228600" y="6197600"/>
            <a:ext cx="2552700" cy="336550"/>
          </a:xfrm>
          <a:prstGeom prst="rect">
            <a:avLst/>
          </a:prstGeom>
          <a:noFill/>
          <a:ln w="28575" algn="ctr">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NMR Spectroscopy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par>
                                <p:cTn id="8" presetID="9"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dissolve">
                                      <p:cBhvr>
                                        <p:cTn id="15" dur="1000"/>
                                        <p:tgtEl>
                                          <p:spTgt spid="4"/>
                                        </p:tgtEl>
                                      </p:cBhvr>
                                    </p:animEffect>
                                  </p:childTnLst>
                                </p:cTn>
                              </p:par>
                              <p:par>
                                <p:cTn id="16" presetID="22" presetClass="entr" presetSubtype="8"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1000"/>
                                        <p:tgtEl>
                                          <p:spTgt spid="3"/>
                                        </p:tgtEl>
                                      </p:cBhvr>
                                    </p:animEffect>
                                  </p:childTnLst>
                                </p:cTn>
                              </p:par>
                            </p:childTnLst>
                          </p:cTn>
                        </p:par>
                        <p:par>
                          <p:cTn id="19" fill="hold">
                            <p:stCondLst>
                              <p:cond delay="1000"/>
                            </p:stCondLst>
                            <p:childTnLst>
                              <p:par>
                                <p:cTn id="20" presetID="22" presetClass="entr" presetSubtype="1" fill="hold" grpId="0" nodeType="afterEffect">
                                  <p:stCondLst>
                                    <p:cond delay="0"/>
                                  </p:stCondLst>
                                  <p:childTnLst>
                                    <p:set>
                                      <p:cBhvr>
                                        <p:cTn id="21" dur="1" fill="hold">
                                          <p:stCondLst>
                                            <p:cond delay="0"/>
                                          </p:stCondLst>
                                        </p:cTn>
                                        <p:tgtEl>
                                          <p:spTgt spid="5017638"/>
                                        </p:tgtEl>
                                        <p:attrNameLst>
                                          <p:attrName>style.visibility</p:attrName>
                                        </p:attrNameLst>
                                      </p:cBhvr>
                                      <p:to>
                                        <p:strVal val="visible"/>
                                      </p:to>
                                    </p:set>
                                    <p:animEffect transition="in" filter="wipe(up)">
                                      <p:cBhvr>
                                        <p:cTn id="22" dur="3000"/>
                                        <p:tgtEl>
                                          <p:spTgt spid="50176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638" grpId="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Rectangle 66"/>
          <p:cNvSpPr/>
          <p:nvPr/>
        </p:nvSpPr>
        <p:spPr bwMode="auto">
          <a:xfrm>
            <a:off x="465826" y="1354347"/>
            <a:ext cx="5952227" cy="4511615"/>
          </a:xfrm>
          <a:prstGeom prst="rect">
            <a:avLst/>
          </a:prstGeom>
          <a:solidFill>
            <a:schemeClr val="tx1"/>
          </a:solidFill>
          <a:ln w="2857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5062660" name="Rectangle 4"/>
          <p:cNvSpPr>
            <a:spLocks noGrp="1" noChangeArrowheads="1"/>
          </p:cNvSpPr>
          <p:nvPr>
            <p:ph type="title"/>
          </p:nvPr>
        </p:nvSpPr>
        <p:spPr>
          <a:xfrm>
            <a:off x="0" y="0"/>
            <a:ext cx="9144000" cy="1143000"/>
          </a:xfrm>
        </p:spPr>
        <p:txBody>
          <a:bodyPr/>
          <a:lstStyle/>
          <a:p>
            <a:pPr>
              <a:defRPr/>
            </a:pPr>
            <a:r>
              <a:rPr lang="en-US" sz="4000" dirty="0" smtClean="0">
                <a:latin typeface="Arial" pitchFamily="34" charset="0"/>
                <a:cs typeface="Arial" pitchFamily="34" charset="0"/>
              </a:rPr>
              <a:t>Relationship of LDL Particle Size    to Triglyceride Categories</a:t>
            </a:r>
          </a:p>
        </p:txBody>
      </p:sp>
      <p:sp>
        <p:nvSpPr>
          <p:cNvPr id="86019" name="Rectangle 5"/>
          <p:cNvSpPr>
            <a:spLocks noChangeArrowheads="1"/>
          </p:cNvSpPr>
          <p:nvPr/>
        </p:nvSpPr>
        <p:spPr bwMode="auto">
          <a:xfrm>
            <a:off x="3652838" y="6221413"/>
            <a:ext cx="5137150" cy="366712"/>
          </a:xfrm>
          <a:prstGeom prst="rect">
            <a:avLst/>
          </a:prstGeom>
          <a:noFill/>
          <a:ln w="28575" algn="ctr">
            <a:noFill/>
            <a:miter lim="800000"/>
            <a:headEnd/>
            <a:tailEnd/>
          </a:ln>
        </p:spPr>
        <p:txBody>
          <a:bodyPr wrap="none">
            <a:spAutoFit/>
          </a:bodyPr>
          <a:lstStyle/>
          <a:p>
            <a:r>
              <a:rPr lang="en-US" sz="1800" b="1"/>
              <a:t>Hanak, V. et al. Am J Cardiol 2004;94:219–222</a:t>
            </a:r>
          </a:p>
        </p:txBody>
      </p:sp>
      <p:sp>
        <p:nvSpPr>
          <p:cNvPr id="6" name="Rectangle 5"/>
          <p:cNvSpPr/>
          <p:nvPr/>
        </p:nvSpPr>
        <p:spPr bwMode="auto">
          <a:xfrm>
            <a:off x="1257300" y="1495425"/>
            <a:ext cx="4991100" cy="3695700"/>
          </a:xfrm>
          <a:prstGeom prst="rect">
            <a:avLst/>
          </a:prstGeom>
          <a:noFill/>
          <a:ln w="28575" cap="flat" cmpd="sng" algn="ctr">
            <a:solidFill>
              <a:schemeClr val="bg2"/>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cxnSp>
        <p:nvCxnSpPr>
          <p:cNvPr id="8" name="Straight Connector 7"/>
          <p:cNvCxnSpPr/>
          <p:nvPr/>
        </p:nvCxnSpPr>
        <p:spPr bwMode="auto">
          <a:xfrm flipV="1">
            <a:off x="1176950" y="1499857"/>
            <a:ext cx="84500" cy="1"/>
          </a:xfrm>
          <a:prstGeom prst="line">
            <a:avLst/>
          </a:prstGeom>
          <a:noFill/>
          <a:ln w="28575" cap="flat" cmpd="sng" algn="ctr">
            <a:solidFill>
              <a:schemeClr val="bg2"/>
            </a:solidFill>
            <a:prstDash val="solid"/>
            <a:round/>
            <a:headEnd type="none" w="med" len="med"/>
            <a:tailEnd type="none" w="med" len="med"/>
          </a:ln>
          <a:effectLst/>
        </p:spPr>
      </p:cxnSp>
      <p:cxnSp>
        <p:nvCxnSpPr>
          <p:cNvPr id="13" name="Straight Connector 12"/>
          <p:cNvCxnSpPr/>
          <p:nvPr/>
        </p:nvCxnSpPr>
        <p:spPr bwMode="auto">
          <a:xfrm flipV="1">
            <a:off x="1181477" y="2129072"/>
            <a:ext cx="84500" cy="1"/>
          </a:xfrm>
          <a:prstGeom prst="line">
            <a:avLst/>
          </a:prstGeom>
          <a:noFill/>
          <a:ln w="28575" cap="flat" cmpd="sng" algn="ctr">
            <a:solidFill>
              <a:schemeClr val="bg2"/>
            </a:solidFill>
            <a:prstDash val="solid"/>
            <a:round/>
            <a:headEnd type="none" w="med" len="med"/>
            <a:tailEnd type="none" w="med" len="med"/>
          </a:ln>
          <a:effectLst/>
        </p:spPr>
      </p:cxnSp>
      <p:cxnSp>
        <p:nvCxnSpPr>
          <p:cNvPr id="14" name="Straight Connector 13"/>
          <p:cNvCxnSpPr/>
          <p:nvPr/>
        </p:nvCxnSpPr>
        <p:spPr bwMode="auto">
          <a:xfrm flipV="1">
            <a:off x="1176950" y="2740179"/>
            <a:ext cx="84500" cy="1"/>
          </a:xfrm>
          <a:prstGeom prst="line">
            <a:avLst/>
          </a:prstGeom>
          <a:noFill/>
          <a:ln w="28575" cap="flat" cmpd="sng" algn="ctr">
            <a:solidFill>
              <a:schemeClr val="bg2"/>
            </a:solidFill>
            <a:prstDash val="solid"/>
            <a:round/>
            <a:headEnd type="none" w="med" len="med"/>
            <a:tailEnd type="none" w="med" len="med"/>
          </a:ln>
          <a:effectLst/>
        </p:spPr>
      </p:cxnSp>
      <p:cxnSp>
        <p:nvCxnSpPr>
          <p:cNvPr id="15" name="Straight Connector 14"/>
          <p:cNvCxnSpPr/>
          <p:nvPr/>
        </p:nvCxnSpPr>
        <p:spPr bwMode="auto">
          <a:xfrm flipV="1">
            <a:off x="1172423" y="3351286"/>
            <a:ext cx="84500" cy="1"/>
          </a:xfrm>
          <a:prstGeom prst="line">
            <a:avLst/>
          </a:prstGeom>
          <a:noFill/>
          <a:ln w="28575" cap="flat" cmpd="sng" algn="ctr">
            <a:solidFill>
              <a:schemeClr val="bg2"/>
            </a:solidFill>
            <a:prstDash val="solid"/>
            <a:round/>
            <a:headEnd type="none" w="med" len="med"/>
            <a:tailEnd type="none" w="med" len="med"/>
          </a:ln>
          <a:effectLst/>
        </p:spPr>
      </p:cxnSp>
      <p:cxnSp>
        <p:nvCxnSpPr>
          <p:cNvPr id="16" name="Straight Connector 15"/>
          <p:cNvCxnSpPr/>
          <p:nvPr/>
        </p:nvCxnSpPr>
        <p:spPr bwMode="auto">
          <a:xfrm flipV="1">
            <a:off x="1167896" y="3962393"/>
            <a:ext cx="84500" cy="1"/>
          </a:xfrm>
          <a:prstGeom prst="line">
            <a:avLst/>
          </a:prstGeom>
          <a:noFill/>
          <a:ln w="28575" cap="flat" cmpd="sng" algn="ctr">
            <a:solidFill>
              <a:schemeClr val="bg2"/>
            </a:solidFill>
            <a:prstDash val="solid"/>
            <a:round/>
            <a:headEnd type="none" w="med" len="med"/>
            <a:tailEnd type="none" w="med" len="med"/>
          </a:ln>
          <a:effectLst/>
        </p:spPr>
      </p:cxnSp>
      <p:cxnSp>
        <p:nvCxnSpPr>
          <p:cNvPr id="17" name="Straight Connector 16"/>
          <p:cNvCxnSpPr/>
          <p:nvPr/>
        </p:nvCxnSpPr>
        <p:spPr bwMode="auto">
          <a:xfrm flipV="1">
            <a:off x="1163369" y="4573500"/>
            <a:ext cx="84500" cy="1"/>
          </a:xfrm>
          <a:prstGeom prst="line">
            <a:avLst/>
          </a:prstGeom>
          <a:noFill/>
          <a:ln w="28575" cap="flat" cmpd="sng" algn="ctr">
            <a:solidFill>
              <a:schemeClr val="bg2"/>
            </a:solidFill>
            <a:prstDash val="solid"/>
            <a:round/>
            <a:headEnd type="none" w="med" len="med"/>
            <a:tailEnd type="none" w="med" len="med"/>
          </a:ln>
          <a:effectLst/>
        </p:spPr>
      </p:cxnSp>
      <p:cxnSp>
        <p:nvCxnSpPr>
          <p:cNvPr id="18" name="Straight Connector 17"/>
          <p:cNvCxnSpPr/>
          <p:nvPr/>
        </p:nvCxnSpPr>
        <p:spPr bwMode="auto">
          <a:xfrm flipV="1">
            <a:off x="1170914" y="5184607"/>
            <a:ext cx="84500" cy="1"/>
          </a:xfrm>
          <a:prstGeom prst="line">
            <a:avLst/>
          </a:prstGeom>
          <a:noFill/>
          <a:ln w="28575" cap="flat" cmpd="sng" algn="ctr">
            <a:solidFill>
              <a:schemeClr val="bg2"/>
            </a:solidFill>
            <a:prstDash val="solid"/>
            <a:round/>
            <a:headEnd type="none" w="med" len="med"/>
            <a:tailEnd type="none" w="med" len="med"/>
          </a:ln>
          <a:effectLst/>
        </p:spPr>
      </p:cxnSp>
      <p:cxnSp>
        <p:nvCxnSpPr>
          <p:cNvPr id="19" name="Straight Connector 18"/>
          <p:cNvCxnSpPr/>
          <p:nvPr/>
        </p:nvCxnSpPr>
        <p:spPr bwMode="auto">
          <a:xfrm rot="5400000" flipV="1">
            <a:off x="1217692" y="5219312"/>
            <a:ext cx="84500" cy="1"/>
          </a:xfrm>
          <a:prstGeom prst="line">
            <a:avLst/>
          </a:prstGeom>
          <a:noFill/>
          <a:ln w="28575" cap="flat" cmpd="sng" algn="ctr">
            <a:solidFill>
              <a:schemeClr val="bg2"/>
            </a:solidFill>
            <a:prstDash val="solid"/>
            <a:round/>
            <a:headEnd type="none" w="med" len="med"/>
            <a:tailEnd type="none" w="med" len="med"/>
          </a:ln>
          <a:effectLst/>
        </p:spPr>
      </p:cxnSp>
      <p:cxnSp>
        <p:nvCxnSpPr>
          <p:cNvPr id="20" name="Straight Connector 19"/>
          <p:cNvCxnSpPr/>
          <p:nvPr/>
        </p:nvCxnSpPr>
        <p:spPr bwMode="auto">
          <a:xfrm rot="5400000" flipV="1">
            <a:off x="2879005" y="5220822"/>
            <a:ext cx="84500" cy="1"/>
          </a:xfrm>
          <a:prstGeom prst="line">
            <a:avLst/>
          </a:prstGeom>
          <a:noFill/>
          <a:ln w="28575" cap="flat" cmpd="sng" algn="ctr">
            <a:solidFill>
              <a:schemeClr val="bg2"/>
            </a:solidFill>
            <a:prstDash val="solid"/>
            <a:round/>
            <a:headEnd type="none" w="med" len="med"/>
            <a:tailEnd type="none" w="med" len="med"/>
          </a:ln>
          <a:effectLst/>
        </p:spPr>
      </p:cxnSp>
      <p:cxnSp>
        <p:nvCxnSpPr>
          <p:cNvPr id="21" name="Straight Connector 20"/>
          <p:cNvCxnSpPr/>
          <p:nvPr/>
        </p:nvCxnSpPr>
        <p:spPr bwMode="auto">
          <a:xfrm rot="5400000" flipV="1">
            <a:off x="4540318" y="5222332"/>
            <a:ext cx="84500" cy="1"/>
          </a:xfrm>
          <a:prstGeom prst="line">
            <a:avLst/>
          </a:prstGeom>
          <a:noFill/>
          <a:ln w="28575" cap="flat" cmpd="sng" algn="ctr">
            <a:solidFill>
              <a:schemeClr val="bg2"/>
            </a:solidFill>
            <a:prstDash val="solid"/>
            <a:round/>
            <a:headEnd type="none" w="med" len="med"/>
            <a:tailEnd type="none" w="med" len="med"/>
          </a:ln>
          <a:effectLst/>
        </p:spPr>
      </p:cxnSp>
      <p:cxnSp>
        <p:nvCxnSpPr>
          <p:cNvPr id="22" name="Straight Connector 21"/>
          <p:cNvCxnSpPr/>
          <p:nvPr/>
        </p:nvCxnSpPr>
        <p:spPr bwMode="auto">
          <a:xfrm rot="5400000" flipV="1">
            <a:off x="6210685" y="5217806"/>
            <a:ext cx="84500" cy="1"/>
          </a:xfrm>
          <a:prstGeom prst="line">
            <a:avLst/>
          </a:prstGeom>
          <a:noFill/>
          <a:ln w="28575" cap="flat" cmpd="sng" algn="ctr">
            <a:solidFill>
              <a:schemeClr val="bg2"/>
            </a:solidFill>
            <a:prstDash val="solid"/>
            <a:round/>
            <a:headEnd type="none" w="med" len="med"/>
            <a:tailEnd type="none" w="med" len="med"/>
          </a:ln>
          <a:effectLst/>
        </p:spPr>
      </p:cxnSp>
      <p:sp>
        <p:nvSpPr>
          <p:cNvPr id="23" name="TextBox 22"/>
          <p:cNvSpPr txBox="1"/>
          <p:nvPr/>
        </p:nvSpPr>
        <p:spPr>
          <a:xfrm>
            <a:off x="1787235" y="5290458"/>
            <a:ext cx="659080" cy="307777"/>
          </a:xfrm>
          <a:prstGeom prst="rect">
            <a:avLst/>
          </a:prstGeom>
          <a:noFill/>
        </p:spPr>
        <p:txBody>
          <a:bodyPr wrap="square" rtlCol="0">
            <a:spAutoFit/>
          </a:bodyPr>
          <a:lstStyle/>
          <a:p>
            <a:r>
              <a:rPr lang="en-US" sz="1400" b="1" dirty="0" smtClean="0">
                <a:solidFill>
                  <a:schemeClr val="bg2"/>
                </a:solidFill>
              </a:rPr>
              <a:t>&lt; 150</a:t>
            </a:r>
            <a:endParaRPr lang="en-US" sz="1400" b="1" dirty="0">
              <a:solidFill>
                <a:schemeClr val="bg2"/>
              </a:solidFill>
            </a:endParaRPr>
          </a:p>
        </p:txBody>
      </p:sp>
      <p:sp>
        <p:nvSpPr>
          <p:cNvPr id="24" name="TextBox 23"/>
          <p:cNvSpPr txBox="1"/>
          <p:nvPr/>
        </p:nvSpPr>
        <p:spPr>
          <a:xfrm>
            <a:off x="5033157" y="5288479"/>
            <a:ext cx="659080" cy="307777"/>
          </a:xfrm>
          <a:prstGeom prst="rect">
            <a:avLst/>
          </a:prstGeom>
          <a:noFill/>
        </p:spPr>
        <p:txBody>
          <a:bodyPr wrap="square" rtlCol="0">
            <a:spAutoFit/>
          </a:bodyPr>
          <a:lstStyle/>
          <a:p>
            <a:r>
              <a:rPr lang="en-US" sz="1400" b="1" dirty="0" smtClean="0">
                <a:solidFill>
                  <a:schemeClr val="bg2"/>
                </a:solidFill>
              </a:rPr>
              <a:t>≥ 200</a:t>
            </a:r>
            <a:endParaRPr lang="en-US" sz="1400" b="1" dirty="0">
              <a:solidFill>
                <a:schemeClr val="bg2"/>
              </a:solidFill>
            </a:endParaRPr>
          </a:p>
        </p:txBody>
      </p:sp>
      <p:sp>
        <p:nvSpPr>
          <p:cNvPr id="25" name="TextBox 24"/>
          <p:cNvSpPr txBox="1"/>
          <p:nvPr/>
        </p:nvSpPr>
        <p:spPr>
          <a:xfrm>
            <a:off x="3133099" y="5288479"/>
            <a:ext cx="1254827" cy="307777"/>
          </a:xfrm>
          <a:prstGeom prst="rect">
            <a:avLst/>
          </a:prstGeom>
          <a:noFill/>
        </p:spPr>
        <p:txBody>
          <a:bodyPr wrap="square" rtlCol="0">
            <a:spAutoFit/>
          </a:bodyPr>
          <a:lstStyle/>
          <a:p>
            <a:r>
              <a:rPr lang="en-US" sz="1400" b="1" dirty="0" smtClean="0">
                <a:solidFill>
                  <a:schemeClr val="bg2"/>
                </a:solidFill>
              </a:rPr>
              <a:t>150 - 190</a:t>
            </a:r>
            <a:endParaRPr lang="en-US" sz="1400" b="1" dirty="0">
              <a:solidFill>
                <a:schemeClr val="bg2"/>
              </a:solidFill>
            </a:endParaRPr>
          </a:p>
        </p:txBody>
      </p:sp>
      <p:sp>
        <p:nvSpPr>
          <p:cNvPr id="26" name="TextBox 25"/>
          <p:cNvSpPr txBox="1"/>
          <p:nvPr/>
        </p:nvSpPr>
        <p:spPr>
          <a:xfrm>
            <a:off x="2487880" y="5571508"/>
            <a:ext cx="2493819" cy="338554"/>
          </a:xfrm>
          <a:prstGeom prst="rect">
            <a:avLst/>
          </a:prstGeom>
          <a:noFill/>
        </p:spPr>
        <p:txBody>
          <a:bodyPr wrap="square" rtlCol="0">
            <a:spAutoFit/>
          </a:bodyPr>
          <a:lstStyle/>
          <a:p>
            <a:r>
              <a:rPr lang="en-US" sz="1600" b="1" dirty="0" smtClean="0">
                <a:solidFill>
                  <a:schemeClr val="bg2"/>
                </a:solidFill>
              </a:rPr>
              <a:t>Triglycerides (mg/dL)</a:t>
            </a:r>
            <a:endParaRPr lang="en-US" sz="1600" b="1" dirty="0">
              <a:solidFill>
                <a:schemeClr val="bg2"/>
              </a:solidFill>
            </a:endParaRPr>
          </a:p>
        </p:txBody>
      </p:sp>
      <p:sp>
        <p:nvSpPr>
          <p:cNvPr id="27" name="TextBox 26"/>
          <p:cNvSpPr txBox="1"/>
          <p:nvPr/>
        </p:nvSpPr>
        <p:spPr>
          <a:xfrm>
            <a:off x="763977" y="5027222"/>
            <a:ext cx="506682" cy="307777"/>
          </a:xfrm>
          <a:prstGeom prst="rect">
            <a:avLst/>
          </a:prstGeom>
          <a:noFill/>
        </p:spPr>
        <p:txBody>
          <a:bodyPr wrap="square" rtlCol="0">
            <a:spAutoFit/>
          </a:bodyPr>
          <a:lstStyle/>
          <a:p>
            <a:r>
              <a:rPr lang="en-US" sz="1400" b="1" dirty="0" smtClean="0">
                <a:solidFill>
                  <a:schemeClr val="bg2"/>
                </a:solidFill>
              </a:rPr>
              <a:t>19</a:t>
            </a:r>
            <a:endParaRPr lang="en-US" sz="1400" b="1" dirty="0">
              <a:solidFill>
                <a:schemeClr val="bg2"/>
              </a:solidFill>
            </a:endParaRPr>
          </a:p>
        </p:txBody>
      </p:sp>
      <p:sp>
        <p:nvSpPr>
          <p:cNvPr id="28" name="TextBox 27"/>
          <p:cNvSpPr txBox="1"/>
          <p:nvPr/>
        </p:nvSpPr>
        <p:spPr>
          <a:xfrm>
            <a:off x="631369" y="4437412"/>
            <a:ext cx="659080" cy="307777"/>
          </a:xfrm>
          <a:prstGeom prst="rect">
            <a:avLst/>
          </a:prstGeom>
          <a:noFill/>
        </p:spPr>
        <p:txBody>
          <a:bodyPr wrap="square" rtlCol="0">
            <a:spAutoFit/>
          </a:bodyPr>
          <a:lstStyle/>
          <a:p>
            <a:r>
              <a:rPr lang="en-US" sz="1400" b="1" dirty="0" smtClean="0">
                <a:solidFill>
                  <a:schemeClr val="bg2"/>
                </a:solidFill>
              </a:rPr>
              <a:t>19.5</a:t>
            </a:r>
            <a:endParaRPr lang="en-US" sz="1400" b="1" dirty="0">
              <a:solidFill>
                <a:schemeClr val="bg2"/>
              </a:solidFill>
            </a:endParaRPr>
          </a:p>
        </p:txBody>
      </p:sp>
      <p:sp>
        <p:nvSpPr>
          <p:cNvPr id="29" name="TextBox 28"/>
          <p:cNvSpPr txBox="1"/>
          <p:nvPr/>
        </p:nvSpPr>
        <p:spPr>
          <a:xfrm>
            <a:off x="712516" y="3800103"/>
            <a:ext cx="659080" cy="307777"/>
          </a:xfrm>
          <a:prstGeom prst="rect">
            <a:avLst/>
          </a:prstGeom>
          <a:noFill/>
        </p:spPr>
        <p:txBody>
          <a:bodyPr wrap="square" rtlCol="0">
            <a:spAutoFit/>
          </a:bodyPr>
          <a:lstStyle/>
          <a:p>
            <a:r>
              <a:rPr lang="en-US" sz="1400" b="1" dirty="0" smtClean="0">
                <a:solidFill>
                  <a:schemeClr val="bg2"/>
                </a:solidFill>
              </a:rPr>
              <a:t>20</a:t>
            </a:r>
            <a:endParaRPr lang="en-US" sz="1400" b="1" dirty="0">
              <a:solidFill>
                <a:schemeClr val="bg2"/>
              </a:solidFill>
            </a:endParaRPr>
          </a:p>
        </p:txBody>
      </p:sp>
      <p:sp>
        <p:nvSpPr>
          <p:cNvPr id="30" name="TextBox 29"/>
          <p:cNvSpPr txBox="1"/>
          <p:nvPr/>
        </p:nvSpPr>
        <p:spPr>
          <a:xfrm>
            <a:off x="617514" y="3206337"/>
            <a:ext cx="659080" cy="307777"/>
          </a:xfrm>
          <a:prstGeom prst="rect">
            <a:avLst/>
          </a:prstGeom>
          <a:noFill/>
        </p:spPr>
        <p:txBody>
          <a:bodyPr wrap="square" rtlCol="0">
            <a:spAutoFit/>
          </a:bodyPr>
          <a:lstStyle/>
          <a:p>
            <a:r>
              <a:rPr lang="en-US" sz="1400" b="1" dirty="0" smtClean="0">
                <a:solidFill>
                  <a:schemeClr val="bg2"/>
                </a:solidFill>
              </a:rPr>
              <a:t>20.5</a:t>
            </a:r>
            <a:endParaRPr lang="en-US" sz="1400" b="1" dirty="0">
              <a:solidFill>
                <a:schemeClr val="bg2"/>
              </a:solidFill>
            </a:endParaRPr>
          </a:p>
        </p:txBody>
      </p:sp>
      <p:sp>
        <p:nvSpPr>
          <p:cNvPr id="31" name="TextBox 30"/>
          <p:cNvSpPr txBox="1"/>
          <p:nvPr/>
        </p:nvSpPr>
        <p:spPr>
          <a:xfrm>
            <a:off x="758039" y="2574966"/>
            <a:ext cx="530435" cy="307777"/>
          </a:xfrm>
          <a:prstGeom prst="rect">
            <a:avLst/>
          </a:prstGeom>
          <a:noFill/>
        </p:spPr>
        <p:txBody>
          <a:bodyPr wrap="square" rtlCol="0">
            <a:spAutoFit/>
          </a:bodyPr>
          <a:lstStyle/>
          <a:p>
            <a:r>
              <a:rPr lang="en-US" sz="1400" b="1" dirty="0" smtClean="0">
                <a:solidFill>
                  <a:schemeClr val="bg2"/>
                </a:solidFill>
              </a:rPr>
              <a:t>21</a:t>
            </a:r>
            <a:endParaRPr lang="en-US" sz="1400" b="1" dirty="0">
              <a:solidFill>
                <a:schemeClr val="bg2"/>
              </a:solidFill>
            </a:endParaRPr>
          </a:p>
        </p:txBody>
      </p:sp>
      <p:sp>
        <p:nvSpPr>
          <p:cNvPr id="32" name="TextBox 31"/>
          <p:cNvSpPr txBox="1"/>
          <p:nvPr/>
        </p:nvSpPr>
        <p:spPr>
          <a:xfrm>
            <a:off x="627411" y="1975261"/>
            <a:ext cx="659080" cy="307777"/>
          </a:xfrm>
          <a:prstGeom prst="rect">
            <a:avLst/>
          </a:prstGeom>
          <a:noFill/>
        </p:spPr>
        <p:txBody>
          <a:bodyPr wrap="square" rtlCol="0">
            <a:spAutoFit/>
          </a:bodyPr>
          <a:lstStyle/>
          <a:p>
            <a:r>
              <a:rPr lang="en-US" sz="1400" b="1" dirty="0" smtClean="0">
                <a:solidFill>
                  <a:schemeClr val="bg2"/>
                </a:solidFill>
              </a:rPr>
              <a:t>21.5</a:t>
            </a:r>
            <a:endParaRPr lang="en-US" sz="1400" b="1" dirty="0">
              <a:solidFill>
                <a:schemeClr val="bg2"/>
              </a:solidFill>
            </a:endParaRPr>
          </a:p>
        </p:txBody>
      </p:sp>
      <p:sp>
        <p:nvSpPr>
          <p:cNvPr id="33" name="TextBox 32"/>
          <p:cNvSpPr txBox="1"/>
          <p:nvPr/>
        </p:nvSpPr>
        <p:spPr>
          <a:xfrm>
            <a:off x="761999" y="1349827"/>
            <a:ext cx="530435" cy="307777"/>
          </a:xfrm>
          <a:prstGeom prst="rect">
            <a:avLst/>
          </a:prstGeom>
          <a:noFill/>
        </p:spPr>
        <p:txBody>
          <a:bodyPr wrap="square" rtlCol="0">
            <a:spAutoFit/>
          </a:bodyPr>
          <a:lstStyle/>
          <a:p>
            <a:r>
              <a:rPr lang="en-US" sz="1400" b="1" dirty="0" smtClean="0">
                <a:solidFill>
                  <a:schemeClr val="bg2"/>
                </a:solidFill>
              </a:rPr>
              <a:t>22</a:t>
            </a:r>
            <a:endParaRPr lang="en-US" sz="1400" b="1" dirty="0">
              <a:solidFill>
                <a:schemeClr val="bg2"/>
              </a:solidFill>
            </a:endParaRPr>
          </a:p>
        </p:txBody>
      </p:sp>
      <p:sp>
        <p:nvSpPr>
          <p:cNvPr id="34" name="TextBox 33"/>
          <p:cNvSpPr txBox="1"/>
          <p:nvPr/>
        </p:nvSpPr>
        <p:spPr>
          <a:xfrm>
            <a:off x="1860464" y="1925782"/>
            <a:ext cx="395847" cy="461665"/>
          </a:xfrm>
          <a:prstGeom prst="rect">
            <a:avLst/>
          </a:prstGeom>
          <a:noFill/>
        </p:spPr>
        <p:txBody>
          <a:bodyPr wrap="square" rtlCol="0">
            <a:spAutoFit/>
          </a:bodyPr>
          <a:lstStyle/>
          <a:p>
            <a:r>
              <a:rPr lang="en-US" sz="2400" b="1" dirty="0" smtClean="0">
                <a:solidFill>
                  <a:schemeClr val="bg2"/>
                </a:solidFill>
              </a:rPr>
              <a:t>*</a:t>
            </a:r>
            <a:endParaRPr lang="en-US" sz="2400" b="1" dirty="0">
              <a:solidFill>
                <a:schemeClr val="bg2"/>
              </a:solidFill>
            </a:endParaRPr>
          </a:p>
        </p:txBody>
      </p:sp>
      <p:sp>
        <p:nvSpPr>
          <p:cNvPr id="35" name="TextBox 34"/>
          <p:cNvSpPr txBox="1"/>
          <p:nvPr/>
        </p:nvSpPr>
        <p:spPr>
          <a:xfrm>
            <a:off x="3568530" y="2677887"/>
            <a:ext cx="395847" cy="461665"/>
          </a:xfrm>
          <a:prstGeom prst="rect">
            <a:avLst/>
          </a:prstGeom>
          <a:noFill/>
        </p:spPr>
        <p:txBody>
          <a:bodyPr wrap="square" rtlCol="0">
            <a:spAutoFit/>
          </a:bodyPr>
          <a:lstStyle/>
          <a:p>
            <a:r>
              <a:rPr lang="en-US" sz="2400" b="1" dirty="0" smtClean="0">
                <a:solidFill>
                  <a:schemeClr val="bg2"/>
                </a:solidFill>
              </a:rPr>
              <a:t>*</a:t>
            </a:r>
            <a:endParaRPr lang="en-US" sz="2400" b="1" dirty="0">
              <a:solidFill>
                <a:schemeClr val="bg2"/>
              </a:solidFill>
            </a:endParaRPr>
          </a:p>
        </p:txBody>
      </p:sp>
      <p:sp>
        <p:nvSpPr>
          <p:cNvPr id="36" name="TextBox 35"/>
          <p:cNvSpPr txBox="1"/>
          <p:nvPr/>
        </p:nvSpPr>
        <p:spPr>
          <a:xfrm>
            <a:off x="5252846" y="3394366"/>
            <a:ext cx="395847" cy="461665"/>
          </a:xfrm>
          <a:prstGeom prst="rect">
            <a:avLst/>
          </a:prstGeom>
          <a:noFill/>
        </p:spPr>
        <p:txBody>
          <a:bodyPr wrap="square" rtlCol="0">
            <a:spAutoFit/>
          </a:bodyPr>
          <a:lstStyle/>
          <a:p>
            <a:r>
              <a:rPr lang="en-US" sz="2400" b="1" dirty="0" smtClean="0">
                <a:solidFill>
                  <a:schemeClr val="bg2"/>
                </a:solidFill>
              </a:rPr>
              <a:t>*</a:t>
            </a:r>
            <a:endParaRPr lang="en-US" sz="2400" b="1" dirty="0">
              <a:solidFill>
                <a:schemeClr val="bg2"/>
              </a:solidFill>
            </a:endParaRPr>
          </a:p>
        </p:txBody>
      </p:sp>
      <p:sp>
        <p:nvSpPr>
          <p:cNvPr id="37" name="Rectangle 36"/>
          <p:cNvSpPr/>
          <p:nvPr/>
        </p:nvSpPr>
        <p:spPr bwMode="auto">
          <a:xfrm>
            <a:off x="5254831" y="1680358"/>
            <a:ext cx="124691" cy="106878"/>
          </a:xfrm>
          <a:prstGeom prst="rect">
            <a:avLst/>
          </a:prstGeom>
          <a:solidFill>
            <a:srgbClr val="FF0066"/>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38" name="Rectangle 37"/>
          <p:cNvSpPr/>
          <p:nvPr/>
        </p:nvSpPr>
        <p:spPr bwMode="auto">
          <a:xfrm>
            <a:off x="5252852" y="1915885"/>
            <a:ext cx="124691" cy="106878"/>
          </a:xfrm>
          <a:prstGeom prst="rect">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39" name="TextBox 38"/>
          <p:cNvSpPr txBox="1"/>
          <p:nvPr/>
        </p:nvSpPr>
        <p:spPr>
          <a:xfrm>
            <a:off x="5322122" y="1569522"/>
            <a:ext cx="912423" cy="307777"/>
          </a:xfrm>
          <a:prstGeom prst="rect">
            <a:avLst/>
          </a:prstGeom>
          <a:noFill/>
        </p:spPr>
        <p:txBody>
          <a:bodyPr wrap="square" rtlCol="0">
            <a:spAutoFit/>
          </a:bodyPr>
          <a:lstStyle/>
          <a:p>
            <a:pPr algn="l"/>
            <a:r>
              <a:rPr lang="en-US" sz="1400" b="1" dirty="0" smtClean="0">
                <a:solidFill>
                  <a:schemeClr val="bg2"/>
                </a:solidFill>
              </a:rPr>
              <a:t>Females</a:t>
            </a:r>
            <a:endParaRPr lang="en-US" sz="1400" b="1" dirty="0">
              <a:solidFill>
                <a:schemeClr val="bg2"/>
              </a:solidFill>
            </a:endParaRPr>
          </a:p>
        </p:txBody>
      </p:sp>
      <p:sp>
        <p:nvSpPr>
          <p:cNvPr id="40" name="TextBox 39"/>
          <p:cNvSpPr txBox="1"/>
          <p:nvPr/>
        </p:nvSpPr>
        <p:spPr>
          <a:xfrm>
            <a:off x="5326080" y="1816925"/>
            <a:ext cx="688772" cy="307777"/>
          </a:xfrm>
          <a:prstGeom prst="rect">
            <a:avLst/>
          </a:prstGeom>
          <a:noFill/>
        </p:spPr>
        <p:txBody>
          <a:bodyPr wrap="square" rtlCol="0">
            <a:spAutoFit/>
          </a:bodyPr>
          <a:lstStyle/>
          <a:p>
            <a:pPr algn="l"/>
            <a:r>
              <a:rPr lang="en-US" sz="1400" b="1" dirty="0" smtClean="0">
                <a:solidFill>
                  <a:schemeClr val="bg2"/>
                </a:solidFill>
              </a:rPr>
              <a:t>Males</a:t>
            </a:r>
            <a:endParaRPr lang="en-US" sz="1400" b="1" dirty="0">
              <a:solidFill>
                <a:schemeClr val="bg2"/>
              </a:solidFill>
            </a:endParaRPr>
          </a:p>
        </p:txBody>
      </p:sp>
      <p:sp>
        <p:nvSpPr>
          <p:cNvPr id="41" name="TextBox 40"/>
          <p:cNvSpPr txBox="1"/>
          <p:nvPr/>
        </p:nvSpPr>
        <p:spPr>
          <a:xfrm rot="16200000">
            <a:off x="-512623" y="3174664"/>
            <a:ext cx="2258295" cy="307777"/>
          </a:xfrm>
          <a:prstGeom prst="rect">
            <a:avLst/>
          </a:prstGeom>
          <a:noFill/>
        </p:spPr>
        <p:txBody>
          <a:bodyPr wrap="square" rtlCol="0">
            <a:spAutoFit/>
          </a:bodyPr>
          <a:lstStyle/>
          <a:p>
            <a:r>
              <a:rPr lang="en-US" sz="1400" b="1" dirty="0" smtClean="0">
                <a:solidFill>
                  <a:schemeClr val="bg2"/>
                </a:solidFill>
              </a:rPr>
              <a:t>LDL Particle Size (nm)</a:t>
            </a:r>
            <a:endParaRPr lang="en-US" sz="1400" b="1" dirty="0">
              <a:solidFill>
                <a:schemeClr val="bg2"/>
              </a:solidFill>
            </a:endParaRPr>
          </a:p>
        </p:txBody>
      </p:sp>
      <p:sp>
        <p:nvSpPr>
          <p:cNvPr id="43" name="Rectangle 42"/>
          <p:cNvSpPr/>
          <p:nvPr/>
        </p:nvSpPr>
        <p:spPr bwMode="auto">
          <a:xfrm>
            <a:off x="3420094" y="3176649"/>
            <a:ext cx="332509" cy="2018806"/>
          </a:xfrm>
          <a:prstGeom prst="rect">
            <a:avLst/>
          </a:prstGeom>
          <a:solidFill>
            <a:srgbClr val="FF0066"/>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grpSp>
        <p:nvGrpSpPr>
          <p:cNvPr id="53" name="Group 52"/>
          <p:cNvGrpSpPr/>
          <p:nvPr/>
        </p:nvGrpSpPr>
        <p:grpSpPr>
          <a:xfrm>
            <a:off x="3550036" y="3046021"/>
            <a:ext cx="84500" cy="130628"/>
            <a:chOff x="3550036" y="3046021"/>
            <a:chExt cx="84500" cy="130628"/>
          </a:xfrm>
        </p:grpSpPr>
        <p:cxnSp>
          <p:nvCxnSpPr>
            <p:cNvPr id="49" name="Straight Connector 48"/>
            <p:cNvCxnSpPr>
              <a:endCxn id="43" idx="0"/>
            </p:cNvCxnSpPr>
            <p:nvPr/>
          </p:nvCxnSpPr>
          <p:spPr bwMode="auto">
            <a:xfrm rot="16200000" flipH="1">
              <a:off x="3521034" y="3111334"/>
              <a:ext cx="130628" cy="1"/>
            </a:xfrm>
            <a:prstGeom prst="line">
              <a:avLst/>
            </a:prstGeom>
            <a:noFill/>
            <a:ln w="28575" cap="flat" cmpd="sng" algn="ctr">
              <a:solidFill>
                <a:schemeClr val="bg2"/>
              </a:solidFill>
              <a:prstDash val="solid"/>
              <a:round/>
              <a:headEnd type="none" w="med" len="med"/>
              <a:tailEnd type="none" w="med" len="med"/>
            </a:ln>
            <a:effectLst/>
          </p:spPr>
        </p:cxnSp>
        <p:cxnSp>
          <p:nvCxnSpPr>
            <p:cNvPr id="50" name="Straight Connector 49"/>
            <p:cNvCxnSpPr/>
            <p:nvPr/>
          </p:nvCxnSpPr>
          <p:spPr bwMode="auto">
            <a:xfrm flipV="1">
              <a:off x="3550036" y="3046958"/>
              <a:ext cx="84500" cy="1"/>
            </a:xfrm>
            <a:prstGeom prst="line">
              <a:avLst/>
            </a:prstGeom>
            <a:noFill/>
            <a:ln w="28575" cap="flat" cmpd="sng" algn="ctr">
              <a:solidFill>
                <a:schemeClr val="bg2"/>
              </a:solidFill>
              <a:prstDash val="solid"/>
              <a:round/>
              <a:headEnd type="none" w="med" len="med"/>
              <a:tailEnd type="none" w="med" len="med"/>
            </a:ln>
            <a:effectLst/>
          </p:spPr>
        </p:cxnSp>
      </p:grpSp>
      <p:grpSp>
        <p:nvGrpSpPr>
          <p:cNvPr id="63" name="Group 62"/>
          <p:cNvGrpSpPr/>
          <p:nvPr/>
        </p:nvGrpSpPr>
        <p:grpSpPr>
          <a:xfrm>
            <a:off x="1903324" y="2368085"/>
            <a:ext cx="84500" cy="141568"/>
            <a:chOff x="2313023" y="2777784"/>
            <a:chExt cx="84500" cy="141568"/>
          </a:xfrm>
        </p:grpSpPr>
        <p:cxnSp>
          <p:nvCxnSpPr>
            <p:cNvPr id="51" name="Straight Connector 50"/>
            <p:cNvCxnSpPr/>
            <p:nvPr/>
          </p:nvCxnSpPr>
          <p:spPr bwMode="auto">
            <a:xfrm flipV="1">
              <a:off x="2313023" y="2777784"/>
              <a:ext cx="84500" cy="1"/>
            </a:xfrm>
            <a:prstGeom prst="line">
              <a:avLst/>
            </a:prstGeom>
            <a:noFill/>
            <a:ln w="28575" cap="flat" cmpd="sng" algn="ctr">
              <a:solidFill>
                <a:schemeClr val="bg2"/>
              </a:solidFill>
              <a:prstDash val="solid"/>
              <a:round/>
              <a:headEnd type="none" w="med" len="med"/>
              <a:tailEnd type="none" w="med" len="med"/>
            </a:ln>
            <a:effectLst/>
          </p:spPr>
        </p:cxnSp>
        <p:cxnSp>
          <p:nvCxnSpPr>
            <p:cNvPr id="52" name="Straight Connector 51"/>
            <p:cNvCxnSpPr/>
            <p:nvPr/>
          </p:nvCxnSpPr>
          <p:spPr bwMode="auto">
            <a:xfrm rot="16200000" flipH="1">
              <a:off x="2289960" y="2854037"/>
              <a:ext cx="130628" cy="1"/>
            </a:xfrm>
            <a:prstGeom prst="line">
              <a:avLst/>
            </a:prstGeom>
            <a:noFill/>
            <a:ln w="28575" cap="flat" cmpd="sng" algn="ctr">
              <a:solidFill>
                <a:schemeClr val="bg2"/>
              </a:solidFill>
              <a:prstDash val="solid"/>
              <a:round/>
              <a:headEnd type="none" w="med" len="med"/>
              <a:tailEnd type="none" w="med" len="med"/>
            </a:ln>
            <a:effectLst/>
          </p:spPr>
        </p:cxnSp>
      </p:grpSp>
      <p:grpSp>
        <p:nvGrpSpPr>
          <p:cNvPr id="54" name="Group 53"/>
          <p:cNvGrpSpPr/>
          <p:nvPr/>
        </p:nvGrpSpPr>
        <p:grpSpPr>
          <a:xfrm>
            <a:off x="3880566" y="3554680"/>
            <a:ext cx="84500" cy="130628"/>
            <a:chOff x="3550036" y="3046021"/>
            <a:chExt cx="84500" cy="130628"/>
          </a:xfrm>
        </p:grpSpPr>
        <p:cxnSp>
          <p:nvCxnSpPr>
            <p:cNvPr id="55" name="Straight Connector 54"/>
            <p:cNvCxnSpPr/>
            <p:nvPr/>
          </p:nvCxnSpPr>
          <p:spPr bwMode="auto">
            <a:xfrm rot="16200000" flipH="1">
              <a:off x="3521034" y="3111334"/>
              <a:ext cx="130628" cy="1"/>
            </a:xfrm>
            <a:prstGeom prst="line">
              <a:avLst/>
            </a:prstGeom>
            <a:noFill/>
            <a:ln w="28575" cap="flat" cmpd="sng" algn="ctr">
              <a:solidFill>
                <a:schemeClr val="bg2"/>
              </a:solidFill>
              <a:prstDash val="solid"/>
              <a:round/>
              <a:headEnd type="none" w="med" len="med"/>
              <a:tailEnd type="none" w="med" len="med"/>
            </a:ln>
            <a:effectLst/>
          </p:spPr>
        </p:cxnSp>
        <p:cxnSp>
          <p:nvCxnSpPr>
            <p:cNvPr id="56" name="Straight Connector 55"/>
            <p:cNvCxnSpPr/>
            <p:nvPr/>
          </p:nvCxnSpPr>
          <p:spPr bwMode="auto">
            <a:xfrm flipV="1">
              <a:off x="3550036" y="3046958"/>
              <a:ext cx="84500" cy="1"/>
            </a:xfrm>
            <a:prstGeom prst="line">
              <a:avLst/>
            </a:prstGeom>
            <a:noFill/>
            <a:ln w="28575" cap="flat" cmpd="sng" algn="ctr">
              <a:solidFill>
                <a:schemeClr val="bg2"/>
              </a:solidFill>
              <a:prstDash val="solid"/>
              <a:round/>
              <a:headEnd type="none" w="med" len="med"/>
              <a:tailEnd type="none" w="med" len="med"/>
            </a:ln>
            <a:effectLst/>
          </p:spPr>
        </p:cxnSp>
      </p:grpSp>
      <p:grpSp>
        <p:nvGrpSpPr>
          <p:cNvPr id="57" name="Group 56"/>
          <p:cNvGrpSpPr/>
          <p:nvPr/>
        </p:nvGrpSpPr>
        <p:grpSpPr>
          <a:xfrm>
            <a:off x="5535194" y="4063339"/>
            <a:ext cx="84500" cy="130628"/>
            <a:chOff x="3550036" y="3046021"/>
            <a:chExt cx="84500" cy="130628"/>
          </a:xfrm>
        </p:grpSpPr>
        <p:cxnSp>
          <p:nvCxnSpPr>
            <p:cNvPr id="58" name="Straight Connector 57"/>
            <p:cNvCxnSpPr/>
            <p:nvPr/>
          </p:nvCxnSpPr>
          <p:spPr bwMode="auto">
            <a:xfrm rot="16200000" flipH="1">
              <a:off x="3521034" y="3111334"/>
              <a:ext cx="130628" cy="1"/>
            </a:xfrm>
            <a:prstGeom prst="line">
              <a:avLst/>
            </a:prstGeom>
            <a:noFill/>
            <a:ln w="28575" cap="flat" cmpd="sng" algn="ctr">
              <a:solidFill>
                <a:schemeClr val="bg2"/>
              </a:solidFill>
              <a:prstDash val="solid"/>
              <a:round/>
              <a:headEnd type="none" w="med" len="med"/>
              <a:tailEnd type="none" w="med" len="med"/>
            </a:ln>
            <a:effectLst/>
          </p:spPr>
        </p:cxnSp>
        <p:cxnSp>
          <p:nvCxnSpPr>
            <p:cNvPr id="59" name="Straight Connector 58"/>
            <p:cNvCxnSpPr/>
            <p:nvPr/>
          </p:nvCxnSpPr>
          <p:spPr bwMode="auto">
            <a:xfrm flipV="1">
              <a:off x="3550036" y="3046958"/>
              <a:ext cx="84500" cy="1"/>
            </a:xfrm>
            <a:prstGeom prst="line">
              <a:avLst/>
            </a:prstGeom>
            <a:noFill/>
            <a:ln w="28575" cap="flat" cmpd="sng" algn="ctr">
              <a:solidFill>
                <a:schemeClr val="bg2"/>
              </a:solidFill>
              <a:prstDash val="solid"/>
              <a:round/>
              <a:headEnd type="none" w="med" len="med"/>
              <a:tailEnd type="none" w="med" len="med"/>
            </a:ln>
            <a:effectLst/>
          </p:spPr>
        </p:cxnSp>
      </p:grpSp>
      <p:sp>
        <p:nvSpPr>
          <p:cNvPr id="46" name="Rectangle 45"/>
          <p:cNvSpPr/>
          <p:nvPr/>
        </p:nvSpPr>
        <p:spPr bwMode="auto">
          <a:xfrm>
            <a:off x="3752603" y="3651662"/>
            <a:ext cx="326571" cy="1549730"/>
          </a:xfrm>
          <a:prstGeom prst="rect">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47" name="Rectangle 46"/>
          <p:cNvSpPr/>
          <p:nvPr/>
        </p:nvSpPr>
        <p:spPr bwMode="auto">
          <a:xfrm>
            <a:off x="5415148" y="4138551"/>
            <a:ext cx="326571" cy="1050966"/>
          </a:xfrm>
          <a:prstGeom prst="rect">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grpSp>
        <p:nvGrpSpPr>
          <p:cNvPr id="60" name="Group 59"/>
          <p:cNvGrpSpPr/>
          <p:nvPr/>
        </p:nvGrpSpPr>
        <p:grpSpPr>
          <a:xfrm>
            <a:off x="2221979" y="2994561"/>
            <a:ext cx="84500" cy="130628"/>
            <a:chOff x="3550036" y="3046021"/>
            <a:chExt cx="84500" cy="130628"/>
          </a:xfrm>
        </p:grpSpPr>
        <p:cxnSp>
          <p:nvCxnSpPr>
            <p:cNvPr id="61" name="Straight Connector 60"/>
            <p:cNvCxnSpPr/>
            <p:nvPr/>
          </p:nvCxnSpPr>
          <p:spPr bwMode="auto">
            <a:xfrm rot="16200000" flipH="1">
              <a:off x="3521034" y="3111334"/>
              <a:ext cx="130628" cy="1"/>
            </a:xfrm>
            <a:prstGeom prst="line">
              <a:avLst/>
            </a:prstGeom>
            <a:noFill/>
            <a:ln w="28575" cap="flat" cmpd="sng" algn="ctr">
              <a:solidFill>
                <a:schemeClr val="bg2"/>
              </a:solidFill>
              <a:prstDash val="solid"/>
              <a:round/>
              <a:headEnd type="none" w="med" len="med"/>
              <a:tailEnd type="none" w="med" len="med"/>
            </a:ln>
            <a:effectLst/>
          </p:spPr>
        </p:cxnSp>
        <p:cxnSp>
          <p:nvCxnSpPr>
            <p:cNvPr id="62" name="Straight Connector 61"/>
            <p:cNvCxnSpPr/>
            <p:nvPr/>
          </p:nvCxnSpPr>
          <p:spPr bwMode="auto">
            <a:xfrm flipV="1">
              <a:off x="3550036" y="3046958"/>
              <a:ext cx="84500" cy="1"/>
            </a:xfrm>
            <a:prstGeom prst="line">
              <a:avLst/>
            </a:prstGeom>
            <a:noFill/>
            <a:ln w="28575" cap="flat" cmpd="sng" algn="ctr">
              <a:solidFill>
                <a:schemeClr val="bg2"/>
              </a:solidFill>
              <a:prstDash val="solid"/>
              <a:round/>
              <a:headEnd type="none" w="med" len="med"/>
              <a:tailEnd type="none" w="med" len="med"/>
            </a:ln>
            <a:effectLst/>
          </p:spPr>
        </p:cxnSp>
      </p:grpSp>
      <p:sp>
        <p:nvSpPr>
          <p:cNvPr id="45" name="Rectangle 44"/>
          <p:cNvSpPr/>
          <p:nvPr/>
        </p:nvSpPr>
        <p:spPr bwMode="auto">
          <a:xfrm>
            <a:off x="2095995" y="3051958"/>
            <a:ext cx="332509" cy="2137559"/>
          </a:xfrm>
          <a:prstGeom prst="rect">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grpSp>
        <p:nvGrpSpPr>
          <p:cNvPr id="64" name="Group 63"/>
          <p:cNvGrpSpPr/>
          <p:nvPr/>
        </p:nvGrpSpPr>
        <p:grpSpPr>
          <a:xfrm>
            <a:off x="5214560" y="3749581"/>
            <a:ext cx="84500" cy="141568"/>
            <a:chOff x="2313023" y="2777784"/>
            <a:chExt cx="84500" cy="141568"/>
          </a:xfrm>
        </p:grpSpPr>
        <p:cxnSp>
          <p:nvCxnSpPr>
            <p:cNvPr id="65" name="Straight Connector 64"/>
            <p:cNvCxnSpPr/>
            <p:nvPr/>
          </p:nvCxnSpPr>
          <p:spPr bwMode="auto">
            <a:xfrm flipV="1">
              <a:off x="2313023" y="2777784"/>
              <a:ext cx="84500" cy="1"/>
            </a:xfrm>
            <a:prstGeom prst="line">
              <a:avLst/>
            </a:prstGeom>
            <a:noFill/>
            <a:ln w="28575" cap="flat" cmpd="sng" algn="ctr">
              <a:solidFill>
                <a:schemeClr val="bg2"/>
              </a:solidFill>
              <a:prstDash val="solid"/>
              <a:round/>
              <a:headEnd type="none" w="med" len="med"/>
              <a:tailEnd type="none" w="med" len="med"/>
            </a:ln>
            <a:effectLst/>
          </p:spPr>
        </p:cxnSp>
        <p:cxnSp>
          <p:nvCxnSpPr>
            <p:cNvPr id="66" name="Straight Connector 65"/>
            <p:cNvCxnSpPr/>
            <p:nvPr/>
          </p:nvCxnSpPr>
          <p:spPr bwMode="auto">
            <a:xfrm rot="16200000" flipH="1">
              <a:off x="2289960" y="2854037"/>
              <a:ext cx="130628" cy="1"/>
            </a:xfrm>
            <a:prstGeom prst="line">
              <a:avLst/>
            </a:prstGeom>
            <a:noFill/>
            <a:ln w="28575" cap="flat" cmpd="sng" algn="ctr">
              <a:solidFill>
                <a:schemeClr val="bg2"/>
              </a:solidFill>
              <a:prstDash val="solid"/>
              <a:round/>
              <a:headEnd type="none" w="med" len="med"/>
              <a:tailEnd type="none" w="med" len="med"/>
            </a:ln>
            <a:effectLst/>
          </p:spPr>
        </p:cxnSp>
      </p:grpSp>
      <p:sp>
        <p:nvSpPr>
          <p:cNvPr id="42" name="Rectangle 41"/>
          <p:cNvSpPr/>
          <p:nvPr/>
        </p:nvSpPr>
        <p:spPr bwMode="auto">
          <a:xfrm>
            <a:off x="1763486" y="2428504"/>
            <a:ext cx="332509" cy="2755075"/>
          </a:xfrm>
          <a:prstGeom prst="rect">
            <a:avLst/>
          </a:prstGeom>
          <a:solidFill>
            <a:srgbClr val="FF0066"/>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44" name="Rectangle 43"/>
          <p:cNvSpPr/>
          <p:nvPr/>
        </p:nvSpPr>
        <p:spPr bwMode="auto">
          <a:xfrm>
            <a:off x="5070764" y="3835730"/>
            <a:ext cx="332509" cy="1353787"/>
          </a:xfrm>
          <a:prstGeom prst="rect">
            <a:avLst/>
          </a:prstGeom>
          <a:solidFill>
            <a:srgbClr val="FF0066"/>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68" name="TextBox 67"/>
          <p:cNvSpPr txBox="1"/>
          <p:nvPr/>
        </p:nvSpPr>
        <p:spPr>
          <a:xfrm>
            <a:off x="6554659" y="1292289"/>
            <a:ext cx="2330034" cy="1754326"/>
          </a:xfrm>
          <a:prstGeom prst="rect">
            <a:avLst/>
          </a:prstGeom>
          <a:noFill/>
        </p:spPr>
        <p:txBody>
          <a:bodyPr wrap="square" rtlCol="0">
            <a:spAutoFit/>
          </a:bodyPr>
          <a:lstStyle/>
          <a:p>
            <a:r>
              <a:rPr lang="en-US" sz="1800" b="1" dirty="0" smtClean="0">
                <a:solidFill>
                  <a:schemeClr val="accent1"/>
                </a:solidFill>
                <a:effectLst>
                  <a:outerShdw blurRad="38100" dist="38100" dir="2700000" algn="tl">
                    <a:srgbClr val="000000">
                      <a:alpha val="43137"/>
                    </a:srgbClr>
                  </a:outerShdw>
                </a:effectLst>
              </a:rPr>
              <a:t>Mean LDL Particle Size in Men and Women plotted by TG Categories (based on NCEP ATP-III</a:t>
            </a:r>
            <a:endParaRPr lang="en-US" sz="1800" b="1" dirty="0">
              <a:solidFill>
                <a:schemeClr val="accent1"/>
              </a:solidFill>
              <a:effectLst>
                <a:outerShdw blurRad="38100" dist="38100" dir="2700000" algn="tl">
                  <a:srgbClr val="000000">
                    <a:alpha val="43137"/>
                  </a:srgbClr>
                </a:outerShdw>
              </a:effectLst>
            </a:endParaRPr>
          </a:p>
        </p:txBody>
      </p:sp>
      <p:sp>
        <p:nvSpPr>
          <p:cNvPr id="69" name="TextBox 68"/>
          <p:cNvSpPr txBox="1"/>
          <p:nvPr/>
        </p:nvSpPr>
        <p:spPr>
          <a:xfrm>
            <a:off x="6713497" y="3248253"/>
            <a:ext cx="2027207" cy="1815882"/>
          </a:xfrm>
          <a:prstGeom prst="rect">
            <a:avLst/>
          </a:prstGeom>
          <a:noFill/>
        </p:spPr>
        <p:txBody>
          <a:bodyPr wrap="square" rtlCol="0">
            <a:spAutoFit/>
          </a:bodyPr>
          <a:lstStyle/>
          <a:p>
            <a:r>
              <a:rPr lang="en-US" sz="1600" dirty="0" smtClean="0">
                <a:solidFill>
                  <a:schemeClr val="tx1"/>
                </a:solidFill>
                <a:effectLst>
                  <a:outerShdw blurRad="38100" dist="38100" dir="2700000" algn="tl">
                    <a:srgbClr val="000000">
                      <a:alpha val="43137"/>
                    </a:srgbClr>
                  </a:outerShdw>
                </a:effectLst>
              </a:rPr>
              <a:t>Mean LDL Particle Size was significantly smaller (*p &lt;0.05) in men compared for women for any given TG category</a:t>
            </a:r>
            <a:endParaRPr lang="en-US" sz="1600" dirty="0">
              <a:solidFill>
                <a:schemeClr val="tx1"/>
              </a:solidFill>
              <a:effectLst>
                <a:outerShdw blurRad="38100" dist="38100" dir="2700000" algn="tl">
                  <a:srgbClr val="000000">
                    <a:alpha val="43137"/>
                  </a:srgbClr>
                </a:outerShdw>
              </a:effectLst>
            </a:endParaRPr>
          </a:p>
        </p:txBody>
      </p:sp>
    </p:spTree>
  </p:cSld>
  <p:clrMapOvr>
    <a:masterClrMapping/>
  </p:clrMapOvr>
  <p:transition spd="slow">
    <p:pull/>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64"/>
          <p:cNvSpPr/>
          <p:nvPr/>
        </p:nvSpPr>
        <p:spPr bwMode="auto">
          <a:xfrm>
            <a:off x="382137" y="1282890"/>
            <a:ext cx="6428096" cy="4694829"/>
          </a:xfrm>
          <a:prstGeom prst="rect">
            <a:avLst/>
          </a:prstGeom>
          <a:solidFill>
            <a:schemeClr val="tx1"/>
          </a:solidFill>
          <a:ln w="2857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5062660" name="Rectangle 4"/>
          <p:cNvSpPr>
            <a:spLocks noGrp="1" noChangeArrowheads="1"/>
          </p:cNvSpPr>
          <p:nvPr>
            <p:ph type="title"/>
          </p:nvPr>
        </p:nvSpPr>
        <p:spPr>
          <a:xfrm>
            <a:off x="0" y="0"/>
            <a:ext cx="9144000" cy="1143000"/>
          </a:xfrm>
        </p:spPr>
        <p:txBody>
          <a:bodyPr/>
          <a:lstStyle/>
          <a:p>
            <a:pPr>
              <a:defRPr/>
            </a:pPr>
            <a:r>
              <a:rPr lang="en-US" sz="4000" dirty="0" smtClean="0">
                <a:latin typeface="Arial" pitchFamily="34" charset="0"/>
                <a:cs typeface="Arial" pitchFamily="34" charset="0"/>
              </a:rPr>
              <a:t>Relationship of LDL Particle Size    to HDL-C Categories</a:t>
            </a:r>
          </a:p>
        </p:txBody>
      </p:sp>
      <p:sp>
        <p:nvSpPr>
          <p:cNvPr id="87043" name="Rectangle 5"/>
          <p:cNvSpPr>
            <a:spLocks noChangeArrowheads="1"/>
          </p:cNvSpPr>
          <p:nvPr/>
        </p:nvSpPr>
        <p:spPr bwMode="auto">
          <a:xfrm>
            <a:off x="3652838" y="6221413"/>
            <a:ext cx="5137150" cy="366712"/>
          </a:xfrm>
          <a:prstGeom prst="rect">
            <a:avLst/>
          </a:prstGeom>
          <a:noFill/>
          <a:ln w="28575" algn="ctr">
            <a:noFill/>
            <a:miter lim="800000"/>
            <a:headEnd/>
            <a:tailEnd/>
          </a:ln>
        </p:spPr>
        <p:txBody>
          <a:bodyPr wrap="none">
            <a:spAutoFit/>
          </a:bodyPr>
          <a:lstStyle/>
          <a:p>
            <a:r>
              <a:rPr lang="en-US" sz="1800" b="1"/>
              <a:t>Hanak, V. et al. Am J Cardiol 2004;94:219–222</a:t>
            </a:r>
          </a:p>
        </p:txBody>
      </p:sp>
      <p:sp>
        <p:nvSpPr>
          <p:cNvPr id="6" name="Rectangle 5"/>
          <p:cNvSpPr/>
          <p:nvPr/>
        </p:nvSpPr>
        <p:spPr bwMode="auto">
          <a:xfrm>
            <a:off x="1310185" y="1624084"/>
            <a:ext cx="5254388" cy="3575713"/>
          </a:xfrm>
          <a:prstGeom prst="rect">
            <a:avLst/>
          </a:prstGeom>
          <a:noFill/>
          <a:ln w="28575" cap="flat" cmpd="sng" algn="ctr">
            <a:solidFill>
              <a:schemeClr val="bg2"/>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cxnSp>
        <p:nvCxnSpPr>
          <p:cNvPr id="8" name="Straight Connector 7"/>
          <p:cNvCxnSpPr/>
          <p:nvPr/>
        </p:nvCxnSpPr>
        <p:spPr bwMode="auto">
          <a:xfrm flipV="1">
            <a:off x="1224529" y="1624179"/>
            <a:ext cx="91440" cy="3197"/>
          </a:xfrm>
          <a:prstGeom prst="line">
            <a:avLst/>
          </a:prstGeom>
          <a:noFill/>
          <a:ln w="28575" cap="flat" cmpd="sng" algn="ctr">
            <a:solidFill>
              <a:schemeClr val="bg2"/>
            </a:solidFill>
            <a:prstDash val="solid"/>
            <a:round/>
            <a:headEnd type="none" w="med" len="med"/>
            <a:tailEnd type="none" w="med" len="med"/>
          </a:ln>
          <a:effectLst/>
        </p:spPr>
      </p:cxnSp>
      <p:cxnSp>
        <p:nvCxnSpPr>
          <p:cNvPr id="15" name="Straight Connector 14"/>
          <p:cNvCxnSpPr/>
          <p:nvPr/>
        </p:nvCxnSpPr>
        <p:spPr bwMode="auto">
          <a:xfrm flipV="1">
            <a:off x="1233055" y="2243370"/>
            <a:ext cx="91440" cy="3197"/>
          </a:xfrm>
          <a:prstGeom prst="line">
            <a:avLst/>
          </a:prstGeom>
          <a:noFill/>
          <a:ln w="28575" cap="flat" cmpd="sng" algn="ctr">
            <a:solidFill>
              <a:schemeClr val="bg2"/>
            </a:solidFill>
            <a:prstDash val="solid"/>
            <a:round/>
            <a:headEnd type="none" w="med" len="med"/>
            <a:tailEnd type="none" w="med" len="med"/>
          </a:ln>
          <a:effectLst/>
        </p:spPr>
      </p:cxnSp>
      <p:cxnSp>
        <p:nvCxnSpPr>
          <p:cNvPr id="16" name="Straight Connector 15"/>
          <p:cNvCxnSpPr/>
          <p:nvPr/>
        </p:nvCxnSpPr>
        <p:spPr bwMode="auto">
          <a:xfrm>
            <a:off x="1231989" y="2856167"/>
            <a:ext cx="75667" cy="2132"/>
          </a:xfrm>
          <a:prstGeom prst="line">
            <a:avLst/>
          </a:prstGeom>
          <a:noFill/>
          <a:ln w="28575" cap="flat" cmpd="sng" algn="ctr">
            <a:solidFill>
              <a:schemeClr val="bg2"/>
            </a:solidFill>
            <a:prstDash val="solid"/>
            <a:round/>
            <a:headEnd type="none" w="med" len="med"/>
            <a:tailEnd type="none" w="med" len="med"/>
          </a:ln>
          <a:effectLst/>
        </p:spPr>
      </p:cxnSp>
      <p:cxnSp>
        <p:nvCxnSpPr>
          <p:cNvPr id="18" name="Straight Connector 17"/>
          <p:cNvCxnSpPr/>
          <p:nvPr/>
        </p:nvCxnSpPr>
        <p:spPr bwMode="auto">
          <a:xfrm>
            <a:off x="1243712" y="3430598"/>
            <a:ext cx="75667" cy="2132"/>
          </a:xfrm>
          <a:prstGeom prst="line">
            <a:avLst/>
          </a:prstGeom>
          <a:noFill/>
          <a:ln w="28575" cap="flat" cmpd="sng" algn="ctr">
            <a:solidFill>
              <a:schemeClr val="bg2"/>
            </a:solidFill>
            <a:prstDash val="solid"/>
            <a:round/>
            <a:headEnd type="none" w="med" len="med"/>
            <a:tailEnd type="none" w="med" len="med"/>
          </a:ln>
          <a:effectLst/>
        </p:spPr>
      </p:cxnSp>
      <p:cxnSp>
        <p:nvCxnSpPr>
          <p:cNvPr id="19" name="Straight Connector 18"/>
          <p:cNvCxnSpPr/>
          <p:nvPr/>
        </p:nvCxnSpPr>
        <p:spPr bwMode="auto">
          <a:xfrm>
            <a:off x="1233056" y="4017817"/>
            <a:ext cx="75667" cy="2132"/>
          </a:xfrm>
          <a:prstGeom prst="line">
            <a:avLst/>
          </a:prstGeom>
          <a:noFill/>
          <a:ln w="28575" cap="flat" cmpd="sng" algn="ctr">
            <a:solidFill>
              <a:schemeClr val="bg2"/>
            </a:solidFill>
            <a:prstDash val="solid"/>
            <a:round/>
            <a:headEnd type="none" w="med" len="med"/>
            <a:tailEnd type="none" w="med" len="med"/>
          </a:ln>
          <a:effectLst/>
        </p:spPr>
      </p:cxnSp>
      <p:cxnSp>
        <p:nvCxnSpPr>
          <p:cNvPr id="20" name="Straight Connector 19"/>
          <p:cNvCxnSpPr/>
          <p:nvPr/>
        </p:nvCxnSpPr>
        <p:spPr bwMode="auto">
          <a:xfrm>
            <a:off x="1231991" y="4605036"/>
            <a:ext cx="75667" cy="2132"/>
          </a:xfrm>
          <a:prstGeom prst="line">
            <a:avLst/>
          </a:prstGeom>
          <a:noFill/>
          <a:ln w="28575" cap="flat" cmpd="sng" algn="ctr">
            <a:solidFill>
              <a:schemeClr val="bg2"/>
            </a:solidFill>
            <a:prstDash val="solid"/>
            <a:round/>
            <a:headEnd type="none" w="med" len="med"/>
            <a:tailEnd type="none" w="med" len="med"/>
          </a:ln>
          <a:effectLst/>
        </p:spPr>
      </p:cxnSp>
      <p:cxnSp>
        <p:nvCxnSpPr>
          <p:cNvPr id="21" name="Straight Connector 20"/>
          <p:cNvCxnSpPr/>
          <p:nvPr/>
        </p:nvCxnSpPr>
        <p:spPr bwMode="auto">
          <a:xfrm flipV="1">
            <a:off x="1221331" y="5194387"/>
            <a:ext cx="85262" cy="1068"/>
          </a:xfrm>
          <a:prstGeom prst="line">
            <a:avLst/>
          </a:prstGeom>
          <a:noFill/>
          <a:ln w="28575" cap="flat" cmpd="sng" algn="ctr">
            <a:solidFill>
              <a:schemeClr val="bg2"/>
            </a:solidFill>
            <a:prstDash val="solid"/>
            <a:round/>
            <a:headEnd type="none" w="med" len="med"/>
            <a:tailEnd type="none" w="med" len="med"/>
          </a:ln>
          <a:effectLst/>
        </p:spPr>
      </p:cxnSp>
      <p:cxnSp>
        <p:nvCxnSpPr>
          <p:cNvPr id="23" name="Straight Connector 22"/>
          <p:cNvCxnSpPr/>
          <p:nvPr/>
        </p:nvCxnSpPr>
        <p:spPr bwMode="auto">
          <a:xfrm rot="5400000" flipV="1">
            <a:off x="1287404" y="5243411"/>
            <a:ext cx="85262" cy="1068"/>
          </a:xfrm>
          <a:prstGeom prst="line">
            <a:avLst/>
          </a:prstGeom>
          <a:noFill/>
          <a:ln w="28575" cap="flat" cmpd="sng" algn="ctr">
            <a:solidFill>
              <a:schemeClr val="bg2"/>
            </a:solidFill>
            <a:prstDash val="solid"/>
            <a:round/>
            <a:headEnd type="none" w="med" len="med"/>
            <a:tailEnd type="none" w="med" len="med"/>
          </a:ln>
          <a:effectLst/>
        </p:spPr>
      </p:cxnSp>
      <p:cxnSp>
        <p:nvCxnSpPr>
          <p:cNvPr id="24" name="Straight Connector 23"/>
          <p:cNvCxnSpPr/>
          <p:nvPr/>
        </p:nvCxnSpPr>
        <p:spPr bwMode="auto">
          <a:xfrm rot="5400000" flipV="1">
            <a:off x="3035206" y="5238082"/>
            <a:ext cx="85262" cy="1068"/>
          </a:xfrm>
          <a:prstGeom prst="line">
            <a:avLst/>
          </a:prstGeom>
          <a:noFill/>
          <a:ln w="28575" cap="flat" cmpd="sng" algn="ctr">
            <a:solidFill>
              <a:schemeClr val="bg2"/>
            </a:solidFill>
            <a:prstDash val="solid"/>
            <a:round/>
            <a:headEnd type="none" w="med" len="med"/>
            <a:tailEnd type="none" w="med" len="med"/>
          </a:ln>
          <a:effectLst/>
        </p:spPr>
      </p:cxnSp>
      <p:cxnSp>
        <p:nvCxnSpPr>
          <p:cNvPr id="25" name="Straight Connector 24"/>
          <p:cNvCxnSpPr/>
          <p:nvPr/>
        </p:nvCxnSpPr>
        <p:spPr bwMode="auto">
          <a:xfrm rot="5400000" flipV="1">
            <a:off x="4783008" y="5232753"/>
            <a:ext cx="85262" cy="1068"/>
          </a:xfrm>
          <a:prstGeom prst="line">
            <a:avLst/>
          </a:prstGeom>
          <a:noFill/>
          <a:ln w="28575" cap="flat" cmpd="sng" algn="ctr">
            <a:solidFill>
              <a:schemeClr val="bg2"/>
            </a:solidFill>
            <a:prstDash val="solid"/>
            <a:round/>
            <a:headEnd type="none" w="med" len="med"/>
            <a:tailEnd type="none" w="med" len="med"/>
          </a:ln>
          <a:effectLst/>
        </p:spPr>
      </p:cxnSp>
      <p:cxnSp>
        <p:nvCxnSpPr>
          <p:cNvPr id="26" name="Straight Connector 25"/>
          <p:cNvCxnSpPr/>
          <p:nvPr/>
        </p:nvCxnSpPr>
        <p:spPr bwMode="auto">
          <a:xfrm rot="5400000" flipV="1">
            <a:off x="6521219" y="5227424"/>
            <a:ext cx="85262" cy="1068"/>
          </a:xfrm>
          <a:prstGeom prst="line">
            <a:avLst/>
          </a:prstGeom>
          <a:noFill/>
          <a:ln w="28575" cap="flat" cmpd="sng" algn="ctr">
            <a:solidFill>
              <a:schemeClr val="bg2"/>
            </a:solidFill>
            <a:prstDash val="solid"/>
            <a:round/>
            <a:headEnd type="none" w="med" len="med"/>
            <a:tailEnd type="none" w="med" len="med"/>
          </a:ln>
          <a:effectLst/>
        </p:spPr>
      </p:cxnSp>
      <p:sp>
        <p:nvSpPr>
          <p:cNvPr id="27" name="TextBox 26"/>
          <p:cNvSpPr txBox="1"/>
          <p:nvPr/>
        </p:nvSpPr>
        <p:spPr>
          <a:xfrm>
            <a:off x="1930110" y="5319033"/>
            <a:ext cx="659080" cy="307777"/>
          </a:xfrm>
          <a:prstGeom prst="rect">
            <a:avLst/>
          </a:prstGeom>
          <a:noFill/>
        </p:spPr>
        <p:txBody>
          <a:bodyPr wrap="square" rtlCol="0">
            <a:spAutoFit/>
          </a:bodyPr>
          <a:lstStyle/>
          <a:p>
            <a:r>
              <a:rPr lang="en-US" sz="1400" b="1" dirty="0" smtClean="0">
                <a:solidFill>
                  <a:schemeClr val="bg2"/>
                </a:solidFill>
              </a:rPr>
              <a:t>&lt; 40</a:t>
            </a:r>
            <a:endParaRPr lang="en-US" sz="1400" b="1" dirty="0">
              <a:solidFill>
                <a:schemeClr val="bg2"/>
              </a:solidFill>
            </a:endParaRPr>
          </a:p>
        </p:txBody>
      </p:sp>
      <p:sp>
        <p:nvSpPr>
          <p:cNvPr id="28" name="TextBox 27"/>
          <p:cNvSpPr txBox="1"/>
          <p:nvPr/>
        </p:nvSpPr>
        <p:spPr>
          <a:xfrm>
            <a:off x="5309382" y="5288479"/>
            <a:ext cx="659080" cy="307777"/>
          </a:xfrm>
          <a:prstGeom prst="rect">
            <a:avLst/>
          </a:prstGeom>
          <a:noFill/>
        </p:spPr>
        <p:txBody>
          <a:bodyPr wrap="square" rtlCol="0">
            <a:spAutoFit/>
          </a:bodyPr>
          <a:lstStyle/>
          <a:p>
            <a:r>
              <a:rPr lang="en-US" sz="1400" b="1" dirty="0" smtClean="0">
                <a:solidFill>
                  <a:schemeClr val="bg2"/>
                </a:solidFill>
              </a:rPr>
              <a:t>≥ 60</a:t>
            </a:r>
            <a:endParaRPr lang="en-US" sz="1400" b="1" dirty="0">
              <a:solidFill>
                <a:schemeClr val="bg2"/>
              </a:solidFill>
            </a:endParaRPr>
          </a:p>
        </p:txBody>
      </p:sp>
      <p:sp>
        <p:nvSpPr>
          <p:cNvPr id="29" name="TextBox 28"/>
          <p:cNvSpPr txBox="1"/>
          <p:nvPr/>
        </p:nvSpPr>
        <p:spPr>
          <a:xfrm>
            <a:off x="3247399" y="5298004"/>
            <a:ext cx="1254827" cy="307777"/>
          </a:xfrm>
          <a:prstGeom prst="rect">
            <a:avLst/>
          </a:prstGeom>
          <a:noFill/>
        </p:spPr>
        <p:txBody>
          <a:bodyPr wrap="square" rtlCol="0">
            <a:spAutoFit/>
          </a:bodyPr>
          <a:lstStyle/>
          <a:p>
            <a:r>
              <a:rPr lang="en-US" sz="1400" b="1" dirty="0" smtClean="0">
                <a:solidFill>
                  <a:schemeClr val="bg2"/>
                </a:solidFill>
              </a:rPr>
              <a:t>140 - 159</a:t>
            </a:r>
            <a:endParaRPr lang="en-US" sz="1400" b="1" dirty="0">
              <a:solidFill>
                <a:schemeClr val="bg2"/>
              </a:solidFill>
            </a:endParaRPr>
          </a:p>
        </p:txBody>
      </p:sp>
      <p:sp>
        <p:nvSpPr>
          <p:cNvPr id="30" name="TextBox 29"/>
          <p:cNvSpPr txBox="1"/>
          <p:nvPr/>
        </p:nvSpPr>
        <p:spPr>
          <a:xfrm>
            <a:off x="2487880" y="5571508"/>
            <a:ext cx="2493819" cy="338554"/>
          </a:xfrm>
          <a:prstGeom prst="rect">
            <a:avLst/>
          </a:prstGeom>
          <a:noFill/>
        </p:spPr>
        <p:txBody>
          <a:bodyPr wrap="square" rtlCol="0">
            <a:spAutoFit/>
          </a:bodyPr>
          <a:lstStyle/>
          <a:p>
            <a:r>
              <a:rPr lang="en-US" sz="1600" b="1" dirty="0" smtClean="0">
                <a:solidFill>
                  <a:schemeClr val="bg2"/>
                </a:solidFill>
              </a:rPr>
              <a:t>HDL-C (mg/dL)</a:t>
            </a:r>
            <a:endParaRPr lang="en-US" sz="1600" b="1" dirty="0">
              <a:solidFill>
                <a:schemeClr val="bg2"/>
              </a:solidFill>
            </a:endParaRPr>
          </a:p>
        </p:txBody>
      </p:sp>
      <p:sp>
        <p:nvSpPr>
          <p:cNvPr id="31" name="TextBox 30"/>
          <p:cNvSpPr txBox="1"/>
          <p:nvPr/>
        </p:nvSpPr>
        <p:spPr>
          <a:xfrm>
            <a:off x="830652" y="5065322"/>
            <a:ext cx="506682" cy="307777"/>
          </a:xfrm>
          <a:prstGeom prst="rect">
            <a:avLst/>
          </a:prstGeom>
          <a:noFill/>
        </p:spPr>
        <p:txBody>
          <a:bodyPr wrap="square" rtlCol="0">
            <a:spAutoFit/>
          </a:bodyPr>
          <a:lstStyle/>
          <a:p>
            <a:r>
              <a:rPr lang="en-US" sz="1400" b="1" dirty="0" smtClean="0">
                <a:solidFill>
                  <a:schemeClr val="bg2"/>
                </a:solidFill>
              </a:rPr>
              <a:t>19</a:t>
            </a:r>
            <a:endParaRPr lang="en-US" sz="1400" b="1" dirty="0">
              <a:solidFill>
                <a:schemeClr val="bg2"/>
              </a:solidFill>
            </a:endParaRPr>
          </a:p>
        </p:txBody>
      </p:sp>
      <p:sp>
        <p:nvSpPr>
          <p:cNvPr id="32" name="TextBox 31"/>
          <p:cNvSpPr txBox="1"/>
          <p:nvPr/>
        </p:nvSpPr>
        <p:spPr>
          <a:xfrm>
            <a:off x="760141" y="3885828"/>
            <a:ext cx="659080" cy="307777"/>
          </a:xfrm>
          <a:prstGeom prst="rect">
            <a:avLst/>
          </a:prstGeom>
          <a:noFill/>
        </p:spPr>
        <p:txBody>
          <a:bodyPr wrap="square" rtlCol="0">
            <a:spAutoFit/>
          </a:bodyPr>
          <a:lstStyle/>
          <a:p>
            <a:r>
              <a:rPr lang="en-US" sz="1400" b="1" dirty="0" smtClean="0">
                <a:solidFill>
                  <a:schemeClr val="bg2"/>
                </a:solidFill>
              </a:rPr>
              <a:t>20</a:t>
            </a:r>
            <a:endParaRPr lang="en-US" sz="1400" b="1" dirty="0">
              <a:solidFill>
                <a:schemeClr val="bg2"/>
              </a:solidFill>
            </a:endParaRPr>
          </a:p>
        </p:txBody>
      </p:sp>
      <p:sp>
        <p:nvSpPr>
          <p:cNvPr id="33" name="TextBox 32"/>
          <p:cNvSpPr txBox="1"/>
          <p:nvPr/>
        </p:nvSpPr>
        <p:spPr>
          <a:xfrm>
            <a:off x="815189" y="2689266"/>
            <a:ext cx="530435" cy="307777"/>
          </a:xfrm>
          <a:prstGeom prst="rect">
            <a:avLst/>
          </a:prstGeom>
          <a:noFill/>
        </p:spPr>
        <p:txBody>
          <a:bodyPr wrap="square" rtlCol="0">
            <a:spAutoFit/>
          </a:bodyPr>
          <a:lstStyle/>
          <a:p>
            <a:r>
              <a:rPr lang="en-US" sz="1400" b="1" dirty="0" smtClean="0">
                <a:solidFill>
                  <a:schemeClr val="bg2"/>
                </a:solidFill>
              </a:rPr>
              <a:t>21</a:t>
            </a:r>
            <a:endParaRPr lang="en-US" sz="1400" b="1" dirty="0">
              <a:solidFill>
                <a:schemeClr val="bg2"/>
              </a:solidFill>
            </a:endParaRPr>
          </a:p>
        </p:txBody>
      </p:sp>
      <p:sp>
        <p:nvSpPr>
          <p:cNvPr id="34" name="TextBox 33"/>
          <p:cNvSpPr txBox="1"/>
          <p:nvPr/>
        </p:nvSpPr>
        <p:spPr>
          <a:xfrm>
            <a:off x="838199" y="1483177"/>
            <a:ext cx="530435" cy="307777"/>
          </a:xfrm>
          <a:prstGeom prst="rect">
            <a:avLst/>
          </a:prstGeom>
          <a:noFill/>
        </p:spPr>
        <p:txBody>
          <a:bodyPr wrap="square" rtlCol="0">
            <a:spAutoFit/>
          </a:bodyPr>
          <a:lstStyle/>
          <a:p>
            <a:r>
              <a:rPr lang="en-US" sz="1400" b="1" dirty="0" smtClean="0">
                <a:solidFill>
                  <a:schemeClr val="bg2"/>
                </a:solidFill>
              </a:rPr>
              <a:t>22</a:t>
            </a:r>
            <a:endParaRPr lang="en-US" sz="1400" b="1" dirty="0">
              <a:solidFill>
                <a:schemeClr val="bg2"/>
              </a:solidFill>
            </a:endParaRPr>
          </a:p>
        </p:txBody>
      </p:sp>
      <p:sp>
        <p:nvSpPr>
          <p:cNvPr id="35" name="Rectangle 34"/>
          <p:cNvSpPr/>
          <p:nvPr/>
        </p:nvSpPr>
        <p:spPr bwMode="auto">
          <a:xfrm>
            <a:off x="1587706" y="1794658"/>
            <a:ext cx="124691" cy="106878"/>
          </a:xfrm>
          <a:prstGeom prst="rect">
            <a:avLst/>
          </a:prstGeom>
          <a:solidFill>
            <a:srgbClr val="FF0066"/>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36" name="Rectangle 35"/>
          <p:cNvSpPr/>
          <p:nvPr/>
        </p:nvSpPr>
        <p:spPr bwMode="auto">
          <a:xfrm>
            <a:off x="1585727" y="2030185"/>
            <a:ext cx="124691" cy="106878"/>
          </a:xfrm>
          <a:prstGeom prst="rect">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37" name="TextBox 36"/>
          <p:cNvSpPr txBox="1"/>
          <p:nvPr/>
        </p:nvSpPr>
        <p:spPr>
          <a:xfrm>
            <a:off x="1654997" y="1683822"/>
            <a:ext cx="912423" cy="307777"/>
          </a:xfrm>
          <a:prstGeom prst="rect">
            <a:avLst/>
          </a:prstGeom>
          <a:noFill/>
        </p:spPr>
        <p:txBody>
          <a:bodyPr wrap="square" rtlCol="0">
            <a:spAutoFit/>
          </a:bodyPr>
          <a:lstStyle/>
          <a:p>
            <a:pPr algn="l"/>
            <a:r>
              <a:rPr lang="en-US" sz="1400" b="1" dirty="0" smtClean="0">
                <a:solidFill>
                  <a:schemeClr val="bg2"/>
                </a:solidFill>
              </a:rPr>
              <a:t>Females</a:t>
            </a:r>
            <a:endParaRPr lang="en-US" sz="1400" b="1" dirty="0">
              <a:solidFill>
                <a:schemeClr val="bg2"/>
              </a:solidFill>
            </a:endParaRPr>
          </a:p>
        </p:txBody>
      </p:sp>
      <p:sp>
        <p:nvSpPr>
          <p:cNvPr id="38" name="TextBox 37"/>
          <p:cNvSpPr txBox="1"/>
          <p:nvPr/>
        </p:nvSpPr>
        <p:spPr>
          <a:xfrm>
            <a:off x="1658955" y="1931225"/>
            <a:ext cx="688772" cy="307777"/>
          </a:xfrm>
          <a:prstGeom prst="rect">
            <a:avLst/>
          </a:prstGeom>
          <a:noFill/>
        </p:spPr>
        <p:txBody>
          <a:bodyPr wrap="square" rtlCol="0">
            <a:spAutoFit/>
          </a:bodyPr>
          <a:lstStyle/>
          <a:p>
            <a:pPr algn="l"/>
            <a:r>
              <a:rPr lang="en-US" sz="1400" b="1" dirty="0" smtClean="0">
                <a:solidFill>
                  <a:schemeClr val="bg2"/>
                </a:solidFill>
              </a:rPr>
              <a:t>Males</a:t>
            </a:r>
            <a:endParaRPr lang="en-US" sz="1400" b="1" dirty="0">
              <a:solidFill>
                <a:schemeClr val="bg2"/>
              </a:solidFill>
            </a:endParaRPr>
          </a:p>
        </p:txBody>
      </p:sp>
      <p:sp>
        <p:nvSpPr>
          <p:cNvPr id="39" name="TextBox 38"/>
          <p:cNvSpPr txBox="1"/>
          <p:nvPr/>
        </p:nvSpPr>
        <p:spPr>
          <a:xfrm rot="16200000">
            <a:off x="-407848" y="3336589"/>
            <a:ext cx="2258295" cy="307777"/>
          </a:xfrm>
          <a:prstGeom prst="rect">
            <a:avLst/>
          </a:prstGeom>
          <a:noFill/>
        </p:spPr>
        <p:txBody>
          <a:bodyPr wrap="square" rtlCol="0">
            <a:spAutoFit/>
          </a:bodyPr>
          <a:lstStyle/>
          <a:p>
            <a:r>
              <a:rPr lang="en-US" sz="1400" b="1" dirty="0" smtClean="0">
                <a:solidFill>
                  <a:schemeClr val="bg2"/>
                </a:solidFill>
              </a:rPr>
              <a:t>LDL Particle Size (nm)</a:t>
            </a:r>
            <a:endParaRPr lang="en-US" sz="1400" b="1" dirty="0">
              <a:solidFill>
                <a:schemeClr val="bg2"/>
              </a:solidFill>
            </a:endParaRPr>
          </a:p>
        </p:txBody>
      </p:sp>
      <p:sp>
        <p:nvSpPr>
          <p:cNvPr id="40" name="TextBox 39"/>
          <p:cNvSpPr txBox="1"/>
          <p:nvPr/>
        </p:nvSpPr>
        <p:spPr>
          <a:xfrm>
            <a:off x="698044" y="4456462"/>
            <a:ext cx="659080" cy="307777"/>
          </a:xfrm>
          <a:prstGeom prst="rect">
            <a:avLst/>
          </a:prstGeom>
          <a:noFill/>
        </p:spPr>
        <p:txBody>
          <a:bodyPr wrap="square" rtlCol="0">
            <a:spAutoFit/>
          </a:bodyPr>
          <a:lstStyle/>
          <a:p>
            <a:r>
              <a:rPr lang="en-US" sz="1400" b="1" dirty="0" smtClean="0">
                <a:solidFill>
                  <a:schemeClr val="bg2"/>
                </a:solidFill>
              </a:rPr>
              <a:t>19.5</a:t>
            </a:r>
            <a:endParaRPr lang="en-US" sz="1400" b="1" dirty="0">
              <a:solidFill>
                <a:schemeClr val="bg2"/>
              </a:solidFill>
            </a:endParaRPr>
          </a:p>
        </p:txBody>
      </p:sp>
      <p:sp>
        <p:nvSpPr>
          <p:cNvPr id="41" name="TextBox 40"/>
          <p:cNvSpPr txBox="1"/>
          <p:nvPr/>
        </p:nvSpPr>
        <p:spPr>
          <a:xfrm>
            <a:off x="684189" y="3292062"/>
            <a:ext cx="659080" cy="307777"/>
          </a:xfrm>
          <a:prstGeom prst="rect">
            <a:avLst/>
          </a:prstGeom>
          <a:noFill/>
        </p:spPr>
        <p:txBody>
          <a:bodyPr wrap="square" rtlCol="0">
            <a:spAutoFit/>
          </a:bodyPr>
          <a:lstStyle/>
          <a:p>
            <a:r>
              <a:rPr lang="en-US" sz="1400" b="1" dirty="0" smtClean="0">
                <a:solidFill>
                  <a:schemeClr val="bg2"/>
                </a:solidFill>
              </a:rPr>
              <a:t>20.5</a:t>
            </a:r>
            <a:endParaRPr lang="en-US" sz="1400" b="1" dirty="0">
              <a:solidFill>
                <a:schemeClr val="bg2"/>
              </a:solidFill>
            </a:endParaRPr>
          </a:p>
        </p:txBody>
      </p:sp>
      <p:sp>
        <p:nvSpPr>
          <p:cNvPr id="42" name="TextBox 41"/>
          <p:cNvSpPr txBox="1"/>
          <p:nvPr/>
        </p:nvSpPr>
        <p:spPr>
          <a:xfrm>
            <a:off x="694086" y="2080036"/>
            <a:ext cx="659080" cy="307777"/>
          </a:xfrm>
          <a:prstGeom prst="rect">
            <a:avLst/>
          </a:prstGeom>
          <a:noFill/>
        </p:spPr>
        <p:txBody>
          <a:bodyPr wrap="square" rtlCol="0">
            <a:spAutoFit/>
          </a:bodyPr>
          <a:lstStyle/>
          <a:p>
            <a:r>
              <a:rPr lang="en-US" sz="1400" b="1" dirty="0" smtClean="0">
                <a:solidFill>
                  <a:schemeClr val="bg2"/>
                </a:solidFill>
              </a:rPr>
              <a:t>21.5</a:t>
            </a:r>
            <a:endParaRPr lang="en-US" sz="1400" b="1" dirty="0">
              <a:solidFill>
                <a:schemeClr val="bg2"/>
              </a:solidFill>
            </a:endParaRPr>
          </a:p>
        </p:txBody>
      </p:sp>
      <p:grpSp>
        <p:nvGrpSpPr>
          <p:cNvPr id="46" name="Group 45"/>
          <p:cNvGrpSpPr/>
          <p:nvPr/>
        </p:nvGrpSpPr>
        <p:grpSpPr>
          <a:xfrm>
            <a:off x="3711961" y="2931721"/>
            <a:ext cx="84500" cy="130628"/>
            <a:chOff x="3550036" y="3046021"/>
            <a:chExt cx="84500" cy="130628"/>
          </a:xfrm>
        </p:grpSpPr>
        <p:cxnSp>
          <p:nvCxnSpPr>
            <p:cNvPr id="47" name="Straight Connector 46"/>
            <p:cNvCxnSpPr/>
            <p:nvPr/>
          </p:nvCxnSpPr>
          <p:spPr bwMode="auto">
            <a:xfrm rot="16200000" flipH="1">
              <a:off x="3521034" y="3111334"/>
              <a:ext cx="130628" cy="1"/>
            </a:xfrm>
            <a:prstGeom prst="line">
              <a:avLst/>
            </a:prstGeom>
            <a:noFill/>
            <a:ln w="28575" cap="flat" cmpd="sng" algn="ctr">
              <a:solidFill>
                <a:schemeClr val="bg2"/>
              </a:solidFill>
              <a:prstDash val="solid"/>
              <a:round/>
              <a:headEnd type="none" w="med" len="med"/>
              <a:tailEnd type="none" w="med" len="med"/>
            </a:ln>
            <a:effectLst/>
          </p:spPr>
        </p:cxnSp>
        <p:cxnSp>
          <p:nvCxnSpPr>
            <p:cNvPr id="48" name="Straight Connector 47"/>
            <p:cNvCxnSpPr/>
            <p:nvPr/>
          </p:nvCxnSpPr>
          <p:spPr bwMode="auto">
            <a:xfrm flipV="1">
              <a:off x="3550036" y="3046958"/>
              <a:ext cx="84500" cy="1"/>
            </a:xfrm>
            <a:prstGeom prst="line">
              <a:avLst/>
            </a:prstGeom>
            <a:noFill/>
            <a:ln w="28575" cap="flat" cmpd="sng" algn="ctr">
              <a:solidFill>
                <a:schemeClr val="bg2"/>
              </a:solidFill>
              <a:prstDash val="solid"/>
              <a:round/>
              <a:headEnd type="none" w="med" len="med"/>
              <a:tailEnd type="none" w="med" len="med"/>
            </a:ln>
            <a:effectLst/>
          </p:spPr>
        </p:cxnSp>
      </p:grpSp>
      <p:grpSp>
        <p:nvGrpSpPr>
          <p:cNvPr id="49" name="Group 48"/>
          <p:cNvGrpSpPr/>
          <p:nvPr/>
        </p:nvGrpSpPr>
        <p:grpSpPr>
          <a:xfrm>
            <a:off x="1989049" y="3749210"/>
            <a:ext cx="84500" cy="141568"/>
            <a:chOff x="2313023" y="2777784"/>
            <a:chExt cx="84500" cy="141568"/>
          </a:xfrm>
        </p:grpSpPr>
        <p:cxnSp>
          <p:nvCxnSpPr>
            <p:cNvPr id="50" name="Straight Connector 49"/>
            <p:cNvCxnSpPr/>
            <p:nvPr/>
          </p:nvCxnSpPr>
          <p:spPr bwMode="auto">
            <a:xfrm flipV="1">
              <a:off x="2313023" y="2777784"/>
              <a:ext cx="84500" cy="1"/>
            </a:xfrm>
            <a:prstGeom prst="line">
              <a:avLst/>
            </a:prstGeom>
            <a:noFill/>
            <a:ln w="28575" cap="flat" cmpd="sng" algn="ctr">
              <a:solidFill>
                <a:schemeClr val="bg2"/>
              </a:solidFill>
              <a:prstDash val="solid"/>
              <a:round/>
              <a:headEnd type="none" w="med" len="med"/>
              <a:tailEnd type="none" w="med" len="med"/>
            </a:ln>
            <a:effectLst/>
          </p:spPr>
        </p:cxnSp>
        <p:cxnSp>
          <p:nvCxnSpPr>
            <p:cNvPr id="51" name="Straight Connector 50"/>
            <p:cNvCxnSpPr/>
            <p:nvPr/>
          </p:nvCxnSpPr>
          <p:spPr bwMode="auto">
            <a:xfrm rot="16200000" flipH="1">
              <a:off x="2289960" y="2854037"/>
              <a:ext cx="130628" cy="1"/>
            </a:xfrm>
            <a:prstGeom prst="line">
              <a:avLst/>
            </a:prstGeom>
            <a:noFill/>
            <a:ln w="28575" cap="flat" cmpd="sng" algn="ctr">
              <a:solidFill>
                <a:schemeClr val="bg2"/>
              </a:solidFill>
              <a:prstDash val="solid"/>
              <a:round/>
              <a:headEnd type="none" w="med" len="med"/>
              <a:tailEnd type="none" w="med" len="med"/>
            </a:ln>
            <a:effectLst/>
          </p:spPr>
        </p:cxnSp>
      </p:grpSp>
      <p:grpSp>
        <p:nvGrpSpPr>
          <p:cNvPr id="52" name="Group 51"/>
          <p:cNvGrpSpPr/>
          <p:nvPr/>
        </p:nvGrpSpPr>
        <p:grpSpPr>
          <a:xfrm>
            <a:off x="4080591" y="3040330"/>
            <a:ext cx="84500" cy="130628"/>
            <a:chOff x="3550036" y="3046021"/>
            <a:chExt cx="84500" cy="130628"/>
          </a:xfrm>
        </p:grpSpPr>
        <p:cxnSp>
          <p:nvCxnSpPr>
            <p:cNvPr id="53" name="Straight Connector 52"/>
            <p:cNvCxnSpPr/>
            <p:nvPr/>
          </p:nvCxnSpPr>
          <p:spPr bwMode="auto">
            <a:xfrm rot="16200000" flipH="1">
              <a:off x="3521034" y="3111334"/>
              <a:ext cx="130628" cy="1"/>
            </a:xfrm>
            <a:prstGeom prst="line">
              <a:avLst/>
            </a:prstGeom>
            <a:noFill/>
            <a:ln w="28575" cap="flat" cmpd="sng" algn="ctr">
              <a:solidFill>
                <a:schemeClr val="bg2"/>
              </a:solidFill>
              <a:prstDash val="solid"/>
              <a:round/>
              <a:headEnd type="none" w="med" len="med"/>
              <a:tailEnd type="none" w="med" len="med"/>
            </a:ln>
            <a:effectLst/>
          </p:spPr>
        </p:cxnSp>
        <p:cxnSp>
          <p:nvCxnSpPr>
            <p:cNvPr id="54" name="Straight Connector 53"/>
            <p:cNvCxnSpPr/>
            <p:nvPr/>
          </p:nvCxnSpPr>
          <p:spPr bwMode="auto">
            <a:xfrm flipV="1">
              <a:off x="3550036" y="3046958"/>
              <a:ext cx="84500" cy="1"/>
            </a:xfrm>
            <a:prstGeom prst="line">
              <a:avLst/>
            </a:prstGeom>
            <a:noFill/>
            <a:ln w="28575" cap="flat" cmpd="sng" algn="ctr">
              <a:solidFill>
                <a:schemeClr val="bg2"/>
              </a:solidFill>
              <a:prstDash val="solid"/>
              <a:round/>
              <a:headEnd type="none" w="med" len="med"/>
              <a:tailEnd type="none" w="med" len="med"/>
            </a:ln>
            <a:effectLst/>
          </p:spPr>
        </p:cxnSp>
      </p:grpSp>
      <p:grpSp>
        <p:nvGrpSpPr>
          <p:cNvPr id="55" name="Group 54"/>
          <p:cNvGrpSpPr/>
          <p:nvPr/>
        </p:nvGrpSpPr>
        <p:grpSpPr>
          <a:xfrm>
            <a:off x="5820944" y="2215489"/>
            <a:ext cx="84500" cy="130628"/>
            <a:chOff x="3550036" y="3046021"/>
            <a:chExt cx="84500" cy="130628"/>
          </a:xfrm>
        </p:grpSpPr>
        <p:cxnSp>
          <p:nvCxnSpPr>
            <p:cNvPr id="56" name="Straight Connector 55"/>
            <p:cNvCxnSpPr/>
            <p:nvPr/>
          </p:nvCxnSpPr>
          <p:spPr bwMode="auto">
            <a:xfrm rot="16200000" flipH="1">
              <a:off x="3521034" y="3111334"/>
              <a:ext cx="130628" cy="1"/>
            </a:xfrm>
            <a:prstGeom prst="line">
              <a:avLst/>
            </a:prstGeom>
            <a:noFill/>
            <a:ln w="28575" cap="flat" cmpd="sng" algn="ctr">
              <a:solidFill>
                <a:schemeClr val="bg2"/>
              </a:solidFill>
              <a:prstDash val="solid"/>
              <a:round/>
              <a:headEnd type="none" w="med" len="med"/>
              <a:tailEnd type="none" w="med" len="med"/>
            </a:ln>
            <a:effectLst/>
          </p:spPr>
        </p:cxnSp>
        <p:cxnSp>
          <p:nvCxnSpPr>
            <p:cNvPr id="57" name="Straight Connector 56"/>
            <p:cNvCxnSpPr/>
            <p:nvPr/>
          </p:nvCxnSpPr>
          <p:spPr bwMode="auto">
            <a:xfrm flipV="1">
              <a:off x="3550036" y="3046958"/>
              <a:ext cx="84500" cy="1"/>
            </a:xfrm>
            <a:prstGeom prst="line">
              <a:avLst/>
            </a:prstGeom>
            <a:noFill/>
            <a:ln w="28575" cap="flat" cmpd="sng" algn="ctr">
              <a:solidFill>
                <a:schemeClr val="bg2"/>
              </a:solidFill>
              <a:prstDash val="solid"/>
              <a:round/>
              <a:headEnd type="none" w="med" len="med"/>
              <a:tailEnd type="none" w="med" len="med"/>
            </a:ln>
            <a:effectLst/>
          </p:spPr>
        </p:cxnSp>
      </p:grpSp>
      <p:grpSp>
        <p:nvGrpSpPr>
          <p:cNvPr id="58" name="Group 57"/>
          <p:cNvGrpSpPr/>
          <p:nvPr/>
        </p:nvGrpSpPr>
        <p:grpSpPr>
          <a:xfrm>
            <a:off x="2336279" y="3804186"/>
            <a:ext cx="84500" cy="130628"/>
            <a:chOff x="3550036" y="3046021"/>
            <a:chExt cx="84500" cy="130628"/>
          </a:xfrm>
        </p:grpSpPr>
        <p:cxnSp>
          <p:nvCxnSpPr>
            <p:cNvPr id="59" name="Straight Connector 58"/>
            <p:cNvCxnSpPr/>
            <p:nvPr/>
          </p:nvCxnSpPr>
          <p:spPr bwMode="auto">
            <a:xfrm rot="16200000" flipH="1">
              <a:off x="3521034" y="3111334"/>
              <a:ext cx="130628" cy="1"/>
            </a:xfrm>
            <a:prstGeom prst="line">
              <a:avLst/>
            </a:prstGeom>
            <a:noFill/>
            <a:ln w="28575" cap="flat" cmpd="sng" algn="ctr">
              <a:solidFill>
                <a:schemeClr val="bg2"/>
              </a:solidFill>
              <a:prstDash val="solid"/>
              <a:round/>
              <a:headEnd type="none" w="med" len="med"/>
              <a:tailEnd type="none" w="med" len="med"/>
            </a:ln>
            <a:effectLst/>
          </p:spPr>
        </p:cxnSp>
        <p:cxnSp>
          <p:nvCxnSpPr>
            <p:cNvPr id="60" name="Straight Connector 59"/>
            <p:cNvCxnSpPr/>
            <p:nvPr/>
          </p:nvCxnSpPr>
          <p:spPr bwMode="auto">
            <a:xfrm flipV="1">
              <a:off x="3550036" y="3046958"/>
              <a:ext cx="84500" cy="1"/>
            </a:xfrm>
            <a:prstGeom prst="line">
              <a:avLst/>
            </a:prstGeom>
            <a:noFill/>
            <a:ln w="28575" cap="flat" cmpd="sng" algn="ctr">
              <a:solidFill>
                <a:schemeClr val="bg2"/>
              </a:solidFill>
              <a:prstDash val="solid"/>
              <a:round/>
              <a:headEnd type="none" w="med" len="med"/>
              <a:tailEnd type="none" w="med" len="med"/>
            </a:ln>
            <a:effectLst/>
          </p:spPr>
        </p:cxnSp>
      </p:grpSp>
      <p:grpSp>
        <p:nvGrpSpPr>
          <p:cNvPr id="61" name="Group 60"/>
          <p:cNvGrpSpPr/>
          <p:nvPr/>
        </p:nvGrpSpPr>
        <p:grpSpPr>
          <a:xfrm>
            <a:off x="5471735" y="2206531"/>
            <a:ext cx="84500" cy="141568"/>
            <a:chOff x="2313023" y="2777784"/>
            <a:chExt cx="84500" cy="141568"/>
          </a:xfrm>
        </p:grpSpPr>
        <p:cxnSp>
          <p:nvCxnSpPr>
            <p:cNvPr id="62" name="Straight Connector 61"/>
            <p:cNvCxnSpPr/>
            <p:nvPr/>
          </p:nvCxnSpPr>
          <p:spPr bwMode="auto">
            <a:xfrm flipV="1">
              <a:off x="2313023" y="2777784"/>
              <a:ext cx="84500" cy="1"/>
            </a:xfrm>
            <a:prstGeom prst="line">
              <a:avLst/>
            </a:prstGeom>
            <a:noFill/>
            <a:ln w="28575" cap="flat" cmpd="sng" algn="ctr">
              <a:solidFill>
                <a:schemeClr val="bg2"/>
              </a:solidFill>
              <a:prstDash val="solid"/>
              <a:round/>
              <a:headEnd type="none" w="med" len="med"/>
              <a:tailEnd type="none" w="med" len="med"/>
            </a:ln>
            <a:effectLst/>
          </p:spPr>
        </p:cxnSp>
        <p:cxnSp>
          <p:nvCxnSpPr>
            <p:cNvPr id="63" name="Straight Connector 62"/>
            <p:cNvCxnSpPr/>
            <p:nvPr/>
          </p:nvCxnSpPr>
          <p:spPr bwMode="auto">
            <a:xfrm rot="16200000" flipH="1">
              <a:off x="2289960" y="2854037"/>
              <a:ext cx="130628" cy="1"/>
            </a:xfrm>
            <a:prstGeom prst="line">
              <a:avLst/>
            </a:prstGeom>
            <a:noFill/>
            <a:ln w="28575" cap="flat" cmpd="sng" algn="ctr">
              <a:solidFill>
                <a:schemeClr val="bg2"/>
              </a:solidFill>
              <a:prstDash val="solid"/>
              <a:round/>
              <a:headEnd type="none" w="med" len="med"/>
              <a:tailEnd type="none" w="med" len="med"/>
            </a:ln>
            <a:effectLst/>
          </p:spPr>
        </p:cxnSp>
      </p:grpSp>
      <p:sp>
        <p:nvSpPr>
          <p:cNvPr id="64" name="Rectangle 63"/>
          <p:cNvSpPr/>
          <p:nvPr/>
        </p:nvSpPr>
        <p:spPr bwMode="auto">
          <a:xfrm>
            <a:off x="1847850" y="3848100"/>
            <a:ext cx="361950" cy="1352550"/>
          </a:xfrm>
          <a:prstGeom prst="rect">
            <a:avLst/>
          </a:prstGeom>
          <a:solidFill>
            <a:srgbClr val="FF0066"/>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66" name="Rectangle 65"/>
          <p:cNvSpPr/>
          <p:nvPr/>
        </p:nvSpPr>
        <p:spPr bwMode="auto">
          <a:xfrm>
            <a:off x="3609975" y="3019425"/>
            <a:ext cx="342900" cy="2181225"/>
          </a:xfrm>
          <a:prstGeom prst="rect">
            <a:avLst/>
          </a:prstGeom>
          <a:solidFill>
            <a:srgbClr val="FF0066"/>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67" name="Rectangle 66"/>
          <p:cNvSpPr/>
          <p:nvPr/>
        </p:nvSpPr>
        <p:spPr bwMode="auto">
          <a:xfrm>
            <a:off x="5334000" y="2276475"/>
            <a:ext cx="361950" cy="2933700"/>
          </a:xfrm>
          <a:prstGeom prst="rect">
            <a:avLst/>
          </a:prstGeom>
          <a:solidFill>
            <a:srgbClr val="FF0066"/>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68" name="Rectangle 67"/>
          <p:cNvSpPr/>
          <p:nvPr/>
        </p:nvSpPr>
        <p:spPr bwMode="auto">
          <a:xfrm>
            <a:off x="2200275" y="3848100"/>
            <a:ext cx="342900" cy="1362075"/>
          </a:xfrm>
          <a:prstGeom prst="rect">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69" name="Rectangle 68"/>
          <p:cNvSpPr/>
          <p:nvPr/>
        </p:nvSpPr>
        <p:spPr bwMode="auto">
          <a:xfrm>
            <a:off x="3962400" y="3095625"/>
            <a:ext cx="333375" cy="2105025"/>
          </a:xfrm>
          <a:prstGeom prst="rect">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70" name="Rectangle 69"/>
          <p:cNvSpPr/>
          <p:nvPr/>
        </p:nvSpPr>
        <p:spPr bwMode="auto">
          <a:xfrm>
            <a:off x="5686425" y="2352675"/>
            <a:ext cx="352425" cy="2867025"/>
          </a:xfrm>
          <a:prstGeom prst="rect">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71" name="TextBox 70"/>
          <p:cNvSpPr txBox="1"/>
          <p:nvPr/>
        </p:nvSpPr>
        <p:spPr>
          <a:xfrm>
            <a:off x="6688009" y="1435164"/>
            <a:ext cx="2330034" cy="1754326"/>
          </a:xfrm>
          <a:prstGeom prst="rect">
            <a:avLst/>
          </a:prstGeom>
          <a:noFill/>
        </p:spPr>
        <p:txBody>
          <a:bodyPr wrap="square" rtlCol="0">
            <a:spAutoFit/>
          </a:bodyPr>
          <a:lstStyle/>
          <a:p>
            <a:r>
              <a:rPr lang="en-US" sz="1800" b="1" dirty="0" smtClean="0">
                <a:solidFill>
                  <a:schemeClr val="accent1"/>
                </a:solidFill>
                <a:effectLst>
                  <a:outerShdw blurRad="38100" dist="38100" dir="2700000" algn="tl">
                    <a:srgbClr val="000000">
                      <a:alpha val="43137"/>
                    </a:srgbClr>
                  </a:outerShdw>
                </a:effectLst>
              </a:rPr>
              <a:t>Mean LDL Particle Size in Men and Women plotted by HDL-C Categories (based on NCEP ATP-III</a:t>
            </a:r>
            <a:endParaRPr lang="en-US" sz="1800" b="1" dirty="0">
              <a:solidFill>
                <a:schemeClr val="accent1"/>
              </a:solidFill>
              <a:effectLst>
                <a:outerShdw blurRad="38100" dist="38100" dir="2700000" algn="tl">
                  <a:srgbClr val="000000">
                    <a:alpha val="43137"/>
                  </a:srgbClr>
                </a:outerShdw>
              </a:effectLst>
            </a:endParaRPr>
          </a:p>
        </p:txBody>
      </p:sp>
      <p:sp>
        <p:nvSpPr>
          <p:cNvPr id="72" name="TextBox 71"/>
          <p:cNvSpPr txBox="1"/>
          <p:nvPr/>
        </p:nvSpPr>
        <p:spPr>
          <a:xfrm>
            <a:off x="6770647" y="3524478"/>
            <a:ext cx="2027207" cy="830997"/>
          </a:xfrm>
          <a:prstGeom prst="rect">
            <a:avLst/>
          </a:prstGeom>
          <a:noFill/>
        </p:spPr>
        <p:txBody>
          <a:bodyPr wrap="square" rtlCol="0">
            <a:spAutoFit/>
          </a:bodyPr>
          <a:lstStyle/>
          <a:p>
            <a:r>
              <a:rPr lang="en-US" sz="1600" dirty="0" smtClean="0">
                <a:solidFill>
                  <a:schemeClr val="tx1"/>
                </a:solidFill>
                <a:effectLst>
                  <a:outerShdw blurRad="38100" dist="38100" dir="2700000" algn="tl">
                    <a:srgbClr val="000000">
                      <a:alpha val="43137"/>
                    </a:srgbClr>
                  </a:outerShdw>
                </a:effectLst>
              </a:rPr>
              <a:t>Mean LDL Particle Size was similar in men  (p=NS)</a:t>
            </a:r>
            <a:endParaRPr lang="en-US" sz="1600" dirty="0">
              <a:solidFill>
                <a:schemeClr val="tx1"/>
              </a:solidFill>
              <a:effectLst>
                <a:outerShdw blurRad="38100" dist="38100" dir="2700000" algn="tl">
                  <a:srgbClr val="000000">
                    <a:alpha val="43137"/>
                  </a:srgbClr>
                </a:outerShdw>
              </a:effectLst>
            </a:endParaRPr>
          </a:p>
        </p:txBody>
      </p:sp>
    </p:spTree>
  </p:cSld>
  <p:clrMapOvr>
    <a:masterClrMapping/>
  </p:clrMapOvr>
  <p:transition spd="slow">
    <p:pull/>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ChangeArrowheads="1"/>
          </p:cNvSpPr>
          <p:nvPr/>
        </p:nvSpPr>
        <p:spPr bwMode="auto">
          <a:xfrm>
            <a:off x="481013" y="1328738"/>
            <a:ext cx="6229350" cy="4457700"/>
          </a:xfrm>
          <a:prstGeom prst="rect">
            <a:avLst/>
          </a:prstGeom>
          <a:solidFill>
            <a:srgbClr val="C0C0C0"/>
          </a:solidFill>
          <a:ln w="28575" algn="ctr">
            <a:noFill/>
            <a:miter lim="800000"/>
            <a:headEnd/>
            <a:tailEnd/>
          </a:ln>
        </p:spPr>
        <p:txBody>
          <a:bodyPr wrap="none" anchor="ctr">
            <a:spAutoFit/>
          </a:bodyPr>
          <a:lstStyle/>
          <a:p>
            <a:endParaRPr lang="en-US"/>
          </a:p>
        </p:txBody>
      </p:sp>
      <p:sp>
        <p:nvSpPr>
          <p:cNvPr id="5062659" name="AutoShape 3"/>
          <p:cNvSpPr>
            <a:spLocks noChangeArrowheads="1"/>
          </p:cNvSpPr>
          <p:nvPr/>
        </p:nvSpPr>
        <p:spPr bwMode="auto">
          <a:xfrm>
            <a:off x="1103313" y="4941888"/>
            <a:ext cx="5461000" cy="457200"/>
          </a:xfrm>
          <a:prstGeom prst="notchedRightArrow">
            <a:avLst>
              <a:gd name="adj1" fmla="val 50000"/>
              <a:gd name="adj2" fmla="val 298611"/>
            </a:avLst>
          </a:prstGeom>
          <a:solidFill>
            <a:srgbClr val="FF0000"/>
          </a:solidFill>
          <a:ln w="28575">
            <a:noFill/>
            <a:miter lim="800000"/>
            <a:headEnd/>
            <a:tailEnd/>
          </a:ln>
        </p:spPr>
        <p:txBody>
          <a:bodyPr anchor="ctr">
            <a:spAutoFit/>
          </a:bodyPr>
          <a:lstStyle/>
          <a:p>
            <a:endParaRPr lang="en-US"/>
          </a:p>
        </p:txBody>
      </p:sp>
      <p:sp>
        <p:nvSpPr>
          <p:cNvPr id="5062660" name="Rectangle 4"/>
          <p:cNvSpPr>
            <a:spLocks noGrp="1" noChangeArrowheads="1"/>
          </p:cNvSpPr>
          <p:nvPr>
            <p:ph type="title"/>
          </p:nvPr>
        </p:nvSpPr>
        <p:spPr>
          <a:xfrm>
            <a:off x="0" y="0"/>
            <a:ext cx="9144000" cy="1143000"/>
          </a:xfrm>
        </p:spPr>
        <p:txBody>
          <a:bodyPr/>
          <a:lstStyle/>
          <a:p>
            <a:pPr>
              <a:defRPr/>
            </a:pPr>
            <a:r>
              <a:rPr lang="en-US" sz="4000" smtClean="0">
                <a:latin typeface="Arial" pitchFamily="34" charset="0"/>
                <a:cs typeface="Arial" pitchFamily="34" charset="0"/>
              </a:rPr>
              <a:t>Relationship of Small LDL to Triglyceride/HDL-C Ratio</a:t>
            </a:r>
          </a:p>
        </p:txBody>
      </p:sp>
      <p:sp>
        <p:nvSpPr>
          <p:cNvPr id="83973" name="Rectangle 5"/>
          <p:cNvSpPr>
            <a:spLocks noChangeArrowheads="1"/>
          </p:cNvSpPr>
          <p:nvPr/>
        </p:nvSpPr>
        <p:spPr bwMode="auto">
          <a:xfrm>
            <a:off x="3652838" y="6221413"/>
            <a:ext cx="5137150" cy="366712"/>
          </a:xfrm>
          <a:prstGeom prst="rect">
            <a:avLst/>
          </a:prstGeom>
          <a:noFill/>
          <a:ln w="28575" algn="ctr">
            <a:noFill/>
            <a:miter lim="800000"/>
            <a:headEnd/>
            <a:tailEnd/>
          </a:ln>
        </p:spPr>
        <p:txBody>
          <a:bodyPr wrap="none">
            <a:spAutoFit/>
          </a:bodyPr>
          <a:lstStyle/>
          <a:p>
            <a:r>
              <a:rPr lang="en-US" sz="1800" b="1"/>
              <a:t>Hanak, V. et al. Am J Cardiol 2004;94:219–222</a:t>
            </a:r>
          </a:p>
        </p:txBody>
      </p:sp>
      <p:sp>
        <p:nvSpPr>
          <p:cNvPr id="5062662" name="Line 6"/>
          <p:cNvSpPr>
            <a:spLocks noChangeShapeType="1"/>
          </p:cNvSpPr>
          <p:nvPr/>
        </p:nvSpPr>
        <p:spPr bwMode="auto">
          <a:xfrm flipH="1">
            <a:off x="2976563" y="1647825"/>
            <a:ext cx="4762" cy="3290888"/>
          </a:xfrm>
          <a:prstGeom prst="line">
            <a:avLst/>
          </a:prstGeom>
          <a:noFill/>
          <a:ln w="28575">
            <a:solidFill>
              <a:schemeClr val="bg1"/>
            </a:solidFill>
            <a:prstDash val="sysDot"/>
            <a:round/>
            <a:headEnd/>
            <a:tailEnd/>
          </a:ln>
        </p:spPr>
        <p:txBody>
          <a:bodyPr anchor="ctr">
            <a:spAutoFit/>
          </a:bodyPr>
          <a:lstStyle/>
          <a:p>
            <a:endParaRPr lang="en-US"/>
          </a:p>
        </p:txBody>
      </p:sp>
      <p:sp>
        <p:nvSpPr>
          <p:cNvPr id="83975" name="Line 7"/>
          <p:cNvSpPr>
            <a:spLocks noChangeShapeType="1"/>
          </p:cNvSpPr>
          <p:nvPr/>
        </p:nvSpPr>
        <p:spPr bwMode="auto">
          <a:xfrm>
            <a:off x="1700213" y="1633538"/>
            <a:ext cx="4762" cy="3376612"/>
          </a:xfrm>
          <a:prstGeom prst="line">
            <a:avLst/>
          </a:prstGeom>
          <a:noFill/>
          <a:ln w="28575">
            <a:solidFill>
              <a:srgbClr val="0000FF"/>
            </a:solidFill>
            <a:round/>
            <a:headEnd/>
            <a:tailEnd/>
          </a:ln>
        </p:spPr>
        <p:txBody>
          <a:bodyPr anchor="ctr">
            <a:spAutoFit/>
          </a:bodyPr>
          <a:lstStyle/>
          <a:p>
            <a:endParaRPr lang="en-US"/>
          </a:p>
        </p:txBody>
      </p:sp>
      <p:sp>
        <p:nvSpPr>
          <p:cNvPr id="83976" name="Line 8"/>
          <p:cNvSpPr>
            <a:spLocks noChangeShapeType="1"/>
          </p:cNvSpPr>
          <p:nvPr/>
        </p:nvSpPr>
        <p:spPr bwMode="auto">
          <a:xfrm flipV="1">
            <a:off x="1643063" y="4933950"/>
            <a:ext cx="4600575" cy="14288"/>
          </a:xfrm>
          <a:prstGeom prst="line">
            <a:avLst/>
          </a:prstGeom>
          <a:noFill/>
          <a:ln w="28575">
            <a:solidFill>
              <a:srgbClr val="0000FF"/>
            </a:solidFill>
            <a:round/>
            <a:headEnd/>
            <a:tailEnd/>
          </a:ln>
        </p:spPr>
        <p:txBody>
          <a:bodyPr anchor="ctr">
            <a:spAutoFit/>
          </a:bodyPr>
          <a:lstStyle/>
          <a:p>
            <a:endParaRPr lang="en-US"/>
          </a:p>
        </p:txBody>
      </p:sp>
      <p:grpSp>
        <p:nvGrpSpPr>
          <p:cNvPr id="2" name="Group 9"/>
          <p:cNvGrpSpPr>
            <a:grpSpLocks/>
          </p:cNvGrpSpPr>
          <p:nvPr/>
        </p:nvGrpSpPr>
        <p:grpSpPr bwMode="auto">
          <a:xfrm>
            <a:off x="1825625" y="1690688"/>
            <a:ext cx="4456113" cy="3284537"/>
            <a:chOff x="1807" y="1104"/>
            <a:chExt cx="2807" cy="2069"/>
          </a:xfrm>
        </p:grpSpPr>
        <p:sp>
          <p:nvSpPr>
            <p:cNvPr id="84039" name="Freeform 10"/>
            <p:cNvSpPr>
              <a:spLocks/>
            </p:cNvSpPr>
            <p:nvPr/>
          </p:nvSpPr>
          <p:spPr bwMode="auto">
            <a:xfrm>
              <a:off x="1848" y="1125"/>
              <a:ext cx="2757" cy="2022"/>
            </a:xfrm>
            <a:custGeom>
              <a:avLst/>
              <a:gdLst>
                <a:gd name="T0" fmla="*/ 0 w 2757"/>
                <a:gd name="T1" fmla="*/ 2022 h 2022"/>
                <a:gd name="T2" fmla="*/ 99 w 2757"/>
                <a:gd name="T3" fmla="*/ 2013 h 2022"/>
                <a:gd name="T4" fmla="*/ 147 w 2757"/>
                <a:gd name="T5" fmla="*/ 2013 h 2022"/>
                <a:gd name="T6" fmla="*/ 204 w 2757"/>
                <a:gd name="T7" fmla="*/ 2004 h 2022"/>
                <a:gd name="T8" fmla="*/ 306 w 2757"/>
                <a:gd name="T9" fmla="*/ 1953 h 2022"/>
                <a:gd name="T10" fmla="*/ 393 w 2757"/>
                <a:gd name="T11" fmla="*/ 1911 h 2022"/>
                <a:gd name="T12" fmla="*/ 462 w 2757"/>
                <a:gd name="T13" fmla="*/ 1854 h 2022"/>
                <a:gd name="T14" fmla="*/ 510 w 2757"/>
                <a:gd name="T15" fmla="*/ 1791 h 2022"/>
                <a:gd name="T16" fmla="*/ 552 w 2757"/>
                <a:gd name="T17" fmla="*/ 1743 h 2022"/>
                <a:gd name="T18" fmla="*/ 600 w 2757"/>
                <a:gd name="T19" fmla="*/ 1650 h 2022"/>
                <a:gd name="T20" fmla="*/ 633 w 2757"/>
                <a:gd name="T21" fmla="*/ 1623 h 2022"/>
                <a:gd name="T22" fmla="*/ 738 w 2757"/>
                <a:gd name="T23" fmla="*/ 1530 h 2022"/>
                <a:gd name="T24" fmla="*/ 825 w 2757"/>
                <a:gd name="T25" fmla="*/ 1359 h 2022"/>
                <a:gd name="T26" fmla="*/ 939 w 2757"/>
                <a:gd name="T27" fmla="*/ 1173 h 2022"/>
                <a:gd name="T28" fmla="*/ 969 w 2757"/>
                <a:gd name="T29" fmla="*/ 1119 h 2022"/>
                <a:gd name="T30" fmla="*/ 1047 w 2757"/>
                <a:gd name="T31" fmla="*/ 1026 h 2022"/>
                <a:gd name="T32" fmla="*/ 1155 w 2757"/>
                <a:gd name="T33" fmla="*/ 897 h 2022"/>
                <a:gd name="T34" fmla="*/ 1257 w 2757"/>
                <a:gd name="T35" fmla="*/ 765 h 2022"/>
                <a:gd name="T36" fmla="*/ 1359 w 2757"/>
                <a:gd name="T37" fmla="*/ 627 h 2022"/>
                <a:gd name="T38" fmla="*/ 1449 w 2757"/>
                <a:gd name="T39" fmla="*/ 579 h 2022"/>
                <a:gd name="T40" fmla="*/ 1491 w 2757"/>
                <a:gd name="T41" fmla="*/ 555 h 2022"/>
                <a:gd name="T42" fmla="*/ 1551 w 2757"/>
                <a:gd name="T43" fmla="*/ 486 h 2022"/>
                <a:gd name="T44" fmla="*/ 1593 w 2757"/>
                <a:gd name="T45" fmla="*/ 438 h 2022"/>
                <a:gd name="T46" fmla="*/ 1677 w 2757"/>
                <a:gd name="T47" fmla="*/ 333 h 2022"/>
                <a:gd name="T48" fmla="*/ 1725 w 2757"/>
                <a:gd name="T49" fmla="*/ 282 h 2022"/>
                <a:gd name="T50" fmla="*/ 1782 w 2757"/>
                <a:gd name="T51" fmla="*/ 234 h 2022"/>
                <a:gd name="T52" fmla="*/ 1827 w 2757"/>
                <a:gd name="T53" fmla="*/ 204 h 2022"/>
                <a:gd name="T54" fmla="*/ 1872 w 2757"/>
                <a:gd name="T55" fmla="*/ 186 h 2022"/>
                <a:gd name="T56" fmla="*/ 1923 w 2757"/>
                <a:gd name="T57" fmla="*/ 168 h 2022"/>
                <a:gd name="T58" fmla="*/ 2055 w 2757"/>
                <a:gd name="T59" fmla="*/ 132 h 2022"/>
                <a:gd name="T60" fmla="*/ 2100 w 2757"/>
                <a:gd name="T61" fmla="*/ 117 h 2022"/>
                <a:gd name="T62" fmla="*/ 2196 w 2757"/>
                <a:gd name="T63" fmla="*/ 102 h 2022"/>
                <a:gd name="T64" fmla="*/ 2253 w 2757"/>
                <a:gd name="T65" fmla="*/ 99 h 2022"/>
                <a:gd name="T66" fmla="*/ 2310 w 2757"/>
                <a:gd name="T67" fmla="*/ 90 h 2022"/>
                <a:gd name="T68" fmla="*/ 2376 w 2757"/>
                <a:gd name="T69" fmla="*/ 36 h 2022"/>
                <a:gd name="T70" fmla="*/ 2400 w 2757"/>
                <a:gd name="T71" fmla="*/ 21 h 2022"/>
                <a:gd name="T72" fmla="*/ 2595 w 2757"/>
                <a:gd name="T73" fmla="*/ 3 h 2022"/>
                <a:gd name="T74" fmla="*/ 2757 w 2757"/>
                <a:gd name="T75" fmla="*/ 3 h 202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757"/>
                <a:gd name="T115" fmla="*/ 0 h 2022"/>
                <a:gd name="T116" fmla="*/ 2757 w 2757"/>
                <a:gd name="T117" fmla="*/ 2022 h 202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757" h="2022">
                  <a:moveTo>
                    <a:pt x="0" y="2022"/>
                  </a:moveTo>
                  <a:lnTo>
                    <a:pt x="99" y="2013"/>
                  </a:lnTo>
                  <a:lnTo>
                    <a:pt x="147" y="2013"/>
                  </a:lnTo>
                  <a:lnTo>
                    <a:pt x="204" y="2004"/>
                  </a:lnTo>
                  <a:lnTo>
                    <a:pt x="306" y="1953"/>
                  </a:lnTo>
                  <a:lnTo>
                    <a:pt x="393" y="1911"/>
                  </a:lnTo>
                  <a:lnTo>
                    <a:pt x="462" y="1854"/>
                  </a:lnTo>
                  <a:lnTo>
                    <a:pt x="510" y="1791"/>
                  </a:lnTo>
                  <a:lnTo>
                    <a:pt x="552" y="1743"/>
                  </a:lnTo>
                  <a:lnTo>
                    <a:pt x="600" y="1650"/>
                  </a:lnTo>
                  <a:lnTo>
                    <a:pt x="633" y="1623"/>
                  </a:lnTo>
                  <a:lnTo>
                    <a:pt x="738" y="1530"/>
                  </a:lnTo>
                  <a:lnTo>
                    <a:pt x="825" y="1359"/>
                  </a:lnTo>
                  <a:lnTo>
                    <a:pt x="939" y="1173"/>
                  </a:lnTo>
                  <a:lnTo>
                    <a:pt x="969" y="1119"/>
                  </a:lnTo>
                  <a:lnTo>
                    <a:pt x="1047" y="1026"/>
                  </a:lnTo>
                  <a:lnTo>
                    <a:pt x="1155" y="897"/>
                  </a:lnTo>
                  <a:lnTo>
                    <a:pt x="1257" y="765"/>
                  </a:lnTo>
                  <a:lnTo>
                    <a:pt x="1359" y="627"/>
                  </a:lnTo>
                  <a:lnTo>
                    <a:pt x="1449" y="579"/>
                  </a:lnTo>
                  <a:lnTo>
                    <a:pt x="1491" y="555"/>
                  </a:lnTo>
                  <a:lnTo>
                    <a:pt x="1551" y="486"/>
                  </a:lnTo>
                  <a:lnTo>
                    <a:pt x="1593" y="438"/>
                  </a:lnTo>
                  <a:lnTo>
                    <a:pt x="1677" y="333"/>
                  </a:lnTo>
                  <a:lnTo>
                    <a:pt x="1725" y="282"/>
                  </a:lnTo>
                  <a:lnTo>
                    <a:pt x="1782" y="234"/>
                  </a:lnTo>
                  <a:lnTo>
                    <a:pt x="1827" y="204"/>
                  </a:lnTo>
                  <a:lnTo>
                    <a:pt x="1872" y="186"/>
                  </a:lnTo>
                  <a:lnTo>
                    <a:pt x="1923" y="168"/>
                  </a:lnTo>
                  <a:lnTo>
                    <a:pt x="2055" y="132"/>
                  </a:lnTo>
                  <a:lnTo>
                    <a:pt x="2100" y="117"/>
                  </a:lnTo>
                  <a:lnTo>
                    <a:pt x="2196" y="102"/>
                  </a:lnTo>
                  <a:lnTo>
                    <a:pt x="2253" y="99"/>
                  </a:lnTo>
                  <a:lnTo>
                    <a:pt x="2310" y="90"/>
                  </a:lnTo>
                  <a:lnTo>
                    <a:pt x="2376" y="36"/>
                  </a:lnTo>
                  <a:lnTo>
                    <a:pt x="2400" y="21"/>
                  </a:lnTo>
                  <a:lnTo>
                    <a:pt x="2595" y="3"/>
                  </a:lnTo>
                  <a:cubicBezTo>
                    <a:pt x="2654" y="0"/>
                    <a:pt x="2730" y="3"/>
                    <a:pt x="2757" y="3"/>
                  </a:cubicBezTo>
                </a:path>
              </a:pathLst>
            </a:custGeom>
            <a:noFill/>
            <a:ln w="28575">
              <a:solidFill>
                <a:schemeClr val="accent1"/>
              </a:solidFill>
              <a:round/>
              <a:headEnd/>
              <a:tailEnd/>
            </a:ln>
          </p:spPr>
          <p:txBody>
            <a:bodyPr anchor="ctr">
              <a:spAutoFit/>
            </a:bodyPr>
            <a:lstStyle/>
            <a:p>
              <a:endParaRPr lang="en-US"/>
            </a:p>
          </p:txBody>
        </p:sp>
        <p:sp>
          <p:nvSpPr>
            <p:cNvPr id="84040" name="AutoShape 11"/>
            <p:cNvSpPr>
              <a:spLocks noChangeArrowheads="1"/>
            </p:cNvSpPr>
            <p:nvPr/>
          </p:nvSpPr>
          <p:spPr bwMode="auto">
            <a:xfrm>
              <a:off x="1807" y="3117"/>
              <a:ext cx="56" cy="56"/>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84041" name="AutoShape 12"/>
            <p:cNvSpPr>
              <a:spLocks noChangeArrowheads="1"/>
            </p:cNvSpPr>
            <p:nvPr/>
          </p:nvSpPr>
          <p:spPr bwMode="auto">
            <a:xfrm>
              <a:off x="1918" y="3114"/>
              <a:ext cx="56" cy="56"/>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84042" name="AutoShape 13"/>
            <p:cNvSpPr>
              <a:spLocks noChangeArrowheads="1"/>
            </p:cNvSpPr>
            <p:nvPr/>
          </p:nvSpPr>
          <p:spPr bwMode="auto">
            <a:xfrm>
              <a:off x="2029" y="3111"/>
              <a:ext cx="56" cy="56"/>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84043" name="AutoShape 14"/>
            <p:cNvSpPr>
              <a:spLocks noChangeArrowheads="1"/>
            </p:cNvSpPr>
            <p:nvPr/>
          </p:nvSpPr>
          <p:spPr bwMode="auto">
            <a:xfrm>
              <a:off x="2131" y="3045"/>
              <a:ext cx="56" cy="56"/>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84044" name="AutoShape 15"/>
            <p:cNvSpPr>
              <a:spLocks noChangeArrowheads="1"/>
            </p:cNvSpPr>
            <p:nvPr/>
          </p:nvSpPr>
          <p:spPr bwMode="auto">
            <a:xfrm>
              <a:off x="2233" y="2985"/>
              <a:ext cx="56" cy="56"/>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84045" name="AutoShape 16"/>
            <p:cNvSpPr>
              <a:spLocks noChangeArrowheads="1"/>
            </p:cNvSpPr>
            <p:nvPr/>
          </p:nvSpPr>
          <p:spPr bwMode="auto">
            <a:xfrm>
              <a:off x="2341" y="2877"/>
              <a:ext cx="56" cy="56"/>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84046" name="AutoShape 17"/>
            <p:cNvSpPr>
              <a:spLocks noChangeArrowheads="1"/>
            </p:cNvSpPr>
            <p:nvPr/>
          </p:nvSpPr>
          <p:spPr bwMode="auto">
            <a:xfrm>
              <a:off x="2443" y="2727"/>
              <a:ext cx="56" cy="56"/>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84047" name="AutoShape 18"/>
            <p:cNvSpPr>
              <a:spLocks noChangeArrowheads="1"/>
            </p:cNvSpPr>
            <p:nvPr/>
          </p:nvSpPr>
          <p:spPr bwMode="auto">
            <a:xfrm>
              <a:off x="2554" y="2634"/>
              <a:ext cx="56" cy="56"/>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84048" name="AutoShape 19"/>
            <p:cNvSpPr>
              <a:spLocks noChangeArrowheads="1"/>
            </p:cNvSpPr>
            <p:nvPr/>
          </p:nvSpPr>
          <p:spPr bwMode="auto">
            <a:xfrm>
              <a:off x="2650" y="2442"/>
              <a:ext cx="56" cy="56"/>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84049" name="AutoShape 20"/>
            <p:cNvSpPr>
              <a:spLocks noChangeArrowheads="1"/>
            </p:cNvSpPr>
            <p:nvPr/>
          </p:nvSpPr>
          <p:spPr bwMode="auto">
            <a:xfrm>
              <a:off x="2758" y="2262"/>
              <a:ext cx="56" cy="56"/>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84050" name="AutoShape 21"/>
            <p:cNvSpPr>
              <a:spLocks noChangeArrowheads="1"/>
            </p:cNvSpPr>
            <p:nvPr/>
          </p:nvSpPr>
          <p:spPr bwMode="auto">
            <a:xfrm>
              <a:off x="2872" y="2109"/>
              <a:ext cx="56" cy="56"/>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84051" name="AutoShape 22"/>
            <p:cNvSpPr>
              <a:spLocks noChangeArrowheads="1"/>
            </p:cNvSpPr>
            <p:nvPr/>
          </p:nvSpPr>
          <p:spPr bwMode="auto">
            <a:xfrm>
              <a:off x="2983" y="1980"/>
              <a:ext cx="56" cy="56"/>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84052" name="AutoShape 23"/>
            <p:cNvSpPr>
              <a:spLocks noChangeArrowheads="1"/>
            </p:cNvSpPr>
            <p:nvPr/>
          </p:nvSpPr>
          <p:spPr bwMode="auto">
            <a:xfrm>
              <a:off x="3082" y="1848"/>
              <a:ext cx="56" cy="56"/>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84053" name="AutoShape 24"/>
            <p:cNvSpPr>
              <a:spLocks noChangeArrowheads="1"/>
            </p:cNvSpPr>
            <p:nvPr/>
          </p:nvSpPr>
          <p:spPr bwMode="auto">
            <a:xfrm>
              <a:off x="3187" y="1716"/>
              <a:ext cx="56" cy="56"/>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84054" name="AutoShape 25"/>
            <p:cNvSpPr>
              <a:spLocks noChangeArrowheads="1"/>
            </p:cNvSpPr>
            <p:nvPr/>
          </p:nvSpPr>
          <p:spPr bwMode="auto">
            <a:xfrm>
              <a:off x="3292" y="1665"/>
              <a:ext cx="56" cy="56"/>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84055" name="AutoShape 26"/>
            <p:cNvSpPr>
              <a:spLocks noChangeArrowheads="1"/>
            </p:cNvSpPr>
            <p:nvPr/>
          </p:nvSpPr>
          <p:spPr bwMode="auto">
            <a:xfrm>
              <a:off x="3400" y="1542"/>
              <a:ext cx="56" cy="56"/>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84056" name="AutoShape 27"/>
            <p:cNvSpPr>
              <a:spLocks noChangeArrowheads="1"/>
            </p:cNvSpPr>
            <p:nvPr/>
          </p:nvSpPr>
          <p:spPr bwMode="auto">
            <a:xfrm>
              <a:off x="3508" y="1419"/>
              <a:ext cx="56" cy="56"/>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84057" name="AutoShape 28"/>
            <p:cNvSpPr>
              <a:spLocks noChangeArrowheads="1"/>
            </p:cNvSpPr>
            <p:nvPr/>
          </p:nvSpPr>
          <p:spPr bwMode="auto">
            <a:xfrm>
              <a:off x="3610" y="1320"/>
              <a:ext cx="56" cy="56"/>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84058" name="AutoShape 29"/>
            <p:cNvSpPr>
              <a:spLocks noChangeArrowheads="1"/>
            </p:cNvSpPr>
            <p:nvPr/>
          </p:nvSpPr>
          <p:spPr bwMode="auto">
            <a:xfrm>
              <a:off x="3718" y="1278"/>
              <a:ext cx="56" cy="56"/>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84059" name="AutoShape 30"/>
            <p:cNvSpPr>
              <a:spLocks noChangeArrowheads="1"/>
            </p:cNvSpPr>
            <p:nvPr/>
          </p:nvSpPr>
          <p:spPr bwMode="auto">
            <a:xfrm>
              <a:off x="3817" y="1257"/>
              <a:ext cx="56" cy="56"/>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84060" name="AutoShape 31"/>
            <p:cNvSpPr>
              <a:spLocks noChangeArrowheads="1"/>
            </p:cNvSpPr>
            <p:nvPr/>
          </p:nvSpPr>
          <p:spPr bwMode="auto">
            <a:xfrm>
              <a:off x="3925" y="1233"/>
              <a:ext cx="56" cy="56"/>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84061" name="AutoShape 32"/>
            <p:cNvSpPr>
              <a:spLocks noChangeArrowheads="1"/>
            </p:cNvSpPr>
            <p:nvPr/>
          </p:nvSpPr>
          <p:spPr bwMode="auto">
            <a:xfrm>
              <a:off x="4033" y="1209"/>
              <a:ext cx="56" cy="56"/>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84062" name="AutoShape 33"/>
            <p:cNvSpPr>
              <a:spLocks noChangeArrowheads="1"/>
            </p:cNvSpPr>
            <p:nvPr/>
          </p:nvSpPr>
          <p:spPr bwMode="auto">
            <a:xfrm>
              <a:off x="4141" y="1191"/>
              <a:ext cx="56" cy="56"/>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84063" name="AutoShape 34"/>
            <p:cNvSpPr>
              <a:spLocks noChangeArrowheads="1"/>
            </p:cNvSpPr>
            <p:nvPr/>
          </p:nvSpPr>
          <p:spPr bwMode="auto">
            <a:xfrm>
              <a:off x="4243" y="1113"/>
              <a:ext cx="56" cy="56"/>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84064" name="AutoShape 35"/>
            <p:cNvSpPr>
              <a:spLocks noChangeArrowheads="1"/>
            </p:cNvSpPr>
            <p:nvPr/>
          </p:nvSpPr>
          <p:spPr bwMode="auto">
            <a:xfrm>
              <a:off x="4348" y="1110"/>
              <a:ext cx="56" cy="56"/>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84065" name="AutoShape 36"/>
            <p:cNvSpPr>
              <a:spLocks noChangeArrowheads="1"/>
            </p:cNvSpPr>
            <p:nvPr/>
          </p:nvSpPr>
          <p:spPr bwMode="auto">
            <a:xfrm>
              <a:off x="4453" y="1107"/>
              <a:ext cx="56" cy="56"/>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84066" name="AutoShape 37"/>
            <p:cNvSpPr>
              <a:spLocks noChangeArrowheads="1"/>
            </p:cNvSpPr>
            <p:nvPr/>
          </p:nvSpPr>
          <p:spPr bwMode="auto">
            <a:xfrm>
              <a:off x="4558" y="1104"/>
              <a:ext cx="56" cy="56"/>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grpSp>
      <p:sp>
        <p:nvSpPr>
          <p:cNvPr id="83978" name="Line 38"/>
          <p:cNvSpPr>
            <a:spLocks noChangeShapeType="1"/>
          </p:cNvSpPr>
          <p:nvPr/>
        </p:nvSpPr>
        <p:spPr bwMode="auto">
          <a:xfrm>
            <a:off x="1638300" y="4286250"/>
            <a:ext cx="71438" cy="0"/>
          </a:xfrm>
          <a:prstGeom prst="line">
            <a:avLst/>
          </a:prstGeom>
          <a:noFill/>
          <a:ln w="28575">
            <a:solidFill>
              <a:srgbClr val="0000FF"/>
            </a:solidFill>
            <a:round/>
            <a:headEnd/>
            <a:tailEnd/>
          </a:ln>
        </p:spPr>
        <p:txBody>
          <a:bodyPr anchor="ctr">
            <a:spAutoFit/>
          </a:bodyPr>
          <a:lstStyle/>
          <a:p>
            <a:endParaRPr lang="en-US"/>
          </a:p>
        </p:txBody>
      </p:sp>
      <p:sp>
        <p:nvSpPr>
          <p:cNvPr id="83979" name="Line 39"/>
          <p:cNvSpPr>
            <a:spLocks noChangeShapeType="1"/>
          </p:cNvSpPr>
          <p:nvPr/>
        </p:nvSpPr>
        <p:spPr bwMode="auto">
          <a:xfrm>
            <a:off x="1619250" y="3638550"/>
            <a:ext cx="71438" cy="0"/>
          </a:xfrm>
          <a:prstGeom prst="line">
            <a:avLst/>
          </a:prstGeom>
          <a:noFill/>
          <a:ln w="28575">
            <a:solidFill>
              <a:srgbClr val="0000FF"/>
            </a:solidFill>
            <a:round/>
            <a:headEnd/>
            <a:tailEnd/>
          </a:ln>
        </p:spPr>
        <p:txBody>
          <a:bodyPr anchor="ctr">
            <a:spAutoFit/>
          </a:bodyPr>
          <a:lstStyle/>
          <a:p>
            <a:endParaRPr lang="en-US"/>
          </a:p>
        </p:txBody>
      </p:sp>
      <p:sp>
        <p:nvSpPr>
          <p:cNvPr id="83980" name="Line 40"/>
          <p:cNvSpPr>
            <a:spLocks noChangeShapeType="1"/>
          </p:cNvSpPr>
          <p:nvPr/>
        </p:nvSpPr>
        <p:spPr bwMode="auto">
          <a:xfrm>
            <a:off x="1619250" y="2976563"/>
            <a:ext cx="71438" cy="0"/>
          </a:xfrm>
          <a:prstGeom prst="line">
            <a:avLst/>
          </a:prstGeom>
          <a:noFill/>
          <a:ln w="28575">
            <a:solidFill>
              <a:srgbClr val="0000FF"/>
            </a:solidFill>
            <a:round/>
            <a:headEnd/>
            <a:tailEnd/>
          </a:ln>
        </p:spPr>
        <p:txBody>
          <a:bodyPr anchor="ctr">
            <a:spAutoFit/>
          </a:bodyPr>
          <a:lstStyle/>
          <a:p>
            <a:endParaRPr lang="en-US"/>
          </a:p>
        </p:txBody>
      </p:sp>
      <p:sp>
        <p:nvSpPr>
          <p:cNvPr id="83981" name="Line 41"/>
          <p:cNvSpPr>
            <a:spLocks noChangeShapeType="1"/>
          </p:cNvSpPr>
          <p:nvPr/>
        </p:nvSpPr>
        <p:spPr bwMode="auto">
          <a:xfrm>
            <a:off x="1619250" y="2314575"/>
            <a:ext cx="71438" cy="0"/>
          </a:xfrm>
          <a:prstGeom prst="line">
            <a:avLst/>
          </a:prstGeom>
          <a:noFill/>
          <a:ln w="28575">
            <a:solidFill>
              <a:srgbClr val="0000FF"/>
            </a:solidFill>
            <a:round/>
            <a:headEnd/>
            <a:tailEnd/>
          </a:ln>
        </p:spPr>
        <p:txBody>
          <a:bodyPr anchor="ctr">
            <a:spAutoFit/>
          </a:bodyPr>
          <a:lstStyle/>
          <a:p>
            <a:endParaRPr lang="en-US"/>
          </a:p>
        </p:txBody>
      </p:sp>
      <p:sp>
        <p:nvSpPr>
          <p:cNvPr id="83982" name="Line 42"/>
          <p:cNvSpPr>
            <a:spLocks noChangeShapeType="1"/>
          </p:cNvSpPr>
          <p:nvPr/>
        </p:nvSpPr>
        <p:spPr bwMode="auto">
          <a:xfrm>
            <a:off x="1619250" y="1652588"/>
            <a:ext cx="71438" cy="0"/>
          </a:xfrm>
          <a:prstGeom prst="line">
            <a:avLst/>
          </a:prstGeom>
          <a:noFill/>
          <a:ln w="28575">
            <a:solidFill>
              <a:srgbClr val="0000FF"/>
            </a:solidFill>
            <a:round/>
            <a:headEnd/>
            <a:tailEnd/>
          </a:ln>
        </p:spPr>
        <p:txBody>
          <a:bodyPr anchor="ctr">
            <a:spAutoFit/>
          </a:bodyPr>
          <a:lstStyle/>
          <a:p>
            <a:endParaRPr lang="en-US"/>
          </a:p>
        </p:txBody>
      </p:sp>
      <p:grpSp>
        <p:nvGrpSpPr>
          <p:cNvPr id="3" name="Group 43"/>
          <p:cNvGrpSpPr>
            <a:grpSpLocks/>
          </p:cNvGrpSpPr>
          <p:nvPr/>
        </p:nvGrpSpPr>
        <p:grpSpPr bwMode="auto">
          <a:xfrm>
            <a:off x="1663700" y="1619250"/>
            <a:ext cx="2617788" cy="3351213"/>
            <a:chOff x="1705" y="1059"/>
            <a:chExt cx="1649" cy="2111"/>
          </a:xfrm>
        </p:grpSpPr>
        <p:sp>
          <p:nvSpPr>
            <p:cNvPr id="84022" name="Freeform 44"/>
            <p:cNvSpPr>
              <a:spLocks/>
            </p:cNvSpPr>
            <p:nvPr/>
          </p:nvSpPr>
          <p:spPr bwMode="auto">
            <a:xfrm>
              <a:off x="1713" y="1083"/>
              <a:ext cx="1623" cy="2067"/>
            </a:xfrm>
            <a:custGeom>
              <a:avLst/>
              <a:gdLst>
                <a:gd name="T0" fmla="*/ 0 w 1623"/>
                <a:gd name="T1" fmla="*/ 0 h 2067"/>
                <a:gd name="T2" fmla="*/ 87 w 1623"/>
                <a:gd name="T3" fmla="*/ 6 h 2067"/>
                <a:gd name="T4" fmla="*/ 117 w 1623"/>
                <a:gd name="T5" fmla="*/ 36 h 2067"/>
                <a:gd name="T6" fmla="*/ 168 w 1623"/>
                <a:gd name="T7" fmla="*/ 108 h 2067"/>
                <a:gd name="T8" fmla="*/ 207 w 1623"/>
                <a:gd name="T9" fmla="*/ 180 h 2067"/>
                <a:gd name="T10" fmla="*/ 234 w 1623"/>
                <a:gd name="T11" fmla="*/ 231 h 2067"/>
                <a:gd name="T12" fmla="*/ 279 w 1623"/>
                <a:gd name="T13" fmla="*/ 369 h 2067"/>
                <a:gd name="T14" fmla="*/ 297 w 1623"/>
                <a:gd name="T15" fmla="*/ 450 h 2067"/>
                <a:gd name="T16" fmla="*/ 327 w 1623"/>
                <a:gd name="T17" fmla="*/ 546 h 2067"/>
                <a:gd name="T18" fmla="*/ 357 w 1623"/>
                <a:gd name="T19" fmla="*/ 609 h 2067"/>
                <a:gd name="T20" fmla="*/ 375 w 1623"/>
                <a:gd name="T21" fmla="*/ 717 h 2067"/>
                <a:gd name="T22" fmla="*/ 387 w 1623"/>
                <a:gd name="T23" fmla="*/ 762 h 2067"/>
                <a:gd name="T24" fmla="*/ 453 w 1623"/>
                <a:gd name="T25" fmla="*/ 903 h 2067"/>
                <a:gd name="T26" fmla="*/ 474 w 1623"/>
                <a:gd name="T27" fmla="*/ 1011 h 2067"/>
                <a:gd name="T28" fmla="*/ 495 w 1623"/>
                <a:gd name="T29" fmla="*/ 1065 h 2067"/>
                <a:gd name="T30" fmla="*/ 519 w 1623"/>
                <a:gd name="T31" fmla="*/ 1116 h 2067"/>
                <a:gd name="T32" fmla="*/ 558 w 1623"/>
                <a:gd name="T33" fmla="*/ 1236 h 2067"/>
                <a:gd name="T34" fmla="*/ 591 w 1623"/>
                <a:gd name="T35" fmla="*/ 1326 h 2067"/>
                <a:gd name="T36" fmla="*/ 621 w 1623"/>
                <a:gd name="T37" fmla="*/ 1374 h 2067"/>
                <a:gd name="T38" fmla="*/ 627 w 1623"/>
                <a:gd name="T39" fmla="*/ 1404 h 2067"/>
                <a:gd name="T40" fmla="*/ 654 w 1623"/>
                <a:gd name="T41" fmla="*/ 1437 h 2067"/>
                <a:gd name="T42" fmla="*/ 675 w 1623"/>
                <a:gd name="T43" fmla="*/ 1509 h 2067"/>
                <a:gd name="T44" fmla="*/ 681 w 1623"/>
                <a:gd name="T45" fmla="*/ 1533 h 2067"/>
                <a:gd name="T46" fmla="*/ 717 w 1623"/>
                <a:gd name="T47" fmla="*/ 1605 h 2067"/>
                <a:gd name="T48" fmla="*/ 738 w 1623"/>
                <a:gd name="T49" fmla="*/ 1680 h 2067"/>
                <a:gd name="T50" fmla="*/ 762 w 1623"/>
                <a:gd name="T51" fmla="*/ 1710 h 2067"/>
                <a:gd name="T52" fmla="*/ 777 w 1623"/>
                <a:gd name="T53" fmla="*/ 1737 h 2067"/>
                <a:gd name="T54" fmla="*/ 801 w 1623"/>
                <a:gd name="T55" fmla="*/ 1761 h 2067"/>
                <a:gd name="T56" fmla="*/ 834 w 1623"/>
                <a:gd name="T57" fmla="*/ 1791 h 2067"/>
                <a:gd name="T58" fmla="*/ 879 w 1623"/>
                <a:gd name="T59" fmla="*/ 1827 h 2067"/>
                <a:gd name="T60" fmla="*/ 927 w 1623"/>
                <a:gd name="T61" fmla="*/ 1869 h 2067"/>
                <a:gd name="T62" fmla="*/ 951 w 1623"/>
                <a:gd name="T63" fmla="*/ 1890 h 2067"/>
                <a:gd name="T64" fmla="*/ 1020 w 1623"/>
                <a:gd name="T65" fmla="*/ 1938 h 2067"/>
                <a:gd name="T66" fmla="*/ 1125 w 1623"/>
                <a:gd name="T67" fmla="*/ 1980 h 2067"/>
                <a:gd name="T68" fmla="*/ 1209 w 1623"/>
                <a:gd name="T69" fmla="*/ 2004 h 2067"/>
                <a:gd name="T70" fmla="*/ 1311 w 1623"/>
                <a:gd name="T71" fmla="*/ 2022 h 2067"/>
                <a:gd name="T72" fmla="*/ 1380 w 1623"/>
                <a:gd name="T73" fmla="*/ 2034 h 2067"/>
                <a:gd name="T74" fmla="*/ 1452 w 1623"/>
                <a:gd name="T75" fmla="*/ 2049 h 2067"/>
                <a:gd name="T76" fmla="*/ 1506 w 1623"/>
                <a:gd name="T77" fmla="*/ 2061 h 2067"/>
                <a:gd name="T78" fmla="*/ 1623 w 1623"/>
                <a:gd name="T79" fmla="*/ 2067 h 206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623"/>
                <a:gd name="T121" fmla="*/ 0 h 2067"/>
                <a:gd name="T122" fmla="*/ 1623 w 1623"/>
                <a:gd name="T123" fmla="*/ 2067 h 2067"/>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623" h="2067">
                  <a:moveTo>
                    <a:pt x="0" y="0"/>
                  </a:moveTo>
                  <a:lnTo>
                    <a:pt x="87" y="6"/>
                  </a:lnTo>
                  <a:lnTo>
                    <a:pt x="117" y="36"/>
                  </a:lnTo>
                  <a:lnTo>
                    <a:pt x="168" y="108"/>
                  </a:lnTo>
                  <a:lnTo>
                    <a:pt x="207" y="180"/>
                  </a:lnTo>
                  <a:lnTo>
                    <a:pt x="234" y="231"/>
                  </a:lnTo>
                  <a:lnTo>
                    <a:pt x="279" y="369"/>
                  </a:lnTo>
                  <a:lnTo>
                    <a:pt x="297" y="450"/>
                  </a:lnTo>
                  <a:lnTo>
                    <a:pt x="327" y="546"/>
                  </a:lnTo>
                  <a:lnTo>
                    <a:pt x="357" y="609"/>
                  </a:lnTo>
                  <a:lnTo>
                    <a:pt x="375" y="717"/>
                  </a:lnTo>
                  <a:lnTo>
                    <a:pt x="387" y="762"/>
                  </a:lnTo>
                  <a:lnTo>
                    <a:pt x="453" y="903"/>
                  </a:lnTo>
                  <a:lnTo>
                    <a:pt x="474" y="1011"/>
                  </a:lnTo>
                  <a:lnTo>
                    <a:pt x="495" y="1065"/>
                  </a:lnTo>
                  <a:lnTo>
                    <a:pt x="519" y="1116"/>
                  </a:lnTo>
                  <a:lnTo>
                    <a:pt x="558" y="1236"/>
                  </a:lnTo>
                  <a:lnTo>
                    <a:pt x="591" y="1326"/>
                  </a:lnTo>
                  <a:lnTo>
                    <a:pt x="621" y="1374"/>
                  </a:lnTo>
                  <a:lnTo>
                    <a:pt x="627" y="1404"/>
                  </a:lnTo>
                  <a:lnTo>
                    <a:pt x="654" y="1437"/>
                  </a:lnTo>
                  <a:lnTo>
                    <a:pt x="675" y="1509"/>
                  </a:lnTo>
                  <a:lnTo>
                    <a:pt x="681" y="1533"/>
                  </a:lnTo>
                  <a:lnTo>
                    <a:pt x="717" y="1605"/>
                  </a:lnTo>
                  <a:lnTo>
                    <a:pt x="738" y="1680"/>
                  </a:lnTo>
                  <a:lnTo>
                    <a:pt x="762" y="1710"/>
                  </a:lnTo>
                  <a:lnTo>
                    <a:pt x="777" y="1737"/>
                  </a:lnTo>
                  <a:lnTo>
                    <a:pt x="801" y="1761"/>
                  </a:lnTo>
                  <a:lnTo>
                    <a:pt x="834" y="1791"/>
                  </a:lnTo>
                  <a:lnTo>
                    <a:pt x="879" y="1827"/>
                  </a:lnTo>
                  <a:lnTo>
                    <a:pt x="927" y="1869"/>
                  </a:lnTo>
                  <a:lnTo>
                    <a:pt x="951" y="1890"/>
                  </a:lnTo>
                  <a:lnTo>
                    <a:pt x="1020" y="1938"/>
                  </a:lnTo>
                  <a:lnTo>
                    <a:pt x="1125" y="1980"/>
                  </a:lnTo>
                  <a:lnTo>
                    <a:pt x="1209" y="2004"/>
                  </a:lnTo>
                  <a:lnTo>
                    <a:pt x="1311" y="2022"/>
                  </a:lnTo>
                  <a:lnTo>
                    <a:pt x="1380" y="2034"/>
                  </a:lnTo>
                  <a:lnTo>
                    <a:pt x="1452" y="2049"/>
                  </a:lnTo>
                  <a:lnTo>
                    <a:pt x="1506" y="2061"/>
                  </a:lnTo>
                  <a:lnTo>
                    <a:pt x="1623" y="2067"/>
                  </a:lnTo>
                </a:path>
              </a:pathLst>
            </a:custGeom>
            <a:noFill/>
            <a:ln w="28575">
              <a:solidFill>
                <a:srgbClr val="FF0000"/>
              </a:solidFill>
              <a:round/>
              <a:headEnd/>
              <a:tailEnd/>
            </a:ln>
          </p:spPr>
          <p:txBody>
            <a:bodyPr anchor="ctr">
              <a:spAutoFit/>
            </a:bodyPr>
            <a:lstStyle/>
            <a:p>
              <a:endParaRPr lang="en-US"/>
            </a:p>
          </p:txBody>
        </p:sp>
        <p:sp>
          <p:nvSpPr>
            <p:cNvPr id="84023" name="AutoShape 45"/>
            <p:cNvSpPr>
              <a:spLocks noChangeArrowheads="1"/>
            </p:cNvSpPr>
            <p:nvPr/>
          </p:nvSpPr>
          <p:spPr bwMode="auto">
            <a:xfrm>
              <a:off x="1705" y="1059"/>
              <a:ext cx="56" cy="56"/>
            </a:xfrm>
            <a:prstGeom prst="triangle">
              <a:avLst>
                <a:gd name="adj" fmla="val 50000"/>
              </a:avLst>
            </a:prstGeom>
            <a:solidFill>
              <a:srgbClr val="FF0000"/>
            </a:solidFill>
            <a:ln w="12700" algn="ctr">
              <a:solidFill>
                <a:schemeClr val="bg2"/>
              </a:solidFill>
              <a:miter lim="800000"/>
              <a:headEnd/>
              <a:tailEnd/>
            </a:ln>
          </p:spPr>
          <p:txBody>
            <a:bodyPr wrap="none" anchor="ctr">
              <a:spAutoFit/>
            </a:bodyPr>
            <a:lstStyle/>
            <a:p>
              <a:endParaRPr lang="en-US"/>
            </a:p>
          </p:txBody>
        </p:sp>
        <p:sp>
          <p:nvSpPr>
            <p:cNvPr id="84024" name="AutoShape 46"/>
            <p:cNvSpPr>
              <a:spLocks noChangeArrowheads="1"/>
            </p:cNvSpPr>
            <p:nvPr/>
          </p:nvSpPr>
          <p:spPr bwMode="auto">
            <a:xfrm>
              <a:off x="1813" y="1092"/>
              <a:ext cx="56" cy="56"/>
            </a:xfrm>
            <a:prstGeom prst="triangle">
              <a:avLst>
                <a:gd name="adj" fmla="val 50000"/>
              </a:avLst>
            </a:prstGeom>
            <a:solidFill>
              <a:srgbClr val="FF0000"/>
            </a:solidFill>
            <a:ln w="12700" algn="ctr">
              <a:solidFill>
                <a:schemeClr val="bg2"/>
              </a:solidFill>
              <a:miter lim="800000"/>
              <a:headEnd/>
              <a:tailEnd/>
            </a:ln>
          </p:spPr>
          <p:txBody>
            <a:bodyPr wrap="none" anchor="ctr">
              <a:spAutoFit/>
            </a:bodyPr>
            <a:lstStyle/>
            <a:p>
              <a:endParaRPr lang="en-US"/>
            </a:p>
          </p:txBody>
        </p:sp>
        <p:sp>
          <p:nvSpPr>
            <p:cNvPr id="84025" name="AutoShape 47"/>
            <p:cNvSpPr>
              <a:spLocks noChangeArrowheads="1"/>
            </p:cNvSpPr>
            <p:nvPr/>
          </p:nvSpPr>
          <p:spPr bwMode="auto">
            <a:xfrm>
              <a:off x="1915" y="1305"/>
              <a:ext cx="56" cy="56"/>
            </a:xfrm>
            <a:prstGeom prst="triangle">
              <a:avLst>
                <a:gd name="adj" fmla="val 50000"/>
              </a:avLst>
            </a:prstGeom>
            <a:solidFill>
              <a:srgbClr val="FF0000"/>
            </a:solidFill>
            <a:ln w="12700" algn="ctr">
              <a:solidFill>
                <a:schemeClr val="bg2"/>
              </a:solidFill>
              <a:miter lim="800000"/>
              <a:headEnd/>
              <a:tailEnd/>
            </a:ln>
          </p:spPr>
          <p:txBody>
            <a:bodyPr wrap="none" anchor="ctr">
              <a:spAutoFit/>
            </a:bodyPr>
            <a:lstStyle/>
            <a:p>
              <a:endParaRPr lang="en-US"/>
            </a:p>
          </p:txBody>
        </p:sp>
        <p:sp>
          <p:nvSpPr>
            <p:cNvPr id="84026" name="AutoShape 48"/>
            <p:cNvSpPr>
              <a:spLocks noChangeArrowheads="1"/>
            </p:cNvSpPr>
            <p:nvPr/>
          </p:nvSpPr>
          <p:spPr bwMode="auto">
            <a:xfrm>
              <a:off x="2020" y="1635"/>
              <a:ext cx="56" cy="56"/>
            </a:xfrm>
            <a:prstGeom prst="triangle">
              <a:avLst>
                <a:gd name="adj" fmla="val 50000"/>
              </a:avLst>
            </a:prstGeom>
            <a:solidFill>
              <a:srgbClr val="FF0000"/>
            </a:solidFill>
            <a:ln w="12700" algn="ctr">
              <a:solidFill>
                <a:schemeClr val="bg2"/>
              </a:solidFill>
              <a:miter lim="800000"/>
              <a:headEnd/>
              <a:tailEnd/>
            </a:ln>
          </p:spPr>
          <p:txBody>
            <a:bodyPr wrap="none" anchor="ctr">
              <a:spAutoFit/>
            </a:bodyPr>
            <a:lstStyle/>
            <a:p>
              <a:endParaRPr lang="en-US"/>
            </a:p>
          </p:txBody>
        </p:sp>
        <p:sp>
          <p:nvSpPr>
            <p:cNvPr id="84027" name="AutoShape 49"/>
            <p:cNvSpPr>
              <a:spLocks noChangeArrowheads="1"/>
            </p:cNvSpPr>
            <p:nvPr/>
          </p:nvSpPr>
          <p:spPr bwMode="auto">
            <a:xfrm>
              <a:off x="2128" y="1950"/>
              <a:ext cx="56" cy="56"/>
            </a:xfrm>
            <a:prstGeom prst="triangle">
              <a:avLst>
                <a:gd name="adj" fmla="val 50000"/>
              </a:avLst>
            </a:prstGeom>
            <a:solidFill>
              <a:srgbClr val="FF0000"/>
            </a:solidFill>
            <a:ln w="12700" algn="ctr">
              <a:solidFill>
                <a:schemeClr val="bg2"/>
              </a:solidFill>
              <a:miter lim="800000"/>
              <a:headEnd/>
              <a:tailEnd/>
            </a:ln>
          </p:spPr>
          <p:txBody>
            <a:bodyPr wrap="none" anchor="ctr">
              <a:spAutoFit/>
            </a:bodyPr>
            <a:lstStyle/>
            <a:p>
              <a:endParaRPr lang="en-US"/>
            </a:p>
          </p:txBody>
        </p:sp>
        <p:sp>
          <p:nvSpPr>
            <p:cNvPr id="84028" name="AutoShape 50"/>
            <p:cNvSpPr>
              <a:spLocks noChangeArrowheads="1"/>
            </p:cNvSpPr>
            <p:nvPr/>
          </p:nvSpPr>
          <p:spPr bwMode="auto">
            <a:xfrm>
              <a:off x="2236" y="2265"/>
              <a:ext cx="56" cy="56"/>
            </a:xfrm>
            <a:prstGeom prst="triangle">
              <a:avLst>
                <a:gd name="adj" fmla="val 50000"/>
              </a:avLst>
            </a:prstGeom>
            <a:solidFill>
              <a:srgbClr val="FF0000"/>
            </a:solidFill>
            <a:ln w="12700" algn="ctr">
              <a:solidFill>
                <a:schemeClr val="bg2"/>
              </a:solidFill>
              <a:miter lim="800000"/>
              <a:headEnd/>
              <a:tailEnd/>
            </a:ln>
          </p:spPr>
          <p:txBody>
            <a:bodyPr wrap="none" anchor="ctr">
              <a:spAutoFit/>
            </a:bodyPr>
            <a:lstStyle/>
            <a:p>
              <a:endParaRPr lang="en-US"/>
            </a:p>
          </p:txBody>
        </p:sp>
        <p:sp>
          <p:nvSpPr>
            <p:cNvPr id="84029" name="AutoShape 51"/>
            <p:cNvSpPr>
              <a:spLocks noChangeArrowheads="1"/>
            </p:cNvSpPr>
            <p:nvPr/>
          </p:nvSpPr>
          <p:spPr bwMode="auto">
            <a:xfrm>
              <a:off x="2341" y="2511"/>
              <a:ext cx="56" cy="56"/>
            </a:xfrm>
            <a:prstGeom prst="triangle">
              <a:avLst>
                <a:gd name="adj" fmla="val 50000"/>
              </a:avLst>
            </a:prstGeom>
            <a:solidFill>
              <a:srgbClr val="FF0000"/>
            </a:solidFill>
            <a:ln w="12700" algn="ctr">
              <a:solidFill>
                <a:schemeClr val="bg2"/>
              </a:solidFill>
              <a:miter lim="800000"/>
              <a:headEnd/>
              <a:tailEnd/>
            </a:ln>
          </p:spPr>
          <p:txBody>
            <a:bodyPr wrap="none" anchor="ctr">
              <a:spAutoFit/>
            </a:bodyPr>
            <a:lstStyle/>
            <a:p>
              <a:endParaRPr lang="en-US"/>
            </a:p>
          </p:txBody>
        </p:sp>
        <p:sp>
          <p:nvSpPr>
            <p:cNvPr id="84030" name="AutoShape 52"/>
            <p:cNvSpPr>
              <a:spLocks noChangeArrowheads="1"/>
            </p:cNvSpPr>
            <p:nvPr/>
          </p:nvSpPr>
          <p:spPr bwMode="auto">
            <a:xfrm>
              <a:off x="2446" y="2781"/>
              <a:ext cx="56" cy="56"/>
            </a:xfrm>
            <a:prstGeom prst="triangle">
              <a:avLst>
                <a:gd name="adj" fmla="val 50000"/>
              </a:avLst>
            </a:prstGeom>
            <a:solidFill>
              <a:srgbClr val="FF0000"/>
            </a:solidFill>
            <a:ln w="12700" algn="ctr">
              <a:solidFill>
                <a:schemeClr val="bg2"/>
              </a:solidFill>
              <a:miter lim="800000"/>
              <a:headEnd/>
              <a:tailEnd/>
            </a:ln>
          </p:spPr>
          <p:txBody>
            <a:bodyPr wrap="none" anchor="ctr">
              <a:spAutoFit/>
            </a:bodyPr>
            <a:lstStyle/>
            <a:p>
              <a:endParaRPr lang="en-US"/>
            </a:p>
          </p:txBody>
        </p:sp>
        <p:sp>
          <p:nvSpPr>
            <p:cNvPr id="84031" name="AutoShape 53"/>
            <p:cNvSpPr>
              <a:spLocks noChangeArrowheads="1"/>
            </p:cNvSpPr>
            <p:nvPr/>
          </p:nvSpPr>
          <p:spPr bwMode="auto">
            <a:xfrm>
              <a:off x="2551" y="2868"/>
              <a:ext cx="56" cy="56"/>
            </a:xfrm>
            <a:prstGeom prst="triangle">
              <a:avLst>
                <a:gd name="adj" fmla="val 50000"/>
              </a:avLst>
            </a:prstGeom>
            <a:solidFill>
              <a:srgbClr val="FF0000"/>
            </a:solidFill>
            <a:ln w="12700" algn="ctr">
              <a:solidFill>
                <a:schemeClr val="bg2"/>
              </a:solidFill>
              <a:miter lim="800000"/>
              <a:headEnd/>
              <a:tailEnd/>
            </a:ln>
          </p:spPr>
          <p:txBody>
            <a:bodyPr wrap="none" anchor="ctr">
              <a:spAutoFit/>
            </a:bodyPr>
            <a:lstStyle/>
            <a:p>
              <a:endParaRPr lang="en-US"/>
            </a:p>
          </p:txBody>
        </p:sp>
        <p:sp>
          <p:nvSpPr>
            <p:cNvPr id="84032" name="AutoShape 54"/>
            <p:cNvSpPr>
              <a:spLocks noChangeArrowheads="1"/>
            </p:cNvSpPr>
            <p:nvPr/>
          </p:nvSpPr>
          <p:spPr bwMode="auto">
            <a:xfrm>
              <a:off x="2656" y="2961"/>
              <a:ext cx="56" cy="56"/>
            </a:xfrm>
            <a:prstGeom prst="triangle">
              <a:avLst>
                <a:gd name="adj" fmla="val 50000"/>
              </a:avLst>
            </a:prstGeom>
            <a:solidFill>
              <a:srgbClr val="FF0000"/>
            </a:solidFill>
            <a:ln w="12700" algn="ctr">
              <a:solidFill>
                <a:schemeClr val="bg2"/>
              </a:solidFill>
              <a:miter lim="800000"/>
              <a:headEnd/>
              <a:tailEnd/>
            </a:ln>
          </p:spPr>
          <p:txBody>
            <a:bodyPr wrap="none" anchor="ctr">
              <a:spAutoFit/>
            </a:bodyPr>
            <a:lstStyle/>
            <a:p>
              <a:endParaRPr lang="en-US"/>
            </a:p>
          </p:txBody>
        </p:sp>
        <p:sp>
          <p:nvSpPr>
            <p:cNvPr id="84033" name="AutoShape 55"/>
            <p:cNvSpPr>
              <a:spLocks noChangeArrowheads="1"/>
            </p:cNvSpPr>
            <p:nvPr/>
          </p:nvSpPr>
          <p:spPr bwMode="auto">
            <a:xfrm>
              <a:off x="2761" y="3024"/>
              <a:ext cx="56" cy="56"/>
            </a:xfrm>
            <a:prstGeom prst="triangle">
              <a:avLst>
                <a:gd name="adj" fmla="val 50000"/>
              </a:avLst>
            </a:prstGeom>
            <a:solidFill>
              <a:srgbClr val="FF0000"/>
            </a:solidFill>
            <a:ln w="12700" algn="ctr">
              <a:solidFill>
                <a:schemeClr val="bg2"/>
              </a:solidFill>
              <a:miter lim="800000"/>
              <a:headEnd/>
              <a:tailEnd/>
            </a:ln>
          </p:spPr>
          <p:txBody>
            <a:bodyPr wrap="none" anchor="ctr">
              <a:spAutoFit/>
            </a:bodyPr>
            <a:lstStyle/>
            <a:p>
              <a:endParaRPr lang="en-US"/>
            </a:p>
          </p:txBody>
        </p:sp>
        <p:sp>
          <p:nvSpPr>
            <p:cNvPr id="84034" name="AutoShape 56"/>
            <p:cNvSpPr>
              <a:spLocks noChangeArrowheads="1"/>
            </p:cNvSpPr>
            <p:nvPr/>
          </p:nvSpPr>
          <p:spPr bwMode="auto">
            <a:xfrm>
              <a:off x="2875" y="3048"/>
              <a:ext cx="56" cy="56"/>
            </a:xfrm>
            <a:prstGeom prst="triangle">
              <a:avLst>
                <a:gd name="adj" fmla="val 50000"/>
              </a:avLst>
            </a:prstGeom>
            <a:solidFill>
              <a:srgbClr val="FF0000"/>
            </a:solidFill>
            <a:ln w="12700" algn="ctr">
              <a:solidFill>
                <a:schemeClr val="bg2"/>
              </a:solidFill>
              <a:miter lim="800000"/>
              <a:headEnd/>
              <a:tailEnd/>
            </a:ln>
          </p:spPr>
          <p:txBody>
            <a:bodyPr wrap="none" anchor="ctr">
              <a:spAutoFit/>
            </a:bodyPr>
            <a:lstStyle/>
            <a:p>
              <a:endParaRPr lang="en-US"/>
            </a:p>
          </p:txBody>
        </p:sp>
        <p:sp>
          <p:nvSpPr>
            <p:cNvPr id="84035" name="AutoShape 57"/>
            <p:cNvSpPr>
              <a:spLocks noChangeArrowheads="1"/>
            </p:cNvSpPr>
            <p:nvPr/>
          </p:nvSpPr>
          <p:spPr bwMode="auto">
            <a:xfrm>
              <a:off x="2983" y="3072"/>
              <a:ext cx="56" cy="56"/>
            </a:xfrm>
            <a:prstGeom prst="triangle">
              <a:avLst>
                <a:gd name="adj" fmla="val 50000"/>
              </a:avLst>
            </a:prstGeom>
            <a:solidFill>
              <a:srgbClr val="FF0000"/>
            </a:solidFill>
            <a:ln w="12700" algn="ctr">
              <a:solidFill>
                <a:schemeClr val="bg2"/>
              </a:solidFill>
              <a:miter lim="800000"/>
              <a:headEnd/>
              <a:tailEnd/>
            </a:ln>
          </p:spPr>
          <p:txBody>
            <a:bodyPr wrap="none" anchor="ctr">
              <a:spAutoFit/>
            </a:bodyPr>
            <a:lstStyle/>
            <a:p>
              <a:endParaRPr lang="en-US"/>
            </a:p>
          </p:txBody>
        </p:sp>
        <p:sp>
          <p:nvSpPr>
            <p:cNvPr id="84036" name="AutoShape 58"/>
            <p:cNvSpPr>
              <a:spLocks noChangeArrowheads="1"/>
            </p:cNvSpPr>
            <p:nvPr/>
          </p:nvSpPr>
          <p:spPr bwMode="auto">
            <a:xfrm>
              <a:off x="3088" y="3096"/>
              <a:ext cx="56" cy="56"/>
            </a:xfrm>
            <a:prstGeom prst="triangle">
              <a:avLst>
                <a:gd name="adj" fmla="val 50000"/>
              </a:avLst>
            </a:prstGeom>
            <a:solidFill>
              <a:srgbClr val="FF0000"/>
            </a:solidFill>
            <a:ln w="12700" algn="ctr">
              <a:solidFill>
                <a:schemeClr val="bg2"/>
              </a:solidFill>
              <a:miter lim="800000"/>
              <a:headEnd/>
              <a:tailEnd/>
            </a:ln>
          </p:spPr>
          <p:txBody>
            <a:bodyPr wrap="none" anchor="ctr">
              <a:spAutoFit/>
            </a:bodyPr>
            <a:lstStyle/>
            <a:p>
              <a:endParaRPr lang="en-US"/>
            </a:p>
          </p:txBody>
        </p:sp>
        <p:sp>
          <p:nvSpPr>
            <p:cNvPr id="84037" name="AutoShape 59"/>
            <p:cNvSpPr>
              <a:spLocks noChangeArrowheads="1"/>
            </p:cNvSpPr>
            <p:nvPr/>
          </p:nvSpPr>
          <p:spPr bwMode="auto">
            <a:xfrm>
              <a:off x="3193" y="3105"/>
              <a:ext cx="56" cy="56"/>
            </a:xfrm>
            <a:prstGeom prst="triangle">
              <a:avLst>
                <a:gd name="adj" fmla="val 50000"/>
              </a:avLst>
            </a:prstGeom>
            <a:solidFill>
              <a:srgbClr val="FF0000"/>
            </a:solidFill>
            <a:ln w="12700" algn="ctr">
              <a:solidFill>
                <a:schemeClr val="bg2"/>
              </a:solidFill>
              <a:miter lim="800000"/>
              <a:headEnd/>
              <a:tailEnd/>
            </a:ln>
          </p:spPr>
          <p:txBody>
            <a:bodyPr wrap="none" anchor="ctr">
              <a:spAutoFit/>
            </a:bodyPr>
            <a:lstStyle/>
            <a:p>
              <a:endParaRPr lang="en-US"/>
            </a:p>
          </p:txBody>
        </p:sp>
        <p:sp>
          <p:nvSpPr>
            <p:cNvPr id="84038" name="AutoShape 60"/>
            <p:cNvSpPr>
              <a:spLocks noChangeArrowheads="1"/>
            </p:cNvSpPr>
            <p:nvPr/>
          </p:nvSpPr>
          <p:spPr bwMode="auto">
            <a:xfrm>
              <a:off x="3298" y="3114"/>
              <a:ext cx="56" cy="56"/>
            </a:xfrm>
            <a:prstGeom prst="triangle">
              <a:avLst>
                <a:gd name="adj" fmla="val 50000"/>
              </a:avLst>
            </a:prstGeom>
            <a:solidFill>
              <a:srgbClr val="FF0000"/>
            </a:solidFill>
            <a:ln w="12700" algn="ctr">
              <a:solidFill>
                <a:schemeClr val="bg2"/>
              </a:solidFill>
              <a:miter lim="800000"/>
              <a:headEnd/>
              <a:tailEnd/>
            </a:ln>
          </p:spPr>
          <p:txBody>
            <a:bodyPr wrap="none" anchor="ctr">
              <a:spAutoFit/>
            </a:bodyPr>
            <a:lstStyle/>
            <a:p>
              <a:endParaRPr lang="en-US"/>
            </a:p>
          </p:txBody>
        </p:sp>
      </p:grpSp>
      <p:sp>
        <p:nvSpPr>
          <p:cNvPr id="83984" name="Line 61"/>
          <p:cNvSpPr>
            <a:spLocks noChangeShapeType="1"/>
          </p:cNvSpPr>
          <p:nvPr/>
        </p:nvSpPr>
        <p:spPr bwMode="auto">
          <a:xfrm flipH="1">
            <a:off x="2052638" y="4957763"/>
            <a:ext cx="0" cy="47625"/>
          </a:xfrm>
          <a:prstGeom prst="line">
            <a:avLst/>
          </a:prstGeom>
          <a:noFill/>
          <a:ln w="28575">
            <a:solidFill>
              <a:srgbClr val="0000FF"/>
            </a:solidFill>
            <a:round/>
            <a:headEnd/>
            <a:tailEnd/>
          </a:ln>
        </p:spPr>
        <p:txBody>
          <a:bodyPr anchor="ctr">
            <a:spAutoFit/>
          </a:bodyPr>
          <a:lstStyle/>
          <a:p>
            <a:endParaRPr lang="en-US"/>
          </a:p>
        </p:txBody>
      </p:sp>
      <p:sp>
        <p:nvSpPr>
          <p:cNvPr id="83985" name="Line 62"/>
          <p:cNvSpPr>
            <a:spLocks noChangeShapeType="1"/>
          </p:cNvSpPr>
          <p:nvPr/>
        </p:nvSpPr>
        <p:spPr bwMode="auto">
          <a:xfrm flipH="1">
            <a:off x="2395538" y="4953000"/>
            <a:ext cx="0" cy="47625"/>
          </a:xfrm>
          <a:prstGeom prst="line">
            <a:avLst/>
          </a:prstGeom>
          <a:noFill/>
          <a:ln w="28575">
            <a:solidFill>
              <a:srgbClr val="0000FF"/>
            </a:solidFill>
            <a:round/>
            <a:headEnd/>
            <a:tailEnd/>
          </a:ln>
        </p:spPr>
        <p:txBody>
          <a:bodyPr anchor="ctr">
            <a:spAutoFit/>
          </a:bodyPr>
          <a:lstStyle/>
          <a:p>
            <a:endParaRPr lang="en-US"/>
          </a:p>
        </p:txBody>
      </p:sp>
      <p:sp>
        <p:nvSpPr>
          <p:cNvPr id="83986" name="Line 63"/>
          <p:cNvSpPr>
            <a:spLocks noChangeShapeType="1"/>
          </p:cNvSpPr>
          <p:nvPr/>
        </p:nvSpPr>
        <p:spPr bwMode="auto">
          <a:xfrm flipH="1">
            <a:off x="2738438" y="4948238"/>
            <a:ext cx="0" cy="47625"/>
          </a:xfrm>
          <a:prstGeom prst="line">
            <a:avLst/>
          </a:prstGeom>
          <a:noFill/>
          <a:ln w="28575">
            <a:solidFill>
              <a:srgbClr val="0000FF"/>
            </a:solidFill>
            <a:round/>
            <a:headEnd/>
            <a:tailEnd/>
          </a:ln>
        </p:spPr>
        <p:txBody>
          <a:bodyPr anchor="ctr">
            <a:spAutoFit/>
          </a:bodyPr>
          <a:lstStyle/>
          <a:p>
            <a:endParaRPr lang="en-US"/>
          </a:p>
        </p:txBody>
      </p:sp>
      <p:sp>
        <p:nvSpPr>
          <p:cNvPr id="83987" name="Line 64"/>
          <p:cNvSpPr>
            <a:spLocks noChangeShapeType="1"/>
          </p:cNvSpPr>
          <p:nvPr/>
        </p:nvSpPr>
        <p:spPr bwMode="auto">
          <a:xfrm flipH="1">
            <a:off x="3062288" y="4948238"/>
            <a:ext cx="0" cy="47625"/>
          </a:xfrm>
          <a:prstGeom prst="line">
            <a:avLst/>
          </a:prstGeom>
          <a:noFill/>
          <a:ln w="28575">
            <a:solidFill>
              <a:srgbClr val="0000FF"/>
            </a:solidFill>
            <a:round/>
            <a:headEnd/>
            <a:tailEnd/>
          </a:ln>
        </p:spPr>
        <p:txBody>
          <a:bodyPr anchor="ctr">
            <a:spAutoFit/>
          </a:bodyPr>
          <a:lstStyle/>
          <a:p>
            <a:endParaRPr lang="en-US"/>
          </a:p>
        </p:txBody>
      </p:sp>
      <p:sp>
        <p:nvSpPr>
          <p:cNvPr id="83988" name="Line 65"/>
          <p:cNvSpPr>
            <a:spLocks noChangeShapeType="1"/>
          </p:cNvSpPr>
          <p:nvPr/>
        </p:nvSpPr>
        <p:spPr bwMode="auto">
          <a:xfrm flipH="1">
            <a:off x="3395663" y="4953000"/>
            <a:ext cx="0" cy="47625"/>
          </a:xfrm>
          <a:prstGeom prst="line">
            <a:avLst/>
          </a:prstGeom>
          <a:noFill/>
          <a:ln w="28575">
            <a:solidFill>
              <a:srgbClr val="0000FF"/>
            </a:solidFill>
            <a:round/>
            <a:headEnd/>
            <a:tailEnd/>
          </a:ln>
        </p:spPr>
        <p:txBody>
          <a:bodyPr anchor="ctr">
            <a:spAutoFit/>
          </a:bodyPr>
          <a:lstStyle/>
          <a:p>
            <a:endParaRPr lang="en-US"/>
          </a:p>
        </p:txBody>
      </p:sp>
      <p:sp>
        <p:nvSpPr>
          <p:cNvPr id="83989" name="Line 66"/>
          <p:cNvSpPr>
            <a:spLocks noChangeShapeType="1"/>
          </p:cNvSpPr>
          <p:nvPr/>
        </p:nvSpPr>
        <p:spPr bwMode="auto">
          <a:xfrm flipH="1">
            <a:off x="3743325" y="4938713"/>
            <a:ext cx="0" cy="47625"/>
          </a:xfrm>
          <a:prstGeom prst="line">
            <a:avLst/>
          </a:prstGeom>
          <a:noFill/>
          <a:ln w="28575">
            <a:solidFill>
              <a:srgbClr val="0000FF"/>
            </a:solidFill>
            <a:round/>
            <a:headEnd/>
            <a:tailEnd/>
          </a:ln>
        </p:spPr>
        <p:txBody>
          <a:bodyPr anchor="ctr">
            <a:spAutoFit/>
          </a:bodyPr>
          <a:lstStyle/>
          <a:p>
            <a:endParaRPr lang="en-US"/>
          </a:p>
        </p:txBody>
      </p:sp>
      <p:sp>
        <p:nvSpPr>
          <p:cNvPr id="83990" name="Line 67"/>
          <p:cNvSpPr>
            <a:spLocks noChangeShapeType="1"/>
          </p:cNvSpPr>
          <p:nvPr/>
        </p:nvSpPr>
        <p:spPr bwMode="auto">
          <a:xfrm flipH="1">
            <a:off x="4071938" y="4953000"/>
            <a:ext cx="0" cy="47625"/>
          </a:xfrm>
          <a:prstGeom prst="line">
            <a:avLst/>
          </a:prstGeom>
          <a:noFill/>
          <a:ln w="28575">
            <a:solidFill>
              <a:srgbClr val="0000FF"/>
            </a:solidFill>
            <a:round/>
            <a:headEnd/>
            <a:tailEnd/>
          </a:ln>
        </p:spPr>
        <p:txBody>
          <a:bodyPr anchor="ctr">
            <a:spAutoFit/>
          </a:bodyPr>
          <a:lstStyle/>
          <a:p>
            <a:endParaRPr lang="en-US"/>
          </a:p>
        </p:txBody>
      </p:sp>
      <p:sp>
        <p:nvSpPr>
          <p:cNvPr id="83991" name="Line 68"/>
          <p:cNvSpPr>
            <a:spLocks noChangeShapeType="1"/>
          </p:cNvSpPr>
          <p:nvPr/>
        </p:nvSpPr>
        <p:spPr bwMode="auto">
          <a:xfrm flipH="1">
            <a:off x="4400550" y="4943475"/>
            <a:ext cx="0" cy="47625"/>
          </a:xfrm>
          <a:prstGeom prst="line">
            <a:avLst/>
          </a:prstGeom>
          <a:noFill/>
          <a:ln w="28575">
            <a:solidFill>
              <a:srgbClr val="0000FF"/>
            </a:solidFill>
            <a:round/>
            <a:headEnd/>
            <a:tailEnd/>
          </a:ln>
        </p:spPr>
        <p:txBody>
          <a:bodyPr anchor="ctr">
            <a:spAutoFit/>
          </a:bodyPr>
          <a:lstStyle/>
          <a:p>
            <a:endParaRPr lang="en-US"/>
          </a:p>
        </p:txBody>
      </p:sp>
      <p:sp>
        <p:nvSpPr>
          <p:cNvPr id="83992" name="Line 69"/>
          <p:cNvSpPr>
            <a:spLocks noChangeShapeType="1"/>
          </p:cNvSpPr>
          <p:nvPr/>
        </p:nvSpPr>
        <p:spPr bwMode="auto">
          <a:xfrm flipH="1">
            <a:off x="4719638" y="4948238"/>
            <a:ext cx="0" cy="47625"/>
          </a:xfrm>
          <a:prstGeom prst="line">
            <a:avLst/>
          </a:prstGeom>
          <a:noFill/>
          <a:ln w="28575">
            <a:solidFill>
              <a:srgbClr val="0000FF"/>
            </a:solidFill>
            <a:round/>
            <a:headEnd/>
            <a:tailEnd/>
          </a:ln>
        </p:spPr>
        <p:txBody>
          <a:bodyPr anchor="ctr">
            <a:spAutoFit/>
          </a:bodyPr>
          <a:lstStyle/>
          <a:p>
            <a:endParaRPr lang="en-US"/>
          </a:p>
        </p:txBody>
      </p:sp>
      <p:sp>
        <p:nvSpPr>
          <p:cNvPr id="83993" name="Line 70"/>
          <p:cNvSpPr>
            <a:spLocks noChangeShapeType="1"/>
          </p:cNvSpPr>
          <p:nvPr/>
        </p:nvSpPr>
        <p:spPr bwMode="auto">
          <a:xfrm flipH="1">
            <a:off x="5067300" y="4953000"/>
            <a:ext cx="0" cy="47625"/>
          </a:xfrm>
          <a:prstGeom prst="line">
            <a:avLst/>
          </a:prstGeom>
          <a:noFill/>
          <a:ln w="28575">
            <a:solidFill>
              <a:srgbClr val="0000FF"/>
            </a:solidFill>
            <a:round/>
            <a:headEnd/>
            <a:tailEnd/>
          </a:ln>
        </p:spPr>
        <p:txBody>
          <a:bodyPr anchor="ctr">
            <a:spAutoFit/>
          </a:bodyPr>
          <a:lstStyle/>
          <a:p>
            <a:endParaRPr lang="en-US"/>
          </a:p>
        </p:txBody>
      </p:sp>
      <p:sp>
        <p:nvSpPr>
          <p:cNvPr id="83994" name="Line 71"/>
          <p:cNvSpPr>
            <a:spLocks noChangeShapeType="1"/>
          </p:cNvSpPr>
          <p:nvPr/>
        </p:nvSpPr>
        <p:spPr bwMode="auto">
          <a:xfrm flipH="1">
            <a:off x="5414963" y="4938713"/>
            <a:ext cx="0" cy="47625"/>
          </a:xfrm>
          <a:prstGeom prst="line">
            <a:avLst/>
          </a:prstGeom>
          <a:noFill/>
          <a:ln w="28575">
            <a:solidFill>
              <a:srgbClr val="0000FF"/>
            </a:solidFill>
            <a:round/>
            <a:headEnd/>
            <a:tailEnd/>
          </a:ln>
        </p:spPr>
        <p:txBody>
          <a:bodyPr anchor="ctr">
            <a:spAutoFit/>
          </a:bodyPr>
          <a:lstStyle/>
          <a:p>
            <a:endParaRPr lang="en-US"/>
          </a:p>
        </p:txBody>
      </p:sp>
      <p:sp>
        <p:nvSpPr>
          <p:cNvPr id="83995" name="Line 72"/>
          <p:cNvSpPr>
            <a:spLocks noChangeShapeType="1"/>
          </p:cNvSpPr>
          <p:nvPr/>
        </p:nvSpPr>
        <p:spPr bwMode="auto">
          <a:xfrm flipH="1">
            <a:off x="5743575" y="4943475"/>
            <a:ext cx="0" cy="47625"/>
          </a:xfrm>
          <a:prstGeom prst="line">
            <a:avLst/>
          </a:prstGeom>
          <a:noFill/>
          <a:ln w="28575">
            <a:solidFill>
              <a:srgbClr val="0000FF"/>
            </a:solidFill>
            <a:round/>
            <a:headEnd/>
            <a:tailEnd/>
          </a:ln>
        </p:spPr>
        <p:txBody>
          <a:bodyPr anchor="ctr">
            <a:spAutoFit/>
          </a:bodyPr>
          <a:lstStyle/>
          <a:p>
            <a:endParaRPr lang="en-US"/>
          </a:p>
        </p:txBody>
      </p:sp>
      <p:sp>
        <p:nvSpPr>
          <p:cNvPr id="83996" name="Line 73"/>
          <p:cNvSpPr>
            <a:spLocks noChangeShapeType="1"/>
          </p:cNvSpPr>
          <p:nvPr/>
        </p:nvSpPr>
        <p:spPr bwMode="auto">
          <a:xfrm flipH="1">
            <a:off x="6072188" y="4948238"/>
            <a:ext cx="0" cy="47625"/>
          </a:xfrm>
          <a:prstGeom prst="line">
            <a:avLst/>
          </a:prstGeom>
          <a:noFill/>
          <a:ln w="28575">
            <a:solidFill>
              <a:srgbClr val="0000FF"/>
            </a:solidFill>
            <a:round/>
            <a:headEnd/>
            <a:tailEnd/>
          </a:ln>
        </p:spPr>
        <p:txBody>
          <a:bodyPr anchor="ctr">
            <a:spAutoFit/>
          </a:bodyPr>
          <a:lstStyle/>
          <a:p>
            <a:endParaRPr lang="en-US"/>
          </a:p>
        </p:txBody>
      </p:sp>
      <p:sp>
        <p:nvSpPr>
          <p:cNvPr id="83997" name="Text Box 74"/>
          <p:cNvSpPr txBox="1">
            <a:spLocks noChangeArrowheads="1"/>
          </p:cNvSpPr>
          <p:nvPr/>
        </p:nvSpPr>
        <p:spPr bwMode="auto">
          <a:xfrm>
            <a:off x="2262188" y="5348288"/>
            <a:ext cx="3348037" cy="336550"/>
          </a:xfrm>
          <a:prstGeom prst="rect">
            <a:avLst/>
          </a:prstGeom>
          <a:noFill/>
          <a:ln w="28575" algn="ctr">
            <a:noFill/>
            <a:miter lim="800000"/>
            <a:headEnd/>
            <a:tailEnd/>
          </a:ln>
        </p:spPr>
        <p:txBody>
          <a:bodyPr>
            <a:spAutoFit/>
          </a:bodyPr>
          <a:lstStyle/>
          <a:p>
            <a:r>
              <a:rPr lang="en-US" sz="1600" b="1">
                <a:solidFill>
                  <a:schemeClr val="bg2"/>
                </a:solidFill>
                <a:cs typeface="Arial" pitchFamily="34" charset="0"/>
              </a:rPr>
              <a:t>Triglyceride/HDL-C mg/dL Ratio</a:t>
            </a:r>
            <a:endParaRPr lang="en-US" sz="1600" b="1">
              <a:solidFill>
                <a:schemeClr val="bg2"/>
              </a:solidFill>
            </a:endParaRPr>
          </a:p>
        </p:txBody>
      </p:sp>
      <p:sp>
        <p:nvSpPr>
          <p:cNvPr id="83998" name="Text Box 75"/>
          <p:cNvSpPr txBox="1">
            <a:spLocks noChangeArrowheads="1"/>
          </p:cNvSpPr>
          <p:nvPr/>
        </p:nvSpPr>
        <p:spPr bwMode="auto">
          <a:xfrm>
            <a:off x="1547813" y="5029200"/>
            <a:ext cx="347662" cy="336550"/>
          </a:xfrm>
          <a:prstGeom prst="rect">
            <a:avLst/>
          </a:prstGeom>
          <a:noFill/>
          <a:ln w="28575" algn="ctr">
            <a:noFill/>
            <a:miter lim="800000"/>
            <a:headEnd/>
            <a:tailEnd/>
          </a:ln>
        </p:spPr>
        <p:txBody>
          <a:bodyPr>
            <a:spAutoFit/>
          </a:bodyPr>
          <a:lstStyle/>
          <a:p>
            <a:r>
              <a:rPr lang="en-US" sz="1600" b="1">
                <a:solidFill>
                  <a:schemeClr val="bg2"/>
                </a:solidFill>
              </a:rPr>
              <a:t>0</a:t>
            </a:r>
          </a:p>
        </p:txBody>
      </p:sp>
      <p:sp>
        <p:nvSpPr>
          <p:cNvPr id="83999" name="Text Box 76"/>
          <p:cNvSpPr txBox="1">
            <a:spLocks noChangeArrowheads="1"/>
          </p:cNvSpPr>
          <p:nvPr/>
        </p:nvSpPr>
        <p:spPr bwMode="auto">
          <a:xfrm>
            <a:off x="2209800" y="5024438"/>
            <a:ext cx="347663" cy="336550"/>
          </a:xfrm>
          <a:prstGeom prst="rect">
            <a:avLst/>
          </a:prstGeom>
          <a:noFill/>
          <a:ln w="28575" algn="ctr">
            <a:noFill/>
            <a:miter lim="800000"/>
            <a:headEnd/>
            <a:tailEnd/>
          </a:ln>
        </p:spPr>
        <p:txBody>
          <a:bodyPr>
            <a:spAutoFit/>
          </a:bodyPr>
          <a:lstStyle/>
          <a:p>
            <a:r>
              <a:rPr lang="en-US" sz="1600" b="1">
                <a:solidFill>
                  <a:schemeClr val="bg2"/>
                </a:solidFill>
              </a:rPr>
              <a:t>2</a:t>
            </a:r>
          </a:p>
        </p:txBody>
      </p:sp>
      <p:sp>
        <p:nvSpPr>
          <p:cNvPr id="84000" name="Text Box 77"/>
          <p:cNvSpPr txBox="1">
            <a:spLocks noChangeArrowheads="1"/>
          </p:cNvSpPr>
          <p:nvPr/>
        </p:nvSpPr>
        <p:spPr bwMode="auto">
          <a:xfrm>
            <a:off x="2871788" y="5019675"/>
            <a:ext cx="347662" cy="336550"/>
          </a:xfrm>
          <a:prstGeom prst="rect">
            <a:avLst/>
          </a:prstGeom>
          <a:noFill/>
          <a:ln w="28575" algn="ctr">
            <a:noFill/>
            <a:miter lim="800000"/>
            <a:headEnd/>
            <a:tailEnd/>
          </a:ln>
        </p:spPr>
        <p:txBody>
          <a:bodyPr>
            <a:spAutoFit/>
          </a:bodyPr>
          <a:lstStyle/>
          <a:p>
            <a:r>
              <a:rPr lang="en-US" sz="1600" b="1">
                <a:solidFill>
                  <a:schemeClr val="bg2"/>
                </a:solidFill>
              </a:rPr>
              <a:t>4</a:t>
            </a:r>
          </a:p>
        </p:txBody>
      </p:sp>
      <p:sp>
        <p:nvSpPr>
          <p:cNvPr id="84001" name="Text Box 78"/>
          <p:cNvSpPr txBox="1">
            <a:spLocks noChangeArrowheads="1"/>
          </p:cNvSpPr>
          <p:nvPr/>
        </p:nvSpPr>
        <p:spPr bwMode="auto">
          <a:xfrm>
            <a:off x="3533775" y="5014913"/>
            <a:ext cx="347663" cy="336550"/>
          </a:xfrm>
          <a:prstGeom prst="rect">
            <a:avLst/>
          </a:prstGeom>
          <a:noFill/>
          <a:ln w="28575" algn="ctr">
            <a:noFill/>
            <a:miter lim="800000"/>
            <a:headEnd/>
            <a:tailEnd/>
          </a:ln>
        </p:spPr>
        <p:txBody>
          <a:bodyPr>
            <a:spAutoFit/>
          </a:bodyPr>
          <a:lstStyle/>
          <a:p>
            <a:r>
              <a:rPr lang="en-US" sz="1600" b="1">
                <a:solidFill>
                  <a:schemeClr val="bg2"/>
                </a:solidFill>
              </a:rPr>
              <a:t>6</a:t>
            </a:r>
          </a:p>
        </p:txBody>
      </p:sp>
      <p:sp>
        <p:nvSpPr>
          <p:cNvPr id="84002" name="Text Box 79"/>
          <p:cNvSpPr txBox="1">
            <a:spLocks noChangeArrowheads="1"/>
          </p:cNvSpPr>
          <p:nvPr/>
        </p:nvSpPr>
        <p:spPr bwMode="auto">
          <a:xfrm>
            <a:off x="4205288" y="5010150"/>
            <a:ext cx="347662" cy="336550"/>
          </a:xfrm>
          <a:prstGeom prst="rect">
            <a:avLst/>
          </a:prstGeom>
          <a:noFill/>
          <a:ln w="28575" algn="ctr">
            <a:noFill/>
            <a:miter lim="800000"/>
            <a:headEnd/>
            <a:tailEnd/>
          </a:ln>
        </p:spPr>
        <p:txBody>
          <a:bodyPr>
            <a:spAutoFit/>
          </a:bodyPr>
          <a:lstStyle/>
          <a:p>
            <a:r>
              <a:rPr lang="en-US" sz="1600" b="1">
                <a:solidFill>
                  <a:schemeClr val="bg2"/>
                </a:solidFill>
              </a:rPr>
              <a:t>8</a:t>
            </a:r>
          </a:p>
        </p:txBody>
      </p:sp>
      <p:sp>
        <p:nvSpPr>
          <p:cNvPr id="84003" name="Text Box 80"/>
          <p:cNvSpPr txBox="1">
            <a:spLocks noChangeArrowheads="1"/>
          </p:cNvSpPr>
          <p:nvPr/>
        </p:nvSpPr>
        <p:spPr bwMode="auto">
          <a:xfrm>
            <a:off x="4857750" y="5005388"/>
            <a:ext cx="433388" cy="336550"/>
          </a:xfrm>
          <a:prstGeom prst="rect">
            <a:avLst/>
          </a:prstGeom>
          <a:noFill/>
          <a:ln w="28575" algn="ctr">
            <a:noFill/>
            <a:miter lim="800000"/>
            <a:headEnd/>
            <a:tailEnd/>
          </a:ln>
        </p:spPr>
        <p:txBody>
          <a:bodyPr>
            <a:spAutoFit/>
          </a:bodyPr>
          <a:lstStyle/>
          <a:p>
            <a:r>
              <a:rPr lang="en-US" sz="1600" b="1">
                <a:solidFill>
                  <a:schemeClr val="bg2"/>
                </a:solidFill>
              </a:rPr>
              <a:t>10</a:t>
            </a:r>
          </a:p>
        </p:txBody>
      </p:sp>
      <p:sp>
        <p:nvSpPr>
          <p:cNvPr id="84004" name="Text Box 81"/>
          <p:cNvSpPr txBox="1">
            <a:spLocks noChangeArrowheads="1"/>
          </p:cNvSpPr>
          <p:nvPr/>
        </p:nvSpPr>
        <p:spPr bwMode="auto">
          <a:xfrm>
            <a:off x="5519738" y="5000625"/>
            <a:ext cx="419100" cy="336550"/>
          </a:xfrm>
          <a:prstGeom prst="rect">
            <a:avLst/>
          </a:prstGeom>
          <a:noFill/>
          <a:ln w="28575" algn="ctr">
            <a:noFill/>
            <a:miter lim="800000"/>
            <a:headEnd/>
            <a:tailEnd/>
          </a:ln>
        </p:spPr>
        <p:txBody>
          <a:bodyPr>
            <a:spAutoFit/>
          </a:bodyPr>
          <a:lstStyle/>
          <a:p>
            <a:r>
              <a:rPr lang="en-US" sz="1600" b="1">
                <a:solidFill>
                  <a:schemeClr val="bg2"/>
                </a:solidFill>
              </a:rPr>
              <a:t>12</a:t>
            </a:r>
          </a:p>
        </p:txBody>
      </p:sp>
      <p:sp>
        <p:nvSpPr>
          <p:cNvPr id="84005" name="Text Box 82"/>
          <p:cNvSpPr txBox="1">
            <a:spLocks noChangeArrowheads="1"/>
          </p:cNvSpPr>
          <p:nvPr/>
        </p:nvSpPr>
        <p:spPr bwMode="auto">
          <a:xfrm>
            <a:off x="1352550" y="4776788"/>
            <a:ext cx="347663" cy="336550"/>
          </a:xfrm>
          <a:prstGeom prst="rect">
            <a:avLst/>
          </a:prstGeom>
          <a:noFill/>
          <a:ln w="28575" algn="ctr">
            <a:noFill/>
            <a:miter lim="800000"/>
            <a:headEnd/>
            <a:tailEnd/>
          </a:ln>
        </p:spPr>
        <p:txBody>
          <a:bodyPr>
            <a:spAutoFit/>
          </a:bodyPr>
          <a:lstStyle/>
          <a:p>
            <a:r>
              <a:rPr lang="en-US" sz="1600" b="1">
                <a:solidFill>
                  <a:schemeClr val="bg2"/>
                </a:solidFill>
              </a:rPr>
              <a:t>0</a:t>
            </a:r>
          </a:p>
        </p:txBody>
      </p:sp>
      <p:sp>
        <p:nvSpPr>
          <p:cNvPr id="84006" name="Text Box 83"/>
          <p:cNvSpPr txBox="1">
            <a:spLocks noChangeArrowheads="1"/>
          </p:cNvSpPr>
          <p:nvPr/>
        </p:nvSpPr>
        <p:spPr bwMode="auto">
          <a:xfrm>
            <a:off x="1233488" y="4119563"/>
            <a:ext cx="461962" cy="336550"/>
          </a:xfrm>
          <a:prstGeom prst="rect">
            <a:avLst/>
          </a:prstGeom>
          <a:noFill/>
          <a:ln w="28575" algn="ctr">
            <a:noFill/>
            <a:miter lim="800000"/>
            <a:headEnd/>
            <a:tailEnd/>
          </a:ln>
        </p:spPr>
        <p:txBody>
          <a:bodyPr>
            <a:spAutoFit/>
          </a:bodyPr>
          <a:lstStyle/>
          <a:p>
            <a:r>
              <a:rPr lang="en-US" sz="1600" b="1">
                <a:solidFill>
                  <a:schemeClr val="bg2"/>
                </a:solidFill>
              </a:rPr>
              <a:t>20</a:t>
            </a:r>
          </a:p>
        </p:txBody>
      </p:sp>
      <p:sp>
        <p:nvSpPr>
          <p:cNvPr id="84007" name="Text Box 84"/>
          <p:cNvSpPr txBox="1">
            <a:spLocks noChangeArrowheads="1"/>
          </p:cNvSpPr>
          <p:nvPr/>
        </p:nvSpPr>
        <p:spPr bwMode="auto">
          <a:xfrm>
            <a:off x="1243013" y="3457575"/>
            <a:ext cx="461962" cy="336550"/>
          </a:xfrm>
          <a:prstGeom prst="rect">
            <a:avLst/>
          </a:prstGeom>
          <a:noFill/>
          <a:ln w="28575" algn="ctr">
            <a:noFill/>
            <a:miter lim="800000"/>
            <a:headEnd/>
            <a:tailEnd/>
          </a:ln>
        </p:spPr>
        <p:txBody>
          <a:bodyPr>
            <a:spAutoFit/>
          </a:bodyPr>
          <a:lstStyle/>
          <a:p>
            <a:r>
              <a:rPr lang="en-US" sz="1600" b="1">
                <a:solidFill>
                  <a:schemeClr val="bg2"/>
                </a:solidFill>
              </a:rPr>
              <a:t>40</a:t>
            </a:r>
          </a:p>
        </p:txBody>
      </p:sp>
      <p:sp>
        <p:nvSpPr>
          <p:cNvPr id="84008" name="Text Box 85"/>
          <p:cNvSpPr txBox="1">
            <a:spLocks noChangeArrowheads="1"/>
          </p:cNvSpPr>
          <p:nvPr/>
        </p:nvSpPr>
        <p:spPr bwMode="auto">
          <a:xfrm>
            <a:off x="1266825" y="2795588"/>
            <a:ext cx="461963" cy="336550"/>
          </a:xfrm>
          <a:prstGeom prst="rect">
            <a:avLst/>
          </a:prstGeom>
          <a:noFill/>
          <a:ln w="28575" algn="ctr">
            <a:noFill/>
            <a:miter lim="800000"/>
            <a:headEnd/>
            <a:tailEnd/>
          </a:ln>
        </p:spPr>
        <p:txBody>
          <a:bodyPr>
            <a:spAutoFit/>
          </a:bodyPr>
          <a:lstStyle/>
          <a:p>
            <a:r>
              <a:rPr lang="en-US" sz="1600" b="1">
                <a:solidFill>
                  <a:schemeClr val="bg2"/>
                </a:solidFill>
              </a:rPr>
              <a:t>60</a:t>
            </a:r>
          </a:p>
        </p:txBody>
      </p:sp>
      <p:sp>
        <p:nvSpPr>
          <p:cNvPr id="84009" name="Text Box 86"/>
          <p:cNvSpPr txBox="1">
            <a:spLocks noChangeArrowheads="1"/>
          </p:cNvSpPr>
          <p:nvPr/>
        </p:nvSpPr>
        <p:spPr bwMode="auto">
          <a:xfrm>
            <a:off x="1247775" y="2138363"/>
            <a:ext cx="461963" cy="336550"/>
          </a:xfrm>
          <a:prstGeom prst="rect">
            <a:avLst/>
          </a:prstGeom>
          <a:noFill/>
          <a:ln w="28575" algn="ctr">
            <a:noFill/>
            <a:miter lim="800000"/>
            <a:headEnd/>
            <a:tailEnd/>
          </a:ln>
        </p:spPr>
        <p:txBody>
          <a:bodyPr>
            <a:spAutoFit/>
          </a:bodyPr>
          <a:lstStyle/>
          <a:p>
            <a:r>
              <a:rPr lang="en-US" sz="1600" b="1">
                <a:solidFill>
                  <a:schemeClr val="bg2"/>
                </a:solidFill>
              </a:rPr>
              <a:t>80</a:t>
            </a:r>
          </a:p>
        </p:txBody>
      </p:sp>
      <p:sp>
        <p:nvSpPr>
          <p:cNvPr id="84010" name="Text Box 87"/>
          <p:cNvSpPr txBox="1">
            <a:spLocks noChangeArrowheads="1"/>
          </p:cNvSpPr>
          <p:nvPr/>
        </p:nvSpPr>
        <p:spPr bwMode="auto">
          <a:xfrm>
            <a:off x="1128713" y="1509713"/>
            <a:ext cx="609600" cy="336550"/>
          </a:xfrm>
          <a:prstGeom prst="rect">
            <a:avLst/>
          </a:prstGeom>
          <a:noFill/>
          <a:ln w="28575" algn="ctr">
            <a:noFill/>
            <a:miter lim="800000"/>
            <a:headEnd/>
            <a:tailEnd/>
          </a:ln>
        </p:spPr>
        <p:txBody>
          <a:bodyPr>
            <a:spAutoFit/>
          </a:bodyPr>
          <a:lstStyle/>
          <a:p>
            <a:r>
              <a:rPr lang="en-US" sz="1600" b="1">
                <a:solidFill>
                  <a:schemeClr val="bg2"/>
                </a:solidFill>
              </a:rPr>
              <a:t>100</a:t>
            </a:r>
          </a:p>
        </p:txBody>
      </p:sp>
      <p:sp>
        <p:nvSpPr>
          <p:cNvPr id="5062744" name="Text Box 88"/>
          <p:cNvSpPr txBox="1">
            <a:spLocks noChangeArrowheads="1"/>
          </p:cNvSpPr>
          <p:nvPr/>
        </p:nvSpPr>
        <p:spPr bwMode="auto">
          <a:xfrm>
            <a:off x="3109913" y="1409700"/>
            <a:ext cx="1347787" cy="396875"/>
          </a:xfrm>
          <a:prstGeom prst="rect">
            <a:avLst/>
          </a:prstGeom>
          <a:noFill/>
          <a:ln w="28575" algn="ctr">
            <a:noFill/>
            <a:miter lim="800000"/>
            <a:headEnd/>
            <a:tailEnd/>
          </a:ln>
        </p:spPr>
        <p:txBody>
          <a:bodyPr>
            <a:spAutoFit/>
          </a:bodyPr>
          <a:lstStyle/>
          <a:p>
            <a:r>
              <a:rPr lang="en-US" b="1" dirty="0">
                <a:solidFill>
                  <a:schemeClr val="bg2"/>
                </a:solidFill>
              </a:rPr>
              <a:t>Females</a:t>
            </a:r>
          </a:p>
        </p:txBody>
      </p:sp>
      <p:grpSp>
        <p:nvGrpSpPr>
          <p:cNvPr id="4" name="Group 89"/>
          <p:cNvGrpSpPr>
            <a:grpSpLocks/>
          </p:cNvGrpSpPr>
          <p:nvPr/>
        </p:nvGrpSpPr>
        <p:grpSpPr bwMode="auto">
          <a:xfrm>
            <a:off x="4749800" y="2905125"/>
            <a:ext cx="1955800" cy="336550"/>
            <a:chOff x="3649" y="1869"/>
            <a:chExt cx="1232" cy="212"/>
          </a:xfrm>
        </p:grpSpPr>
        <p:sp>
          <p:nvSpPr>
            <p:cNvPr id="84020" name="AutoShape 90"/>
            <p:cNvSpPr>
              <a:spLocks noChangeArrowheads="1"/>
            </p:cNvSpPr>
            <p:nvPr/>
          </p:nvSpPr>
          <p:spPr bwMode="auto">
            <a:xfrm>
              <a:off x="3649" y="1950"/>
              <a:ext cx="56" cy="56"/>
            </a:xfrm>
            <a:prstGeom prst="triangle">
              <a:avLst>
                <a:gd name="adj" fmla="val 50000"/>
              </a:avLst>
            </a:prstGeom>
            <a:solidFill>
              <a:srgbClr val="FF0000"/>
            </a:solidFill>
            <a:ln w="12700" algn="ctr">
              <a:solidFill>
                <a:schemeClr val="bg2"/>
              </a:solidFill>
              <a:miter lim="800000"/>
              <a:headEnd/>
              <a:tailEnd/>
            </a:ln>
          </p:spPr>
          <p:txBody>
            <a:bodyPr wrap="none" anchor="ctr">
              <a:spAutoFit/>
            </a:bodyPr>
            <a:lstStyle/>
            <a:p>
              <a:endParaRPr lang="en-US"/>
            </a:p>
          </p:txBody>
        </p:sp>
        <p:sp>
          <p:nvSpPr>
            <p:cNvPr id="84021" name="Text Box 91"/>
            <p:cNvSpPr txBox="1">
              <a:spLocks noChangeArrowheads="1"/>
            </p:cNvSpPr>
            <p:nvPr/>
          </p:nvSpPr>
          <p:spPr bwMode="auto">
            <a:xfrm>
              <a:off x="3690" y="1869"/>
              <a:ext cx="1191" cy="212"/>
            </a:xfrm>
            <a:prstGeom prst="rect">
              <a:avLst/>
            </a:prstGeom>
            <a:noFill/>
            <a:ln w="28575" algn="ctr">
              <a:noFill/>
              <a:miter lim="800000"/>
              <a:headEnd/>
              <a:tailEnd/>
            </a:ln>
          </p:spPr>
          <p:txBody>
            <a:bodyPr>
              <a:spAutoFit/>
            </a:bodyPr>
            <a:lstStyle/>
            <a:p>
              <a:pPr algn="l"/>
              <a:r>
                <a:rPr lang="en-US" sz="1600" b="1">
                  <a:solidFill>
                    <a:schemeClr val="bg2"/>
                  </a:solidFill>
                </a:rPr>
                <a:t>Large LDL</a:t>
              </a:r>
            </a:p>
          </p:txBody>
        </p:sp>
      </p:grpSp>
      <p:grpSp>
        <p:nvGrpSpPr>
          <p:cNvPr id="5" name="Group 92"/>
          <p:cNvGrpSpPr>
            <a:grpSpLocks/>
          </p:cNvGrpSpPr>
          <p:nvPr/>
        </p:nvGrpSpPr>
        <p:grpSpPr bwMode="auto">
          <a:xfrm>
            <a:off x="4754563" y="3248025"/>
            <a:ext cx="1970087" cy="336550"/>
            <a:chOff x="3652" y="2085"/>
            <a:chExt cx="1241" cy="212"/>
          </a:xfrm>
        </p:grpSpPr>
        <p:sp>
          <p:nvSpPr>
            <p:cNvPr id="84018" name="AutoShape 93"/>
            <p:cNvSpPr>
              <a:spLocks noChangeArrowheads="1"/>
            </p:cNvSpPr>
            <p:nvPr/>
          </p:nvSpPr>
          <p:spPr bwMode="auto">
            <a:xfrm>
              <a:off x="3652" y="2169"/>
              <a:ext cx="56" cy="56"/>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84019" name="Text Box 94"/>
            <p:cNvSpPr txBox="1">
              <a:spLocks noChangeArrowheads="1"/>
            </p:cNvSpPr>
            <p:nvPr/>
          </p:nvSpPr>
          <p:spPr bwMode="auto">
            <a:xfrm>
              <a:off x="3702" y="2085"/>
              <a:ext cx="1191" cy="212"/>
            </a:xfrm>
            <a:prstGeom prst="rect">
              <a:avLst/>
            </a:prstGeom>
            <a:noFill/>
            <a:ln w="28575" algn="ctr">
              <a:noFill/>
              <a:miter lim="800000"/>
              <a:headEnd/>
              <a:tailEnd/>
            </a:ln>
          </p:spPr>
          <p:txBody>
            <a:bodyPr>
              <a:spAutoFit/>
            </a:bodyPr>
            <a:lstStyle/>
            <a:p>
              <a:pPr algn="l"/>
              <a:r>
                <a:rPr lang="en-US" sz="1600" b="1">
                  <a:solidFill>
                    <a:schemeClr val="bg2"/>
                  </a:solidFill>
                </a:rPr>
                <a:t>Small LDL</a:t>
              </a:r>
            </a:p>
          </p:txBody>
        </p:sp>
      </p:grpSp>
      <p:sp>
        <p:nvSpPr>
          <p:cNvPr id="84014" name="Text Box 95"/>
          <p:cNvSpPr txBox="1">
            <a:spLocks noChangeArrowheads="1"/>
          </p:cNvSpPr>
          <p:nvPr/>
        </p:nvSpPr>
        <p:spPr bwMode="auto">
          <a:xfrm rot="-5400000">
            <a:off x="-527844" y="3085307"/>
            <a:ext cx="2967037" cy="336550"/>
          </a:xfrm>
          <a:prstGeom prst="rect">
            <a:avLst/>
          </a:prstGeom>
          <a:noFill/>
          <a:ln w="28575" algn="ctr">
            <a:noFill/>
            <a:miter lim="800000"/>
            <a:headEnd/>
            <a:tailEnd/>
          </a:ln>
        </p:spPr>
        <p:txBody>
          <a:bodyPr>
            <a:spAutoFit/>
          </a:bodyPr>
          <a:lstStyle/>
          <a:p>
            <a:pPr algn="l"/>
            <a:r>
              <a:rPr lang="en-US" sz="1600" b="1">
                <a:solidFill>
                  <a:schemeClr val="bg2"/>
                </a:solidFill>
              </a:rPr>
              <a:t>Cumulative Frequency (%)</a:t>
            </a:r>
          </a:p>
        </p:txBody>
      </p:sp>
      <p:sp>
        <p:nvSpPr>
          <p:cNvPr id="5062752" name="Text Box 96"/>
          <p:cNvSpPr txBox="1">
            <a:spLocks noChangeArrowheads="1"/>
          </p:cNvSpPr>
          <p:nvPr/>
        </p:nvSpPr>
        <p:spPr bwMode="auto">
          <a:xfrm>
            <a:off x="228600" y="6197600"/>
            <a:ext cx="2552700" cy="336550"/>
          </a:xfrm>
          <a:prstGeom prst="rect">
            <a:avLst/>
          </a:prstGeom>
          <a:noFill/>
          <a:ln w="28575" algn="ctr">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NMR Spectroscopy</a:t>
            </a:r>
          </a:p>
        </p:txBody>
      </p:sp>
      <p:sp>
        <p:nvSpPr>
          <p:cNvPr id="5062753" name="Line 97"/>
          <p:cNvSpPr>
            <a:spLocks noChangeShapeType="1"/>
          </p:cNvSpPr>
          <p:nvPr/>
        </p:nvSpPr>
        <p:spPr bwMode="auto">
          <a:xfrm flipH="1">
            <a:off x="1827213" y="4281488"/>
            <a:ext cx="1079500" cy="0"/>
          </a:xfrm>
          <a:prstGeom prst="line">
            <a:avLst/>
          </a:prstGeom>
          <a:noFill/>
          <a:ln w="101600">
            <a:solidFill>
              <a:srgbClr val="009900"/>
            </a:solidFill>
            <a:round/>
            <a:headEnd/>
            <a:tailEnd type="triangle" w="med" len="med"/>
          </a:ln>
        </p:spPr>
        <p:txBody>
          <a:bodyPr anchor="ctr">
            <a:spAutoFit/>
          </a:bodyPr>
          <a:lstStyle/>
          <a:p>
            <a:endParaRPr lang="en-US"/>
          </a:p>
        </p:txBody>
      </p:sp>
      <p:sp>
        <p:nvSpPr>
          <p:cNvPr id="5062754" name="Text Box 98"/>
          <p:cNvSpPr txBox="1">
            <a:spLocks noChangeArrowheads="1"/>
          </p:cNvSpPr>
          <p:nvPr/>
        </p:nvSpPr>
        <p:spPr bwMode="auto">
          <a:xfrm>
            <a:off x="6873875" y="2233613"/>
            <a:ext cx="2109788" cy="2311400"/>
          </a:xfrm>
          <a:prstGeom prst="rect">
            <a:avLst/>
          </a:prstGeom>
          <a:solidFill>
            <a:schemeClr val="accent1"/>
          </a:solidFill>
          <a:ln w="28575">
            <a:solidFill>
              <a:srgbClr val="FF0000"/>
            </a:solidFill>
            <a:miter lim="800000"/>
            <a:headEnd/>
            <a:tailEnd/>
          </a:ln>
        </p:spPr>
        <p:txBody>
          <a:bodyPr>
            <a:spAutoFit/>
          </a:bodyPr>
          <a:lstStyle/>
          <a:p>
            <a:r>
              <a:rPr lang="en-US" sz="2400" b="1">
                <a:solidFill>
                  <a:schemeClr val="bg2"/>
                </a:solidFill>
              </a:rPr>
              <a:t>At a ratio      ≥ 3.8, 80% of patients will have small LDL phenotype</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062659"/>
                                        </p:tgtEl>
                                        <p:attrNameLst>
                                          <p:attrName>style.visibility</p:attrName>
                                        </p:attrNameLst>
                                      </p:cBhvr>
                                      <p:to>
                                        <p:strVal val="visible"/>
                                      </p:to>
                                    </p:set>
                                    <p:animEffect transition="in" filter="wipe(left)">
                                      <p:cBhvr>
                                        <p:cTn id="7" dur="1000"/>
                                        <p:tgtEl>
                                          <p:spTgt spid="5062659"/>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1000"/>
                                        <p:tgtEl>
                                          <p:spTgt spid="4"/>
                                        </p:tgtEl>
                                      </p:cBhvr>
                                    </p:animEffect>
                                  </p:childTnLst>
                                </p:cTn>
                              </p:par>
                            </p:childTnLst>
                          </p:cTn>
                        </p:par>
                        <p:par>
                          <p:cTn id="12" fill="hold">
                            <p:stCondLst>
                              <p:cond delay="2000"/>
                            </p:stCondLst>
                            <p:childTnLst>
                              <p:par>
                                <p:cTn id="13" presetID="22" presetClass="entr" presetSubtype="1"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up)">
                                      <p:cBhvr>
                                        <p:cTn id="15" dur="1000"/>
                                        <p:tgtEl>
                                          <p:spTgt spid="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062744"/>
                                        </p:tgtEl>
                                        <p:attrNameLst>
                                          <p:attrName>style.visibility</p:attrName>
                                        </p:attrNameLst>
                                      </p:cBhvr>
                                      <p:to>
                                        <p:strVal val="visible"/>
                                      </p:to>
                                    </p:set>
                                    <p:animEffect transition="in" filter="fade">
                                      <p:cBhvr>
                                        <p:cTn id="18" dur="1000"/>
                                        <p:tgtEl>
                                          <p:spTgt spid="5062744"/>
                                        </p:tgtEl>
                                      </p:cBhvr>
                                    </p:animEffect>
                                  </p:childTnLst>
                                </p:cTn>
                              </p:par>
                            </p:childTnLst>
                          </p:cTn>
                        </p:par>
                        <p:par>
                          <p:cTn id="19" fill="hold">
                            <p:stCondLst>
                              <p:cond delay="3000"/>
                            </p:stCondLst>
                            <p:childTnLst>
                              <p:par>
                                <p:cTn id="20" presetID="22" presetClass="entr" presetSubtype="8"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par>
                          <p:cTn id="23" fill="hold">
                            <p:stCondLst>
                              <p:cond delay="3500"/>
                            </p:stCondLst>
                            <p:childTnLst>
                              <p:par>
                                <p:cTn id="24" presetID="22" presetClass="entr" presetSubtype="8" fill="hold" nodeType="after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wipe(left)">
                                      <p:cBhvr>
                                        <p:cTn id="26" dur="1000"/>
                                        <p:tgtEl>
                                          <p:spTgt spid="2"/>
                                        </p:tgtEl>
                                      </p:cBhvr>
                                    </p:animEffect>
                                  </p:childTnLst>
                                </p:cTn>
                              </p:par>
                            </p:childTnLst>
                          </p:cTn>
                        </p:par>
                        <p:par>
                          <p:cTn id="27" fill="hold">
                            <p:stCondLst>
                              <p:cond delay="4500"/>
                            </p:stCondLst>
                            <p:childTnLst>
                              <p:par>
                                <p:cTn id="28" presetID="22" presetClass="entr" presetSubtype="4" fill="hold" grpId="0" nodeType="afterEffect">
                                  <p:stCondLst>
                                    <p:cond delay="0"/>
                                  </p:stCondLst>
                                  <p:childTnLst>
                                    <p:set>
                                      <p:cBhvr>
                                        <p:cTn id="29" dur="1" fill="hold">
                                          <p:stCondLst>
                                            <p:cond delay="0"/>
                                          </p:stCondLst>
                                        </p:cTn>
                                        <p:tgtEl>
                                          <p:spTgt spid="5062662"/>
                                        </p:tgtEl>
                                        <p:attrNameLst>
                                          <p:attrName>style.visibility</p:attrName>
                                        </p:attrNameLst>
                                      </p:cBhvr>
                                      <p:to>
                                        <p:strVal val="visible"/>
                                      </p:to>
                                    </p:set>
                                    <p:animEffect transition="in" filter="wipe(down)">
                                      <p:cBhvr>
                                        <p:cTn id="30" dur="1000"/>
                                        <p:tgtEl>
                                          <p:spTgt spid="5062662"/>
                                        </p:tgtEl>
                                      </p:cBhvr>
                                    </p:animEffect>
                                  </p:childTnLst>
                                </p:cTn>
                              </p:par>
                              <p:par>
                                <p:cTn id="31" presetID="22" presetClass="entr" presetSubtype="2" fill="hold" grpId="0" nodeType="withEffect">
                                  <p:stCondLst>
                                    <p:cond delay="0"/>
                                  </p:stCondLst>
                                  <p:childTnLst>
                                    <p:set>
                                      <p:cBhvr>
                                        <p:cTn id="32" dur="1" fill="hold">
                                          <p:stCondLst>
                                            <p:cond delay="0"/>
                                          </p:stCondLst>
                                        </p:cTn>
                                        <p:tgtEl>
                                          <p:spTgt spid="5062753"/>
                                        </p:tgtEl>
                                        <p:attrNameLst>
                                          <p:attrName>style.visibility</p:attrName>
                                        </p:attrNameLst>
                                      </p:cBhvr>
                                      <p:to>
                                        <p:strVal val="visible"/>
                                      </p:to>
                                    </p:set>
                                    <p:animEffect transition="in" filter="wipe(right)">
                                      <p:cBhvr>
                                        <p:cTn id="33" dur="1000"/>
                                        <p:tgtEl>
                                          <p:spTgt spid="5062753"/>
                                        </p:tgtEl>
                                      </p:cBhvr>
                                    </p:animEffect>
                                  </p:childTnLst>
                                </p:cTn>
                              </p:par>
                            </p:childTnLst>
                          </p:cTn>
                        </p:par>
                        <p:par>
                          <p:cTn id="34" fill="hold">
                            <p:stCondLst>
                              <p:cond delay="5500"/>
                            </p:stCondLst>
                            <p:childTnLst>
                              <p:par>
                                <p:cTn id="35" presetID="23" presetClass="entr" presetSubtype="16" fill="hold" grpId="0" nodeType="afterEffect">
                                  <p:stCondLst>
                                    <p:cond delay="0"/>
                                  </p:stCondLst>
                                  <p:childTnLst>
                                    <p:set>
                                      <p:cBhvr>
                                        <p:cTn id="36" dur="1" fill="hold">
                                          <p:stCondLst>
                                            <p:cond delay="0"/>
                                          </p:stCondLst>
                                        </p:cTn>
                                        <p:tgtEl>
                                          <p:spTgt spid="5062754"/>
                                        </p:tgtEl>
                                        <p:attrNameLst>
                                          <p:attrName>style.visibility</p:attrName>
                                        </p:attrNameLst>
                                      </p:cBhvr>
                                      <p:to>
                                        <p:strVal val="visible"/>
                                      </p:to>
                                    </p:set>
                                    <p:anim calcmode="lin" valueType="num">
                                      <p:cBhvr>
                                        <p:cTn id="37" dur="1000" fill="hold"/>
                                        <p:tgtEl>
                                          <p:spTgt spid="5062754"/>
                                        </p:tgtEl>
                                        <p:attrNameLst>
                                          <p:attrName>ppt_w</p:attrName>
                                        </p:attrNameLst>
                                      </p:cBhvr>
                                      <p:tavLst>
                                        <p:tav tm="0">
                                          <p:val>
                                            <p:fltVal val="0"/>
                                          </p:val>
                                        </p:tav>
                                        <p:tav tm="100000">
                                          <p:val>
                                            <p:strVal val="#ppt_w"/>
                                          </p:val>
                                        </p:tav>
                                      </p:tavLst>
                                    </p:anim>
                                    <p:anim calcmode="lin" valueType="num">
                                      <p:cBhvr>
                                        <p:cTn id="38" dur="1000" fill="hold"/>
                                        <p:tgtEl>
                                          <p:spTgt spid="506275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62659" grpId="0" animBg="1"/>
      <p:bldP spid="5062662" grpId="0" animBg="1"/>
      <p:bldP spid="5062744" grpId="0"/>
      <p:bldP spid="5062753" grpId="0" animBg="1"/>
      <p:bldP spid="506275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2"/>
          <p:cNvSpPr txBox="1">
            <a:spLocks noChangeArrowheads="1"/>
          </p:cNvSpPr>
          <p:nvPr/>
        </p:nvSpPr>
        <p:spPr bwMode="auto">
          <a:xfrm>
            <a:off x="406400" y="1524000"/>
            <a:ext cx="8280400" cy="579438"/>
          </a:xfrm>
          <a:prstGeom prst="rect">
            <a:avLst/>
          </a:prstGeom>
          <a:noFill/>
          <a:ln w="28575">
            <a:noFill/>
            <a:miter lim="800000"/>
            <a:headEnd/>
            <a:tailEnd/>
          </a:ln>
        </p:spPr>
        <p:txBody>
          <a:bodyPr>
            <a:spAutoFit/>
          </a:bodyPr>
          <a:lstStyle/>
          <a:p>
            <a:pPr algn="l"/>
            <a:endParaRPr lang="en-US" sz="3200" b="1" i="1"/>
          </a:p>
        </p:txBody>
      </p:sp>
      <p:sp>
        <p:nvSpPr>
          <p:cNvPr id="5006339" name="Rectangle 3"/>
          <p:cNvSpPr>
            <a:spLocks noChangeArrowheads="1"/>
          </p:cNvSpPr>
          <p:nvPr/>
        </p:nvSpPr>
        <p:spPr bwMode="auto">
          <a:xfrm>
            <a:off x="0" y="0"/>
            <a:ext cx="9144000" cy="1862138"/>
          </a:xfrm>
          <a:prstGeom prst="rect">
            <a:avLst/>
          </a:prstGeom>
          <a:noFill/>
          <a:ln w="9525">
            <a:noFill/>
            <a:miter lim="800000"/>
            <a:headEnd/>
            <a:tailEnd/>
          </a:ln>
          <a:effectLst/>
        </p:spPr>
        <p:txBody>
          <a:bodyPr lIns="92064" tIns="46033" rIns="92064" bIns="46033" anchor="ctr"/>
          <a:lstStyle/>
          <a:p>
            <a:pPr>
              <a:lnSpc>
                <a:spcPct val="85000"/>
              </a:lnSpc>
              <a:spcBef>
                <a:spcPct val="0"/>
              </a:spcBef>
              <a:defRPr/>
            </a:pPr>
            <a:r>
              <a:rPr lang="en-US" sz="4400" b="1">
                <a:solidFill>
                  <a:schemeClr val="accent1"/>
                </a:solidFill>
                <a:effectLst>
                  <a:outerShdw blurRad="38100" dist="38100" dir="2700000" algn="tl">
                    <a:srgbClr val="000000"/>
                  </a:outerShdw>
                </a:effectLst>
                <a:latin typeface="Arial Narrow" pitchFamily="34" charset="0"/>
              </a:rPr>
              <a:t>N</a:t>
            </a:r>
            <a:r>
              <a:rPr lang="en-US" sz="4400" b="1">
                <a:solidFill>
                  <a:schemeClr val="hlink"/>
                </a:solidFill>
                <a:effectLst>
                  <a:outerShdw blurRad="38100" dist="38100" dir="2700000" algn="tl">
                    <a:srgbClr val="000000"/>
                  </a:outerShdw>
                </a:effectLst>
                <a:latin typeface="Arial Narrow" pitchFamily="34" charset="0"/>
              </a:rPr>
              <a:t>ational </a:t>
            </a:r>
            <a:r>
              <a:rPr lang="en-US" sz="4400" b="1">
                <a:solidFill>
                  <a:schemeClr val="accent1"/>
                </a:solidFill>
                <a:effectLst>
                  <a:outerShdw blurRad="38100" dist="38100" dir="2700000" algn="tl">
                    <a:srgbClr val="000000"/>
                  </a:outerShdw>
                </a:effectLst>
                <a:latin typeface="Arial Narrow" pitchFamily="34" charset="0"/>
              </a:rPr>
              <a:t>C</a:t>
            </a:r>
            <a:r>
              <a:rPr lang="en-US" sz="4400" b="1">
                <a:solidFill>
                  <a:schemeClr val="hlink"/>
                </a:solidFill>
                <a:effectLst>
                  <a:outerShdw blurRad="38100" dist="38100" dir="2700000" algn="tl">
                    <a:srgbClr val="000000"/>
                  </a:outerShdw>
                </a:effectLst>
                <a:latin typeface="Arial Narrow" pitchFamily="34" charset="0"/>
              </a:rPr>
              <a:t>holesterol </a:t>
            </a:r>
            <a:r>
              <a:rPr lang="en-US" sz="4400" b="1">
                <a:solidFill>
                  <a:schemeClr val="accent1"/>
                </a:solidFill>
                <a:effectLst>
                  <a:outerShdw blurRad="38100" dist="38100" dir="2700000" algn="tl">
                    <a:srgbClr val="000000"/>
                  </a:outerShdw>
                </a:effectLst>
                <a:latin typeface="Arial Narrow" pitchFamily="34" charset="0"/>
              </a:rPr>
              <a:t>E</a:t>
            </a:r>
            <a:r>
              <a:rPr lang="en-US" sz="4400" b="1">
                <a:solidFill>
                  <a:schemeClr val="hlink"/>
                </a:solidFill>
                <a:effectLst>
                  <a:outerShdw blurRad="38100" dist="38100" dir="2700000" algn="tl">
                    <a:srgbClr val="000000"/>
                  </a:outerShdw>
                </a:effectLst>
                <a:latin typeface="Arial Narrow" pitchFamily="34" charset="0"/>
              </a:rPr>
              <a:t>ducation </a:t>
            </a:r>
            <a:r>
              <a:rPr lang="en-US" sz="4400" b="1">
                <a:solidFill>
                  <a:schemeClr val="accent1"/>
                </a:solidFill>
                <a:effectLst>
                  <a:outerShdw blurRad="38100" dist="38100" dir="2700000" algn="tl">
                    <a:srgbClr val="000000"/>
                  </a:outerShdw>
                </a:effectLst>
                <a:latin typeface="Arial Narrow" pitchFamily="34" charset="0"/>
              </a:rPr>
              <a:t>P</a:t>
            </a:r>
            <a:r>
              <a:rPr lang="en-US" sz="4400" b="1">
                <a:solidFill>
                  <a:schemeClr val="hlink"/>
                </a:solidFill>
                <a:effectLst>
                  <a:outerShdw blurRad="38100" dist="38100" dir="2700000" algn="tl">
                    <a:srgbClr val="000000"/>
                  </a:outerShdw>
                </a:effectLst>
                <a:latin typeface="Arial Narrow" pitchFamily="34" charset="0"/>
              </a:rPr>
              <a:t>rogram</a:t>
            </a:r>
            <a:br>
              <a:rPr lang="en-US" sz="4400" b="1">
                <a:solidFill>
                  <a:schemeClr val="hlink"/>
                </a:solidFill>
                <a:effectLst>
                  <a:outerShdw blurRad="38100" dist="38100" dir="2700000" algn="tl">
                    <a:srgbClr val="000000"/>
                  </a:outerShdw>
                </a:effectLst>
                <a:latin typeface="Arial Narrow" pitchFamily="34" charset="0"/>
              </a:rPr>
            </a:br>
            <a:r>
              <a:rPr lang="en-US" sz="3200" b="1">
                <a:solidFill>
                  <a:schemeClr val="accent1"/>
                </a:solidFill>
                <a:effectLst>
                  <a:outerShdw blurRad="38100" dist="38100" dir="2700000" algn="tl">
                    <a:srgbClr val="000000"/>
                  </a:outerShdw>
                </a:effectLst>
                <a:latin typeface="Arial Narrow" pitchFamily="34" charset="0"/>
              </a:rPr>
              <a:t>A</a:t>
            </a:r>
            <a:r>
              <a:rPr lang="en-US" sz="3200" b="1">
                <a:solidFill>
                  <a:schemeClr val="hlink"/>
                </a:solidFill>
                <a:effectLst>
                  <a:outerShdw blurRad="38100" dist="38100" dir="2700000" algn="tl">
                    <a:srgbClr val="000000"/>
                  </a:outerShdw>
                </a:effectLst>
                <a:latin typeface="Arial Narrow" pitchFamily="34" charset="0"/>
              </a:rPr>
              <a:t>dult </a:t>
            </a:r>
            <a:r>
              <a:rPr lang="en-US" sz="3200" b="1">
                <a:solidFill>
                  <a:schemeClr val="accent1"/>
                </a:solidFill>
                <a:effectLst>
                  <a:outerShdw blurRad="38100" dist="38100" dir="2700000" algn="tl">
                    <a:srgbClr val="000000"/>
                  </a:outerShdw>
                </a:effectLst>
                <a:latin typeface="Arial Narrow" pitchFamily="34" charset="0"/>
              </a:rPr>
              <a:t>T</a:t>
            </a:r>
            <a:r>
              <a:rPr lang="en-US" sz="3200" b="1">
                <a:solidFill>
                  <a:schemeClr val="hlink"/>
                </a:solidFill>
                <a:effectLst>
                  <a:outerShdw blurRad="38100" dist="38100" dir="2700000" algn="tl">
                    <a:srgbClr val="000000"/>
                  </a:outerShdw>
                </a:effectLst>
                <a:latin typeface="Arial Narrow" pitchFamily="34" charset="0"/>
              </a:rPr>
              <a:t>reatment </a:t>
            </a:r>
            <a:r>
              <a:rPr lang="en-US" sz="3200" b="1">
                <a:solidFill>
                  <a:schemeClr val="accent1"/>
                </a:solidFill>
                <a:effectLst>
                  <a:outerShdw blurRad="38100" dist="38100" dir="2700000" algn="tl">
                    <a:srgbClr val="000000"/>
                  </a:outerShdw>
                </a:effectLst>
                <a:latin typeface="Arial Narrow" pitchFamily="34" charset="0"/>
              </a:rPr>
              <a:t>P</a:t>
            </a:r>
            <a:r>
              <a:rPr lang="en-US" sz="3200" b="1">
                <a:solidFill>
                  <a:schemeClr val="hlink"/>
                </a:solidFill>
                <a:effectLst>
                  <a:outerShdw blurRad="38100" dist="38100" dir="2700000" algn="tl">
                    <a:srgbClr val="000000"/>
                  </a:outerShdw>
                </a:effectLst>
                <a:latin typeface="Arial Narrow" pitchFamily="34" charset="0"/>
              </a:rPr>
              <a:t>anel </a:t>
            </a:r>
            <a:r>
              <a:rPr lang="en-US" sz="3200" b="1">
                <a:solidFill>
                  <a:schemeClr val="accent1"/>
                </a:solidFill>
                <a:effectLst>
                  <a:outerShdw blurRad="38100" dist="38100" dir="2700000" algn="tl">
                    <a:srgbClr val="000000"/>
                  </a:outerShdw>
                </a:effectLst>
                <a:latin typeface="Arial Narrow" pitchFamily="34" charset="0"/>
              </a:rPr>
              <a:t>III  NCEP-ATP III                        </a:t>
            </a:r>
            <a:r>
              <a:rPr lang="en-US" sz="3200" b="1">
                <a:solidFill>
                  <a:schemeClr val="hlink"/>
                </a:solidFill>
                <a:effectLst>
                  <a:outerShdw blurRad="38100" dist="38100" dir="2700000" algn="tl">
                    <a:srgbClr val="000000"/>
                  </a:outerShdw>
                </a:effectLst>
                <a:latin typeface="Arial Narrow" pitchFamily="34" charset="0"/>
              </a:rPr>
              <a:t>Risk of Triglycerides: Lipoprotein Remnants</a:t>
            </a:r>
          </a:p>
        </p:txBody>
      </p:sp>
      <p:sp>
        <p:nvSpPr>
          <p:cNvPr id="5006340" name="Text Box 4"/>
          <p:cNvSpPr txBox="1">
            <a:spLocks noChangeArrowheads="1"/>
          </p:cNvSpPr>
          <p:nvPr/>
        </p:nvSpPr>
        <p:spPr bwMode="auto">
          <a:xfrm>
            <a:off x="558800" y="1879600"/>
            <a:ext cx="8140700" cy="4473575"/>
          </a:xfrm>
          <a:prstGeom prst="rect">
            <a:avLst/>
          </a:prstGeom>
          <a:noFill/>
          <a:ln w="28575" algn="ctr">
            <a:noFill/>
            <a:miter lim="800000"/>
            <a:headEnd/>
            <a:tailEnd/>
          </a:ln>
          <a:effectLst/>
        </p:spPr>
        <p:txBody>
          <a:bodyPr>
            <a:spAutoFit/>
          </a:bodyPr>
          <a:lstStyle/>
          <a:p>
            <a:pPr>
              <a:defRPr/>
            </a:pPr>
            <a:r>
              <a:rPr lang="en-US" sz="2400">
                <a:solidFill>
                  <a:schemeClr val="tx1"/>
                </a:solidFill>
                <a:effectLst>
                  <a:outerShdw blurRad="38100" dist="38100" dir="2700000" algn="tl">
                    <a:srgbClr val="000000"/>
                  </a:outerShdw>
                </a:effectLst>
              </a:rPr>
              <a:t>Renewed interest in the importance of elevated triglycerides has been stimulated by the publication of meta-analyses that found that raised triglycerides are in fact an </a:t>
            </a:r>
            <a:r>
              <a:rPr lang="en-US" sz="2400" b="1" i="1">
                <a:solidFill>
                  <a:srgbClr val="FF0000"/>
                </a:solidFill>
                <a:effectLst>
                  <a:outerShdw blurRad="38100" dist="38100" dir="2700000" algn="tl">
                    <a:srgbClr val="000000"/>
                  </a:outerShdw>
                </a:effectLst>
              </a:rPr>
              <a:t>independent risk factor</a:t>
            </a:r>
            <a:r>
              <a:rPr lang="en-US" sz="2400" i="1">
                <a:solidFill>
                  <a:schemeClr val="tx1"/>
                </a:solidFill>
                <a:effectLst>
                  <a:outerShdw blurRad="38100" dist="38100" dir="2700000" algn="tl">
                    <a:srgbClr val="000000"/>
                  </a:outerShdw>
                </a:effectLst>
              </a:rPr>
              <a:t> </a:t>
            </a:r>
            <a:r>
              <a:rPr lang="en-US" sz="2400">
                <a:solidFill>
                  <a:schemeClr val="tx1"/>
                </a:solidFill>
                <a:effectLst>
                  <a:outerShdw blurRad="38100" dist="38100" dir="2700000" algn="tl">
                    <a:srgbClr val="000000"/>
                  </a:outerShdw>
                </a:effectLst>
              </a:rPr>
              <a:t>for CHD.</a:t>
            </a:r>
          </a:p>
          <a:p>
            <a:pPr>
              <a:defRPr/>
            </a:pPr>
            <a:r>
              <a:rPr lang="en-US" sz="2400">
                <a:solidFill>
                  <a:schemeClr val="tx1"/>
                </a:solidFill>
                <a:effectLst>
                  <a:outerShdw blurRad="38100" dist="38100" dir="2700000" algn="tl">
                    <a:srgbClr val="000000"/>
                  </a:outerShdw>
                </a:effectLst>
              </a:rPr>
              <a:t> This independence suggests that </a:t>
            </a:r>
            <a:r>
              <a:rPr lang="en-US" sz="2400">
                <a:solidFill>
                  <a:schemeClr val="accent1"/>
                </a:solidFill>
                <a:effectLst>
                  <a:outerShdw blurRad="38100" dist="38100" dir="2700000" algn="tl">
                    <a:srgbClr val="000000"/>
                  </a:outerShdw>
                </a:effectLst>
              </a:rPr>
              <a:t>some triglyceride-rich lipoproteins</a:t>
            </a:r>
            <a:r>
              <a:rPr lang="en-US" sz="2400">
                <a:solidFill>
                  <a:schemeClr val="tx1"/>
                </a:solidFill>
                <a:effectLst>
                  <a:outerShdw blurRad="38100" dist="38100" dir="2700000" algn="tl">
                    <a:srgbClr val="000000"/>
                  </a:outerShdw>
                </a:effectLst>
              </a:rPr>
              <a:t> (TGRLP) are atherogenic.</a:t>
            </a:r>
          </a:p>
          <a:p>
            <a:pPr>
              <a:defRPr/>
            </a:pPr>
            <a:r>
              <a:rPr lang="en-US" sz="2400">
                <a:solidFill>
                  <a:schemeClr val="tx1"/>
                </a:solidFill>
                <a:effectLst>
                  <a:outerShdw blurRad="38100" dist="38100" dir="2700000" algn="tl">
                    <a:srgbClr val="000000"/>
                  </a:outerShdw>
                </a:effectLst>
              </a:rPr>
              <a:t>The most likely candidates for atherogenic TGRLP are remnant lipoproteins. These lipoproteins include small very low density lipoproteins (VLDL) and intermediate density lipoproteins (IDL). They are cholesterol enriched particles and have many of the properties of LDL. </a:t>
            </a:r>
            <a:endParaRPr lang="en-US" sz="2400" b="1" i="1" u="sng">
              <a:solidFill>
                <a:schemeClr val="tx1"/>
              </a:solidFill>
              <a:effectLst>
                <a:outerShdw blurRad="38100" dist="38100" dir="2700000" algn="tl">
                  <a:srgbClr val="000000"/>
                </a:outerShdw>
              </a:effectLst>
            </a:endParaRPr>
          </a:p>
        </p:txBody>
      </p:sp>
      <p:sp>
        <p:nvSpPr>
          <p:cNvPr id="73733" name="Rectangle 5"/>
          <p:cNvSpPr>
            <a:spLocks noChangeArrowheads="1"/>
          </p:cNvSpPr>
          <p:nvPr/>
        </p:nvSpPr>
        <p:spPr bwMode="auto">
          <a:xfrm>
            <a:off x="1250950" y="6491288"/>
            <a:ext cx="7893050" cy="366712"/>
          </a:xfrm>
          <a:prstGeom prst="rect">
            <a:avLst/>
          </a:prstGeom>
          <a:noFill/>
          <a:ln w="28575">
            <a:noFill/>
            <a:miter lim="800000"/>
            <a:headEnd/>
            <a:tailEnd/>
          </a:ln>
        </p:spPr>
        <p:txBody>
          <a:bodyPr wrap="none">
            <a:spAutoFit/>
          </a:bodyPr>
          <a:lstStyle/>
          <a:p>
            <a:pPr algn="r"/>
            <a:r>
              <a:rPr lang="en-US" sz="1800"/>
              <a:t>NCEP JAMA 2001;285:2486   Final Report  Circulation 2002;106:3143-3421</a:t>
            </a: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006340">
                                            <p:txEl>
                                              <p:pRg st="0" end="0"/>
                                            </p:txEl>
                                          </p:spTgt>
                                        </p:tgtEl>
                                        <p:attrNameLst>
                                          <p:attrName>style.visibility</p:attrName>
                                        </p:attrNameLst>
                                      </p:cBhvr>
                                      <p:to>
                                        <p:strVal val="visible"/>
                                      </p:to>
                                    </p:set>
                                    <p:animEffect transition="in" filter="wipe(up)">
                                      <p:cBhvr>
                                        <p:cTn id="7" dur="3000"/>
                                        <p:tgtEl>
                                          <p:spTgt spid="500634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006340">
                                            <p:txEl>
                                              <p:pRg st="1" end="1"/>
                                            </p:txEl>
                                          </p:spTgt>
                                        </p:tgtEl>
                                        <p:attrNameLst>
                                          <p:attrName>style.visibility</p:attrName>
                                        </p:attrNameLst>
                                      </p:cBhvr>
                                      <p:to>
                                        <p:strVal val="visible"/>
                                      </p:to>
                                    </p:set>
                                    <p:animEffect transition="in" filter="wipe(up)">
                                      <p:cBhvr>
                                        <p:cTn id="12" dur="3000"/>
                                        <p:tgtEl>
                                          <p:spTgt spid="500634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006340">
                                            <p:txEl>
                                              <p:pRg st="2" end="2"/>
                                            </p:txEl>
                                          </p:spTgt>
                                        </p:tgtEl>
                                        <p:attrNameLst>
                                          <p:attrName>style.visibility</p:attrName>
                                        </p:attrNameLst>
                                      </p:cBhvr>
                                      <p:to>
                                        <p:strVal val="visible"/>
                                      </p:to>
                                    </p:set>
                                    <p:animEffect transition="in" filter="wipe(up)">
                                      <p:cBhvr>
                                        <p:cTn id="17" dur="3000"/>
                                        <p:tgtEl>
                                          <p:spTgt spid="500634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06340"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Rectangle 2"/>
          <p:cNvSpPr>
            <a:spLocks noChangeArrowheads="1"/>
          </p:cNvSpPr>
          <p:nvPr/>
        </p:nvSpPr>
        <p:spPr bwMode="auto">
          <a:xfrm>
            <a:off x="481013" y="1328738"/>
            <a:ext cx="6229350" cy="4457700"/>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spAutoFit/>
          </a:bodyPr>
          <a:lstStyle/>
          <a:p>
            <a:endParaRPr lang="en-US"/>
          </a:p>
        </p:txBody>
      </p:sp>
      <p:sp>
        <p:nvSpPr>
          <p:cNvPr id="5062660" name="Rectangle 4"/>
          <p:cNvSpPr>
            <a:spLocks noGrp="1" noChangeArrowheads="1"/>
          </p:cNvSpPr>
          <p:nvPr>
            <p:ph type="title"/>
          </p:nvPr>
        </p:nvSpPr>
        <p:spPr>
          <a:xfrm>
            <a:off x="0" y="0"/>
            <a:ext cx="9144000" cy="1143000"/>
          </a:xfrm>
        </p:spPr>
        <p:txBody>
          <a:bodyPr/>
          <a:lstStyle/>
          <a:p>
            <a:pPr>
              <a:defRPr/>
            </a:pPr>
            <a:r>
              <a:rPr lang="en-US" sz="4000" smtClean="0">
                <a:latin typeface="Arial" pitchFamily="34" charset="0"/>
                <a:cs typeface="Arial" pitchFamily="34" charset="0"/>
              </a:rPr>
              <a:t>Relationship of Small LDL to Triglyceride/HDL-C Ratio</a:t>
            </a:r>
          </a:p>
        </p:txBody>
      </p:sp>
      <p:sp>
        <p:nvSpPr>
          <p:cNvPr id="83973" name="Rectangle 5"/>
          <p:cNvSpPr>
            <a:spLocks noChangeArrowheads="1"/>
          </p:cNvSpPr>
          <p:nvPr/>
        </p:nvSpPr>
        <p:spPr bwMode="auto">
          <a:xfrm>
            <a:off x="3652838" y="6221413"/>
            <a:ext cx="5137150" cy="366712"/>
          </a:xfrm>
          <a:prstGeom prst="rect">
            <a:avLst/>
          </a:prstGeom>
          <a:noFill/>
          <a:ln w="28575" algn="ctr">
            <a:noFill/>
            <a:miter lim="800000"/>
            <a:headEnd/>
            <a:tailEnd/>
          </a:ln>
        </p:spPr>
        <p:txBody>
          <a:bodyPr wrap="none">
            <a:spAutoFit/>
          </a:bodyPr>
          <a:lstStyle/>
          <a:p>
            <a:r>
              <a:rPr lang="en-US" sz="1800" b="1"/>
              <a:t>Hanak, V. et al. Am J Cardiol 2004;94:219–222</a:t>
            </a:r>
          </a:p>
        </p:txBody>
      </p:sp>
      <p:sp>
        <p:nvSpPr>
          <p:cNvPr id="5062752" name="Text Box 96"/>
          <p:cNvSpPr txBox="1">
            <a:spLocks noChangeArrowheads="1"/>
          </p:cNvSpPr>
          <p:nvPr/>
        </p:nvSpPr>
        <p:spPr bwMode="auto">
          <a:xfrm>
            <a:off x="228600" y="6197600"/>
            <a:ext cx="2552700" cy="336550"/>
          </a:xfrm>
          <a:prstGeom prst="rect">
            <a:avLst/>
          </a:prstGeom>
          <a:noFill/>
          <a:ln w="28575" algn="ctr">
            <a:noFill/>
            <a:miter lim="800000"/>
            <a:headEnd/>
            <a:tailEnd/>
          </a:ln>
          <a:effectLst/>
        </p:spPr>
        <p:txBody>
          <a:bodyPr>
            <a:spAutoFit/>
          </a:bodyPr>
          <a:lstStyle/>
          <a:p>
            <a:pPr>
              <a:defRPr/>
            </a:pPr>
            <a:r>
              <a:rPr lang="en-US" sz="1600">
                <a:solidFill>
                  <a:schemeClr val="tx1"/>
                </a:solidFill>
                <a:effectLst>
                  <a:outerShdw blurRad="38100" dist="38100" dir="2700000" algn="tl">
                    <a:srgbClr val="000000"/>
                  </a:outerShdw>
                </a:effectLst>
              </a:rPr>
              <a:t>NMR Spectroscopy</a:t>
            </a:r>
          </a:p>
        </p:txBody>
      </p:sp>
      <p:sp>
        <p:nvSpPr>
          <p:cNvPr id="5062754" name="Text Box 98"/>
          <p:cNvSpPr txBox="1">
            <a:spLocks noChangeArrowheads="1"/>
          </p:cNvSpPr>
          <p:nvPr/>
        </p:nvSpPr>
        <p:spPr bwMode="auto">
          <a:xfrm>
            <a:off x="6873875" y="1817977"/>
            <a:ext cx="2109788" cy="2862322"/>
          </a:xfrm>
          <a:prstGeom prst="rect">
            <a:avLst/>
          </a:prstGeom>
          <a:solidFill>
            <a:schemeClr val="accent1"/>
          </a:solidFill>
          <a:ln w="28575">
            <a:solidFill>
              <a:srgbClr val="FF0000"/>
            </a:solidFill>
            <a:miter lim="800000"/>
            <a:headEnd/>
            <a:tailEnd/>
          </a:ln>
        </p:spPr>
        <p:txBody>
          <a:bodyPr>
            <a:spAutoFit/>
          </a:bodyPr>
          <a:lstStyle/>
          <a:p>
            <a:r>
              <a:rPr lang="en-US" b="1" dirty="0" smtClean="0">
                <a:solidFill>
                  <a:schemeClr val="bg2"/>
                </a:solidFill>
              </a:rPr>
              <a:t>In men, 76% of the LDL phenotype A was less than and 77% of phenotype B was greater than the cutoff of 3.8.</a:t>
            </a:r>
            <a:endParaRPr lang="en-US" b="1" dirty="0">
              <a:solidFill>
                <a:schemeClr val="bg2"/>
              </a:solidFill>
            </a:endParaRPr>
          </a:p>
        </p:txBody>
      </p:sp>
      <p:sp>
        <p:nvSpPr>
          <p:cNvPr id="102" name="AutoShape 45"/>
          <p:cNvSpPr>
            <a:spLocks noChangeArrowheads="1"/>
          </p:cNvSpPr>
          <p:nvPr/>
        </p:nvSpPr>
        <p:spPr bwMode="auto">
          <a:xfrm>
            <a:off x="1239160" y="1667361"/>
            <a:ext cx="88900" cy="88900"/>
          </a:xfrm>
          <a:prstGeom prst="triangle">
            <a:avLst>
              <a:gd name="adj" fmla="val 50000"/>
            </a:avLst>
          </a:prstGeom>
          <a:solidFill>
            <a:srgbClr val="FF0000"/>
          </a:solidFill>
          <a:ln w="12700" algn="ctr">
            <a:solidFill>
              <a:schemeClr val="bg2"/>
            </a:solidFill>
            <a:miter lim="800000"/>
            <a:headEnd/>
            <a:tailEnd/>
          </a:ln>
        </p:spPr>
        <p:txBody>
          <a:bodyPr wrap="none" anchor="ctr">
            <a:spAutoFit/>
          </a:bodyPr>
          <a:lstStyle/>
          <a:p>
            <a:endParaRPr lang="en-US"/>
          </a:p>
        </p:txBody>
      </p:sp>
      <p:sp>
        <p:nvSpPr>
          <p:cNvPr id="103" name="AutoShape 46"/>
          <p:cNvSpPr>
            <a:spLocks noChangeArrowheads="1"/>
          </p:cNvSpPr>
          <p:nvPr/>
        </p:nvSpPr>
        <p:spPr bwMode="auto">
          <a:xfrm>
            <a:off x="1419236" y="1693870"/>
            <a:ext cx="88900" cy="88900"/>
          </a:xfrm>
          <a:prstGeom prst="triangle">
            <a:avLst>
              <a:gd name="adj" fmla="val 50000"/>
            </a:avLst>
          </a:prstGeom>
          <a:solidFill>
            <a:srgbClr val="FF0000"/>
          </a:solidFill>
          <a:ln w="12700" algn="ctr">
            <a:solidFill>
              <a:schemeClr val="bg2"/>
            </a:solidFill>
            <a:miter lim="800000"/>
            <a:headEnd/>
            <a:tailEnd/>
          </a:ln>
        </p:spPr>
        <p:txBody>
          <a:bodyPr wrap="none" anchor="ctr">
            <a:spAutoFit/>
          </a:bodyPr>
          <a:lstStyle/>
          <a:p>
            <a:endParaRPr lang="en-US"/>
          </a:p>
        </p:txBody>
      </p:sp>
      <p:sp>
        <p:nvSpPr>
          <p:cNvPr id="104" name="AutoShape 47"/>
          <p:cNvSpPr>
            <a:spLocks noChangeArrowheads="1"/>
          </p:cNvSpPr>
          <p:nvPr/>
        </p:nvSpPr>
        <p:spPr bwMode="auto">
          <a:xfrm>
            <a:off x="1581161" y="1807719"/>
            <a:ext cx="88900" cy="88900"/>
          </a:xfrm>
          <a:prstGeom prst="triangle">
            <a:avLst>
              <a:gd name="adj" fmla="val 50000"/>
            </a:avLst>
          </a:prstGeom>
          <a:solidFill>
            <a:srgbClr val="FF0000"/>
          </a:solidFill>
          <a:ln w="12700" algn="ctr">
            <a:solidFill>
              <a:schemeClr val="bg2"/>
            </a:solidFill>
            <a:miter lim="800000"/>
            <a:headEnd/>
            <a:tailEnd/>
          </a:ln>
        </p:spPr>
        <p:txBody>
          <a:bodyPr wrap="none" anchor="ctr">
            <a:spAutoFit/>
          </a:bodyPr>
          <a:lstStyle/>
          <a:p>
            <a:endParaRPr lang="en-US"/>
          </a:p>
        </p:txBody>
      </p:sp>
      <p:sp>
        <p:nvSpPr>
          <p:cNvPr id="105" name="AutoShape 48"/>
          <p:cNvSpPr>
            <a:spLocks noChangeArrowheads="1"/>
          </p:cNvSpPr>
          <p:nvPr/>
        </p:nvSpPr>
        <p:spPr bwMode="auto">
          <a:xfrm>
            <a:off x="1756476" y="2297089"/>
            <a:ext cx="88900" cy="88900"/>
          </a:xfrm>
          <a:prstGeom prst="triangle">
            <a:avLst>
              <a:gd name="adj" fmla="val 50000"/>
            </a:avLst>
          </a:prstGeom>
          <a:solidFill>
            <a:srgbClr val="FF0000"/>
          </a:solidFill>
          <a:ln w="12700" algn="ctr">
            <a:solidFill>
              <a:schemeClr val="bg2"/>
            </a:solidFill>
            <a:miter lim="800000"/>
            <a:headEnd/>
            <a:tailEnd/>
          </a:ln>
        </p:spPr>
        <p:txBody>
          <a:bodyPr wrap="none" anchor="ctr">
            <a:spAutoFit/>
          </a:bodyPr>
          <a:lstStyle/>
          <a:p>
            <a:endParaRPr lang="en-US"/>
          </a:p>
        </p:txBody>
      </p:sp>
      <p:sp>
        <p:nvSpPr>
          <p:cNvPr id="106" name="AutoShape 49"/>
          <p:cNvSpPr>
            <a:spLocks noChangeArrowheads="1"/>
          </p:cNvSpPr>
          <p:nvPr/>
        </p:nvSpPr>
        <p:spPr bwMode="auto">
          <a:xfrm>
            <a:off x="1936552" y="2866163"/>
            <a:ext cx="88900" cy="88900"/>
          </a:xfrm>
          <a:prstGeom prst="triangle">
            <a:avLst>
              <a:gd name="adj" fmla="val 50000"/>
            </a:avLst>
          </a:prstGeom>
          <a:solidFill>
            <a:srgbClr val="FF0000"/>
          </a:solidFill>
          <a:ln w="12700" algn="ctr">
            <a:solidFill>
              <a:schemeClr val="bg2"/>
            </a:solidFill>
            <a:miter lim="800000"/>
            <a:headEnd/>
            <a:tailEnd/>
          </a:ln>
        </p:spPr>
        <p:txBody>
          <a:bodyPr wrap="none" anchor="ctr">
            <a:spAutoFit/>
          </a:bodyPr>
          <a:lstStyle/>
          <a:p>
            <a:endParaRPr lang="en-US"/>
          </a:p>
        </p:txBody>
      </p:sp>
      <p:sp>
        <p:nvSpPr>
          <p:cNvPr id="107" name="AutoShape 50"/>
          <p:cNvSpPr>
            <a:spLocks noChangeArrowheads="1"/>
          </p:cNvSpPr>
          <p:nvPr/>
        </p:nvSpPr>
        <p:spPr bwMode="auto">
          <a:xfrm>
            <a:off x="2099375" y="3374852"/>
            <a:ext cx="88900" cy="88900"/>
          </a:xfrm>
          <a:prstGeom prst="triangle">
            <a:avLst>
              <a:gd name="adj" fmla="val 50000"/>
            </a:avLst>
          </a:prstGeom>
          <a:solidFill>
            <a:srgbClr val="FF0000"/>
          </a:solidFill>
          <a:ln w="12700" algn="ctr">
            <a:solidFill>
              <a:schemeClr val="bg2"/>
            </a:solidFill>
            <a:miter lim="800000"/>
            <a:headEnd/>
            <a:tailEnd/>
          </a:ln>
        </p:spPr>
        <p:txBody>
          <a:bodyPr wrap="none" anchor="ctr">
            <a:spAutoFit/>
          </a:bodyPr>
          <a:lstStyle/>
          <a:p>
            <a:endParaRPr lang="en-US"/>
          </a:p>
        </p:txBody>
      </p:sp>
      <p:sp>
        <p:nvSpPr>
          <p:cNvPr id="108" name="AutoShape 51"/>
          <p:cNvSpPr>
            <a:spLocks noChangeArrowheads="1"/>
          </p:cNvSpPr>
          <p:nvPr/>
        </p:nvSpPr>
        <p:spPr bwMode="auto">
          <a:xfrm>
            <a:off x="2291942" y="3687739"/>
            <a:ext cx="88900" cy="88900"/>
          </a:xfrm>
          <a:prstGeom prst="triangle">
            <a:avLst>
              <a:gd name="adj" fmla="val 50000"/>
            </a:avLst>
          </a:prstGeom>
          <a:solidFill>
            <a:srgbClr val="FF0000"/>
          </a:solidFill>
          <a:ln w="12700" algn="ctr">
            <a:solidFill>
              <a:schemeClr val="bg2"/>
            </a:solidFill>
            <a:miter lim="800000"/>
            <a:headEnd/>
            <a:tailEnd/>
          </a:ln>
        </p:spPr>
        <p:txBody>
          <a:bodyPr wrap="none" anchor="ctr">
            <a:spAutoFit/>
          </a:bodyPr>
          <a:lstStyle/>
          <a:p>
            <a:endParaRPr lang="en-US"/>
          </a:p>
        </p:txBody>
      </p:sp>
      <p:sp>
        <p:nvSpPr>
          <p:cNvPr id="109" name="AutoShape 52"/>
          <p:cNvSpPr>
            <a:spLocks noChangeArrowheads="1"/>
          </p:cNvSpPr>
          <p:nvPr/>
        </p:nvSpPr>
        <p:spPr bwMode="auto">
          <a:xfrm>
            <a:off x="2450003" y="3961088"/>
            <a:ext cx="88900" cy="88900"/>
          </a:xfrm>
          <a:prstGeom prst="triangle">
            <a:avLst>
              <a:gd name="adj" fmla="val 50000"/>
            </a:avLst>
          </a:prstGeom>
          <a:solidFill>
            <a:srgbClr val="FF0000"/>
          </a:solidFill>
          <a:ln w="12700" algn="ctr">
            <a:solidFill>
              <a:schemeClr val="bg2"/>
            </a:solidFill>
            <a:miter lim="800000"/>
            <a:headEnd/>
            <a:tailEnd/>
          </a:ln>
        </p:spPr>
        <p:txBody>
          <a:bodyPr wrap="none" anchor="ctr">
            <a:spAutoFit/>
          </a:bodyPr>
          <a:lstStyle/>
          <a:p>
            <a:endParaRPr lang="en-US"/>
          </a:p>
        </p:txBody>
      </p:sp>
      <p:sp>
        <p:nvSpPr>
          <p:cNvPr id="110" name="AutoShape 53"/>
          <p:cNvSpPr>
            <a:spLocks noChangeArrowheads="1"/>
          </p:cNvSpPr>
          <p:nvPr/>
        </p:nvSpPr>
        <p:spPr bwMode="auto">
          <a:xfrm>
            <a:off x="2633944" y="4211345"/>
            <a:ext cx="88900" cy="88900"/>
          </a:xfrm>
          <a:prstGeom prst="triangle">
            <a:avLst>
              <a:gd name="adj" fmla="val 50000"/>
            </a:avLst>
          </a:prstGeom>
          <a:solidFill>
            <a:srgbClr val="FF0000"/>
          </a:solidFill>
          <a:ln w="12700" algn="ctr">
            <a:solidFill>
              <a:schemeClr val="bg2"/>
            </a:solidFill>
            <a:miter lim="800000"/>
            <a:headEnd/>
            <a:tailEnd/>
          </a:ln>
        </p:spPr>
        <p:txBody>
          <a:bodyPr wrap="none" anchor="ctr">
            <a:spAutoFit/>
          </a:bodyPr>
          <a:lstStyle/>
          <a:p>
            <a:endParaRPr lang="en-US"/>
          </a:p>
        </p:txBody>
      </p:sp>
      <p:sp>
        <p:nvSpPr>
          <p:cNvPr id="111" name="AutoShape 54"/>
          <p:cNvSpPr>
            <a:spLocks noChangeArrowheads="1"/>
          </p:cNvSpPr>
          <p:nvPr/>
        </p:nvSpPr>
        <p:spPr bwMode="auto">
          <a:xfrm>
            <a:off x="2783379" y="4410741"/>
            <a:ext cx="88900" cy="88900"/>
          </a:xfrm>
          <a:prstGeom prst="triangle">
            <a:avLst>
              <a:gd name="adj" fmla="val 50000"/>
            </a:avLst>
          </a:prstGeom>
          <a:solidFill>
            <a:srgbClr val="FF0000"/>
          </a:solidFill>
          <a:ln w="12700" algn="ctr">
            <a:solidFill>
              <a:schemeClr val="bg2"/>
            </a:solidFill>
            <a:miter lim="800000"/>
            <a:headEnd/>
            <a:tailEnd/>
          </a:ln>
        </p:spPr>
        <p:txBody>
          <a:bodyPr wrap="none" anchor="ctr">
            <a:spAutoFit/>
          </a:bodyPr>
          <a:lstStyle/>
          <a:p>
            <a:endParaRPr lang="en-US"/>
          </a:p>
        </p:txBody>
      </p:sp>
      <p:sp>
        <p:nvSpPr>
          <p:cNvPr id="112" name="AutoShape 55"/>
          <p:cNvSpPr>
            <a:spLocks noChangeArrowheads="1"/>
          </p:cNvSpPr>
          <p:nvPr/>
        </p:nvSpPr>
        <p:spPr bwMode="auto">
          <a:xfrm>
            <a:off x="2993198" y="4467622"/>
            <a:ext cx="88900" cy="88900"/>
          </a:xfrm>
          <a:prstGeom prst="triangle">
            <a:avLst>
              <a:gd name="adj" fmla="val 50000"/>
            </a:avLst>
          </a:prstGeom>
          <a:solidFill>
            <a:srgbClr val="FF0000"/>
          </a:solidFill>
          <a:ln w="12700" algn="ctr">
            <a:solidFill>
              <a:schemeClr val="bg2"/>
            </a:solidFill>
            <a:miter lim="800000"/>
            <a:headEnd/>
            <a:tailEnd/>
          </a:ln>
        </p:spPr>
        <p:txBody>
          <a:bodyPr wrap="none" anchor="ctr">
            <a:spAutoFit/>
          </a:bodyPr>
          <a:lstStyle/>
          <a:p>
            <a:endParaRPr lang="en-US"/>
          </a:p>
        </p:txBody>
      </p:sp>
      <p:sp>
        <p:nvSpPr>
          <p:cNvPr id="113" name="AutoShape 56"/>
          <p:cNvSpPr>
            <a:spLocks noChangeArrowheads="1"/>
          </p:cNvSpPr>
          <p:nvPr/>
        </p:nvSpPr>
        <p:spPr bwMode="auto">
          <a:xfrm>
            <a:off x="3139667" y="4583360"/>
            <a:ext cx="88900" cy="88900"/>
          </a:xfrm>
          <a:prstGeom prst="triangle">
            <a:avLst>
              <a:gd name="adj" fmla="val 50000"/>
            </a:avLst>
          </a:prstGeom>
          <a:solidFill>
            <a:srgbClr val="FF0000"/>
          </a:solidFill>
          <a:ln w="12700" algn="ctr">
            <a:solidFill>
              <a:schemeClr val="bg2"/>
            </a:solidFill>
            <a:miter lim="800000"/>
            <a:headEnd/>
            <a:tailEnd/>
          </a:ln>
        </p:spPr>
        <p:txBody>
          <a:bodyPr wrap="none" anchor="ctr">
            <a:spAutoFit/>
          </a:bodyPr>
          <a:lstStyle/>
          <a:p>
            <a:endParaRPr lang="en-US"/>
          </a:p>
        </p:txBody>
      </p:sp>
      <p:sp>
        <p:nvSpPr>
          <p:cNvPr id="114" name="AutoShape 57"/>
          <p:cNvSpPr>
            <a:spLocks noChangeArrowheads="1"/>
          </p:cNvSpPr>
          <p:nvPr/>
        </p:nvSpPr>
        <p:spPr bwMode="auto">
          <a:xfrm>
            <a:off x="3328371" y="4707724"/>
            <a:ext cx="88900" cy="88900"/>
          </a:xfrm>
          <a:prstGeom prst="triangle">
            <a:avLst>
              <a:gd name="adj" fmla="val 50000"/>
            </a:avLst>
          </a:prstGeom>
          <a:solidFill>
            <a:srgbClr val="FF0000"/>
          </a:solidFill>
          <a:ln w="12700" algn="ctr">
            <a:solidFill>
              <a:schemeClr val="bg2"/>
            </a:solidFill>
            <a:miter lim="800000"/>
            <a:headEnd/>
            <a:tailEnd/>
          </a:ln>
        </p:spPr>
        <p:txBody>
          <a:bodyPr wrap="none" anchor="ctr">
            <a:spAutoFit/>
          </a:bodyPr>
          <a:lstStyle/>
          <a:p>
            <a:endParaRPr lang="en-US"/>
          </a:p>
        </p:txBody>
      </p:sp>
      <p:sp>
        <p:nvSpPr>
          <p:cNvPr id="115" name="AutoShape 58"/>
          <p:cNvSpPr>
            <a:spLocks noChangeArrowheads="1"/>
          </p:cNvSpPr>
          <p:nvPr/>
        </p:nvSpPr>
        <p:spPr bwMode="auto">
          <a:xfrm>
            <a:off x="3495058" y="4737197"/>
            <a:ext cx="88900" cy="88900"/>
          </a:xfrm>
          <a:prstGeom prst="triangle">
            <a:avLst>
              <a:gd name="adj" fmla="val 50000"/>
            </a:avLst>
          </a:prstGeom>
          <a:solidFill>
            <a:srgbClr val="FF0000"/>
          </a:solidFill>
          <a:ln w="12700" algn="ctr">
            <a:solidFill>
              <a:schemeClr val="bg2"/>
            </a:solidFill>
            <a:miter lim="800000"/>
            <a:headEnd/>
            <a:tailEnd/>
          </a:ln>
        </p:spPr>
        <p:txBody>
          <a:bodyPr wrap="none" anchor="ctr">
            <a:spAutoFit/>
          </a:bodyPr>
          <a:lstStyle/>
          <a:p>
            <a:endParaRPr lang="en-US"/>
          </a:p>
        </p:txBody>
      </p:sp>
      <p:sp>
        <p:nvSpPr>
          <p:cNvPr id="116" name="AutoShape 59"/>
          <p:cNvSpPr>
            <a:spLocks noChangeArrowheads="1"/>
          </p:cNvSpPr>
          <p:nvPr/>
        </p:nvSpPr>
        <p:spPr bwMode="auto">
          <a:xfrm>
            <a:off x="3661744" y="4785990"/>
            <a:ext cx="88900" cy="88900"/>
          </a:xfrm>
          <a:prstGeom prst="triangle">
            <a:avLst>
              <a:gd name="adj" fmla="val 50000"/>
            </a:avLst>
          </a:prstGeom>
          <a:solidFill>
            <a:srgbClr val="FF0000"/>
          </a:solidFill>
          <a:ln w="12700" algn="ctr">
            <a:solidFill>
              <a:schemeClr val="bg2"/>
            </a:solidFill>
            <a:miter lim="800000"/>
            <a:headEnd/>
            <a:tailEnd/>
          </a:ln>
        </p:spPr>
        <p:txBody>
          <a:bodyPr wrap="none" anchor="ctr">
            <a:spAutoFit/>
          </a:bodyPr>
          <a:lstStyle/>
          <a:p>
            <a:endParaRPr lang="en-US"/>
          </a:p>
        </p:txBody>
      </p:sp>
      <p:sp>
        <p:nvSpPr>
          <p:cNvPr id="117" name="AutoShape 60"/>
          <p:cNvSpPr>
            <a:spLocks noChangeArrowheads="1"/>
          </p:cNvSpPr>
          <p:nvPr/>
        </p:nvSpPr>
        <p:spPr bwMode="auto">
          <a:xfrm>
            <a:off x="3828433" y="4817530"/>
            <a:ext cx="88900" cy="88900"/>
          </a:xfrm>
          <a:prstGeom prst="triangle">
            <a:avLst>
              <a:gd name="adj" fmla="val 50000"/>
            </a:avLst>
          </a:prstGeom>
          <a:solidFill>
            <a:srgbClr val="FF0000"/>
          </a:solidFill>
          <a:ln w="12700" algn="ctr">
            <a:solidFill>
              <a:schemeClr val="bg2"/>
            </a:solidFill>
            <a:miter lim="800000"/>
            <a:headEnd/>
            <a:tailEnd/>
          </a:ln>
        </p:spPr>
        <p:txBody>
          <a:bodyPr wrap="none" anchor="ctr">
            <a:spAutoFit/>
          </a:bodyPr>
          <a:lstStyle/>
          <a:p>
            <a:endParaRPr lang="en-US"/>
          </a:p>
        </p:txBody>
      </p:sp>
      <p:sp>
        <p:nvSpPr>
          <p:cNvPr id="119" name="AutoShape 60"/>
          <p:cNvSpPr>
            <a:spLocks noChangeArrowheads="1"/>
          </p:cNvSpPr>
          <p:nvPr/>
        </p:nvSpPr>
        <p:spPr bwMode="auto">
          <a:xfrm>
            <a:off x="4006712" y="4857787"/>
            <a:ext cx="88900" cy="88900"/>
          </a:xfrm>
          <a:prstGeom prst="triangle">
            <a:avLst>
              <a:gd name="adj" fmla="val 50000"/>
            </a:avLst>
          </a:prstGeom>
          <a:solidFill>
            <a:srgbClr val="FF0000"/>
          </a:solidFill>
          <a:ln w="12700" algn="ctr">
            <a:solidFill>
              <a:schemeClr val="bg2"/>
            </a:solidFill>
            <a:miter lim="800000"/>
            <a:headEnd/>
            <a:tailEnd/>
          </a:ln>
        </p:spPr>
        <p:txBody>
          <a:bodyPr wrap="none" anchor="ctr">
            <a:spAutoFit/>
          </a:bodyPr>
          <a:lstStyle/>
          <a:p>
            <a:endParaRPr lang="en-US"/>
          </a:p>
        </p:txBody>
      </p:sp>
      <p:sp>
        <p:nvSpPr>
          <p:cNvPr id="120" name="AutoShape 60"/>
          <p:cNvSpPr>
            <a:spLocks noChangeArrowheads="1"/>
          </p:cNvSpPr>
          <p:nvPr/>
        </p:nvSpPr>
        <p:spPr bwMode="auto">
          <a:xfrm>
            <a:off x="4184991" y="4872166"/>
            <a:ext cx="88900" cy="88900"/>
          </a:xfrm>
          <a:prstGeom prst="triangle">
            <a:avLst>
              <a:gd name="adj" fmla="val 50000"/>
            </a:avLst>
          </a:prstGeom>
          <a:solidFill>
            <a:srgbClr val="FF0000"/>
          </a:solidFill>
          <a:ln w="12700" algn="ctr">
            <a:solidFill>
              <a:schemeClr val="bg2"/>
            </a:solidFill>
            <a:miter lim="800000"/>
            <a:headEnd/>
            <a:tailEnd/>
          </a:ln>
        </p:spPr>
        <p:txBody>
          <a:bodyPr wrap="none" anchor="ctr">
            <a:spAutoFit/>
          </a:bodyPr>
          <a:lstStyle/>
          <a:p>
            <a:endParaRPr lang="en-US"/>
          </a:p>
        </p:txBody>
      </p:sp>
      <p:sp>
        <p:nvSpPr>
          <p:cNvPr id="121" name="AutoShape 60"/>
          <p:cNvSpPr>
            <a:spLocks noChangeArrowheads="1"/>
          </p:cNvSpPr>
          <p:nvPr/>
        </p:nvSpPr>
        <p:spPr bwMode="auto">
          <a:xfrm>
            <a:off x="4363270" y="4895171"/>
            <a:ext cx="88900" cy="88900"/>
          </a:xfrm>
          <a:prstGeom prst="triangle">
            <a:avLst>
              <a:gd name="adj" fmla="val 50000"/>
            </a:avLst>
          </a:prstGeom>
          <a:solidFill>
            <a:srgbClr val="FF0000"/>
          </a:solidFill>
          <a:ln w="12700" algn="ctr">
            <a:solidFill>
              <a:schemeClr val="bg2"/>
            </a:solidFill>
            <a:miter lim="800000"/>
            <a:headEnd/>
            <a:tailEnd/>
          </a:ln>
        </p:spPr>
        <p:txBody>
          <a:bodyPr wrap="none" anchor="ctr">
            <a:spAutoFit/>
          </a:bodyPr>
          <a:lstStyle/>
          <a:p>
            <a:endParaRPr lang="en-US"/>
          </a:p>
        </p:txBody>
      </p:sp>
      <p:sp>
        <p:nvSpPr>
          <p:cNvPr id="122" name="AutoShape 60"/>
          <p:cNvSpPr>
            <a:spLocks noChangeArrowheads="1"/>
          </p:cNvSpPr>
          <p:nvPr/>
        </p:nvSpPr>
        <p:spPr bwMode="auto">
          <a:xfrm>
            <a:off x="4541549" y="4918176"/>
            <a:ext cx="88900" cy="88900"/>
          </a:xfrm>
          <a:prstGeom prst="triangle">
            <a:avLst>
              <a:gd name="adj" fmla="val 50000"/>
            </a:avLst>
          </a:prstGeom>
          <a:solidFill>
            <a:srgbClr val="FF0000"/>
          </a:solidFill>
          <a:ln w="12700" algn="ctr">
            <a:solidFill>
              <a:schemeClr val="bg2"/>
            </a:solidFill>
            <a:miter lim="800000"/>
            <a:headEnd/>
            <a:tailEnd/>
          </a:ln>
        </p:spPr>
        <p:txBody>
          <a:bodyPr wrap="none" anchor="ctr">
            <a:spAutoFit/>
          </a:bodyPr>
          <a:lstStyle/>
          <a:p>
            <a:endParaRPr lang="en-US"/>
          </a:p>
        </p:txBody>
      </p:sp>
      <p:sp>
        <p:nvSpPr>
          <p:cNvPr id="123" name="Freeform 122"/>
          <p:cNvSpPr/>
          <p:nvPr/>
        </p:nvSpPr>
        <p:spPr bwMode="auto">
          <a:xfrm>
            <a:off x="1268083" y="1716657"/>
            <a:ext cx="3321170" cy="3278037"/>
          </a:xfrm>
          <a:custGeom>
            <a:avLst/>
            <a:gdLst>
              <a:gd name="connsiteX0" fmla="*/ 0 w 3321170"/>
              <a:gd name="connsiteY0" fmla="*/ 0 h 3278037"/>
              <a:gd name="connsiteX1" fmla="*/ 189781 w 3321170"/>
              <a:gd name="connsiteY1" fmla="*/ 8626 h 3278037"/>
              <a:gd name="connsiteX2" fmla="*/ 362309 w 3321170"/>
              <a:gd name="connsiteY2" fmla="*/ 155275 h 3278037"/>
              <a:gd name="connsiteX3" fmla="*/ 543464 w 3321170"/>
              <a:gd name="connsiteY3" fmla="*/ 672860 h 3278037"/>
              <a:gd name="connsiteX4" fmla="*/ 707366 w 3321170"/>
              <a:gd name="connsiteY4" fmla="*/ 1199071 h 3278037"/>
              <a:gd name="connsiteX5" fmla="*/ 879894 w 3321170"/>
              <a:gd name="connsiteY5" fmla="*/ 1708030 h 3278037"/>
              <a:gd name="connsiteX6" fmla="*/ 966159 w 3321170"/>
              <a:gd name="connsiteY6" fmla="*/ 1889185 h 3278037"/>
              <a:gd name="connsiteX7" fmla="*/ 1069675 w 3321170"/>
              <a:gd name="connsiteY7" fmla="*/ 2044460 h 3278037"/>
              <a:gd name="connsiteX8" fmla="*/ 1233577 w 3321170"/>
              <a:gd name="connsiteY8" fmla="*/ 2294626 h 3278037"/>
              <a:gd name="connsiteX9" fmla="*/ 1406106 w 3321170"/>
              <a:gd name="connsiteY9" fmla="*/ 2553418 h 3278037"/>
              <a:gd name="connsiteX10" fmla="*/ 1492370 w 3321170"/>
              <a:gd name="connsiteY10" fmla="*/ 2665562 h 3278037"/>
              <a:gd name="connsiteX11" fmla="*/ 1570008 w 3321170"/>
              <a:gd name="connsiteY11" fmla="*/ 2725947 h 3278037"/>
              <a:gd name="connsiteX12" fmla="*/ 1759789 w 3321170"/>
              <a:gd name="connsiteY12" fmla="*/ 2820837 h 3278037"/>
              <a:gd name="connsiteX13" fmla="*/ 1802921 w 3321170"/>
              <a:gd name="connsiteY13" fmla="*/ 2838090 h 3278037"/>
              <a:gd name="connsiteX14" fmla="*/ 1915064 w 3321170"/>
              <a:gd name="connsiteY14" fmla="*/ 2950234 h 3278037"/>
              <a:gd name="connsiteX15" fmla="*/ 2096219 w 3321170"/>
              <a:gd name="connsiteY15" fmla="*/ 3045124 h 3278037"/>
              <a:gd name="connsiteX16" fmla="*/ 2277374 w 3321170"/>
              <a:gd name="connsiteY16" fmla="*/ 3079630 h 3278037"/>
              <a:gd name="connsiteX17" fmla="*/ 2337759 w 3321170"/>
              <a:gd name="connsiteY17" fmla="*/ 3096883 h 3278037"/>
              <a:gd name="connsiteX18" fmla="*/ 2424023 w 3321170"/>
              <a:gd name="connsiteY18" fmla="*/ 3131388 h 3278037"/>
              <a:gd name="connsiteX19" fmla="*/ 2622430 w 3321170"/>
              <a:gd name="connsiteY19" fmla="*/ 3174520 h 3278037"/>
              <a:gd name="connsiteX20" fmla="*/ 2777706 w 3321170"/>
              <a:gd name="connsiteY20" fmla="*/ 3183147 h 3278037"/>
              <a:gd name="connsiteX21" fmla="*/ 2846717 w 3321170"/>
              <a:gd name="connsiteY21" fmla="*/ 3174520 h 3278037"/>
              <a:gd name="connsiteX22" fmla="*/ 2941608 w 3321170"/>
              <a:gd name="connsiteY22" fmla="*/ 3191773 h 3278037"/>
              <a:gd name="connsiteX23" fmla="*/ 2967487 w 3321170"/>
              <a:gd name="connsiteY23" fmla="*/ 3200400 h 3278037"/>
              <a:gd name="connsiteX24" fmla="*/ 3122762 w 3321170"/>
              <a:gd name="connsiteY24" fmla="*/ 3226279 h 3278037"/>
              <a:gd name="connsiteX25" fmla="*/ 3321170 w 3321170"/>
              <a:gd name="connsiteY25" fmla="*/ 3278037 h 3278037"/>
              <a:gd name="connsiteX26" fmla="*/ 3321170 w 3321170"/>
              <a:gd name="connsiteY26" fmla="*/ 3278037 h 3278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321170" h="3278037">
                <a:moveTo>
                  <a:pt x="0" y="0"/>
                </a:moveTo>
                <a:lnTo>
                  <a:pt x="189781" y="8626"/>
                </a:lnTo>
                <a:cubicBezTo>
                  <a:pt x="250166" y="34505"/>
                  <a:pt x="306237" y="94890"/>
                  <a:pt x="362309" y="155275"/>
                </a:cubicBezTo>
                <a:lnTo>
                  <a:pt x="543464" y="672860"/>
                </a:lnTo>
                <a:cubicBezTo>
                  <a:pt x="598098" y="848264"/>
                  <a:pt x="651294" y="1026543"/>
                  <a:pt x="707366" y="1199071"/>
                </a:cubicBezTo>
                <a:cubicBezTo>
                  <a:pt x="763438" y="1371599"/>
                  <a:pt x="879894" y="1708030"/>
                  <a:pt x="879894" y="1708030"/>
                </a:cubicBezTo>
                <a:cubicBezTo>
                  <a:pt x="923026" y="1823049"/>
                  <a:pt x="966159" y="1889185"/>
                  <a:pt x="966159" y="1889185"/>
                </a:cubicBezTo>
                <a:cubicBezTo>
                  <a:pt x="997789" y="1945257"/>
                  <a:pt x="1069675" y="2044460"/>
                  <a:pt x="1069675" y="2044460"/>
                </a:cubicBezTo>
                <a:cubicBezTo>
                  <a:pt x="1114245" y="2112033"/>
                  <a:pt x="1173911" y="2203329"/>
                  <a:pt x="1233577" y="2294626"/>
                </a:cubicBezTo>
                <a:lnTo>
                  <a:pt x="1406106" y="2553418"/>
                </a:lnTo>
                <a:lnTo>
                  <a:pt x="1492370" y="2665562"/>
                </a:lnTo>
                <a:cubicBezTo>
                  <a:pt x="1519687" y="2694317"/>
                  <a:pt x="1570008" y="2725947"/>
                  <a:pt x="1570008" y="2725947"/>
                </a:cubicBezTo>
                <a:cubicBezTo>
                  <a:pt x="1614578" y="2751826"/>
                  <a:pt x="1759789" y="2820837"/>
                  <a:pt x="1759789" y="2820837"/>
                </a:cubicBezTo>
                <a:cubicBezTo>
                  <a:pt x="1798608" y="2839527"/>
                  <a:pt x="1800764" y="2838808"/>
                  <a:pt x="1802921" y="2838090"/>
                </a:cubicBezTo>
                <a:lnTo>
                  <a:pt x="1915064" y="2950234"/>
                </a:lnTo>
                <a:lnTo>
                  <a:pt x="2096219" y="3045124"/>
                </a:lnTo>
                <a:cubicBezTo>
                  <a:pt x="2156604" y="3066690"/>
                  <a:pt x="2277374" y="3079630"/>
                  <a:pt x="2277374" y="3079630"/>
                </a:cubicBezTo>
                <a:cubicBezTo>
                  <a:pt x="2317631" y="3088256"/>
                  <a:pt x="2337759" y="3096883"/>
                  <a:pt x="2337759" y="3096883"/>
                </a:cubicBezTo>
                <a:cubicBezTo>
                  <a:pt x="2362200" y="3105509"/>
                  <a:pt x="2424023" y="3131388"/>
                  <a:pt x="2424023" y="3131388"/>
                </a:cubicBezTo>
                <a:cubicBezTo>
                  <a:pt x="2471468" y="3144327"/>
                  <a:pt x="2546949" y="3159423"/>
                  <a:pt x="2622430" y="3174520"/>
                </a:cubicBezTo>
                <a:lnTo>
                  <a:pt x="2777706" y="3183147"/>
                </a:lnTo>
                <a:lnTo>
                  <a:pt x="2846717" y="3174520"/>
                </a:lnTo>
                <a:cubicBezTo>
                  <a:pt x="2874034" y="3175958"/>
                  <a:pt x="2941608" y="3191773"/>
                  <a:pt x="2941608" y="3191773"/>
                </a:cubicBezTo>
                <a:cubicBezTo>
                  <a:pt x="2961736" y="3196086"/>
                  <a:pt x="2967487" y="3200400"/>
                  <a:pt x="2967487" y="3200400"/>
                </a:cubicBezTo>
                <a:cubicBezTo>
                  <a:pt x="2997679" y="3206151"/>
                  <a:pt x="3063815" y="3213340"/>
                  <a:pt x="3122762" y="3226279"/>
                </a:cubicBezTo>
                <a:cubicBezTo>
                  <a:pt x="3181709" y="3239218"/>
                  <a:pt x="3321170" y="3278037"/>
                  <a:pt x="3321170" y="3278037"/>
                </a:cubicBezTo>
                <a:lnTo>
                  <a:pt x="3321170" y="3278037"/>
                </a:lnTo>
              </a:path>
            </a:pathLst>
          </a:custGeom>
          <a:noFill/>
          <a:ln w="28575"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126" name="AutoShape 11"/>
          <p:cNvSpPr>
            <a:spLocks noChangeArrowheads="1"/>
          </p:cNvSpPr>
          <p:nvPr/>
        </p:nvSpPr>
        <p:spPr bwMode="auto">
          <a:xfrm>
            <a:off x="1609965" y="4929457"/>
            <a:ext cx="88900" cy="88900"/>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127" name="AutoShape 12"/>
          <p:cNvSpPr>
            <a:spLocks noChangeArrowheads="1"/>
          </p:cNvSpPr>
          <p:nvPr/>
        </p:nvSpPr>
        <p:spPr bwMode="auto">
          <a:xfrm>
            <a:off x="1768925" y="4890190"/>
            <a:ext cx="88900" cy="88900"/>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128" name="AutoShape 13"/>
          <p:cNvSpPr>
            <a:spLocks noChangeArrowheads="1"/>
          </p:cNvSpPr>
          <p:nvPr/>
        </p:nvSpPr>
        <p:spPr bwMode="auto">
          <a:xfrm>
            <a:off x="1945137" y="4781909"/>
            <a:ext cx="88900" cy="88900"/>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129" name="AutoShape 14"/>
          <p:cNvSpPr>
            <a:spLocks noChangeArrowheads="1"/>
          </p:cNvSpPr>
          <p:nvPr/>
        </p:nvSpPr>
        <p:spPr bwMode="auto">
          <a:xfrm>
            <a:off x="2107062" y="4659882"/>
            <a:ext cx="88900" cy="88900"/>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130" name="AutoShape 15"/>
          <p:cNvSpPr>
            <a:spLocks noChangeArrowheads="1"/>
          </p:cNvSpPr>
          <p:nvPr/>
        </p:nvSpPr>
        <p:spPr bwMode="auto">
          <a:xfrm>
            <a:off x="2286239" y="4538752"/>
            <a:ext cx="88900" cy="88900"/>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131" name="AutoShape 16"/>
          <p:cNvSpPr>
            <a:spLocks noChangeArrowheads="1"/>
          </p:cNvSpPr>
          <p:nvPr/>
        </p:nvSpPr>
        <p:spPr bwMode="auto">
          <a:xfrm>
            <a:off x="2466316" y="4306918"/>
            <a:ext cx="88900" cy="88900"/>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132" name="AutoShape 17"/>
          <p:cNvSpPr>
            <a:spLocks noChangeArrowheads="1"/>
          </p:cNvSpPr>
          <p:nvPr/>
        </p:nvSpPr>
        <p:spPr bwMode="auto">
          <a:xfrm>
            <a:off x="2636867" y="4086045"/>
            <a:ext cx="88900" cy="88900"/>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133" name="AutoShape 18"/>
          <p:cNvSpPr>
            <a:spLocks noChangeArrowheads="1"/>
          </p:cNvSpPr>
          <p:nvPr/>
        </p:nvSpPr>
        <p:spPr bwMode="auto">
          <a:xfrm>
            <a:off x="2804454" y="3895277"/>
            <a:ext cx="88900" cy="88900"/>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134" name="AutoShape 19"/>
          <p:cNvSpPr>
            <a:spLocks noChangeArrowheads="1"/>
          </p:cNvSpPr>
          <p:nvPr/>
        </p:nvSpPr>
        <p:spPr bwMode="auto">
          <a:xfrm>
            <a:off x="2956854" y="3659488"/>
            <a:ext cx="88900" cy="88900"/>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135" name="AutoShape 20"/>
          <p:cNvSpPr>
            <a:spLocks noChangeArrowheads="1"/>
          </p:cNvSpPr>
          <p:nvPr/>
        </p:nvSpPr>
        <p:spPr bwMode="auto">
          <a:xfrm>
            <a:off x="3136930" y="3390990"/>
            <a:ext cx="88900" cy="88900"/>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136" name="AutoShape 21"/>
          <p:cNvSpPr>
            <a:spLocks noChangeArrowheads="1"/>
          </p:cNvSpPr>
          <p:nvPr/>
        </p:nvSpPr>
        <p:spPr bwMode="auto">
          <a:xfrm>
            <a:off x="3309279" y="3199860"/>
            <a:ext cx="88900" cy="88900"/>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137" name="AutoShape 22"/>
          <p:cNvSpPr>
            <a:spLocks noChangeArrowheads="1"/>
          </p:cNvSpPr>
          <p:nvPr/>
        </p:nvSpPr>
        <p:spPr bwMode="auto">
          <a:xfrm>
            <a:off x="3476864" y="2977821"/>
            <a:ext cx="88900" cy="88900"/>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138" name="AutoShape 23"/>
          <p:cNvSpPr>
            <a:spLocks noChangeArrowheads="1"/>
          </p:cNvSpPr>
          <p:nvPr/>
        </p:nvSpPr>
        <p:spPr bwMode="auto">
          <a:xfrm>
            <a:off x="3642654" y="2785524"/>
            <a:ext cx="88900" cy="88900"/>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139" name="AutoShape 24"/>
          <p:cNvSpPr>
            <a:spLocks noChangeArrowheads="1"/>
          </p:cNvSpPr>
          <p:nvPr/>
        </p:nvSpPr>
        <p:spPr bwMode="auto">
          <a:xfrm>
            <a:off x="3826594" y="2653612"/>
            <a:ext cx="88900" cy="88900"/>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140" name="AutoShape 25"/>
          <p:cNvSpPr>
            <a:spLocks noChangeArrowheads="1"/>
          </p:cNvSpPr>
          <p:nvPr/>
        </p:nvSpPr>
        <p:spPr bwMode="auto">
          <a:xfrm>
            <a:off x="3984655" y="2503637"/>
            <a:ext cx="88900" cy="88900"/>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141" name="AutoShape 26"/>
          <p:cNvSpPr>
            <a:spLocks noChangeArrowheads="1"/>
          </p:cNvSpPr>
          <p:nvPr/>
        </p:nvSpPr>
        <p:spPr bwMode="auto">
          <a:xfrm>
            <a:off x="4164732" y="2394640"/>
            <a:ext cx="88900" cy="88900"/>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142" name="AutoShape 27"/>
          <p:cNvSpPr>
            <a:spLocks noChangeArrowheads="1"/>
          </p:cNvSpPr>
          <p:nvPr/>
        </p:nvSpPr>
        <p:spPr bwMode="auto">
          <a:xfrm>
            <a:off x="4525963" y="2190750"/>
            <a:ext cx="88900" cy="88900"/>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143" name="AutoShape 28"/>
          <p:cNvSpPr>
            <a:spLocks noChangeArrowheads="1"/>
          </p:cNvSpPr>
          <p:nvPr/>
        </p:nvSpPr>
        <p:spPr bwMode="auto">
          <a:xfrm>
            <a:off x="4713767" y="2076720"/>
            <a:ext cx="88900" cy="88900"/>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144" name="AutoShape 29"/>
          <p:cNvSpPr>
            <a:spLocks noChangeArrowheads="1"/>
          </p:cNvSpPr>
          <p:nvPr/>
        </p:nvSpPr>
        <p:spPr bwMode="auto">
          <a:xfrm>
            <a:off x="4859338" y="1966913"/>
            <a:ext cx="88900" cy="88900"/>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145" name="AutoShape 30"/>
          <p:cNvSpPr>
            <a:spLocks noChangeArrowheads="1"/>
          </p:cNvSpPr>
          <p:nvPr/>
        </p:nvSpPr>
        <p:spPr bwMode="auto">
          <a:xfrm>
            <a:off x="5042379" y="1950828"/>
            <a:ext cx="88900" cy="88900"/>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146" name="AutoShape 31"/>
          <p:cNvSpPr>
            <a:spLocks noChangeArrowheads="1"/>
          </p:cNvSpPr>
          <p:nvPr/>
        </p:nvSpPr>
        <p:spPr bwMode="auto">
          <a:xfrm>
            <a:off x="5205203" y="1921354"/>
            <a:ext cx="88900" cy="88900"/>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147" name="AutoShape 32"/>
          <p:cNvSpPr>
            <a:spLocks noChangeArrowheads="1"/>
          </p:cNvSpPr>
          <p:nvPr/>
        </p:nvSpPr>
        <p:spPr bwMode="auto">
          <a:xfrm>
            <a:off x="5385279" y="1917760"/>
            <a:ext cx="88900" cy="88900"/>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148" name="AutoShape 33"/>
          <p:cNvSpPr>
            <a:spLocks noChangeArrowheads="1"/>
          </p:cNvSpPr>
          <p:nvPr/>
        </p:nvSpPr>
        <p:spPr bwMode="auto">
          <a:xfrm>
            <a:off x="5530850" y="1828800"/>
            <a:ext cx="88900" cy="88900"/>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149" name="AutoShape 34"/>
          <p:cNvSpPr>
            <a:spLocks noChangeArrowheads="1"/>
          </p:cNvSpPr>
          <p:nvPr/>
        </p:nvSpPr>
        <p:spPr bwMode="auto">
          <a:xfrm>
            <a:off x="5718655" y="1773987"/>
            <a:ext cx="88900" cy="88900"/>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150" name="AutoShape 35"/>
          <p:cNvSpPr>
            <a:spLocks noChangeArrowheads="1"/>
          </p:cNvSpPr>
          <p:nvPr/>
        </p:nvSpPr>
        <p:spPr bwMode="auto">
          <a:xfrm>
            <a:off x="5885343" y="1769224"/>
            <a:ext cx="88900" cy="88900"/>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152" name="AutoShape 37"/>
          <p:cNvSpPr>
            <a:spLocks noChangeArrowheads="1"/>
          </p:cNvSpPr>
          <p:nvPr/>
        </p:nvSpPr>
        <p:spPr bwMode="auto">
          <a:xfrm>
            <a:off x="4320905" y="2285910"/>
            <a:ext cx="88900" cy="88900"/>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153" name="Freeform 152"/>
          <p:cNvSpPr/>
          <p:nvPr/>
        </p:nvSpPr>
        <p:spPr bwMode="auto">
          <a:xfrm>
            <a:off x="1639019" y="1828800"/>
            <a:ext cx="4344837" cy="3191774"/>
          </a:xfrm>
          <a:custGeom>
            <a:avLst/>
            <a:gdLst>
              <a:gd name="connsiteX0" fmla="*/ 0 w 4344837"/>
              <a:gd name="connsiteY0" fmla="*/ 3191774 h 3191774"/>
              <a:gd name="connsiteX1" fmla="*/ 163902 w 4344837"/>
              <a:gd name="connsiteY1" fmla="*/ 3131389 h 3191774"/>
              <a:gd name="connsiteX2" fmla="*/ 353683 w 4344837"/>
              <a:gd name="connsiteY2" fmla="*/ 3001992 h 3191774"/>
              <a:gd name="connsiteX3" fmla="*/ 508958 w 4344837"/>
              <a:gd name="connsiteY3" fmla="*/ 2872596 h 3191774"/>
              <a:gd name="connsiteX4" fmla="*/ 698739 w 4344837"/>
              <a:gd name="connsiteY4" fmla="*/ 2769079 h 3191774"/>
              <a:gd name="connsiteX5" fmla="*/ 854015 w 4344837"/>
              <a:gd name="connsiteY5" fmla="*/ 2518913 h 3191774"/>
              <a:gd name="connsiteX6" fmla="*/ 1043796 w 4344837"/>
              <a:gd name="connsiteY6" fmla="*/ 2320506 h 3191774"/>
              <a:gd name="connsiteX7" fmla="*/ 1224951 w 4344837"/>
              <a:gd name="connsiteY7" fmla="*/ 2147977 h 3191774"/>
              <a:gd name="connsiteX8" fmla="*/ 1362973 w 4344837"/>
              <a:gd name="connsiteY8" fmla="*/ 1906438 h 3191774"/>
              <a:gd name="connsiteX9" fmla="*/ 1535502 w 4344837"/>
              <a:gd name="connsiteY9" fmla="*/ 1630392 h 3191774"/>
              <a:gd name="connsiteX10" fmla="*/ 1716656 w 4344837"/>
              <a:gd name="connsiteY10" fmla="*/ 1440611 h 3191774"/>
              <a:gd name="connsiteX11" fmla="*/ 1897811 w 4344837"/>
              <a:gd name="connsiteY11" fmla="*/ 1207698 h 3191774"/>
              <a:gd name="connsiteX12" fmla="*/ 2061713 w 4344837"/>
              <a:gd name="connsiteY12" fmla="*/ 1017917 h 3191774"/>
              <a:gd name="connsiteX13" fmla="*/ 2242868 w 4344837"/>
              <a:gd name="connsiteY13" fmla="*/ 871268 h 3191774"/>
              <a:gd name="connsiteX14" fmla="*/ 2406770 w 4344837"/>
              <a:gd name="connsiteY14" fmla="*/ 733245 h 3191774"/>
              <a:gd name="connsiteX15" fmla="*/ 2562045 w 4344837"/>
              <a:gd name="connsiteY15" fmla="*/ 612475 h 3191774"/>
              <a:gd name="connsiteX16" fmla="*/ 2743200 w 4344837"/>
              <a:gd name="connsiteY16" fmla="*/ 500332 h 3191774"/>
              <a:gd name="connsiteX17" fmla="*/ 2958860 w 4344837"/>
              <a:gd name="connsiteY17" fmla="*/ 396815 h 3191774"/>
              <a:gd name="connsiteX18" fmla="*/ 3105509 w 4344837"/>
              <a:gd name="connsiteY18" fmla="*/ 301925 h 3191774"/>
              <a:gd name="connsiteX19" fmla="*/ 3286664 w 4344837"/>
              <a:gd name="connsiteY19" fmla="*/ 181155 h 3191774"/>
              <a:gd name="connsiteX20" fmla="*/ 3450566 w 4344837"/>
              <a:gd name="connsiteY20" fmla="*/ 172528 h 3191774"/>
              <a:gd name="connsiteX21" fmla="*/ 3605841 w 4344837"/>
              <a:gd name="connsiteY21" fmla="*/ 129396 h 3191774"/>
              <a:gd name="connsiteX22" fmla="*/ 3795623 w 4344837"/>
              <a:gd name="connsiteY22" fmla="*/ 129396 h 3191774"/>
              <a:gd name="connsiteX23" fmla="*/ 3968151 w 4344837"/>
              <a:gd name="connsiteY23" fmla="*/ 60385 h 3191774"/>
              <a:gd name="connsiteX24" fmla="*/ 4123426 w 4344837"/>
              <a:gd name="connsiteY24" fmla="*/ 0 h 3191774"/>
              <a:gd name="connsiteX25" fmla="*/ 4313207 w 4344837"/>
              <a:gd name="connsiteY25" fmla="*/ 0 h 3191774"/>
              <a:gd name="connsiteX26" fmla="*/ 4313207 w 4344837"/>
              <a:gd name="connsiteY26" fmla="*/ 8626 h 3191774"/>
              <a:gd name="connsiteX27" fmla="*/ 4313207 w 4344837"/>
              <a:gd name="connsiteY27" fmla="*/ 17253 h 3191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344837" h="3191774">
                <a:moveTo>
                  <a:pt x="0" y="3191774"/>
                </a:moveTo>
                <a:lnTo>
                  <a:pt x="163902" y="3131389"/>
                </a:lnTo>
                <a:cubicBezTo>
                  <a:pt x="222849" y="3099759"/>
                  <a:pt x="353683" y="3001992"/>
                  <a:pt x="353683" y="3001992"/>
                </a:cubicBezTo>
                <a:cubicBezTo>
                  <a:pt x="411192" y="2958860"/>
                  <a:pt x="508958" y="2872596"/>
                  <a:pt x="508958" y="2872596"/>
                </a:cubicBezTo>
                <a:cubicBezTo>
                  <a:pt x="566467" y="2833777"/>
                  <a:pt x="698739" y="2769079"/>
                  <a:pt x="698739" y="2769079"/>
                </a:cubicBezTo>
                <a:cubicBezTo>
                  <a:pt x="756249" y="2710132"/>
                  <a:pt x="854015" y="2518913"/>
                  <a:pt x="854015" y="2518913"/>
                </a:cubicBezTo>
                <a:cubicBezTo>
                  <a:pt x="911525" y="2444151"/>
                  <a:pt x="1043796" y="2320506"/>
                  <a:pt x="1043796" y="2320506"/>
                </a:cubicBezTo>
                <a:cubicBezTo>
                  <a:pt x="1105619" y="2258683"/>
                  <a:pt x="1224951" y="2147977"/>
                  <a:pt x="1224951" y="2147977"/>
                </a:cubicBezTo>
                <a:cubicBezTo>
                  <a:pt x="1278147" y="2078966"/>
                  <a:pt x="1362973" y="1906438"/>
                  <a:pt x="1362973" y="1906438"/>
                </a:cubicBezTo>
                <a:cubicBezTo>
                  <a:pt x="1414732" y="1820174"/>
                  <a:pt x="1535502" y="1630392"/>
                  <a:pt x="1535502" y="1630392"/>
                </a:cubicBezTo>
                <a:cubicBezTo>
                  <a:pt x="1594449" y="1552754"/>
                  <a:pt x="1716656" y="1440611"/>
                  <a:pt x="1716656" y="1440611"/>
                </a:cubicBezTo>
                <a:cubicBezTo>
                  <a:pt x="1777041" y="1370162"/>
                  <a:pt x="1897811" y="1207698"/>
                  <a:pt x="1897811" y="1207698"/>
                </a:cubicBezTo>
                <a:cubicBezTo>
                  <a:pt x="1955321" y="1137249"/>
                  <a:pt x="2061713" y="1017917"/>
                  <a:pt x="2061713" y="1017917"/>
                </a:cubicBezTo>
                <a:cubicBezTo>
                  <a:pt x="2119222" y="961846"/>
                  <a:pt x="2242868" y="871268"/>
                  <a:pt x="2242868" y="871268"/>
                </a:cubicBezTo>
                <a:cubicBezTo>
                  <a:pt x="2300378" y="823823"/>
                  <a:pt x="2406770" y="733245"/>
                  <a:pt x="2406770" y="733245"/>
                </a:cubicBezTo>
                <a:cubicBezTo>
                  <a:pt x="2459966" y="690113"/>
                  <a:pt x="2562045" y="612475"/>
                  <a:pt x="2562045" y="612475"/>
                </a:cubicBezTo>
                <a:cubicBezTo>
                  <a:pt x="2618117" y="573656"/>
                  <a:pt x="2743200" y="500332"/>
                  <a:pt x="2743200" y="500332"/>
                </a:cubicBezTo>
                <a:cubicBezTo>
                  <a:pt x="2809336" y="464389"/>
                  <a:pt x="2958860" y="396815"/>
                  <a:pt x="2958860" y="396815"/>
                </a:cubicBezTo>
                <a:cubicBezTo>
                  <a:pt x="3019245" y="363747"/>
                  <a:pt x="3105509" y="301925"/>
                  <a:pt x="3105509" y="301925"/>
                </a:cubicBezTo>
                <a:lnTo>
                  <a:pt x="3286664" y="181155"/>
                </a:lnTo>
                <a:cubicBezTo>
                  <a:pt x="3344174" y="159589"/>
                  <a:pt x="3450566" y="172528"/>
                  <a:pt x="3450566" y="172528"/>
                </a:cubicBezTo>
                <a:cubicBezTo>
                  <a:pt x="3503762" y="163902"/>
                  <a:pt x="3605841" y="129396"/>
                  <a:pt x="3605841" y="129396"/>
                </a:cubicBezTo>
                <a:cubicBezTo>
                  <a:pt x="3663351" y="122207"/>
                  <a:pt x="3795623" y="129396"/>
                  <a:pt x="3795623" y="129396"/>
                </a:cubicBezTo>
                <a:cubicBezTo>
                  <a:pt x="3856008" y="117894"/>
                  <a:pt x="3968151" y="60385"/>
                  <a:pt x="3968151" y="60385"/>
                </a:cubicBezTo>
                <a:lnTo>
                  <a:pt x="4123426" y="0"/>
                </a:lnTo>
                <a:lnTo>
                  <a:pt x="4313207" y="0"/>
                </a:lnTo>
                <a:cubicBezTo>
                  <a:pt x="4344837" y="1438"/>
                  <a:pt x="4313207" y="8626"/>
                  <a:pt x="4313207" y="8626"/>
                </a:cubicBezTo>
                <a:lnTo>
                  <a:pt x="4313207" y="17253"/>
                </a:lnTo>
              </a:path>
            </a:pathLst>
          </a:custGeom>
          <a:noFill/>
          <a:ln w="28575" cap="flat" cmpd="sng" algn="ctr">
            <a:solidFill>
              <a:schemeClr val="tx2"/>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2"/>
              </a:solidFill>
              <a:effectLst/>
              <a:latin typeface="Arial" pitchFamily="34" charset="0"/>
            </a:endParaRPr>
          </a:p>
        </p:txBody>
      </p:sp>
      <p:sp>
        <p:nvSpPr>
          <p:cNvPr id="154" name="AutoShape 3"/>
          <p:cNvSpPr>
            <a:spLocks noChangeArrowheads="1"/>
          </p:cNvSpPr>
          <p:nvPr/>
        </p:nvSpPr>
        <p:spPr bwMode="auto">
          <a:xfrm>
            <a:off x="697871" y="4993646"/>
            <a:ext cx="5461000" cy="457200"/>
          </a:xfrm>
          <a:prstGeom prst="notchedRightArrow">
            <a:avLst>
              <a:gd name="adj1" fmla="val 50000"/>
              <a:gd name="adj2" fmla="val 298611"/>
            </a:avLst>
          </a:prstGeom>
          <a:solidFill>
            <a:srgbClr val="FF0000"/>
          </a:solidFill>
          <a:ln w="28575">
            <a:noFill/>
            <a:miter lim="800000"/>
            <a:headEnd/>
            <a:tailEnd/>
          </a:ln>
          <a:scene3d>
            <a:camera prst="orthographicFront"/>
            <a:lightRig rig="threePt" dir="t"/>
          </a:scene3d>
          <a:sp3d>
            <a:bevelT/>
          </a:sp3d>
        </p:spPr>
        <p:txBody>
          <a:bodyPr anchor="ctr">
            <a:spAutoFit/>
          </a:bodyPr>
          <a:lstStyle/>
          <a:p>
            <a:endParaRPr lang="en-US"/>
          </a:p>
        </p:txBody>
      </p:sp>
      <p:sp>
        <p:nvSpPr>
          <p:cNvPr id="155" name="Line 6"/>
          <p:cNvSpPr>
            <a:spLocks noChangeShapeType="1"/>
          </p:cNvSpPr>
          <p:nvPr/>
        </p:nvSpPr>
        <p:spPr bwMode="auto">
          <a:xfrm flipH="1">
            <a:off x="2571121" y="1699583"/>
            <a:ext cx="4762" cy="3290888"/>
          </a:xfrm>
          <a:prstGeom prst="line">
            <a:avLst/>
          </a:prstGeom>
          <a:noFill/>
          <a:ln w="28575">
            <a:solidFill>
              <a:schemeClr val="bg1"/>
            </a:solidFill>
            <a:prstDash val="sysDot"/>
            <a:round/>
            <a:headEnd/>
            <a:tailEnd/>
          </a:ln>
        </p:spPr>
        <p:txBody>
          <a:bodyPr anchor="ctr">
            <a:spAutoFit/>
          </a:bodyPr>
          <a:lstStyle/>
          <a:p>
            <a:endParaRPr lang="en-US"/>
          </a:p>
        </p:txBody>
      </p:sp>
      <p:sp>
        <p:nvSpPr>
          <p:cNvPr id="156" name="Line 7"/>
          <p:cNvSpPr>
            <a:spLocks noChangeShapeType="1"/>
          </p:cNvSpPr>
          <p:nvPr/>
        </p:nvSpPr>
        <p:spPr bwMode="auto">
          <a:xfrm>
            <a:off x="1294771" y="1685296"/>
            <a:ext cx="4762" cy="3376612"/>
          </a:xfrm>
          <a:prstGeom prst="line">
            <a:avLst/>
          </a:prstGeom>
          <a:noFill/>
          <a:ln w="28575">
            <a:solidFill>
              <a:srgbClr val="0000FF"/>
            </a:solidFill>
            <a:round/>
            <a:headEnd/>
            <a:tailEnd/>
          </a:ln>
        </p:spPr>
        <p:txBody>
          <a:bodyPr anchor="ctr">
            <a:spAutoFit/>
          </a:bodyPr>
          <a:lstStyle/>
          <a:p>
            <a:endParaRPr lang="en-US"/>
          </a:p>
        </p:txBody>
      </p:sp>
      <p:sp>
        <p:nvSpPr>
          <p:cNvPr id="157" name="Line 8"/>
          <p:cNvSpPr>
            <a:spLocks noChangeShapeType="1"/>
          </p:cNvSpPr>
          <p:nvPr/>
        </p:nvSpPr>
        <p:spPr bwMode="auto">
          <a:xfrm flipV="1">
            <a:off x="1237621" y="4985708"/>
            <a:ext cx="4600575" cy="14288"/>
          </a:xfrm>
          <a:prstGeom prst="line">
            <a:avLst/>
          </a:prstGeom>
          <a:noFill/>
          <a:ln w="28575">
            <a:solidFill>
              <a:srgbClr val="0000FF"/>
            </a:solidFill>
            <a:round/>
            <a:headEnd/>
            <a:tailEnd/>
          </a:ln>
        </p:spPr>
        <p:txBody>
          <a:bodyPr anchor="ctr">
            <a:spAutoFit/>
          </a:bodyPr>
          <a:lstStyle/>
          <a:p>
            <a:endParaRPr lang="en-US"/>
          </a:p>
        </p:txBody>
      </p:sp>
      <p:sp>
        <p:nvSpPr>
          <p:cNvPr id="158" name="Text Box 75"/>
          <p:cNvSpPr txBox="1">
            <a:spLocks noChangeArrowheads="1"/>
          </p:cNvSpPr>
          <p:nvPr/>
        </p:nvSpPr>
        <p:spPr bwMode="auto">
          <a:xfrm>
            <a:off x="1142371" y="5080958"/>
            <a:ext cx="347662" cy="336550"/>
          </a:xfrm>
          <a:prstGeom prst="rect">
            <a:avLst/>
          </a:prstGeom>
          <a:noFill/>
          <a:ln w="28575" algn="ctr">
            <a:noFill/>
            <a:miter lim="800000"/>
            <a:headEnd/>
            <a:tailEnd/>
          </a:ln>
        </p:spPr>
        <p:txBody>
          <a:bodyPr>
            <a:spAutoFit/>
          </a:bodyPr>
          <a:lstStyle/>
          <a:p>
            <a:r>
              <a:rPr lang="en-US" sz="1600" b="1">
                <a:solidFill>
                  <a:schemeClr val="bg2"/>
                </a:solidFill>
              </a:rPr>
              <a:t>0</a:t>
            </a:r>
          </a:p>
        </p:txBody>
      </p:sp>
      <p:sp>
        <p:nvSpPr>
          <p:cNvPr id="159" name="Text Box 76"/>
          <p:cNvSpPr txBox="1">
            <a:spLocks noChangeArrowheads="1"/>
          </p:cNvSpPr>
          <p:nvPr/>
        </p:nvSpPr>
        <p:spPr bwMode="auto">
          <a:xfrm>
            <a:off x="1804358" y="5076196"/>
            <a:ext cx="347663" cy="336550"/>
          </a:xfrm>
          <a:prstGeom prst="rect">
            <a:avLst/>
          </a:prstGeom>
          <a:noFill/>
          <a:ln w="28575" algn="ctr">
            <a:noFill/>
            <a:miter lim="800000"/>
            <a:headEnd/>
            <a:tailEnd/>
          </a:ln>
        </p:spPr>
        <p:txBody>
          <a:bodyPr>
            <a:spAutoFit/>
          </a:bodyPr>
          <a:lstStyle/>
          <a:p>
            <a:r>
              <a:rPr lang="en-US" sz="1600" b="1">
                <a:solidFill>
                  <a:schemeClr val="bg2"/>
                </a:solidFill>
              </a:rPr>
              <a:t>2</a:t>
            </a:r>
          </a:p>
        </p:txBody>
      </p:sp>
      <p:sp>
        <p:nvSpPr>
          <p:cNvPr id="160" name="Text Box 77"/>
          <p:cNvSpPr txBox="1">
            <a:spLocks noChangeArrowheads="1"/>
          </p:cNvSpPr>
          <p:nvPr/>
        </p:nvSpPr>
        <p:spPr bwMode="auto">
          <a:xfrm>
            <a:off x="2466346" y="5071433"/>
            <a:ext cx="347662" cy="336550"/>
          </a:xfrm>
          <a:prstGeom prst="rect">
            <a:avLst/>
          </a:prstGeom>
          <a:noFill/>
          <a:ln w="28575" algn="ctr">
            <a:noFill/>
            <a:miter lim="800000"/>
            <a:headEnd/>
            <a:tailEnd/>
          </a:ln>
        </p:spPr>
        <p:txBody>
          <a:bodyPr>
            <a:spAutoFit/>
          </a:bodyPr>
          <a:lstStyle/>
          <a:p>
            <a:r>
              <a:rPr lang="en-US" sz="1600" b="1">
                <a:solidFill>
                  <a:schemeClr val="bg2"/>
                </a:solidFill>
              </a:rPr>
              <a:t>4</a:t>
            </a:r>
          </a:p>
        </p:txBody>
      </p:sp>
      <p:sp>
        <p:nvSpPr>
          <p:cNvPr id="161" name="Text Box 78"/>
          <p:cNvSpPr txBox="1">
            <a:spLocks noChangeArrowheads="1"/>
          </p:cNvSpPr>
          <p:nvPr/>
        </p:nvSpPr>
        <p:spPr bwMode="auto">
          <a:xfrm>
            <a:off x="3128333" y="5066671"/>
            <a:ext cx="347663" cy="336550"/>
          </a:xfrm>
          <a:prstGeom prst="rect">
            <a:avLst/>
          </a:prstGeom>
          <a:noFill/>
          <a:ln w="28575" algn="ctr">
            <a:noFill/>
            <a:miter lim="800000"/>
            <a:headEnd/>
            <a:tailEnd/>
          </a:ln>
        </p:spPr>
        <p:txBody>
          <a:bodyPr>
            <a:spAutoFit/>
          </a:bodyPr>
          <a:lstStyle/>
          <a:p>
            <a:r>
              <a:rPr lang="en-US" sz="1600" b="1">
                <a:solidFill>
                  <a:schemeClr val="bg2"/>
                </a:solidFill>
              </a:rPr>
              <a:t>6</a:t>
            </a:r>
          </a:p>
        </p:txBody>
      </p:sp>
      <p:sp>
        <p:nvSpPr>
          <p:cNvPr id="162" name="Text Box 79"/>
          <p:cNvSpPr txBox="1">
            <a:spLocks noChangeArrowheads="1"/>
          </p:cNvSpPr>
          <p:nvPr/>
        </p:nvSpPr>
        <p:spPr bwMode="auto">
          <a:xfrm>
            <a:off x="3799846" y="5061908"/>
            <a:ext cx="347662" cy="336550"/>
          </a:xfrm>
          <a:prstGeom prst="rect">
            <a:avLst/>
          </a:prstGeom>
          <a:noFill/>
          <a:ln w="28575" algn="ctr">
            <a:noFill/>
            <a:miter lim="800000"/>
            <a:headEnd/>
            <a:tailEnd/>
          </a:ln>
        </p:spPr>
        <p:txBody>
          <a:bodyPr>
            <a:spAutoFit/>
          </a:bodyPr>
          <a:lstStyle/>
          <a:p>
            <a:r>
              <a:rPr lang="en-US" sz="1600" b="1">
                <a:solidFill>
                  <a:schemeClr val="bg2"/>
                </a:solidFill>
              </a:rPr>
              <a:t>8</a:t>
            </a:r>
          </a:p>
        </p:txBody>
      </p:sp>
      <p:sp>
        <p:nvSpPr>
          <p:cNvPr id="163" name="Text Box 80"/>
          <p:cNvSpPr txBox="1">
            <a:spLocks noChangeArrowheads="1"/>
          </p:cNvSpPr>
          <p:nvPr/>
        </p:nvSpPr>
        <p:spPr bwMode="auto">
          <a:xfrm>
            <a:off x="4452308" y="5057146"/>
            <a:ext cx="433388" cy="336550"/>
          </a:xfrm>
          <a:prstGeom prst="rect">
            <a:avLst/>
          </a:prstGeom>
          <a:noFill/>
          <a:ln w="28575" algn="ctr">
            <a:noFill/>
            <a:miter lim="800000"/>
            <a:headEnd/>
            <a:tailEnd/>
          </a:ln>
        </p:spPr>
        <p:txBody>
          <a:bodyPr>
            <a:spAutoFit/>
          </a:bodyPr>
          <a:lstStyle/>
          <a:p>
            <a:r>
              <a:rPr lang="en-US" sz="1600" b="1">
                <a:solidFill>
                  <a:schemeClr val="bg2"/>
                </a:solidFill>
              </a:rPr>
              <a:t>10</a:t>
            </a:r>
          </a:p>
        </p:txBody>
      </p:sp>
      <p:sp>
        <p:nvSpPr>
          <p:cNvPr id="164" name="Text Box 81"/>
          <p:cNvSpPr txBox="1">
            <a:spLocks noChangeArrowheads="1"/>
          </p:cNvSpPr>
          <p:nvPr/>
        </p:nvSpPr>
        <p:spPr bwMode="auto">
          <a:xfrm>
            <a:off x="5114296" y="5052383"/>
            <a:ext cx="419100" cy="336550"/>
          </a:xfrm>
          <a:prstGeom prst="rect">
            <a:avLst/>
          </a:prstGeom>
          <a:noFill/>
          <a:ln w="28575" algn="ctr">
            <a:noFill/>
            <a:miter lim="800000"/>
            <a:headEnd/>
            <a:tailEnd/>
          </a:ln>
        </p:spPr>
        <p:txBody>
          <a:bodyPr>
            <a:spAutoFit/>
          </a:bodyPr>
          <a:lstStyle/>
          <a:p>
            <a:r>
              <a:rPr lang="en-US" sz="1600" b="1">
                <a:solidFill>
                  <a:schemeClr val="bg2"/>
                </a:solidFill>
              </a:rPr>
              <a:t>12</a:t>
            </a:r>
          </a:p>
        </p:txBody>
      </p:sp>
      <p:sp>
        <p:nvSpPr>
          <p:cNvPr id="165" name="Text Box 82"/>
          <p:cNvSpPr txBox="1">
            <a:spLocks noChangeArrowheads="1"/>
          </p:cNvSpPr>
          <p:nvPr/>
        </p:nvSpPr>
        <p:spPr bwMode="auto">
          <a:xfrm>
            <a:off x="947108" y="4828546"/>
            <a:ext cx="347663" cy="336550"/>
          </a:xfrm>
          <a:prstGeom prst="rect">
            <a:avLst/>
          </a:prstGeom>
          <a:noFill/>
          <a:ln w="28575" algn="ctr">
            <a:noFill/>
            <a:miter lim="800000"/>
            <a:headEnd/>
            <a:tailEnd/>
          </a:ln>
        </p:spPr>
        <p:txBody>
          <a:bodyPr>
            <a:spAutoFit/>
          </a:bodyPr>
          <a:lstStyle/>
          <a:p>
            <a:r>
              <a:rPr lang="en-US" sz="1600" b="1">
                <a:solidFill>
                  <a:schemeClr val="bg2"/>
                </a:solidFill>
              </a:rPr>
              <a:t>0</a:t>
            </a:r>
          </a:p>
        </p:txBody>
      </p:sp>
      <p:sp>
        <p:nvSpPr>
          <p:cNvPr id="166" name="Text Box 83"/>
          <p:cNvSpPr txBox="1">
            <a:spLocks noChangeArrowheads="1"/>
          </p:cNvSpPr>
          <p:nvPr/>
        </p:nvSpPr>
        <p:spPr bwMode="auto">
          <a:xfrm>
            <a:off x="828046" y="4171321"/>
            <a:ext cx="461962" cy="336550"/>
          </a:xfrm>
          <a:prstGeom prst="rect">
            <a:avLst/>
          </a:prstGeom>
          <a:noFill/>
          <a:ln w="28575" algn="ctr">
            <a:noFill/>
            <a:miter lim="800000"/>
            <a:headEnd/>
            <a:tailEnd/>
          </a:ln>
        </p:spPr>
        <p:txBody>
          <a:bodyPr>
            <a:spAutoFit/>
          </a:bodyPr>
          <a:lstStyle/>
          <a:p>
            <a:r>
              <a:rPr lang="en-US" sz="1600" b="1">
                <a:solidFill>
                  <a:schemeClr val="bg2"/>
                </a:solidFill>
              </a:rPr>
              <a:t>20</a:t>
            </a:r>
          </a:p>
        </p:txBody>
      </p:sp>
      <p:sp>
        <p:nvSpPr>
          <p:cNvPr id="167" name="Text Box 84"/>
          <p:cNvSpPr txBox="1">
            <a:spLocks noChangeArrowheads="1"/>
          </p:cNvSpPr>
          <p:nvPr/>
        </p:nvSpPr>
        <p:spPr bwMode="auto">
          <a:xfrm>
            <a:off x="837571" y="3509333"/>
            <a:ext cx="461962" cy="336550"/>
          </a:xfrm>
          <a:prstGeom prst="rect">
            <a:avLst/>
          </a:prstGeom>
          <a:noFill/>
          <a:ln w="28575" algn="ctr">
            <a:noFill/>
            <a:miter lim="800000"/>
            <a:headEnd/>
            <a:tailEnd/>
          </a:ln>
        </p:spPr>
        <p:txBody>
          <a:bodyPr>
            <a:spAutoFit/>
          </a:bodyPr>
          <a:lstStyle/>
          <a:p>
            <a:r>
              <a:rPr lang="en-US" sz="1600" b="1">
                <a:solidFill>
                  <a:schemeClr val="bg2"/>
                </a:solidFill>
              </a:rPr>
              <a:t>40</a:t>
            </a:r>
          </a:p>
        </p:txBody>
      </p:sp>
      <p:sp>
        <p:nvSpPr>
          <p:cNvPr id="168" name="Text Box 85"/>
          <p:cNvSpPr txBox="1">
            <a:spLocks noChangeArrowheads="1"/>
          </p:cNvSpPr>
          <p:nvPr/>
        </p:nvSpPr>
        <p:spPr bwMode="auto">
          <a:xfrm>
            <a:off x="861383" y="2847346"/>
            <a:ext cx="461963" cy="336550"/>
          </a:xfrm>
          <a:prstGeom prst="rect">
            <a:avLst/>
          </a:prstGeom>
          <a:noFill/>
          <a:ln w="28575" algn="ctr">
            <a:noFill/>
            <a:miter lim="800000"/>
            <a:headEnd/>
            <a:tailEnd/>
          </a:ln>
        </p:spPr>
        <p:txBody>
          <a:bodyPr>
            <a:spAutoFit/>
          </a:bodyPr>
          <a:lstStyle/>
          <a:p>
            <a:r>
              <a:rPr lang="en-US" sz="1600" b="1">
                <a:solidFill>
                  <a:schemeClr val="bg2"/>
                </a:solidFill>
              </a:rPr>
              <a:t>60</a:t>
            </a:r>
          </a:p>
        </p:txBody>
      </p:sp>
      <p:sp>
        <p:nvSpPr>
          <p:cNvPr id="169" name="Text Box 86"/>
          <p:cNvSpPr txBox="1">
            <a:spLocks noChangeArrowheads="1"/>
          </p:cNvSpPr>
          <p:nvPr/>
        </p:nvSpPr>
        <p:spPr bwMode="auto">
          <a:xfrm>
            <a:off x="842333" y="2190121"/>
            <a:ext cx="461963" cy="336550"/>
          </a:xfrm>
          <a:prstGeom prst="rect">
            <a:avLst/>
          </a:prstGeom>
          <a:noFill/>
          <a:ln w="28575" algn="ctr">
            <a:noFill/>
            <a:miter lim="800000"/>
            <a:headEnd/>
            <a:tailEnd/>
          </a:ln>
        </p:spPr>
        <p:txBody>
          <a:bodyPr>
            <a:spAutoFit/>
          </a:bodyPr>
          <a:lstStyle/>
          <a:p>
            <a:r>
              <a:rPr lang="en-US" sz="1600" b="1">
                <a:solidFill>
                  <a:schemeClr val="bg2"/>
                </a:solidFill>
              </a:rPr>
              <a:t>80</a:t>
            </a:r>
          </a:p>
        </p:txBody>
      </p:sp>
      <p:sp>
        <p:nvSpPr>
          <p:cNvPr id="170" name="Text Box 87"/>
          <p:cNvSpPr txBox="1">
            <a:spLocks noChangeArrowheads="1"/>
          </p:cNvSpPr>
          <p:nvPr/>
        </p:nvSpPr>
        <p:spPr bwMode="auto">
          <a:xfrm>
            <a:off x="723271" y="1561471"/>
            <a:ext cx="609600" cy="336550"/>
          </a:xfrm>
          <a:prstGeom prst="rect">
            <a:avLst/>
          </a:prstGeom>
          <a:noFill/>
          <a:ln w="28575" algn="ctr">
            <a:noFill/>
            <a:miter lim="800000"/>
            <a:headEnd/>
            <a:tailEnd/>
          </a:ln>
        </p:spPr>
        <p:txBody>
          <a:bodyPr>
            <a:spAutoFit/>
          </a:bodyPr>
          <a:lstStyle/>
          <a:p>
            <a:r>
              <a:rPr lang="en-US" sz="1600" b="1">
                <a:solidFill>
                  <a:schemeClr val="bg2"/>
                </a:solidFill>
              </a:rPr>
              <a:t>100</a:t>
            </a:r>
          </a:p>
        </p:txBody>
      </p:sp>
      <p:grpSp>
        <p:nvGrpSpPr>
          <p:cNvPr id="171" name="Group 89"/>
          <p:cNvGrpSpPr>
            <a:grpSpLocks/>
          </p:cNvGrpSpPr>
          <p:nvPr/>
        </p:nvGrpSpPr>
        <p:grpSpPr bwMode="auto">
          <a:xfrm>
            <a:off x="4344358" y="2956883"/>
            <a:ext cx="1955800" cy="336550"/>
            <a:chOff x="3649" y="1869"/>
            <a:chExt cx="1232" cy="212"/>
          </a:xfrm>
        </p:grpSpPr>
        <p:sp>
          <p:nvSpPr>
            <p:cNvPr id="172" name="AutoShape 90"/>
            <p:cNvSpPr>
              <a:spLocks noChangeArrowheads="1"/>
            </p:cNvSpPr>
            <p:nvPr/>
          </p:nvSpPr>
          <p:spPr bwMode="auto">
            <a:xfrm>
              <a:off x="3649" y="1950"/>
              <a:ext cx="56" cy="56"/>
            </a:xfrm>
            <a:prstGeom prst="triangle">
              <a:avLst>
                <a:gd name="adj" fmla="val 50000"/>
              </a:avLst>
            </a:prstGeom>
            <a:solidFill>
              <a:srgbClr val="FF0000"/>
            </a:solidFill>
            <a:ln w="12700" algn="ctr">
              <a:solidFill>
                <a:schemeClr val="bg2"/>
              </a:solidFill>
              <a:miter lim="800000"/>
              <a:headEnd/>
              <a:tailEnd/>
            </a:ln>
          </p:spPr>
          <p:txBody>
            <a:bodyPr wrap="none" anchor="ctr">
              <a:spAutoFit/>
            </a:bodyPr>
            <a:lstStyle/>
            <a:p>
              <a:endParaRPr lang="en-US"/>
            </a:p>
          </p:txBody>
        </p:sp>
        <p:sp>
          <p:nvSpPr>
            <p:cNvPr id="173" name="Text Box 91"/>
            <p:cNvSpPr txBox="1">
              <a:spLocks noChangeArrowheads="1"/>
            </p:cNvSpPr>
            <p:nvPr/>
          </p:nvSpPr>
          <p:spPr bwMode="auto">
            <a:xfrm>
              <a:off x="3690" y="1869"/>
              <a:ext cx="1191" cy="212"/>
            </a:xfrm>
            <a:prstGeom prst="rect">
              <a:avLst/>
            </a:prstGeom>
            <a:noFill/>
            <a:ln w="28575" algn="ctr">
              <a:noFill/>
              <a:miter lim="800000"/>
              <a:headEnd/>
              <a:tailEnd/>
            </a:ln>
          </p:spPr>
          <p:txBody>
            <a:bodyPr>
              <a:spAutoFit/>
            </a:bodyPr>
            <a:lstStyle/>
            <a:p>
              <a:pPr algn="l"/>
              <a:r>
                <a:rPr lang="en-US" sz="1600" b="1">
                  <a:solidFill>
                    <a:schemeClr val="bg2"/>
                  </a:solidFill>
                </a:rPr>
                <a:t>Large LDL</a:t>
              </a:r>
            </a:p>
          </p:txBody>
        </p:sp>
      </p:grpSp>
      <p:grpSp>
        <p:nvGrpSpPr>
          <p:cNvPr id="174" name="Group 92"/>
          <p:cNvGrpSpPr>
            <a:grpSpLocks/>
          </p:cNvGrpSpPr>
          <p:nvPr/>
        </p:nvGrpSpPr>
        <p:grpSpPr bwMode="auto">
          <a:xfrm>
            <a:off x="4349121" y="3299783"/>
            <a:ext cx="1970087" cy="336550"/>
            <a:chOff x="3652" y="2085"/>
            <a:chExt cx="1241" cy="212"/>
          </a:xfrm>
        </p:grpSpPr>
        <p:sp>
          <p:nvSpPr>
            <p:cNvPr id="175" name="AutoShape 93"/>
            <p:cNvSpPr>
              <a:spLocks noChangeArrowheads="1"/>
            </p:cNvSpPr>
            <p:nvPr/>
          </p:nvSpPr>
          <p:spPr bwMode="auto">
            <a:xfrm>
              <a:off x="3652" y="2169"/>
              <a:ext cx="56" cy="56"/>
            </a:xfrm>
            <a:prstGeom prst="triangle">
              <a:avLst>
                <a:gd name="adj" fmla="val 50000"/>
              </a:avLst>
            </a:prstGeom>
            <a:solidFill>
              <a:schemeClr val="accent1"/>
            </a:solidFill>
            <a:ln w="15875" algn="ctr">
              <a:solidFill>
                <a:schemeClr val="bg2"/>
              </a:solidFill>
              <a:miter lim="800000"/>
              <a:headEnd/>
              <a:tailEnd/>
            </a:ln>
          </p:spPr>
          <p:txBody>
            <a:bodyPr wrap="none" anchor="ctr">
              <a:spAutoFit/>
            </a:bodyPr>
            <a:lstStyle/>
            <a:p>
              <a:endParaRPr lang="en-US"/>
            </a:p>
          </p:txBody>
        </p:sp>
        <p:sp>
          <p:nvSpPr>
            <p:cNvPr id="176" name="Text Box 94"/>
            <p:cNvSpPr txBox="1">
              <a:spLocks noChangeArrowheads="1"/>
            </p:cNvSpPr>
            <p:nvPr/>
          </p:nvSpPr>
          <p:spPr bwMode="auto">
            <a:xfrm>
              <a:off x="3702" y="2085"/>
              <a:ext cx="1191" cy="212"/>
            </a:xfrm>
            <a:prstGeom prst="rect">
              <a:avLst/>
            </a:prstGeom>
            <a:noFill/>
            <a:ln w="28575" algn="ctr">
              <a:noFill/>
              <a:miter lim="800000"/>
              <a:headEnd/>
              <a:tailEnd/>
            </a:ln>
          </p:spPr>
          <p:txBody>
            <a:bodyPr>
              <a:spAutoFit/>
            </a:bodyPr>
            <a:lstStyle/>
            <a:p>
              <a:pPr algn="l"/>
              <a:r>
                <a:rPr lang="en-US" sz="1600" b="1">
                  <a:solidFill>
                    <a:schemeClr val="bg2"/>
                  </a:solidFill>
                </a:rPr>
                <a:t>Small LDL</a:t>
              </a:r>
            </a:p>
          </p:txBody>
        </p:sp>
      </p:grpSp>
      <p:sp>
        <p:nvSpPr>
          <p:cNvPr id="177" name="Text Box 95"/>
          <p:cNvSpPr txBox="1">
            <a:spLocks noChangeArrowheads="1"/>
          </p:cNvSpPr>
          <p:nvPr/>
        </p:nvSpPr>
        <p:spPr bwMode="auto">
          <a:xfrm rot="-5400000">
            <a:off x="-802657" y="3077689"/>
            <a:ext cx="2967037" cy="336550"/>
          </a:xfrm>
          <a:prstGeom prst="rect">
            <a:avLst/>
          </a:prstGeom>
          <a:noFill/>
          <a:ln w="28575" algn="ctr">
            <a:noFill/>
            <a:miter lim="800000"/>
            <a:headEnd/>
            <a:tailEnd/>
          </a:ln>
        </p:spPr>
        <p:txBody>
          <a:bodyPr>
            <a:spAutoFit/>
          </a:bodyPr>
          <a:lstStyle/>
          <a:p>
            <a:pPr algn="l"/>
            <a:r>
              <a:rPr lang="en-US" sz="1600" b="1" dirty="0">
                <a:solidFill>
                  <a:schemeClr val="bg2"/>
                </a:solidFill>
              </a:rPr>
              <a:t>Cumulative Frequency (%)</a:t>
            </a:r>
          </a:p>
        </p:txBody>
      </p:sp>
      <p:sp>
        <p:nvSpPr>
          <p:cNvPr id="178" name="Line 38"/>
          <p:cNvSpPr>
            <a:spLocks noChangeShapeType="1"/>
          </p:cNvSpPr>
          <p:nvPr/>
        </p:nvSpPr>
        <p:spPr bwMode="auto">
          <a:xfrm>
            <a:off x="1258756" y="4329380"/>
            <a:ext cx="71438" cy="0"/>
          </a:xfrm>
          <a:prstGeom prst="line">
            <a:avLst/>
          </a:prstGeom>
          <a:noFill/>
          <a:ln w="28575">
            <a:solidFill>
              <a:srgbClr val="0000FF"/>
            </a:solidFill>
            <a:round/>
            <a:headEnd/>
            <a:tailEnd/>
          </a:ln>
        </p:spPr>
        <p:txBody>
          <a:bodyPr anchor="ctr">
            <a:spAutoFit/>
          </a:bodyPr>
          <a:lstStyle/>
          <a:p>
            <a:endParaRPr lang="en-US"/>
          </a:p>
        </p:txBody>
      </p:sp>
      <p:sp>
        <p:nvSpPr>
          <p:cNvPr id="179" name="Line 39"/>
          <p:cNvSpPr>
            <a:spLocks noChangeShapeType="1"/>
          </p:cNvSpPr>
          <p:nvPr/>
        </p:nvSpPr>
        <p:spPr bwMode="auto">
          <a:xfrm>
            <a:off x="1239706" y="3681680"/>
            <a:ext cx="71438" cy="0"/>
          </a:xfrm>
          <a:prstGeom prst="line">
            <a:avLst/>
          </a:prstGeom>
          <a:noFill/>
          <a:ln w="28575">
            <a:solidFill>
              <a:srgbClr val="0000FF"/>
            </a:solidFill>
            <a:round/>
            <a:headEnd/>
            <a:tailEnd/>
          </a:ln>
        </p:spPr>
        <p:txBody>
          <a:bodyPr anchor="ctr">
            <a:spAutoFit/>
          </a:bodyPr>
          <a:lstStyle/>
          <a:p>
            <a:endParaRPr lang="en-US"/>
          </a:p>
        </p:txBody>
      </p:sp>
      <p:sp>
        <p:nvSpPr>
          <p:cNvPr id="180" name="Line 40"/>
          <p:cNvSpPr>
            <a:spLocks noChangeShapeType="1"/>
          </p:cNvSpPr>
          <p:nvPr/>
        </p:nvSpPr>
        <p:spPr bwMode="auto">
          <a:xfrm>
            <a:off x="1239706" y="3019693"/>
            <a:ext cx="71438" cy="0"/>
          </a:xfrm>
          <a:prstGeom prst="line">
            <a:avLst/>
          </a:prstGeom>
          <a:noFill/>
          <a:ln w="28575">
            <a:solidFill>
              <a:srgbClr val="0000FF"/>
            </a:solidFill>
            <a:round/>
            <a:headEnd/>
            <a:tailEnd/>
          </a:ln>
        </p:spPr>
        <p:txBody>
          <a:bodyPr anchor="ctr">
            <a:spAutoFit/>
          </a:bodyPr>
          <a:lstStyle/>
          <a:p>
            <a:endParaRPr lang="en-US"/>
          </a:p>
        </p:txBody>
      </p:sp>
      <p:sp>
        <p:nvSpPr>
          <p:cNvPr id="181" name="Line 41"/>
          <p:cNvSpPr>
            <a:spLocks noChangeShapeType="1"/>
          </p:cNvSpPr>
          <p:nvPr/>
        </p:nvSpPr>
        <p:spPr bwMode="auto">
          <a:xfrm>
            <a:off x="1239706" y="2357705"/>
            <a:ext cx="71438" cy="0"/>
          </a:xfrm>
          <a:prstGeom prst="line">
            <a:avLst/>
          </a:prstGeom>
          <a:noFill/>
          <a:ln w="28575">
            <a:solidFill>
              <a:srgbClr val="0000FF"/>
            </a:solidFill>
            <a:round/>
            <a:headEnd/>
            <a:tailEnd/>
          </a:ln>
        </p:spPr>
        <p:txBody>
          <a:bodyPr anchor="ctr">
            <a:spAutoFit/>
          </a:bodyPr>
          <a:lstStyle/>
          <a:p>
            <a:endParaRPr lang="en-US"/>
          </a:p>
        </p:txBody>
      </p:sp>
      <p:sp>
        <p:nvSpPr>
          <p:cNvPr id="182" name="Line 42"/>
          <p:cNvSpPr>
            <a:spLocks noChangeShapeType="1"/>
          </p:cNvSpPr>
          <p:nvPr/>
        </p:nvSpPr>
        <p:spPr bwMode="auto">
          <a:xfrm>
            <a:off x="1239706" y="1695718"/>
            <a:ext cx="71438" cy="0"/>
          </a:xfrm>
          <a:prstGeom prst="line">
            <a:avLst/>
          </a:prstGeom>
          <a:noFill/>
          <a:ln w="28575">
            <a:solidFill>
              <a:srgbClr val="0000FF"/>
            </a:solidFill>
            <a:round/>
            <a:headEnd/>
            <a:tailEnd/>
          </a:ln>
        </p:spPr>
        <p:txBody>
          <a:bodyPr anchor="ctr">
            <a:spAutoFit/>
          </a:bodyPr>
          <a:lstStyle/>
          <a:p>
            <a:endParaRPr lang="en-US"/>
          </a:p>
        </p:txBody>
      </p:sp>
      <p:sp>
        <p:nvSpPr>
          <p:cNvPr id="183" name="Line 61"/>
          <p:cNvSpPr>
            <a:spLocks noChangeShapeType="1"/>
          </p:cNvSpPr>
          <p:nvPr/>
        </p:nvSpPr>
        <p:spPr bwMode="auto">
          <a:xfrm flipH="1">
            <a:off x="1673094" y="5000893"/>
            <a:ext cx="0" cy="47625"/>
          </a:xfrm>
          <a:prstGeom prst="line">
            <a:avLst/>
          </a:prstGeom>
          <a:noFill/>
          <a:ln w="28575">
            <a:solidFill>
              <a:srgbClr val="0000FF"/>
            </a:solidFill>
            <a:round/>
            <a:headEnd/>
            <a:tailEnd/>
          </a:ln>
        </p:spPr>
        <p:txBody>
          <a:bodyPr anchor="ctr">
            <a:spAutoFit/>
          </a:bodyPr>
          <a:lstStyle/>
          <a:p>
            <a:endParaRPr lang="en-US"/>
          </a:p>
        </p:txBody>
      </p:sp>
      <p:sp>
        <p:nvSpPr>
          <p:cNvPr id="184" name="Line 62"/>
          <p:cNvSpPr>
            <a:spLocks noChangeShapeType="1"/>
          </p:cNvSpPr>
          <p:nvPr/>
        </p:nvSpPr>
        <p:spPr bwMode="auto">
          <a:xfrm flipH="1">
            <a:off x="2015994" y="4996130"/>
            <a:ext cx="0" cy="47625"/>
          </a:xfrm>
          <a:prstGeom prst="line">
            <a:avLst/>
          </a:prstGeom>
          <a:noFill/>
          <a:ln w="28575">
            <a:solidFill>
              <a:srgbClr val="0000FF"/>
            </a:solidFill>
            <a:round/>
            <a:headEnd/>
            <a:tailEnd/>
          </a:ln>
        </p:spPr>
        <p:txBody>
          <a:bodyPr anchor="ctr">
            <a:spAutoFit/>
          </a:bodyPr>
          <a:lstStyle/>
          <a:p>
            <a:endParaRPr lang="en-US"/>
          </a:p>
        </p:txBody>
      </p:sp>
      <p:sp>
        <p:nvSpPr>
          <p:cNvPr id="185" name="Line 63"/>
          <p:cNvSpPr>
            <a:spLocks noChangeShapeType="1"/>
          </p:cNvSpPr>
          <p:nvPr/>
        </p:nvSpPr>
        <p:spPr bwMode="auto">
          <a:xfrm flipH="1">
            <a:off x="2358894" y="4991368"/>
            <a:ext cx="0" cy="47625"/>
          </a:xfrm>
          <a:prstGeom prst="line">
            <a:avLst/>
          </a:prstGeom>
          <a:noFill/>
          <a:ln w="28575">
            <a:solidFill>
              <a:srgbClr val="0000FF"/>
            </a:solidFill>
            <a:round/>
            <a:headEnd/>
            <a:tailEnd/>
          </a:ln>
        </p:spPr>
        <p:txBody>
          <a:bodyPr anchor="ctr">
            <a:spAutoFit/>
          </a:bodyPr>
          <a:lstStyle/>
          <a:p>
            <a:endParaRPr lang="en-US"/>
          </a:p>
        </p:txBody>
      </p:sp>
      <p:sp>
        <p:nvSpPr>
          <p:cNvPr id="186" name="Line 64"/>
          <p:cNvSpPr>
            <a:spLocks noChangeShapeType="1"/>
          </p:cNvSpPr>
          <p:nvPr/>
        </p:nvSpPr>
        <p:spPr bwMode="auto">
          <a:xfrm flipH="1">
            <a:off x="2682744" y="4991368"/>
            <a:ext cx="0" cy="47625"/>
          </a:xfrm>
          <a:prstGeom prst="line">
            <a:avLst/>
          </a:prstGeom>
          <a:noFill/>
          <a:ln w="28575">
            <a:solidFill>
              <a:srgbClr val="0000FF"/>
            </a:solidFill>
            <a:round/>
            <a:headEnd/>
            <a:tailEnd/>
          </a:ln>
        </p:spPr>
        <p:txBody>
          <a:bodyPr anchor="ctr">
            <a:spAutoFit/>
          </a:bodyPr>
          <a:lstStyle/>
          <a:p>
            <a:endParaRPr lang="en-US"/>
          </a:p>
        </p:txBody>
      </p:sp>
      <p:sp>
        <p:nvSpPr>
          <p:cNvPr id="187" name="Line 65"/>
          <p:cNvSpPr>
            <a:spLocks noChangeShapeType="1"/>
          </p:cNvSpPr>
          <p:nvPr/>
        </p:nvSpPr>
        <p:spPr bwMode="auto">
          <a:xfrm flipH="1">
            <a:off x="3016119" y="4996130"/>
            <a:ext cx="0" cy="47625"/>
          </a:xfrm>
          <a:prstGeom prst="line">
            <a:avLst/>
          </a:prstGeom>
          <a:noFill/>
          <a:ln w="28575">
            <a:solidFill>
              <a:srgbClr val="0000FF"/>
            </a:solidFill>
            <a:round/>
            <a:headEnd/>
            <a:tailEnd/>
          </a:ln>
        </p:spPr>
        <p:txBody>
          <a:bodyPr anchor="ctr">
            <a:spAutoFit/>
          </a:bodyPr>
          <a:lstStyle/>
          <a:p>
            <a:endParaRPr lang="en-US"/>
          </a:p>
        </p:txBody>
      </p:sp>
      <p:sp>
        <p:nvSpPr>
          <p:cNvPr id="188" name="Line 66"/>
          <p:cNvSpPr>
            <a:spLocks noChangeShapeType="1"/>
          </p:cNvSpPr>
          <p:nvPr/>
        </p:nvSpPr>
        <p:spPr bwMode="auto">
          <a:xfrm flipH="1">
            <a:off x="3363781" y="4981843"/>
            <a:ext cx="0" cy="47625"/>
          </a:xfrm>
          <a:prstGeom prst="line">
            <a:avLst/>
          </a:prstGeom>
          <a:noFill/>
          <a:ln w="28575">
            <a:solidFill>
              <a:srgbClr val="0000FF"/>
            </a:solidFill>
            <a:round/>
            <a:headEnd/>
            <a:tailEnd/>
          </a:ln>
        </p:spPr>
        <p:txBody>
          <a:bodyPr anchor="ctr">
            <a:spAutoFit/>
          </a:bodyPr>
          <a:lstStyle/>
          <a:p>
            <a:endParaRPr lang="en-US"/>
          </a:p>
        </p:txBody>
      </p:sp>
      <p:sp>
        <p:nvSpPr>
          <p:cNvPr id="189" name="Line 67"/>
          <p:cNvSpPr>
            <a:spLocks noChangeShapeType="1"/>
          </p:cNvSpPr>
          <p:nvPr/>
        </p:nvSpPr>
        <p:spPr bwMode="auto">
          <a:xfrm flipH="1">
            <a:off x="3705975" y="4996130"/>
            <a:ext cx="0" cy="47625"/>
          </a:xfrm>
          <a:prstGeom prst="line">
            <a:avLst/>
          </a:prstGeom>
          <a:noFill/>
          <a:ln w="28575">
            <a:solidFill>
              <a:srgbClr val="0000FF"/>
            </a:solidFill>
            <a:round/>
            <a:headEnd/>
            <a:tailEnd/>
          </a:ln>
        </p:spPr>
        <p:txBody>
          <a:bodyPr anchor="ctr">
            <a:spAutoFit/>
          </a:bodyPr>
          <a:lstStyle/>
          <a:p>
            <a:endParaRPr lang="en-US"/>
          </a:p>
        </p:txBody>
      </p:sp>
      <p:sp>
        <p:nvSpPr>
          <p:cNvPr id="190" name="Line 68"/>
          <p:cNvSpPr>
            <a:spLocks noChangeShapeType="1"/>
          </p:cNvSpPr>
          <p:nvPr/>
        </p:nvSpPr>
        <p:spPr bwMode="auto">
          <a:xfrm flipH="1">
            <a:off x="4070803" y="4986605"/>
            <a:ext cx="0" cy="47625"/>
          </a:xfrm>
          <a:prstGeom prst="line">
            <a:avLst/>
          </a:prstGeom>
          <a:noFill/>
          <a:ln w="28575">
            <a:solidFill>
              <a:srgbClr val="0000FF"/>
            </a:solidFill>
            <a:round/>
            <a:headEnd/>
            <a:tailEnd/>
          </a:ln>
        </p:spPr>
        <p:txBody>
          <a:bodyPr anchor="ctr">
            <a:spAutoFit/>
          </a:bodyPr>
          <a:lstStyle/>
          <a:p>
            <a:endParaRPr lang="en-US"/>
          </a:p>
        </p:txBody>
      </p:sp>
      <p:sp>
        <p:nvSpPr>
          <p:cNvPr id="191" name="Line 69"/>
          <p:cNvSpPr>
            <a:spLocks noChangeShapeType="1"/>
          </p:cNvSpPr>
          <p:nvPr/>
        </p:nvSpPr>
        <p:spPr bwMode="auto">
          <a:xfrm flipH="1">
            <a:off x="4403472" y="4991368"/>
            <a:ext cx="0" cy="47625"/>
          </a:xfrm>
          <a:prstGeom prst="line">
            <a:avLst/>
          </a:prstGeom>
          <a:noFill/>
          <a:ln w="28575">
            <a:solidFill>
              <a:srgbClr val="0000FF"/>
            </a:solidFill>
            <a:round/>
            <a:headEnd/>
            <a:tailEnd/>
          </a:ln>
        </p:spPr>
        <p:txBody>
          <a:bodyPr anchor="ctr">
            <a:spAutoFit/>
          </a:bodyPr>
          <a:lstStyle/>
          <a:p>
            <a:endParaRPr lang="en-US"/>
          </a:p>
        </p:txBody>
      </p:sp>
      <p:sp>
        <p:nvSpPr>
          <p:cNvPr id="192" name="Line 70"/>
          <p:cNvSpPr>
            <a:spLocks noChangeShapeType="1"/>
          </p:cNvSpPr>
          <p:nvPr/>
        </p:nvSpPr>
        <p:spPr bwMode="auto">
          <a:xfrm flipH="1">
            <a:off x="4751134" y="4996130"/>
            <a:ext cx="0" cy="47625"/>
          </a:xfrm>
          <a:prstGeom prst="line">
            <a:avLst/>
          </a:prstGeom>
          <a:noFill/>
          <a:ln w="28575">
            <a:solidFill>
              <a:srgbClr val="0000FF"/>
            </a:solidFill>
            <a:round/>
            <a:headEnd/>
            <a:tailEnd/>
          </a:ln>
        </p:spPr>
        <p:txBody>
          <a:bodyPr anchor="ctr">
            <a:spAutoFit/>
          </a:bodyPr>
          <a:lstStyle/>
          <a:p>
            <a:endParaRPr lang="en-US"/>
          </a:p>
        </p:txBody>
      </p:sp>
      <p:sp>
        <p:nvSpPr>
          <p:cNvPr id="193" name="Line 71"/>
          <p:cNvSpPr>
            <a:spLocks noChangeShapeType="1"/>
          </p:cNvSpPr>
          <p:nvPr/>
        </p:nvSpPr>
        <p:spPr bwMode="auto">
          <a:xfrm flipH="1">
            <a:off x="5098797" y="4981843"/>
            <a:ext cx="0" cy="47625"/>
          </a:xfrm>
          <a:prstGeom prst="line">
            <a:avLst/>
          </a:prstGeom>
          <a:noFill/>
          <a:ln w="28575">
            <a:solidFill>
              <a:srgbClr val="0000FF"/>
            </a:solidFill>
            <a:round/>
            <a:headEnd/>
            <a:tailEnd/>
          </a:ln>
        </p:spPr>
        <p:txBody>
          <a:bodyPr anchor="ctr">
            <a:spAutoFit/>
          </a:bodyPr>
          <a:lstStyle/>
          <a:p>
            <a:endParaRPr lang="en-US"/>
          </a:p>
        </p:txBody>
      </p:sp>
      <p:sp>
        <p:nvSpPr>
          <p:cNvPr id="194" name="Line 72"/>
          <p:cNvSpPr>
            <a:spLocks noChangeShapeType="1"/>
          </p:cNvSpPr>
          <p:nvPr/>
        </p:nvSpPr>
        <p:spPr bwMode="auto">
          <a:xfrm flipH="1">
            <a:off x="5427409" y="4986605"/>
            <a:ext cx="0" cy="47625"/>
          </a:xfrm>
          <a:prstGeom prst="line">
            <a:avLst/>
          </a:prstGeom>
          <a:noFill/>
          <a:ln w="28575">
            <a:solidFill>
              <a:srgbClr val="0000FF"/>
            </a:solidFill>
            <a:round/>
            <a:headEnd/>
            <a:tailEnd/>
          </a:ln>
        </p:spPr>
        <p:txBody>
          <a:bodyPr anchor="ctr">
            <a:spAutoFit/>
          </a:bodyPr>
          <a:lstStyle/>
          <a:p>
            <a:endParaRPr lang="en-US"/>
          </a:p>
        </p:txBody>
      </p:sp>
      <p:sp>
        <p:nvSpPr>
          <p:cNvPr id="195" name="Line 73"/>
          <p:cNvSpPr>
            <a:spLocks noChangeShapeType="1"/>
          </p:cNvSpPr>
          <p:nvPr/>
        </p:nvSpPr>
        <p:spPr bwMode="auto">
          <a:xfrm flipH="1">
            <a:off x="5756022" y="4991368"/>
            <a:ext cx="0" cy="47625"/>
          </a:xfrm>
          <a:prstGeom prst="line">
            <a:avLst/>
          </a:prstGeom>
          <a:noFill/>
          <a:ln w="28575">
            <a:solidFill>
              <a:srgbClr val="0000FF"/>
            </a:solidFill>
            <a:round/>
            <a:headEnd/>
            <a:tailEnd/>
          </a:ln>
        </p:spPr>
        <p:txBody>
          <a:bodyPr anchor="ctr">
            <a:spAutoFit/>
          </a:bodyPr>
          <a:lstStyle/>
          <a:p>
            <a:endParaRPr lang="en-US"/>
          </a:p>
        </p:txBody>
      </p:sp>
      <p:sp>
        <p:nvSpPr>
          <p:cNvPr id="196" name="Text Box 74"/>
          <p:cNvSpPr txBox="1">
            <a:spLocks noChangeArrowheads="1"/>
          </p:cNvSpPr>
          <p:nvPr/>
        </p:nvSpPr>
        <p:spPr bwMode="auto">
          <a:xfrm>
            <a:off x="1882644" y="5348288"/>
            <a:ext cx="3348037" cy="336550"/>
          </a:xfrm>
          <a:prstGeom prst="rect">
            <a:avLst/>
          </a:prstGeom>
          <a:noFill/>
          <a:ln w="28575" algn="ctr">
            <a:noFill/>
            <a:miter lim="800000"/>
            <a:headEnd/>
            <a:tailEnd/>
          </a:ln>
        </p:spPr>
        <p:txBody>
          <a:bodyPr>
            <a:spAutoFit/>
          </a:bodyPr>
          <a:lstStyle/>
          <a:p>
            <a:r>
              <a:rPr lang="en-US" sz="1600" b="1" dirty="0">
                <a:solidFill>
                  <a:schemeClr val="bg2"/>
                </a:solidFill>
                <a:cs typeface="Arial" pitchFamily="34" charset="0"/>
              </a:rPr>
              <a:t>Triglyceride/HDL-C mg/dL Ratio</a:t>
            </a:r>
            <a:endParaRPr lang="en-US" sz="1600" b="1" dirty="0">
              <a:solidFill>
                <a:schemeClr val="bg2"/>
              </a:solidFill>
            </a:endParaRPr>
          </a:p>
        </p:txBody>
      </p:sp>
      <p:sp>
        <p:nvSpPr>
          <p:cNvPr id="198" name="Text Box 88"/>
          <p:cNvSpPr txBox="1">
            <a:spLocks noChangeArrowheads="1"/>
          </p:cNvSpPr>
          <p:nvPr/>
        </p:nvSpPr>
        <p:spPr bwMode="auto">
          <a:xfrm>
            <a:off x="2634900" y="1445326"/>
            <a:ext cx="1347787" cy="396875"/>
          </a:xfrm>
          <a:prstGeom prst="rect">
            <a:avLst/>
          </a:prstGeom>
          <a:noFill/>
          <a:ln w="28575" algn="ctr">
            <a:noFill/>
            <a:miter lim="800000"/>
            <a:headEnd/>
            <a:tailEnd/>
          </a:ln>
        </p:spPr>
        <p:txBody>
          <a:bodyPr>
            <a:spAutoFit/>
          </a:bodyPr>
          <a:lstStyle/>
          <a:p>
            <a:r>
              <a:rPr lang="en-US" b="1" dirty="0" smtClean="0">
                <a:solidFill>
                  <a:schemeClr val="bg2"/>
                </a:solidFill>
              </a:rPr>
              <a:t>Males</a:t>
            </a:r>
            <a:endParaRPr lang="en-US" b="1" dirty="0">
              <a:solidFill>
                <a:schemeClr val="bg2"/>
              </a:solidFill>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062754"/>
                                        </p:tgtEl>
                                        <p:attrNameLst>
                                          <p:attrName>style.visibility</p:attrName>
                                        </p:attrNameLst>
                                      </p:cBhvr>
                                      <p:to>
                                        <p:strVal val="visible"/>
                                      </p:to>
                                    </p:set>
                                    <p:anim calcmode="lin" valueType="num">
                                      <p:cBhvr>
                                        <p:cTn id="7" dur="1000" fill="hold"/>
                                        <p:tgtEl>
                                          <p:spTgt spid="5062754"/>
                                        </p:tgtEl>
                                        <p:attrNameLst>
                                          <p:attrName>ppt_w</p:attrName>
                                        </p:attrNameLst>
                                      </p:cBhvr>
                                      <p:tavLst>
                                        <p:tav tm="0">
                                          <p:val>
                                            <p:fltVal val="0"/>
                                          </p:val>
                                        </p:tav>
                                        <p:tav tm="100000">
                                          <p:val>
                                            <p:strVal val="#ppt_w"/>
                                          </p:val>
                                        </p:tav>
                                      </p:tavLst>
                                    </p:anim>
                                    <p:anim calcmode="lin" valueType="num">
                                      <p:cBhvr>
                                        <p:cTn id="8" dur="1000" fill="hold"/>
                                        <p:tgtEl>
                                          <p:spTgt spid="5062754"/>
                                        </p:tgtEl>
                                        <p:attrNameLst>
                                          <p:attrName>ppt_h</p:attrName>
                                        </p:attrNameLst>
                                      </p:cBhvr>
                                      <p:tavLst>
                                        <p:tav tm="0">
                                          <p:val>
                                            <p:fltVal val="0"/>
                                          </p:val>
                                        </p:tav>
                                        <p:tav tm="100000">
                                          <p:val>
                                            <p:strVal val="#ppt_h"/>
                                          </p:val>
                                        </p:tav>
                                      </p:tavLst>
                                    </p:anim>
                                  </p:childTnLst>
                                </p:cTn>
                              </p:par>
                              <p:par>
                                <p:cTn id="9" presetID="22" presetClass="entr" presetSubtype="8" fill="hold" grpId="0" nodeType="withEffect">
                                  <p:stCondLst>
                                    <p:cond delay="0"/>
                                  </p:stCondLst>
                                  <p:childTnLst>
                                    <p:set>
                                      <p:cBhvr>
                                        <p:cTn id="10" dur="1" fill="hold">
                                          <p:stCondLst>
                                            <p:cond delay="0"/>
                                          </p:stCondLst>
                                        </p:cTn>
                                        <p:tgtEl>
                                          <p:spTgt spid="154"/>
                                        </p:tgtEl>
                                        <p:attrNameLst>
                                          <p:attrName>style.visibility</p:attrName>
                                        </p:attrNameLst>
                                      </p:cBhvr>
                                      <p:to>
                                        <p:strVal val="visible"/>
                                      </p:to>
                                    </p:set>
                                    <p:animEffect transition="in" filter="wipe(left)">
                                      <p:cBhvr>
                                        <p:cTn id="11" dur="1000"/>
                                        <p:tgtEl>
                                          <p:spTgt spid="154"/>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71"/>
                                        </p:tgtEl>
                                        <p:attrNameLst>
                                          <p:attrName>style.visibility</p:attrName>
                                        </p:attrNameLst>
                                      </p:cBhvr>
                                      <p:to>
                                        <p:strVal val="visible"/>
                                      </p:to>
                                    </p:set>
                                    <p:animEffect transition="in" filter="wipe(left)">
                                      <p:cBhvr>
                                        <p:cTn id="15" dur="1000"/>
                                        <p:tgtEl>
                                          <p:spTgt spid="171"/>
                                        </p:tgtEl>
                                      </p:cBhvr>
                                    </p:animEffect>
                                  </p:childTnLst>
                                </p:cTn>
                              </p:par>
                            </p:childTnLst>
                          </p:cTn>
                        </p:par>
                        <p:par>
                          <p:cTn id="16" fill="hold">
                            <p:stCondLst>
                              <p:cond delay="2000"/>
                            </p:stCondLst>
                            <p:childTnLst>
                              <p:par>
                                <p:cTn id="17" presetID="22" presetClass="entr" presetSubtype="8" fill="hold" nodeType="afterEffect">
                                  <p:stCondLst>
                                    <p:cond delay="0"/>
                                  </p:stCondLst>
                                  <p:childTnLst>
                                    <p:set>
                                      <p:cBhvr>
                                        <p:cTn id="18" dur="1" fill="hold">
                                          <p:stCondLst>
                                            <p:cond delay="0"/>
                                          </p:stCondLst>
                                        </p:cTn>
                                        <p:tgtEl>
                                          <p:spTgt spid="174"/>
                                        </p:tgtEl>
                                        <p:attrNameLst>
                                          <p:attrName>style.visibility</p:attrName>
                                        </p:attrNameLst>
                                      </p:cBhvr>
                                      <p:to>
                                        <p:strVal val="visible"/>
                                      </p:to>
                                    </p:set>
                                    <p:animEffect transition="in" filter="wipe(left)">
                                      <p:cBhvr>
                                        <p:cTn id="19" dur="500"/>
                                        <p:tgtEl>
                                          <p:spTgt spid="174"/>
                                        </p:tgtEl>
                                      </p:cBhvr>
                                    </p:animEffect>
                                  </p:childTnLst>
                                </p:cTn>
                              </p:par>
                            </p:childTnLst>
                          </p:cTn>
                        </p:par>
                        <p:par>
                          <p:cTn id="20" fill="hold">
                            <p:stCondLst>
                              <p:cond delay="2500"/>
                            </p:stCondLst>
                            <p:childTnLst>
                              <p:par>
                                <p:cTn id="21" presetID="22" presetClass="entr" presetSubtype="4" fill="hold" grpId="0" nodeType="afterEffect">
                                  <p:stCondLst>
                                    <p:cond delay="0"/>
                                  </p:stCondLst>
                                  <p:childTnLst>
                                    <p:set>
                                      <p:cBhvr>
                                        <p:cTn id="22" dur="1" fill="hold">
                                          <p:stCondLst>
                                            <p:cond delay="0"/>
                                          </p:stCondLst>
                                        </p:cTn>
                                        <p:tgtEl>
                                          <p:spTgt spid="155"/>
                                        </p:tgtEl>
                                        <p:attrNameLst>
                                          <p:attrName>style.visibility</p:attrName>
                                        </p:attrNameLst>
                                      </p:cBhvr>
                                      <p:to>
                                        <p:strVal val="visible"/>
                                      </p:to>
                                    </p:set>
                                    <p:animEffect transition="in" filter="wipe(down)">
                                      <p:cBhvr>
                                        <p:cTn id="23" dur="1000"/>
                                        <p:tgtEl>
                                          <p:spTgt spid="155"/>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98"/>
                                        </p:tgtEl>
                                        <p:attrNameLst>
                                          <p:attrName>style.visibility</p:attrName>
                                        </p:attrNameLst>
                                      </p:cBhvr>
                                      <p:to>
                                        <p:strVal val="visible"/>
                                      </p:to>
                                    </p:set>
                                    <p:animEffect transition="in" filter="fade">
                                      <p:cBhvr>
                                        <p:cTn id="26" dur="1000"/>
                                        <p:tgtEl>
                                          <p:spTgt spid="1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62754" grpId="0" animBg="1"/>
      <p:bldP spid="154" grpId="0" animBg="1"/>
      <p:bldP spid="155" grpId="0" animBg="1"/>
      <p:bldP spid="198" grpId="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4530" name="Rectangle 2"/>
          <p:cNvSpPr>
            <a:spLocks noGrp="1" noChangeArrowheads="1"/>
          </p:cNvSpPr>
          <p:nvPr>
            <p:ph type="title"/>
          </p:nvPr>
        </p:nvSpPr>
        <p:spPr>
          <a:xfrm>
            <a:off x="0" y="0"/>
            <a:ext cx="9144000" cy="1143000"/>
          </a:xfrm>
        </p:spPr>
        <p:txBody>
          <a:bodyPr/>
          <a:lstStyle/>
          <a:p>
            <a:pPr>
              <a:defRPr/>
            </a:pPr>
            <a:r>
              <a:rPr lang="en-US" sz="4800" smtClean="0"/>
              <a:t>Triglycerides, ApoAI and HDL-C</a:t>
            </a:r>
          </a:p>
        </p:txBody>
      </p:sp>
      <p:sp>
        <p:nvSpPr>
          <p:cNvPr id="5014531" name="Rectangle 3"/>
          <p:cNvSpPr>
            <a:spLocks noGrp="1" noChangeArrowheads="1"/>
          </p:cNvSpPr>
          <p:nvPr>
            <p:ph type="body" idx="1"/>
          </p:nvPr>
        </p:nvSpPr>
        <p:spPr>
          <a:xfrm>
            <a:off x="304800" y="1727200"/>
            <a:ext cx="8394700" cy="4102100"/>
          </a:xfrm>
        </p:spPr>
        <p:txBody>
          <a:bodyPr/>
          <a:lstStyle/>
          <a:p>
            <a:pPr>
              <a:defRPr/>
            </a:pPr>
            <a:r>
              <a:rPr lang="en-US" sz="2800" dirty="0" smtClean="0">
                <a:effectLst>
                  <a:outerShdw blurRad="38100" dist="38100" dir="2700000" algn="tl">
                    <a:srgbClr val="000000"/>
                  </a:outerShdw>
                </a:effectLst>
              </a:rPr>
              <a:t>Patients with elevated triglycerides have increased amounts of TG-rich apoB particles (VLDL and IDL and LDL):  </a:t>
            </a:r>
            <a:r>
              <a:rPr lang="en-US" sz="2800" dirty="0" smtClean="0">
                <a:solidFill>
                  <a:schemeClr val="accent1"/>
                </a:solidFill>
                <a:effectLst>
                  <a:outerShdw blurRad="38100" dist="38100" dir="2700000" algn="tl">
                    <a:srgbClr val="000000"/>
                  </a:outerShdw>
                </a:effectLst>
              </a:rPr>
              <a:t>ApoB levels are </a:t>
            </a:r>
            <a:r>
              <a:rPr lang="en-US" sz="2800" dirty="0" smtClean="0">
                <a:solidFill>
                  <a:schemeClr val="accent1"/>
                </a:solidFill>
                <a:effectLst>
                  <a:outerShdw blurRad="38100" dist="38100" dir="2700000" algn="tl">
                    <a:srgbClr val="000000"/>
                  </a:outerShdw>
                </a:effectLst>
                <a:cs typeface="Arial" pitchFamily="34" charset="0"/>
              </a:rPr>
              <a:t>↑</a:t>
            </a:r>
          </a:p>
          <a:p>
            <a:pPr lvl="1">
              <a:defRPr/>
            </a:pPr>
            <a:r>
              <a:rPr lang="en-US" sz="2400" dirty="0" smtClean="0">
                <a:effectLst>
                  <a:outerShdw blurRad="38100" dist="38100" dir="2700000" algn="tl">
                    <a:srgbClr val="000000"/>
                  </a:outerShdw>
                </a:effectLst>
              </a:rPr>
              <a:t>CETP exchanges TG for cholesterol </a:t>
            </a:r>
            <a:r>
              <a:rPr lang="en-US" sz="2400" u="sng" dirty="0" smtClean="0">
                <a:effectLst>
                  <a:outerShdw blurRad="38100" dist="38100" dir="2700000" algn="tl">
                    <a:srgbClr val="000000"/>
                  </a:outerShdw>
                </a:effectLst>
              </a:rPr>
              <a:t>between</a:t>
            </a:r>
            <a:r>
              <a:rPr lang="en-US" sz="2400" dirty="0" smtClean="0">
                <a:effectLst>
                  <a:outerShdw blurRad="38100" dist="38100" dir="2700000" algn="tl">
                    <a:srgbClr val="000000"/>
                  </a:outerShdw>
                </a:effectLst>
              </a:rPr>
              <a:t> the apoB (VLDL) and apoA (HDL) particles</a:t>
            </a:r>
          </a:p>
          <a:p>
            <a:pPr lvl="1">
              <a:defRPr/>
            </a:pPr>
            <a:r>
              <a:rPr lang="en-US" sz="2400" dirty="0" smtClean="0">
                <a:effectLst>
                  <a:outerShdw blurRad="38100" dist="38100" dir="2700000" algn="tl">
                    <a:srgbClr val="000000"/>
                  </a:outerShdw>
                </a:effectLst>
              </a:rPr>
              <a:t>TG-rich HDL particles then become substrates for hepatic lipase in hepatic sinusoids </a:t>
            </a:r>
          </a:p>
          <a:p>
            <a:pPr lvl="1">
              <a:defRPr/>
            </a:pPr>
            <a:r>
              <a:rPr lang="en-US" sz="2400" dirty="0" smtClean="0">
                <a:effectLst>
                  <a:outerShdw blurRad="38100" dist="38100" dir="2700000" algn="tl">
                    <a:srgbClr val="000000"/>
                  </a:outerShdw>
                </a:effectLst>
              </a:rPr>
              <a:t>The lipolysis results in a </a:t>
            </a:r>
            <a:r>
              <a:rPr lang="en-US" sz="2400" dirty="0" smtClean="0">
                <a:solidFill>
                  <a:schemeClr val="accent1"/>
                </a:solidFill>
                <a:effectLst>
                  <a:outerShdw blurRad="38100" dist="38100" dir="2700000" algn="tl">
                    <a:srgbClr val="000000"/>
                  </a:outerShdw>
                </a:effectLst>
              </a:rPr>
              <a:t>reduction of large and increase in small HDL particles</a:t>
            </a:r>
          </a:p>
          <a:p>
            <a:pPr lvl="2">
              <a:defRPr/>
            </a:pPr>
            <a:r>
              <a:rPr lang="en-US" sz="2400" dirty="0" smtClean="0">
                <a:effectLst>
                  <a:outerShdw blurRad="38100" dist="38100" dir="2700000" algn="tl">
                    <a:srgbClr val="000000"/>
                  </a:outerShdw>
                </a:effectLst>
              </a:rPr>
              <a:t>The small HDL (apoA-I) is subject to renal excretion </a:t>
            </a:r>
          </a:p>
          <a:p>
            <a:pPr>
              <a:buFont typeface="Monotype Sorts" pitchFamily="2" charset="2"/>
              <a:buNone/>
              <a:defRPr/>
            </a:pPr>
            <a:endParaRPr lang="en-US" sz="3200" dirty="0" smtClean="0">
              <a:effectLst>
                <a:outerShdw blurRad="38100" dist="38100" dir="2700000" algn="tl">
                  <a:srgbClr val="000000"/>
                </a:outerShdw>
              </a:effectLst>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5014531">
                                            <p:txEl>
                                              <p:pRg st="0" end="0"/>
                                            </p:txEl>
                                          </p:spTgt>
                                        </p:tgtEl>
                                        <p:attrNameLst>
                                          <p:attrName>style.visibility</p:attrName>
                                        </p:attrNameLst>
                                      </p:cBhvr>
                                      <p:to>
                                        <p:strVal val="visible"/>
                                      </p:to>
                                    </p:set>
                                    <p:animEffect transition="in" filter="wipe(up)">
                                      <p:cBhvr>
                                        <p:cTn id="7" dur="2000"/>
                                        <p:tgtEl>
                                          <p:spTgt spid="5014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014531">
                                            <p:txEl>
                                              <p:pRg st="1" end="1"/>
                                            </p:txEl>
                                          </p:spTgt>
                                        </p:tgtEl>
                                        <p:attrNameLst>
                                          <p:attrName>style.visibility</p:attrName>
                                        </p:attrNameLst>
                                      </p:cBhvr>
                                      <p:to>
                                        <p:strVal val="visible"/>
                                      </p:to>
                                    </p:set>
                                    <p:animEffect transition="in" filter="wipe(up)">
                                      <p:cBhvr>
                                        <p:cTn id="12" dur="2000"/>
                                        <p:tgtEl>
                                          <p:spTgt spid="50145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014531">
                                            <p:txEl>
                                              <p:pRg st="2" end="2"/>
                                            </p:txEl>
                                          </p:spTgt>
                                        </p:tgtEl>
                                        <p:attrNameLst>
                                          <p:attrName>style.visibility</p:attrName>
                                        </p:attrNameLst>
                                      </p:cBhvr>
                                      <p:to>
                                        <p:strVal val="visible"/>
                                      </p:to>
                                    </p:set>
                                    <p:animEffect transition="in" filter="wipe(up)">
                                      <p:cBhvr>
                                        <p:cTn id="17" dur="2000"/>
                                        <p:tgtEl>
                                          <p:spTgt spid="50145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014531">
                                            <p:txEl>
                                              <p:pRg st="3" end="3"/>
                                            </p:txEl>
                                          </p:spTgt>
                                        </p:tgtEl>
                                        <p:attrNameLst>
                                          <p:attrName>style.visibility</p:attrName>
                                        </p:attrNameLst>
                                      </p:cBhvr>
                                      <p:to>
                                        <p:strVal val="visible"/>
                                      </p:to>
                                    </p:set>
                                    <p:animEffect transition="in" filter="wipe(up)">
                                      <p:cBhvr>
                                        <p:cTn id="22" dur="2000"/>
                                        <p:tgtEl>
                                          <p:spTgt spid="5014531">
                                            <p:txEl>
                                              <p:pRg st="3" end="3"/>
                                            </p:txEl>
                                          </p:spTgt>
                                        </p:tgtEl>
                                      </p:cBhvr>
                                    </p:animEffect>
                                  </p:childTnLst>
                                </p:cTn>
                              </p:par>
                            </p:childTnLst>
                          </p:cTn>
                        </p:par>
                        <p:par>
                          <p:cTn id="23" fill="hold">
                            <p:stCondLst>
                              <p:cond delay="2000"/>
                            </p:stCondLst>
                            <p:childTnLst>
                              <p:par>
                                <p:cTn id="24" presetID="22" presetClass="entr" presetSubtype="1" fill="hold" grpId="0" nodeType="afterEffect">
                                  <p:stCondLst>
                                    <p:cond delay="500"/>
                                  </p:stCondLst>
                                  <p:childTnLst>
                                    <p:set>
                                      <p:cBhvr>
                                        <p:cTn id="25" dur="1" fill="hold">
                                          <p:stCondLst>
                                            <p:cond delay="0"/>
                                          </p:stCondLst>
                                        </p:cTn>
                                        <p:tgtEl>
                                          <p:spTgt spid="5014531">
                                            <p:txEl>
                                              <p:pRg st="4" end="4"/>
                                            </p:txEl>
                                          </p:spTgt>
                                        </p:tgtEl>
                                        <p:attrNameLst>
                                          <p:attrName>style.visibility</p:attrName>
                                        </p:attrNameLst>
                                      </p:cBhvr>
                                      <p:to>
                                        <p:strVal val="visible"/>
                                      </p:to>
                                    </p:set>
                                    <p:animEffect transition="in" filter="wipe(up)">
                                      <p:cBhvr>
                                        <p:cTn id="26" dur="2000"/>
                                        <p:tgtEl>
                                          <p:spTgt spid="50145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4531"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1762" name="Rectangle 2"/>
          <p:cNvSpPr>
            <a:spLocks noGrp="1" noChangeArrowheads="1"/>
          </p:cNvSpPr>
          <p:nvPr>
            <p:ph type="title"/>
          </p:nvPr>
        </p:nvSpPr>
        <p:spPr>
          <a:xfrm>
            <a:off x="0" y="0"/>
            <a:ext cx="9144000" cy="1143000"/>
          </a:xfrm>
        </p:spPr>
        <p:txBody>
          <a:bodyPr/>
          <a:lstStyle/>
          <a:p>
            <a:pPr>
              <a:defRPr/>
            </a:pPr>
            <a:r>
              <a:rPr lang="en-US" sz="4800" smtClean="0"/>
              <a:t>Triglycerides, ApoAI and HDL-C</a:t>
            </a:r>
          </a:p>
        </p:txBody>
      </p:sp>
      <p:sp>
        <p:nvSpPr>
          <p:cNvPr id="4981763" name="Text Box 3"/>
          <p:cNvSpPr txBox="1">
            <a:spLocks noChangeArrowheads="1"/>
          </p:cNvSpPr>
          <p:nvPr/>
        </p:nvSpPr>
        <p:spPr bwMode="auto">
          <a:xfrm>
            <a:off x="266700" y="1270000"/>
            <a:ext cx="8483600" cy="2070100"/>
          </a:xfrm>
          <a:prstGeom prst="rect">
            <a:avLst/>
          </a:prstGeom>
          <a:gradFill rotWithShape="1">
            <a:gsLst>
              <a:gs pos="0">
                <a:srgbClr val="CC0000"/>
              </a:gs>
              <a:gs pos="100000">
                <a:srgbClr val="CC0000">
                  <a:gamma/>
                  <a:shade val="46275"/>
                  <a:invGamma/>
                </a:srgbClr>
              </a:gs>
            </a:gsLst>
            <a:path path="shape">
              <a:fillToRect l="50000" t="50000" r="50000" b="50000"/>
            </a:path>
          </a:gradFill>
          <a:ln w="28575" algn="ctr">
            <a:solidFill>
              <a:srgbClr val="FF9900"/>
            </a:solidFill>
            <a:miter lim="800000"/>
            <a:headEnd/>
            <a:tailEnd/>
          </a:ln>
          <a:effectLst/>
        </p:spPr>
        <p:txBody>
          <a:bodyPr>
            <a:spAutoFit/>
          </a:bodyPr>
          <a:lstStyle/>
          <a:p>
            <a:pPr>
              <a:defRPr/>
            </a:pPr>
            <a:r>
              <a:rPr lang="en-US" sz="3200">
                <a:solidFill>
                  <a:schemeClr val="accent1"/>
                </a:solidFill>
                <a:effectLst>
                  <a:outerShdw blurRad="38100" dist="38100" dir="2700000" algn="tl">
                    <a:srgbClr val="000000"/>
                  </a:outerShdw>
                </a:effectLst>
              </a:rPr>
              <a:t>Thus, Hypertriglyceridemia will often be associated with decreased HDL-C and          ApoA levels and elevated apoB levels                                     or </a:t>
            </a:r>
            <a:r>
              <a:rPr lang="en-US" sz="3200">
                <a:solidFill>
                  <a:schemeClr val="accent1"/>
                </a:solidFill>
                <a:effectLst>
                  <a:outerShdw blurRad="38100" dist="38100" dir="2700000" algn="tl">
                    <a:srgbClr val="000000"/>
                  </a:outerShdw>
                </a:effectLst>
                <a:cs typeface="Arial" pitchFamily="34" charset="0"/>
              </a:rPr>
              <a:t>↑ ApoB/ApoA ratios</a:t>
            </a:r>
          </a:p>
        </p:txBody>
      </p:sp>
      <p:sp>
        <p:nvSpPr>
          <p:cNvPr id="4981764" name="Rectangle 4"/>
          <p:cNvSpPr>
            <a:spLocks noGrp="1" noChangeArrowheads="1"/>
          </p:cNvSpPr>
          <p:nvPr>
            <p:ph type="body" idx="1"/>
          </p:nvPr>
        </p:nvSpPr>
        <p:spPr>
          <a:xfrm>
            <a:off x="203200" y="3721100"/>
            <a:ext cx="8788400" cy="2717800"/>
          </a:xfrm>
        </p:spPr>
        <p:txBody>
          <a:bodyPr/>
          <a:lstStyle/>
          <a:p>
            <a:pPr>
              <a:defRPr/>
            </a:pPr>
            <a:r>
              <a:rPr lang="en-US" sz="3200" smtClean="0">
                <a:solidFill>
                  <a:schemeClr val="accent1"/>
                </a:solidFill>
                <a:effectLst>
                  <a:outerShdw blurRad="38100" dist="38100" dir="2700000" algn="tl">
                    <a:srgbClr val="000000"/>
                  </a:outerShdw>
                </a:effectLst>
                <a:cs typeface="Arial" pitchFamily="34" charset="0"/>
              </a:rPr>
              <a:t>↑ </a:t>
            </a:r>
            <a:r>
              <a:rPr lang="en-US" sz="3200" smtClean="0">
                <a:solidFill>
                  <a:schemeClr val="accent1"/>
                </a:solidFill>
                <a:effectLst>
                  <a:outerShdw blurRad="38100" dist="38100" dir="2700000" algn="tl">
                    <a:srgbClr val="000000"/>
                  </a:outerShdw>
                </a:effectLst>
              </a:rPr>
              <a:t>ApoB</a:t>
            </a:r>
            <a:r>
              <a:rPr lang="en-US" sz="3200" smtClean="0">
                <a:effectLst>
                  <a:outerShdw blurRad="38100" dist="38100" dir="2700000" algn="tl">
                    <a:srgbClr val="000000"/>
                  </a:outerShdw>
                </a:effectLst>
              </a:rPr>
              <a:t> is a measure of atherogenic particles</a:t>
            </a:r>
          </a:p>
          <a:p>
            <a:pPr>
              <a:defRPr/>
            </a:pPr>
            <a:r>
              <a:rPr lang="en-US" sz="3200" smtClean="0">
                <a:effectLst>
                  <a:outerShdw blurRad="38100" dist="38100" dir="2700000" algn="tl">
                    <a:srgbClr val="000000"/>
                  </a:outerShdw>
                </a:effectLst>
              </a:rPr>
              <a:t>The </a:t>
            </a:r>
            <a:r>
              <a:rPr lang="en-US" sz="3200" smtClean="0">
                <a:solidFill>
                  <a:schemeClr val="accent1"/>
                </a:solidFill>
                <a:effectLst>
                  <a:outerShdw blurRad="38100" dist="38100" dir="2700000" algn="tl">
                    <a:srgbClr val="000000"/>
                  </a:outerShdw>
                </a:effectLst>
              </a:rPr>
              <a:t>reduced apoA</a:t>
            </a:r>
            <a:r>
              <a:rPr lang="en-US" sz="3200" smtClean="0">
                <a:effectLst>
                  <a:outerShdw blurRad="38100" dist="38100" dir="2700000" algn="tl">
                    <a:srgbClr val="000000"/>
                  </a:outerShdw>
                </a:effectLst>
              </a:rPr>
              <a:t> is will result in </a:t>
            </a:r>
          </a:p>
          <a:p>
            <a:pPr lvl="1">
              <a:defRPr/>
            </a:pPr>
            <a:r>
              <a:rPr lang="en-US" sz="2800" smtClean="0">
                <a:effectLst>
                  <a:outerShdw blurRad="38100" dist="38100" dir="2700000" algn="tl">
                    <a:srgbClr val="000000"/>
                  </a:outerShdw>
                </a:effectLst>
              </a:rPr>
              <a:t>Impaired reverse cholesterol transport</a:t>
            </a:r>
          </a:p>
          <a:p>
            <a:pPr lvl="1">
              <a:defRPr/>
            </a:pPr>
            <a:r>
              <a:rPr lang="en-US" sz="2800" smtClean="0">
                <a:effectLst>
                  <a:outerShdw blurRad="38100" dist="38100" dir="2700000" algn="tl">
                    <a:srgbClr val="000000"/>
                  </a:outerShdw>
                </a:effectLst>
              </a:rPr>
              <a:t>Decreased numbers of HDL particles performing other antiatherogenic activities</a:t>
            </a: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981763"/>
                                        </p:tgtEl>
                                        <p:attrNameLst>
                                          <p:attrName>style.visibility</p:attrName>
                                        </p:attrNameLst>
                                      </p:cBhvr>
                                      <p:to>
                                        <p:strVal val="visible"/>
                                      </p:to>
                                    </p:set>
                                    <p:animEffect transition="in" filter="wipe(up)">
                                      <p:cBhvr>
                                        <p:cTn id="7" dur="2000"/>
                                        <p:tgtEl>
                                          <p:spTgt spid="498176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981764">
                                            <p:txEl>
                                              <p:pRg st="0" end="0"/>
                                            </p:txEl>
                                          </p:spTgt>
                                        </p:tgtEl>
                                        <p:attrNameLst>
                                          <p:attrName>style.visibility</p:attrName>
                                        </p:attrNameLst>
                                      </p:cBhvr>
                                      <p:to>
                                        <p:strVal val="visible"/>
                                      </p:to>
                                    </p:set>
                                    <p:animEffect transition="in" filter="wipe(up)">
                                      <p:cBhvr>
                                        <p:cTn id="12" dur="2000"/>
                                        <p:tgtEl>
                                          <p:spTgt spid="498176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981764">
                                            <p:txEl>
                                              <p:pRg st="1" end="1"/>
                                            </p:txEl>
                                          </p:spTgt>
                                        </p:tgtEl>
                                        <p:attrNameLst>
                                          <p:attrName>style.visibility</p:attrName>
                                        </p:attrNameLst>
                                      </p:cBhvr>
                                      <p:to>
                                        <p:strVal val="visible"/>
                                      </p:to>
                                    </p:set>
                                    <p:animEffect transition="in" filter="wipe(up)">
                                      <p:cBhvr>
                                        <p:cTn id="17" dur="2000"/>
                                        <p:tgtEl>
                                          <p:spTgt spid="4981764">
                                            <p:txEl>
                                              <p:pRg st="1" end="1"/>
                                            </p:txEl>
                                          </p:spTgt>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981764">
                                            <p:txEl>
                                              <p:pRg st="2" end="2"/>
                                            </p:txEl>
                                          </p:spTgt>
                                        </p:tgtEl>
                                        <p:attrNameLst>
                                          <p:attrName>style.visibility</p:attrName>
                                        </p:attrNameLst>
                                      </p:cBhvr>
                                      <p:to>
                                        <p:strVal val="visible"/>
                                      </p:to>
                                    </p:set>
                                    <p:animEffect transition="in" filter="wipe(up)">
                                      <p:cBhvr>
                                        <p:cTn id="21" dur="2000"/>
                                        <p:tgtEl>
                                          <p:spTgt spid="4981764">
                                            <p:txEl>
                                              <p:pRg st="2" end="2"/>
                                            </p:txEl>
                                          </p:spTgt>
                                        </p:tgtEl>
                                      </p:cBhvr>
                                    </p:animEffect>
                                  </p:childTnLst>
                                </p:cTn>
                              </p:par>
                            </p:childTnLst>
                          </p:cTn>
                        </p:par>
                        <p:par>
                          <p:cTn id="22" fill="hold">
                            <p:stCondLst>
                              <p:cond delay="4000"/>
                            </p:stCondLst>
                            <p:childTnLst>
                              <p:par>
                                <p:cTn id="23" presetID="22" presetClass="entr" presetSubtype="1" fill="hold" grpId="0" nodeType="afterEffect">
                                  <p:stCondLst>
                                    <p:cond delay="500"/>
                                  </p:stCondLst>
                                  <p:childTnLst>
                                    <p:set>
                                      <p:cBhvr>
                                        <p:cTn id="24" dur="1" fill="hold">
                                          <p:stCondLst>
                                            <p:cond delay="0"/>
                                          </p:stCondLst>
                                        </p:cTn>
                                        <p:tgtEl>
                                          <p:spTgt spid="4981764">
                                            <p:txEl>
                                              <p:pRg st="3" end="3"/>
                                            </p:txEl>
                                          </p:spTgt>
                                        </p:tgtEl>
                                        <p:attrNameLst>
                                          <p:attrName>style.visibility</p:attrName>
                                        </p:attrNameLst>
                                      </p:cBhvr>
                                      <p:to>
                                        <p:strVal val="visible"/>
                                      </p:to>
                                    </p:set>
                                    <p:animEffect transition="in" filter="wipe(up)">
                                      <p:cBhvr>
                                        <p:cTn id="25" dur="2000"/>
                                        <p:tgtEl>
                                          <p:spTgt spid="498176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81763" grpId="0" animBg="1"/>
      <p:bldP spid="4981764" grpId="0" build="p"/>
    </p:bldLst>
  </p:timing>
</p:sld>
</file>

<file path=ppt/theme/theme1.xml><?xml version="1.0" encoding="utf-8"?>
<a:theme xmlns:a="http://schemas.openxmlformats.org/drawingml/2006/main" name="Entire Course">
  <a:themeElements>
    <a:clrScheme name="">
      <a:dk1>
        <a:srgbClr val="000000"/>
      </a:dk1>
      <a:lt1>
        <a:srgbClr val="FFFFFF"/>
      </a:lt1>
      <a:dk2>
        <a:srgbClr val="000066"/>
      </a:dk2>
      <a:lt2>
        <a:srgbClr val="FFCC00"/>
      </a:lt2>
      <a:accent1>
        <a:srgbClr val="FFFF00"/>
      </a:accent1>
      <a:accent2>
        <a:srgbClr val="00FF00"/>
      </a:accent2>
      <a:accent3>
        <a:srgbClr val="AAAAB8"/>
      </a:accent3>
      <a:accent4>
        <a:srgbClr val="DADADA"/>
      </a:accent4>
      <a:accent5>
        <a:srgbClr val="FFFFAA"/>
      </a:accent5>
      <a:accent6>
        <a:srgbClr val="00E700"/>
      </a:accent6>
      <a:hlink>
        <a:srgbClr val="00FFFF"/>
      </a:hlink>
      <a:folHlink>
        <a:srgbClr val="FF33FF"/>
      </a:folHlink>
    </a:clrScheme>
    <a:fontScheme name="Entire Course">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tx2"/>
            </a:solidFill>
            <a:effectLst/>
            <a:latin typeface="Arial" pitchFamily="34" charset="0"/>
          </a:defRPr>
        </a:defPPr>
      </a:lstStyle>
    </a:spDef>
    <a:ln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tx2"/>
            </a:solidFill>
            <a:effectLst/>
            <a:latin typeface="Arial" pitchFamily="34" charset="0"/>
          </a:defRPr>
        </a:defPPr>
      </a:lstStyle>
    </a:lnDef>
  </a:objectDefaults>
  <a:extraClrSchemeLst>
    <a:extraClrScheme>
      <a:clrScheme name="Entire Course 1">
        <a:dk1>
          <a:srgbClr val="000000"/>
        </a:dk1>
        <a:lt1>
          <a:srgbClr val="FFFFFF"/>
        </a:lt1>
        <a:dk2>
          <a:srgbClr val="000099"/>
        </a:dk2>
        <a:lt2>
          <a:srgbClr val="FFCC00"/>
        </a:lt2>
        <a:accent1>
          <a:srgbClr val="FFFF00"/>
        </a:accent1>
        <a:accent2>
          <a:srgbClr val="00FF66"/>
        </a:accent2>
        <a:accent3>
          <a:srgbClr val="AAAACA"/>
        </a:accent3>
        <a:accent4>
          <a:srgbClr val="DADADA"/>
        </a:accent4>
        <a:accent5>
          <a:srgbClr val="FFFFAA"/>
        </a:accent5>
        <a:accent6>
          <a:srgbClr val="00E75C"/>
        </a:accent6>
        <a:hlink>
          <a:srgbClr val="00FFFF"/>
        </a:hlink>
        <a:folHlink>
          <a:srgbClr val="FF33FF"/>
        </a:folHlink>
      </a:clrScheme>
      <a:clrMap bg1="dk2" tx1="lt1" bg2="dk1" tx2="lt2" accent1="accent1" accent2="accent2" accent3="accent3" accent4="accent4" accent5="accent5" accent6="accent6" hlink="hlink" folHlink="folHlink"/>
    </a:extraClrScheme>
    <a:extraClrScheme>
      <a:clrScheme name="Entire Course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ntire Course 3">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Entire Course 4">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ntire Course 5">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ntire Course 6">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ntire Course 7">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Entire Course 8">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Entire Course</Template>
  <TotalTime>7046</TotalTime>
  <Pages>175</Pages>
  <Words>9865</Words>
  <Application>Microsoft Office PowerPoint</Application>
  <PresentationFormat>On-screen Show (4:3)</PresentationFormat>
  <Paragraphs>1938</Paragraphs>
  <Slides>92</Slides>
  <Notes>71</Notes>
  <HiddenSlides>0</HiddenSlides>
  <MMClips>0</MMClips>
  <ScaleCrop>false</ScaleCrop>
  <HeadingPairs>
    <vt:vector size="8" baseType="variant">
      <vt:variant>
        <vt:lpstr>Theme</vt:lpstr>
      </vt:variant>
      <vt:variant>
        <vt:i4>1</vt:i4>
      </vt:variant>
      <vt:variant>
        <vt:lpstr>Embedded OLE Servers</vt:lpstr>
      </vt:variant>
      <vt:variant>
        <vt:i4>1</vt:i4>
      </vt:variant>
      <vt:variant>
        <vt:lpstr>Slide Titles</vt:lpstr>
      </vt:variant>
      <vt:variant>
        <vt:i4>92</vt:i4>
      </vt:variant>
      <vt:variant>
        <vt:lpstr>Custom Shows</vt:lpstr>
      </vt:variant>
      <vt:variant>
        <vt:i4>7</vt:i4>
      </vt:variant>
    </vt:vector>
  </HeadingPairs>
  <TitlesOfParts>
    <vt:vector size="101" baseType="lpstr">
      <vt:lpstr>Entire Course</vt:lpstr>
      <vt:lpstr>Chart</vt:lpstr>
      <vt:lpstr>Triglycerides and Risk for Atherothrombosis</vt:lpstr>
      <vt:lpstr>Fredrickson-Levy-Lees Classification of Hyperlipoproteinemia</vt:lpstr>
      <vt:lpstr>Triglycerides - Triacylglycerol</vt:lpstr>
      <vt:lpstr>Triacylglycerol - Triglyceride</vt:lpstr>
      <vt:lpstr>Slide 5</vt:lpstr>
      <vt:lpstr>Slide 6</vt:lpstr>
      <vt:lpstr>Slide 7</vt:lpstr>
      <vt:lpstr>Slide 8</vt:lpstr>
      <vt:lpstr>Slide 9</vt:lpstr>
      <vt:lpstr>Slide 10</vt:lpstr>
      <vt:lpstr>Slide 11</vt:lpstr>
      <vt:lpstr>Slide 12</vt:lpstr>
      <vt:lpstr>Slide 13</vt:lpstr>
      <vt:lpstr>National Health And Nutrition                   Examination  Survey (NHANES)                           Lipid Changes 1976 - 2006</vt:lpstr>
      <vt:lpstr>PROspective CArdiovascular Munster Study (PROCAM): Hypertriglyceridemia   </vt:lpstr>
      <vt:lpstr>PRospective CArdiovascular Münster Study (PROCAM) Risk of CHD by Triglyceride Level </vt:lpstr>
      <vt:lpstr>Risk of CHD by Triglyceride Level The Framingham Heart Study</vt:lpstr>
      <vt:lpstr>Risk of CHD by Triglyceride Level: The Framingham Heart Study Women</vt:lpstr>
      <vt:lpstr>Hypertriglyceridemia as a Risk Factor   for CHD in Men With IGT or Diabetes</vt:lpstr>
      <vt:lpstr>Paris Prospective Study:  11 Year Follow-up Hypertriglyceridemia as a Risk Factor for CHD in Male Patients with Diabetes or IFG</vt:lpstr>
      <vt:lpstr>Paris Prospective Study:  11 Year Follow-up Hypertriglyceridemia as a Risk Factor for CHD in Male Patients with Diabetes or IFG</vt:lpstr>
      <vt:lpstr>- Helsinki Heart Trial -                     Triglyceride, HDL-C and Risk for CAD </vt:lpstr>
      <vt:lpstr>- Helsinki Heart Trial -                     Triglyceride, HDL-C and Risk for CAD </vt:lpstr>
      <vt:lpstr>- Helsinki Heart Trial -                      Effects of Gemfibrozil </vt:lpstr>
      <vt:lpstr>The Baltimore Coronary Observational Long-Term Study</vt:lpstr>
      <vt:lpstr>The Baltimore Coronary Observational Long-Term Study</vt:lpstr>
      <vt:lpstr>The Copenhagen Male Study</vt:lpstr>
      <vt:lpstr>Copenhagen Male Study                  Combination of High Triglyceride and Low HDL</vt:lpstr>
      <vt:lpstr>Slide 29</vt:lpstr>
      <vt:lpstr>Stockholm HEart Epidemiology Program Risk Factors for Nonfatal MI in Men and Women</vt:lpstr>
      <vt:lpstr>CAD Risk in European Concerted Action on Thrombosis (ECAT)-Angina Pectoris Study</vt:lpstr>
      <vt:lpstr>Applying Clinical Trial Results To The General Population</vt:lpstr>
      <vt:lpstr>Framingham Heart Study</vt:lpstr>
      <vt:lpstr>Framingham Heart Study</vt:lpstr>
      <vt:lpstr>Framingham Heart Study</vt:lpstr>
      <vt:lpstr>Framingham Heart Study</vt:lpstr>
      <vt:lpstr>Framingham Heart Study</vt:lpstr>
      <vt:lpstr>Applying Trials To The  General Population</vt:lpstr>
      <vt:lpstr>Women’s Health Study                                  Fasting versus Nonfasting Triglycerides</vt:lpstr>
      <vt:lpstr>Triglyceride Level Is Independent CVD Risk Factor Meta-Analysis of 17 Studies</vt:lpstr>
      <vt:lpstr>Triglyceride Level Is Significant CVD Risk Factor Recent Meta-Analysis of 29 Studies</vt:lpstr>
      <vt:lpstr>Physicians Health Study</vt:lpstr>
      <vt:lpstr>Slide 43</vt:lpstr>
      <vt:lpstr>Enlarged Waist Combined With Elevated Triglyceride Is a Strong Predictor of Accelerated Atherogenesis and Related Cardiovascular Mortality in Postmenopausal Women (EWET)</vt:lpstr>
      <vt:lpstr>Slide 45</vt:lpstr>
      <vt:lpstr>Slide 46</vt:lpstr>
      <vt:lpstr>Slide 47</vt:lpstr>
      <vt:lpstr>Enlarged Waist Combined With Elevated Triglyceride (EWET) Editorial</vt:lpstr>
      <vt:lpstr>MEtabolic, Lifestyle, And Nutrition Assessment in Young Adults Study (MELANY)</vt:lpstr>
      <vt:lpstr>MEtabolic, Lifestyle, And Nutrition Assessment in Young Adults Study (MELANY)</vt:lpstr>
      <vt:lpstr>MEtabolic, Lifestyle, And Nutrition Assessment in Young Adults Study (MELANY)</vt:lpstr>
      <vt:lpstr>MEtabolic, Lifestyle, And Nutrition Assessment in Young Adults Study (MELANY)</vt:lpstr>
      <vt:lpstr>MEtabolic, Lifestyle, And Nutrition Assessment in Young Adults Study (MELANY)</vt:lpstr>
      <vt:lpstr>MEtabolic, Lifestyle, And Nutrition Assessment in Young Adults Study (MELANY)</vt:lpstr>
      <vt:lpstr>MEtabolic, Lifestyle, And Nutrition Assessment in Young Adults Study (MELANY)</vt:lpstr>
      <vt:lpstr>Slide 56</vt:lpstr>
      <vt:lpstr>Slide 57</vt:lpstr>
      <vt:lpstr>Slide 58</vt:lpstr>
      <vt:lpstr>Slide 59</vt:lpstr>
      <vt:lpstr>Statin Therapy Does Not Eliminate CV  Risk Associated With High TG Level</vt:lpstr>
      <vt:lpstr>Pravastatin Pooling Project</vt:lpstr>
      <vt:lpstr>Slide 62</vt:lpstr>
      <vt:lpstr>Slide 63</vt:lpstr>
      <vt:lpstr>Slide 64</vt:lpstr>
      <vt:lpstr>Slide 65</vt:lpstr>
      <vt:lpstr>Framingham Offspring Study   TG/HDL-C vs. TC/HDL-C in Predicting Insulin Resistance</vt:lpstr>
      <vt:lpstr>Oral Triglyceride Tolerance Test</vt:lpstr>
      <vt:lpstr>Slide 68</vt:lpstr>
      <vt:lpstr>Postprandial Change in Lipids and Flow Mediated Dilation after Oral Fat Load</vt:lpstr>
      <vt:lpstr>Postprandial Triglyceride Levels                  in Subjects With and Without Coronary Artery Disease</vt:lpstr>
      <vt:lpstr>Postprandial Lipids in Controls and Type 2 Diabetes with Optimal Glucose Control</vt:lpstr>
      <vt:lpstr>Fenofibrate and Postprandial Lipids in Type 2 Diabetes with Optimal Glucose Control</vt:lpstr>
      <vt:lpstr>Fenofibrate and Postprandial Lipids in Type 2 Diabetes with Optimal Glucose Control</vt:lpstr>
      <vt:lpstr>HDL-C and Postprandial Lipemia</vt:lpstr>
      <vt:lpstr>HDL-C and Postprandial Lipemia</vt:lpstr>
      <vt:lpstr>HDL-C and Postprandial Lipemia</vt:lpstr>
      <vt:lpstr>Triglycerides and Atherogenesis</vt:lpstr>
      <vt:lpstr>Triglycerides and Atherogenesis</vt:lpstr>
      <vt:lpstr>Slide 79</vt:lpstr>
      <vt:lpstr>Slide 80</vt:lpstr>
      <vt:lpstr>Relationship of Triglycerides and LDL Particle Size</vt:lpstr>
      <vt:lpstr>Framingham Offspring Study                          LDL-P and Metabolic Syndrome</vt:lpstr>
      <vt:lpstr>Relationship of Small LDL to Triglyceride in African Americans</vt:lpstr>
      <vt:lpstr>Triglycerides and Atherogenesis</vt:lpstr>
      <vt:lpstr>Relationship of Small LDL to Triglycerides</vt:lpstr>
      <vt:lpstr>Relationship of Small LDL to HDL-C</vt:lpstr>
      <vt:lpstr>Relationship of LDL Particle Size    to Triglyceride Categories</vt:lpstr>
      <vt:lpstr>Relationship of LDL Particle Size    to HDL-C Categories</vt:lpstr>
      <vt:lpstr>Relationship of Small LDL to Triglyceride/HDL-C Ratio</vt:lpstr>
      <vt:lpstr>Relationship of Small LDL to Triglyceride/HDL-C Ratio</vt:lpstr>
      <vt:lpstr>Triglycerides, ApoAI and HDL-C</vt:lpstr>
      <vt:lpstr>Triglycerides, ApoAI and HDL-C</vt:lpstr>
      <vt:lpstr>Cognition</vt:lpstr>
      <vt:lpstr>Symptoms</vt:lpstr>
      <vt:lpstr>VTEs</vt:lpstr>
      <vt:lpstr>Workup &amp; RX</vt:lpstr>
      <vt:lpstr>CHD &amp; Menopause</vt:lpstr>
      <vt:lpstr>Tamoxifen &amp; Tibilone</vt:lpstr>
      <vt:lpstr>Soy</vt:lpstr>
    </vt:vector>
  </TitlesOfParts>
  <Company>North Jersey Institute of Menopausal Lipidology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Triglycerides</dc:title>
  <dc:creator>Thomas Dayspring MD, FACP</dc:creator>
  <cp:lastModifiedBy>Thomas Dayspring</cp:lastModifiedBy>
  <cp:revision>498</cp:revision>
  <cp:lastPrinted>2000-04-11T19:27:17Z</cp:lastPrinted>
  <dcterms:created xsi:type="dcterms:W3CDTF">2002-02-11T04:19:43Z</dcterms:created>
  <dcterms:modified xsi:type="dcterms:W3CDTF">2009-08-26T12:46:25Z</dcterms:modified>
</cp:coreProperties>
</file>